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501" r:id="rId2"/>
    <p:sldId id="503" r:id="rId3"/>
    <p:sldId id="516" r:id="rId4"/>
    <p:sldId id="498" r:id="rId5"/>
    <p:sldId id="499" r:id="rId6"/>
    <p:sldId id="509" r:id="rId7"/>
    <p:sldId id="480" r:id="rId8"/>
    <p:sldId id="446" r:id="rId9"/>
    <p:sldId id="447" r:id="rId10"/>
    <p:sldId id="421" r:id="rId11"/>
    <p:sldId id="512" r:id="rId12"/>
    <p:sldId id="510" r:id="rId13"/>
    <p:sldId id="448" r:id="rId14"/>
    <p:sldId id="450" r:id="rId15"/>
    <p:sldId id="514" r:id="rId16"/>
    <p:sldId id="515" r:id="rId17"/>
    <p:sldId id="422" r:id="rId18"/>
    <p:sldId id="423" r:id="rId19"/>
    <p:sldId id="490" r:id="rId20"/>
    <p:sldId id="461" r:id="rId21"/>
    <p:sldId id="428" r:id="rId22"/>
    <p:sldId id="491" r:id="rId23"/>
    <p:sldId id="475" r:id="rId24"/>
    <p:sldId id="457" r:id="rId25"/>
    <p:sldId id="505" r:id="rId26"/>
    <p:sldId id="263" r:id="rId27"/>
    <p:sldId id="506" r:id="rId28"/>
    <p:sldId id="434" r:id="rId29"/>
    <p:sldId id="435" r:id="rId30"/>
    <p:sldId id="477" r:id="rId31"/>
    <p:sldId id="437" r:id="rId32"/>
    <p:sldId id="438" r:id="rId33"/>
    <p:sldId id="474" r:id="rId34"/>
    <p:sldId id="458" r:id="rId35"/>
    <p:sldId id="478" r:id="rId36"/>
    <p:sldId id="429" r:id="rId37"/>
    <p:sldId id="507" r:id="rId38"/>
    <p:sldId id="439" r:id="rId39"/>
    <p:sldId id="492" r:id="rId40"/>
    <p:sldId id="452" r:id="rId41"/>
    <p:sldId id="334" r:id="rId42"/>
    <p:sldId id="271" r:id="rId43"/>
    <p:sldId id="493" r:id="rId44"/>
    <p:sldId id="336" r:id="rId45"/>
    <p:sldId id="337" r:id="rId46"/>
    <p:sldId id="453" r:id="rId47"/>
    <p:sldId id="397" r:id="rId48"/>
    <p:sldId id="454" r:id="rId49"/>
    <p:sldId id="400" r:id="rId50"/>
    <p:sldId id="440" r:id="rId51"/>
    <p:sldId id="494" r:id="rId52"/>
    <p:sldId id="504" r:id="rId53"/>
    <p:sldId id="430" r:id="rId54"/>
    <p:sldId id="500" r:id="rId55"/>
    <p:sldId id="519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CCFF"/>
    <a:srgbClr val="000066"/>
    <a:srgbClr val="00CC99"/>
    <a:srgbClr val="FFFFCC"/>
    <a:srgbClr val="000099"/>
    <a:srgbClr val="FFFF99"/>
    <a:srgbClr val="66FF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230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-438" y="-96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80"/>
    </p:cViewPr>
  </p:sorterViewPr>
  <p:notesViewPr>
    <p:cSldViewPr snapToGrid="0">
      <p:cViewPr varScale="1">
        <p:scale>
          <a:sx n="58" d="100"/>
          <a:sy n="58" d="100"/>
        </p:scale>
        <p:origin x="-223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7" Type="http://schemas.openxmlformats.org/officeDocument/2006/relationships/slide" Target="slides/slide54.xml"/><Relationship Id="rId2" Type="http://schemas.openxmlformats.org/officeDocument/2006/relationships/slide" Target="slides/slide10.xml"/><Relationship Id="rId1" Type="http://schemas.openxmlformats.org/officeDocument/2006/relationships/slide" Target="slides/slide8.xml"/><Relationship Id="rId6" Type="http://schemas.openxmlformats.org/officeDocument/2006/relationships/slide" Target="slides/slide36.xml"/><Relationship Id="rId5" Type="http://schemas.openxmlformats.org/officeDocument/2006/relationships/slide" Target="slides/slide21.xml"/><Relationship Id="rId4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5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FD8AD48-8CFF-4CB4-B107-512D179F0A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379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47792E1-1E82-4424-A78B-B37151748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628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BCCD57B-177B-4DEA-90AE-7ED611413076}" type="slidenum">
              <a:rPr lang="en-US" altLang="zh-CN" sz="1200" smtClean="0"/>
              <a:pPr/>
              <a:t>1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F928BB4-0388-42DB-BB84-816FB0909013}" type="slidenum">
              <a:rPr lang="en-US" altLang="zh-CN" sz="1200" smtClean="0"/>
              <a:pPr/>
              <a:t>10</a:t>
            </a:fld>
            <a:endParaRPr lang="en-US" altLang="zh-CN" sz="12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FDE57E4-F72A-48BA-9AD7-DF37387B79C4}" type="slidenum">
              <a:rPr lang="en-US" altLang="zh-CN" sz="1200" smtClean="0"/>
              <a:pPr/>
              <a:t>11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D8555EF-B92E-49A6-AC22-F2A50BC23DFA}" type="slidenum">
              <a:rPr lang="en-US" altLang="zh-CN" sz="1200" smtClean="0"/>
              <a:pPr/>
              <a:t>12</a:t>
            </a:fld>
            <a:endParaRPr lang="en-US" altLang="zh-CN" sz="120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8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AAC73B0E-0E85-4374-BFF6-9A3A02B63A23}" type="slidenum">
              <a:rPr lang="en-US" altLang="zh-CN" sz="1200" smtClean="0"/>
              <a:pPr/>
              <a:t>13</a:t>
            </a:fld>
            <a:endParaRPr lang="en-US" altLang="zh-CN" sz="12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CFED1054-28FA-431C-A1CE-FF6A0A62B854}" type="slidenum">
              <a:rPr lang="en-US" altLang="zh-CN" sz="1200" smtClean="0"/>
              <a:pPr/>
              <a:t>14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239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5948C3F1-DA77-4002-B1EF-E84D628BE042}" type="slidenum">
              <a:rPr lang="en-US" altLang="zh-CN" sz="1200" smtClean="0"/>
              <a:pPr/>
              <a:t>15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DF0EFCA-F871-49CA-874B-2E1B46B185F0}" type="slidenum">
              <a:rPr lang="en-US" altLang="zh-CN" sz="1200" smtClean="0"/>
              <a:pPr/>
              <a:t>16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D1D97C3-7D90-4163-A274-98987FBFC40E}" type="slidenum">
              <a:rPr lang="en-US" altLang="zh-CN" sz="1200" smtClean="0"/>
              <a:pPr/>
              <a:t>17</a:t>
            </a:fld>
            <a:endParaRPr lang="en-US" altLang="zh-CN" sz="120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          </a:t>
            </a:r>
            <a:endParaRPr lang="en-US" altLang="zh-CN" sz="16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4C5E85C6-EBC4-40FE-AD13-1D1F7D7C53ED}" type="slidenum">
              <a:rPr lang="en-US" altLang="zh-CN" sz="1200" smtClean="0"/>
              <a:pPr/>
              <a:t>18</a:t>
            </a:fld>
            <a:endParaRPr lang="en-US" altLang="zh-CN" sz="12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6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2702A42-34B3-4D94-856E-AB98679FE04D}" type="slidenum">
              <a:rPr lang="en-US" altLang="zh-CN" sz="1200" smtClean="0"/>
              <a:pPr/>
              <a:t>19</a:t>
            </a:fld>
            <a:endParaRPr lang="en-US" altLang="zh-CN" sz="1200" smtClean="0"/>
          </a:p>
        </p:txBody>
      </p:sp>
      <p:sp>
        <p:nvSpPr>
          <p:cNvPr id="9011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1E45846D-96F3-4207-9526-4DF570F4774D}" type="slidenum">
              <a:rPr lang="en-US" altLang="zh-CN" sz="1200"/>
              <a:pPr algn="r" eaLnBrk="1" hangingPunct="1"/>
              <a:t>19</a:t>
            </a:fld>
            <a:endParaRPr lang="en-US" altLang="zh-CN" sz="1200"/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3EC2609-D9CC-4FE4-9084-61DD303921D5}" type="slidenum">
              <a:rPr lang="en-US" altLang="zh-CN" sz="1200" smtClean="0"/>
              <a:pPr/>
              <a:t>2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58B993F-1D74-49FD-9FC0-AD37BDC52923}" type="slidenum">
              <a:rPr lang="en-US" altLang="zh-CN" sz="1200" smtClean="0"/>
              <a:pPr/>
              <a:t>20</a:t>
            </a:fld>
            <a:endParaRPr lang="en-US" altLang="zh-CN" sz="12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8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6EF2B5E-3634-4F3D-ACFC-C8ACEBCFE6E3}" type="slidenum">
              <a:rPr lang="en-US" altLang="zh-CN" sz="1200" smtClean="0"/>
              <a:pPr/>
              <a:t>21</a:t>
            </a:fld>
            <a:endParaRPr lang="en-US" altLang="zh-CN" sz="12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          </a:t>
            </a:r>
            <a:endParaRPr lang="en-US" altLang="zh-CN" sz="16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0E16399-6B17-4AF2-95E8-78D14F72E642}" type="slidenum">
              <a:rPr lang="en-US" altLang="zh-CN" sz="1200" smtClean="0"/>
              <a:pPr/>
              <a:t>22</a:t>
            </a:fld>
            <a:endParaRPr lang="en-US" altLang="zh-CN" sz="1200" smtClean="0"/>
          </a:p>
        </p:txBody>
      </p:sp>
      <p:sp>
        <p:nvSpPr>
          <p:cNvPr id="931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669D1E6D-87EC-4BC8-A790-04ACFAA45FAC}" type="slidenum">
              <a:rPr lang="en-US" altLang="zh-CN" sz="1200"/>
              <a:pPr algn="r" eaLnBrk="1" hangingPunct="1"/>
              <a:t>22</a:t>
            </a:fld>
            <a:endParaRPr lang="en-US" altLang="zh-CN" sz="1200"/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35C1C0A-63A2-4700-BB14-2E64ED4447AF}" type="slidenum">
              <a:rPr lang="en-US" altLang="zh-CN" sz="1200" smtClean="0"/>
              <a:pPr/>
              <a:t>23</a:t>
            </a:fld>
            <a:endParaRPr lang="en-US" altLang="zh-CN" sz="12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13A3ADA-B23D-4379-810B-F787FABB6D76}" type="slidenum">
              <a:rPr lang="en-US" altLang="zh-CN" sz="1200" smtClean="0"/>
              <a:pPr/>
              <a:t>24</a:t>
            </a:fld>
            <a:endParaRPr lang="en-US" altLang="zh-CN" sz="12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280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240A404-7509-4CEB-8CC9-5E3B43B45E80}" type="slidenum">
              <a:rPr lang="en-US" altLang="zh-CN" sz="1200" smtClean="0"/>
              <a:pPr/>
              <a:t>25</a:t>
            </a:fld>
            <a:endParaRPr lang="en-US" altLang="zh-CN" sz="12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FD6A6251-4C16-419F-BB8A-6000710242D9}" type="slidenum">
              <a:rPr lang="en-US" altLang="zh-CN" sz="1200" smtClean="0"/>
              <a:pPr/>
              <a:t>26</a:t>
            </a:fld>
            <a:endParaRPr lang="en-US" altLang="zh-CN" sz="12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8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D773B3B-48B1-4849-996B-E97A9F4496B7}" type="slidenum">
              <a:rPr lang="en-US" altLang="zh-CN" sz="1200" smtClean="0"/>
              <a:pPr/>
              <a:t>27</a:t>
            </a:fld>
            <a:endParaRPr lang="en-US" altLang="zh-CN" sz="12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8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67037D6-83C7-4612-8022-8D50EFE866C7}" type="slidenum">
              <a:rPr lang="en-US" altLang="zh-CN" sz="1200" smtClean="0"/>
              <a:pPr/>
              <a:t>28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6CEB883-68DB-4B99-8B0F-DB8A3BB6AEB5}" type="slidenum">
              <a:rPr lang="en-US" altLang="zh-CN" sz="1200" smtClean="0"/>
              <a:pPr/>
              <a:t>29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35D1595-2C53-44B5-975D-E33F8F13ACB5}" type="slidenum">
              <a:rPr lang="en-US" altLang="zh-CN" sz="1200" smtClean="0"/>
              <a:pPr/>
              <a:t>3</a:t>
            </a:fld>
            <a:endParaRPr lang="en-US" altLang="zh-CN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1C23D3A-EE3E-4A1E-8DC6-4CE63A3BF5F6}" type="slidenum">
              <a:rPr lang="en-US" altLang="zh-CN" sz="1200" smtClean="0"/>
              <a:pPr/>
              <a:t>30</a:t>
            </a:fld>
            <a:endParaRPr lang="en-US" altLang="zh-CN" sz="12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DEFD8FB2-C48A-43D8-BFBE-5D3DBEC53861}" type="slidenum">
              <a:rPr lang="en-US" altLang="zh-CN" sz="1200" smtClean="0"/>
              <a:pPr/>
              <a:t>31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9C8E81D-B104-4994-AD03-76907F4AA9D5}" type="slidenum">
              <a:rPr lang="en-US" altLang="zh-CN" sz="1200" smtClean="0"/>
              <a:pPr/>
              <a:t>32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982ABA0-7083-4B3D-9B8A-AF99160A52FC}" type="slidenum">
              <a:rPr lang="en-US" altLang="zh-CN" sz="1200" smtClean="0"/>
              <a:pPr/>
              <a:t>33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5E3D967-D1BD-4C6D-A742-4A90446E2973}" type="slidenum">
              <a:rPr lang="en-US" altLang="zh-CN" sz="1200" smtClean="0"/>
              <a:pPr/>
              <a:t>34</a:t>
            </a:fld>
            <a:endParaRPr lang="en-US" altLang="zh-CN" sz="120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BF0FD54-0844-42CC-AD84-795B43464655}" type="slidenum">
              <a:rPr lang="en-US" altLang="zh-CN" sz="1200" smtClean="0"/>
              <a:pPr/>
              <a:t>35</a:t>
            </a:fld>
            <a:endParaRPr lang="en-US" altLang="zh-CN" sz="120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E3E96AE-AA82-4880-8B5B-F0F52AF35175}" type="slidenum">
              <a:rPr lang="en-US" altLang="zh-CN" sz="1200" smtClean="0"/>
              <a:pPr/>
              <a:t>36</a:t>
            </a:fld>
            <a:endParaRPr lang="en-US" altLang="zh-CN" sz="120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          </a:t>
            </a:r>
            <a:endParaRPr lang="en-US" altLang="zh-CN" sz="16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6A63CBE-AEA3-47A5-810D-15F4015ED4EE}" type="slidenum">
              <a:rPr lang="en-US" altLang="zh-CN" sz="1200" smtClean="0"/>
              <a:pPr/>
              <a:t>37</a:t>
            </a:fld>
            <a:endParaRPr lang="en-US" altLang="zh-CN" sz="120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20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323D510-9E39-4674-8680-8980C7152267}" type="slidenum">
              <a:rPr lang="en-US" altLang="zh-CN" sz="1200" smtClean="0"/>
              <a:pPr/>
              <a:t>38</a:t>
            </a:fld>
            <a:endParaRPr lang="en-US" altLang="zh-CN" sz="120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44CC95E-478B-4734-8759-545F00DAE726}" type="slidenum">
              <a:rPr lang="en-US" altLang="zh-CN" sz="1200" smtClean="0"/>
              <a:pPr/>
              <a:t>39</a:t>
            </a:fld>
            <a:endParaRPr lang="en-US" altLang="zh-CN" sz="1200" smtClean="0"/>
          </a:p>
        </p:txBody>
      </p:sp>
      <p:sp>
        <p:nvSpPr>
          <p:cNvPr id="11059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D8089D7C-BA0D-4085-8332-578CFB748007}" type="slidenum">
              <a:rPr lang="en-US" altLang="zh-CN" sz="1200"/>
              <a:pPr algn="r" eaLnBrk="1" hangingPunct="1"/>
              <a:t>39</a:t>
            </a:fld>
            <a:endParaRPr lang="en-US" altLang="zh-CN" sz="1200"/>
          </a:p>
        </p:txBody>
      </p:sp>
      <p:sp>
        <p:nvSpPr>
          <p:cNvPr id="1105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35D1595-2C53-44B5-975D-E33F8F13ACB5}" type="slidenum">
              <a:rPr lang="en-US" altLang="zh-CN" sz="1200" smtClean="0"/>
              <a:pPr/>
              <a:t>4</a:t>
            </a:fld>
            <a:endParaRPr lang="en-US" altLang="zh-CN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2D77A30-2480-44AF-A7A3-A7AA48789D1F}" type="slidenum">
              <a:rPr lang="en-US" altLang="zh-CN" sz="1200" smtClean="0"/>
              <a:pPr/>
              <a:t>40</a:t>
            </a:fld>
            <a:endParaRPr lang="en-US" altLang="zh-CN" sz="120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EEE2D57-772C-480B-96E1-3D8BA0D0AC3B}" type="slidenum">
              <a:rPr lang="en-US" altLang="zh-CN" sz="1200" smtClean="0"/>
              <a:pPr/>
              <a:t>41</a:t>
            </a:fld>
            <a:endParaRPr lang="en-US" altLang="zh-CN" sz="120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AD74D2E4-722D-42F3-9907-A7D04671A281}" type="slidenum">
              <a:rPr lang="en-US" altLang="zh-CN" sz="1200" smtClean="0"/>
              <a:pPr/>
              <a:t>42</a:t>
            </a:fld>
            <a:endParaRPr lang="en-US" altLang="zh-CN" sz="120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41342CD6-8358-4505-A05E-F9474548430C}" type="slidenum">
              <a:rPr lang="en-US" altLang="zh-CN" sz="1200" smtClean="0"/>
              <a:pPr/>
              <a:t>43</a:t>
            </a:fld>
            <a:endParaRPr lang="en-US" altLang="zh-CN" sz="1200" smtClean="0"/>
          </a:p>
        </p:txBody>
      </p:sp>
      <p:sp>
        <p:nvSpPr>
          <p:cNvPr id="11469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2241A773-CDE1-413C-9B68-8E45E0A19C87}" type="slidenum">
              <a:rPr lang="en-US" altLang="zh-CN" sz="1200"/>
              <a:pPr algn="r" eaLnBrk="1" hangingPunct="1"/>
              <a:t>43</a:t>
            </a:fld>
            <a:endParaRPr lang="en-US" altLang="zh-CN" sz="1200"/>
          </a:p>
        </p:txBody>
      </p:sp>
      <p:sp>
        <p:nvSpPr>
          <p:cNvPr id="1146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E2C9A34-87F7-41F7-A9A8-EF4B81A786A8}" type="slidenum">
              <a:rPr lang="en-US" altLang="zh-CN" sz="1200" smtClean="0"/>
              <a:pPr/>
              <a:t>44</a:t>
            </a:fld>
            <a:endParaRPr lang="en-US" altLang="zh-CN" sz="120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05E5ACD-E035-464C-9B0B-0774ECCE8963}" type="slidenum">
              <a:rPr lang="en-US" altLang="zh-CN" sz="1200" smtClean="0"/>
              <a:pPr/>
              <a:t>45</a:t>
            </a:fld>
            <a:endParaRPr lang="en-US" altLang="zh-CN" sz="1200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8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C11C7091-E392-4A32-8012-BF23CB158BF5}" type="slidenum">
              <a:rPr lang="en-US" altLang="zh-CN" sz="1200" smtClean="0"/>
              <a:pPr/>
              <a:t>46</a:t>
            </a:fld>
            <a:endParaRPr lang="en-US" altLang="zh-CN" sz="1200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8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BBA2FA4-11D2-43F2-A581-93ACA9BB630F}" type="slidenum">
              <a:rPr lang="en-US" altLang="zh-CN" sz="1200" smtClean="0"/>
              <a:pPr/>
              <a:t>47</a:t>
            </a:fld>
            <a:endParaRPr lang="en-US" altLang="zh-CN" sz="1200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CD8DD61C-100D-4CD3-8271-1AABEEB75048}" type="slidenum">
              <a:rPr lang="en-US" altLang="zh-CN" sz="1200" smtClean="0"/>
              <a:pPr/>
              <a:t>48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20B35C5-4C17-4690-89D9-DAB84A908125}" type="slidenum">
              <a:rPr lang="en-US" altLang="zh-CN" sz="1200" smtClean="0"/>
              <a:pPr/>
              <a:t>49</a:t>
            </a:fld>
            <a:endParaRPr lang="en-US" altLang="zh-CN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54F47676-6A8D-41E2-A5B9-BF6B8BBA7F92}" type="slidenum">
              <a:rPr lang="en-US" altLang="zh-CN" sz="1200" smtClean="0"/>
              <a:pPr/>
              <a:t>5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E1DF2AB-44D0-4382-9FB8-E260E5FAADD7}" type="slidenum">
              <a:rPr lang="en-US" altLang="zh-CN" sz="1200" smtClean="0"/>
              <a:pPr/>
              <a:t>50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060B25E-F889-4A5E-ABE3-2BA34DB94027}" type="slidenum">
              <a:rPr lang="en-US" altLang="zh-CN" sz="1200" smtClean="0"/>
              <a:pPr/>
              <a:t>51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51D91D0-15F9-44AC-A2E9-18B2CAB8DC22}" type="slidenum">
              <a:rPr lang="en-US" altLang="zh-CN" sz="1200" smtClean="0"/>
              <a:pPr/>
              <a:t>52</a:t>
            </a:fld>
            <a:endParaRPr lang="en-US" altLang="zh-CN" sz="1200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5C132DC-F03E-4F3F-8CE8-6CB36F58F9F1}" type="slidenum">
              <a:rPr lang="en-US" altLang="zh-CN" sz="1200" smtClean="0"/>
              <a:pPr/>
              <a:t>53</a:t>
            </a:fld>
            <a:endParaRPr lang="en-US" altLang="zh-CN" sz="1200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DF2F3CB-DF0E-45F2-86C8-6993E623AFFE}" type="slidenum">
              <a:rPr lang="en-US" altLang="zh-CN" sz="1200" smtClean="0"/>
              <a:pPr/>
              <a:t>54</a:t>
            </a:fld>
            <a:endParaRPr lang="en-US" altLang="zh-CN" sz="1200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          </a:t>
            </a:r>
            <a:endParaRPr lang="en-US" altLang="zh-CN" sz="16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BCCD57B-177B-4DEA-90AE-7ED611413076}" type="slidenum">
              <a:rPr lang="en-US" altLang="zh-CN" sz="1200" smtClean="0"/>
              <a:pPr/>
              <a:t>55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434A757-5605-42DD-BFFF-00A3A1D6716E}" type="slidenum">
              <a:rPr lang="en-US" altLang="zh-CN" sz="1200" smtClean="0"/>
              <a:pPr/>
              <a:t>6</a:t>
            </a:fld>
            <a:endParaRPr lang="en-US" altLang="zh-CN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z="24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4A85026A-CD92-4160-B2DB-91DEC8D8D411}" type="slidenum">
              <a:rPr lang="en-US" altLang="zh-CN" sz="1200" smtClean="0"/>
              <a:pPr/>
              <a:t>7</a:t>
            </a:fld>
            <a:endParaRPr lang="en-US" altLang="zh-CN" sz="12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24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C6B40839-EA69-4B74-A54B-F4725C9DF176}" type="slidenum">
              <a:rPr lang="en-US" altLang="zh-CN" sz="1200" smtClean="0"/>
              <a:pPr/>
              <a:t>8</a:t>
            </a:fld>
            <a:endParaRPr lang="en-US" altLang="zh-CN" sz="12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D9225F7-A3E9-4720-BC96-BF4E90F1C44B}" type="slidenum">
              <a:rPr lang="en-US" altLang="zh-CN" sz="1200" smtClean="0"/>
              <a:pPr/>
              <a:t>9</a:t>
            </a:fld>
            <a:endParaRPr lang="en-US" altLang="zh-CN" sz="12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2000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E22BC-7E4D-43D3-844E-FC80AD3C59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22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6653F-E88B-41CE-9CEB-86E88E2B91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62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275B6-5FEB-45CE-82DA-BB3FB34916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58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2DD3B-700A-4B01-BE3E-B06E0E69E2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468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B4DE1-5AE6-4EF4-A5F3-0767F39F45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50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714FC-9CF4-4F63-9617-44B016EE1A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89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4E06E-9405-4D62-A370-9BB044BC48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9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5B455-BC81-4295-BEAE-B94E775280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48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F8E16-45AD-402C-B192-6682E80AB0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09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0BCB1-5C8D-432F-8E72-8B84AE3E40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81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CD4D7-767E-4B8A-8339-EE49BB9BB8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32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E798BC9D-9C90-4576-A3CA-0438CDCB44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5.png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235F35D-0233-4DA2-AC74-3DFE25292104}" type="slidenum">
              <a:rPr lang="en-US" altLang="zh-CN" sz="1400" smtClean="0"/>
              <a:pPr/>
              <a:t>1</a:t>
            </a:fld>
            <a:endParaRPr lang="en-US" altLang="zh-CN" sz="1400" smtClean="0"/>
          </a:p>
        </p:txBody>
      </p:sp>
      <p:sp>
        <p:nvSpPr>
          <p:cNvPr id="2051" name="WordArt 2"/>
          <p:cNvSpPr>
            <a:spLocks noChangeArrowheads="1" noChangeShapeType="1" noTextEdit="1"/>
          </p:cNvSpPr>
          <p:nvPr/>
        </p:nvSpPr>
        <p:spPr bwMode="auto">
          <a:xfrm>
            <a:off x="1638822" y="2396363"/>
            <a:ext cx="6115050" cy="1095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8000" b="1" kern="10" spc="1601" normalizeH="1" dirty="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3366CC"/>
                </a:solidFill>
                <a:effectLst>
                  <a:outerShdw dist="107763" dir="18900000" algn="ctr" rotWithShape="0">
                    <a:srgbClr val="868686">
                      <a:alpha val="50000"/>
                    </a:srgbClr>
                  </a:outerShdw>
                </a:effectLst>
                <a:latin typeface="华文行楷"/>
                <a:ea typeface="华文行楷"/>
              </a:rPr>
              <a:t>工程图学基础</a:t>
            </a:r>
          </a:p>
        </p:txBody>
      </p:sp>
      <p:pic>
        <p:nvPicPr>
          <p:cNvPr id="2052" name="Picture 4" descr="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590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WordArt 4"/>
          <p:cNvSpPr>
            <a:spLocks noChangeArrowheads="1" noChangeShapeType="1" noTextEdit="1"/>
          </p:cNvSpPr>
          <p:nvPr/>
        </p:nvSpPr>
        <p:spPr bwMode="auto">
          <a:xfrm>
            <a:off x="1795289" y="4543036"/>
            <a:ext cx="1244600" cy="40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861"/>
              </a:avLst>
            </a:prstTxWarp>
          </a:bodyPr>
          <a:lstStyle/>
          <a:p>
            <a:pPr algn="ctr"/>
            <a:r>
              <a:rPr lang="zh-CN" altLang="en-US" sz="2800" kern="10" dirty="0">
                <a:ln w="9525">
                  <a:solidFill>
                    <a:srgbClr val="800000"/>
                  </a:solidFill>
                  <a:miter lim="800000"/>
                  <a:headEnd/>
                  <a:tailEnd/>
                </a:ln>
                <a:solidFill>
                  <a:srgbClr val="C00000"/>
                </a:solidFill>
                <a:latin typeface="隶书"/>
                <a:ea typeface="隶书"/>
              </a:rPr>
              <a:t>黄利平 </a:t>
            </a:r>
          </a:p>
        </p:txBody>
      </p:sp>
      <p:sp>
        <p:nvSpPr>
          <p:cNvPr id="2054" name="矩形 11"/>
          <p:cNvSpPr>
            <a:spLocks noChangeArrowheads="1"/>
          </p:cNvSpPr>
          <p:nvPr/>
        </p:nvSpPr>
        <p:spPr bwMode="auto">
          <a:xfrm>
            <a:off x="1757710" y="5144762"/>
            <a:ext cx="47683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i="1" dirty="0" err="1">
                <a:solidFill>
                  <a:srgbClr val="C00000"/>
                </a:solidFill>
              </a:rPr>
              <a:t>huanglp</a:t>
            </a:r>
            <a:r>
              <a:rPr lang="en-US" altLang="zh-CN" b="1" i="1" dirty="0">
                <a:solidFill>
                  <a:srgbClr val="C00000"/>
                </a:solidFill>
              </a:rPr>
              <a:t> @ tsinghua.edu.cn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8A17F21-1BE2-481A-A1AB-A12F2D8114C6}" type="slidenum">
              <a:rPr lang="en-US" altLang="zh-CN" sz="1400" smtClean="0"/>
              <a:pPr/>
              <a:t>10</a:t>
            </a:fld>
            <a:endParaRPr lang="en-US" altLang="zh-CN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7305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5.</a:t>
            </a: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教学安排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841375" y="1212850"/>
            <a:ext cx="35782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>
                <a:sym typeface="Wingdings 2" pitchFamily="18" charset="2"/>
              </a:rPr>
              <a:t> </a:t>
            </a:r>
            <a:r>
              <a:rPr lang="zh-CN" altLang="en-US" b="1">
                <a:latin typeface="黑体" pitchFamily="2" charset="-122"/>
                <a:ea typeface="黑体" pitchFamily="2" charset="-122"/>
                <a:sym typeface="Wingdings 2" pitchFamily="18" charset="2"/>
              </a:rPr>
              <a:t>教学学时：</a:t>
            </a:r>
            <a:endParaRPr lang="zh-CN" altLang="en-US" b="1" i="1" u="sng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757238" y="3013075"/>
            <a:ext cx="8181975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FF"/>
                </a:solidFill>
                <a:sym typeface="Wingdings 2" pitchFamily="18" charset="2"/>
              </a:rPr>
              <a:t>      </a:t>
            </a:r>
            <a:r>
              <a:rPr lang="en-US" altLang="zh-CN" b="1" dirty="0">
                <a:sym typeface="Wingdings 2" pitchFamily="18" charset="2"/>
              </a:rPr>
              <a:t>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  <a:sym typeface="Wingdings 2" pitchFamily="18" charset="2"/>
              </a:rPr>
              <a:t>作业、考试与成绩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sym typeface="Wingdings 2" pitchFamily="18" charset="2"/>
              </a:rPr>
              <a:t>评定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习题、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计算机绘图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、零件图大作业、考勤表现及其它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20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％</a:t>
            </a:r>
            <a:endParaRPr lang="zh-CN" altLang="en-US" sz="2000" b="1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期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中测验：</a:t>
            </a:r>
            <a:r>
              <a:rPr lang="en-US" altLang="zh-CN" sz="20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z="20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％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 sz="20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20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0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周日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晚</a:t>
            </a:r>
            <a:r>
              <a:rPr lang="en-US" altLang="zh-CN" sz="20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19</a:t>
            </a:r>
            <a:r>
              <a:rPr lang="zh-CN" altLang="en-US" sz="20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20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00 </a:t>
            </a:r>
            <a:r>
              <a:rPr lang="en-US" altLang="zh-CN" sz="20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-21:00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期末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考试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20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60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％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期末）</a:t>
            </a:r>
            <a:endParaRPr lang="zh-CN" altLang="en-US" sz="20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003300" y="1395413"/>
            <a:ext cx="228600" cy="193675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7415" name="Group 11"/>
          <p:cNvGrpSpPr>
            <a:grpSpLocks/>
          </p:cNvGrpSpPr>
          <p:nvPr/>
        </p:nvGrpSpPr>
        <p:grpSpPr bwMode="auto">
          <a:xfrm>
            <a:off x="1428750" y="1971675"/>
            <a:ext cx="2768600" cy="800100"/>
            <a:chOff x="1988" y="884"/>
            <a:chExt cx="1744" cy="504"/>
          </a:xfrm>
        </p:grpSpPr>
        <p:sp>
          <p:nvSpPr>
            <p:cNvPr id="17417" name="Text Box 12"/>
            <p:cNvSpPr txBox="1">
              <a:spLocks noChangeArrowheads="1"/>
            </p:cNvSpPr>
            <p:nvPr/>
          </p:nvSpPr>
          <p:spPr bwMode="auto">
            <a:xfrm>
              <a:off x="1988" y="884"/>
              <a:ext cx="174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lvl="1"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总学时：</a:t>
              </a:r>
              <a:r>
                <a:rPr lang="en-US" altLang="zh-CN" b="1">
                  <a:latin typeface="黑体" pitchFamily="2" charset="-122"/>
                  <a:ea typeface="黑体" pitchFamily="2" charset="-122"/>
                </a:rPr>
                <a:t>32</a:t>
              </a:r>
              <a:endParaRPr lang="en-US" altLang="zh-CN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18" name="Rectangle 13"/>
            <p:cNvSpPr>
              <a:spLocks noChangeArrowheads="1"/>
            </p:cNvSpPr>
            <p:nvPr/>
          </p:nvSpPr>
          <p:spPr bwMode="auto">
            <a:xfrm>
              <a:off x="2142" y="989"/>
              <a:ext cx="129" cy="130"/>
            </a:xfrm>
            <a:prstGeom prst="rect">
              <a:avLst/>
            </a:prstGeom>
            <a:gradFill rotWithShape="1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19" name="Rectangle 14"/>
            <p:cNvSpPr>
              <a:spLocks noChangeArrowheads="1"/>
            </p:cNvSpPr>
            <p:nvPr/>
          </p:nvSpPr>
          <p:spPr bwMode="auto">
            <a:xfrm>
              <a:off x="2143" y="1258"/>
              <a:ext cx="129" cy="130"/>
            </a:xfrm>
            <a:prstGeom prst="rect">
              <a:avLst/>
            </a:prstGeom>
            <a:solidFill>
              <a:schemeClr val="bg1">
                <a:alpha val="5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7416" name="Rectangle 15"/>
          <p:cNvSpPr>
            <a:spLocks noChangeArrowheads="1"/>
          </p:cNvSpPr>
          <p:nvPr/>
        </p:nvSpPr>
        <p:spPr bwMode="auto">
          <a:xfrm>
            <a:off x="996950" y="3157538"/>
            <a:ext cx="227013" cy="211137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5E36E5F-E262-4654-8F0A-A9AB740663B1}" type="slidenum">
              <a:rPr lang="en-US" altLang="zh-CN" sz="1400" smtClean="0"/>
              <a:pPr/>
              <a:t>11</a:t>
            </a:fld>
            <a:endParaRPr lang="en-US" altLang="zh-CN" sz="1400" smtClean="0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971550" y="896938"/>
            <a:ext cx="7388225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40000"/>
              </a:spcBef>
            </a:pP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．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绪论；点的投影；直线的投影；两直线相对位置</a:t>
            </a:r>
            <a:br>
              <a:rPr lang="zh-CN" altLang="en-US" sz="2000" b="1" dirty="0">
                <a:latin typeface="黑体" pitchFamily="2" charset="-122"/>
                <a:ea typeface="黑体" pitchFamily="2" charset="-122"/>
              </a:rPr>
            </a:b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．平面的投影；线面和面面相对位置</a:t>
            </a:r>
            <a:br>
              <a:rPr lang="zh-CN" altLang="en-US" sz="2000" b="1" dirty="0">
                <a:latin typeface="黑体" pitchFamily="2" charset="-122"/>
                <a:ea typeface="黑体" pitchFamily="2" charset="-122"/>
              </a:rPr>
            </a:b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．基本体投影</a:t>
            </a: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40000"/>
              </a:spcBef>
            </a:pP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．截切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．相贯</a:t>
            </a:r>
            <a:br>
              <a:rPr lang="zh-CN" altLang="en-US" sz="2000" b="1" dirty="0" smtClean="0">
                <a:latin typeface="黑体" pitchFamily="2" charset="-122"/>
                <a:ea typeface="黑体" pitchFamily="2" charset="-122"/>
              </a:rPr>
            </a:b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．组合体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．轴测图、期中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测验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第八周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周日晚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19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00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0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en-US" altLang="zh-CN" sz="20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AutoCAD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．机件的表达方法一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．机件的表达方法二；尺寸标注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11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．螺纹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件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2000" b="1" dirty="0">
                <a:latin typeface="黑体" pitchFamily="2" charset="-122"/>
                <a:ea typeface="黑体" pitchFamily="2" charset="-122"/>
              </a:rPr>
            </a:br>
            <a:r>
              <a:rPr lang="en-US" altLang="zh-CN" sz="20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12</a:t>
            </a:r>
            <a:r>
              <a:rPr lang="zh-CN" altLang="en-US" sz="20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en-US" altLang="zh-CN" sz="2000" b="1" dirty="0" err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Solidworks</a:t>
            </a:r>
            <a:endParaRPr lang="en-US" altLang="zh-CN" sz="2000" b="1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13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．零件图简介</a:t>
            </a:r>
            <a:br>
              <a:rPr lang="zh-CN" altLang="en-US" sz="2000" b="1" dirty="0">
                <a:latin typeface="黑体" pitchFamily="2" charset="-122"/>
                <a:ea typeface="黑体" pitchFamily="2" charset="-122"/>
              </a:rPr>
            </a:b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14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．装配图简介 </a:t>
            </a:r>
            <a:br>
              <a:rPr lang="zh-CN" altLang="en-US" sz="2000" b="1" dirty="0">
                <a:latin typeface="黑体" pitchFamily="2" charset="-122"/>
                <a:ea typeface="黑体" pitchFamily="2" charset="-122"/>
              </a:rPr>
            </a:b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15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．复习总结</a:t>
            </a:r>
          </a:p>
          <a:p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971550" y="560388"/>
            <a:ext cx="227013" cy="211137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306513" y="377825"/>
            <a:ext cx="351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教学进度安排</a:t>
            </a:r>
          </a:p>
        </p:txBody>
      </p:sp>
    </p:spTree>
    <p:extLst>
      <p:ext uri="{BB962C8B-B14F-4D97-AF65-F5344CB8AC3E}">
        <p14:creationId xmlns:p14="http://schemas.microsoft.com/office/powerpoint/2010/main" val="27702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1B19BB5-2732-42A6-81C4-62E0B6CA32E9}" type="slidenum">
              <a:rPr lang="en-US" altLang="zh-CN" sz="1400" smtClean="0"/>
              <a:pPr/>
              <a:t>12</a:t>
            </a:fld>
            <a:endParaRPr lang="en-US" altLang="zh-CN" sz="1400" smtClean="0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82625" y="557213"/>
            <a:ext cx="7912100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>
                <a:ea typeface="黑体" pitchFamily="2" charset="-122"/>
              </a:rPr>
              <a:t>    </a:t>
            </a:r>
            <a:r>
              <a:rPr lang="zh-CN" altLang="en-US" sz="2800" b="1">
                <a:ea typeface="黑体" pitchFamily="2" charset="-122"/>
              </a:rPr>
              <a:t>学习资源</a:t>
            </a:r>
            <a:endParaRPr lang="zh-CN" altLang="en-US" sz="2800" b="1">
              <a:latin typeface="楷体_GB2312" pitchFamily="49" charset="-122"/>
              <a:ea typeface="黑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√</a:t>
            </a:r>
            <a:r>
              <a:rPr lang="zh-CN" altLang="en-US" sz="2400" b="1">
                <a:cs typeface="Times New Roman" pitchFamily="18" charset="0"/>
              </a:rPr>
              <a:t> 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网络学堂：课件、习题答案、电子模型、答疑。</a:t>
            </a:r>
          </a:p>
          <a:p>
            <a:pPr algn="just">
              <a:spcBef>
                <a:spcPct val="35000"/>
              </a:spcBef>
            </a:pPr>
            <a:r>
              <a:rPr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√</a:t>
            </a:r>
            <a:r>
              <a:rPr lang="zh-CN" altLang="en-US" sz="2400" b="1">
                <a:cs typeface="Times New Roman" pitchFamily="18" charset="0"/>
              </a:rPr>
              <a:t> 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模型室：实物模型</a:t>
            </a:r>
          </a:p>
          <a:p>
            <a:pPr algn="just">
              <a:spcBef>
                <a:spcPct val="35000"/>
              </a:spcBef>
            </a:pPr>
            <a:r>
              <a:rPr lang="zh-CN" altLang="en-US" sz="2400" b="1"/>
              <a:t>               （</a:t>
            </a:r>
            <a:r>
              <a:rPr lang="zh-CN" altLang="en-US" sz="2000" b="1">
                <a:latin typeface="黑体" pitchFamily="2" charset="-122"/>
                <a:ea typeface="黑体" pitchFamily="2" charset="-122"/>
              </a:rPr>
              <a:t>地点一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000" b="1">
                <a:latin typeface="黑体" pitchFamily="2" charset="-122"/>
                <a:ea typeface="黑体" pitchFamily="2" charset="-122"/>
              </a:rPr>
              <a:t>新水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313</a:t>
            </a:r>
            <a:r>
              <a:rPr lang="zh-CN" altLang="en-US" sz="2000" b="1">
                <a:latin typeface="黑体" pitchFamily="2" charset="-122"/>
                <a:ea typeface="黑体" pitchFamily="2" charset="-122"/>
              </a:rPr>
              <a:t>（周一至五</a:t>
            </a:r>
            <a:r>
              <a:rPr lang="en-US" altLang="zh-CN" sz="20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13:30——17:00</a:t>
            </a:r>
            <a:r>
              <a:rPr lang="zh-CN" altLang="en-US" sz="2000" b="1">
                <a:latin typeface="黑体" pitchFamily="2" charset="-122"/>
                <a:ea typeface="黑体" pitchFamily="2" charset="-122"/>
              </a:rPr>
              <a:t>）；</a:t>
            </a:r>
            <a:endParaRPr lang="en-US" altLang="zh-CN" sz="20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714375" y="854075"/>
            <a:ext cx="257175" cy="209550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522288" y="3332163"/>
            <a:ext cx="84470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  </a:t>
            </a:r>
            <a:r>
              <a:rPr lang="en-US" altLang="zh-CN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√</a:t>
            </a:r>
            <a:r>
              <a:rPr lang="zh-CN" altLang="en-US" sz="2400" b="1">
                <a:ea typeface="黑体" pitchFamily="2" charset="-122"/>
              </a:rPr>
              <a:t>答疑</a:t>
            </a:r>
            <a:endParaRPr lang="zh-CN" altLang="en-US" sz="2400" b="1">
              <a:latin typeface="宋体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√MOCC---</a:t>
            </a:r>
            <a:r>
              <a:rPr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工程制图</a:t>
            </a:r>
            <a:endParaRPr lang="en-US" altLang="zh-CN" sz="2400" b="1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22EDB5C-3D6F-4157-9BB9-4347582A41A9}" type="slidenum">
              <a:rPr lang="en-US" altLang="zh-CN" sz="1400" smtClean="0"/>
              <a:pPr/>
              <a:t>13</a:t>
            </a:fld>
            <a:endParaRPr lang="en-US" altLang="zh-CN" sz="1400" smtClean="0"/>
          </a:p>
        </p:txBody>
      </p:sp>
      <p:sp>
        <p:nvSpPr>
          <p:cNvPr id="22531" name="Text Box 13"/>
          <p:cNvSpPr txBox="1">
            <a:spLocks noChangeArrowheads="1"/>
          </p:cNvSpPr>
          <p:nvPr/>
        </p:nvSpPr>
        <p:spPr bwMode="auto">
          <a:xfrm>
            <a:off x="1001807" y="1168400"/>
            <a:ext cx="7793038" cy="201295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工程制图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田凌、黄利平、杨小庆主编，电子工业出版社，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2012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月第一版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宋体" charset="-122"/>
              </a:rPr>
              <a:t>《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工程制图习题集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田凌、许纪旻主编，电子工业出版社，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2012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月第一版</a:t>
            </a:r>
          </a:p>
        </p:txBody>
      </p:sp>
      <p:sp>
        <p:nvSpPr>
          <p:cNvPr id="22532" name="Rectangle 14"/>
          <p:cNvSpPr>
            <a:spLocks noChangeArrowheads="1"/>
          </p:cNvSpPr>
          <p:nvPr/>
        </p:nvSpPr>
        <p:spPr bwMode="auto">
          <a:xfrm>
            <a:off x="622300" y="357188"/>
            <a:ext cx="3419475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Wingdings 2" pitchFamily="18" charset="2"/>
              </a:rPr>
              <a:t>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教材与教辅</a:t>
            </a:r>
          </a:p>
        </p:txBody>
      </p:sp>
      <p:sp>
        <p:nvSpPr>
          <p:cNvPr id="22533" name="Rectangle 15"/>
          <p:cNvSpPr>
            <a:spLocks noChangeArrowheads="1"/>
          </p:cNvSpPr>
          <p:nvPr/>
        </p:nvSpPr>
        <p:spPr bwMode="auto">
          <a:xfrm>
            <a:off x="461963" y="758825"/>
            <a:ext cx="228600" cy="195263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2534" name="Rectangle 16"/>
          <p:cNvSpPr>
            <a:spLocks noChangeArrowheads="1"/>
          </p:cNvSpPr>
          <p:nvPr/>
        </p:nvSpPr>
        <p:spPr bwMode="auto">
          <a:xfrm>
            <a:off x="749300" y="1411288"/>
            <a:ext cx="204788" cy="206375"/>
          </a:xfrm>
          <a:prstGeom prst="rect">
            <a:avLst/>
          </a:prstGeom>
          <a:gradFill rotWithShape="1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2535" name="Rectangle 17"/>
          <p:cNvSpPr>
            <a:spLocks noChangeArrowheads="1"/>
          </p:cNvSpPr>
          <p:nvPr/>
        </p:nvSpPr>
        <p:spPr bwMode="auto">
          <a:xfrm>
            <a:off x="741363" y="3248025"/>
            <a:ext cx="204787" cy="206375"/>
          </a:xfrm>
          <a:prstGeom prst="rect">
            <a:avLst/>
          </a:prstGeom>
          <a:gradFill rotWithShape="1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2536" name="Text Box 13"/>
          <p:cNvSpPr txBox="1">
            <a:spLocks noChangeArrowheads="1"/>
          </p:cNvSpPr>
          <p:nvPr/>
        </p:nvSpPr>
        <p:spPr bwMode="auto">
          <a:xfrm>
            <a:off x="926090" y="5469165"/>
            <a:ext cx="81105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宋体" charset="-122"/>
              </a:rPr>
              <a:t>《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机械制图习题集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（非机类）杨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惠英等主编，清华出版社，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2/3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版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7" name="Rectangle 16"/>
          <p:cNvSpPr>
            <a:spLocks noChangeArrowheads="1"/>
          </p:cNvSpPr>
          <p:nvPr/>
        </p:nvSpPr>
        <p:spPr bwMode="auto">
          <a:xfrm>
            <a:off x="730250" y="2287588"/>
            <a:ext cx="204788" cy="206375"/>
          </a:xfrm>
          <a:prstGeom prst="rect">
            <a:avLst/>
          </a:prstGeom>
          <a:gradFill rotWithShape="1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2538" name="Rectangle 17"/>
          <p:cNvSpPr>
            <a:spLocks noChangeArrowheads="1"/>
          </p:cNvSpPr>
          <p:nvPr/>
        </p:nvSpPr>
        <p:spPr bwMode="auto">
          <a:xfrm>
            <a:off x="760413" y="4405313"/>
            <a:ext cx="204787" cy="206375"/>
          </a:xfrm>
          <a:prstGeom prst="rect">
            <a:avLst/>
          </a:prstGeom>
          <a:gradFill rotWithShape="1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965200" y="4240131"/>
            <a:ext cx="7896225" cy="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latin typeface="宋体" charset="-122"/>
              </a:rPr>
              <a:t>《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AutoCAD 2013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上机指导书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》(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自编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741363" y="4992688"/>
            <a:ext cx="204787" cy="206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2543" name="Rectangle 17"/>
          <p:cNvSpPr>
            <a:spLocks noChangeArrowheads="1"/>
          </p:cNvSpPr>
          <p:nvPr/>
        </p:nvSpPr>
        <p:spPr bwMode="auto">
          <a:xfrm>
            <a:off x="722313" y="5618163"/>
            <a:ext cx="204787" cy="20637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001807" y="3076309"/>
            <a:ext cx="7793038" cy="572464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补充习题</a:t>
            </a:r>
            <a:endParaRPr lang="en-US" altLang="zh-CN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992671" y="4822481"/>
            <a:ext cx="7896225" cy="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latin typeface="宋体" charset="-122"/>
              </a:rPr>
              <a:t>《</a:t>
            </a:r>
            <a:r>
              <a:rPr lang="en-US" altLang="zh-CN" b="1" dirty="0" err="1">
                <a:latin typeface="黑体" pitchFamily="2" charset="-122"/>
                <a:ea typeface="黑体" pitchFamily="2" charset="-122"/>
              </a:rPr>
              <a:t>Solidworks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 2012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上机指导书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（自编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）</a:t>
            </a:r>
            <a:endParaRPr lang="en-US" altLang="zh-CN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10822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356C63B-A431-47D7-B8D2-BEB662E3C0BD}" type="slidenum">
              <a:rPr lang="en-US" altLang="zh-CN" sz="1400" smtClean="0"/>
              <a:pPr/>
              <a:t>14</a:t>
            </a:fld>
            <a:endParaRPr lang="en-US" altLang="zh-CN" sz="1400" smtClean="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160463" y="1438275"/>
            <a:ext cx="6823075" cy="236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20000"/>
              </a:spcBef>
            </a:pPr>
            <a:endParaRPr lang="en-US" altLang="zh-CN" sz="3200" b="1" dirty="0">
              <a:latin typeface="宋体" charset="-122"/>
            </a:endParaRPr>
          </a:p>
          <a:p>
            <a:pPr eaLnBrk="1" hangingPunct="1">
              <a:lnSpc>
                <a:spcPct val="50000"/>
              </a:lnSpc>
              <a:spcBef>
                <a:spcPct val="20000"/>
              </a:spcBef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透明</a:t>
            </a:r>
            <a:r>
              <a:rPr lang="zh-CN" altLang="en-US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三角板一对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45°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30°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各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）</a:t>
            </a:r>
          </a:p>
          <a:p>
            <a:pPr eaLnBrk="1" hangingPunct="1">
              <a:lnSpc>
                <a:spcPct val="50000"/>
              </a:lnSpc>
              <a:spcBef>
                <a:spcPct val="20000"/>
              </a:spcBef>
            </a:pPr>
            <a:endParaRPr lang="zh-CN" altLang="en-US" b="1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圆规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个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必备），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分规一个（可选）；</a:t>
            </a:r>
          </a:p>
          <a:p>
            <a:pPr eaLnBrk="1" hangingPunct="1">
              <a:lnSpc>
                <a:spcPct val="50000"/>
              </a:lnSpc>
              <a:spcBef>
                <a:spcPct val="20000"/>
              </a:spcBef>
            </a:pPr>
            <a:endParaRPr lang="zh-CN" altLang="en-US" b="1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铅笔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支：细线（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H or HB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），粗线（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HB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或 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）</a:t>
            </a:r>
          </a:p>
          <a:p>
            <a:pPr eaLnBrk="1" hangingPunct="1">
              <a:lnSpc>
                <a:spcPct val="50000"/>
              </a:lnSpc>
              <a:spcBef>
                <a:spcPct val="20000"/>
              </a:spcBef>
            </a:pPr>
            <a:endParaRPr lang="zh-CN" altLang="en-US" b="1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50000"/>
              </a:lnSpc>
              <a:spcBef>
                <a:spcPct val="20000"/>
              </a:spcBef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其它：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橡皮、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模板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或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擦图片，。。。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50000"/>
              </a:lnSpc>
              <a:spcBef>
                <a:spcPct val="20000"/>
              </a:spcBef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                  </a:t>
            </a:r>
          </a:p>
          <a:p>
            <a:pPr eaLnBrk="1" hangingPunct="1">
              <a:lnSpc>
                <a:spcPct val="50000"/>
              </a:lnSpc>
              <a:spcBef>
                <a:spcPct val="20000"/>
              </a:spcBef>
            </a:pPr>
            <a:endParaRPr lang="en-US" altLang="zh-CN" b="1" dirty="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90563" y="744538"/>
            <a:ext cx="3419475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Wingdings 2" pitchFamily="18" charset="2"/>
              </a:rPr>
              <a:t>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绘图仪器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447675" y="1119188"/>
            <a:ext cx="257175" cy="211137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863600" y="1739900"/>
            <a:ext cx="204788" cy="206375"/>
          </a:xfrm>
          <a:prstGeom prst="rect">
            <a:avLst/>
          </a:prstGeom>
          <a:gradFill rotWithShape="1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874713" y="2255838"/>
            <a:ext cx="204787" cy="206375"/>
          </a:xfrm>
          <a:prstGeom prst="rect">
            <a:avLst/>
          </a:prstGeom>
          <a:gradFill rotWithShape="1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887413" y="2757488"/>
            <a:ext cx="204787" cy="206375"/>
          </a:xfrm>
          <a:prstGeom prst="rect">
            <a:avLst/>
          </a:prstGeom>
          <a:gradFill rotWithShape="1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887413" y="3265488"/>
            <a:ext cx="204787" cy="206375"/>
          </a:xfrm>
          <a:prstGeom prst="rect">
            <a:avLst/>
          </a:prstGeom>
          <a:gradFill rotWithShape="1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43525" y="4308149"/>
            <a:ext cx="3559175" cy="1497012"/>
            <a:chOff x="2935" y="323"/>
            <a:chExt cx="2242" cy="94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5" y="323"/>
              <a:ext cx="1478" cy="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4487" y="602"/>
              <a:ext cx="6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1" i="0" u="none" strike="noStrike" cap="none" normalizeH="0" baseline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Arial" pitchFamily="34" charset="0"/>
                  <a:ea typeface="黑体" pitchFamily="2" charset="-122"/>
                </a:rPr>
                <a:t>擦图片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pic>
        <p:nvPicPr>
          <p:cNvPr id="15" name="Picture 12" descr="100_09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" b="4233"/>
          <a:stretch>
            <a:fillRect/>
          </a:stretch>
        </p:blipFill>
        <p:spPr bwMode="auto">
          <a:xfrm>
            <a:off x="576262" y="3589804"/>
            <a:ext cx="4414838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B448D03-D63D-46A6-AC91-E3253AB7B2BF}" type="slidenum">
              <a:rPr lang="en-US" altLang="zh-CN" sz="1400" smtClean="0"/>
              <a:pPr/>
              <a:t>15</a:t>
            </a:fld>
            <a:endParaRPr lang="en-US" altLang="zh-CN" sz="1400" dirty="0" smtClean="0"/>
          </a:p>
        </p:txBody>
      </p:sp>
      <p:graphicFrame>
        <p:nvGraphicFramePr>
          <p:cNvPr id="440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590879"/>
              </p:ext>
            </p:extLst>
          </p:nvPr>
        </p:nvGraphicFramePr>
        <p:xfrm>
          <a:off x="1300163" y="1761239"/>
          <a:ext cx="60960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" name="位图图像" r:id="rId4" imgW="11133333" imgH="1876190" progId="Paint.Picture">
                  <p:embed/>
                </p:oleObj>
              </mc:Choice>
              <mc:Fallback>
                <p:oleObj name="位图图像" r:id="rId4" imgW="11133333" imgH="18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1761239"/>
                        <a:ext cx="60960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7027863" y="2334327"/>
            <a:ext cx="330200" cy="43338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959430"/>
              </p:ext>
            </p:extLst>
          </p:nvPr>
        </p:nvGraphicFramePr>
        <p:xfrm>
          <a:off x="1436688" y="2935989"/>
          <a:ext cx="440848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" name="位图图像" r:id="rId6" imgW="7666667" imgH="1628571" progId="Paint.Picture">
                  <p:embed/>
                </p:oleObj>
              </mc:Choice>
              <mc:Fallback>
                <p:oleObj name="位图图像" r:id="rId6" imgW="7666667" imgH="16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2935989"/>
                        <a:ext cx="4408487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569472"/>
              </p:ext>
            </p:extLst>
          </p:nvPr>
        </p:nvGraphicFramePr>
        <p:xfrm>
          <a:off x="1406525" y="4090102"/>
          <a:ext cx="443547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" name="位图图像" r:id="rId8" imgW="7714286" imgH="1647619" progId="Paint.Picture">
                  <p:embed/>
                </p:oleObj>
              </mc:Choice>
              <mc:Fallback>
                <p:oleObj name="位图图像" r:id="rId8" imgW="7714286" imgH="16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4090102"/>
                        <a:ext cx="4435475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683917"/>
              </p:ext>
            </p:extLst>
          </p:nvPr>
        </p:nvGraphicFramePr>
        <p:xfrm>
          <a:off x="1398588" y="5269614"/>
          <a:ext cx="4443412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" name="位图图像" r:id="rId10" imgW="7725853" imgH="1924319" progId="Paint.Picture">
                  <p:embed/>
                </p:oleObj>
              </mc:Choice>
              <mc:Fallback>
                <p:oleObj name="位图图像" r:id="rId10" imgW="7725853" imgH="19243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5269614"/>
                        <a:ext cx="4443412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29" name="Group 9"/>
          <p:cNvGrpSpPr>
            <a:grpSpLocks/>
          </p:cNvGrpSpPr>
          <p:nvPr/>
        </p:nvGrpSpPr>
        <p:grpSpPr bwMode="auto">
          <a:xfrm>
            <a:off x="5153025" y="5264852"/>
            <a:ext cx="1547813" cy="517525"/>
            <a:chOff x="3246" y="2781"/>
            <a:chExt cx="975" cy="326"/>
          </a:xfrm>
        </p:grpSpPr>
        <p:sp>
          <p:nvSpPr>
            <p:cNvPr id="62478" name="Line 10"/>
            <p:cNvSpPr>
              <a:spLocks noChangeShapeType="1"/>
            </p:cNvSpPr>
            <p:nvPr/>
          </p:nvSpPr>
          <p:spPr bwMode="auto">
            <a:xfrm flipV="1">
              <a:off x="3246" y="2872"/>
              <a:ext cx="62" cy="23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9" name="Line 11"/>
            <p:cNvSpPr>
              <a:spLocks noChangeShapeType="1"/>
            </p:cNvSpPr>
            <p:nvPr/>
          </p:nvSpPr>
          <p:spPr bwMode="auto">
            <a:xfrm>
              <a:off x="3246" y="3106"/>
              <a:ext cx="480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0" name="Line 12"/>
            <p:cNvSpPr>
              <a:spLocks noChangeShapeType="1"/>
            </p:cNvSpPr>
            <p:nvPr/>
          </p:nvSpPr>
          <p:spPr bwMode="auto">
            <a:xfrm flipV="1">
              <a:off x="3397" y="2788"/>
              <a:ext cx="84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1" name="Line 13"/>
            <p:cNvSpPr>
              <a:spLocks noChangeShapeType="1"/>
            </p:cNvSpPr>
            <p:nvPr/>
          </p:nvSpPr>
          <p:spPr bwMode="auto">
            <a:xfrm>
              <a:off x="3313" y="2870"/>
              <a:ext cx="141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2" name="Arc 14"/>
            <p:cNvSpPr>
              <a:spLocks/>
            </p:cNvSpPr>
            <p:nvPr/>
          </p:nvSpPr>
          <p:spPr bwMode="auto">
            <a:xfrm>
              <a:off x="3399" y="2825"/>
              <a:ext cx="287" cy="278"/>
            </a:xfrm>
            <a:custGeom>
              <a:avLst/>
              <a:gdLst>
                <a:gd name="T0" fmla="*/ 0 w 21600"/>
                <a:gd name="T1" fmla="*/ 0 h 20921"/>
                <a:gd name="T2" fmla="*/ 0 w 21600"/>
                <a:gd name="T3" fmla="*/ 0 h 20921"/>
                <a:gd name="T4" fmla="*/ 0 w 21600"/>
                <a:gd name="T5" fmla="*/ 0 h 209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921" fill="none" extrusionOk="0">
                  <a:moveTo>
                    <a:pt x="5373" y="-1"/>
                  </a:moveTo>
                  <a:cubicBezTo>
                    <a:pt x="14923" y="2452"/>
                    <a:pt x="21600" y="11061"/>
                    <a:pt x="21600" y="20921"/>
                  </a:cubicBezTo>
                </a:path>
                <a:path w="21600" h="20921" stroke="0" extrusionOk="0">
                  <a:moveTo>
                    <a:pt x="5373" y="-1"/>
                  </a:moveTo>
                  <a:cubicBezTo>
                    <a:pt x="14923" y="2452"/>
                    <a:pt x="21600" y="11061"/>
                    <a:pt x="21600" y="20921"/>
                  </a:cubicBezTo>
                  <a:lnTo>
                    <a:pt x="0" y="20921"/>
                  </a:lnTo>
                  <a:lnTo>
                    <a:pt x="5373" y="-1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3" name="Text Box 15"/>
            <p:cNvSpPr txBox="1">
              <a:spLocks noChangeArrowheads="1"/>
            </p:cNvSpPr>
            <p:nvPr/>
          </p:nvSpPr>
          <p:spPr bwMode="auto">
            <a:xfrm>
              <a:off x="3569" y="2781"/>
              <a:ext cx="65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solidFill>
                    <a:srgbClr val="FF0000"/>
                  </a:solidFill>
                  <a:latin typeface="仿宋_GB2312" pitchFamily="49" charset="-122"/>
                  <a:ea typeface="仿宋_GB2312" pitchFamily="49" charset="-122"/>
                </a:rPr>
                <a:t>75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仿宋_GB2312" pitchFamily="49" charset="-122"/>
                  <a:ea typeface="仿宋_GB2312" pitchFamily="49" charset="-122"/>
                  <a:cs typeface="ISOCP" pitchFamily="2" charset="0"/>
                </a:rPr>
                <a:t>°</a:t>
              </a:r>
            </a:p>
          </p:txBody>
        </p:sp>
      </p:grpSp>
      <p:grpSp>
        <p:nvGrpSpPr>
          <p:cNvPr id="440338" name="Group 18"/>
          <p:cNvGrpSpPr>
            <a:grpSpLocks/>
          </p:cNvGrpSpPr>
          <p:nvPr/>
        </p:nvGrpSpPr>
        <p:grpSpPr bwMode="auto">
          <a:xfrm>
            <a:off x="338138" y="1242127"/>
            <a:ext cx="8805862" cy="519112"/>
            <a:chOff x="215" y="233"/>
            <a:chExt cx="5547" cy="327"/>
          </a:xfrm>
        </p:grpSpPr>
        <p:sp>
          <p:nvSpPr>
            <p:cNvPr id="62476" name="Rectangle 19"/>
            <p:cNvSpPr>
              <a:spLocks noChangeArrowheads="1"/>
            </p:cNvSpPr>
            <p:nvPr/>
          </p:nvSpPr>
          <p:spPr bwMode="auto">
            <a:xfrm>
              <a:off x="215" y="233"/>
              <a:ext cx="55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b="1" dirty="0">
                  <a:latin typeface="黑体" pitchFamily="2" charset="-122"/>
                </a:rPr>
                <a:t> </a:t>
              </a:r>
              <a:r>
                <a:rPr lang="zh-CN" altLang="en-US" sz="2800" b="1" dirty="0">
                  <a:latin typeface="黑体" pitchFamily="2" charset="-122"/>
                </a:rPr>
                <a:t>字迹工整：</a:t>
              </a:r>
              <a:r>
                <a:rPr lang="zh-CN" altLang="en-US" b="1" dirty="0">
                  <a:latin typeface="黑体" pitchFamily="2" charset="-122"/>
                </a:rPr>
                <a:t>字高 </a:t>
              </a:r>
              <a:r>
                <a:rPr lang="en-US" altLang="zh-CN" b="1" i="1" dirty="0">
                  <a:latin typeface="ISOCPEUR" pitchFamily="34" charset="0"/>
                  <a:ea typeface="仿宋_GB2312" pitchFamily="49" charset="-122"/>
                </a:rPr>
                <a:t>h</a:t>
              </a:r>
              <a:r>
                <a:rPr lang="en-US" altLang="zh-CN" b="1" i="1" dirty="0">
                  <a:latin typeface="黑体" pitchFamily="2" charset="-122"/>
                </a:rPr>
                <a:t> </a:t>
              </a:r>
              <a:r>
                <a:rPr lang="en-US" altLang="zh-CN" b="1" dirty="0">
                  <a:latin typeface="黑体" pitchFamily="2" charset="-122"/>
                </a:rPr>
                <a:t>= </a:t>
              </a:r>
              <a:r>
                <a:rPr lang="en-US" altLang="zh-CN" b="1" i="1" dirty="0">
                  <a:latin typeface="ISOCPEUR" pitchFamily="34" charset="0"/>
                </a:rPr>
                <a:t>3.5 </a:t>
              </a:r>
              <a:r>
                <a:rPr lang="en-US" altLang="zh-CN" b="1" dirty="0">
                  <a:latin typeface="ISOCPEUR" pitchFamily="34" charset="0"/>
                </a:rPr>
                <a:t>mm</a:t>
              </a:r>
              <a:r>
                <a:rPr lang="zh-CN" altLang="en-US" b="1" dirty="0">
                  <a:latin typeface="ISOCPEUR" pitchFamily="34" charset="0"/>
                </a:rPr>
                <a:t>（字宽 </a:t>
              </a:r>
              <a:r>
                <a:rPr lang="en-US" altLang="zh-CN" b="1" dirty="0">
                  <a:latin typeface="黑体" pitchFamily="2" charset="-122"/>
                </a:rPr>
                <a:t>= </a:t>
              </a:r>
              <a:r>
                <a:rPr lang="en-US" altLang="zh-CN" b="1" i="1" dirty="0">
                  <a:latin typeface="ISOCPEUR" pitchFamily="34" charset="0"/>
                  <a:ea typeface="仿宋_GB2312" pitchFamily="49" charset="-122"/>
                </a:rPr>
                <a:t>  </a:t>
              </a:r>
              <a:r>
                <a:rPr lang="en-US" altLang="zh-CN" b="1" dirty="0">
                  <a:latin typeface="黑体" pitchFamily="2" charset="-122"/>
                </a:rPr>
                <a:t>  </a:t>
              </a:r>
              <a:r>
                <a:rPr lang="en-US" altLang="zh-CN" b="1" i="1" dirty="0">
                  <a:latin typeface="ISOCPEUR" pitchFamily="34" charset="0"/>
                </a:rPr>
                <a:t>   </a:t>
              </a:r>
              <a:r>
                <a:rPr lang="zh-CN" altLang="en-US" b="1" dirty="0">
                  <a:latin typeface="ISOCPEUR" pitchFamily="34" charset="0"/>
                </a:rPr>
                <a:t>）</a:t>
              </a:r>
            </a:p>
          </p:txBody>
        </p:sp>
        <p:graphicFrame>
          <p:nvGraphicFramePr>
            <p:cNvPr id="62477" name="Object 20"/>
            <p:cNvGraphicFramePr>
              <a:graphicFrameLocks noChangeAspect="1"/>
            </p:cNvGraphicFramePr>
            <p:nvPr/>
          </p:nvGraphicFramePr>
          <p:xfrm>
            <a:off x="3935" y="259"/>
            <a:ext cx="39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" name="公式" r:id="rId12" imgW="317362" imgH="228501" progId="Equation.3">
                    <p:embed/>
                  </p:oleObj>
                </mc:Choice>
                <mc:Fallback>
                  <p:oleObj name="公式" r:id="rId12" imgW="31736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5" y="259"/>
                          <a:ext cx="39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sm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79413" y="27305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6.</a:t>
            </a: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制图国家标准简介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865982" y="996256"/>
            <a:ext cx="193675" cy="180975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1188245" y="788294"/>
            <a:ext cx="2757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/>
              <a:t>字体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78835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5" grpId="0" animBg="1"/>
      <p:bldP spid="21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AA5319FE-1079-4346-BE9D-1B5388A2A0CA}" type="slidenum">
              <a:rPr lang="en-US" altLang="zh-CN" sz="1400" smtClean="0"/>
              <a:pPr/>
              <a:t>16</a:t>
            </a:fld>
            <a:endParaRPr lang="en-US" altLang="zh-CN" sz="1400" smtClean="0"/>
          </a:p>
        </p:txBody>
      </p:sp>
      <p:graphicFrame>
        <p:nvGraphicFramePr>
          <p:cNvPr id="441346" name="Group 2"/>
          <p:cNvGraphicFramePr>
            <a:graphicFrameLocks noGrp="1"/>
          </p:cNvGraphicFramePr>
          <p:nvPr/>
        </p:nvGraphicFramePr>
        <p:xfrm>
          <a:off x="365125" y="1171575"/>
          <a:ext cx="8478838" cy="5181600"/>
        </p:xfrm>
        <a:graphic>
          <a:graphicData uri="http://schemas.openxmlformats.org/drawingml/2006/table">
            <a:tbl>
              <a:tblPr/>
              <a:tblGrid>
                <a:gridCol w="1060450"/>
                <a:gridCol w="1652588"/>
                <a:gridCol w="1031875"/>
                <a:gridCol w="47339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图线名称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图线型式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图线宽度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一般应用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粗实线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可见轮廓线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细实线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0.5d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尺寸线及尺寸界线、剖面线、重合断面的轮廓线、螺纹的牙底线及齿轮的齿根线、引出线、分界线及范围线、弯折线、辅助线、不连续的同一表面的连线、成规律分布的相同要素的连线、可见过渡线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波浪线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0.5d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断裂处的边界线、视图和剖视的分界线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双折线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0.5d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断裂处的边界线、视图和剖视的分界线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虚线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0.5d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不可见轮廓线、不可见过渡线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点画线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0.5d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轴线、对称中心线、轨迹线、节圆及节线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双点画线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0.5d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相邻辅助零件的轮廓线、极限位置的轮廓线、坯料的轮廓线或毛坯图中制成品的轮廓线、假想投影轮廓线、试验或工艺用结构（成品上不存在）的轮廓线、中断线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3539" name="Picture 50" descr="B1-1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895475"/>
            <a:ext cx="10382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40" name="Picture 51" descr="B1-1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700338"/>
            <a:ext cx="10572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41" name="Picture 52" descr="B1-1-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3402013"/>
            <a:ext cx="10763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42" name="Picture 53" descr="B1-1-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3875088"/>
            <a:ext cx="1066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43" name="Picture 54" descr="B1-1-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4438650"/>
            <a:ext cx="10191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44" name="Picture 55" descr="B1-1-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4975225"/>
            <a:ext cx="10572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45" name="Picture 56" descr="B1-1-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3" y="5761038"/>
            <a:ext cx="10763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560182" y="317132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线型及应用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252207" y="525094"/>
            <a:ext cx="193675" cy="180975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05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FB1A4293-9863-4F99-90EA-D8855E76BC02}" type="slidenum">
              <a:rPr lang="en-US" altLang="zh-CN" sz="1400" smtClean="0"/>
              <a:pPr/>
              <a:t>17</a:t>
            </a:fld>
            <a:endParaRPr lang="en-US" altLang="zh-CN" sz="1400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741363" y="2262188"/>
            <a:ext cx="7032625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3600" b="1" dirty="0">
                <a:ea typeface="黑体" pitchFamily="2" charset="-122"/>
              </a:rPr>
              <a:t>（一）投影的概念</a:t>
            </a:r>
            <a:r>
              <a:rPr lang="zh-CN" altLang="zh-CN" sz="3600" b="1" dirty="0">
                <a:ea typeface="黑体" pitchFamily="2" charset="-122"/>
              </a:rPr>
              <a:t>及分类</a:t>
            </a:r>
            <a:endParaRPr lang="zh-CN" altLang="en-US" sz="3600" b="1" dirty="0">
              <a:ea typeface="黑体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3600" b="1" dirty="0">
                <a:ea typeface="黑体" pitchFamily="2" charset="-122"/>
              </a:rPr>
              <a:t>（二）点的投影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3600" b="1" dirty="0">
                <a:ea typeface="黑体" pitchFamily="2" charset="-122"/>
              </a:rPr>
              <a:t>（三）直线的投影</a:t>
            </a:r>
          </a:p>
        </p:txBody>
      </p:sp>
      <p:sp>
        <p:nvSpPr>
          <p:cNvPr id="24580" name="WordArt 3"/>
          <p:cNvSpPr>
            <a:spLocks noChangeArrowheads="1" noChangeShapeType="1" noTextEdit="1"/>
          </p:cNvSpPr>
          <p:nvPr/>
        </p:nvSpPr>
        <p:spPr bwMode="auto">
          <a:xfrm>
            <a:off x="344488" y="1662113"/>
            <a:ext cx="2933700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 dirty="0">
                <a:ln w="9525">
                  <a:solidFill>
                    <a:srgbClr val="800000"/>
                  </a:solidFill>
                  <a:miter lim="800000"/>
                  <a:headEnd/>
                  <a:tailEnd/>
                </a:ln>
                <a:solidFill>
                  <a:srgbClr val="C00000"/>
                </a:solidFill>
                <a:latin typeface="隶书"/>
                <a:ea typeface="隶书"/>
              </a:rPr>
              <a:t>几何元素的投影</a:t>
            </a:r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6064250" y="2058988"/>
            <a:ext cx="3079750" cy="1100137"/>
            <a:chOff x="2768" y="1535"/>
            <a:chExt cx="1940" cy="693"/>
          </a:xfrm>
        </p:grpSpPr>
        <p:sp>
          <p:nvSpPr>
            <p:cNvPr id="24582" name="Rectangle 5"/>
            <p:cNvSpPr>
              <a:spLocks noChangeArrowheads="1"/>
            </p:cNvSpPr>
            <p:nvPr/>
          </p:nvSpPr>
          <p:spPr bwMode="auto">
            <a:xfrm>
              <a:off x="2962" y="1901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zh-CN" altLang="en-US" sz="2800" b="1">
                  <a:ea typeface="黑体" pitchFamily="2" charset="-122"/>
                </a:rPr>
                <a:t>投影的分类</a:t>
              </a:r>
            </a:p>
          </p:txBody>
        </p: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2768" y="1666"/>
              <a:ext cx="122" cy="114"/>
            </a:xfrm>
            <a:prstGeom prst="rect">
              <a:avLst/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2971" y="1535"/>
              <a:ext cx="17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投影的概念</a:t>
              </a:r>
            </a:p>
          </p:txBody>
        </p:sp>
        <p:sp>
          <p:nvSpPr>
            <p:cNvPr id="24585" name="Rectangle 8"/>
            <p:cNvSpPr>
              <a:spLocks noChangeArrowheads="1"/>
            </p:cNvSpPr>
            <p:nvPr/>
          </p:nvSpPr>
          <p:spPr bwMode="auto">
            <a:xfrm>
              <a:off x="2768" y="2032"/>
              <a:ext cx="122" cy="114"/>
            </a:xfrm>
            <a:prstGeom prst="rect">
              <a:avLst/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68A91D8-4D2A-4D78-A652-628AE2214E3D}" type="slidenum">
              <a:rPr lang="en-US" altLang="zh-CN" sz="1400" smtClean="0"/>
              <a:pPr/>
              <a:t>18</a:t>
            </a:fld>
            <a:endParaRPr lang="en-US" altLang="zh-CN" sz="1400" smtClean="0"/>
          </a:p>
        </p:txBody>
      </p:sp>
      <p:sp>
        <p:nvSpPr>
          <p:cNvPr id="323591" name="AutoShape 7"/>
          <p:cNvSpPr>
            <a:spLocks noChangeArrowheads="1"/>
          </p:cNvSpPr>
          <p:nvPr/>
        </p:nvSpPr>
        <p:spPr bwMode="auto">
          <a:xfrm>
            <a:off x="3609975" y="3295650"/>
            <a:ext cx="2560638" cy="1055688"/>
          </a:xfrm>
          <a:prstGeom prst="parallelogram">
            <a:avLst>
              <a:gd name="adj" fmla="val 60639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23595" name="Freeform 11"/>
          <p:cNvSpPr>
            <a:spLocks/>
          </p:cNvSpPr>
          <p:nvPr/>
        </p:nvSpPr>
        <p:spPr bwMode="auto">
          <a:xfrm>
            <a:off x="4770438" y="1865313"/>
            <a:ext cx="155575" cy="1504950"/>
          </a:xfrm>
          <a:custGeom>
            <a:avLst/>
            <a:gdLst>
              <a:gd name="T0" fmla="*/ 2147483647 w 90"/>
              <a:gd name="T1" fmla="*/ 2147483647 h 1466"/>
              <a:gd name="T2" fmla="*/ 0 w 90"/>
              <a:gd name="T3" fmla="*/ 0 h 1466"/>
              <a:gd name="T4" fmla="*/ 0 60000 65536"/>
              <a:gd name="T5" fmla="*/ 0 60000 65536"/>
              <a:gd name="T6" fmla="*/ 0 w 90"/>
              <a:gd name="T7" fmla="*/ 0 h 1466"/>
              <a:gd name="T8" fmla="*/ 90 w 90"/>
              <a:gd name="T9" fmla="*/ 1466 h 14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" h="1466">
                <a:moveTo>
                  <a:pt x="90" y="1466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586" name="Text Box 2"/>
          <p:cNvSpPr txBox="1">
            <a:spLocks noChangeArrowheads="1"/>
          </p:cNvSpPr>
          <p:nvPr/>
        </p:nvSpPr>
        <p:spPr bwMode="auto">
          <a:xfrm>
            <a:off x="1027113" y="5140325"/>
            <a:ext cx="74993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/>
              <a:t>      </a:t>
            </a:r>
            <a:r>
              <a:rPr lang="zh-CN" altLang="en-US" sz="2800" b="1">
                <a:ea typeface="黑体" pitchFamily="2" charset="-122"/>
              </a:rPr>
              <a:t>投射中心、物体、投影面三者之间的相对距离对投影的大小有影响。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3038475" y="4535488"/>
            <a:ext cx="3081338" cy="608012"/>
          </a:xfrm>
          <a:prstGeom prst="rect">
            <a:avLst/>
          </a:prstGeom>
          <a:solidFill>
            <a:srgbClr val="FFFF00">
              <a:alpha val="38823"/>
            </a:srgbClr>
          </a:solidFill>
          <a:ln w="28575">
            <a:pattFill prst="trellis">
              <a:fgClr>
                <a:srgbClr val="FF3300"/>
              </a:fgClr>
              <a:bgClr>
                <a:srgbClr val="FFFF00"/>
              </a:bgClr>
            </a:patt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0000"/>
                </a:solidFill>
                <a:ea typeface="黑体" pitchFamily="2" charset="-122"/>
              </a:rPr>
              <a:t>投影特性</a:t>
            </a:r>
            <a:endParaRPr lang="zh-CN" altLang="en-US" sz="3200" b="1">
              <a:ea typeface="黑体" pitchFamily="2" charset="-122"/>
            </a:endParaRPr>
          </a:p>
        </p:txBody>
      </p:sp>
      <p:sp>
        <p:nvSpPr>
          <p:cNvPr id="323596" name="AutoShape 12"/>
          <p:cNvSpPr>
            <a:spLocks noChangeArrowheads="1"/>
          </p:cNvSpPr>
          <p:nvPr/>
        </p:nvSpPr>
        <p:spPr bwMode="auto">
          <a:xfrm rot="8124713">
            <a:off x="4330700" y="3548063"/>
            <a:ext cx="990600" cy="752475"/>
          </a:xfrm>
          <a:prstGeom prst="rtTriangle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5608" name="Text Box 13"/>
          <p:cNvSpPr txBox="1">
            <a:spLocks noChangeArrowheads="1"/>
          </p:cNvSpPr>
          <p:nvPr/>
        </p:nvSpPr>
        <p:spPr bwMode="auto">
          <a:xfrm>
            <a:off x="6310313" y="15462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zh-CN" sz="2000" b="1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105150" y="2157413"/>
            <a:ext cx="1912938" cy="781050"/>
            <a:chOff x="774" y="1208"/>
            <a:chExt cx="1153" cy="492"/>
          </a:xfrm>
        </p:grpSpPr>
        <p:sp>
          <p:nvSpPr>
            <p:cNvPr id="25621" name="AutoShape 15"/>
            <p:cNvSpPr>
              <a:spLocks noChangeArrowheads="1"/>
            </p:cNvSpPr>
            <p:nvPr/>
          </p:nvSpPr>
          <p:spPr bwMode="auto">
            <a:xfrm rot="7979327">
              <a:off x="1665" y="1439"/>
              <a:ext cx="271" cy="25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endParaRPr lang="zh-CN" altLang="en-US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622" name="AutoShape 16"/>
            <p:cNvSpPr>
              <a:spLocks noChangeArrowheads="1"/>
            </p:cNvSpPr>
            <p:nvPr/>
          </p:nvSpPr>
          <p:spPr bwMode="auto">
            <a:xfrm>
              <a:off x="774" y="1208"/>
              <a:ext cx="512" cy="322"/>
            </a:xfrm>
            <a:prstGeom prst="wedgeRoundRectCallout">
              <a:avLst>
                <a:gd name="adj1" fmla="val 115130"/>
                <a:gd name="adj2" fmla="val 38537"/>
                <a:gd name="adj3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物体</a:t>
              </a:r>
            </a:p>
          </p:txBody>
        </p:sp>
      </p:grpSp>
      <p:sp>
        <p:nvSpPr>
          <p:cNvPr id="323601" name="AutoShape 17"/>
          <p:cNvSpPr>
            <a:spLocks noChangeArrowheads="1"/>
          </p:cNvSpPr>
          <p:nvPr/>
        </p:nvSpPr>
        <p:spPr bwMode="auto">
          <a:xfrm>
            <a:off x="5511800" y="2660650"/>
            <a:ext cx="976313" cy="511175"/>
          </a:xfrm>
          <a:prstGeom prst="wedgeRoundRectCallout">
            <a:avLst>
              <a:gd name="adj1" fmla="val -58616"/>
              <a:gd name="adj2" fmla="val 18535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b="1">
                <a:latin typeface="黑体" pitchFamily="2" charset="-122"/>
                <a:ea typeface="黑体" pitchFamily="2" charset="-122"/>
              </a:rPr>
              <a:t>投影</a:t>
            </a:r>
          </a:p>
        </p:txBody>
      </p:sp>
      <p:sp>
        <p:nvSpPr>
          <p:cNvPr id="323602" name="AutoShape 18"/>
          <p:cNvSpPr>
            <a:spLocks noChangeArrowheads="1"/>
          </p:cNvSpPr>
          <p:nvPr/>
        </p:nvSpPr>
        <p:spPr bwMode="auto">
          <a:xfrm>
            <a:off x="2181225" y="3476625"/>
            <a:ext cx="1411288" cy="534988"/>
          </a:xfrm>
          <a:prstGeom prst="wedgeRoundRectCallout">
            <a:avLst>
              <a:gd name="adj1" fmla="val 69458"/>
              <a:gd name="adj2" fmla="val 92134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b="1">
                <a:latin typeface="黑体" pitchFamily="2" charset="-122"/>
                <a:ea typeface="黑体" pitchFamily="2" charset="-122"/>
              </a:rPr>
              <a:t>投影面</a:t>
            </a:r>
          </a:p>
        </p:txBody>
      </p:sp>
      <p:sp>
        <p:nvSpPr>
          <p:cNvPr id="323603" name="AutoShape 19"/>
          <p:cNvSpPr>
            <a:spLocks noChangeArrowheads="1"/>
          </p:cNvSpPr>
          <p:nvPr/>
        </p:nvSpPr>
        <p:spPr bwMode="auto">
          <a:xfrm>
            <a:off x="2517775" y="1098550"/>
            <a:ext cx="1752600" cy="534988"/>
          </a:xfrm>
          <a:prstGeom prst="wedgeRoundRectCallout">
            <a:avLst>
              <a:gd name="adj1" fmla="val 68389"/>
              <a:gd name="adj2" fmla="val 67806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b="1">
                <a:latin typeface="黑体" pitchFamily="2" charset="-122"/>
                <a:ea typeface="黑体" pitchFamily="2" charset="-122"/>
              </a:rPr>
              <a:t>投射中心</a:t>
            </a:r>
          </a:p>
        </p:txBody>
      </p:sp>
      <p:sp>
        <p:nvSpPr>
          <p:cNvPr id="323604" name="AutoShape 20"/>
          <p:cNvSpPr>
            <a:spLocks noChangeArrowheads="1"/>
          </p:cNvSpPr>
          <p:nvPr/>
        </p:nvSpPr>
        <p:spPr bwMode="auto">
          <a:xfrm>
            <a:off x="5249863" y="1423988"/>
            <a:ext cx="1528762" cy="482600"/>
          </a:xfrm>
          <a:prstGeom prst="wedgeRoundRectCallout">
            <a:avLst>
              <a:gd name="adj1" fmla="val -62565"/>
              <a:gd name="adj2" fmla="val 18848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b="1">
                <a:latin typeface="黑体" pitchFamily="2" charset="-122"/>
                <a:ea typeface="黑体" pitchFamily="2" charset="-122"/>
              </a:rPr>
              <a:t>投射线</a:t>
            </a:r>
          </a:p>
        </p:txBody>
      </p:sp>
      <p:sp>
        <p:nvSpPr>
          <p:cNvPr id="25614" name="Text Box 21"/>
          <p:cNvSpPr txBox="1">
            <a:spLocks noChangeArrowheads="1"/>
          </p:cNvSpPr>
          <p:nvPr/>
        </p:nvSpPr>
        <p:spPr bwMode="auto">
          <a:xfrm>
            <a:off x="2551113" y="357188"/>
            <a:ext cx="3810000" cy="64135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50000">
                <a:srgbClr val="FFFF00"/>
              </a:gs>
              <a:gs pos="100000">
                <a:srgbClr val="FFC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rgbClr val="FF0000"/>
                </a:solidFill>
                <a:ea typeface="黑体" pitchFamily="2" charset="-122"/>
              </a:rPr>
              <a:t>投影的概念</a:t>
            </a:r>
            <a:endParaRPr lang="zh-CN" altLang="en-US" sz="3600" b="1"/>
          </a:p>
        </p:txBody>
      </p:sp>
      <p:sp>
        <p:nvSpPr>
          <p:cNvPr id="323606" name="Text Box 22" descr="大纸屑"/>
          <p:cNvSpPr txBox="1">
            <a:spLocks noChangeArrowheads="1"/>
          </p:cNvSpPr>
          <p:nvPr/>
        </p:nvSpPr>
        <p:spPr bwMode="auto">
          <a:xfrm>
            <a:off x="679450" y="1438275"/>
            <a:ext cx="757238" cy="2541588"/>
          </a:xfrm>
          <a:prstGeom prst="rect">
            <a:avLst/>
          </a:prstGeom>
          <a:pattFill prst="lgConfetti">
            <a:fgClr>
              <a:srgbClr val="FFFF00"/>
            </a:fgClr>
            <a:bgClr>
              <a:srgbClr val="66FFFF"/>
            </a:bgClr>
          </a:pattFill>
          <a:ln w="12700">
            <a:pattFill prst="dkVert">
              <a:fgClr>
                <a:srgbClr val="FF99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0000"/>
                </a:solidFill>
                <a:ea typeface="黑体" pitchFamily="2" charset="-122"/>
              </a:rPr>
              <a:t>中心投影法</a:t>
            </a:r>
            <a:endParaRPr lang="zh-CN" altLang="en-US" sz="3200" b="1">
              <a:ea typeface="黑体" pitchFamily="2" charset="-122"/>
            </a:endParaRPr>
          </a:p>
        </p:txBody>
      </p:sp>
      <p:sp>
        <p:nvSpPr>
          <p:cNvPr id="323593" name="Freeform 9"/>
          <p:cNvSpPr>
            <a:spLocks/>
          </p:cNvSpPr>
          <p:nvPr/>
        </p:nvSpPr>
        <p:spPr bwMode="auto">
          <a:xfrm>
            <a:off x="4237038" y="1841500"/>
            <a:ext cx="458787" cy="2127250"/>
          </a:xfrm>
          <a:custGeom>
            <a:avLst/>
            <a:gdLst>
              <a:gd name="T0" fmla="*/ 0 w 289"/>
              <a:gd name="T1" fmla="*/ 2147483647 h 1340"/>
              <a:gd name="T2" fmla="*/ 2147483647 w 289"/>
              <a:gd name="T3" fmla="*/ 0 h 1340"/>
              <a:gd name="T4" fmla="*/ 0 60000 65536"/>
              <a:gd name="T5" fmla="*/ 0 60000 65536"/>
              <a:gd name="T6" fmla="*/ 0 w 289"/>
              <a:gd name="T7" fmla="*/ 0 h 1340"/>
              <a:gd name="T8" fmla="*/ 289 w 289"/>
              <a:gd name="T9" fmla="*/ 1340 h 13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" h="1340">
                <a:moveTo>
                  <a:pt x="0" y="1340"/>
                </a:moveTo>
                <a:lnTo>
                  <a:pt x="289" y="0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594" name="Freeform 10"/>
          <p:cNvSpPr>
            <a:spLocks/>
          </p:cNvSpPr>
          <p:nvPr/>
        </p:nvSpPr>
        <p:spPr bwMode="auto">
          <a:xfrm>
            <a:off x="4830763" y="1882775"/>
            <a:ext cx="606425" cy="1962150"/>
          </a:xfrm>
          <a:custGeom>
            <a:avLst/>
            <a:gdLst>
              <a:gd name="T0" fmla="*/ 2147483647 w 382"/>
              <a:gd name="T1" fmla="*/ 2147483647 h 1236"/>
              <a:gd name="T2" fmla="*/ 0 w 382"/>
              <a:gd name="T3" fmla="*/ 0 h 1236"/>
              <a:gd name="T4" fmla="*/ 0 60000 65536"/>
              <a:gd name="T5" fmla="*/ 0 60000 65536"/>
              <a:gd name="T6" fmla="*/ 0 w 382"/>
              <a:gd name="T7" fmla="*/ 0 h 1236"/>
              <a:gd name="T8" fmla="*/ 382 w 382"/>
              <a:gd name="T9" fmla="*/ 1236 h 12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2" h="1236">
                <a:moveTo>
                  <a:pt x="382" y="1236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1067"/>
          <p:cNvGrpSpPr>
            <a:grpSpLocks/>
          </p:cNvGrpSpPr>
          <p:nvPr/>
        </p:nvGrpSpPr>
        <p:grpSpPr bwMode="auto">
          <a:xfrm>
            <a:off x="4630738" y="1624013"/>
            <a:ext cx="288925" cy="207962"/>
            <a:chOff x="4395" y="1004"/>
            <a:chExt cx="287" cy="239"/>
          </a:xfrm>
        </p:grpSpPr>
        <p:sp>
          <p:nvSpPr>
            <p:cNvPr id="25619" name="Rectangle 1065"/>
            <p:cNvSpPr>
              <a:spLocks noChangeArrowheads="1"/>
            </p:cNvSpPr>
            <p:nvPr/>
          </p:nvSpPr>
          <p:spPr bwMode="auto">
            <a:xfrm>
              <a:off x="4395" y="1004"/>
              <a:ext cx="287" cy="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zh-CN" sz="2000">
                <a:ea typeface="黑体" pitchFamily="2" charset="-122"/>
              </a:endParaRPr>
            </a:p>
          </p:txBody>
        </p:sp>
        <p:sp>
          <p:nvSpPr>
            <p:cNvPr id="25620" name="Oval 1064"/>
            <p:cNvSpPr>
              <a:spLocks noChangeArrowheads="1"/>
            </p:cNvSpPr>
            <p:nvPr/>
          </p:nvSpPr>
          <p:spPr bwMode="auto">
            <a:xfrm>
              <a:off x="4464" y="1038"/>
              <a:ext cx="144" cy="14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CC"/>
                </a:solidFill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3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1" grpId="0" animBg="1"/>
      <p:bldP spid="323595" grpId="0" animBg="1"/>
      <p:bldP spid="323586" grpId="0" autoUpdateAnimBg="0"/>
      <p:bldP spid="323587" grpId="0" animBg="1" autoUpdateAnimBg="0"/>
      <p:bldP spid="323596" grpId="0" animBg="1"/>
      <p:bldP spid="323601" grpId="0" animBg="1" autoUpdateAnimBg="0"/>
      <p:bldP spid="323602" grpId="0" animBg="1" autoUpdateAnimBg="0"/>
      <p:bldP spid="323603" grpId="0" animBg="1" autoUpdateAnimBg="0"/>
      <p:bldP spid="323604" grpId="0" animBg="1" autoUpdateAnimBg="0"/>
      <p:bldP spid="323606" grpId="0" animBg="1"/>
      <p:bldP spid="323593" grpId="0" animBg="1"/>
      <p:bldP spid="3235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FD07F810-983C-445B-AA71-78622870E6B7}" type="slidenum">
              <a:rPr lang="en-US" altLang="zh-CN" sz="1400" smtClean="0"/>
              <a:pPr/>
              <a:t>19</a:t>
            </a:fld>
            <a:endParaRPr lang="en-US" altLang="zh-CN" sz="1400" smtClean="0"/>
          </a:p>
        </p:txBody>
      </p:sp>
      <p:sp>
        <p:nvSpPr>
          <p:cNvPr id="32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/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fld id="{1BB97F9F-BE8E-4857-8081-BC45A817FB0A}" type="slidenum">
              <a:rPr lang="en-US" altLang="zh-CN" sz="1400">
                <a:ea typeface="+mn-ea"/>
              </a:rPr>
              <a:pPr algn="r" eaLnBrk="1" hangingPunct="1">
                <a:spcBef>
                  <a:spcPct val="50000"/>
                </a:spcBef>
                <a:defRPr/>
              </a:pPr>
              <a:t>19</a:t>
            </a:fld>
            <a:endParaRPr lang="en-US" altLang="zh-CN" sz="1400">
              <a:ea typeface="+mn-ea"/>
            </a:endParaRPr>
          </a:p>
        </p:txBody>
      </p:sp>
      <p:sp>
        <p:nvSpPr>
          <p:cNvPr id="432130" name="Text Box 2" descr="大纸屑"/>
          <p:cNvSpPr txBox="1">
            <a:spLocks noChangeArrowheads="1"/>
          </p:cNvSpPr>
          <p:nvPr/>
        </p:nvSpPr>
        <p:spPr bwMode="auto">
          <a:xfrm>
            <a:off x="2759075" y="739775"/>
            <a:ext cx="3581400" cy="592138"/>
          </a:xfrm>
          <a:prstGeom prst="rect">
            <a:avLst/>
          </a:prstGeom>
          <a:pattFill prst="lgConfetti">
            <a:fgClr>
              <a:srgbClr val="FFFF00"/>
            </a:fgClr>
            <a:bgClr>
              <a:srgbClr val="66FFFF"/>
            </a:bgClr>
          </a:pattFill>
          <a:ln w="12700">
            <a:pattFill prst="dkVert">
              <a:fgClr>
                <a:srgbClr val="FF99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0000"/>
                </a:solidFill>
                <a:ea typeface="黑体" pitchFamily="2" charset="-122"/>
              </a:rPr>
              <a:t>平行投影法</a:t>
            </a:r>
            <a:endParaRPr lang="zh-CN" altLang="en-US" sz="3200" b="1">
              <a:ea typeface="黑体" pitchFamily="2" charset="-122"/>
            </a:endParaRPr>
          </a:p>
        </p:txBody>
      </p:sp>
      <p:sp>
        <p:nvSpPr>
          <p:cNvPr id="432131" name="Text Box 3" descr="大纸屑"/>
          <p:cNvSpPr txBox="1">
            <a:spLocks noChangeArrowheads="1"/>
          </p:cNvSpPr>
          <p:nvPr/>
        </p:nvSpPr>
        <p:spPr bwMode="auto">
          <a:xfrm>
            <a:off x="2433638" y="4519613"/>
            <a:ext cx="3581400" cy="579437"/>
          </a:xfrm>
          <a:prstGeom prst="rect">
            <a:avLst/>
          </a:prstGeom>
          <a:pattFill prst="lgConfetti">
            <a:fgClr>
              <a:srgbClr val="66FFFF"/>
            </a:fgClr>
            <a:bgClr>
              <a:srgbClr val="FFFF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投  影  特  性</a:t>
            </a:r>
            <a:endParaRPr lang="zh-CN" altLang="en-US" sz="3200" b="1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1289050" y="5295900"/>
            <a:ext cx="6829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itchFamily="2" charset="-122"/>
              </a:rPr>
              <a:t>投影大小与物体和投影面之间的距离无关。</a:t>
            </a:r>
            <a:endParaRPr lang="zh-CN" altLang="en-US" sz="2800" b="1">
              <a:solidFill>
                <a:srgbClr val="FF3300"/>
              </a:solidFill>
              <a:ea typeface="黑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97100" y="1535113"/>
            <a:ext cx="2259013" cy="2079625"/>
            <a:chOff x="1662" y="643"/>
            <a:chExt cx="1155" cy="1136"/>
          </a:xfrm>
        </p:grpSpPr>
        <p:sp>
          <p:nvSpPr>
            <p:cNvPr id="26651" name="AutoShape 6"/>
            <p:cNvSpPr>
              <a:spLocks noChangeArrowheads="1"/>
            </p:cNvSpPr>
            <p:nvPr/>
          </p:nvSpPr>
          <p:spPr bwMode="auto">
            <a:xfrm>
              <a:off x="1662" y="1162"/>
              <a:ext cx="1155" cy="528"/>
            </a:xfrm>
            <a:prstGeom prst="parallelogram">
              <a:avLst>
                <a:gd name="adj" fmla="val 5468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zh-CN" sz="2000">
                <a:ea typeface="黑体" pitchFamily="2" charset="-122"/>
              </a:endParaRPr>
            </a:p>
          </p:txBody>
        </p:sp>
        <p:sp>
          <p:nvSpPr>
            <p:cNvPr id="26652" name="Freeform 7"/>
            <p:cNvSpPr>
              <a:spLocks/>
            </p:cNvSpPr>
            <p:nvPr/>
          </p:nvSpPr>
          <p:spPr bwMode="auto">
            <a:xfrm>
              <a:off x="2233" y="643"/>
              <a:ext cx="1" cy="858"/>
            </a:xfrm>
            <a:custGeom>
              <a:avLst/>
              <a:gdLst>
                <a:gd name="T0" fmla="*/ 0 w 1"/>
                <a:gd name="T1" fmla="*/ 858 h 858"/>
                <a:gd name="T2" fmla="*/ 0 w 1"/>
                <a:gd name="T3" fmla="*/ 0 h 858"/>
                <a:gd name="T4" fmla="*/ 0 60000 65536"/>
                <a:gd name="T5" fmla="*/ 0 60000 65536"/>
                <a:gd name="T6" fmla="*/ 0 w 1"/>
                <a:gd name="T7" fmla="*/ 0 h 858"/>
                <a:gd name="T8" fmla="*/ 1 w 1"/>
                <a:gd name="T9" fmla="*/ 858 h 8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58">
                  <a:moveTo>
                    <a:pt x="0" y="858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3" name="AutoShape 8"/>
            <p:cNvSpPr>
              <a:spLocks noChangeArrowheads="1"/>
            </p:cNvSpPr>
            <p:nvPr/>
          </p:nvSpPr>
          <p:spPr bwMode="auto">
            <a:xfrm rot="8665659">
              <a:off x="2023" y="822"/>
              <a:ext cx="384" cy="474"/>
            </a:xfrm>
            <a:prstGeom prst="rt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zh-CN" sz="2000">
                <a:ea typeface="黑体" pitchFamily="2" charset="-122"/>
              </a:endParaRPr>
            </a:p>
          </p:txBody>
        </p:sp>
        <p:sp>
          <p:nvSpPr>
            <p:cNvPr id="26654" name="Freeform 9"/>
            <p:cNvSpPr>
              <a:spLocks/>
            </p:cNvSpPr>
            <p:nvPr/>
          </p:nvSpPr>
          <p:spPr bwMode="auto">
            <a:xfrm>
              <a:off x="2499" y="644"/>
              <a:ext cx="4" cy="981"/>
            </a:xfrm>
            <a:custGeom>
              <a:avLst/>
              <a:gdLst>
                <a:gd name="T0" fmla="*/ 4 w 4"/>
                <a:gd name="T1" fmla="*/ 981 h 981"/>
                <a:gd name="T2" fmla="*/ 0 w 4"/>
                <a:gd name="T3" fmla="*/ 0 h 981"/>
                <a:gd name="T4" fmla="*/ 0 60000 65536"/>
                <a:gd name="T5" fmla="*/ 0 60000 65536"/>
                <a:gd name="T6" fmla="*/ 0 w 4"/>
                <a:gd name="T7" fmla="*/ 0 h 981"/>
                <a:gd name="T8" fmla="*/ 4 w 4"/>
                <a:gd name="T9" fmla="*/ 981 h 9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981">
                  <a:moveTo>
                    <a:pt x="4" y="9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5" name="Freeform 10"/>
            <p:cNvSpPr>
              <a:spLocks/>
            </p:cNvSpPr>
            <p:nvPr/>
          </p:nvSpPr>
          <p:spPr bwMode="auto">
            <a:xfrm>
              <a:off x="1919" y="723"/>
              <a:ext cx="1" cy="739"/>
            </a:xfrm>
            <a:custGeom>
              <a:avLst/>
              <a:gdLst>
                <a:gd name="T0" fmla="*/ 0 w 1"/>
                <a:gd name="T1" fmla="*/ 739 h 739"/>
                <a:gd name="T2" fmla="*/ 0 w 1"/>
                <a:gd name="T3" fmla="*/ 0 h 739"/>
                <a:gd name="T4" fmla="*/ 0 60000 65536"/>
                <a:gd name="T5" fmla="*/ 0 60000 65536"/>
                <a:gd name="T6" fmla="*/ 0 w 1"/>
                <a:gd name="T7" fmla="*/ 0 h 739"/>
                <a:gd name="T8" fmla="*/ 1 w 1"/>
                <a:gd name="T9" fmla="*/ 739 h 73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9">
                  <a:moveTo>
                    <a:pt x="0" y="739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6" name="AutoShape 11"/>
            <p:cNvSpPr>
              <a:spLocks noChangeArrowheads="1"/>
            </p:cNvSpPr>
            <p:nvPr/>
          </p:nvSpPr>
          <p:spPr bwMode="auto">
            <a:xfrm rot="8665659">
              <a:off x="2023" y="1305"/>
              <a:ext cx="384" cy="474"/>
            </a:xfrm>
            <a:prstGeom prst="rt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zh-CN" sz="2000">
                <a:ea typeface="黑体" pitchFamily="2" charset="-122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905375" y="1555750"/>
            <a:ext cx="2182813" cy="2044700"/>
            <a:chOff x="4299" y="675"/>
            <a:chExt cx="1156" cy="1132"/>
          </a:xfrm>
        </p:grpSpPr>
        <p:sp>
          <p:nvSpPr>
            <p:cNvPr id="26645" name="AutoShape 13"/>
            <p:cNvSpPr>
              <a:spLocks noChangeArrowheads="1"/>
            </p:cNvSpPr>
            <p:nvPr/>
          </p:nvSpPr>
          <p:spPr bwMode="auto">
            <a:xfrm>
              <a:off x="4299" y="1255"/>
              <a:ext cx="1156" cy="511"/>
            </a:xfrm>
            <a:prstGeom prst="parallelogram">
              <a:avLst>
                <a:gd name="adj" fmla="val 5655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zh-CN" sz="2000">
                <a:ea typeface="黑体" pitchFamily="2" charset="-122"/>
              </a:endParaRPr>
            </a:p>
          </p:txBody>
        </p:sp>
        <p:sp>
          <p:nvSpPr>
            <p:cNvPr id="26646" name="Line 14"/>
            <p:cNvSpPr>
              <a:spLocks noChangeShapeType="1"/>
            </p:cNvSpPr>
            <p:nvPr/>
          </p:nvSpPr>
          <p:spPr bwMode="auto">
            <a:xfrm flipV="1">
              <a:off x="5119" y="851"/>
              <a:ext cx="288" cy="81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7" name="Line 15"/>
            <p:cNvSpPr>
              <a:spLocks noChangeShapeType="1"/>
            </p:cNvSpPr>
            <p:nvPr/>
          </p:nvSpPr>
          <p:spPr bwMode="auto">
            <a:xfrm flipV="1">
              <a:off x="4814" y="675"/>
              <a:ext cx="288" cy="81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8" name="Line 16"/>
            <p:cNvSpPr>
              <a:spLocks noChangeShapeType="1"/>
            </p:cNvSpPr>
            <p:nvPr/>
          </p:nvSpPr>
          <p:spPr bwMode="auto">
            <a:xfrm flipV="1">
              <a:off x="4552" y="717"/>
              <a:ext cx="288" cy="81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9" name="AutoShape 17"/>
            <p:cNvSpPr>
              <a:spLocks noChangeArrowheads="1"/>
            </p:cNvSpPr>
            <p:nvPr/>
          </p:nvSpPr>
          <p:spPr bwMode="auto">
            <a:xfrm rot="8665659">
              <a:off x="4644" y="1375"/>
              <a:ext cx="397" cy="432"/>
            </a:xfrm>
            <a:prstGeom prst="rt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zh-CN" sz="2000">
                <a:ea typeface="黑体" pitchFamily="2" charset="-122"/>
              </a:endParaRPr>
            </a:p>
          </p:txBody>
        </p:sp>
        <p:sp>
          <p:nvSpPr>
            <p:cNvPr id="26650" name="AutoShape 18"/>
            <p:cNvSpPr>
              <a:spLocks noChangeArrowheads="1"/>
            </p:cNvSpPr>
            <p:nvPr/>
          </p:nvSpPr>
          <p:spPr bwMode="auto">
            <a:xfrm rot="8665659">
              <a:off x="4788" y="943"/>
              <a:ext cx="397" cy="432"/>
            </a:xfrm>
            <a:prstGeom prst="rt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zh-CN" sz="2000">
                <a:ea typeface="黑体" pitchFamily="2" charset="-122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33400" y="1535113"/>
            <a:ext cx="1608138" cy="2451100"/>
            <a:chOff x="334" y="601"/>
            <a:chExt cx="1013" cy="1544"/>
          </a:xfrm>
        </p:grpSpPr>
        <p:sp>
          <p:nvSpPr>
            <p:cNvPr id="26643" name="AutoShape 20"/>
            <p:cNvSpPr>
              <a:spLocks noChangeArrowheads="1"/>
            </p:cNvSpPr>
            <p:nvPr/>
          </p:nvSpPr>
          <p:spPr bwMode="auto">
            <a:xfrm>
              <a:off x="334" y="601"/>
              <a:ext cx="1013" cy="1544"/>
            </a:xfrm>
            <a:prstGeom prst="rightArrowCallout">
              <a:avLst>
                <a:gd name="adj1" fmla="val 38105"/>
                <a:gd name="adj2" fmla="val 38105"/>
                <a:gd name="adj3" fmla="val 16667"/>
                <a:gd name="adj4" fmla="val 66667"/>
              </a:avLst>
            </a:prstGeom>
            <a:gradFill rotWithShape="0">
              <a:gsLst>
                <a:gs pos="0">
                  <a:srgbClr val="66FF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zh-CN" sz="2000">
                <a:ea typeface="黑体" pitchFamily="2" charset="-122"/>
              </a:endParaRPr>
            </a:p>
          </p:txBody>
        </p:sp>
        <p:sp>
          <p:nvSpPr>
            <p:cNvPr id="26644" name="Text Box 21"/>
            <p:cNvSpPr txBox="1">
              <a:spLocks noChangeArrowheads="1"/>
            </p:cNvSpPr>
            <p:nvPr/>
          </p:nvSpPr>
          <p:spPr bwMode="auto">
            <a:xfrm>
              <a:off x="401" y="707"/>
              <a:ext cx="582" cy="1423"/>
            </a:xfrm>
            <a:prstGeom prst="rect">
              <a:avLst/>
            </a:prstGeom>
            <a:gradFill rotWithShape="0">
              <a:gsLst>
                <a:gs pos="0">
                  <a:srgbClr val="66FFFF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投射线互相平行且</a:t>
              </a:r>
              <a:r>
                <a:rPr lang="zh-CN" altLang="en-US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垂直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于投影面</a:t>
              </a:r>
              <a:endParaRPr lang="zh-CN" altLang="en-US" sz="2000" b="1"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2041525" y="3590925"/>
            <a:ext cx="2055813" cy="682625"/>
            <a:chOff x="1286" y="2262"/>
            <a:chExt cx="1295" cy="430"/>
          </a:xfrm>
        </p:grpSpPr>
        <p:sp>
          <p:nvSpPr>
            <p:cNvPr id="26641" name="AutoShape 23"/>
            <p:cNvSpPr>
              <a:spLocks noChangeArrowheads="1"/>
            </p:cNvSpPr>
            <p:nvPr/>
          </p:nvSpPr>
          <p:spPr bwMode="auto">
            <a:xfrm>
              <a:off x="1286" y="2262"/>
              <a:ext cx="1295" cy="430"/>
            </a:xfrm>
            <a:prstGeom prst="upArrowCallout">
              <a:avLst>
                <a:gd name="adj1" fmla="val 75291"/>
                <a:gd name="adj2" fmla="val 75291"/>
                <a:gd name="adj3" fmla="val 16667"/>
                <a:gd name="adj4" fmla="val 66667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99FFC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zh-CN" sz="2000">
                <a:ea typeface="黑体" pitchFamily="2" charset="-122"/>
              </a:endParaRPr>
            </a:p>
          </p:txBody>
        </p:sp>
        <p:sp>
          <p:nvSpPr>
            <p:cNvPr id="26642" name="Text Box 24"/>
            <p:cNvSpPr txBox="1">
              <a:spLocks noChangeArrowheads="1"/>
            </p:cNvSpPr>
            <p:nvPr/>
          </p:nvSpPr>
          <p:spPr bwMode="auto">
            <a:xfrm>
              <a:off x="1495" y="2395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990000"/>
                  </a:solidFill>
                  <a:ea typeface="黑体" pitchFamily="2" charset="-122"/>
                </a:rPr>
                <a:t>正投影法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212013" y="1525588"/>
            <a:ext cx="1582737" cy="2509837"/>
            <a:chOff x="4946" y="2140"/>
            <a:chExt cx="997" cy="1581"/>
          </a:xfrm>
        </p:grpSpPr>
        <p:sp>
          <p:nvSpPr>
            <p:cNvPr id="26639" name="AutoShape 26"/>
            <p:cNvSpPr>
              <a:spLocks noChangeArrowheads="1"/>
            </p:cNvSpPr>
            <p:nvPr/>
          </p:nvSpPr>
          <p:spPr bwMode="auto">
            <a:xfrm>
              <a:off x="4946" y="2140"/>
              <a:ext cx="997" cy="1581"/>
            </a:xfrm>
            <a:prstGeom prst="leftArrowCallout">
              <a:avLst>
                <a:gd name="adj1" fmla="val 39644"/>
                <a:gd name="adj2" fmla="val 39644"/>
                <a:gd name="adj3" fmla="val 16667"/>
                <a:gd name="adj4" fmla="val 66667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FF00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zh-CN" sz="2000">
                <a:ea typeface="黑体" pitchFamily="2" charset="-122"/>
              </a:endParaRPr>
            </a:p>
          </p:txBody>
        </p:sp>
        <p:sp>
          <p:nvSpPr>
            <p:cNvPr id="26640" name="Text Box 27"/>
            <p:cNvSpPr txBox="1">
              <a:spLocks noChangeArrowheads="1"/>
            </p:cNvSpPr>
            <p:nvPr/>
          </p:nvSpPr>
          <p:spPr bwMode="auto">
            <a:xfrm>
              <a:off x="5337" y="2225"/>
              <a:ext cx="582" cy="14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投射线互相平行且</a:t>
              </a:r>
              <a:r>
                <a:rPr lang="zh-CN" altLang="en-US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倾斜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于投影面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022850" y="3586163"/>
            <a:ext cx="2032000" cy="746125"/>
            <a:chOff x="4480" y="3337"/>
            <a:chExt cx="1280" cy="518"/>
          </a:xfrm>
        </p:grpSpPr>
        <p:sp>
          <p:nvSpPr>
            <p:cNvPr id="26637" name="AutoShape 29"/>
            <p:cNvSpPr>
              <a:spLocks noChangeArrowheads="1"/>
            </p:cNvSpPr>
            <p:nvPr/>
          </p:nvSpPr>
          <p:spPr bwMode="auto">
            <a:xfrm>
              <a:off x="4480" y="3337"/>
              <a:ext cx="1280" cy="494"/>
            </a:xfrm>
            <a:prstGeom prst="upArrowCallout">
              <a:avLst>
                <a:gd name="adj1" fmla="val 64777"/>
                <a:gd name="adj2" fmla="val 64777"/>
                <a:gd name="adj3" fmla="val 16667"/>
                <a:gd name="adj4" fmla="val 6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FF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zh-CN" sz="2000">
                <a:ea typeface="黑体" pitchFamily="2" charset="-122"/>
              </a:endParaRPr>
            </a:p>
          </p:txBody>
        </p:sp>
        <p:sp>
          <p:nvSpPr>
            <p:cNvPr id="26638" name="Text Box 30"/>
            <p:cNvSpPr txBox="1">
              <a:spLocks noChangeArrowheads="1"/>
            </p:cNvSpPr>
            <p:nvPr/>
          </p:nvSpPr>
          <p:spPr bwMode="auto">
            <a:xfrm>
              <a:off x="4562" y="3538"/>
              <a:ext cx="109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990000"/>
                  </a:solidFill>
                  <a:ea typeface="黑体" pitchFamily="2" charset="-122"/>
                </a:rPr>
                <a:t>斜角投影法</a:t>
              </a: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0" grpId="0" animBg="1"/>
      <p:bldP spid="432131" grpId="0" animBg="1" autoUpdateAnimBg="0"/>
      <p:bldP spid="43213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1F34CA2-7611-4C18-A0B0-5316529BFD9C}" type="slidenum">
              <a:rPr lang="en-US" altLang="zh-CN" sz="1400" smtClean="0"/>
              <a:pPr/>
              <a:t>2</a:t>
            </a:fld>
            <a:endParaRPr lang="en-US" altLang="zh-CN" sz="1400" smtClean="0"/>
          </a:p>
        </p:txBody>
      </p:sp>
      <p:sp>
        <p:nvSpPr>
          <p:cNvPr id="3" name="Title 6"/>
          <p:cNvSpPr txBox="1">
            <a:spLocks/>
          </p:cNvSpPr>
          <p:nvPr/>
        </p:nvSpPr>
        <p:spPr bwMode="auto">
          <a:xfrm>
            <a:off x="611188" y="2205038"/>
            <a:ext cx="6923087" cy="30241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eaLnBrk="1" hangingPunct="1">
              <a:lnSpc>
                <a:spcPct val="150000"/>
              </a:lnSpc>
              <a:defRPr/>
            </a:pPr>
            <a:r>
              <a:rPr kumimoji="0" lang="zh-CN" altLang="en-US" sz="3400" b="1" dirty="0">
                <a:solidFill>
                  <a:schemeClr val="accent6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+mj-cs"/>
              </a:rPr>
              <a:t>    绪论</a:t>
            </a:r>
            <a:endParaRPr kumimoji="0" lang="en-US" altLang="zh-CN" sz="3400" b="1" dirty="0">
              <a:solidFill>
                <a:schemeClr val="accent6">
                  <a:lumMod val="50000"/>
                </a:schemeClr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marL="514350" indent="-514350" eaLnBrk="1" hangingPunct="1">
              <a:lnSpc>
                <a:spcPct val="150000"/>
              </a:lnSpc>
              <a:defRPr/>
            </a:pPr>
            <a:r>
              <a:rPr lang="en-US" altLang="zh-CN" sz="3400" b="1" dirty="0">
                <a:solidFill>
                  <a:schemeClr val="accent6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+mj-cs"/>
              </a:rPr>
              <a:t>    </a:t>
            </a:r>
            <a:r>
              <a:rPr lang="zh-CN" altLang="en-US" sz="3400" b="1" dirty="0">
                <a:solidFill>
                  <a:schemeClr val="accent6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+mj-cs"/>
              </a:rPr>
              <a:t>几何元素的投影</a:t>
            </a:r>
            <a:endParaRPr lang="en-US" altLang="zh-CN" sz="3400" b="1" dirty="0">
              <a:solidFill>
                <a:schemeClr val="accent6">
                  <a:lumMod val="50000"/>
                </a:schemeClr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marL="514350" indent="-514350" eaLnBrk="1" hangingPunct="1">
              <a:lnSpc>
                <a:spcPct val="150000"/>
              </a:lnSpc>
              <a:defRPr/>
            </a:pPr>
            <a:endParaRPr kumimoji="0" lang="zh-CN" altLang="en-US" sz="3400" dirty="0">
              <a:solidFill>
                <a:schemeClr val="accent6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 bwMode="auto">
          <a:xfrm>
            <a:off x="889000" y="476250"/>
            <a:ext cx="6923088" cy="725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50000"/>
              </a:lnSpc>
              <a:defRPr/>
            </a:pPr>
            <a:r>
              <a:rPr kumimoji="0" lang="zh-CN" altLang="en-US" sz="4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j-cs"/>
              </a:rPr>
              <a:t>内 </a:t>
            </a:r>
            <a:r>
              <a:rPr kumimoji="0" lang="zh-CN" altLang="en-US" sz="4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j-cs"/>
              </a:rPr>
              <a:t>容</a:t>
            </a:r>
          </a:p>
        </p:txBody>
      </p:sp>
      <p:grpSp>
        <p:nvGrpSpPr>
          <p:cNvPr id="2" name="组合 12"/>
          <p:cNvGrpSpPr/>
          <p:nvPr/>
        </p:nvGrpSpPr>
        <p:grpSpPr>
          <a:xfrm flipV="1">
            <a:off x="0" y="1412776"/>
            <a:ext cx="9144000" cy="288032"/>
            <a:chOff x="-40060" y="4227605"/>
            <a:chExt cx="15641884" cy="367574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组合 13"/>
            <p:cNvGrpSpPr/>
            <p:nvPr/>
          </p:nvGrpSpPr>
          <p:grpSpPr>
            <a:xfrm>
              <a:off x="-40060" y="4227605"/>
              <a:ext cx="7820942" cy="364510"/>
              <a:chOff x="4635815" y="4227605"/>
              <a:chExt cx="7820942" cy="364510"/>
            </a:xfrm>
            <a:grpFill/>
          </p:grpSpPr>
          <p:sp>
            <p:nvSpPr>
              <p:cNvPr id="11" name="矩形 18"/>
              <p:cNvSpPr/>
              <p:nvPr/>
            </p:nvSpPr>
            <p:spPr>
              <a:xfrm>
                <a:off x="6786027" y="4320679"/>
                <a:ext cx="567073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2" name="矩形 19"/>
              <p:cNvSpPr/>
              <p:nvPr/>
            </p:nvSpPr>
            <p:spPr>
              <a:xfrm>
                <a:off x="4635815" y="4227605"/>
                <a:ext cx="180000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4"/>
              <p:cNvSpPr/>
              <p:nvPr/>
            </p:nvSpPr>
            <p:spPr>
              <a:xfrm>
                <a:off x="6426510" y="4227606"/>
                <a:ext cx="368581" cy="364509"/>
              </a:xfrm>
              <a:custGeom>
                <a:avLst/>
                <a:gdLst>
                  <a:gd name="connsiteX0" fmla="*/ 0 w 360000"/>
                  <a:gd name="connsiteY0" fmla="*/ 0 h 270030"/>
                  <a:gd name="connsiteX1" fmla="*/ 360000 w 360000"/>
                  <a:gd name="connsiteY1" fmla="*/ 0 h 270030"/>
                  <a:gd name="connsiteX2" fmla="*/ 360000 w 360000"/>
                  <a:gd name="connsiteY2" fmla="*/ 270030 h 270030"/>
                  <a:gd name="connsiteX3" fmla="*/ 0 w 360000"/>
                  <a:gd name="connsiteY3" fmla="*/ 270030 h 270030"/>
                  <a:gd name="connsiteX4" fmla="*/ 0 w 360000"/>
                  <a:gd name="connsiteY4" fmla="*/ 0 h 270030"/>
                  <a:gd name="connsiteX0" fmla="*/ 0 w 364864"/>
                  <a:gd name="connsiteY0" fmla="*/ 0 h 270030"/>
                  <a:gd name="connsiteX1" fmla="*/ 364864 w 364864"/>
                  <a:gd name="connsiteY1" fmla="*/ 72957 h 270030"/>
                  <a:gd name="connsiteX2" fmla="*/ 360000 w 364864"/>
                  <a:gd name="connsiteY2" fmla="*/ 270030 h 270030"/>
                  <a:gd name="connsiteX3" fmla="*/ 0 w 364864"/>
                  <a:gd name="connsiteY3" fmla="*/ 270030 h 270030"/>
                  <a:gd name="connsiteX4" fmla="*/ 0 w 364864"/>
                  <a:gd name="connsiteY4" fmla="*/ 0 h 270030"/>
                  <a:gd name="connsiteX0" fmla="*/ 0 w 364864"/>
                  <a:gd name="connsiteY0" fmla="*/ 0 h 294349"/>
                  <a:gd name="connsiteX1" fmla="*/ 364864 w 364864"/>
                  <a:gd name="connsiteY1" fmla="*/ 72957 h 294349"/>
                  <a:gd name="connsiteX2" fmla="*/ 364864 w 364864"/>
                  <a:gd name="connsiteY2" fmla="*/ 294349 h 294349"/>
                  <a:gd name="connsiteX3" fmla="*/ 0 w 364864"/>
                  <a:gd name="connsiteY3" fmla="*/ 270030 h 294349"/>
                  <a:gd name="connsiteX4" fmla="*/ 0 w 364864"/>
                  <a:gd name="connsiteY4" fmla="*/ 0 h 294349"/>
                  <a:gd name="connsiteX0" fmla="*/ 0 w 364864"/>
                  <a:gd name="connsiteY0" fmla="*/ 0 h 290893"/>
                  <a:gd name="connsiteX1" fmla="*/ 364864 w 364864"/>
                  <a:gd name="connsiteY1" fmla="*/ 72957 h 290893"/>
                  <a:gd name="connsiteX2" fmla="*/ 363396 w 364864"/>
                  <a:gd name="connsiteY2" fmla="*/ 290893 h 290893"/>
                  <a:gd name="connsiteX3" fmla="*/ 358533 w 364864"/>
                  <a:gd name="connsiteY3" fmla="*/ 266574 h 290893"/>
                  <a:gd name="connsiteX4" fmla="*/ 0 w 364864"/>
                  <a:gd name="connsiteY4" fmla="*/ 270030 h 290893"/>
                  <a:gd name="connsiteX5" fmla="*/ 0 w 364864"/>
                  <a:gd name="connsiteY5" fmla="*/ 0 h 290893"/>
                  <a:gd name="connsiteX0" fmla="*/ 0 w 368581"/>
                  <a:gd name="connsiteY0" fmla="*/ 0 h 321274"/>
                  <a:gd name="connsiteX1" fmla="*/ 364864 w 368581"/>
                  <a:gd name="connsiteY1" fmla="*/ 72957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21274"/>
                  <a:gd name="connsiteX1" fmla="*/ 364864 w 368581"/>
                  <a:gd name="connsiteY1" fmla="*/ 87549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64509"/>
                  <a:gd name="connsiteX1" fmla="*/ 364864 w 368581"/>
                  <a:gd name="connsiteY1" fmla="*/ 87549 h 364509"/>
                  <a:gd name="connsiteX2" fmla="*/ 363396 w 368581"/>
                  <a:gd name="connsiteY2" fmla="*/ 290893 h 364509"/>
                  <a:gd name="connsiteX3" fmla="*/ 368261 w 368581"/>
                  <a:gd name="connsiteY3" fmla="*/ 363850 h 364509"/>
                  <a:gd name="connsiteX4" fmla="*/ 0 w 368581"/>
                  <a:gd name="connsiteY4" fmla="*/ 270030 h 364509"/>
                  <a:gd name="connsiteX5" fmla="*/ 0 w 368581"/>
                  <a:gd name="connsiteY5" fmla="*/ 0 h 36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581" h="364509">
                    <a:moveTo>
                      <a:pt x="0" y="0"/>
                    </a:moveTo>
                    <a:lnTo>
                      <a:pt x="364864" y="87549"/>
                    </a:lnTo>
                    <a:cubicBezTo>
                      <a:pt x="364375" y="160194"/>
                      <a:pt x="363885" y="218248"/>
                      <a:pt x="363396" y="290893"/>
                    </a:cubicBezTo>
                    <a:cubicBezTo>
                      <a:pt x="361286" y="281635"/>
                      <a:pt x="370371" y="373108"/>
                      <a:pt x="368261" y="363850"/>
                    </a:cubicBezTo>
                    <a:lnTo>
                      <a:pt x="0" y="270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组合 14"/>
            <p:cNvGrpSpPr/>
            <p:nvPr/>
          </p:nvGrpSpPr>
          <p:grpSpPr>
            <a:xfrm flipH="1">
              <a:off x="7780882" y="4230669"/>
              <a:ext cx="7820942" cy="364510"/>
              <a:chOff x="4635815" y="4227605"/>
              <a:chExt cx="7820942" cy="364510"/>
            </a:xfrm>
            <a:grpFill/>
          </p:grpSpPr>
          <p:sp>
            <p:nvSpPr>
              <p:cNvPr id="8" name="矩形 15"/>
              <p:cNvSpPr/>
              <p:nvPr/>
            </p:nvSpPr>
            <p:spPr>
              <a:xfrm>
                <a:off x="6786027" y="4320679"/>
                <a:ext cx="567073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9" name="矩形 16"/>
              <p:cNvSpPr/>
              <p:nvPr/>
            </p:nvSpPr>
            <p:spPr>
              <a:xfrm>
                <a:off x="4635815" y="4227605"/>
                <a:ext cx="180000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0" name="矩形 4"/>
              <p:cNvSpPr/>
              <p:nvPr/>
            </p:nvSpPr>
            <p:spPr>
              <a:xfrm>
                <a:off x="6426510" y="4227606"/>
                <a:ext cx="368581" cy="364509"/>
              </a:xfrm>
              <a:custGeom>
                <a:avLst/>
                <a:gdLst>
                  <a:gd name="connsiteX0" fmla="*/ 0 w 360000"/>
                  <a:gd name="connsiteY0" fmla="*/ 0 h 270030"/>
                  <a:gd name="connsiteX1" fmla="*/ 360000 w 360000"/>
                  <a:gd name="connsiteY1" fmla="*/ 0 h 270030"/>
                  <a:gd name="connsiteX2" fmla="*/ 360000 w 360000"/>
                  <a:gd name="connsiteY2" fmla="*/ 270030 h 270030"/>
                  <a:gd name="connsiteX3" fmla="*/ 0 w 360000"/>
                  <a:gd name="connsiteY3" fmla="*/ 270030 h 270030"/>
                  <a:gd name="connsiteX4" fmla="*/ 0 w 360000"/>
                  <a:gd name="connsiteY4" fmla="*/ 0 h 270030"/>
                  <a:gd name="connsiteX0" fmla="*/ 0 w 364864"/>
                  <a:gd name="connsiteY0" fmla="*/ 0 h 270030"/>
                  <a:gd name="connsiteX1" fmla="*/ 364864 w 364864"/>
                  <a:gd name="connsiteY1" fmla="*/ 72957 h 270030"/>
                  <a:gd name="connsiteX2" fmla="*/ 360000 w 364864"/>
                  <a:gd name="connsiteY2" fmla="*/ 270030 h 270030"/>
                  <a:gd name="connsiteX3" fmla="*/ 0 w 364864"/>
                  <a:gd name="connsiteY3" fmla="*/ 270030 h 270030"/>
                  <a:gd name="connsiteX4" fmla="*/ 0 w 364864"/>
                  <a:gd name="connsiteY4" fmla="*/ 0 h 270030"/>
                  <a:gd name="connsiteX0" fmla="*/ 0 w 364864"/>
                  <a:gd name="connsiteY0" fmla="*/ 0 h 294349"/>
                  <a:gd name="connsiteX1" fmla="*/ 364864 w 364864"/>
                  <a:gd name="connsiteY1" fmla="*/ 72957 h 294349"/>
                  <a:gd name="connsiteX2" fmla="*/ 364864 w 364864"/>
                  <a:gd name="connsiteY2" fmla="*/ 294349 h 294349"/>
                  <a:gd name="connsiteX3" fmla="*/ 0 w 364864"/>
                  <a:gd name="connsiteY3" fmla="*/ 270030 h 294349"/>
                  <a:gd name="connsiteX4" fmla="*/ 0 w 364864"/>
                  <a:gd name="connsiteY4" fmla="*/ 0 h 294349"/>
                  <a:gd name="connsiteX0" fmla="*/ 0 w 364864"/>
                  <a:gd name="connsiteY0" fmla="*/ 0 h 290893"/>
                  <a:gd name="connsiteX1" fmla="*/ 364864 w 364864"/>
                  <a:gd name="connsiteY1" fmla="*/ 72957 h 290893"/>
                  <a:gd name="connsiteX2" fmla="*/ 363396 w 364864"/>
                  <a:gd name="connsiteY2" fmla="*/ 290893 h 290893"/>
                  <a:gd name="connsiteX3" fmla="*/ 358533 w 364864"/>
                  <a:gd name="connsiteY3" fmla="*/ 266574 h 290893"/>
                  <a:gd name="connsiteX4" fmla="*/ 0 w 364864"/>
                  <a:gd name="connsiteY4" fmla="*/ 270030 h 290893"/>
                  <a:gd name="connsiteX5" fmla="*/ 0 w 364864"/>
                  <a:gd name="connsiteY5" fmla="*/ 0 h 290893"/>
                  <a:gd name="connsiteX0" fmla="*/ 0 w 368581"/>
                  <a:gd name="connsiteY0" fmla="*/ 0 h 321274"/>
                  <a:gd name="connsiteX1" fmla="*/ 364864 w 368581"/>
                  <a:gd name="connsiteY1" fmla="*/ 72957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21274"/>
                  <a:gd name="connsiteX1" fmla="*/ 364864 w 368581"/>
                  <a:gd name="connsiteY1" fmla="*/ 87549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64509"/>
                  <a:gd name="connsiteX1" fmla="*/ 364864 w 368581"/>
                  <a:gd name="connsiteY1" fmla="*/ 87549 h 364509"/>
                  <a:gd name="connsiteX2" fmla="*/ 363396 w 368581"/>
                  <a:gd name="connsiteY2" fmla="*/ 290893 h 364509"/>
                  <a:gd name="connsiteX3" fmla="*/ 368261 w 368581"/>
                  <a:gd name="connsiteY3" fmla="*/ 363850 h 364509"/>
                  <a:gd name="connsiteX4" fmla="*/ 0 w 368581"/>
                  <a:gd name="connsiteY4" fmla="*/ 270030 h 364509"/>
                  <a:gd name="connsiteX5" fmla="*/ 0 w 368581"/>
                  <a:gd name="connsiteY5" fmla="*/ 0 h 36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581" h="364509">
                    <a:moveTo>
                      <a:pt x="0" y="0"/>
                    </a:moveTo>
                    <a:lnTo>
                      <a:pt x="364864" y="87549"/>
                    </a:lnTo>
                    <a:cubicBezTo>
                      <a:pt x="364375" y="160194"/>
                      <a:pt x="363885" y="218248"/>
                      <a:pt x="363396" y="290893"/>
                    </a:cubicBezTo>
                    <a:cubicBezTo>
                      <a:pt x="361286" y="281635"/>
                      <a:pt x="370371" y="373108"/>
                      <a:pt x="368261" y="363850"/>
                    </a:cubicBezTo>
                    <a:lnTo>
                      <a:pt x="0" y="270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7125C23-2115-4387-8310-B9DABB56CA31}" type="slidenum">
              <a:rPr lang="en-US" altLang="zh-CN" sz="1400" smtClean="0"/>
              <a:pPr/>
              <a:t>20</a:t>
            </a:fld>
            <a:endParaRPr lang="en-US" altLang="zh-CN" sz="1400" smtClean="0"/>
          </a:p>
        </p:txBody>
      </p:sp>
      <p:sp>
        <p:nvSpPr>
          <p:cNvPr id="395266" name="Text Box 2"/>
          <p:cNvSpPr txBox="1">
            <a:spLocks noChangeArrowheads="1"/>
          </p:cNvSpPr>
          <p:nvPr/>
        </p:nvSpPr>
        <p:spPr bwMode="auto">
          <a:xfrm>
            <a:off x="504825" y="2970213"/>
            <a:ext cx="1965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ea typeface="黑体" pitchFamily="2" charset="-122"/>
              </a:rPr>
              <a:t>投影方法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90763" y="2457450"/>
            <a:ext cx="2582862" cy="1636713"/>
            <a:chOff x="1324" y="1740"/>
            <a:chExt cx="1627" cy="1031"/>
          </a:xfrm>
        </p:grpSpPr>
        <p:sp>
          <p:nvSpPr>
            <p:cNvPr id="27699" name="Text Box 4"/>
            <p:cNvSpPr txBox="1">
              <a:spLocks noChangeArrowheads="1"/>
            </p:cNvSpPr>
            <p:nvPr/>
          </p:nvSpPr>
          <p:spPr bwMode="auto">
            <a:xfrm>
              <a:off x="1430" y="1740"/>
              <a:ext cx="152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ea typeface="黑体" pitchFamily="2" charset="-122"/>
                </a:rPr>
                <a:t>中心投影法</a:t>
              </a:r>
            </a:p>
          </p:txBody>
        </p:sp>
        <p:sp>
          <p:nvSpPr>
            <p:cNvPr id="27700" name="Text Box 5"/>
            <p:cNvSpPr txBox="1">
              <a:spLocks noChangeArrowheads="1"/>
            </p:cNvSpPr>
            <p:nvPr/>
          </p:nvSpPr>
          <p:spPr bwMode="auto">
            <a:xfrm>
              <a:off x="1381" y="2406"/>
              <a:ext cx="14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ea typeface="黑体" pitchFamily="2" charset="-122"/>
                </a:rPr>
                <a:t>平行投影法</a:t>
              </a:r>
            </a:p>
          </p:txBody>
        </p:sp>
        <p:sp>
          <p:nvSpPr>
            <p:cNvPr id="27701" name="AutoShape 6"/>
            <p:cNvSpPr>
              <a:spLocks/>
            </p:cNvSpPr>
            <p:nvPr/>
          </p:nvSpPr>
          <p:spPr bwMode="auto">
            <a:xfrm>
              <a:off x="1324" y="1970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432300" y="3057525"/>
            <a:ext cx="2806700" cy="1455738"/>
            <a:chOff x="2673" y="2118"/>
            <a:chExt cx="1768" cy="917"/>
          </a:xfrm>
        </p:grpSpPr>
        <p:sp>
          <p:nvSpPr>
            <p:cNvPr id="27696" name="Text Box 8"/>
            <p:cNvSpPr txBox="1">
              <a:spLocks noChangeArrowheads="1"/>
            </p:cNvSpPr>
            <p:nvPr/>
          </p:nvSpPr>
          <p:spPr bwMode="auto">
            <a:xfrm>
              <a:off x="2857" y="2670"/>
              <a:ext cx="13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ea typeface="黑体" pitchFamily="2" charset="-122"/>
                </a:rPr>
                <a:t>正投影法</a:t>
              </a:r>
            </a:p>
          </p:txBody>
        </p:sp>
        <p:sp>
          <p:nvSpPr>
            <p:cNvPr id="27697" name="Text Box 9"/>
            <p:cNvSpPr txBox="1">
              <a:spLocks noChangeArrowheads="1"/>
            </p:cNvSpPr>
            <p:nvPr/>
          </p:nvSpPr>
          <p:spPr bwMode="auto">
            <a:xfrm>
              <a:off x="2673" y="2118"/>
              <a:ext cx="1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ea typeface="黑体" pitchFamily="2" charset="-122"/>
                </a:rPr>
                <a:t>斜角投影法</a:t>
              </a:r>
            </a:p>
          </p:txBody>
        </p:sp>
        <p:sp>
          <p:nvSpPr>
            <p:cNvPr id="27698" name="AutoShape 10"/>
            <p:cNvSpPr>
              <a:spLocks/>
            </p:cNvSpPr>
            <p:nvPr/>
          </p:nvSpPr>
          <p:spPr bwMode="auto">
            <a:xfrm>
              <a:off x="2751" y="2336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7654" name="Text Box 11"/>
          <p:cNvSpPr txBox="1">
            <a:spLocks noChangeArrowheads="1"/>
          </p:cNvSpPr>
          <p:nvPr/>
        </p:nvSpPr>
        <p:spPr bwMode="auto">
          <a:xfrm>
            <a:off x="2641600" y="763588"/>
            <a:ext cx="3810000" cy="7016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50000">
                <a:srgbClr val="FFFF00"/>
              </a:gs>
              <a:gs pos="100000">
                <a:srgbClr val="FFC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rgbClr val="FF0000"/>
                </a:solidFill>
                <a:ea typeface="黑体" pitchFamily="2" charset="-122"/>
              </a:rPr>
              <a:t>投影分类</a:t>
            </a:r>
            <a:endParaRPr lang="zh-CN" altLang="en-US" sz="4000" b="1"/>
          </a:p>
        </p:txBody>
      </p:sp>
      <p:pic>
        <p:nvPicPr>
          <p:cNvPr id="13" name="Picture 4" descr="200709271624136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1539875"/>
            <a:ext cx="1798638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324725" y="1849438"/>
            <a:ext cx="1462088" cy="1858962"/>
            <a:chOff x="3408" y="2832"/>
            <a:chExt cx="1195" cy="1409"/>
          </a:xfrm>
        </p:grpSpPr>
        <p:grpSp>
          <p:nvGrpSpPr>
            <p:cNvPr id="27679" name="Group 14"/>
            <p:cNvGrpSpPr>
              <a:grpSpLocks/>
            </p:cNvGrpSpPr>
            <p:nvPr/>
          </p:nvGrpSpPr>
          <p:grpSpPr bwMode="auto">
            <a:xfrm>
              <a:off x="3456" y="2832"/>
              <a:ext cx="960" cy="816"/>
              <a:chOff x="3456" y="2976"/>
              <a:chExt cx="1056" cy="1056"/>
            </a:xfrm>
          </p:grpSpPr>
          <p:sp>
            <p:nvSpPr>
              <p:cNvPr id="27681" name="Line 15"/>
              <p:cNvSpPr>
                <a:spLocks noChangeShapeType="1"/>
              </p:cNvSpPr>
              <p:nvPr/>
            </p:nvSpPr>
            <p:spPr bwMode="auto">
              <a:xfrm>
                <a:off x="3456" y="2976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2" name="Line 16"/>
              <p:cNvSpPr>
                <a:spLocks noChangeShapeType="1"/>
              </p:cNvSpPr>
              <p:nvPr/>
            </p:nvSpPr>
            <p:spPr bwMode="auto">
              <a:xfrm>
                <a:off x="3456" y="3744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3" name="Line 17"/>
              <p:cNvSpPr>
                <a:spLocks noChangeShapeType="1"/>
              </p:cNvSpPr>
              <p:nvPr/>
            </p:nvSpPr>
            <p:spPr bwMode="auto">
              <a:xfrm>
                <a:off x="3456" y="2976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4" name="Line 18"/>
              <p:cNvSpPr>
                <a:spLocks noChangeShapeType="1"/>
              </p:cNvSpPr>
              <p:nvPr/>
            </p:nvSpPr>
            <p:spPr bwMode="auto">
              <a:xfrm>
                <a:off x="3456" y="2976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5" name="Line 19"/>
              <p:cNvSpPr>
                <a:spLocks noChangeShapeType="1"/>
              </p:cNvSpPr>
              <p:nvPr/>
            </p:nvSpPr>
            <p:spPr bwMode="auto">
              <a:xfrm>
                <a:off x="3552" y="3072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6" name="Line 20"/>
              <p:cNvSpPr>
                <a:spLocks noChangeShapeType="1"/>
              </p:cNvSpPr>
              <p:nvPr/>
            </p:nvSpPr>
            <p:spPr bwMode="auto">
              <a:xfrm>
                <a:off x="3552" y="3072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7" name="Line 21"/>
              <p:cNvSpPr>
                <a:spLocks noChangeShapeType="1"/>
              </p:cNvSpPr>
              <p:nvPr/>
            </p:nvSpPr>
            <p:spPr bwMode="auto">
              <a:xfrm>
                <a:off x="4224" y="2976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8" name="Line 22"/>
              <p:cNvSpPr>
                <a:spLocks noChangeShapeType="1"/>
              </p:cNvSpPr>
              <p:nvPr/>
            </p:nvSpPr>
            <p:spPr bwMode="auto">
              <a:xfrm>
                <a:off x="4320" y="3072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9" name="Line 23"/>
              <p:cNvSpPr>
                <a:spLocks noChangeShapeType="1"/>
              </p:cNvSpPr>
              <p:nvPr/>
            </p:nvSpPr>
            <p:spPr bwMode="auto">
              <a:xfrm>
                <a:off x="3744" y="4032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0" name="Line 24"/>
              <p:cNvSpPr>
                <a:spLocks noChangeShapeType="1"/>
              </p:cNvSpPr>
              <p:nvPr/>
            </p:nvSpPr>
            <p:spPr bwMode="auto">
              <a:xfrm flipV="1">
                <a:off x="3744" y="384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1" name="Line 25"/>
              <p:cNvSpPr>
                <a:spLocks noChangeShapeType="1"/>
              </p:cNvSpPr>
              <p:nvPr/>
            </p:nvSpPr>
            <p:spPr bwMode="auto">
              <a:xfrm>
                <a:off x="3744" y="384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2" name="Line 26"/>
              <p:cNvSpPr>
                <a:spLocks noChangeShapeType="1"/>
              </p:cNvSpPr>
              <p:nvPr/>
            </p:nvSpPr>
            <p:spPr bwMode="auto">
              <a:xfrm flipH="1" flipV="1">
                <a:off x="3552" y="3648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3" name="Line 27"/>
              <p:cNvSpPr>
                <a:spLocks noChangeShapeType="1"/>
              </p:cNvSpPr>
              <p:nvPr/>
            </p:nvSpPr>
            <p:spPr bwMode="auto">
              <a:xfrm>
                <a:off x="3552" y="3648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4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5" name="Line 29"/>
              <p:cNvSpPr>
                <a:spLocks noChangeShapeType="1"/>
              </p:cNvSpPr>
              <p:nvPr/>
            </p:nvSpPr>
            <p:spPr bwMode="auto">
              <a:xfrm>
                <a:off x="4512" y="384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80" name="Text Box 30"/>
            <p:cNvSpPr txBox="1">
              <a:spLocks noChangeArrowheads="1"/>
            </p:cNvSpPr>
            <p:nvPr/>
          </p:nvSpPr>
          <p:spPr bwMode="auto">
            <a:xfrm>
              <a:off x="3408" y="3940"/>
              <a:ext cx="1195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990000"/>
                  </a:solidFill>
                  <a:ea typeface="黑体" pitchFamily="2" charset="-122"/>
                </a:rPr>
                <a:t>斜二轴测图</a:t>
              </a:r>
            </a:p>
          </p:txBody>
        </p:sp>
      </p:grpSp>
      <p:pic>
        <p:nvPicPr>
          <p:cNvPr id="32" name="Picture 5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4406900"/>
            <a:ext cx="22288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53"/>
          <p:cNvSpPr txBox="1">
            <a:spLocks noChangeArrowheads="1"/>
          </p:cNvSpPr>
          <p:nvPr/>
        </p:nvSpPr>
        <p:spPr bwMode="auto">
          <a:xfrm>
            <a:off x="2614613" y="5502275"/>
            <a:ext cx="1741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990000"/>
                </a:solidFill>
                <a:ea typeface="黑体" pitchFamily="2" charset="-122"/>
              </a:rPr>
              <a:t>多面正投影图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800600" y="4752975"/>
            <a:ext cx="1462088" cy="1820863"/>
            <a:chOff x="1056" y="2640"/>
            <a:chExt cx="1206" cy="1657"/>
          </a:xfrm>
        </p:grpSpPr>
        <p:grpSp>
          <p:nvGrpSpPr>
            <p:cNvPr id="27662" name="Group 33"/>
            <p:cNvGrpSpPr>
              <a:grpSpLocks/>
            </p:cNvGrpSpPr>
            <p:nvPr/>
          </p:nvGrpSpPr>
          <p:grpSpPr bwMode="auto">
            <a:xfrm>
              <a:off x="1152" y="2640"/>
              <a:ext cx="1008" cy="1200"/>
              <a:chOff x="912" y="2683"/>
              <a:chExt cx="1248" cy="1445"/>
            </a:xfrm>
          </p:grpSpPr>
          <p:sp>
            <p:nvSpPr>
              <p:cNvPr id="27664" name="Line 34"/>
              <p:cNvSpPr>
                <a:spLocks noChangeShapeType="1"/>
              </p:cNvSpPr>
              <p:nvPr/>
            </p:nvSpPr>
            <p:spPr bwMode="auto">
              <a:xfrm flipH="1">
                <a:off x="912" y="2686"/>
                <a:ext cx="576" cy="3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5" name="Line 35"/>
              <p:cNvSpPr>
                <a:spLocks noChangeShapeType="1"/>
              </p:cNvSpPr>
              <p:nvPr/>
            </p:nvSpPr>
            <p:spPr bwMode="auto">
              <a:xfrm>
                <a:off x="912" y="3019"/>
                <a:ext cx="19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6" name="Line 36"/>
              <p:cNvSpPr>
                <a:spLocks noChangeShapeType="1"/>
              </p:cNvSpPr>
              <p:nvPr/>
            </p:nvSpPr>
            <p:spPr bwMode="auto">
              <a:xfrm>
                <a:off x="1488" y="2683"/>
                <a:ext cx="19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7" name="Line 37"/>
              <p:cNvSpPr>
                <a:spLocks noChangeShapeType="1"/>
              </p:cNvSpPr>
              <p:nvPr/>
            </p:nvSpPr>
            <p:spPr bwMode="auto">
              <a:xfrm flipV="1">
                <a:off x="1104" y="2783"/>
                <a:ext cx="576" cy="3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8" name="Line 38"/>
              <p:cNvSpPr>
                <a:spLocks noChangeShapeType="1"/>
              </p:cNvSpPr>
              <p:nvPr/>
            </p:nvSpPr>
            <p:spPr bwMode="auto">
              <a:xfrm>
                <a:off x="912" y="3019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9" name="Line 39"/>
              <p:cNvSpPr>
                <a:spLocks noChangeShapeType="1"/>
              </p:cNvSpPr>
              <p:nvPr/>
            </p:nvSpPr>
            <p:spPr bwMode="auto">
              <a:xfrm>
                <a:off x="1104" y="3115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0" name="Line 40"/>
              <p:cNvSpPr>
                <a:spLocks noChangeShapeType="1"/>
              </p:cNvSpPr>
              <p:nvPr/>
            </p:nvSpPr>
            <p:spPr bwMode="auto">
              <a:xfrm>
                <a:off x="912" y="3739"/>
                <a:ext cx="672" cy="3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1" name="Line 41"/>
              <p:cNvSpPr>
                <a:spLocks noChangeShapeType="1"/>
              </p:cNvSpPr>
              <p:nvPr/>
            </p:nvSpPr>
            <p:spPr bwMode="auto">
              <a:xfrm>
                <a:off x="1104" y="3643"/>
                <a:ext cx="48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2" name="Line 42"/>
              <p:cNvSpPr>
                <a:spLocks noChangeShapeType="1"/>
              </p:cNvSpPr>
              <p:nvPr/>
            </p:nvSpPr>
            <p:spPr bwMode="auto">
              <a:xfrm>
                <a:off x="1584" y="3931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3" name="Line 43"/>
              <p:cNvSpPr>
                <a:spLocks noChangeShapeType="1"/>
              </p:cNvSpPr>
              <p:nvPr/>
            </p:nvSpPr>
            <p:spPr bwMode="auto">
              <a:xfrm flipV="1">
                <a:off x="1584" y="3595"/>
                <a:ext cx="57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4" name="Line 44"/>
              <p:cNvSpPr>
                <a:spLocks noChangeShapeType="1"/>
              </p:cNvSpPr>
              <p:nvPr/>
            </p:nvSpPr>
            <p:spPr bwMode="auto">
              <a:xfrm flipV="1">
                <a:off x="1584" y="3787"/>
                <a:ext cx="57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5" name="Line 45"/>
              <p:cNvSpPr>
                <a:spLocks noChangeShapeType="1"/>
              </p:cNvSpPr>
              <p:nvPr/>
            </p:nvSpPr>
            <p:spPr bwMode="auto">
              <a:xfrm flipV="1">
                <a:off x="2160" y="3595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6" name="Line 46"/>
              <p:cNvSpPr>
                <a:spLocks noChangeShapeType="1"/>
              </p:cNvSpPr>
              <p:nvPr/>
            </p:nvSpPr>
            <p:spPr bwMode="auto">
              <a:xfrm flipH="1" flipV="1">
                <a:off x="1680" y="3307"/>
                <a:ext cx="48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7" name="Line 47"/>
              <p:cNvSpPr>
                <a:spLocks noChangeShapeType="1"/>
              </p:cNvSpPr>
              <p:nvPr/>
            </p:nvSpPr>
            <p:spPr bwMode="auto">
              <a:xfrm>
                <a:off x="1680" y="2779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8" name="Line 48"/>
              <p:cNvSpPr>
                <a:spLocks noChangeShapeType="1"/>
              </p:cNvSpPr>
              <p:nvPr/>
            </p:nvSpPr>
            <p:spPr bwMode="auto">
              <a:xfrm flipV="1">
                <a:off x="1104" y="3307"/>
                <a:ext cx="57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63" name="Text Box 49"/>
            <p:cNvSpPr txBox="1">
              <a:spLocks noChangeArrowheads="1"/>
            </p:cNvSpPr>
            <p:nvPr/>
          </p:nvSpPr>
          <p:spPr bwMode="auto">
            <a:xfrm>
              <a:off x="1056" y="3936"/>
              <a:ext cx="1206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990000"/>
                  </a:solidFill>
                  <a:ea typeface="黑体" pitchFamily="2" charset="-122"/>
                </a:rPr>
                <a:t>正等轴测图</a:t>
              </a:r>
            </a:p>
          </p:txBody>
        </p:sp>
      </p:grp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63" y="3794125"/>
            <a:ext cx="20955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871538" y="4368800"/>
            <a:ext cx="3598862" cy="2147888"/>
          </a:xfrm>
          <a:prstGeom prst="rect">
            <a:avLst/>
          </a:prstGeom>
          <a:noFill/>
          <a:ln w="19050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build="p" autoUpdateAnimBg="0"/>
      <p:bldP spid="33" grpId="0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DF64939-C3F4-4470-807B-552BA41192A7}" type="slidenum">
              <a:rPr lang="en-US" altLang="zh-CN" sz="1400" smtClean="0"/>
              <a:pPr/>
              <a:t>21</a:t>
            </a:fld>
            <a:endParaRPr lang="en-US" altLang="zh-CN" sz="1400" smtClean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741363" y="1652588"/>
            <a:ext cx="7032625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3600" b="1">
                <a:ea typeface="黑体" pitchFamily="2" charset="-122"/>
              </a:rPr>
              <a:t>（一）投影的概念</a:t>
            </a:r>
            <a:r>
              <a:rPr lang="zh-CN" altLang="zh-CN" sz="3600" b="1">
                <a:ea typeface="黑体" pitchFamily="2" charset="-122"/>
              </a:rPr>
              <a:t>及分类</a:t>
            </a:r>
            <a:endParaRPr lang="zh-CN" altLang="en-US" sz="3600" b="1">
              <a:ea typeface="黑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3600" b="1">
                <a:solidFill>
                  <a:srgbClr val="C00000"/>
                </a:solidFill>
                <a:ea typeface="黑体" pitchFamily="2" charset="-122"/>
              </a:rPr>
              <a:t>（二）点的投影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3600" b="1">
                <a:ea typeface="黑体" pitchFamily="2" charset="-122"/>
              </a:rPr>
              <a:t>（三）直线的投影</a:t>
            </a:r>
          </a:p>
        </p:txBody>
      </p:sp>
      <p:sp>
        <p:nvSpPr>
          <p:cNvPr id="28676" name="WordArt 3"/>
          <p:cNvSpPr>
            <a:spLocks noChangeArrowheads="1" noChangeShapeType="1" noTextEdit="1"/>
          </p:cNvSpPr>
          <p:nvPr/>
        </p:nvSpPr>
        <p:spPr bwMode="auto">
          <a:xfrm>
            <a:off x="344488" y="1052513"/>
            <a:ext cx="2933700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>
                <a:ln w="9525">
                  <a:solidFill>
                    <a:srgbClr val="800000"/>
                  </a:solidFill>
                  <a:miter lim="800000"/>
                  <a:headEnd/>
                  <a:tailEnd/>
                </a:ln>
                <a:solidFill>
                  <a:srgbClr val="C00000"/>
                </a:solidFill>
                <a:latin typeface="隶书"/>
                <a:ea typeface="隶书"/>
              </a:rPr>
              <a:t>几何元素的投影</a:t>
            </a:r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4379913" y="2552700"/>
            <a:ext cx="3079750" cy="1100138"/>
            <a:chOff x="2768" y="1535"/>
            <a:chExt cx="1940" cy="693"/>
          </a:xfrm>
        </p:grpSpPr>
        <p:sp>
          <p:nvSpPr>
            <p:cNvPr id="28678" name="Rectangle 5"/>
            <p:cNvSpPr>
              <a:spLocks noChangeArrowheads="1"/>
            </p:cNvSpPr>
            <p:nvPr/>
          </p:nvSpPr>
          <p:spPr bwMode="auto">
            <a:xfrm>
              <a:off x="2962" y="1901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zh-CN" altLang="en-US" sz="2800" b="1">
                  <a:ea typeface="黑体" pitchFamily="2" charset="-122"/>
                </a:rPr>
                <a:t>两点的相对位置</a:t>
              </a:r>
            </a:p>
          </p:txBody>
        </p:sp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2768" y="1666"/>
              <a:ext cx="122" cy="114"/>
            </a:xfrm>
            <a:prstGeom prst="rect">
              <a:avLst/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8680" name="Text Box 7"/>
            <p:cNvSpPr txBox="1">
              <a:spLocks noChangeArrowheads="1"/>
            </p:cNvSpPr>
            <p:nvPr/>
          </p:nvSpPr>
          <p:spPr bwMode="auto">
            <a:xfrm>
              <a:off x="2971" y="1535"/>
              <a:ext cx="17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点的投影特性</a:t>
              </a:r>
            </a:p>
          </p:txBody>
        </p:sp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>
              <a:off x="2768" y="2032"/>
              <a:ext cx="122" cy="114"/>
            </a:xfrm>
            <a:prstGeom prst="rect">
              <a:avLst/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7169FAB-BD8A-4656-A42A-099CD7E50CCA}" type="slidenum">
              <a:rPr lang="en-US" altLang="zh-CN" sz="1400" smtClean="0"/>
              <a:pPr/>
              <a:t>22</a:t>
            </a:fld>
            <a:endParaRPr lang="en-US" altLang="zh-CN" sz="1400" smtClean="0"/>
          </a:p>
        </p:txBody>
      </p:sp>
      <p:sp>
        <p:nvSpPr>
          <p:cNvPr id="38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/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fld id="{BFF563B3-20E7-4DCE-AA0D-F63DE43844D6}" type="slidenum">
              <a:rPr lang="en-US" altLang="zh-CN" sz="1400">
                <a:ea typeface="+mn-ea"/>
              </a:rPr>
              <a:pPr algn="r" eaLnBrk="1" hangingPunct="1">
                <a:spcBef>
                  <a:spcPct val="50000"/>
                </a:spcBef>
                <a:defRPr/>
              </a:pPr>
              <a:t>22</a:t>
            </a:fld>
            <a:endParaRPr lang="en-US" altLang="zh-CN" sz="1400">
              <a:ea typeface="+mn-ea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572125" y="4878388"/>
            <a:ext cx="2525713" cy="1146175"/>
            <a:chOff x="3620" y="3338"/>
            <a:chExt cx="1591" cy="722"/>
          </a:xfrm>
        </p:grpSpPr>
        <p:sp>
          <p:nvSpPr>
            <p:cNvPr id="29733" name="Freeform 3"/>
            <p:cNvSpPr>
              <a:spLocks/>
            </p:cNvSpPr>
            <p:nvPr/>
          </p:nvSpPr>
          <p:spPr bwMode="auto">
            <a:xfrm>
              <a:off x="3620" y="3338"/>
              <a:ext cx="1591" cy="722"/>
            </a:xfrm>
            <a:custGeom>
              <a:avLst/>
              <a:gdLst>
                <a:gd name="T0" fmla="*/ 823 w 1591"/>
                <a:gd name="T1" fmla="*/ 0 h 722"/>
                <a:gd name="T2" fmla="*/ 1591 w 1591"/>
                <a:gd name="T3" fmla="*/ 302 h 722"/>
                <a:gd name="T4" fmla="*/ 768 w 1591"/>
                <a:gd name="T5" fmla="*/ 722 h 722"/>
                <a:gd name="T6" fmla="*/ 0 w 1591"/>
                <a:gd name="T7" fmla="*/ 402 h 722"/>
                <a:gd name="T8" fmla="*/ 823 w 1591"/>
                <a:gd name="T9" fmla="*/ 0 h 7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1"/>
                <a:gd name="T16" fmla="*/ 0 h 722"/>
                <a:gd name="T17" fmla="*/ 1591 w 1591"/>
                <a:gd name="T18" fmla="*/ 722 h 7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1" h="722">
                  <a:moveTo>
                    <a:pt x="823" y="0"/>
                  </a:moveTo>
                  <a:lnTo>
                    <a:pt x="1591" y="302"/>
                  </a:lnTo>
                  <a:lnTo>
                    <a:pt x="768" y="722"/>
                  </a:lnTo>
                  <a:lnTo>
                    <a:pt x="0" y="402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4" name="Text Box 4"/>
            <p:cNvSpPr txBox="1">
              <a:spLocks noChangeArrowheads="1"/>
            </p:cNvSpPr>
            <p:nvPr/>
          </p:nvSpPr>
          <p:spPr bwMode="auto">
            <a:xfrm>
              <a:off x="3786" y="3594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M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786563" y="3344863"/>
            <a:ext cx="1320800" cy="2017712"/>
            <a:chOff x="4553" y="1986"/>
            <a:chExt cx="832" cy="1271"/>
          </a:xfrm>
        </p:grpSpPr>
        <p:sp>
          <p:nvSpPr>
            <p:cNvPr id="29729" name="Freeform 6"/>
            <p:cNvSpPr>
              <a:spLocks/>
            </p:cNvSpPr>
            <p:nvPr/>
          </p:nvSpPr>
          <p:spPr bwMode="auto">
            <a:xfrm>
              <a:off x="4606" y="1986"/>
              <a:ext cx="779" cy="1271"/>
            </a:xfrm>
            <a:custGeom>
              <a:avLst/>
              <a:gdLst>
                <a:gd name="T0" fmla="*/ 0 w 779"/>
                <a:gd name="T1" fmla="*/ 0 h 1271"/>
                <a:gd name="T2" fmla="*/ 0 w 779"/>
                <a:gd name="T3" fmla="*/ 960 h 1271"/>
                <a:gd name="T4" fmla="*/ 779 w 779"/>
                <a:gd name="T5" fmla="*/ 1271 h 1271"/>
                <a:gd name="T6" fmla="*/ 779 w 779"/>
                <a:gd name="T7" fmla="*/ 311 h 1271"/>
                <a:gd name="T8" fmla="*/ 0 w 779"/>
                <a:gd name="T9" fmla="*/ 0 h 1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9"/>
                <a:gd name="T16" fmla="*/ 0 h 1271"/>
                <a:gd name="T17" fmla="*/ 779 w 779"/>
                <a:gd name="T18" fmla="*/ 1271 h 1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9" h="1271">
                  <a:moveTo>
                    <a:pt x="0" y="0"/>
                  </a:moveTo>
                  <a:lnTo>
                    <a:pt x="0" y="960"/>
                  </a:lnTo>
                  <a:lnTo>
                    <a:pt x="779" y="1271"/>
                  </a:lnTo>
                  <a:lnTo>
                    <a:pt x="779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>
                <a:alpha val="61176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0" name="Text Box 7"/>
            <p:cNvSpPr txBox="1">
              <a:spLocks noChangeArrowheads="1"/>
            </p:cNvSpPr>
            <p:nvPr/>
          </p:nvSpPr>
          <p:spPr bwMode="auto">
            <a:xfrm>
              <a:off x="4553" y="2016"/>
              <a:ext cx="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 P</a:t>
              </a:r>
            </a:p>
          </p:txBody>
        </p:sp>
        <p:sp>
          <p:nvSpPr>
            <p:cNvPr id="29731" name="Text Box 8"/>
            <p:cNvSpPr txBox="1">
              <a:spLocks noChangeArrowheads="1"/>
            </p:cNvSpPr>
            <p:nvPr/>
          </p:nvSpPr>
          <p:spPr bwMode="auto">
            <a:xfrm>
              <a:off x="5078" y="2281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/>
                <a:t>a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29732" name="Text Box 9"/>
            <p:cNvSpPr txBox="1">
              <a:spLocks noChangeArrowheads="1"/>
            </p:cNvSpPr>
            <p:nvPr/>
          </p:nvSpPr>
          <p:spPr bwMode="auto">
            <a:xfrm>
              <a:off x="4925" y="2386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solidFill>
                    <a:srgbClr val="FF0000"/>
                  </a:solidFill>
                </a:rPr>
                <a:t>●</a:t>
              </a:r>
              <a:endParaRPr lang="en-US" altLang="zh-CN" b="1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62675" y="1590675"/>
            <a:ext cx="2009775" cy="2009775"/>
            <a:chOff x="3644" y="940"/>
            <a:chExt cx="1079" cy="857"/>
          </a:xfrm>
        </p:grpSpPr>
        <p:sp>
          <p:nvSpPr>
            <p:cNvPr id="29725" name="AutoShape 11"/>
            <p:cNvSpPr>
              <a:spLocks noChangeArrowheads="1"/>
            </p:cNvSpPr>
            <p:nvPr/>
          </p:nvSpPr>
          <p:spPr bwMode="auto">
            <a:xfrm rot="-5400000">
              <a:off x="3970" y="1044"/>
              <a:ext cx="857" cy="649"/>
            </a:xfrm>
            <a:prstGeom prst="parallelogram">
              <a:avLst>
                <a:gd name="adj" fmla="val 3301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zh-CN" sz="2000">
                <a:ea typeface="黑体" pitchFamily="2" charset="-122"/>
              </a:endParaRPr>
            </a:p>
          </p:txBody>
        </p:sp>
        <p:sp>
          <p:nvSpPr>
            <p:cNvPr id="29726" name="Text Box 12"/>
            <p:cNvSpPr txBox="1">
              <a:spLocks noChangeArrowheads="1"/>
            </p:cNvSpPr>
            <p:nvPr/>
          </p:nvSpPr>
          <p:spPr bwMode="auto">
            <a:xfrm>
              <a:off x="3774" y="1355"/>
              <a:ext cx="154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800">
                  <a:solidFill>
                    <a:srgbClr val="FF3300"/>
                  </a:solidFill>
                </a:rPr>
                <a:t>●</a:t>
              </a:r>
              <a:endParaRPr lang="en-US" altLang="zh-CN" sz="1200"/>
            </a:p>
          </p:txBody>
        </p:sp>
        <p:sp>
          <p:nvSpPr>
            <p:cNvPr id="29727" name="Text Box 13"/>
            <p:cNvSpPr txBox="1">
              <a:spLocks noChangeArrowheads="1"/>
            </p:cNvSpPr>
            <p:nvPr/>
          </p:nvSpPr>
          <p:spPr bwMode="auto">
            <a:xfrm>
              <a:off x="3644" y="1279"/>
              <a:ext cx="23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A</a:t>
              </a:r>
              <a:endParaRPr lang="en-US" altLang="zh-CN" sz="1800"/>
            </a:p>
          </p:txBody>
        </p:sp>
        <p:sp>
          <p:nvSpPr>
            <p:cNvPr id="29728" name="Text Box 14"/>
            <p:cNvSpPr txBox="1">
              <a:spLocks noChangeArrowheads="1"/>
            </p:cNvSpPr>
            <p:nvPr/>
          </p:nvSpPr>
          <p:spPr bwMode="auto">
            <a:xfrm>
              <a:off x="4038" y="947"/>
              <a:ext cx="19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P</a:t>
              </a:r>
              <a:endParaRPr lang="en-US" altLang="zh-CN" sz="1800"/>
            </a:p>
          </p:txBody>
        </p:sp>
      </p:grpSp>
      <p:sp>
        <p:nvSpPr>
          <p:cNvPr id="364559" name="Text Box 15"/>
          <p:cNvSpPr txBox="1">
            <a:spLocks noChangeArrowheads="1"/>
          </p:cNvSpPr>
          <p:nvPr/>
        </p:nvSpPr>
        <p:spPr bwMode="auto">
          <a:xfrm>
            <a:off x="1182688" y="4414838"/>
            <a:ext cx="3316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66"/>
                </a:solidFill>
                <a:ea typeface="黑体" pitchFamily="2" charset="-122"/>
              </a:rPr>
              <a:t>采用多面投影。</a:t>
            </a:r>
          </a:p>
        </p:txBody>
      </p:sp>
      <p:sp>
        <p:nvSpPr>
          <p:cNvPr id="364561" name="Freeform 17"/>
          <p:cNvSpPr>
            <a:spLocks/>
          </p:cNvSpPr>
          <p:nvPr/>
        </p:nvSpPr>
        <p:spPr bwMode="auto">
          <a:xfrm>
            <a:off x="5513388" y="4129088"/>
            <a:ext cx="1993900" cy="957262"/>
          </a:xfrm>
          <a:custGeom>
            <a:avLst/>
            <a:gdLst>
              <a:gd name="T0" fmla="*/ 2147483647 w 1094"/>
              <a:gd name="T1" fmla="*/ 0 h 374"/>
              <a:gd name="T2" fmla="*/ 0 w 1094"/>
              <a:gd name="T3" fmla="*/ 2147483647 h 374"/>
              <a:gd name="T4" fmla="*/ 0 60000 65536"/>
              <a:gd name="T5" fmla="*/ 0 60000 65536"/>
              <a:gd name="T6" fmla="*/ 0 w 1094"/>
              <a:gd name="T7" fmla="*/ 0 h 374"/>
              <a:gd name="T8" fmla="*/ 1094 w 1094"/>
              <a:gd name="T9" fmla="*/ 374 h 3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4" h="374">
                <a:moveTo>
                  <a:pt x="1094" y="0"/>
                </a:moveTo>
                <a:lnTo>
                  <a:pt x="0" y="374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456363" y="4040188"/>
            <a:ext cx="407987" cy="615950"/>
            <a:chOff x="4303" y="2213"/>
            <a:chExt cx="225" cy="241"/>
          </a:xfrm>
        </p:grpSpPr>
        <p:sp>
          <p:nvSpPr>
            <p:cNvPr id="29723" name="Text Box 19"/>
            <p:cNvSpPr txBox="1">
              <a:spLocks noChangeArrowheads="1"/>
            </p:cNvSpPr>
            <p:nvPr/>
          </p:nvSpPr>
          <p:spPr bwMode="auto">
            <a:xfrm>
              <a:off x="4303" y="2213"/>
              <a:ext cx="22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endParaRPr lang="en-US" altLang="zh-CN" sz="1800"/>
            </a:p>
          </p:txBody>
        </p:sp>
        <p:sp>
          <p:nvSpPr>
            <p:cNvPr id="29724" name="Text Box 20"/>
            <p:cNvSpPr txBox="1">
              <a:spLocks noChangeArrowheads="1"/>
            </p:cNvSpPr>
            <p:nvPr/>
          </p:nvSpPr>
          <p:spPr bwMode="auto">
            <a:xfrm>
              <a:off x="4340" y="2359"/>
              <a:ext cx="171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3300"/>
                  </a:solidFill>
                </a:rPr>
                <a:t>●</a:t>
              </a:r>
              <a:endParaRPr lang="en-US" altLang="zh-CN" sz="1000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5511800" y="4210050"/>
            <a:ext cx="1016000" cy="854075"/>
            <a:chOff x="3750" y="2289"/>
            <a:chExt cx="557" cy="334"/>
          </a:xfrm>
        </p:grpSpPr>
        <p:grpSp>
          <p:nvGrpSpPr>
            <p:cNvPr id="29717" name="Group 22"/>
            <p:cNvGrpSpPr>
              <a:grpSpLocks/>
            </p:cNvGrpSpPr>
            <p:nvPr/>
          </p:nvGrpSpPr>
          <p:grpSpPr bwMode="auto">
            <a:xfrm>
              <a:off x="4002" y="2289"/>
              <a:ext cx="305" cy="245"/>
              <a:chOff x="4002" y="2289"/>
              <a:chExt cx="305" cy="245"/>
            </a:xfrm>
          </p:grpSpPr>
          <p:sp>
            <p:nvSpPr>
              <p:cNvPr id="29721" name="Text Box 23"/>
              <p:cNvSpPr txBox="1">
                <a:spLocks noChangeArrowheads="1"/>
              </p:cNvSpPr>
              <p:nvPr/>
            </p:nvSpPr>
            <p:spPr bwMode="auto">
              <a:xfrm>
                <a:off x="4002" y="2289"/>
                <a:ext cx="305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A2</a:t>
                </a:r>
                <a:endParaRPr lang="en-US" altLang="zh-CN" sz="1800"/>
              </a:p>
            </p:txBody>
          </p:sp>
          <p:sp>
            <p:nvSpPr>
              <p:cNvPr id="29722" name="Text Box 24"/>
              <p:cNvSpPr txBox="1">
                <a:spLocks noChangeArrowheads="1"/>
              </p:cNvSpPr>
              <p:nvPr/>
            </p:nvSpPr>
            <p:spPr bwMode="auto">
              <a:xfrm>
                <a:off x="4063" y="2438"/>
                <a:ext cx="171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FF3300"/>
                    </a:solidFill>
                  </a:rPr>
                  <a:t>●</a:t>
                </a:r>
                <a:endParaRPr lang="en-US" altLang="zh-CN" sz="1000"/>
              </a:p>
            </p:txBody>
          </p:sp>
        </p:grpSp>
        <p:grpSp>
          <p:nvGrpSpPr>
            <p:cNvPr id="29718" name="Group 25"/>
            <p:cNvGrpSpPr>
              <a:grpSpLocks/>
            </p:cNvGrpSpPr>
            <p:nvPr/>
          </p:nvGrpSpPr>
          <p:grpSpPr bwMode="auto">
            <a:xfrm>
              <a:off x="3750" y="2380"/>
              <a:ext cx="306" cy="243"/>
              <a:chOff x="3750" y="2380"/>
              <a:chExt cx="306" cy="243"/>
            </a:xfrm>
          </p:grpSpPr>
          <p:sp>
            <p:nvSpPr>
              <p:cNvPr id="29719" name="Text Box 26"/>
              <p:cNvSpPr txBox="1">
                <a:spLocks noChangeArrowheads="1"/>
              </p:cNvSpPr>
              <p:nvPr/>
            </p:nvSpPr>
            <p:spPr bwMode="auto">
              <a:xfrm>
                <a:off x="3750" y="2380"/>
                <a:ext cx="306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A3</a:t>
                </a:r>
                <a:endParaRPr lang="en-US" altLang="zh-CN" sz="1800"/>
              </a:p>
            </p:txBody>
          </p:sp>
          <p:sp>
            <p:nvSpPr>
              <p:cNvPr id="29720" name="Text Box 27"/>
              <p:cNvSpPr txBox="1">
                <a:spLocks noChangeArrowheads="1"/>
              </p:cNvSpPr>
              <p:nvPr/>
            </p:nvSpPr>
            <p:spPr bwMode="auto">
              <a:xfrm>
                <a:off x="3823" y="2527"/>
                <a:ext cx="171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FF3300"/>
                    </a:solidFill>
                  </a:rPr>
                  <a:t>●</a:t>
                </a:r>
                <a:endParaRPr lang="en-US" altLang="zh-CN" sz="1000"/>
              </a:p>
            </p:txBody>
          </p:sp>
        </p:grpSp>
      </p:grpSp>
      <p:sp>
        <p:nvSpPr>
          <p:cNvPr id="364572" name="Text Box 28"/>
          <p:cNvSpPr txBox="1">
            <a:spLocks noChangeArrowheads="1"/>
          </p:cNvSpPr>
          <p:nvPr/>
        </p:nvSpPr>
        <p:spPr bwMode="auto">
          <a:xfrm>
            <a:off x="635000" y="2276475"/>
            <a:ext cx="4332288" cy="1490663"/>
          </a:xfrm>
          <a:prstGeom prst="rect">
            <a:avLst/>
          </a:prstGeom>
          <a:solidFill>
            <a:srgbClr val="FFFF00"/>
          </a:solidFill>
          <a:ln w="57150">
            <a:pattFill prst="trellis">
              <a:fgClr>
                <a:srgbClr val="FF3300"/>
              </a:fgClr>
              <a:bgClr>
                <a:srgbClr val="FFFF00"/>
              </a:bgClr>
            </a:patt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3200" b="1">
                <a:solidFill>
                  <a:srgbClr val="FF3300"/>
                </a:solidFill>
              </a:rPr>
              <a:t>        </a:t>
            </a:r>
            <a:r>
              <a:rPr lang="zh-CN" altLang="en-US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点在一个投影面上的投影不能确定点的空间位置。</a:t>
            </a:r>
          </a:p>
        </p:txBody>
      </p:sp>
      <p:sp>
        <p:nvSpPr>
          <p:cNvPr id="364573" name="Text Box 29"/>
          <p:cNvSpPr txBox="1">
            <a:spLocks noChangeArrowheads="1"/>
          </p:cNvSpPr>
          <p:nvPr/>
        </p:nvSpPr>
        <p:spPr bwMode="auto">
          <a:xfrm>
            <a:off x="485775" y="762000"/>
            <a:ext cx="6359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ea typeface="黑体" pitchFamily="2" charset="-122"/>
              </a:rPr>
              <a:t>一、点在一个投影面上的投影</a:t>
            </a:r>
          </a:p>
        </p:txBody>
      </p:sp>
      <p:sp>
        <p:nvSpPr>
          <p:cNvPr id="364574" name="Freeform 30"/>
          <p:cNvSpPr>
            <a:spLocks/>
          </p:cNvSpPr>
          <p:nvPr/>
        </p:nvSpPr>
        <p:spPr bwMode="auto">
          <a:xfrm>
            <a:off x="6580188" y="2417763"/>
            <a:ext cx="876300" cy="249237"/>
          </a:xfrm>
          <a:custGeom>
            <a:avLst/>
            <a:gdLst>
              <a:gd name="T0" fmla="*/ 0 w 482"/>
              <a:gd name="T1" fmla="*/ 2147483647 h 165"/>
              <a:gd name="T2" fmla="*/ 2147483647 w 482"/>
              <a:gd name="T3" fmla="*/ 0 h 165"/>
              <a:gd name="T4" fmla="*/ 0 60000 65536"/>
              <a:gd name="T5" fmla="*/ 0 60000 65536"/>
              <a:gd name="T6" fmla="*/ 0 w 482"/>
              <a:gd name="T7" fmla="*/ 0 h 165"/>
              <a:gd name="T8" fmla="*/ 482 w 482"/>
              <a:gd name="T9" fmla="*/ 165 h 1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2" h="165">
                <a:moveTo>
                  <a:pt x="0" y="165"/>
                </a:moveTo>
                <a:lnTo>
                  <a:pt x="48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4575" name="Text Box 31"/>
          <p:cNvSpPr txBox="1">
            <a:spLocks noChangeArrowheads="1"/>
          </p:cNvSpPr>
          <p:nvPr/>
        </p:nvSpPr>
        <p:spPr bwMode="auto">
          <a:xfrm>
            <a:off x="7383463" y="2119313"/>
            <a:ext cx="53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/>
              <a:t>a</a:t>
            </a:r>
            <a:r>
              <a:rPr lang="en-US" altLang="zh-CN" b="1">
                <a:sym typeface="Symbol" pitchFamily="18" charset="2"/>
              </a:rPr>
              <a:t></a:t>
            </a:r>
            <a:endParaRPr lang="en-US" altLang="zh-CN" sz="2800"/>
          </a:p>
        </p:txBody>
      </p:sp>
      <p:sp>
        <p:nvSpPr>
          <p:cNvPr id="364576" name="Text Box 32"/>
          <p:cNvSpPr txBox="1">
            <a:spLocks noChangeArrowheads="1"/>
          </p:cNvSpPr>
          <p:nvPr/>
        </p:nvSpPr>
        <p:spPr bwMode="auto">
          <a:xfrm>
            <a:off x="7277100" y="2305050"/>
            <a:ext cx="298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900">
                <a:solidFill>
                  <a:srgbClr val="FF3300"/>
                </a:solidFill>
              </a:rPr>
              <a:t>●</a:t>
            </a:r>
            <a:endParaRPr lang="en-US" altLang="zh-CN" sz="1800"/>
          </a:p>
        </p:txBody>
      </p:sp>
      <p:sp>
        <p:nvSpPr>
          <p:cNvPr id="364577" name="Line 33"/>
          <p:cNvSpPr>
            <a:spLocks noChangeShapeType="1"/>
          </p:cNvSpPr>
          <p:nvPr/>
        </p:nvSpPr>
        <p:spPr bwMode="auto">
          <a:xfrm>
            <a:off x="7546975" y="4137025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8" name="Line 34"/>
          <p:cNvSpPr>
            <a:spLocks noChangeShapeType="1"/>
          </p:cNvSpPr>
          <p:nvPr/>
        </p:nvSpPr>
        <p:spPr bwMode="auto">
          <a:xfrm flipV="1">
            <a:off x="6691313" y="5138738"/>
            <a:ext cx="884237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9" name="Text Box 35"/>
          <p:cNvSpPr txBox="1">
            <a:spLocks noChangeArrowheads="1"/>
          </p:cNvSpPr>
          <p:nvPr/>
        </p:nvSpPr>
        <p:spPr bwMode="auto">
          <a:xfrm>
            <a:off x="6537325" y="5411788"/>
            <a:ext cx="298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900">
                <a:solidFill>
                  <a:srgbClr val="FF3300"/>
                </a:solidFill>
              </a:rPr>
              <a:t>●</a:t>
            </a:r>
            <a:endParaRPr lang="en-US" altLang="zh-CN" sz="1800"/>
          </a:p>
        </p:txBody>
      </p:sp>
      <p:sp>
        <p:nvSpPr>
          <p:cNvPr id="364580" name="Text Box 36"/>
          <p:cNvSpPr txBox="1">
            <a:spLocks noChangeArrowheads="1"/>
          </p:cNvSpPr>
          <p:nvPr/>
        </p:nvSpPr>
        <p:spPr bwMode="auto">
          <a:xfrm>
            <a:off x="6511925" y="5443538"/>
            <a:ext cx="53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/>
              <a:t>a</a:t>
            </a:r>
          </a:p>
        </p:txBody>
      </p:sp>
      <p:sp>
        <p:nvSpPr>
          <p:cNvPr id="364581" name="Line 37"/>
          <p:cNvSpPr>
            <a:spLocks noChangeShapeType="1"/>
          </p:cNvSpPr>
          <p:nvPr/>
        </p:nvSpPr>
        <p:spPr bwMode="auto">
          <a:xfrm>
            <a:off x="6691313" y="4529138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36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75"/>
                                        <p:tgtEl>
                                          <p:spTgt spid="3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6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6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9" grpId="0" autoUpdateAnimBg="0"/>
      <p:bldP spid="364561" grpId="0" animBg="1"/>
      <p:bldP spid="364572" grpId="0" animBg="1" autoUpdateAnimBg="0"/>
      <p:bldP spid="364573" grpId="0" autoUpdateAnimBg="0"/>
      <p:bldP spid="364574" grpId="0" animBg="1"/>
      <p:bldP spid="364575" grpId="0" autoUpdateAnimBg="0"/>
      <p:bldP spid="364576" grpId="0" autoUpdateAnimBg="0"/>
      <p:bldP spid="364577" grpId="0" animBg="1"/>
      <p:bldP spid="364578" grpId="0" animBg="1"/>
      <p:bldP spid="364579" grpId="0"/>
      <p:bldP spid="364580" grpId="0" autoUpdateAnimBg="0"/>
      <p:bldP spid="36458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5E275D0-E95E-45B0-ABFC-70FD929074C4}" type="slidenum">
              <a:rPr lang="en-US" altLang="zh-CN" sz="1400" smtClean="0"/>
              <a:pPr/>
              <a:t>23</a:t>
            </a:fld>
            <a:endParaRPr lang="en-US" altLang="zh-CN" sz="140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775200" y="3451225"/>
            <a:ext cx="3281363" cy="1331913"/>
            <a:chOff x="3284" y="1795"/>
            <a:chExt cx="2067" cy="839"/>
          </a:xfrm>
        </p:grpSpPr>
        <p:sp>
          <p:nvSpPr>
            <p:cNvPr id="30757" name="AutoShape 3"/>
            <p:cNvSpPr>
              <a:spLocks noChangeArrowheads="1"/>
            </p:cNvSpPr>
            <p:nvPr/>
          </p:nvSpPr>
          <p:spPr bwMode="auto">
            <a:xfrm rot="10800000" flipH="1">
              <a:off x="3284" y="1795"/>
              <a:ext cx="2067" cy="783"/>
            </a:xfrm>
            <a:prstGeom prst="parallelogram">
              <a:avLst>
                <a:gd name="adj" fmla="val 99605"/>
              </a:avLst>
            </a:prstGeom>
            <a:solidFill>
              <a:srgbClr val="00FF00">
                <a:alpha val="39999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58" name="Text Box 4"/>
            <p:cNvSpPr txBox="1">
              <a:spLocks noChangeArrowheads="1"/>
            </p:cNvSpPr>
            <p:nvPr/>
          </p:nvSpPr>
          <p:spPr bwMode="auto">
            <a:xfrm>
              <a:off x="4033" y="234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H</a:t>
              </a:r>
              <a:endParaRPr lang="en-US" altLang="zh-CN" sz="1800" b="1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811963" y="1998663"/>
            <a:ext cx="1366837" cy="2701925"/>
            <a:chOff x="4581" y="887"/>
            <a:chExt cx="861" cy="1702"/>
          </a:xfrm>
        </p:grpSpPr>
        <p:sp>
          <p:nvSpPr>
            <p:cNvPr id="30755" name="Freeform 6"/>
            <p:cNvSpPr>
              <a:spLocks/>
            </p:cNvSpPr>
            <p:nvPr/>
          </p:nvSpPr>
          <p:spPr bwMode="auto">
            <a:xfrm>
              <a:off x="4581" y="887"/>
              <a:ext cx="786" cy="1702"/>
            </a:xfrm>
            <a:custGeom>
              <a:avLst/>
              <a:gdLst>
                <a:gd name="T0" fmla="*/ 0 w 786"/>
                <a:gd name="T1" fmla="*/ 0 h 1702"/>
                <a:gd name="T2" fmla="*/ 0 w 786"/>
                <a:gd name="T3" fmla="*/ 917 h 1702"/>
                <a:gd name="T4" fmla="*/ 785 w 786"/>
                <a:gd name="T5" fmla="*/ 1702 h 1702"/>
                <a:gd name="T6" fmla="*/ 786 w 786"/>
                <a:gd name="T7" fmla="*/ 786 h 1702"/>
                <a:gd name="T8" fmla="*/ 0 w 786"/>
                <a:gd name="T9" fmla="*/ 0 h 17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6"/>
                <a:gd name="T16" fmla="*/ 0 h 1702"/>
                <a:gd name="T17" fmla="*/ 786 w 786"/>
                <a:gd name="T18" fmla="*/ 1702 h 17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6" h="1702">
                  <a:moveTo>
                    <a:pt x="0" y="0"/>
                  </a:moveTo>
                  <a:lnTo>
                    <a:pt x="0" y="917"/>
                  </a:lnTo>
                  <a:lnTo>
                    <a:pt x="785" y="1702"/>
                  </a:lnTo>
                  <a:lnTo>
                    <a:pt x="786" y="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6" name="Text Box 7"/>
            <p:cNvSpPr txBox="1">
              <a:spLocks noChangeArrowheads="1"/>
            </p:cNvSpPr>
            <p:nvPr/>
          </p:nvSpPr>
          <p:spPr bwMode="auto">
            <a:xfrm>
              <a:off x="5134" y="158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W</a:t>
              </a:r>
              <a:endParaRPr lang="en-US" altLang="zh-CN" sz="1800" b="1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714875" y="1949450"/>
            <a:ext cx="2097088" cy="1500188"/>
            <a:chOff x="3246" y="849"/>
            <a:chExt cx="1321" cy="945"/>
          </a:xfrm>
        </p:grpSpPr>
        <p:sp>
          <p:nvSpPr>
            <p:cNvPr id="30753" name="Rectangle 9"/>
            <p:cNvSpPr>
              <a:spLocks noChangeArrowheads="1"/>
            </p:cNvSpPr>
            <p:nvPr/>
          </p:nvSpPr>
          <p:spPr bwMode="auto">
            <a:xfrm>
              <a:off x="3284" y="885"/>
              <a:ext cx="1283" cy="909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54" name="Text Box 10"/>
            <p:cNvSpPr txBox="1">
              <a:spLocks noChangeArrowheads="1"/>
            </p:cNvSpPr>
            <p:nvPr/>
          </p:nvSpPr>
          <p:spPr bwMode="auto">
            <a:xfrm>
              <a:off x="3246" y="84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V</a:t>
              </a:r>
              <a:endParaRPr lang="en-US" altLang="zh-CN" sz="1800" b="1"/>
            </a:p>
          </p:txBody>
        </p:sp>
      </p:grpSp>
      <p:sp>
        <p:nvSpPr>
          <p:cNvPr id="30726" name="Text Box 11"/>
          <p:cNvSpPr txBox="1">
            <a:spLocks noChangeArrowheads="1"/>
          </p:cNvSpPr>
          <p:nvPr/>
        </p:nvSpPr>
        <p:spPr bwMode="auto">
          <a:xfrm>
            <a:off x="266700" y="349250"/>
            <a:ext cx="55102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ea typeface="黑体" pitchFamily="2" charset="-122"/>
              </a:rPr>
              <a:t>投影面体系的建立</a:t>
            </a:r>
          </a:p>
        </p:txBody>
      </p:sp>
      <p:sp>
        <p:nvSpPr>
          <p:cNvPr id="416780" name="Text Box 12"/>
          <p:cNvSpPr txBox="1">
            <a:spLocks noChangeArrowheads="1"/>
          </p:cNvSpPr>
          <p:nvPr/>
        </p:nvSpPr>
        <p:spPr bwMode="auto">
          <a:xfrm>
            <a:off x="288925" y="1157288"/>
            <a:ext cx="2349500" cy="579437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50000">
                <a:srgbClr val="FFFF00"/>
              </a:gs>
              <a:gs pos="100000">
                <a:srgbClr val="FFC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投影面</a:t>
            </a:r>
            <a:endParaRPr lang="zh-CN" altLang="en-US" sz="32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6781" name="Text Box 13"/>
          <p:cNvSpPr txBox="1">
            <a:spLocks noChangeArrowheads="1"/>
          </p:cNvSpPr>
          <p:nvPr/>
        </p:nvSpPr>
        <p:spPr bwMode="auto">
          <a:xfrm>
            <a:off x="369888" y="1735138"/>
            <a:ext cx="55514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黑体" pitchFamily="2" charset="-122"/>
                <a:ea typeface="黑体" pitchFamily="2" charset="-122"/>
              </a:rPr>
              <a:t>◆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正立投影面</a:t>
            </a:r>
          </a:p>
          <a:p>
            <a:pPr eaLnBrk="1" hangingPunct="1"/>
            <a:r>
              <a:rPr lang="zh-CN" altLang="en-US" b="1">
                <a:latin typeface="黑体" pitchFamily="2" charset="-122"/>
                <a:ea typeface="黑体" pitchFamily="2" charset="-122"/>
              </a:rPr>
              <a:t> （简称</a:t>
            </a:r>
            <a:r>
              <a:rPr lang="zh-CN" altLang="en-US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正面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或</a:t>
            </a:r>
            <a:r>
              <a:rPr lang="en-US" altLang="zh-CN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面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416782" name="Text Box 14"/>
          <p:cNvSpPr txBox="1">
            <a:spLocks noChangeArrowheads="1"/>
          </p:cNvSpPr>
          <p:nvPr/>
        </p:nvSpPr>
        <p:spPr bwMode="auto">
          <a:xfrm>
            <a:off x="354013" y="2492375"/>
            <a:ext cx="46466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黑体" pitchFamily="2" charset="-122"/>
                <a:ea typeface="黑体" pitchFamily="2" charset="-122"/>
              </a:rPr>
              <a:t>◆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水平投影面</a:t>
            </a:r>
          </a:p>
          <a:p>
            <a:pPr eaLnBrk="1" hangingPunct="1"/>
            <a:r>
              <a:rPr lang="zh-CN" altLang="en-US" b="1">
                <a:latin typeface="黑体" pitchFamily="2" charset="-122"/>
                <a:ea typeface="黑体" pitchFamily="2" charset="-122"/>
              </a:rPr>
              <a:t>  （简称</a:t>
            </a:r>
            <a:r>
              <a:rPr lang="zh-CN" altLang="en-US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水平面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或</a:t>
            </a:r>
            <a:r>
              <a:rPr lang="en-US" altLang="zh-CN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H</a:t>
            </a:r>
            <a:r>
              <a:rPr lang="zh-CN" altLang="en-US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面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416783" name="Text Box 15"/>
          <p:cNvSpPr txBox="1">
            <a:spLocks noChangeArrowheads="1"/>
          </p:cNvSpPr>
          <p:nvPr/>
        </p:nvSpPr>
        <p:spPr bwMode="auto">
          <a:xfrm>
            <a:off x="368300" y="3321050"/>
            <a:ext cx="3778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黑体" pitchFamily="2" charset="-122"/>
                <a:ea typeface="黑体" pitchFamily="2" charset="-122"/>
              </a:rPr>
              <a:t>◆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侧立投影面</a:t>
            </a:r>
          </a:p>
          <a:p>
            <a:pPr eaLnBrk="1" hangingPunct="1"/>
            <a:r>
              <a:rPr lang="zh-CN" altLang="en-US" b="1">
                <a:latin typeface="黑体" pitchFamily="2" charset="-122"/>
                <a:ea typeface="黑体" pitchFamily="2" charset="-122"/>
              </a:rPr>
              <a:t>  （简称</a:t>
            </a:r>
            <a:r>
              <a:rPr lang="zh-CN" altLang="en-US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侧面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或</a:t>
            </a:r>
            <a:r>
              <a:rPr lang="en-US" altLang="zh-CN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W</a:t>
            </a:r>
            <a:r>
              <a:rPr lang="zh-CN" altLang="en-US" b="1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面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416784" name="Text Box 16"/>
          <p:cNvSpPr txBox="1">
            <a:spLocks noChangeArrowheads="1"/>
          </p:cNvSpPr>
          <p:nvPr/>
        </p:nvSpPr>
        <p:spPr bwMode="auto">
          <a:xfrm>
            <a:off x="407988" y="4151313"/>
            <a:ext cx="2336800" cy="579437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50000">
                <a:srgbClr val="FFFF00"/>
              </a:gs>
              <a:gs pos="100000">
                <a:srgbClr val="FFC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投影轴</a:t>
            </a:r>
            <a:endParaRPr lang="zh-CN" altLang="en-US" sz="3200" b="1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325938" y="3105150"/>
            <a:ext cx="2824162" cy="533400"/>
            <a:chOff x="3019" y="1586"/>
            <a:chExt cx="1779" cy="336"/>
          </a:xfrm>
        </p:grpSpPr>
        <p:sp>
          <p:nvSpPr>
            <p:cNvPr id="30750" name="Text Box 18"/>
            <p:cNvSpPr txBox="1">
              <a:spLocks noChangeArrowheads="1"/>
            </p:cNvSpPr>
            <p:nvPr/>
          </p:nvSpPr>
          <p:spPr bwMode="auto">
            <a:xfrm>
              <a:off x="4533" y="163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O</a:t>
              </a:r>
              <a:endParaRPr lang="en-US" altLang="zh-CN" sz="1800" b="1"/>
            </a:p>
          </p:txBody>
        </p:sp>
        <p:sp>
          <p:nvSpPr>
            <p:cNvPr id="30751" name="Freeform 19"/>
            <p:cNvSpPr>
              <a:spLocks/>
            </p:cNvSpPr>
            <p:nvPr/>
          </p:nvSpPr>
          <p:spPr bwMode="auto">
            <a:xfrm>
              <a:off x="3036" y="1807"/>
              <a:ext cx="1544" cy="1"/>
            </a:xfrm>
            <a:custGeom>
              <a:avLst/>
              <a:gdLst>
                <a:gd name="T0" fmla="*/ 1544 w 1544"/>
                <a:gd name="T1" fmla="*/ 0 h 1"/>
                <a:gd name="T2" fmla="*/ 0 w 1544"/>
                <a:gd name="T3" fmla="*/ 0 h 1"/>
                <a:gd name="T4" fmla="*/ 0 60000 65536"/>
                <a:gd name="T5" fmla="*/ 0 60000 65536"/>
                <a:gd name="T6" fmla="*/ 0 w 1544"/>
                <a:gd name="T7" fmla="*/ 0 h 1"/>
                <a:gd name="T8" fmla="*/ 1544 w 154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4" h="1">
                  <a:moveTo>
                    <a:pt x="1544" y="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2" name="Text Box 20"/>
            <p:cNvSpPr txBox="1">
              <a:spLocks noChangeArrowheads="1"/>
            </p:cNvSpPr>
            <p:nvPr/>
          </p:nvSpPr>
          <p:spPr bwMode="auto">
            <a:xfrm>
              <a:off x="3019" y="158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X</a:t>
              </a:r>
              <a:endParaRPr lang="en-US" altLang="zh-CN" sz="1800" b="1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6497638" y="1563688"/>
            <a:ext cx="387350" cy="1906587"/>
            <a:chOff x="4387" y="606"/>
            <a:chExt cx="244" cy="1201"/>
          </a:xfrm>
        </p:grpSpPr>
        <p:sp>
          <p:nvSpPr>
            <p:cNvPr id="30748" name="Line 22"/>
            <p:cNvSpPr>
              <a:spLocks noChangeShapeType="1"/>
            </p:cNvSpPr>
            <p:nvPr/>
          </p:nvSpPr>
          <p:spPr bwMode="auto">
            <a:xfrm>
              <a:off x="4580" y="659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9" name="Text Box 23"/>
            <p:cNvSpPr txBox="1">
              <a:spLocks noChangeArrowheads="1"/>
            </p:cNvSpPr>
            <p:nvPr/>
          </p:nvSpPr>
          <p:spPr bwMode="auto">
            <a:xfrm>
              <a:off x="4387" y="60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Z</a:t>
              </a:r>
              <a:endParaRPr lang="en-US" altLang="zh-CN" sz="1800" b="1"/>
            </a:p>
          </p:txBody>
        </p:sp>
      </p:grpSp>
      <p:sp>
        <p:nvSpPr>
          <p:cNvPr id="416792" name="Rectangle 24"/>
          <p:cNvSpPr>
            <a:spLocks noChangeArrowheads="1"/>
          </p:cNvSpPr>
          <p:nvPr/>
        </p:nvSpPr>
        <p:spPr bwMode="auto">
          <a:xfrm>
            <a:off x="555625" y="4795838"/>
            <a:ext cx="487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黑体" pitchFamily="2" charset="-122"/>
                <a:ea typeface="黑体" pitchFamily="2" charset="-122"/>
              </a:rPr>
              <a:t>OX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轴   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面与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H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面的交线</a:t>
            </a:r>
          </a:p>
        </p:txBody>
      </p:sp>
      <p:sp>
        <p:nvSpPr>
          <p:cNvPr id="416793" name="Text Box 25"/>
          <p:cNvSpPr txBox="1">
            <a:spLocks noChangeArrowheads="1"/>
          </p:cNvSpPr>
          <p:nvPr/>
        </p:nvSpPr>
        <p:spPr bwMode="auto">
          <a:xfrm>
            <a:off x="555625" y="5729288"/>
            <a:ext cx="3667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黑体" pitchFamily="2" charset="-122"/>
                <a:ea typeface="黑体" pitchFamily="2" charset="-122"/>
              </a:rPr>
              <a:t>OZ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轴   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面与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W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面的交线</a:t>
            </a:r>
          </a:p>
        </p:txBody>
      </p:sp>
      <p:sp>
        <p:nvSpPr>
          <p:cNvPr id="416794" name="Text Box 26"/>
          <p:cNvSpPr txBox="1">
            <a:spLocks noChangeArrowheads="1"/>
          </p:cNvSpPr>
          <p:nvPr/>
        </p:nvSpPr>
        <p:spPr bwMode="auto">
          <a:xfrm>
            <a:off x="542925" y="5259388"/>
            <a:ext cx="383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黑体" pitchFamily="2" charset="-122"/>
                <a:ea typeface="黑体" pitchFamily="2" charset="-122"/>
              </a:rPr>
              <a:t>OY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轴   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H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面与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W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面的交线</a:t>
            </a:r>
          </a:p>
        </p:txBody>
      </p:sp>
      <p:sp>
        <p:nvSpPr>
          <p:cNvPr id="30737" name="Freeform 27"/>
          <p:cNvSpPr>
            <a:spLocks/>
          </p:cNvSpPr>
          <p:nvPr/>
        </p:nvSpPr>
        <p:spPr bwMode="auto">
          <a:xfrm>
            <a:off x="6823075" y="2022475"/>
            <a:ext cx="1258888" cy="2701925"/>
          </a:xfrm>
          <a:custGeom>
            <a:avLst/>
            <a:gdLst>
              <a:gd name="T0" fmla="*/ 0 w 793"/>
              <a:gd name="T1" fmla="*/ 0 h 1702"/>
              <a:gd name="T2" fmla="*/ 2147483647 w 793"/>
              <a:gd name="T3" fmla="*/ 2147483647 h 1702"/>
              <a:gd name="T4" fmla="*/ 2147483647 w 793"/>
              <a:gd name="T5" fmla="*/ 2147483647 h 1702"/>
              <a:gd name="T6" fmla="*/ 0 w 793"/>
              <a:gd name="T7" fmla="*/ 2147483647 h 1702"/>
              <a:gd name="T8" fmla="*/ 0 w 793"/>
              <a:gd name="T9" fmla="*/ 0 h 17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3"/>
              <a:gd name="T16" fmla="*/ 0 h 1702"/>
              <a:gd name="T17" fmla="*/ 793 w 793"/>
              <a:gd name="T18" fmla="*/ 1702 h 17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3" h="1702">
                <a:moveTo>
                  <a:pt x="0" y="0"/>
                </a:moveTo>
                <a:lnTo>
                  <a:pt x="771" y="771"/>
                </a:lnTo>
                <a:lnTo>
                  <a:pt x="793" y="1702"/>
                </a:lnTo>
                <a:lnTo>
                  <a:pt x="0" y="9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6802438" y="3451225"/>
            <a:ext cx="1644650" cy="1514475"/>
            <a:chOff x="4574" y="1795"/>
            <a:chExt cx="1036" cy="954"/>
          </a:xfrm>
        </p:grpSpPr>
        <p:sp>
          <p:nvSpPr>
            <p:cNvPr id="30746" name="Text Box 29"/>
            <p:cNvSpPr txBox="1">
              <a:spLocks noChangeArrowheads="1"/>
            </p:cNvSpPr>
            <p:nvPr/>
          </p:nvSpPr>
          <p:spPr bwMode="auto">
            <a:xfrm>
              <a:off x="5355" y="246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Y</a:t>
              </a:r>
            </a:p>
          </p:txBody>
        </p:sp>
        <p:sp>
          <p:nvSpPr>
            <p:cNvPr id="30747" name="Line 30"/>
            <p:cNvSpPr>
              <a:spLocks noChangeShapeType="1"/>
            </p:cNvSpPr>
            <p:nvPr/>
          </p:nvSpPr>
          <p:spPr bwMode="auto">
            <a:xfrm>
              <a:off x="4574" y="1795"/>
              <a:ext cx="832" cy="8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6799" name="Text Box 31"/>
          <p:cNvSpPr txBox="1">
            <a:spLocks noChangeArrowheads="1"/>
          </p:cNvSpPr>
          <p:nvPr/>
        </p:nvSpPr>
        <p:spPr bwMode="auto">
          <a:xfrm>
            <a:off x="5776913" y="5153025"/>
            <a:ext cx="233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三投影面体系</a:t>
            </a:r>
          </a:p>
        </p:txBody>
      </p:sp>
      <p:sp>
        <p:nvSpPr>
          <p:cNvPr id="416800" name="Text Box 32"/>
          <p:cNvSpPr txBox="1">
            <a:spLocks noChangeArrowheads="1"/>
          </p:cNvSpPr>
          <p:nvPr/>
        </p:nvSpPr>
        <p:spPr bwMode="auto">
          <a:xfrm>
            <a:off x="4006850" y="1103313"/>
            <a:ext cx="2366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a typeface="黑体" pitchFamily="2" charset="-122"/>
              </a:rPr>
              <a:t>正立投影面</a:t>
            </a:r>
          </a:p>
        </p:txBody>
      </p:sp>
      <p:sp>
        <p:nvSpPr>
          <p:cNvPr id="416801" name="Line 33"/>
          <p:cNvSpPr>
            <a:spLocks noChangeShapeType="1"/>
          </p:cNvSpPr>
          <p:nvPr/>
        </p:nvSpPr>
        <p:spPr bwMode="auto">
          <a:xfrm>
            <a:off x="5370513" y="1597025"/>
            <a:ext cx="406400" cy="406400"/>
          </a:xfrm>
          <a:prstGeom prst="line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6802" name="Text Box 34"/>
          <p:cNvSpPr txBox="1">
            <a:spLocks noChangeArrowheads="1"/>
          </p:cNvSpPr>
          <p:nvPr/>
        </p:nvSpPr>
        <p:spPr bwMode="auto">
          <a:xfrm>
            <a:off x="3151188" y="4165600"/>
            <a:ext cx="2366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a typeface="黑体" pitchFamily="2" charset="-122"/>
              </a:rPr>
              <a:t>水平投影面</a:t>
            </a:r>
          </a:p>
        </p:txBody>
      </p:sp>
      <p:sp>
        <p:nvSpPr>
          <p:cNvPr id="416803" name="Line 35"/>
          <p:cNvSpPr>
            <a:spLocks noChangeShapeType="1"/>
          </p:cNvSpPr>
          <p:nvPr/>
        </p:nvSpPr>
        <p:spPr bwMode="auto">
          <a:xfrm flipV="1">
            <a:off x="4660900" y="3846513"/>
            <a:ext cx="493713" cy="304800"/>
          </a:xfrm>
          <a:prstGeom prst="line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6804" name="Text Box 36"/>
          <p:cNvSpPr txBox="1">
            <a:spLocks noChangeArrowheads="1"/>
          </p:cNvSpPr>
          <p:nvPr/>
        </p:nvSpPr>
        <p:spPr bwMode="auto">
          <a:xfrm>
            <a:off x="7008813" y="1276350"/>
            <a:ext cx="2366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a typeface="黑体" pitchFamily="2" charset="-122"/>
              </a:rPr>
              <a:t>侧立投影面</a:t>
            </a:r>
          </a:p>
        </p:txBody>
      </p:sp>
      <p:sp>
        <p:nvSpPr>
          <p:cNvPr id="416805" name="Line 37"/>
          <p:cNvSpPr>
            <a:spLocks noChangeShapeType="1"/>
          </p:cNvSpPr>
          <p:nvPr/>
        </p:nvSpPr>
        <p:spPr bwMode="auto">
          <a:xfrm flipH="1">
            <a:off x="7297738" y="1843088"/>
            <a:ext cx="465137" cy="668337"/>
          </a:xfrm>
          <a:prstGeom prst="line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"/>
                                        <p:tgtEl>
                                          <p:spTgt spid="41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"/>
                                        <p:tgtEl>
                                          <p:spTgt spid="4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125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625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75"/>
                                        <p:tgtEl>
                                          <p:spTgt spid="41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75"/>
                                        <p:tgtEl>
                                          <p:spTgt spid="41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125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625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6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6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41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6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16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16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16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41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80" grpId="0" animBg="1" autoUpdateAnimBg="0"/>
      <p:bldP spid="416781" grpId="0" autoUpdateAnimBg="0"/>
      <p:bldP spid="416782" grpId="0" autoUpdateAnimBg="0"/>
      <p:bldP spid="416783" grpId="0" autoUpdateAnimBg="0"/>
      <p:bldP spid="416784" grpId="0" animBg="1" autoUpdateAnimBg="0"/>
      <p:bldP spid="416792" grpId="0" autoUpdateAnimBg="0"/>
      <p:bldP spid="416793" grpId="0" autoUpdateAnimBg="0"/>
      <p:bldP spid="416794" grpId="0" autoUpdateAnimBg="0"/>
      <p:bldP spid="416799" grpId="0"/>
      <p:bldP spid="416800" grpId="0"/>
      <p:bldP spid="416801" grpId="0" animBg="1"/>
      <p:bldP spid="416802" grpId="0"/>
      <p:bldP spid="416803" grpId="0" animBg="1"/>
      <p:bldP spid="416804" grpId="0"/>
      <p:bldP spid="41680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C040CAB8-B094-4D50-BF08-AF9F5391A912}" type="slidenum">
              <a:rPr lang="en-US" altLang="zh-CN" sz="1400" smtClean="0"/>
              <a:pPr/>
              <a:t>24</a:t>
            </a:fld>
            <a:endParaRPr lang="en-US" altLang="zh-CN" sz="140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638800" y="457200"/>
            <a:ext cx="2924175" cy="3213100"/>
            <a:chOff x="493" y="1674"/>
            <a:chExt cx="1842" cy="2024"/>
          </a:xfrm>
        </p:grpSpPr>
        <p:sp>
          <p:nvSpPr>
            <p:cNvPr id="31763" name="Freeform 3"/>
            <p:cNvSpPr>
              <a:spLocks/>
            </p:cNvSpPr>
            <p:nvPr/>
          </p:nvSpPr>
          <p:spPr bwMode="auto">
            <a:xfrm>
              <a:off x="1271" y="1674"/>
              <a:ext cx="1064" cy="2024"/>
            </a:xfrm>
            <a:custGeom>
              <a:avLst/>
              <a:gdLst>
                <a:gd name="T0" fmla="*/ 0 w 1064"/>
                <a:gd name="T1" fmla="*/ 0 h 2024"/>
                <a:gd name="T2" fmla="*/ 0 w 1064"/>
                <a:gd name="T3" fmla="*/ 1388 h 2024"/>
                <a:gd name="T4" fmla="*/ 1064 w 1064"/>
                <a:gd name="T5" fmla="*/ 2024 h 2024"/>
                <a:gd name="T6" fmla="*/ 1064 w 1064"/>
                <a:gd name="T7" fmla="*/ 727 h 2024"/>
                <a:gd name="T8" fmla="*/ 0 w 1064"/>
                <a:gd name="T9" fmla="*/ 0 h 20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4"/>
                <a:gd name="T16" fmla="*/ 0 h 2024"/>
                <a:gd name="T17" fmla="*/ 1064 w 1064"/>
                <a:gd name="T18" fmla="*/ 2024 h 20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4" h="2024">
                  <a:moveTo>
                    <a:pt x="0" y="0"/>
                  </a:moveTo>
                  <a:lnTo>
                    <a:pt x="0" y="1388"/>
                  </a:lnTo>
                  <a:lnTo>
                    <a:pt x="1064" y="2024"/>
                  </a:lnTo>
                  <a:lnTo>
                    <a:pt x="1064" y="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4" name="Freeform 4"/>
            <p:cNvSpPr>
              <a:spLocks/>
            </p:cNvSpPr>
            <p:nvPr/>
          </p:nvSpPr>
          <p:spPr bwMode="auto">
            <a:xfrm>
              <a:off x="493" y="2362"/>
              <a:ext cx="1297" cy="337"/>
            </a:xfrm>
            <a:custGeom>
              <a:avLst/>
              <a:gdLst>
                <a:gd name="T0" fmla="*/ 1297 w 1297"/>
                <a:gd name="T1" fmla="*/ 337 h 337"/>
                <a:gd name="T2" fmla="*/ 804 w 1297"/>
                <a:gd name="T3" fmla="*/ 0 h 337"/>
                <a:gd name="T4" fmla="*/ 0 w 1297"/>
                <a:gd name="T5" fmla="*/ 0 h 337"/>
                <a:gd name="T6" fmla="*/ 467 w 1297"/>
                <a:gd name="T7" fmla="*/ 337 h 337"/>
                <a:gd name="T8" fmla="*/ 1297 w 1297"/>
                <a:gd name="T9" fmla="*/ 337 h 3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7"/>
                <a:gd name="T16" fmla="*/ 0 h 337"/>
                <a:gd name="T17" fmla="*/ 1297 w 1297"/>
                <a:gd name="T18" fmla="*/ 337 h 3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7" h="337">
                  <a:moveTo>
                    <a:pt x="1297" y="337"/>
                  </a:moveTo>
                  <a:lnTo>
                    <a:pt x="804" y="0"/>
                  </a:lnTo>
                  <a:lnTo>
                    <a:pt x="0" y="0"/>
                  </a:lnTo>
                  <a:lnTo>
                    <a:pt x="467" y="337"/>
                  </a:lnTo>
                  <a:lnTo>
                    <a:pt x="1297" y="337"/>
                  </a:lnTo>
                  <a:close/>
                </a:path>
              </a:pathLst>
            </a:custGeom>
            <a:solidFill>
              <a:srgbClr val="FF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5" name="Freeform 5"/>
            <p:cNvSpPr>
              <a:spLocks/>
            </p:cNvSpPr>
            <p:nvPr/>
          </p:nvSpPr>
          <p:spPr bwMode="auto">
            <a:xfrm>
              <a:off x="960" y="2037"/>
              <a:ext cx="817" cy="1337"/>
            </a:xfrm>
            <a:custGeom>
              <a:avLst/>
              <a:gdLst>
                <a:gd name="T0" fmla="*/ 817 w 817"/>
                <a:gd name="T1" fmla="*/ 0 h 1337"/>
                <a:gd name="T2" fmla="*/ 817 w 817"/>
                <a:gd name="T3" fmla="*/ 1337 h 1337"/>
                <a:gd name="T4" fmla="*/ 0 w 817"/>
                <a:gd name="T5" fmla="*/ 1337 h 1337"/>
                <a:gd name="T6" fmla="*/ 0 w 817"/>
                <a:gd name="T7" fmla="*/ 0 h 1337"/>
                <a:gd name="T8" fmla="*/ 817 w 817"/>
                <a:gd name="T9" fmla="*/ 0 h 13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7"/>
                <a:gd name="T16" fmla="*/ 0 h 1337"/>
                <a:gd name="T17" fmla="*/ 817 w 817"/>
                <a:gd name="T18" fmla="*/ 1337 h 13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7" h="1337">
                  <a:moveTo>
                    <a:pt x="817" y="0"/>
                  </a:moveTo>
                  <a:lnTo>
                    <a:pt x="817" y="1337"/>
                  </a:lnTo>
                  <a:lnTo>
                    <a:pt x="0" y="1337"/>
                  </a:lnTo>
                  <a:lnTo>
                    <a:pt x="0" y="0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99FF99">
                <a:alpha val="50195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6" name="Freeform 6"/>
            <p:cNvSpPr>
              <a:spLocks/>
            </p:cNvSpPr>
            <p:nvPr/>
          </p:nvSpPr>
          <p:spPr bwMode="auto">
            <a:xfrm>
              <a:off x="947" y="2699"/>
              <a:ext cx="1388" cy="322"/>
            </a:xfrm>
            <a:custGeom>
              <a:avLst/>
              <a:gdLst>
                <a:gd name="T0" fmla="*/ 830 w 1388"/>
                <a:gd name="T1" fmla="*/ 0 h 322"/>
                <a:gd name="T2" fmla="*/ 1388 w 1388"/>
                <a:gd name="T3" fmla="*/ 322 h 322"/>
                <a:gd name="T4" fmla="*/ 480 w 1388"/>
                <a:gd name="T5" fmla="*/ 322 h 322"/>
                <a:gd name="T6" fmla="*/ 0 w 1388"/>
                <a:gd name="T7" fmla="*/ 0 h 322"/>
                <a:gd name="T8" fmla="*/ 830 w 1388"/>
                <a:gd name="T9" fmla="*/ 0 h 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8"/>
                <a:gd name="T16" fmla="*/ 0 h 322"/>
                <a:gd name="T17" fmla="*/ 1388 w 1388"/>
                <a:gd name="T18" fmla="*/ 322 h 3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8" h="322">
                  <a:moveTo>
                    <a:pt x="830" y="0"/>
                  </a:moveTo>
                  <a:lnTo>
                    <a:pt x="1388" y="322"/>
                  </a:lnTo>
                  <a:lnTo>
                    <a:pt x="480" y="322"/>
                  </a:lnTo>
                  <a:lnTo>
                    <a:pt x="0" y="0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FF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7" name="Text Box 7"/>
            <p:cNvSpPr txBox="1">
              <a:spLocks noChangeArrowheads="1"/>
            </p:cNvSpPr>
            <p:nvPr/>
          </p:nvSpPr>
          <p:spPr bwMode="auto">
            <a:xfrm rot="111486">
              <a:off x="2121" y="23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宋体" charset="-122"/>
                </a:rPr>
                <a:t>W</a:t>
              </a:r>
              <a:endParaRPr lang="en-US" altLang="zh-CN" b="1"/>
            </a:p>
          </p:txBody>
        </p:sp>
        <p:sp>
          <p:nvSpPr>
            <p:cNvPr id="31768" name="Text Box 8"/>
            <p:cNvSpPr txBox="1">
              <a:spLocks noChangeArrowheads="1"/>
            </p:cNvSpPr>
            <p:nvPr/>
          </p:nvSpPr>
          <p:spPr bwMode="auto">
            <a:xfrm>
              <a:off x="935" y="199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V</a:t>
              </a:r>
              <a:endParaRPr lang="en-US" altLang="zh-CN" b="1"/>
            </a:p>
          </p:txBody>
        </p:sp>
        <p:sp>
          <p:nvSpPr>
            <p:cNvPr id="31769" name="Text Box 9"/>
            <p:cNvSpPr txBox="1">
              <a:spLocks noChangeArrowheads="1"/>
            </p:cNvSpPr>
            <p:nvPr/>
          </p:nvSpPr>
          <p:spPr bwMode="auto">
            <a:xfrm>
              <a:off x="1381" y="280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宋体" charset="-122"/>
                </a:rPr>
                <a:t>H</a:t>
              </a:r>
              <a:endParaRPr lang="en-US" altLang="zh-CN" b="1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35713" y="1673225"/>
            <a:ext cx="492125" cy="679450"/>
            <a:chOff x="932" y="2427"/>
            <a:chExt cx="310" cy="428"/>
          </a:xfrm>
        </p:grpSpPr>
        <p:sp>
          <p:nvSpPr>
            <p:cNvPr id="31761" name="Text Box 11"/>
            <p:cNvSpPr txBox="1">
              <a:spLocks noChangeArrowheads="1"/>
            </p:cNvSpPr>
            <p:nvPr/>
          </p:nvSpPr>
          <p:spPr bwMode="auto">
            <a:xfrm>
              <a:off x="932" y="2480"/>
              <a:ext cx="3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Ⅰ</a:t>
              </a:r>
            </a:p>
          </p:txBody>
        </p:sp>
        <p:sp>
          <p:nvSpPr>
            <p:cNvPr id="31762" name="Freeform 12"/>
            <p:cNvSpPr>
              <a:spLocks/>
            </p:cNvSpPr>
            <p:nvPr/>
          </p:nvSpPr>
          <p:spPr bwMode="auto">
            <a:xfrm>
              <a:off x="960" y="2427"/>
              <a:ext cx="234" cy="428"/>
            </a:xfrm>
            <a:custGeom>
              <a:avLst/>
              <a:gdLst>
                <a:gd name="T0" fmla="*/ 0 w 234"/>
                <a:gd name="T1" fmla="*/ 0 h 428"/>
                <a:gd name="T2" fmla="*/ 117 w 234"/>
                <a:gd name="T3" fmla="*/ 77 h 428"/>
                <a:gd name="T4" fmla="*/ 208 w 234"/>
                <a:gd name="T5" fmla="*/ 194 h 428"/>
                <a:gd name="T6" fmla="*/ 234 w 234"/>
                <a:gd name="T7" fmla="*/ 350 h 428"/>
                <a:gd name="T8" fmla="*/ 208 w 234"/>
                <a:gd name="T9" fmla="*/ 428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428"/>
                <a:gd name="T17" fmla="*/ 234 w 234"/>
                <a:gd name="T18" fmla="*/ 428 h 4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428">
                  <a:moveTo>
                    <a:pt x="0" y="0"/>
                  </a:moveTo>
                  <a:cubicBezTo>
                    <a:pt x="41" y="22"/>
                    <a:pt x="82" y="45"/>
                    <a:pt x="117" y="77"/>
                  </a:cubicBezTo>
                  <a:cubicBezTo>
                    <a:pt x="152" y="109"/>
                    <a:pt x="189" y="149"/>
                    <a:pt x="208" y="194"/>
                  </a:cubicBezTo>
                  <a:cubicBezTo>
                    <a:pt x="227" y="239"/>
                    <a:pt x="234" y="311"/>
                    <a:pt x="234" y="350"/>
                  </a:cubicBezTo>
                  <a:cubicBezTo>
                    <a:pt x="234" y="389"/>
                    <a:pt x="221" y="408"/>
                    <a:pt x="208" y="428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021388" y="1639888"/>
            <a:ext cx="439737" cy="396875"/>
            <a:chOff x="2398" y="2523"/>
            <a:chExt cx="277" cy="250"/>
          </a:xfrm>
        </p:grpSpPr>
        <p:sp>
          <p:nvSpPr>
            <p:cNvPr id="31759" name="Freeform 14"/>
            <p:cNvSpPr>
              <a:spLocks/>
            </p:cNvSpPr>
            <p:nvPr/>
          </p:nvSpPr>
          <p:spPr bwMode="auto">
            <a:xfrm>
              <a:off x="2434" y="2559"/>
              <a:ext cx="188" cy="127"/>
            </a:xfrm>
            <a:custGeom>
              <a:avLst/>
              <a:gdLst>
                <a:gd name="T0" fmla="*/ 188 w 188"/>
                <a:gd name="T1" fmla="*/ 0 h 127"/>
                <a:gd name="T2" fmla="*/ 93 w 188"/>
                <a:gd name="T3" fmla="*/ 8 h 127"/>
                <a:gd name="T4" fmla="*/ 42 w 188"/>
                <a:gd name="T5" fmla="*/ 44 h 127"/>
                <a:gd name="T6" fmla="*/ 0 w 188"/>
                <a:gd name="T7" fmla="*/ 127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8"/>
                <a:gd name="T13" fmla="*/ 0 h 127"/>
                <a:gd name="T14" fmla="*/ 188 w 188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8" h="127">
                  <a:moveTo>
                    <a:pt x="188" y="0"/>
                  </a:moveTo>
                  <a:cubicBezTo>
                    <a:pt x="172" y="1"/>
                    <a:pt x="117" y="1"/>
                    <a:pt x="93" y="8"/>
                  </a:cubicBezTo>
                  <a:cubicBezTo>
                    <a:pt x="69" y="15"/>
                    <a:pt x="57" y="24"/>
                    <a:pt x="42" y="44"/>
                  </a:cubicBezTo>
                  <a:cubicBezTo>
                    <a:pt x="27" y="64"/>
                    <a:pt x="9" y="110"/>
                    <a:pt x="0" y="127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0" name="Text Box 15"/>
            <p:cNvSpPr txBox="1">
              <a:spLocks noChangeArrowheads="1"/>
            </p:cNvSpPr>
            <p:nvPr/>
          </p:nvSpPr>
          <p:spPr bwMode="auto">
            <a:xfrm>
              <a:off x="2398" y="2523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Ⅱ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002338" y="1873250"/>
            <a:ext cx="439737" cy="646113"/>
            <a:chOff x="722" y="2553"/>
            <a:chExt cx="277" cy="407"/>
          </a:xfrm>
        </p:grpSpPr>
        <p:sp>
          <p:nvSpPr>
            <p:cNvPr id="31757" name="Text Box 17"/>
            <p:cNvSpPr txBox="1">
              <a:spLocks noChangeArrowheads="1"/>
            </p:cNvSpPr>
            <p:nvPr/>
          </p:nvSpPr>
          <p:spPr bwMode="auto">
            <a:xfrm>
              <a:off x="722" y="261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Ⅲ</a:t>
              </a:r>
            </a:p>
          </p:txBody>
        </p:sp>
        <p:sp>
          <p:nvSpPr>
            <p:cNvPr id="31758" name="Freeform 18"/>
            <p:cNvSpPr>
              <a:spLocks/>
            </p:cNvSpPr>
            <p:nvPr/>
          </p:nvSpPr>
          <p:spPr bwMode="auto">
            <a:xfrm>
              <a:off x="747" y="2553"/>
              <a:ext cx="220" cy="407"/>
            </a:xfrm>
            <a:custGeom>
              <a:avLst/>
              <a:gdLst>
                <a:gd name="T0" fmla="*/ 16 w 220"/>
                <a:gd name="T1" fmla="*/ 0 h 407"/>
                <a:gd name="T2" fmla="*/ 2 w 220"/>
                <a:gd name="T3" fmla="*/ 116 h 407"/>
                <a:gd name="T4" fmla="*/ 31 w 220"/>
                <a:gd name="T5" fmla="*/ 233 h 407"/>
                <a:gd name="T6" fmla="*/ 118 w 220"/>
                <a:gd name="T7" fmla="*/ 342 h 407"/>
                <a:gd name="T8" fmla="*/ 220 w 220"/>
                <a:gd name="T9" fmla="*/ 407 h 4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407"/>
                <a:gd name="T17" fmla="*/ 220 w 220"/>
                <a:gd name="T18" fmla="*/ 407 h 4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407">
                  <a:moveTo>
                    <a:pt x="16" y="0"/>
                  </a:moveTo>
                  <a:cubicBezTo>
                    <a:pt x="15" y="19"/>
                    <a:pt x="0" y="77"/>
                    <a:pt x="2" y="116"/>
                  </a:cubicBezTo>
                  <a:cubicBezTo>
                    <a:pt x="4" y="155"/>
                    <a:pt x="12" y="195"/>
                    <a:pt x="31" y="233"/>
                  </a:cubicBezTo>
                  <a:cubicBezTo>
                    <a:pt x="50" y="271"/>
                    <a:pt x="87" y="313"/>
                    <a:pt x="118" y="342"/>
                  </a:cubicBezTo>
                  <a:cubicBezTo>
                    <a:pt x="149" y="371"/>
                    <a:pt x="199" y="394"/>
                    <a:pt x="220" y="407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261100" y="2162175"/>
            <a:ext cx="492125" cy="396875"/>
            <a:chOff x="885" y="2735"/>
            <a:chExt cx="310" cy="250"/>
          </a:xfrm>
        </p:grpSpPr>
        <p:sp>
          <p:nvSpPr>
            <p:cNvPr id="31755" name="Text Box 20"/>
            <p:cNvSpPr txBox="1">
              <a:spLocks noChangeArrowheads="1"/>
            </p:cNvSpPr>
            <p:nvPr/>
          </p:nvSpPr>
          <p:spPr bwMode="auto">
            <a:xfrm>
              <a:off x="885" y="2735"/>
              <a:ext cx="3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Ⅳ</a:t>
              </a:r>
            </a:p>
          </p:txBody>
        </p:sp>
        <p:sp>
          <p:nvSpPr>
            <p:cNvPr id="31756" name="Freeform 21"/>
            <p:cNvSpPr>
              <a:spLocks/>
            </p:cNvSpPr>
            <p:nvPr/>
          </p:nvSpPr>
          <p:spPr bwMode="auto">
            <a:xfrm>
              <a:off x="945" y="2837"/>
              <a:ext cx="226" cy="138"/>
            </a:xfrm>
            <a:custGeom>
              <a:avLst/>
              <a:gdLst>
                <a:gd name="T0" fmla="*/ 226 w 226"/>
                <a:gd name="T1" fmla="*/ 0 h 138"/>
                <a:gd name="T2" fmla="*/ 204 w 226"/>
                <a:gd name="T3" fmla="*/ 58 h 138"/>
                <a:gd name="T4" fmla="*/ 168 w 226"/>
                <a:gd name="T5" fmla="*/ 116 h 138"/>
                <a:gd name="T6" fmla="*/ 88 w 226"/>
                <a:gd name="T7" fmla="*/ 138 h 138"/>
                <a:gd name="T8" fmla="*/ 0 w 226"/>
                <a:gd name="T9" fmla="*/ 116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6"/>
                <a:gd name="T16" fmla="*/ 0 h 138"/>
                <a:gd name="T17" fmla="*/ 226 w 226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6" h="138">
                  <a:moveTo>
                    <a:pt x="226" y="0"/>
                  </a:moveTo>
                  <a:cubicBezTo>
                    <a:pt x="222" y="10"/>
                    <a:pt x="214" y="39"/>
                    <a:pt x="204" y="58"/>
                  </a:cubicBezTo>
                  <a:cubicBezTo>
                    <a:pt x="194" y="77"/>
                    <a:pt x="187" y="103"/>
                    <a:pt x="168" y="116"/>
                  </a:cubicBezTo>
                  <a:cubicBezTo>
                    <a:pt x="149" y="129"/>
                    <a:pt x="116" y="138"/>
                    <a:pt x="88" y="138"/>
                  </a:cubicBezTo>
                  <a:cubicBezTo>
                    <a:pt x="60" y="138"/>
                    <a:pt x="18" y="121"/>
                    <a:pt x="0" y="116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5046" name="Text Box 22"/>
          <p:cNvSpPr txBox="1">
            <a:spLocks noChangeArrowheads="1"/>
          </p:cNvSpPr>
          <p:nvPr/>
        </p:nvSpPr>
        <p:spPr bwMode="auto">
          <a:xfrm>
            <a:off x="381000" y="730250"/>
            <a:ext cx="5029200" cy="42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宋体" charset="-122"/>
              </a:rPr>
              <a:t>   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将物体放在第一角，使其处在观察者和投影面之间进行投射。</a:t>
            </a:r>
          </a:p>
          <a:p>
            <a:pPr eaLnBrk="1" hangingPunct="1"/>
            <a:r>
              <a:rPr lang="zh-CN" altLang="en-US" sz="3200" b="1">
                <a:latin typeface="宋体" charset="-122"/>
              </a:rPr>
              <a:t>     </a:t>
            </a:r>
            <a:r>
              <a:rPr lang="en-US" altLang="zh-CN" sz="3200" b="1"/>
              <a:t>——</a:t>
            </a:r>
            <a:r>
              <a:rPr lang="zh-CN" altLang="en-US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第一角投影法</a:t>
            </a:r>
          </a:p>
          <a:p>
            <a:pPr eaLnBrk="1" hangingPunct="1"/>
            <a:endParaRPr lang="zh-CN" altLang="en-US" sz="3200" b="1">
              <a:latin typeface="宋体" charset="-122"/>
            </a:endParaRPr>
          </a:p>
          <a:p>
            <a:pPr eaLnBrk="1" hangingPunct="1"/>
            <a:r>
              <a:rPr lang="zh-CN" altLang="en-US" sz="3200" b="1">
                <a:latin typeface="宋体" charset="-122"/>
              </a:rPr>
              <a:t>   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将物体放在第三角，使投影面处在观察者和物体之间进行投射</a:t>
            </a:r>
          </a:p>
          <a:p>
            <a:pPr eaLnBrk="1" hangingPunct="1"/>
            <a:r>
              <a:rPr lang="zh-CN" altLang="en-US" sz="3200" b="1">
                <a:latin typeface="宋体" charset="-122"/>
              </a:rPr>
              <a:t>     </a:t>
            </a:r>
            <a:r>
              <a:rPr lang="en-US" altLang="zh-CN" sz="3200" b="1"/>
              <a:t>——</a:t>
            </a:r>
            <a:r>
              <a:rPr lang="zh-CN" altLang="en-US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第三角投影法</a:t>
            </a:r>
          </a:p>
        </p:txBody>
      </p:sp>
      <p:sp>
        <p:nvSpPr>
          <p:cNvPr id="24" name="圆柱形 23"/>
          <p:cNvSpPr>
            <a:spLocks noChangeArrowheads="1"/>
          </p:cNvSpPr>
          <p:nvPr/>
        </p:nvSpPr>
        <p:spPr bwMode="auto">
          <a:xfrm>
            <a:off x="7402513" y="1495425"/>
            <a:ext cx="431800" cy="534988"/>
          </a:xfrm>
          <a:prstGeom prst="can">
            <a:avLst>
              <a:gd name="adj" fmla="val 24883"/>
            </a:avLst>
          </a:pr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圆柱形 24"/>
          <p:cNvSpPr>
            <a:spLocks noChangeArrowheads="1"/>
          </p:cNvSpPr>
          <p:nvPr/>
        </p:nvSpPr>
        <p:spPr bwMode="auto">
          <a:xfrm>
            <a:off x="6145213" y="2497138"/>
            <a:ext cx="431800" cy="536575"/>
          </a:xfrm>
          <a:prstGeom prst="can">
            <a:avLst>
              <a:gd name="adj" fmla="val 24956"/>
            </a:avLst>
          </a:prstGeom>
          <a:solidFill>
            <a:srgbClr val="00B0F0">
              <a:alpha val="36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46" grpId="0" autoUpdateAnimBg="0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FDC07EC3-3AA6-48DF-9864-07C50F15D9FF}" type="slidenum">
              <a:rPr lang="en-US" altLang="zh-CN" sz="1400" smtClean="0"/>
              <a:pPr/>
              <a:t>25</a:t>
            </a:fld>
            <a:endParaRPr lang="en-US" altLang="zh-CN" sz="1400" smtClean="0"/>
          </a:p>
        </p:txBody>
      </p:sp>
      <p:grpSp>
        <p:nvGrpSpPr>
          <p:cNvPr id="32771" name="Group 2"/>
          <p:cNvGrpSpPr>
            <a:grpSpLocks/>
          </p:cNvGrpSpPr>
          <p:nvPr/>
        </p:nvGrpSpPr>
        <p:grpSpPr bwMode="auto">
          <a:xfrm>
            <a:off x="4887913" y="2171700"/>
            <a:ext cx="1368425" cy="2719388"/>
            <a:chOff x="4580" y="886"/>
            <a:chExt cx="862" cy="1713"/>
          </a:xfrm>
        </p:grpSpPr>
        <p:sp>
          <p:nvSpPr>
            <p:cNvPr id="32813" name="AutoShape 3"/>
            <p:cNvSpPr>
              <a:spLocks noChangeArrowheads="1"/>
            </p:cNvSpPr>
            <p:nvPr/>
          </p:nvSpPr>
          <p:spPr bwMode="auto">
            <a:xfrm rot="5400000">
              <a:off x="4119" y="1347"/>
              <a:ext cx="1713" cy="791"/>
            </a:xfrm>
            <a:prstGeom prst="parallelogram">
              <a:avLst>
                <a:gd name="adj" fmla="val 99869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814" name="Text Box 4"/>
            <p:cNvSpPr txBox="1">
              <a:spLocks noChangeArrowheads="1"/>
            </p:cNvSpPr>
            <p:nvPr/>
          </p:nvSpPr>
          <p:spPr bwMode="auto">
            <a:xfrm>
              <a:off x="5134" y="158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W</a:t>
              </a:r>
              <a:endParaRPr lang="en-US" altLang="zh-CN" sz="1800" b="1"/>
            </a:p>
          </p:txBody>
        </p:sp>
      </p:grpSp>
      <p:grpSp>
        <p:nvGrpSpPr>
          <p:cNvPr id="32772" name="Group 5"/>
          <p:cNvGrpSpPr>
            <a:grpSpLocks/>
          </p:cNvGrpSpPr>
          <p:nvPr/>
        </p:nvGrpSpPr>
        <p:grpSpPr bwMode="auto">
          <a:xfrm>
            <a:off x="2830513" y="3633788"/>
            <a:ext cx="3313112" cy="1312862"/>
            <a:chOff x="3284" y="1807"/>
            <a:chExt cx="2087" cy="827"/>
          </a:xfrm>
        </p:grpSpPr>
        <p:sp>
          <p:nvSpPr>
            <p:cNvPr id="32811" name="AutoShape 6"/>
            <p:cNvSpPr>
              <a:spLocks noChangeArrowheads="1"/>
            </p:cNvSpPr>
            <p:nvPr/>
          </p:nvSpPr>
          <p:spPr bwMode="auto">
            <a:xfrm rot="10800000" flipH="1">
              <a:off x="3284" y="1807"/>
              <a:ext cx="2087" cy="779"/>
            </a:xfrm>
            <a:prstGeom prst="parallelogram">
              <a:avLst>
                <a:gd name="adj" fmla="val 100887"/>
              </a:avLst>
            </a:prstGeom>
            <a:solidFill>
              <a:srgbClr val="00FF00">
                <a:alpha val="32156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812" name="Text Box 7"/>
            <p:cNvSpPr txBox="1">
              <a:spLocks noChangeArrowheads="1"/>
            </p:cNvSpPr>
            <p:nvPr/>
          </p:nvSpPr>
          <p:spPr bwMode="auto">
            <a:xfrm>
              <a:off x="4033" y="234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H</a:t>
              </a:r>
              <a:endParaRPr lang="en-US" altLang="zh-CN" sz="1800" b="1"/>
            </a:p>
          </p:txBody>
        </p:sp>
      </p:grpSp>
      <p:grpSp>
        <p:nvGrpSpPr>
          <p:cNvPr id="32773" name="Group 8"/>
          <p:cNvGrpSpPr>
            <a:grpSpLocks/>
          </p:cNvGrpSpPr>
          <p:nvPr/>
        </p:nvGrpSpPr>
        <p:grpSpPr bwMode="auto">
          <a:xfrm>
            <a:off x="2790825" y="2133600"/>
            <a:ext cx="2097088" cy="1500188"/>
            <a:chOff x="3246" y="849"/>
            <a:chExt cx="1321" cy="945"/>
          </a:xfrm>
        </p:grpSpPr>
        <p:sp>
          <p:nvSpPr>
            <p:cNvPr id="32809" name="Rectangle 9"/>
            <p:cNvSpPr>
              <a:spLocks noChangeArrowheads="1"/>
            </p:cNvSpPr>
            <p:nvPr/>
          </p:nvSpPr>
          <p:spPr bwMode="auto">
            <a:xfrm>
              <a:off x="3284" y="885"/>
              <a:ext cx="1283" cy="909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810" name="Text Box 10"/>
            <p:cNvSpPr txBox="1">
              <a:spLocks noChangeArrowheads="1"/>
            </p:cNvSpPr>
            <p:nvPr/>
          </p:nvSpPr>
          <p:spPr bwMode="auto">
            <a:xfrm>
              <a:off x="3246" y="84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V</a:t>
              </a:r>
              <a:endParaRPr lang="en-US" altLang="zh-CN" sz="1800" b="1"/>
            </a:p>
          </p:txBody>
        </p:sp>
      </p:grpSp>
      <p:grpSp>
        <p:nvGrpSpPr>
          <p:cNvPr id="32774" name="Group 11"/>
          <p:cNvGrpSpPr>
            <a:grpSpLocks/>
          </p:cNvGrpSpPr>
          <p:nvPr/>
        </p:nvGrpSpPr>
        <p:grpSpPr bwMode="auto">
          <a:xfrm>
            <a:off x="2409825" y="3249613"/>
            <a:ext cx="2781300" cy="566737"/>
            <a:chOff x="3019" y="1565"/>
            <a:chExt cx="1752" cy="357"/>
          </a:xfrm>
        </p:grpSpPr>
        <p:sp>
          <p:nvSpPr>
            <p:cNvPr id="32806" name="Text Box 12"/>
            <p:cNvSpPr txBox="1">
              <a:spLocks noChangeArrowheads="1"/>
            </p:cNvSpPr>
            <p:nvPr/>
          </p:nvSpPr>
          <p:spPr bwMode="auto">
            <a:xfrm>
              <a:off x="4559" y="16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o</a:t>
              </a:r>
            </a:p>
          </p:txBody>
        </p:sp>
        <p:sp>
          <p:nvSpPr>
            <p:cNvPr id="32807" name="Freeform 13"/>
            <p:cNvSpPr>
              <a:spLocks/>
            </p:cNvSpPr>
            <p:nvPr/>
          </p:nvSpPr>
          <p:spPr bwMode="auto">
            <a:xfrm>
              <a:off x="3036" y="1807"/>
              <a:ext cx="1544" cy="1"/>
            </a:xfrm>
            <a:custGeom>
              <a:avLst/>
              <a:gdLst>
                <a:gd name="T0" fmla="*/ 1544 w 1544"/>
                <a:gd name="T1" fmla="*/ 0 h 1"/>
                <a:gd name="T2" fmla="*/ 0 w 1544"/>
                <a:gd name="T3" fmla="*/ 0 h 1"/>
                <a:gd name="T4" fmla="*/ 0 60000 65536"/>
                <a:gd name="T5" fmla="*/ 0 60000 65536"/>
                <a:gd name="T6" fmla="*/ 0 w 1544"/>
                <a:gd name="T7" fmla="*/ 0 h 1"/>
                <a:gd name="T8" fmla="*/ 1544 w 154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4" h="1">
                  <a:moveTo>
                    <a:pt x="1544" y="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8" name="Text Box 14"/>
            <p:cNvSpPr txBox="1">
              <a:spLocks noChangeArrowheads="1"/>
            </p:cNvSpPr>
            <p:nvPr/>
          </p:nvSpPr>
          <p:spPr bwMode="auto">
            <a:xfrm>
              <a:off x="3019" y="156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X</a:t>
              </a:r>
              <a:endParaRPr lang="en-US" altLang="zh-CN" sz="1800" b="1"/>
            </a:p>
          </p:txBody>
        </p:sp>
      </p:grpSp>
      <p:sp>
        <p:nvSpPr>
          <p:cNvPr id="418831" name="Text Box 15"/>
          <p:cNvSpPr txBox="1">
            <a:spLocks noChangeArrowheads="1"/>
          </p:cNvSpPr>
          <p:nvPr/>
        </p:nvSpPr>
        <p:spPr bwMode="auto">
          <a:xfrm>
            <a:off x="1862138" y="1049338"/>
            <a:ext cx="191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正面投影</a:t>
            </a:r>
          </a:p>
        </p:txBody>
      </p:sp>
      <p:sp>
        <p:nvSpPr>
          <p:cNvPr id="418832" name="Text Box 16"/>
          <p:cNvSpPr txBox="1">
            <a:spLocks noChangeArrowheads="1"/>
          </p:cNvSpPr>
          <p:nvPr/>
        </p:nvSpPr>
        <p:spPr bwMode="auto">
          <a:xfrm>
            <a:off x="1347788" y="4738688"/>
            <a:ext cx="1831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水平投影</a:t>
            </a: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983038" y="2998788"/>
            <a:ext cx="1943100" cy="457200"/>
            <a:chOff x="4010" y="1407"/>
            <a:chExt cx="1224" cy="288"/>
          </a:xfrm>
        </p:grpSpPr>
        <p:sp>
          <p:nvSpPr>
            <p:cNvPr id="32802" name="Text Box 18"/>
            <p:cNvSpPr txBox="1">
              <a:spLocks noChangeArrowheads="1"/>
            </p:cNvSpPr>
            <p:nvPr/>
          </p:nvSpPr>
          <p:spPr bwMode="auto">
            <a:xfrm>
              <a:off x="4943" y="1407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r>
                <a:rPr lang="en-US" altLang="zh-CN" b="1">
                  <a:sym typeface="Symbol" pitchFamily="18" charset="2"/>
                </a:rPr>
                <a:t></a:t>
              </a:r>
              <a:endParaRPr lang="en-US" altLang="zh-CN" b="1">
                <a:sym typeface="UniversalMath1 BT" pitchFamily="18" charset="2"/>
              </a:endParaRPr>
            </a:p>
          </p:txBody>
        </p:sp>
        <p:grpSp>
          <p:nvGrpSpPr>
            <p:cNvPr id="32803" name="Group 19"/>
            <p:cNvGrpSpPr>
              <a:grpSpLocks/>
            </p:cNvGrpSpPr>
            <p:nvPr/>
          </p:nvGrpSpPr>
          <p:grpSpPr bwMode="auto">
            <a:xfrm>
              <a:off x="4010" y="1516"/>
              <a:ext cx="1031" cy="154"/>
              <a:chOff x="3996" y="1516"/>
              <a:chExt cx="1031" cy="154"/>
            </a:xfrm>
          </p:grpSpPr>
          <p:sp>
            <p:nvSpPr>
              <p:cNvPr id="32804" name="Line 20"/>
              <p:cNvSpPr>
                <a:spLocks noChangeShapeType="1"/>
              </p:cNvSpPr>
              <p:nvPr/>
            </p:nvSpPr>
            <p:spPr bwMode="auto">
              <a:xfrm flipH="1">
                <a:off x="3996" y="1599"/>
                <a:ext cx="9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05" name="Text Box 21"/>
              <p:cNvSpPr txBox="1">
                <a:spLocks noChangeArrowheads="1"/>
              </p:cNvSpPr>
              <p:nvPr/>
            </p:nvSpPr>
            <p:spPr bwMode="auto">
              <a:xfrm>
                <a:off x="4830" y="1516"/>
                <a:ext cx="19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1000" b="1">
                    <a:solidFill>
                      <a:srgbClr val="FF3300"/>
                    </a:solidFill>
                  </a:rPr>
                  <a:t>●</a:t>
                </a:r>
                <a:endParaRPr lang="en-US" altLang="zh-CN" sz="1000" b="1"/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713163" y="3324225"/>
            <a:ext cx="463550" cy="1090613"/>
            <a:chOff x="3812" y="1612"/>
            <a:chExt cx="292" cy="687"/>
          </a:xfrm>
        </p:grpSpPr>
        <p:sp>
          <p:nvSpPr>
            <p:cNvPr id="32798" name="Text Box 23"/>
            <p:cNvSpPr txBox="1">
              <a:spLocks noChangeArrowheads="1"/>
            </p:cNvSpPr>
            <p:nvPr/>
          </p:nvSpPr>
          <p:spPr bwMode="auto">
            <a:xfrm>
              <a:off x="3812" y="201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endParaRPr lang="en-US" altLang="zh-CN" sz="1800" b="1"/>
            </a:p>
          </p:txBody>
        </p:sp>
        <p:grpSp>
          <p:nvGrpSpPr>
            <p:cNvPr id="32799" name="Group 24"/>
            <p:cNvGrpSpPr>
              <a:grpSpLocks/>
            </p:cNvGrpSpPr>
            <p:nvPr/>
          </p:nvGrpSpPr>
          <p:grpSpPr bwMode="auto">
            <a:xfrm>
              <a:off x="3907" y="1612"/>
              <a:ext cx="197" cy="619"/>
              <a:chOff x="3907" y="1612"/>
              <a:chExt cx="197" cy="619"/>
            </a:xfrm>
          </p:grpSpPr>
          <p:sp>
            <p:nvSpPr>
              <p:cNvPr id="32800" name="Line 25"/>
              <p:cNvSpPr>
                <a:spLocks noChangeShapeType="1"/>
              </p:cNvSpPr>
              <p:nvPr/>
            </p:nvSpPr>
            <p:spPr bwMode="auto">
              <a:xfrm>
                <a:off x="3996" y="1612"/>
                <a:ext cx="0" cy="5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01" name="Text Box 26"/>
              <p:cNvSpPr txBox="1">
                <a:spLocks noChangeArrowheads="1"/>
              </p:cNvSpPr>
              <p:nvPr/>
            </p:nvSpPr>
            <p:spPr bwMode="auto">
              <a:xfrm>
                <a:off x="3907" y="2077"/>
                <a:ext cx="19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1000" b="1">
                    <a:solidFill>
                      <a:srgbClr val="FF3300"/>
                    </a:solidFill>
                  </a:rPr>
                  <a:t>●</a:t>
                </a:r>
                <a:endParaRPr lang="en-US" altLang="zh-CN" sz="1000" b="1"/>
              </a:p>
            </p:txBody>
          </p:sp>
        </p:grp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3081338" y="2392363"/>
            <a:ext cx="879475" cy="890587"/>
            <a:chOff x="3442" y="1025"/>
            <a:chExt cx="554" cy="561"/>
          </a:xfrm>
        </p:grpSpPr>
        <p:sp>
          <p:nvSpPr>
            <p:cNvPr id="32794" name="Text Box 28"/>
            <p:cNvSpPr txBox="1">
              <a:spLocks noChangeArrowheads="1"/>
            </p:cNvSpPr>
            <p:nvPr/>
          </p:nvSpPr>
          <p:spPr bwMode="auto">
            <a:xfrm>
              <a:off x="3442" y="1025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EuroRoman" pitchFamily="2" charset="2"/>
                </a:rPr>
                <a:t>a</a:t>
              </a:r>
              <a:r>
                <a:rPr lang="en-US" altLang="zh-CN" b="1">
                  <a:sym typeface="Symbol" pitchFamily="18" charset="2"/>
                </a:rPr>
                <a:t></a:t>
              </a:r>
              <a:endParaRPr lang="en-US" altLang="zh-CN" b="1">
                <a:sym typeface="UniversalMath1 BT" pitchFamily="18" charset="2"/>
              </a:endParaRPr>
            </a:p>
          </p:txBody>
        </p:sp>
        <p:grpSp>
          <p:nvGrpSpPr>
            <p:cNvPr id="32795" name="Group 29"/>
            <p:cNvGrpSpPr>
              <a:grpSpLocks/>
            </p:cNvGrpSpPr>
            <p:nvPr/>
          </p:nvGrpSpPr>
          <p:grpSpPr bwMode="auto">
            <a:xfrm>
              <a:off x="3535" y="1146"/>
              <a:ext cx="461" cy="440"/>
              <a:chOff x="3535" y="1146"/>
              <a:chExt cx="461" cy="440"/>
            </a:xfrm>
          </p:grpSpPr>
          <p:sp>
            <p:nvSpPr>
              <p:cNvPr id="32796" name="Line 30"/>
              <p:cNvSpPr>
                <a:spLocks noChangeShapeType="1"/>
              </p:cNvSpPr>
              <p:nvPr/>
            </p:nvSpPr>
            <p:spPr bwMode="auto">
              <a:xfrm>
                <a:off x="3620" y="1210"/>
                <a:ext cx="376" cy="3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97" name="Text Box 31"/>
              <p:cNvSpPr txBox="1">
                <a:spLocks noChangeArrowheads="1"/>
              </p:cNvSpPr>
              <p:nvPr/>
            </p:nvSpPr>
            <p:spPr bwMode="auto">
              <a:xfrm>
                <a:off x="3535" y="1146"/>
                <a:ext cx="19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1000" b="1">
                    <a:solidFill>
                      <a:srgbClr val="FF3300"/>
                    </a:solidFill>
                  </a:rPr>
                  <a:t>●</a:t>
                </a:r>
              </a:p>
            </p:txBody>
          </p:sp>
        </p:grpSp>
      </p:grp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3836988" y="2913063"/>
            <a:ext cx="439737" cy="517525"/>
            <a:chOff x="3918" y="1353"/>
            <a:chExt cx="277" cy="326"/>
          </a:xfrm>
        </p:grpSpPr>
        <p:sp>
          <p:nvSpPr>
            <p:cNvPr id="32792" name="Text Box 33"/>
            <p:cNvSpPr txBox="1">
              <a:spLocks noChangeArrowheads="1"/>
            </p:cNvSpPr>
            <p:nvPr/>
          </p:nvSpPr>
          <p:spPr bwMode="auto">
            <a:xfrm>
              <a:off x="3940" y="135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endParaRPr lang="en-US" altLang="zh-CN" sz="1800" b="1"/>
            </a:p>
          </p:txBody>
        </p:sp>
        <p:sp>
          <p:nvSpPr>
            <p:cNvPr id="32793" name="Text Box 34"/>
            <p:cNvSpPr txBox="1">
              <a:spLocks noChangeArrowheads="1"/>
            </p:cNvSpPr>
            <p:nvPr/>
          </p:nvSpPr>
          <p:spPr bwMode="auto">
            <a:xfrm>
              <a:off x="3918" y="1525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solidFill>
                    <a:srgbClr val="FF3300"/>
                  </a:solidFill>
                </a:rPr>
                <a:t>●</a:t>
              </a:r>
            </a:p>
          </p:txBody>
        </p:sp>
      </p:grpSp>
      <p:grpSp>
        <p:nvGrpSpPr>
          <p:cNvPr id="32781" name="Group 35"/>
          <p:cNvGrpSpPr>
            <a:grpSpLocks/>
          </p:cNvGrpSpPr>
          <p:nvPr/>
        </p:nvGrpSpPr>
        <p:grpSpPr bwMode="auto">
          <a:xfrm>
            <a:off x="4559300" y="1770063"/>
            <a:ext cx="417513" cy="1863725"/>
            <a:chOff x="4373" y="633"/>
            <a:chExt cx="263" cy="1174"/>
          </a:xfrm>
        </p:grpSpPr>
        <p:sp>
          <p:nvSpPr>
            <p:cNvPr id="32790" name="Line 36"/>
            <p:cNvSpPr>
              <a:spLocks noChangeShapeType="1"/>
            </p:cNvSpPr>
            <p:nvPr/>
          </p:nvSpPr>
          <p:spPr bwMode="auto">
            <a:xfrm>
              <a:off x="4580" y="659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1" name="Rectangle 37"/>
            <p:cNvSpPr>
              <a:spLocks noChangeArrowheads="1"/>
            </p:cNvSpPr>
            <p:nvPr/>
          </p:nvSpPr>
          <p:spPr bwMode="auto">
            <a:xfrm>
              <a:off x="4373" y="633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Z</a:t>
              </a:r>
            </a:p>
          </p:txBody>
        </p:sp>
      </p:grpSp>
      <p:grpSp>
        <p:nvGrpSpPr>
          <p:cNvPr id="32782" name="Group 38"/>
          <p:cNvGrpSpPr>
            <a:grpSpLocks/>
          </p:cNvGrpSpPr>
          <p:nvPr/>
        </p:nvGrpSpPr>
        <p:grpSpPr bwMode="auto">
          <a:xfrm>
            <a:off x="4887913" y="3614738"/>
            <a:ext cx="1728787" cy="1535112"/>
            <a:chOff x="4580" y="1795"/>
            <a:chExt cx="1089" cy="967"/>
          </a:xfrm>
        </p:grpSpPr>
        <p:sp>
          <p:nvSpPr>
            <p:cNvPr id="32788" name="Text Box 39"/>
            <p:cNvSpPr txBox="1">
              <a:spLocks noChangeArrowheads="1"/>
            </p:cNvSpPr>
            <p:nvPr/>
          </p:nvSpPr>
          <p:spPr bwMode="auto">
            <a:xfrm>
              <a:off x="5414" y="247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Y</a:t>
              </a:r>
            </a:p>
          </p:txBody>
        </p:sp>
        <p:sp>
          <p:nvSpPr>
            <p:cNvPr id="32789" name="Line 40"/>
            <p:cNvSpPr>
              <a:spLocks noChangeShapeType="1"/>
            </p:cNvSpPr>
            <p:nvPr/>
          </p:nvSpPr>
          <p:spPr bwMode="auto">
            <a:xfrm>
              <a:off x="4580" y="1795"/>
              <a:ext cx="925" cy="9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8857" name="Text Box 41"/>
          <p:cNvSpPr txBox="1">
            <a:spLocks noChangeArrowheads="1"/>
          </p:cNvSpPr>
          <p:nvPr/>
        </p:nvSpPr>
        <p:spPr bwMode="auto">
          <a:xfrm>
            <a:off x="5611813" y="1774825"/>
            <a:ext cx="2046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侧面投影</a:t>
            </a:r>
          </a:p>
        </p:txBody>
      </p:sp>
      <p:sp>
        <p:nvSpPr>
          <p:cNvPr id="32784" name="Text Box 42"/>
          <p:cNvSpPr txBox="1">
            <a:spLocks noChangeArrowheads="1"/>
          </p:cNvSpPr>
          <p:nvPr/>
        </p:nvSpPr>
        <p:spPr bwMode="auto">
          <a:xfrm>
            <a:off x="266700" y="349250"/>
            <a:ext cx="55102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ea typeface="黑体" pitchFamily="2" charset="-122"/>
              </a:rPr>
              <a:t>二、点的三面投影</a:t>
            </a:r>
          </a:p>
        </p:txBody>
      </p:sp>
      <p:sp>
        <p:nvSpPr>
          <p:cNvPr id="418859" name="Line 43"/>
          <p:cNvSpPr>
            <a:spLocks noChangeShapeType="1"/>
          </p:cNvSpPr>
          <p:nvPr/>
        </p:nvSpPr>
        <p:spPr bwMode="auto">
          <a:xfrm flipH="1" flipV="1">
            <a:off x="3079750" y="1663700"/>
            <a:ext cx="201613" cy="847725"/>
          </a:xfrm>
          <a:prstGeom prst="line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8860" name="Line 44"/>
          <p:cNvSpPr>
            <a:spLocks noChangeShapeType="1"/>
          </p:cNvSpPr>
          <p:nvPr/>
        </p:nvSpPr>
        <p:spPr bwMode="auto">
          <a:xfrm flipV="1">
            <a:off x="5616575" y="2303463"/>
            <a:ext cx="495300" cy="788987"/>
          </a:xfrm>
          <a:prstGeom prst="line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8861" name="Line 45"/>
          <p:cNvSpPr>
            <a:spLocks noChangeShapeType="1"/>
          </p:cNvSpPr>
          <p:nvPr/>
        </p:nvSpPr>
        <p:spPr bwMode="auto">
          <a:xfrm flipV="1">
            <a:off x="2962275" y="4319588"/>
            <a:ext cx="814388" cy="646112"/>
          </a:xfrm>
          <a:prstGeom prst="line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31" grpId="0"/>
      <p:bldP spid="418832" grpId="0"/>
      <p:bldP spid="418857" grpId="0"/>
      <p:bldP spid="418859" grpId="0" animBg="1"/>
      <p:bldP spid="418860" grpId="0" animBg="1"/>
      <p:bldP spid="4188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44B741D4-BD30-44C1-A84E-2B1AC81AE2A8}" type="slidenum">
              <a:rPr lang="en-US" altLang="zh-CN" sz="1400" smtClean="0"/>
              <a:pPr/>
              <a:t>26</a:t>
            </a:fld>
            <a:endParaRPr lang="en-US" altLang="zh-CN" sz="140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86063" y="2111375"/>
            <a:ext cx="1389062" cy="1468438"/>
            <a:chOff x="1946" y="609"/>
            <a:chExt cx="875" cy="925"/>
          </a:xfrm>
        </p:grpSpPr>
        <p:sp>
          <p:nvSpPr>
            <p:cNvPr id="33886" name="Rectangle 3"/>
            <p:cNvSpPr>
              <a:spLocks noChangeArrowheads="1"/>
            </p:cNvSpPr>
            <p:nvPr/>
          </p:nvSpPr>
          <p:spPr bwMode="auto">
            <a:xfrm>
              <a:off x="1946" y="664"/>
              <a:ext cx="847" cy="87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887" name="Text Box 4"/>
            <p:cNvSpPr txBox="1">
              <a:spLocks noChangeArrowheads="1"/>
            </p:cNvSpPr>
            <p:nvPr/>
          </p:nvSpPr>
          <p:spPr bwMode="auto">
            <a:xfrm>
              <a:off x="2513" y="60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W</a:t>
              </a:r>
              <a:endParaRPr lang="en-US" altLang="zh-CN" sz="1800" b="1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68338" y="2092325"/>
            <a:ext cx="2117725" cy="1487488"/>
            <a:chOff x="612" y="597"/>
            <a:chExt cx="1334" cy="937"/>
          </a:xfrm>
        </p:grpSpPr>
        <p:sp>
          <p:nvSpPr>
            <p:cNvPr id="33884" name="Rectangle 6"/>
            <p:cNvSpPr>
              <a:spLocks noChangeArrowheads="1"/>
            </p:cNvSpPr>
            <p:nvPr/>
          </p:nvSpPr>
          <p:spPr bwMode="auto">
            <a:xfrm>
              <a:off x="661" y="664"/>
              <a:ext cx="1285" cy="87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885" name="Text Box 7"/>
            <p:cNvSpPr txBox="1">
              <a:spLocks noChangeArrowheads="1"/>
            </p:cNvSpPr>
            <p:nvPr/>
          </p:nvSpPr>
          <p:spPr bwMode="auto">
            <a:xfrm>
              <a:off x="612" y="59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V</a:t>
              </a:r>
              <a:endParaRPr lang="en-US" altLang="zh-CN" sz="1800" b="1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81038" y="3579813"/>
            <a:ext cx="2105025" cy="1316037"/>
            <a:chOff x="620" y="1534"/>
            <a:chExt cx="1326" cy="829"/>
          </a:xfrm>
        </p:grpSpPr>
        <p:sp>
          <p:nvSpPr>
            <p:cNvPr id="33882" name="Rectangle 9"/>
            <p:cNvSpPr>
              <a:spLocks noChangeArrowheads="1"/>
            </p:cNvSpPr>
            <p:nvPr/>
          </p:nvSpPr>
          <p:spPr bwMode="auto">
            <a:xfrm>
              <a:off x="661" y="1534"/>
              <a:ext cx="1285" cy="789"/>
            </a:xfrm>
            <a:prstGeom prst="rect">
              <a:avLst/>
            </a:prstGeom>
            <a:solidFill>
              <a:srgbClr val="00FF00">
                <a:alpha val="2392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883" name="Text Box 10"/>
            <p:cNvSpPr txBox="1">
              <a:spLocks noChangeArrowheads="1"/>
            </p:cNvSpPr>
            <p:nvPr/>
          </p:nvSpPr>
          <p:spPr bwMode="auto">
            <a:xfrm>
              <a:off x="620" y="207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H</a:t>
              </a:r>
              <a:endParaRPr lang="en-US" altLang="zh-CN" sz="1800" b="1"/>
            </a:p>
          </p:txBody>
        </p:sp>
      </p:grpSp>
      <p:sp>
        <p:nvSpPr>
          <p:cNvPr id="33798" name="Rectangle 11"/>
          <p:cNvSpPr>
            <a:spLocks noChangeArrowheads="1"/>
          </p:cNvSpPr>
          <p:nvPr/>
        </p:nvSpPr>
        <p:spPr bwMode="auto">
          <a:xfrm>
            <a:off x="4970463" y="2135188"/>
            <a:ext cx="2036762" cy="1449387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3799" name="Group 12"/>
          <p:cNvGrpSpPr>
            <a:grpSpLocks/>
          </p:cNvGrpSpPr>
          <p:nvPr/>
        </p:nvGrpSpPr>
        <p:grpSpPr bwMode="auto">
          <a:xfrm>
            <a:off x="4970463" y="2112963"/>
            <a:ext cx="3290887" cy="2719387"/>
            <a:chOff x="3284" y="960"/>
            <a:chExt cx="2073" cy="1713"/>
          </a:xfrm>
        </p:grpSpPr>
        <p:sp>
          <p:nvSpPr>
            <p:cNvPr id="33873" name="AutoShape 13"/>
            <p:cNvSpPr>
              <a:spLocks noChangeArrowheads="1"/>
            </p:cNvSpPr>
            <p:nvPr/>
          </p:nvSpPr>
          <p:spPr bwMode="auto">
            <a:xfrm rot="5400000">
              <a:off x="4105" y="1421"/>
              <a:ext cx="1713" cy="791"/>
            </a:xfrm>
            <a:prstGeom prst="parallelogram">
              <a:avLst>
                <a:gd name="adj" fmla="val 99869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874" name="AutoShape 14"/>
            <p:cNvSpPr>
              <a:spLocks noChangeArrowheads="1"/>
            </p:cNvSpPr>
            <p:nvPr/>
          </p:nvSpPr>
          <p:spPr bwMode="auto">
            <a:xfrm rot="10800000" flipH="1">
              <a:off x="3284" y="1884"/>
              <a:ext cx="2073" cy="789"/>
            </a:xfrm>
            <a:prstGeom prst="parallelogram">
              <a:avLst>
                <a:gd name="adj" fmla="val 99852"/>
              </a:avLst>
            </a:prstGeom>
            <a:solidFill>
              <a:srgbClr val="00FF00">
                <a:alpha val="34117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875" name="Line 15"/>
            <p:cNvSpPr>
              <a:spLocks noChangeShapeType="1"/>
            </p:cNvSpPr>
            <p:nvPr/>
          </p:nvSpPr>
          <p:spPr bwMode="auto">
            <a:xfrm>
              <a:off x="3633" y="1323"/>
              <a:ext cx="9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76" name="Line 16"/>
            <p:cNvSpPr>
              <a:spLocks noChangeShapeType="1"/>
            </p:cNvSpPr>
            <p:nvPr/>
          </p:nvSpPr>
          <p:spPr bwMode="auto">
            <a:xfrm>
              <a:off x="3633" y="1323"/>
              <a:ext cx="0" cy="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77" name="Line 17"/>
            <p:cNvSpPr>
              <a:spLocks noChangeShapeType="1"/>
            </p:cNvSpPr>
            <p:nvPr/>
          </p:nvSpPr>
          <p:spPr bwMode="auto">
            <a:xfrm>
              <a:off x="3633" y="1882"/>
              <a:ext cx="376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78" name="Line 18"/>
            <p:cNvSpPr>
              <a:spLocks noChangeShapeType="1"/>
            </p:cNvSpPr>
            <p:nvPr/>
          </p:nvSpPr>
          <p:spPr bwMode="auto">
            <a:xfrm>
              <a:off x="4009" y="1699"/>
              <a:ext cx="0" cy="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79" name="Line 19"/>
            <p:cNvSpPr>
              <a:spLocks noChangeShapeType="1"/>
            </p:cNvSpPr>
            <p:nvPr/>
          </p:nvSpPr>
          <p:spPr bwMode="auto">
            <a:xfrm>
              <a:off x="4580" y="1323"/>
              <a:ext cx="363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80" name="Line 20"/>
            <p:cNvSpPr>
              <a:spLocks noChangeShapeType="1"/>
            </p:cNvSpPr>
            <p:nvPr/>
          </p:nvSpPr>
          <p:spPr bwMode="auto">
            <a:xfrm flipH="1">
              <a:off x="4009" y="1686"/>
              <a:ext cx="9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81" name="Line 21"/>
            <p:cNvSpPr>
              <a:spLocks noChangeShapeType="1"/>
            </p:cNvSpPr>
            <p:nvPr/>
          </p:nvSpPr>
          <p:spPr bwMode="auto">
            <a:xfrm>
              <a:off x="4009" y="2258"/>
              <a:ext cx="9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5524500" y="2689225"/>
            <a:ext cx="5969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1" name="Line 23"/>
          <p:cNvSpPr>
            <a:spLocks noChangeShapeType="1"/>
          </p:cNvSpPr>
          <p:nvPr/>
        </p:nvSpPr>
        <p:spPr bwMode="auto">
          <a:xfrm>
            <a:off x="7604125" y="3265488"/>
            <a:ext cx="0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2" name="Line 24"/>
          <p:cNvSpPr>
            <a:spLocks noChangeShapeType="1"/>
          </p:cNvSpPr>
          <p:nvPr/>
        </p:nvSpPr>
        <p:spPr bwMode="auto">
          <a:xfrm>
            <a:off x="7007225" y="3597275"/>
            <a:ext cx="1279525" cy="127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3" name="Line 25"/>
          <p:cNvSpPr>
            <a:spLocks noChangeShapeType="1"/>
          </p:cNvSpPr>
          <p:nvPr/>
        </p:nvSpPr>
        <p:spPr bwMode="auto">
          <a:xfrm>
            <a:off x="6983413" y="3563938"/>
            <a:ext cx="15240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804" name="Line 26"/>
          <p:cNvSpPr>
            <a:spLocks noChangeShapeType="1"/>
          </p:cNvSpPr>
          <p:nvPr/>
        </p:nvSpPr>
        <p:spPr bwMode="auto">
          <a:xfrm flipH="1">
            <a:off x="4648200" y="3587750"/>
            <a:ext cx="2368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5" name="Line 27"/>
          <p:cNvSpPr>
            <a:spLocks noChangeShapeType="1"/>
          </p:cNvSpPr>
          <p:nvPr/>
        </p:nvSpPr>
        <p:spPr bwMode="auto">
          <a:xfrm flipV="1">
            <a:off x="7007225" y="1804988"/>
            <a:ext cx="0" cy="1771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6" name="Text Box 28"/>
          <p:cNvSpPr txBox="1">
            <a:spLocks noChangeArrowheads="1"/>
          </p:cNvSpPr>
          <p:nvPr/>
        </p:nvSpPr>
        <p:spPr bwMode="auto">
          <a:xfrm>
            <a:off x="5930900" y="3138488"/>
            <a:ext cx="409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000" b="1">
                <a:solidFill>
                  <a:srgbClr val="FF3300"/>
                </a:solidFill>
              </a:rPr>
              <a:t>●</a:t>
            </a:r>
            <a:endParaRPr lang="en-US" altLang="zh-CN" sz="1000" b="1"/>
          </a:p>
        </p:txBody>
      </p:sp>
      <p:sp>
        <p:nvSpPr>
          <p:cNvPr id="33807" name="Text Box 29"/>
          <p:cNvSpPr txBox="1">
            <a:spLocks noChangeArrowheads="1"/>
          </p:cNvSpPr>
          <p:nvPr/>
        </p:nvSpPr>
        <p:spPr bwMode="auto">
          <a:xfrm>
            <a:off x="7450138" y="3140075"/>
            <a:ext cx="3000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900" b="1">
                <a:solidFill>
                  <a:srgbClr val="FF3300"/>
                </a:solidFill>
              </a:rPr>
              <a:t>●</a:t>
            </a:r>
            <a:endParaRPr lang="en-US" altLang="zh-CN" sz="1800" b="1"/>
          </a:p>
        </p:txBody>
      </p:sp>
      <p:sp>
        <p:nvSpPr>
          <p:cNvPr id="33808" name="Text Box 30"/>
          <p:cNvSpPr txBox="1">
            <a:spLocks noChangeArrowheads="1"/>
          </p:cNvSpPr>
          <p:nvPr/>
        </p:nvSpPr>
        <p:spPr bwMode="auto">
          <a:xfrm>
            <a:off x="4219575" y="29400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zh-CN" sz="1800" b="1"/>
          </a:p>
        </p:txBody>
      </p:sp>
      <p:sp>
        <p:nvSpPr>
          <p:cNvPr id="33809" name="Text Box 31"/>
          <p:cNvSpPr txBox="1">
            <a:spLocks noChangeArrowheads="1"/>
          </p:cNvSpPr>
          <p:nvPr/>
        </p:nvSpPr>
        <p:spPr bwMode="auto">
          <a:xfrm>
            <a:off x="5413375" y="2582863"/>
            <a:ext cx="2873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800" b="1">
                <a:solidFill>
                  <a:srgbClr val="FF3300"/>
                </a:solidFill>
              </a:rPr>
              <a:t>●</a:t>
            </a:r>
            <a:endParaRPr lang="en-US" altLang="zh-CN" sz="800" b="1"/>
          </a:p>
        </p:txBody>
      </p:sp>
      <p:sp>
        <p:nvSpPr>
          <p:cNvPr id="33810" name="Text Box 32"/>
          <p:cNvSpPr txBox="1">
            <a:spLocks noChangeArrowheads="1"/>
          </p:cNvSpPr>
          <p:nvPr/>
        </p:nvSpPr>
        <p:spPr bwMode="auto">
          <a:xfrm>
            <a:off x="5997575" y="4027488"/>
            <a:ext cx="300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900" b="1">
                <a:solidFill>
                  <a:srgbClr val="FF3300"/>
                </a:solidFill>
              </a:rPr>
              <a:t>●</a:t>
            </a:r>
            <a:endParaRPr lang="en-US" altLang="zh-CN" sz="900" b="1"/>
          </a:p>
        </p:txBody>
      </p:sp>
      <p:sp>
        <p:nvSpPr>
          <p:cNvPr id="33811" name="Text Box 33"/>
          <p:cNvSpPr txBox="1">
            <a:spLocks noChangeArrowheads="1"/>
          </p:cNvSpPr>
          <p:nvPr/>
        </p:nvSpPr>
        <p:spPr bwMode="auto">
          <a:xfrm>
            <a:off x="4608513" y="326866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b="1"/>
              <a:t>X</a:t>
            </a:r>
          </a:p>
        </p:txBody>
      </p:sp>
      <p:sp>
        <p:nvSpPr>
          <p:cNvPr id="33812" name="Text Box 34"/>
          <p:cNvSpPr txBox="1">
            <a:spLocks noChangeArrowheads="1"/>
          </p:cNvSpPr>
          <p:nvPr/>
        </p:nvSpPr>
        <p:spPr bwMode="auto">
          <a:xfrm>
            <a:off x="8318500" y="469423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b="1"/>
              <a:t>Y</a:t>
            </a:r>
          </a:p>
        </p:txBody>
      </p:sp>
      <p:sp>
        <p:nvSpPr>
          <p:cNvPr id="33813" name="Text Box 35"/>
          <p:cNvSpPr txBox="1">
            <a:spLocks noChangeArrowheads="1"/>
          </p:cNvSpPr>
          <p:nvPr/>
        </p:nvSpPr>
        <p:spPr bwMode="auto">
          <a:xfrm>
            <a:off x="6715125" y="17891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b="1"/>
              <a:t>Z</a:t>
            </a:r>
          </a:p>
        </p:txBody>
      </p:sp>
      <p:sp>
        <p:nvSpPr>
          <p:cNvPr id="33814" name="Text Box 36"/>
          <p:cNvSpPr txBox="1">
            <a:spLocks noChangeArrowheads="1"/>
          </p:cNvSpPr>
          <p:nvPr/>
        </p:nvSpPr>
        <p:spPr bwMode="auto">
          <a:xfrm>
            <a:off x="7000875" y="3389313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b="1"/>
              <a:t>O</a:t>
            </a:r>
          </a:p>
        </p:txBody>
      </p:sp>
      <p:sp>
        <p:nvSpPr>
          <p:cNvPr id="33815" name="Text Box 37"/>
          <p:cNvSpPr txBox="1">
            <a:spLocks noChangeArrowheads="1"/>
          </p:cNvSpPr>
          <p:nvPr/>
        </p:nvSpPr>
        <p:spPr bwMode="auto">
          <a:xfrm>
            <a:off x="4913313" y="21113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V</a:t>
            </a:r>
            <a:endParaRPr lang="en-US" altLang="zh-CN" sz="1800" b="1"/>
          </a:p>
        </p:txBody>
      </p:sp>
      <p:sp>
        <p:nvSpPr>
          <p:cNvPr id="33816" name="Text Box 38"/>
          <p:cNvSpPr txBox="1">
            <a:spLocks noChangeArrowheads="1"/>
          </p:cNvSpPr>
          <p:nvPr/>
        </p:nvSpPr>
        <p:spPr bwMode="auto">
          <a:xfrm>
            <a:off x="6099175" y="44672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H</a:t>
            </a:r>
            <a:endParaRPr lang="en-US" altLang="zh-CN" sz="1800" b="1"/>
          </a:p>
        </p:txBody>
      </p:sp>
      <p:sp>
        <p:nvSpPr>
          <p:cNvPr id="33817" name="Text Box 39"/>
          <p:cNvSpPr txBox="1">
            <a:spLocks noChangeArrowheads="1"/>
          </p:cNvSpPr>
          <p:nvPr/>
        </p:nvSpPr>
        <p:spPr bwMode="auto">
          <a:xfrm>
            <a:off x="7835900" y="32448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W</a:t>
            </a:r>
            <a:endParaRPr lang="en-US" altLang="zh-CN" sz="1800" b="1"/>
          </a:p>
        </p:txBody>
      </p:sp>
      <p:sp>
        <p:nvSpPr>
          <p:cNvPr id="33818" name="Text Box 40"/>
          <p:cNvSpPr txBox="1">
            <a:spLocks noChangeArrowheads="1"/>
          </p:cNvSpPr>
          <p:nvPr/>
        </p:nvSpPr>
        <p:spPr bwMode="auto">
          <a:xfrm>
            <a:off x="6083300" y="294163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b="1"/>
              <a:t>A</a:t>
            </a:r>
          </a:p>
        </p:txBody>
      </p:sp>
      <p:sp>
        <p:nvSpPr>
          <p:cNvPr id="33819" name="Text Box 41"/>
          <p:cNvSpPr txBox="1">
            <a:spLocks noChangeArrowheads="1"/>
          </p:cNvSpPr>
          <p:nvPr/>
        </p:nvSpPr>
        <p:spPr bwMode="auto">
          <a:xfrm>
            <a:off x="5848350" y="3946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a</a:t>
            </a:r>
            <a:endParaRPr lang="en-US" altLang="zh-CN" sz="1800" b="1"/>
          </a:p>
        </p:txBody>
      </p:sp>
      <p:sp>
        <p:nvSpPr>
          <p:cNvPr id="33820" name="Text Box 42"/>
          <p:cNvSpPr txBox="1">
            <a:spLocks noChangeArrowheads="1"/>
          </p:cNvSpPr>
          <p:nvPr/>
        </p:nvSpPr>
        <p:spPr bwMode="auto">
          <a:xfrm>
            <a:off x="7578725" y="2936875"/>
            <a:ext cx="46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a</a:t>
            </a:r>
            <a:r>
              <a:rPr lang="en-US" altLang="zh-CN" b="1">
                <a:sym typeface="Symbol" pitchFamily="18" charset="2"/>
              </a:rPr>
              <a:t></a:t>
            </a:r>
            <a:endParaRPr lang="en-US" altLang="zh-CN" b="1">
              <a:sym typeface="UniversalMath1 BT" pitchFamily="18" charset="2"/>
            </a:endParaRPr>
          </a:p>
        </p:txBody>
      </p:sp>
      <p:sp>
        <p:nvSpPr>
          <p:cNvPr id="33821" name="Text Box 43"/>
          <p:cNvSpPr txBox="1">
            <a:spLocks noChangeArrowheads="1"/>
          </p:cNvSpPr>
          <p:nvPr/>
        </p:nvSpPr>
        <p:spPr bwMode="auto">
          <a:xfrm>
            <a:off x="5283200" y="2314575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>
                <a:sym typeface="EuroRoman" pitchFamily="2" charset="2"/>
              </a:rPr>
              <a:t>a</a:t>
            </a:r>
            <a:r>
              <a:rPr lang="en-US" altLang="zh-CN" b="1">
                <a:sym typeface="Symbol" pitchFamily="18" charset="2"/>
              </a:rPr>
              <a:t></a:t>
            </a:r>
            <a:endParaRPr lang="en-US" altLang="zh-CN" b="1">
              <a:sym typeface="UniversalMath1 BT" pitchFamily="18" charset="2"/>
            </a:endParaRPr>
          </a:p>
        </p:txBody>
      </p:sp>
      <p:grpSp>
        <p:nvGrpSpPr>
          <p:cNvPr id="33822" name="Group 44"/>
          <p:cNvGrpSpPr>
            <a:grpSpLocks/>
          </p:cNvGrpSpPr>
          <p:nvPr/>
        </p:nvGrpSpPr>
        <p:grpSpPr bwMode="auto">
          <a:xfrm>
            <a:off x="5076825" y="3122613"/>
            <a:ext cx="447675" cy="514350"/>
            <a:chOff x="1114" y="687"/>
            <a:chExt cx="282" cy="324"/>
          </a:xfrm>
        </p:grpSpPr>
        <p:sp>
          <p:nvSpPr>
            <p:cNvPr id="33871" name="Text Box 45"/>
            <p:cNvSpPr txBox="1">
              <a:spLocks noChangeArrowheads="1"/>
            </p:cNvSpPr>
            <p:nvPr/>
          </p:nvSpPr>
          <p:spPr bwMode="auto">
            <a:xfrm>
              <a:off x="1208" y="78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x</a:t>
              </a:r>
            </a:p>
          </p:txBody>
        </p:sp>
        <p:sp>
          <p:nvSpPr>
            <p:cNvPr id="33872" name="Text Box 46"/>
            <p:cNvSpPr txBox="1">
              <a:spLocks noChangeArrowheads="1"/>
            </p:cNvSpPr>
            <p:nvPr/>
          </p:nvSpPr>
          <p:spPr bwMode="auto">
            <a:xfrm>
              <a:off x="1114" y="68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endParaRPr lang="en-US" altLang="zh-CN" sz="1800" b="1"/>
            </a:p>
          </p:txBody>
        </p:sp>
      </p:grpSp>
      <p:grpSp>
        <p:nvGrpSpPr>
          <p:cNvPr id="33823" name="Group 47"/>
          <p:cNvGrpSpPr>
            <a:grpSpLocks/>
          </p:cNvGrpSpPr>
          <p:nvPr/>
        </p:nvGrpSpPr>
        <p:grpSpPr bwMode="auto">
          <a:xfrm>
            <a:off x="6591300" y="2293938"/>
            <a:ext cx="457200" cy="481012"/>
            <a:chOff x="1963" y="152"/>
            <a:chExt cx="288" cy="303"/>
          </a:xfrm>
        </p:grpSpPr>
        <p:sp>
          <p:nvSpPr>
            <p:cNvPr id="33869" name="Text Box 48"/>
            <p:cNvSpPr txBox="1">
              <a:spLocks noChangeArrowheads="1"/>
            </p:cNvSpPr>
            <p:nvPr/>
          </p:nvSpPr>
          <p:spPr bwMode="auto">
            <a:xfrm>
              <a:off x="1963" y="15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endParaRPr lang="en-US" altLang="zh-CN" sz="1800" b="1"/>
            </a:p>
          </p:txBody>
        </p:sp>
        <p:sp>
          <p:nvSpPr>
            <p:cNvPr id="33870" name="Text Box 49"/>
            <p:cNvSpPr txBox="1">
              <a:spLocks noChangeArrowheads="1"/>
            </p:cNvSpPr>
            <p:nvPr/>
          </p:nvSpPr>
          <p:spPr bwMode="auto">
            <a:xfrm>
              <a:off x="2071" y="224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z</a:t>
              </a:r>
            </a:p>
          </p:txBody>
        </p:sp>
      </p:grpSp>
      <p:grpSp>
        <p:nvGrpSpPr>
          <p:cNvPr id="33824" name="Group 50"/>
          <p:cNvGrpSpPr>
            <a:grpSpLocks/>
          </p:cNvGrpSpPr>
          <p:nvPr/>
        </p:nvGrpSpPr>
        <p:grpSpPr bwMode="auto">
          <a:xfrm>
            <a:off x="7553325" y="3843338"/>
            <a:ext cx="473075" cy="482600"/>
            <a:chOff x="1259" y="1653"/>
            <a:chExt cx="298" cy="304"/>
          </a:xfrm>
        </p:grpSpPr>
        <p:sp>
          <p:nvSpPr>
            <p:cNvPr id="33867" name="Text Box 51"/>
            <p:cNvSpPr txBox="1">
              <a:spLocks noChangeArrowheads="1"/>
            </p:cNvSpPr>
            <p:nvPr/>
          </p:nvSpPr>
          <p:spPr bwMode="auto">
            <a:xfrm>
              <a:off x="1259" y="165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endParaRPr lang="en-US" altLang="zh-CN" sz="1800" b="1"/>
            </a:p>
          </p:txBody>
        </p:sp>
        <p:sp>
          <p:nvSpPr>
            <p:cNvPr id="33868" name="Text Box 52"/>
            <p:cNvSpPr txBox="1">
              <a:spLocks noChangeArrowheads="1"/>
            </p:cNvSpPr>
            <p:nvPr/>
          </p:nvSpPr>
          <p:spPr bwMode="auto">
            <a:xfrm>
              <a:off x="1369" y="172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y</a:t>
              </a:r>
            </a:p>
          </p:txBody>
        </p:sp>
      </p:grpSp>
      <p:sp>
        <p:nvSpPr>
          <p:cNvPr id="33825" name="Text Box 53"/>
          <p:cNvSpPr txBox="1">
            <a:spLocks noChangeArrowheads="1"/>
          </p:cNvSpPr>
          <p:nvPr/>
        </p:nvSpPr>
        <p:spPr bwMode="auto">
          <a:xfrm>
            <a:off x="4219575" y="32734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zh-CN" sz="1800" b="1"/>
          </a:p>
        </p:txBody>
      </p:sp>
      <p:sp>
        <p:nvSpPr>
          <p:cNvPr id="14392" name="AutoShape 56"/>
          <p:cNvSpPr>
            <a:spLocks noChangeArrowheads="1"/>
          </p:cNvSpPr>
          <p:nvPr/>
        </p:nvSpPr>
        <p:spPr bwMode="auto">
          <a:xfrm>
            <a:off x="4327525" y="1384300"/>
            <a:ext cx="809625" cy="466725"/>
          </a:xfrm>
          <a:prstGeom prst="wedgeRectCallout">
            <a:avLst>
              <a:gd name="adj1" fmla="val 162926"/>
              <a:gd name="adj2" fmla="val 105694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黑体" pitchFamily="2" charset="-122"/>
                <a:ea typeface="黑体" pitchFamily="2" charset="-122"/>
              </a:rPr>
              <a:t>不动</a:t>
            </a:r>
          </a:p>
        </p:txBody>
      </p: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630238" y="868363"/>
            <a:ext cx="1987550" cy="522287"/>
          </a:xfrm>
          <a:prstGeom prst="rect">
            <a:avLst/>
          </a:prstGeom>
          <a:solidFill>
            <a:srgbClr val="FFFF66"/>
          </a:solidFill>
          <a:ln w="76200">
            <a:pattFill prst="pct60">
              <a:fgClr>
                <a:srgbClr val="FF5050"/>
              </a:fgClr>
              <a:bgClr>
                <a:srgbClr val="FFFF00"/>
              </a:bgClr>
            </a:patt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投影面展开</a:t>
            </a:r>
          </a:p>
        </p:txBody>
      </p: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366713" y="1831975"/>
            <a:ext cx="4097337" cy="3090863"/>
            <a:chOff x="240" y="783"/>
            <a:chExt cx="2581" cy="1947"/>
          </a:xfrm>
        </p:grpSpPr>
        <p:sp>
          <p:nvSpPr>
            <p:cNvPr id="33835" name="Text Box 59"/>
            <p:cNvSpPr txBox="1">
              <a:spLocks noChangeArrowheads="1"/>
            </p:cNvSpPr>
            <p:nvPr/>
          </p:nvSpPr>
          <p:spPr bwMode="auto">
            <a:xfrm>
              <a:off x="1733" y="215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endParaRPr lang="en-US" altLang="zh-CN" sz="1800" b="1"/>
            </a:p>
          </p:txBody>
        </p:sp>
        <p:sp>
          <p:nvSpPr>
            <p:cNvPr id="33836" name="Text Box 60"/>
            <p:cNvSpPr txBox="1">
              <a:spLocks noChangeArrowheads="1"/>
            </p:cNvSpPr>
            <p:nvPr/>
          </p:nvSpPr>
          <p:spPr bwMode="auto">
            <a:xfrm>
              <a:off x="2096" y="17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endParaRPr lang="en-US" altLang="zh-CN" sz="1800" b="1"/>
            </a:p>
          </p:txBody>
        </p:sp>
        <p:grpSp>
          <p:nvGrpSpPr>
            <p:cNvPr id="33837" name="Group 61"/>
            <p:cNvGrpSpPr>
              <a:grpSpLocks/>
            </p:cNvGrpSpPr>
            <p:nvPr/>
          </p:nvGrpSpPr>
          <p:grpSpPr bwMode="auto">
            <a:xfrm>
              <a:off x="240" y="783"/>
              <a:ext cx="2581" cy="1947"/>
              <a:chOff x="240" y="783"/>
              <a:chExt cx="2581" cy="1947"/>
            </a:xfrm>
          </p:grpSpPr>
          <p:grpSp>
            <p:nvGrpSpPr>
              <p:cNvPr id="33838" name="Group 62"/>
              <p:cNvGrpSpPr>
                <a:grpSpLocks/>
              </p:cNvGrpSpPr>
              <p:nvPr/>
            </p:nvGrpSpPr>
            <p:grpSpPr bwMode="auto">
              <a:xfrm>
                <a:off x="240" y="783"/>
                <a:ext cx="2581" cy="1947"/>
                <a:chOff x="240" y="783"/>
                <a:chExt cx="2581" cy="1947"/>
              </a:xfrm>
            </p:grpSpPr>
            <p:grpSp>
              <p:nvGrpSpPr>
                <p:cNvPr id="33842" name="Group 63"/>
                <p:cNvGrpSpPr>
                  <a:grpSpLocks/>
                </p:cNvGrpSpPr>
                <p:nvPr/>
              </p:nvGrpSpPr>
              <p:grpSpPr bwMode="auto">
                <a:xfrm>
                  <a:off x="240" y="783"/>
                  <a:ext cx="2581" cy="1947"/>
                  <a:chOff x="240" y="783"/>
                  <a:chExt cx="2581" cy="1947"/>
                </a:xfrm>
              </p:grpSpPr>
              <p:sp>
                <p:nvSpPr>
                  <p:cNvPr id="33847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47" y="783"/>
                    <a:ext cx="2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1800" b="1"/>
                      <a:t>Z</a:t>
                    </a:r>
                  </a:p>
                </p:txBody>
              </p:sp>
              <p:sp>
                <p:nvSpPr>
                  <p:cNvPr id="33848" name="Line 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64" y="794"/>
                    <a:ext cx="0" cy="10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49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764" y="1910"/>
                    <a:ext cx="0" cy="81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50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" y="1882"/>
                    <a:ext cx="2485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51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025" y="1351"/>
                    <a:ext cx="0" cy="9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52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025" y="1351"/>
                    <a:ext cx="114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53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5" y="2141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a</a:t>
                    </a:r>
                    <a:endParaRPr lang="en-US" altLang="zh-CN" sz="1800" b="1"/>
                  </a:p>
                </p:txBody>
              </p:sp>
              <p:sp>
                <p:nvSpPr>
                  <p:cNvPr id="33854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2"/>
                    <a:ext cx="26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>
                        <a:sym typeface="EuroRoman" pitchFamily="2" charset="2"/>
                      </a:rPr>
                      <a:t>a</a:t>
                    </a:r>
                    <a:r>
                      <a:rPr lang="en-US" altLang="zh-CN" b="1">
                        <a:sym typeface="Symbol" pitchFamily="18" charset="2"/>
                      </a:rPr>
                      <a:t></a:t>
                    </a:r>
                    <a:endParaRPr lang="en-US" altLang="zh-CN" b="1">
                      <a:sym typeface="UniversalMath1 BT" pitchFamily="18" charset="2"/>
                    </a:endParaRPr>
                  </a:p>
                </p:txBody>
              </p:sp>
              <p:sp>
                <p:nvSpPr>
                  <p:cNvPr id="33855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1006" y="2273"/>
                    <a:ext cx="75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56" name="Freeform 73"/>
                  <p:cNvSpPr>
                    <a:spLocks/>
                  </p:cNvSpPr>
                  <p:nvPr/>
                </p:nvSpPr>
                <p:spPr bwMode="auto">
                  <a:xfrm>
                    <a:off x="1764" y="1876"/>
                    <a:ext cx="403" cy="397"/>
                  </a:xfrm>
                  <a:custGeom>
                    <a:avLst/>
                    <a:gdLst>
                      <a:gd name="T0" fmla="*/ 0 w 403"/>
                      <a:gd name="T1" fmla="*/ 397 h 397"/>
                      <a:gd name="T2" fmla="*/ 403 w 403"/>
                      <a:gd name="T3" fmla="*/ 0 h 397"/>
                      <a:gd name="T4" fmla="*/ 0 60000 65536"/>
                      <a:gd name="T5" fmla="*/ 0 60000 65536"/>
                      <a:gd name="T6" fmla="*/ 0 w 403"/>
                      <a:gd name="T7" fmla="*/ 0 h 397"/>
                      <a:gd name="T8" fmla="*/ 403 w 403"/>
                      <a:gd name="T9" fmla="*/ 397 h 39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03" h="397">
                        <a:moveTo>
                          <a:pt x="0" y="397"/>
                        </a:moveTo>
                        <a:lnTo>
                          <a:pt x="403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57" name="Line 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9" y="1351"/>
                    <a:ext cx="0" cy="53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58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9" y="2213"/>
                    <a:ext cx="18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1800" b="1"/>
                      <a:t>y</a:t>
                    </a:r>
                  </a:p>
                </p:txBody>
              </p:sp>
              <p:sp>
                <p:nvSpPr>
                  <p:cNvPr id="33859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4" y="1635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a</a:t>
                    </a:r>
                    <a:endParaRPr lang="en-US" altLang="zh-CN" sz="1800" b="1"/>
                  </a:p>
                </p:txBody>
              </p:sp>
              <p:sp>
                <p:nvSpPr>
                  <p:cNvPr id="33860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86" y="1868"/>
                    <a:ext cx="180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 baseline="-16000"/>
                      <a:t>y</a:t>
                    </a:r>
                    <a:endParaRPr lang="en-US" altLang="zh-CN" sz="1800" b="1" baseline="-25000"/>
                  </a:p>
                </p:txBody>
              </p:sp>
              <p:sp>
                <p:nvSpPr>
                  <p:cNvPr id="33861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089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a</a:t>
                    </a:r>
                    <a:endParaRPr lang="en-US" altLang="zh-CN" sz="1800" b="1"/>
                  </a:p>
                </p:txBody>
              </p:sp>
              <p:sp>
                <p:nvSpPr>
                  <p:cNvPr id="33862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" y="1703"/>
                    <a:ext cx="22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1800" b="1"/>
                      <a:t>X</a:t>
                    </a:r>
                  </a:p>
                </p:txBody>
              </p:sp>
              <p:sp>
                <p:nvSpPr>
                  <p:cNvPr id="33863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35" y="2499"/>
                    <a:ext cx="22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1800" b="1"/>
                      <a:t>Y</a:t>
                    </a:r>
                  </a:p>
                </p:txBody>
              </p:sp>
              <p:sp>
                <p:nvSpPr>
                  <p:cNvPr id="33864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01" y="1689"/>
                    <a:ext cx="22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1800" b="1"/>
                      <a:t>Y</a:t>
                    </a:r>
                  </a:p>
                </p:txBody>
              </p:sp>
              <p:sp>
                <p:nvSpPr>
                  <p:cNvPr id="33865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47" y="1705"/>
                    <a:ext cx="22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1800" b="1"/>
                      <a:t>O</a:t>
                    </a:r>
                  </a:p>
                </p:txBody>
              </p:sp>
              <p:sp>
                <p:nvSpPr>
                  <p:cNvPr id="33866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96" y="1113"/>
                    <a:ext cx="19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>
                        <a:sym typeface="Symbol" pitchFamily="18" charset="2"/>
                      </a:rPr>
                      <a:t></a:t>
                    </a:r>
                    <a:endParaRPr lang="en-US" altLang="zh-CN" b="1">
                      <a:sym typeface="UniversalMath1 BT" pitchFamily="18" charset="2"/>
                    </a:endParaRPr>
                  </a:p>
                </p:txBody>
              </p:sp>
            </p:grpSp>
            <p:sp>
              <p:nvSpPr>
                <p:cNvPr id="33843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928" y="1272"/>
                  <a:ext cx="189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900" b="1">
                      <a:solidFill>
                        <a:srgbClr val="FF3300"/>
                      </a:solidFill>
                    </a:rPr>
                    <a:t>●</a:t>
                  </a:r>
                  <a:endParaRPr lang="en-US" altLang="zh-CN" sz="1800" b="1"/>
                </a:p>
              </p:txBody>
            </p:sp>
            <p:sp>
              <p:nvSpPr>
                <p:cNvPr id="33844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931" y="2188"/>
                  <a:ext cx="189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900" b="1">
                      <a:solidFill>
                        <a:srgbClr val="FF3300"/>
                      </a:solidFill>
                    </a:rPr>
                    <a:t>●</a:t>
                  </a:r>
                </a:p>
              </p:txBody>
            </p:sp>
            <p:sp>
              <p:nvSpPr>
                <p:cNvPr id="33845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122" y="111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a</a:t>
                  </a:r>
                  <a:endParaRPr lang="en-US" altLang="zh-CN" sz="1800" b="1"/>
                </a:p>
              </p:txBody>
            </p:sp>
            <p:sp>
              <p:nvSpPr>
                <p:cNvPr id="3384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1626" y="1159"/>
                  <a:ext cx="18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800" b="1"/>
                    <a:t>z</a:t>
                  </a:r>
                </a:p>
              </p:txBody>
            </p:sp>
          </p:grpSp>
          <p:grpSp>
            <p:nvGrpSpPr>
              <p:cNvPr id="33839" name="Group 88"/>
              <p:cNvGrpSpPr>
                <a:grpSpLocks/>
              </p:cNvGrpSpPr>
              <p:nvPr/>
            </p:nvGrpSpPr>
            <p:grpSpPr bwMode="auto">
              <a:xfrm>
                <a:off x="889" y="1279"/>
                <a:ext cx="1372" cy="655"/>
                <a:chOff x="1071" y="929"/>
                <a:chExt cx="1372" cy="655"/>
              </a:xfrm>
            </p:grpSpPr>
            <p:sp>
              <p:nvSpPr>
                <p:cNvPr id="33840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254" y="929"/>
                  <a:ext cx="189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900" b="1">
                      <a:solidFill>
                        <a:srgbClr val="FF3300"/>
                      </a:solidFill>
                    </a:rPr>
                    <a:t>●</a:t>
                  </a:r>
                </a:p>
              </p:txBody>
            </p:sp>
            <p:sp>
              <p:nvSpPr>
                <p:cNvPr id="33841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1071" y="1353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800" b="1"/>
                    <a:t>x</a:t>
                  </a:r>
                </a:p>
              </p:txBody>
            </p:sp>
          </p:grpSp>
        </p:grpSp>
      </p:grp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5884863" y="4830763"/>
            <a:ext cx="328612" cy="887412"/>
            <a:chOff x="1267" y="3243"/>
            <a:chExt cx="207" cy="559"/>
          </a:xfrm>
        </p:grpSpPr>
        <p:sp>
          <p:nvSpPr>
            <p:cNvPr id="33833" name="Freeform 92"/>
            <p:cNvSpPr>
              <a:spLocks/>
            </p:cNvSpPr>
            <p:nvPr/>
          </p:nvSpPr>
          <p:spPr bwMode="auto">
            <a:xfrm>
              <a:off x="1267" y="3243"/>
              <a:ext cx="207" cy="543"/>
            </a:xfrm>
            <a:custGeom>
              <a:avLst/>
              <a:gdLst>
                <a:gd name="T0" fmla="*/ 207 w 207"/>
                <a:gd name="T1" fmla="*/ 0 h 543"/>
                <a:gd name="T2" fmla="*/ 173 w 207"/>
                <a:gd name="T3" fmla="*/ 178 h 543"/>
                <a:gd name="T4" fmla="*/ 109 w 207"/>
                <a:gd name="T5" fmla="*/ 357 h 543"/>
                <a:gd name="T6" fmla="*/ 0 w 207"/>
                <a:gd name="T7" fmla="*/ 543 h 5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543"/>
                <a:gd name="T14" fmla="*/ 207 w 207"/>
                <a:gd name="T15" fmla="*/ 543 h 5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543">
                  <a:moveTo>
                    <a:pt x="207" y="0"/>
                  </a:moveTo>
                  <a:cubicBezTo>
                    <a:pt x="201" y="30"/>
                    <a:pt x="189" y="119"/>
                    <a:pt x="173" y="178"/>
                  </a:cubicBezTo>
                  <a:cubicBezTo>
                    <a:pt x="157" y="237"/>
                    <a:pt x="138" y="296"/>
                    <a:pt x="109" y="357"/>
                  </a:cubicBezTo>
                  <a:cubicBezTo>
                    <a:pt x="80" y="418"/>
                    <a:pt x="23" y="504"/>
                    <a:pt x="0" y="543"/>
                  </a:cubicBezTo>
                </a:path>
              </a:pathLst>
            </a:cu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4" name="AutoShape 93"/>
            <p:cNvSpPr>
              <a:spLocks noChangeArrowheads="1"/>
            </p:cNvSpPr>
            <p:nvPr/>
          </p:nvSpPr>
          <p:spPr bwMode="auto">
            <a:xfrm rot="-9026172">
              <a:off x="1294" y="3605"/>
              <a:ext cx="47" cy="197"/>
            </a:xfrm>
            <a:prstGeom prst="triangle">
              <a:avLst>
                <a:gd name="adj" fmla="val 50000"/>
              </a:avLst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5" name="Group 101"/>
          <p:cNvGrpSpPr>
            <a:grpSpLocks/>
          </p:cNvGrpSpPr>
          <p:nvPr/>
        </p:nvGrpSpPr>
        <p:grpSpPr bwMode="auto">
          <a:xfrm>
            <a:off x="8269288" y="2849563"/>
            <a:ext cx="296862" cy="506412"/>
            <a:chOff x="2833" y="1459"/>
            <a:chExt cx="187" cy="319"/>
          </a:xfrm>
        </p:grpSpPr>
        <p:sp>
          <p:nvSpPr>
            <p:cNvPr id="33831" name="Freeform 99"/>
            <p:cNvSpPr>
              <a:spLocks/>
            </p:cNvSpPr>
            <p:nvPr/>
          </p:nvSpPr>
          <p:spPr bwMode="auto">
            <a:xfrm>
              <a:off x="2833" y="1499"/>
              <a:ext cx="182" cy="279"/>
            </a:xfrm>
            <a:custGeom>
              <a:avLst/>
              <a:gdLst>
                <a:gd name="T0" fmla="*/ 0 w 182"/>
                <a:gd name="T1" fmla="*/ 279 h 279"/>
                <a:gd name="T2" fmla="*/ 110 w 182"/>
                <a:gd name="T3" fmla="*/ 168 h 279"/>
                <a:gd name="T4" fmla="*/ 163 w 182"/>
                <a:gd name="T5" fmla="*/ 67 h 279"/>
                <a:gd name="T6" fmla="*/ 182 w 182"/>
                <a:gd name="T7" fmla="*/ 0 h 2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"/>
                <a:gd name="T13" fmla="*/ 0 h 279"/>
                <a:gd name="T14" fmla="*/ 182 w 182"/>
                <a:gd name="T15" fmla="*/ 279 h 2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" h="279">
                  <a:moveTo>
                    <a:pt x="0" y="279"/>
                  </a:moveTo>
                  <a:cubicBezTo>
                    <a:pt x="41" y="241"/>
                    <a:pt x="83" y="203"/>
                    <a:pt x="110" y="168"/>
                  </a:cubicBezTo>
                  <a:cubicBezTo>
                    <a:pt x="137" y="133"/>
                    <a:pt x="151" y="95"/>
                    <a:pt x="163" y="67"/>
                  </a:cubicBezTo>
                  <a:cubicBezTo>
                    <a:pt x="175" y="39"/>
                    <a:pt x="178" y="19"/>
                    <a:pt x="182" y="0"/>
                  </a:cubicBezTo>
                </a:path>
              </a:pathLst>
            </a:custGeom>
            <a:noFill/>
            <a:ln w="12700" cmpd="sng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2" name="AutoShape 100"/>
            <p:cNvSpPr>
              <a:spLocks noChangeArrowheads="1"/>
            </p:cNvSpPr>
            <p:nvPr/>
          </p:nvSpPr>
          <p:spPr bwMode="auto">
            <a:xfrm rot="1236931">
              <a:off x="2973" y="1459"/>
              <a:ext cx="47" cy="197"/>
            </a:xfrm>
            <a:prstGeom prst="triangle">
              <a:avLst>
                <a:gd name="adj" fmla="val 50000"/>
              </a:avLst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2" grpId="0" animBg="1" autoUpdateAnimBg="0"/>
      <p:bldP spid="1439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C4FA2A27-3151-4CF3-A647-DB6CF436628A}" type="slidenum">
              <a:rPr lang="en-US" altLang="zh-CN" sz="1400" smtClean="0"/>
              <a:pPr/>
              <a:t>27</a:t>
            </a:fld>
            <a:endParaRPr lang="en-US" altLang="zh-CN" sz="1400" smtClean="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5337175" y="1217613"/>
            <a:ext cx="2074863" cy="1449387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34820" name="AutoShape 3"/>
          <p:cNvSpPr>
            <a:spLocks noChangeArrowheads="1"/>
          </p:cNvSpPr>
          <p:nvPr/>
        </p:nvSpPr>
        <p:spPr bwMode="auto">
          <a:xfrm rot="10800000" flipH="1">
            <a:off x="5375275" y="2659063"/>
            <a:ext cx="3287713" cy="1255712"/>
          </a:xfrm>
          <a:prstGeom prst="parallelogram">
            <a:avLst>
              <a:gd name="adj" fmla="val 102801"/>
            </a:avLst>
          </a:prstGeom>
          <a:solidFill>
            <a:srgbClr val="00FF00">
              <a:alpha val="3098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34821" name="AutoShape 4"/>
          <p:cNvSpPr>
            <a:spLocks noChangeArrowheads="1"/>
          </p:cNvSpPr>
          <p:nvPr/>
        </p:nvSpPr>
        <p:spPr bwMode="auto">
          <a:xfrm rot="5400000">
            <a:off x="6662738" y="1949450"/>
            <a:ext cx="2719387" cy="1255713"/>
          </a:xfrm>
          <a:prstGeom prst="parallelogram">
            <a:avLst>
              <a:gd name="adj" fmla="val 99869"/>
            </a:avLst>
          </a:prstGeom>
          <a:solidFill>
            <a:srgbClr val="FFFF66">
              <a:alpha val="49019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5929313" y="1771650"/>
            <a:ext cx="1482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5929313" y="1771650"/>
            <a:ext cx="0" cy="887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5929313" y="2659063"/>
            <a:ext cx="5969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5" name="Line 8"/>
          <p:cNvSpPr>
            <a:spLocks noChangeShapeType="1"/>
          </p:cNvSpPr>
          <p:nvPr/>
        </p:nvSpPr>
        <p:spPr bwMode="auto">
          <a:xfrm>
            <a:off x="6526213" y="2368550"/>
            <a:ext cx="0" cy="887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>
            <a:off x="7404100" y="1771650"/>
            <a:ext cx="604838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 flipH="1">
            <a:off x="6526213" y="2347913"/>
            <a:ext cx="1482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6526213" y="3255963"/>
            <a:ext cx="1463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5929313" y="1771650"/>
            <a:ext cx="5969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7989888" y="2347913"/>
            <a:ext cx="0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7412038" y="2679700"/>
            <a:ext cx="1279525" cy="127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>
            <a:off x="7394575" y="2660650"/>
            <a:ext cx="15240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 flipH="1">
            <a:off x="5035550" y="2668588"/>
            <a:ext cx="2368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 flipV="1">
            <a:off x="7402513" y="887413"/>
            <a:ext cx="0" cy="1771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>
            <a:off x="6335713" y="2220913"/>
            <a:ext cx="409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000" b="1">
                <a:solidFill>
                  <a:srgbClr val="FF3300"/>
                </a:solidFill>
              </a:rPr>
              <a:t>●</a:t>
            </a:r>
            <a:endParaRPr lang="en-US" altLang="zh-CN" sz="1000" b="1"/>
          </a:p>
        </p:txBody>
      </p:sp>
      <p:sp>
        <p:nvSpPr>
          <p:cNvPr id="34836" name="Text Box 19"/>
          <p:cNvSpPr txBox="1">
            <a:spLocks noChangeArrowheads="1"/>
          </p:cNvSpPr>
          <p:nvPr/>
        </p:nvSpPr>
        <p:spPr bwMode="auto">
          <a:xfrm>
            <a:off x="7845425" y="2222500"/>
            <a:ext cx="300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900" b="1">
                <a:solidFill>
                  <a:srgbClr val="FF3300"/>
                </a:solidFill>
              </a:rPr>
              <a:t>●</a:t>
            </a:r>
            <a:endParaRPr lang="en-US" altLang="zh-CN" sz="1800" b="1"/>
          </a:p>
        </p:txBody>
      </p:sp>
      <p:sp>
        <p:nvSpPr>
          <p:cNvPr id="34837" name="Text Box 20"/>
          <p:cNvSpPr txBox="1">
            <a:spLocks noChangeArrowheads="1"/>
          </p:cNvSpPr>
          <p:nvPr/>
        </p:nvSpPr>
        <p:spPr bwMode="auto">
          <a:xfrm>
            <a:off x="4421188" y="16827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zh-CN" sz="1800" b="1"/>
          </a:p>
        </p:txBody>
      </p:sp>
      <p:sp>
        <p:nvSpPr>
          <p:cNvPr id="34838" name="Text Box 21"/>
          <p:cNvSpPr txBox="1">
            <a:spLocks noChangeArrowheads="1"/>
          </p:cNvSpPr>
          <p:nvPr/>
        </p:nvSpPr>
        <p:spPr bwMode="auto">
          <a:xfrm>
            <a:off x="5818188" y="1665288"/>
            <a:ext cx="2873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800" b="1">
                <a:solidFill>
                  <a:srgbClr val="FF3300"/>
                </a:solidFill>
              </a:rPr>
              <a:t>●</a:t>
            </a:r>
            <a:endParaRPr lang="en-US" altLang="zh-CN" sz="800" b="1"/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6402388" y="3109913"/>
            <a:ext cx="3000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900" b="1">
                <a:solidFill>
                  <a:srgbClr val="FF3300"/>
                </a:solidFill>
              </a:rPr>
              <a:t>●</a:t>
            </a:r>
            <a:endParaRPr lang="en-US" altLang="zh-CN" sz="900" b="1"/>
          </a:p>
        </p:txBody>
      </p:sp>
      <p:sp>
        <p:nvSpPr>
          <p:cNvPr id="34840" name="Text Box 23"/>
          <p:cNvSpPr txBox="1">
            <a:spLocks noChangeArrowheads="1"/>
          </p:cNvSpPr>
          <p:nvPr/>
        </p:nvSpPr>
        <p:spPr bwMode="auto">
          <a:xfrm>
            <a:off x="4984750" y="23510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b="1"/>
              <a:t>X</a:t>
            </a:r>
          </a:p>
        </p:txBody>
      </p:sp>
      <p:sp>
        <p:nvSpPr>
          <p:cNvPr id="34841" name="Text Box 24"/>
          <p:cNvSpPr txBox="1">
            <a:spLocks noChangeArrowheads="1"/>
          </p:cNvSpPr>
          <p:nvPr/>
        </p:nvSpPr>
        <p:spPr bwMode="auto">
          <a:xfrm>
            <a:off x="8723313" y="377666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b="1"/>
              <a:t>Y</a:t>
            </a:r>
          </a:p>
        </p:txBody>
      </p:sp>
      <p:sp>
        <p:nvSpPr>
          <p:cNvPr id="34842" name="Text Box 25"/>
          <p:cNvSpPr txBox="1">
            <a:spLocks noChangeArrowheads="1"/>
          </p:cNvSpPr>
          <p:nvPr/>
        </p:nvSpPr>
        <p:spPr bwMode="auto">
          <a:xfrm>
            <a:off x="6958013" y="7096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b="1"/>
              <a:t>Z</a:t>
            </a:r>
          </a:p>
        </p:txBody>
      </p:sp>
      <p:sp>
        <p:nvSpPr>
          <p:cNvPr id="34843" name="Text Box 26"/>
          <p:cNvSpPr txBox="1">
            <a:spLocks noChangeArrowheads="1"/>
          </p:cNvSpPr>
          <p:nvPr/>
        </p:nvSpPr>
        <p:spPr bwMode="auto">
          <a:xfrm>
            <a:off x="7405688" y="2471738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b="1"/>
              <a:t>O</a:t>
            </a:r>
          </a:p>
        </p:txBody>
      </p:sp>
      <p:sp>
        <p:nvSpPr>
          <p:cNvPr id="34844" name="Text Box 27"/>
          <p:cNvSpPr txBox="1">
            <a:spLocks noChangeArrowheads="1"/>
          </p:cNvSpPr>
          <p:nvPr/>
        </p:nvSpPr>
        <p:spPr bwMode="auto">
          <a:xfrm>
            <a:off x="5345113" y="12382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b="1"/>
              <a:t>V</a:t>
            </a:r>
          </a:p>
        </p:txBody>
      </p:sp>
      <p:sp>
        <p:nvSpPr>
          <p:cNvPr id="34845" name="Text Box 28"/>
          <p:cNvSpPr txBox="1">
            <a:spLocks noChangeArrowheads="1"/>
          </p:cNvSpPr>
          <p:nvPr/>
        </p:nvSpPr>
        <p:spPr bwMode="auto">
          <a:xfrm>
            <a:off x="6532563" y="3594100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b="1"/>
              <a:t>H</a:t>
            </a:r>
          </a:p>
        </p:txBody>
      </p:sp>
      <p:sp>
        <p:nvSpPr>
          <p:cNvPr id="34846" name="Text Box 29"/>
          <p:cNvSpPr txBox="1">
            <a:spLocks noChangeArrowheads="1"/>
          </p:cNvSpPr>
          <p:nvPr/>
        </p:nvSpPr>
        <p:spPr bwMode="auto">
          <a:xfrm>
            <a:off x="8278813" y="22891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b="1"/>
              <a:t>W</a:t>
            </a:r>
          </a:p>
        </p:txBody>
      </p:sp>
      <p:sp>
        <p:nvSpPr>
          <p:cNvPr id="34847" name="Text Box 30"/>
          <p:cNvSpPr txBox="1">
            <a:spLocks noChangeArrowheads="1"/>
          </p:cNvSpPr>
          <p:nvPr/>
        </p:nvSpPr>
        <p:spPr bwMode="auto">
          <a:xfrm>
            <a:off x="6380163" y="198596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b="1"/>
              <a:t>A</a:t>
            </a:r>
          </a:p>
        </p:txBody>
      </p:sp>
      <p:sp>
        <p:nvSpPr>
          <p:cNvPr id="34848" name="Text Box 31"/>
          <p:cNvSpPr txBox="1">
            <a:spLocks noChangeArrowheads="1"/>
          </p:cNvSpPr>
          <p:nvPr/>
        </p:nvSpPr>
        <p:spPr bwMode="auto">
          <a:xfrm>
            <a:off x="6253163" y="3028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a</a:t>
            </a:r>
            <a:endParaRPr lang="en-US" altLang="zh-CN" sz="1800" b="1"/>
          </a:p>
        </p:txBody>
      </p:sp>
      <p:sp>
        <p:nvSpPr>
          <p:cNvPr id="34849" name="Text Box 32"/>
          <p:cNvSpPr txBox="1">
            <a:spLocks noChangeArrowheads="1"/>
          </p:cNvSpPr>
          <p:nvPr/>
        </p:nvSpPr>
        <p:spPr bwMode="auto">
          <a:xfrm>
            <a:off x="7983538" y="2019300"/>
            <a:ext cx="46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a</a:t>
            </a:r>
            <a:r>
              <a:rPr lang="en-US" altLang="zh-CN" b="1">
                <a:sym typeface="Symbol" pitchFamily="18" charset="2"/>
              </a:rPr>
              <a:t></a:t>
            </a:r>
            <a:endParaRPr lang="en-US" altLang="zh-CN" b="1">
              <a:sym typeface="UniversalMath1 BT" pitchFamily="18" charset="2"/>
            </a:endParaRPr>
          </a:p>
        </p:txBody>
      </p:sp>
      <p:sp>
        <p:nvSpPr>
          <p:cNvPr id="34850" name="Text Box 33"/>
          <p:cNvSpPr txBox="1">
            <a:spLocks noChangeArrowheads="1"/>
          </p:cNvSpPr>
          <p:nvPr/>
        </p:nvSpPr>
        <p:spPr bwMode="auto">
          <a:xfrm>
            <a:off x="5751513" y="13954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>
                <a:sym typeface="EuroRoman" pitchFamily="2" charset="2"/>
              </a:rPr>
              <a:t>a</a:t>
            </a:r>
            <a:r>
              <a:rPr lang="en-US" altLang="zh-CN" b="1">
                <a:sym typeface="Symbol" pitchFamily="18" charset="2"/>
              </a:rPr>
              <a:t></a:t>
            </a:r>
            <a:endParaRPr lang="en-US" altLang="zh-CN" b="1">
              <a:sym typeface="UniversalMath1 BT" pitchFamily="18" charset="2"/>
            </a:endParaRP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3095625" y="3128963"/>
            <a:ext cx="2608263" cy="595312"/>
          </a:xfrm>
          <a:prstGeom prst="rect">
            <a:avLst/>
          </a:prstGeom>
          <a:solidFill>
            <a:srgbClr val="FFFF66"/>
          </a:solidFill>
          <a:ln w="76200">
            <a:pattFill prst="smCheck">
              <a:fgClr>
                <a:srgbClr val="FF3300"/>
              </a:fgClr>
              <a:bgClr>
                <a:srgbClr val="FFFF00"/>
              </a:bgClr>
            </a:patt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点的投影规律</a:t>
            </a:r>
            <a:endParaRPr lang="zh-CN" altLang="en-US" sz="2800" b="1"/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376238" y="3870325"/>
            <a:ext cx="219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① </a:t>
            </a:r>
            <a:r>
              <a:rPr lang="en-US" altLang="zh-CN" sz="2800" b="1">
                <a:sym typeface="EuroRoman" pitchFamily="2" charset="2"/>
              </a:rPr>
              <a:t>a</a:t>
            </a:r>
            <a:r>
              <a:rPr lang="en-US" altLang="zh-CN" sz="2800" b="1">
                <a:sym typeface="Symbol" pitchFamily="18" charset="2"/>
              </a:rPr>
              <a:t></a:t>
            </a:r>
            <a:r>
              <a:rPr lang="en-US" altLang="zh-CN" sz="2800" b="1"/>
              <a:t>a⊥</a:t>
            </a:r>
            <a:r>
              <a:rPr lang="en-US" altLang="zh-CN" b="1"/>
              <a:t>OX</a:t>
            </a:r>
            <a:r>
              <a:rPr lang="zh-CN" altLang="zh-CN" b="1">
                <a:latin typeface="黑体" pitchFamily="2" charset="-122"/>
                <a:ea typeface="黑体" pitchFamily="2" charset="-122"/>
              </a:rPr>
              <a:t>轴</a:t>
            </a:r>
            <a:endParaRPr lang="zh-CN" altLang="en-US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804863" y="5662613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aa</a:t>
            </a:r>
            <a:r>
              <a:rPr lang="en-US" altLang="zh-CN" sz="2800" b="1" baseline="-25000"/>
              <a:t>x</a:t>
            </a:r>
            <a:r>
              <a:rPr lang="en-US" altLang="zh-CN" sz="2800" b="1"/>
              <a:t>= a</a:t>
            </a:r>
            <a:r>
              <a:rPr lang="en-US" altLang="zh-CN" sz="2800" b="1">
                <a:sym typeface="Symbol" pitchFamily="18" charset="2"/>
              </a:rPr>
              <a:t>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z   </a:t>
            </a:r>
            <a:r>
              <a:rPr lang="en-US" altLang="zh-CN" sz="2800" b="1"/>
              <a:t>= A</a:t>
            </a:r>
            <a:r>
              <a:rPr lang="en-US" altLang="zh-CN" b="1">
                <a:sym typeface="EuroRoman" pitchFamily="2" charset="2"/>
              </a:rPr>
              <a:t>a</a:t>
            </a:r>
            <a:r>
              <a:rPr lang="en-US" altLang="zh-CN" b="1">
                <a:sym typeface="Symbol" pitchFamily="18" charset="2"/>
              </a:rPr>
              <a:t></a:t>
            </a:r>
            <a:r>
              <a:rPr lang="en-US" altLang="zh-CN" sz="2800" b="1"/>
              <a:t>(</a:t>
            </a:r>
            <a:r>
              <a:rPr lang="en-US" altLang="zh-CN" b="1"/>
              <a:t>A</a:t>
            </a:r>
            <a:r>
              <a:rPr lang="zh-CN" altLang="zh-CN" b="1"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zh-CN" b="1">
                <a:latin typeface="黑体" pitchFamily="2" charset="-122"/>
                <a:ea typeface="黑体" pitchFamily="2" charset="-122"/>
              </a:rPr>
              <a:t>面的距离</a:t>
            </a:r>
            <a:r>
              <a:rPr lang="en-US" altLang="zh-CN" b="1"/>
              <a:t>)</a:t>
            </a: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344488" y="4479925"/>
            <a:ext cx="5094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② </a:t>
            </a:r>
            <a:r>
              <a:rPr lang="en-US" altLang="zh-CN" sz="2800" b="1">
                <a:sym typeface="EuroRoman" pitchFamily="2" charset="2"/>
              </a:rPr>
              <a:t>a</a:t>
            </a:r>
            <a:r>
              <a:rPr lang="en-US" altLang="zh-CN" sz="2800" b="1">
                <a:sym typeface="Symbol" pitchFamily="18" charset="2"/>
              </a:rPr>
              <a:t>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x</a:t>
            </a:r>
            <a:r>
              <a:rPr lang="en-US" altLang="zh-CN" sz="2800" b="1"/>
              <a:t>= a</a:t>
            </a:r>
            <a:r>
              <a:rPr lang="en-US" altLang="zh-CN" sz="2800" b="1">
                <a:sym typeface="Symbol" pitchFamily="18" charset="2"/>
              </a:rPr>
              <a:t>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y  </a:t>
            </a:r>
            <a:r>
              <a:rPr lang="en-US" altLang="zh-CN" sz="2800" b="1"/>
              <a:t>= A</a:t>
            </a:r>
            <a:r>
              <a:rPr lang="en-US" altLang="zh-CN" b="1"/>
              <a:t>a(A</a:t>
            </a:r>
            <a:r>
              <a:rPr lang="zh-CN" altLang="zh-CN" b="1"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H</a:t>
            </a:r>
            <a:r>
              <a:rPr lang="zh-CN" altLang="zh-CN" b="1">
                <a:latin typeface="黑体" pitchFamily="2" charset="-122"/>
                <a:ea typeface="黑体" pitchFamily="2" charset="-122"/>
              </a:rPr>
              <a:t>面的距离</a:t>
            </a:r>
            <a:r>
              <a:rPr lang="en-US" altLang="zh-CN" b="1"/>
              <a:t>)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804863" y="5051425"/>
            <a:ext cx="49180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ym typeface="EuroRoman" pitchFamily="2" charset="2"/>
              </a:rPr>
              <a:t>a</a:t>
            </a:r>
            <a:r>
              <a:rPr lang="en-US" altLang="zh-CN" sz="2800" b="1">
                <a:sym typeface="Symbol" pitchFamily="18" charset="2"/>
              </a:rPr>
              <a:t>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z </a:t>
            </a:r>
            <a:r>
              <a:rPr lang="en-US" altLang="zh-CN" sz="2800" b="1"/>
              <a:t>= aa</a:t>
            </a:r>
            <a:r>
              <a:rPr lang="en-US" altLang="zh-CN" sz="2800" b="1" baseline="-25000"/>
              <a:t>y</a:t>
            </a:r>
            <a:r>
              <a:rPr lang="en-US" altLang="zh-CN" sz="2800" b="1"/>
              <a:t>= A</a:t>
            </a:r>
            <a:r>
              <a:rPr lang="en-US" altLang="zh-CN" b="1"/>
              <a:t>a</a:t>
            </a:r>
            <a:r>
              <a:rPr lang="en-US" altLang="zh-CN" b="1">
                <a:sym typeface="Symbol" pitchFamily="18" charset="2"/>
              </a:rPr>
              <a:t></a:t>
            </a:r>
            <a:r>
              <a:rPr lang="en-US" altLang="zh-CN" sz="2800" b="1"/>
              <a:t>(</a:t>
            </a:r>
            <a:r>
              <a:rPr lang="en-US" altLang="zh-CN" b="1"/>
              <a:t>A</a:t>
            </a:r>
            <a:r>
              <a:rPr lang="zh-CN" altLang="zh-CN" b="1"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W</a:t>
            </a:r>
            <a:r>
              <a:rPr lang="zh-CN" altLang="zh-CN" b="1">
                <a:latin typeface="黑体" pitchFamily="2" charset="-122"/>
                <a:ea typeface="黑体" pitchFamily="2" charset="-122"/>
              </a:rPr>
              <a:t>面的距离</a:t>
            </a:r>
            <a:r>
              <a:rPr lang="en-US" altLang="zh-CN" b="1"/>
              <a:t>)</a:t>
            </a:r>
          </a:p>
        </p:txBody>
      </p:sp>
      <p:grpSp>
        <p:nvGrpSpPr>
          <p:cNvPr id="34856" name="Group 39"/>
          <p:cNvGrpSpPr>
            <a:grpSpLocks/>
          </p:cNvGrpSpPr>
          <p:nvPr/>
        </p:nvGrpSpPr>
        <p:grpSpPr bwMode="auto">
          <a:xfrm>
            <a:off x="5481638" y="2205038"/>
            <a:ext cx="447675" cy="514350"/>
            <a:chOff x="1114" y="687"/>
            <a:chExt cx="282" cy="324"/>
          </a:xfrm>
        </p:grpSpPr>
        <p:sp>
          <p:nvSpPr>
            <p:cNvPr id="34940" name="Text Box 40"/>
            <p:cNvSpPr txBox="1">
              <a:spLocks noChangeArrowheads="1"/>
            </p:cNvSpPr>
            <p:nvPr/>
          </p:nvSpPr>
          <p:spPr bwMode="auto">
            <a:xfrm>
              <a:off x="1208" y="78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x</a:t>
              </a:r>
            </a:p>
          </p:txBody>
        </p:sp>
        <p:sp>
          <p:nvSpPr>
            <p:cNvPr id="34941" name="Text Box 41"/>
            <p:cNvSpPr txBox="1">
              <a:spLocks noChangeArrowheads="1"/>
            </p:cNvSpPr>
            <p:nvPr/>
          </p:nvSpPr>
          <p:spPr bwMode="auto">
            <a:xfrm>
              <a:off x="1114" y="68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endParaRPr lang="en-US" altLang="zh-CN" sz="1800" b="1"/>
            </a:p>
          </p:txBody>
        </p:sp>
      </p:grpSp>
      <p:grpSp>
        <p:nvGrpSpPr>
          <p:cNvPr id="34857" name="Group 42"/>
          <p:cNvGrpSpPr>
            <a:grpSpLocks/>
          </p:cNvGrpSpPr>
          <p:nvPr/>
        </p:nvGrpSpPr>
        <p:grpSpPr bwMode="auto">
          <a:xfrm>
            <a:off x="6996113" y="1376363"/>
            <a:ext cx="457200" cy="481012"/>
            <a:chOff x="1963" y="152"/>
            <a:chExt cx="288" cy="303"/>
          </a:xfrm>
        </p:grpSpPr>
        <p:sp>
          <p:nvSpPr>
            <p:cNvPr id="34938" name="Text Box 43"/>
            <p:cNvSpPr txBox="1">
              <a:spLocks noChangeArrowheads="1"/>
            </p:cNvSpPr>
            <p:nvPr/>
          </p:nvSpPr>
          <p:spPr bwMode="auto">
            <a:xfrm>
              <a:off x="1963" y="15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endParaRPr lang="en-US" altLang="zh-CN" sz="1800" b="1"/>
            </a:p>
          </p:txBody>
        </p:sp>
        <p:sp>
          <p:nvSpPr>
            <p:cNvPr id="34939" name="Text Box 44"/>
            <p:cNvSpPr txBox="1">
              <a:spLocks noChangeArrowheads="1"/>
            </p:cNvSpPr>
            <p:nvPr/>
          </p:nvSpPr>
          <p:spPr bwMode="auto">
            <a:xfrm>
              <a:off x="2071" y="224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z</a:t>
              </a:r>
            </a:p>
          </p:txBody>
        </p:sp>
      </p:grpSp>
      <p:grpSp>
        <p:nvGrpSpPr>
          <p:cNvPr id="34858" name="Group 45"/>
          <p:cNvGrpSpPr>
            <a:grpSpLocks/>
          </p:cNvGrpSpPr>
          <p:nvPr/>
        </p:nvGrpSpPr>
        <p:grpSpPr bwMode="auto">
          <a:xfrm>
            <a:off x="7958138" y="2925763"/>
            <a:ext cx="515937" cy="482600"/>
            <a:chOff x="1259" y="1653"/>
            <a:chExt cx="325" cy="304"/>
          </a:xfrm>
        </p:grpSpPr>
        <p:sp>
          <p:nvSpPr>
            <p:cNvPr id="34936" name="Text Box 46"/>
            <p:cNvSpPr txBox="1">
              <a:spLocks noChangeArrowheads="1"/>
            </p:cNvSpPr>
            <p:nvPr/>
          </p:nvSpPr>
          <p:spPr bwMode="auto">
            <a:xfrm>
              <a:off x="1259" y="165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endParaRPr lang="en-US" altLang="zh-CN" sz="1800" b="1"/>
            </a:p>
          </p:txBody>
        </p:sp>
        <p:sp>
          <p:nvSpPr>
            <p:cNvPr id="34937" name="Text Box 47"/>
            <p:cNvSpPr txBox="1">
              <a:spLocks noChangeArrowheads="1"/>
            </p:cNvSpPr>
            <p:nvPr/>
          </p:nvSpPr>
          <p:spPr bwMode="auto">
            <a:xfrm>
              <a:off x="1396" y="172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y</a:t>
              </a:r>
            </a:p>
          </p:txBody>
        </p:sp>
      </p:grpSp>
      <p:grpSp>
        <p:nvGrpSpPr>
          <p:cNvPr id="34859" name="Group 49"/>
          <p:cNvGrpSpPr>
            <a:grpSpLocks/>
          </p:cNvGrpSpPr>
          <p:nvPr/>
        </p:nvGrpSpPr>
        <p:grpSpPr bwMode="auto">
          <a:xfrm>
            <a:off x="382588" y="771525"/>
            <a:ext cx="3629025" cy="2916238"/>
            <a:chOff x="305" y="219"/>
            <a:chExt cx="2286" cy="1837"/>
          </a:xfrm>
        </p:grpSpPr>
        <p:sp>
          <p:nvSpPr>
            <p:cNvPr id="34913" name="Line 50"/>
            <p:cNvSpPr>
              <a:spLocks noChangeShapeType="1"/>
            </p:cNvSpPr>
            <p:nvPr/>
          </p:nvSpPr>
          <p:spPr bwMode="auto">
            <a:xfrm flipH="1">
              <a:off x="1615" y="1184"/>
              <a:ext cx="560" cy="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14" name="Freeform 51"/>
            <p:cNvSpPr>
              <a:spLocks/>
            </p:cNvSpPr>
            <p:nvPr/>
          </p:nvSpPr>
          <p:spPr bwMode="auto">
            <a:xfrm>
              <a:off x="706" y="529"/>
              <a:ext cx="1" cy="1214"/>
            </a:xfrm>
            <a:custGeom>
              <a:avLst/>
              <a:gdLst>
                <a:gd name="T0" fmla="*/ 0 w 1"/>
                <a:gd name="T1" fmla="*/ 1214 h 1214"/>
                <a:gd name="T2" fmla="*/ 0 w 1"/>
                <a:gd name="T3" fmla="*/ 0 h 1214"/>
                <a:gd name="T4" fmla="*/ 0 60000 65536"/>
                <a:gd name="T5" fmla="*/ 0 60000 65536"/>
                <a:gd name="T6" fmla="*/ 0 w 1"/>
                <a:gd name="T7" fmla="*/ 0 h 1214"/>
                <a:gd name="T8" fmla="*/ 1 w 1"/>
                <a:gd name="T9" fmla="*/ 1214 h 12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14">
                  <a:moveTo>
                    <a:pt x="0" y="121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15" name="Line 52"/>
            <p:cNvSpPr>
              <a:spLocks noChangeShapeType="1"/>
            </p:cNvSpPr>
            <p:nvPr/>
          </p:nvSpPr>
          <p:spPr bwMode="auto">
            <a:xfrm flipH="1">
              <a:off x="694" y="1739"/>
              <a:ext cx="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16" name="Line 53"/>
            <p:cNvSpPr>
              <a:spLocks noChangeShapeType="1"/>
            </p:cNvSpPr>
            <p:nvPr/>
          </p:nvSpPr>
          <p:spPr bwMode="auto">
            <a:xfrm>
              <a:off x="2175" y="554"/>
              <a:ext cx="0" cy="6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17" name="Line 54"/>
            <p:cNvSpPr>
              <a:spLocks noChangeShapeType="1"/>
            </p:cNvSpPr>
            <p:nvPr/>
          </p:nvSpPr>
          <p:spPr bwMode="auto">
            <a:xfrm>
              <a:off x="709" y="554"/>
              <a:ext cx="1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18" name="Text Box 55"/>
            <p:cNvSpPr txBox="1">
              <a:spLocks noChangeArrowheads="1"/>
            </p:cNvSpPr>
            <p:nvPr/>
          </p:nvSpPr>
          <p:spPr bwMode="auto">
            <a:xfrm>
              <a:off x="754" y="515"/>
              <a:ext cx="1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zh-CN" sz="1000" b="1"/>
            </a:p>
          </p:txBody>
        </p:sp>
        <p:sp>
          <p:nvSpPr>
            <p:cNvPr id="34919" name="Text Box 56"/>
            <p:cNvSpPr txBox="1">
              <a:spLocks noChangeArrowheads="1"/>
            </p:cNvSpPr>
            <p:nvPr/>
          </p:nvSpPr>
          <p:spPr bwMode="auto">
            <a:xfrm>
              <a:off x="595" y="1662"/>
              <a:ext cx="22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solidFill>
                    <a:srgbClr val="FF3300"/>
                  </a:solidFill>
                </a:rPr>
                <a:t>●</a:t>
              </a:r>
              <a:endParaRPr lang="en-US" altLang="zh-CN" sz="1800" b="1"/>
            </a:p>
          </p:txBody>
        </p:sp>
        <p:sp>
          <p:nvSpPr>
            <p:cNvPr id="34920" name="Text Box 57"/>
            <p:cNvSpPr txBox="1">
              <a:spLocks noChangeArrowheads="1"/>
            </p:cNvSpPr>
            <p:nvPr/>
          </p:nvSpPr>
          <p:spPr bwMode="auto">
            <a:xfrm>
              <a:off x="2059" y="482"/>
              <a:ext cx="25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solidFill>
                    <a:srgbClr val="FF3300"/>
                  </a:solidFill>
                </a:rPr>
                <a:t>●</a:t>
              </a:r>
            </a:p>
          </p:txBody>
        </p:sp>
        <p:sp>
          <p:nvSpPr>
            <p:cNvPr id="34921" name="Text Box 58"/>
            <p:cNvSpPr txBox="1">
              <a:spLocks noChangeArrowheads="1"/>
            </p:cNvSpPr>
            <p:nvPr/>
          </p:nvSpPr>
          <p:spPr bwMode="auto">
            <a:xfrm>
              <a:off x="2286" y="972"/>
              <a:ext cx="3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Y</a:t>
              </a:r>
              <a:endParaRPr lang="en-US" altLang="zh-CN" sz="1800" b="1"/>
            </a:p>
          </p:txBody>
        </p:sp>
        <p:sp>
          <p:nvSpPr>
            <p:cNvPr id="34922" name="Text Box 59"/>
            <p:cNvSpPr txBox="1">
              <a:spLocks noChangeArrowheads="1"/>
            </p:cNvSpPr>
            <p:nvPr/>
          </p:nvSpPr>
          <p:spPr bwMode="auto">
            <a:xfrm>
              <a:off x="1392" y="21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Z</a:t>
              </a:r>
              <a:endParaRPr lang="en-US" altLang="zh-CN" sz="1800" b="1"/>
            </a:p>
          </p:txBody>
        </p:sp>
        <p:sp>
          <p:nvSpPr>
            <p:cNvPr id="34923" name="Text Box 60"/>
            <p:cNvSpPr txBox="1">
              <a:spLocks noChangeArrowheads="1"/>
            </p:cNvSpPr>
            <p:nvPr/>
          </p:nvSpPr>
          <p:spPr bwMode="auto">
            <a:xfrm>
              <a:off x="1606" y="238"/>
              <a:ext cx="2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a</a:t>
              </a:r>
              <a:r>
                <a:rPr lang="en-US" altLang="zh-CN" sz="2800" b="1" baseline="-25000"/>
                <a:t>z</a:t>
              </a:r>
              <a:endParaRPr lang="en-US" altLang="zh-CN" sz="2800" b="1"/>
            </a:p>
          </p:txBody>
        </p:sp>
        <p:sp>
          <p:nvSpPr>
            <p:cNvPr id="34924" name="Freeform 61"/>
            <p:cNvSpPr>
              <a:spLocks/>
            </p:cNvSpPr>
            <p:nvPr/>
          </p:nvSpPr>
          <p:spPr bwMode="auto">
            <a:xfrm>
              <a:off x="467" y="1185"/>
              <a:ext cx="2118" cy="1"/>
            </a:xfrm>
            <a:custGeom>
              <a:avLst/>
              <a:gdLst>
                <a:gd name="T0" fmla="*/ 0 w 1751"/>
                <a:gd name="T1" fmla="*/ 0 h 1"/>
                <a:gd name="T2" fmla="*/ 6636 w 1751"/>
                <a:gd name="T3" fmla="*/ 0 h 1"/>
                <a:gd name="T4" fmla="*/ 0 60000 65536"/>
                <a:gd name="T5" fmla="*/ 0 60000 65536"/>
                <a:gd name="T6" fmla="*/ 0 w 1751"/>
                <a:gd name="T7" fmla="*/ 0 h 1"/>
                <a:gd name="T8" fmla="*/ 1751 w 17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51" h="1">
                  <a:moveTo>
                    <a:pt x="0" y="0"/>
                  </a:moveTo>
                  <a:lnTo>
                    <a:pt x="1751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25" name="Freeform 62"/>
            <p:cNvSpPr>
              <a:spLocks/>
            </p:cNvSpPr>
            <p:nvPr/>
          </p:nvSpPr>
          <p:spPr bwMode="auto">
            <a:xfrm>
              <a:off x="1611" y="377"/>
              <a:ext cx="1" cy="1523"/>
            </a:xfrm>
            <a:custGeom>
              <a:avLst/>
              <a:gdLst>
                <a:gd name="T0" fmla="*/ 0 w 1"/>
                <a:gd name="T1" fmla="*/ 1860 h 1473"/>
                <a:gd name="T2" fmla="*/ 1 w 1"/>
                <a:gd name="T3" fmla="*/ 0 h 1473"/>
                <a:gd name="T4" fmla="*/ 0 60000 65536"/>
                <a:gd name="T5" fmla="*/ 0 60000 65536"/>
                <a:gd name="T6" fmla="*/ 0 w 1"/>
                <a:gd name="T7" fmla="*/ 0 h 1473"/>
                <a:gd name="T8" fmla="*/ 1 w 1"/>
                <a:gd name="T9" fmla="*/ 1473 h 14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73">
                  <a:moveTo>
                    <a:pt x="0" y="1473"/>
                  </a:moveTo>
                  <a:lnTo>
                    <a:pt x="1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26" name="Text Box 63"/>
            <p:cNvSpPr txBox="1">
              <a:spLocks noChangeArrowheads="1"/>
            </p:cNvSpPr>
            <p:nvPr/>
          </p:nvSpPr>
          <p:spPr bwMode="auto">
            <a:xfrm>
              <a:off x="2133" y="305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r>
                <a:rPr lang="en-US" altLang="zh-CN" b="1">
                  <a:sym typeface="Symbol" pitchFamily="18" charset="2"/>
                </a:rPr>
                <a:t></a:t>
              </a:r>
              <a:endParaRPr lang="en-US" altLang="zh-CN" b="1">
                <a:sym typeface="UniversalMath1 BT" pitchFamily="18" charset="2"/>
              </a:endParaRPr>
            </a:p>
          </p:txBody>
        </p:sp>
        <p:sp>
          <p:nvSpPr>
            <p:cNvPr id="34927" name="Text Box 64"/>
            <p:cNvSpPr txBox="1">
              <a:spLocks noChangeArrowheads="1"/>
            </p:cNvSpPr>
            <p:nvPr/>
          </p:nvSpPr>
          <p:spPr bwMode="auto">
            <a:xfrm>
              <a:off x="305" y="966"/>
              <a:ext cx="3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X</a:t>
              </a:r>
              <a:endParaRPr lang="en-US" altLang="zh-CN" sz="1800" b="1"/>
            </a:p>
          </p:txBody>
        </p:sp>
        <p:sp>
          <p:nvSpPr>
            <p:cNvPr id="34928" name="Text Box 65"/>
            <p:cNvSpPr txBox="1">
              <a:spLocks noChangeArrowheads="1"/>
            </p:cNvSpPr>
            <p:nvPr/>
          </p:nvSpPr>
          <p:spPr bwMode="auto">
            <a:xfrm>
              <a:off x="1374" y="1806"/>
              <a:ext cx="3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Y</a:t>
              </a:r>
              <a:endParaRPr lang="en-US" altLang="zh-CN" sz="1800" b="1"/>
            </a:p>
          </p:txBody>
        </p:sp>
        <p:sp>
          <p:nvSpPr>
            <p:cNvPr id="34929" name="Text Box 66"/>
            <p:cNvSpPr txBox="1">
              <a:spLocks noChangeArrowheads="1"/>
            </p:cNvSpPr>
            <p:nvPr/>
          </p:nvSpPr>
          <p:spPr bwMode="auto">
            <a:xfrm>
              <a:off x="2133" y="1097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r>
                <a:rPr lang="en-US" altLang="zh-CN" b="1" baseline="-25000"/>
                <a:t>y</a:t>
              </a:r>
              <a:endParaRPr lang="en-US" altLang="zh-CN" sz="1800" b="1"/>
            </a:p>
          </p:txBody>
        </p:sp>
        <p:sp>
          <p:nvSpPr>
            <p:cNvPr id="34930" name="Text Box 67"/>
            <p:cNvSpPr txBox="1">
              <a:spLocks noChangeArrowheads="1"/>
            </p:cNvSpPr>
            <p:nvPr/>
          </p:nvSpPr>
          <p:spPr bwMode="auto">
            <a:xfrm>
              <a:off x="1621" y="957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O</a:t>
              </a:r>
              <a:endParaRPr lang="en-US" altLang="zh-CN" sz="1800" b="1"/>
            </a:p>
          </p:txBody>
        </p:sp>
        <p:sp>
          <p:nvSpPr>
            <p:cNvPr id="34931" name="Text Box 68"/>
            <p:cNvSpPr txBox="1">
              <a:spLocks noChangeArrowheads="1"/>
            </p:cNvSpPr>
            <p:nvPr/>
          </p:nvSpPr>
          <p:spPr bwMode="auto">
            <a:xfrm>
              <a:off x="500" y="1640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a</a:t>
              </a:r>
              <a:endParaRPr lang="en-US" altLang="zh-CN" sz="1800" b="1"/>
            </a:p>
          </p:txBody>
        </p:sp>
        <p:sp>
          <p:nvSpPr>
            <p:cNvPr id="34932" name="Text Box 69"/>
            <p:cNvSpPr txBox="1">
              <a:spLocks noChangeArrowheads="1"/>
            </p:cNvSpPr>
            <p:nvPr/>
          </p:nvSpPr>
          <p:spPr bwMode="auto">
            <a:xfrm>
              <a:off x="682" y="895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r>
                <a:rPr lang="en-US" altLang="zh-CN" b="1" baseline="-25000"/>
                <a:t>x</a:t>
              </a:r>
              <a:endParaRPr lang="en-US" altLang="zh-CN" sz="1800" b="1"/>
            </a:p>
          </p:txBody>
        </p:sp>
        <p:sp>
          <p:nvSpPr>
            <p:cNvPr id="34933" name="Text Box 70"/>
            <p:cNvSpPr txBox="1">
              <a:spLocks noChangeArrowheads="1"/>
            </p:cNvSpPr>
            <p:nvPr/>
          </p:nvSpPr>
          <p:spPr bwMode="auto">
            <a:xfrm>
              <a:off x="1605" y="1561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a</a:t>
              </a:r>
              <a:r>
                <a:rPr lang="en-US" altLang="zh-CN" sz="2800" b="1" baseline="-25000"/>
                <a:t>y</a:t>
              </a:r>
              <a:endParaRPr lang="en-US" altLang="zh-CN" sz="1800" b="1"/>
            </a:p>
          </p:txBody>
        </p:sp>
        <p:sp>
          <p:nvSpPr>
            <p:cNvPr id="34934" name="Text Box 71"/>
            <p:cNvSpPr txBox="1">
              <a:spLocks noChangeArrowheads="1"/>
            </p:cNvSpPr>
            <p:nvPr/>
          </p:nvSpPr>
          <p:spPr bwMode="auto">
            <a:xfrm>
              <a:off x="530" y="326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EuroRoman" pitchFamily="2" charset="2"/>
                </a:rPr>
                <a:t>a</a:t>
              </a:r>
              <a:r>
                <a:rPr lang="en-US" altLang="zh-CN" b="1">
                  <a:sym typeface="Symbol" pitchFamily="18" charset="2"/>
                </a:rPr>
                <a:t></a:t>
              </a:r>
              <a:endParaRPr lang="en-US" altLang="zh-CN" b="1">
                <a:sym typeface="UniversalMath1 BT" pitchFamily="18" charset="2"/>
              </a:endParaRPr>
            </a:p>
          </p:txBody>
        </p:sp>
        <p:sp>
          <p:nvSpPr>
            <p:cNvPr id="34935" name="Text Box 72"/>
            <p:cNvSpPr txBox="1">
              <a:spLocks noChangeArrowheads="1"/>
            </p:cNvSpPr>
            <p:nvPr/>
          </p:nvSpPr>
          <p:spPr bwMode="auto">
            <a:xfrm>
              <a:off x="615" y="495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solidFill>
                    <a:srgbClr val="FF3300"/>
                  </a:solidFill>
                </a:rPr>
                <a:t>●</a:t>
              </a:r>
            </a:p>
          </p:txBody>
        </p:sp>
      </p:grp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2973388" y="3627438"/>
            <a:ext cx="31877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4800" b="1"/>
              <a:t> </a:t>
            </a:r>
            <a:r>
              <a:rPr lang="en-US" altLang="zh-CN" sz="2800" b="1">
                <a:sym typeface="EuroRoman" pitchFamily="2" charset="2"/>
              </a:rPr>
              <a:t>a</a:t>
            </a:r>
            <a:r>
              <a:rPr lang="en-US" altLang="zh-CN" sz="2800" b="1">
                <a:sym typeface="Symbol" pitchFamily="18" charset="2"/>
              </a:rPr>
              <a:t></a:t>
            </a:r>
            <a:r>
              <a:rPr lang="en-US" altLang="zh-CN" sz="2800" b="1"/>
              <a:t>a</a:t>
            </a:r>
            <a:r>
              <a:rPr lang="en-US" altLang="zh-CN" sz="2800" b="1">
                <a:sym typeface="Symbol" pitchFamily="18" charset="2"/>
              </a:rPr>
              <a:t></a:t>
            </a:r>
            <a:r>
              <a:rPr lang="en-US" altLang="zh-CN" sz="2800" b="1"/>
              <a:t>⊥</a:t>
            </a:r>
            <a:r>
              <a:rPr lang="en-US" altLang="zh-CN" b="1"/>
              <a:t>OZ</a:t>
            </a:r>
            <a:r>
              <a:rPr lang="zh-CN" altLang="zh-CN" b="1">
                <a:latin typeface="黑体" pitchFamily="2" charset="-122"/>
                <a:ea typeface="黑体" pitchFamily="2" charset="-122"/>
              </a:rPr>
              <a:t>轴</a:t>
            </a:r>
            <a:endParaRPr lang="zh-CN" altLang="en-US" b="1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1565275" y="1203325"/>
            <a:ext cx="227013" cy="2079625"/>
            <a:chOff x="868" y="932"/>
            <a:chExt cx="143" cy="1310"/>
          </a:xfrm>
        </p:grpSpPr>
        <p:sp>
          <p:nvSpPr>
            <p:cNvPr id="34909" name="Line 84"/>
            <p:cNvSpPr>
              <a:spLocks noChangeShapeType="1"/>
            </p:cNvSpPr>
            <p:nvPr/>
          </p:nvSpPr>
          <p:spPr bwMode="auto">
            <a:xfrm flipH="1">
              <a:off x="948" y="932"/>
              <a:ext cx="63" cy="109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10" name="Line 85"/>
            <p:cNvSpPr>
              <a:spLocks noChangeShapeType="1"/>
            </p:cNvSpPr>
            <p:nvPr/>
          </p:nvSpPr>
          <p:spPr bwMode="auto">
            <a:xfrm flipH="1">
              <a:off x="896" y="940"/>
              <a:ext cx="63" cy="109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11" name="Line 88"/>
            <p:cNvSpPr>
              <a:spLocks noChangeShapeType="1"/>
            </p:cNvSpPr>
            <p:nvPr/>
          </p:nvSpPr>
          <p:spPr bwMode="auto">
            <a:xfrm flipH="1">
              <a:off x="914" y="2133"/>
              <a:ext cx="63" cy="109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12" name="Line 89"/>
            <p:cNvSpPr>
              <a:spLocks noChangeShapeType="1"/>
            </p:cNvSpPr>
            <p:nvPr/>
          </p:nvSpPr>
          <p:spPr bwMode="auto">
            <a:xfrm flipH="1">
              <a:off x="868" y="2129"/>
              <a:ext cx="63" cy="109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862" name="Line 92"/>
          <p:cNvSpPr>
            <a:spLocks noChangeShapeType="1"/>
          </p:cNvSpPr>
          <p:nvPr/>
        </p:nvSpPr>
        <p:spPr bwMode="auto">
          <a:xfrm flipV="1">
            <a:off x="1016000" y="1190625"/>
            <a:ext cx="9525" cy="104775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97"/>
          <p:cNvGrpSpPr>
            <a:grpSpLocks/>
          </p:cNvGrpSpPr>
          <p:nvPr/>
        </p:nvGrpSpPr>
        <p:grpSpPr bwMode="auto">
          <a:xfrm>
            <a:off x="930275" y="1714500"/>
            <a:ext cx="2520950" cy="171450"/>
            <a:chOff x="468" y="1254"/>
            <a:chExt cx="1588" cy="108"/>
          </a:xfrm>
        </p:grpSpPr>
        <p:sp>
          <p:nvSpPr>
            <p:cNvPr id="34905" name="Line 93"/>
            <p:cNvSpPr>
              <a:spLocks noChangeShapeType="1"/>
            </p:cNvSpPr>
            <p:nvPr/>
          </p:nvSpPr>
          <p:spPr bwMode="auto">
            <a:xfrm flipV="1">
              <a:off x="468" y="1260"/>
              <a:ext cx="110" cy="6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06" name="Line 94"/>
            <p:cNvSpPr>
              <a:spLocks noChangeShapeType="1"/>
            </p:cNvSpPr>
            <p:nvPr/>
          </p:nvSpPr>
          <p:spPr bwMode="auto">
            <a:xfrm flipV="1">
              <a:off x="480" y="1302"/>
              <a:ext cx="106" cy="6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07" name="Line 95"/>
            <p:cNvSpPr>
              <a:spLocks noChangeShapeType="1"/>
            </p:cNvSpPr>
            <p:nvPr/>
          </p:nvSpPr>
          <p:spPr bwMode="auto">
            <a:xfrm flipV="1">
              <a:off x="1938" y="1254"/>
              <a:ext cx="110" cy="6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08" name="Line 96"/>
            <p:cNvSpPr>
              <a:spLocks noChangeShapeType="1"/>
            </p:cNvSpPr>
            <p:nvPr/>
          </p:nvSpPr>
          <p:spPr bwMode="auto">
            <a:xfrm flipV="1">
              <a:off x="1950" y="1296"/>
              <a:ext cx="106" cy="6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930275" y="1216025"/>
            <a:ext cx="2084388" cy="1679575"/>
            <a:chOff x="468" y="940"/>
            <a:chExt cx="1313" cy="1058"/>
          </a:xfrm>
        </p:grpSpPr>
        <p:grpSp>
          <p:nvGrpSpPr>
            <p:cNvPr id="34900" name="Group 100"/>
            <p:cNvGrpSpPr>
              <a:grpSpLocks/>
            </p:cNvGrpSpPr>
            <p:nvPr/>
          </p:nvGrpSpPr>
          <p:grpSpPr bwMode="auto">
            <a:xfrm>
              <a:off x="1680" y="940"/>
              <a:ext cx="101" cy="92"/>
              <a:chOff x="1680" y="940"/>
              <a:chExt cx="101" cy="92"/>
            </a:xfrm>
          </p:grpSpPr>
          <p:sp>
            <p:nvSpPr>
              <p:cNvPr id="34903" name="Line 98"/>
              <p:cNvSpPr>
                <a:spLocks noChangeShapeType="1"/>
              </p:cNvSpPr>
              <p:nvPr/>
            </p:nvSpPr>
            <p:spPr bwMode="auto">
              <a:xfrm flipV="1">
                <a:off x="1680" y="940"/>
                <a:ext cx="53" cy="92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904" name="Line 99"/>
              <p:cNvSpPr>
                <a:spLocks noChangeShapeType="1"/>
              </p:cNvSpPr>
              <p:nvPr/>
            </p:nvSpPr>
            <p:spPr bwMode="auto">
              <a:xfrm flipV="1">
                <a:off x="1728" y="940"/>
                <a:ext cx="53" cy="92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901" name="Line 105"/>
            <p:cNvSpPr>
              <a:spLocks noChangeShapeType="1"/>
            </p:cNvSpPr>
            <p:nvPr/>
          </p:nvSpPr>
          <p:spPr bwMode="auto">
            <a:xfrm flipV="1">
              <a:off x="468" y="1896"/>
              <a:ext cx="110" cy="6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02" name="Line 106"/>
            <p:cNvSpPr>
              <a:spLocks noChangeShapeType="1"/>
            </p:cNvSpPr>
            <p:nvPr/>
          </p:nvSpPr>
          <p:spPr bwMode="auto">
            <a:xfrm flipV="1">
              <a:off x="480" y="1938"/>
              <a:ext cx="106" cy="6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470" name="Text Box 110"/>
          <p:cNvSpPr txBox="1">
            <a:spLocks noChangeArrowheads="1"/>
          </p:cNvSpPr>
          <p:nvPr/>
        </p:nvSpPr>
        <p:spPr bwMode="auto">
          <a:xfrm>
            <a:off x="5479702" y="4427538"/>
            <a:ext cx="8715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＝  </a:t>
            </a:r>
            <a:r>
              <a:rPr lang="en-US" altLang="zh-CN" sz="3200" b="1" dirty="0"/>
              <a:t>z</a:t>
            </a:r>
          </a:p>
        </p:txBody>
      </p:sp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5499100" y="5021263"/>
            <a:ext cx="1262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＝ </a:t>
            </a:r>
            <a:r>
              <a:rPr lang="en-US" altLang="zh-CN" sz="3200" b="1" dirty="0"/>
              <a:t>x</a:t>
            </a:r>
          </a:p>
        </p:txBody>
      </p:sp>
      <p:sp>
        <p:nvSpPr>
          <p:cNvPr id="15472" name="Text Box 112"/>
          <p:cNvSpPr txBox="1">
            <a:spLocks noChangeArrowheads="1"/>
          </p:cNvSpPr>
          <p:nvPr/>
        </p:nvSpPr>
        <p:spPr bwMode="auto">
          <a:xfrm>
            <a:off x="5493816" y="5630863"/>
            <a:ext cx="1406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＝</a:t>
            </a:r>
            <a:r>
              <a:rPr lang="zh-CN" altLang="en-US" b="1" dirty="0"/>
              <a:t> </a:t>
            </a:r>
            <a:r>
              <a:rPr lang="en-US" altLang="zh-CN" sz="3200" b="1" dirty="0"/>
              <a:t>y</a:t>
            </a:r>
          </a:p>
        </p:txBody>
      </p:sp>
      <p:sp>
        <p:nvSpPr>
          <p:cNvPr id="15473" name="Text Box 113"/>
          <p:cNvSpPr txBox="1">
            <a:spLocks noChangeArrowheads="1"/>
          </p:cNvSpPr>
          <p:nvPr/>
        </p:nvSpPr>
        <p:spPr bwMode="auto">
          <a:xfrm>
            <a:off x="6383338" y="1930400"/>
            <a:ext cx="168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（</a:t>
            </a:r>
            <a:r>
              <a:rPr lang="en-US" altLang="zh-CN" b="1"/>
              <a:t>x,y,z</a:t>
            </a:r>
            <a:r>
              <a:rPr lang="zh-CN" altLang="en-US" b="1"/>
              <a:t>）</a:t>
            </a:r>
          </a:p>
        </p:txBody>
      </p:sp>
      <p:sp>
        <p:nvSpPr>
          <p:cNvPr id="15474" name="Text Box 114"/>
          <p:cNvSpPr txBox="1">
            <a:spLocks noChangeArrowheads="1"/>
          </p:cNvSpPr>
          <p:nvPr/>
        </p:nvSpPr>
        <p:spPr bwMode="auto">
          <a:xfrm>
            <a:off x="6270625" y="4048125"/>
            <a:ext cx="2873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2000" b="1">
                <a:ea typeface="黑体" pitchFamily="2" charset="-122"/>
              </a:rPr>
              <a:t>将投影轴当作坐标轴</a:t>
            </a:r>
          </a:p>
          <a:p>
            <a:r>
              <a:rPr lang="zh-CN" altLang="en-US" sz="2000" b="1">
                <a:ea typeface="黑体" pitchFamily="2" charset="-122"/>
              </a:rPr>
              <a:t>将投影面当作坐标面</a:t>
            </a:r>
          </a:p>
        </p:txBody>
      </p:sp>
      <p:grpSp>
        <p:nvGrpSpPr>
          <p:cNvPr id="10" name="Group 125"/>
          <p:cNvGrpSpPr>
            <a:grpSpLocks/>
          </p:cNvGrpSpPr>
          <p:nvPr/>
        </p:nvGrpSpPr>
        <p:grpSpPr bwMode="auto">
          <a:xfrm>
            <a:off x="5821363" y="2144713"/>
            <a:ext cx="2259012" cy="717550"/>
            <a:chOff x="3549" y="1525"/>
            <a:chExt cx="1423" cy="452"/>
          </a:xfrm>
        </p:grpSpPr>
        <p:grpSp>
          <p:nvGrpSpPr>
            <p:cNvPr id="34891" name="Group 120"/>
            <p:cNvGrpSpPr>
              <a:grpSpLocks/>
            </p:cNvGrpSpPr>
            <p:nvPr/>
          </p:nvGrpSpPr>
          <p:grpSpPr bwMode="auto">
            <a:xfrm>
              <a:off x="3549" y="1525"/>
              <a:ext cx="118" cy="102"/>
              <a:chOff x="3549" y="1525"/>
              <a:chExt cx="118" cy="102"/>
            </a:xfrm>
          </p:grpSpPr>
          <p:sp>
            <p:nvSpPr>
              <p:cNvPr id="34898" name="Line 116"/>
              <p:cNvSpPr>
                <a:spLocks noChangeShapeType="1"/>
              </p:cNvSpPr>
              <p:nvPr/>
            </p:nvSpPr>
            <p:spPr bwMode="auto">
              <a:xfrm flipV="1">
                <a:off x="3549" y="1525"/>
                <a:ext cx="110" cy="6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99" name="Line 117"/>
              <p:cNvSpPr>
                <a:spLocks noChangeShapeType="1"/>
              </p:cNvSpPr>
              <p:nvPr/>
            </p:nvSpPr>
            <p:spPr bwMode="auto">
              <a:xfrm flipV="1">
                <a:off x="3561" y="1567"/>
                <a:ext cx="106" cy="6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892" name="Group 121"/>
            <p:cNvGrpSpPr>
              <a:grpSpLocks/>
            </p:cNvGrpSpPr>
            <p:nvPr/>
          </p:nvGrpSpPr>
          <p:grpSpPr bwMode="auto">
            <a:xfrm>
              <a:off x="3931" y="1857"/>
              <a:ext cx="118" cy="102"/>
              <a:chOff x="5019" y="1519"/>
              <a:chExt cx="118" cy="102"/>
            </a:xfrm>
          </p:grpSpPr>
          <p:sp>
            <p:nvSpPr>
              <p:cNvPr id="34896" name="Line 118"/>
              <p:cNvSpPr>
                <a:spLocks noChangeShapeType="1"/>
              </p:cNvSpPr>
              <p:nvPr/>
            </p:nvSpPr>
            <p:spPr bwMode="auto">
              <a:xfrm flipV="1">
                <a:off x="5019" y="1519"/>
                <a:ext cx="110" cy="6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97" name="Line 119"/>
              <p:cNvSpPr>
                <a:spLocks noChangeShapeType="1"/>
              </p:cNvSpPr>
              <p:nvPr/>
            </p:nvSpPr>
            <p:spPr bwMode="auto">
              <a:xfrm flipV="1">
                <a:off x="5031" y="1561"/>
                <a:ext cx="106" cy="6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893" name="Group 122"/>
            <p:cNvGrpSpPr>
              <a:grpSpLocks/>
            </p:cNvGrpSpPr>
            <p:nvPr/>
          </p:nvGrpSpPr>
          <p:grpSpPr bwMode="auto">
            <a:xfrm>
              <a:off x="4854" y="1875"/>
              <a:ext cx="118" cy="102"/>
              <a:chOff x="5019" y="1519"/>
              <a:chExt cx="118" cy="102"/>
            </a:xfrm>
          </p:grpSpPr>
          <p:sp>
            <p:nvSpPr>
              <p:cNvPr id="34894" name="Line 123"/>
              <p:cNvSpPr>
                <a:spLocks noChangeShapeType="1"/>
              </p:cNvSpPr>
              <p:nvPr/>
            </p:nvSpPr>
            <p:spPr bwMode="auto">
              <a:xfrm flipV="1">
                <a:off x="5019" y="1519"/>
                <a:ext cx="110" cy="6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95" name="Line 124"/>
              <p:cNvSpPr>
                <a:spLocks noChangeShapeType="1"/>
              </p:cNvSpPr>
              <p:nvPr/>
            </p:nvSpPr>
            <p:spPr bwMode="auto">
              <a:xfrm flipV="1">
                <a:off x="5031" y="1561"/>
                <a:ext cx="106" cy="6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136"/>
          <p:cNvGrpSpPr>
            <a:grpSpLocks/>
          </p:cNvGrpSpPr>
          <p:nvPr/>
        </p:nvGrpSpPr>
        <p:grpSpPr bwMode="auto">
          <a:xfrm>
            <a:off x="6515100" y="1681163"/>
            <a:ext cx="827088" cy="1703387"/>
            <a:chOff x="3986" y="1233"/>
            <a:chExt cx="521" cy="1073"/>
          </a:xfrm>
        </p:grpSpPr>
        <p:grpSp>
          <p:nvGrpSpPr>
            <p:cNvPr id="34882" name="Group 131"/>
            <p:cNvGrpSpPr>
              <a:grpSpLocks/>
            </p:cNvGrpSpPr>
            <p:nvPr/>
          </p:nvGrpSpPr>
          <p:grpSpPr bwMode="auto">
            <a:xfrm>
              <a:off x="3986" y="1233"/>
              <a:ext cx="115" cy="117"/>
              <a:chOff x="2670" y="511"/>
              <a:chExt cx="115" cy="117"/>
            </a:xfrm>
          </p:grpSpPr>
          <p:sp>
            <p:nvSpPr>
              <p:cNvPr id="34889" name="Line 127"/>
              <p:cNvSpPr>
                <a:spLocks noChangeShapeType="1"/>
              </p:cNvSpPr>
              <p:nvPr/>
            </p:nvSpPr>
            <p:spPr bwMode="auto">
              <a:xfrm flipH="1">
                <a:off x="2722" y="511"/>
                <a:ext cx="63" cy="109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90" name="Line 128"/>
              <p:cNvSpPr>
                <a:spLocks noChangeShapeType="1"/>
              </p:cNvSpPr>
              <p:nvPr/>
            </p:nvSpPr>
            <p:spPr bwMode="auto">
              <a:xfrm flipH="1">
                <a:off x="2670" y="519"/>
                <a:ext cx="63" cy="109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883" name="Group 132"/>
            <p:cNvGrpSpPr>
              <a:grpSpLocks/>
            </p:cNvGrpSpPr>
            <p:nvPr/>
          </p:nvGrpSpPr>
          <p:grpSpPr bwMode="auto">
            <a:xfrm>
              <a:off x="4343" y="1608"/>
              <a:ext cx="109" cy="113"/>
              <a:chOff x="2642" y="1708"/>
              <a:chExt cx="109" cy="113"/>
            </a:xfrm>
          </p:grpSpPr>
          <p:sp>
            <p:nvSpPr>
              <p:cNvPr id="34887" name="Line 129"/>
              <p:cNvSpPr>
                <a:spLocks noChangeShapeType="1"/>
              </p:cNvSpPr>
              <p:nvPr/>
            </p:nvSpPr>
            <p:spPr bwMode="auto">
              <a:xfrm flipH="1">
                <a:off x="2688" y="1712"/>
                <a:ext cx="63" cy="109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88" name="Line 130"/>
              <p:cNvSpPr>
                <a:spLocks noChangeShapeType="1"/>
              </p:cNvSpPr>
              <p:nvPr/>
            </p:nvSpPr>
            <p:spPr bwMode="auto">
              <a:xfrm flipH="1">
                <a:off x="2642" y="1708"/>
                <a:ext cx="63" cy="109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884" name="Group 133"/>
            <p:cNvGrpSpPr>
              <a:grpSpLocks/>
            </p:cNvGrpSpPr>
            <p:nvPr/>
          </p:nvGrpSpPr>
          <p:grpSpPr bwMode="auto">
            <a:xfrm>
              <a:off x="4398" y="2193"/>
              <a:ext cx="109" cy="113"/>
              <a:chOff x="2642" y="1708"/>
              <a:chExt cx="109" cy="113"/>
            </a:xfrm>
          </p:grpSpPr>
          <p:sp>
            <p:nvSpPr>
              <p:cNvPr id="34885" name="Line 134"/>
              <p:cNvSpPr>
                <a:spLocks noChangeShapeType="1"/>
              </p:cNvSpPr>
              <p:nvPr/>
            </p:nvSpPr>
            <p:spPr bwMode="auto">
              <a:xfrm flipH="1">
                <a:off x="2688" y="1712"/>
                <a:ext cx="63" cy="109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86" name="Line 135"/>
              <p:cNvSpPr>
                <a:spLocks noChangeShapeType="1"/>
              </p:cNvSpPr>
              <p:nvPr/>
            </p:nvSpPr>
            <p:spPr bwMode="auto">
              <a:xfrm flipH="1">
                <a:off x="2642" y="1708"/>
                <a:ext cx="63" cy="109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150"/>
          <p:cNvGrpSpPr>
            <a:grpSpLocks/>
          </p:cNvGrpSpPr>
          <p:nvPr/>
        </p:nvGrpSpPr>
        <p:grpSpPr bwMode="auto">
          <a:xfrm>
            <a:off x="6083300" y="1963738"/>
            <a:ext cx="1709738" cy="1004887"/>
            <a:chOff x="3714" y="1411"/>
            <a:chExt cx="1077" cy="633"/>
          </a:xfrm>
        </p:grpSpPr>
        <p:grpSp>
          <p:nvGrpSpPr>
            <p:cNvPr id="34873" name="Group 143"/>
            <p:cNvGrpSpPr>
              <a:grpSpLocks/>
            </p:cNvGrpSpPr>
            <p:nvPr/>
          </p:nvGrpSpPr>
          <p:grpSpPr bwMode="auto">
            <a:xfrm>
              <a:off x="3714" y="1942"/>
              <a:ext cx="118" cy="102"/>
              <a:chOff x="2352" y="1201"/>
              <a:chExt cx="118" cy="102"/>
            </a:xfrm>
          </p:grpSpPr>
          <p:sp>
            <p:nvSpPr>
              <p:cNvPr id="34880" name="Line 141"/>
              <p:cNvSpPr>
                <a:spLocks noChangeShapeType="1"/>
              </p:cNvSpPr>
              <p:nvPr/>
            </p:nvSpPr>
            <p:spPr bwMode="auto">
              <a:xfrm flipV="1">
                <a:off x="2352" y="1201"/>
                <a:ext cx="110" cy="6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81" name="Line 142"/>
              <p:cNvSpPr>
                <a:spLocks noChangeShapeType="1"/>
              </p:cNvSpPr>
              <p:nvPr/>
            </p:nvSpPr>
            <p:spPr bwMode="auto">
              <a:xfrm flipV="1">
                <a:off x="2364" y="1243"/>
                <a:ext cx="106" cy="6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874" name="Group 144"/>
            <p:cNvGrpSpPr>
              <a:grpSpLocks/>
            </p:cNvGrpSpPr>
            <p:nvPr/>
          </p:nvGrpSpPr>
          <p:grpSpPr bwMode="auto">
            <a:xfrm>
              <a:off x="3759" y="1448"/>
              <a:ext cx="118" cy="102"/>
              <a:chOff x="2352" y="1201"/>
              <a:chExt cx="118" cy="102"/>
            </a:xfrm>
          </p:grpSpPr>
          <p:sp>
            <p:nvSpPr>
              <p:cNvPr id="34878" name="Line 145"/>
              <p:cNvSpPr>
                <a:spLocks noChangeShapeType="1"/>
              </p:cNvSpPr>
              <p:nvPr/>
            </p:nvSpPr>
            <p:spPr bwMode="auto">
              <a:xfrm flipV="1">
                <a:off x="2352" y="1201"/>
                <a:ext cx="110" cy="6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79" name="Line 146"/>
              <p:cNvSpPr>
                <a:spLocks noChangeShapeType="1"/>
              </p:cNvSpPr>
              <p:nvPr/>
            </p:nvSpPr>
            <p:spPr bwMode="auto">
              <a:xfrm flipV="1">
                <a:off x="2364" y="1243"/>
                <a:ext cx="106" cy="6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875" name="Group 147"/>
            <p:cNvGrpSpPr>
              <a:grpSpLocks/>
            </p:cNvGrpSpPr>
            <p:nvPr/>
          </p:nvGrpSpPr>
          <p:grpSpPr bwMode="auto">
            <a:xfrm>
              <a:off x="4673" y="1411"/>
              <a:ext cx="118" cy="102"/>
              <a:chOff x="2352" y="1201"/>
              <a:chExt cx="118" cy="102"/>
            </a:xfrm>
          </p:grpSpPr>
          <p:sp>
            <p:nvSpPr>
              <p:cNvPr id="34876" name="Line 148"/>
              <p:cNvSpPr>
                <a:spLocks noChangeShapeType="1"/>
              </p:cNvSpPr>
              <p:nvPr/>
            </p:nvSpPr>
            <p:spPr bwMode="auto">
              <a:xfrm flipV="1">
                <a:off x="2352" y="1201"/>
                <a:ext cx="110" cy="6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77" name="Line 149"/>
              <p:cNvSpPr>
                <a:spLocks noChangeShapeType="1"/>
              </p:cNvSpPr>
              <p:nvPr/>
            </p:nvSpPr>
            <p:spPr bwMode="auto">
              <a:xfrm flipV="1">
                <a:off x="2364" y="1243"/>
                <a:ext cx="106" cy="6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75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15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15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15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15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75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4" grpId="0" animBg="1" autoUpdateAnimBg="0"/>
      <p:bldP spid="15395" grpId="0" autoUpdateAnimBg="0"/>
      <p:bldP spid="15396" grpId="0" autoUpdateAnimBg="0"/>
      <p:bldP spid="15397" grpId="0" autoUpdateAnimBg="0"/>
      <p:bldP spid="15398" grpId="0" autoUpdateAnimBg="0"/>
      <p:bldP spid="15433" grpId="0" autoUpdateAnimBg="0"/>
      <p:bldP spid="15470" grpId="0"/>
      <p:bldP spid="15471" grpId="0"/>
      <p:bldP spid="15472" grpId="0"/>
      <p:bldP spid="15473" grpId="0"/>
      <p:bldP spid="1547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A455E7F-F921-44E3-9459-52DC54795514}" type="slidenum">
              <a:rPr lang="en-US" altLang="zh-CN" sz="1400" smtClean="0"/>
              <a:pPr/>
              <a:t>28</a:t>
            </a:fld>
            <a:endParaRPr lang="en-US" altLang="zh-CN" sz="1400" smtClean="0"/>
          </a:p>
        </p:txBody>
      </p:sp>
      <p:sp>
        <p:nvSpPr>
          <p:cNvPr id="35843" name="Line 2"/>
          <p:cNvSpPr>
            <a:spLocks noChangeShapeType="1"/>
          </p:cNvSpPr>
          <p:nvPr/>
        </p:nvSpPr>
        <p:spPr bwMode="auto">
          <a:xfrm>
            <a:off x="3095625" y="1822450"/>
            <a:ext cx="0" cy="275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39" name="Line 3"/>
          <p:cNvSpPr>
            <a:spLocks noChangeShapeType="1"/>
          </p:cNvSpPr>
          <p:nvPr/>
        </p:nvSpPr>
        <p:spPr bwMode="auto">
          <a:xfrm>
            <a:off x="3098800" y="1860550"/>
            <a:ext cx="3078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2698750" y="3344863"/>
            <a:ext cx="3287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4476750" y="1614488"/>
            <a:ext cx="0" cy="330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2760663" y="4518025"/>
            <a:ext cx="346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/>
              <a:t>a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5681663" y="1350963"/>
            <a:ext cx="706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/>
              <a:t>a"</a:t>
            </a:r>
          </a:p>
        </p:txBody>
      </p:sp>
      <p:sp>
        <p:nvSpPr>
          <p:cNvPr id="347144" name="Line 8"/>
          <p:cNvSpPr>
            <a:spLocks noChangeShapeType="1"/>
          </p:cNvSpPr>
          <p:nvPr/>
        </p:nvSpPr>
        <p:spPr bwMode="auto">
          <a:xfrm flipH="1">
            <a:off x="5724525" y="1849438"/>
            <a:ext cx="97155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2346325" y="3097213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b="1"/>
              <a:t>X</a:t>
            </a:r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4087813" y="463708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b="1"/>
              <a:t>Y</a:t>
            </a:r>
            <a:endParaRPr kumimoji="0" lang="en-US" altLang="zh-CN" b="1" baseline="-25000"/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5929313" y="310038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b="1"/>
              <a:t>Y</a:t>
            </a:r>
            <a:endParaRPr kumimoji="0" lang="en-US" altLang="zh-CN" b="1" baseline="-25000"/>
          </a:p>
        </p:txBody>
      </p:sp>
      <p:sp>
        <p:nvSpPr>
          <p:cNvPr id="35853" name="Text Box 12"/>
          <p:cNvSpPr txBox="1">
            <a:spLocks noChangeArrowheads="1"/>
          </p:cNvSpPr>
          <p:nvPr/>
        </p:nvSpPr>
        <p:spPr bwMode="auto">
          <a:xfrm>
            <a:off x="4419600" y="2960688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b="1"/>
              <a:t>O</a:t>
            </a:r>
          </a:p>
        </p:txBody>
      </p:sp>
      <p:sp>
        <p:nvSpPr>
          <p:cNvPr id="35854" name="Rectangle 13"/>
          <p:cNvSpPr>
            <a:spLocks noChangeArrowheads="1"/>
          </p:cNvSpPr>
          <p:nvPr/>
        </p:nvSpPr>
        <p:spPr bwMode="auto">
          <a:xfrm>
            <a:off x="2863850" y="1339850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 b="1"/>
              <a:t>a'</a:t>
            </a:r>
          </a:p>
        </p:txBody>
      </p:sp>
      <p:sp>
        <p:nvSpPr>
          <p:cNvPr id="35855" name="Oval 14"/>
          <p:cNvSpPr>
            <a:spLocks noChangeArrowheads="1"/>
          </p:cNvSpPr>
          <p:nvPr/>
        </p:nvSpPr>
        <p:spPr bwMode="auto">
          <a:xfrm>
            <a:off x="3024188" y="1798638"/>
            <a:ext cx="131762" cy="13176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lang="zh-CN" altLang="zh-CN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 rot="818990">
            <a:off x="4986338" y="1687513"/>
            <a:ext cx="212725" cy="277812"/>
            <a:chOff x="618" y="2710"/>
            <a:chExt cx="187" cy="238"/>
          </a:xfrm>
        </p:grpSpPr>
        <p:sp>
          <p:nvSpPr>
            <p:cNvPr id="35873" name="Line 16"/>
            <p:cNvSpPr>
              <a:spLocks noChangeShapeType="1"/>
            </p:cNvSpPr>
            <p:nvPr/>
          </p:nvSpPr>
          <p:spPr bwMode="auto">
            <a:xfrm>
              <a:off x="635" y="2710"/>
              <a:ext cx="170" cy="17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4" name="Line 17"/>
            <p:cNvSpPr>
              <a:spLocks noChangeShapeType="1"/>
            </p:cNvSpPr>
            <p:nvPr/>
          </p:nvSpPr>
          <p:spPr bwMode="auto">
            <a:xfrm>
              <a:off x="618" y="2778"/>
              <a:ext cx="170" cy="17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982913" y="3860800"/>
            <a:ext cx="223837" cy="211138"/>
            <a:chOff x="798" y="1742"/>
            <a:chExt cx="196" cy="243"/>
          </a:xfrm>
        </p:grpSpPr>
        <p:sp>
          <p:nvSpPr>
            <p:cNvPr id="35871" name="Line 19"/>
            <p:cNvSpPr>
              <a:spLocks noChangeShapeType="1"/>
            </p:cNvSpPr>
            <p:nvPr/>
          </p:nvSpPr>
          <p:spPr bwMode="auto">
            <a:xfrm>
              <a:off x="798" y="1815"/>
              <a:ext cx="170" cy="17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824" y="1742"/>
              <a:ext cx="170" cy="17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58" name="Oval 21"/>
          <p:cNvSpPr>
            <a:spLocks noChangeArrowheads="1"/>
          </p:cNvSpPr>
          <p:nvPr/>
        </p:nvSpPr>
        <p:spPr bwMode="auto">
          <a:xfrm>
            <a:off x="3021013" y="4506913"/>
            <a:ext cx="122237" cy="1222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347158" name="Oval 22"/>
          <p:cNvSpPr>
            <a:spLocks noChangeArrowheads="1"/>
          </p:cNvSpPr>
          <p:nvPr/>
        </p:nvSpPr>
        <p:spPr bwMode="auto">
          <a:xfrm>
            <a:off x="5653088" y="1808163"/>
            <a:ext cx="131762" cy="13176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35860" name="Text Box 23"/>
          <p:cNvSpPr txBox="1">
            <a:spLocks noChangeArrowheads="1"/>
          </p:cNvSpPr>
          <p:nvPr/>
        </p:nvSpPr>
        <p:spPr bwMode="auto">
          <a:xfrm>
            <a:off x="342900" y="422275"/>
            <a:ext cx="7015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：已知点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的两个投影，求第三投影。</a:t>
            </a:r>
          </a:p>
        </p:txBody>
      </p:sp>
      <p:sp>
        <p:nvSpPr>
          <p:cNvPr id="35861" name="Text Box 24"/>
          <p:cNvSpPr txBox="1">
            <a:spLocks noChangeArrowheads="1"/>
          </p:cNvSpPr>
          <p:nvPr/>
        </p:nvSpPr>
        <p:spPr bwMode="auto">
          <a:xfrm>
            <a:off x="4256088" y="1249363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b="1"/>
              <a:t>Z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103563" y="3340100"/>
            <a:ext cx="325437" cy="1150938"/>
            <a:chOff x="3790" y="3353"/>
            <a:chExt cx="234" cy="342"/>
          </a:xfrm>
        </p:grpSpPr>
        <p:sp>
          <p:nvSpPr>
            <p:cNvPr id="35868" name="Line 26"/>
            <p:cNvSpPr>
              <a:spLocks noChangeShapeType="1"/>
            </p:cNvSpPr>
            <p:nvPr/>
          </p:nvSpPr>
          <p:spPr bwMode="auto">
            <a:xfrm>
              <a:off x="3790" y="3353"/>
              <a:ext cx="115" cy="185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9" name="Line 27"/>
            <p:cNvSpPr>
              <a:spLocks noChangeShapeType="1"/>
            </p:cNvSpPr>
            <p:nvPr/>
          </p:nvSpPr>
          <p:spPr bwMode="auto">
            <a:xfrm flipH="1">
              <a:off x="3790" y="3538"/>
              <a:ext cx="115" cy="15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0" name="Freeform 28"/>
            <p:cNvSpPr>
              <a:spLocks/>
            </p:cNvSpPr>
            <p:nvPr/>
          </p:nvSpPr>
          <p:spPr bwMode="auto">
            <a:xfrm>
              <a:off x="3905" y="3538"/>
              <a:ext cx="119" cy="5"/>
            </a:xfrm>
            <a:custGeom>
              <a:avLst/>
              <a:gdLst>
                <a:gd name="T0" fmla="*/ 0 w 119"/>
                <a:gd name="T1" fmla="*/ 0 h 5"/>
                <a:gd name="T2" fmla="*/ 119 w 119"/>
                <a:gd name="T3" fmla="*/ 5 h 5"/>
                <a:gd name="T4" fmla="*/ 0 60000 65536"/>
                <a:gd name="T5" fmla="*/ 0 60000 65536"/>
                <a:gd name="T6" fmla="*/ 0 w 119"/>
                <a:gd name="T7" fmla="*/ 0 h 5"/>
                <a:gd name="T8" fmla="*/ 119 w 119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9" h="5">
                  <a:moveTo>
                    <a:pt x="0" y="0"/>
                  </a:moveTo>
                  <a:lnTo>
                    <a:pt x="119" y="5"/>
                  </a:lnTo>
                </a:path>
              </a:pathLst>
            </a:custGeom>
            <a:noFill/>
            <a:ln w="1905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 rot="5400000" flipV="1">
            <a:off x="4955381" y="1391444"/>
            <a:ext cx="277813" cy="1241425"/>
            <a:chOff x="3790" y="3353"/>
            <a:chExt cx="234" cy="342"/>
          </a:xfrm>
        </p:grpSpPr>
        <p:sp>
          <p:nvSpPr>
            <p:cNvPr id="35865" name="Line 30"/>
            <p:cNvSpPr>
              <a:spLocks noChangeShapeType="1"/>
            </p:cNvSpPr>
            <p:nvPr/>
          </p:nvSpPr>
          <p:spPr bwMode="auto">
            <a:xfrm>
              <a:off x="3790" y="3353"/>
              <a:ext cx="115" cy="185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6" name="Line 31"/>
            <p:cNvSpPr>
              <a:spLocks noChangeShapeType="1"/>
            </p:cNvSpPr>
            <p:nvPr/>
          </p:nvSpPr>
          <p:spPr bwMode="auto">
            <a:xfrm flipH="1">
              <a:off x="3790" y="3538"/>
              <a:ext cx="115" cy="15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7" name="Freeform 32"/>
            <p:cNvSpPr>
              <a:spLocks/>
            </p:cNvSpPr>
            <p:nvPr/>
          </p:nvSpPr>
          <p:spPr bwMode="auto">
            <a:xfrm>
              <a:off x="3905" y="3538"/>
              <a:ext cx="119" cy="5"/>
            </a:xfrm>
            <a:custGeom>
              <a:avLst/>
              <a:gdLst>
                <a:gd name="T0" fmla="*/ 0 w 119"/>
                <a:gd name="T1" fmla="*/ 0 h 5"/>
                <a:gd name="T2" fmla="*/ 119 w 119"/>
                <a:gd name="T3" fmla="*/ 5 h 5"/>
                <a:gd name="T4" fmla="*/ 0 60000 65536"/>
                <a:gd name="T5" fmla="*/ 0 60000 65536"/>
                <a:gd name="T6" fmla="*/ 0 w 119"/>
                <a:gd name="T7" fmla="*/ 0 h 5"/>
                <a:gd name="T8" fmla="*/ 119 w 119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9" h="5">
                  <a:moveTo>
                    <a:pt x="0" y="0"/>
                  </a:moveTo>
                  <a:lnTo>
                    <a:pt x="119" y="5"/>
                  </a:lnTo>
                </a:path>
              </a:pathLst>
            </a:custGeom>
            <a:noFill/>
            <a:ln w="1905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47170" name="Text Box 34"/>
          <p:cNvSpPr txBox="1">
            <a:spLocks noChangeArrowheads="1"/>
          </p:cNvSpPr>
          <p:nvPr/>
        </p:nvSpPr>
        <p:spPr bwMode="auto">
          <a:xfrm>
            <a:off x="1158875" y="3744913"/>
            <a:ext cx="17414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00000"/>
                </a:solidFill>
                <a:ea typeface="黑体" pitchFamily="2" charset="-122"/>
              </a:rPr>
              <a:t>用圆（分）规直接量取</a:t>
            </a: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</a:rPr>
              <a:t>a</a:t>
            </a: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  <a:sym typeface="Symbol" pitchFamily="18" charset="2"/>
              </a:rPr>
              <a:t></a:t>
            </a:r>
            <a:r>
              <a:rPr lang="en-US" altLang="zh-CN" b="1" dirty="0" err="1">
                <a:solidFill>
                  <a:srgbClr val="FF3300"/>
                </a:solidFill>
                <a:ea typeface="黑体" pitchFamily="2" charset="-122"/>
              </a:rPr>
              <a:t>a</a:t>
            </a:r>
            <a:r>
              <a:rPr lang="en-US" altLang="zh-CN" b="1" baseline="-25000" dirty="0" err="1">
                <a:solidFill>
                  <a:srgbClr val="FF3300"/>
                </a:solidFill>
                <a:ea typeface="黑体" pitchFamily="2" charset="-122"/>
              </a:rPr>
              <a:t>z</a:t>
            </a:r>
            <a:r>
              <a:rPr lang="en-US" altLang="zh-CN" b="1" dirty="0">
                <a:solidFill>
                  <a:srgbClr val="FF3300"/>
                </a:solidFill>
                <a:ea typeface="黑体" pitchFamily="2" charset="-122"/>
              </a:rPr>
              <a:t>=</a:t>
            </a:r>
            <a:r>
              <a:rPr lang="en-US" altLang="zh-CN" b="1" dirty="0" err="1">
                <a:solidFill>
                  <a:srgbClr val="FF3300"/>
                </a:solidFill>
                <a:ea typeface="黑体" pitchFamily="2" charset="-122"/>
              </a:rPr>
              <a:t>aa</a:t>
            </a:r>
            <a:r>
              <a:rPr lang="en-US" altLang="zh-CN" b="1" baseline="-25000" dirty="0" err="1">
                <a:solidFill>
                  <a:srgbClr val="FF3300"/>
                </a:solidFill>
                <a:ea typeface="黑体" pitchFamily="2" charset="-122"/>
              </a:rPr>
              <a:t>x</a:t>
            </a:r>
            <a:endParaRPr lang="en-US" altLang="zh-CN" b="1" baseline="-25000" dirty="0">
              <a:solidFill>
                <a:srgbClr val="FF33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animBg="1"/>
      <p:bldP spid="347143" grpId="0" autoUpdateAnimBg="0"/>
      <p:bldP spid="347144" grpId="0" animBg="1"/>
      <p:bldP spid="347158" grpId="0" animBg="1"/>
      <p:bldP spid="3471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272BCD2-145F-4C1D-89F8-E93941E2BE52}" type="slidenum">
              <a:rPr lang="en-US" altLang="zh-CN" sz="1400" smtClean="0"/>
              <a:pPr/>
              <a:t>29</a:t>
            </a:fld>
            <a:endParaRPr lang="en-US" altLang="zh-CN" sz="1400" smtClean="0"/>
          </a:p>
        </p:txBody>
      </p:sp>
      <p:sp>
        <p:nvSpPr>
          <p:cNvPr id="348162" name="Line 2"/>
          <p:cNvSpPr>
            <a:spLocks noChangeShapeType="1"/>
          </p:cNvSpPr>
          <p:nvPr/>
        </p:nvSpPr>
        <p:spPr bwMode="auto">
          <a:xfrm>
            <a:off x="5299075" y="2120900"/>
            <a:ext cx="3078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7939088" y="1539875"/>
            <a:ext cx="706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/>
              <a:t>a"</a:t>
            </a: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 flipH="1">
            <a:off x="7924800" y="2109788"/>
            <a:ext cx="97155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5" name="Line 5"/>
          <p:cNvSpPr>
            <a:spLocks noChangeShapeType="1"/>
          </p:cNvSpPr>
          <p:nvPr/>
        </p:nvSpPr>
        <p:spPr bwMode="auto">
          <a:xfrm>
            <a:off x="5295900" y="4860925"/>
            <a:ext cx="140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6" name="Line 6"/>
          <p:cNvSpPr>
            <a:spLocks noChangeShapeType="1"/>
          </p:cNvSpPr>
          <p:nvPr/>
        </p:nvSpPr>
        <p:spPr bwMode="auto">
          <a:xfrm flipV="1">
            <a:off x="7932738" y="2103438"/>
            <a:ext cx="0" cy="152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7" name="Arc 7"/>
          <p:cNvSpPr>
            <a:spLocks/>
          </p:cNvSpPr>
          <p:nvPr/>
        </p:nvSpPr>
        <p:spPr bwMode="auto">
          <a:xfrm flipV="1">
            <a:off x="6681788" y="3609975"/>
            <a:ext cx="1254125" cy="1241425"/>
          </a:xfrm>
          <a:custGeom>
            <a:avLst/>
            <a:gdLst>
              <a:gd name="T0" fmla="*/ 0 w 21791"/>
              <a:gd name="T1" fmla="*/ 2147483647 h 23228"/>
              <a:gd name="T2" fmla="*/ 2147483647 w 21791"/>
              <a:gd name="T3" fmla="*/ 2147483647 h 23228"/>
              <a:gd name="T4" fmla="*/ 2147483647 w 21791"/>
              <a:gd name="T5" fmla="*/ 2147483647 h 23228"/>
              <a:gd name="T6" fmla="*/ 0 60000 65536"/>
              <a:gd name="T7" fmla="*/ 0 60000 65536"/>
              <a:gd name="T8" fmla="*/ 0 60000 65536"/>
              <a:gd name="T9" fmla="*/ 0 w 21791"/>
              <a:gd name="T10" fmla="*/ 0 h 23228"/>
              <a:gd name="T11" fmla="*/ 21791 w 21791"/>
              <a:gd name="T12" fmla="*/ 23228 h 23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91" h="23228" fill="none" extrusionOk="0">
                <a:moveTo>
                  <a:pt x="-1" y="0"/>
                </a:moveTo>
                <a:cubicBezTo>
                  <a:pt x="63" y="0"/>
                  <a:pt x="127" y="-1"/>
                  <a:pt x="191" y="0"/>
                </a:cubicBezTo>
                <a:cubicBezTo>
                  <a:pt x="12120" y="0"/>
                  <a:pt x="21791" y="9670"/>
                  <a:pt x="21791" y="21600"/>
                </a:cubicBezTo>
                <a:cubicBezTo>
                  <a:pt x="21791" y="22143"/>
                  <a:pt x="21770" y="22686"/>
                  <a:pt x="21729" y="23227"/>
                </a:cubicBezTo>
              </a:path>
              <a:path w="21791" h="23228" stroke="0" extrusionOk="0">
                <a:moveTo>
                  <a:pt x="-1" y="0"/>
                </a:moveTo>
                <a:cubicBezTo>
                  <a:pt x="63" y="0"/>
                  <a:pt x="127" y="-1"/>
                  <a:pt x="191" y="0"/>
                </a:cubicBezTo>
                <a:cubicBezTo>
                  <a:pt x="12120" y="0"/>
                  <a:pt x="21791" y="9670"/>
                  <a:pt x="21791" y="21600"/>
                </a:cubicBezTo>
                <a:cubicBezTo>
                  <a:pt x="21791" y="22143"/>
                  <a:pt x="21770" y="22686"/>
                  <a:pt x="21729" y="23227"/>
                </a:cubicBezTo>
                <a:lnTo>
                  <a:pt x="191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 rot="818990">
            <a:off x="7186613" y="1947863"/>
            <a:ext cx="212725" cy="277812"/>
            <a:chOff x="618" y="2710"/>
            <a:chExt cx="187" cy="238"/>
          </a:xfrm>
        </p:grpSpPr>
        <p:sp>
          <p:nvSpPr>
            <p:cNvPr id="36932" name="Line 9"/>
            <p:cNvSpPr>
              <a:spLocks noChangeShapeType="1"/>
            </p:cNvSpPr>
            <p:nvPr/>
          </p:nvSpPr>
          <p:spPr bwMode="auto">
            <a:xfrm>
              <a:off x="635" y="2710"/>
              <a:ext cx="170" cy="17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Line 10"/>
            <p:cNvSpPr>
              <a:spLocks noChangeShapeType="1"/>
            </p:cNvSpPr>
            <p:nvPr/>
          </p:nvSpPr>
          <p:spPr bwMode="auto">
            <a:xfrm>
              <a:off x="618" y="2778"/>
              <a:ext cx="170" cy="17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83188" y="4121150"/>
            <a:ext cx="223837" cy="211138"/>
            <a:chOff x="798" y="1742"/>
            <a:chExt cx="196" cy="243"/>
          </a:xfrm>
        </p:grpSpPr>
        <p:sp>
          <p:nvSpPr>
            <p:cNvPr id="36930" name="Line 12"/>
            <p:cNvSpPr>
              <a:spLocks noChangeShapeType="1"/>
            </p:cNvSpPr>
            <p:nvPr/>
          </p:nvSpPr>
          <p:spPr bwMode="auto">
            <a:xfrm>
              <a:off x="798" y="1815"/>
              <a:ext cx="170" cy="17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Line 13"/>
            <p:cNvSpPr>
              <a:spLocks noChangeShapeType="1"/>
            </p:cNvSpPr>
            <p:nvPr/>
          </p:nvSpPr>
          <p:spPr bwMode="auto">
            <a:xfrm>
              <a:off x="824" y="1742"/>
              <a:ext cx="170" cy="17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174" name="Oval 14"/>
          <p:cNvSpPr>
            <a:spLocks noChangeArrowheads="1"/>
          </p:cNvSpPr>
          <p:nvPr/>
        </p:nvSpPr>
        <p:spPr bwMode="auto">
          <a:xfrm>
            <a:off x="7853363" y="2068513"/>
            <a:ext cx="131762" cy="13176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36876" name="Text Box 15"/>
          <p:cNvSpPr txBox="1">
            <a:spLocks noChangeArrowheads="1"/>
          </p:cNvSpPr>
          <p:nvPr/>
        </p:nvSpPr>
        <p:spPr bwMode="auto">
          <a:xfrm>
            <a:off x="342900" y="422275"/>
            <a:ext cx="7015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：已知点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的两个投影，求第三投影。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610100" y="1509713"/>
            <a:ext cx="4005263" cy="3946525"/>
            <a:chOff x="2715" y="951"/>
            <a:chExt cx="2523" cy="2486"/>
          </a:xfrm>
        </p:grpSpPr>
        <p:sp>
          <p:nvSpPr>
            <p:cNvPr id="36917" name="Line 17"/>
            <p:cNvSpPr>
              <a:spLocks noChangeShapeType="1"/>
            </p:cNvSpPr>
            <p:nvPr/>
          </p:nvSpPr>
          <p:spPr bwMode="auto">
            <a:xfrm>
              <a:off x="3147" y="1312"/>
              <a:ext cx="0" cy="17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18" name="Group 18"/>
            <p:cNvGrpSpPr>
              <a:grpSpLocks/>
            </p:cNvGrpSpPr>
            <p:nvPr/>
          </p:nvGrpSpPr>
          <p:grpSpPr bwMode="auto">
            <a:xfrm>
              <a:off x="2715" y="951"/>
              <a:ext cx="2523" cy="2486"/>
              <a:chOff x="2715" y="951"/>
              <a:chExt cx="2523" cy="2486"/>
            </a:xfrm>
          </p:grpSpPr>
          <p:sp>
            <p:nvSpPr>
              <p:cNvPr id="36919" name="Text Box 19"/>
              <p:cNvSpPr txBox="1">
                <a:spLocks noChangeArrowheads="1"/>
              </p:cNvSpPr>
              <p:nvPr/>
            </p:nvSpPr>
            <p:spPr bwMode="auto">
              <a:xfrm>
                <a:off x="4017" y="2020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0" lang="en-US" altLang="zh-CN" b="1"/>
                  <a:t>O</a:t>
                </a:r>
              </a:p>
            </p:txBody>
          </p:sp>
          <p:sp>
            <p:nvSpPr>
              <p:cNvPr id="36920" name="Line 20"/>
              <p:cNvSpPr>
                <a:spLocks noChangeShapeType="1"/>
              </p:cNvSpPr>
              <p:nvPr/>
            </p:nvSpPr>
            <p:spPr bwMode="auto">
              <a:xfrm>
                <a:off x="2906" y="2271"/>
                <a:ext cx="2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1" name="Line 21"/>
              <p:cNvSpPr>
                <a:spLocks noChangeShapeType="1"/>
              </p:cNvSpPr>
              <p:nvPr/>
            </p:nvSpPr>
            <p:spPr bwMode="auto">
              <a:xfrm>
                <a:off x="4017" y="1200"/>
                <a:ext cx="0" cy="21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2" name="Text Box 22"/>
              <p:cNvSpPr txBox="1">
                <a:spLocks noChangeArrowheads="1"/>
              </p:cNvSpPr>
              <p:nvPr/>
            </p:nvSpPr>
            <p:spPr bwMode="auto">
              <a:xfrm>
                <a:off x="2936" y="3055"/>
                <a:ext cx="2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2800" b="1"/>
                  <a:t>a</a:t>
                </a:r>
              </a:p>
            </p:txBody>
          </p:sp>
          <p:sp>
            <p:nvSpPr>
              <p:cNvPr id="36923" name="Text Box 23"/>
              <p:cNvSpPr txBox="1">
                <a:spLocks noChangeArrowheads="1"/>
              </p:cNvSpPr>
              <p:nvPr/>
            </p:nvSpPr>
            <p:spPr bwMode="auto">
              <a:xfrm>
                <a:off x="2715" y="2134"/>
                <a:ext cx="3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0" lang="en-US" altLang="zh-CN" b="1"/>
                  <a:t>X</a:t>
                </a:r>
              </a:p>
            </p:txBody>
          </p:sp>
          <p:sp>
            <p:nvSpPr>
              <p:cNvPr id="36924" name="Text Box 24"/>
              <p:cNvSpPr txBox="1">
                <a:spLocks noChangeArrowheads="1"/>
              </p:cNvSpPr>
              <p:nvPr/>
            </p:nvSpPr>
            <p:spPr bwMode="auto">
              <a:xfrm>
                <a:off x="3771" y="314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0" lang="en-US" altLang="zh-CN" b="1"/>
                  <a:t>Y</a:t>
                </a:r>
                <a:endParaRPr kumimoji="0" lang="en-US" altLang="zh-CN" b="1" baseline="-25000"/>
              </a:p>
            </p:txBody>
          </p:sp>
          <p:sp>
            <p:nvSpPr>
              <p:cNvPr id="36925" name="Text Box 25"/>
              <p:cNvSpPr txBox="1">
                <a:spLocks noChangeArrowheads="1"/>
              </p:cNvSpPr>
              <p:nvPr/>
            </p:nvSpPr>
            <p:spPr bwMode="auto">
              <a:xfrm>
                <a:off x="4960" y="2103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0" lang="en-US" altLang="zh-CN" b="1"/>
                  <a:t>Y</a:t>
                </a:r>
                <a:endParaRPr kumimoji="0" lang="en-US" altLang="zh-CN" b="1" baseline="-25000"/>
              </a:p>
            </p:txBody>
          </p:sp>
          <p:sp>
            <p:nvSpPr>
              <p:cNvPr id="36926" name="Rectangle 26"/>
              <p:cNvSpPr>
                <a:spLocks noChangeArrowheads="1"/>
              </p:cNvSpPr>
              <p:nvPr/>
            </p:nvSpPr>
            <p:spPr bwMode="auto">
              <a:xfrm>
                <a:off x="3000" y="972"/>
                <a:ext cx="2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0" lang="en-US" altLang="zh-CN" sz="2800" b="1"/>
                  <a:t>a'</a:t>
                </a:r>
              </a:p>
            </p:txBody>
          </p:sp>
          <p:sp>
            <p:nvSpPr>
              <p:cNvPr id="36927" name="Oval 27"/>
              <p:cNvSpPr>
                <a:spLocks noChangeArrowheads="1"/>
              </p:cNvSpPr>
              <p:nvPr/>
            </p:nvSpPr>
            <p:spPr bwMode="auto">
              <a:xfrm>
                <a:off x="3102" y="1297"/>
                <a:ext cx="83" cy="8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/>
                <a:endParaRPr lang="zh-CN" altLang="zh-CN"/>
              </a:p>
            </p:txBody>
          </p:sp>
          <p:sp>
            <p:nvSpPr>
              <p:cNvPr id="36928" name="Oval 28"/>
              <p:cNvSpPr>
                <a:spLocks noChangeArrowheads="1"/>
              </p:cNvSpPr>
              <p:nvPr/>
            </p:nvSpPr>
            <p:spPr bwMode="auto">
              <a:xfrm>
                <a:off x="3100" y="3003"/>
                <a:ext cx="77" cy="7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/>
                <a:endParaRPr lang="zh-CN" altLang="zh-CN"/>
              </a:p>
            </p:txBody>
          </p:sp>
          <p:sp>
            <p:nvSpPr>
              <p:cNvPr id="36929" name="Text Box 29"/>
              <p:cNvSpPr txBox="1">
                <a:spLocks noChangeArrowheads="1"/>
              </p:cNvSpPr>
              <p:nvPr/>
            </p:nvSpPr>
            <p:spPr bwMode="auto">
              <a:xfrm>
                <a:off x="3904" y="951"/>
                <a:ext cx="3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0" lang="en-US" altLang="zh-CN" b="1"/>
                  <a:t>Z</a:t>
                </a:r>
              </a:p>
            </p:txBody>
          </p:sp>
        </p:grpSp>
      </p:grpSp>
      <p:sp>
        <p:nvSpPr>
          <p:cNvPr id="348190" name="Text Box 30"/>
          <p:cNvSpPr txBox="1">
            <a:spLocks noChangeArrowheads="1"/>
          </p:cNvSpPr>
          <p:nvPr/>
        </p:nvSpPr>
        <p:spPr bwMode="auto">
          <a:xfrm>
            <a:off x="5205413" y="1128713"/>
            <a:ext cx="1495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作</a:t>
            </a:r>
            <a:r>
              <a:rPr lang="en-US" altLang="zh-CN" sz="20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1/4</a:t>
            </a:r>
            <a:r>
              <a:rPr lang="zh-CN" altLang="en-US" sz="20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圆弧</a:t>
            </a:r>
          </a:p>
        </p:txBody>
      </p:sp>
      <p:sp>
        <p:nvSpPr>
          <p:cNvPr id="36879" name="Line 32"/>
          <p:cNvSpPr>
            <a:spLocks noChangeShapeType="1"/>
          </p:cNvSpPr>
          <p:nvPr/>
        </p:nvSpPr>
        <p:spPr bwMode="auto">
          <a:xfrm>
            <a:off x="1028700" y="2082800"/>
            <a:ext cx="0" cy="275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93" name="Line 33"/>
          <p:cNvSpPr>
            <a:spLocks noChangeShapeType="1"/>
          </p:cNvSpPr>
          <p:nvPr/>
        </p:nvSpPr>
        <p:spPr bwMode="auto">
          <a:xfrm>
            <a:off x="1031875" y="2120900"/>
            <a:ext cx="3078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1" name="Line 34"/>
          <p:cNvSpPr>
            <a:spLocks noChangeShapeType="1"/>
          </p:cNvSpPr>
          <p:nvPr/>
        </p:nvSpPr>
        <p:spPr bwMode="auto">
          <a:xfrm>
            <a:off x="646113" y="3605213"/>
            <a:ext cx="3360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2" name="Line 35"/>
          <p:cNvSpPr>
            <a:spLocks noChangeShapeType="1"/>
          </p:cNvSpPr>
          <p:nvPr/>
        </p:nvSpPr>
        <p:spPr bwMode="auto">
          <a:xfrm>
            <a:off x="2409825" y="1905000"/>
            <a:ext cx="0" cy="334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3" name="Text Box 36"/>
          <p:cNvSpPr txBox="1">
            <a:spLocks noChangeArrowheads="1"/>
          </p:cNvSpPr>
          <p:nvPr/>
        </p:nvSpPr>
        <p:spPr bwMode="auto">
          <a:xfrm>
            <a:off x="693738" y="4849813"/>
            <a:ext cx="34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/>
              <a:t>a</a:t>
            </a:r>
          </a:p>
        </p:txBody>
      </p:sp>
      <p:sp>
        <p:nvSpPr>
          <p:cNvPr id="348197" name="Text Box 37"/>
          <p:cNvSpPr txBox="1">
            <a:spLocks noChangeArrowheads="1"/>
          </p:cNvSpPr>
          <p:nvPr/>
        </p:nvSpPr>
        <p:spPr bwMode="auto">
          <a:xfrm>
            <a:off x="3629025" y="1511300"/>
            <a:ext cx="706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/>
              <a:t>a"</a:t>
            </a:r>
          </a:p>
        </p:txBody>
      </p:sp>
      <p:sp>
        <p:nvSpPr>
          <p:cNvPr id="36885" name="Line 38"/>
          <p:cNvSpPr>
            <a:spLocks noChangeShapeType="1"/>
          </p:cNvSpPr>
          <p:nvPr/>
        </p:nvSpPr>
        <p:spPr bwMode="auto">
          <a:xfrm flipH="1">
            <a:off x="3657600" y="2109788"/>
            <a:ext cx="97155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6" name="Text Box 39"/>
          <p:cNvSpPr txBox="1">
            <a:spLocks noChangeArrowheads="1"/>
          </p:cNvSpPr>
          <p:nvPr/>
        </p:nvSpPr>
        <p:spPr bwMode="auto">
          <a:xfrm>
            <a:off x="300038" y="3357563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b="1"/>
              <a:t>X</a:t>
            </a:r>
          </a:p>
        </p:txBody>
      </p:sp>
      <p:sp>
        <p:nvSpPr>
          <p:cNvPr id="36887" name="Text Box 40"/>
          <p:cNvSpPr txBox="1">
            <a:spLocks noChangeArrowheads="1"/>
          </p:cNvSpPr>
          <p:nvPr/>
        </p:nvSpPr>
        <p:spPr bwMode="auto">
          <a:xfrm>
            <a:off x="2019300" y="499903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b="1"/>
              <a:t>Y</a:t>
            </a:r>
            <a:endParaRPr kumimoji="0" lang="en-US" altLang="zh-CN" b="1" baseline="-25000"/>
          </a:p>
        </p:txBody>
      </p:sp>
      <p:sp>
        <p:nvSpPr>
          <p:cNvPr id="36888" name="Text Box 41"/>
          <p:cNvSpPr txBox="1">
            <a:spLocks noChangeArrowheads="1"/>
          </p:cNvSpPr>
          <p:nvPr/>
        </p:nvSpPr>
        <p:spPr bwMode="auto">
          <a:xfrm>
            <a:off x="3906838" y="3338513"/>
            <a:ext cx="44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b="1"/>
              <a:t>Y</a:t>
            </a:r>
            <a:endParaRPr kumimoji="0" lang="en-US" altLang="zh-CN" b="1" baseline="-25000"/>
          </a:p>
        </p:txBody>
      </p:sp>
      <p:sp>
        <p:nvSpPr>
          <p:cNvPr id="36889" name="Text Box 42"/>
          <p:cNvSpPr txBox="1">
            <a:spLocks noChangeArrowheads="1"/>
          </p:cNvSpPr>
          <p:nvPr/>
        </p:nvSpPr>
        <p:spPr bwMode="auto">
          <a:xfrm>
            <a:off x="2409825" y="320675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b="1"/>
              <a:t>O</a:t>
            </a:r>
          </a:p>
        </p:txBody>
      </p:sp>
      <p:sp>
        <p:nvSpPr>
          <p:cNvPr id="36890" name="Rectangle 43"/>
          <p:cNvSpPr>
            <a:spLocks noChangeArrowheads="1"/>
          </p:cNvSpPr>
          <p:nvPr/>
        </p:nvSpPr>
        <p:spPr bwMode="auto">
          <a:xfrm>
            <a:off x="752475" y="1514475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 b="1"/>
              <a:t>a'</a:t>
            </a:r>
          </a:p>
        </p:txBody>
      </p:sp>
      <p:sp>
        <p:nvSpPr>
          <p:cNvPr id="36891" name="Oval 44"/>
          <p:cNvSpPr>
            <a:spLocks noChangeArrowheads="1"/>
          </p:cNvSpPr>
          <p:nvPr/>
        </p:nvSpPr>
        <p:spPr bwMode="auto">
          <a:xfrm>
            <a:off x="957263" y="2058988"/>
            <a:ext cx="131762" cy="13176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348205" name="Line 45"/>
          <p:cNvSpPr>
            <a:spLocks noChangeShapeType="1"/>
          </p:cNvSpPr>
          <p:nvPr/>
        </p:nvSpPr>
        <p:spPr bwMode="auto">
          <a:xfrm>
            <a:off x="1028700" y="4860925"/>
            <a:ext cx="2636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6" name="Line 46"/>
          <p:cNvSpPr>
            <a:spLocks noChangeShapeType="1"/>
          </p:cNvSpPr>
          <p:nvPr/>
        </p:nvSpPr>
        <p:spPr bwMode="auto">
          <a:xfrm flipV="1">
            <a:off x="3665538" y="2117725"/>
            <a:ext cx="0" cy="274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 rot="818990">
            <a:off x="2919413" y="1947863"/>
            <a:ext cx="212725" cy="277812"/>
            <a:chOff x="618" y="2710"/>
            <a:chExt cx="187" cy="238"/>
          </a:xfrm>
        </p:grpSpPr>
        <p:sp>
          <p:nvSpPr>
            <p:cNvPr id="36915" name="Line 48"/>
            <p:cNvSpPr>
              <a:spLocks noChangeShapeType="1"/>
            </p:cNvSpPr>
            <p:nvPr/>
          </p:nvSpPr>
          <p:spPr bwMode="auto">
            <a:xfrm>
              <a:off x="635" y="2710"/>
              <a:ext cx="170" cy="17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Line 49"/>
            <p:cNvSpPr>
              <a:spLocks noChangeShapeType="1"/>
            </p:cNvSpPr>
            <p:nvPr/>
          </p:nvSpPr>
          <p:spPr bwMode="auto">
            <a:xfrm>
              <a:off x="618" y="2778"/>
              <a:ext cx="170" cy="17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2293938" y="4135438"/>
            <a:ext cx="223837" cy="211137"/>
            <a:chOff x="798" y="1742"/>
            <a:chExt cx="196" cy="243"/>
          </a:xfrm>
        </p:grpSpPr>
        <p:sp>
          <p:nvSpPr>
            <p:cNvPr id="36913" name="Line 51"/>
            <p:cNvSpPr>
              <a:spLocks noChangeShapeType="1"/>
            </p:cNvSpPr>
            <p:nvPr/>
          </p:nvSpPr>
          <p:spPr bwMode="auto">
            <a:xfrm>
              <a:off x="798" y="1815"/>
              <a:ext cx="170" cy="17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4" name="Line 52"/>
            <p:cNvSpPr>
              <a:spLocks noChangeShapeType="1"/>
            </p:cNvSpPr>
            <p:nvPr/>
          </p:nvSpPr>
          <p:spPr bwMode="auto">
            <a:xfrm>
              <a:off x="824" y="1742"/>
              <a:ext cx="170" cy="17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96" name="Oval 53"/>
          <p:cNvSpPr>
            <a:spLocks noChangeArrowheads="1"/>
          </p:cNvSpPr>
          <p:nvPr/>
        </p:nvSpPr>
        <p:spPr bwMode="auto">
          <a:xfrm>
            <a:off x="954088" y="4767263"/>
            <a:ext cx="122237" cy="1222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348214" name="Oval 54"/>
          <p:cNvSpPr>
            <a:spLocks noChangeArrowheads="1"/>
          </p:cNvSpPr>
          <p:nvPr/>
        </p:nvSpPr>
        <p:spPr bwMode="auto">
          <a:xfrm>
            <a:off x="3586163" y="2068513"/>
            <a:ext cx="131762" cy="13176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36898" name="Text Box 55"/>
          <p:cNvSpPr txBox="1">
            <a:spLocks noChangeArrowheads="1"/>
          </p:cNvSpPr>
          <p:nvPr/>
        </p:nvSpPr>
        <p:spPr bwMode="auto">
          <a:xfrm>
            <a:off x="2230438" y="1524000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b="1"/>
              <a:t>Z</a:t>
            </a:r>
          </a:p>
        </p:txBody>
      </p:sp>
      <p:sp>
        <p:nvSpPr>
          <p:cNvPr id="348217" name="Line 57"/>
          <p:cNvSpPr>
            <a:spLocks noChangeShapeType="1"/>
          </p:cNvSpPr>
          <p:nvPr/>
        </p:nvSpPr>
        <p:spPr bwMode="auto">
          <a:xfrm>
            <a:off x="2398713" y="3597275"/>
            <a:ext cx="1539875" cy="153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887413" y="4121150"/>
            <a:ext cx="223837" cy="211138"/>
            <a:chOff x="798" y="1742"/>
            <a:chExt cx="196" cy="243"/>
          </a:xfrm>
        </p:grpSpPr>
        <p:sp>
          <p:nvSpPr>
            <p:cNvPr id="36911" name="Line 59"/>
            <p:cNvSpPr>
              <a:spLocks noChangeShapeType="1"/>
            </p:cNvSpPr>
            <p:nvPr/>
          </p:nvSpPr>
          <p:spPr bwMode="auto">
            <a:xfrm>
              <a:off x="798" y="1815"/>
              <a:ext cx="170" cy="17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2" name="Line 60"/>
            <p:cNvSpPr>
              <a:spLocks noChangeShapeType="1"/>
            </p:cNvSpPr>
            <p:nvPr/>
          </p:nvSpPr>
          <p:spPr bwMode="auto">
            <a:xfrm>
              <a:off x="824" y="1742"/>
              <a:ext cx="170" cy="17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221" name="Text Box 61"/>
          <p:cNvSpPr txBox="1">
            <a:spLocks noChangeArrowheads="1"/>
          </p:cNvSpPr>
          <p:nvPr/>
        </p:nvSpPr>
        <p:spPr bwMode="auto">
          <a:xfrm>
            <a:off x="661988" y="1087438"/>
            <a:ext cx="1944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作</a:t>
            </a:r>
            <a:r>
              <a:rPr lang="en-US" altLang="zh-CN" sz="20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45°</a:t>
            </a:r>
            <a:r>
              <a:rPr lang="zh-CN" altLang="en-US" sz="20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分角线</a:t>
            </a:r>
          </a:p>
        </p:txBody>
      </p: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6561138" y="4121150"/>
            <a:ext cx="223837" cy="211138"/>
            <a:chOff x="798" y="1742"/>
            <a:chExt cx="196" cy="243"/>
          </a:xfrm>
        </p:grpSpPr>
        <p:sp>
          <p:nvSpPr>
            <p:cNvPr id="36909" name="Line 63"/>
            <p:cNvSpPr>
              <a:spLocks noChangeShapeType="1"/>
            </p:cNvSpPr>
            <p:nvPr/>
          </p:nvSpPr>
          <p:spPr bwMode="auto">
            <a:xfrm>
              <a:off x="798" y="1815"/>
              <a:ext cx="170" cy="17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Line 64"/>
            <p:cNvSpPr>
              <a:spLocks noChangeShapeType="1"/>
            </p:cNvSpPr>
            <p:nvPr/>
          </p:nvSpPr>
          <p:spPr bwMode="auto">
            <a:xfrm>
              <a:off x="824" y="1742"/>
              <a:ext cx="170" cy="17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65"/>
          <p:cNvGrpSpPr>
            <a:grpSpLocks/>
          </p:cNvGrpSpPr>
          <p:nvPr/>
        </p:nvGrpSpPr>
        <p:grpSpPr bwMode="auto">
          <a:xfrm rot="818990">
            <a:off x="7186613" y="3441700"/>
            <a:ext cx="212725" cy="277813"/>
            <a:chOff x="618" y="2710"/>
            <a:chExt cx="187" cy="238"/>
          </a:xfrm>
        </p:grpSpPr>
        <p:sp>
          <p:nvSpPr>
            <p:cNvPr id="36907" name="Line 66"/>
            <p:cNvSpPr>
              <a:spLocks noChangeShapeType="1"/>
            </p:cNvSpPr>
            <p:nvPr/>
          </p:nvSpPr>
          <p:spPr bwMode="auto">
            <a:xfrm>
              <a:off x="635" y="2710"/>
              <a:ext cx="170" cy="17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8" name="Line 67"/>
            <p:cNvSpPr>
              <a:spLocks noChangeShapeType="1"/>
            </p:cNvSpPr>
            <p:nvPr/>
          </p:nvSpPr>
          <p:spPr bwMode="auto">
            <a:xfrm>
              <a:off x="618" y="2778"/>
              <a:ext cx="170" cy="17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68"/>
          <p:cNvGrpSpPr>
            <a:grpSpLocks/>
          </p:cNvGrpSpPr>
          <p:nvPr/>
        </p:nvGrpSpPr>
        <p:grpSpPr bwMode="auto">
          <a:xfrm rot="818990">
            <a:off x="2933700" y="4733925"/>
            <a:ext cx="212725" cy="277813"/>
            <a:chOff x="618" y="2710"/>
            <a:chExt cx="187" cy="238"/>
          </a:xfrm>
        </p:grpSpPr>
        <p:sp>
          <p:nvSpPr>
            <p:cNvPr id="36905" name="Line 69"/>
            <p:cNvSpPr>
              <a:spLocks noChangeShapeType="1"/>
            </p:cNvSpPr>
            <p:nvPr/>
          </p:nvSpPr>
          <p:spPr bwMode="auto">
            <a:xfrm>
              <a:off x="635" y="2710"/>
              <a:ext cx="170" cy="17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70"/>
            <p:cNvSpPr>
              <a:spLocks noChangeShapeType="1"/>
            </p:cNvSpPr>
            <p:nvPr/>
          </p:nvSpPr>
          <p:spPr bwMode="auto">
            <a:xfrm>
              <a:off x="618" y="2778"/>
              <a:ext cx="170" cy="17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34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8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8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34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34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3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 animBg="1"/>
      <p:bldP spid="348163" grpId="0"/>
      <p:bldP spid="348165" grpId="0" animBg="1"/>
      <p:bldP spid="348166" grpId="0" animBg="1"/>
      <p:bldP spid="348167" grpId="0" animBg="1"/>
      <p:bldP spid="348174" grpId="0" animBg="1"/>
      <p:bldP spid="348190" grpId="0"/>
      <p:bldP spid="348193" grpId="0" animBg="1"/>
      <p:bldP spid="348197" grpId="0"/>
      <p:bldP spid="348205" grpId="0" animBg="1"/>
      <p:bldP spid="348206" grpId="0" animBg="1"/>
      <p:bldP spid="348214" grpId="0" animBg="1"/>
      <p:bldP spid="348217" grpId="0" animBg="1"/>
      <p:bldP spid="3482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4AEC68B-E5ED-42A3-A1A1-57165511BD4C}" type="slidenum">
              <a:rPr lang="en-US" altLang="zh-CN" sz="1400" smtClean="0"/>
              <a:pPr/>
              <a:t>3</a:t>
            </a:fld>
            <a:endParaRPr lang="en-US" altLang="zh-CN" sz="1400" smtClean="0"/>
          </a:p>
        </p:txBody>
      </p:sp>
      <p:sp>
        <p:nvSpPr>
          <p:cNvPr id="470019" name="Rectangle 3"/>
          <p:cNvSpPr>
            <a:spLocks noChangeArrowheads="1"/>
          </p:cNvSpPr>
          <p:nvPr/>
        </p:nvSpPr>
        <p:spPr bwMode="auto">
          <a:xfrm>
            <a:off x="0" y="1377646"/>
            <a:ext cx="850378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	1.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课程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的学习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意义</a:t>
            </a:r>
            <a:endParaRPr lang="zh-CN" altLang="en-US" sz="32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-12526" y="2088737"/>
            <a:ext cx="722973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altLang="zh-CN" sz="3200" b="1" dirty="0" smtClean="0">
                <a:solidFill>
                  <a:schemeClr val="tx2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	2</a:t>
            </a:r>
            <a:r>
              <a:rPr lang="en-US" altLang="zh-CN" sz="3200" b="1" dirty="0">
                <a:solidFill>
                  <a:schemeClr val="tx2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.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研究对象和研究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内容</a:t>
            </a:r>
            <a:endParaRPr lang="zh-CN" altLang="en-US" sz="32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2625616"/>
            <a:ext cx="602645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	3.</a:t>
            </a: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课程的性质与</a:t>
            </a:r>
            <a:r>
              <a:rPr lang="zh-CN" altLang="zh-CN" sz="3200" b="1" dirty="0" smtClean="0">
                <a:latin typeface="黑体" pitchFamily="2" charset="-122"/>
                <a:ea typeface="黑体" pitchFamily="2" charset="-122"/>
              </a:rPr>
              <a:t>学习</a:t>
            </a: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目标</a:t>
            </a:r>
            <a:endParaRPr lang="zh-CN" altLang="zh-CN" sz="3200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3272208"/>
            <a:ext cx="563231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altLang="zh-CN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	4</a:t>
            </a:r>
            <a:r>
              <a:rPr lang="en-US" altLang="zh-CN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zh-CN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学习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方法</a:t>
            </a:r>
            <a:endParaRPr lang="zh-CN" altLang="zh-CN" sz="32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184375"/>
            <a:ext cx="57369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	5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教学安排</a:t>
            </a:r>
            <a:endParaRPr lang="zh-CN" altLang="en-US" sz="3200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4829257"/>
            <a:ext cx="8516807" cy="571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	6.</a:t>
            </a: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制图国家标准</a:t>
            </a:r>
          </a:p>
        </p:txBody>
      </p:sp>
      <p:sp>
        <p:nvSpPr>
          <p:cNvPr id="15" name="WordArt 3"/>
          <p:cNvSpPr>
            <a:spLocks noChangeArrowheads="1" noChangeShapeType="1" noTextEdit="1"/>
          </p:cNvSpPr>
          <p:nvPr/>
        </p:nvSpPr>
        <p:spPr bwMode="auto">
          <a:xfrm>
            <a:off x="554396" y="968071"/>
            <a:ext cx="1290106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 dirty="0">
                <a:ln w="9525">
                  <a:solidFill>
                    <a:srgbClr val="800000"/>
                  </a:solidFill>
                  <a:miter lim="800000"/>
                  <a:headEnd/>
                  <a:tailEnd/>
                </a:ln>
                <a:solidFill>
                  <a:srgbClr val="C00000"/>
                </a:solidFill>
                <a:latin typeface="隶书"/>
                <a:ea typeface="隶书"/>
              </a:rPr>
              <a:t>绪论</a:t>
            </a:r>
          </a:p>
        </p:txBody>
      </p:sp>
    </p:spTree>
    <p:extLst>
      <p:ext uri="{BB962C8B-B14F-4D97-AF65-F5344CB8AC3E}">
        <p14:creationId xmlns:p14="http://schemas.microsoft.com/office/powerpoint/2010/main" val="5610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B33876A-67C7-4E8A-8053-69DB1385EE16}" type="slidenum">
              <a:rPr lang="en-US" altLang="zh-CN" sz="1400" smtClean="0"/>
              <a:pPr/>
              <a:t>30</a:t>
            </a:fld>
            <a:endParaRPr lang="en-US" altLang="zh-CN" sz="140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27138" y="1925638"/>
            <a:ext cx="2959100" cy="2441575"/>
            <a:chOff x="3453" y="662"/>
            <a:chExt cx="1864" cy="1538"/>
          </a:xfrm>
        </p:grpSpPr>
        <p:sp>
          <p:nvSpPr>
            <p:cNvPr id="37903" name="Freeform 3"/>
            <p:cNvSpPr>
              <a:spLocks/>
            </p:cNvSpPr>
            <p:nvPr/>
          </p:nvSpPr>
          <p:spPr bwMode="auto">
            <a:xfrm>
              <a:off x="3723" y="925"/>
              <a:ext cx="1042" cy="2"/>
            </a:xfrm>
            <a:custGeom>
              <a:avLst/>
              <a:gdLst>
                <a:gd name="T0" fmla="*/ 0 w 1042"/>
                <a:gd name="T1" fmla="*/ 0 h 2"/>
                <a:gd name="T2" fmla="*/ 1042 w 1042"/>
                <a:gd name="T3" fmla="*/ 2 h 2"/>
                <a:gd name="T4" fmla="*/ 0 60000 65536"/>
                <a:gd name="T5" fmla="*/ 0 60000 65536"/>
                <a:gd name="T6" fmla="*/ 0 w 1042"/>
                <a:gd name="T7" fmla="*/ 0 h 2"/>
                <a:gd name="T8" fmla="*/ 1042 w 1042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2" h="2">
                  <a:moveTo>
                    <a:pt x="0" y="0"/>
                  </a:moveTo>
                  <a:lnTo>
                    <a:pt x="1042" y="2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04" name="Text Box 4"/>
            <p:cNvSpPr txBox="1">
              <a:spLocks noChangeArrowheads="1"/>
            </p:cNvSpPr>
            <p:nvPr/>
          </p:nvSpPr>
          <p:spPr bwMode="auto">
            <a:xfrm>
              <a:off x="4640" y="84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FF3300"/>
                  </a:solidFill>
                </a:rPr>
                <a:t>●</a:t>
              </a:r>
              <a:endParaRPr lang="en-US" altLang="zh-CN" sz="1800"/>
            </a:p>
          </p:txBody>
        </p:sp>
        <p:sp>
          <p:nvSpPr>
            <p:cNvPr id="37905" name="Text Box 5"/>
            <p:cNvSpPr txBox="1">
              <a:spLocks noChangeArrowheads="1"/>
            </p:cNvSpPr>
            <p:nvPr/>
          </p:nvSpPr>
          <p:spPr bwMode="auto">
            <a:xfrm>
              <a:off x="4736" y="717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r>
                <a:rPr lang="en-US" altLang="zh-CN" b="1">
                  <a:sym typeface="Symbol" pitchFamily="18" charset="2"/>
                </a:rPr>
                <a:t></a:t>
              </a:r>
              <a:endParaRPr lang="en-US" altLang="zh-CN" b="1">
                <a:sym typeface="CommercialPi BT" pitchFamily="18" charset="2"/>
              </a:endParaRPr>
            </a:p>
          </p:txBody>
        </p:sp>
        <p:sp>
          <p:nvSpPr>
            <p:cNvPr id="37906" name="Text Box 6"/>
            <p:cNvSpPr txBox="1">
              <a:spLocks noChangeArrowheads="1"/>
            </p:cNvSpPr>
            <p:nvPr/>
          </p:nvSpPr>
          <p:spPr bwMode="auto">
            <a:xfrm>
              <a:off x="3626" y="848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FF3300"/>
                  </a:solidFill>
                </a:rPr>
                <a:t>●</a:t>
              </a:r>
              <a:endParaRPr lang="en-US" altLang="zh-CN" sz="1800"/>
            </a:p>
          </p:txBody>
        </p:sp>
        <p:sp>
          <p:nvSpPr>
            <p:cNvPr id="37907" name="Line 7"/>
            <p:cNvSpPr>
              <a:spLocks noChangeShapeType="1"/>
            </p:cNvSpPr>
            <p:nvPr/>
          </p:nvSpPr>
          <p:spPr bwMode="auto">
            <a:xfrm>
              <a:off x="3499" y="1502"/>
              <a:ext cx="18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08" name="Line 8"/>
            <p:cNvSpPr>
              <a:spLocks noChangeShapeType="1"/>
            </p:cNvSpPr>
            <p:nvPr/>
          </p:nvSpPr>
          <p:spPr bwMode="auto">
            <a:xfrm>
              <a:off x="4404" y="662"/>
              <a:ext cx="0" cy="15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09" name="Text Box 9"/>
            <p:cNvSpPr txBox="1">
              <a:spLocks noChangeArrowheads="1"/>
            </p:cNvSpPr>
            <p:nvPr/>
          </p:nvSpPr>
          <p:spPr bwMode="auto">
            <a:xfrm>
              <a:off x="3453" y="721"/>
              <a:ext cx="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EuroRoman" pitchFamily="2" charset="2"/>
                </a:rPr>
                <a:t>a</a:t>
              </a:r>
              <a:r>
                <a:rPr lang="en-US" altLang="zh-CN" b="1">
                  <a:sym typeface="Symbol" pitchFamily="18" charset="2"/>
                </a:rPr>
                <a:t></a:t>
              </a:r>
              <a:endParaRPr lang="en-US" altLang="zh-CN" b="1">
                <a:sym typeface="UniversalMath1 BT" pitchFamily="18" charset="2"/>
              </a:endParaRPr>
            </a:p>
          </p:txBody>
        </p:sp>
        <p:sp>
          <p:nvSpPr>
            <p:cNvPr id="37910" name="Text Box 10"/>
            <p:cNvSpPr txBox="1">
              <a:spLocks noChangeArrowheads="1"/>
            </p:cNvSpPr>
            <p:nvPr/>
          </p:nvSpPr>
          <p:spPr bwMode="auto">
            <a:xfrm>
              <a:off x="4370" y="691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r>
                <a:rPr lang="en-US" altLang="zh-CN" sz="1800" b="1"/>
                <a:t>z</a:t>
              </a:r>
              <a:endParaRPr lang="en-US" altLang="zh-CN" sz="1800"/>
            </a:p>
          </p:txBody>
        </p:sp>
      </p:grpSp>
      <p:sp>
        <p:nvSpPr>
          <p:cNvPr id="37892" name="Text Box 11"/>
          <p:cNvSpPr txBox="1">
            <a:spLocks noChangeArrowheads="1"/>
          </p:cNvSpPr>
          <p:nvPr/>
        </p:nvSpPr>
        <p:spPr bwMode="auto">
          <a:xfrm>
            <a:off x="219075" y="719138"/>
            <a:ext cx="1204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 i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研讨</a:t>
            </a:r>
            <a:r>
              <a:rPr lang="en-US" altLang="zh-CN" sz="3200" b="1" i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867275" y="1947863"/>
            <a:ext cx="2886075" cy="2441575"/>
            <a:chOff x="3505" y="2396"/>
            <a:chExt cx="1818" cy="1538"/>
          </a:xfrm>
        </p:grpSpPr>
        <p:sp>
          <p:nvSpPr>
            <p:cNvPr id="37897" name="Text Box 13"/>
            <p:cNvSpPr txBox="1">
              <a:spLocks noChangeArrowheads="1"/>
            </p:cNvSpPr>
            <p:nvPr/>
          </p:nvSpPr>
          <p:spPr bwMode="auto">
            <a:xfrm>
              <a:off x="4646" y="2580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FF3300"/>
                  </a:solidFill>
                </a:rPr>
                <a:t>●</a:t>
              </a:r>
              <a:endParaRPr lang="en-US" altLang="zh-CN" sz="1800"/>
            </a:p>
          </p:txBody>
        </p:sp>
        <p:sp>
          <p:nvSpPr>
            <p:cNvPr id="37898" name="Text Box 14"/>
            <p:cNvSpPr txBox="1">
              <a:spLocks noChangeArrowheads="1"/>
            </p:cNvSpPr>
            <p:nvPr/>
          </p:nvSpPr>
          <p:spPr bwMode="auto">
            <a:xfrm>
              <a:off x="4742" y="2451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r>
                <a:rPr lang="en-US" altLang="zh-CN" b="1">
                  <a:sym typeface="Symbol" pitchFamily="18" charset="2"/>
                </a:rPr>
                <a:t></a:t>
              </a:r>
              <a:endParaRPr lang="en-US" altLang="zh-CN" b="1">
                <a:sym typeface="CommercialPi BT" pitchFamily="18" charset="2"/>
              </a:endParaRPr>
            </a:p>
          </p:txBody>
        </p:sp>
        <p:sp>
          <p:nvSpPr>
            <p:cNvPr id="37899" name="Text Box 15"/>
            <p:cNvSpPr txBox="1">
              <a:spLocks noChangeArrowheads="1"/>
            </p:cNvSpPr>
            <p:nvPr/>
          </p:nvSpPr>
          <p:spPr bwMode="auto">
            <a:xfrm>
              <a:off x="3631" y="3484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FF3300"/>
                  </a:solidFill>
                </a:rPr>
                <a:t>●</a:t>
              </a:r>
            </a:p>
          </p:txBody>
        </p:sp>
        <p:sp>
          <p:nvSpPr>
            <p:cNvPr id="37900" name="Line 16"/>
            <p:cNvSpPr>
              <a:spLocks noChangeShapeType="1"/>
            </p:cNvSpPr>
            <p:nvPr/>
          </p:nvSpPr>
          <p:spPr bwMode="auto">
            <a:xfrm>
              <a:off x="3505" y="3236"/>
              <a:ext cx="18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01" name="Line 17"/>
            <p:cNvSpPr>
              <a:spLocks noChangeShapeType="1"/>
            </p:cNvSpPr>
            <p:nvPr/>
          </p:nvSpPr>
          <p:spPr bwMode="auto">
            <a:xfrm>
              <a:off x="4410" y="2396"/>
              <a:ext cx="0" cy="15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02" name="Text Box 18"/>
            <p:cNvSpPr txBox="1">
              <a:spLocks noChangeArrowheads="1"/>
            </p:cNvSpPr>
            <p:nvPr/>
          </p:nvSpPr>
          <p:spPr bwMode="auto">
            <a:xfrm>
              <a:off x="3512" y="342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a</a:t>
              </a:r>
              <a:endParaRPr lang="en-US" altLang="zh-CN" sz="2800"/>
            </a:p>
          </p:txBody>
        </p:sp>
      </p:grpSp>
      <p:sp>
        <p:nvSpPr>
          <p:cNvPr id="420883" name="Text Box 19"/>
          <p:cNvSpPr txBox="1">
            <a:spLocks noChangeArrowheads="1"/>
          </p:cNvSpPr>
          <p:nvPr/>
        </p:nvSpPr>
        <p:spPr bwMode="auto">
          <a:xfrm>
            <a:off x="622300" y="4619625"/>
            <a:ext cx="284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i="1" dirty="0">
                <a:solidFill>
                  <a:srgbClr val="000066"/>
                </a:solidFill>
                <a:ea typeface="黑体" pitchFamily="2" charset="-122"/>
              </a:rPr>
              <a:t>结论：</a:t>
            </a:r>
          </a:p>
        </p:txBody>
      </p:sp>
      <p:sp>
        <p:nvSpPr>
          <p:cNvPr id="420884" name="Text Box 20"/>
          <p:cNvSpPr txBox="1">
            <a:spLocks noChangeArrowheads="1"/>
          </p:cNvSpPr>
          <p:nvPr/>
        </p:nvSpPr>
        <p:spPr bwMode="auto">
          <a:xfrm>
            <a:off x="852488" y="5087938"/>
            <a:ext cx="7751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C00000"/>
                </a:solidFill>
              </a:rPr>
              <a:t>        </a:t>
            </a:r>
            <a:r>
              <a:rPr lang="zh-CN" altLang="en-US" b="1" dirty="0">
                <a:solidFill>
                  <a:srgbClr val="C00000"/>
                </a:solidFill>
                <a:ea typeface="黑体" pitchFamily="2" charset="-122"/>
              </a:rPr>
              <a:t>已知点的任意两个投影，一定能求出其第三投影！</a:t>
            </a:r>
          </a:p>
        </p:txBody>
      </p:sp>
      <p:sp>
        <p:nvSpPr>
          <p:cNvPr id="420885" name="Text Box 21"/>
          <p:cNvSpPr txBox="1">
            <a:spLocks noChangeArrowheads="1"/>
          </p:cNvSpPr>
          <p:nvPr/>
        </p:nvSpPr>
        <p:spPr bwMode="auto">
          <a:xfrm>
            <a:off x="1433513" y="811213"/>
            <a:ext cx="6329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</a:rPr>
              <a:t>    </a:t>
            </a:r>
            <a:r>
              <a:rPr lang="zh-CN" altLang="en-US" b="1">
                <a:solidFill>
                  <a:srgbClr val="C00000"/>
                </a:solidFill>
                <a:ea typeface="黑体" pitchFamily="2" charset="-122"/>
              </a:rPr>
              <a:t>已知点的任意两个投影，求其第三投影</a:t>
            </a: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83" grpId="0"/>
      <p:bldP spid="420884" grpId="0" autoUpdateAnimBg="0"/>
      <p:bldP spid="42088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64073D9-626D-41AF-AF75-0F141D32E887}" type="slidenum">
              <a:rPr lang="en-US" altLang="zh-CN" sz="1400" smtClean="0"/>
              <a:pPr/>
              <a:t>31</a:t>
            </a:fld>
            <a:endParaRPr lang="en-US" altLang="zh-CN" sz="1400" smtClean="0"/>
          </a:p>
        </p:txBody>
      </p:sp>
      <p:sp>
        <p:nvSpPr>
          <p:cNvPr id="38915" name="Line 2"/>
          <p:cNvSpPr>
            <a:spLocks noChangeShapeType="1"/>
          </p:cNvSpPr>
          <p:nvPr/>
        </p:nvSpPr>
        <p:spPr bwMode="auto">
          <a:xfrm>
            <a:off x="1177925" y="1762125"/>
            <a:ext cx="0" cy="275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Line 3"/>
          <p:cNvSpPr>
            <a:spLocks noChangeShapeType="1"/>
          </p:cNvSpPr>
          <p:nvPr/>
        </p:nvSpPr>
        <p:spPr bwMode="auto">
          <a:xfrm>
            <a:off x="1181100" y="1800225"/>
            <a:ext cx="3078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795338" y="3284538"/>
            <a:ext cx="3332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2559050" y="1584325"/>
            <a:ext cx="0" cy="3379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842963" y="4529138"/>
            <a:ext cx="34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/>
              <a:t>a</a:t>
            </a: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3778250" y="1190625"/>
            <a:ext cx="706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/>
              <a:t>a"</a:t>
            </a:r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 flipH="1">
            <a:off x="3806825" y="1789113"/>
            <a:ext cx="97155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490538" y="30368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b="1"/>
              <a:t>X</a:t>
            </a: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2155825" y="46196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b="1"/>
              <a:t>Y</a:t>
            </a:r>
            <a:endParaRPr kumimoji="0" lang="en-US" altLang="zh-CN" b="1" baseline="-25000"/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4078288" y="30686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b="1"/>
              <a:t>Y</a:t>
            </a:r>
            <a:endParaRPr kumimoji="0" lang="en-US" altLang="zh-CN" b="1" baseline="-25000"/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4151313" y="1179513"/>
            <a:ext cx="846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 b="1">
                <a:solidFill>
                  <a:srgbClr val="C00000"/>
                </a:solidFill>
              </a:rPr>
              <a:t>(y,z)</a:t>
            </a: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1222375" y="1198563"/>
            <a:ext cx="846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 b="1">
                <a:solidFill>
                  <a:srgbClr val="C00000"/>
                </a:solidFill>
              </a:rPr>
              <a:t>(x,z)</a:t>
            </a:r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1092200" y="4546600"/>
            <a:ext cx="866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 b="1">
                <a:solidFill>
                  <a:srgbClr val="C00000"/>
                </a:solidFill>
              </a:rPr>
              <a:t>(x,y)</a:t>
            </a:r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2559050" y="288607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b="1"/>
              <a:t>O</a:t>
            </a:r>
          </a:p>
        </p:txBody>
      </p:sp>
      <p:sp>
        <p:nvSpPr>
          <p:cNvPr id="38929" name="Rectangle 16"/>
          <p:cNvSpPr>
            <a:spLocks noChangeArrowheads="1"/>
          </p:cNvSpPr>
          <p:nvPr/>
        </p:nvSpPr>
        <p:spPr bwMode="auto">
          <a:xfrm>
            <a:off x="901700" y="1193800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 b="1"/>
              <a:t>a'</a:t>
            </a:r>
          </a:p>
        </p:txBody>
      </p:sp>
      <p:sp>
        <p:nvSpPr>
          <p:cNvPr id="38930" name="Oval 17"/>
          <p:cNvSpPr>
            <a:spLocks noChangeArrowheads="1"/>
          </p:cNvSpPr>
          <p:nvPr/>
        </p:nvSpPr>
        <p:spPr bwMode="auto">
          <a:xfrm>
            <a:off x="1106488" y="1738313"/>
            <a:ext cx="131762" cy="13176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>
            <a:off x="2560638" y="3290888"/>
            <a:ext cx="1539875" cy="153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2" name="Line 19"/>
          <p:cNvSpPr>
            <a:spLocks noChangeShapeType="1"/>
          </p:cNvSpPr>
          <p:nvPr/>
        </p:nvSpPr>
        <p:spPr bwMode="auto">
          <a:xfrm>
            <a:off x="1177925" y="4540250"/>
            <a:ext cx="2635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3" name="Line 20"/>
          <p:cNvSpPr>
            <a:spLocks noChangeShapeType="1"/>
          </p:cNvSpPr>
          <p:nvPr/>
        </p:nvSpPr>
        <p:spPr bwMode="auto">
          <a:xfrm flipV="1">
            <a:off x="3814763" y="1782763"/>
            <a:ext cx="0" cy="2744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4" name="Oval 21"/>
          <p:cNvSpPr>
            <a:spLocks noChangeArrowheads="1"/>
          </p:cNvSpPr>
          <p:nvPr/>
        </p:nvSpPr>
        <p:spPr bwMode="auto">
          <a:xfrm>
            <a:off x="1103313" y="4446588"/>
            <a:ext cx="122237" cy="1222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38935" name="Oval 22"/>
          <p:cNvSpPr>
            <a:spLocks noChangeArrowheads="1"/>
          </p:cNvSpPr>
          <p:nvPr/>
        </p:nvSpPr>
        <p:spPr bwMode="auto">
          <a:xfrm>
            <a:off x="3735388" y="1747838"/>
            <a:ext cx="131762" cy="13176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342900" y="422275"/>
            <a:ext cx="7669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i="1" dirty="0">
                <a:solidFill>
                  <a:srgbClr val="000066"/>
                </a:solidFill>
                <a:ea typeface="黑体" pitchFamily="2" charset="-122"/>
              </a:rPr>
              <a:t>研讨</a:t>
            </a:r>
            <a:r>
              <a:rPr lang="zh-CN" altLang="en-US" sz="2800" b="1" dirty="0">
                <a:solidFill>
                  <a:srgbClr val="000066"/>
                </a:solidFill>
              </a:rPr>
              <a:t>：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由点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的三个投影，能否得到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点的坐标？</a:t>
            </a:r>
          </a:p>
        </p:txBody>
      </p:sp>
      <p:sp>
        <p:nvSpPr>
          <p:cNvPr id="38937" name="Text Box 24"/>
          <p:cNvSpPr txBox="1">
            <a:spLocks noChangeArrowheads="1"/>
          </p:cNvSpPr>
          <p:nvPr/>
        </p:nvSpPr>
        <p:spPr bwMode="auto">
          <a:xfrm>
            <a:off x="2368550" y="1165225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b="1"/>
              <a:t>Z</a:t>
            </a:r>
          </a:p>
        </p:txBody>
      </p:sp>
      <p:sp>
        <p:nvSpPr>
          <p:cNvPr id="351257" name="Text Box 25"/>
          <p:cNvSpPr txBox="1">
            <a:spLocks noChangeArrowheads="1"/>
          </p:cNvSpPr>
          <p:nvPr/>
        </p:nvSpPr>
        <p:spPr bwMode="auto">
          <a:xfrm>
            <a:off x="4411663" y="2249488"/>
            <a:ext cx="1597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i="1" dirty="0">
                <a:solidFill>
                  <a:srgbClr val="000066"/>
                </a:solidFill>
                <a:ea typeface="黑体" pitchFamily="2" charset="-122"/>
              </a:rPr>
              <a:t>结论：</a:t>
            </a:r>
          </a:p>
        </p:txBody>
      </p:sp>
      <p:sp>
        <p:nvSpPr>
          <p:cNvPr id="351258" name="Text Box 26"/>
          <p:cNvSpPr txBox="1">
            <a:spLocks noChangeArrowheads="1"/>
          </p:cNvSpPr>
          <p:nvPr/>
        </p:nvSpPr>
        <p:spPr bwMode="auto">
          <a:xfrm>
            <a:off x="4513263" y="2847975"/>
            <a:ext cx="38766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</a:rPr>
              <a:t>        </a:t>
            </a:r>
            <a:r>
              <a:rPr lang="zh-CN" altLang="en-US" b="1">
                <a:solidFill>
                  <a:srgbClr val="C00000"/>
                </a:solidFill>
                <a:ea typeface="黑体" pitchFamily="2" charset="-122"/>
              </a:rPr>
              <a:t>已知点的任意两个投影，一定能得到其坐标值！</a:t>
            </a:r>
          </a:p>
        </p:txBody>
      </p:sp>
      <p:sp>
        <p:nvSpPr>
          <p:cNvPr id="351259" name="Text Box 27"/>
          <p:cNvSpPr txBox="1">
            <a:spLocks noChangeArrowheads="1"/>
          </p:cNvSpPr>
          <p:nvPr/>
        </p:nvSpPr>
        <p:spPr bwMode="auto">
          <a:xfrm>
            <a:off x="4470400" y="3908425"/>
            <a:ext cx="38766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</a:rPr>
              <a:t>        </a:t>
            </a:r>
            <a:r>
              <a:rPr lang="zh-CN" altLang="en-US" b="1">
                <a:solidFill>
                  <a:srgbClr val="C00000"/>
                </a:solidFill>
                <a:ea typeface="黑体" pitchFamily="2" charset="-122"/>
              </a:rPr>
              <a:t>已知点的空间坐标，一定能画出其投影图！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1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1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1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1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4" grpId="0" autoUpdateAnimBg="0"/>
      <p:bldP spid="351245" grpId="0" autoUpdateAnimBg="0"/>
      <p:bldP spid="351246" grpId="0" autoUpdateAnimBg="0"/>
      <p:bldP spid="351257" grpId="0"/>
      <p:bldP spid="351258" grpId="0" autoUpdateAnimBg="0"/>
      <p:bldP spid="35125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7563AD8-7FE9-403E-A11D-49D615AE21FD}" type="slidenum">
              <a:rPr lang="en-US" altLang="zh-CN" sz="1400" smtClean="0"/>
              <a:pPr/>
              <a:t>32</a:t>
            </a:fld>
            <a:endParaRPr lang="en-US" altLang="zh-CN" sz="1400" smtClean="0"/>
          </a:p>
        </p:txBody>
      </p:sp>
      <p:sp>
        <p:nvSpPr>
          <p:cNvPr id="39939" name="Line 2"/>
          <p:cNvSpPr>
            <a:spLocks noChangeShapeType="1"/>
          </p:cNvSpPr>
          <p:nvPr/>
        </p:nvSpPr>
        <p:spPr bwMode="auto">
          <a:xfrm>
            <a:off x="565150" y="3762375"/>
            <a:ext cx="63500" cy="161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Line 3"/>
          <p:cNvSpPr>
            <a:spLocks noChangeShapeType="1"/>
          </p:cNvSpPr>
          <p:nvPr/>
        </p:nvSpPr>
        <p:spPr bwMode="auto">
          <a:xfrm flipH="1">
            <a:off x="522288" y="3762375"/>
            <a:ext cx="149225" cy="161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1" name="Freeform 4"/>
          <p:cNvSpPr>
            <a:spLocks/>
          </p:cNvSpPr>
          <p:nvPr/>
        </p:nvSpPr>
        <p:spPr bwMode="auto">
          <a:xfrm>
            <a:off x="3189288" y="3838575"/>
            <a:ext cx="63500" cy="65088"/>
          </a:xfrm>
          <a:custGeom>
            <a:avLst/>
            <a:gdLst>
              <a:gd name="T0" fmla="*/ 2147483647 w 241"/>
              <a:gd name="T1" fmla="*/ 2147483647 h 241"/>
              <a:gd name="T2" fmla="*/ 2147483647 w 241"/>
              <a:gd name="T3" fmla="*/ 2147483647 h 241"/>
              <a:gd name="T4" fmla="*/ 2147483647 w 241"/>
              <a:gd name="T5" fmla="*/ 0 h 241"/>
              <a:gd name="T6" fmla="*/ 2147483647 w 241"/>
              <a:gd name="T7" fmla="*/ 2147483647 h 241"/>
              <a:gd name="T8" fmla="*/ 0 w 241"/>
              <a:gd name="T9" fmla="*/ 2147483647 h 241"/>
              <a:gd name="T10" fmla="*/ 2147483647 w 241"/>
              <a:gd name="T11" fmla="*/ 2147483647 h 241"/>
              <a:gd name="T12" fmla="*/ 2147483647 w 241"/>
              <a:gd name="T13" fmla="*/ 2147483647 h 241"/>
              <a:gd name="T14" fmla="*/ 2147483647 w 241"/>
              <a:gd name="T15" fmla="*/ 2147483647 h 241"/>
              <a:gd name="T16" fmla="*/ 2147483647 w 241"/>
              <a:gd name="T17" fmla="*/ 2147483647 h 2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1"/>
              <a:gd name="T28" fmla="*/ 0 h 241"/>
              <a:gd name="T29" fmla="*/ 241 w 241"/>
              <a:gd name="T30" fmla="*/ 241 h 2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1" h="241">
                <a:moveTo>
                  <a:pt x="241" y="120"/>
                </a:moveTo>
                <a:lnTo>
                  <a:pt x="205" y="36"/>
                </a:lnTo>
                <a:lnTo>
                  <a:pt x="120" y="0"/>
                </a:lnTo>
                <a:lnTo>
                  <a:pt x="35" y="36"/>
                </a:lnTo>
                <a:lnTo>
                  <a:pt x="0" y="120"/>
                </a:lnTo>
                <a:lnTo>
                  <a:pt x="35" y="206"/>
                </a:lnTo>
                <a:lnTo>
                  <a:pt x="120" y="241"/>
                </a:lnTo>
                <a:lnTo>
                  <a:pt x="205" y="206"/>
                </a:lnTo>
                <a:lnTo>
                  <a:pt x="241" y="12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2" name="Freeform 5"/>
          <p:cNvSpPr>
            <a:spLocks/>
          </p:cNvSpPr>
          <p:nvPr/>
        </p:nvSpPr>
        <p:spPr bwMode="auto">
          <a:xfrm>
            <a:off x="2441575" y="4489450"/>
            <a:ext cx="73025" cy="103188"/>
          </a:xfrm>
          <a:custGeom>
            <a:avLst/>
            <a:gdLst>
              <a:gd name="T0" fmla="*/ 2147483647 w 273"/>
              <a:gd name="T1" fmla="*/ 0 h 389"/>
              <a:gd name="T2" fmla="*/ 2147483647 w 273"/>
              <a:gd name="T3" fmla="*/ 2147483647 h 389"/>
              <a:gd name="T4" fmla="*/ 2147483647 w 273"/>
              <a:gd name="T5" fmla="*/ 2147483647 h 389"/>
              <a:gd name="T6" fmla="*/ 2147483647 w 273"/>
              <a:gd name="T7" fmla="*/ 2147483647 h 389"/>
              <a:gd name="T8" fmla="*/ 2147483647 w 273"/>
              <a:gd name="T9" fmla="*/ 2147483647 h 389"/>
              <a:gd name="T10" fmla="*/ 2147483647 w 273"/>
              <a:gd name="T11" fmla="*/ 2147483647 h 389"/>
              <a:gd name="T12" fmla="*/ 2147483647 w 273"/>
              <a:gd name="T13" fmla="*/ 2147483647 h 389"/>
              <a:gd name="T14" fmla="*/ 2147483647 w 273"/>
              <a:gd name="T15" fmla="*/ 2147483647 h 389"/>
              <a:gd name="T16" fmla="*/ 2147483647 w 273"/>
              <a:gd name="T17" fmla="*/ 2147483647 h 389"/>
              <a:gd name="T18" fmla="*/ 2147483647 w 273"/>
              <a:gd name="T19" fmla="*/ 2147483647 h 389"/>
              <a:gd name="T20" fmla="*/ 2147483647 w 273"/>
              <a:gd name="T21" fmla="*/ 2147483647 h 389"/>
              <a:gd name="T22" fmla="*/ 0 w 273"/>
              <a:gd name="T23" fmla="*/ 2147483647 h 389"/>
              <a:gd name="T24" fmla="*/ 2147483647 w 273"/>
              <a:gd name="T25" fmla="*/ 2147483647 h 389"/>
              <a:gd name="T26" fmla="*/ 2147483647 w 273"/>
              <a:gd name="T27" fmla="*/ 2147483647 h 389"/>
              <a:gd name="T28" fmla="*/ 2147483647 w 273"/>
              <a:gd name="T29" fmla="*/ 2147483647 h 389"/>
              <a:gd name="T30" fmla="*/ 2147483647 w 273"/>
              <a:gd name="T31" fmla="*/ 2147483647 h 389"/>
              <a:gd name="T32" fmla="*/ 2147483647 w 273"/>
              <a:gd name="T33" fmla="*/ 2147483647 h 389"/>
              <a:gd name="T34" fmla="*/ 2147483647 w 273"/>
              <a:gd name="T35" fmla="*/ 2147483647 h 389"/>
              <a:gd name="T36" fmla="*/ 2147483647 w 273"/>
              <a:gd name="T37" fmla="*/ 2147483647 h 389"/>
              <a:gd name="T38" fmla="*/ 2147483647 w 273"/>
              <a:gd name="T39" fmla="*/ 2147483647 h 389"/>
              <a:gd name="T40" fmla="*/ 2147483647 w 273"/>
              <a:gd name="T41" fmla="*/ 0 h 3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73"/>
              <a:gd name="T64" fmla="*/ 0 h 389"/>
              <a:gd name="T65" fmla="*/ 273 w 273"/>
              <a:gd name="T66" fmla="*/ 389 h 38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73" h="389">
                <a:moveTo>
                  <a:pt x="255" y="0"/>
                </a:moveTo>
                <a:lnTo>
                  <a:pt x="94" y="11"/>
                </a:lnTo>
                <a:lnTo>
                  <a:pt x="130" y="19"/>
                </a:lnTo>
                <a:lnTo>
                  <a:pt x="168" y="56"/>
                </a:lnTo>
                <a:lnTo>
                  <a:pt x="175" y="70"/>
                </a:lnTo>
                <a:lnTo>
                  <a:pt x="182" y="122"/>
                </a:lnTo>
                <a:lnTo>
                  <a:pt x="171" y="189"/>
                </a:lnTo>
                <a:lnTo>
                  <a:pt x="161" y="223"/>
                </a:lnTo>
                <a:lnTo>
                  <a:pt x="132" y="284"/>
                </a:lnTo>
                <a:lnTo>
                  <a:pt x="95" y="331"/>
                </a:lnTo>
                <a:lnTo>
                  <a:pt x="55" y="361"/>
                </a:lnTo>
                <a:lnTo>
                  <a:pt x="0" y="379"/>
                </a:lnTo>
                <a:lnTo>
                  <a:pt x="72" y="389"/>
                </a:lnTo>
                <a:lnTo>
                  <a:pt x="132" y="352"/>
                </a:lnTo>
                <a:lnTo>
                  <a:pt x="163" y="328"/>
                </a:lnTo>
                <a:lnTo>
                  <a:pt x="206" y="280"/>
                </a:lnTo>
                <a:lnTo>
                  <a:pt x="240" y="224"/>
                </a:lnTo>
                <a:lnTo>
                  <a:pt x="262" y="161"/>
                </a:lnTo>
                <a:lnTo>
                  <a:pt x="273" y="103"/>
                </a:lnTo>
                <a:lnTo>
                  <a:pt x="272" y="47"/>
                </a:lnTo>
                <a:lnTo>
                  <a:pt x="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3" name="Freeform 6"/>
          <p:cNvSpPr>
            <a:spLocks/>
          </p:cNvSpPr>
          <p:nvPr/>
        </p:nvSpPr>
        <p:spPr bwMode="auto">
          <a:xfrm>
            <a:off x="2436813" y="4473575"/>
            <a:ext cx="73025" cy="42863"/>
          </a:xfrm>
          <a:custGeom>
            <a:avLst/>
            <a:gdLst>
              <a:gd name="T0" fmla="*/ 2147483647 w 274"/>
              <a:gd name="T1" fmla="*/ 0 h 119"/>
              <a:gd name="T2" fmla="*/ 2147483647 w 274"/>
              <a:gd name="T3" fmla="*/ 2147483647 h 119"/>
              <a:gd name="T4" fmla="*/ 2147483647 w 274"/>
              <a:gd name="T5" fmla="*/ 2147483647 h 119"/>
              <a:gd name="T6" fmla="*/ 2147483647 w 274"/>
              <a:gd name="T7" fmla="*/ 2147483647 h 119"/>
              <a:gd name="T8" fmla="*/ 0 w 274"/>
              <a:gd name="T9" fmla="*/ 2147483647 h 119"/>
              <a:gd name="T10" fmla="*/ 2147483647 w 274"/>
              <a:gd name="T11" fmla="*/ 2147483647 h 119"/>
              <a:gd name="T12" fmla="*/ 2147483647 w 274"/>
              <a:gd name="T13" fmla="*/ 2147483647 h 119"/>
              <a:gd name="T14" fmla="*/ 2147483647 w 274"/>
              <a:gd name="T15" fmla="*/ 2147483647 h 119"/>
              <a:gd name="T16" fmla="*/ 2147483647 w 274"/>
              <a:gd name="T17" fmla="*/ 2147483647 h 119"/>
              <a:gd name="T18" fmla="*/ 2147483647 w 274"/>
              <a:gd name="T19" fmla="*/ 2147483647 h 119"/>
              <a:gd name="T20" fmla="*/ 2147483647 w 274"/>
              <a:gd name="T21" fmla="*/ 0 h 11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4"/>
              <a:gd name="T34" fmla="*/ 0 h 119"/>
              <a:gd name="T35" fmla="*/ 274 w 274"/>
              <a:gd name="T36" fmla="*/ 119 h 11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4" h="119">
                <a:moveTo>
                  <a:pt x="169" y="0"/>
                </a:moveTo>
                <a:lnTo>
                  <a:pt x="120" y="9"/>
                </a:lnTo>
                <a:lnTo>
                  <a:pt x="65" y="39"/>
                </a:lnTo>
                <a:lnTo>
                  <a:pt x="6" y="90"/>
                </a:lnTo>
                <a:lnTo>
                  <a:pt x="0" y="119"/>
                </a:lnTo>
                <a:lnTo>
                  <a:pt x="58" y="82"/>
                </a:lnTo>
                <a:lnTo>
                  <a:pt x="113" y="69"/>
                </a:lnTo>
                <a:lnTo>
                  <a:pt x="274" y="58"/>
                </a:lnTo>
                <a:lnTo>
                  <a:pt x="263" y="44"/>
                </a:lnTo>
                <a:lnTo>
                  <a:pt x="223" y="11"/>
                </a:lnTo>
                <a:lnTo>
                  <a:pt x="1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4" name="Freeform 7"/>
          <p:cNvSpPr>
            <a:spLocks/>
          </p:cNvSpPr>
          <p:nvPr/>
        </p:nvSpPr>
        <p:spPr bwMode="auto">
          <a:xfrm>
            <a:off x="2416175" y="4427538"/>
            <a:ext cx="42863" cy="42862"/>
          </a:xfrm>
          <a:custGeom>
            <a:avLst/>
            <a:gdLst>
              <a:gd name="T0" fmla="*/ 0 w 39"/>
              <a:gd name="T1" fmla="*/ 0 h 17"/>
              <a:gd name="T2" fmla="*/ 2147483647 w 39"/>
              <a:gd name="T3" fmla="*/ 2147483647 h 17"/>
              <a:gd name="T4" fmla="*/ 2147483647 w 39"/>
              <a:gd name="T5" fmla="*/ 2147483647 h 17"/>
              <a:gd name="T6" fmla="*/ 0 w 39"/>
              <a:gd name="T7" fmla="*/ 0 h 17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17"/>
              <a:gd name="T14" fmla="*/ 39 w 39"/>
              <a:gd name="T15" fmla="*/ 17 h 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17">
                <a:moveTo>
                  <a:pt x="0" y="0"/>
                </a:moveTo>
                <a:lnTo>
                  <a:pt x="3" y="17"/>
                </a:lnTo>
                <a:lnTo>
                  <a:pt x="39" y="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Freeform 8"/>
          <p:cNvSpPr>
            <a:spLocks/>
          </p:cNvSpPr>
          <p:nvPr/>
        </p:nvSpPr>
        <p:spPr bwMode="auto">
          <a:xfrm>
            <a:off x="2393950" y="4411663"/>
            <a:ext cx="68263" cy="187325"/>
          </a:xfrm>
          <a:custGeom>
            <a:avLst/>
            <a:gdLst>
              <a:gd name="T0" fmla="*/ 2147483647 w 254"/>
              <a:gd name="T1" fmla="*/ 0 h 706"/>
              <a:gd name="T2" fmla="*/ 2147483647 w 254"/>
              <a:gd name="T3" fmla="*/ 0 h 706"/>
              <a:gd name="T4" fmla="*/ 2147483647 w 254"/>
              <a:gd name="T5" fmla="*/ 2147483647 h 706"/>
              <a:gd name="T6" fmla="*/ 2147483647 w 254"/>
              <a:gd name="T7" fmla="*/ 2147483647 h 706"/>
              <a:gd name="T8" fmla="*/ 2147483647 w 254"/>
              <a:gd name="T9" fmla="*/ 2147483647 h 706"/>
              <a:gd name="T10" fmla="*/ 2147483647 w 254"/>
              <a:gd name="T11" fmla="*/ 2147483647 h 706"/>
              <a:gd name="T12" fmla="*/ 2147483647 w 254"/>
              <a:gd name="T13" fmla="*/ 2147483647 h 706"/>
              <a:gd name="T14" fmla="*/ 2147483647 w 254"/>
              <a:gd name="T15" fmla="*/ 2147483647 h 706"/>
              <a:gd name="T16" fmla="*/ 0 w 254"/>
              <a:gd name="T17" fmla="*/ 2147483647 h 706"/>
              <a:gd name="T18" fmla="*/ 2147483647 w 254"/>
              <a:gd name="T19" fmla="*/ 2147483647 h 706"/>
              <a:gd name="T20" fmla="*/ 2147483647 w 254"/>
              <a:gd name="T21" fmla="*/ 2147483647 h 706"/>
              <a:gd name="T22" fmla="*/ 2147483647 w 254"/>
              <a:gd name="T23" fmla="*/ 2147483647 h 706"/>
              <a:gd name="T24" fmla="*/ 2147483647 w 254"/>
              <a:gd name="T25" fmla="*/ 2147483647 h 706"/>
              <a:gd name="T26" fmla="*/ 2147483647 w 254"/>
              <a:gd name="T27" fmla="*/ 2147483647 h 706"/>
              <a:gd name="T28" fmla="*/ 2147483647 w 254"/>
              <a:gd name="T29" fmla="*/ 2147483647 h 706"/>
              <a:gd name="T30" fmla="*/ 2147483647 w 254"/>
              <a:gd name="T31" fmla="*/ 2147483647 h 706"/>
              <a:gd name="T32" fmla="*/ 2147483647 w 254"/>
              <a:gd name="T33" fmla="*/ 2147483647 h 706"/>
              <a:gd name="T34" fmla="*/ 2147483647 w 254"/>
              <a:gd name="T35" fmla="*/ 2147483647 h 706"/>
              <a:gd name="T36" fmla="*/ 2147483647 w 254"/>
              <a:gd name="T37" fmla="*/ 2147483647 h 706"/>
              <a:gd name="T38" fmla="*/ 2147483647 w 254"/>
              <a:gd name="T39" fmla="*/ 2147483647 h 706"/>
              <a:gd name="T40" fmla="*/ 2147483647 w 254"/>
              <a:gd name="T41" fmla="*/ 2147483647 h 706"/>
              <a:gd name="T42" fmla="*/ 2147483647 w 254"/>
              <a:gd name="T43" fmla="*/ 2147483647 h 706"/>
              <a:gd name="T44" fmla="*/ 2147483647 w 254"/>
              <a:gd name="T45" fmla="*/ 0 h 70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254"/>
              <a:gd name="T70" fmla="*/ 0 h 706"/>
              <a:gd name="T71" fmla="*/ 254 w 254"/>
              <a:gd name="T72" fmla="*/ 706 h 70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254" h="706">
                <a:moveTo>
                  <a:pt x="254" y="0"/>
                </a:moveTo>
                <a:lnTo>
                  <a:pt x="233" y="0"/>
                </a:lnTo>
                <a:lnTo>
                  <a:pt x="84" y="55"/>
                </a:lnTo>
                <a:lnTo>
                  <a:pt x="123" y="65"/>
                </a:lnTo>
                <a:lnTo>
                  <a:pt x="141" y="71"/>
                </a:lnTo>
                <a:lnTo>
                  <a:pt x="146" y="94"/>
                </a:lnTo>
                <a:lnTo>
                  <a:pt x="143" y="113"/>
                </a:lnTo>
                <a:lnTo>
                  <a:pt x="124" y="189"/>
                </a:lnTo>
                <a:lnTo>
                  <a:pt x="0" y="650"/>
                </a:lnTo>
                <a:lnTo>
                  <a:pt x="24" y="668"/>
                </a:lnTo>
                <a:lnTo>
                  <a:pt x="71" y="693"/>
                </a:lnTo>
                <a:lnTo>
                  <a:pt x="89" y="699"/>
                </a:lnTo>
                <a:lnTo>
                  <a:pt x="146" y="706"/>
                </a:lnTo>
                <a:lnTo>
                  <a:pt x="194" y="702"/>
                </a:lnTo>
                <a:lnTo>
                  <a:pt x="253" y="681"/>
                </a:lnTo>
                <a:lnTo>
                  <a:pt x="181" y="671"/>
                </a:lnTo>
                <a:lnTo>
                  <a:pt x="130" y="659"/>
                </a:lnTo>
                <a:lnTo>
                  <a:pt x="128" y="658"/>
                </a:lnTo>
                <a:lnTo>
                  <a:pt x="88" y="622"/>
                </a:lnTo>
                <a:lnTo>
                  <a:pt x="160" y="355"/>
                </a:lnTo>
                <a:lnTo>
                  <a:pt x="162" y="353"/>
                </a:lnTo>
                <a:lnTo>
                  <a:pt x="168" y="324"/>
                </a:lnTo>
                <a:lnTo>
                  <a:pt x="2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>
            <a:off x="2563813" y="2439988"/>
            <a:ext cx="1587" cy="2057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 flipV="1">
            <a:off x="2649538" y="3689350"/>
            <a:ext cx="19050" cy="714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8" name="Freeform 11"/>
          <p:cNvSpPr>
            <a:spLocks/>
          </p:cNvSpPr>
          <p:nvPr/>
        </p:nvSpPr>
        <p:spPr bwMode="auto">
          <a:xfrm>
            <a:off x="2668588" y="3644900"/>
            <a:ext cx="90487" cy="44450"/>
          </a:xfrm>
          <a:custGeom>
            <a:avLst/>
            <a:gdLst>
              <a:gd name="T0" fmla="*/ 2147483647 w 338"/>
              <a:gd name="T1" fmla="*/ 2147483647 h 168"/>
              <a:gd name="T2" fmla="*/ 2147483647 w 338"/>
              <a:gd name="T3" fmla="*/ 2147483647 h 168"/>
              <a:gd name="T4" fmla="*/ 2147483647 w 338"/>
              <a:gd name="T5" fmla="*/ 0 h 168"/>
              <a:gd name="T6" fmla="*/ 2147483647 w 338"/>
              <a:gd name="T7" fmla="*/ 2147483647 h 168"/>
              <a:gd name="T8" fmla="*/ 0 w 338"/>
              <a:gd name="T9" fmla="*/ 2147483647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8"/>
              <a:gd name="T16" fmla="*/ 0 h 168"/>
              <a:gd name="T17" fmla="*/ 338 w 338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8" h="168">
                <a:moveTo>
                  <a:pt x="338" y="168"/>
                </a:moveTo>
                <a:lnTo>
                  <a:pt x="320" y="50"/>
                </a:lnTo>
                <a:lnTo>
                  <a:pt x="214" y="0"/>
                </a:lnTo>
                <a:lnTo>
                  <a:pt x="82" y="50"/>
                </a:lnTo>
                <a:lnTo>
                  <a:pt x="0" y="16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H="1">
            <a:off x="2738438" y="3689350"/>
            <a:ext cx="20637" cy="714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0" name="Freeform 13"/>
          <p:cNvSpPr>
            <a:spLocks/>
          </p:cNvSpPr>
          <p:nvPr/>
        </p:nvSpPr>
        <p:spPr bwMode="auto">
          <a:xfrm>
            <a:off x="2649538" y="3760788"/>
            <a:ext cx="88900" cy="44450"/>
          </a:xfrm>
          <a:custGeom>
            <a:avLst/>
            <a:gdLst>
              <a:gd name="T0" fmla="*/ 0 w 337"/>
              <a:gd name="T1" fmla="*/ 0 h 169"/>
              <a:gd name="T2" fmla="*/ 2147483647 w 337"/>
              <a:gd name="T3" fmla="*/ 2147483647 h 169"/>
              <a:gd name="T4" fmla="*/ 2147483647 w 337"/>
              <a:gd name="T5" fmla="*/ 2147483647 h 169"/>
              <a:gd name="T6" fmla="*/ 2147483647 w 337"/>
              <a:gd name="T7" fmla="*/ 2147483647 h 169"/>
              <a:gd name="T8" fmla="*/ 2147483647 w 337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169"/>
              <a:gd name="T17" fmla="*/ 337 w 337"/>
              <a:gd name="T18" fmla="*/ 169 h 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169">
                <a:moveTo>
                  <a:pt x="0" y="0"/>
                </a:moveTo>
                <a:lnTo>
                  <a:pt x="17" y="119"/>
                </a:lnTo>
                <a:lnTo>
                  <a:pt x="123" y="169"/>
                </a:lnTo>
                <a:lnTo>
                  <a:pt x="256" y="119"/>
                </a:lnTo>
                <a:lnTo>
                  <a:pt x="33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>
            <a:off x="728663" y="3870325"/>
            <a:ext cx="11033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>
            <a:off x="2563813" y="4560888"/>
            <a:ext cx="1587" cy="679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3" name="Freeform 16"/>
          <p:cNvSpPr>
            <a:spLocks/>
          </p:cNvSpPr>
          <p:nvPr/>
        </p:nvSpPr>
        <p:spPr bwMode="auto">
          <a:xfrm>
            <a:off x="2528888" y="5294313"/>
            <a:ext cx="107950" cy="79375"/>
          </a:xfrm>
          <a:custGeom>
            <a:avLst/>
            <a:gdLst>
              <a:gd name="T0" fmla="*/ 0 w 406"/>
              <a:gd name="T1" fmla="*/ 0 h 304"/>
              <a:gd name="T2" fmla="*/ 2147483647 w 406"/>
              <a:gd name="T3" fmla="*/ 2147483647 h 304"/>
              <a:gd name="T4" fmla="*/ 2147483647 w 406"/>
              <a:gd name="T5" fmla="*/ 0 h 304"/>
              <a:gd name="T6" fmla="*/ 0 60000 65536"/>
              <a:gd name="T7" fmla="*/ 0 60000 65536"/>
              <a:gd name="T8" fmla="*/ 0 60000 65536"/>
              <a:gd name="T9" fmla="*/ 0 w 406"/>
              <a:gd name="T10" fmla="*/ 0 h 304"/>
              <a:gd name="T11" fmla="*/ 406 w 406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6" h="304">
                <a:moveTo>
                  <a:pt x="0" y="0"/>
                </a:moveTo>
                <a:lnTo>
                  <a:pt x="122" y="304"/>
                </a:lnTo>
                <a:lnTo>
                  <a:pt x="40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 flipH="1">
            <a:off x="2540000" y="5373688"/>
            <a:ext cx="20638" cy="809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5" name="Line 18"/>
          <p:cNvSpPr>
            <a:spLocks noChangeShapeType="1"/>
          </p:cNvSpPr>
          <p:nvPr/>
        </p:nvSpPr>
        <p:spPr bwMode="auto">
          <a:xfrm>
            <a:off x="1895475" y="3870325"/>
            <a:ext cx="12938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6" name="Freeform 19"/>
          <p:cNvSpPr>
            <a:spLocks/>
          </p:cNvSpPr>
          <p:nvPr/>
        </p:nvSpPr>
        <p:spPr bwMode="auto">
          <a:xfrm>
            <a:off x="1831975" y="3838575"/>
            <a:ext cx="63500" cy="65088"/>
          </a:xfrm>
          <a:custGeom>
            <a:avLst/>
            <a:gdLst>
              <a:gd name="T0" fmla="*/ 2147483647 w 241"/>
              <a:gd name="T1" fmla="*/ 2147483647 h 241"/>
              <a:gd name="T2" fmla="*/ 2147483647 w 241"/>
              <a:gd name="T3" fmla="*/ 2147483647 h 241"/>
              <a:gd name="T4" fmla="*/ 2147483647 w 241"/>
              <a:gd name="T5" fmla="*/ 0 h 241"/>
              <a:gd name="T6" fmla="*/ 2147483647 w 241"/>
              <a:gd name="T7" fmla="*/ 2147483647 h 241"/>
              <a:gd name="T8" fmla="*/ 0 w 241"/>
              <a:gd name="T9" fmla="*/ 2147483647 h 241"/>
              <a:gd name="T10" fmla="*/ 2147483647 w 241"/>
              <a:gd name="T11" fmla="*/ 2147483647 h 241"/>
              <a:gd name="T12" fmla="*/ 2147483647 w 241"/>
              <a:gd name="T13" fmla="*/ 2147483647 h 241"/>
              <a:gd name="T14" fmla="*/ 2147483647 w 241"/>
              <a:gd name="T15" fmla="*/ 2147483647 h 241"/>
              <a:gd name="T16" fmla="*/ 2147483647 w 241"/>
              <a:gd name="T17" fmla="*/ 2147483647 h 2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1"/>
              <a:gd name="T28" fmla="*/ 0 h 241"/>
              <a:gd name="T29" fmla="*/ 241 w 241"/>
              <a:gd name="T30" fmla="*/ 241 h 2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1" h="241">
                <a:moveTo>
                  <a:pt x="241" y="120"/>
                </a:moveTo>
                <a:lnTo>
                  <a:pt x="206" y="36"/>
                </a:lnTo>
                <a:lnTo>
                  <a:pt x="120" y="0"/>
                </a:lnTo>
                <a:lnTo>
                  <a:pt x="36" y="36"/>
                </a:lnTo>
                <a:lnTo>
                  <a:pt x="0" y="120"/>
                </a:lnTo>
                <a:lnTo>
                  <a:pt x="36" y="206"/>
                </a:lnTo>
                <a:lnTo>
                  <a:pt x="120" y="241"/>
                </a:lnTo>
                <a:lnTo>
                  <a:pt x="206" y="206"/>
                </a:lnTo>
                <a:lnTo>
                  <a:pt x="241" y="12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7" name="Freeform 20"/>
          <p:cNvSpPr>
            <a:spLocks/>
          </p:cNvSpPr>
          <p:nvPr/>
        </p:nvSpPr>
        <p:spPr bwMode="auto">
          <a:xfrm>
            <a:off x="2532063" y="4497388"/>
            <a:ext cx="63500" cy="63500"/>
          </a:xfrm>
          <a:custGeom>
            <a:avLst/>
            <a:gdLst>
              <a:gd name="T0" fmla="*/ 2147483647 w 240"/>
              <a:gd name="T1" fmla="*/ 2147483647 h 240"/>
              <a:gd name="T2" fmla="*/ 2147483647 w 240"/>
              <a:gd name="T3" fmla="*/ 2147483647 h 240"/>
              <a:gd name="T4" fmla="*/ 2147483647 w 240"/>
              <a:gd name="T5" fmla="*/ 0 h 240"/>
              <a:gd name="T6" fmla="*/ 2147483647 w 240"/>
              <a:gd name="T7" fmla="*/ 2147483647 h 240"/>
              <a:gd name="T8" fmla="*/ 0 w 240"/>
              <a:gd name="T9" fmla="*/ 2147483647 h 240"/>
              <a:gd name="T10" fmla="*/ 2147483647 w 240"/>
              <a:gd name="T11" fmla="*/ 2147483647 h 240"/>
              <a:gd name="T12" fmla="*/ 2147483647 w 240"/>
              <a:gd name="T13" fmla="*/ 2147483647 h 240"/>
              <a:gd name="T14" fmla="*/ 2147483647 w 240"/>
              <a:gd name="T15" fmla="*/ 2147483647 h 240"/>
              <a:gd name="T16" fmla="*/ 2147483647 w 240"/>
              <a:gd name="T17" fmla="*/ 2147483647 h 2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0"/>
              <a:gd name="T28" fmla="*/ 0 h 240"/>
              <a:gd name="T29" fmla="*/ 240 w 240"/>
              <a:gd name="T30" fmla="*/ 240 h 2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0" h="240">
                <a:moveTo>
                  <a:pt x="240" y="120"/>
                </a:moveTo>
                <a:lnTo>
                  <a:pt x="205" y="35"/>
                </a:lnTo>
                <a:lnTo>
                  <a:pt x="120" y="0"/>
                </a:lnTo>
                <a:lnTo>
                  <a:pt x="35" y="35"/>
                </a:lnTo>
                <a:lnTo>
                  <a:pt x="0" y="120"/>
                </a:lnTo>
                <a:lnTo>
                  <a:pt x="35" y="205"/>
                </a:lnTo>
                <a:lnTo>
                  <a:pt x="120" y="240"/>
                </a:lnTo>
                <a:lnTo>
                  <a:pt x="205" y="205"/>
                </a:lnTo>
                <a:lnTo>
                  <a:pt x="240" y="12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8" name="Freeform 21"/>
          <p:cNvSpPr>
            <a:spLocks/>
          </p:cNvSpPr>
          <p:nvPr/>
        </p:nvSpPr>
        <p:spPr bwMode="auto">
          <a:xfrm>
            <a:off x="1812925" y="3773488"/>
            <a:ext cx="42863" cy="42862"/>
          </a:xfrm>
          <a:custGeom>
            <a:avLst/>
            <a:gdLst>
              <a:gd name="T0" fmla="*/ 2147483647 w 80"/>
              <a:gd name="T1" fmla="*/ 0 h 92"/>
              <a:gd name="T2" fmla="*/ 2147483647 w 80"/>
              <a:gd name="T3" fmla="*/ 2147483647 h 92"/>
              <a:gd name="T4" fmla="*/ 2147483647 w 80"/>
              <a:gd name="T5" fmla="*/ 2147483647 h 92"/>
              <a:gd name="T6" fmla="*/ 0 w 80"/>
              <a:gd name="T7" fmla="*/ 2147483647 h 92"/>
              <a:gd name="T8" fmla="*/ 2147483647 w 80"/>
              <a:gd name="T9" fmla="*/ 2147483647 h 92"/>
              <a:gd name="T10" fmla="*/ 2147483647 w 80"/>
              <a:gd name="T11" fmla="*/ 2147483647 h 92"/>
              <a:gd name="T12" fmla="*/ 2147483647 w 80"/>
              <a:gd name="T13" fmla="*/ 2147483647 h 92"/>
              <a:gd name="T14" fmla="*/ 2147483647 w 80"/>
              <a:gd name="T15" fmla="*/ 2147483647 h 92"/>
              <a:gd name="T16" fmla="*/ 2147483647 w 80"/>
              <a:gd name="T17" fmla="*/ 2147483647 h 92"/>
              <a:gd name="T18" fmla="*/ 2147483647 w 80"/>
              <a:gd name="T19" fmla="*/ 0 h 9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0"/>
              <a:gd name="T31" fmla="*/ 0 h 92"/>
              <a:gd name="T32" fmla="*/ 80 w 80"/>
              <a:gd name="T33" fmla="*/ 92 h 9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0" h="92">
                <a:moveTo>
                  <a:pt x="71" y="0"/>
                </a:moveTo>
                <a:lnTo>
                  <a:pt x="5" y="14"/>
                </a:lnTo>
                <a:lnTo>
                  <a:pt x="5" y="15"/>
                </a:lnTo>
                <a:lnTo>
                  <a:pt x="0" y="74"/>
                </a:lnTo>
                <a:lnTo>
                  <a:pt x="24" y="92"/>
                </a:lnTo>
                <a:lnTo>
                  <a:pt x="34" y="91"/>
                </a:lnTo>
                <a:lnTo>
                  <a:pt x="74" y="68"/>
                </a:lnTo>
                <a:lnTo>
                  <a:pt x="80" y="27"/>
                </a:lnTo>
                <a:lnTo>
                  <a:pt x="72" y="21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9" name="Freeform 22"/>
          <p:cNvSpPr>
            <a:spLocks/>
          </p:cNvSpPr>
          <p:nvPr/>
        </p:nvSpPr>
        <p:spPr bwMode="auto">
          <a:xfrm>
            <a:off x="1831975" y="3770313"/>
            <a:ext cx="42863" cy="42862"/>
          </a:xfrm>
          <a:custGeom>
            <a:avLst/>
            <a:gdLst>
              <a:gd name="T0" fmla="*/ 2147483647 w 57"/>
              <a:gd name="T1" fmla="*/ 0 h 83"/>
              <a:gd name="T2" fmla="*/ 2147483647 w 57"/>
              <a:gd name="T3" fmla="*/ 2147483647 h 83"/>
              <a:gd name="T4" fmla="*/ 2147483647 w 57"/>
              <a:gd name="T5" fmla="*/ 2147483647 h 83"/>
              <a:gd name="T6" fmla="*/ 0 w 57"/>
              <a:gd name="T7" fmla="*/ 2147483647 h 83"/>
              <a:gd name="T8" fmla="*/ 2147483647 w 57"/>
              <a:gd name="T9" fmla="*/ 2147483647 h 83"/>
              <a:gd name="T10" fmla="*/ 2147483647 w 57"/>
              <a:gd name="T11" fmla="*/ 0 h 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"/>
              <a:gd name="T19" fmla="*/ 0 h 83"/>
              <a:gd name="T20" fmla="*/ 57 w 57"/>
              <a:gd name="T21" fmla="*/ 83 h 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" h="83">
                <a:moveTo>
                  <a:pt x="57" y="0"/>
                </a:moveTo>
                <a:lnTo>
                  <a:pt x="17" y="38"/>
                </a:lnTo>
                <a:lnTo>
                  <a:pt x="6" y="42"/>
                </a:lnTo>
                <a:lnTo>
                  <a:pt x="0" y="83"/>
                </a:lnTo>
                <a:lnTo>
                  <a:pt x="49" y="29"/>
                </a:lnTo>
                <a:lnTo>
                  <a:pt x="5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0" name="Freeform 23"/>
          <p:cNvSpPr>
            <a:spLocks/>
          </p:cNvSpPr>
          <p:nvPr/>
        </p:nvSpPr>
        <p:spPr bwMode="auto">
          <a:xfrm>
            <a:off x="1766888" y="3719513"/>
            <a:ext cx="63500" cy="69850"/>
          </a:xfrm>
          <a:custGeom>
            <a:avLst/>
            <a:gdLst>
              <a:gd name="T0" fmla="*/ 2147483647 w 239"/>
              <a:gd name="T1" fmla="*/ 0 h 264"/>
              <a:gd name="T2" fmla="*/ 2147483647 w 239"/>
              <a:gd name="T3" fmla="*/ 2147483647 h 264"/>
              <a:gd name="T4" fmla="*/ 2147483647 w 239"/>
              <a:gd name="T5" fmla="*/ 2147483647 h 264"/>
              <a:gd name="T6" fmla="*/ 2147483647 w 239"/>
              <a:gd name="T7" fmla="*/ 2147483647 h 264"/>
              <a:gd name="T8" fmla="*/ 2147483647 w 239"/>
              <a:gd name="T9" fmla="*/ 2147483647 h 264"/>
              <a:gd name="T10" fmla="*/ 2147483647 w 239"/>
              <a:gd name="T11" fmla="*/ 2147483647 h 264"/>
              <a:gd name="T12" fmla="*/ 2147483647 w 239"/>
              <a:gd name="T13" fmla="*/ 2147483647 h 264"/>
              <a:gd name="T14" fmla="*/ 0 w 239"/>
              <a:gd name="T15" fmla="*/ 2147483647 h 264"/>
              <a:gd name="T16" fmla="*/ 2147483647 w 239"/>
              <a:gd name="T17" fmla="*/ 2147483647 h 264"/>
              <a:gd name="T18" fmla="*/ 2147483647 w 239"/>
              <a:gd name="T19" fmla="*/ 2147483647 h 264"/>
              <a:gd name="T20" fmla="*/ 2147483647 w 239"/>
              <a:gd name="T21" fmla="*/ 2147483647 h 264"/>
              <a:gd name="T22" fmla="*/ 2147483647 w 239"/>
              <a:gd name="T23" fmla="*/ 2147483647 h 264"/>
              <a:gd name="T24" fmla="*/ 2147483647 w 239"/>
              <a:gd name="T25" fmla="*/ 2147483647 h 264"/>
              <a:gd name="T26" fmla="*/ 2147483647 w 239"/>
              <a:gd name="T27" fmla="*/ 2147483647 h 264"/>
              <a:gd name="T28" fmla="*/ 2147483647 w 239"/>
              <a:gd name="T29" fmla="*/ 2147483647 h 264"/>
              <a:gd name="T30" fmla="*/ 2147483647 w 239"/>
              <a:gd name="T31" fmla="*/ 2147483647 h 264"/>
              <a:gd name="T32" fmla="*/ 2147483647 w 239"/>
              <a:gd name="T33" fmla="*/ 2147483647 h 264"/>
              <a:gd name="T34" fmla="*/ 2147483647 w 239"/>
              <a:gd name="T35" fmla="*/ 2147483647 h 264"/>
              <a:gd name="T36" fmla="*/ 2147483647 w 239"/>
              <a:gd name="T37" fmla="*/ 0 h 26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39"/>
              <a:gd name="T58" fmla="*/ 0 h 264"/>
              <a:gd name="T59" fmla="*/ 239 w 239"/>
              <a:gd name="T60" fmla="*/ 264 h 26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39" h="264">
                <a:moveTo>
                  <a:pt x="188" y="0"/>
                </a:moveTo>
                <a:lnTo>
                  <a:pt x="141" y="25"/>
                </a:lnTo>
                <a:lnTo>
                  <a:pt x="105" y="47"/>
                </a:lnTo>
                <a:lnTo>
                  <a:pt x="73" y="72"/>
                </a:lnTo>
                <a:lnTo>
                  <a:pt x="34" y="114"/>
                </a:lnTo>
                <a:lnTo>
                  <a:pt x="7" y="174"/>
                </a:lnTo>
                <a:lnTo>
                  <a:pt x="0" y="211"/>
                </a:lnTo>
                <a:lnTo>
                  <a:pt x="6" y="264"/>
                </a:lnTo>
                <a:lnTo>
                  <a:pt x="104" y="237"/>
                </a:lnTo>
                <a:lnTo>
                  <a:pt x="74" y="213"/>
                </a:lnTo>
                <a:lnTo>
                  <a:pt x="73" y="208"/>
                </a:lnTo>
                <a:lnTo>
                  <a:pt x="75" y="150"/>
                </a:lnTo>
                <a:lnTo>
                  <a:pt x="102" y="95"/>
                </a:lnTo>
                <a:lnTo>
                  <a:pt x="109" y="87"/>
                </a:lnTo>
                <a:lnTo>
                  <a:pt x="156" y="47"/>
                </a:lnTo>
                <a:lnTo>
                  <a:pt x="181" y="34"/>
                </a:lnTo>
                <a:lnTo>
                  <a:pt x="239" y="3"/>
                </a:lnTo>
                <a:lnTo>
                  <a:pt x="1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1" name="Freeform 24"/>
          <p:cNvSpPr>
            <a:spLocks/>
          </p:cNvSpPr>
          <p:nvPr/>
        </p:nvSpPr>
        <p:spPr bwMode="auto">
          <a:xfrm>
            <a:off x="1768475" y="3671888"/>
            <a:ext cx="85725" cy="127000"/>
          </a:xfrm>
          <a:custGeom>
            <a:avLst/>
            <a:gdLst>
              <a:gd name="T0" fmla="*/ 2147483647 w 323"/>
              <a:gd name="T1" fmla="*/ 0 h 480"/>
              <a:gd name="T2" fmla="*/ 2147483647 w 323"/>
              <a:gd name="T3" fmla="*/ 2147483647 h 480"/>
              <a:gd name="T4" fmla="*/ 2147483647 w 323"/>
              <a:gd name="T5" fmla="*/ 2147483647 h 480"/>
              <a:gd name="T6" fmla="*/ 2147483647 w 323"/>
              <a:gd name="T7" fmla="*/ 2147483647 h 480"/>
              <a:gd name="T8" fmla="*/ 2147483647 w 323"/>
              <a:gd name="T9" fmla="*/ 2147483647 h 480"/>
              <a:gd name="T10" fmla="*/ 2147483647 w 323"/>
              <a:gd name="T11" fmla="*/ 2147483647 h 480"/>
              <a:gd name="T12" fmla="*/ 2147483647 w 323"/>
              <a:gd name="T13" fmla="*/ 2147483647 h 480"/>
              <a:gd name="T14" fmla="*/ 2147483647 w 323"/>
              <a:gd name="T15" fmla="*/ 2147483647 h 480"/>
              <a:gd name="T16" fmla="*/ 2147483647 w 323"/>
              <a:gd name="T17" fmla="*/ 2147483647 h 480"/>
              <a:gd name="T18" fmla="*/ 2147483647 w 323"/>
              <a:gd name="T19" fmla="*/ 2147483647 h 480"/>
              <a:gd name="T20" fmla="*/ 2147483647 w 323"/>
              <a:gd name="T21" fmla="*/ 2147483647 h 480"/>
              <a:gd name="T22" fmla="*/ 2147483647 w 323"/>
              <a:gd name="T23" fmla="*/ 2147483647 h 480"/>
              <a:gd name="T24" fmla="*/ 2147483647 w 323"/>
              <a:gd name="T25" fmla="*/ 2147483647 h 480"/>
              <a:gd name="T26" fmla="*/ 0 w 323"/>
              <a:gd name="T27" fmla="*/ 2147483647 h 480"/>
              <a:gd name="T28" fmla="*/ 2147483647 w 323"/>
              <a:gd name="T29" fmla="*/ 2147483647 h 480"/>
              <a:gd name="T30" fmla="*/ 2147483647 w 323"/>
              <a:gd name="T31" fmla="*/ 2147483647 h 480"/>
              <a:gd name="T32" fmla="*/ 2147483647 w 323"/>
              <a:gd name="T33" fmla="*/ 2147483647 h 480"/>
              <a:gd name="T34" fmla="*/ 2147483647 w 323"/>
              <a:gd name="T35" fmla="*/ 2147483647 h 480"/>
              <a:gd name="T36" fmla="*/ 2147483647 w 323"/>
              <a:gd name="T37" fmla="*/ 2147483647 h 480"/>
              <a:gd name="T38" fmla="*/ 2147483647 w 323"/>
              <a:gd name="T39" fmla="*/ 2147483647 h 480"/>
              <a:gd name="T40" fmla="*/ 2147483647 w 323"/>
              <a:gd name="T41" fmla="*/ 2147483647 h 480"/>
              <a:gd name="T42" fmla="*/ 2147483647 w 323"/>
              <a:gd name="T43" fmla="*/ 2147483647 h 480"/>
              <a:gd name="T44" fmla="*/ 2147483647 w 323"/>
              <a:gd name="T45" fmla="*/ 2147483647 h 480"/>
              <a:gd name="T46" fmla="*/ 2147483647 w 323"/>
              <a:gd name="T47" fmla="*/ 2147483647 h 480"/>
              <a:gd name="T48" fmla="*/ 2147483647 w 323"/>
              <a:gd name="T49" fmla="*/ 2147483647 h 480"/>
              <a:gd name="T50" fmla="*/ 2147483647 w 323"/>
              <a:gd name="T51" fmla="*/ 2147483647 h 480"/>
              <a:gd name="T52" fmla="*/ 2147483647 w 323"/>
              <a:gd name="T53" fmla="*/ 0 h 4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323"/>
              <a:gd name="T82" fmla="*/ 0 h 480"/>
              <a:gd name="T83" fmla="*/ 323 w 323"/>
              <a:gd name="T84" fmla="*/ 480 h 48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323" h="480">
                <a:moveTo>
                  <a:pt x="305" y="0"/>
                </a:moveTo>
                <a:lnTo>
                  <a:pt x="218" y="10"/>
                </a:lnTo>
                <a:lnTo>
                  <a:pt x="227" y="10"/>
                </a:lnTo>
                <a:lnTo>
                  <a:pt x="258" y="37"/>
                </a:lnTo>
                <a:lnTo>
                  <a:pt x="260" y="64"/>
                </a:lnTo>
                <a:lnTo>
                  <a:pt x="247" y="134"/>
                </a:lnTo>
                <a:lnTo>
                  <a:pt x="242" y="153"/>
                </a:lnTo>
                <a:lnTo>
                  <a:pt x="182" y="182"/>
                </a:lnTo>
                <a:lnTo>
                  <a:pt x="233" y="185"/>
                </a:lnTo>
                <a:lnTo>
                  <a:pt x="185" y="367"/>
                </a:lnTo>
                <a:lnTo>
                  <a:pt x="136" y="405"/>
                </a:lnTo>
                <a:lnTo>
                  <a:pt x="98" y="419"/>
                </a:lnTo>
                <a:lnTo>
                  <a:pt x="0" y="446"/>
                </a:lnTo>
                <a:lnTo>
                  <a:pt x="10" y="464"/>
                </a:lnTo>
                <a:lnTo>
                  <a:pt x="48" y="480"/>
                </a:lnTo>
                <a:lnTo>
                  <a:pt x="93" y="467"/>
                </a:lnTo>
                <a:lnTo>
                  <a:pt x="117" y="450"/>
                </a:lnTo>
                <a:lnTo>
                  <a:pt x="175" y="401"/>
                </a:lnTo>
                <a:lnTo>
                  <a:pt x="241" y="387"/>
                </a:lnTo>
                <a:lnTo>
                  <a:pt x="243" y="378"/>
                </a:lnTo>
                <a:lnTo>
                  <a:pt x="262" y="305"/>
                </a:lnTo>
                <a:lnTo>
                  <a:pt x="305" y="141"/>
                </a:lnTo>
                <a:lnTo>
                  <a:pt x="315" y="103"/>
                </a:lnTo>
                <a:lnTo>
                  <a:pt x="323" y="50"/>
                </a:lnTo>
                <a:lnTo>
                  <a:pt x="322" y="44"/>
                </a:lnTo>
                <a:lnTo>
                  <a:pt x="3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2" name="Freeform 25"/>
          <p:cNvSpPr>
            <a:spLocks/>
          </p:cNvSpPr>
          <p:nvPr/>
        </p:nvSpPr>
        <p:spPr bwMode="auto">
          <a:xfrm>
            <a:off x="1789113" y="3665538"/>
            <a:ext cx="60325" cy="46037"/>
          </a:xfrm>
          <a:custGeom>
            <a:avLst/>
            <a:gdLst>
              <a:gd name="T0" fmla="*/ 2147483647 w 223"/>
              <a:gd name="T1" fmla="*/ 0 h 171"/>
              <a:gd name="T2" fmla="*/ 2147483647 w 223"/>
              <a:gd name="T3" fmla="*/ 0 h 171"/>
              <a:gd name="T4" fmla="*/ 2147483647 w 223"/>
              <a:gd name="T5" fmla="*/ 2147483647 h 171"/>
              <a:gd name="T6" fmla="*/ 2147483647 w 223"/>
              <a:gd name="T7" fmla="*/ 2147483647 h 171"/>
              <a:gd name="T8" fmla="*/ 2147483647 w 223"/>
              <a:gd name="T9" fmla="*/ 2147483647 h 171"/>
              <a:gd name="T10" fmla="*/ 2147483647 w 223"/>
              <a:gd name="T11" fmla="*/ 2147483647 h 171"/>
              <a:gd name="T12" fmla="*/ 0 w 223"/>
              <a:gd name="T13" fmla="*/ 2147483647 h 171"/>
              <a:gd name="T14" fmla="*/ 2147483647 w 223"/>
              <a:gd name="T15" fmla="*/ 2147483647 h 171"/>
              <a:gd name="T16" fmla="*/ 2147483647 w 223"/>
              <a:gd name="T17" fmla="*/ 2147483647 h 171"/>
              <a:gd name="T18" fmla="*/ 2147483647 w 223"/>
              <a:gd name="T19" fmla="*/ 2147483647 h 171"/>
              <a:gd name="T20" fmla="*/ 2147483647 w 223"/>
              <a:gd name="T21" fmla="*/ 2147483647 h 171"/>
              <a:gd name="T22" fmla="*/ 2147483647 w 223"/>
              <a:gd name="T23" fmla="*/ 2147483647 h 171"/>
              <a:gd name="T24" fmla="*/ 2147483647 w 223"/>
              <a:gd name="T25" fmla="*/ 2147483647 h 171"/>
              <a:gd name="T26" fmla="*/ 2147483647 w 223"/>
              <a:gd name="T27" fmla="*/ 2147483647 h 171"/>
              <a:gd name="T28" fmla="*/ 2147483647 w 223"/>
              <a:gd name="T29" fmla="*/ 2147483647 h 171"/>
              <a:gd name="T30" fmla="*/ 2147483647 w 223"/>
              <a:gd name="T31" fmla="*/ 0 h 17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3"/>
              <a:gd name="T49" fmla="*/ 0 h 171"/>
              <a:gd name="T50" fmla="*/ 223 w 223"/>
              <a:gd name="T51" fmla="*/ 171 h 17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3" h="171">
                <a:moveTo>
                  <a:pt x="155" y="0"/>
                </a:moveTo>
                <a:lnTo>
                  <a:pt x="146" y="0"/>
                </a:lnTo>
                <a:lnTo>
                  <a:pt x="97" y="11"/>
                </a:lnTo>
                <a:lnTo>
                  <a:pt x="55" y="37"/>
                </a:lnTo>
                <a:lnTo>
                  <a:pt x="28" y="66"/>
                </a:lnTo>
                <a:lnTo>
                  <a:pt x="1" y="120"/>
                </a:lnTo>
                <a:lnTo>
                  <a:pt x="0" y="157"/>
                </a:lnTo>
                <a:lnTo>
                  <a:pt x="18" y="171"/>
                </a:lnTo>
                <a:lnTo>
                  <a:pt x="44" y="157"/>
                </a:lnTo>
                <a:lnTo>
                  <a:pt x="62" y="120"/>
                </a:lnTo>
                <a:lnTo>
                  <a:pt x="70" y="90"/>
                </a:lnTo>
                <a:lnTo>
                  <a:pt x="95" y="49"/>
                </a:lnTo>
                <a:lnTo>
                  <a:pt x="136" y="32"/>
                </a:lnTo>
                <a:lnTo>
                  <a:pt x="223" y="22"/>
                </a:lnTo>
                <a:lnTo>
                  <a:pt x="200" y="8"/>
                </a:lnTo>
                <a:lnTo>
                  <a:pt x="1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3" name="Freeform 26"/>
          <p:cNvSpPr>
            <a:spLocks/>
          </p:cNvSpPr>
          <p:nvPr/>
        </p:nvSpPr>
        <p:spPr bwMode="auto">
          <a:xfrm>
            <a:off x="1941513" y="3587750"/>
            <a:ext cx="47625" cy="92075"/>
          </a:xfrm>
          <a:custGeom>
            <a:avLst/>
            <a:gdLst>
              <a:gd name="T0" fmla="*/ 2147483647 w 178"/>
              <a:gd name="T1" fmla="*/ 0 h 349"/>
              <a:gd name="T2" fmla="*/ 2147483647 w 178"/>
              <a:gd name="T3" fmla="*/ 0 h 349"/>
              <a:gd name="T4" fmla="*/ 2147483647 w 178"/>
              <a:gd name="T5" fmla="*/ 2147483647 h 349"/>
              <a:gd name="T6" fmla="*/ 2147483647 w 178"/>
              <a:gd name="T7" fmla="*/ 2147483647 h 349"/>
              <a:gd name="T8" fmla="*/ 2147483647 w 178"/>
              <a:gd name="T9" fmla="*/ 2147483647 h 349"/>
              <a:gd name="T10" fmla="*/ 2147483647 w 178"/>
              <a:gd name="T11" fmla="*/ 2147483647 h 349"/>
              <a:gd name="T12" fmla="*/ 2147483647 w 178"/>
              <a:gd name="T13" fmla="*/ 2147483647 h 349"/>
              <a:gd name="T14" fmla="*/ 2147483647 w 178"/>
              <a:gd name="T15" fmla="*/ 2147483647 h 349"/>
              <a:gd name="T16" fmla="*/ 0 w 178"/>
              <a:gd name="T17" fmla="*/ 2147483647 h 349"/>
              <a:gd name="T18" fmla="*/ 2147483647 w 178"/>
              <a:gd name="T19" fmla="*/ 2147483647 h 349"/>
              <a:gd name="T20" fmla="*/ 2147483647 w 178"/>
              <a:gd name="T21" fmla="*/ 2147483647 h 349"/>
              <a:gd name="T22" fmla="*/ 2147483647 w 178"/>
              <a:gd name="T23" fmla="*/ 2147483647 h 349"/>
              <a:gd name="T24" fmla="*/ 2147483647 w 178"/>
              <a:gd name="T25" fmla="*/ 2147483647 h 349"/>
              <a:gd name="T26" fmla="*/ 2147483647 w 178"/>
              <a:gd name="T27" fmla="*/ 2147483647 h 349"/>
              <a:gd name="T28" fmla="*/ 2147483647 w 178"/>
              <a:gd name="T29" fmla="*/ 2147483647 h 349"/>
              <a:gd name="T30" fmla="*/ 2147483647 w 178"/>
              <a:gd name="T31" fmla="*/ 2147483647 h 349"/>
              <a:gd name="T32" fmla="*/ 2147483647 w 178"/>
              <a:gd name="T33" fmla="*/ 0 h 34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78"/>
              <a:gd name="T52" fmla="*/ 0 h 349"/>
              <a:gd name="T53" fmla="*/ 178 w 178"/>
              <a:gd name="T54" fmla="*/ 349 h 34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78" h="349">
                <a:moveTo>
                  <a:pt x="178" y="0"/>
                </a:moveTo>
                <a:lnTo>
                  <a:pt x="152" y="0"/>
                </a:lnTo>
                <a:lnTo>
                  <a:pt x="125" y="40"/>
                </a:lnTo>
                <a:lnTo>
                  <a:pt x="109" y="81"/>
                </a:lnTo>
                <a:lnTo>
                  <a:pt x="81" y="150"/>
                </a:lnTo>
                <a:lnTo>
                  <a:pt x="57" y="209"/>
                </a:lnTo>
                <a:lnTo>
                  <a:pt x="18" y="304"/>
                </a:lnTo>
                <a:lnTo>
                  <a:pt x="1" y="347"/>
                </a:lnTo>
                <a:lnTo>
                  <a:pt x="0" y="349"/>
                </a:lnTo>
                <a:lnTo>
                  <a:pt x="5" y="349"/>
                </a:lnTo>
                <a:lnTo>
                  <a:pt x="24" y="321"/>
                </a:lnTo>
                <a:lnTo>
                  <a:pt x="64" y="247"/>
                </a:lnTo>
                <a:lnTo>
                  <a:pt x="86" y="209"/>
                </a:lnTo>
                <a:lnTo>
                  <a:pt x="130" y="127"/>
                </a:lnTo>
                <a:lnTo>
                  <a:pt x="161" y="70"/>
                </a:lnTo>
                <a:lnTo>
                  <a:pt x="174" y="44"/>
                </a:lnTo>
                <a:lnTo>
                  <a:pt x="1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4" name="Freeform 27"/>
          <p:cNvSpPr>
            <a:spLocks/>
          </p:cNvSpPr>
          <p:nvPr/>
        </p:nvSpPr>
        <p:spPr bwMode="auto">
          <a:xfrm>
            <a:off x="3575050" y="3770313"/>
            <a:ext cx="42863" cy="42862"/>
          </a:xfrm>
          <a:custGeom>
            <a:avLst/>
            <a:gdLst>
              <a:gd name="T0" fmla="*/ 2147483647 w 79"/>
              <a:gd name="T1" fmla="*/ 0 h 92"/>
              <a:gd name="T2" fmla="*/ 2147483647 w 79"/>
              <a:gd name="T3" fmla="*/ 2147483647 h 92"/>
              <a:gd name="T4" fmla="*/ 2147483647 w 79"/>
              <a:gd name="T5" fmla="*/ 2147483647 h 92"/>
              <a:gd name="T6" fmla="*/ 0 w 79"/>
              <a:gd name="T7" fmla="*/ 2147483647 h 92"/>
              <a:gd name="T8" fmla="*/ 2147483647 w 79"/>
              <a:gd name="T9" fmla="*/ 2147483647 h 92"/>
              <a:gd name="T10" fmla="*/ 2147483647 w 79"/>
              <a:gd name="T11" fmla="*/ 2147483647 h 92"/>
              <a:gd name="T12" fmla="*/ 2147483647 w 79"/>
              <a:gd name="T13" fmla="*/ 2147483647 h 92"/>
              <a:gd name="T14" fmla="*/ 2147483647 w 79"/>
              <a:gd name="T15" fmla="*/ 2147483647 h 92"/>
              <a:gd name="T16" fmla="*/ 2147483647 w 79"/>
              <a:gd name="T17" fmla="*/ 2147483647 h 92"/>
              <a:gd name="T18" fmla="*/ 2147483647 w 79"/>
              <a:gd name="T19" fmla="*/ 0 h 9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9"/>
              <a:gd name="T31" fmla="*/ 0 h 92"/>
              <a:gd name="T32" fmla="*/ 79 w 79"/>
              <a:gd name="T33" fmla="*/ 92 h 9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9" h="92">
                <a:moveTo>
                  <a:pt x="71" y="0"/>
                </a:moveTo>
                <a:lnTo>
                  <a:pt x="5" y="14"/>
                </a:lnTo>
                <a:lnTo>
                  <a:pt x="4" y="15"/>
                </a:lnTo>
                <a:lnTo>
                  <a:pt x="0" y="74"/>
                </a:lnTo>
                <a:lnTo>
                  <a:pt x="23" y="92"/>
                </a:lnTo>
                <a:lnTo>
                  <a:pt x="33" y="90"/>
                </a:lnTo>
                <a:lnTo>
                  <a:pt x="73" y="67"/>
                </a:lnTo>
                <a:lnTo>
                  <a:pt x="79" y="26"/>
                </a:lnTo>
                <a:lnTo>
                  <a:pt x="71" y="20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5" name="Freeform 28"/>
          <p:cNvSpPr>
            <a:spLocks/>
          </p:cNvSpPr>
          <p:nvPr/>
        </p:nvSpPr>
        <p:spPr bwMode="auto">
          <a:xfrm>
            <a:off x="3595688" y="3765550"/>
            <a:ext cx="42862" cy="42863"/>
          </a:xfrm>
          <a:custGeom>
            <a:avLst/>
            <a:gdLst>
              <a:gd name="T0" fmla="*/ 2147483647 w 57"/>
              <a:gd name="T1" fmla="*/ 0 h 83"/>
              <a:gd name="T2" fmla="*/ 2147483647 w 57"/>
              <a:gd name="T3" fmla="*/ 2147483647 h 83"/>
              <a:gd name="T4" fmla="*/ 2147483647 w 57"/>
              <a:gd name="T5" fmla="*/ 2147483647 h 83"/>
              <a:gd name="T6" fmla="*/ 0 w 57"/>
              <a:gd name="T7" fmla="*/ 2147483647 h 83"/>
              <a:gd name="T8" fmla="*/ 2147483647 w 57"/>
              <a:gd name="T9" fmla="*/ 2147483647 h 83"/>
              <a:gd name="T10" fmla="*/ 2147483647 w 57"/>
              <a:gd name="T11" fmla="*/ 0 h 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"/>
              <a:gd name="T19" fmla="*/ 0 h 83"/>
              <a:gd name="T20" fmla="*/ 57 w 57"/>
              <a:gd name="T21" fmla="*/ 83 h 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" h="83">
                <a:moveTo>
                  <a:pt x="57" y="0"/>
                </a:moveTo>
                <a:lnTo>
                  <a:pt x="18" y="38"/>
                </a:lnTo>
                <a:lnTo>
                  <a:pt x="6" y="42"/>
                </a:lnTo>
                <a:lnTo>
                  <a:pt x="0" y="83"/>
                </a:lnTo>
                <a:lnTo>
                  <a:pt x="50" y="30"/>
                </a:lnTo>
                <a:lnTo>
                  <a:pt x="5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6" name="Freeform 29"/>
          <p:cNvSpPr>
            <a:spLocks/>
          </p:cNvSpPr>
          <p:nvPr/>
        </p:nvSpPr>
        <p:spPr bwMode="auto">
          <a:xfrm>
            <a:off x="3529013" y="3714750"/>
            <a:ext cx="63500" cy="69850"/>
          </a:xfrm>
          <a:custGeom>
            <a:avLst/>
            <a:gdLst>
              <a:gd name="T0" fmla="*/ 2147483647 w 238"/>
              <a:gd name="T1" fmla="*/ 0 h 264"/>
              <a:gd name="T2" fmla="*/ 2147483647 w 238"/>
              <a:gd name="T3" fmla="*/ 2147483647 h 264"/>
              <a:gd name="T4" fmla="*/ 2147483647 w 238"/>
              <a:gd name="T5" fmla="*/ 2147483647 h 264"/>
              <a:gd name="T6" fmla="*/ 2147483647 w 238"/>
              <a:gd name="T7" fmla="*/ 2147483647 h 264"/>
              <a:gd name="T8" fmla="*/ 2147483647 w 238"/>
              <a:gd name="T9" fmla="*/ 2147483647 h 264"/>
              <a:gd name="T10" fmla="*/ 2147483647 w 238"/>
              <a:gd name="T11" fmla="*/ 2147483647 h 264"/>
              <a:gd name="T12" fmla="*/ 2147483647 w 238"/>
              <a:gd name="T13" fmla="*/ 2147483647 h 264"/>
              <a:gd name="T14" fmla="*/ 0 w 238"/>
              <a:gd name="T15" fmla="*/ 2147483647 h 264"/>
              <a:gd name="T16" fmla="*/ 2147483647 w 238"/>
              <a:gd name="T17" fmla="*/ 2147483647 h 264"/>
              <a:gd name="T18" fmla="*/ 2147483647 w 238"/>
              <a:gd name="T19" fmla="*/ 2147483647 h 264"/>
              <a:gd name="T20" fmla="*/ 2147483647 w 238"/>
              <a:gd name="T21" fmla="*/ 2147483647 h 264"/>
              <a:gd name="T22" fmla="*/ 2147483647 w 238"/>
              <a:gd name="T23" fmla="*/ 2147483647 h 264"/>
              <a:gd name="T24" fmla="*/ 2147483647 w 238"/>
              <a:gd name="T25" fmla="*/ 2147483647 h 264"/>
              <a:gd name="T26" fmla="*/ 2147483647 w 238"/>
              <a:gd name="T27" fmla="*/ 2147483647 h 264"/>
              <a:gd name="T28" fmla="*/ 2147483647 w 238"/>
              <a:gd name="T29" fmla="*/ 2147483647 h 264"/>
              <a:gd name="T30" fmla="*/ 2147483647 w 238"/>
              <a:gd name="T31" fmla="*/ 2147483647 h 264"/>
              <a:gd name="T32" fmla="*/ 2147483647 w 238"/>
              <a:gd name="T33" fmla="*/ 2147483647 h 264"/>
              <a:gd name="T34" fmla="*/ 2147483647 w 238"/>
              <a:gd name="T35" fmla="*/ 2147483647 h 264"/>
              <a:gd name="T36" fmla="*/ 2147483647 w 238"/>
              <a:gd name="T37" fmla="*/ 0 h 26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38"/>
              <a:gd name="T58" fmla="*/ 0 h 264"/>
              <a:gd name="T59" fmla="*/ 238 w 238"/>
              <a:gd name="T60" fmla="*/ 264 h 26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38" h="264">
                <a:moveTo>
                  <a:pt x="187" y="0"/>
                </a:moveTo>
                <a:lnTo>
                  <a:pt x="140" y="25"/>
                </a:lnTo>
                <a:lnTo>
                  <a:pt x="104" y="47"/>
                </a:lnTo>
                <a:lnTo>
                  <a:pt x="73" y="72"/>
                </a:lnTo>
                <a:lnTo>
                  <a:pt x="34" y="115"/>
                </a:lnTo>
                <a:lnTo>
                  <a:pt x="6" y="176"/>
                </a:lnTo>
                <a:lnTo>
                  <a:pt x="0" y="213"/>
                </a:lnTo>
                <a:lnTo>
                  <a:pt x="5" y="264"/>
                </a:lnTo>
                <a:lnTo>
                  <a:pt x="103" y="238"/>
                </a:lnTo>
                <a:lnTo>
                  <a:pt x="73" y="213"/>
                </a:lnTo>
                <a:lnTo>
                  <a:pt x="72" y="209"/>
                </a:lnTo>
                <a:lnTo>
                  <a:pt x="74" y="151"/>
                </a:lnTo>
                <a:lnTo>
                  <a:pt x="102" y="96"/>
                </a:lnTo>
                <a:lnTo>
                  <a:pt x="108" y="88"/>
                </a:lnTo>
                <a:lnTo>
                  <a:pt x="156" y="47"/>
                </a:lnTo>
                <a:lnTo>
                  <a:pt x="180" y="34"/>
                </a:lnTo>
                <a:lnTo>
                  <a:pt x="238" y="4"/>
                </a:lnTo>
                <a:lnTo>
                  <a:pt x="18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7" name="Freeform 30"/>
          <p:cNvSpPr>
            <a:spLocks/>
          </p:cNvSpPr>
          <p:nvPr/>
        </p:nvSpPr>
        <p:spPr bwMode="auto">
          <a:xfrm>
            <a:off x="3530600" y="3667125"/>
            <a:ext cx="85725" cy="127000"/>
          </a:xfrm>
          <a:custGeom>
            <a:avLst/>
            <a:gdLst>
              <a:gd name="T0" fmla="*/ 2147483647 w 323"/>
              <a:gd name="T1" fmla="*/ 0 h 480"/>
              <a:gd name="T2" fmla="*/ 2147483647 w 323"/>
              <a:gd name="T3" fmla="*/ 2147483647 h 480"/>
              <a:gd name="T4" fmla="*/ 2147483647 w 323"/>
              <a:gd name="T5" fmla="*/ 2147483647 h 480"/>
              <a:gd name="T6" fmla="*/ 2147483647 w 323"/>
              <a:gd name="T7" fmla="*/ 2147483647 h 480"/>
              <a:gd name="T8" fmla="*/ 2147483647 w 323"/>
              <a:gd name="T9" fmla="*/ 2147483647 h 480"/>
              <a:gd name="T10" fmla="*/ 2147483647 w 323"/>
              <a:gd name="T11" fmla="*/ 2147483647 h 480"/>
              <a:gd name="T12" fmla="*/ 2147483647 w 323"/>
              <a:gd name="T13" fmla="*/ 2147483647 h 480"/>
              <a:gd name="T14" fmla="*/ 2147483647 w 323"/>
              <a:gd name="T15" fmla="*/ 2147483647 h 480"/>
              <a:gd name="T16" fmla="*/ 2147483647 w 323"/>
              <a:gd name="T17" fmla="*/ 2147483647 h 480"/>
              <a:gd name="T18" fmla="*/ 2147483647 w 323"/>
              <a:gd name="T19" fmla="*/ 2147483647 h 480"/>
              <a:gd name="T20" fmla="*/ 2147483647 w 323"/>
              <a:gd name="T21" fmla="*/ 2147483647 h 480"/>
              <a:gd name="T22" fmla="*/ 2147483647 w 323"/>
              <a:gd name="T23" fmla="*/ 2147483647 h 480"/>
              <a:gd name="T24" fmla="*/ 2147483647 w 323"/>
              <a:gd name="T25" fmla="*/ 2147483647 h 480"/>
              <a:gd name="T26" fmla="*/ 0 w 323"/>
              <a:gd name="T27" fmla="*/ 2147483647 h 480"/>
              <a:gd name="T28" fmla="*/ 2147483647 w 323"/>
              <a:gd name="T29" fmla="*/ 2147483647 h 480"/>
              <a:gd name="T30" fmla="*/ 2147483647 w 323"/>
              <a:gd name="T31" fmla="*/ 2147483647 h 480"/>
              <a:gd name="T32" fmla="*/ 2147483647 w 323"/>
              <a:gd name="T33" fmla="*/ 2147483647 h 480"/>
              <a:gd name="T34" fmla="*/ 2147483647 w 323"/>
              <a:gd name="T35" fmla="*/ 2147483647 h 480"/>
              <a:gd name="T36" fmla="*/ 2147483647 w 323"/>
              <a:gd name="T37" fmla="*/ 2147483647 h 480"/>
              <a:gd name="T38" fmla="*/ 2147483647 w 323"/>
              <a:gd name="T39" fmla="*/ 2147483647 h 480"/>
              <a:gd name="T40" fmla="*/ 2147483647 w 323"/>
              <a:gd name="T41" fmla="*/ 2147483647 h 480"/>
              <a:gd name="T42" fmla="*/ 2147483647 w 323"/>
              <a:gd name="T43" fmla="*/ 2147483647 h 480"/>
              <a:gd name="T44" fmla="*/ 2147483647 w 323"/>
              <a:gd name="T45" fmla="*/ 2147483647 h 480"/>
              <a:gd name="T46" fmla="*/ 2147483647 w 323"/>
              <a:gd name="T47" fmla="*/ 2147483647 h 480"/>
              <a:gd name="T48" fmla="*/ 2147483647 w 323"/>
              <a:gd name="T49" fmla="*/ 2147483647 h 480"/>
              <a:gd name="T50" fmla="*/ 2147483647 w 323"/>
              <a:gd name="T51" fmla="*/ 2147483647 h 480"/>
              <a:gd name="T52" fmla="*/ 2147483647 w 323"/>
              <a:gd name="T53" fmla="*/ 0 h 4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323"/>
              <a:gd name="T82" fmla="*/ 0 h 480"/>
              <a:gd name="T83" fmla="*/ 323 w 323"/>
              <a:gd name="T84" fmla="*/ 480 h 48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323" h="480">
                <a:moveTo>
                  <a:pt x="305" y="0"/>
                </a:moveTo>
                <a:lnTo>
                  <a:pt x="218" y="10"/>
                </a:lnTo>
                <a:lnTo>
                  <a:pt x="228" y="11"/>
                </a:lnTo>
                <a:lnTo>
                  <a:pt x="258" y="37"/>
                </a:lnTo>
                <a:lnTo>
                  <a:pt x="260" y="64"/>
                </a:lnTo>
                <a:lnTo>
                  <a:pt x="247" y="135"/>
                </a:lnTo>
                <a:lnTo>
                  <a:pt x="242" y="154"/>
                </a:lnTo>
                <a:lnTo>
                  <a:pt x="182" y="182"/>
                </a:lnTo>
                <a:lnTo>
                  <a:pt x="233" y="186"/>
                </a:lnTo>
                <a:lnTo>
                  <a:pt x="185" y="368"/>
                </a:lnTo>
                <a:lnTo>
                  <a:pt x="136" y="405"/>
                </a:lnTo>
                <a:lnTo>
                  <a:pt x="98" y="420"/>
                </a:lnTo>
                <a:lnTo>
                  <a:pt x="0" y="446"/>
                </a:lnTo>
                <a:lnTo>
                  <a:pt x="11" y="464"/>
                </a:lnTo>
                <a:lnTo>
                  <a:pt x="48" y="480"/>
                </a:lnTo>
                <a:lnTo>
                  <a:pt x="94" y="468"/>
                </a:lnTo>
                <a:lnTo>
                  <a:pt x="117" y="451"/>
                </a:lnTo>
                <a:lnTo>
                  <a:pt x="176" y="402"/>
                </a:lnTo>
                <a:lnTo>
                  <a:pt x="242" y="388"/>
                </a:lnTo>
                <a:lnTo>
                  <a:pt x="244" y="378"/>
                </a:lnTo>
                <a:lnTo>
                  <a:pt x="262" y="305"/>
                </a:lnTo>
                <a:lnTo>
                  <a:pt x="305" y="143"/>
                </a:lnTo>
                <a:lnTo>
                  <a:pt x="315" y="103"/>
                </a:lnTo>
                <a:lnTo>
                  <a:pt x="323" y="50"/>
                </a:lnTo>
                <a:lnTo>
                  <a:pt x="323" y="44"/>
                </a:lnTo>
                <a:lnTo>
                  <a:pt x="3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8" name="Freeform 31"/>
          <p:cNvSpPr>
            <a:spLocks/>
          </p:cNvSpPr>
          <p:nvPr/>
        </p:nvSpPr>
        <p:spPr bwMode="auto">
          <a:xfrm>
            <a:off x="3552825" y="3660775"/>
            <a:ext cx="58738" cy="46038"/>
          </a:xfrm>
          <a:custGeom>
            <a:avLst/>
            <a:gdLst>
              <a:gd name="T0" fmla="*/ 2147483647 w 222"/>
              <a:gd name="T1" fmla="*/ 0 h 171"/>
              <a:gd name="T2" fmla="*/ 2147483647 w 222"/>
              <a:gd name="T3" fmla="*/ 0 h 171"/>
              <a:gd name="T4" fmla="*/ 2147483647 w 222"/>
              <a:gd name="T5" fmla="*/ 2147483647 h 171"/>
              <a:gd name="T6" fmla="*/ 2147483647 w 222"/>
              <a:gd name="T7" fmla="*/ 2147483647 h 171"/>
              <a:gd name="T8" fmla="*/ 2147483647 w 222"/>
              <a:gd name="T9" fmla="*/ 2147483647 h 171"/>
              <a:gd name="T10" fmla="*/ 2147483647 w 222"/>
              <a:gd name="T11" fmla="*/ 2147483647 h 171"/>
              <a:gd name="T12" fmla="*/ 0 w 222"/>
              <a:gd name="T13" fmla="*/ 2147483647 h 171"/>
              <a:gd name="T14" fmla="*/ 2147483647 w 222"/>
              <a:gd name="T15" fmla="*/ 2147483647 h 171"/>
              <a:gd name="T16" fmla="*/ 2147483647 w 222"/>
              <a:gd name="T17" fmla="*/ 2147483647 h 171"/>
              <a:gd name="T18" fmla="*/ 2147483647 w 222"/>
              <a:gd name="T19" fmla="*/ 2147483647 h 171"/>
              <a:gd name="T20" fmla="*/ 2147483647 w 222"/>
              <a:gd name="T21" fmla="*/ 2147483647 h 171"/>
              <a:gd name="T22" fmla="*/ 2147483647 w 222"/>
              <a:gd name="T23" fmla="*/ 2147483647 h 171"/>
              <a:gd name="T24" fmla="*/ 2147483647 w 222"/>
              <a:gd name="T25" fmla="*/ 2147483647 h 171"/>
              <a:gd name="T26" fmla="*/ 2147483647 w 222"/>
              <a:gd name="T27" fmla="*/ 2147483647 h 171"/>
              <a:gd name="T28" fmla="*/ 2147483647 w 222"/>
              <a:gd name="T29" fmla="*/ 2147483647 h 171"/>
              <a:gd name="T30" fmla="*/ 2147483647 w 222"/>
              <a:gd name="T31" fmla="*/ 0 h 17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2"/>
              <a:gd name="T49" fmla="*/ 0 h 171"/>
              <a:gd name="T50" fmla="*/ 222 w 222"/>
              <a:gd name="T51" fmla="*/ 171 h 17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2" h="171">
                <a:moveTo>
                  <a:pt x="155" y="0"/>
                </a:moveTo>
                <a:lnTo>
                  <a:pt x="145" y="0"/>
                </a:lnTo>
                <a:lnTo>
                  <a:pt x="97" y="11"/>
                </a:lnTo>
                <a:lnTo>
                  <a:pt x="55" y="38"/>
                </a:lnTo>
                <a:lnTo>
                  <a:pt x="29" y="66"/>
                </a:lnTo>
                <a:lnTo>
                  <a:pt x="1" y="120"/>
                </a:lnTo>
                <a:lnTo>
                  <a:pt x="0" y="157"/>
                </a:lnTo>
                <a:lnTo>
                  <a:pt x="18" y="171"/>
                </a:lnTo>
                <a:lnTo>
                  <a:pt x="43" y="158"/>
                </a:lnTo>
                <a:lnTo>
                  <a:pt x="62" y="121"/>
                </a:lnTo>
                <a:lnTo>
                  <a:pt x="70" y="90"/>
                </a:lnTo>
                <a:lnTo>
                  <a:pt x="94" y="50"/>
                </a:lnTo>
                <a:lnTo>
                  <a:pt x="135" y="32"/>
                </a:lnTo>
                <a:lnTo>
                  <a:pt x="222" y="22"/>
                </a:lnTo>
                <a:lnTo>
                  <a:pt x="200" y="8"/>
                </a:lnTo>
                <a:lnTo>
                  <a:pt x="1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9" name="Freeform 32"/>
          <p:cNvSpPr>
            <a:spLocks/>
          </p:cNvSpPr>
          <p:nvPr/>
        </p:nvSpPr>
        <p:spPr bwMode="auto">
          <a:xfrm>
            <a:off x="3736975" y="3584575"/>
            <a:ext cx="47625" cy="87313"/>
          </a:xfrm>
          <a:custGeom>
            <a:avLst/>
            <a:gdLst>
              <a:gd name="T0" fmla="*/ 2147483647 w 181"/>
              <a:gd name="T1" fmla="*/ 0 h 327"/>
              <a:gd name="T2" fmla="*/ 2147483647 w 181"/>
              <a:gd name="T3" fmla="*/ 2147483647 h 327"/>
              <a:gd name="T4" fmla="*/ 2147483647 w 181"/>
              <a:gd name="T5" fmla="*/ 2147483647 h 327"/>
              <a:gd name="T6" fmla="*/ 2147483647 w 181"/>
              <a:gd name="T7" fmla="*/ 2147483647 h 327"/>
              <a:gd name="T8" fmla="*/ 2147483647 w 181"/>
              <a:gd name="T9" fmla="*/ 2147483647 h 327"/>
              <a:gd name="T10" fmla="*/ 2147483647 w 181"/>
              <a:gd name="T11" fmla="*/ 2147483647 h 327"/>
              <a:gd name="T12" fmla="*/ 0 w 181"/>
              <a:gd name="T13" fmla="*/ 2147483647 h 327"/>
              <a:gd name="T14" fmla="*/ 0 w 181"/>
              <a:gd name="T15" fmla="*/ 2147483647 h 327"/>
              <a:gd name="T16" fmla="*/ 2147483647 w 181"/>
              <a:gd name="T17" fmla="*/ 2147483647 h 327"/>
              <a:gd name="T18" fmla="*/ 2147483647 w 181"/>
              <a:gd name="T19" fmla="*/ 2147483647 h 327"/>
              <a:gd name="T20" fmla="*/ 2147483647 w 181"/>
              <a:gd name="T21" fmla="*/ 2147483647 h 327"/>
              <a:gd name="T22" fmla="*/ 2147483647 w 181"/>
              <a:gd name="T23" fmla="*/ 2147483647 h 327"/>
              <a:gd name="T24" fmla="*/ 2147483647 w 181"/>
              <a:gd name="T25" fmla="*/ 2147483647 h 327"/>
              <a:gd name="T26" fmla="*/ 2147483647 w 181"/>
              <a:gd name="T27" fmla="*/ 2147483647 h 327"/>
              <a:gd name="T28" fmla="*/ 2147483647 w 181"/>
              <a:gd name="T29" fmla="*/ 2147483647 h 327"/>
              <a:gd name="T30" fmla="*/ 2147483647 w 181"/>
              <a:gd name="T31" fmla="*/ 2147483647 h 327"/>
              <a:gd name="T32" fmla="*/ 2147483647 w 181"/>
              <a:gd name="T33" fmla="*/ 0 h 3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1"/>
              <a:gd name="T52" fmla="*/ 0 h 327"/>
              <a:gd name="T53" fmla="*/ 181 w 181"/>
              <a:gd name="T54" fmla="*/ 327 h 32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1" h="327">
                <a:moveTo>
                  <a:pt x="154" y="0"/>
                </a:moveTo>
                <a:lnTo>
                  <a:pt x="127" y="41"/>
                </a:lnTo>
                <a:lnTo>
                  <a:pt x="108" y="83"/>
                </a:lnTo>
                <a:lnTo>
                  <a:pt x="77" y="154"/>
                </a:lnTo>
                <a:lnTo>
                  <a:pt x="57" y="197"/>
                </a:lnTo>
                <a:lnTo>
                  <a:pt x="16" y="288"/>
                </a:lnTo>
                <a:lnTo>
                  <a:pt x="0" y="326"/>
                </a:lnTo>
                <a:lnTo>
                  <a:pt x="0" y="327"/>
                </a:lnTo>
                <a:lnTo>
                  <a:pt x="5" y="327"/>
                </a:lnTo>
                <a:lnTo>
                  <a:pt x="26" y="296"/>
                </a:lnTo>
                <a:lnTo>
                  <a:pt x="74" y="219"/>
                </a:lnTo>
                <a:lnTo>
                  <a:pt x="83" y="202"/>
                </a:lnTo>
                <a:lnTo>
                  <a:pt x="132" y="124"/>
                </a:lnTo>
                <a:lnTo>
                  <a:pt x="164" y="72"/>
                </a:lnTo>
                <a:lnTo>
                  <a:pt x="173" y="57"/>
                </a:lnTo>
                <a:lnTo>
                  <a:pt x="181" y="9"/>
                </a:lnTo>
                <a:lnTo>
                  <a:pt x="1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0" name="Freeform 33"/>
          <p:cNvSpPr>
            <a:spLocks/>
          </p:cNvSpPr>
          <p:nvPr/>
        </p:nvSpPr>
        <p:spPr bwMode="auto">
          <a:xfrm>
            <a:off x="3708400" y="3581400"/>
            <a:ext cx="42863" cy="87313"/>
          </a:xfrm>
          <a:custGeom>
            <a:avLst/>
            <a:gdLst>
              <a:gd name="T0" fmla="*/ 2147483647 w 162"/>
              <a:gd name="T1" fmla="*/ 0 h 325"/>
              <a:gd name="T2" fmla="*/ 2147483647 w 162"/>
              <a:gd name="T3" fmla="*/ 2147483647 h 325"/>
              <a:gd name="T4" fmla="*/ 2147483647 w 162"/>
              <a:gd name="T5" fmla="*/ 2147483647 h 325"/>
              <a:gd name="T6" fmla="*/ 2147483647 w 162"/>
              <a:gd name="T7" fmla="*/ 2147483647 h 325"/>
              <a:gd name="T8" fmla="*/ 2147483647 w 162"/>
              <a:gd name="T9" fmla="*/ 2147483647 h 325"/>
              <a:gd name="T10" fmla="*/ 2147483647 w 162"/>
              <a:gd name="T11" fmla="*/ 2147483647 h 325"/>
              <a:gd name="T12" fmla="*/ 0 w 162"/>
              <a:gd name="T13" fmla="*/ 2147483647 h 325"/>
              <a:gd name="T14" fmla="*/ 0 w 162"/>
              <a:gd name="T15" fmla="*/ 2147483647 h 325"/>
              <a:gd name="T16" fmla="*/ 2147483647 w 162"/>
              <a:gd name="T17" fmla="*/ 2147483647 h 325"/>
              <a:gd name="T18" fmla="*/ 2147483647 w 162"/>
              <a:gd name="T19" fmla="*/ 2147483647 h 325"/>
              <a:gd name="T20" fmla="*/ 2147483647 w 162"/>
              <a:gd name="T21" fmla="*/ 2147483647 h 325"/>
              <a:gd name="T22" fmla="*/ 2147483647 w 162"/>
              <a:gd name="T23" fmla="*/ 2147483647 h 325"/>
              <a:gd name="T24" fmla="*/ 2147483647 w 162"/>
              <a:gd name="T25" fmla="*/ 2147483647 h 325"/>
              <a:gd name="T26" fmla="*/ 2147483647 w 162"/>
              <a:gd name="T27" fmla="*/ 2147483647 h 325"/>
              <a:gd name="T28" fmla="*/ 2147483647 w 162"/>
              <a:gd name="T29" fmla="*/ 2147483647 h 325"/>
              <a:gd name="T30" fmla="*/ 2147483647 w 162"/>
              <a:gd name="T31" fmla="*/ 2147483647 h 325"/>
              <a:gd name="T32" fmla="*/ 2147483647 w 162"/>
              <a:gd name="T33" fmla="*/ 0 h 3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62"/>
              <a:gd name="T52" fmla="*/ 0 h 325"/>
              <a:gd name="T53" fmla="*/ 162 w 162"/>
              <a:gd name="T54" fmla="*/ 325 h 3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62" h="325">
                <a:moveTo>
                  <a:pt x="134" y="0"/>
                </a:moveTo>
                <a:lnTo>
                  <a:pt x="112" y="43"/>
                </a:lnTo>
                <a:lnTo>
                  <a:pt x="95" y="88"/>
                </a:lnTo>
                <a:lnTo>
                  <a:pt x="65" y="161"/>
                </a:lnTo>
                <a:lnTo>
                  <a:pt x="50" y="197"/>
                </a:lnTo>
                <a:lnTo>
                  <a:pt x="12" y="288"/>
                </a:lnTo>
                <a:lnTo>
                  <a:pt x="0" y="325"/>
                </a:lnTo>
                <a:lnTo>
                  <a:pt x="7" y="317"/>
                </a:lnTo>
                <a:lnTo>
                  <a:pt x="28" y="283"/>
                </a:lnTo>
                <a:lnTo>
                  <a:pt x="73" y="201"/>
                </a:lnTo>
                <a:lnTo>
                  <a:pt x="77" y="193"/>
                </a:lnTo>
                <a:lnTo>
                  <a:pt x="121" y="113"/>
                </a:lnTo>
                <a:lnTo>
                  <a:pt x="150" y="61"/>
                </a:lnTo>
                <a:lnTo>
                  <a:pt x="158" y="47"/>
                </a:lnTo>
                <a:lnTo>
                  <a:pt x="162" y="3"/>
                </a:lnTo>
                <a:lnTo>
                  <a:pt x="1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1" name="Freeform 34"/>
          <p:cNvSpPr>
            <a:spLocks/>
          </p:cNvSpPr>
          <p:nvPr/>
        </p:nvSpPr>
        <p:spPr bwMode="auto">
          <a:xfrm>
            <a:off x="2563813" y="2184400"/>
            <a:ext cx="131762" cy="160338"/>
          </a:xfrm>
          <a:custGeom>
            <a:avLst/>
            <a:gdLst>
              <a:gd name="T0" fmla="*/ 2147483647 w 500"/>
              <a:gd name="T1" fmla="*/ 0 h 608"/>
              <a:gd name="T2" fmla="*/ 2147483647 w 500"/>
              <a:gd name="T3" fmla="*/ 0 h 608"/>
              <a:gd name="T4" fmla="*/ 0 w 500"/>
              <a:gd name="T5" fmla="*/ 2147483647 h 608"/>
              <a:gd name="T6" fmla="*/ 2147483647 w 500"/>
              <a:gd name="T7" fmla="*/ 2147483647 h 608"/>
              <a:gd name="T8" fmla="*/ 0 60000 65536"/>
              <a:gd name="T9" fmla="*/ 0 60000 65536"/>
              <a:gd name="T10" fmla="*/ 0 60000 65536"/>
              <a:gd name="T11" fmla="*/ 0 60000 65536"/>
              <a:gd name="T12" fmla="*/ 0 w 500"/>
              <a:gd name="T13" fmla="*/ 0 h 608"/>
              <a:gd name="T14" fmla="*/ 500 w 500"/>
              <a:gd name="T15" fmla="*/ 608 h 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0" h="608">
                <a:moveTo>
                  <a:pt x="163" y="0"/>
                </a:moveTo>
                <a:lnTo>
                  <a:pt x="500" y="0"/>
                </a:lnTo>
                <a:lnTo>
                  <a:pt x="0" y="608"/>
                </a:lnTo>
                <a:lnTo>
                  <a:pt x="338" y="60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2" name="Freeform 35"/>
          <p:cNvSpPr>
            <a:spLocks/>
          </p:cNvSpPr>
          <p:nvPr/>
        </p:nvSpPr>
        <p:spPr bwMode="auto">
          <a:xfrm>
            <a:off x="3224213" y="3684588"/>
            <a:ext cx="73025" cy="101600"/>
          </a:xfrm>
          <a:custGeom>
            <a:avLst/>
            <a:gdLst>
              <a:gd name="T0" fmla="*/ 2147483647 w 274"/>
              <a:gd name="T1" fmla="*/ 0 h 389"/>
              <a:gd name="T2" fmla="*/ 2147483647 w 274"/>
              <a:gd name="T3" fmla="*/ 2147483647 h 389"/>
              <a:gd name="T4" fmla="*/ 2147483647 w 274"/>
              <a:gd name="T5" fmla="*/ 2147483647 h 389"/>
              <a:gd name="T6" fmla="*/ 2147483647 w 274"/>
              <a:gd name="T7" fmla="*/ 2147483647 h 389"/>
              <a:gd name="T8" fmla="*/ 2147483647 w 274"/>
              <a:gd name="T9" fmla="*/ 2147483647 h 389"/>
              <a:gd name="T10" fmla="*/ 2147483647 w 274"/>
              <a:gd name="T11" fmla="*/ 2147483647 h 389"/>
              <a:gd name="T12" fmla="*/ 2147483647 w 274"/>
              <a:gd name="T13" fmla="*/ 2147483647 h 389"/>
              <a:gd name="T14" fmla="*/ 2147483647 w 274"/>
              <a:gd name="T15" fmla="*/ 2147483647 h 389"/>
              <a:gd name="T16" fmla="*/ 2147483647 w 274"/>
              <a:gd name="T17" fmla="*/ 2147483647 h 389"/>
              <a:gd name="T18" fmla="*/ 2147483647 w 274"/>
              <a:gd name="T19" fmla="*/ 2147483647 h 389"/>
              <a:gd name="T20" fmla="*/ 2147483647 w 274"/>
              <a:gd name="T21" fmla="*/ 2147483647 h 389"/>
              <a:gd name="T22" fmla="*/ 0 w 274"/>
              <a:gd name="T23" fmla="*/ 2147483647 h 389"/>
              <a:gd name="T24" fmla="*/ 2147483647 w 274"/>
              <a:gd name="T25" fmla="*/ 2147483647 h 389"/>
              <a:gd name="T26" fmla="*/ 2147483647 w 274"/>
              <a:gd name="T27" fmla="*/ 2147483647 h 389"/>
              <a:gd name="T28" fmla="*/ 2147483647 w 274"/>
              <a:gd name="T29" fmla="*/ 2147483647 h 389"/>
              <a:gd name="T30" fmla="*/ 2147483647 w 274"/>
              <a:gd name="T31" fmla="*/ 2147483647 h 389"/>
              <a:gd name="T32" fmla="*/ 2147483647 w 274"/>
              <a:gd name="T33" fmla="*/ 2147483647 h 389"/>
              <a:gd name="T34" fmla="*/ 2147483647 w 274"/>
              <a:gd name="T35" fmla="*/ 2147483647 h 389"/>
              <a:gd name="T36" fmla="*/ 2147483647 w 274"/>
              <a:gd name="T37" fmla="*/ 2147483647 h 389"/>
              <a:gd name="T38" fmla="*/ 2147483647 w 274"/>
              <a:gd name="T39" fmla="*/ 2147483647 h 389"/>
              <a:gd name="T40" fmla="*/ 2147483647 w 274"/>
              <a:gd name="T41" fmla="*/ 0 h 3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74"/>
              <a:gd name="T64" fmla="*/ 0 h 389"/>
              <a:gd name="T65" fmla="*/ 274 w 274"/>
              <a:gd name="T66" fmla="*/ 389 h 38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74" h="389">
                <a:moveTo>
                  <a:pt x="255" y="0"/>
                </a:moveTo>
                <a:lnTo>
                  <a:pt x="94" y="11"/>
                </a:lnTo>
                <a:lnTo>
                  <a:pt x="130" y="18"/>
                </a:lnTo>
                <a:lnTo>
                  <a:pt x="168" y="56"/>
                </a:lnTo>
                <a:lnTo>
                  <a:pt x="175" y="70"/>
                </a:lnTo>
                <a:lnTo>
                  <a:pt x="182" y="122"/>
                </a:lnTo>
                <a:lnTo>
                  <a:pt x="171" y="189"/>
                </a:lnTo>
                <a:lnTo>
                  <a:pt x="161" y="223"/>
                </a:lnTo>
                <a:lnTo>
                  <a:pt x="132" y="283"/>
                </a:lnTo>
                <a:lnTo>
                  <a:pt x="95" y="330"/>
                </a:lnTo>
                <a:lnTo>
                  <a:pt x="55" y="361"/>
                </a:lnTo>
                <a:lnTo>
                  <a:pt x="0" y="378"/>
                </a:lnTo>
                <a:lnTo>
                  <a:pt x="73" y="389"/>
                </a:lnTo>
                <a:lnTo>
                  <a:pt x="133" y="352"/>
                </a:lnTo>
                <a:lnTo>
                  <a:pt x="163" y="327"/>
                </a:lnTo>
                <a:lnTo>
                  <a:pt x="206" y="279"/>
                </a:lnTo>
                <a:lnTo>
                  <a:pt x="240" y="224"/>
                </a:lnTo>
                <a:lnTo>
                  <a:pt x="263" y="160"/>
                </a:lnTo>
                <a:lnTo>
                  <a:pt x="274" y="103"/>
                </a:lnTo>
                <a:lnTo>
                  <a:pt x="272" y="46"/>
                </a:lnTo>
                <a:lnTo>
                  <a:pt x="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3" name="Freeform 36"/>
          <p:cNvSpPr>
            <a:spLocks/>
          </p:cNvSpPr>
          <p:nvPr/>
        </p:nvSpPr>
        <p:spPr bwMode="auto">
          <a:xfrm>
            <a:off x="3219450" y="3668713"/>
            <a:ext cx="71438" cy="42862"/>
          </a:xfrm>
          <a:custGeom>
            <a:avLst/>
            <a:gdLst>
              <a:gd name="T0" fmla="*/ 2147483647 w 274"/>
              <a:gd name="T1" fmla="*/ 0 h 120"/>
              <a:gd name="T2" fmla="*/ 2147483647 w 274"/>
              <a:gd name="T3" fmla="*/ 2147483647 h 120"/>
              <a:gd name="T4" fmla="*/ 2147483647 w 274"/>
              <a:gd name="T5" fmla="*/ 2147483647 h 120"/>
              <a:gd name="T6" fmla="*/ 2147483647 w 274"/>
              <a:gd name="T7" fmla="*/ 2147483647 h 120"/>
              <a:gd name="T8" fmla="*/ 0 w 274"/>
              <a:gd name="T9" fmla="*/ 2147483647 h 120"/>
              <a:gd name="T10" fmla="*/ 2147483647 w 274"/>
              <a:gd name="T11" fmla="*/ 2147483647 h 120"/>
              <a:gd name="T12" fmla="*/ 2147483647 w 274"/>
              <a:gd name="T13" fmla="*/ 2147483647 h 120"/>
              <a:gd name="T14" fmla="*/ 2147483647 w 274"/>
              <a:gd name="T15" fmla="*/ 2147483647 h 120"/>
              <a:gd name="T16" fmla="*/ 2147483647 w 274"/>
              <a:gd name="T17" fmla="*/ 2147483647 h 120"/>
              <a:gd name="T18" fmla="*/ 2147483647 w 274"/>
              <a:gd name="T19" fmla="*/ 2147483647 h 120"/>
              <a:gd name="T20" fmla="*/ 2147483647 w 274"/>
              <a:gd name="T21" fmla="*/ 0 h 1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4"/>
              <a:gd name="T34" fmla="*/ 0 h 120"/>
              <a:gd name="T35" fmla="*/ 274 w 274"/>
              <a:gd name="T36" fmla="*/ 120 h 1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4" h="120">
                <a:moveTo>
                  <a:pt x="170" y="0"/>
                </a:moveTo>
                <a:lnTo>
                  <a:pt x="122" y="9"/>
                </a:lnTo>
                <a:lnTo>
                  <a:pt x="66" y="39"/>
                </a:lnTo>
                <a:lnTo>
                  <a:pt x="6" y="90"/>
                </a:lnTo>
                <a:lnTo>
                  <a:pt x="0" y="120"/>
                </a:lnTo>
                <a:lnTo>
                  <a:pt x="58" y="83"/>
                </a:lnTo>
                <a:lnTo>
                  <a:pt x="113" y="70"/>
                </a:lnTo>
                <a:lnTo>
                  <a:pt x="274" y="59"/>
                </a:lnTo>
                <a:lnTo>
                  <a:pt x="264" y="44"/>
                </a:lnTo>
                <a:lnTo>
                  <a:pt x="223" y="12"/>
                </a:lnTo>
                <a:lnTo>
                  <a:pt x="1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4" name="Freeform 37"/>
          <p:cNvSpPr>
            <a:spLocks/>
          </p:cNvSpPr>
          <p:nvPr/>
        </p:nvSpPr>
        <p:spPr bwMode="auto">
          <a:xfrm>
            <a:off x="3198813" y="3621088"/>
            <a:ext cx="42862" cy="42862"/>
          </a:xfrm>
          <a:custGeom>
            <a:avLst/>
            <a:gdLst>
              <a:gd name="T0" fmla="*/ 0 w 38"/>
              <a:gd name="T1" fmla="*/ 0 h 17"/>
              <a:gd name="T2" fmla="*/ 2147483647 w 38"/>
              <a:gd name="T3" fmla="*/ 2147483647 h 17"/>
              <a:gd name="T4" fmla="*/ 2147483647 w 38"/>
              <a:gd name="T5" fmla="*/ 2147483647 h 17"/>
              <a:gd name="T6" fmla="*/ 0 w 38"/>
              <a:gd name="T7" fmla="*/ 0 h 17"/>
              <a:gd name="T8" fmla="*/ 0 60000 65536"/>
              <a:gd name="T9" fmla="*/ 0 60000 65536"/>
              <a:gd name="T10" fmla="*/ 0 60000 65536"/>
              <a:gd name="T11" fmla="*/ 0 60000 65536"/>
              <a:gd name="T12" fmla="*/ 0 w 38"/>
              <a:gd name="T13" fmla="*/ 0 h 17"/>
              <a:gd name="T14" fmla="*/ 38 w 38"/>
              <a:gd name="T15" fmla="*/ 17 h 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" h="17">
                <a:moveTo>
                  <a:pt x="0" y="0"/>
                </a:moveTo>
                <a:lnTo>
                  <a:pt x="2" y="17"/>
                </a:lnTo>
                <a:lnTo>
                  <a:pt x="38" y="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5" name="Freeform 38"/>
          <p:cNvSpPr>
            <a:spLocks/>
          </p:cNvSpPr>
          <p:nvPr/>
        </p:nvSpPr>
        <p:spPr bwMode="auto">
          <a:xfrm>
            <a:off x="3176588" y="3606800"/>
            <a:ext cx="66675" cy="187325"/>
          </a:xfrm>
          <a:custGeom>
            <a:avLst/>
            <a:gdLst>
              <a:gd name="T0" fmla="*/ 2147483647 w 254"/>
              <a:gd name="T1" fmla="*/ 0 h 706"/>
              <a:gd name="T2" fmla="*/ 2147483647 w 254"/>
              <a:gd name="T3" fmla="*/ 0 h 706"/>
              <a:gd name="T4" fmla="*/ 2147483647 w 254"/>
              <a:gd name="T5" fmla="*/ 2147483647 h 706"/>
              <a:gd name="T6" fmla="*/ 2147483647 w 254"/>
              <a:gd name="T7" fmla="*/ 2147483647 h 706"/>
              <a:gd name="T8" fmla="*/ 2147483647 w 254"/>
              <a:gd name="T9" fmla="*/ 2147483647 h 706"/>
              <a:gd name="T10" fmla="*/ 2147483647 w 254"/>
              <a:gd name="T11" fmla="*/ 2147483647 h 706"/>
              <a:gd name="T12" fmla="*/ 2147483647 w 254"/>
              <a:gd name="T13" fmla="*/ 2147483647 h 706"/>
              <a:gd name="T14" fmla="*/ 2147483647 w 254"/>
              <a:gd name="T15" fmla="*/ 2147483647 h 706"/>
              <a:gd name="T16" fmla="*/ 0 w 254"/>
              <a:gd name="T17" fmla="*/ 2147483647 h 706"/>
              <a:gd name="T18" fmla="*/ 2147483647 w 254"/>
              <a:gd name="T19" fmla="*/ 2147483647 h 706"/>
              <a:gd name="T20" fmla="*/ 2147483647 w 254"/>
              <a:gd name="T21" fmla="*/ 2147483647 h 706"/>
              <a:gd name="T22" fmla="*/ 2147483647 w 254"/>
              <a:gd name="T23" fmla="*/ 2147483647 h 706"/>
              <a:gd name="T24" fmla="*/ 2147483647 w 254"/>
              <a:gd name="T25" fmla="*/ 2147483647 h 706"/>
              <a:gd name="T26" fmla="*/ 2147483647 w 254"/>
              <a:gd name="T27" fmla="*/ 2147483647 h 706"/>
              <a:gd name="T28" fmla="*/ 2147483647 w 254"/>
              <a:gd name="T29" fmla="*/ 2147483647 h 706"/>
              <a:gd name="T30" fmla="*/ 2147483647 w 254"/>
              <a:gd name="T31" fmla="*/ 2147483647 h 706"/>
              <a:gd name="T32" fmla="*/ 2147483647 w 254"/>
              <a:gd name="T33" fmla="*/ 2147483647 h 706"/>
              <a:gd name="T34" fmla="*/ 2147483647 w 254"/>
              <a:gd name="T35" fmla="*/ 2147483647 h 706"/>
              <a:gd name="T36" fmla="*/ 2147483647 w 254"/>
              <a:gd name="T37" fmla="*/ 2147483647 h 706"/>
              <a:gd name="T38" fmla="*/ 2147483647 w 254"/>
              <a:gd name="T39" fmla="*/ 2147483647 h 706"/>
              <a:gd name="T40" fmla="*/ 2147483647 w 254"/>
              <a:gd name="T41" fmla="*/ 2147483647 h 706"/>
              <a:gd name="T42" fmla="*/ 2147483647 w 254"/>
              <a:gd name="T43" fmla="*/ 2147483647 h 706"/>
              <a:gd name="T44" fmla="*/ 2147483647 w 254"/>
              <a:gd name="T45" fmla="*/ 0 h 70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254"/>
              <a:gd name="T70" fmla="*/ 0 h 706"/>
              <a:gd name="T71" fmla="*/ 254 w 254"/>
              <a:gd name="T72" fmla="*/ 706 h 70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254" h="706">
                <a:moveTo>
                  <a:pt x="254" y="0"/>
                </a:moveTo>
                <a:lnTo>
                  <a:pt x="232" y="0"/>
                </a:lnTo>
                <a:lnTo>
                  <a:pt x="84" y="55"/>
                </a:lnTo>
                <a:lnTo>
                  <a:pt x="122" y="64"/>
                </a:lnTo>
                <a:lnTo>
                  <a:pt x="140" y="70"/>
                </a:lnTo>
                <a:lnTo>
                  <a:pt x="145" y="94"/>
                </a:lnTo>
                <a:lnTo>
                  <a:pt x="142" y="113"/>
                </a:lnTo>
                <a:lnTo>
                  <a:pt x="123" y="187"/>
                </a:lnTo>
                <a:lnTo>
                  <a:pt x="0" y="650"/>
                </a:lnTo>
                <a:lnTo>
                  <a:pt x="23" y="667"/>
                </a:lnTo>
                <a:lnTo>
                  <a:pt x="71" y="692"/>
                </a:lnTo>
                <a:lnTo>
                  <a:pt x="88" y="698"/>
                </a:lnTo>
                <a:lnTo>
                  <a:pt x="145" y="706"/>
                </a:lnTo>
                <a:lnTo>
                  <a:pt x="193" y="701"/>
                </a:lnTo>
                <a:lnTo>
                  <a:pt x="253" y="681"/>
                </a:lnTo>
                <a:lnTo>
                  <a:pt x="180" y="670"/>
                </a:lnTo>
                <a:lnTo>
                  <a:pt x="129" y="658"/>
                </a:lnTo>
                <a:lnTo>
                  <a:pt x="127" y="658"/>
                </a:lnTo>
                <a:lnTo>
                  <a:pt x="88" y="622"/>
                </a:lnTo>
                <a:lnTo>
                  <a:pt x="159" y="355"/>
                </a:lnTo>
                <a:lnTo>
                  <a:pt x="161" y="353"/>
                </a:lnTo>
                <a:lnTo>
                  <a:pt x="167" y="323"/>
                </a:lnTo>
                <a:lnTo>
                  <a:pt x="2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6" name="Freeform 39"/>
          <p:cNvSpPr>
            <a:spLocks/>
          </p:cNvSpPr>
          <p:nvPr/>
        </p:nvSpPr>
        <p:spPr bwMode="auto">
          <a:xfrm>
            <a:off x="3454400" y="3597275"/>
            <a:ext cx="53975" cy="80963"/>
          </a:xfrm>
          <a:custGeom>
            <a:avLst/>
            <a:gdLst>
              <a:gd name="T0" fmla="*/ 2147483647 w 208"/>
              <a:gd name="T1" fmla="*/ 0 h 304"/>
              <a:gd name="T2" fmla="*/ 2147483647 w 208"/>
              <a:gd name="T3" fmla="*/ 2147483647 h 304"/>
              <a:gd name="T4" fmla="*/ 2147483647 w 208"/>
              <a:gd name="T5" fmla="*/ 2147483647 h 304"/>
              <a:gd name="T6" fmla="*/ 2147483647 w 208"/>
              <a:gd name="T7" fmla="*/ 2147483647 h 304"/>
              <a:gd name="T8" fmla="*/ 2147483647 w 208"/>
              <a:gd name="T9" fmla="*/ 2147483647 h 304"/>
              <a:gd name="T10" fmla="*/ 2147483647 w 208"/>
              <a:gd name="T11" fmla="*/ 2147483647 h 304"/>
              <a:gd name="T12" fmla="*/ 0 w 208"/>
              <a:gd name="T13" fmla="*/ 2147483647 h 304"/>
              <a:gd name="T14" fmla="*/ 2147483647 w 208"/>
              <a:gd name="T15" fmla="*/ 2147483647 h 304"/>
              <a:gd name="T16" fmla="*/ 2147483647 w 208"/>
              <a:gd name="T17" fmla="*/ 2147483647 h 304"/>
              <a:gd name="T18" fmla="*/ 2147483647 w 208"/>
              <a:gd name="T19" fmla="*/ 2147483647 h 304"/>
              <a:gd name="T20" fmla="*/ 2147483647 w 208"/>
              <a:gd name="T21" fmla="*/ 2147483647 h 304"/>
              <a:gd name="T22" fmla="*/ 2147483647 w 208"/>
              <a:gd name="T23" fmla="*/ 2147483647 h 304"/>
              <a:gd name="T24" fmla="*/ 2147483647 w 208"/>
              <a:gd name="T25" fmla="*/ 2147483647 h 304"/>
              <a:gd name="T26" fmla="*/ 2147483647 w 208"/>
              <a:gd name="T27" fmla="*/ 2147483647 h 304"/>
              <a:gd name="T28" fmla="*/ 2147483647 w 208"/>
              <a:gd name="T29" fmla="*/ 2147483647 h 304"/>
              <a:gd name="T30" fmla="*/ 2147483647 w 208"/>
              <a:gd name="T31" fmla="*/ 0 h 3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8"/>
              <a:gd name="T49" fmla="*/ 0 h 304"/>
              <a:gd name="T50" fmla="*/ 208 w 208"/>
              <a:gd name="T51" fmla="*/ 304 h 30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8" h="304">
                <a:moveTo>
                  <a:pt x="172" y="0"/>
                </a:moveTo>
                <a:lnTo>
                  <a:pt x="139" y="37"/>
                </a:lnTo>
                <a:lnTo>
                  <a:pt x="119" y="78"/>
                </a:lnTo>
                <a:lnTo>
                  <a:pt x="83" y="146"/>
                </a:lnTo>
                <a:lnTo>
                  <a:pt x="63" y="183"/>
                </a:lnTo>
                <a:lnTo>
                  <a:pt x="17" y="270"/>
                </a:lnTo>
                <a:lnTo>
                  <a:pt x="0" y="304"/>
                </a:lnTo>
                <a:lnTo>
                  <a:pt x="8" y="304"/>
                </a:lnTo>
                <a:lnTo>
                  <a:pt x="33" y="273"/>
                </a:lnTo>
                <a:lnTo>
                  <a:pt x="91" y="198"/>
                </a:lnTo>
                <a:lnTo>
                  <a:pt x="100" y="187"/>
                </a:lnTo>
                <a:lnTo>
                  <a:pt x="156" y="113"/>
                </a:lnTo>
                <a:lnTo>
                  <a:pt x="193" y="65"/>
                </a:lnTo>
                <a:lnTo>
                  <a:pt x="203" y="52"/>
                </a:lnTo>
                <a:lnTo>
                  <a:pt x="208" y="7"/>
                </a:lnTo>
                <a:lnTo>
                  <a:pt x="1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7" name="Freeform 40"/>
          <p:cNvSpPr>
            <a:spLocks/>
          </p:cNvSpPr>
          <p:nvPr/>
        </p:nvSpPr>
        <p:spPr bwMode="auto">
          <a:xfrm>
            <a:off x="3416300" y="3594100"/>
            <a:ext cx="47625" cy="80963"/>
          </a:xfrm>
          <a:custGeom>
            <a:avLst/>
            <a:gdLst>
              <a:gd name="T0" fmla="*/ 2147483647 w 181"/>
              <a:gd name="T1" fmla="*/ 0 h 304"/>
              <a:gd name="T2" fmla="*/ 2147483647 w 181"/>
              <a:gd name="T3" fmla="*/ 2147483647 h 304"/>
              <a:gd name="T4" fmla="*/ 2147483647 w 181"/>
              <a:gd name="T5" fmla="*/ 2147483647 h 304"/>
              <a:gd name="T6" fmla="*/ 2147483647 w 181"/>
              <a:gd name="T7" fmla="*/ 2147483647 h 304"/>
              <a:gd name="T8" fmla="*/ 2147483647 w 181"/>
              <a:gd name="T9" fmla="*/ 2147483647 h 304"/>
              <a:gd name="T10" fmla="*/ 2147483647 w 181"/>
              <a:gd name="T11" fmla="*/ 2147483647 h 304"/>
              <a:gd name="T12" fmla="*/ 0 w 181"/>
              <a:gd name="T13" fmla="*/ 2147483647 h 304"/>
              <a:gd name="T14" fmla="*/ 2147483647 w 181"/>
              <a:gd name="T15" fmla="*/ 2147483647 h 304"/>
              <a:gd name="T16" fmla="*/ 2147483647 w 181"/>
              <a:gd name="T17" fmla="*/ 2147483647 h 304"/>
              <a:gd name="T18" fmla="*/ 2147483647 w 181"/>
              <a:gd name="T19" fmla="*/ 2147483647 h 304"/>
              <a:gd name="T20" fmla="*/ 2147483647 w 181"/>
              <a:gd name="T21" fmla="*/ 2147483647 h 304"/>
              <a:gd name="T22" fmla="*/ 2147483647 w 181"/>
              <a:gd name="T23" fmla="*/ 2147483647 h 304"/>
              <a:gd name="T24" fmla="*/ 2147483647 w 181"/>
              <a:gd name="T25" fmla="*/ 2147483647 h 304"/>
              <a:gd name="T26" fmla="*/ 2147483647 w 181"/>
              <a:gd name="T27" fmla="*/ 2147483647 h 304"/>
              <a:gd name="T28" fmla="*/ 2147483647 w 181"/>
              <a:gd name="T29" fmla="*/ 2147483647 h 304"/>
              <a:gd name="T30" fmla="*/ 2147483647 w 181"/>
              <a:gd name="T31" fmla="*/ 0 h 3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1"/>
              <a:gd name="T49" fmla="*/ 0 h 304"/>
              <a:gd name="T50" fmla="*/ 181 w 181"/>
              <a:gd name="T51" fmla="*/ 304 h 30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1" h="304">
                <a:moveTo>
                  <a:pt x="145" y="0"/>
                </a:moveTo>
                <a:lnTo>
                  <a:pt x="119" y="42"/>
                </a:lnTo>
                <a:lnTo>
                  <a:pt x="101" y="84"/>
                </a:lnTo>
                <a:lnTo>
                  <a:pt x="68" y="155"/>
                </a:lnTo>
                <a:lnTo>
                  <a:pt x="54" y="185"/>
                </a:lnTo>
                <a:lnTo>
                  <a:pt x="12" y="271"/>
                </a:lnTo>
                <a:lnTo>
                  <a:pt x="0" y="304"/>
                </a:lnTo>
                <a:lnTo>
                  <a:pt x="10" y="297"/>
                </a:lnTo>
                <a:lnTo>
                  <a:pt x="34" y="263"/>
                </a:lnTo>
                <a:lnTo>
                  <a:pt x="87" y="184"/>
                </a:lnTo>
                <a:lnTo>
                  <a:pt x="89" y="180"/>
                </a:lnTo>
                <a:lnTo>
                  <a:pt x="140" y="104"/>
                </a:lnTo>
                <a:lnTo>
                  <a:pt x="174" y="55"/>
                </a:lnTo>
                <a:lnTo>
                  <a:pt x="181" y="45"/>
                </a:lnTo>
                <a:lnTo>
                  <a:pt x="181" y="4"/>
                </a:lnTo>
                <a:lnTo>
                  <a:pt x="1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8" name="Line 41"/>
          <p:cNvSpPr>
            <a:spLocks noChangeShapeType="1"/>
          </p:cNvSpPr>
          <p:nvPr/>
        </p:nvSpPr>
        <p:spPr bwMode="auto">
          <a:xfrm>
            <a:off x="3609975" y="3870325"/>
            <a:ext cx="795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9" name="Freeform 42"/>
          <p:cNvSpPr>
            <a:spLocks/>
          </p:cNvSpPr>
          <p:nvPr/>
        </p:nvSpPr>
        <p:spPr bwMode="auto">
          <a:xfrm>
            <a:off x="3546475" y="3838575"/>
            <a:ext cx="63500" cy="65088"/>
          </a:xfrm>
          <a:custGeom>
            <a:avLst/>
            <a:gdLst>
              <a:gd name="T0" fmla="*/ 2147483647 w 241"/>
              <a:gd name="T1" fmla="*/ 2147483647 h 241"/>
              <a:gd name="T2" fmla="*/ 2147483647 w 241"/>
              <a:gd name="T3" fmla="*/ 2147483647 h 241"/>
              <a:gd name="T4" fmla="*/ 2147483647 w 241"/>
              <a:gd name="T5" fmla="*/ 0 h 241"/>
              <a:gd name="T6" fmla="*/ 2147483647 w 241"/>
              <a:gd name="T7" fmla="*/ 2147483647 h 241"/>
              <a:gd name="T8" fmla="*/ 0 w 241"/>
              <a:gd name="T9" fmla="*/ 2147483647 h 241"/>
              <a:gd name="T10" fmla="*/ 2147483647 w 241"/>
              <a:gd name="T11" fmla="*/ 2147483647 h 241"/>
              <a:gd name="T12" fmla="*/ 2147483647 w 241"/>
              <a:gd name="T13" fmla="*/ 2147483647 h 241"/>
              <a:gd name="T14" fmla="*/ 2147483647 w 241"/>
              <a:gd name="T15" fmla="*/ 2147483647 h 241"/>
              <a:gd name="T16" fmla="*/ 2147483647 w 241"/>
              <a:gd name="T17" fmla="*/ 2147483647 h 2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1"/>
              <a:gd name="T28" fmla="*/ 0 h 241"/>
              <a:gd name="T29" fmla="*/ 241 w 241"/>
              <a:gd name="T30" fmla="*/ 241 h 2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1" h="241">
                <a:moveTo>
                  <a:pt x="241" y="120"/>
                </a:moveTo>
                <a:lnTo>
                  <a:pt x="205" y="36"/>
                </a:lnTo>
                <a:lnTo>
                  <a:pt x="120" y="0"/>
                </a:lnTo>
                <a:lnTo>
                  <a:pt x="36" y="36"/>
                </a:lnTo>
                <a:lnTo>
                  <a:pt x="0" y="120"/>
                </a:lnTo>
                <a:lnTo>
                  <a:pt x="36" y="206"/>
                </a:lnTo>
                <a:lnTo>
                  <a:pt x="120" y="241"/>
                </a:lnTo>
                <a:lnTo>
                  <a:pt x="205" y="206"/>
                </a:lnTo>
                <a:lnTo>
                  <a:pt x="241" y="12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0" name="Line 43"/>
          <p:cNvSpPr>
            <a:spLocks noChangeShapeType="1"/>
          </p:cNvSpPr>
          <p:nvPr/>
        </p:nvSpPr>
        <p:spPr bwMode="auto">
          <a:xfrm>
            <a:off x="3252788" y="3870325"/>
            <a:ext cx="2936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1" name="Freeform 44"/>
          <p:cNvSpPr>
            <a:spLocks/>
          </p:cNvSpPr>
          <p:nvPr/>
        </p:nvSpPr>
        <p:spPr bwMode="auto">
          <a:xfrm>
            <a:off x="4479925" y="3741738"/>
            <a:ext cx="106363" cy="79375"/>
          </a:xfrm>
          <a:custGeom>
            <a:avLst/>
            <a:gdLst>
              <a:gd name="T0" fmla="*/ 0 w 404"/>
              <a:gd name="T1" fmla="*/ 0 h 304"/>
              <a:gd name="T2" fmla="*/ 2147483647 w 404"/>
              <a:gd name="T3" fmla="*/ 2147483647 h 304"/>
              <a:gd name="T4" fmla="*/ 2147483647 w 404"/>
              <a:gd name="T5" fmla="*/ 0 h 304"/>
              <a:gd name="T6" fmla="*/ 0 60000 65536"/>
              <a:gd name="T7" fmla="*/ 0 60000 65536"/>
              <a:gd name="T8" fmla="*/ 0 60000 65536"/>
              <a:gd name="T9" fmla="*/ 0 w 404"/>
              <a:gd name="T10" fmla="*/ 0 h 304"/>
              <a:gd name="T11" fmla="*/ 404 w 404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4" h="304">
                <a:moveTo>
                  <a:pt x="0" y="0"/>
                </a:moveTo>
                <a:lnTo>
                  <a:pt x="120" y="304"/>
                </a:lnTo>
                <a:lnTo>
                  <a:pt x="40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2" name="Line 45"/>
          <p:cNvSpPr>
            <a:spLocks noChangeShapeType="1"/>
          </p:cNvSpPr>
          <p:nvPr/>
        </p:nvSpPr>
        <p:spPr bwMode="auto">
          <a:xfrm flipH="1">
            <a:off x="4489450" y="3821113"/>
            <a:ext cx="22225" cy="809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3" name="Text Box 46"/>
          <p:cNvSpPr txBox="1">
            <a:spLocks noChangeArrowheads="1"/>
          </p:cNvSpPr>
          <p:nvPr/>
        </p:nvSpPr>
        <p:spPr bwMode="auto">
          <a:xfrm>
            <a:off x="460375" y="490538"/>
            <a:ext cx="836453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i="1" dirty="0">
                <a:solidFill>
                  <a:srgbClr val="000066"/>
                </a:solidFill>
                <a:ea typeface="黑体" pitchFamily="2" charset="-122"/>
              </a:rPr>
              <a:t>研讨：</a:t>
            </a:r>
          </a:p>
          <a:p>
            <a:pPr eaLnBrk="1" hangingPunct="1"/>
            <a:r>
              <a:rPr lang="zh-CN" altLang="en-US" sz="2800" b="1" dirty="0"/>
              <a:t>      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已知点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和点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的两个投影， 问：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点的空间位置有何特点？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点呢？</a:t>
            </a:r>
          </a:p>
        </p:txBody>
      </p:sp>
      <p:sp>
        <p:nvSpPr>
          <p:cNvPr id="352303" name="Text Box 47"/>
          <p:cNvSpPr txBox="1">
            <a:spLocks noChangeArrowheads="1"/>
          </p:cNvSpPr>
          <p:nvPr/>
        </p:nvSpPr>
        <p:spPr bwMode="auto">
          <a:xfrm>
            <a:off x="4306888" y="2416175"/>
            <a:ext cx="4178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Z</a:t>
            </a:r>
            <a:r>
              <a:rPr lang="en-US" altLang="zh-CN" b="1" baseline="-250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XOY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面内！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b="1" baseline="-250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Z</a:t>
            </a:r>
            <a:r>
              <a:rPr lang="en-US" altLang="zh-CN" b="1" baseline="-250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OY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轴上！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30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C0093172-BCD3-46A0-B343-C53D2A1EC0C5}" type="slidenum">
              <a:rPr lang="en-US" altLang="zh-CN" sz="1400" smtClean="0"/>
              <a:pPr/>
              <a:t>33</a:t>
            </a:fld>
            <a:endParaRPr lang="en-US" altLang="zh-CN" sz="1400" smtClean="0"/>
          </a:p>
        </p:txBody>
      </p:sp>
      <p:sp>
        <p:nvSpPr>
          <p:cNvPr id="40963" name="Text Box 2" descr="信纸"/>
          <p:cNvSpPr txBox="1">
            <a:spLocks noChangeArrowheads="1"/>
          </p:cNvSpPr>
          <p:nvPr/>
        </p:nvSpPr>
        <p:spPr bwMode="auto">
          <a:xfrm>
            <a:off x="536575" y="1233488"/>
            <a:ext cx="3059113" cy="579437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3300"/>
                </a:solidFill>
                <a:ea typeface="黑体" pitchFamily="2" charset="-122"/>
              </a:rPr>
              <a:t>解决两类问题：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1000125" y="2176463"/>
            <a:ext cx="7694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66"/>
                </a:solidFill>
                <a:ea typeface="黑体" pitchFamily="2" charset="-122"/>
              </a:rPr>
              <a:t>1. </a:t>
            </a:r>
            <a:r>
              <a:rPr lang="zh-CN" altLang="en-US" sz="2800" b="1">
                <a:solidFill>
                  <a:srgbClr val="000066"/>
                </a:solidFill>
                <a:ea typeface="黑体" pitchFamily="2" charset="-122"/>
              </a:rPr>
              <a:t>已知点的任意两个投影，求解第三投影。</a:t>
            </a:r>
          </a:p>
        </p:txBody>
      </p:sp>
      <p:sp>
        <p:nvSpPr>
          <p:cNvPr id="414726" name="Text Box 6"/>
          <p:cNvSpPr txBox="1">
            <a:spLocks noChangeArrowheads="1"/>
          </p:cNvSpPr>
          <p:nvPr/>
        </p:nvSpPr>
        <p:spPr bwMode="auto">
          <a:xfrm>
            <a:off x="1028700" y="2974975"/>
            <a:ext cx="6591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66"/>
                </a:solidFill>
                <a:ea typeface="黑体" pitchFamily="2" charset="-122"/>
              </a:rPr>
              <a:t>2. </a:t>
            </a:r>
            <a:r>
              <a:rPr lang="zh-CN" altLang="en-US" sz="2800" b="1">
                <a:solidFill>
                  <a:srgbClr val="000066"/>
                </a:solidFill>
                <a:ea typeface="黑体" pitchFamily="2" charset="-122"/>
              </a:rPr>
              <a:t>点的投影与点的空间坐标的互求问题。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autoUpdateAnimBg="0"/>
      <p:bldP spid="41472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FC36A0B5-B1EE-47C9-8F6E-1F85607EECD1}" type="slidenum">
              <a:rPr lang="en-US" altLang="zh-CN" sz="1400" smtClean="0"/>
              <a:pPr/>
              <a:t>34</a:t>
            </a:fld>
            <a:endParaRPr lang="en-US" altLang="zh-CN" sz="1400" smtClean="0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298450" y="774700"/>
            <a:ext cx="5845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itchFamily="2" charset="-122"/>
                <a:ea typeface="黑体" pitchFamily="2" charset="-122"/>
              </a:rPr>
              <a:t>三、两点的相对位置</a:t>
            </a:r>
            <a:endParaRPr lang="zh-CN" altLang="en-US" sz="3600">
              <a:ea typeface="黑体" pitchFamily="2" charset="-122"/>
            </a:endParaRPr>
          </a:p>
        </p:txBody>
      </p:sp>
      <p:sp>
        <p:nvSpPr>
          <p:cNvPr id="389123" name="Text Box 3"/>
          <p:cNvSpPr txBox="1">
            <a:spLocks noChangeArrowheads="1"/>
          </p:cNvSpPr>
          <p:nvPr/>
        </p:nvSpPr>
        <p:spPr bwMode="auto">
          <a:xfrm>
            <a:off x="225425" y="1597025"/>
            <a:ext cx="8628063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/>
              <a:t>        </a:t>
            </a:r>
            <a:r>
              <a:rPr lang="zh-CN" altLang="en-US" sz="2800" b="1" dirty="0">
                <a:solidFill>
                  <a:srgbClr val="003399"/>
                </a:solidFill>
                <a:ea typeface="黑体" pitchFamily="2" charset="-122"/>
              </a:rPr>
              <a:t>两点的相对位置指两点在空间的</a:t>
            </a:r>
            <a:r>
              <a:rPr lang="zh-CN" altLang="en-US" sz="2800" b="1" dirty="0">
                <a:solidFill>
                  <a:srgbClr val="C00000"/>
                </a:solidFill>
                <a:ea typeface="黑体" pitchFamily="2" charset="-122"/>
              </a:rPr>
              <a:t>上下、左右</a:t>
            </a:r>
            <a:r>
              <a:rPr lang="zh-CN" altLang="en-US" sz="2800" b="1" dirty="0" smtClean="0">
                <a:solidFill>
                  <a:srgbClr val="C00000"/>
                </a:solidFill>
                <a:ea typeface="黑体" pitchFamily="2" charset="-122"/>
              </a:rPr>
              <a:t>、前后</a:t>
            </a:r>
            <a:r>
              <a:rPr lang="zh-CN" altLang="en-US" sz="2800" b="1" dirty="0" smtClean="0">
                <a:solidFill>
                  <a:srgbClr val="003399"/>
                </a:solidFill>
                <a:ea typeface="黑体" pitchFamily="2" charset="-122"/>
              </a:rPr>
              <a:t>位置</a:t>
            </a:r>
            <a:r>
              <a:rPr lang="zh-CN" altLang="en-US" sz="2800" b="1" dirty="0">
                <a:solidFill>
                  <a:srgbClr val="003399"/>
                </a:solidFill>
                <a:ea typeface="黑体" pitchFamily="2" charset="-122"/>
              </a:rPr>
              <a:t>关系。</a:t>
            </a: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230188" y="2978150"/>
            <a:ext cx="2224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3399"/>
                </a:solidFill>
                <a:ea typeface="黑体" pitchFamily="2" charset="-122"/>
              </a:rPr>
              <a:t>判断方法：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9438" y="3713163"/>
            <a:ext cx="4657725" cy="1827212"/>
            <a:chOff x="346" y="2368"/>
            <a:chExt cx="2934" cy="1151"/>
          </a:xfrm>
        </p:grpSpPr>
        <p:sp>
          <p:nvSpPr>
            <p:cNvPr id="42020" name="Text Box 4"/>
            <p:cNvSpPr txBox="1">
              <a:spLocks noChangeArrowheads="1"/>
            </p:cNvSpPr>
            <p:nvPr/>
          </p:nvSpPr>
          <p:spPr bwMode="auto">
            <a:xfrm>
              <a:off x="364" y="2368"/>
              <a:ext cx="29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00000"/>
                  </a:solidFill>
                </a:rPr>
                <a:t>▲  </a:t>
              </a:r>
              <a:r>
                <a:rPr lang="en-US" altLang="zh-CN" sz="3600" b="1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x </a:t>
              </a:r>
              <a:r>
                <a:rPr lang="zh-CN" altLang="en-US" sz="2800" b="1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坐标大的在左</a:t>
              </a:r>
              <a:r>
                <a:rPr lang="zh-CN" altLang="en-US" sz="3600" b="1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endParaRPr lang="zh-CN" altLang="en-US" sz="32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2021" name="Text Box 5"/>
            <p:cNvSpPr txBox="1">
              <a:spLocks noChangeArrowheads="1"/>
            </p:cNvSpPr>
            <p:nvPr/>
          </p:nvSpPr>
          <p:spPr bwMode="auto">
            <a:xfrm>
              <a:off x="381" y="2732"/>
              <a:ext cx="281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00000"/>
                  </a:solidFill>
                </a:rPr>
                <a:t>▲  </a:t>
              </a:r>
              <a:r>
                <a:rPr lang="en-US" altLang="zh-CN" sz="3600" b="1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y </a:t>
              </a:r>
              <a:r>
                <a:rPr lang="zh-CN" altLang="en-US" sz="2800" b="1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坐标大的在前</a:t>
              </a:r>
            </a:p>
          </p:txBody>
        </p:sp>
        <p:sp>
          <p:nvSpPr>
            <p:cNvPr id="42022" name="Text Box 6"/>
            <p:cNvSpPr txBox="1">
              <a:spLocks noChangeArrowheads="1"/>
            </p:cNvSpPr>
            <p:nvPr/>
          </p:nvSpPr>
          <p:spPr bwMode="auto">
            <a:xfrm>
              <a:off x="346" y="3115"/>
              <a:ext cx="2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C00000"/>
                  </a:solidFill>
                </a:rPr>
                <a:t> </a:t>
              </a:r>
              <a:r>
                <a:rPr lang="en-US" altLang="zh-CN" sz="2800" b="1">
                  <a:solidFill>
                    <a:srgbClr val="C00000"/>
                  </a:solidFill>
                </a:rPr>
                <a:t>▲  </a:t>
              </a:r>
              <a:r>
                <a:rPr lang="en-US" altLang="zh-CN" sz="3600" b="1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z </a:t>
              </a:r>
              <a:r>
                <a:rPr lang="zh-CN" altLang="en-US" sz="2800" b="1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坐标大的在上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686300" y="2347913"/>
            <a:ext cx="3109913" cy="2700337"/>
            <a:chOff x="2655" y="1498"/>
            <a:chExt cx="1959" cy="1701"/>
          </a:xfrm>
        </p:grpSpPr>
        <p:sp>
          <p:nvSpPr>
            <p:cNvPr id="41993" name="Line 8"/>
            <p:cNvSpPr>
              <a:spLocks noChangeShapeType="1"/>
            </p:cNvSpPr>
            <p:nvPr/>
          </p:nvSpPr>
          <p:spPr bwMode="auto">
            <a:xfrm>
              <a:off x="3399" y="1886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4" name="Text Box 9"/>
            <p:cNvSpPr txBox="1">
              <a:spLocks noChangeArrowheads="1"/>
            </p:cNvSpPr>
            <p:nvPr/>
          </p:nvSpPr>
          <p:spPr bwMode="auto">
            <a:xfrm>
              <a:off x="3210" y="1947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EuroRoman" pitchFamily="2" charset="2"/>
                </a:rPr>
                <a:t>b</a:t>
              </a:r>
              <a:r>
                <a:rPr lang="en-US" altLang="zh-CN" b="1">
                  <a:sym typeface="Symbol" pitchFamily="18" charset="2"/>
                </a:rPr>
                <a:t></a:t>
              </a:r>
              <a:endParaRPr lang="en-US" altLang="zh-CN" b="1">
                <a:sym typeface="UniversalMath1 BT" pitchFamily="18" charset="2"/>
              </a:endParaRPr>
            </a:p>
          </p:txBody>
        </p:sp>
        <p:sp>
          <p:nvSpPr>
            <p:cNvPr id="41995" name="Line 10"/>
            <p:cNvSpPr>
              <a:spLocks noChangeShapeType="1"/>
            </p:cNvSpPr>
            <p:nvPr/>
          </p:nvSpPr>
          <p:spPr bwMode="auto">
            <a:xfrm>
              <a:off x="2782" y="2418"/>
              <a:ext cx="18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6" name="Freeform 11"/>
            <p:cNvSpPr>
              <a:spLocks/>
            </p:cNvSpPr>
            <p:nvPr/>
          </p:nvSpPr>
          <p:spPr bwMode="auto">
            <a:xfrm>
              <a:off x="3664" y="1732"/>
              <a:ext cx="1" cy="1336"/>
            </a:xfrm>
            <a:custGeom>
              <a:avLst/>
              <a:gdLst>
                <a:gd name="T0" fmla="*/ 0 w 1"/>
                <a:gd name="T1" fmla="*/ 0 h 1336"/>
                <a:gd name="T2" fmla="*/ 0 w 1"/>
                <a:gd name="T3" fmla="*/ 1336 h 1336"/>
                <a:gd name="T4" fmla="*/ 0 60000 65536"/>
                <a:gd name="T5" fmla="*/ 0 60000 65536"/>
                <a:gd name="T6" fmla="*/ 0 w 1"/>
                <a:gd name="T7" fmla="*/ 0 h 1336"/>
                <a:gd name="T8" fmla="*/ 1 w 1"/>
                <a:gd name="T9" fmla="*/ 1336 h 13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36">
                  <a:moveTo>
                    <a:pt x="0" y="0"/>
                  </a:moveTo>
                  <a:lnTo>
                    <a:pt x="0" y="1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7" name="Line 12"/>
            <p:cNvSpPr>
              <a:spLocks noChangeShapeType="1"/>
            </p:cNvSpPr>
            <p:nvPr/>
          </p:nvSpPr>
          <p:spPr bwMode="auto">
            <a:xfrm>
              <a:off x="3093" y="1810"/>
              <a:ext cx="0" cy="9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8" name="Line 13"/>
            <p:cNvSpPr>
              <a:spLocks noChangeShapeType="1"/>
            </p:cNvSpPr>
            <p:nvPr/>
          </p:nvSpPr>
          <p:spPr bwMode="auto">
            <a:xfrm>
              <a:off x="3093" y="1810"/>
              <a:ext cx="8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9" name="Line 14"/>
            <p:cNvSpPr>
              <a:spLocks noChangeShapeType="1"/>
            </p:cNvSpPr>
            <p:nvPr/>
          </p:nvSpPr>
          <p:spPr bwMode="auto">
            <a:xfrm>
              <a:off x="3353" y="2159"/>
              <a:ext cx="0" cy="8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0" name="Freeform 15"/>
            <p:cNvSpPr>
              <a:spLocks/>
            </p:cNvSpPr>
            <p:nvPr/>
          </p:nvSpPr>
          <p:spPr bwMode="auto">
            <a:xfrm>
              <a:off x="3353" y="2159"/>
              <a:ext cx="895" cy="1"/>
            </a:xfrm>
            <a:custGeom>
              <a:avLst/>
              <a:gdLst>
                <a:gd name="T0" fmla="*/ 0 w 895"/>
                <a:gd name="T1" fmla="*/ 0 h 1"/>
                <a:gd name="T2" fmla="*/ 895 w 895"/>
                <a:gd name="T3" fmla="*/ 0 h 1"/>
                <a:gd name="T4" fmla="*/ 0 60000 65536"/>
                <a:gd name="T5" fmla="*/ 0 60000 65536"/>
                <a:gd name="T6" fmla="*/ 0 w 895"/>
                <a:gd name="T7" fmla="*/ 0 h 1"/>
                <a:gd name="T8" fmla="*/ 895 w 8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95" h="1">
                  <a:moveTo>
                    <a:pt x="0" y="0"/>
                  </a:moveTo>
                  <a:lnTo>
                    <a:pt x="89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1" name="Text Box 16"/>
            <p:cNvSpPr txBox="1">
              <a:spLocks noChangeArrowheads="1"/>
            </p:cNvSpPr>
            <p:nvPr/>
          </p:nvSpPr>
          <p:spPr bwMode="auto">
            <a:xfrm>
              <a:off x="2913" y="26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</a:p>
          </p:txBody>
        </p:sp>
        <p:sp>
          <p:nvSpPr>
            <p:cNvPr id="42002" name="Text Box 17"/>
            <p:cNvSpPr txBox="1">
              <a:spLocks noChangeArrowheads="1"/>
            </p:cNvSpPr>
            <p:nvPr/>
          </p:nvSpPr>
          <p:spPr bwMode="auto">
            <a:xfrm>
              <a:off x="2919" y="1590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EuroRoman" pitchFamily="2" charset="2"/>
                </a:rPr>
                <a:t>a</a:t>
              </a:r>
              <a:r>
                <a:rPr lang="en-US" altLang="zh-CN" b="1">
                  <a:sym typeface="Symbol" pitchFamily="18" charset="2"/>
                </a:rPr>
                <a:t></a:t>
              </a:r>
              <a:r>
                <a:rPr lang="en-US" altLang="zh-CN" b="1">
                  <a:sym typeface="UniversalMath1 BT" pitchFamily="18" charset="2"/>
                </a:rPr>
                <a:t>  </a:t>
              </a:r>
            </a:p>
          </p:txBody>
        </p:sp>
        <p:sp>
          <p:nvSpPr>
            <p:cNvPr id="42003" name="Text Box 18"/>
            <p:cNvSpPr txBox="1">
              <a:spLocks noChangeArrowheads="1"/>
            </p:cNvSpPr>
            <p:nvPr/>
          </p:nvSpPr>
          <p:spPr bwMode="auto">
            <a:xfrm>
              <a:off x="3948" y="1592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r>
                <a:rPr lang="en-US" altLang="zh-CN" b="1">
                  <a:sym typeface="Symbol" pitchFamily="18" charset="2"/>
                </a:rPr>
                <a:t></a:t>
              </a:r>
              <a:endParaRPr lang="en-US" altLang="zh-CN" b="1">
                <a:sym typeface="UniversalMath1 BT" pitchFamily="18" charset="2"/>
              </a:endParaRPr>
            </a:p>
          </p:txBody>
        </p:sp>
        <p:sp>
          <p:nvSpPr>
            <p:cNvPr id="42004" name="Text Box 19"/>
            <p:cNvSpPr txBox="1">
              <a:spLocks noChangeArrowheads="1"/>
            </p:cNvSpPr>
            <p:nvPr/>
          </p:nvSpPr>
          <p:spPr bwMode="auto">
            <a:xfrm>
              <a:off x="4212" y="1935"/>
              <a:ext cx="3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</a:t>
              </a:r>
              <a:r>
                <a:rPr lang="en-US" altLang="zh-CN" b="1">
                  <a:sym typeface="Symbol" pitchFamily="18" charset="2"/>
                </a:rPr>
                <a:t></a:t>
              </a:r>
              <a:endParaRPr lang="en-US" altLang="zh-CN" b="1">
                <a:sym typeface="UniversalMath1 BT" pitchFamily="18" charset="2"/>
              </a:endParaRPr>
            </a:p>
          </p:txBody>
        </p:sp>
        <p:sp>
          <p:nvSpPr>
            <p:cNvPr id="42005" name="Text Box 20"/>
            <p:cNvSpPr txBox="1">
              <a:spLocks noChangeArrowheads="1"/>
            </p:cNvSpPr>
            <p:nvPr/>
          </p:nvSpPr>
          <p:spPr bwMode="auto">
            <a:xfrm>
              <a:off x="3203" y="291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</a:t>
              </a:r>
            </a:p>
          </p:txBody>
        </p:sp>
        <p:grpSp>
          <p:nvGrpSpPr>
            <p:cNvPr id="42006" name="Group 21"/>
            <p:cNvGrpSpPr>
              <a:grpSpLocks/>
            </p:cNvGrpSpPr>
            <p:nvPr/>
          </p:nvGrpSpPr>
          <p:grpSpPr bwMode="auto">
            <a:xfrm>
              <a:off x="2999" y="1736"/>
              <a:ext cx="1318" cy="1298"/>
              <a:chOff x="3993" y="756"/>
              <a:chExt cx="1318" cy="1298"/>
            </a:xfrm>
          </p:grpSpPr>
          <p:sp>
            <p:nvSpPr>
              <p:cNvPr id="42014" name="Text Box 22"/>
              <p:cNvSpPr txBox="1">
                <a:spLocks noChangeArrowheads="1"/>
              </p:cNvSpPr>
              <p:nvPr/>
            </p:nvSpPr>
            <p:spPr bwMode="auto">
              <a:xfrm>
                <a:off x="4260" y="1111"/>
                <a:ext cx="18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900" b="1">
                    <a:solidFill>
                      <a:srgbClr val="FF3300"/>
                    </a:solidFill>
                  </a:rPr>
                  <a:t>●</a:t>
                </a:r>
                <a:endParaRPr lang="en-US" altLang="zh-CN" b="1"/>
              </a:p>
            </p:txBody>
          </p:sp>
          <p:sp>
            <p:nvSpPr>
              <p:cNvPr id="42015" name="Text Box 23"/>
              <p:cNvSpPr txBox="1">
                <a:spLocks noChangeArrowheads="1"/>
              </p:cNvSpPr>
              <p:nvPr/>
            </p:nvSpPr>
            <p:spPr bwMode="auto">
              <a:xfrm>
                <a:off x="4862" y="758"/>
                <a:ext cx="18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900" b="1">
                    <a:solidFill>
                      <a:srgbClr val="FF3300"/>
                    </a:solidFill>
                  </a:rPr>
                  <a:t>●</a:t>
                </a:r>
              </a:p>
            </p:txBody>
          </p:sp>
          <p:sp>
            <p:nvSpPr>
              <p:cNvPr id="42016" name="Text Box 24"/>
              <p:cNvSpPr txBox="1">
                <a:spLocks noChangeArrowheads="1"/>
              </p:cNvSpPr>
              <p:nvPr/>
            </p:nvSpPr>
            <p:spPr bwMode="auto">
              <a:xfrm>
                <a:off x="3993" y="1641"/>
                <a:ext cx="18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900" b="1">
                    <a:solidFill>
                      <a:srgbClr val="FF3300"/>
                    </a:solidFill>
                  </a:rPr>
                  <a:t>●</a:t>
                </a:r>
              </a:p>
            </p:txBody>
          </p:sp>
          <p:sp>
            <p:nvSpPr>
              <p:cNvPr id="42017" name="Text Box 25"/>
              <p:cNvSpPr txBox="1">
                <a:spLocks noChangeArrowheads="1"/>
              </p:cNvSpPr>
              <p:nvPr/>
            </p:nvSpPr>
            <p:spPr bwMode="auto">
              <a:xfrm>
                <a:off x="5122" y="1108"/>
                <a:ext cx="18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900" b="1">
                    <a:solidFill>
                      <a:srgbClr val="FF3300"/>
                    </a:solidFill>
                  </a:rPr>
                  <a:t>●</a:t>
                </a:r>
              </a:p>
            </p:txBody>
          </p:sp>
          <p:sp>
            <p:nvSpPr>
              <p:cNvPr id="42018" name="Text Box 26"/>
              <p:cNvSpPr txBox="1">
                <a:spLocks noChangeArrowheads="1"/>
              </p:cNvSpPr>
              <p:nvPr/>
            </p:nvSpPr>
            <p:spPr bwMode="auto">
              <a:xfrm>
                <a:off x="4253" y="1910"/>
                <a:ext cx="18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900" b="1">
                    <a:solidFill>
                      <a:srgbClr val="FF3300"/>
                    </a:solidFill>
                  </a:rPr>
                  <a:t>●</a:t>
                </a:r>
              </a:p>
            </p:txBody>
          </p:sp>
          <p:sp>
            <p:nvSpPr>
              <p:cNvPr id="42019" name="Text Box 27"/>
              <p:cNvSpPr txBox="1">
                <a:spLocks noChangeArrowheads="1"/>
              </p:cNvSpPr>
              <p:nvPr/>
            </p:nvSpPr>
            <p:spPr bwMode="auto">
              <a:xfrm>
                <a:off x="3996" y="756"/>
                <a:ext cx="18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900" b="1">
                    <a:solidFill>
                      <a:srgbClr val="FF3300"/>
                    </a:solidFill>
                  </a:rPr>
                  <a:t>●</a:t>
                </a:r>
                <a:endParaRPr lang="en-US" altLang="zh-CN" b="1"/>
              </a:p>
            </p:txBody>
          </p:sp>
        </p:grpSp>
        <p:sp>
          <p:nvSpPr>
            <p:cNvPr id="42007" name="Text Box 28"/>
            <p:cNvSpPr txBox="1">
              <a:spLocks noChangeArrowheads="1"/>
            </p:cNvSpPr>
            <p:nvPr/>
          </p:nvSpPr>
          <p:spPr bwMode="auto">
            <a:xfrm>
              <a:off x="2655" y="218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X</a:t>
              </a:r>
            </a:p>
          </p:txBody>
        </p:sp>
        <p:sp>
          <p:nvSpPr>
            <p:cNvPr id="42008" name="Text Box 29"/>
            <p:cNvSpPr txBox="1">
              <a:spLocks noChangeArrowheads="1"/>
            </p:cNvSpPr>
            <p:nvPr/>
          </p:nvSpPr>
          <p:spPr bwMode="auto">
            <a:xfrm>
              <a:off x="3638" y="2894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Y</a:t>
              </a:r>
              <a:r>
                <a:rPr lang="en-US" altLang="zh-CN" b="1" baseline="-25000"/>
                <a:t>H</a:t>
              </a:r>
            </a:p>
          </p:txBody>
        </p:sp>
        <p:sp>
          <p:nvSpPr>
            <p:cNvPr id="42009" name="Text Box 30"/>
            <p:cNvSpPr txBox="1">
              <a:spLocks noChangeArrowheads="1"/>
            </p:cNvSpPr>
            <p:nvPr/>
          </p:nvSpPr>
          <p:spPr bwMode="auto">
            <a:xfrm>
              <a:off x="4231" y="2388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Y</a:t>
              </a:r>
              <a:r>
                <a:rPr lang="en-US" altLang="zh-CN" b="1" baseline="-25000"/>
                <a:t>W</a:t>
              </a:r>
              <a:endParaRPr lang="en-US" altLang="zh-CN" b="1"/>
            </a:p>
          </p:txBody>
        </p:sp>
        <p:sp>
          <p:nvSpPr>
            <p:cNvPr id="42010" name="Text Box 31"/>
            <p:cNvSpPr txBox="1">
              <a:spLocks noChangeArrowheads="1"/>
            </p:cNvSpPr>
            <p:nvPr/>
          </p:nvSpPr>
          <p:spPr bwMode="auto">
            <a:xfrm>
              <a:off x="3636" y="149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Z</a:t>
              </a:r>
            </a:p>
          </p:txBody>
        </p:sp>
        <p:sp>
          <p:nvSpPr>
            <p:cNvPr id="42011" name="Text Box 32"/>
            <p:cNvSpPr txBox="1">
              <a:spLocks noChangeArrowheads="1"/>
            </p:cNvSpPr>
            <p:nvPr/>
          </p:nvSpPr>
          <p:spPr bwMode="auto">
            <a:xfrm>
              <a:off x="3098" y="260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(x,y)</a:t>
              </a:r>
            </a:p>
          </p:txBody>
        </p:sp>
        <p:sp>
          <p:nvSpPr>
            <p:cNvPr id="42012" name="Text Box 33"/>
            <p:cNvSpPr txBox="1">
              <a:spLocks noChangeArrowheads="1"/>
            </p:cNvSpPr>
            <p:nvPr/>
          </p:nvSpPr>
          <p:spPr bwMode="auto">
            <a:xfrm>
              <a:off x="3050" y="155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(x,z)</a:t>
              </a:r>
            </a:p>
          </p:txBody>
        </p:sp>
        <p:sp>
          <p:nvSpPr>
            <p:cNvPr id="42013" name="Text Box 34"/>
            <p:cNvSpPr txBox="1">
              <a:spLocks noChangeArrowheads="1"/>
            </p:cNvSpPr>
            <p:nvPr/>
          </p:nvSpPr>
          <p:spPr bwMode="auto">
            <a:xfrm>
              <a:off x="4106" y="160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(y,z)</a:t>
              </a:r>
            </a:p>
          </p:txBody>
        </p:sp>
      </p:grpSp>
      <p:sp>
        <p:nvSpPr>
          <p:cNvPr id="64" name="Text Box 35"/>
          <p:cNvSpPr txBox="1">
            <a:spLocks noChangeArrowheads="1"/>
          </p:cNvSpPr>
          <p:nvPr/>
        </p:nvSpPr>
        <p:spPr bwMode="auto">
          <a:xfrm>
            <a:off x="4545013" y="5283200"/>
            <a:ext cx="406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之下、之前、之右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autoUpdateAnimBg="0"/>
      <p:bldP spid="31" grpId="0" autoUpdateAnimBg="0"/>
      <p:bldP spid="6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094C7F9-9383-4EEF-83D1-2E64D5C9A81A}" type="slidenum">
              <a:rPr lang="en-US" altLang="zh-CN" sz="1400" smtClean="0"/>
              <a:pPr/>
              <a:t>35</a:t>
            </a:fld>
            <a:endParaRPr lang="en-US" altLang="zh-CN" sz="1400" smtClean="0"/>
          </a:p>
        </p:txBody>
      </p:sp>
      <p:sp>
        <p:nvSpPr>
          <p:cNvPr id="43011" name="Line 2"/>
          <p:cNvSpPr>
            <a:spLocks noChangeShapeType="1"/>
          </p:cNvSpPr>
          <p:nvPr/>
        </p:nvSpPr>
        <p:spPr bwMode="auto">
          <a:xfrm>
            <a:off x="6127750" y="2530475"/>
            <a:ext cx="1736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012" name="Freeform 3"/>
          <p:cNvSpPr>
            <a:spLocks/>
          </p:cNvSpPr>
          <p:nvPr/>
        </p:nvSpPr>
        <p:spPr bwMode="auto">
          <a:xfrm>
            <a:off x="6096000" y="2108200"/>
            <a:ext cx="1588" cy="1720850"/>
          </a:xfrm>
          <a:custGeom>
            <a:avLst/>
            <a:gdLst>
              <a:gd name="T0" fmla="*/ 0 w 1"/>
              <a:gd name="T1" fmla="*/ 0 h 895"/>
              <a:gd name="T2" fmla="*/ 0 w 1"/>
              <a:gd name="T3" fmla="*/ 2147483647 h 895"/>
              <a:gd name="T4" fmla="*/ 0 60000 65536"/>
              <a:gd name="T5" fmla="*/ 0 60000 65536"/>
              <a:gd name="T6" fmla="*/ 0 w 1"/>
              <a:gd name="T7" fmla="*/ 0 h 895"/>
              <a:gd name="T8" fmla="*/ 1 w 1"/>
              <a:gd name="T9" fmla="*/ 895 h 8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895">
                <a:moveTo>
                  <a:pt x="0" y="0"/>
                </a:moveTo>
                <a:lnTo>
                  <a:pt x="0" y="895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3" name="Freeform 4"/>
          <p:cNvSpPr>
            <a:spLocks/>
          </p:cNvSpPr>
          <p:nvPr/>
        </p:nvSpPr>
        <p:spPr bwMode="auto">
          <a:xfrm>
            <a:off x="6096000" y="2108200"/>
            <a:ext cx="1738313" cy="1588"/>
          </a:xfrm>
          <a:custGeom>
            <a:avLst/>
            <a:gdLst>
              <a:gd name="T0" fmla="*/ 0 w 921"/>
              <a:gd name="T1" fmla="*/ 0 h 1"/>
              <a:gd name="T2" fmla="*/ 2147483647 w 921"/>
              <a:gd name="T3" fmla="*/ 0 h 1"/>
              <a:gd name="T4" fmla="*/ 0 60000 65536"/>
              <a:gd name="T5" fmla="*/ 0 60000 65536"/>
              <a:gd name="T6" fmla="*/ 0 w 921"/>
              <a:gd name="T7" fmla="*/ 0 h 1"/>
              <a:gd name="T8" fmla="*/ 921 w 92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1" h="1">
                <a:moveTo>
                  <a:pt x="0" y="0"/>
                </a:moveTo>
                <a:lnTo>
                  <a:pt x="921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355600" y="1112838"/>
            <a:ext cx="181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  <a:ea typeface="黑体" pitchFamily="2" charset="-122"/>
              </a:rPr>
              <a:t>重影点：</a:t>
            </a:r>
          </a:p>
        </p:txBody>
      </p:sp>
      <p:sp>
        <p:nvSpPr>
          <p:cNvPr id="422918" name="Text Box 6"/>
          <p:cNvSpPr txBox="1">
            <a:spLocks noChangeArrowheads="1"/>
          </p:cNvSpPr>
          <p:nvPr/>
        </p:nvSpPr>
        <p:spPr bwMode="auto">
          <a:xfrm>
            <a:off x="349250" y="1773238"/>
            <a:ext cx="52070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3600" b="1" dirty="0"/>
              <a:t>      </a:t>
            </a:r>
            <a:r>
              <a:rPr lang="en-US" altLang="zh-CN" sz="3600" b="1" dirty="0" smtClean="0"/>
              <a:t> </a:t>
            </a:r>
            <a:r>
              <a:rPr lang="zh-CN" altLang="en-US" sz="2800" b="1" dirty="0" smtClean="0">
                <a:ea typeface="黑体" pitchFamily="2" charset="-122"/>
              </a:rPr>
              <a:t>空间</a:t>
            </a:r>
            <a:r>
              <a:rPr lang="zh-CN" altLang="en-US" sz="2800" b="1" dirty="0">
                <a:ea typeface="黑体" pitchFamily="2" charset="-122"/>
              </a:rPr>
              <a:t>两点在某一投影面上的</a:t>
            </a:r>
            <a:r>
              <a:rPr lang="zh-CN" altLang="en-US" sz="2800" b="1" dirty="0">
                <a:solidFill>
                  <a:srgbClr val="C00000"/>
                </a:solidFill>
                <a:ea typeface="黑体" pitchFamily="2" charset="-122"/>
              </a:rPr>
              <a:t>投影重合为一点</a:t>
            </a:r>
            <a:r>
              <a:rPr lang="zh-CN" altLang="en-US" sz="2800" b="1" dirty="0">
                <a:ea typeface="黑体" pitchFamily="2" charset="-122"/>
              </a:rPr>
              <a:t>时，则称此两点为</a:t>
            </a:r>
            <a:r>
              <a:rPr lang="zh-CN" altLang="en-US" sz="2800" b="1" dirty="0">
                <a:solidFill>
                  <a:srgbClr val="C00000"/>
                </a:solidFill>
                <a:ea typeface="黑体" pitchFamily="2" charset="-122"/>
              </a:rPr>
              <a:t>该投影面</a:t>
            </a:r>
            <a:r>
              <a:rPr lang="zh-CN" altLang="en-US" sz="2800" b="1" dirty="0">
                <a:ea typeface="黑体" pitchFamily="2" charset="-122"/>
              </a:rPr>
              <a:t>的重影点。</a:t>
            </a:r>
          </a:p>
        </p:txBody>
      </p:sp>
      <p:sp>
        <p:nvSpPr>
          <p:cNvPr id="43016" name="Text Box 7"/>
          <p:cNvSpPr txBox="1">
            <a:spLocks noChangeArrowheads="1"/>
          </p:cNvSpPr>
          <p:nvPr/>
        </p:nvSpPr>
        <p:spPr bwMode="auto">
          <a:xfrm>
            <a:off x="5953125" y="3724275"/>
            <a:ext cx="300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900" b="1">
                <a:solidFill>
                  <a:srgbClr val="FF3300"/>
                </a:solidFill>
              </a:rPr>
              <a:t>●</a:t>
            </a:r>
            <a:endParaRPr lang="en-US" altLang="zh-CN" b="1"/>
          </a:p>
        </p:txBody>
      </p:sp>
      <p:sp>
        <p:nvSpPr>
          <p:cNvPr id="43017" name="Text Box 8"/>
          <p:cNvSpPr txBox="1">
            <a:spLocks noChangeArrowheads="1"/>
          </p:cNvSpPr>
          <p:nvPr/>
        </p:nvSpPr>
        <p:spPr bwMode="auto">
          <a:xfrm>
            <a:off x="5937250" y="1981200"/>
            <a:ext cx="300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900" b="1">
                <a:solidFill>
                  <a:srgbClr val="003300"/>
                </a:solidFill>
              </a:rPr>
              <a:t>●</a:t>
            </a:r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7696200" y="1981200"/>
            <a:ext cx="298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900" b="1">
                <a:solidFill>
                  <a:srgbClr val="003300"/>
                </a:solidFill>
              </a:rPr>
              <a:t>●</a:t>
            </a:r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>
            <a:off x="5808663" y="2955925"/>
            <a:ext cx="238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>
            <a:off x="7162800" y="1624013"/>
            <a:ext cx="0" cy="2395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21" name="Text Box 12"/>
          <p:cNvSpPr txBox="1">
            <a:spLocks noChangeArrowheads="1"/>
          </p:cNvSpPr>
          <p:nvPr/>
        </p:nvSpPr>
        <p:spPr bwMode="auto">
          <a:xfrm>
            <a:off x="5716588" y="1711325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>
                <a:sym typeface="EuroRoman" pitchFamily="2" charset="2"/>
              </a:rPr>
              <a:t>a</a:t>
            </a:r>
            <a:r>
              <a:rPr lang="en-US" altLang="zh-CN" b="1">
                <a:sym typeface="Symbol" pitchFamily="18" charset="2"/>
              </a:rPr>
              <a:t></a:t>
            </a:r>
            <a:endParaRPr lang="en-US" altLang="zh-CN" b="1">
              <a:sym typeface="UniversalMath1 BT" pitchFamily="18" charset="2"/>
            </a:endParaRPr>
          </a:p>
        </p:txBody>
      </p:sp>
      <p:sp>
        <p:nvSpPr>
          <p:cNvPr id="43022" name="Text Box 13"/>
          <p:cNvSpPr txBox="1">
            <a:spLocks noChangeArrowheads="1"/>
          </p:cNvSpPr>
          <p:nvPr/>
        </p:nvSpPr>
        <p:spPr bwMode="auto">
          <a:xfrm>
            <a:off x="7818438" y="1725613"/>
            <a:ext cx="46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a</a:t>
            </a:r>
            <a:r>
              <a:rPr lang="en-US" altLang="zh-CN" b="1">
                <a:sym typeface="Symbol" pitchFamily="18" charset="2"/>
              </a:rPr>
              <a:t></a:t>
            </a:r>
            <a:endParaRPr lang="en-US" altLang="zh-CN" b="1">
              <a:sym typeface="UniversalMath1 BT" pitchFamily="18" charset="2"/>
            </a:endParaRPr>
          </a:p>
        </p:txBody>
      </p:sp>
      <p:grpSp>
        <p:nvGrpSpPr>
          <p:cNvPr id="43023" name="Group 14"/>
          <p:cNvGrpSpPr>
            <a:grpSpLocks/>
          </p:cNvGrpSpPr>
          <p:nvPr/>
        </p:nvGrpSpPr>
        <p:grpSpPr bwMode="auto">
          <a:xfrm>
            <a:off x="7889875" y="2379663"/>
            <a:ext cx="515938" cy="457200"/>
            <a:chOff x="4542" y="3702"/>
            <a:chExt cx="274" cy="124"/>
          </a:xfrm>
        </p:grpSpPr>
        <p:sp>
          <p:nvSpPr>
            <p:cNvPr id="43035" name="Text Box 15"/>
            <p:cNvSpPr txBox="1">
              <a:spLocks noChangeArrowheads="1"/>
            </p:cNvSpPr>
            <p:nvPr/>
          </p:nvSpPr>
          <p:spPr bwMode="auto">
            <a:xfrm>
              <a:off x="4542" y="3702"/>
              <a:ext cx="25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</a:t>
              </a:r>
              <a:r>
                <a:rPr lang="en-US" altLang="zh-CN" b="1">
                  <a:sym typeface="Symbol" pitchFamily="18" charset="2"/>
                </a:rPr>
                <a:t></a:t>
              </a:r>
              <a:endParaRPr lang="en-US" altLang="zh-CN" b="1">
                <a:sym typeface="UniversalMath1 BT" pitchFamily="18" charset="2"/>
              </a:endParaRPr>
            </a:p>
          </p:txBody>
        </p:sp>
        <p:sp>
          <p:nvSpPr>
            <p:cNvPr id="43036" name="Text Box 16"/>
            <p:cNvSpPr txBox="1">
              <a:spLocks noChangeArrowheads="1"/>
            </p:cNvSpPr>
            <p:nvPr/>
          </p:nvSpPr>
          <p:spPr bwMode="auto">
            <a:xfrm>
              <a:off x="4719" y="3702"/>
              <a:ext cx="9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</p:grpSp>
      <p:sp>
        <p:nvSpPr>
          <p:cNvPr id="43024" name="Text Box 17"/>
          <p:cNvSpPr txBox="1">
            <a:spLocks noChangeArrowheads="1"/>
          </p:cNvSpPr>
          <p:nvPr/>
        </p:nvSpPr>
        <p:spPr bwMode="auto">
          <a:xfrm>
            <a:off x="5692775" y="2220913"/>
            <a:ext cx="43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>
                <a:sym typeface="EuroRoman" pitchFamily="2" charset="2"/>
              </a:rPr>
              <a:t>b</a:t>
            </a:r>
            <a:r>
              <a:rPr lang="en-US" altLang="zh-CN" b="1">
                <a:sym typeface="Symbol" pitchFamily="18" charset="2"/>
              </a:rPr>
              <a:t></a:t>
            </a:r>
            <a:endParaRPr lang="en-US" altLang="zh-CN" b="1">
              <a:sym typeface="UniversalMath1 BT" pitchFamily="18" charset="2"/>
            </a:endParaRPr>
          </a:p>
        </p:txBody>
      </p:sp>
      <p:sp>
        <p:nvSpPr>
          <p:cNvPr id="422930" name="AutoShape 18"/>
          <p:cNvSpPr>
            <a:spLocks noChangeArrowheads="1"/>
          </p:cNvSpPr>
          <p:nvPr/>
        </p:nvSpPr>
        <p:spPr bwMode="auto">
          <a:xfrm>
            <a:off x="5881688" y="4692650"/>
            <a:ext cx="2265362" cy="1028700"/>
          </a:xfrm>
          <a:prstGeom prst="wedgeRoundRectCallout">
            <a:avLst>
              <a:gd name="adj1" fmla="val -38088"/>
              <a:gd name="adj2" fmla="val -84259"/>
              <a:gd name="adj3" fmla="val 1666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黑体" pitchFamily="2" charset="-122"/>
                <a:ea typeface="黑体" pitchFamily="2" charset="-122"/>
              </a:rPr>
              <a:t>被挡住的投影加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( )</a:t>
            </a:r>
          </a:p>
        </p:txBody>
      </p:sp>
      <p:sp>
        <p:nvSpPr>
          <p:cNvPr id="43026" name="Text Box 19"/>
          <p:cNvSpPr txBox="1">
            <a:spLocks noChangeArrowheads="1"/>
          </p:cNvSpPr>
          <p:nvPr/>
        </p:nvSpPr>
        <p:spPr bwMode="auto">
          <a:xfrm>
            <a:off x="5765800" y="37846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a  b</a:t>
            </a:r>
          </a:p>
        </p:txBody>
      </p:sp>
      <p:sp>
        <p:nvSpPr>
          <p:cNvPr id="422932" name="Text Box 20"/>
          <p:cNvSpPr txBox="1">
            <a:spLocks noChangeArrowheads="1"/>
          </p:cNvSpPr>
          <p:nvPr/>
        </p:nvSpPr>
        <p:spPr bwMode="auto">
          <a:xfrm>
            <a:off x="342900" y="3673475"/>
            <a:ext cx="544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</a:rPr>
              <a:t>      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H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面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重影点</a:t>
            </a:r>
          </a:p>
        </p:txBody>
      </p:sp>
      <p:sp>
        <p:nvSpPr>
          <p:cNvPr id="43028" name="Line 21"/>
          <p:cNvSpPr>
            <a:spLocks noChangeShapeType="1"/>
          </p:cNvSpPr>
          <p:nvPr/>
        </p:nvSpPr>
        <p:spPr bwMode="auto">
          <a:xfrm>
            <a:off x="7866063" y="2133600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9" name="Text Box 22"/>
          <p:cNvSpPr txBox="1">
            <a:spLocks noChangeArrowheads="1"/>
          </p:cNvSpPr>
          <p:nvPr/>
        </p:nvSpPr>
        <p:spPr bwMode="auto">
          <a:xfrm>
            <a:off x="7708900" y="2401888"/>
            <a:ext cx="298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900" b="1">
                <a:solidFill>
                  <a:srgbClr val="FF3300"/>
                </a:solidFill>
              </a:rPr>
              <a:t>●</a:t>
            </a:r>
          </a:p>
        </p:txBody>
      </p:sp>
      <p:sp>
        <p:nvSpPr>
          <p:cNvPr id="43030" name="Text Box 23"/>
          <p:cNvSpPr txBox="1">
            <a:spLocks noChangeArrowheads="1"/>
          </p:cNvSpPr>
          <p:nvPr/>
        </p:nvSpPr>
        <p:spPr bwMode="auto">
          <a:xfrm>
            <a:off x="5953125" y="2401888"/>
            <a:ext cx="298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900" b="1">
                <a:solidFill>
                  <a:srgbClr val="FF3300"/>
                </a:solidFill>
              </a:rPr>
              <a:t>●</a:t>
            </a:r>
          </a:p>
        </p:txBody>
      </p:sp>
      <p:sp>
        <p:nvSpPr>
          <p:cNvPr id="43031" name="Text Box 24"/>
          <p:cNvSpPr txBox="1">
            <a:spLocks noChangeArrowheads="1"/>
          </p:cNvSpPr>
          <p:nvPr/>
        </p:nvSpPr>
        <p:spPr bwMode="auto">
          <a:xfrm>
            <a:off x="5916613" y="3827463"/>
            <a:ext cx="47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b="1">
                <a:latin typeface="ISOCPEUR" pitchFamily="34" charset="0"/>
              </a:rPr>
              <a:t>， </a:t>
            </a:r>
            <a:r>
              <a:rPr lang="zh-CN" altLang="en-US" sz="1800" b="1" i="1">
                <a:latin typeface="ISOCPEUR" pitchFamily="34" charset="0"/>
              </a:rPr>
              <a:t> </a:t>
            </a:r>
            <a:endParaRPr lang="zh-CN" altLang="en-US" sz="1800">
              <a:latin typeface="ISOCPEUR" pitchFamily="34" charset="0"/>
            </a:endParaRPr>
          </a:p>
        </p:txBody>
      </p:sp>
      <p:sp>
        <p:nvSpPr>
          <p:cNvPr id="422937" name="Rectangle 25"/>
          <p:cNvSpPr>
            <a:spLocks noChangeArrowheads="1"/>
          </p:cNvSpPr>
          <p:nvPr/>
        </p:nvSpPr>
        <p:spPr bwMode="auto">
          <a:xfrm>
            <a:off x="5994400" y="4048125"/>
            <a:ext cx="130175" cy="188913"/>
          </a:xfrm>
          <a:prstGeom prst="rect">
            <a:avLst/>
          </a:prstGeom>
          <a:solidFill>
            <a:srgbClr val="EAEAEA"/>
          </a:solidFill>
          <a:ln w="9525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422938" name="Text Box 26"/>
          <p:cNvSpPr txBox="1">
            <a:spLocks noChangeArrowheads="1"/>
          </p:cNvSpPr>
          <p:nvPr/>
        </p:nvSpPr>
        <p:spPr bwMode="auto">
          <a:xfrm>
            <a:off x="5957888" y="374332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(  )</a:t>
            </a:r>
          </a:p>
        </p:txBody>
      </p:sp>
      <p:sp>
        <p:nvSpPr>
          <p:cNvPr id="422939" name="Rectangle 27"/>
          <p:cNvSpPr>
            <a:spLocks noChangeArrowheads="1"/>
          </p:cNvSpPr>
          <p:nvPr/>
        </p:nvSpPr>
        <p:spPr bwMode="auto">
          <a:xfrm>
            <a:off x="758825" y="4273550"/>
            <a:ext cx="45386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b="1" dirty="0"/>
              <a:t>       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当不强调重影点可见性时，也可表示成  </a:t>
            </a:r>
          </a:p>
          <a:p>
            <a:r>
              <a:rPr lang="zh-CN" altLang="en-US" b="1" dirty="0"/>
              <a:t>           </a:t>
            </a:r>
            <a:r>
              <a:rPr lang="en-US" altLang="zh-CN" b="1" dirty="0" err="1"/>
              <a:t>a</a:t>
            </a:r>
            <a:r>
              <a:rPr lang="en-US" altLang="zh-CN" b="1" dirty="0" err="1">
                <a:solidFill>
                  <a:srgbClr val="C00000"/>
                </a:solidFill>
              </a:rPr>
              <a:t>,</a:t>
            </a:r>
            <a:r>
              <a:rPr lang="en-US" altLang="zh-CN" b="1" dirty="0" err="1"/>
              <a:t>b</a:t>
            </a:r>
            <a:r>
              <a:rPr lang="en-US" altLang="zh-CN" b="1" dirty="0"/>
              <a:t> </a:t>
            </a:r>
            <a:r>
              <a:rPr kumimoji="0" lang="zh-CN" altLang="en-US" b="1" dirty="0"/>
              <a:t>或 </a:t>
            </a:r>
            <a:r>
              <a:rPr kumimoji="0" lang="en-US" altLang="zh-CN" b="1" dirty="0"/>
              <a:t>a</a:t>
            </a:r>
            <a:r>
              <a:rPr lang="en-US" altLang="zh-CN" dirty="0"/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≡ </a:t>
            </a:r>
            <a:r>
              <a:rPr lang="en-US" altLang="zh-CN" b="1" dirty="0" smtClean="0"/>
              <a:t>b</a:t>
            </a:r>
            <a:endParaRPr lang="en-US" altLang="zh-CN" b="1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2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2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2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2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2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7" grpId="0" autoUpdateAnimBg="0"/>
      <p:bldP spid="422918" grpId="0"/>
      <p:bldP spid="422930" grpId="0" animBg="1" autoUpdateAnimBg="0"/>
      <p:bldP spid="422932" grpId="0" autoUpdateAnimBg="0"/>
      <p:bldP spid="422937" grpId="0" animBg="1"/>
      <p:bldP spid="422938" grpId="0" autoUpdateAnimBg="0"/>
      <p:bldP spid="4229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54D0D67-1072-4260-B677-EDB9797DB128}" type="slidenum">
              <a:rPr lang="en-US" altLang="zh-CN" sz="1400" smtClean="0"/>
              <a:pPr/>
              <a:t>36</a:t>
            </a:fld>
            <a:endParaRPr lang="en-US" altLang="zh-CN" sz="1400" smtClean="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741363" y="1652588"/>
            <a:ext cx="7032625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3600" b="1">
                <a:ea typeface="黑体" pitchFamily="2" charset="-122"/>
              </a:rPr>
              <a:t>（一）投影的概念</a:t>
            </a:r>
            <a:r>
              <a:rPr lang="zh-CN" altLang="zh-CN" sz="3600" b="1">
                <a:ea typeface="黑体" pitchFamily="2" charset="-122"/>
              </a:rPr>
              <a:t>及分类</a:t>
            </a:r>
            <a:endParaRPr lang="zh-CN" altLang="en-US" sz="3600" b="1">
              <a:ea typeface="黑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3600" b="1">
                <a:ea typeface="黑体" pitchFamily="2" charset="-122"/>
              </a:rPr>
              <a:t>（二）点的投影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3600" b="1">
                <a:solidFill>
                  <a:srgbClr val="C00000"/>
                </a:solidFill>
                <a:ea typeface="黑体" pitchFamily="2" charset="-122"/>
              </a:rPr>
              <a:t>（三）直线的投影</a:t>
            </a:r>
          </a:p>
        </p:txBody>
      </p:sp>
      <p:sp>
        <p:nvSpPr>
          <p:cNvPr id="44036" name="WordArt 3"/>
          <p:cNvSpPr>
            <a:spLocks noChangeArrowheads="1" noChangeShapeType="1" noTextEdit="1"/>
          </p:cNvSpPr>
          <p:nvPr/>
        </p:nvSpPr>
        <p:spPr bwMode="auto">
          <a:xfrm>
            <a:off x="344488" y="1052513"/>
            <a:ext cx="2933700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>
                <a:ln w="9525">
                  <a:solidFill>
                    <a:srgbClr val="800000"/>
                  </a:solidFill>
                  <a:miter lim="800000"/>
                  <a:headEnd/>
                  <a:tailEnd/>
                </a:ln>
                <a:solidFill>
                  <a:srgbClr val="C00000"/>
                </a:solidFill>
                <a:latin typeface="隶书"/>
                <a:ea typeface="隶书"/>
              </a:rPr>
              <a:t>几何元素的投影</a:t>
            </a:r>
          </a:p>
        </p:txBody>
      </p:sp>
      <p:grpSp>
        <p:nvGrpSpPr>
          <p:cNvPr id="44037" name="Group 4"/>
          <p:cNvGrpSpPr>
            <a:grpSpLocks/>
          </p:cNvGrpSpPr>
          <p:nvPr/>
        </p:nvGrpSpPr>
        <p:grpSpPr bwMode="auto">
          <a:xfrm>
            <a:off x="4772025" y="3290888"/>
            <a:ext cx="3706813" cy="1666875"/>
            <a:chOff x="3006" y="2073"/>
            <a:chExt cx="2335" cy="1050"/>
          </a:xfrm>
        </p:grpSpPr>
        <p:sp>
          <p:nvSpPr>
            <p:cNvPr id="44038" name="Rectangle 5"/>
            <p:cNvSpPr>
              <a:spLocks noChangeArrowheads="1"/>
            </p:cNvSpPr>
            <p:nvPr/>
          </p:nvSpPr>
          <p:spPr bwMode="auto">
            <a:xfrm>
              <a:off x="3200" y="2439"/>
              <a:ext cx="21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zh-CN" altLang="en-US" sz="2800" b="1">
                  <a:ea typeface="黑体" pitchFamily="2" charset="-122"/>
                </a:rPr>
                <a:t>直线与点的相对位置</a:t>
              </a:r>
            </a:p>
          </p:txBody>
        </p:sp>
        <p:sp>
          <p:nvSpPr>
            <p:cNvPr id="45063" name="Rectangle 6"/>
            <p:cNvSpPr>
              <a:spLocks noChangeArrowheads="1"/>
            </p:cNvSpPr>
            <p:nvPr/>
          </p:nvSpPr>
          <p:spPr bwMode="auto">
            <a:xfrm>
              <a:off x="3006" y="2204"/>
              <a:ext cx="122" cy="114"/>
            </a:xfrm>
            <a:prstGeom prst="rect">
              <a:avLst/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40" name="Text Box 7"/>
            <p:cNvSpPr txBox="1">
              <a:spLocks noChangeArrowheads="1"/>
            </p:cNvSpPr>
            <p:nvPr/>
          </p:nvSpPr>
          <p:spPr bwMode="auto">
            <a:xfrm>
              <a:off x="3209" y="2073"/>
              <a:ext cx="17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直线的投影特性</a:t>
              </a:r>
            </a:p>
          </p:txBody>
        </p:sp>
        <p:sp>
          <p:nvSpPr>
            <p:cNvPr id="45065" name="Rectangle 8"/>
            <p:cNvSpPr>
              <a:spLocks noChangeArrowheads="1"/>
            </p:cNvSpPr>
            <p:nvPr/>
          </p:nvSpPr>
          <p:spPr bwMode="auto">
            <a:xfrm>
              <a:off x="3006" y="2570"/>
              <a:ext cx="122" cy="114"/>
            </a:xfrm>
            <a:prstGeom prst="rect">
              <a:avLst/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42" name="Rectangle 9"/>
            <p:cNvSpPr>
              <a:spLocks noChangeArrowheads="1"/>
            </p:cNvSpPr>
            <p:nvPr/>
          </p:nvSpPr>
          <p:spPr bwMode="auto">
            <a:xfrm>
              <a:off x="3209" y="2796"/>
              <a:ext cx="1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zh-CN" altLang="en-US" sz="2800" b="1">
                  <a:ea typeface="黑体" pitchFamily="2" charset="-122"/>
                </a:rPr>
                <a:t>两直线的相对位置</a:t>
              </a:r>
            </a:p>
          </p:txBody>
        </p:sp>
        <p:sp>
          <p:nvSpPr>
            <p:cNvPr id="45067" name="Rectangle 10"/>
            <p:cNvSpPr>
              <a:spLocks noChangeArrowheads="1"/>
            </p:cNvSpPr>
            <p:nvPr/>
          </p:nvSpPr>
          <p:spPr bwMode="auto">
            <a:xfrm>
              <a:off x="3015" y="2927"/>
              <a:ext cx="122" cy="114"/>
            </a:xfrm>
            <a:prstGeom prst="rect">
              <a:avLst/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4A259CDD-0340-445A-9860-AC7CF4BB9B21}" type="slidenum">
              <a:rPr lang="en-US" altLang="zh-CN" sz="1400" smtClean="0"/>
              <a:pPr/>
              <a:t>37</a:t>
            </a:fld>
            <a:endParaRPr lang="en-US" altLang="zh-CN" sz="1400" smtClean="0"/>
          </a:p>
        </p:txBody>
      </p:sp>
      <p:sp>
        <p:nvSpPr>
          <p:cNvPr id="424962" name="Freeform 2"/>
          <p:cNvSpPr>
            <a:spLocks/>
          </p:cNvSpPr>
          <p:nvPr/>
        </p:nvSpPr>
        <p:spPr bwMode="auto">
          <a:xfrm>
            <a:off x="3365500" y="3436938"/>
            <a:ext cx="425450" cy="471487"/>
          </a:xfrm>
          <a:custGeom>
            <a:avLst/>
            <a:gdLst>
              <a:gd name="T0" fmla="*/ 0 w 268"/>
              <a:gd name="T1" fmla="*/ 0 h 297"/>
              <a:gd name="T2" fmla="*/ 2147483647 w 268"/>
              <a:gd name="T3" fmla="*/ 2147483647 h 297"/>
              <a:gd name="T4" fmla="*/ 0 60000 65536"/>
              <a:gd name="T5" fmla="*/ 0 60000 65536"/>
              <a:gd name="T6" fmla="*/ 0 w 268"/>
              <a:gd name="T7" fmla="*/ 0 h 297"/>
              <a:gd name="T8" fmla="*/ 268 w 268"/>
              <a:gd name="T9" fmla="*/ 297 h 29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8" h="297">
                <a:moveTo>
                  <a:pt x="0" y="0"/>
                </a:moveTo>
                <a:lnTo>
                  <a:pt x="268" y="297"/>
                </a:lnTo>
              </a:path>
            </a:pathLst>
          </a:custGeom>
          <a:noFill/>
          <a:ln w="38100" cmpd="sng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24963" name="Line 3"/>
          <p:cNvSpPr>
            <a:spLocks noChangeShapeType="1"/>
          </p:cNvSpPr>
          <p:nvPr/>
        </p:nvSpPr>
        <p:spPr bwMode="auto">
          <a:xfrm>
            <a:off x="1965325" y="4849813"/>
            <a:ext cx="412750" cy="43656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24964" name="Freeform 4"/>
          <p:cNvSpPr>
            <a:spLocks/>
          </p:cNvSpPr>
          <p:nvPr/>
        </p:nvSpPr>
        <p:spPr bwMode="auto">
          <a:xfrm>
            <a:off x="1965325" y="3457575"/>
            <a:ext cx="414338" cy="517525"/>
          </a:xfrm>
          <a:custGeom>
            <a:avLst/>
            <a:gdLst>
              <a:gd name="T0" fmla="*/ 0 w 261"/>
              <a:gd name="T1" fmla="*/ 0 h 326"/>
              <a:gd name="T2" fmla="*/ 2147483647 w 261"/>
              <a:gd name="T3" fmla="*/ 2147483647 h 326"/>
              <a:gd name="T4" fmla="*/ 0 60000 65536"/>
              <a:gd name="T5" fmla="*/ 0 60000 65536"/>
              <a:gd name="T6" fmla="*/ 0 w 261"/>
              <a:gd name="T7" fmla="*/ 0 h 326"/>
              <a:gd name="T8" fmla="*/ 261 w 261"/>
              <a:gd name="T9" fmla="*/ 326 h 3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1" h="326">
                <a:moveTo>
                  <a:pt x="0" y="0"/>
                </a:moveTo>
                <a:lnTo>
                  <a:pt x="261" y="326"/>
                </a:lnTo>
              </a:path>
            </a:pathLst>
          </a:custGeom>
          <a:noFill/>
          <a:ln w="38100" cmpd="sng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9388" y="3033713"/>
            <a:ext cx="2862262" cy="2622550"/>
            <a:chOff x="3580" y="255"/>
            <a:chExt cx="1803" cy="1652"/>
          </a:xfrm>
        </p:grpSpPr>
        <p:sp>
          <p:nvSpPr>
            <p:cNvPr id="45083" name="Text Box 6"/>
            <p:cNvSpPr txBox="1">
              <a:spLocks noChangeArrowheads="1"/>
            </p:cNvSpPr>
            <p:nvPr/>
          </p:nvSpPr>
          <p:spPr bwMode="auto">
            <a:xfrm>
              <a:off x="3725" y="12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</a:p>
          </p:txBody>
        </p:sp>
        <p:sp>
          <p:nvSpPr>
            <p:cNvPr id="45084" name="Text Box 7"/>
            <p:cNvSpPr txBox="1">
              <a:spLocks noChangeArrowheads="1"/>
            </p:cNvSpPr>
            <p:nvPr/>
          </p:nvSpPr>
          <p:spPr bwMode="auto">
            <a:xfrm>
              <a:off x="3806" y="262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45085" name="Text Box 8"/>
            <p:cNvSpPr txBox="1">
              <a:spLocks noChangeArrowheads="1"/>
            </p:cNvSpPr>
            <p:nvPr/>
          </p:nvSpPr>
          <p:spPr bwMode="auto">
            <a:xfrm>
              <a:off x="3735" y="268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EuroRoman" pitchFamily="2" charset="2"/>
                </a:rPr>
                <a:t>a</a:t>
              </a:r>
              <a:r>
                <a:rPr lang="en-US" altLang="zh-CN" b="1">
                  <a:sym typeface="Symbol" pitchFamily="18" charset="2"/>
                </a:rPr>
                <a:t></a:t>
              </a:r>
              <a:endParaRPr lang="en-US" altLang="zh-CN" b="1">
                <a:sym typeface="UniversalMath1 BT" pitchFamily="18" charset="2"/>
              </a:endParaRPr>
            </a:p>
          </p:txBody>
        </p:sp>
        <p:sp>
          <p:nvSpPr>
            <p:cNvPr id="45086" name="Text Box 9"/>
            <p:cNvSpPr txBox="1">
              <a:spLocks noChangeArrowheads="1"/>
            </p:cNvSpPr>
            <p:nvPr/>
          </p:nvSpPr>
          <p:spPr bwMode="auto">
            <a:xfrm>
              <a:off x="4719" y="255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r>
                <a:rPr lang="en-US" altLang="zh-CN" b="1">
                  <a:sym typeface="Symbol" pitchFamily="18" charset="2"/>
                </a:rPr>
                <a:t></a:t>
              </a:r>
              <a:endParaRPr lang="en-US" altLang="zh-CN" b="1">
                <a:sym typeface="UniversalMath1 BT" pitchFamily="18" charset="2"/>
              </a:endParaRPr>
            </a:p>
          </p:txBody>
        </p:sp>
        <p:sp>
          <p:nvSpPr>
            <p:cNvPr id="45087" name="Text Box 10"/>
            <p:cNvSpPr txBox="1">
              <a:spLocks noChangeArrowheads="1"/>
            </p:cNvSpPr>
            <p:nvPr/>
          </p:nvSpPr>
          <p:spPr bwMode="auto">
            <a:xfrm>
              <a:off x="5044" y="619"/>
              <a:ext cx="3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</a:t>
              </a:r>
              <a:r>
                <a:rPr lang="en-US" altLang="zh-CN" b="1">
                  <a:sym typeface="Symbol" pitchFamily="18" charset="2"/>
                </a:rPr>
                <a:t></a:t>
              </a:r>
            </a:p>
          </p:txBody>
        </p:sp>
        <p:sp>
          <p:nvSpPr>
            <p:cNvPr id="45088" name="Text Box 11"/>
            <p:cNvSpPr txBox="1">
              <a:spLocks noChangeArrowheads="1"/>
            </p:cNvSpPr>
            <p:nvPr/>
          </p:nvSpPr>
          <p:spPr bwMode="auto">
            <a:xfrm>
              <a:off x="4107" y="574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45089" name="Text Box 12"/>
            <p:cNvSpPr txBox="1">
              <a:spLocks noChangeArrowheads="1"/>
            </p:cNvSpPr>
            <p:nvPr/>
          </p:nvSpPr>
          <p:spPr bwMode="auto">
            <a:xfrm>
              <a:off x="4015" y="161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</a:t>
              </a:r>
            </a:p>
          </p:txBody>
        </p:sp>
        <p:sp>
          <p:nvSpPr>
            <p:cNvPr id="45090" name="Line 13"/>
            <p:cNvSpPr>
              <a:spLocks noChangeShapeType="1"/>
            </p:cNvSpPr>
            <p:nvPr/>
          </p:nvSpPr>
          <p:spPr bwMode="auto">
            <a:xfrm>
              <a:off x="3580" y="1090"/>
              <a:ext cx="18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1" name="Freeform 14"/>
            <p:cNvSpPr>
              <a:spLocks/>
            </p:cNvSpPr>
            <p:nvPr/>
          </p:nvSpPr>
          <p:spPr bwMode="auto">
            <a:xfrm>
              <a:off x="4462" y="404"/>
              <a:ext cx="1" cy="1336"/>
            </a:xfrm>
            <a:custGeom>
              <a:avLst/>
              <a:gdLst>
                <a:gd name="T0" fmla="*/ 0 w 1"/>
                <a:gd name="T1" fmla="*/ 0 h 1336"/>
                <a:gd name="T2" fmla="*/ 0 w 1"/>
                <a:gd name="T3" fmla="*/ 1336 h 1336"/>
                <a:gd name="T4" fmla="*/ 0 60000 65536"/>
                <a:gd name="T5" fmla="*/ 0 60000 65536"/>
                <a:gd name="T6" fmla="*/ 0 w 1"/>
                <a:gd name="T7" fmla="*/ 0 h 1336"/>
                <a:gd name="T8" fmla="*/ 1 w 1"/>
                <a:gd name="T9" fmla="*/ 1336 h 13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36">
                  <a:moveTo>
                    <a:pt x="0" y="0"/>
                  </a:moveTo>
                  <a:lnTo>
                    <a:pt x="0" y="1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2" name="Line 15"/>
            <p:cNvSpPr>
              <a:spLocks noChangeShapeType="1"/>
            </p:cNvSpPr>
            <p:nvPr/>
          </p:nvSpPr>
          <p:spPr bwMode="auto">
            <a:xfrm>
              <a:off x="3891" y="482"/>
              <a:ext cx="0" cy="9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3" name="Line 16"/>
            <p:cNvSpPr>
              <a:spLocks noChangeShapeType="1"/>
            </p:cNvSpPr>
            <p:nvPr/>
          </p:nvSpPr>
          <p:spPr bwMode="auto">
            <a:xfrm>
              <a:off x="3891" y="482"/>
              <a:ext cx="8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4" name="Line 17"/>
            <p:cNvSpPr>
              <a:spLocks noChangeShapeType="1"/>
            </p:cNvSpPr>
            <p:nvPr/>
          </p:nvSpPr>
          <p:spPr bwMode="auto">
            <a:xfrm>
              <a:off x="4151" y="831"/>
              <a:ext cx="0" cy="8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5" name="Freeform 18"/>
            <p:cNvSpPr>
              <a:spLocks/>
            </p:cNvSpPr>
            <p:nvPr/>
          </p:nvSpPr>
          <p:spPr bwMode="auto">
            <a:xfrm>
              <a:off x="4151" y="831"/>
              <a:ext cx="895" cy="1"/>
            </a:xfrm>
            <a:custGeom>
              <a:avLst/>
              <a:gdLst>
                <a:gd name="T0" fmla="*/ 0 w 895"/>
                <a:gd name="T1" fmla="*/ 0 h 1"/>
                <a:gd name="T2" fmla="*/ 895 w 895"/>
                <a:gd name="T3" fmla="*/ 0 h 1"/>
                <a:gd name="T4" fmla="*/ 0 60000 65536"/>
                <a:gd name="T5" fmla="*/ 0 60000 65536"/>
                <a:gd name="T6" fmla="*/ 0 w 895"/>
                <a:gd name="T7" fmla="*/ 0 h 1"/>
                <a:gd name="T8" fmla="*/ 895 w 8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95" h="1">
                  <a:moveTo>
                    <a:pt x="0" y="0"/>
                  </a:moveTo>
                  <a:lnTo>
                    <a:pt x="89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6" name="Text Box 19"/>
            <p:cNvSpPr txBox="1">
              <a:spLocks noChangeArrowheads="1"/>
            </p:cNvSpPr>
            <p:nvPr/>
          </p:nvSpPr>
          <p:spPr bwMode="auto">
            <a:xfrm>
              <a:off x="4061" y="753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solidFill>
                    <a:srgbClr val="FF3300"/>
                  </a:solidFill>
                </a:rPr>
                <a:t>●</a:t>
              </a:r>
              <a:endParaRPr lang="en-US" altLang="zh-CN" sz="2800" b="1"/>
            </a:p>
          </p:txBody>
        </p:sp>
        <p:sp>
          <p:nvSpPr>
            <p:cNvPr id="45097" name="Text Box 20"/>
            <p:cNvSpPr txBox="1">
              <a:spLocks noChangeArrowheads="1"/>
            </p:cNvSpPr>
            <p:nvPr/>
          </p:nvSpPr>
          <p:spPr bwMode="auto">
            <a:xfrm>
              <a:off x="3794" y="1313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solidFill>
                    <a:srgbClr val="FF3300"/>
                  </a:solidFill>
                </a:rPr>
                <a:t>●</a:t>
              </a:r>
            </a:p>
          </p:txBody>
        </p:sp>
        <p:sp>
          <p:nvSpPr>
            <p:cNvPr id="45098" name="Text Box 21"/>
            <p:cNvSpPr txBox="1">
              <a:spLocks noChangeArrowheads="1"/>
            </p:cNvSpPr>
            <p:nvPr/>
          </p:nvSpPr>
          <p:spPr bwMode="auto">
            <a:xfrm>
              <a:off x="4071" y="1584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solidFill>
                    <a:srgbClr val="FF3300"/>
                  </a:solidFill>
                </a:rPr>
                <a:t>●</a:t>
              </a:r>
            </a:p>
          </p:txBody>
        </p:sp>
        <p:sp>
          <p:nvSpPr>
            <p:cNvPr id="45099" name="Text Box 22"/>
            <p:cNvSpPr txBox="1">
              <a:spLocks noChangeArrowheads="1"/>
            </p:cNvSpPr>
            <p:nvPr/>
          </p:nvSpPr>
          <p:spPr bwMode="auto">
            <a:xfrm>
              <a:off x="4668" y="406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solidFill>
                    <a:srgbClr val="FF3300"/>
                  </a:solidFill>
                </a:rPr>
                <a:t>●</a:t>
              </a:r>
            </a:p>
          </p:txBody>
        </p:sp>
        <p:sp>
          <p:nvSpPr>
            <p:cNvPr id="45100" name="Text Box 23"/>
            <p:cNvSpPr txBox="1">
              <a:spLocks noChangeArrowheads="1"/>
            </p:cNvSpPr>
            <p:nvPr/>
          </p:nvSpPr>
          <p:spPr bwMode="auto">
            <a:xfrm>
              <a:off x="4945" y="743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solidFill>
                    <a:srgbClr val="FF3300"/>
                  </a:solidFill>
                </a:rPr>
                <a:t>●</a:t>
              </a:r>
            </a:p>
          </p:txBody>
        </p:sp>
        <p:sp>
          <p:nvSpPr>
            <p:cNvPr id="45101" name="Text Box 24"/>
            <p:cNvSpPr txBox="1">
              <a:spLocks noChangeArrowheads="1"/>
            </p:cNvSpPr>
            <p:nvPr/>
          </p:nvSpPr>
          <p:spPr bwMode="auto">
            <a:xfrm>
              <a:off x="3801" y="414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solidFill>
                    <a:srgbClr val="FF3300"/>
                  </a:solidFill>
                </a:rPr>
                <a:t>●</a:t>
              </a:r>
            </a:p>
          </p:txBody>
        </p:sp>
      </p:grpSp>
      <p:sp>
        <p:nvSpPr>
          <p:cNvPr id="424986" name="Text Box 26"/>
          <p:cNvSpPr txBox="1">
            <a:spLocks noChangeArrowheads="1"/>
          </p:cNvSpPr>
          <p:nvPr/>
        </p:nvSpPr>
        <p:spPr bwMode="auto">
          <a:xfrm>
            <a:off x="541338" y="1543050"/>
            <a:ext cx="8297862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3300"/>
                </a:solidFill>
              </a:rPr>
              <a:t>        </a:t>
            </a:r>
            <a:r>
              <a:rPr lang="zh-CN" altLang="en-US" sz="2800" b="1" dirty="0">
                <a:ea typeface="黑体" pitchFamily="2" charset="-122"/>
              </a:rPr>
              <a:t>两点确定一条直线，将两点的</a:t>
            </a:r>
            <a:r>
              <a:rPr lang="zh-CN" altLang="en-US" sz="2800" b="1" dirty="0">
                <a:solidFill>
                  <a:srgbClr val="C00000"/>
                </a:solidFill>
                <a:ea typeface="黑体" pitchFamily="2" charset="-122"/>
              </a:rPr>
              <a:t>同面（名）投影</a:t>
            </a:r>
            <a:r>
              <a:rPr lang="zh-CN" altLang="en-US" sz="2800" b="1" dirty="0">
                <a:ea typeface="黑体" pitchFamily="2" charset="-122"/>
              </a:rPr>
              <a:t>用直线连接，就得到直线在该投影面的投影。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283200" y="3060700"/>
            <a:ext cx="2862263" cy="2554288"/>
            <a:chOff x="3202" y="1982"/>
            <a:chExt cx="1803" cy="1609"/>
          </a:xfrm>
        </p:grpSpPr>
        <p:sp>
          <p:nvSpPr>
            <p:cNvPr id="45067" name="Freeform 2"/>
            <p:cNvSpPr>
              <a:spLocks/>
            </p:cNvSpPr>
            <p:nvPr/>
          </p:nvSpPr>
          <p:spPr bwMode="auto">
            <a:xfrm>
              <a:off x="4417" y="2197"/>
              <a:ext cx="244" cy="353"/>
            </a:xfrm>
            <a:custGeom>
              <a:avLst/>
              <a:gdLst>
                <a:gd name="T0" fmla="*/ 0 w 268"/>
                <a:gd name="T1" fmla="*/ 0 h 297"/>
                <a:gd name="T2" fmla="*/ 1475534657 w 268"/>
                <a:gd name="T3" fmla="*/ 2147483647 h 297"/>
                <a:gd name="T4" fmla="*/ 0 60000 65536"/>
                <a:gd name="T5" fmla="*/ 0 60000 65536"/>
                <a:gd name="T6" fmla="*/ 0 w 268"/>
                <a:gd name="T7" fmla="*/ 0 h 297"/>
                <a:gd name="T8" fmla="*/ 268 w 268"/>
                <a:gd name="T9" fmla="*/ 297 h 29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8" h="297">
                  <a:moveTo>
                    <a:pt x="0" y="0"/>
                  </a:moveTo>
                  <a:lnTo>
                    <a:pt x="268" y="297"/>
                  </a:lnTo>
                </a:path>
              </a:pathLst>
            </a:custGeom>
            <a:noFill/>
            <a:ln w="38100" cmpd="sng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68" name="Line 3"/>
            <p:cNvSpPr>
              <a:spLocks noChangeShapeType="1"/>
            </p:cNvSpPr>
            <p:nvPr/>
          </p:nvSpPr>
          <p:spPr bwMode="auto">
            <a:xfrm>
              <a:off x="3511" y="3103"/>
              <a:ext cx="260" cy="275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69" name="Freeform 4"/>
            <p:cNvSpPr>
              <a:spLocks/>
            </p:cNvSpPr>
            <p:nvPr/>
          </p:nvSpPr>
          <p:spPr bwMode="auto">
            <a:xfrm>
              <a:off x="3515" y="2202"/>
              <a:ext cx="269" cy="350"/>
            </a:xfrm>
            <a:custGeom>
              <a:avLst/>
              <a:gdLst>
                <a:gd name="T0" fmla="*/ 0 w 261"/>
                <a:gd name="T1" fmla="*/ 0 h 326"/>
                <a:gd name="T2" fmla="*/ 2147483647 w 261"/>
                <a:gd name="T3" fmla="*/ 2147483647 h 326"/>
                <a:gd name="T4" fmla="*/ 0 60000 65536"/>
                <a:gd name="T5" fmla="*/ 0 60000 65536"/>
                <a:gd name="T6" fmla="*/ 0 w 261"/>
                <a:gd name="T7" fmla="*/ 0 h 326"/>
                <a:gd name="T8" fmla="*/ 261 w 261"/>
                <a:gd name="T9" fmla="*/ 326 h 3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1" h="326">
                  <a:moveTo>
                    <a:pt x="0" y="0"/>
                  </a:moveTo>
                  <a:lnTo>
                    <a:pt x="261" y="326"/>
                  </a:lnTo>
                </a:path>
              </a:pathLst>
            </a:custGeom>
            <a:noFill/>
            <a:ln w="38100" cmpd="sng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70" name="Text Box 6"/>
            <p:cNvSpPr txBox="1">
              <a:spLocks noChangeArrowheads="1"/>
            </p:cNvSpPr>
            <p:nvPr/>
          </p:nvSpPr>
          <p:spPr bwMode="auto">
            <a:xfrm>
              <a:off x="3347" y="299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</a:p>
          </p:txBody>
        </p:sp>
        <p:sp>
          <p:nvSpPr>
            <p:cNvPr id="45071" name="Text Box 7"/>
            <p:cNvSpPr txBox="1">
              <a:spLocks noChangeArrowheads="1"/>
            </p:cNvSpPr>
            <p:nvPr/>
          </p:nvSpPr>
          <p:spPr bwMode="auto">
            <a:xfrm>
              <a:off x="3428" y="1982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45072" name="Text Box 8"/>
            <p:cNvSpPr txBox="1">
              <a:spLocks noChangeArrowheads="1"/>
            </p:cNvSpPr>
            <p:nvPr/>
          </p:nvSpPr>
          <p:spPr bwMode="auto">
            <a:xfrm>
              <a:off x="3357" y="2024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EuroRoman" pitchFamily="2" charset="2"/>
                </a:rPr>
                <a:t>a</a:t>
              </a:r>
              <a:r>
                <a:rPr lang="en-US" altLang="zh-CN" b="1">
                  <a:sym typeface="Symbol" pitchFamily="18" charset="2"/>
                </a:rPr>
                <a:t></a:t>
              </a:r>
              <a:endParaRPr lang="en-US" altLang="zh-CN" b="1">
                <a:sym typeface="UniversalMath1 BT" pitchFamily="18" charset="2"/>
              </a:endParaRPr>
            </a:p>
          </p:txBody>
        </p:sp>
        <p:sp>
          <p:nvSpPr>
            <p:cNvPr id="45073" name="Text Box 9"/>
            <p:cNvSpPr txBox="1">
              <a:spLocks noChangeArrowheads="1"/>
            </p:cNvSpPr>
            <p:nvPr/>
          </p:nvSpPr>
          <p:spPr bwMode="auto">
            <a:xfrm>
              <a:off x="4375" y="1984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r>
                <a:rPr lang="en-US" altLang="zh-CN" b="1">
                  <a:sym typeface="Symbol" pitchFamily="18" charset="2"/>
                </a:rPr>
                <a:t></a:t>
              </a:r>
              <a:endParaRPr lang="en-US" altLang="zh-CN" b="1">
                <a:sym typeface="UniversalMath1 BT" pitchFamily="18" charset="2"/>
              </a:endParaRPr>
            </a:p>
          </p:txBody>
        </p:sp>
        <p:sp>
          <p:nvSpPr>
            <p:cNvPr id="45074" name="Text Box 10"/>
            <p:cNvSpPr txBox="1">
              <a:spLocks noChangeArrowheads="1"/>
            </p:cNvSpPr>
            <p:nvPr/>
          </p:nvSpPr>
          <p:spPr bwMode="auto">
            <a:xfrm>
              <a:off x="4657" y="2357"/>
              <a:ext cx="3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</a:t>
              </a:r>
              <a:r>
                <a:rPr lang="en-US" altLang="zh-CN" b="1">
                  <a:sym typeface="Symbol" pitchFamily="18" charset="2"/>
                </a:rPr>
                <a:t></a:t>
              </a:r>
            </a:p>
          </p:txBody>
        </p:sp>
        <p:sp>
          <p:nvSpPr>
            <p:cNvPr id="45075" name="Text Box 11"/>
            <p:cNvSpPr txBox="1">
              <a:spLocks noChangeArrowheads="1"/>
            </p:cNvSpPr>
            <p:nvPr/>
          </p:nvSpPr>
          <p:spPr bwMode="auto">
            <a:xfrm>
              <a:off x="3729" y="2294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45076" name="Text Box 12"/>
            <p:cNvSpPr txBox="1">
              <a:spLocks noChangeArrowheads="1"/>
            </p:cNvSpPr>
            <p:nvPr/>
          </p:nvSpPr>
          <p:spPr bwMode="auto">
            <a:xfrm>
              <a:off x="3637" y="330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</a:t>
              </a:r>
            </a:p>
          </p:txBody>
        </p:sp>
        <p:sp>
          <p:nvSpPr>
            <p:cNvPr id="45077" name="Line 13"/>
            <p:cNvSpPr>
              <a:spLocks noChangeShapeType="1"/>
            </p:cNvSpPr>
            <p:nvPr/>
          </p:nvSpPr>
          <p:spPr bwMode="auto">
            <a:xfrm>
              <a:off x="3202" y="2810"/>
              <a:ext cx="18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78" name="Freeform 14"/>
            <p:cNvSpPr>
              <a:spLocks/>
            </p:cNvSpPr>
            <p:nvPr/>
          </p:nvSpPr>
          <p:spPr bwMode="auto">
            <a:xfrm>
              <a:off x="4084" y="2124"/>
              <a:ext cx="1" cy="1336"/>
            </a:xfrm>
            <a:custGeom>
              <a:avLst/>
              <a:gdLst>
                <a:gd name="T0" fmla="*/ 0 w 1"/>
                <a:gd name="T1" fmla="*/ 0 h 1336"/>
                <a:gd name="T2" fmla="*/ 0 w 1"/>
                <a:gd name="T3" fmla="*/ 1336 h 1336"/>
                <a:gd name="T4" fmla="*/ 0 60000 65536"/>
                <a:gd name="T5" fmla="*/ 0 60000 65536"/>
                <a:gd name="T6" fmla="*/ 0 w 1"/>
                <a:gd name="T7" fmla="*/ 0 h 1336"/>
                <a:gd name="T8" fmla="*/ 1 w 1"/>
                <a:gd name="T9" fmla="*/ 1336 h 13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36">
                  <a:moveTo>
                    <a:pt x="0" y="0"/>
                  </a:moveTo>
                  <a:lnTo>
                    <a:pt x="0" y="1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79" name="Line 15"/>
            <p:cNvSpPr>
              <a:spLocks noChangeShapeType="1"/>
            </p:cNvSpPr>
            <p:nvPr/>
          </p:nvSpPr>
          <p:spPr bwMode="auto">
            <a:xfrm>
              <a:off x="3513" y="2202"/>
              <a:ext cx="0" cy="9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80" name="Line 16"/>
            <p:cNvSpPr>
              <a:spLocks noChangeShapeType="1"/>
            </p:cNvSpPr>
            <p:nvPr/>
          </p:nvSpPr>
          <p:spPr bwMode="auto">
            <a:xfrm>
              <a:off x="3513" y="2202"/>
              <a:ext cx="9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81" name="Line 17"/>
            <p:cNvSpPr>
              <a:spLocks noChangeShapeType="1"/>
            </p:cNvSpPr>
            <p:nvPr/>
          </p:nvSpPr>
          <p:spPr bwMode="auto">
            <a:xfrm>
              <a:off x="3773" y="2551"/>
              <a:ext cx="0" cy="8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82" name="Freeform 18"/>
            <p:cNvSpPr>
              <a:spLocks/>
            </p:cNvSpPr>
            <p:nvPr/>
          </p:nvSpPr>
          <p:spPr bwMode="auto">
            <a:xfrm>
              <a:off x="3773" y="2551"/>
              <a:ext cx="895" cy="1"/>
            </a:xfrm>
            <a:custGeom>
              <a:avLst/>
              <a:gdLst>
                <a:gd name="T0" fmla="*/ 0 w 895"/>
                <a:gd name="T1" fmla="*/ 0 h 1"/>
                <a:gd name="T2" fmla="*/ 895 w 895"/>
                <a:gd name="T3" fmla="*/ 0 h 1"/>
                <a:gd name="T4" fmla="*/ 0 60000 65536"/>
                <a:gd name="T5" fmla="*/ 0 60000 65536"/>
                <a:gd name="T6" fmla="*/ 0 w 895"/>
                <a:gd name="T7" fmla="*/ 0 h 1"/>
                <a:gd name="T8" fmla="*/ 895 w 8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95" h="1">
                  <a:moveTo>
                    <a:pt x="0" y="0"/>
                  </a:moveTo>
                  <a:lnTo>
                    <a:pt x="89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126" name="AutoShape 46"/>
          <p:cNvSpPr>
            <a:spLocks noChangeArrowheads="1"/>
          </p:cNvSpPr>
          <p:nvPr/>
        </p:nvSpPr>
        <p:spPr bwMode="auto">
          <a:xfrm>
            <a:off x="4484688" y="4195763"/>
            <a:ext cx="652462" cy="376237"/>
          </a:xfrm>
          <a:prstGeom prst="rightArrow">
            <a:avLst>
              <a:gd name="adj1" fmla="val 50000"/>
              <a:gd name="adj2" fmla="val 43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558800" y="674688"/>
            <a:ext cx="4797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ea typeface="黑体" pitchFamily="2" charset="-122"/>
              </a:rPr>
              <a:t>一、直线的投影特性</a:t>
            </a:r>
            <a:endParaRPr lang="zh-CN" altLang="en-US" sz="3200" b="1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2" grpId="0" animBg="1"/>
      <p:bldP spid="424963" grpId="0" animBg="1"/>
      <p:bldP spid="424964" grpId="0" animBg="1"/>
      <p:bldP spid="424986" grpId="0"/>
      <p:bldP spid="461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F47B019-05BB-4381-B43A-B162348217F8}" type="slidenum">
              <a:rPr lang="en-US" altLang="zh-CN" sz="1400" smtClean="0"/>
              <a:pPr/>
              <a:t>38</a:t>
            </a:fld>
            <a:endParaRPr lang="en-US" altLang="zh-CN" sz="1400" smtClean="0"/>
          </a:p>
        </p:txBody>
      </p:sp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284163" y="881062"/>
            <a:ext cx="7307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）直线对一个投影面的投影特性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79813" y="1975067"/>
            <a:ext cx="1682750" cy="1592262"/>
            <a:chOff x="2423" y="2136"/>
            <a:chExt cx="1060" cy="1003"/>
          </a:xfrm>
        </p:grpSpPr>
        <p:grpSp>
          <p:nvGrpSpPr>
            <p:cNvPr id="46123" name="Group 4"/>
            <p:cNvGrpSpPr>
              <a:grpSpLocks/>
            </p:cNvGrpSpPr>
            <p:nvPr/>
          </p:nvGrpSpPr>
          <p:grpSpPr bwMode="auto">
            <a:xfrm>
              <a:off x="2423" y="2136"/>
              <a:ext cx="1060" cy="976"/>
              <a:chOff x="2423" y="2150"/>
              <a:chExt cx="1060" cy="976"/>
            </a:xfrm>
          </p:grpSpPr>
          <p:sp>
            <p:nvSpPr>
              <p:cNvPr id="46127" name="AutoShape 5"/>
              <p:cNvSpPr>
                <a:spLocks noChangeArrowheads="1"/>
              </p:cNvSpPr>
              <p:nvPr/>
            </p:nvSpPr>
            <p:spPr bwMode="auto">
              <a:xfrm>
                <a:off x="2423" y="2739"/>
                <a:ext cx="1060" cy="387"/>
              </a:xfrm>
              <a:prstGeom prst="parallelogram">
                <a:avLst>
                  <a:gd name="adj" fmla="val 68475"/>
                </a:avLst>
              </a:prstGeom>
              <a:solidFill>
                <a:srgbClr val="00FF00">
                  <a:alpha val="32941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endParaRPr lang="zh-CN" altLang="zh-CN" sz="1800" b="1"/>
              </a:p>
            </p:txBody>
          </p:sp>
          <p:sp>
            <p:nvSpPr>
              <p:cNvPr id="46128" name="Freeform 6"/>
              <p:cNvSpPr>
                <a:spLocks/>
              </p:cNvSpPr>
              <p:nvPr/>
            </p:nvSpPr>
            <p:spPr bwMode="auto">
              <a:xfrm>
                <a:off x="2673" y="2842"/>
                <a:ext cx="471" cy="207"/>
              </a:xfrm>
              <a:custGeom>
                <a:avLst/>
                <a:gdLst>
                  <a:gd name="T0" fmla="*/ 0 w 471"/>
                  <a:gd name="T1" fmla="*/ 207 h 207"/>
                  <a:gd name="T2" fmla="*/ 471 w 471"/>
                  <a:gd name="T3" fmla="*/ 0 h 207"/>
                  <a:gd name="T4" fmla="*/ 0 60000 65536"/>
                  <a:gd name="T5" fmla="*/ 0 60000 65536"/>
                  <a:gd name="T6" fmla="*/ 0 w 471"/>
                  <a:gd name="T7" fmla="*/ 0 h 207"/>
                  <a:gd name="T8" fmla="*/ 471 w 471"/>
                  <a:gd name="T9" fmla="*/ 207 h 20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1" h="207">
                    <a:moveTo>
                      <a:pt x="0" y="207"/>
                    </a:moveTo>
                    <a:lnTo>
                      <a:pt x="471" y="0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29" name="Line 7"/>
              <p:cNvSpPr>
                <a:spLocks noChangeShapeType="1"/>
              </p:cNvSpPr>
              <p:nvPr/>
            </p:nvSpPr>
            <p:spPr bwMode="auto">
              <a:xfrm flipV="1">
                <a:off x="2673" y="2480"/>
                <a:ext cx="0" cy="5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30" name="Freeform 8"/>
              <p:cNvSpPr>
                <a:spLocks/>
              </p:cNvSpPr>
              <p:nvPr/>
            </p:nvSpPr>
            <p:spPr bwMode="auto">
              <a:xfrm>
                <a:off x="3140" y="2279"/>
                <a:ext cx="4" cy="567"/>
              </a:xfrm>
              <a:custGeom>
                <a:avLst/>
                <a:gdLst>
                  <a:gd name="T0" fmla="*/ 4 w 4"/>
                  <a:gd name="T1" fmla="*/ 533 h 585"/>
                  <a:gd name="T2" fmla="*/ 0 w 4"/>
                  <a:gd name="T3" fmla="*/ 0 h 585"/>
                  <a:gd name="T4" fmla="*/ 0 60000 65536"/>
                  <a:gd name="T5" fmla="*/ 0 60000 65536"/>
                  <a:gd name="T6" fmla="*/ 0 w 4"/>
                  <a:gd name="T7" fmla="*/ 0 h 585"/>
                  <a:gd name="T8" fmla="*/ 4 w 4"/>
                  <a:gd name="T9" fmla="*/ 585 h 5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585">
                    <a:moveTo>
                      <a:pt x="4" y="585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31" name="Freeform 9"/>
              <p:cNvSpPr>
                <a:spLocks/>
              </p:cNvSpPr>
              <p:nvPr/>
            </p:nvSpPr>
            <p:spPr bwMode="auto">
              <a:xfrm>
                <a:off x="2673" y="2284"/>
                <a:ext cx="471" cy="207"/>
              </a:xfrm>
              <a:custGeom>
                <a:avLst/>
                <a:gdLst>
                  <a:gd name="T0" fmla="*/ 0 w 471"/>
                  <a:gd name="T1" fmla="*/ 207 h 207"/>
                  <a:gd name="T2" fmla="*/ 471 w 471"/>
                  <a:gd name="T3" fmla="*/ 0 h 207"/>
                  <a:gd name="T4" fmla="*/ 0 60000 65536"/>
                  <a:gd name="T5" fmla="*/ 0 60000 65536"/>
                  <a:gd name="T6" fmla="*/ 0 w 471"/>
                  <a:gd name="T7" fmla="*/ 0 h 207"/>
                  <a:gd name="T8" fmla="*/ 471 w 471"/>
                  <a:gd name="T9" fmla="*/ 207 h 20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1" h="207">
                    <a:moveTo>
                      <a:pt x="0" y="207"/>
                    </a:moveTo>
                    <a:lnTo>
                      <a:pt x="471" y="0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32" name="Text Box 10"/>
              <p:cNvSpPr txBox="1">
                <a:spLocks noChangeArrowheads="1"/>
              </p:cNvSpPr>
              <p:nvPr/>
            </p:nvSpPr>
            <p:spPr bwMode="auto">
              <a:xfrm>
                <a:off x="2498" y="2337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46133" name="Text Box 11"/>
              <p:cNvSpPr txBox="1">
                <a:spLocks noChangeArrowheads="1"/>
              </p:cNvSpPr>
              <p:nvPr/>
            </p:nvSpPr>
            <p:spPr bwMode="auto">
              <a:xfrm>
                <a:off x="3088" y="2150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/>
                  <a:t>B</a:t>
                </a:r>
              </a:p>
            </p:txBody>
          </p:sp>
        </p:grpSp>
        <p:grpSp>
          <p:nvGrpSpPr>
            <p:cNvPr id="46124" name="Group 12"/>
            <p:cNvGrpSpPr>
              <a:grpSpLocks/>
            </p:cNvGrpSpPr>
            <p:nvPr/>
          </p:nvGrpSpPr>
          <p:grpSpPr bwMode="auto">
            <a:xfrm>
              <a:off x="2514" y="2687"/>
              <a:ext cx="806" cy="452"/>
              <a:chOff x="2500" y="2687"/>
              <a:chExt cx="806" cy="452"/>
            </a:xfrm>
          </p:grpSpPr>
          <p:sp>
            <p:nvSpPr>
              <p:cNvPr id="46125" name="Text Box 18"/>
              <p:cNvSpPr txBox="1">
                <a:spLocks noChangeArrowheads="1"/>
              </p:cNvSpPr>
              <p:nvPr/>
            </p:nvSpPr>
            <p:spPr bwMode="auto">
              <a:xfrm>
                <a:off x="2500" y="290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46126" name="Text Box 19"/>
              <p:cNvSpPr txBox="1">
                <a:spLocks noChangeArrowheads="1"/>
              </p:cNvSpPr>
              <p:nvPr/>
            </p:nvSpPr>
            <p:spPr bwMode="auto">
              <a:xfrm>
                <a:off x="3110" y="268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/>
                  <a:t>b</a:t>
                </a:r>
              </a:p>
            </p:txBody>
          </p:sp>
        </p:grpSp>
      </p:grpSp>
      <p:sp>
        <p:nvSpPr>
          <p:cNvPr id="353300" name="Text Box 20"/>
          <p:cNvSpPr txBox="1">
            <a:spLocks noChangeArrowheads="1"/>
          </p:cNvSpPr>
          <p:nvPr/>
        </p:nvSpPr>
        <p:spPr bwMode="auto">
          <a:xfrm>
            <a:off x="182563" y="4429342"/>
            <a:ext cx="27749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黑体" pitchFamily="2" charset="-122"/>
                <a:ea typeface="黑体" pitchFamily="2" charset="-122"/>
              </a:rPr>
              <a:t>投影重合为一点</a:t>
            </a:r>
          </a:p>
          <a:p>
            <a:pPr algn="ctr" eaLnBrk="1" hangingPunct="1"/>
            <a:r>
              <a:rPr lang="zh-CN" altLang="en-US" b="1" dirty="0">
                <a:solidFill>
                  <a:srgbClr val="C00000"/>
                </a:solidFill>
                <a:ea typeface="黑体" pitchFamily="2" charset="-122"/>
              </a:rPr>
              <a:t>积　聚　性</a:t>
            </a:r>
            <a:endParaRPr lang="zh-CN" altLang="en-US" sz="1800" b="1" dirty="0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353301" name="Text Box 21"/>
          <p:cNvSpPr txBox="1">
            <a:spLocks noChangeArrowheads="1"/>
          </p:cNvSpPr>
          <p:nvPr/>
        </p:nvSpPr>
        <p:spPr bwMode="auto">
          <a:xfrm>
            <a:off x="3159125" y="4429342"/>
            <a:ext cx="28987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黑体" pitchFamily="2" charset="-122"/>
                <a:ea typeface="黑体" pitchFamily="2" charset="-122"/>
              </a:rPr>
              <a:t>投影反映线段实长</a:t>
            </a:r>
          </a:p>
          <a:p>
            <a:pPr eaLnBrk="1" hangingPunct="1"/>
            <a:r>
              <a:rPr lang="zh-CN" altLang="en-US" b="1" dirty="0">
                <a:solidFill>
                  <a:srgbClr val="FF3300"/>
                </a:solidFill>
              </a:rPr>
              <a:t>      </a:t>
            </a:r>
            <a:r>
              <a:rPr lang="zh-CN" altLang="en-US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实  长  性</a:t>
            </a:r>
            <a:endParaRPr lang="zh-CN" altLang="en-US" sz="1800" b="1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3302" name="Text Box 22"/>
          <p:cNvSpPr txBox="1">
            <a:spLocks noChangeArrowheads="1"/>
          </p:cNvSpPr>
          <p:nvPr/>
        </p:nvSpPr>
        <p:spPr bwMode="auto">
          <a:xfrm>
            <a:off x="6221413" y="4186454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zh-CN" sz="1800" b="1"/>
          </a:p>
        </p:txBody>
      </p:sp>
      <p:sp>
        <p:nvSpPr>
          <p:cNvPr id="353303" name="Text Box 23"/>
          <p:cNvSpPr txBox="1">
            <a:spLocks noChangeArrowheads="1"/>
          </p:cNvSpPr>
          <p:nvPr/>
        </p:nvSpPr>
        <p:spPr bwMode="auto">
          <a:xfrm>
            <a:off x="6048375" y="4429342"/>
            <a:ext cx="28844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黑体" pitchFamily="2" charset="-122"/>
                <a:ea typeface="黑体" pitchFamily="2" charset="-122"/>
              </a:rPr>
              <a:t>投影比空间线段短</a:t>
            </a:r>
            <a:endParaRPr lang="zh-CN" altLang="en-US" sz="1800" b="1">
              <a:latin typeface="黑体" pitchFamily="2" charset="-122"/>
              <a:ea typeface="黑体" pitchFamily="2" charset="-122"/>
            </a:endParaRPr>
          </a:p>
          <a:p>
            <a:pPr algn="ctr" eaLnBrk="1" hangingPunct="1"/>
            <a:r>
              <a:rPr lang="zh-CN" altLang="en-US" b="1">
                <a:solidFill>
                  <a:srgbClr val="FF3300"/>
                </a:solidFill>
              </a:rPr>
              <a:t> </a:t>
            </a:r>
            <a:r>
              <a:rPr lang="en-US" altLang="zh-CN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ab=ABcosα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461125" y="1787742"/>
            <a:ext cx="1682750" cy="1631950"/>
            <a:chOff x="4112" y="2102"/>
            <a:chExt cx="1060" cy="1028"/>
          </a:xfrm>
        </p:grpSpPr>
        <p:grpSp>
          <p:nvGrpSpPr>
            <p:cNvPr id="46108" name="Group 25"/>
            <p:cNvGrpSpPr>
              <a:grpSpLocks/>
            </p:cNvGrpSpPr>
            <p:nvPr/>
          </p:nvGrpSpPr>
          <p:grpSpPr bwMode="auto">
            <a:xfrm>
              <a:off x="4112" y="2102"/>
              <a:ext cx="1060" cy="1028"/>
              <a:chOff x="4112" y="2088"/>
              <a:chExt cx="1060" cy="1028"/>
            </a:xfrm>
          </p:grpSpPr>
          <p:grpSp>
            <p:nvGrpSpPr>
              <p:cNvPr id="46110" name="Group 26"/>
              <p:cNvGrpSpPr>
                <a:grpSpLocks/>
              </p:cNvGrpSpPr>
              <p:nvPr/>
            </p:nvGrpSpPr>
            <p:grpSpPr bwMode="auto">
              <a:xfrm>
                <a:off x="4233" y="2088"/>
                <a:ext cx="697" cy="622"/>
                <a:chOff x="4233" y="2116"/>
                <a:chExt cx="697" cy="622"/>
              </a:xfrm>
            </p:grpSpPr>
            <p:sp>
              <p:nvSpPr>
                <p:cNvPr id="4612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233" y="2507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800" b="1"/>
                    <a:t>A</a:t>
                  </a:r>
                </a:p>
              </p:txBody>
            </p:sp>
            <p:sp>
              <p:nvSpPr>
                <p:cNvPr id="4612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718" y="2116"/>
                  <a:ext cx="2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800" b="1"/>
                    <a:t>B</a:t>
                  </a:r>
                </a:p>
              </p:txBody>
            </p:sp>
          </p:grpSp>
          <p:grpSp>
            <p:nvGrpSpPr>
              <p:cNvPr id="46111" name="Group 31"/>
              <p:cNvGrpSpPr>
                <a:grpSpLocks/>
              </p:cNvGrpSpPr>
              <p:nvPr/>
            </p:nvGrpSpPr>
            <p:grpSpPr bwMode="auto">
              <a:xfrm>
                <a:off x="4112" y="2227"/>
                <a:ext cx="1060" cy="856"/>
                <a:chOff x="4182" y="2255"/>
                <a:chExt cx="1060" cy="856"/>
              </a:xfrm>
            </p:grpSpPr>
            <p:sp>
              <p:nvSpPr>
                <p:cNvPr id="46116" name="AutoShape 32"/>
                <p:cNvSpPr>
                  <a:spLocks noChangeArrowheads="1"/>
                </p:cNvSpPr>
                <p:nvPr/>
              </p:nvSpPr>
              <p:spPr bwMode="auto">
                <a:xfrm>
                  <a:off x="4182" y="2747"/>
                  <a:ext cx="1060" cy="364"/>
                </a:xfrm>
                <a:prstGeom prst="parallelogram">
                  <a:avLst>
                    <a:gd name="adj" fmla="val 72802"/>
                  </a:avLst>
                </a:prstGeom>
                <a:solidFill>
                  <a:srgbClr val="00FF00">
                    <a:alpha val="34117"/>
                  </a:srgb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611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476" y="2618"/>
                  <a:ext cx="0" cy="4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1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842" y="2258"/>
                  <a:ext cx="0" cy="5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19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476" y="2255"/>
                  <a:ext cx="366" cy="366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20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477" y="2414"/>
                  <a:ext cx="366" cy="211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112" name="Group 37"/>
              <p:cNvGrpSpPr>
                <a:grpSpLocks/>
              </p:cNvGrpSpPr>
              <p:nvPr/>
            </p:nvGrpSpPr>
            <p:grpSpPr bwMode="auto">
              <a:xfrm>
                <a:off x="4253" y="2678"/>
                <a:ext cx="679" cy="438"/>
                <a:chOff x="4253" y="2706"/>
                <a:chExt cx="679" cy="438"/>
              </a:xfrm>
            </p:grpSpPr>
            <p:sp>
              <p:nvSpPr>
                <p:cNvPr id="46113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253" y="2913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800" b="1"/>
                    <a:t>a</a:t>
                  </a:r>
                </a:p>
              </p:txBody>
            </p:sp>
            <p:sp>
              <p:nvSpPr>
                <p:cNvPr id="4611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736" y="2706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800" b="1"/>
                    <a:t>b</a:t>
                  </a:r>
                </a:p>
              </p:txBody>
            </p:sp>
            <p:sp>
              <p:nvSpPr>
                <p:cNvPr id="46115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4406" y="2841"/>
                  <a:ext cx="366" cy="21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6109" name="Text Box 43"/>
            <p:cNvSpPr txBox="1">
              <a:spLocks noChangeArrowheads="1"/>
            </p:cNvSpPr>
            <p:nvPr/>
          </p:nvSpPr>
          <p:spPr bwMode="auto">
            <a:xfrm>
              <a:off x="4534" y="2285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α</a:t>
              </a:r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665163" y="1873467"/>
            <a:ext cx="1957387" cy="1609725"/>
            <a:chOff x="461" y="1946"/>
            <a:chExt cx="1233" cy="1014"/>
          </a:xfrm>
        </p:grpSpPr>
        <p:grpSp>
          <p:nvGrpSpPr>
            <p:cNvPr id="46095" name="Group 45"/>
            <p:cNvGrpSpPr>
              <a:grpSpLocks/>
            </p:cNvGrpSpPr>
            <p:nvPr/>
          </p:nvGrpSpPr>
          <p:grpSpPr bwMode="auto">
            <a:xfrm>
              <a:off x="884" y="1946"/>
              <a:ext cx="252" cy="689"/>
              <a:chOff x="884" y="1946"/>
              <a:chExt cx="252" cy="689"/>
            </a:xfrm>
          </p:grpSpPr>
          <p:sp>
            <p:nvSpPr>
              <p:cNvPr id="46103" name="Freeform 46"/>
              <p:cNvSpPr>
                <a:spLocks/>
              </p:cNvSpPr>
              <p:nvPr/>
            </p:nvSpPr>
            <p:spPr bwMode="auto">
              <a:xfrm>
                <a:off x="1110" y="2074"/>
                <a:ext cx="1" cy="469"/>
              </a:xfrm>
              <a:custGeom>
                <a:avLst/>
                <a:gdLst>
                  <a:gd name="T0" fmla="*/ 0 w 1"/>
                  <a:gd name="T1" fmla="*/ 0 h 554"/>
                  <a:gd name="T2" fmla="*/ 0 w 1"/>
                  <a:gd name="T3" fmla="*/ 105 h 554"/>
                  <a:gd name="T4" fmla="*/ 0 60000 65536"/>
                  <a:gd name="T5" fmla="*/ 0 60000 65536"/>
                  <a:gd name="T6" fmla="*/ 0 w 1"/>
                  <a:gd name="T7" fmla="*/ 0 h 554"/>
                  <a:gd name="T8" fmla="*/ 1 w 1"/>
                  <a:gd name="T9" fmla="*/ 554 h 55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54">
                    <a:moveTo>
                      <a:pt x="0" y="0"/>
                    </a:moveTo>
                    <a:lnTo>
                      <a:pt x="0" y="554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6104" name="Group 47"/>
              <p:cNvGrpSpPr>
                <a:grpSpLocks/>
              </p:cNvGrpSpPr>
              <p:nvPr/>
            </p:nvGrpSpPr>
            <p:grpSpPr bwMode="auto">
              <a:xfrm>
                <a:off x="884" y="1946"/>
                <a:ext cx="252" cy="689"/>
                <a:chOff x="884" y="1946"/>
                <a:chExt cx="252" cy="689"/>
              </a:xfrm>
            </p:grpSpPr>
            <p:sp>
              <p:nvSpPr>
                <p:cNvPr id="4610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899" y="1946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800" b="1"/>
                    <a:t>A</a:t>
                  </a:r>
                  <a:endParaRPr lang="en-US" altLang="zh-CN" sz="2800" b="1"/>
                </a:p>
              </p:txBody>
            </p:sp>
            <p:sp>
              <p:nvSpPr>
                <p:cNvPr id="46106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884" y="2195"/>
                  <a:ext cx="25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800" b="1"/>
                    <a:t>M</a:t>
                  </a:r>
                </a:p>
              </p:txBody>
            </p:sp>
            <p:sp>
              <p:nvSpPr>
                <p:cNvPr id="46107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904" y="2404"/>
                  <a:ext cx="2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800" b="1"/>
                    <a:t>B</a:t>
                  </a:r>
                </a:p>
              </p:txBody>
            </p:sp>
          </p:grpSp>
        </p:grpSp>
        <p:sp>
          <p:nvSpPr>
            <p:cNvPr id="46096" name="Text Box 51"/>
            <p:cNvSpPr txBox="1">
              <a:spLocks noChangeArrowheads="1"/>
            </p:cNvSpPr>
            <p:nvPr/>
          </p:nvSpPr>
          <p:spPr bwMode="auto">
            <a:xfrm>
              <a:off x="1008" y="2443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solidFill>
                    <a:srgbClr val="FF3300"/>
                  </a:solidFill>
                </a:rPr>
                <a:t>●</a:t>
              </a:r>
            </a:p>
          </p:txBody>
        </p:sp>
        <p:sp>
          <p:nvSpPr>
            <p:cNvPr id="46097" name="AutoShape 52"/>
            <p:cNvSpPr>
              <a:spLocks noChangeArrowheads="1"/>
            </p:cNvSpPr>
            <p:nvPr/>
          </p:nvSpPr>
          <p:spPr bwMode="auto">
            <a:xfrm>
              <a:off x="461" y="2652"/>
              <a:ext cx="1233" cy="308"/>
            </a:xfrm>
            <a:prstGeom prst="parallelogram">
              <a:avLst>
                <a:gd name="adj" fmla="val 100081"/>
              </a:avLst>
            </a:prstGeom>
            <a:solidFill>
              <a:srgbClr val="00FF00">
                <a:alpha val="3294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098" name="Text Box 53"/>
            <p:cNvSpPr txBox="1">
              <a:spLocks noChangeArrowheads="1"/>
            </p:cNvSpPr>
            <p:nvPr/>
          </p:nvSpPr>
          <p:spPr bwMode="auto">
            <a:xfrm>
              <a:off x="810" y="2709"/>
              <a:ext cx="6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a≡b≡m</a:t>
              </a:r>
            </a:p>
          </p:txBody>
        </p:sp>
        <p:sp>
          <p:nvSpPr>
            <p:cNvPr id="46099" name="Text Box 54"/>
            <p:cNvSpPr txBox="1">
              <a:spLocks noChangeArrowheads="1"/>
            </p:cNvSpPr>
            <p:nvPr/>
          </p:nvSpPr>
          <p:spPr bwMode="auto">
            <a:xfrm>
              <a:off x="1009" y="2656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solidFill>
                    <a:srgbClr val="FF3300"/>
                  </a:solidFill>
                </a:rPr>
                <a:t>●</a:t>
              </a:r>
            </a:p>
          </p:txBody>
        </p:sp>
        <p:sp>
          <p:nvSpPr>
            <p:cNvPr id="46100" name="Line 55"/>
            <p:cNvSpPr>
              <a:spLocks noChangeShapeType="1"/>
            </p:cNvSpPr>
            <p:nvPr/>
          </p:nvSpPr>
          <p:spPr bwMode="auto">
            <a:xfrm>
              <a:off x="1110" y="2543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1" name="Text Box 56"/>
            <p:cNvSpPr txBox="1">
              <a:spLocks noChangeArrowheads="1"/>
            </p:cNvSpPr>
            <p:nvPr/>
          </p:nvSpPr>
          <p:spPr bwMode="auto">
            <a:xfrm>
              <a:off x="1009" y="1975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solidFill>
                    <a:srgbClr val="FF3300"/>
                  </a:solidFill>
                </a:rPr>
                <a:t>●</a:t>
              </a:r>
            </a:p>
          </p:txBody>
        </p:sp>
        <p:sp>
          <p:nvSpPr>
            <p:cNvPr id="46102" name="Text Box 57"/>
            <p:cNvSpPr txBox="1">
              <a:spLocks noChangeArrowheads="1"/>
            </p:cNvSpPr>
            <p:nvPr/>
          </p:nvSpPr>
          <p:spPr bwMode="auto">
            <a:xfrm>
              <a:off x="1008" y="2235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solidFill>
                    <a:srgbClr val="FF3300"/>
                  </a:solidFill>
                </a:rPr>
                <a:t>●</a:t>
              </a:r>
            </a:p>
          </p:txBody>
        </p:sp>
      </p:grpSp>
      <p:sp>
        <p:nvSpPr>
          <p:cNvPr id="353338" name="Text Box 58"/>
          <p:cNvSpPr txBox="1">
            <a:spLocks noChangeArrowheads="1"/>
          </p:cNvSpPr>
          <p:nvPr/>
        </p:nvSpPr>
        <p:spPr bwMode="auto">
          <a:xfrm>
            <a:off x="1050925" y="3716554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垂直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353339" name="Text Box 59"/>
          <p:cNvSpPr txBox="1">
            <a:spLocks noChangeArrowheads="1"/>
          </p:cNvSpPr>
          <p:nvPr/>
        </p:nvSpPr>
        <p:spPr bwMode="auto">
          <a:xfrm>
            <a:off x="3870325" y="3716554"/>
            <a:ext cx="106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平行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353340" name="Text Box 60"/>
          <p:cNvSpPr txBox="1">
            <a:spLocks noChangeArrowheads="1"/>
          </p:cNvSpPr>
          <p:nvPr/>
        </p:nvSpPr>
        <p:spPr bwMode="auto">
          <a:xfrm>
            <a:off x="6765925" y="3684804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倾斜</a:t>
            </a:r>
            <a:endParaRPr lang="zh-CN" altLang="en-US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35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35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5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35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35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35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"/>
                                        <p:tgtEl>
                                          <p:spTgt spid="35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75"/>
                                        <p:tgtEl>
                                          <p:spTgt spid="353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75"/>
                                        <p:tgtEl>
                                          <p:spTgt spid="353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2" grpId="0" autoUpdateAnimBg="0"/>
      <p:bldP spid="353300" grpId="0" uiExpand="1" build="p" autoUpdateAnimBg="0"/>
      <p:bldP spid="353301" grpId="0" uiExpand="1" build="p" autoUpdateAnimBg="0"/>
      <p:bldP spid="353302" grpId="0" build="p" autoUpdateAnimBg="0"/>
      <p:bldP spid="353303" grpId="0" build="p" autoUpdateAnimBg="0"/>
      <p:bldP spid="353338" grpId="0" autoUpdateAnimBg="0"/>
      <p:bldP spid="353339" grpId="0" autoUpdateAnimBg="0"/>
      <p:bldP spid="35334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F1F1133-EBB3-4099-AEDC-FD4E493B5AB4}" type="slidenum">
              <a:rPr lang="en-US" altLang="zh-CN" sz="1400" smtClean="0"/>
              <a:pPr/>
              <a:t>39</a:t>
            </a:fld>
            <a:endParaRPr lang="en-US" altLang="zh-CN" sz="1400" smtClean="0"/>
          </a:p>
        </p:txBody>
      </p:sp>
      <p:sp>
        <p:nvSpPr>
          <p:cNvPr id="27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/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fld id="{FD8B1EAF-2A0A-4C8E-A6F7-963A763EC6DE}" type="slidenum">
              <a:rPr lang="en-US" altLang="zh-CN" sz="1400">
                <a:ea typeface="+mn-ea"/>
              </a:rPr>
              <a:pPr algn="r" eaLnBrk="1" hangingPunct="1">
                <a:spcBef>
                  <a:spcPct val="50000"/>
                </a:spcBef>
                <a:defRPr/>
              </a:pPr>
              <a:t>39</a:t>
            </a:fld>
            <a:endParaRPr lang="en-US" altLang="zh-CN" sz="1400">
              <a:ea typeface="+mn-ea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285750" y="563563"/>
            <a:ext cx="7629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黑体" pitchFamily="2" charset="-122"/>
                <a:ea typeface="黑体" pitchFamily="2" charset="-122"/>
              </a:rPr>
              <a:t>2)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直线在三个投影面中的投影特性</a:t>
            </a: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166688" y="1778000"/>
            <a:ext cx="2492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C00000"/>
                </a:solidFill>
                <a:ea typeface="黑体" pitchFamily="2" charset="-122"/>
              </a:rPr>
              <a:t>投影面平行线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03888" y="1236663"/>
            <a:ext cx="3440112" cy="1730375"/>
            <a:chOff x="3593" y="779"/>
            <a:chExt cx="2167" cy="1090"/>
          </a:xfrm>
        </p:grpSpPr>
        <p:sp>
          <p:nvSpPr>
            <p:cNvPr id="47130" name="AutoShape 5"/>
            <p:cNvSpPr>
              <a:spLocks noChangeArrowheads="1"/>
            </p:cNvSpPr>
            <p:nvPr/>
          </p:nvSpPr>
          <p:spPr bwMode="auto">
            <a:xfrm>
              <a:off x="3620" y="779"/>
              <a:ext cx="1955" cy="1090"/>
            </a:xfrm>
            <a:prstGeom prst="leftArrow">
              <a:avLst>
                <a:gd name="adj1" fmla="val 50000"/>
                <a:gd name="adj2" fmla="val 44839"/>
              </a:avLst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zh-CN" sz="2000">
                <a:ea typeface="黑体" pitchFamily="2" charset="-122"/>
              </a:endParaRPr>
            </a:p>
          </p:txBody>
        </p:sp>
        <p:sp>
          <p:nvSpPr>
            <p:cNvPr id="47131" name="Text Box 6"/>
            <p:cNvSpPr txBox="1">
              <a:spLocks noChangeArrowheads="1"/>
            </p:cNvSpPr>
            <p:nvPr/>
          </p:nvSpPr>
          <p:spPr bwMode="auto">
            <a:xfrm>
              <a:off x="3593" y="1058"/>
              <a:ext cx="216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平行</a:t>
              </a:r>
              <a:r>
                <a:rPr lang="zh-CN" altLang="en-US" b="1" dirty="0">
                  <a:latin typeface="黑体" pitchFamily="2" charset="-122"/>
                  <a:ea typeface="黑体" pitchFamily="2" charset="-122"/>
                </a:rPr>
                <a:t>于某一投影面而</a:t>
              </a:r>
            </a:p>
            <a:p>
              <a:pPr algn="ctr" eaLnBrk="1" hangingPunct="1"/>
              <a:r>
                <a:rPr lang="zh-CN" altLang="en-US" b="1" dirty="0">
                  <a:latin typeface="黑体" pitchFamily="2" charset="-122"/>
                  <a:ea typeface="黑体" pitchFamily="2" charset="-122"/>
                </a:rPr>
                <a:t>与其余两投影面</a:t>
              </a:r>
              <a:r>
                <a:rPr lang="zh-CN" altLang="en-US" b="1" dirty="0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倾斜</a:t>
              </a:r>
            </a:p>
          </p:txBody>
        </p:sp>
      </p:grp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293688" y="4054475"/>
            <a:ext cx="2492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C00000"/>
                </a:solidFill>
                <a:ea typeface="黑体" pitchFamily="2" charset="-122"/>
              </a:rPr>
              <a:t>投影面垂直线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652713" y="1357313"/>
            <a:ext cx="3252787" cy="1365250"/>
            <a:chOff x="1671" y="855"/>
            <a:chExt cx="2049" cy="860"/>
          </a:xfrm>
        </p:grpSpPr>
        <p:sp>
          <p:nvSpPr>
            <p:cNvPr id="47127" name="Text Box 9"/>
            <p:cNvSpPr txBox="1">
              <a:spLocks noChangeArrowheads="1"/>
            </p:cNvSpPr>
            <p:nvPr/>
          </p:nvSpPr>
          <p:spPr bwMode="auto">
            <a:xfrm>
              <a:off x="1674" y="855"/>
              <a:ext cx="2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ea typeface="黑体" pitchFamily="2" charset="-122"/>
                </a:rPr>
                <a:t>正平线</a:t>
              </a:r>
              <a:r>
                <a:rPr lang="zh-CN" altLang="en-US" b="1"/>
                <a:t>（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平行于</a:t>
              </a:r>
              <a:r>
                <a:rPr lang="zh-CN" altLang="en-US" b="1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Ｖ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面</a:t>
              </a:r>
              <a:r>
                <a:rPr lang="zh-CN" altLang="en-US" b="1"/>
                <a:t>）</a:t>
              </a:r>
            </a:p>
          </p:txBody>
        </p:sp>
        <p:sp>
          <p:nvSpPr>
            <p:cNvPr id="47128" name="Text Box 10"/>
            <p:cNvSpPr txBox="1">
              <a:spLocks noChangeArrowheads="1"/>
            </p:cNvSpPr>
            <p:nvPr/>
          </p:nvSpPr>
          <p:spPr bwMode="auto">
            <a:xfrm>
              <a:off x="1671" y="1155"/>
              <a:ext cx="2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>
                  <a:ea typeface="黑体" pitchFamily="2" charset="-122"/>
                </a:rPr>
                <a:t>侧平线</a:t>
              </a:r>
              <a:r>
                <a:rPr lang="zh-CN" altLang="en-US" b="1"/>
                <a:t>（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平行于</a:t>
              </a:r>
              <a:r>
                <a:rPr lang="zh-CN" altLang="en-US" b="1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Ｗ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面</a:t>
              </a:r>
              <a:r>
                <a:rPr lang="zh-CN" altLang="en-US" b="1"/>
                <a:t>）</a:t>
              </a:r>
            </a:p>
          </p:txBody>
        </p:sp>
        <p:sp>
          <p:nvSpPr>
            <p:cNvPr id="47129" name="Text Box 11"/>
            <p:cNvSpPr txBox="1">
              <a:spLocks noChangeArrowheads="1"/>
            </p:cNvSpPr>
            <p:nvPr/>
          </p:nvSpPr>
          <p:spPr bwMode="auto">
            <a:xfrm>
              <a:off x="1683" y="1427"/>
              <a:ext cx="20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>
                  <a:ea typeface="黑体" pitchFamily="2" charset="-122"/>
                </a:rPr>
                <a:t>水平线</a:t>
              </a:r>
              <a:r>
                <a:rPr lang="zh-CN" altLang="en-US" b="1"/>
                <a:t>（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平行于</a:t>
              </a:r>
              <a:r>
                <a:rPr lang="zh-CN" altLang="en-US" b="1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Ｈ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面</a:t>
              </a:r>
              <a:r>
                <a:rPr lang="zh-CN" altLang="en-US" b="1"/>
                <a:t>）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713038" y="3692525"/>
            <a:ext cx="3411537" cy="1316038"/>
            <a:chOff x="1709" y="2326"/>
            <a:chExt cx="2149" cy="829"/>
          </a:xfrm>
        </p:grpSpPr>
        <p:sp>
          <p:nvSpPr>
            <p:cNvPr id="47124" name="Text Box 13"/>
            <p:cNvSpPr txBox="1">
              <a:spLocks noChangeArrowheads="1"/>
            </p:cNvSpPr>
            <p:nvPr/>
          </p:nvSpPr>
          <p:spPr bwMode="auto">
            <a:xfrm>
              <a:off x="1731" y="2326"/>
              <a:ext cx="2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ea typeface="黑体" pitchFamily="2" charset="-122"/>
                </a:rPr>
                <a:t>正垂线</a:t>
              </a:r>
              <a:r>
                <a:rPr lang="zh-CN" altLang="en-US" b="1"/>
                <a:t>（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垂直于</a:t>
              </a:r>
              <a:r>
                <a:rPr lang="zh-CN" altLang="en-US" b="1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Ｖ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面</a:t>
              </a:r>
              <a:r>
                <a:rPr lang="zh-CN" altLang="en-US" b="1"/>
                <a:t>）</a:t>
              </a:r>
            </a:p>
          </p:txBody>
        </p:sp>
        <p:sp>
          <p:nvSpPr>
            <p:cNvPr id="47125" name="Text Box 14"/>
            <p:cNvSpPr txBox="1">
              <a:spLocks noChangeArrowheads="1"/>
            </p:cNvSpPr>
            <p:nvPr/>
          </p:nvSpPr>
          <p:spPr bwMode="auto">
            <a:xfrm>
              <a:off x="1734" y="2583"/>
              <a:ext cx="2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>
                  <a:ea typeface="黑体" pitchFamily="2" charset="-122"/>
                </a:rPr>
                <a:t>侧垂线</a:t>
              </a:r>
              <a:r>
                <a:rPr lang="zh-CN" altLang="en-US" b="1"/>
                <a:t>（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垂直于</a:t>
              </a:r>
              <a:r>
                <a:rPr lang="zh-CN" altLang="en-US" b="1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Ｗ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面</a:t>
              </a:r>
              <a:r>
                <a:rPr lang="zh-CN" altLang="en-US" b="1"/>
                <a:t>）</a:t>
              </a:r>
            </a:p>
          </p:txBody>
        </p:sp>
        <p:sp>
          <p:nvSpPr>
            <p:cNvPr id="47126" name="Text Box 15"/>
            <p:cNvSpPr txBox="1">
              <a:spLocks noChangeArrowheads="1"/>
            </p:cNvSpPr>
            <p:nvPr/>
          </p:nvSpPr>
          <p:spPr bwMode="auto">
            <a:xfrm>
              <a:off x="1709" y="2867"/>
              <a:ext cx="21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>
                  <a:ea typeface="黑体" pitchFamily="2" charset="-122"/>
                </a:rPr>
                <a:t>铅垂线</a:t>
              </a:r>
              <a:r>
                <a:rPr lang="zh-CN" altLang="en-US" b="1"/>
                <a:t>（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垂直于</a:t>
              </a:r>
              <a:r>
                <a:rPr lang="zh-CN" altLang="en-US" b="1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Ｈ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面</a:t>
              </a:r>
              <a:r>
                <a:rPr lang="zh-CN" altLang="en-US" b="1"/>
                <a:t>）</a:t>
              </a:r>
            </a:p>
          </p:txBody>
        </p:sp>
      </p:grpSp>
      <p:sp>
        <p:nvSpPr>
          <p:cNvPr id="380944" name="Text Box 16"/>
          <p:cNvSpPr txBox="1">
            <a:spLocks noChangeArrowheads="1"/>
          </p:cNvSpPr>
          <p:nvPr/>
        </p:nvSpPr>
        <p:spPr bwMode="auto">
          <a:xfrm>
            <a:off x="146050" y="5434013"/>
            <a:ext cx="288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C00000"/>
                </a:solidFill>
                <a:ea typeface="黑体" pitchFamily="2" charset="-122"/>
              </a:rPr>
              <a:t>一般位置</a:t>
            </a:r>
            <a:r>
              <a:rPr lang="zh-CN" altLang="en-US" sz="2800" b="1" dirty="0">
                <a:ea typeface="黑体" pitchFamily="2" charset="-122"/>
              </a:rPr>
              <a:t>直线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728913" y="5149850"/>
            <a:ext cx="4757737" cy="1143000"/>
            <a:chOff x="1777" y="3115"/>
            <a:chExt cx="2997" cy="720"/>
          </a:xfrm>
        </p:grpSpPr>
        <p:sp>
          <p:nvSpPr>
            <p:cNvPr id="47122" name="AutoShape 18"/>
            <p:cNvSpPr>
              <a:spLocks noChangeArrowheads="1"/>
            </p:cNvSpPr>
            <p:nvPr/>
          </p:nvSpPr>
          <p:spPr bwMode="auto">
            <a:xfrm>
              <a:off x="1777" y="3115"/>
              <a:ext cx="2997" cy="720"/>
            </a:xfrm>
            <a:prstGeom prst="horizontalScroll">
              <a:avLst>
                <a:gd name="adj" fmla="val 12500"/>
              </a:avLst>
            </a:prstGeom>
            <a:solidFill>
              <a:srgbClr val="99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zh-CN" sz="2000">
                <a:ea typeface="黑体" pitchFamily="2" charset="-122"/>
              </a:endParaRPr>
            </a:p>
          </p:txBody>
        </p:sp>
        <p:sp>
          <p:nvSpPr>
            <p:cNvPr id="47123" name="Text Box 19"/>
            <p:cNvSpPr txBox="1">
              <a:spLocks noChangeArrowheads="1"/>
            </p:cNvSpPr>
            <p:nvPr/>
          </p:nvSpPr>
          <p:spPr bwMode="auto">
            <a:xfrm>
              <a:off x="2054" y="3334"/>
              <a:ext cx="2432" cy="288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与三个投影面都倾斜的直线</a:t>
              </a:r>
              <a:endParaRPr lang="zh-CN" altLang="en-US" sz="2000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380948" name="AutoShape 20"/>
          <p:cNvSpPr>
            <a:spLocks noChangeArrowheads="1"/>
          </p:cNvSpPr>
          <p:nvPr/>
        </p:nvSpPr>
        <p:spPr bwMode="auto">
          <a:xfrm>
            <a:off x="360363" y="2825750"/>
            <a:ext cx="2741612" cy="917575"/>
          </a:xfrm>
          <a:prstGeom prst="upDownArrowCallout">
            <a:avLst>
              <a:gd name="adj1" fmla="val 82029"/>
              <a:gd name="adj2" fmla="val 82042"/>
              <a:gd name="adj3" fmla="val 12500"/>
              <a:gd name="adj4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统称特殊位置直线</a:t>
            </a:r>
            <a:endParaRPr lang="zh-CN" altLang="en-US" sz="1800" b="1">
              <a:solidFill>
                <a:srgbClr val="0066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0949" name="AutoShape 21"/>
          <p:cNvSpPr>
            <a:spLocks/>
          </p:cNvSpPr>
          <p:nvPr/>
        </p:nvSpPr>
        <p:spPr bwMode="auto">
          <a:xfrm>
            <a:off x="2540000" y="157003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zh-CN" sz="2000">
              <a:ea typeface="黑体" pitchFamily="2" charset="-122"/>
            </a:endParaRP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953125" y="3663950"/>
            <a:ext cx="3190875" cy="1200150"/>
            <a:chOff x="3727" y="1754"/>
            <a:chExt cx="2010" cy="756"/>
          </a:xfrm>
        </p:grpSpPr>
        <p:sp>
          <p:nvSpPr>
            <p:cNvPr id="47120" name="AutoShape 23"/>
            <p:cNvSpPr>
              <a:spLocks noChangeArrowheads="1"/>
            </p:cNvSpPr>
            <p:nvPr/>
          </p:nvSpPr>
          <p:spPr bwMode="auto">
            <a:xfrm flipH="1">
              <a:off x="3727" y="1754"/>
              <a:ext cx="2010" cy="756"/>
            </a:xfrm>
            <a:prstGeom prst="notchedRightArrow">
              <a:avLst>
                <a:gd name="adj1" fmla="val 50000"/>
                <a:gd name="adj2" fmla="val 66468"/>
              </a:avLst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endParaRPr lang="en-US" altLang="zh-CN" sz="1800" b="1">
                <a:solidFill>
                  <a:schemeClr val="tx2"/>
                </a:solidFill>
              </a:endParaRPr>
            </a:p>
            <a:p>
              <a:pPr algn="ctr" eaLnBrk="1" hangingPunct="1"/>
              <a:endParaRPr lang="en-US" altLang="zh-CN" sz="1800" b="1">
                <a:solidFill>
                  <a:schemeClr val="tx2"/>
                </a:solidFill>
              </a:endParaRPr>
            </a:p>
          </p:txBody>
        </p:sp>
        <p:sp>
          <p:nvSpPr>
            <p:cNvPr id="47121" name="Text Box 24"/>
            <p:cNvSpPr txBox="1">
              <a:spLocks noChangeArrowheads="1"/>
            </p:cNvSpPr>
            <p:nvPr/>
          </p:nvSpPr>
          <p:spPr bwMode="auto">
            <a:xfrm>
              <a:off x="3862" y="1968"/>
              <a:ext cx="16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垂直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于某一投影面</a:t>
              </a:r>
            </a:p>
          </p:txBody>
        </p:sp>
      </p:grpSp>
      <p:sp>
        <p:nvSpPr>
          <p:cNvPr id="380953" name="AutoShape 25"/>
          <p:cNvSpPr>
            <a:spLocks/>
          </p:cNvSpPr>
          <p:nvPr/>
        </p:nvSpPr>
        <p:spPr bwMode="auto">
          <a:xfrm>
            <a:off x="2628900" y="387508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zh-CN" sz="2000">
              <a:ea typeface="黑体" pitchFamily="2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8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/>
      <p:bldP spid="380935" grpId="0"/>
      <p:bldP spid="380944" grpId="0"/>
      <p:bldP spid="380948" grpId="0" animBg="1" autoUpdateAnimBg="0"/>
      <p:bldP spid="380949" grpId="0" animBg="1"/>
      <p:bldP spid="3809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4AEC68B-E5ED-42A3-A1A1-57165511BD4C}" type="slidenum">
              <a:rPr lang="en-US" altLang="zh-CN" sz="1400" smtClean="0"/>
              <a:pPr/>
              <a:t>4</a:t>
            </a:fld>
            <a:endParaRPr lang="en-US" altLang="zh-CN" sz="1400" dirty="0" smtClean="0"/>
          </a:p>
        </p:txBody>
      </p:sp>
      <p:sp>
        <p:nvSpPr>
          <p:cNvPr id="470019" name="Rectangle 3"/>
          <p:cNvSpPr>
            <a:spLocks noChangeArrowheads="1"/>
          </p:cNvSpPr>
          <p:nvPr/>
        </p:nvSpPr>
        <p:spPr bwMode="auto">
          <a:xfrm>
            <a:off x="327743" y="269203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课程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的学习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意义</a:t>
            </a:r>
            <a:endParaRPr lang="zh-CN" altLang="en-US" sz="32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62768" y="1095921"/>
            <a:ext cx="7237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/>
              <a:t>       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语言是人们交流思想、传递信息的工具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b="1" dirty="0" smtClean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1" name="Group 6"/>
          <p:cNvGrpSpPr>
            <a:grpSpLocks/>
          </p:cNvGrpSpPr>
          <p:nvPr/>
        </p:nvGrpSpPr>
        <p:grpSpPr bwMode="auto">
          <a:xfrm>
            <a:off x="839485" y="2334159"/>
            <a:ext cx="1160462" cy="1306512"/>
            <a:chOff x="613" y="0"/>
            <a:chExt cx="731" cy="823"/>
          </a:xfrm>
        </p:grpSpPr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613" y="0"/>
              <a:ext cx="731" cy="82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3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13"/>
              <a:ext cx="476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" name="Picture 9" descr="甲骨文字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510" y="2523071"/>
            <a:ext cx="12382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10"/>
          <p:cNvGrpSpPr>
            <a:grpSpLocks/>
          </p:cNvGrpSpPr>
          <p:nvPr/>
        </p:nvGrpSpPr>
        <p:grpSpPr bwMode="auto">
          <a:xfrm>
            <a:off x="2071385" y="2334159"/>
            <a:ext cx="1174750" cy="1289050"/>
            <a:chOff x="1352" y="0"/>
            <a:chExt cx="741" cy="814"/>
          </a:xfrm>
        </p:grpSpPr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1352" y="0"/>
              <a:ext cx="741" cy="81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" y="130"/>
              <a:ext cx="497" cy="58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775284" y="2310336"/>
            <a:ext cx="3875088" cy="1335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3408103"/>
            <a:ext cx="1303338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5" descr="步行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470016"/>
            <a:ext cx="1470025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594062" y="3314735"/>
            <a:ext cx="7910513" cy="2671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819867" y="2083701"/>
            <a:ext cx="7572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400" dirty="0"/>
              <a:t>    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现代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集成制造技术、扫描技术、建筑学、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3D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打印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……,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都与图形技术有密切的联系。</a:t>
            </a:r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671511" y="4823253"/>
            <a:ext cx="7572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2400" b="1" dirty="0" smtClean="0">
                <a:ea typeface="黑体" pitchFamily="2" charset="-122"/>
              </a:rPr>
              <a:t>产品</a:t>
            </a:r>
            <a:r>
              <a:rPr lang="zh-CN" altLang="en-US" sz="2400" b="1" dirty="0">
                <a:ea typeface="黑体" pitchFamily="2" charset="-122"/>
              </a:rPr>
              <a:t>的</a:t>
            </a:r>
            <a:r>
              <a:rPr lang="zh-CN" altLang="en-US" sz="2400" b="1" dirty="0" smtClean="0">
                <a:ea typeface="黑体" pitchFamily="2" charset="-122"/>
              </a:rPr>
              <a:t>诞生过程：绘制</a:t>
            </a:r>
            <a:r>
              <a:rPr lang="zh-CN" altLang="en-US" sz="2400" b="1" dirty="0" smtClean="0">
                <a:solidFill>
                  <a:srgbClr val="C00000"/>
                </a:solidFill>
                <a:ea typeface="黑体" pitchFamily="2" charset="-122"/>
              </a:rPr>
              <a:t>图样</a:t>
            </a:r>
            <a:r>
              <a:rPr lang="en-US" altLang="zh-CN" sz="2400" b="1" dirty="0" smtClean="0">
                <a:ea typeface="黑体" pitchFamily="2" charset="-122"/>
              </a:rPr>
              <a:t>——</a:t>
            </a:r>
            <a:r>
              <a:rPr lang="zh-CN" altLang="en-US" sz="2400" b="1" dirty="0" smtClean="0">
                <a:ea typeface="黑体" pitchFamily="2" charset="-122"/>
              </a:rPr>
              <a:t>按</a:t>
            </a:r>
            <a:r>
              <a:rPr lang="zh-CN" altLang="en-US" sz="2400" b="1" dirty="0">
                <a:solidFill>
                  <a:srgbClr val="C00000"/>
                </a:solidFill>
                <a:ea typeface="黑体" pitchFamily="2" charset="-122"/>
              </a:rPr>
              <a:t>图样</a:t>
            </a:r>
            <a:r>
              <a:rPr lang="zh-CN" altLang="en-US" sz="2400" b="1" dirty="0" smtClean="0">
                <a:ea typeface="黑体" pitchFamily="2" charset="-122"/>
              </a:rPr>
              <a:t>制作</a:t>
            </a:r>
            <a:r>
              <a:rPr lang="en-US" altLang="zh-CN" sz="2400" b="1" dirty="0">
                <a:ea typeface="黑体" pitchFamily="2" charset="-122"/>
              </a:rPr>
              <a:t>——</a:t>
            </a:r>
            <a:r>
              <a:rPr lang="zh-CN" altLang="en-US" sz="2400" b="1" dirty="0" smtClean="0">
                <a:ea typeface="黑体" pitchFamily="2" charset="-122"/>
              </a:rPr>
              <a:t>产品</a:t>
            </a:r>
            <a:endParaRPr lang="zh-CN" altLang="en-US" sz="2400" b="1" dirty="0">
              <a:ea typeface="黑体" pitchFamily="2" charset="-122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055" y="3355639"/>
            <a:ext cx="1368425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6306779" y="3156246"/>
            <a:ext cx="22683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ea typeface="黑体" pitchFamily="2" charset="-122"/>
              </a:rPr>
              <a:t>DNA</a:t>
            </a:r>
            <a:r>
              <a:rPr lang="zh-CN" altLang="en-US" sz="1800" b="1" dirty="0">
                <a:solidFill>
                  <a:srgbClr val="C00000"/>
                </a:solidFill>
                <a:ea typeface="黑体" pitchFamily="2" charset="-122"/>
              </a:rPr>
              <a:t>水凝胶</a:t>
            </a:r>
            <a:r>
              <a:rPr lang="en-US" altLang="zh-CN" sz="1800" b="1" dirty="0">
                <a:solidFill>
                  <a:srgbClr val="C00000"/>
                </a:solidFill>
                <a:ea typeface="黑体" pitchFamily="2" charset="-122"/>
              </a:rPr>
              <a:t>3D</a:t>
            </a:r>
            <a:r>
              <a:rPr lang="zh-CN" altLang="en-US" sz="1800" b="1" dirty="0">
                <a:solidFill>
                  <a:srgbClr val="C00000"/>
                </a:solidFill>
                <a:ea typeface="黑体" pitchFamily="2" charset="-122"/>
              </a:rPr>
              <a:t>打印</a:t>
            </a: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6266994" y="3694647"/>
            <a:ext cx="23479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ea typeface="黑体" pitchFamily="2" charset="-122"/>
              </a:rPr>
              <a:t>《</a:t>
            </a:r>
            <a:r>
              <a:rPr lang="zh-CN" altLang="en-US" sz="1800" b="1" dirty="0">
                <a:solidFill>
                  <a:srgbClr val="C00000"/>
                </a:solidFill>
                <a:ea typeface="黑体" pitchFamily="2" charset="-122"/>
              </a:rPr>
              <a:t>自然</a:t>
            </a:r>
            <a:r>
              <a:rPr lang="en-US" altLang="zh-CN" sz="1800" b="1" dirty="0">
                <a:solidFill>
                  <a:srgbClr val="C00000"/>
                </a:solidFill>
                <a:ea typeface="黑体" pitchFamily="2" charset="-122"/>
              </a:rPr>
              <a:t>》</a:t>
            </a:r>
            <a:r>
              <a:rPr lang="zh-CN" altLang="en-US" sz="1800" b="1" dirty="0">
                <a:solidFill>
                  <a:srgbClr val="C00000"/>
                </a:solidFill>
                <a:ea typeface="黑体" pitchFamily="2" charset="-122"/>
              </a:rPr>
              <a:t>（</a:t>
            </a:r>
            <a:r>
              <a:rPr lang="en-US" altLang="zh-CN" sz="1800" b="1" dirty="0">
                <a:solidFill>
                  <a:srgbClr val="C00000"/>
                </a:solidFill>
                <a:ea typeface="黑体" pitchFamily="2" charset="-122"/>
              </a:rPr>
              <a:t>Nature</a:t>
            </a:r>
            <a:r>
              <a:rPr lang="zh-CN" altLang="en-US" sz="1800" b="1" dirty="0">
                <a:solidFill>
                  <a:srgbClr val="C00000"/>
                </a:solidFill>
                <a:ea typeface="黑体" pitchFamily="2" charset="-122"/>
              </a:rPr>
              <a:t>）的研究亮点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5" y="3001703"/>
            <a:ext cx="2256620" cy="15386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21" y="3330173"/>
            <a:ext cx="1672527" cy="114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4997" y="1622036"/>
            <a:ext cx="8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声音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36575" y="1608483"/>
            <a:ext cx="99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  <a:ea typeface="黑体" pitchFamily="2" charset="-122"/>
              </a:rPr>
              <a:t>文字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70888" y="1601320"/>
            <a:ext cx="99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ea typeface="黑体" pitchFamily="2" charset="-122"/>
              </a:rPr>
              <a:t>图形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" name="Text Box 23"/>
          <p:cNvSpPr txBox="1">
            <a:spLocks noChangeArrowheads="1"/>
          </p:cNvSpPr>
          <p:nvPr/>
        </p:nvSpPr>
        <p:spPr bwMode="auto">
          <a:xfrm>
            <a:off x="775284" y="5392237"/>
            <a:ext cx="3435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 smtClean="0">
                <a:latin typeface="宋体" charset="-122"/>
              </a:rPr>
              <a:t>“</a:t>
            </a:r>
            <a:r>
              <a:rPr lang="zh-CN" altLang="en-US" sz="2400" b="1" dirty="0" smtClean="0">
                <a:solidFill>
                  <a:srgbClr val="C00000"/>
                </a:solidFill>
                <a:ea typeface="黑体" pitchFamily="2" charset="-122"/>
              </a:rPr>
              <a:t>工程界的语言</a:t>
            </a:r>
            <a:r>
              <a:rPr lang="zh-CN" altLang="en-US" sz="2400" b="1" dirty="0" smtClean="0">
                <a:latin typeface="宋体" charset="-122"/>
              </a:rPr>
              <a:t>”</a:t>
            </a:r>
            <a:endParaRPr lang="zh-CN" altLang="en-US" sz="2400" b="1" dirty="0"/>
          </a:p>
        </p:txBody>
      </p:sp>
      <p:sp>
        <p:nvSpPr>
          <p:cNvPr id="61" name="Text Box 23"/>
          <p:cNvSpPr txBox="1">
            <a:spLocks noChangeArrowheads="1"/>
          </p:cNvSpPr>
          <p:nvPr/>
        </p:nvSpPr>
        <p:spPr bwMode="auto">
          <a:xfrm>
            <a:off x="3485235" y="5462202"/>
            <a:ext cx="3685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 smtClean="0">
                <a:latin typeface="黑体" panose="02010600030101010101" pitchFamily="2" charset="-122"/>
                <a:ea typeface="黑体" panose="02010600030101010101" pitchFamily="2" charset="-122"/>
              </a:rPr>
              <a:t>表达设计对象的载体</a:t>
            </a:r>
            <a:endParaRPr lang="zh-CN" altLang="en-US" sz="2400" b="1" dirty="0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3497761" y="5978220"/>
            <a:ext cx="34829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 smtClean="0">
                <a:latin typeface="黑体" panose="02010600030101010101" pitchFamily="2" charset="-122"/>
                <a:ea typeface="黑体" panose="02010600030101010101" pitchFamily="2" charset="-122"/>
              </a:rPr>
              <a:t>交流设计思想的工具</a:t>
            </a:r>
            <a:endParaRPr lang="zh-CN" altLang="en-US" sz="2400" b="1" dirty="0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8" grpId="0" animBg="1"/>
      <p:bldP spid="41" grpId="0" animBg="1"/>
      <p:bldP spid="42" grpId="0"/>
      <p:bldP spid="43" grpId="0"/>
      <p:bldP spid="46" grpId="0"/>
      <p:bldP spid="48" grpId="0"/>
      <p:bldP spid="5" grpId="0"/>
      <p:bldP spid="56" grpId="0"/>
      <p:bldP spid="57" grpId="0"/>
      <p:bldP spid="60" grpId="0"/>
      <p:bldP spid="61" grpId="0"/>
      <p:bldP spid="6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A699505-A16A-4EEB-BFFB-4A2620B76B3A}" type="slidenum">
              <a:rPr lang="en-US" altLang="zh-CN" sz="1400" smtClean="0"/>
              <a:pPr/>
              <a:t>40</a:t>
            </a:fld>
            <a:endParaRPr lang="en-US" altLang="zh-CN" sz="1400" smtClean="0"/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276225" y="387350"/>
            <a:ext cx="4476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/>
              <a:t>⑴ </a:t>
            </a:r>
            <a:r>
              <a:rPr lang="zh-CN" altLang="en-US" sz="3200" b="1">
                <a:ea typeface="黑体" pitchFamily="2" charset="-122"/>
              </a:rPr>
              <a:t>投影面平行线</a:t>
            </a:r>
            <a:endParaRPr lang="zh-CN" altLang="en-US" sz="3200"/>
          </a:p>
        </p:txBody>
      </p:sp>
      <p:sp>
        <p:nvSpPr>
          <p:cNvPr id="377859" name="Rectangle 3"/>
          <p:cNvSpPr>
            <a:spLocks noChangeArrowheads="1"/>
          </p:cNvSpPr>
          <p:nvPr/>
        </p:nvSpPr>
        <p:spPr bwMode="auto">
          <a:xfrm>
            <a:off x="5535613" y="3211513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  <a:latin typeface="宋体" charset="-122"/>
              </a:rPr>
              <a:t>γ</a:t>
            </a:r>
            <a:endParaRPr lang="en-US" altLang="zh-CN" sz="2800" b="1"/>
          </a:p>
        </p:txBody>
      </p:sp>
      <p:sp>
        <p:nvSpPr>
          <p:cNvPr id="377860" name="Freeform 4"/>
          <p:cNvSpPr>
            <a:spLocks/>
          </p:cNvSpPr>
          <p:nvPr/>
        </p:nvSpPr>
        <p:spPr bwMode="auto">
          <a:xfrm>
            <a:off x="5605463" y="3468688"/>
            <a:ext cx="173037" cy="79375"/>
          </a:xfrm>
          <a:custGeom>
            <a:avLst/>
            <a:gdLst>
              <a:gd name="T0" fmla="*/ 2147483647 w 109"/>
              <a:gd name="T1" fmla="*/ 0 h 50"/>
              <a:gd name="T2" fmla="*/ 2147483647 w 109"/>
              <a:gd name="T3" fmla="*/ 2147483647 h 50"/>
              <a:gd name="T4" fmla="*/ 0 w 109"/>
              <a:gd name="T5" fmla="*/ 2147483647 h 50"/>
              <a:gd name="T6" fmla="*/ 2147483647 w 109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109"/>
              <a:gd name="T13" fmla="*/ 0 h 50"/>
              <a:gd name="T14" fmla="*/ 109 w 109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" h="50">
                <a:moveTo>
                  <a:pt x="109" y="0"/>
                </a:moveTo>
                <a:lnTo>
                  <a:pt x="46" y="11"/>
                </a:lnTo>
                <a:lnTo>
                  <a:pt x="0" y="50"/>
                </a:lnTo>
                <a:lnTo>
                  <a:pt x="1" y="50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5380038" y="3149600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00"/>
                </a:solidFill>
                <a:latin typeface="宋体" charset="-122"/>
              </a:rPr>
              <a:t>β</a:t>
            </a:r>
            <a:endParaRPr lang="en-US" altLang="zh-CN" b="1"/>
          </a:p>
        </p:txBody>
      </p:sp>
      <p:sp>
        <p:nvSpPr>
          <p:cNvPr id="377862" name="Freeform 6"/>
          <p:cNvSpPr>
            <a:spLocks/>
          </p:cNvSpPr>
          <p:nvPr/>
        </p:nvSpPr>
        <p:spPr bwMode="auto">
          <a:xfrm>
            <a:off x="5316538" y="3146425"/>
            <a:ext cx="57150" cy="150813"/>
          </a:xfrm>
          <a:custGeom>
            <a:avLst/>
            <a:gdLst>
              <a:gd name="T0" fmla="*/ 0 w 36"/>
              <a:gd name="T1" fmla="*/ 2147483647 h 95"/>
              <a:gd name="T2" fmla="*/ 2147483647 w 36"/>
              <a:gd name="T3" fmla="*/ 2147483647 h 95"/>
              <a:gd name="T4" fmla="*/ 2147483647 w 36"/>
              <a:gd name="T5" fmla="*/ 0 h 95"/>
              <a:gd name="T6" fmla="*/ 2147483647 w 36"/>
              <a:gd name="T7" fmla="*/ 0 h 95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95"/>
              <a:gd name="T14" fmla="*/ 36 w 36"/>
              <a:gd name="T15" fmla="*/ 95 h 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95">
                <a:moveTo>
                  <a:pt x="0" y="95"/>
                </a:moveTo>
                <a:lnTo>
                  <a:pt x="32" y="50"/>
                </a:lnTo>
                <a:lnTo>
                  <a:pt x="36" y="0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6289675" y="1552575"/>
            <a:ext cx="131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100" b="1">
                <a:latin typeface="宋体" charset="-122"/>
              </a:rPr>
              <a:t>Z</a:t>
            </a:r>
            <a:endParaRPr lang="en-US" altLang="zh-CN" b="1"/>
          </a:p>
        </p:txBody>
      </p:sp>
      <p:grpSp>
        <p:nvGrpSpPr>
          <p:cNvPr id="48137" name="Group 8"/>
          <p:cNvGrpSpPr>
            <a:grpSpLocks/>
          </p:cNvGrpSpPr>
          <p:nvPr/>
        </p:nvGrpSpPr>
        <p:grpSpPr bwMode="auto">
          <a:xfrm>
            <a:off x="4665663" y="1643063"/>
            <a:ext cx="2773362" cy="2530475"/>
            <a:chOff x="489" y="2524"/>
            <a:chExt cx="1747" cy="1594"/>
          </a:xfrm>
        </p:grpSpPr>
        <p:sp>
          <p:nvSpPr>
            <p:cNvPr id="48189" name="Rectangle 9"/>
            <p:cNvSpPr>
              <a:spLocks noChangeArrowheads="1"/>
            </p:cNvSpPr>
            <p:nvPr/>
          </p:nvSpPr>
          <p:spPr bwMode="auto">
            <a:xfrm>
              <a:off x="489" y="3238"/>
              <a:ext cx="8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100" b="1">
                  <a:latin typeface="宋体" charset="-122"/>
                </a:rPr>
                <a:t>X</a:t>
              </a:r>
              <a:endParaRPr lang="en-US" altLang="zh-CN" b="1"/>
            </a:p>
          </p:txBody>
        </p:sp>
        <p:grpSp>
          <p:nvGrpSpPr>
            <p:cNvPr id="48190" name="Group 10"/>
            <p:cNvGrpSpPr>
              <a:grpSpLocks/>
            </p:cNvGrpSpPr>
            <p:nvPr/>
          </p:nvGrpSpPr>
          <p:grpSpPr bwMode="auto">
            <a:xfrm>
              <a:off x="600" y="2524"/>
              <a:ext cx="1636" cy="1594"/>
              <a:chOff x="600" y="2524"/>
              <a:chExt cx="1636" cy="1594"/>
            </a:xfrm>
          </p:grpSpPr>
          <p:grpSp>
            <p:nvGrpSpPr>
              <p:cNvPr id="48191" name="Group 11"/>
              <p:cNvGrpSpPr>
                <a:grpSpLocks/>
              </p:cNvGrpSpPr>
              <p:nvPr/>
            </p:nvGrpSpPr>
            <p:grpSpPr bwMode="auto">
              <a:xfrm>
                <a:off x="600" y="2524"/>
                <a:ext cx="1636" cy="1594"/>
                <a:chOff x="3183" y="745"/>
                <a:chExt cx="1636" cy="1594"/>
              </a:xfrm>
            </p:grpSpPr>
            <p:sp>
              <p:nvSpPr>
                <p:cNvPr id="48193" name="Freeform 12"/>
                <p:cNvSpPr>
                  <a:spLocks/>
                </p:cNvSpPr>
                <p:nvPr/>
              </p:nvSpPr>
              <p:spPr bwMode="auto">
                <a:xfrm>
                  <a:off x="3373" y="981"/>
                  <a:ext cx="400" cy="1"/>
                </a:xfrm>
                <a:custGeom>
                  <a:avLst/>
                  <a:gdLst>
                    <a:gd name="T0" fmla="*/ 0 w 1202"/>
                    <a:gd name="T1" fmla="*/ 0 h 1"/>
                    <a:gd name="T2" fmla="*/ 0 w 1202"/>
                    <a:gd name="T3" fmla="*/ 0 h 1"/>
                    <a:gd name="T4" fmla="*/ 0 w 120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202"/>
                    <a:gd name="T10" fmla="*/ 0 h 1"/>
                    <a:gd name="T11" fmla="*/ 1202 w 120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02" h="1">
                      <a:moveTo>
                        <a:pt x="0" y="0"/>
                      </a:moveTo>
                      <a:lnTo>
                        <a:pt x="1201" y="0"/>
                      </a:lnTo>
                      <a:lnTo>
                        <a:pt x="1202" y="0"/>
                      </a:ln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9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193" y="749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″</a:t>
                  </a:r>
                </a:p>
              </p:txBody>
            </p:sp>
            <p:sp>
              <p:nvSpPr>
                <p:cNvPr id="48195" name="Freeform 14"/>
                <p:cNvSpPr>
                  <a:spLocks/>
                </p:cNvSpPr>
                <p:nvPr/>
              </p:nvSpPr>
              <p:spPr bwMode="auto">
                <a:xfrm>
                  <a:off x="3773" y="2040"/>
                  <a:ext cx="754" cy="1"/>
                </a:xfrm>
                <a:custGeom>
                  <a:avLst/>
                  <a:gdLst>
                    <a:gd name="T0" fmla="*/ 0 w 2263"/>
                    <a:gd name="T1" fmla="*/ 0 h 1"/>
                    <a:gd name="T2" fmla="*/ 0 w 2263"/>
                    <a:gd name="T3" fmla="*/ 0 h 1"/>
                    <a:gd name="T4" fmla="*/ 0 w 2263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2263"/>
                    <a:gd name="T10" fmla="*/ 0 h 1"/>
                    <a:gd name="T11" fmla="*/ 2263 w 2263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63" h="1">
                      <a:moveTo>
                        <a:pt x="2263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96" name="Freeform 15"/>
                <p:cNvSpPr>
                  <a:spLocks/>
                </p:cNvSpPr>
                <p:nvPr/>
              </p:nvSpPr>
              <p:spPr bwMode="auto">
                <a:xfrm>
                  <a:off x="4178" y="981"/>
                  <a:ext cx="350" cy="1"/>
                </a:xfrm>
                <a:custGeom>
                  <a:avLst/>
                  <a:gdLst>
                    <a:gd name="T0" fmla="*/ 0 w 1048"/>
                    <a:gd name="T1" fmla="*/ 0 h 1"/>
                    <a:gd name="T2" fmla="*/ 0 w 1048"/>
                    <a:gd name="T3" fmla="*/ 0 h 1"/>
                    <a:gd name="T4" fmla="*/ 0 w 1048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048"/>
                    <a:gd name="T10" fmla="*/ 0 h 1"/>
                    <a:gd name="T11" fmla="*/ 1048 w 1048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48" h="1">
                      <a:moveTo>
                        <a:pt x="0" y="0"/>
                      </a:moveTo>
                      <a:lnTo>
                        <a:pt x="1047" y="0"/>
                      </a:lnTo>
                      <a:lnTo>
                        <a:pt x="1048" y="0"/>
                      </a:ln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97" name="Freeform 16"/>
                <p:cNvSpPr>
                  <a:spLocks/>
                </p:cNvSpPr>
                <p:nvPr/>
              </p:nvSpPr>
              <p:spPr bwMode="auto">
                <a:xfrm>
                  <a:off x="3183" y="1565"/>
                  <a:ext cx="1496" cy="1"/>
                </a:xfrm>
                <a:custGeom>
                  <a:avLst/>
                  <a:gdLst>
                    <a:gd name="T0" fmla="*/ 0 w 4489"/>
                    <a:gd name="T1" fmla="*/ 0 h 1"/>
                    <a:gd name="T2" fmla="*/ 0 w 4489"/>
                    <a:gd name="T3" fmla="*/ 0 h 1"/>
                    <a:gd name="T4" fmla="*/ 0 w 4489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4489"/>
                    <a:gd name="T10" fmla="*/ 0 h 1"/>
                    <a:gd name="T11" fmla="*/ 4489 w 4489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489" h="1">
                      <a:moveTo>
                        <a:pt x="0" y="0"/>
                      </a:moveTo>
                      <a:lnTo>
                        <a:pt x="4488" y="0"/>
                      </a:lnTo>
                      <a:lnTo>
                        <a:pt x="4489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98" name="Freeform 17"/>
                <p:cNvSpPr>
                  <a:spLocks/>
                </p:cNvSpPr>
                <p:nvPr/>
              </p:nvSpPr>
              <p:spPr bwMode="auto">
                <a:xfrm>
                  <a:off x="4053" y="1565"/>
                  <a:ext cx="539" cy="539"/>
                </a:xfrm>
                <a:custGeom>
                  <a:avLst/>
                  <a:gdLst>
                    <a:gd name="T0" fmla="*/ 0 w 1617"/>
                    <a:gd name="T1" fmla="*/ 0 h 1617"/>
                    <a:gd name="T2" fmla="*/ 0 w 1617"/>
                    <a:gd name="T3" fmla="*/ 0 h 1617"/>
                    <a:gd name="T4" fmla="*/ 0 w 1617"/>
                    <a:gd name="T5" fmla="*/ 0 h 1617"/>
                    <a:gd name="T6" fmla="*/ 0 60000 65536"/>
                    <a:gd name="T7" fmla="*/ 0 60000 65536"/>
                    <a:gd name="T8" fmla="*/ 0 60000 65536"/>
                    <a:gd name="T9" fmla="*/ 0 w 1617"/>
                    <a:gd name="T10" fmla="*/ 0 h 1617"/>
                    <a:gd name="T11" fmla="*/ 1617 w 1617"/>
                    <a:gd name="T12" fmla="*/ 1617 h 16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17" h="1617">
                      <a:moveTo>
                        <a:pt x="0" y="0"/>
                      </a:moveTo>
                      <a:lnTo>
                        <a:pt x="1616" y="1617"/>
                      </a:lnTo>
                      <a:lnTo>
                        <a:pt x="1617" y="1617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99" name="Freeform 18"/>
                <p:cNvSpPr>
                  <a:spLocks/>
                </p:cNvSpPr>
                <p:nvPr/>
              </p:nvSpPr>
              <p:spPr bwMode="auto">
                <a:xfrm>
                  <a:off x="4178" y="981"/>
                  <a:ext cx="1" cy="711"/>
                </a:xfrm>
                <a:custGeom>
                  <a:avLst/>
                  <a:gdLst>
                    <a:gd name="T0" fmla="*/ 0 w 1"/>
                    <a:gd name="T1" fmla="*/ 0 h 2132"/>
                    <a:gd name="T2" fmla="*/ 0 w 1"/>
                    <a:gd name="T3" fmla="*/ 0 h 2132"/>
                    <a:gd name="T4" fmla="*/ 1 w 1"/>
                    <a:gd name="T5" fmla="*/ 0 h 2132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132"/>
                    <a:gd name="T11" fmla="*/ 1 w 1"/>
                    <a:gd name="T12" fmla="*/ 2132 h 21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132">
                      <a:moveTo>
                        <a:pt x="0" y="0"/>
                      </a:moveTo>
                      <a:lnTo>
                        <a:pt x="0" y="2132"/>
                      </a:lnTo>
                      <a:lnTo>
                        <a:pt x="1" y="2132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00" name="Freeform 19"/>
                <p:cNvSpPr>
                  <a:spLocks/>
                </p:cNvSpPr>
                <p:nvPr/>
              </p:nvSpPr>
              <p:spPr bwMode="auto">
                <a:xfrm>
                  <a:off x="3773" y="981"/>
                  <a:ext cx="1" cy="1059"/>
                </a:xfrm>
                <a:custGeom>
                  <a:avLst/>
                  <a:gdLst>
                    <a:gd name="T0" fmla="*/ 0 w 1"/>
                    <a:gd name="T1" fmla="*/ 0 h 3178"/>
                    <a:gd name="T2" fmla="*/ 0 w 1"/>
                    <a:gd name="T3" fmla="*/ 0 h 3178"/>
                    <a:gd name="T4" fmla="*/ 1 w 1"/>
                    <a:gd name="T5" fmla="*/ 0 h 317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3178"/>
                    <a:gd name="T11" fmla="*/ 1 w 1"/>
                    <a:gd name="T12" fmla="*/ 3178 h 31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3178">
                      <a:moveTo>
                        <a:pt x="0" y="0"/>
                      </a:moveTo>
                      <a:lnTo>
                        <a:pt x="0" y="3178"/>
                      </a:lnTo>
                      <a:lnTo>
                        <a:pt x="1" y="3178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01" name="Freeform 20"/>
                <p:cNvSpPr>
                  <a:spLocks/>
                </p:cNvSpPr>
                <p:nvPr/>
              </p:nvSpPr>
              <p:spPr bwMode="auto">
                <a:xfrm>
                  <a:off x="3373" y="981"/>
                  <a:ext cx="1" cy="711"/>
                </a:xfrm>
                <a:custGeom>
                  <a:avLst/>
                  <a:gdLst>
                    <a:gd name="T0" fmla="*/ 0 w 2"/>
                    <a:gd name="T1" fmla="*/ 0 h 2132"/>
                    <a:gd name="T2" fmla="*/ 0 w 2"/>
                    <a:gd name="T3" fmla="*/ 0 h 2132"/>
                    <a:gd name="T4" fmla="*/ 1 w 2"/>
                    <a:gd name="T5" fmla="*/ 0 h 2132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2132"/>
                    <a:gd name="T11" fmla="*/ 2 w 2"/>
                    <a:gd name="T12" fmla="*/ 2132 h 21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2132">
                      <a:moveTo>
                        <a:pt x="0" y="0"/>
                      </a:moveTo>
                      <a:lnTo>
                        <a:pt x="0" y="2132"/>
                      </a:lnTo>
                      <a:lnTo>
                        <a:pt x="2" y="2132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02" name="Freeform 21"/>
                <p:cNvSpPr>
                  <a:spLocks/>
                </p:cNvSpPr>
                <p:nvPr/>
              </p:nvSpPr>
              <p:spPr bwMode="auto">
                <a:xfrm>
                  <a:off x="4053" y="814"/>
                  <a:ext cx="1" cy="1388"/>
                </a:xfrm>
                <a:custGeom>
                  <a:avLst/>
                  <a:gdLst>
                    <a:gd name="T0" fmla="*/ 0 w 1"/>
                    <a:gd name="T1" fmla="*/ 0 h 4163"/>
                    <a:gd name="T2" fmla="*/ 0 w 1"/>
                    <a:gd name="T3" fmla="*/ 0 h 4163"/>
                    <a:gd name="T4" fmla="*/ 1 w 1"/>
                    <a:gd name="T5" fmla="*/ 0 h 4163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4163"/>
                    <a:gd name="T11" fmla="*/ 1 w 1"/>
                    <a:gd name="T12" fmla="*/ 4163 h 41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4163">
                      <a:moveTo>
                        <a:pt x="0" y="0"/>
                      </a:moveTo>
                      <a:lnTo>
                        <a:pt x="0" y="4163"/>
                      </a:lnTo>
                      <a:lnTo>
                        <a:pt x="1" y="4163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03" name="Freeform 22"/>
                <p:cNvSpPr>
                  <a:spLocks/>
                </p:cNvSpPr>
                <p:nvPr/>
              </p:nvSpPr>
              <p:spPr bwMode="auto">
                <a:xfrm>
                  <a:off x="3373" y="1692"/>
                  <a:ext cx="400" cy="348"/>
                </a:xfrm>
                <a:custGeom>
                  <a:avLst/>
                  <a:gdLst>
                    <a:gd name="T0" fmla="*/ 0 w 1202"/>
                    <a:gd name="T1" fmla="*/ 0 h 1046"/>
                    <a:gd name="T2" fmla="*/ 0 w 1202"/>
                    <a:gd name="T3" fmla="*/ 0 h 1046"/>
                    <a:gd name="T4" fmla="*/ 0 w 1202"/>
                    <a:gd name="T5" fmla="*/ 0 h 1046"/>
                    <a:gd name="T6" fmla="*/ 0 60000 65536"/>
                    <a:gd name="T7" fmla="*/ 0 60000 65536"/>
                    <a:gd name="T8" fmla="*/ 0 60000 65536"/>
                    <a:gd name="T9" fmla="*/ 0 w 1202"/>
                    <a:gd name="T10" fmla="*/ 0 h 1046"/>
                    <a:gd name="T11" fmla="*/ 1202 w 1202"/>
                    <a:gd name="T12" fmla="*/ 1046 h 10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02" h="1046">
                      <a:moveTo>
                        <a:pt x="0" y="0"/>
                      </a:moveTo>
                      <a:lnTo>
                        <a:pt x="1201" y="1046"/>
                      </a:lnTo>
                      <a:lnTo>
                        <a:pt x="1202" y="1046"/>
                      </a:ln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04" name="Rectangle 23"/>
                <p:cNvSpPr>
                  <a:spLocks noChangeArrowheads="1"/>
                </p:cNvSpPr>
                <p:nvPr/>
              </p:nvSpPr>
              <p:spPr bwMode="auto">
                <a:xfrm>
                  <a:off x="3746" y="2012"/>
                  <a:ext cx="84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100" b="1" i="1">
                      <a:solidFill>
                        <a:srgbClr val="000000"/>
                      </a:solidFill>
                    </a:rPr>
                    <a:t>b</a:t>
                  </a:r>
                  <a:endParaRPr lang="en-US" altLang="zh-CN" b="1"/>
                </a:p>
              </p:txBody>
            </p:sp>
            <p:sp>
              <p:nvSpPr>
                <p:cNvPr id="48205" name="Rectangle 24"/>
                <p:cNvSpPr>
                  <a:spLocks noChangeArrowheads="1"/>
                </p:cNvSpPr>
                <p:nvPr/>
              </p:nvSpPr>
              <p:spPr bwMode="auto">
                <a:xfrm>
                  <a:off x="3280" y="1595"/>
                  <a:ext cx="84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100" b="1" i="1">
                      <a:solidFill>
                        <a:srgbClr val="000000"/>
                      </a:solidFill>
                    </a:rPr>
                    <a:t>a</a:t>
                  </a:r>
                  <a:endParaRPr lang="en-US" altLang="zh-CN" b="1"/>
                </a:p>
              </p:txBody>
            </p:sp>
            <p:sp>
              <p:nvSpPr>
                <p:cNvPr id="48206" name="Freeform 25"/>
                <p:cNvSpPr>
                  <a:spLocks/>
                </p:cNvSpPr>
                <p:nvPr/>
              </p:nvSpPr>
              <p:spPr bwMode="auto">
                <a:xfrm>
                  <a:off x="3373" y="1692"/>
                  <a:ext cx="805" cy="1"/>
                </a:xfrm>
                <a:custGeom>
                  <a:avLst/>
                  <a:gdLst>
                    <a:gd name="T0" fmla="*/ 0 w 2417"/>
                    <a:gd name="T1" fmla="*/ 0 h 1"/>
                    <a:gd name="T2" fmla="*/ 0 w 2417"/>
                    <a:gd name="T3" fmla="*/ 0 h 1"/>
                    <a:gd name="T4" fmla="*/ 0 w 2417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2417"/>
                    <a:gd name="T10" fmla="*/ 0 h 1"/>
                    <a:gd name="T11" fmla="*/ 2417 w 2417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17" h="1">
                      <a:moveTo>
                        <a:pt x="2417" y="0"/>
                      </a:moveTo>
                      <a:lnTo>
                        <a:pt x="0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07" name="Rectangle 26"/>
                <p:cNvSpPr>
                  <a:spLocks noChangeArrowheads="1"/>
                </p:cNvSpPr>
                <p:nvPr/>
              </p:nvSpPr>
              <p:spPr bwMode="auto">
                <a:xfrm>
                  <a:off x="3352" y="779"/>
                  <a:ext cx="84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100" b="1" i="1">
                      <a:solidFill>
                        <a:srgbClr val="000000"/>
                      </a:solidFill>
                      <a:latin typeface="Dutch801 Rm BT" pitchFamily="18" charset="0"/>
                    </a:rPr>
                    <a:t>a</a:t>
                  </a:r>
                  <a:endParaRPr lang="en-US" altLang="zh-CN" b="1"/>
                </a:p>
              </p:txBody>
            </p:sp>
            <p:sp>
              <p:nvSpPr>
                <p:cNvPr id="4820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78" y="774"/>
                  <a:ext cx="84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100" b="1" i="1">
                      <a:solidFill>
                        <a:srgbClr val="000000"/>
                      </a:solidFill>
                    </a:rPr>
                    <a:t>a</a:t>
                  </a:r>
                  <a:endParaRPr lang="en-US" altLang="zh-CN" b="1"/>
                </a:p>
              </p:txBody>
            </p:sp>
            <p:sp>
              <p:nvSpPr>
                <p:cNvPr id="48209" name="Rectangle 28"/>
                <p:cNvSpPr>
                  <a:spLocks noChangeArrowheads="1"/>
                </p:cNvSpPr>
                <p:nvPr/>
              </p:nvSpPr>
              <p:spPr bwMode="auto">
                <a:xfrm>
                  <a:off x="3800" y="777"/>
                  <a:ext cx="84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100" b="1" i="1">
                      <a:solidFill>
                        <a:srgbClr val="000000"/>
                      </a:solidFill>
                    </a:rPr>
                    <a:t>b</a:t>
                  </a:r>
                  <a:endParaRPr lang="en-US" altLang="zh-CN" b="1"/>
                </a:p>
              </p:txBody>
            </p:sp>
            <p:sp>
              <p:nvSpPr>
                <p:cNvPr id="48210" name="Freeform 29"/>
                <p:cNvSpPr>
                  <a:spLocks/>
                </p:cNvSpPr>
                <p:nvPr/>
              </p:nvSpPr>
              <p:spPr bwMode="auto">
                <a:xfrm>
                  <a:off x="3773" y="981"/>
                  <a:ext cx="406" cy="1"/>
                </a:xfrm>
                <a:custGeom>
                  <a:avLst/>
                  <a:gdLst>
                    <a:gd name="T0" fmla="*/ 0 w 1217"/>
                    <a:gd name="T1" fmla="*/ 0 h 1"/>
                    <a:gd name="T2" fmla="*/ 0 w 1217"/>
                    <a:gd name="T3" fmla="*/ 0 h 1"/>
                    <a:gd name="T4" fmla="*/ 0 w 1217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217"/>
                    <a:gd name="T10" fmla="*/ 0 h 1"/>
                    <a:gd name="T11" fmla="*/ 1217 w 1217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17" h="1">
                      <a:moveTo>
                        <a:pt x="0" y="0"/>
                      </a:moveTo>
                      <a:lnTo>
                        <a:pt x="1216" y="0"/>
                      </a:lnTo>
                      <a:lnTo>
                        <a:pt x="1217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11" name="Rectangle 30"/>
                <p:cNvSpPr>
                  <a:spLocks noChangeArrowheads="1"/>
                </p:cNvSpPr>
                <p:nvPr/>
              </p:nvSpPr>
              <p:spPr bwMode="auto">
                <a:xfrm>
                  <a:off x="4523" y="778"/>
                  <a:ext cx="84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100" b="1" i="1">
                      <a:solidFill>
                        <a:srgbClr val="000000"/>
                      </a:solidFill>
                    </a:rPr>
                    <a:t>b</a:t>
                  </a:r>
                  <a:endParaRPr lang="en-US" altLang="zh-CN" b="1"/>
                </a:p>
              </p:txBody>
            </p:sp>
            <p:sp>
              <p:nvSpPr>
                <p:cNvPr id="48212" name="Freeform 31"/>
                <p:cNvSpPr>
                  <a:spLocks/>
                </p:cNvSpPr>
                <p:nvPr/>
              </p:nvSpPr>
              <p:spPr bwMode="auto">
                <a:xfrm>
                  <a:off x="4527" y="981"/>
                  <a:ext cx="1" cy="1059"/>
                </a:xfrm>
                <a:custGeom>
                  <a:avLst/>
                  <a:gdLst>
                    <a:gd name="T0" fmla="*/ 0 w 1"/>
                    <a:gd name="T1" fmla="*/ 0 h 3178"/>
                    <a:gd name="T2" fmla="*/ 0 w 1"/>
                    <a:gd name="T3" fmla="*/ 0 h 3178"/>
                    <a:gd name="T4" fmla="*/ 1 w 1"/>
                    <a:gd name="T5" fmla="*/ 0 h 317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3178"/>
                    <a:gd name="T11" fmla="*/ 1 w 1"/>
                    <a:gd name="T12" fmla="*/ 3178 h 31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3178">
                      <a:moveTo>
                        <a:pt x="0" y="0"/>
                      </a:moveTo>
                      <a:lnTo>
                        <a:pt x="0" y="3178"/>
                      </a:lnTo>
                      <a:lnTo>
                        <a:pt x="1" y="3178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13" name="Rectangle 32"/>
                <p:cNvSpPr>
                  <a:spLocks noChangeArrowheads="1"/>
                </p:cNvSpPr>
                <p:nvPr/>
              </p:nvSpPr>
              <p:spPr bwMode="auto">
                <a:xfrm>
                  <a:off x="4067" y="1369"/>
                  <a:ext cx="84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100" b="1">
                      <a:latin typeface="宋体" charset="-122"/>
                    </a:rPr>
                    <a:t>O</a:t>
                  </a:r>
                  <a:endParaRPr lang="en-US" altLang="zh-CN" b="1"/>
                </a:p>
              </p:txBody>
            </p:sp>
            <p:sp>
              <p:nvSpPr>
                <p:cNvPr id="48214" name="Rectangle 33"/>
                <p:cNvSpPr>
                  <a:spLocks noChangeArrowheads="1"/>
                </p:cNvSpPr>
                <p:nvPr/>
              </p:nvSpPr>
              <p:spPr bwMode="auto">
                <a:xfrm>
                  <a:off x="4094" y="2137"/>
                  <a:ext cx="84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100" b="1">
                      <a:latin typeface="宋体" charset="-122"/>
                    </a:rPr>
                    <a:t>Y</a:t>
                  </a:r>
                  <a:endParaRPr lang="en-US" altLang="zh-CN" b="1"/>
                </a:p>
              </p:txBody>
            </p:sp>
            <p:sp>
              <p:nvSpPr>
                <p:cNvPr id="48215" name="Rectangle 34"/>
                <p:cNvSpPr>
                  <a:spLocks noChangeArrowheads="1"/>
                </p:cNvSpPr>
                <p:nvPr/>
              </p:nvSpPr>
              <p:spPr bwMode="auto">
                <a:xfrm>
                  <a:off x="4735" y="1458"/>
                  <a:ext cx="84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100" b="1">
                      <a:latin typeface="宋体" charset="-122"/>
                    </a:rPr>
                    <a:t>Y</a:t>
                  </a:r>
                  <a:endParaRPr lang="en-US" altLang="zh-CN" b="1"/>
                </a:p>
              </p:txBody>
            </p:sp>
            <p:sp>
              <p:nvSpPr>
                <p:cNvPr id="4821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80" y="759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′</a:t>
                  </a:r>
                </a:p>
              </p:txBody>
            </p:sp>
            <p:sp>
              <p:nvSpPr>
                <p:cNvPr id="4821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815" y="745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′</a:t>
                  </a:r>
                </a:p>
              </p:txBody>
            </p:sp>
          </p:grpSp>
          <p:sp>
            <p:nvSpPr>
              <p:cNvPr id="48192" name="Text Box 37"/>
              <p:cNvSpPr txBox="1">
                <a:spLocks noChangeArrowheads="1"/>
              </p:cNvSpPr>
              <p:nvPr/>
            </p:nvSpPr>
            <p:spPr bwMode="auto">
              <a:xfrm>
                <a:off x="1935" y="2524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″</a:t>
                </a:r>
              </a:p>
            </p:txBody>
          </p:sp>
        </p:grpSp>
      </p:grpSp>
      <p:sp>
        <p:nvSpPr>
          <p:cNvPr id="48138" name="Text Box 38"/>
          <p:cNvSpPr txBox="1">
            <a:spLocks noChangeArrowheads="1"/>
          </p:cNvSpPr>
          <p:nvPr/>
        </p:nvSpPr>
        <p:spPr bwMode="auto">
          <a:xfrm>
            <a:off x="917575" y="1098550"/>
            <a:ext cx="1517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水平线</a:t>
            </a:r>
          </a:p>
        </p:txBody>
      </p:sp>
      <p:sp>
        <p:nvSpPr>
          <p:cNvPr id="377895" name="AutoShape 39"/>
          <p:cNvSpPr>
            <a:spLocks noChangeArrowheads="1"/>
          </p:cNvSpPr>
          <p:nvPr/>
        </p:nvSpPr>
        <p:spPr bwMode="auto">
          <a:xfrm>
            <a:off x="4418013" y="3749675"/>
            <a:ext cx="914400" cy="469900"/>
          </a:xfrm>
          <a:prstGeom prst="wedgeRectCallout">
            <a:avLst>
              <a:gd name="adj1" fmla="val 57815"/>
              <a:gd name="adj2" fmla="val -101343"/>
            </a:avLst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黑体" pitchFamily="2" charset="-122"/>
                <a:ea typeface="黑体" pitchFamily="2" charset="-122"/>
              </a:rPr>
              <a:t>实长</a:t>
            </a:r>
            <a:endParaRPr lang="zh-CN" altLang="en-US" sz="1800" b="1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48140" name="Group 43"/>
          <p:cNvGrpSpPr>
            <a:grpSpLocks/>
          </p:cNvGrpSpPr>
          <p:nvPr/>
        </p:nvGrpSpPr>
        <p:grpSpPr bwMode="auto">
          <a:xfrm>
            <a:off x="941388" y="1793875"/>
            <a:ext cx="2459037" cy="2479675"/>
            <a:chOff x="550" y="769"/>
            <a:chExt cx="1632" cy="1620"/>
          </a:xfrm>
        </p:grpSpPr>
        <p:sp>
          <p:nvSpPr>
            <p:cNvPr id="48143" name="AutoShape 44"/>
            <p:cNvSpPr>
              <a:spLocks noChangeArrowheads="1"/>
            </p:cNvSpPr>
            <p:nvPr/>
          </p:nvSpPr>
          <p:spPr bwMode="auto">
            <a:xfrm rot="5393342">
              <a:off x="1015" y="1265"/>
              <a:ext cx="1611" cy="619"/>
            </a:xfrm>
            <a:prstGeom prst="parallelogram">
              <a:avLst>
                <a:gd name="adj" fmla="val 103537"/>
              </a:avLst>
            </a:prstGeom>
            <a:solidFill>
              <a:srgbClr val="FFFF00">
                <a:alpha val="54901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44" name="AutoShape 45"/>
            <p:cNvSpPr>
              <a:spLocks noChangeArrowheads="1"/>
            </p:cNvSpPr>
            <p:nvPr/>
          </p:nvSpPr>
          <p:spPr bwMode="auto">
            <a:xfrm flipH="1">
              <a:off x="550" y="1751"/>
              <a:ext cx="1583" cy="623"/>
            </a:xfrm>
            <a:prstGeom prst="parallelogram">
              <a:avLst>
                <a:gd name="adj" fmla="val 99355"/>
              </a:avLst>
            </a:prstGeom>
            <a:solidFill>
              <a:srgbClr val="66FF33">
                <a:alpha val="34901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45" name="Rectangle 46"/>
            <p:cNvSpPr>
              <a:spLocks noChangeArrowheads="1"/>
            </p:cNvSpPr>
            <p:nvPr/>
          </p:nvSpPr>
          <p:spPr bwMode="auto">
            <a:xfrm>
              <a:off x="550" y="778"/>
              <a:ext cx="960" cy="97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46" name="Rectangle 47"/>
            <p:cNvSpPr>
              <a:spLocks noChangeArrowheads="1"/>
            </p:cNvSpPr>
            <p:nvPr/>
          </p:nvSpPr>
          <p:spPr bwMode="auto">
            <a:xfrm>
              <a:off x="627" y="774"/>
              <a:ext cx="8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100" b="1">
                  <a:solidFill>
                    <a:srgbClr val="000000"/>
                  </a:solidFill>
                  <a:latin typeface="宋体" charset="-122"/>
                </a:rPr>
                <a:t>V</a:t>
              </a:r>
              <a:endParaRPr lang="en-US" altLang="zh-CN" b="1"/>
            </a:p>
          </p:txBody>
        </p:sp>
        <p:sp>
          <p:nvSpPr>
            <p:cNvPr id="48147" name="Freeform 48"/>
            <p:cNvSpPr>
              <a:spLocks/>
            </p:cNvSpPr>
            <p:nvPr/>
          </p:nvSpPr>
          <p:spPr bwMode="auto">
            <a:xfrm>
              <a:off x="1615" y="1539"/>
              <a:ext cx="268" cy="1"/>
            </a:xfrm>
            <a:custGeom>
              <a:avLst/>
              <a:gdLst>
                <a:gd name="T0" fmla="*/ 0 w 804"/>
                <a:gd name="T1" fmla="*/ 0 h 1"/>
                <a:gd name="T2" fmla="*/ 0 w 804"/>
                <a:gd name="T3" fmla="*/ 0 h 1"/>
                <a:gd name="T4" fmla="*/ 0 w 804"/>
                <a:gd name="T5" fmla="*/ 0 h 1"/>
                <a:gd name="T6" fmla="*/ 0 60000 65536"/>
                <a:gd name="T7" fmla="*/ 0 60000 65536"/>
                <a:gd name="T8" fmla="*/ 0 60000 65536"/>
                <a:gd name="T9" fmla="*/ 0 w 804"/>
                <a:gd name="T10" fmla="*/ 0 h 1"/>
                <a:gd name="T11" fmla="*/ 804 w 80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4" h="1">
                  <a:moveTo>
                    <a:pt x="0" y="0"/>
                  </a:moveTo>
                  <a:lnTo>
                    <a:pt x="803" y="0"/>
                  </a:lnTo>
                  <a:lnTo>
                    <a:pt x="80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Freeform 49"/>
            <p:cNvSpPr>
              <a:spLocks/>
            </p:cNvSpPr>
            <p:nvPr/>
          </p:nvSpPr>
          <p:spPr bwMode="auto">
            <a:xfrm>
              <a:off x="1615" y="1539"/>
              <a:ext cx="1" cy="585"/>
            </a:xfrm>
            <a:custGeom>
              <a:avLst/>
              <a:gdLst>
                <a:gd name="T0" fmla="*/ 0 w 1"/>
                <a:gd name="T1" fmla="*/ 0 h 1754"/>
                <a:gd name="T2" fmla="*/ 0 w 1"/>
                <a:gd name="T3" fmla="*/ 0 h 1754"/>
                <a:gd name="T4" fmla="*/ 1 w 1"/>
                <a:gd name="T5" fmla="*/ 0 h 1754"/>
                <a:gd name="T6" fmla="*/ 0 60000 65536"/>
                <a:gd name="T7" fmla="*/ 0 60000 65536"/>
                <a:gd name="T8" fmla="*/ 0 60000 65536"/>
                <a:gd name="T9" fmla="*/ 0 w 1"/>
                <a:gd name="T10" fmla="*/ 0 h 1754"/>
                <a:gd name="T11" fmla="*/ 1 w 1"/>
                <a:gd name="T12" fmla="*/ 1754 h 17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754">
                  <a:moveTo>
                    <a:pt x="0" y="0"/>
                  </a:moveTo>
                  <a:lnTo>
                    <a:pt x="0" y="1754"/>
                  </a:lnTo>
                  <a:lnTo>
                    <a:pt x="1" y="1754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9" name="Freeform 50"/>
            <p:cNvSpPr>
              <a:spLocks/>
            </p:cNvSpPr>
            <p:nvPr/>
          </p:nvSpPr>
          <p:spPr bwMode="auto">
            <a:xfrm>
              <a:off x="937" y="1292"/>
              <a:ext cx="1" cy="585"/>
            </a:xfrm>
            <a:custGeom>
              <a:avLst/>
              <a:gdLst>
                <a:gd name="T0" fmla="*/ 0 w 1"/>
                <a:gd name="T1" fmla="*/ 0 h 1754"/>
                <a:gd name="T2" fmla="*/ 0 w 1"/>
                <a:gd name="T3" fmla="*/ 0 h 1754"/>
                <a:gd name="T4" fmla="*/ 1 w 1"/>
                <a:gd name="T5" fmla="*/ 0 h 1754"/>
                <a:gd name="T6" fmla="*/ 0 60000 65536"/>
                <a:gd name="T7" fmla="*/ 0 60000 65536"/>
                <a:gd name="T8" fmla="*/ 0 60000 65536"/>
                <a:gd name="T9" fmla="*/ 0 w 1"/>
                <a:gd name="T10" fmla="*/ 0 h 1754"/>
                <a:gd name="T11" fmla="*/ 1 w 1"/>
                <a:gd name="T12" fmla="*/ 1754 h 17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754">
                  <a:moveTo>
                    <a:pt x="0" y="0"/>
                  </a:moveTo>
                  <a:lnTo>
                    <a:pt x="0" y="1754"/>
                  </a:lnTo>
                  <a:lnTo>
                    <a:pt x="1" y="1754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0" name="Rectangle 51"/>
            <p:cNvSpPr>
              <a:spLocks noChangeArrowheads="1"/>
            </p:cNvSpPr>
            <p:nvPr/>
          </p:nvSpPr>
          <p:spPr bwMode="auto">
            <a:xfrm>
              <a:off x="1220" y="2180"/>
              <a:ext cx="9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100" b="1">
                  <a:solidFill>
                    <a:srgbClr val="000000"/>
                  </a:solidFill>
                  <a:latin typeface="宋体" charset="-122"/>
                </a:rPr>
                <a:t>H</a:t>
              </a:r>
              <a:endParaRPr lang="en-US" altLang="zh-CN" b="1"/>
            </a:p>
          </p:txBody>
        </p:sp>
        <p:sp>
          <p:nvSpPr>
            <p:cNvPr id="48151" name="Freeform 52"/>
            <p:cNvSpPr>
              <a:spLocks/>
            </p:cNvSpPr>
            <p:nvPr/>
          </p:nvSpPr>
          <p:spPr bwMode="auto">
            <a:xfrm>
              <a:off x="937" y="1877"/>
              <a:ext cx="678" cy="247"/>
            </a:xfrm>
            <a:custGeom>
              <a:avLst/>
              <a:gdLst>
                <a:gd name="T0" fmla="*/ 0 w 2034"/>
                <a:gd name="T1" fmla="*/ 0 h 740"/>
                <a:gd name="T2" fmla="*/ 0 w 2034"/>
                <a:gd name="T3" fmla="*/ 0 h 740"/>
                <a:gd name="T4" fmla="*/ 0 w 2034"/>
                <a:gd name="T5" fmla="*/ 0 h 740"/>
                <a:gd name="T6" fmla="*/ 0 60000 65536"/>
                <a:gd name="T7" fmla="*/ 0 60000 65536"/>
                <a:gd name="T8" fmla="*/ 0 60000 65536"/>
                <a:gd name="T9" fmla="*/ 0 w 2034"/>
                <a:gd name="T10" fmla="*/ 0 h 740"/>
                <a:gd name="T11" fmla="*/ 2034 w 2034"/>
                <a:gd name="T12" fmla="*/ 740 h 7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4" h="740">
                  <a:moveTo>
                    <a:pt x="0" y="0"/>
                  </a:moveTo>
                  <a:lnTo>
                    <a:pt x="2033" y="740"/>
                  </a:lnTo>
                  <a:lnTo>
                    <a:pt x="2034" y="74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Rectangle 53"/>
            <p:cNvSpPr>
              <a:spLocks noChangeArrowheads="1"/>
            </p:cNvSpPr>
            <p:nvPr/>
          </p:nvSpPr>
          <p:spPr bwMode="auto">
            <a:xfrm>
              <a:off x="869" y="1807"/>
              <a:ext cx="8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100" b="1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48153" name="Rectangle 54"/>
            <p:cNvSpPr>
              <a:spLocks noChangeArrowheads="1"/>
            </p:cNvSpPr>
            <p:nvPr/>
          </p:nvSpPr>
          <p:spPr bwMode="auto">
            <a:xfrm>
              <a:off x="1676" y="2068"/>
              <a:ext cx="89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100" b="1" i="1">
                  <a:solidFill>
                    <a:srgbClr val="000000"/>
                  </a:solidFill>
                </a:rPr>
                <a:t>b</a:t>
              </a:r>
              <a:endParaRPr lang="en-US" altLang="zh-CN" b="1"/>
            </a:p>
          </p:txBody>
        </p:sp>
        <p:sp>
          <p:nvSpPr>
            <p:cNvPr id="48154" name="Freeform 55"/>
            <p:cNvSpPr>
              <a:spLocks/>
            </p:cNvSpPr>
            <p:nvPr/>
          </p:nvSpPr>
          <p:spPr bwMode="auto">
            <a:xfrm>
              <a:off x="937" y="1292"/>
              <a:ext cx="699" cy="1"/>
            </a:xfrm>
            <a:custGeom>
              <a:avLst/>
              <a:gdLst>
                <a:gd name="T0" fmla="*/ 0 w 2097"/>
                <a:gd name="T1" fmla="*/ 0 h 1"/>
                <a:gd name="T2" fmla="*/ 0 w 2097"/>
                <a:gd name="T3" fmla="*/ 0 h 1"/>
                <a:gd name="T4" fmla="*/ 0 w 2097"/>
                <a:gd name="T5" fmla="*/ 0 h 1"/>
                <a:gd name="T6" fmla="*/ 0 60000 65536"/>
                <a:gd name="T7" fmla="*/ 0 60000 65536"/>
                <a:gd name="T8" fmla="*/ 0 60000 65536"/>
                <a:gd name="T9" fmla="*/ 0 w 2097"/>
                <a:gd name="T10" fmla="*/ 0 h 1"/>
                <a:gd name="T11" fmla="*/ 2097 w 209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7" h="1">
                  <a:moveTo>
                    <a:pt x="0" y="0"/>
                  </a:moveTo>
                  <a:lnTo>
                    <a:pt x="2096" y="0"/>
                  </a:lnTo>
                  <a:lnTo>
                    <a:pt x="2097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Freeform 56"/>
            <p:cNvSpPr>
              <a:spLocks/>
            </p:cNvSpPr>
            <p:nvPr/>
          </p:nvSpPr>
          <p:spPr bwMode="auto">
            <a:xfrm>
              <a:off x="811" y="1166"/>
              <a:ext cx="431" cy="1"/>
            </a:xfrm>
            <a:custGeom>
              <a:avLst/>
              <a:gdLst>
                <a:gd name="T0" fmla="*/ 0 w 1295"/>
                <a:gd name="T1" fmla="*/ 0 h 1"/>
                <a:gd name="T2" fmla="*/ 0 w 1295"/>
                <a:gd name="T3" fmla="*/ 0 h 1"/>
                <a:gd name="T4" fmla="*/ 0 w 1295"/>
                <a:gd name="T5" fmla="*/ 0 h 1"/>
                <a:gd name="T6" fmla="*/ 0 60000 65536"/>
                <a:gd name="T7" fmla="*/ 0 60000 65536"/>
                <a:gd name="T8" fmla="*/ 0 60000 65536"/>
                <a:gd name="T9" fmla="*/ 0 w 1295"/>
                <a:gd name="T10" fmla="*/ 0 h 1"/>
                <a:gd name="T11" fmla="*/ 1295 w 129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5" h="1">
                  <a:moveTo>
                    <a:pt x="0" y="0"/>
                  </a:moveTo>
                  <a:lnTo>
                    <a:pt x="1294" y="0"/>
                  </a:lnTo>
                  <a:lnTo>
                    <a:pt x="1295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6" name="Freeform 57"/>
            <p:cNvSpPr>
              <a:spLocks/>
            </p:cNvSpPr>
            <p:nvPr/>
          </p:nvSpPr>
          <p:spPr bwMode="auto">
            <a:xfrm>
              <a:off x="937" y="1292"/>
              <a:ext cx="678" cy="247"/>
            </a:xfrm>
            <a:custGeom>
              <a:avLst/>
              <a:gdLst>
                <a:gd name="T0" fmla="*/ 0 w 2034"/>
                <a:gd name="T1" fmla="*/ 0 h 740"/>
                <a:gd name="T2" fmla="*/ 0 w 2034"/>
                <a:gd name="T3" fmla="*/ 0 h 740"/>
                <a:gd name="T4" fmla="*/ 0 w 2034"/>
                <a:gd name="T5" fmla="*/ 0 h 740"/>
                <a:gd name="T6" fmla="*/ 0 60000 65536"/>
                <a:gd name="T7" fmla="*/ 0 60000 65536"/>
                <a:gd name="T8" fmla="*/ 0 60000 65536"/>
                <a:gd name="T9" fmla="*/ 0 w 2034"/>
                <a:gd name="T10" fmla="*/ 0 h 740"/>
                <a:gd name="T11" fmla="*/ 2034 w 2034"/>
                <a:gd name="T12" fmla="*/ 740 h 7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4" h="740">
                  <a:moveTo>
                    <a:pt x="0" y="0"/>
                  </a:moveTo>
                  <a:lnTo>
                    <a:pt x="2033" y="740"/>
                  </a:lnTo>
                  <a:lnTo>
                    <a:pt x="2034" y="74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7" name="Rectangle 58"/>
            <p:cNvSpPr>
              <a:spLocks noChangeArrowheads="1"/>
            </p:cNvSpPr>
            <p:nvPr/>
          </p:nvSpPr>
          <p:spPr bwMode="auto">
            <a:xfrm>
              <a:off x="808" y="1252"/>
              <a:ext cx="11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100" b="1" i="1">
                  <a:solidFill>
                    <a:srgbClr val="000000"/>
                  </a:solidFill>
                  <a:latin typeface="Dutch801 Rm BT" pitchFamily="18" charset="0"/>
                </a:rPr>
                <a:t>A</a:t>
              </a:r>
              <a:endParaRPr lang="en-US" altLang="zh-CN" b="1"/>
            </a:p>
          </p:txBody>
        </p:sp>
        <p:sp>
          <p:nvSpPr>
            <p:cNvPr id="48158" name="Rectangle 59"/>
            <p:cNvSpPr>
              <a:spLocks noChangeArrowheads="1"/>
            </p:cNvSpPr>
            <p:nvPr/>
          </p:nvSpPr>
          <p:spPr bwMode="auto">
            <a:xfrm>
              <a:off x="806" y="969"/>
              <a:ext cx="8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100" b="1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48159" name="Rectangle 60"/>
            <p:cNvSpPr>
              <a:spLocks noChangeArrowheads="1"/>
            </p:cNvSpPr>
            <p:nvPr/>
          </p:nvSpPr>
          <p:spPr bwMode="auto">
            <a:xfrm>
              <a:off x="1642" y="1094"/>
              <a:ext cx="8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100" b="1" i="1">
                  <a:solidFill>
                    <a:srgbClr val="000000"/>
                  </a:solidFill>
                </a:rPr>
                <a:t>a</a:t>
              </a:r>
              <a:endParaRPr lang="en-US" altLang="zh-CN" b="1"/>
            </a:p>
          </p:txBody>
        </p:sp>
        <p:sp>
          <p:nvSpPr>
            <p:cNvPr id="48160" name="Rectangle 61"/>
            <p:cNvSpPr>
              <a:spLocks noChangeArrowheads="1"/>
            </p:cNvSpPr>
            <p:nvPr/>
          </p:nvSpPr>
          <p:spPr bwMode="auto">
            <a:xfrm>
              <a:off x="1283" y="1276"/>
              <a:ext cx="15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000000"/>
                  </a:solidFill>
                  <a:latin typeface="宋体" charset="-122"/>
                </a:rPr>
                <a:t>γ</a:t>
              </a:r>
              <a:endParaRPr lang="en-US" altLang="zh-CN" sz="2800" b="1"/>
            </a:p>
          </p:txBody>
        </p:sp>
        <p:sp>
          <p:nvSpPr>
            <p:cNvPr id="48161" name="Rectangle 62"/>
            <p:cNvSpPr>
              <a:spLocks noChangeArrowheads="1"/>
            </p:cNvSpPr>
            <p:nvPr/>
          </p:nvSpPr>
          <p:spPr bwMode="auto">
            <a:xfrm>
              <a:off x="983" y="1299"/>
              <a:ext cx="12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00"/>
                  </a:solidFill>
                  <a:latin typeface="宋体" charset="-122"/>
                </a:rPr>
                <a:t>β</a:t>
              </a:r>
              <a:endParaRPr lang="en-US" altLang="zh-CN" b="1"/>
            </a:p>
          </p:txBody>
        </p:sp>
        <p:sp>
          <p:nvSpPr>
            <p:cNvPr id="48162" name="Rectangle 63"/>
            <p:cNvSpPr>
              <a:spLocks noChangeArrowheads="1"/>
            </p:cNvSpPr>
            <p:nvPr/>
          </p:nvSpPr>
          <p:spPr bwMode="auto">
            <a:xfrm>
              <a:off x="1689" y="1518"/>
              <a:ext cx="11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100" b="1" i="1">
                  <a:solidFill>
                    <a:srgbClr val="000000"/>
                  </a:solidFill>
                  <a:latin typeface="Dutch801 Rm BT" pitchFamily="18" charset="0"/>
                </a:rPr>
                <a:t>B</a:t>
              </a:r>
              <a:endParaRPr lang="en-US" altLang="zh-CN" b="1"/>
            </a:p>
          </p:txBody>
        </p:sp>
        <p:sp>
          <p:nvSpPr>
            <p:cNvPr id="48163" name="Rectangle 64"/>
            <p:cNvSpPr>
              <a:spLocks noChangeArrowheads="1"/>
            </p:cNvSpPr>
            <p:nvPr/>
          </p:nvSpPr>
          <p:spPr bwMode="auto">
            <a:xfrm>
              <a:off x="1272" y="967"/>
              <a:ext cx="8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100" b="1" i="1">
                  <a:solidFill>
                    <a:srgbClr val="000000"/>
                  </a:solidFill>
                </a:rPr>
                <a:t>b</a:t>
              </a:r>
              <a:endParaRPr lang="en-US" altLang="zh-CN" b="1"/>
            </a:p>
          </p:txBody>
        </p:sp>
        <p:sp>
          <p:nvSpPr>
            <p:cNvPr id="48164" name="Freeform 65"/>
            <p:cNvSpPr>
              <a:spLocks/>
            </p:cNvSpPr>
            <p:nvPr/>
          </p:nvSpPr>
          <p:spPr bwMode="auto">
            <a:xfrm>
              <a:off x="811" y="1166"/>
              <a:ext cx="126" cy="126"/>
            </a:xfrm>
            <a:custGeom>
              <a:avLst/>
              <a:gdLst>
                <a:gd name="T0" fmla="*/ 0 w 380"/>
                <a:gd name="T1" fmla="*/ 0 h 379"/>
                <a:gd name="T2" fmla="*/ 0 w 380"/>
                <a:gd name="T3" fmla="*/ 0 h 379"/>
                <a:gd name="T4" fmla="*/ 0 w 380"/>
                <a:gd name="T5" fmla="*/ 0 h 379"/>
                <a:gd name="T6" fmla="*/ 0 60000 65536"/>
                <a:gd name="T7" fmla="*/ 0 60000 65536"/>
                <a:gd name="T8" fmla="*/ 0 60000 65536"/>
                <a:gd name="T9" fmla="*/ 0 w 380"/>
                <a:gd name="T10" fmla="*/ 0 h 379"/>
                <a:gd name="T11" fmla="*/ 380 w 380"/>
                <a:gd name="T12" fmla="*/ 379 h 3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" h="379">
                  <a:moveTo>
                    <a:pt x="0" y="0"/>
                  </a:moveTo>
                  <a:lnTo>
                    <a:pt x="379" y="379"/>
                  </a:lnTo>
                  <a:lnTo>
                    <a:pt x="380" y="379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5" name="Freeform 66"/>
            <p:cNvSpPr>
              <a:spLocks/>
            </p:cNvSpPr>
            <p:nvPr/>
          </p:nvSpPr>
          <p:spPr bwMode="auto">
            <a:xfrm>
              <a:off x="1242" y="1166"/>
              <a:ext cx="373" cy="373"/>
            </a:xfrm>
            <a:custGeom>
              <a:avLst/>
              <a:gdLst>
                <a:gd name="T0" fmla="*/ 0 w 1119"/>
                <a:gd name="T1" fmla="*/ 0 h 1119"/>
                <a:gd name="T2" fmla="*/ 0 w 1119"/>
                <a:gd name="T3" fmla="*/ 0 h 1119"/>
                <a:gd name="T4" fmla="*/ 0 w 1119"/>
                <a:gd name="T5" fmla="*/ 0 h 1119"/>
                <a:gd name="T6" fmla="*/ 0 60000 65536"/>
                <a:gd name="T7" fmla="*/ 0 60000 65536"/>
                <a:gd name="T8" fmla="*/ 0 60000 65536"/>
                <a:gd name="T9" fmla="*/ 0 w 1119"/>
                <a:gd name="T10" fmla="*/ 0 h 1119"/>
                <a:gd name="T11" fmla="*/ 1119 w 1119"/>
                <a:gd name="T12" fmla="*/ 1119 h 11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9" h="1119">
                  <a:moveTo>
                    <a:pt x="0" y="0"/>
                  </a:moveTo>
                  <a:lnTo>
                    <a:pt x="1118" y="1119"/>
                  </a:lnTo>
                  <a:lnTo>
                    <a:pt x="1119" y="1119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6" name="Rectangle 67"/>
            <p:cNvSpPr>
              <a:spLocks noChangeArrowheads="1"/>
            </p:cNvSpPr>
            <p:nvPr/>
          </p:nvSpPr>
          <p:spPr bwMode="auto">
            <a:xfrm>
              <a:off x="1908" y="1342"/>
              <a:ext cx="89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100" b="1" i="1">
                  <a:solidFill>
                    <a:srgbClr val="000000"/>
                  </a:solidFill>
                </a:rPr>
                <a:t>b</a:t>
              </a:r>
              <a:endParaRPr lang="en-US" altLang="zh-CN" b="1"/>
            </a:p>
          </p:txBody>
        </p:sp>
        <p:sp>
          <p:nvSpPr>
            <p:cNvPr id="48167" name="Rectangle 68"/>
            <p:cNvSpPr>
              <a:spLocks noChangeArrowheads="1"/>
            </p:cNvSpPr>
            <p:nvPr/>
          </p:nvSpPr>
          <p:spPr bwMode="auto">
            <a:xfrm>
              <a:off x="2019" y="1406"/>
              <a:ext cx="89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100" b="1">
                  <a:solidFill>
                    <a:srgbClr val="000000"/>
                  </a:solidFill>
                  <a:latin typeface="宋体" charset="-122"/>
                </a:rPr>
                <a:t>W</a:t>
              </a:r>
              <a:endParaRPr lang="en-US" altLang="zh-CN" b="1"/>
            </a:p>
          </p:txBody>
        </p:sp>
        <p:sp>
          <p:nvSpPr>
            <p:cNvPr id="48168" name="Line 69"/>
            <p:cNvSpPr>
              <a:spLocks noChangeShapeType="1"/>
            </p:cNvSpPr>
            <p:nvPr/>
          </p:nvSpPr>
          <p:spPr bwMode="auto">
            <a:xfrm>
              <a:off x="932" y="1872"/>
              <a:ext cx="35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9" name="Line 70"/>
            <p:cNvSpPr>
              <a:spLocks noChangeShapeType="1"/>
            </p:cNvSpPr>
            <p:nvPr/>
          </p:nvSpPr>
          <p:spPr bwMode="auto">
            <a:xfrm flipH="1" flipV="1">
              <a:off x="1417" y="1925"/>
              <a:ext cx="192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70" name="Freeform 71"/>
            <p:cNvSpPr>
              <a:spLocks/>
            </p:cNvSpPr>
            <p:nvPr/>
          </p:nvSpPr>
          <p:spPr bwMode="auto">
            <a:xfrm>
              <a:off x="1057" y="1202"/>
              <a:ext cx="64" cy="256"/>
            </a:xfrm>
            <a:custGeom>
              <a:avLst/>
              <a:gdLst>
                <a:gd name="T0" fmla="*/ 16 w 64"/>
                <a:gd name="T1" fmla="*/ 0 h 256"/>
                <a:gd name="T2" fmla="*/ 48 w 64"/>
                <a:gd name="T3" fmla="*/ 60 h 256"/>
                <a:gd name="T4" fmla="*/ 64 w 64"/>
                <a:gd name="T5" fmla="*/ 124 h 256"/>
                <a:gd name="T6" fmla="*/ 45 w 64"/>
                <a:gd name="T7" fmla="*/ 208 h 256"/>
                <a:gd name="T8" fmla="*/ 0 w 64"/>
                <a:gd name="T9" fmla="*/ 256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56"/>
                <a:gd name="T17" fmla="*/ 64 w 64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56">
                  <a:moveTo>
                    <a:pt x="16" y="0"/>
                  </a:moveTo>
                  <a:cubicBezTo>
                    <a:pt x="28" y="19"/>
                    <a:pt x="40" y="39"/>
                    <a:pt x="48" y="60"/>
                  </a:cubicBezTo>
                  <a:cubicBezTo>
                    <a:pt x="56" y="81"/>
                    <a:pt x="64" y="99"/>
                    <a:pt x="64" y="124"/>
                  </a:cubicBezTo>
                  <a:cubicBezTo>
                    <a:pt x="64" y="149"/>
                    <a:pt x="56" y="186"/>
                    <a:pt x="45" y="208"/>
                  </a:cubicBezTo>
                  <a:cubicBezTo>
                    <a:pt x="34" y="230"/>
                    <a:pt x="11" y="243"/>
                    <a:pt x="0" y="256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71" name="Line 72"/>
            <p:cNvSpPr>
              <a:spLocks noChangeShapeType="1"/>
            </p:cNvSpPr>
            <p:nvPr/>
          </p:nvSpPr>
          <p:spPr bwMode="auto">
            <a:xfrm rot="1550638">
              <a:off x="1069" y="1228"/>
              <a:ext cx="61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72" name="Line 73"/>
            <p:cNvSpPr>
              <a:spLocks noChangeShapeType="1"/>
            </p:cNvSpPr>
            <p:nvPr/>
          </p:nvSpPr>
          <p:spPr bwMode="auto">
            <a:xfrm rot="-7379743">
              <a:off x="1073" y="1359"/>
              <a:ext cx="48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73" name="Rectangle 74"/>
            <p:cNvSpPr>
              <a:spLocks noChangeArrowheads="1"/>
            </p:cNvSpPr>
            <p:nvPr/>
          </p:nvSpPr>
          <p:spPr bwMode="auto">
            <a:xfrm>
              <a:off x="1155" y="1839"/>
              <a:ext cx="12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00"/>
                  </a:solidFill>
                  <a:latin typeface="宋体" charset="-122"/>
                </a:rPr>
                <a:t>β</a:t>
              </a:r>
              <a:endParaRPr lang="en-US" altLang="zh-CN" b="1"/>
            </a:p>
          </p:txBody>
        </p:sp>
        <p:sp>
          <p:nvSpPr>
            <p:cNvPr id="48174" name="Freeform 75"/>
            <p:cNvSpPr>
              <a:spLocks/>
            </p:cNvSpPr>
            <p:nvPr/>
          </p:nvSpPr>
          <p:spPr bwMode="auto">
            <a:xfrm>
              <a:off x="1060" y="1768"/>
              <a:ext cx="64" cy="256"/>
            </a:xfrm>
            <a:custGeom>
              <a:avLst/>
              <a:gdLst>
                <a:gd name="T0" fmla="*/ 16 w 64"/>
                <a:gd name="T1" fmla="*/ 0 h 256"/>
                <a:gd name="T2" fmla="*/ 48 w 64"/>
                <a:gd name="T3" fmla="*/ 60 h 256"/>
                <a:gd name="T4" fmla="*/ 64 w 64"/>
                <a:gd name="T5" fmla="*/ 124 h 256"/>
                <a:gd name="T6" fmla="*/ 45 w 64"/>
                <a:gd name="T7" fmla="*/ 208 h 256"/>
                <a:gd name="T8" fmla="*/ 0 w 64"/>
                <a:gd name="T9" fmla="*/ 256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56"/>
                <a:gd name="T17" fmla="*/ 64 w 64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56">
                  <a:moveTo>
                    <a:pt x="16" y="0"/>
                  </a:moveTo>
                  <a:cubicBezTo>
                    <a:pt x="28" y="19"/>
                    <a:pt x="40" y="39"/>
                    <a:pt x="48" y="60"/>
                  </a:cubicBezTo>
                  <a:cubicBezTo>
                    <a:pt x="56" y="81"/>
                    <a:pt x="64" y="99"/>
                    <a:pt x="64" y="124"/>
                  </a:cubicBezTo>
                  <a:cubicBezTo>
                    <a:pt x="64" y="149"/>
                    <a:pt x="56" y="186"/>
                    <a:pt x="45" y="208"/>
                  </a:cubicBezTo>
                  <a:cubicBezTo>
                    <a:pt x="34" y="230"/>
                    <a:pt x="11" y="243"/>
                    <a:pt x="0" y="25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75" name="Line 76"/>
            <p:cNvSpPr>
              <a:spLocks noChangeShapeType="1"/>
            </p:cNvSpPr>
            <p:nvPr/>
          </p:nvSpPr>
          <p:spPr bwMode="auto">
            <a:xfrm rot="1550638">
              <a:off x="1072" y="1794"/>
              <a:ext cx="61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76" name="Line 77"/>
            <p:cNvSpPr>
              <a:spLocks noChangeShapeType="1"/>
            </p:cNvSpPr>
            <p:nvPr/>
          </p:nvSpPr>
          <p:spPr bwMode="auto">
            <a:xfrm rot="-7379743">
              <a:off x="1076" y="1925"/>
              <a:ext cx="48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77" name="Freeform 78"/>
            <p:cNvSpPr>
              <a:spLocks/>
            </p:cNvSpPr>
            <p:nvPr/>
          </p:nvSpPr>
          <p:spPr bwMode="auto">
            <a:xfrm>
              <a:off x="1356" y="1344"/>
              <a:ext cx="219" cy="230"/>
            </a:xfrm>
            <a:custGeom>
              <a:avLst/>
              <a:gdLst>
                <a:gd name="T0" fmla="*/ 219 w 219"/>
                <a:gd name="T1" fmla="*/ 0 h 230"/>
                <a:gd name="T2" fmla="*/ 128 w 219"/>
                <a:gd name="T3" fmla="*/ 19 h 230"/>
                <a:gd name="T4" fmla="*/ 56 w 219"/>
                <a:gd name="T5" fmla="*/ 72 h 230"/>
                <a:gd name="T6" fmla="*/ 8 w 219"/>
                <a:gd name="T7" fmla="*/ 173 h 230"/>
                <a:gd name="T8" fmla="*/ 8 w 219"/>
                <a:gd name="T9" fmla="*/ 23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9"/>
                <a:gd name="T16" fmla="*/ 0 h 230"/>
                <a:gd name="T17" fmla="*/ 219 w 219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9" h="230">
                  <a:moveTo>
                    <a:pt x="219" y="0"/>
                  </a:moveTo>
                  <a:cubicBezTo>
                    <a:pt x="187" y="3"/>
                    <a:pt x="155" y="7"/>
                    <a:pt x="128" y="19"/>
                  </a:cubicBezTo>
                  <a:cubicBezTo>
                    <a:pt x="101" y="31"/>
                    <a:pt x="76" y="46"/>
                    <a:pt x="56" y="72"/>
                  </a:cubicBezTo>
                  <a:cubicBezTo>
                    <a:pt x="36" y="98"/>
                    <a:pt x="16" y="147"/>
                    <a:pt x="8" y="173"/>
                  </a:cubicBezTo>
                  <a:cubicBezTo>
                    <a:pt x="0" y="199"/>
                    <a:pt x="4" y="214"/>
                    <a:pt x="8" y="230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78" name="Line 79"/>
            <p:cNvSpPr>
              <a:spLocks noChangeShapeType="1"/>
            </p:cNvSpPr>
            <p:nvPr/>
          </p:nvSpPr>
          <p:spPr bwMode="auto">
            <a:xfrm rot="6035748">
              <a:off x="1462" y="1321"/>
              <a:ext cx="48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79" name="Line 80"/>
            <p:cNvSpPr>
              <a:spLocks noChangeShapeType="1"/>
            </p:cNvSpPr>
            <p:nvPr/>
          </p:nvSpPr>
          <p:spPr bwMode="auto">
            <a:xfrm rot="-7379743">
              <a:off x="1352" y="1446"/>
              <a:ext cx="48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0" name="Rectangle 81"/>
            <p:cNvSpPr>
              <a:spLocks noChangeArrowheads="1"/>
            </p:cNvSpPr>
            <p:nvPr/>
          </p:nvSpPr>
          <p:spPr bwMode="auto">
            <a:xfrm>
              <a:off x="1308" y="1867"/>
              <a:ext cx="15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000000"/>
                  </a:solidFill>
                  <a:latin typeface="宋体" charset="-122"/>
                </a:rPr>
                <a:t>γ</a:t>
              </a:r>
              <a:endParaRPr lang="en-US" altLang="zh-CN" sz="2800" b="1"/>
            </a:p>
          </p:txBody>
        </p:sp>
        <p:sp>
          <p:nvSpPr>
            <p:cNvPr id="48181" name="Freeform 82"/>
            <p:cNvSpPr>
              <a:spLocks/>
            </p:cNvSpPr>
            <p:nvPr/>
          </p:nvSpPr>
          <p:spPr bwMode="auto">
            <a:xfrm>
              <a:off x="1395" y="1944"/>
              <a:ext cx="219" cy="230"/>
            </a:xfrm>
            <a:custGeom>
              <a:avLst/>
              <a:gdLst>
                <a:gd name="T0" fmla="*/ 219 w 219"/>
                <a:gd name="T1" fmla="*/ 0 h 230"/>
                <a:gd name="T2" fmla="*/ 128 w 219"/>
                <a:gd name="T3" fmla="*/ 19 h 230"/>
                <a:gd name="T4" fmla="*/ 56 w 219"/>
                <a:gd name="T5" fmla="*/ 72 h 230"/>
                <a:gd name="T6" fmla="*/ 8 w 219"/>
                <a:gd name="T7" fmla="*/ 173 h 230"/>
                <a:gd name="T8" fmla="*/ 8 w 219"/>
                <a:gd name="T9" fmla="*/ 23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9"/>
                <a:gd name="T16" fmla="*/ 0 h 230"/>
                <a:gd name="T17" fmla="*/ 219 w 219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9" h="230">
                  <a:moveTo>
                    <a:pt x="219" y="0"/>
                  </a:moveTo>
                  <a:cubicBezTo>
                    <a:pt x="187" y="3"/>
                    <a:pt x="155" y="7"/>
                    <a:pt x="128" y="19"/>
                  </a:cubicBezTo>
                  <a:cubicBezTo>
                    <a:pt x="101" y="31"/>
                    <a:pt x="76" y="46"/>
                    <a:pt x="56" y="72"/>
                  </a:cubicBezTo>
                  <a:cubicBezTo>
                    <a:pt x="36" y="98"/>
                    <a:pt x="16" y="147"/>
                    <a:pt x="8" y="173"/>
                  </a:cubicBezTo>
                  <a:cubicBezTo>
                    <a:pt x="0" y="199"/>
                    <a:pt x="4" y="214"/>
                    <a:pt x="8" y="230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2" name="Line 83"/>
            <p:cNvSpPr>
              <a:spLocks noChangeShapeType="1"/>
            </p:cNvSpPr>
            <p:nvPr/>
          </p:nvSpPr>
          <p:spPr bwMode="auto">
            <a:xfrm rot="6035748">
              <a:off x="1501" y="1921"/>
              <a:ext cx="48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3" name="Line 84"/>
            <p:cNvSpPr>
              <a:spLocks noChangeShapeType="1"/>
            </p:cNvSpPr>
            <p:nvPr/>
          </p:nvSpPr>
          <p:spPr bwMode="auto">
            <a:xfrm rot="-7379743">
              <a:off x="1391" y="2046"/>
              <a:ext cx="48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4" name="Text Box 85"/>
            <p:cNvSpPr txBox="1">
              <a:spLocks noChangeArrowheads="1"/>
            </p:cNvSpPr>
            <p:nvPr/>
          </p:nvSpPr>
          <p:spPr bwMode="auto">
            <a:xfrm>
              <a:off x="876" y="949"/>
              <a:ext cx="16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′</a:t>
              </a:r>
            </a:p>
          </p:txBody>
        </p:sp>
        <p:sp>
          <p:nvSpPr>
            <p:cNvPr id="48185" name="Text Box 86"/>
            <p:cNvSpPr txBox="1">
              <a:spLocks noChangeArrowheads="1"/>
            </p:cNvSpPr>
            <p:nvPr/>
          </p:nvSpPr>
          <p:spPr bwMode="auto">
            <a:xfrm>
              <a:off x="1260" y="917"/>
              <a:ext cx="29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′</a:t>
              </a:r>
            </a:p>
          </p:txBody>
        </p:sp>
        <p:sp>
          <p:nvSpPr>
            <p:cNvPr id="48186" name="Text Box 87"/>
            <p:cNvSpPr txBox="1">
              <a:spLocks noChangeArrowheads="1"/>
            </p:cNvSpPr>
            <p:nvPr/>
          </p:nvSpPr>
          <p:spPr bwMode="auto">
            <a:xfrm>
              <a:off x="1652" y="1083"/>
              <a:ext cx="29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″</a:t>
              </a:r>
            </a:p>
          </p:txBody>
        </p:sp>
        <p:sp>
          <p:nvSpPr>
            <p:cNvPr id="48187" name="Text Box 88"/>
            <p:cNvSpPr txBox="1">
              <a:spLocks noChangeArrowheads="1"/>
            </p:cNvSpPr>
            <p:nvPr/>
          </p:nvSpPr>
          <p:spPr bwMode="auto">
            <a:xfrm>
              <a:off x="1891" y="1293"/>
              <a:ext cx="29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″</a:t>
              </a:r>
            </a:p>
          </p:txBody>
        </p:sp>
        <p:sp>
          <p:nvSpPr>
            <p:cNvPr id="48188" name="Freeform 89"/>
            <p:cNvSpPr>
              <a:spLocks/>
            </p:cNvSpPr>
            <p:nvPr/>
          </p:nvSpPr>
          <p:spPr bwMode="auto">
            <a:xfrm>
              <a:off x="1627" y="1283"/>
              <a:ext cx="247" cy="247"/>
            </a:xfrm>
            <a:custGeom>
              <a:avLst/>
              <a:gdLst>
                <a:gd name="T0" fmla="*/ 0 w 741"/>
                <a:gd name="T1" fmla="*/ 0 h 740"/>
                <a:gd name="T2" fmla="*/ 0 w 741"/>
                <a:gd name="T3" fmla="*/ 0 h 740"/>
                <a:gd name="T4" fmla="*/ 0 w 741"/>
                <a:gd name="T5" fmla="*/ 0 h 740"/>
                <a:gd name="T6" fmla="*/ 0 60000 65536"/>
                <a:gd name="T7" fmla="*/ 0 60000 65536"/>
                <a:gd name="T8" fmla="*/ 0 60000 65536"/>
                <a:gd name="T9" fmla="*/ 0 w 741"/>
                <a:gd name="T10" fmla="*/ 0 h 740"/>
                <a:gd name="T11" fmla="*/ 741 w 741"/>
                <a:gd name="T12" fmla="*/ 740 h 7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1" h="740">
                  <a:moveTo>
                    <a:pt x="0" y="0"/>
                  </a:moveTo>
                  <a:lnTo>
                    <a:pt x="740" y="740"/>
                  </a:lnTo>
                  <a:lnTo>
                    <a:pt x="741" y="74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7946" name="Text Box 90"/>
          <p:cNvSpPr txBox="1">
            <a:spLocks noChangeArrowheads="1"/>
          </p:cNvSpPr>
          <p:nvPr/>
        </p:nvSpPr>
        <p:spPr bwMode="auto">
          <a:xfrm>
            <a:off x="623888" y="5407025"/>
            <a:ext cx="7929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H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面的夹角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:</a:t>
            </a:r>
            <a:r>
              <a:rPr lang="en-US" altLang="zh-CN" b="1">
                <a:solidFill>
                  <a:srgbClr val="FF505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</a:t>
            </a:r>
            <a:r>
              <a:rPr lang="en-US" altLang="zh-CN" b="1">
                <a:solidFill>
                  <a:srgbClr val="FF33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r>
              <a:rPr lang="zh-CN" altLang="en-US" b="1">
                <a:solidFill>
                  <a:srgbClr val="FF33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；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面的夹角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:</a:t>
            </a:r>
            <a:r>
              <a:rPr lang="en-US" altLang="zh-CN" b="1">
                <a:solidFill>
                  <a:srgbClr val="FF5050"/>
                </a:solidFill>
                <a:latin typeface="黑体" pitchFamily="2" charset="-122"/>
                <a:ea typeface="黑体" pitchFamily="2" charset="-122"/>
              </a:rPr>
              <a:t>β</a:t>
            </a:r>
            <a:r>
              <a:rPr lang="zh-CN" altLang="en-US" b="1">
                <a:solidFill>
                  <a:srgbClr val="FF5050"/>
                </a:solidFill>
                <a:latin typeface="黑体" pitchFamily="2" charset="-122"/>
                <a:ea typeface="黑体" pitchFamily="2" charset="-122"/>
              </a:rPr>
              <a:t>；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  与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W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面的夹角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:</a:t>
            </a:r>
            <a:r>
              <a:rPr lang="en-US" altLang="zh-CN" b="1">
                <a:solidFill>
                  <a:srgbClr val="FF5050"/>
                </a:solidFill>
                <a:latin typeface="黑体" pitchFamily="2" charset="-122"/>
                <a:ea typeface="黑体" pitchFamily="2" charset="-122"/>
              </a:rPr>
              <a:t>γ</a:t>
            </a:r>
          </a:p>
        </p:txBody>
      </p:sp>
      <p:sp>
        <p:nvSpPr>
          <p:cNvPr id="377947" name="Text Box 91"/>
          <p:cNvSpPr txBox="1">
            <a:spLocks noChangeArrowheads="1"/>
          </p:cNvSpPr>
          <p:nvPr/>
        </p:nvSpPr>
        <p:spPr bwMode="auto">
          <a:xfrm>
            <a:off x="622300" y="4848225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  <a:ea typeface="黑体" pitchFamily="2" charset="-122"/>
              </a:rPr>
              <a:t>直线与投影面夹角的表示规定：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autoUpdateAnimBg="0"/>
      <p:bldP spid="377860" grpId="0" animBg="1"/>
      <p:bldP spid="377861" grpId="0" autoUpdateAnimBg="0"/>
      <p:bldP spid="377862" grpId="0" animBg="1"/>
      <p:bldP spid="377895" grpId="0" animBg="1" autoUpdateAnimBg="0"/>
      <p:bldP spid="377946" grpId="0" autoUpdateAnimBg="0"/>
      <p:bldP spid="37794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DEF92A7-EBC3-46B8-AF43-7F3FD75AC072}" type="slidenum">
              <a:rPr lang="en-US" altLang="zh-CN" sz="1400" smtClean="0"/>
              <a:pPr/>
              <a:t>41</a:t>
            </a:fld>
            <a:endParaRPr lang="en-US" altLang="zh-CN" sz="1400" smtClean="0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249238" y="276225"/>
            <a:ext cx="482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latin typeface="黑体" pitchFamily="2" charset="-122"/>
                <a:ea typeface="黑体" pitchFamily="2" charset="-122"/>
              </a:rPr>
              <a:t>判断下列直线是什么位置的直线？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5553075" y="717550"/>
            <a:ext cx="1435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ea typeface="黑体" pitchFamily="2" charset="-122"/>
              </a:rPr>
              <a:t>侧平线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814513" y="746125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ea typeface="黑体" pitchFamily="2" charset="-122"/>
              </a:rPr>
              <a:t>正平线</a:t>
            </a:r>
          </a:p>
        </p:txBody>
      </p:sp>
      <p:sp>
        <p:nvSpPr>
          <p:cNvPr id="144390" name="AutoShape 6"/>
          <p:cNvSpPr>
            <a:spLocks noChangeArrowheads="1"/>
          </p:cNvSpPr>
          <p:nvPr/>
        </p:nvSpPr>
        <p:spPr bwMode="auto">
          <a:xfrm>
            <a:off x="7570788" y="1301750"/>
            <a:ext cx="914400" cy="461963"/>
          </a:xfrm>
          <a:prstGeom prst="wedgeRectCallout">
            <a:avLst>
              <a:gd name="adj1" fmla="val -63194"/>
              <a:gd name="adj2" fmla="val 91194"/>
            </a:avLst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黑体" pitchFamily="2" charset="-122"/>
                <a:ea typeface="黑体" pitchFamily="2" charset="-122"/>
              </a:rPr>
              <a:t>实长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7204075" y="1939925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Dutch801 Rm BT" pitchFamily="18" charset="0"/>
                <a:sym typeface="Symbol" pitchFamily="18" charset="2"/>
              </a:rPr>
              <a:t></a:t>
            </a:r>
          </a:p>
        </p:txBody>
      </p:sp>
      <p:sp>
        <p:nvSpPr>
          <p:cNvPr id="144392" name="Arc 8"/>
          <p:cNvSpPr>
            <a:spLocks/>
          </p:cNvSpPr>
          <p:nvPr/>
        </p:nvSpPr>
        <p:spPr bwMode="auto">
          <a:xfrm flipH="1">
            <a:off x="7264400" y="1952625"/>
            <a:ext cx="1241425" cy="430213"/>
          </a:xfrm>
          <a:custGeom>
            <a:avLst/>
            <a:gdLst>
              <a:gd name="T0" fmla="*/ 2147483647 w 21577"/>
              <a:gd name="T1" fmla="*/ 0 h 6300"/>
              <a:gd name="T2" fmla="*/ 2147483647 w 21577"/>
              <a:gd name="T3" fmla="*/ 2147483647 h 6300"/>
              <a:gd name="T4" fmla="*/ 0 w 21577"/>
              <a:gd name="T5" fmla="*/ 2147483647 h 6300"/>
              <a:gd name="T6" fmla="*/ 0 60000 65536"/>
              <a:gd name="T7" fmla="*/ 0 60000 65536"/>
              <a:gd name="T8" fmla="*/ 0 60000 65536"/>
              <a:gd name="T9" fmla="*/ 0 w 21577"/>
              <a:gd name="T10" fmla="*/ 0 h 6300"/>
              <a:gd name="T11" fmla="*/ 21577 w 21577"/>
              <a:gd name="T12" fmla="*/ 6300 h 6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77" h="6300" fill="none" extrusionOk="0">
                <a:moveTo>
                  <a:pt x="20660" y="0"/>
                </a:moveTo>
                <a:cubicBezTo>
                  <a:pt x="21185" y="1721"/>
                  <a:pt x="21493" y="3502"/>
                  <a:pt x="21576" y="5301"/>
                </a:cubicBezTo>
              </a:path>
              <a:path w="21577" h="6300" stroke="0" extrusionOk="0">
                <a:moveTo>
                  <a:pt x="20660" y="0"/>
                </a:moveTo>
                <a:cubicBezTo>
                  <a:pt x="21185" y="1721"/>
                  <a:pt x="21493" y="3502"/>
                  <a:pt x="21576" y="5301"/>
                </a:cubicBezTo>
                <a:lnTo>
                  <a:pt x="0" y="6300"/>
                </a:lnTo>
                <a:lnTo>
                  <a:pt x="2066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6789738" y="16113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β</a:t>
            </a:r>
            <a:endParaRPr lang="en-US" altLang="zh-CN" sz="3600" b="1"/>
          </a:p>
        </p:txBody>
      </p:sp>
      <p:sp>
        <p:nvSpPr>
          <p:cNvPr id="144394" name="Arc 10"/>
          <p:cNvSpPr>
            <a:spLocks/>
          </p:cNvSpPr>
          <p:nvPr/>
        </p:nvSpPr>
        <p:spPr bwMode="auto">
          <a:xfrm rot="4679888">
            <a:off x="6734969" y="1523207"/>
            <a:ext cx="592137" cy="419100"/>
          </a:xfrm>
          <a:custGeom>
            <a:avLst/>
            <a:gdLst>
              <a:gd name="T0" fmla="*/ 2147483647 w 21578"/>
              <a:gd name="T1" fmla="*/ 0 h 12812"/>
              <a:gd name="T2" fmla="*/ 2147483647 w 21578"/>
              <a:gd name="T3" fmla="*/ 2147483647 h 12812"/>
              <a:gd name="T4" fmla="*/ 0 w 21578"/>
              <a:gd name="T5" fmla="*/ 2147483647 h 12812"/>
              <a:gd name="T6" fmla="*/ 0 60000 65536"/>
              <a:gd name="T7" fmla="*/ 0 60000 65536"/>
              <a:gd name="T8" fmla="*/ 0 60000 65536"/>
              <a:gd name="T9" fmla="*/ 0 w 21578"/>
              <a:gd name="T10" fmla="*/ 0 h 12812"/>
              <a:gd name="T11" fmla="*/ 21578 w 21578"/>
              <a:gd name="T12" fmla="*/ 12812 h 128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78" h="12812" fill="none" extrusionOk="0">
                <a:moveTo>
                  <a:pt x="17390" y="-1"/>
                </a:moveTo>
                <a:cubicBezTo>
                  <a:pt x="19928" y="3445"/>
                  <a:pt x="21385" y="7566"/>
                  <a:pt x="21578" y="11840"/>
                </a:cubicBezTo>
              </a:path>
              <a:path w="21578" h="12812" stroke="0" extrusionOk="0">
                <a:moveTo>
                  <a:pt x="17390" y="-1"/>
                </a:moveTo>
                <a:cubicBezTo>
                  <a:pt x="19928" y="3445"/>
                  <a:pt x="21385" y="7566"/>
                  <a:pt x="21578" y="11840"/>
                </a:cubicBezTo>
                <a:lnTo>
                  <a:pt x="0" y="12812"/>
                </a:lnTo>
                <a:lnTo>
                  <a:pt x="17390" y="-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4395" name="AutoShape 11"/>
          <p:cNvSpPr>
            <a:spLocks noChangeArrowheads="1"/>
          </p:cNvSpPr>
          <p:nvPr/>
        </p:nvSpPr>
        <p:spPr bwMode="auto">
          <a:xfrm>
            <a:off x="409575" y="1184275"/>
            <a:ext cx="914400" cy="461963"/>
          </a:xfrm>
          <a:prstGeom prst="wedgeRectCallout">
            <a:avLst>
              <a:gd name="adj1" fmla="val 46528"/>
              <a:gd name="adj2" fmla="val 88806"/>
            </a:avLst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黑体" pitchFamily="2" charset="-122"/>
                <a:ea typeface="黑体" pitchFamily="2" charset="-122"/>
              </a:rPr>
              <a:t>实长</a:t>
            </a:r>
          </a:p>
        </p:txBody>
      </p:sp>
      <p:sp>
        <p:nvSpPr>
          <p:cNvPr id="144396" name="Arc 12"/>
          <p:cNvSpPr>
            <a:spLocks/>
          </p:cNvSpPr>
          <p:nvPr/>
        </p:nvSpPr>
        <p:spPr bwMode="auto">
          <a:xfrm rot="9292631">
            <a:off x="1581150" y="1749425"/>
            <a:ext cx="296863" cy="404813"/>
          </a:xfrm>
          <a:custGeom>
            <a:avLst/>
            <a:gdLst>
              <a:gd name="T0" fmla="*/ 0 w 21600"/>
              <a:gd name="T1" fmla="*/ 0 h 25220"/>
              <a:gd name="T2" fmla="*/ 2147483647 w 21600"/>
              <a:gd name="T3" fmla="*/ 2147483647 h 25220"/>
              <a:gd name="T4" fmla="*/ 0 w 21600"/>
              <a:gd name="T5" fmla="*/ 2147483647 h 25220"/>
              <a:gd name="T6" fmla="*/ 0 60000 65536"/>
              <a:gd name="T7" fmla="*/ 0 60000 65536"/>
              <a:gd name="T8" fmla="*/ 0 60000 65536"/>
              <a:gd name="T9" fmla="*/ 0 w 21600"/>
              <a:gd name="T10" fmla="*/ 0 h 25220"/>
              <a:gd name="T11" fmla="*/ 21600 w 21600"/>
              <a:gd name="T12" fmla="*/ 25220 h 25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522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13"/>
                  <a:pt x="21497" y="24024"/>
                  <a:pt x="21294" y="25220"/>
                </a:cubicBezTo>
              </a:path>
              <a:path w="21600" h="2522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13"/>
                  <a:pt x="21497" y="24024"/>
                  <a:pt x="21294" y="2522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1558925" y="162083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γ</a:t>
            </a:r>
            <a:endParaRPr lang="en-US" altLang="zh-CN" sz="3200" b="1"/>
          </a:p>
        </p:txBody>
      </p:sp>
      <p:sp>
        <p:nvSpPr>
          <p:cNvPr id="144398" name="Text Box 14"/>
          <p:cNvSpPr txBox="1">
            <a:spLocks noChangeArrowheads="1"/>
          </p:cNvSpPr>
          <p:nvPr/>
        </p:nvSpPr>
        <p:spPr bwMode="auto">
          <a:xfrm>
            <a:off x="963613" y="1901825"/>
            <a:ext cx="693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Dutch801 Rm BT" pitchFamily="18" charset="0"/>
                <a:sym typeface="Symbol" pitchFamily="18" charset="2"/>
              </a:rPr>
              <a:t></a:t>
            </a:r>
            <a:endParaRPr lang="en-US" altLang="zh-CN" sz="3200" b="1">
              <a:solidFill>
                <a:srgbClr val="FF3300"/>
              </a:solidFill>
              <a:latin typeface="Dutch801 Rm BT" pitchFamily="18" charset="0"/>
              <a:sym typeface="Symbol" pitchFamily="18" charset="2"/>
            </a:endParaRPr>
          </a:p>
        </p:txBody>
      </p:sp>
      <p:sp>
        <p:nvSpPr>
          <p:cNvPr id="144399" name="Arc 15"/>
          <p:cNvSpPr>
            <a:spLocks/>
          </p:cNvSpPr>
          <p:nvPr/>
        </p:nvSpPr>
        <p:spPr bwMode="auto">
          <a:xfrm>
            <a:off x="1354138" y="1941513"/>
            <a:ext cx="149225" cy="3698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73088" y="1166813"/>
            <a:ext cx="3186112" cy="3098800"/>
            <a:chOff x="443" y="1073"/>
            <a:chExt cx="2007" cy="1952"/>
          </a:xfrm>
        </p:grpSpPr>
        <p:sp>
          <p:nvSpPr>
            <p:cNvPr id="49192" name="Line 17"/>
            <p:cNvSpPr>
              <a:spLocks noChangeShapeType="1"/>
            </p:cNvSpPr>
            <p:nvPr/>
          </p:nvSpPr>
          <p:spPr bwMode="auto">
            <a:xfrm>
              <a:off x="1313" y="1322"/>
              <a:ext cx="8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93" name="Line 18"/>
            <p:cNvSpPr>
              <a:spLocks noChangeShapeType="1"/>
            </p:cNvSpPr>
            <p:nvPr/>
          </p:nvSpPr>
          <p:spPr bwMode="auto">
            <a:xfrm>
              <a:off x="1642" y="2287"/>
              <a:ext cx="579" cy="5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94" name="Line 19"/>
            <p:cNvSpPr>
              <a:spLocks noChangeShapeType="1"/>
            </p:cNvSpPr>
            <p:nvPr/>
          </p:nvSpPr>
          <p:spPr bwMode="auto">
            <a:xfrm>
              <a:off x="626" y="1779"/>
              <a:ext cx="15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95" name="Line 20"/>
            <p:cNvSpPr>
              <a:spLocks noChangeShapeType="1"/>
            </p:cNvSpPr>
            <p:nvPr/>
          </p:nvSpPr>
          <p:spPr bwMode="auto">
            <a:xfrm>
              <a:off x="1642" y="1134"/>
              <a:ext cx="0" cy="18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96" name="Freeform 21"/>
            <p:cNvSpPr>
              <a:spLocks/>
            </p:cNvSpPr>
            <p:nvPr/>
          </p:nvSpPr>
          <p:spPr bwMode="auto">
            <a:xfrm>
              <a:off x="1319" y="1335"/>
              <a:ext cx="2" cy="1489"/>
            </a:xfrm>
            <a:custGeom>
              <a:avLst/>
              <a:gdLst>
                <a:gd name="T0" fmla="*/ 0 w 1"/>
                <a:gd name="T1" fmla="*/ 0 h 779"/>
                <a:gd name="T2" fmla="*/ 0 w 1"/>
                <a:gd name="T3" fmla="*/ 507105 h 779"/>
                <a:gd name="T4" fmla="*/ 0 60000 65536"/>
                <a:gd name="T5" fmla="*/ 0 60000 65536"/>
                <a:gd name="T6" fmla="*/ 0 w 1"/>
                <a:gd name="T7" fmla="*/ 0 h 779"/>
                <a:gd name="T8" fmla="*/ 1 w 1"/>
                <a:gd name="T9" fmla="*/ 779 h 7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79">
                  <a:moveTo>
                    <a:pt x="0" y="0"/>
                  </a:moveTo>
                  <a:lnTo>
                    <a:pt x="0" y="779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97" name="Rectangle 22"/>
            <p:cNvSpPr>
              <a:spLocks noChangeArrowheads="1"/>
            </p:cNvSpPr>
            <p:nvPr/>
          </p:nvSpPr>
          <p:spPr bwMode="auto">
            <a:xfrm>
              <a:off x="2159" y="1622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  <a:r>
                <a:rPr lang="en-US" altLang="zh-CN" b="1">
                  <a:sym typeface="Symbol" pitchFamily="18" charset="2"/>
                </a:rPr>
                <a:t></a:t>
              </a:r>
            </a:p>
          </p:txBody>
        </p:sp>
        <p:sp>
          <p:nvSpPr>
            <p:cNvPr id="49198" name="Text Box 23"/>
            <p:cNvSpPr txBox="1">
              <a:spLocks noChangeArrowheads="1"/>
            </p:cNvSpPr>
            <p:nvPr/>
          </p:nvSpPr>
          <p:spPr bwMode="auto">
            <a:xfrm>
              <a:off x="2153" y="1098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  <a:r>
                <a:rPr lang="en-US" altLang="zh-CN" b="1">
                  <a:sym typeface="Symbol" pitchFamily="18" charset="2"/>
                </a:rPr>
                <a:t></a:t>
              </a:r>
            </a:p>
          </p:txBody>
        </p:sp>
        <p:sp>
          <p:nvSpPr>
            <p:cNvPr id="49199" name="Text Box 24"/>
            <p:cNvSpPr txBox="1">
              <a:spLocks noChangeArrowheads="1"/>
            </p:cNvSpPr>
            <p:nvPr/>
          </p:nvSpPr>
          <p:spPr bwMode="auto">
            <a:xfrm>
              <a:off x="1237" y="273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  <a:endParaRPr lang="en-US" altLang="zh-CN" b="1"/>
            </a:p>
          </p:txBody>
        </p:sp>
        <p:sp>
          <p:nvSpPr>
            <p:cNvPr id="49200" name="Text Box 25"/>
            <p:cNvSpPr txBox="1">
              <a:spLocks noChangeArrowheads="1"/>
            </p:cNvSpPr>
            <p:nvPr/>
          </p:nvSpPr>
          <p:spPr bwMode="auto">
            <a:xfrm>
              <a:off x="476" y="273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  <a:endParaRPr lang="en-US" altLang="zh-CN" b="1"/>
            </a:p>
          </p:txBody>
        </p:sp>
        <p:sp>
          <p:nvSpPr>
            <p:cNvPr id="49201" name="Text Box 26"/>
            <p:cNvSpPr txBox="1">
              <a:spLocks noChangeArrowheads="1"/>
            </p:cNvSpPr>
            <p:nvPr/>
          </p:nvSpPr>
          <p:spPr bwMode="auto">
            <a:xfrm>
              <a:off x="1161" y="1073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ym typeface="EuroRoman" pitchFamily="2" charset="2"/>
                </a:rPr>
                <a:t>a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49202" name="Text Box 27"/>
            <p:cNvSpPr txBox="1">
              <a:spLocks noChangeArrowheads="1"/>
            </p:cNvSpPr>
            <p:nvPr/>
          </p:nvSpPr>
          <p:spPr bwMode="auto">
            <a:xfrm>
              <a:off x="443" y="1599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49203" name="Line 28"/>
            <p:cNvSpPr>
              <a:spLocks noChangeShapeType="1"/>
            </p:cNvSpPr>
            <p:nvPr/>
          </p:nvSpPr>
          <p:spPr bwMode="auto">
            <a:xfrm>
              <a:off x="489" y="2287"/>
              <a:ext cx="190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204" name="Line 29"/>
            <p:cNvSpPr>
              <a:spLocks noChangeShapeType="1"/>
            </p:cNvSpPr>
            <p:nvPr/>
          </p:nvSpPr>
          <p:spPr bwMode="auto">
            <a:xfrm flipH="1">
              <a:off x="637" y="1781"/>
              <a:ext cx="0" cy="10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205" name="Line 30"/>
            <p:cNvSpPr>
              <a:spLocks noChangeShapeType="1"/>
            </p:cNvSpPr>
            <p:nvPr/>
          </p:nvSpPr>
          <p:spPr bwMode="auto">
            <a:xfrm flipV="1">
              <a:off x="2165" y="1772"/>
              <a:ext cx="0" cy="10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206" name="Line 31"/>
            <p:cNvSpPr>
              <a:spLocks noChangeShapeType="1"/>
            </p:cNvSpPr>
            <p:nvPr/>
          </p:nvSpPr>
          <p:spPr bwMode="auto">
            <a:xfrm>
              <a:off x="1309" y="2801"/>
              <a:ext cx="8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207" name="Freeform 32"/>
            <p:cNvSpPr>
              <a:spLocks/>
            </p:cNvSpPr>
            <p:nvPr/>
          </p:nvSpPr>
          <p:spPr bwMode="auto">
            <a:xfrm>
              <a:off x="635" y="1318"/>
              <a:ext cx="691" cy="461"/>
            </a:xfrm>
            <a:custGeom>
              <a:avLst/>
              <a:gdLst>
                <a:gd name="T0" fmla="*/ 0 w 362"/>
                <a:gd name="T1" fmla="*/ 158092 h 241"/>
                <a:gd name="T2" fmla="*/ 232499 w 362"/>
                <a:gd name="T3" fmla="*/ 0 h 241"/>
                <a:gd name="T4" fmla="*/ 0 60000 65536"/>
                <a:gd name="T5" fmla="*/ 0 60000 65536"/>
                <a:gd name="T6" fmla="*/ 0 w 362"/>
                <a:gd name="T7" fmla="*/ 0 h 241"/>
                <a:gd name="T8" fmla="*/ 362 w 362"/>
                <a:gd name="T9" fmla="*/ 241 h 2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2" h="241">
                  <a:moveTo>
                    <a:pt x="0" y="241"/>
                  </a:moveTo>
                  <a:lnTo>
                    <a:pt x="362" y="0"/>
                  </a:ln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208" name="Freeform 33"/>
            <p:cNvSpPr>
              <a:spLocks/>
            </p:cNvSpPr>
            <p:nvPr/>
          </p:nvSpPr>
          <p:spPr bwMode="auto">
            <a:xfrm>
              <a:off x="2164" y="1321"/>
              <a:ext cx="2" cy="472"/>
            </a:xfrm>
            <a:custGeom>
              <a:avLst/>
              <a:gdLst>
                <a:gd name="T0" fmla="*/ 0 w 1"/>
                <a:gd name="T1" fmla="*/ 0 h 247"/>
                <a:gd name="T2" fmla="*/ 0 w 1"/>
                <a:gd name="T3" fmla="*/ 160405 h 247"/>
                <a:gd name="T4" fmla="*/ 0 60000 65536"/>
                <a:gd name="T5" fmla="*/ 0 60000 65536"/>
                <a:gd name="T6" fmla="*/ 0 w 1"/>
                <a:gd name="T7" fmla="*/ 0 h 247"/>
                <a:gd name="T8" fmla="*/ 1 w 1"/>
                <a:gd name="T9" fmla="*/ 247 h 2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7">
                  <a:moveTo>
                    <a:pt x="0" y="0"/>
                  </a:moveTo>
                  <a:lnTo>
                    <a:pt x="0" y="247"/>
                  </a:ln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209" name="Line 34"/>
            <p:cNvSpPr>
              <a:spLocks noChangeShapeType="1"/>
            </p:cNvSpPr>
            <p:nvPr/>
          </p:nvSpPr>
          <p:spPr bwMode="auto">
            <a:xfrm>
              <a:off x="637" y="2810"/>
              <a:ext cx="69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002213" y="1179513"/>
            <a:ext cx="3097212" cy="3060700"/>
            <a:chOff x="3233" y="1081"/>
            <a:chExt cx="1951" cy="1928"/>
          </a:xfrm>
        </p:grpSpPr>
        <p:sp>
          <p:nvSpPr>
            <p:cNvPr id="49173" name="Text Box 36"/>
            <p:cNvSpPr txBox="1">
              <a:spLocks noChangeArrowheads="1"/>
            </p:cNvSpPr>
            <p:nvPr/>
          </p:nvSpPr>
          <p:spPr bwMode="auto">
            <a:xfrm>
              <a:off x="4893" y="1670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  <a:r>
                <a:rPr lang="en-US" altLang="zh-CN" b="1">
                  <a:sym typeface="Symbol" pitchFamily="18" charset="2"/>
                </a:rPr>
                <a:t></a:t>
              </a:r>
            </a:p>
          </p:txBody>
        </p:sp>
        <p:sp>
          <p:nvSpPr>
            <p:cNvPr id="49174" name="Text Box 37"/>
            <p:cNvSpPr txBox="1">
              <a:spLocks noChangeArrowheads="1"/>
            </p:cNvSpPr>
            <p:nvPr/>
          </p:nvSpPr>
          <p:spPr bwMode="auto">
            <a:xfrm>
              <a:off x="3274" y="221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  <a:endParaRPr lang="en-US" altLang="zh-CN" b="1"/>
            </a:p>
          </p:txBody>
        </p:sp>
        <p:sp>
          <p:nvSpPr>
            <p:cNvPr id="49175" name="Rectangle 38"/>
            <p:cNvSpPr>
              <a:spLocks noChangeArrowheads="1"/>
            </p:cNvSpPr>
            <p:nvPr/>
          </p:nvSpPr>
          <p:spPr bwMode="auto">
            <a:xfrm>
              <a:off x="4378" y="1081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  <a:r>
                <a:rPr lang="en-US" altLang="zh-CN" b="1">
                  <a:sym typeface="Symbol" pitchFamily="18" charset="2"/>
                </a:rPr>
                <a:t></a:t>
              </a:r>
            </a:p>
          </p:txBody>
        </p:sp>
        <p:sp>
          <p:nvSpPr>
            <p:cNvPr id="49176" name="Text Box 39"/>
            <p:cNvSpPr txBox="1">
              <a:spLocks noChangeArrowheads="1"/>
            </p:cNvSpPr>
            <p:nvPr/>
          </p:nvSpPr>
          <p:spPr bwMode="auto">
            <a:xfrm>
              <a:off x="3233" y="1653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49177" name="Text Box 40"/>
            <p:cNvSpPr txBox="1">
              <a:spLocks noChangeArrowheads="1"/>
            </p:cNvSpPr>
            <p:nvPr/>
          </p:nvSpPr>
          <p:spPr bwMode="auto">
            <a:xfrm>
              <a:off x="3287" y="272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  <a:endParaRPr lang="en-US" altLang="zh-CN" b="1"/>
            </a:p>
          </p:txBody>
        </p:sp>
        <p:sp>
          <p:nvSpPr>
            <p:cNvPr id="49178" name="Text Box 41"/>
            <p:cNvSpPr txBox="1">
              <a:spLocks noChangeArrowheads="1"/>
            </p:cNvSpPr>
            <p:nvPr/>
          </p:nvSpPr>
          <p:spPr bwMode="auto">
            <a:xfrm>
              <a:off x="3263" y="1148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ym typeface="EuroRoman" pitchFamily="2" charset="2"/>
                </a:rPr>
                <a:t>a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49179" name="Line 42"/>
            <p:cNvSpPr>
              <a:spLocks noChangeShapeType="1"/>
            </p:cNvSpPr>
            <p:nvPr/>
          </p:nvSpPr>
          <p:spPr bwMode="auto">
            <a:xfrm>
              <a:off x="4455" y="1335"/>
              <a:ext cx="455" cy="45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0" name="Line 43"/>
            <p:cNvSpPr>
              <a:spLocks noChangeShapeType="1"/>
            </p:cNvSpPr>
            <p:nvPr/>
          </p:nvSpPr>
          <p:spPr bwMode="auto">
            <a:xfrm>
              <a:off x="4898" y="1793"/>
              <a:ext cx="0" cy="1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1" name="Line 44"/>
            <p:cNvSpPr>
              <a:spLocks noChangeShapeType="1"/>
            </p:cNvSpPr>
            <p:nvPr/>
          </p:nvSpPr>
          <p:spPr bwMode="auto">
            <a:xfrm>
              <a:off x="4455" y="1358"/>
              <a:ext cx="0" cy="10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2" name="Line 45"/>
            <p:cNvSpPr>
              <a:spLocks noChangeShapeType="1"/>
            </p:cNvSpPr>
            <p:nvPr/>
          </p:nvSpPr>
          <p:spPr bwMode="auto">
            <a:xfrm>
              <a:off x="4183" y="2136"/>
              <a:ext cx="752" cy="7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3" name="Line 46"/>
            <p:cNvSpPr>
              <a:spLocks noChangeShapeType="1"/>
            </p:cNvSpPr>
            <p:nvPr/>
          </p:nvSpPr>
          <p:spPr bwMode="auto">
            <a:xfrm>
              <a:off x="4183" y="1155"/>
              <a:ext cx="0" cy="18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4" name="Line 47"/>
            <p:cNvSpPr>
              <a:spLocks noChangeShapeType="1"/>
            </p:cNvSpPr>
            <p:nvPr/>
          </p:nvSpPr>
          <p:spPr bwMode="auto">
            <a:xfrm>
              <a:off x="3260" y="2134"/>
              <a:ext cx="1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5" name="Line 48"/>
            <p:cNvSpPr>
              <a:spLocks noChangeShapeType="1"/>
            </p:cNvSpPr>
            <p:nvPr/>
          </p:nvSpPr>
          <p:spPr bwMode="auto">
            <a:xfrm flipH="1">
              <a:off x="3476" y="1335"/>
              <a:ext cx="9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6" name="Line 49"/>
            <p:cNvSpPr>
              <a:spLocks noChangeShapeType="1"/>
            </p:cNvSpPr>
            <p:nvPr/>
          </p:nvSpPr>
          <p:spPr bwMode="auto">
            <a:xfrm flipH="1">
              <a:off x="3476" y="1790"/>
              <a:ext cx="1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7" name="Line 50"/>
            <p:cNvSpPr>
              <a:spLocks noChangeShapeType="1"/>
            </p:cNvSpPr>
            <p:nvPr/>
          </p:nvSpPr>
          <p:spPr bwMode="auto">
            <a:xfrm>
              <a:off x="3476" y="1767"/>
              <a:ext cx="0" cy="6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8" name="Line 51"/>
            <p:cNvSpPr>
              <a:spLocks noChangeShapeType="1"/>
            </p:cNvSpPr>
            <p:nvPr/>
          </p:nvSpPr>
          <p:spPr bwMode="auto">
            <a:xfrm>
              <a:off x="3476" y="2406"/>
              <a:ext cx="0" cy="45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9" name="Line 52"/>
            <p:cNvSpPr>
              <a:spLocks noChangeShapeType="1"/>
            </p:cNvSpPr>
            <p:nvPr/>
          </p:nvSpPr>
          <p:spPr bwMode="auto">
            <a:xfrm>
              <a:off x="3476" y="1335"/>
              <a:ext cx="0" cy="45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90" name="Line 53"/>
            <p:cNvSpPr>
              <a:spLocks noChangeShapeType="1"/>
            </p:cNvSpPr>
            <p:nvPr/>
          </p:nvSpPr>
          <p:spPr bwMode="auto">
            <a:xfrm>
              <a:off x="3475" y="2406"/>
              <a:ext cx="9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91" name="Line 54"/>
            <p:cNvSpPr>
              <a:spLocks noChangeShapeType="1"/>
            </p:cNvSpPr>
            <p:nvPr/>
          </p:nvSpPr>
          <p:spPr bwMode="auto">
            <a:xfrm>
              <a:off x="3475" y="2848"/>
              <a:ext cx="14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4440" name="Text Box 56"/>
          <p:cNvSpPr txBox="1">
            <a:spLocks noChangeArrowheads="1"/>
          </p:cNvSpPr>
          <p:nvPr/>
        </p:nvSpPr>
        <p:spPr bwMode="auto">
          <a:xfrm>
            <a:off x="390525" y="4732338"/>
            <a:ext cx="85201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b="1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①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在其平行的那个投影面上的投影反映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实长</a:t>
            </a:r>
            <a:r>
              <a:rPr lang="zh-CN" altLang="en-US" b="1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并反映直线与</a:t>
            </a:r>
          </a:p>
          <a:p>
            <a:pPr algn="just" eaLnBrk="1" hangingPunct="1"/>
            <a:r>
              <a:rPr lang="zh-CN" altLang="en-US" b="1">
                <a:latin typeface="黑体" pitchFamily="2" charset="-122"/>
                <a:ea typeface="黑体" pitchFamily="2" charset="-122"/>
              </a:rPr>
              <a:t>   另两投影面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倾角的实际大小。</a:t>
            </a:r>
          </a:p>
        </p:txBody>
      </p:sp>
      <p:sp>
        <p:nvSpPr>
          <p:cNvPr id="144441" name="Text Box 57"/>
          <p:cNvSpPr txBox="1">
            <a:spLocks noChangeArrowheads="1"/>
          </p:cNvSpPr>
          <p:nvPr/>
        </p:nvSpPr>
        <p:spPr bwMode="auto">
          <a:xfrm>
            <a:off x="385763" y="5597525"/>
            <a:ext cx="87582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②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另两个投影面上的投影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平行于相应的投影轴，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其到相应投</a:t>
            </a:r>
          </a:p>
          <a:p>
            <a:pPr eaLnBrk="1" hangingPunct="1"/>
            <a:r>
              <a:rPr lang="zh-CN" altLang="en-US" b="1">
                <a:latin typeface="黑体" pitchFamily="2" charset="-122"/>
                <a:ea typeface="黑体" pitchFamily="2" charset="-122"/>
              </a:rPr>
              <a:t>   影轴距离反映直线与它所平行的投影面之间的距离。</a:t>
            </a:r>
          </a:p>
        </p:txBody>
      </p:sp>
      <p:sp>
        <p:nvSpPr>
          <p:cNvPr id="144442" name="Text Box 58"/>
          <p:cNvSpPr txBox="1">
            <a:spLocks noChangeArrowheads="1"/>
          </p:cNvSpPr>
          <p:nvPr/>
        </p:nvSpPr>
        <p:spPr bwMode="auto">
          <a:xfrm>
            <a:off x="209550" y="4206875"/>
            <a:ext cx="25463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投影特性：</a:t>
            </a:r>
            <a:endParaRPr lang="zh-CN" altLang="en-US" sz="28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autoUpdateAnimBg="0"/>
      <p:bldP spid="144388" grpId="0" autoUpdateAnimBg="0"/>
      <p:bldP spid="144390" grpId="0" animBg="1" autoUpdateAnimBg="0"/>
      <p:bldP spid="144391" grpId="0" autoUpdateAnimBg="0"/>
      <p:bldP spid="144392" grpId="0" animBg="1"/>
      <p:bldP spid="144393" grpId="0" autoUpdateAnimBg="0"/>
      <p:bldP spid="144394" grpId="0" animBg="1"/>
      <p:bldP spid="144395" grpId="0" animBg="1" autoUpdateAnimBg="0"/>
      <p:bldP spid="144396" grpId="0" animBg="1"/>
      <p:bldP spid="144397" grpId="0" autoUpdateAnimBg="0"/>
      <p:bldP spid="144398" grpId="0" autoUpdateAnimBg="0"/>
      <p:bldP spid="144399" grpId="0" animBg="1"/>
      <p:bldP spid="144440" grpId="0" autoUpdateAnimBg="0"/>
      <p:bldP spid="144441" grpId="0" autoUpdateAnimBg="0"/>
      <p:bldP spid="144442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6B2DE71-641D-4A1C-A035-9F85A5C1EE89}" type="slidenum">
              <a:rPr lang="en-US" altLang="zh-CN" sz="1400" smtClean="0"/>
              <a:pPr/>
              <a:t>42</a:t>
            </a:fld>
            <a:endParaRPr lang="en-US" altLang="zh-CN" sz="1400" smtClean="0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243013" y="4827588"/>
            <a:ext cx="73866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ea typeface="黑体" pitchFamily="2" charset="-122"/>
              </a:rPr>
              <a:t>                           </a:t>
            </a:r>
            <a:r>
              <a:rPr lang="zh-CN" altLang="en-US" sz="2800" b="1">
                <a:solidFill>
                  <a:srgbClr val="C00000"/>
                </a:solidFill>
                <a:ea typeface="黑体" pitchFamily="2" charset="-122"/>
              </a:rPr>
              <a:t>反映线段实长。且垂直于相应</a:t>
            </a:r>
            <a:r>
              <a:rPr lang="en-US" altLang="zh-CN" sz="2800" b="1">
                <a:solidFill>
                  <a:srgbClr val="C00000"/>
                </a:solidFill>
                <a:ea typeface="黑体" pitchFamily="2" charset="-122"/>
              </a:rPr>
              <a:t> </a:t>
            </a:r>
          </a:p>
          <a:p>
            <a:pPr eaLnBrk="1" hangingPunct="1"/>
            <a:r>
              <a:rPr lang="zh-CN" altLang="en-US" sz="2800" b="1">
                <a:solidFill>
                  <a:srgbClr val="C00000"/>
                </a:solidFill>
                <a:ea typeface="黑体" pitchFamily="2" charset="-122"/>
              </a:rPr>
              <a:t>的投影轴。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319088" y="420688"/>
            <a:ext cx="4830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黑体" pitchFamily="2" charset="-122"/>
                <a:ea typeface="黑体" pitchFamily="2" charset="-122"/>
              </a:rPr>
              <a:t>⑵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投影面垂直线</a:t>
            </a:r>
            <a:endParaRPr lang="zh-CN" altLang="en-US" sz="320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89013" y="1049338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ea typeface="黑体" pitchFamily="2" charset="-122"/>
              </a:rPr>
              <a:t>铅垂线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884613" y="1049338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ea typeface="黑体" pitchFamily="2" charset="-122"/>
              </a:rPr>
              <a:t>正垂线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556375" y="1049338"/>
            <a:ext cx="125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ea typeface="黑体" pitchFamily="2" charset="-122"/>
              </a:rPr>
              <a:t>侧垂线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04850" y="4814888"/>
            <a:ext cx="321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② </a:t>
            </a:r>
            <a:r>
              <a:rPr lang="zh-CN" altLang="en-US" sz="2800" b="1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另外两个投影</a:t>
            </a:r>
            <a:r>
              <a:rPr lang="zh-CN" altLang="en-US" sz="280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，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20725" y="4197350"/>
            <a:ext cx="556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① </a:t>
            </a:r>
            <a:r>
              <a:rPr lang="zh-CN" altLang="en-US" sz="2800" b="1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在其垂直的投影面上，</a:t>
            </a:r>
            <a:endParaRPr lang="zh-CN" altLang="en-US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787900" y="4184650"/>
            <a:ext cx="2682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C00000"/>
                </a:solidFill>
                <a:ea typeface="黑体" pitchFamily="2" charset="-122"/>
              </a:rPr>
              <a:t>投影有积聚性</a:t>
            </a:r>
            <a:r>
              <a:rPr lang="zh-CN" altLang="en-US" sz="2800">
                <a:solidFill>
                  <a:srgbClr val="C00000"/>
                </a:solidFill>
                <a:ea typeface="黑体" pitchFamily="2" charset="-122"/>
              </a:rPr>
              <a:t>。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784225" y="3613150"/>
            <a:ext cx="18081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投影特性</a:t>
            </a:r>
            <a:r>
              <a:rPr lang="en-US" altLang="zh-CN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451225" y="1490663"/>
            <a:ext cx="2130425" cy="1954212"/>
            <a:chOff x="2174" y="939"/>
            <a:chExt cx="1342" cy="1231"/>
          </a:xfrm>
        </p:grpSpPr>
        <p:grpSp>
          <p:nvGrpSpPr>
            <p:cNvPr id="50225" name="Group 12"/>
            <p:cNvGrpSpPr>
              <a:grpSpLocks/>
            </p:cNvGrpSpPr>
            <p:nvPr/>
          </p:nvGrpSpPr>
          <p:grpSpPr bwMode="auto">
            <a:xfrm>
              <a:off x="2330" y="1098"/>
              <a:ext cx="1186" cy="1026"/>
              <a:chOff x="2330" y="890"/>
              <a:chExt cx="1186" cy="1026"/>
            </a:xfrm>
          </p:grpSpPr>
          <p:sp>
            <p:nvSpPr>
              <p:cNvPr id="50231" name="Freeform 13"/>
              <p:cNvSpPr>
                <a:spLocks/>
              </p:cNvSpPr>
              <p:nvPr/>
            </p:nvSpPr>
            <p:spPr bwMode="auto">
              <a:xfrm>
                <a:off x="2491" y="1810"/>
                <a:ext cx="826" cy="1"/>
              </a:xfrm>
              <a:custGeom>
                <a:avLst/>
                <a:gdLst>
                  <a:gd name="T0" fmla="*/ 0 w 826"/>
                  <a:gd name="T1" fmla="*/ 0 h 1"/>
                  <a:gd name="T2" fmla="*/ 826 w 826"/>
                  <a:gd name="T3" fmla="*/ 0 h 1"/>
                  <a:gd name="T4" fmla="*/ 0 60000 65536"/>
                  <a:gd name="T5" fmla="*/ 0 60000 65536"/>
                  <a:gd name="T6" fmla="*/ 0 w 826"/>
                  <a:gd name="T7" fmla="*/ 0 h 1"/>
                  <a:gd name="T8" fmla="*/ 826 w 82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26" h="1">
                    <a:moveTo>
                      <a:pt x="0" y="0"/>
                    </a:moveTo>
                    <a:lnTo>
                      <a:pt x="826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32" name="Freeform 14"/>
              <p:cNvSpPr>
                <a:spLocks/>
              </p:cNvSpPr>
              <p:nvPr/>
            </p:nvSpPr>
            <p:spPr bwMode="auto">
              <a:xfrm>
                <a:off x="2482" y="1476"/>
                <a:ext cx="507" cy="2"/>
              </a:xfrm>
              <a:custGeom>
                <a:avLst/>
                <a:gdLst>
                  <a:gd name="T0" fmla="*/ 0 w 507"/>
                  <a:gd name="T1" fmla="*/ 2 h 2"/>
                  <a:gd name="T2" fmla="*/ 507 w 507"/>
                  <a:gd name="T3" fmla="*/ 0 h 2"/>
                  <a:gd name="T4" fmla="*/ 0 60000 65536"/>
                  <a:gd name="T5" fmla="*/ 0 60000 65536"/>
                  <a:gd name="T6" fmla="*/ 0 w 507"/>
                  <a:gd name="T7" fmla="*/ 0 h 2"/>
                  <a:gd name="T8" fmla="*/ 507 w 507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07" h="2">
                    <a:moveTo>
                      <a:pt x="0" y="2"/>
                    </a:moveTo>
                    <a:lnTo>
                      <a:pt x="507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33" name="Freeform 15"/>
              <p:cNvSpPr>
                <a:spLocks/>
              </p:cNvSpPr>
              <p:nvPr/>
            </p:nvSpPr>
            <p:spPr bwMode="auto">
              <a:xfrm>
                <a:off x="2330" y="1342"/>
                <a:ext cx="1186" cy="1"/>
              </a:xfrm>
              <a:custGeom>
                <a:avLst/>
                <a:gdLst>
                  <a:gd name="T0" fmla="*/ 0 w 1186"/>
                  <a:gd name="T1" fmla="*/ 0 h 1"/>
                  <a:gd name="T2" fmla="*/ 1186 w 1186"/>
                  <a:gd name="T3" fmla="*/ 0 h 1"/>
                  <a:gd name="T4" fmla="*/ 0 60000 65536"/>
                  <a:gd name="T5" fmla="*/ 0 60000 65536"/>
                  <a:gd name="T6" fmla="*/ 0 w 1186"/>
                  <a:gd name="T7" fmla="*/ 0 h 1"/>
                  <a:gd name="T8" fmla="*/ 1186 w 118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86" h="1">
                    <a:moveTo>
                      <a:pt x="0" y="0"/>
                    </a:moveTo>
                    <a:lnTo>
                      <a:pt x="1186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34" name="Freeform 16"/>
              <p:cNvSpPr>
                <a:spLocks/>
              </p:cNvSpPr>
              <p:nvPr/>
            </p:nvSpPr>
            <p:spPr bwMode="auto">
              <a:xfrm>
                <a:off x="2851" y="890"/>
                <a:ext cx="1" cy="1026"/>
              </a:xfrm>
              <a:custGeom>
                <a:avLst/>
                <a:gdLst>
                  <a:gd name="T0" fmla="*/ 1 w 1"/>
                  <a:gd name="T1" fmla="*/ 0 h 1026"/>
                  <a:gd name="T2" fmla="*/ 0 w 1"/>
                  <a:gd name="T3" fmla="*/ 1026 h 1026"/>
                  <a:gd name="T4" fmla="*/ 0 60000 65536"/>
                  <a:gd name="T5" fmla="*/ 0 60000 65536"/>
                  <a:gd name="T6" fmla="*/ 0 w 1"/>
                  <a:gd name="T7" fmla="*/ 0 h 1026"/>
                  <a:gd name="T8" fmla="*/ 1 w 1"/>
                  <a:gd name="T9" fmla="*/ 1026 h 102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026">
                    <a:moveTo>
                      <a:pt x="1" y="0"/>
                    </a:moveTo>
                    <a:lnTo>
                      <a:pt x="0" y="1026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35" name="Freeform 17"/>
              <p:cNvSpPr>
                <a:spLocks/>
              </p:cNvSpPr>
              <p:nvPr/>
            </p:nvSpPr>
            <p:spPr bwMode="auto">
              <a:xfrm>
                <a:off x="2487" y="1480"/>
                <a:ext cx="1" cy="338"/>
              </a:xfrm>
              <a:custGeom>
                <a:avLst/>
                <a:gdLst>
                  <a:gd name="T0" fmla="*/ 0 w 1"/>
                  <a:gd name="T1" fmla="*/ 0 h 338"/>
                  <a:gd name="T2" fmla="*/ 1 w 1"/>
                  <a:gd name="T3" fmla="*/ 338 h 338"/>
                  <a:gd name="T4" fmla="*/ 0 60000 65536"/>
                  <a:gd name="T5" fmla="*/ 0 60000 65536"/>
                  <a:gd name="T6" fmla="*/ 0 w 1"/>
                  <a:gd name="T7" fmla="*/ 0 h 338"/>
                  <a:gd name="T8" fmla="*/ 1 w 1"/>
                  <a:gd name="T9" fmla="*/ 338 h 33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38">
                    <a:moveTo>
                      <a:pt x="0" y="0"/>
                    </a:moveTo>
                    <a:lnTo>
                      <a:pt x="1" y="338"/>
                    </a:ln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36" name="Freeform 18"/>
              <p:cNvSpPr>
                <a:spLocks/>
              </p:cNvSpPr>
              <p:nvPr/>
            </p:nvSpPr>
            <p:spPr bwMode="auto">
              <a:xfrm>
                <a:off x="3315" y="982"/>
                <a:ext cx="1" cy="833"/>
              </a:xfrm>
              <a:custGeom>
                <a:avLst/>
                <a:gdLst>
                  <a:gd name="T0" fmla="*/ 0 w 1"/>
                  <a:gd name="T1" fmla="*/ 833 h 833"/>
                  <a:gd name="T2" fmla="*/ 0 w 1"/>
                  <a:gd name="T3" fmla="*/ 0 h 833"/>
                  <a:gd name="T4" fmla="*/ 0 60000 65536"/>
                  <a:gd name="T5" fmla="*/ 0 60000 65536"/>
                  <a:gd name="T6" fmla="*/ 0 w 1"/>
                  <a:gd name="T7" fmla="*/ 0 h 833"/>
                  <a:gd name="T8" fmla="*/ 1 w 1"/>
                  <a:gd name="T9" fmla="*/ 833 h 83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33">
                    <a:moveTo>
                      <a:pt x="0" y="83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37" name="Freeform 19"/>
              <p:cNvSpPr>
                <a:spLocks/>
              </p:cNvSpPr>
              <p:nvPr/>
            </p:nvSpPr>
            <p:spPr bwMode="auto">
              <a:xfrm>
                <a:off x="2986" y="982"/>
                <a:ext cx="1" cy="494"/>
              </a:xfrm>
              <a:custGeom>
                <a:avLst/>
                <a:gdLst>
                  <a:gd name="T0" fmla="*/ 0 w 1"/>
                  <a:gd name="T1" fmla="*/ 494 h 494"/>
                  <a:gd name="T2" fmla="*/ 0 w 1"/>
                  <a:gd name="T3" fmla="*/ 0 h 494"/>
                  <a:gd name="T4" fmla="*/ 0 60000 65536"/>
                  <a:gd name="T5" fmla="*/ 0 60000 65536"/>
                  <a:gd name="T6" fmla="*/ 0 w 1"/>
                  <a:gd name="T7" fmla="*/ 0 h 494"/>
                  <a:gd name="T8" fmla="*/ 1 w 1"/>
                  <a:gd name="T9" fmla="*/ 494 h 49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94">
                    <a:moveTo>
                      <a:pt x="0" y="494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38" name="Line 20"/>
              <p:cNvSpPr>
                <a:spLocks noChangeShapeType="1"/>
              </p:cNvSpPr>
              <p:nvPr/>
            </p:nvSpPr>
            <p:spPr bwMode="auto">
              <a:xfrm flipH="1">
                <a:off x="2487" y="995"/>
                <a:ext cx="5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39" name="Line 21"/>
              <p:cNvSpPr>
                <a:spLocks noChangeShapeType="1"/>
              </p:cNvSpPr>
              <p:nvPr/>
            </p:nvSpPr>
            <p:spPr bwMode="auto">
              <a:xfrm flipV="1">
                <a:off x="2487" y="995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40" name="Text Box 22"/>
              <p:cNvSpPr txBox="1">
                <a:spLocks noChangeArrowheads="1"/>
              </p:cNvSpPr>
              <p:nvPr/>
            </p:nvSpPr>
            <p:spPr bwMode="auto">
              <a:xfrm>
                <a:off x="2407" y="935"/>
                <a:ext cx="17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700">
                    <a:solidFill>
                      <a:srgbClr val="FF3300"/>
                    </a:solidFill>
                  </a:rPr>
                  <a:t>●</a:t>
                </a:r>
              </a:p>
            </p:txBody>
          </p:sp>
          <p:sp>
            <p:nvSpPr>
              <p:cNvPr id="50241" name="Freeform 23"/>
              <p:cNvSpPr>
                <a:spLocks/>
              </p:cNvSpPr>
              <p:nvPr/>
            </p:nvSpPr>
            <p:spPr bwMode="auto">
              <a:xfrm>
                <a:off x="2850" y="1338"/>
                <a:ext cx="500" cy="500"/>
              </a:xfrm>
              <a:custGeom>
                <a:avLst/>
                <a:gdLst>
                  <a:gd name="T0" fmla="*/ 0 w 500"/>
                  <a:gd name="T1" fmla="*/ 0 h 500"/>
                  <a:gd name="T2" fmla="*/ 500 w 500"/>
                  <a:gd name="T3" fmla="*/ 500 h 500"/>
                  <a:gd name="T4" fmla="*/ 0 60000 65536"/>
                  <a:gd name="T5" fmla="*/ 0 60000 65536"/>
                  <a:gd name="T6" fmla="*/ 0 w 500"/>
                  <a:gd name="T7" fmla="*/ 0 h 500"/>
                  <a:gd name="T8" fmla="*/ 500 w 500"/>
                  <a:gd name="T9" fmla="*/ 500 h 5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00" h="500">
                    <a:moveTo>
                      <a:pt x="0" y="0"/>
                    </a:moveTo>
                    <a:lnTo>
                      <a:pt x="500" y="50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42" name="Freeform 24"/>
              <p:cNvSpPr>
                <a:spLocks/>
              </p:cNvSpPr>
              <p:nvPr/>
            </p:nvSpPr>
            <p:spPr bwMode="auto">
              <a:xfrm>
                <a:off x="2984" y="991"/>
                <a:ext cx="338" cy="2"/>
              </a:xfrm>
              <a:custGeom>
                <a:avLst/>
                <a:gdLst>
                  <a:gd name="T0" fmla="*/ 0 w 338"/>
                  <a:gd name="T1" fmla="*/ 0 h 2"/>
                  <a:gd name="T2" fmla="*/ 338 w 338"/>
                  <a:gd name="T3" fmla="*/ 2 h 2"/>
                  <a:gd name="T4" fmla="*/ 0 60000 65536"/>
                  <a:gd name="T5" fmla="*/ 0 60000 65536"/>
                  <a:gd name="T6" fmla="*/ 0 w 338"/>
                  <a:gd name="T7" fmla="*/ 0 h 2"/>
                  <a:gd name="T8" fmla="*/ 338 w 338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38" h="2">
                    <a:moveTo>
                      <a:pt x="0" y="0"/>
                    </a:moveTo>
                    <a:lnTo>
                      <a:pt x="338" y="2"/>
                    </a:ln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226" name="Text Box 25"/>
            <p:cNvSpPr txBox="1">
              <a:spLocks noChangeArrowheads="1"/>
            </p:cNvSpPr>
            <p:nvPr/>
          </p:nvSpPr>
          <p:spPr bwMode="auto">
            <a:xfrm>
              <a:off x="2174" y="939"/>
              <a:ext cx="5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c</a:t>
              </a:r>
              <a:r>
                <a:rPr lang="en-US" altLang="zh-CN" b="1">
                  <a:sym typeface="Symbol" pitchFamily="18" charset="2"/>
                </a:rPr>
                <a:t></a:t>
              </a:r>
              <a:r>
                <a:rPr lang="en-US" altLang="zh-CN" b="1">
                  <a:sym typeface="CommercialPi BT" pitchFamily="18" charset="2"/>
                </a:rPr>
                <a:t>(</a:t>
              </a:r>
              <a:r>
                <a:rPr lang="en-US" altLang="zh-CN" b="1"/>
                <a:t>d</a:t>
              </a:r>
              <a:r>
                <a:rPr lang="en-US" altLang="zh-CN" b="1">
                  <a:sym typeface="Symbol" pitchFamily="18" charset="2"/>
                </a:rPr>
                <a:t></a:t>
              </a:r>
              <a:r>
                <a:rPr lang="en-US" altLang="zh-CN" b="1">
                  <a:sym typeface="CommercialPi BT" pitchFamily="18" charset="2"/>
                </a:rPr>
                <a:t>)</a:t>
              </a:r>
            </a:p>
          </p:txBody>
        </p:sp>
        <p:sp>
          <p:nvSpPr>
            <p:cNvPr id="50227" name="Text Box 26"/>
            <p:cNvSpPr txBox="1">
              <a:spLocks noChangeArrowheads="1"/>
            </p:cNvSpPr>
            <p:nvPr/>
          </p:nvSpPr>
          <p:spPr bwMode="auto">
            <a:xfrm>
              <a:off x="2320" y="188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c</a:t>
              </a:r>
            </a:p>
          </p:txBody>
        </p:sp>
        <p:sp>
          <p:nvSpPr>
            <p:cNvPr id="50228" name="Text Box 27"/>
            <p:cNvSpPr txBox="1">
              <a:spLocks noChangeArrowheads="1"/>
            </p:cNvSpPr>
            <p:nvPr/>
          </p:nvSpPr>
          <p:spPr bwMode="auto">
            <a:xfrm>
              <a:off x="2309" y="15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d</a:t>
              </a:r>
            </a:p>
          </p:txBody>
        </p:sp>
        <p:sp>
          <p:nvSpPr>
            <p:cNvPr id="50229" name="Text Box 28"/>
            <p:cNvSpPr txBox="1">
              <a:spLocks noChangeArrowheads="1"/>
            </p:cNvSpPr>
            <p:nvPr/>
          </p:nvSpPr>
          <p:spPr bwMode="auto">
            <a:xfrm>
              <a:off x="2872" y="965"/>
              <a:ext cx="3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d</a:t>
              </a:r>
              <a:r>
                <a:rPr lang="en-US" altLang="zh-CN" b="1">
                  <a:sym typeface="Symbol" pitchFamily="18" charset="2"/>
                </a:rPr>
                <a:t></a:t>
              </a:r>
            </a:p>
          </p:txBody>
        </p:sp>
        <p:sp>
          <p:nvSpPr>
            <p:cNvPr id="50230" name="Text Box 29"/>
            <p:cNvSpPr txBox="1">
              <a:spLocks noChangeArrowheads="1"/>
            </p:cNvSpPr>
            <p:nvPr/>
          </p:nvSpPr>
          <p:spPr bwMode="auto">
            <a:xfrm>
              <a:off x="3233" y="960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c</a:t>
              </a:r>
              <a:r>
                <a:rPr lang="en-US" altLang="zh-CN" b="1">
                  <a:sym typeface="Symbol" pitchFamily="18" charset="2"/>
                </a:rPr>
                <a:t>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49288" y="1631950"/>
            <a:ext cx="1927225" cy="1858963"/>
            <a:chOff x="409" y="1028"/>
            <a:chExt cx="1214" cy="1171"/>
          </a:xfrm>
        </p:grpSpPr>
        <p:grpSp>
          <p:nvGrpSpPr>
            <p:cNvPr id="50208" name="Group 31"/>
            <p:cNvGrpSpPr>
              <a:grpSpLocks/>
            </p:cNvGrpSpPr>
            <p:nvPr/>
          </p:nvGrpSpPr>
          <p:grpSpPr bwMode="auto">
            <a:xfrm>
              <a:off x="551" y="1084"/>
              <a:ext cx="889" cy="1003"/>
              <a:chOff x="551" y="876"/>
              <a:chExt cx="889" cy="1003"/>
            </a:xfrm>
          </p:grpSpPr>
          <p:sp>
            <p:nvSpPr>
              <p:cNvPr id="50214" name="Line 32"/>
              <p:cNvSpPr>
                <a:spLocks noChangeShapeType="1"/>
              </p:cNvSpPr>
              <p:nvPr/>
            </p:nvSpPr>
            <p:spPr bwMode="auto">
              <a:xfrm>
                <a:off x="636" y="1000"/>
                <a:ext cx="7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15" name="Freeform 33"/>
              <p:cNvSpPr>
                <a:spLocks/>
              </p:cNvSpPr>
              <p:nvPr/>
            </p:nvSpPr>
            <p:spPr bwMode="auto">
              <a:xfrm>
                <a:off x="1363" y="1354"/>
                <a:ext cx="1" cy="403"/>
              </a:xfrm>
              <a:custGeom>
                <a:avLst/>
                <a:gdLst>
                  <a:gd name="T0" fmla="*/ 0 w 1"/>
                  <a:gd name="T1" fmla="*/ 0 h 403"/>
                  <a:gd name="T2" fmla="*/ 0 w 1"/>
                  <a:gd name="T3" fmla="*/ 403 h 403"/>
                  <a:gd name="T4" fmla="*/ 0 60000 65536"/>
                  <a:gd name="T5" fmla="*/ 0 60000 65536"/>
                  <a:gd name="T6" fmla="*/ 0 w 1"/>
                  <a:gd name="T7" fmla="*/ 0 h 403"/>
                  <a:gd name="T8" fmla="*/ 1 w 1"/>
                  <a:gd name="T9" fmla="*/ 403 h 40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03">
                    <a:moveTo>
                      <a:pt x="0" y="0"/>
                    </a:moveTo>
                    <a:lnTo>
                      <a:pt x="0" y="403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16" name="Freeform 34"/>
              <p:cNvSpPr>
                <a:spLocks/>
              </p:cNvSpPr>
              <p:nvPr/>
            </p:nvSpPr>
            <p:spPr bwMode="auto">
              <a:xfrm>
                <a:off x="557" y="1483"/>
                <a:ext cx="883" cy="1"/>
              </a:xfrm>
              <a:custGeom>
                <a:avLst/>
                <a:gdLst>
                  <a:gd name="T0" fmla="*/ 0 w 883"/>
                  <a:gd name="T1" fmla="*/ 0 h 1"/>
                  <a:gd name="T2" fmla="*/ 883 w 883"/>
                  <a:gd name="T3" fmla="*/ 0 h 1"/>
                  <a:gd name="T4" fmla="*/ 0 60000 65536"/>
                  <a:gd name="T5" fmla="*/ 0 60000 65536"/>
                  <a:gd name="T6" fmla="*/ 0 w 883"/>
                  <a:gd name="T7" fmla="*/ 0 h 1"/>
                  <a:gd name="T8" fmla="*/ 883 w 88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83" h="1">
                    <a:moveTo>
                      <a:pt x="0" y="0"/>
                    </a:moveTo>
                    <a:lnTo>
                      <a:pt x="88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17" name="Freeform 35"/>
              <p:cNvSpPr>
                <a:spLocks/>
              </p:cNvSpPr>
              <p:nvPr/>
            </p:nvSpPr>
            <p:spPr bwMode="auto">
              <a:xfrm>
                <a:off x="1087" y="876"/>
                <a:ext cx="1" cy="1003"/>
              </a:xfrm>
              <a:custGeom>
                <a:avLst/>
                <a:gdLst>
                  <a:gd name="T0" fmla="*/ 0 w 1"/>
                  <a:gd name="T1" fmla="*/ 0 h 1003"/>
                  <a:gd name="T2" fmla="*/ 0 w 1"/>
                  <a:gd name="T3" fmla="*/ 1003 h 1003"/>
                  <a:gd name="T4" fmla="*/ 0 60000 65536"/>
                  <a:gd name="T5" fmla="*/ 0 60000 65536"/>
                  <a:gd name="T6" fmla="*/ 0 w 1"/>
                  <a:gd name="T7" fmla="*/ 0 h 1003"/>
                  <a:gd name="T8" fmla="*/ 1 w 1"/>
                  <a:gd name="T9" fmla="*/ 1003 h 100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003">
                    <a:moveTo>
                      <a:pt x="0" y="0"/>
                    </a:moveTo>
                    <a:lnTo>
                      <a:pt x="0" y="1003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18" name="Line 36"/>
              <p:cNvSpPr>
                <a:spLocks noChangeShapeType="1"/>
              </p:cNvSpPr>
              <p:nvPr/>
            </p:nvSpPr>
            <p:spPr bwMode="auto">
              <a:xfrm>
                <a:off x="636" y="1358"/>
                <a:ext cx="7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19" name="Line 37"/>
              <p:cNvSpPr>
                <a:spLocks noChangeShapeType="1"/>
              </p:cNvSpPr>
              <p:nvPr/>
            </p:nvSpPr>
            <p:spPr bwMode="auto">
              <a:xfrm flipH="1">
                <a:off x="636" y="1758"/>
                <a:ext cx="7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20" name="Freeform 38"/>
              <p:cNvSpPr>
                <a:spLocks/>
              </p:cNvSpPr>
              <p:nvPr/>
            </p:nvSpPr>
            <p:spPr bwMode="auto">
              <a:xfrm>
                <a:off x="634" y="1344"/>
                <a:ext cx="2" cy="418"/>
              </a:xfrm>
              <a:custGeom>
                <a:avLst/>
                <a:gdLst>
                  <a:gd name="T0" fmla="*/ 2 w 2"/>
                  <a:gd name="T1" fmla="*/ 0 h 418"/>
                  <a:gd name="T2" fmla="*/ 0 w 2"/>
                  <a:gd name="T3" fmla="*/ 418 h 418"/>
                  <a:gd name="T4" fmla="*/ 0 60000 65536"/>
                  <a:gd name="T5" fmla="*/ 0 60000 65536"/>
                  <a:gd name="T6" fmla="*/ 0 w 2"/>
                  <a:gd name="T7" fmla="*/ 0 h 418"/>
                  <a:gd name="T8" fmla="*/ 2 w 2"/>
                  <a:gd name="T9" fmla="*/ 418 h 41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418">
                    <a:moveTo>
                      <a:pt x="2" y="0"/>
                    </a:moveTo>
                    <a:lnTo>
                      <a:pt x="0" y="41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21" name="Text Box 39"/>
              <p:cNvSpPr txBox="1">
                <a:spLocks noChangeArrowheads="1"/>
              </p:cNvSpPr>
              <p:nvPr/>
            </p:nvSpPr>
            <p:spPr bwMode="auto">
              <a:xfrm>
                <a:off x="551" y="1693"/>
                <a:ext cx="17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700">
                    <a:solidFill>
                      <a:srgbClr val="FF3300"/>
                    </a:solidFill>
                  </a:rPr>
                  <a:t>●</a:t>
                </a:r>
                <a:endParaRPr lang="en-US" altLang="zh-CN" sz="1800"/>
              </a:p>
            </p:txBody>
          </p:sp>
          <p:sp>
            <p:nvSpPr>
              <p:cNvPr id="50222" name="Freeform 40"/>
              <p:cNvSpPr>
                <a:spLocks/>
              </p:cNvSpPr>
              <p:nvPr/>
            </p:nvSpPr>
            <p:spPr bwMode="auto">
              <a:xfrm>
                <a:off x="1085" y="1483"/>
                <a:ext cx="345" cy="346"/>
              </a:xfrm>
              <a:custGeom>
                <a:avLst/>
                <a:gdLst>
                  <a:gd name="T0" fmla="*/ 0 w 345"/>
                  <a:gd name="T1" fmla="*/ 0 h 346"/>
                  <a:gd name="T2" fmla="*/ 345 w 345"/>
                  <a:gd name="T3" fmla="*/ 346 h 346"/>
                  <a:gd name="T4" fmla="*/ 0 60000 65536"/>
                  <a:gd name="T5" fmla="*/ 0 60000 65536"/>
                  <a:gd name="T6" fmla="*/ 0 w 345"/>
                  <a:gd name="T7" fmla="*/ 0 h 346"/>
                  <a:gd name="T8" fmla="*/ 345 w 345"/>
                  <a:gd name="T9" fmla="*/ 346 h 3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5" h="346">
                    <a:moveTo>
                      <a:pt x="0" y="0"/>
                    </a:moveTo>
                    <a:lnTo>
                      <a:pt x="345" y="346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23" name="Freeform 41"/>
              <p:cNvSpPr>
                <a:spLocks/>
              </p:cNvSpPr>
              <p:nvPr/>
            </p:nvSpPr>
            <p:spPr bwMode="auto">
              <a:xfrm>
                <a:off x="634" y="995"/>
                <a:ext cx="2" cy="368"/>
              </a:xfrm>
              <a:custGeom>
                <a:avLst/>
                <a:gdLst>
                  <a:gd name="T0" fmla="*/ 2 w 2"/>
                  <a:gd name="T1" fmla="*/ 0 h 368"/>
                  <a:gd name="T2" fmla="*/ 0 w 2"/>
                  <a:gd name="T3" fmla="*/ 368 h 368"/>
                  <a:gd name="T4" fmla="*/ 0 60000 65536"/>
                  <a:gd name="T5" fmla="*/ 0 60000 65536"/>
                  <a:gd name="T6" fmla="*/ 0 w 2"/>
                  <a:gd name="T7" fmla="*/ 0 h 368"/>
                  <a:gd name="T8" fmla="*/ 2 w 2"/>
                  <a:gd name="T9" fmla="*/ 368 h 36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368">
                    <a:moveTo>
                      <a:pt x="2" y="0"/>
                    </a:moveTo>
                    <a:lnTo>
                      <a:pt x="0" y="368"/>
                    </a:ln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24" name="Freeform 42"/>
              <p:cNvSpPr>
                <a:spLocks/>
              </p:cNvSpPr>
              <p:nvPr/>
            </p:nvSpPr>
            <p:spPr bwMode="auto">
              <a:xfrm>
                <a:off x="1363" y="994"/>
                <a:ext cx="1" cy="365"/>
              </a:xfrm>
              <a:custGeom>
                <a:avLst/>
                <a:gdLst>
                  <a:gd name="T0" fmla="*/ 0 w 1"/>
                  <a:gd name="T1" fmla="*/ 0 h 365"/>
                  <a:gd name="T2" fmla="*/ 0 w 1"/>
                  <a:gd name="T3" fmla="*/ 365 h 365"/>
                  <a:gd name="T4" fmla="*/ 0 60000 65536"/>
                  <a:gd name="T5" fmla="*/ 0 60000 65536"/>
                  <a:gd name="T6" fmla="*/ 0 w 1"/>
                  <a:gd name="T7" fmla="*/ 0 h 365"/>
                  <a:gd name="T8" fmla="*/ 1 w 1"/>
                  <a:gd name="T9" fmla="*/ 365 h 3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5">
                    <a:moveTo>
                      <a:pt x="0" y="0"/>
                    </a:moveTo>
                    <a:lnTo>
                      <a:pt x="0" y="365"/>
                    </a:ln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209" name="Text Box 43"/>
            <p:cNvSpPr txBox="1">
              <a:spLocks noChangeArrowheads="1"/>
            </p:cNvSpPr>
            <p:nvPr/>
          </p:nvSpPr>
          <p:spPr bwMode="auto">
            <a:xfrm>
              <a:off x="433" y="1029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0210" name="Text Box 44"/>
            <p:cNvSpPr txBox="1">
              <a:spLocks noChangeArrowheads="1"/>
            </p:cNvSpPr>
            <p:nvPr/>
          </p:nvSpPr>
          <p:spPr bwMode="auto">
            <a:xfrm>
              <a:off x="416" y="1410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0211" name="Text Box 45"/>
            <p:cNvSpPr txBox="1">
              <a:spLocks noChangeArrowheads="1"/>
            </p:cNvSpPr>
            <p:nvPr/>
          </p:nvSpPr>
          <p:spPr bwMode="auto">
            <a:xfrm>
              <a:off x="409" y="1911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a(b)</a:t>
              </a:r>
            </a:p>
          </p:txBody>
        </p:sp>
        <p:sp>
          <p:nvSpPr>
            <p:cNvPr id="50212" name="Text Box 46"/>
            <p:cNvSpPr txBox="1">
              <a:spLocks noChangeArrowheads="1"/>
            </p:cNvSpPr>
            <p:nvPr/>
          </p:nvSpPr>
          <p:spPr bwMode="auto">
            <a:xfrm>
              <a:off x="1332" y="1028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r>
                <a:rPr lang="en-US" altLang="zh-CN" b="1">
                  <a:sym typeface="Symbol" pitchFamily="18" charset="2"/>
                </a:rPr>
                <a:t></a:t>
              </a:r>
              <a:endParaRPr lang="en-US" altLang="zh-CN" b="1"/>
            </a:p>
          </p:txBody>
        </p:sp>
        <p:sp>
          <p:nvSpPr>
            <p:cNvPr id="50213" name="Text Box 47"/>
            <p:cNvSpPr txBox="1">
              <a:spLocks noChangeArrowheads="1"/>
            </p:cNvSpPr>
            <p:nvPr/>
          </p:nvSpPr>
          <p:spPr bwMode="auto">
            <a:xfrm>
              <a:off x="1320" y="1398"/>
              <a:ext cx="3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</a:t>
              </a:r>
              <a:r>
                <a:rPr lang="en-US" altLang="zh-CN" b="1">
                  <a:sym typeface="Symbol" pitchFamily="18" charset="2"/>
                </a:rPr>
                <a:t>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6264275" y="1547813"/>
            <a:ext cx="2125663" cy="1768475"/>
            <a:chOff x="3946" y="975"/>
            <a:chExt cx="1339" cy="1114"/>
          </a:xfrm>
        </p:grpSpPr>
        <p:grpSp>
          <p:nvGrpSpPr>
            <p:cNvPr id="50191" name="Group 49"/>
            <p:cNvGrpSpPr>
              <a:grpSpLocks/>
            </p:cNvGrpSpPr>
            <p:nvPr/>
          </p:nvGrpSpPr>
          <p:grpSpPr bwMode="auto">
            <a:xfrm>
              <a:off x="3946" y="1154"/>
              <a:ext cx="1180" cy="849"/>
              <a:chOff x="3946" y="946"/>
              <a:chExt cx="1180" cy="849"/>
            </a:xfrm>
          </p:grpSpPr>
          <p:sp>
            <p:nvSpPr>
              <p:cNvPr id="50197" name="Freeform 50"/>
              <p:cNvSpPr>
                <a:spLocks/>
              </p:cNvSpPr>
              <p:nvPr/>
            </p:nvSpPr>
            <p:spPr bwMode="auto">
              <a:xfrm>
                <a:off x="3946" y="1380"/>
                <a:ext cx="1180" cy="3"/>
              </a:xfrm>
              <a:custGeom>
                <a:avLst/>
                <a:gdLst>
                  <a:gd name="T0" fmla="*/ 0 w 1180"/>
                  <a:gd name="T1" fmla="*/ 0 h 3"/>
                  <a:gd name="T2" fmla="*/ 1180 w 1180"/>
                  <a:gd name="T3" fmla="*/ 3 h 3"/>
                  <a:gd name="T4" fmla="*/ 0 60000 65536"/>
                  <a:gd name="T5" fmla="*/ 0 60000 65536"/>
                  <a:gd name="T6" fmla="*/ 0 w 1180"/>
                  <a:gd name="T7" fmla="*/ 0 h 3"/>
                  <a:gd name="T8" fmla="*/ 1180 w 118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80" h="3">
                    <a:moveTo>
                      <a:pt x="0" y="0"/>
                    </a:moveTo>
                    <a:lnTo>
                      <a:pt x="1180" y="3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198" name="Freeform 51"/>
              <p:cNvSpPr>
                <a:spLocks/>
              </p:cNvSpPr>
              <p:nvPr/>
            </p:nvSpPr>
            <p:spPr bwMode="auto">
              <a:xfrm>
                <a:off x="4714" y="946"/>
                <a:ext cx="2" cy="849"/>
              </a:xfrm>
              <a:custGeom>
                <a:avLst/>
                <a:gdLst>
                  <a:gd name="T0" fmla="*/ 2 w 2"/>
                  <a:gd name="T1" fmla="*/ 0 h 849"/>
                  <a:gd name="T2" fmla="*/ 0 w 2"/>
                  <a:gd name="T3" fmla="*/ 849 h 849"/>
                  <a:gd name="T4" fmla="*/ 0 60000 65536"/>
                  <a:gd name="T5" fmla="*/ 0 60000 65536"/>
                  <a:gd name="T6" fmla="*/ 0 w 2"/>
                  <a:gd name="T7" fmla="*/ 0 h 849"/>
                  <a:gd name="T8" fmla="*/ 2 w 2"/>
                  <a:gd name="T9" fmla="*/ 849 h 84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849">
                    <a:moveTo>
                      <a:pt x="2" y="0"/>
                    </a:moveTo>
                    <a:lnTo>
                      <a:pt x="0" y="84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199" name="Line 52"/>
              <p:cNvSpPr>
                <a:spLocks noChangeShapeType="1"/>
              </p:cNvSpPr>
              <p:nvPr/>
            </p:nvSpPr>
            <p:spPr bwMode="auto">
              <a:xfrm>
                <a:off x="4126" y="1037"/>
                <a:ext cx="37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00" name="Line 53"/>
              <p:cNvSpPr>
                <a:spLocks noChangeShapeType="1"/>
              </p:cNvSpPr>
              <p:nvPr/>
            </p:nvSpPr>
            <p:spPr bwMode="auto">
              <a:xfrm>
                <a:off x="4126" y="1037"/>
                <a:ext cx="0" cy="6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01" name="Line 54"/>
              <p:cNvSpPr>
                <a:spLocks noChangeShapeType="1"/>
              </p:cNvSpPr>
              <p:nvPr/>
            </p:nvSpPr>
            <p:spPr bwMode="auto">
              <a:xfrm>
                <a:off x="4502" y="1037"/>
                <a:ext cx="0" cy="6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02" name="Line 55"/>
              <p:cNvSpPr>
                <a:spLocks noChangeShapeType="1"/>
              </p:cNvSpPr>
              <p:nvPr/>
            </p:nvSpPr>
            <p:spPr bwMode="auto">
              <a:xfrm>
                <a:off x="4126" y="1660"/>
                <a:ext cx="37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03" name="Line 56"/>
              <p:cNvSpPr>
                <a:spLocks noChangeShapeType="1"/>
              </p:cNvSpPr>
              <p:nvPr/>
            </p:nvSpPr>
            <p:spPr bwMode="auto">
              <a:xfrm>
                <a:off x="4502" y="1660"/>
                <a:ext cx="4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04" name="Line 57"/>
              <p:cNvSpPr>
                <a:spLocks noChangeShapeType="1"/>
              </p:cNvSpPr>
              <p:nvPr/>
            </p:nvSpPr>
            <p:spPr bwMode="auto">
              <a:xfrm flipV="1">
                <a:off x="4999" y="1037"/>
                <a:ext cx="0" cy="6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05" name="Line 58"/>
              <p:cNvSpPr>
                <a:spLocks noChangeShapeType="1"/>
              </p:cNvSpPr>
              <p:nvPr/>
            </p:nvSpPr>
            <p:spPr bwMode="auto">
              <a:xfrm>
                <a:off x="4502" y="1037"/>
                <a:ext cx="4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06" name="Text Box 59"/>
              <p:cNvSpPr txBox="1">
                <a:spLocks noChangeArrowheads="1"/>
              </p:cNvSpPr>
              <p:nvPr/>
            </p:nvSpPr>
            <p:spPr bwMode="auto">
              <a:xfrm>
                <a:off x="4909" y="977"/>
                <a:ext cx="17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700">
                    <a:solidFill>
                      <a:srgbClr val="FF3300"/>
                    </a:solidFill>
                  </a:rPr>
                  <a:t>●</a:t>
                </a:r>
              </a:p>
            </p:txBody>
          </p:sp>
          <p:sp>
            <p:nvSpPr>
              <p:cNvPr id="50207" name="Freeform 60"/>
              <p:cNvSpPr>
                <a:spLocks/>
              </p:cNvSpPr>
              <p:nvPr/>
            </p:nvSpPr>
            <p:spPr bwMode="auto">
              <a:xfrm>
                <a:off x="4716" y="1384"/>
                <a:ext cx="324" cy="325"/>
              </a:xfrm>
              <a:custGeom>
                <a:avLst/>
                <a:gdLst>
                  <a:gd name="T0" fmla="*/ 0 w 324"/>
                  <a:gd name="T1" fmla="*/ 0 h 325"/>
                  <a:gd name="T2" fmla="*/ 324 w 324"/>
                  <a:gd name="T3" fmla="*/ 325 h 325"/>
                  <a:gd name="T4" fmla="*/ 0 60000 65536"/>
                  <a:gd name="T5" fmla="*/ 0 60000 65536"/>
                  <a:gd name="T6" fmla="*/ 0 w 324"/>
                  <a:gd name="T7" fmla="*/ 0 h 325"/>
                  <a:gd name="T8" fmla="*/ 324 w 324"/>
                  <a:gd name="T9" fmla="*/ 325 h 3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24" h="325">
                    <a:moveTo>
                      <a:pt x="0" y="0"/>
                    </a:moveTo>
                    <a:lnTo>
                      <a:pt x="324" y="325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192" name="Text Box 61"/>
            <p:cNvSpPr txBox="1">
              <a:spLocks noChangeArrowheads="1"/>
            </p:cNvSpPr>
            <p:nvPr/>
          </p:nvSpPr>
          <p:spPr bwMode="auto">
            <a:xfrm>
              <a:off x="3966" y="1009"/>
              <a:ext cx="2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e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0193" name="Text Box 62"/>
            <p:cNvSpPr txBox="1">
              <a:spLocks noChangeArrowheads="1"/>
            </p:cNvSpPr>
            <p:nvPr/>
          </p:nvSpPr>
          <p:spPr bwMode="auto">
            <a:xfrm>
              <a:off x="4393" y="1004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f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0194" name="Text Box 63"/>
            <p:cNvSpPr txBox="1">
              <a:spLocks noChangeArrowheads="1"/>
            </p:cNvSpPr>
            <p:nvPr/>
          </p:nvSpPr>
          <p:spPr bwMode="auto">
            <a:xfrm>
              <a:off x="4006" y="1771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e</a:t>
              </a:r>
            </a:p>
          </p:txBody>
        </p:sp>
        <p:sp>
          <p:nvSpPr>
            <p:cNvPr id="50195" name="Text Box 64"/>
            <p:cNvSpPr txBox="1">
              <a:spLocks noChangeArrowheads="1"/>
            </p:cNvSpPr>
            <p:nvPr/>
          </p:nvSpPr>
          <p:spPr bwMode="auto">
            <a:xfrm>
              <a:off x="4387" y="1801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f</a:t>
              </a:r>
            </a:p>
          </p:txBody>
        </p:sp>
        <p:sp>
          <p:nvSpPr>
            <p:cNvPr id="50196" name="Text Box 65"/>
            <p:cNvSpPr txBox="1">
              <a:spLocks noChangeArrowheads="1"/>
            </p:cNvSpPr>
            <p:nvPr/>
          </p:nvSpPr>
          <p:spPr bwMode="auto">
            <a:xfrm>
              <a:off x="4734" y="975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e</a:t>
              </a:r>
              <a:r>
                <a:rPr lang="en-US" altLang="zh-CN" b="1">
                  <a:sym typeface="Symbol" pitchFamily="18" charset="2"/>
                </a:rPr>
                <a:t></a:t>
              </a:r>
              <a:r>
                <a:rPr lang="en-US" altLang="zh-CN" b="1">
                  <a:sym typeface="CommercialPi BT" pitchFamily="18" charset="2"/>
                </a:rPr>
                <a:t>(</a:t>
              </a:r>
              <a:r>
                <a:rPr lang="en-US" altLang="zh-CN" b="1"/>
                <a:t>f</a:t>
              </a:r>
              <a:r>
                <a:rPr lang="en-US" altLang="zh-CN" b="1">
                  <a:sym typeface="Symbol" pitchFamily="18" charset="2"/>
                </a:rPr>
                <a:t></a:t>
              </a:r>
              <a:r>
                <a:rPr lang="en-US" altLang="zh-CN" b="1">
                  <a:sym typeface="CommercialPi BT" pitchFamily="18" charset="2"/>
                </a:rPr>
                <a:t>)</a:t>
              </a: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"/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75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2" grpId="0" autoUpdateAnimBg="0"/>
      <p:bldP spid="22533" grpId="0" build="p" autoUpdateAnimBg="0"/>
      <p:bldP spid="22534" grpId="0" autoUpdateAnimBg="0"/>
      <p:bldP spid="22535" grpId="0" build="p" autoUpdateAnimBg="0"/>
      <p:bldP spid="22536" grpId="0" build="p" autoUpdateAnimBg="0"/>
      <p:bldP spid="22537" grpId="0" build="p" autoUpdateAnimBg="0"/>
      <p:bldP spid="2253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B4F0F99-C120-48E0-843A-346904C6B951}" type="slidenum">
              <a:rPr lang="en-US" altLang="zh-CN" sz="1400" smtClean="0"/>
              <a:pPr/>
              <a:t>43</a:t>
            </a:fld>
            <a:endParaRPr lang="en-US" altLang="zh-CN" sz="1400" smtClean="0"/>
          </a:p>
        </p:txBody>
      </p:sp>
      <p:sp>
        <p:nvSpPr>
          <p:cNvPr id="84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/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fld id="{C80CF3FC-F80F-431C-B7A1-5D5A1797B7CE}" type="slidenum">
              <a:rPr lang="en-US" altLang="zh-CN" sz="1400">
                <a:ea typeface="+mn-ea"/>
              </a:rPr>
              <a:pPr algn="r" eaLnBrk="1" hangingPunct="1">
                <a:spcBef>
                  <a:spcPct val="50000"/>
                </a:spcBef>
                <a:defRPr/>
              </a:pPr>
              <a:t>43</a:t>
            </a:fld>
            <a:endParaRPr lang="en-US" altLang="zh-CN" sz="1400">
              <a:ea typeface="+mn-ea"/>
            </a:endParaRPr>
          </a:p>
        </p:txBody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371475" y="401638"/>
            <a:ext cx="3840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黑体" pitchFamily="2" charset="-122"/>
                <a:ea typeface="黑体" pitchFamily="2" charset="-122"/>
              </a:rPr>
              <a:t>⑶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一般位置直线</a:t>
            </a:r>
            <a:endParaRPr lang="zh-CN" altLang="en-US" sz="320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57738" y="1046163"/>
            <a:ext cx="3173412" cy="3116262"/>
            <a:chOff x="2942" y="367"/>
            <a:chExt cx="1999" cy="1963"/>
          </a:xfrm>
        </p:grpSpPr>
        <p:sp>
          <p:nvSpPr>
            <p:cNvPr id="51256" name="Rectangle 4"/>
            <p:cNvSpPr>
              <a:spLocks noChangeArrowheads="1"/>
            </p:cNvSpPr>
            <p:nvPr/>
          </p:nvSpPr>
          <p:spPr bwMode="auto">
            <a:xfrm>
              <a:off x="4021" y="36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200" b="1">
                  <a:solidFill>
                    <a:srgbClr val="000000"/>
                  </a:solidFill>
                  <a:latin typeface="宋体" charset="-122"/>
                </a:rPr>
                <a:t>Z</a:t>
              </a:r>
              <a:endParaRPr lang="en-US" altLang="zh-CN" sz="700" b="1">
                <a:solidFill>
                  <a:srgbClr val="FF3300"/>
                </a:solidFill>
              </a:endParaRPr>
            </a:p>
          </p:txBody>
        </p:sp>
        <p:sp>
          <p:nvSpPr>
            <p:cNvPr id="51257" name="Text Box 5"/>
            <p:cNvSpPr txBox="1">
              <a:spLocks noChangeArrowheads="1"/>
            </p:cNvSpPr>
            <p:nvPr/>
          </p:nvSpPr>
          <p:spPr bwMode="auto">
            <a:xfrm>
              <a:off x="3693" y="397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1258" name="Freeform 6"/>
            <p:cNvSpPr>
              <a:spLocks/>
            </p:cNvSpPr>
            <p:nvPr/>
          </p:nvSpPr>
          <p:spPr bwMode="auto">
            <a:xfrm>
              <a:off x="4693" y="1130"/>
              <a:ext cx="1" cy="1005"/>
            </a:xfrm>
            <a:custGeom>
              <a:avLst/>
              <a:gdLst>
                <a:gd name="T0" fmla="*/ 0 w 1"/>
                <a:gd name="T1" fmla="*/ 0 h 4197"/>
                <a:gd name="T2" fmla="*/ 0 w 1"/>
                <a:gd name="T3" fmla="*/ 0 h 4197"/>
                <a:gd name="T4" fmla="*/ 1 w 1"/>
                <a:gd name="T5" fmla="*/ 0 h 4197"/>
                <a:gd name="T6" fmla="*/ 0 60000 65536"/>
                <a:gd name="T7" fmla="*/ 0 60000 65536"/>
                <a:gd name="T8" fmla="*/ 0 60000 65536"/>
                <a:gd name="T9" fmla="*/ 0 w 1"/>
                <a:gd name="T10" fmla="*/ 0 h 4197"/>
                <a:gd name="T11" fmla="*/ 1 w 1"/>
                <a:gd name="T12" fmla="*/ 4197 h 41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197">
                  <a:moveTo>
                    <a:pt x="0" y="419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9" name="Freeform 7"/>
            <p:cNvSpPr>
              <a:spLocks/>
            </p:cNvSpPr>
            <p:nvPr/>
          </p:nvSpPr>
          <p:spPr bwMode="auto">
            <a:xfrm>
              <a:off x="4033" y="569"/>
              <a:ext cx="0" cy="1647"/>
            </a:xfrm>
            <a:custGeom>
              <a:avLst/>
              <a:gdLst>
                <a:gd name="T0" fmla="*/ 0 w 1"/>
                <a:gd name="T1" fmla="*/ 0 h 6880"/>
                <a:gd name="T2" fmla="*/ 0 w 1"/>
                <a:gd name="T3" fmla="*/ 0 h 6880"/>
                <a:gd name="T4" fmla="*/ 0 w 1"/>
                <a:gd name="T5" fmla="*/ 0 h 6880"/>
                <a:gd name="T6" fmla="*/ 0 60000 65536"/>
                <a:gd name="T7" fmla="*/ 0 60000 65536"/>
                <a:gd name="T8" fmla="*/ 0 60000 65536"/>
                <a:gd name="T9" fmla="*/ 0 w 1"/>
                <a:gd name="T10" fmla="*/ 0 h 6880"/>
                <a:gd name="T11" fmla="*/ 0 w 1"/>
                <a:gd name="T12" fmla="*/ 6880 h 68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880">
                  <a:moveTo>
                    <a:pt x="0" y="0"/>
                  </a:moveTo>
                  <a:lnTo>
                    <a:pt x="0" y="6880"/>
                  </a:lnTo>
                  <a:lnTo>
                    <a:pt x="1" y="688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0" name="Freeform 8"/>
            <p:cNvSpPr>
              <a:spLocks/>
            </p:cNvSpPr>
            <p:nvPr/>
          </p:nvSpPr>
          <p:spPr bwMode="auto">
            <a:xfrm>
              <a:off x="4033" y="1475"/>
              <a:ext cx="704" cy="704"/>
            </a:xfrm>
            <a:custGeom>
              <a:avLst/>
              <a:gdLst>
                <a:gd name="T0" fmla="*/ 0 w 2941"/>
                <a:gd name="T1" fmla="*/ 0 h 2941"/>
                <a:gd name="T2" fmla="*/ 0 w 2941"/>
                <a:gd name="T3" fmla="*/ 0 h 2941"/>
                <a:gd name="T4" fmla="*/ 0 w 2941"/>
                <a:gd name="T5" fmla="*/ 0 h 2941"/>
                <a:gd name="T6" fmla="*/ 0 60000 65536"/>
                <a:gd name="T7" fmla="*/ 0 60000 65536"/>
                <a:gd name="T8" fmla="*/ 0 60000 65536"/>
                <a:gd name="T9" fmla="*/ 0 w 2941"/>
                <a:gd name="T10" fmla="*/ 0 h 2941"/>
                <a:gd name="T11" fmla="*/ 2941 w 2941"/>
                <a:gd name="T12" fmla="*/ 2941 h 29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41" h="2941">
                  <a:moveTo>
                    <a:pt x="0" y="0"/>
                  </a:moveTo>
                  <a:lnTo>
                    <a:pt x="2940" y="2941"/>
                  </a:lnTo>
                  <a:lnTo>
                    <a:pt x="2941" y="2941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1" name="Rectangle 9"/>
            <p:cNvSpPr>
              <a:spLocks noChangeArrowheads="1"/>
            </p:cNvSpPr>
            <p:nvPr/>
          </p:nvSpPr>
          <p:spPr bwMode="auto">
            <a:xfrm>
              <a:off x="4083" y="211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200" b="1">
                  <a:solidFill>
                    <a:srgbClr val="000000"/>
                  </a:solidFill>
                  <a:latin typeface="宋体" charset="-122"/>
                </a:rPr>
                <a:t>Y</a:t>
              </a:r>
              <a:endParaRPr lang="en-US" altLang="zh-CN" sz="700" b="1">
                <a:solidFill>
                  <a:srgbClr val="FF3300"/>
                </a:solidFill>
              </a:endParaRPr>
            </a:p>
          </p:txBody>
        </p:sp>
        <p:sp>
          <p:nvSpPr>
            <p:cNvPr id="51262" name="Freeform 10"/>
            <p:cNvSpPr>
              <a:spLocks/>
            </p:cNvSpPr>
            <p:nvPr/>
          </p:nvSpPr>
          <p:spPr bwMode="auto">
            <a:xfrm>
              <a:off x="3170" y="2135"/>
              <a:ext cx="1524" cy="1"/>
            </a:xfrm>
            <a:custGeom>
              <a:avLst/>
              <a:gdLst>
                <a:gd name="T0" fmla="*/ 0 w 6357"/>
                <a:gd name="T1" fmla="*/ 0 h 1"/>
                <a:gd name="T2" fmla="*/ 0 w 6357"/>
                <a:gd name="T3" fmla="*/ 0 h 1"/>
                <a:gd name="T4" fmla="*/ 0 w 6357"/>
                <a:gd name="T5" fmla="*/ 0 h 1"/>
                <a:gd name="T6" fmla="*/ 0 60000 65536"/>
                <a:gd name="T7" fmla="*/ 0 60000 65536"/>
                <a:gd name="T8" fmla="*/ 0 60000 65536"/>
                <a:gd name="T9" fmla="*/ 0 w 6357"/>
                <a:gd name="T10" fmla="*/ 0 h 1"/>
                <a:gd name="T11" fmla="*/ 6357 w 635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57" h="1">
                  <a:moveTo>
                    <a:pt x="0" y="0"/>
                  </a:moveTo>
                  <a:lnTo>
                    <a:pt x="6356" y="0"/>
                  </a:lnTo>
                  <a:lnTo>
                    <a:pt x="6357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3" name="Rectangle 11"/>
            <p:cNvSpPr>
              <a:spLocks noChangeArrowheads="1"/>
            </p:cNvSpPr>
            <p:nvPr/>
          </p:nvSpPr>
          <p:spPr bwMode="auto">
            <a:xfrm>
              <a:off x="3078" y="205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a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1264" name="Rectangle 12"/>
            <p:cNvSpPr>
              <a:spLocks noChangeArrowheads="1"/>
            </p:cNvSpPr>
            <p:nvPr/>
          </p:nvSpPr>
          <p:spPr bwMode="auto">
            <a:xfrm>
              <a:off x="4076" y="1261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200" b="1">
                  <a:solidFill>
                    <a:srgbClr val="000000"/>
                  </a:solidFill>
                  <a:latin typeface="宋体" charset="-122"/>
                </a:rPr>
                <a:t>O</a:t>
              </a:r>
              <a:endParaRPr lang="en-US" altLang="zh-CN" sz="700" b="1">
                <a:solidFill>
                  <a:srgbClr val="FF3300"/>
                </a:solidFill>
              </a:endParaRPr>
            </a:p>
          </p:txBody>
        </p:sp>
        <p:sp>
          <p:nvSpPr>
            <p:cNvPr id="51265" name="Freeform 13"/>
            <p:cNvSpPr>
              <a:spLocks/>
            </p:cNvSpPr>
            <p:nvPr/>
          </p:nvSpPr>
          <p:spPr bwMode="auto">
            <a:xfrm>
              <a:off x="3743" y="667"/>
              <a:ext cx="598" cy="1"/>
            </a:xfrm>
            <a:custGeom>
              <a:avLst/>
              <a:gdLst>
                <a:gd name="T0" fmla="*/ 0 w 2498"/>
                <a:gd name="T1" fmla="*/ 0 h 1"/>
                <a:gd name="T2" fmla="*/ 0 w 2498"/>
                <a:gd name="T3" fmla="*/ 0 h 1"/>
                <a:gd name="T4" fmla="*/ 0 w 2498"/>
                <a:gd name="T5" fmla="*/ 0 h 1"/>
                <a:gd name="T6" fmla="*/ 0 60000 65536"/>
                <a:gd name="T7" fmla="*/ 0 60000 65536"/>
                <a:gd name="T8" fmla="*/ 0 60000 65536"/>
                <a:gd name="T9" fmla="*/ 0 w 2498"/>
                <a:gd name="T10" fmla="*/ 0 h 1"/>
                <a:gd name="T11" fmla="*/ 2498 w 249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8" h="1">
                  <a:moveTo>
                    <a:pt x="0" y="0"/>
                  </a:moveTo>
                  <a:lnTo>
                    <a:pt x="2497" y="0"/>
                  </a:lnTo>
                  <a:lnTo>
                    <a:pt x="2498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6" name="Freeform 14"/>
            <p:cNvSpPr>
              <a:spLocks/>
            </p:cNvSpPr>
            <p:nvPr/>
          </p:nvSpPr>
          <p:spPr bwMode="auto">
            <a:xfrm>
              <a:off x="3743" y="1782"/>
              <a:ext cx="598" cy="1"/>
            </a:xfrm>
            <a:custGeom>
              <a:avLst/>
              <a:gdLst>
                <a:gd name="T0" fmla="*/ 0 w 2498"/>
                <a:gd name="T1" fmla="*/ 0 h 1"/>
                <a:gd name="T2" fmla="*/ 0 w 2498"/>
                <a:gd name="T3" fmla="*/ 0 h 1"/>
                <a:gd name="T4" fmla="*/ 0 w 2498"/>
                <a:gd name="T5" fmla="*/ 0 h 1"/>
                <a:gd name="T6" fmla="*/ 0 60000 65536"/>
                <a:gd name="T7" fmla="*/ 0 60000 65536"/>
                <a:gd name="T8" fmla="*/ 0 60000 65536"/>
                <a:gd name="T9" fmla="*/ 0 w 2498"/>
                <a:gd name="T10" fmla="*/ 0 h 1"/>
                <a:gd name="T11" fmla="*/ 2498 w 249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8" h="1">
                  <a:moveTo>
                    <a:pt x="0" y="0"/>
                  </a:moveTo>
                  <a:lnTo>
                    <a:pt x="2497" y="0"/>
                  </a:lnTo>
                  <a:lnTo>
                    <a:pt x="2498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7" name="Freeform 15"/>
            <p:cNvSpPr>
              <a:spLocks/>
            </p:cNvSpPr>
            <p:nvPr/>
          </p:nvSpPr>
          <p:spPr bwMode="auto">
            <a:xfrm>
              <a:off x="3170" y="1130"/>
              <a:ext cx="1524" cy="1"/>
            </a:xfrm>
            <a:custGeom>
              <a:avLst/>
              <a:gdLst>
                <a:gd name="T0" fmla="*/ 0 w 6357"/>
                <a:gd name="T1" fmla="*/ 0 h 1"/>
                <a:gd name="T2" fmla="*/ 0 w 6357"/>
                <a:gd name="T3" fmla="*/ 0 h 1"/>
                <a:gd name="T4" fmla="*/ 0 w 6357"/>
                <a:gd name="T5" fmla="*/ 0 h 1"/>
                <a:gd name="T6" fmla="*/ 0 60000 65536"/>
                <a:gd name="T7" fmla="*/ 0 60000 65536"/>
                <a:gd name="T8" fmla="*/ 0 60000 65536"/>
                <a:gd name="T9" fmla="*/ 0 w 6357"/>
                <a:gd name="T10" fmla="*/ 0 h 1"/>
                <a:gd name="T11" fmla="*/ 6357 w 635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57" h="1">
                  <a:moveTo>
                    <a:pt x="0" y="0"/>
                  </a:moveTo>
                  <a:lnTo>
                    <a:pt x="6356" y="0"/>
                  </a:lnTo>
                  <a:lnTo>
                    <a:pt x="6357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8" name="Rectangle 16"/>
            <p:cNvSpPr>
              <a:spLocks noChangeArrowheads="1"/>
            </p:cNvSpPr>
            <p:nvPr/>
          </p:nvSpPr>
          <p:spPr bwMode="auto">
            <a:xfrm>
              <a:off x="2942" y="1363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200" b="1">
                  <a:solidFill>
                    <a:srgbClr val="000000"/>
                  </a:solidFill>
                  <a:latin typeface="宋体" charset="-122"/>
                </a:rPr>
                <a:t>X</a:t>
              </a:r>
              <a:endParaRPr lang="en-US" altLang="zh-CN" sz="700" b="1">
                <a:solidFill>
                  <a:srgbClr val="FF3300"/>
                </a:solidFill>
              </a:endParaRPr>
            </a:p>
          </p:txBody>
        </p:sp>
        <p:sp>
          <p:nvSpPr>
            <p:cNvPr id="51269" name="Rectangle 17"/>
            <p:cNvSpPr>
              <a:spLocks noChangeArrowheads="1"/>
            </p:cNvSpPr>
            <p:nvPr/>
          </p:nvSpPr>
          <p:spPr bwMode="auto">
            <a:xfrm>
              <a:off x="3035" y="911"/>
              <a:ext cx="15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a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1270" name="Freeform 18"/>
            <p:cNvSpPr>
              <a:spLocks/>
            </p:cNvSpPr>
            <p:nvPr/>
          </p:nvSpPr>
          <p:spPr bwMode="auto">
            <a:xfrm>
              <a:off x="3743" y="667"/>
              <a:ext cx="1" cy="1115"/>
            </a:xfrm>
            <a:custGeom>
              <a:avLst/>
              <a:gdLst>
                <a:gd name="T0" fmla="*/ 0 w 1"/>
                <a:gd name="T1" fmla="*/ 0 h 4658"/>
                <a:gd name="T2" fmla="*/ 0 w 1"/>
                <a:gd name="T3" fmla="*/ 0 h 4658"/>
                <a:gd name="T4" fmla="*/ 1 w 1"/>
                <a:gd name="T5" fmla="*/ 0 h 4658"/>
                <a:gd name="T6" fmla="*/ 0 60000 65536"/>
                <a:gd name="T7" fmla="*/ 0 60000 65536"/>
                <a:gd name="T8" fmla="*/ 0 60000 65536"/>
                <a:gd name="T9" fmla="*/ 0 w 1"/>
                <a:gd name="T10" fmla="*/ 0 h 4658"/>
                <a:gd name="T11" fmla="*/ 1 w 1"/>
                <a:gd name="T12" fmla="*/ 4658 h 46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58">
                  <a:moveTo>
                    <a:pt x="0" y="0"/>
                  </a:moveTo>
                  <a:lnTo>
                    <a:pt x="0" y="4658"/>
                  </a:lnTo>
                  <a:lnTo>
                    <a:pt x="1" y="4658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1" name="Rectangle 19"/>
            <p:cNvSpPr>
              <a:spLocks noChangeArrowheads="1"/>
            </p:cNvSpPr>
            <p:nvPr/>
          </p:nvSpPr>
          <p:spPr bwMode="auto">
            <a:xfrm>
              <a:off x="3792" y="155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1272" name="Rectangle 20"/>
            <p:cNvSpPr>
              <a:spLocks noChangeArrowheads="1"/>
            </p:cNvSpPr>
            <p:nvPr/>
          </p:nvSpPr>
          <p:spPr bwMode="auto">
            <a:xfrm>
              <a:off x="3665" y="46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1273" name="Rectangle 21"/>
            <p:cNvSpPr>
              <a:spLocks noChangeArrowheads="1"/>
            </p:cNvSpPr>
            <p:nvPr/>
          </p:nvSpPr>
          <p:spPr bwMode="auto">
            <a:xfrm>
              <a:off x="4749" y="100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a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1274" name="Freeform 22"/>
            <p:cNvSpPr>
              <a:spLocks/>
            </p:cNvSpPr>
            <p:nvPr/>
          </p:nvSpPr>
          <p:spPr bwMode="auto">
            <a:xfrm>
              <a:off x="3170" y="667"/>
              <a:ext cx="573" cy="463"/>
            </a:xfrm>
            <a:custGeom>
              <a:avLst/>
              <a:gdLst>
                <a:gd name="T0" fmla="*/ 0 w 2390"/>
                <a:gd name="T1" fmla="*/ 0 h 1932"/>
                <a:gd name="T2" fmla="*/ 0 w 2390"/>
                <a:gd name="T3" fmla="*/ 0 h 1932"/>
                <a:gd name="T4" fmla="*/ 0 w 2390"/>
                <a:gd name="T5" fmla="*/ 0 h 1932"/>
                <a:gd name="T6" fmla="*/ 0 60000 65536"/>
                <a:gd name="T7" fmla="*/ 0 60000 65536"/>
                <a:gd name="T8" fmla="*/ 0 60000 65536"/>
                <a:gd name="T9" fmla="*/ 0 w 2390"/>
                <a:gd name="T10" fmla="*/ 0 h 1932"/>
                <a:gd name="T11" fmla="*/ 2390 w 2390"/>
                <a:gd name="T12" fmla="*/ 1932 h 19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90" h="1932">
                  <a:moveTo>
                    <a:pt x="0" y="1932"/>
                  </a:moveTo>
                  <a:lnTo>
                    <a:pt x="2389" y="0"/>
                  </a:lnTo>
                  <a:lnTo>
                    <a:pt x="2390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5" name="Freeform 23"/>
            <p:cNvSpPr>
              <a:spLocks/>
            </p:cNvSpPr>
            <p:nvPr/>
          </p:nvSpPr>
          <p:spPr bwMode="auto">
            <a:xfrm>
              <a:off x="4341" y="667"/>
              <a:ext cx="1" cy="1115"/>
            </a:xfrm>
            <a:custGeom>
              <a:avLst/>
              <a:gdLst>
                <a:gd name="T0" fmla="*/ 0 w 1"/>
                <a:gd name="T1" fmla="*/ 0 h 4658"/>
                <a:gd name="T2" fmla="*/ 0 w 1"/>
                <a:gd name="T3" fmla="*/ 0 h 4658"/>
                <a:gd name="T4" fmla="*/ 1 w 1"/>
                <a:gd name="T5" fmla="*/ 0 h 4658"/>
                <a:gd name="T6" fmla="*/ 0 60000 65536"/>
                <a:gd name="T7" fmla="*/ 0 60000 65536"/>
                <a:gd name="T8" fmla="*/ 0 60000 65536"/>
                <a:gd name="T9" fmla="*/ 0 w 1"/>
                <a:gd name="T10" fmla="*/ 0 h 4658"/>
                <a:gd name="T11" fmla="*/ 1 w 1"/>
                <a:gd name="T12" fmla="*/ 4658 h 46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58">
                  <a:moveTo>
                    <a:pt x="0" y="465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6" name="Rectangle 24"/>
            <p:cNvSpPr>
              <a:spLocks noChangeArrowheads="1"/>
            </p:cNvSpPr>
            <p:nvPr/>
          </p:nvSpPr>
          <p:spPr bwMode="auto">
            <a:xfrm>
              <a:off x="4853" y="1371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200" b="1">
                  <a:solidFill>
                    <a:srgbClr val="000000"/>
                  </a:solidFill>
                  <a:latin typeface="宋体" charset="-122"/>
                </a:rPr>
                <a:t>Y</a:t>
              </a:r>
              <a:endParaRPr lang="en-US" altLang="zh-CN" sz="700" b="1">
                <a:solidFill>
                  <a:srgbClr val="FF3300"/>
                </a:solidFill>
              </a:endParaRPr>
            </a:p>
          </p:txBody>
        </p:sp>
        <p:sp>
          <p:nvSpPr>
            <p:cNvPr id="51277" name="Rectangle 25"/>
            <p:cNvSpPr>
              <a:spLocks noChangeArrowheads="1"/>
            </p:cNvSpPr>
            <p:nvPr/>
          </p:nvSpPr>
          <p:spPr bwMode="auto">
            <a:xfrm>
              <a:off x="4393" y="49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1278" name="Freeform 26"/>
            <p:cNvSpPr>
              <a:spLocks/>
            </p:cNvSpPr>
            <p:nvPr/>
          </p:nvSpPr>
          <p:spPr bwMode="auto">
            <a:xfrm>
              <a:off x="4341" y="667"/>
              <a:ext cx="353" cy="463"/>
            </a:xfrm>
            <a:custGeom>
              <a:avLst/>
              <a:gdLst>
                <a:gd name="T0" fmla="*/ 0 w 1471"/>
                <a:gd name="T1" fmla="*/ 0 h 1932"/>
                <a:gd name="T2" fmla="*/ 0 w 1471"/>
                <a:gd name="T3" fmla="*/ 0 h 1932"/>
                <a:gd name="T4" fmla="*/ 0 w 1471"/>
                <a:gd name="T5" fmla="*/ 0 h 1932"/>
                <a:gd name="T6" fmla="*/ 0 60000 65536"/>
                <a:gd name="T7" fmla="*/ 0 60000 65536"/>
                <a:gd name="T8" fmla="*/ 0 60000 65536"/>
                <a:gd name="T9" fmla="*/ 0 w 1471"/>
                <a:gd name="T10" fmla="*/ 0 h 1932"/>
                <a:gd name="T11" fmla="*/ 1471 w 1471"/>
                <a:gd name="T12" fmla="*/ 1932 h 19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1" h="1932">
                  <a:moveTo>
                    <a:pt x="0" y="0"/>
                  </a:moveTo>
                  <a:lnTo>
                    <a:pt x="1470" y="1932"/>
                  </a:lnTo>
                  <a:lnTo>
                    <a:pt x="1471" y="193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9" name="Line 27"/>
            <p:cNvSpPr>
              <a:spLocks noChangeShapeType="1"/>
            </p:cNvSpPr>
            <p:nvPr/>
          </p:nvSpPr>
          <p:spPr bwMode="auto">
            <a:xfrm>
              <a:off x="3070" y="1477"/>
              <a:ext cx="17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80" name="Line 28"/>
            <p:cNvSpPr>
              <a:spLocks noChangeShapeType="1"/>
            </p:cNvSpPr>
            <p:nvPr/>
          </p:nvSpPr>
          <p:spPr bwMode="auto">
            <a:xfrm>
              <a:off x="3175" y="1122"/>
              <a:ext cx="0" cy="10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81" name="Freeform 29"/>
            <p:cNvSpPr>
              <a:spLocks/>
            </p:cNvSpPr>
            <p:nvPr/>
          </p:nvSpPr>
          <p:spPr bwMode="auto">
            <a:xfrm>
              <a:off x="3170" y="1782"/>
              <a:ext cx="573" cy="353"/>
            </a:xfrm>
            <a:custGeom>
              <a:avLst/>
              <a:gdLst>
                <a:gd name="T0" fmla="*/ 0 w 2390"/>
                <a:gd name="T1" fmla="*/ 0 h 1471"/>
                <a:gd name="T2" fmla="*/ 0 w 2390"/>
                <a:gd name="T3" fmla="*/ 0 h 1471"/>
                <a:gd name="T4" fmla="*/ 0 w 2390"/>
                <a:gd name="T5" fmla="*/ 0 h 1471"/>
                <a:gd name="T6" fmla="*/ 0 60000 65536"/>
                <a:gd name="T7" fmla="*/ 0 60000 65536"/>
                <a:gd name="T8" fmla="*/ 0 60000 65536"/>
                <a:gd name="T9" fmla="*/ 0 w 2390"/>
                <a:gd name="T10" fmla="*/ 0 h 1471"/>
                <a:gd name="T11" fmla="*/ 2390 w 2390"/>
                <a:gd name="T12" fmla="*/ 1471 h 1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90" h="1471">
                  <a:moveTo>
                    <a:pt x="0" y="1471"/>
                  </a:moveTo>
                  <a:lnTo>
                    <a:pt x="2389" y="0"/>
                  </a:lnTo>
                  <a:lnTo>
                    <a:pt x="2390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2" name="Text Box 30"/>
            <p:cNvSpPr txBox="1">
              <a:spLocks noChangeArrowheads="1"/>
            </p:cNvSpPr>
            <p:nvPr/>
          </p:nvSpPr>
          <p:spPr bwMode="auto">
            <a:xfrm>
              <a:off x="3110" y="882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1283" name="Text Box 31"/>
            <p:cNvSpPr txBox="1">
              <a:spLocks noChangeArrowheads="1"/>
            </p:cNvSpPr>
            <p:nvPr/>
          </p:nvSpPr>
          <p:spPr bwMode="auto">
            <a:xfrm>
              <a:off x="4413" y="429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Symbol" pitchFamily="18" charset="2"/>
                </a:rPr>
                <a:t></a:t>
              </a:r>
            </a:p>
          </p:txBody>
        </p:sp>
        <p:sp>
          <p:nvSpPr>
            <p:cNvPr id="51284" name="Text Box 32"/>
            <p:cNvSpPr txBox="1">
              <a:spLocks noChangeArrowheads="1"/>
            </p:cNvSpPr>
            <p:nvPr/>
          </p:nvSpPr>
          <p:spPr bwMode="auto">
            <a:xfrm>
              <a:off x="4835" y="984"/>
              <a:ext cx="1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Symbol" pitchFamily="18" charset="2"/>
                </a:rPr>
                <a:t></a:t>
              </a:r>
            </a:p>
          </p:txBody>
        </p:sp>
      </p:grpSp>
      <p:sp>
        <p:nvSpPr>
          <p:cNvPr id="389153" name="Text Box 33"/>
          <p:cNvSpPr txBox="1">
            <a:spLocks noChangeArrowheads="1"/>
          </p:cNvSpPr>
          <p:nvPr/>
        </p:nvSpPr>
        <p:spPr bwMode="auto">
          <a:xfrm>
            <a:off x="569913" y="4911725"/>
            <a:ext cx="8135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b="1">
                <a:solidFill>
                  <a:schemeClr val="tx2"/>
                </a:solidFill>
              </a:rPr>
              <a:t>      </a:t>
            </a:r>
            <a:r>
              <a:rPr lang="zh-CN" altLang="en-US" b="1">
                <a:solidFill>
                  <a:schemeClr val="tx2"/>
                </a:solidFill>
                <a:ea typeface="黑体" pitchFamily="2" charset="-122"/>
              </a:rPr>
              <a:t>三</a:t>
            </a:r>
            <a:r>
              <a:rPr lang="zh-CN" altLang="en-US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个投影都缩短。即</a:t>
            </a:r>
            <a:r>
              <a:rPr lang="en-US" altLang="zh-CN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都不反映空间线段的实长及与三个投影面夹角的实际大小，且与三个投影轴都倾斜。</a:t>
            </a:r>
          </a:p>
        </p:txBody>
      </p:sp>
      <p:sp>
        <p:nvSpPr>
          <p:cNvPr id="389154" name="Text Box 34"/>
          <p:cNvSpPr txBox="1">
            <a:spLocks noChangeArrowheads="1"/>
          </p:cNvSpPr>
          <p:nvPr/>
        </p:nvSpPr>
        <p:spPr bwMode="auto">
          <a:xfrm>
            <a:off x="3455988" y="4214813"/>
            <a:ext cx="2138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投影特性</a:t>
            </a:r>
          </a:p>
        </p:txBody>
      </p:sp>
      <p:grpSp>
        <p:nvGrpSpPr>
          <p:cNvPr id="51208" name="Group 35"/>
          <p:cNvGrpSpPr>
            <a:grpSpLocks/>
          </p:cNvGrpSpPr>
          <p:nvPr/>
        </p:nvGrpSpPr>
        <p:grpSpPr bwMode="auto">
          <a:xfrm>
            <a:off x="685800" y="1162050"/>
            <a:ext cx="3175000" cy="2871788"/>
            <a:chOff x="377" y="440"/>
            <a:chExt cx="2000" cy="1809"/>
          </a:xfrm>
        </p:grpSpPr>
        <p:sp>
          <p:nvSpPr>
            <p:cNvPr id="51209" name="AutoShape 36"/>
            <p:cNvSpPr>
              <a:spLocks noChangeArrowheads="1"/>
            </p:cNvSpPr>
            <p:nvPr/>
          </p:nvSpPr>
          <p:spPr bwMode="auto">
            <a:xfrm flipH="1">
              <a:off x="377" y="1549"/>
              <a:ext cx="1942" cy="700"/>
            </a:xfrm>
            <a:prstGeom prst="parallelogram">
              <a:avLst>
                <a:gd name="adj" fmla="val 98063"/>
              </a:avLst>
            </a:prstGeom>
            <a:solidFill>
              <a:srgbClr val="66FF33">
                <a:alpha val="39999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zh-CN" sz="2000">
                <a:ea typeface="黑体" pitchFamily="2" charset="-122"/>
              </a:endParaRPr>
            </a:p>
          </p:txBody>
        </p:sp>
        <p:sp>
          <p:nvSpPr>
            <p:cNvPr id="51210" name="AutoShape 37"/>
            <p:cNvSpPr>
              <a:spLocks noChangeArrowheads="1"/>
            </p:cNvSpPr>
            <p:nvPr/>
          </p:nvSpPr>
          <p:spPr bwMode="auto">
            <a:xfrm rot="5400000">
              <a:off x="1081" y="1012"/>
              <a:ext cx="1787" cy="688"/>
            </a:xfrm>
            <a:prstGeom prst="parallelogram">
              <a:avLst>
                <a:gd name="adj" fmla="val 102428"/>
              </a:avLst>
            </a:prstGeom>
            <a:solidFill>
              <a:srgbClr val="FFFF00">
                <a:alpha val="5294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zh-CN" sz="2000">
                <a:ea typeface="黑体" pitchFamily="2" charset="-122"/>
              </a:endParaRPr>
            </a:p>
          </p:txBody>
        </p:sp>
        <p:sp>
          <p:nvSpPr>
            <p:cNvPr id="51211" name="Rectangle 38"/>
            <p:cNvSpPr>
              <a:spLocks noChangeArrowheads="1"/>
            </p:cNvSpPr>
            <p:nvPr/>
          </p:nvSpPr>
          <p:spPr bwMode="auto">
            <a:xfrm>
              <a:off x="377" y="462"/>
              <a:ext cx="1255" cy="10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zh-CN" sz="2000">
                <a:ea typeface="黑体" pitchFamily="2" charset="-122"/>
              </a:endParaRPr>
            </a:p>
          </p:txBody>
        </p:sp>
        <p:sp>
          <p:nvSpPr>
            <p:cNvPr id="51212" name="Rectangle 39"/>
            <p:cNvSpPr>
              <a:spLocks noChangeArrowheads="1"/>
            </p:cNvSpPr>
            <p:nvPr/>
          </p:nvSpPr>
          <p:spPr bwMode="auto">
            <a:xfrm>
              <a:off x="1315" y="2038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200" b="1">
                  <a:solidFill>
                    <a:srgbClr val="000000"/>
                  </a:solidFill>
                  <a:latin typeface="宋体" charset="-122"/>
                </a:rPr>
                <a:t>H</a:t>
              </a:r>
              <a:endParaRPr lang="en-US" altLang="zh-CN" sz="700" b="1">
                <a:solidFill>
                  <a:srgbClr val="FF3300"/>
                </a:solidFill>
              </a:endParaRPr>
            </a:p>
          </p:txBody>
        </p:sp>
        <p:sp>
          <p:nvSpPr>
            <p:cNvPr id="51213" name="Rectangle 40"/>
            <p:cNvSpPr>
              <a:spLocks noChangeArrowheads="1"/>
            </p:cNvSpPr>
            <p:nvPr/>
          </p:nvSpPr>
          <p:spPr bwMode="auto">
            <a:xfrm>
              <a:off x="1121" y="194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a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1214" name="Freeform 41"/>
            <p:cNvSpPr>
              <a:spLocks/>
            </p:cNvSpPr>
            <p:nvPr/>
          </p:nvSpPr>
          <p:spPr bwMode="auto">
            <a:xfrm>
              <a:off x="1556" y="926"/>
              <a:ext cx="302" cy="1"/>
            </a:xfrm>
            <a:custGeom>
              <a:avLst/>
              <a:gdLst>
                <a:gd name="T0" fmla="*/ 0 w 1209"/>
                <a:gd name="T1" fmla="*/ 0 h 1"/>
                <a:gd name="T2" fmla="*/ 0 w 1209"/>
                <a:gd name="T3" fmla="*/ 0 h 1"/>
                <a:gd name="T4" fmla="*/ 0 w 1209"/>
                <a:gd name="T5" fmla="*/ 0 h 1"/>
                <a:gd name="T6" fmla="*/ 0 60000 65536"/>
                <a:gd name="T7" fmla="*/ 0 60000 65536"/>
                <a:gd name="T8" fmla="*/ 0 60000 65536"/>
                <a:gd name="T9" fmla="*/ 0 w 1209"/>
                <a:gd name="T10" fmla="*/ 0 h 1"/>
                <a:gd name="T11" fmla="*/ 1209 w 120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9" h="1">
                  <a:moveTo>
                    <a:pt x="1209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5" name="Freeform 42"/>
            <p:cNvSpPr>
              <a:spLocks/>
            </p:cNvSpPr>
            <p:nvPr/>
          </p:nvSpPr>
          <p:spPr bwMode="auto">
            <a:xfrm>
              <a:off x="1556" y="1769"/>
              <a:ext cx="303" cy="1"/>
            </a:xfrm>
            <a:custGeom>
              <a:avLst/>
              <a:gdLst>
                <a:gd name="T0" fmla="*/ 0 w 1210"/>
                <a:gd name="T1" fmla="*/ 0 h 1"/>
                <a:gd name="T2" fmla="*/ 0 w 1210"/>
                <a:gd name="T3" fmla="*/ 0 h 1"/>
                <a:gd name="T4" fmla="*/ 0 w 1210"/>
                <a:gd name="T5" fmla="*/ 0 h 1"/>
                <a:gd name="T6" fmla="*/ 0 60000 65536"/>
                <a:gd name="T7" fmla="*/ 0 60000 65536"/>
                <a:gd name="T8" fmla="*/ 0 60000 65536"/>
                <a:gd name="T9" fmla="*/ 0 w 1210"/>
                <a:gd name="T10" fmla="*/ 0 h 1"/>
                <a:gd name="T11" fmla="*/ 1210 w 121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10" h="1">
                  <a:moveTo>
                    <a:pt x="0" y="0"/>
                  </a:moveTo>
                  <a:lnTo>
                    <a:pt x="1209" y="0"/>
                  </a:lnTo>
                  <a:lnTo>
                    <a:pt x="1210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6" name="Freeform 43"/>
            <p:cNvSpPr>
              <a:spLocks/>
            </p:cNvSpPr>
            <p:nvPr/>
          </p:nvSpPr>
          <p:spPr bwMode="auto">
            <a:xfrm>
              <a:off x="1219" y="2029"/>
              <a:ext cx="900" cy="1"/>
            </a:xfrm>
            <a:custGeom>
              <a:avLst/>
              <a:gdLst>
                <a:gd name="T0" fmla="*/ 0 w 3599"/>
                <a:gd name="T1" fmla="*/ 0 h 1"/>
                <a:gd name="T2" fmla="*/ 0 w 3599"/>
                <a:gd name="T3" fmla="*/ 0 h 1"/>
                <a:gd name="T4" fmla="*/ 0 w 3599"/>
                <a:gd name="T5" fmla="*/ 0 h 1"/>
                <a:gd name="T6" fmla="*/ 0 60000 65536"/>
                <a:gd name="T7" fmla="*/ 0 60000 65536"/>
                <a:gd name="T8" fmla="*/ 0 60000 65536"/>
                <a:gd name="T9" fmla="*/ 0 w 3599"/>
                <a:gd name="T10" fmla="*/ 0 h 1"/>
                <a:gd name="T11" fmla="*/ 3599 w 359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99" h="1">
                  <a:moveTo>
                    <a:pt x="0" y="0"/>
                  </a:moveTo>
                  <a:lnTo>
                    <a:pt x="3598" y="0"/>
                  </a:lnTo>
                  <a:lnTo>
                    <a:pt x="3599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Freeform 44"/>
            <p:cNvSpPr>
              <a:spLocks/>
            </p:cNvSpPr>
            <p:nvPr/>
          </p:nvSpPr>
          <p:spPr bwMode="auto">
            <a:xfrm>
              <a:off x="1219" y="1669"/>
              <a:ext cx="900" cy="1"/>
            </a:xfrm>
            <a:custGeom>
              <a:avLst/>
              <a:gdLst>
                <a:gd name="T0" fmla="*/ 0 w 3599"/>
                <a:gd name="T1" fmla="*/ 0 h 1"/>
                <a:gd name="T2" fmla="*/ 0 w 3599"/>
                <a:gd name="T3" fmla="*/ 0 h 1"/>
                <a:gd name="T4" fmla="*/ 0 w 3599"/>
                <a:gd name="T5" fmla="*/ 0 h 1"/>
                <a:gd name="T6" fmla="*/ 0 60000 65536"/>
                <a:gd name="T7" fmla="*/ 0 60000 65536"/>
                <a:gd name="T8" fmla="*/ 0 60000 65536"/>
                <a:gd name="T9" fmla="*/ 0 w 3599"/>
                <a:gd name="T10" fmla="*/ 0 h 1"/>
                <a:gd name="T11" fmla="*/ 3599 w 359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99" h="1">
                  <a:moveTo>
                    <a:pt x="0" y="0"/>
                  </a:moveTo>
                  <a:lnTo>
                    <a:pt x="3598" y="0"/>
                  </a:lnTo>
                  <a:lnTo>
                    <a:pt x="3599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Freeform 45"/>
            <p:cNvSpPr>
              <a:spLocks/>
            </p:cNvSpPr>
            <p:nvPr/>
          </p:nvSpPr>
          <p:spPr bwMode="auto">
            <a:xfrm>
              <a:off x="1556" y="926"/>
              <a:ext cx="260" cy="743"/>
            </a:xfrm>
            <a:custGeom>
              <a:avLst/>
              <a:gdLst>
                <a:gd name="T0" fmla="*/ 0 w 1041"/>
                <a:gd name="T1" fmla="*/ 0 h 2972"/>
                <a:gd name="T2" fmla="*/ 0 w 1041"/>
                <a:gd name="T3" fmla="*/ 0 h 2972"/>
                <a:gd name="T4" fmla="*/ 0 w 1041"/>
                <a:gd name="T5" fmla="*/ 0 h 2972"/>
                <a:gd name="T6" fmla="*/ 0 60000 65536"/>
                <a:gd name="T7" fmla="*/ 0 60000 65536"/>
                <a:gd name="T8" fmla="*/ 0 60000 65536"/>
                <a:gd name="T9" fmla="*/ 0 w 1041"/>
                <a:gd name="T10" fmla="*/ 0 h 2972"/>
                <a:gd name="T11" fmla="*/ 1041 w 1041"/>
                <a:gd name="T12" fmla="*/ 2972 h 29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1" h="2972">
                  <a:moveTo>
                    <a:pt x="0" y="0"/>
                  </a:moveTo>
                  <a:lnTo>
                    <a:pt x="1040" y="2972"/>
                  </a:lnTo>
                  <a:lnTo>
                    <a:pt x="1041" y="2972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Rectangle 46"/>
            <p:cNvSpPr>
              <a:spLocks noChangeArrowheads="1"/>
            </p:cNvSpPr>
            <p:nvPr/>
          </p:nvSpPr>
          <p:spPr bwMode="auto">
            <a:xfrm>
              <a:off x="1315" y="1051"/>
              <a:ext cx="15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900" b="1">
                  <a:solidFill>
                    <a:srgbClr val="000000"/>
                  </a:solidFill>
                  <a:latin typeface="宋体" charset="-122"/>
                </a:rPr>
                <a:t>β</a:t>
              </a:r>
              <a:endParaRPr lang="en-US" altLang="zh-CN" sz="800" b="1">
                <a:solidFill>
                  <a:srgbClr val="FF3300"/>
                </a:solidFill>
              </a:endParaRPr>
            </a:p>
          </p:txBody>
        </p:sp>
        <p:sp>
          <p:nvSpPr>
            <p:cNvPr id="51220" name="Rectangle 47"/>
            <p:cNvSpPr>
              <a:spLocks noChangeArrowheads="1"/>
            </p:cNvSpPr>
            <p:nvPr/>
          </p:nvSpPr>
          <p:spPr bwMode="auto">
            <a:xfrm>
              <a:off x="1420" y="1126"/>
              <a:ext cx="16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100" b="1">
                  <a:solidFill>
                    <a:srgbClr val="000000"/>
                  </a:solidFill>
                  <a:latin typeface="宋体" charset="-122"/>
                </a:rPr>
                <a:t>γ</a:t>
              </a:r>
              <a:endParaRPr lang="en-US" altLang="zh-CN" sz="900" b="1">
                <a:solidFill>
                  <a:srgbClr val="FF3300"/>
                </a:solidFill>
              </a:endParaRPr>
            </a:p>
          </p:txBody>
        </p:sp>
        <p:sp>
          <p:nvSpPr>
            <p:cNvPr id="51221" name="Freeform 48"/>
            <p:cNvSpPr>
              <a:spLocks/>
            </p:cNvSpPr>
            <p:nvPr/>
          </p:nvSpPr>
          <p:spPr bwMode="auto">
            <a:xfrm>
              <a:off x="959" y="926"/>
              <a:ext cx="597" cy="483"/>
            </a:xfrm>
            <a:custGeom>
              <a:avLst/>
              <a:gdLst>
                <a:gd name="T0" fmla="*/ 0 w 2390"/>
                <a:gd name="T1" fmla="*/ 0 h 1931"/>
                <a:gd name="T2" fmla="*/ 0 w 2390"/>
                <a:gd name="T3" fmla="*/ 0 h 1931"/>
                <a:gd name="T4" fmla="*/ 0 w 2390"/>
                <a:gd name="T5" fmla="*/ 0 h 1931"/>
                <a:gd name="T6" fmla="*/ 0 60000 65536"/>
                <a:gd name="T7" fmla="*/ 0 60000 65536"/>
                <a:gd name="T8" fmla="*/ 0 60000 65536"/>
                <a:gd name="T9" fmla="*/ 0 w 2390"/>
                <a:gd name="T10" fmla="*/ 0 h 1931"/>
                <a:gd name="T11" fmla="*/ 2390 w 2390"/>
                <a:gd name="T12" fmla="*/ 1931 h 19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90" h="1931">
                  <a:moveTo>
                    <a:pt x="0" y="1931"/>
                  </a:moveTo>
                  <a:lnTo>
                    <a:pt x="2389" y="0"/>
                  </a:lnTo>
                  <a:lnTo>
                    <a:pt x="2390" y="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Freeform 49"/>
            <p:cNvSpPr>
              <a:spLocks/>
            </p:cNvSpPr>
            <p:nvPr/>
          </p:nvSpPr>
          <p:spPr bwMode="auto">
            <a:xfrm>
              <a:off x="1455" y="1149"/>
              <a:ext cx="182" cy="21"/>
            </a:xfrm>
            <a:custGeom>
              <a:avLst/>
              <a:gdLst>
                <a:gd name="T0" fmla="*/ 0 w 726"/>
                <a:gd name="T1" fmla="*/ 0 h 86"/>
                <a:gd name="T2" fmla="*/ 0 w 726"/>
                <a:gd name="T3" fmla="*/ 0 h 86"/>
                <a:gd name="T4" fmla="*/ 0 w 726"/>
                <a:gd name="T5" fmla="*/ 0 h 86"/>
                <a:gd name="T6" fmla="*/ 0 w 726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6"/>
                <a:gd name="T13" fmla="*/ 0 h 86"/>
                <a:gd name="T14" fmla="*/ 726 w 726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6" h="86">
                  <a:moveTo>
                    <a:pt x="0" y="0"/>
                  </a:moveTo>
                  <a:lnTo>
                    <a:pt x="360" y="86"/>
                  </a:lnTo>
                  <a:lnTo>
                    <a:pt x="725" y="33"/>
                  </a:lnTo>
                  <a:lnTo>
                    <a:pt x="726" y="33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3" name="Freeform 50"/>
            <p:cNvSpPr>
              <a:spLocks/>
            </p:cNvSpPr>
            <p:nvPr/>
          </p:nvSpPr>
          <p:spPr bwMode="auto">
            <a:xfrm>
              <a:off x="1329" y="699"/>
              <a:ext cx="1" cy="843"/>
            </a:xfrm>
            <a:custGeom>
              <a:avLst/>
              <a:gdLst>
                <a:gd name="T0" fmla="*/ 0 w 2"/>
                <a:gd name="T1" fmla="*/ 0 h 3371"/>
                <a:gd name="T2" fmla="*/ 0 w 2"/>
                <a:gd name="T3" fmla="*/ 0 h 3371"/>
                <a:gd name="T4" fmla="*/ 1 w 2"/>
                <a:gd name="T5" fmla="*/ 0 h 3371"/>
                <a:gd name="T6" fmla="*/ 0 60000 65536"/>
                <a:gd name="T7" fmla="*/ 0 60000 65536"/>
                <a:gd name="T8" fmla="*/ 0 60000 65536"/>
                <a:gd name="T9" fmla="*/ 0 w 2"/>
                <a:gd name="T10" fmla="*/ 0 h 3371"/>
                <a:gd name="T11" fmla="*/ 2 w 2"/>
                <a:gd name="T12" fmla="*/ 3371 h 33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3371">
                  <a:moveTo>
                    <a:pt x="0" y="0"/>
                  </a:moveTo>
                  <a:lnTo>
                    <a:pt x="0" y="3371"/>
                  </a:lnTo>
                  <a:lnTo>
                    <a:pt x="2" y="3371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Freeform 51"/>
            <p:cNvSpPr>
              <a:spLocks/>
            </p:cNvSpPr>
            <p:nvPr/>
          </p:nvSpPr>
          <p:spPr bwMode="auto">
            <a:xfrm>
              <a:off x="1556" y="926"/>
              <a:ext cx="1" cy="843"/>
            </a:xfrm>
            <a:custGeom>
              <a:avLst/>
              <a:gdLst>
                <a:gd name="T0" fmla="*/ 0 w 1"/>
                <a:gd name="T1" fmla="*/ 0 h 3371"/>
                <a:gd name="T2" fmla="*/ 0 w 1"/>
                <a:gd name="T3" fmla="*/ 0 h 3371"/>
                <a:gd name="T4" fmla="*/ 1 w 1"/>
                <a:gd name="T5" fmla="*/ 0 h 3371"/>
                <a:gd name="T6" fmla="*/ 0 60000 65536"/>
                <a:gd name="T7" fmla="*/ 0 60000 65536"/>
                <a:gd name="T8" fmla="*/ 0 60000 65536"/>
                <a:gd name="T9" fmla="*/ 0 w 1"/>
                <a:gd name="T10" fmla="*/ 0 h 3371"/>
                <a:gd name="T11" fmla="*/ 1 w 1"/>
                <a:gd name="T12" fmla="*/ 3371 h 33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371">
                  <a:moveTo>
                    <a:pt x="0" y="337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Freeform 52"/>
            <p:cNvSpPr>
              <a:spLocks/>
            </p:cNvSpPr>
            <p:nvPr/>
          </p:nvSpPr>
          <p:spPr bwMode="auto">
            <a:xfrm>
              <a:off x="1219" y="926"/>
              <a:ext cx="337" cy="743"/>
            </a:xfrm>
            <a:custGeom>
              <a:avLst/>
              <a:gdLst>
                <a:gd name="T0" fmla="*/ 0 w 1349"/>
                <a:gd name="T1" fmla="*/ 0 h 2972"/>
                <a:gd name="T2" fmla="*/ 0 w 1349"/>
                <a:gd name="T3" fmla="*/ 0 h 2972"/>
                <a:gd name="T4" fmla="*/ 0 w 1349"/>
                <a:gd name="T5" fmla="*/ 0 h 2972"/>
                <a:gd name="T6" fmla="*/ 0 60000 65536"/>
                <a:gd name="T7" fmla="*/ 0 60000 65536"/>
                <a:gd name="T8" fmla="*/ 0 60000 65536"/>
                <a:gd name="T9" fmla="*/ 0 w 1349"/>
                <a:gd name="T10" fmla="*/ 0 h 2972"/>
                <a:gd name="T11" fmla="*/ 1349 w 1349"/>
                <a:gd name="T12" fmla="*/ 2972 h 29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9" h="2972">
                  <a:moveTo>
                    <a:pt x="1349" y="0"/>
                  </a:moveTo>
                  <a:lnTo>
                    <a:pt x="0" y="2972"/>
                  </a:lnTo>
                  <a:lnTo>
                    <a:pt x="1" y="2972"/>
                  </a:lnTo>
                </a:path>
              </a:pathLst>
            </a:custGeom>
            <a:noFill/>
            <a:ln w="57150" cmpd="sng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6" name="Rectangle 53"/>
            <p:cNvSpPr>
              <a:spLocks noChangeArrowheads="1"/>
            </p:cNvSpPr>
            <p:nvPr/>
          </p:nvSpPr>
          <p:spPr bwMode="auto">
            <a:xfrm>
              <a:off x="603" y="97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a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1227" name="Rectangle 54"/>
            <p:cNvSpPr>
              <a:spLocks noChangeArrowheads="1"/>
            </p:cNvSpPr>
            <p:nvPr/>
          </p:nvSpPr>
          <p:spPr bwMode="auto">
            <a:xfrm>
              <a:off x="1082" y="1610"/>
              <a:ext cx="1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Dutch801 Rm BT" pitchFamily="18" charset="0"/>
                </a:rPr>
                <a:t>A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51228" name="Freeform 55"/>
            <p:cNvSpPr>
              <a:spLocks/>
            </p:cNvSpPr>
            <p:nvPr/>
          </p:nvSpPr>
          <p:spPr bwMode="auto">
            <a:xfrm>
              <a:off x="731" y="699"/>
              <a:ext cx="598" cy="483"/>
            </a:xfrm>
            <a:custGeom>
              <a:avLst/>
              <a:gdLst>
                <a:gd name="T0" fmla="*/ 0 w 2391"/>
                <a:gd name="T1" fmla="*/ 0 h 1931"/>
                <a:gd name="T2" fmla="*/ 0 w 2391"/>
                <a:gd name="T3" fmla="*/ 0 h 1931"/>
                <a:gd name="T4" fmla="*/ 0 w 2391"/>
                <a:gd name="T5" fmla="*/ 0 h 1931"/>
                <a:gd name="T6" fmla="*/ 0 60000 65536"/>
                <a:gd name="T7" fmla="*/ 0 60000 65536"/>
                <a:gd name="T8" fmla="*/ 0 60000 65536"/>
                <a:gd name="T9" fmla="*/ 0 w 2391"/>
                <a:gd name="T10" fmla="*/ 0 h 1931"/>
                <a:gd name="T11" fmla="*/ 2391 w 2391"/>
                <a:gd name="T12" fmla="*/ 1931 h 19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91" h="1931">
                  <a:moveTo>
                    <a:pt x="0" y="1931"/>
                  </a:moveTo>
                  <a:lnTo>
                    <a:pt x="2389" y="0"/>
                  </a:lnTo>
                  <a:lnTo>
                    <a:pt x="2391" y="0"/>
                  </a:lnTo>
                </a:path>
              </a:pathLst>
            </a:custGeom>
            <a:noFill/>
            <a:ln w="57150" cmpd="sng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9" name="Freeform 56"/>
            <p:cNvSpPr>
              <a:spLocks/>
            </p:cNvSpPr>
            <p:nvPr/>
          </p:nvSpPr>
          <p:spPr bwMode="auto">
            <a:xfrm>
              <a:off x="731" y="1182"/>
              <a:ext cx="488" cy="487"/>
            </a:xfrm>
            <a:custGeom>
              <a:avLst/>
              <a:gdLst>
                <a:gd name="T0" fmla="*/ 0 w 1951"/>
                <a:gd name="T1" fmla="*/ 0 h 1951"/>
                <a:gd name="T2" fmla="*/ 0 w 1951"/>
                <a:gd name="T3" fmla="*/ 0 h 1951"/>
                <a:gd name="T4" fmla="*/ 0 w 1951"/>
                <a:gd name="T5" fmla="*/ 0 h 1951"/>
                <a:gd name="T6" fmla="*/ 0 60000 65536"/>
                <a:gd name="T7" fmla="*/ 0 60000 65536"/>
                <a:gd name="T8" fmla="*/ 0 60000 65536"/>
                <a:gd name="T9" fmla="*/ 0 w 1951"/>
                <a:gd name="T10" fmla="*/ 0 h 1951"/>
                <a:gd name="T11" fmla="*/ 1951 w 1951"/>
                <a:gd name="T12" fmla="*/ 1951 h 19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1" h="1951">
                  <a:moveTo>
                    <a:pt x="0" y="0"/>
                  </a:moveTo>
                  <a:lnTo>
                    <a:pt x="1950" y="1951"/>
                  </a:lnTo>
                  <a:lnTo>
                    <a:pt x="1951" y="1951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" name="Freeform 57"/>
            <p:cNvSpPr>
              <a:spLocks/>
            </p:cNvSpPr>
            <p:nvPr/>
          </p:nvSpPr>
          <p:spPr bwMode="auto">
            <a:xfrm>
              <a:off x="1329" y="1542"/>
              <a:ext cx="227" cy="227"/>
            </a:xfrm>
            <a:custGeom>
              <a:avLst/>
              <a:gdLst>
                <a:gd name="T0" fmla="*/ 0 w 911"/>
                <a:gd name="T1" fmla="*/ 0 h 910"/>
                <a:gd name="T2" fmla="*/ 0 w 911"/>
                <a:gd name="T3" fmla="*/ 0 h 910"/>
                <a:gd name="T4" fmla="*/ 0 w 911"/>
                <a:gd name="T5" fmla="*/ 0 h 910"/>
                <a:gd name="T6" fmla="*/ 0 60000 65536"/>
                <a:gd name="T7" fmla="*/ 0 60000 65536"/>
                <a:gd name="T8" fmla="*/ 0 60000 65536"/>
                <a:gd name="T9" fmla="*/ 0 w 911"/>
                <a:gd name="T10" fmla="*/ 0 h 910"/>
                <a:gd name="T11" fmla="*/ 911 w 911"/>
                <a:gd name="T12" fmla="*/ 910 h 9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1" h="910">
                  <a:moveTo>
                    <a:pt x="0" y="0"/>
                  </a:moveTo>
                  <a:lnTo>
                    <a:pt x="910" y="910"/>
                  </a:lnTo>
                  <a:lnTo>
                    <a:pt x="911" y="91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" name="Freeform 58"/>
            <p:cNvSpPr>
              <a:spLocks/>
            </p:cNvSpPr>
            <p:nvPr/>
          </p:nvSpPr>
          <p:spPr bwMode="auto">
            <a:xfrm>
              <a:off x="1219" y="1409"/>
              <a:ext cx="337" cy="260"/>
            </a:xfrm>
            <a:custGeom>
              <a:avLst/>
              <a:gdLst>
                <a:gd name="T0" fmla="*/ 0 w 1350"/>
                <a:gd name="T1" fmla="*/ 0 h 1041"/>
                <a:gd name="T2" fmla="*/ 0 w 1350"/>
                <a:gd name="T3" fmla="*/ 0 h 1041"/>
                <a:gd name="T4" fmla="*/ 0 w 1350"/>
                <a:gd name="T5" fmla="*/ 0 h 1041"/>
                <a:gd name="T6" fmla="*/ 0 60000 65536"/>
                <a:gd name="T7" fmla="*/ 0 60000 65536"/>
                <a:gd name="T8" fmla="*/ 0 60000 65536"/>
                <a:gd name="T9" fmla="*/ 0 w 1350"/>
                <a:gd name="T10" fmla="*/ 0 h 1041"/>
                <a:gd name="T11" fmla="*/ 1350 w 1350"/>
                <a:gd name="T12" fmla="*/ 1041 h 10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0" h="1041">
                  <a:moveTo>
                    <a:pt x="0" y="1041"/>
                  </a:moveTo>
                  <a:lnTo>
                    <a:pt x="1349" y="0"/>
                  </a:lnTo>
                  <a:lnTo>
                    <a:pt x="1350" y="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" name="Freeform 59"/>
            <p:cNvSpPr>
              <a:spLocks/>
            </p:cNvSpPr>
            <p:nvPr/>
          </p:nvSpPr>
          <p:spPr bwMode="auto">
            <a:xfrm>
              <a:off x="1219" y="1769"/>
              <a:ext cx="337" cy="260"/>
            </a:xfrm>
            <a:custGeom>
              <a:avLst/>
              <a:gdLst>
                <a:gd name="T0" fmla="*/ 0 w 1350"/>
                <a:gd name="T1" fmla="*/ 0 h 1041"/>
                <a:gd name="T2" fmla="*/ 0 w 1350"/>
                <a:gd name="T3" fmla="*/ 0 h 1041"/>
                <a:gd name="T4" fmla="*/ 0 w 1350"/>
                <a:gd name="T5" fmla="*/ 0 h 1041"/>
                <a:gd name="T6" fmla="*/ 0 60000 65536"/>
                <a:gd name="T7" fmla="*/ 0 60000 65536"/>
                <a:gd name="T8" fmla="*/ 0 60000 65536"/>
                <a:gd name="T9" fmla="*/ 0 w 1350"/>
                <a:gd name="T10" fmla="*/ 0 h 1041"/>
                <a:gd name="T11" fmla="*/ 1350 w 1350"/>
                <a:gd name="T12" fmla="*/ 1041 h 10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0" h="1041">
                  <a:moveTo>
                    <a:pt x="0" y="1041"/>
                  </a:moveTo>
                  <a:lnTo>
                    <a:pt x="1349" y="0"/>
                  </a:lnTo>
                  <a:lnTo>
                    <a:pt x="1350" y="0"/>
                  </a:lnTo>
                </a:path>
              </a:pathLst>
            </a:custGeom>
            <a:noFill/>
            <a:ln w="57150" cmpd="sng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3" name="Rectangle 60"/>
            <p:cNvSpPr>
              <a:spLocks noChangeArrowheads="1"/>
            </p:cNvSpPr>
            <p:nvPr/>
          </p:nvSpPr>
          <p:spPr bwMode="auto">
            <a:xfrm>
              <a:off x="1574" y="173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1234" name="Rectangle 61"/>
            <p:cNvSpPr>
              <a:spLocks noChangeArrowheads="1"/>
            </p:cNvSpPr>
            <p:nvPr/>
          </p:nvSpPr>
          <p:spPr bwMode="auto">
            <a:xfrm>
              <a:off x="1376" y="1301"/>
              <a:ext cx="1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Dutch801 Rm BT" pitchFamily="18" charset="0"/>
                  <a:sym typeface="Symbol" pitchFamily="18" charset="2"/>
                </a:rPr>
                <a:t></a:t>
              </a:r>
              <a:endParaRPr lang="en-US" altLang="zh-CN" sz="3200" b="1">
                <a:solidFill>
                  <a:srgbClr val="FF3300"/>
                </a:solidFill>
                <a:latin typeface="Dutch801 Rm BT" pitchFamily="18" charset="0"/>
                <a:sym typeface="Symbol" pitchFamily="18" charset="2"/>
              </a:endParaRPr>
            </a:p>
          </p:txBody>
        </p:sp>
        <p:sp>
          <p:nvSpPr>
            <p:cNvPr id="51235" name="Freeform 62"/>
            <p:cNvSpPr>
              <a:spLocks/>
            </p:cNvSpPr>
            <p:nvPr/>
          </p:nvSpPr>
          <p:spPr bwMode="auto">
            <a:xfrm>
              <a:off x="1219" y="1669"/>
              <a:ext cx="1" cy="360"/>
            </a:xfrm>
            <a:custGeom>
              <a:avLst/>
              <a:gdLst>
                <a:gd name="T0" fmla="*/ 0 w 1"/>
                <a:gd name="T1" fmla="*/ 0 h 1440"/>
                <a:gd name="T2" fmla="*/ 0 w 1"/>
                <a:gd name="T3" fmla="*/ 0 h 1440"/>
                <a:gd name="T4" fmla="*/ 1 w 1"/>
                <a:gd name="T5" fmla="*/ 0 h 1440"/>
                <a:gd name="T6" fmla="*/ 0 60000 65536"/>
                <a:gd name="T7" fmla="*/ 0 60000 65536"/>
                <a:gd name="T8" fmla="*/ 0 60000 65536"/>
                <a:gd name="T9" fmla="*/ 0 w 1"/>
                <a:gd name="T10" fmla="*/ 0 h 1440"/>
                <a:gd name="T11" fmla="*/ 1 w 1"/>
                <a:gd name="T12" fmla="*/ 1440 h 1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440">
                  <a:moveTo>
                    <a:pt x="0" y="144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6" name="Freeform 63"/>
            <p:cNvSpPr>
              <a:spLocks/>
            </p:cNvSpPr>
            <p:nvPr/>
          </p:nvSpPr>
          <p:spPr bwMode="auto">
            <a:xfrm>
              <a:off x="1319" y="1447"/>
              <a:ext cx="93" cy="74"/>
            </a:xfrm>
            <a:custGeom>
              <a:avLst/>
              <a:gdLst>
                <a:gd name="T0" fmla="*/ 93 w 93"/>
                <a:gd name="T1" fmla="*/ 74 h 74"/>
                <a:gd name="T2" fmla="*/ 63 w 93"/>
                <a:gd name="T3" fmla="*/ 31 h 74"/>
                <a:gd name="T4" fmla="*/ 0 w 93"/>
                <a:gd name="T5" fmla="*/ 0 h 74"/>
                <a:gd name="T6" fmla="*/ 0 w 93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74"/>
                <a:gd name="T14" fmla="*/ 93 w 93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74">
                  <a:moveTo>
                    <a:pt x="93" y="74"/>
                  </a:moveTo>
                  <a:lnTo>
                    <a:pt x="63" y="31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7" name="Rectangle 64"/>
            <p:cNvSpPr>
              <a:spLocks noChangeArrowheads="1"/>
            </p:cNvSpPr>
            <p:nvPr/>
          </p:nvSpPr>
          <p:spPr bwMode="auto">
            <a:xfrm>
              <a:off x="430" y="47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200" b="1">
                  <a:solidFill>
                    <a:srgbClr val="000000"/>
                  </a:solidFill>
                  <a:latin typeface="宋体" charset="-122"/>
                </a:rPr>
                <a:t>V</a:t>
              </a:r>
              <a:endParaRPr lang="en-US" altLang="zh-CN" sz="700" b="1">
                <a:solidFill>
                  <a:srgbClr val="FF3300"/>
                </a:solidFill>
              </a:endParaRPr>
            </a:p>
          </p:txBody>
        </p:sp>
        <p:sp>
          <p:nvSpPr>
            <p:cNvPr id="51238" name="Rectangle 65"/>
            <p:cNvSpPr>
              <a:spLocks noChangeArrowheads="1"/>
            </p:cNvSpPr>
            <p:nvPr/>
          </p:nvSpPr>
          <p:spPr bwMode="auto">
            <a:xfrm>
              <a:off x="1509" y="703"/>
              <a:ext cx="12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Dutch801 Rm BT" pitchFamily="18" charset="0"/>
                </a:rPr>
                <a:t>B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51239" name="Rectangle 66"/>
            <p:cNvSpPr>
              <a:spLocks noChangeArrowheads="1"/>
            </p:cNvSpPr>
            <p:nvPr/>
          </p:nvSpPr>
          <p:spPr bwMode="auto">
            <a:xfrm>
              <a:off x="1279" y="50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1240" name="Rectangle 67"/>
            <p:cNvSpPr>
              <a:spLocks noChangeArrowheads="1"/>
            </p:cNvSpPr>
            <p:nvPr/>
          </p:nvSpPr>
          <p:spPr bwMode="auto">
            <a:xfrm>
              <a:off x="2211" y="1102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200" b="1">
                  <a:solidFill>
                    <a:srgbClr val="000000"/>
                  </a:solidFill>
                  <a:latin typeface="宋体" charset="-122"/>
                </a:rPr>
                <a:t>W</a:t>
              </a:r>
              <a:endParaRPr lang="en-US" altLang="zh-CN" sz="700" b="1">
                <a:solidFill>
                  <a:srgbClr val="FF3300"/>
                </a:solidFill>
              </a:endParaRPr>
            </a:p>
          </p:txBody>
        </p:sp>
        <p:sp>
          <p:nvSpPr>
            <p:cNvPr id="51241" name="Freeform 68"/>
            <p:cNvSpPr>
              <a:spLocks/>
            </p:cNvSpPr>
            <p:nvPr/>
          </p:nvSpPr>
          <p:spPr bwMode="auto">
            <a:xfrm>
              <a:off x="1426" y="1032"/>
              <a:ext cx="61" cy="47"/>
            </a:xfrm>
            <a:custGeom>
              <a:avLst/>
              <a:gdLst>
                <a:gd name="T0" fmla="*/ 0 w 61"/>
                <a:gd name="T1" fmla="*/ 0 h 47"/>
                <a:gd name="T2" fmla="*/ 20 w 61"/>
                <a:gd name="T3" fmla="*/ 30 h 47"/>
                <a:gd name="T4" fmla="*/ 61 w 61"/>
                <a:gd name="T5" fmla="*/ 47 h 47"/>
                <a:gd name="T6" fmla="*/ 61 w 61"/>
                <a:gd name="T7" fmla="*/ 47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47"/>
                <a:gd name="T14" fmla="*/ 61 w 61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47">
                  <a:moveTo>
                    <a:pt x="0" y="0"/>
                  </a:moveTo>
                  <a:lnTo>
                    <a:pt x="20" y="30"/>
                  </a:lnTo>
                  <a:lnTo>
                    <a:pt x="61" y="47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2" name="Freeform 69"/>
            <p:cNvSpPr>
              <a:spLocks/>
            </p:cNvSpPr>
            <p:nvPr/>
          </p:nvSpPr>
          <p:spPr bwMode="auto">
            <a:xfrm>
              <a:off x="1329" y="699"/>
              <a:ext cx="302" cy="1"/>
            </a:xfrm>
            <a:custGeom>
              <a:avLst/>
              <a:gdLst>
                <a:gd name="T0" fmla="*/ 0 w 1211"/>
                <a:gd name="T1" fmla="*/ 0 h 1"/>
                <a:gd name="T2" fmla="*/ 0 w 1211"/>
                <a:gd name="T3" fmla="*/ 0 h 1"/>
                <a:gd name="T4" fmla="*/ 0 w 1211"/>
                <a:gd name="T5" fmla="*/ 0 h 1"/>
                <a:gd name="T6" fmla="*/ 0 60000 65536"/>
                <a:gd name="T7" fmla="*/ 0 60000 65536"/>
                <a:gd name="T8" fmla="*/ 0 60000 65536"/>
                <a:gd name="T9" fmla="*/ 0 w 1211"/>
                <a:gd name="T10" fmla="*/ 0 h 1"/>
                <a:gd name="T11" fmla="*/ 1211 w 121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11" h="1">
                  <a:moveTo>
                    <a:pt x="0" y="0"/>
                  </a:moveTo>
                  <a:lnTo>
                    <a:pt x="1210" y="0"/>
                  </a:lnTo>
                  <a:lnTo>
                    <a:pt x="1211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3" name="Freeform 70"/>
            <p:cNvSpPr>
              <a:spLocks/>
            </p:cNvSpPr>
            <p:nvPr/>
          </p:nvSpPr>
          <p:spPr bwMode="auto">
            <a:xfrm>
              <a:off x="1858" y="926"/>
              <a:ext cx="1" cy="843"/>
            </a:xfrm>
            <a:custGeom>
              <a:avLst/>
              <a:gdLst>
                <a:gd name="T0" fmla="*/ 0 w 1"/>
                <a:gd name="T1" fmla="*/ 0 h 3371"/>
                <a:gd name="T2" fmla="*/ 0 w 1"/>
                <a:gd name="T3" fmla="*/ 0 h 3371"/>
                <a:gd name="T4" fmla="*/ 1 w 1"/>
                <a:gd name="T5" fmla="*/ 0 h 3371"/>
                <a:gd name="T6" fmla="*/ 0 60000 65536"/>
                <a:gd name="T7" fmla="*/ 0 60000 65536"/>
                <a:gd name="T8" fmla="*/ 0 60000 65536"/>
                <a:gd name="T9" fmla="*/ 0 w 1"/>
                <a:gd name="T10" fmla="*/ 0 h 3371"/>
                <a:gd name="T11" fmla="*/ 1 w 1"/>
                <a:gd name="T12" fmla="*/ 3371 h 33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371">
                  <a:moveTo>
                    <a:pt x="0" y="337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4" name="Rectangle 71"/>
            <p:cNvSpPr>
              <a:spLocks noChangeArrowheads="1"/>
            </p:cNvSpPr>
            <p:nvPr/>
          </p:nvSpPr>
          <p:spPr bwMode="auto">
            <a:xfrm>
              <a:off x="2148" y="154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a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1245" name="Freeform 72"/>
            <p:cNvSpPr>
              <a:spLocks/>
            </p:cNvSpPr>
            <p:nvPr/>
          </p:nvSpPr>
          <p:spPr bwMode="auto">
            <a:xfrm>
              <a:off x="1864" y="920"/>
              <a:ext cx="249" cy="749"/>
            </a:xfrm>
            <a:custGeom>
              <a:avLst/>
              <a:gdLst>
                <a:gd name="T0" fmla="*/ 0 w 1041"/>
                <a:gd name="T1" fmla="*/ 0 h 2972"/>
                <a:gd name="T2" fmla="*/ 0 w 1041"/>
                <a:gd name="T3" fmla="*/ 0 h 2972"/>
                <a:gd name="T4" fmla="*/ 0 w 1041"/>
                <a:gd name="T5" fmla="*/ 0 h 2972"/>
                <a:gd name="T6" fmla="*/ 0 60000 65536"/>
                <a:gd name="T7" fmla="*/ 0 60000 65536"/>
                <a:gd name="T8" fmla="*/ 0 60000 65536"/>
                <a:gd name="T9" fmla="*/ 0 w 1041"/>
                <a:gd name="T10" fmla="*/ 0 h 2972"/>
                <a:gd name="T11" fmla="*/ 1041 w 1041"/>
                <a:gd name="T12" fmla="*/ 2972 h 29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1" h="2972">
                  <a:moveTo>
                    <a:pt x="0" y="0"/>
                  </a:moveTo>
                  <a:lnTo>
                    <a:pt x="1040" y="2972"/>
                  </a:lnTo>
                  <a:lnTo>
                    <a:pt x="1041" y="2972"/>
                  </a:lnTo>
                </a:path>
              </a:pathLst>
            </a:custGeom>
            <a:noFill/>
            <a:ln w="57150" cmpd="sng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6" name="Text Box 73"/>
            <p:cNvSpPr txBox="1">
              <a:spLocks noChangeArrowheads="1"/>
            </p:cNvSpPr>
            <p:nvPr/>
          </p:nvSpPr>
          <p:spPr bwMode="auto">
            <a:xfrm>
              <a:off x="1322" y="440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1247" name="Text Box 74"/>
            <p:cNvSpPr txBox="1">
              <a:spLocks noChangeArrowheads="1"/>
            </p:cNvSpPr>
            <p:nvPr/>
          </p:nvSpPr>
          <p:spPr bwMode="auto">
            <a:xfrm>
              <a:off x="646" y="957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1248" name="Rectangle 75"/>
            <p:cNvSpPr>
              <a:spLocks noChangeArrowheads="1"/>
            </p:cNvSpPr>
            <p:nvPr/>
          </p:nvSpPr>
          <p:spPr bwMode="auto">
            <a:xfrm>
              <a:off x="1866" y="71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1249" name="Text Box 76"/>
            <p:cNvSpPr txBox="1">
              <a:spLocks noChangeArrowheads="1"/>
            </p:cNvSpPr>
            <p:nvPr/>
          </p:nvSpPr>
          <p:spPr bwMode="auto">
            <a:xfrm>
              <a:off x="1877" y="664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Symbol" pitchFamily="18" charset="2"/>
                </a:rPr>
                <a:t></a:t>
              </a:r>
            </a:p>
          </p:txBody>
        </p:sp>
        <p:sp>
          <p:nvSpPr>
            <p:cNvPr id="51250" name="Text Box 77"/>
            <p:cNvSpPr txBox="1">
              <a:spLocks noChangeArrowheads="1"/>
            </p:cNvSpPr>
            <p:nvPr/>
          </p:nvSpPr>
          <p:spPr bwMode="auto">
            <a:xfrm>
              <a:off x="2182" y="1516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Symbol" pitchFamily="18" charset="2"/>
                </a:rPr>
                <a:t></a:t>
              </a:r>
            </a:p>
          </p:txBody>
        </p:sp>
        <p:sp>
          <p:nvSpPr>
            <p:cNvPr id="51251" name="Line 78"/>
            <p:cNvSpPr>
              <a:spLocks noChangeShapeType="1"/>
            </p:cNvSpPr>
            <p:nvPr/>
          </p:nvSpPr>
          <p:spPr bwMode="auto">
            <a:xfrm>
              <a:off x="731" y="1182"/>
              <a:ext cx="0" cy="3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2" name="Line 79"/>
            <p:cNvSpPr>
              <a:spLocks noChangeShapeType="1"/>
            </p:cNvSpPr>
            <p:nvPr/>
          </p:nvSpPr>
          <p:spPr bwMode="auto">
            <a:xfrm>
              <a:off x="730" y="1548"/>
              <a:ext cx="486" cy="4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3" name="Line 80"/>
            <p:cNvSpPr>
              <a:spLocks noChangeShapeType="1"/>
            </p:cNvSpPr>
            <p:nvPr/>
          </p:nvSpPr>
          <p:spPr bwMode="auto">
            <a:xfrm flipV="1">
              <a:off x="2106" y="1664"/>
              <a:ext cx="0" cy="3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4" name="Line 81"/>
            <p:cNvSpPr>
              <a:spLocks noChangeShapeType="1"/>
            </p:cNvSpPr>
            <p:nvPr/>
          </p:nvSpPr>
          <p:spPr bwMode="auto">
            <a:xfrm>
              <a:off x="1325" y="691"/>
              <a:ext cx="230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5" name="Line 82"/>
            <p:cNvSpPr>
              <a:spLocks noChangeShapeType="1"/>
            </p:cNvSpPr>
            <p:nvPr/>
          </p:nvSpPr>
          <p:spPr bwMode="auto">
            <a:xfrm>
              <a:off x="1632" y="691"/>
              <a:ext cx="230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3" grpId="0"/>
      <p:bldP spid="38915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BE38CB7-4C4E-4FC5-854A-05E2A7E7C19D}" type="slidenum">
              <a:rPr lang="en-US" altLang="zh-CN" sz="1400" smtClean="0"/>
              <a:pPr/>
              <a:t>44</a:t>
            </a:fld>
            <a:endParaRPr lang="en-US" altLang="zh-CN" sz="140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794250" y="1136650"/>
            <a:ext cx="2930525" cy="2825750"/>
            <a:chOff x="3028" y="590"/>
            <a:chExt cx="1846" cy="1780"/>
          </a:xfrm>
        </p:grpSpPr>
        <p:sp>
          <p:nvSpPr>
            <p:cNvPr id="52284" name="Line 3"/>
            <p:cNvSpPr>
              <a:spLocks noChangeShapeType="1"/>
            </p:cNvSpPr>
            <p:nvPr/>
          </p:nvSpPr>
          <p:spPr bwMode="auto">
            <a:xfrm>
              <a:off x="3496" y="1045"/>
              <a:ext cx="887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5" name="Line 4"/>
            <p:cNvSpPr>
              <a:spLocks noChangeShapeType="1"/>
            </p:cNvSpPr>
            <p:nvPr/>
          </p:nvSpPr>
          <p:spPr bwMode="auto">
            <a:xfrm>
              <a:off x="3220" y="1271"/>
              <a:ext cx="13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6" name="Line 5"/>
            <p:cNvSpPr>
              <a:spLocks noChangeShapeType="1"/>
            </p:cNvSpPr>
            <p:nvPr/>
          </p:nvSpPr>
          <p:spPr bwMode="auto">
            <a:xfrm>
              <a:off x="3729" y="864"/>
              <a:ext cx="5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7" name="Line 6"/>
            <p:cNvSpPr>
              <a:spLocks noChangeShapeType="1"/>
            </p:cNvSpPr>
            <p:nvPr/>
          </p:nvSpPr>
          <p:spPr bwMode="auto">
            <a:xfrm>
              <a:off x="3721" y="1838"/>
              <a:ext cx="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8" name="Line 7"/>
            <p:cNvSpPr>
              <a:spLocks noChangeShapeType="1"/>
            </p:cNvSpPr>
            <p:nvPr/>
          </p:nvSpPr>
          <p:spPr bwMode="auto">
            <a:xfrm>
              <a:off x="3510" y="1984"/>
              <a:ext cx="89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9" name="Line 8"/>
            <p:cNvSpPr>
              <a:spLocks noChangeShapeType="1"/>
            </p:cNvSpPr>
            <p:nvPr/>
          </p:nvSpPr>
          <p:spPr bwMode="auto">
            <a:xfrm>
              <a:off x="3220" y="2151"/>
              <a:ext cx="135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0" name="Line 9"/>
            <p:cNvSpPr>
              <a:spLocks noChangeShapeType="1"/>
            </p:cNvSpPr>
            <p:nvPr/>
          </p:nvSpPr>
          <p:spPr bwMode="auto">
            <a:xfrm>
              <a:off x="3983" y="1569"/>
              <a:ext cx="640" cy="6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1" name="Line 10"/>
            <p:cNvSpPr>
              <a:spLocks noChangeShapeType="1"/>
            </p:cNvSpPr>
            <p:nvPr/>
          </p:nvSpPr>
          <p:spPr bwMode="auto">
            <a:xfrm>
              <a:off x="3983" y="769"/>
              <a:ext cx="0" cy="14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2" name="Line 11"/>
            <p:cNvSpPr>
              <a:spLocks noChangeShapeType="1"/>
            </p:cNvSpPr>
            <p:nvPr/>
          </p:nvSpPr>
          <p:spPr bwMode="auto">
            <a:xfrm>
              <a:off x="3125" y="1569"/>
              <a:ext cx="15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3" name="Rectangle 12"/>
            <p:cNvSpPr>
              <a:spLocks noChangeArrowheads="1"/>
            </p:cNvSpPr>
            <p:nvPr/>
          </p:nvSpPr>
          <p:spPr bwMode="auto">
            <a:xfrm>
              <a:off x="3389" y="881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c</a:t>
              </a:r>
              <a:endParaRPr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52294" name="Rectangle 13"/>
            <p:cNvSpPr>
              <a:spLocks noChangeArrowheads="1"/>
            </p:cNvSpPr>
            <p:nvPr/>
          </p:nvSpPr>
          <p:spPr bwMode="auto">
            <a:xfrm>
              <a:off x="3112" y="207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a</a:t>
              </a:r>
              <a:endParaRPr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52295" name="Rectangle 14"/>
            <p:cNvSpPr>
              <a:spLocks noChangeArrowheads="1"/>
            </p:cNvSpPr>
            <p:nvPr/>
          </p:nvSpPr>
          <p:spPr bwMode="auto">
            <a:xfrm>
              <a:off x="3372" y="1800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c</a:t>
              </a:r>
              <a:endParaRPr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52296" name="Rectangle 15"/>
            <p:cNvSpPr>
              <a:spLocks noChangeArrowheads="1"/>
            </p:cNvSpPr>
            <p:nvPr/>
          </p:nvSpPr>
          <p:spPr bwMode="auto">
            <a:xfrm>
              <a:off x="3028" y="147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0000"/>
                  </a:solidFill>
                  <a:latin typeface="宋体" charset="-122"/>
                </a:rPr>
                <a:t>X</a:t>
              </a:r>
              <a:endParaRPr lang="en-US" altLang="zh-CN" sz="2000" b="1">
                <a:solidFill>
                  <a:srgbClr val="FF3300"/>
                </a:solidFill>
              </a:endParaRPr>
            </a:p>
          </p:txBody>
        </p:sp>
        <p:sp>
          <p:nvSpPr>
            <p:cNvPr id="52297" name="Rectangle 16"/>
            <p:cNvSpPr>
              <a:spLocks noChangeArrowheads="1"/>
            </p:cNvSpPr>
            <p:nvPr/>
          </p:nvSpPr>
          <p:spPr bwMode="auto">
            <a:xfrm>
              <a:off x="3113" y="109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a</a:t>
              </a:r>
              <a:endParaRPr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52298" name="Rectangle 17"/>
            <p:cNvSpPr>
              <a:spLocks noChangeArrowheads="1"/>
            </p:cNvSpPr>
            <p:nvPr/>
          </p:nvSpPr>
          <p:spPr bwMode="auto">
            <a:xfrm>
              <a:off x="3671" y="67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b</a:t>
              </a:r>
              <a:endParaRPr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52299" name="Rectangle 18"/>
            <p:cNvSpPr>
              <a:spLocks noChangeArrowheads="1"/>
            </p:cNvSpPr>
            <p:nvPr/>
          </p:nvSpPr>
          <p:spPr bwMode="auto">
            <a:xfrm>
              <a:off x="4422" y="887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c</a:t>
              </a:r>
              <a:endParaRPr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52300" name="Rectangle 19"/>
            <p:cNvSpPr>
              <a:spLocks noChangeArrowheads="1"/>
            </p:cNvSpPr>
            <p:nvPr/>
          </p:nvSpPr>
          <p:spPr bwMode="auto">
            <a:xfrm>
              <a:off x="4739" y="1469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0000"/>
                  </a:solidFill>
                  <a:latin typeface="宋体" charset="-122"/>
                </a:rPr>
                <a:t>Y</a:t>
              </a:r>
              <a:endParaRPr lang="en-US" altLang="zh-CN" sz="2000" b="1">
                <a:solidFill>
                  <a:srgbClr val="FF3300"/>
                </a:solidFill>
              </a:endParaRPr>
            </a:p>
          </p:txBody>
        </p:sp>
        <p:sp>
          <p:nvSpPr>
            <p:cNvPr id="52301" name="Rectangle 20"/>
            <p:cNvSpPr>
              <a:spLocks noChangeArrowheads="1"/>
            </p:cNvSpPr>
            <p:nvPr/>
          </p:nvSpPr>
          <p:spPr bwMode="auto">
            <a:xfrm>
              <a:off x="4038" y="217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0000"/>
                  </a:solidFill>
                  <a:latin typeface="宋体" charset="-122"/>
                </a:rPr>
                <a:t>Y</a:t>
              </a:r>
              <a:endParaRPr lang="en-US" altLang="zh-CN" sz="2000" b="1">
                <a:solidFill>
                  <a:srgbClr val="FF3300"/>
                </a:solidFill>
              </a:endParaRPr>
            </a:p>
          </p:txBody>
        </p:sp>
        <p:sp>
          <p:nvSpPr>
            <p:cNvPr id="52302" name="Rectangle 21"/>
            <p:cNvSpPr>
              <a:spLocks noChangeArrowheads="1"/>
            </p:cNvSpPr>
            <p:nvPr/>
          </p:nvSpPr>
          <p:spPr bwMode="auto">
            <a:xfrm>
              <a:off x="3770" y="1624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b</a:t>
              </a:r>
              <a:endParaRPr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52303" name="Rectangle 22"/>
            <p:cNvSpPr>
              <a:spLocks noChangeArrowheads="1"/>
            </p:cNvSpPr>
            <p:nvPr/>
          </p:nvSpPr>
          <p:spPr bwMode="auto">
            <a:xfrm>
              <a:off x="4007" y="1382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0000"/>
                  </a:solidFill>
                  <a:latin typeface="宋体" charset="-122"/>
                </a:rPr>
                <a:t>O</a:t>
              </a:r>
              <a:endParaRPr lang="en-US" altLang="zh-CN" sz="2000" b="1">
                <a:solidFill>
                  <a:srgbClr val="FF3300"/>
                </a:solidFill>
              </a:endParaRPr>
            </a:p>
          </p:txBody>
        </p:sp>
        <p:sp>
          <p:nvSpPr>
            <p:cNvPr id="52304" name="Rectangle 23"/>
            <p:cNvSpPr>
              <a:spLocks noChangeArrowheads="1"/>
            </p:cNvSpPr>
            <p:nvPr/>
          </p:nvSpPr>
          <p:spPr bwMode="auto">
            <a:xfrm>
              <a:off x="4600" y="116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a</a:t>
              </a:r>
              <a:endParaRPr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52305" name="Rectangle 24"/>
            <p:cNvSpPr>
              <a:spLocks noChangeArrowheads="1"/>
            </p:cNvSpPr>
            <p:nvPr/>
          </p:nvSpPr>
          <p:spPr bwMode="auto">
            <a:xfrm>
              <a:off x="4005" y="590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0000"/>
                  </a:solidFill>
                  <a:latin typeface="宋体" charset="-122"/>
                </a:rPr>
                <a:t>Z</a:t>
              </a:r>
              <a:endParaRPr lang="en-US" altLang="zh-CN" sz="2000" b="1">
                <a:solidFill>
                  <a:srgbClr val="FF3300"/>
                </a:solidFill>
              </a:endParaRPr>
            </a:p>
          </p:txBody>
        </p:sp>
        <p:sp>
          <p:nvSpPr>
            <p:cNvPr id="52306" name="Rectangle 25"/>
            <p:cNvSpPr>
              <a:spLocks noChangeArrowheads="1"/>
            </p:cNvSpPr>
            <p:nvPr/>
          </p:nvSpPr>
          <p:spPr bwMode="auto">
            <a:xfrm>
              <a:off x="4292" y="70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b</a:t>
              </a:r>
              <a:endParaRPr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52307" name="Text Box 26"/>
            <p:cNvSpPr txBox="1">
              <a:spLocks noChangeArrowheads="1"/>
            </p:cNvSpPr>
            <p:nvPr/>
          </p:nvSpPr>
          <p:spPr bwMode="auto">
            <a:xfrm>
              <a:off x="3722" y="63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′</a:t>
              </a:r>
            </a:p>
          </p:txBody>
        </p:sp>
        <p:sp>
          <p:nvSpPr>
            <p:cNvPr id="52308" name="Text Box 27"/>
            <p:cNvSpPr txBox="1">
              <a:spLocks noChangeArrowheads="1"/>
            </p:cNvSpPr>
            <p:nvPr/>
          </p:nvSpPr>
          <p:spPr bwMode="auto">
            <a:xfrm>
              <a:off x="4613" y="1137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″</a:t>
              </a:r>
            </a:p>
          </p:txBody>
        </p:sp>
        <p:sp>
          <p:nvSpPr>
            <p:cNvPr id="52309" name="Text Box 28"/>
            <p:cNvSpPr txBox="1">
              <a:spLocks noChangeArrowheads="1"/>
            </p:cNvSpPr>
            <p:nvPr/>
          </p:nvSpPr>
          <p:spPr bwMode="auto">
            <a:xfrm>
              <a:off x="3441" y="8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′</a:t>
              </a:r>
            </a:p>
          </p:txBody>
        </p:sp>
        <p:sp>
          <p:nvSpPr>
            <p:cNvPr id="52310" name="Text Box 29"/>
            <p:cNvSpPr txBox="1">
              <a:spLocks noChangeArrowheads="1"/>
            </p:cNvSpPr>
            <p:nvPr/>
          </p:nvSpPr>
          <p:spPr bwMode="auto">
            <a:xfrm>
              <a:off x="3172" y="106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′</a:t>
              </a:r>
            </a:p>
          </p:txBody>
        </p:sp>
        <p:sp>
          <p:nvSpPr>
            <p:cNvPr id="52311" name="Text Box 30"/>
            <p:cNvSpPr txBox="1">
              <a:spLocks noChangeArrowheads="1"/>
            </p:cNvSpPr>
            <p:nvPr/>
          </p:nvSpPr>
          <p:spPr bwMode="auto">
            <a:xfrm>
              <a:off x="4434" y="857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″</a:t>
              </a:r>
            </a:p>
          </p:txBody>
        </p:sp>
        <p:sp>
          <p:nvSpPr>
            <p:cNvPr id="52312" name="Text Box 31"/>
            <p:cNvSpPr txBox="1">
              <a:spLocks noChangeArrowheads="1"/>
            </p:cNvSpPr>
            <p:nvPr/>
          </p:nvSpPr>
          <p:spPr bwMode="auto">
            <a:xfrm>
              <a:off x="4298" y="656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″</a:t>
              </a:r>
            </a:p>
          </p:txBody>
        </p:sp>
        <p:sp>
          <p:nvSpPr>
            <p:cNvPr id="52313" name="Line 32"/>
            <p:cNvSpPr>
              <a:spLocks noChangeShapeType="1"/>
            </p:cNvSpPr>
            <p:nvPr/>
          </p:nvSpPr>
          <p:spPr bwMode="auto">
            <a:xfrm>
              <a:off x="3220" y="1264"/>
              <a:ext cx="0" cy="8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4" name="Line 33"/>
            <p:cNvSpPr>
              <a:spLocks noChangeShapeType="1"/>
            </p:cNvSpPr>
            <p:nvPr/>
          </p:nvSpPr>
          <p:spPr bwMode="auto">
            <a:xfrm>
              <a:off x="3503" y="1045"/>
              <a:ext cx="0" cy="9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5" name="Line 34"/>
            <p:cNvSpPr>
              <a:spLocks noChangeShapeType="1"/>
            </p:cNvSpPr>
            <p:nvPr/>
          </p:nvSpPr>
          <p:spPr bwMode="auto">
            <a:xfrm>
              <a:off x="3729" y="856"/>
              <a:ext cx="0" cy="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6" name="Line 35"/>
            <p:cNvSpPr>
              <a:spLocks noChangeShapeType="1"/>
            </p:cNvSpPr>
            <p:nvPr/>
          </p:nvSpPr>
          <p:spPr bwMode="auto">
            <a:xfrm>
              <a:off x="4245" y="856"/>
              <a:ext cx="0" cy="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7" name="Line 36"/>
            <p:cNvSpPr>
              <a:spLocks noChangeShapeType="1"/>
            </p:cNvSpPr>
            <p:nvPr/>
          </p:nvSpPr>
          <p:spPr bwMode="auto">
            <a:xfrm flipV="1">
              <a:off x="4390" y="1038"/>
              <a:ext cx="0" cy="9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8" name="Line 37"/>
            <p:cNvSpPr>
              <a:spLocks noChangeShapeType="1"/>
            </p:cNvSpPr>
            <p:nvPr/>
          </p:nvSpPr>
          <p:spPr bwMode="auto">
            <a:xfrm flipV="1">
              <a:off x="4558" y="1264"/>
              <a:ext cx="0" cy="8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9" name="Line 38"/>
            <p:cNvSpPr>
              <a:spLocks noChangeShapeType="1"/>
            </p:cNvSpPr>
            <p:nvPr/>
          </p:nvSpPr>
          <p:spPr bwMode="auto">
            <a:xfrm flipV="1">
              <a:off x="3220" y="1831"/>
              <a:ext cx="509" cy="32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0" name="Line 39"/>
            <p:cNvSpPr>
              <a:spLocks noChangeShapeType="1"/>
            </p:cNvSpPr>
            <p:nvPr/>
          </p:nvSpPr>
          <p:spPr bwMode="auto">
            <a:xfrm flipV="1">
              <a:off x="3220" y="864"/>
              <a:ext cx="509" cy="407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1" name="Line 40"/>
            <p:cNvSpPr>
              <a:spLocks noChangeShapeType="1"/>
            </p:cNvSpPr>
            <p:nvPr/>
          </p:nvSpPr>
          <p:spPr bwMode="auto">
            <a:xfrm>
              <a:off x="4245" y="864"/>
              <a:ext cx="313" cy="407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2" name="Freeform 41"/>
            <p:cNvSpPr>
              <a:spLocks/>
            </p:cNvSpPr>
            <p:nvPr/>
          </p:nvSpPr>
          <p:spPr bwMode="auto">
            <a:xfrm>
              <a:off x="3483" y="1027"/>
              <a:ext cx="36" cy="36"/>
            </a:xfrm>
            <a:custGeom>
              <a:avLst/>
              <a:gdLst>
                <a:gd name="T0" fmla="*/ 0 w 145"/>
                <a:gd name="T1" fmla="*/ 0 h 144"/>
                <a:gd name="T2" fmla="*/ 0 w 145"/>
                <a:gd name="T3" fmla="*/ 0 h 144"/>
                <a:gd name="T4" fmla="*/ 0 w 145"/>
                <a:gd name="T5" fmla="*/ 0 h 144"/>
                <a:gd name="T6" fmla="*/ 0 w 145"/>
                <a:gd name="T7" fmla="*/ 0 h 144"/>
                <a:gd name="T8" fmla="*/ 0 w 145"/>
                <a:gd name="T9" fmla="*/ 0 h 144"/>
                <a:gd name="T10" fmla="*/ 0 w 145"/>
                <a:gd name="T11" fmla="*/ 0 h 144"/>
                <a:gd name="T12" fmla="*/ 0 w 145"/>
                <a:gd name="T13" fmla="*/ 0 h 144"/>
                <a:gd name="T14" fmla="*/ 0 w 145"/>
                <a:gd name="T15" fmla="*/ 0 h 144"/>
                <a:gd name="T16" fmla="*/ 0 w 145"/>
                <a:gd name="T17" fmla="*/ 0 h 144"/>
                <a:gd name="T18" fmla="*/ 0 w 145"/>
                <a:gd name="T19" fmla="*/ 0 h 1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5"/>
                <a:gd name="T31" fmla="*/ 0 h 144"/>
                <a:gd name="T32" fmla="*/ 145 w 145"/>
                <a:gd name="T33" fmla="*/ 144 h 1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5" h="144">
                  <a:moveTo>
                    <a:pt x="144" y="71"/>
                  </a:moveTo>
                  <a:lnTo>
                    <a:pt x="123" y="21"/>
                  </a:lnTo>
                  <a:lnTo>
                    <a:pt x="72" y="0"/>
                  </a:lnTo>
                  <a:lnTo>
                    <a:pt x="21" y="21"/>
                  </a:lnTo>
                  <a:lnTo>
                    <a:pt x="0" y="71"/>
                  </a:lnTo>
                  <a:lnTo>
                    <a:pt x="21" y="123"/>
                  </a:lnTo>
                  <a:lnTo>
                    <a:pt x="72" y="144"/>
                  </a:lnTo>
                  <a:lnTo>
                    <a:pt x="123" y="123"/>
                  </a:lnTo>
                  <a:lnTo>
                    <a:pt x="144" y="71"/>
                  </a:lnTo>
                  <a:lnTo>
                    <a:pt x="145" y="71"/>
                  </a:lnTo>
                </a:path>
              </a:pathLst>
            </a:custGeom>
            <a:solidFill>
              <a:schemeClr val="tx1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3" name="Freeform 42"/>
            <p:cNvSpPr>
              <a:spLocks/>
            </p:cNvSpPr>
            <p:nvPr/>
          </p:nvSpPr>
          <p:spPr bwMode="auto">
            <a:xfrm>
              <a:off x="4365" y="1034"/>
              <a:ext cx="36" cy="36"/>
            </a:xfrm>
            <a:custGeom>
              <a:avLst/>
              <a:gdLst>
                <a:gd name="T0" fmla="*/ 0 w 145"/>
                <a:gd name="T1" fmla="*/ 0 h 144"/>
                <a:gd name="T2" fmla="*/ 0 w 145"/>
                <a:gd name="T3" fmla="*/ 0 h 144"/>
                <a:gd name="T4" fmla="*/ 0 w 145"/>
                <a:gd name="T5" fmla="*/ 0 h 144"/>
                <a:gd name="T6" fmla="*/ 0 w 145"/>
                <a:gd name="T7" fmla="*/ 0 h 144"/>
                <a:gd name="T8" fmla="*/ 0 w 145"/>
                <a:gd name="T9" fmla="*/ 0 h 144"/>
                <a:gd name="T10" fmla="*/ 0 w 145"/>
                <a:gd name="T11" fmla="*/ 0 h 144"/>
                <a:gd name="T12" fmla="*/ 0 w 145"/>
                <a:gd name="T13" fmla="*/ 0 h 144"/>
                <a:gd name="T14" fmla="*/ 0 w 145"/>
                <a:gd name="T15" fmla="*/ 0 h 144"/>
                <a:gd name="T16" fmla="*/ 0 w 145"/>
                <a:gd name="T17" fmla="*/ 0 h 144"/>
                <a:gd name="T18" fmla="*/ 0 w 145"/>
                <a:gd name="T19" fmla="*/ 0 h 1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5"/>
                <a:gd name="T31" fmla="*/ 0 h 144"/>
                <a:gd name="T32" fmla="*/ 145 w 145"/>
                <a:gd name="T33" fmla="*/ 144 h 1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5" h="144">
                  <a:moveTo>
                    <a:pt x="144" y="71"/>
                  </a:moveTo>
                  <a:lnTo>
                    <a:pt x="123" y="21"/>
                  </a:lnTo>
                  <a:lnTo>
                    <a:pt x="73" y="0"/>
                  </a:lnTo>
                  <a:lnTo>
                    <a:pt x="22" y="21"/>
                  </a:lnTo>
                  <a:lnTo>
                    <a:pt x="0" y="71"/>
                  </a:lnTo>
                  <a:lnTo>
                    <a:pt x="22" y="123"/>
                  </a:lnTo>
                  <a:lnTo>
                    <a:pt x="73" y="144"/>
                  </a:lnTo>
                  <a:lnTo>
                    <a:pt x="123" y="123"/>
                  </a:lnTo>
                  <a:lnTo>
                    <a:pt x="144" y="71"/>
                  </a:lnTo>
                  <a:lnTo>
                    <a:pt x="145" y="71"/>
                  </a:lnTo>
                </a:path>
              </a:pathLst>
            </a:custGeom>
            <a:solidFill>
              <a:schemeClr val="tx1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4" name="Freeform 43"/>
            <p:cNvSpPr>
              <a:spLocks/>
            </p:cNvSpPr>
            <p:nvPr/>
          </p:nvSpPr>
          <p:spPr bwMode="auto">
            <a:xfrm>
              <a:off x="3483" y="1957"/>
              <a:ext cx="36" cy="37"/>
            </a:xfrm>
            <a:custGeom>
              <a:avLst/>
              <a:gdLst>
                <a:gd name="T0" fmla="*/ 0 w 145"/>
                <a:gd name="T1" fmla="*/ 0 h 145"/>
                <a:gd name="T2" fmla="*/ 0 w 145"/>
                <a:gd name="T3" fmla="*/ 0 h 145"/>
                <a:gd name="T4" fmla="*/ 0 w 145"/>
                <a:gd name="T5" fmla="*/ 0 h 145"/>
                <a:gd name="T6" fmla="*/ 0 w 145"/>
                <a:gd name="T7" fmla="*/ 0 h 145"/>
                <a:gd name="T8" fmla="*/ 0 w 145"/>
                <a:gd name="T9" fmla="*/ 0 h 145"/>
                <a:gd name="T10" fmla="*/ 0 w 145"/>
                <a:gd name="T11" fmla="*/ 0 h 145"/>
                <a:gd name="T12" fmla="*/ 0 w 145"/>
                <a:gd name="T13" fmla="*/ 0 h 145"/>
                <a:gd name="T14" fmla="*/ 0 w 145"/>
                <a:gd name="T15" fmla="*/ 0 h 145"/>
                <a:gd name="T16" fmla="*/ 0 w 145"/>
                <a:gd name="T17" fmla="*/ 0 h 145"/>
                <a:gd name="T18" fmla="*/ 0 w 145"/>
                <a:gd name="T19" fmla="*/ 0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5"/>
                <a:gd name="T31" fmla="*/ 0 h 145"/>
                <a:gd name="T32" fmla="*/ 145 w 145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5" h="145">
                  <a:moveTo>
                    <a:pt x="144" y="73"/>
                  </a:moveTo>
                  <a:lnTo>
                    <a:pt x="123" y="22"/>
                  </a:lnTo>
                  <a:lnTo>
                    <a:pt x="72" y="0"/>
                  </a:lnTo>
                  <a:lnTo>
                    <a:pt x="21" y="22"/>
                  </a:lnTo>
                  <a:lnTo>
                    <a:pt x="0" y="73"/>
                  </a:lnTo>
                  <a:lnTo>
                    <a:pt x="21" y="123"/>
                  </a:lnTo>
                  <a:lnTo>
                    <a:pt x="72" y="145"/>
                  </a:lnTo>
                  <a:lnTo>
                    <a:pt x="123" y="123"/>
                  </a:lnTo>
                  <a:lnTo>
                    <a:pt x="144" y="73"/>
                  </a:lnTo>
                  <a:lnTo>
                    <a:pt x="145" y="73"/>
                  </a:lnTo>
                </a:path>
              </a:pathLst>
            </a:custGeom>
            <a:solidFill>
              <a:schemeClr val="tx1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303338" y="1084263"/>
            <a:ext cx="2992437" cy="2757487"/>
            <a:chOff x="829" y="557"/>
            <a:chExt cx="1885" cy="1737"/>
          </a:xfrm>
        </p:grpSpPr>
        <p:sp>
          <p:nvSpPr>
            <p:cNvPr id="52234" name="AutoShape 45"/>
            <p:cNvSpPr>
              <a:spLocks noChangeArrowheads="1"/>
            </p:cNvSpPr>
            <p:nvPr/>
          </p:nvSpPr>
          <p:spPr bwMode="auto">
            <a:xfrm rot="5400000">
              <a:off x="1420" y="1110"/>
              <a:ext cx="1712" cy="656"/>
            </a:xfrm>
            <a:prstGeom prst="parallelogram">
              <a:avLst>
                <a:gd name="adj" fmla="val 95836"/>
              </a:avLst>
            </a:prstGeom>
            <a:solidFill>
              <a:srgbClr val="FFFF00">
                <a:alpha val="43921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235" name="AutoShape 46"/>
            <p:cNvSpPr>
              <a:spLocks noChangeArrowheads="1"/>
            </p:cNvSpPr>
            <p:nvPr/>
          </p:nvSpPr>
          <p:spPr bwMode="auto">
            <a:xfrm flipH="1">
              <a:off x="829" y="1638"/>
              <a:ext cx="1773" cy="655"/>
            </a:xfrm>
            <a:prstGeom prst="parallelogram">
              <a:avLst>
                <a:gd name="adj" fmla="val 99578"/>
              </a:avLst>
            </a:prstGeom>
            <a:solidFill>
              <a:srgbClr val="66FF33">
                <a:alpha val="36862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236" name="Rectangle 47"/>
            <p:cNvSpPr>
              <a:spLocks noChangeArrowheads="1"/>
            </p:cNvSpPr>
            <p:nvPr/>
          </p:nvSpPr>
          <p:spPr bwMode="auto">
            <a:xfrm>
              <a:off x="836" y="576"/>
              <a:ext cx="1105" cy="105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237" name="Line 48"/>
            <p:cNvSpPr>
              <a:spLocks noChangeShapeType="1"/>
            </p:cNvSpPr>
            <p:nvPr/>
          </p:nvSpPr>
          <p:spPr bwMode="auto">
            <a:xfrm flipV="1">
              <a:off x="1556" y="1064"/>
              <a:ext cx="318" cy="692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Freeform 49"/>
            <p:cNvSpPr>
              <a:spLocks/>
            </p:cNvSpPr>
            <p:nvPr/>
          </p:nvSpPr>
          <p:spPr bwMode="auto">
            <a:xfrm>
              <a:off x="1708" y="1360"/>
              <a:ext cx="40" cy="40"/>
            </a:xfrm>
            <a:custGeom>
              <a:avLst/>
              <a:gdLst>
                <a:gd name="T0" fmla="*/ 0 w 145"/>
                <a:gd name="T1" fmla="*/ 0 h 145"/>
                <a:gd name="T2" fmla="*/ 0 w 145"/>
                <a:gd name="T3" fmla="*/ 0 h 145"/>
                <a:gd name="T4" fmla="*/ 0 w 145"/>
                <a:gd name="T5" fmla="*/ 0 h 145"/>
                <a:gd name="T6" fmla="*/ 0 w 145"/>
                <a:gd name="T7" fmla="*/ 0 h 145"/>
                <a:gd name="T8" fmla="*/ 0 w 145"/>
                <a:gd name="T9" fmla="*/ 0 h 145"/>
                <a:gd name="T10" fmla="*/ 0 w 145"/>
                <a:gd name="T11" fmla="*/ 0 h 145"/>
                <a:gd name="T12" fmla="*/ 0 w 145"/>
                <a:gd name="T13" fmla="*/ 0 h 145"/>
                <a:gd name="T14" fmla="*/ 0 w 145"/>
                <a:gd name="T15" fmla="*/ 0 h 145"/>
                <a:gd name="T16" fmla="*/ 0 w 145"/>
                <a:gd name="T17" fmla="*/ 0 h 145"/>
                <a:gd name="T18" fmla="*/ 0 w 145"/>
                <a:gd name="T19" fmla="*/ 0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5"/>
                <a:gd name="T31" fmla="*/ 0 h 145"/>
                <a:gd name="T32" fmla="*/ 145 w 145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5" h="145">
                  <a:moveTo>
                    <a:pt x="143" y="73"/>
                  </a:moveTo>
                  <a:lnTo>
                    <a:pt x="123" y="22"/>
                  </a:lnTo>
                  <a:lnTo>
                    <a:pt x="72" y="0"/>
                  </a:lnTo>
                  <a:lnTo>
                    <a:pt x="22" y="22"/>
                  </a:lnTo>
                  <a:lnTo>
                    <a:pt x="0" y="73"/>
                  </a:lnTo>
                  <a:lnTo>
                    <a:pt x="22" y="123"/>
                  </a:lnTo>
                  <a:lnTo>
                    <a:pt x="72" y="145"/>
                  </a:lnTo>
                  <a:lnTo>
                    <a:pt x="123" y="123"/>
                  </a:lnTo>
                  <a:lnTo>
                    <a:pt x="143" y="73"/>
                  </a:lnTo>
                  <a:lnTo>
                    <a:pt x="145" y="73"/>
                  </a:lnTo>
                </a:path>
              </a:pathLst>
            </a:custGeom>
            <a:solidFill>
              <a:schemeClr val="tx1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9" name="Rectangle 50"/>
            <p:cNvSpPr>
              <a:spLocks noChangeArrowheads="1"/>
            </p:cNvSpPr>
            <p:nvPr/>
          </p:nvSpPr>
          <p:spPr bwMode="auto">
            <a:xfrm>
              <a:off x="1333" y="867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c</a:t>
              </a:r>
              <a:endParaRPr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52240" name="Rectangle 51"/>
            <p:cNvSpPr>
              <a:spLocks noChangeArrowheads="1"/>
            </p:cNvSpPr>
            <p:nvPr/>
          </p:nvSpPr>
          <p:spPr bwMode="auto">
            <a:xfrm>
              <a:off x="1446" y="1728"/>
              <a:ext cx="1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000000"/>
                  </a:solidFill>
                  <a:latin typeface="Dutch801 Rm BT" pitchFamily="18" charset="0"/>
                </a:rPr>
                <a:t>A</a:t>
              </a:r>
              <a:endParaRPr lang="en-US" altLang="zh-CN" sz="2000" b="1">
                <a:solidFill>
                  <a:srgbClr val="FF3300"/>
                </a:solidFill>
              </a:endParaRPr>
            </a:p>
          </p:txBody>
        </p:sp>
        <p:sp>
          <p:nvSpPr>
            <p:cNvPr id="52241" name="Rectangle 52"/>
            <p:cNvSpPr>
              <a:spLocks noChangeArrowheads="1"/>
            </p:cNvSpPr>
            <p:nvPr/>
          </p:nvSpPr>
          <p:spPr bwMode="auto">
            <a:xfrm>
              <a:off x="1649" y="2102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0000"/>
                  </a:solidFill>
                  <a:latin typeface="宋体" charset="-122"/>
                </a:rPr>
                <a:t>H</a:t>
              </a:r>
              <a:endParaRPr lang="en-US" altLang="zh-CN" sz="2000" b="1">
                <a:solidFill>
                  <a:srgbClr val="FF3300"/>
                </a:solidFill>
              </a:endParaRPr>
            </a:p>
          </p:txBody>
        </p:sp>
        <p:sp>
          <p:nvSpPr>
            <p:cNvPr id="52242" name="Rectangle 53"/>
            <p:cNvSpPr>
              <a:spLocks noChangeArrowheads="1"/>
            </p:cNvSpPr>
            <p:nvPr/>
          </p:nvSpPr>
          <p:spPr bwMode="auto">
            <a:xfrm>
              <a:off x="1458" y="203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a</a:t>
              </a:r>
              <a:endParaRPr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52243" name="Rectangle 54"/>
            <p:cNvSpPr>
              <a:spLocks noChangeArrowheads="1"/>
            </p:cNvSpPr>
            <p:nvPr/>
          </p:nvSpPr>
          <p:spPr bwMode="auto">
            <a:xfrm>
              <a:off x="1599" y="1791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c</a:t>
              </a:r>
              <a:endParaRPr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52244" name="Rectangle 55"/>
            <p:cNvSpPr>
              <a:spLocks noChangeArrowheads="1"/>
            </p:cNvSpPr>
            <p:nvPr/>
          </p:nvSpPr>
          <p:spPr bwMode="auto">
            <a:xfrm>
              <a:off x="1035" y="111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a</a:t>
              </a:r>
              <a:endParaRPr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52245" name="Rectangle 56"/>
            <p:cNvSpPr>
              <a:spLocks noChangeArrowheads="1"/>
            </p:cNvSpPr>
            <p:nvPr/>
          </p:nvSpPr>
          <p:spPr bwMode="auto">
            <a:xfrm>
              <a:off x="870" y="55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0000"/>
                  </a:solidFill>
                  <a:latin typeface="宋体" charset="-122"/>
                </a:rPr>
                <a:t>V</a:t>
              </a:r>
              <a:endParaRPr lang="en-US" altLang="zh-CN" sz="2000" b="1">
                <a:solidFill>
                  <a:srgbClr val="FF3300"/>
                </a:solidFill>
              </a:endParaRPr>
            </a:p>
          </p:txBody>
        </p:sp>
        <p:sp>
          <p:nvSpPr>
            <p:cNvPr id="52246" name="Rectangle 57"/>
            <p:cNvSpPr>
              <a:spLocks noChangeArrowheads="1"/>
            </p:cNvSpPr>
            <p:nvPr/>
          </p:nvSpPr>
          <p:spPr bwMode="auto">
            <a:xfrm>
              <a:off x="1612" y="66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b</a:t>
              </a:r>
              <a:endParaRPr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52247" name="Rectangle 58"/>
            <p:cNvSpPr>
              <a:spLocks noChangeArrowheads="1"/>
            </p:cNvSpPr>
            <p:nvPr/>
          </p:nvSpPr>
          <p:spPr bwMode="auto">
            <a:xfrm>
              <a:off x="1839" y="878"/>
              <a:ext cx="1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000000"/>
                  </a:solidFill>
                  <a:latin typeface="Dutch801 Rm BT" pitchFamily="18" charset="0"/>
                </a:rPr>
                <a:t>B</a:t>
              </a:r>
              <a:endParaRPr lang="en-US" altLang="zh-CN" sz="2000" b="1">
                <a:solidFill>
                  <a:srgbClr val="FF3300"/>
                </a:solidFill>
              </a:endParaRPr>
            </a:p>
          </p:txBody>
        </p:sp>
        <p:sp>
          <p:nvSpPr>
            <p:cNvPr id="52248" name="Rectangle 59"/>
            <p:cNvSpPr>
              <a:spLocks noChangeArrowheads="1"/>
            </p:cNvSpPr>
            <p:nvPr/>
          </p:nvSpPr>
          <p:spPr bwMode="auto">
            <a:xfrm>
              <a:off x="2433" y="163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a</a:t>
              </a:r>
              <a:endParaRPr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52249" name="Freeform 60"/>
            <p:cNvSpPr>
              <a:spLocks/>
            </p:cNvSpPr>
            <p:nvPr/>
          </p:nvSpPr>
          <p:spPr bwMode="auto">
            <a:xfrm>
              <a:off x="1940" y="1637"/>
              <a:ext cx="642" cy="641"/>
            </a:xfrm>
            <a:custGeom>
              <a:avLst/>
              <a:gdLst>
                <a:gd name="T0" fmla="*/ 0 w 2321"/>
                <a:gd name="T1" fmla="*/ 0 h 2320"/>
                <a:gd name="T2" fmla="*/ 0 w 2321"/>
                <a:gd name="T3" fmla="*/ 0 h 2320"/>
                <a:gd name="T4" fmla="*/ 0 w 2321"/>
                <a:gd name="T5" fmla="*/ 0 h 2320"/>
                <a:gd name="T6" fmla="*/ 0 60000 65536"/>
                <a:gd name="T7" fmla="*/ 0 60000 65536"/>
                <a:gd name="T8" fmla="*/ 0 60000 65536"/>
                <a:gd name="T9" fmla="*/ 0 w 2321"/>
                <a:gd name="T10" fmla="*/ 0 h 2320"/>
                <a:gd name="T11" fmla="*/ 2321 w 2321"/>
                <a:gd name="T12" fmla="*/ 2320 h 23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1" h="2320">
                  <a:moveTo>
                    <a:pt x="0" y="0"/>
                  </a:moveTo>
                  <a:lnTo>
                    <a:pt x="2319" y="2320"/>
                  </a:lnTo>
                  <a:lnTo>
                    <a:pt x="2321" y="232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0" name="Rectangle 61"/>
            <p:cNvSpPr>
              <a:spLocks noChangeArrowheads="1"/>
            </p:cNvSpPr>
            <p:nvPr/>
          </p:nvSpPr>
          <p:spPr bwMode="auto">
            <a:xfrm>
              <a:off x="1866" y="181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b</a:t>
              </a:r>
              <a:endParaRPr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52251" name="Rectangle 62"/>
            <p:cNvSpPr>
              <a:spLocks noChangeArrowheads="1"/>
            </p:cNvSpPr>
            <p:nvPr/>
          </p:nvSpPr>
          <p:spPr bwMode="auto">
            <a:xfrm>
              <a:off x="2289" y="1253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c</a:t>
              </a:r>
              <a:endParaRPr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52252" name="Rectangle 63"/>
            <p:cNvSpPr>
              <a:spLocks noChangeArrowheads="1"/>
            </p:cNvSpPr>
            <p:nvPr/>
          </p:nvSpPr>
          <p:spPr bwMode="auto">
            <a:xfrm>
              <a:off x="1541" y="1327"/>
              <a:ext cx="1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000000"/>
                  </a:solidFill>
                  <a:latin typeface="Dutch801 Rm BT" pitchFamily="18" charset="0"/>
                </a:rPr>
                <a:t>C</a:t>
              </a:r>
              <a:endParaRPr lang="en-US" altLang="zh-CN" sz="2000" b="1">
                <a:solidFill>
                  <a:srgbClr val="FF3300"/>
                </a:solidFill>
              </a:endParaRPr>
            </a:p>
          </p:txBody>
        </p:sp>
        <p:sp>
          <p:nvSpPr>
            <p:cNvPr id="52253" name="Rectangle 64"/>
            <p:cNvSpPr>
              <a:spLocks noChangeArrowheads="1"/>
            </p:cNvSpPr>
            <p:nvPr/>
          </p:nvSpPr>
          <p:spPr bwMode="auto">
            <a:xfrm>
              <a:off x="2205" y="93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</a:rPr>
                <a:t>b</a:t>
              </a:r>
              <a:endParaRPr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52254" name="Rectangle 65"/>
            <p:cNvSpPr>
              <a:spLocks noChangeArrowheads="1"/>
            </p:cNvSpPr>
            <p:nvPr/>
          </p:nvSpPr>
          <p:spPr bwMode="auto">
            <a:xfrm>
              <a:off x="2483" y="124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0000"/>
                  </a:solidFill>
                  <a:latin typeface="宋体" charset="-122"/>
                </a:rPr>
                <a:t>W</a:t>
              </a:r>
              <a:endParaRPr lang="en-US" altLang="zh-CN" sz="2000" b="1">
                <a:solidFill>
                  <a:srgbClr val="FF3300"/>
                </a:solidFill>
              </a:endParaRPr>
            </a:p>
          </p:txBody>
        </p:sp>
        <p:sp>
          <p:nvSpPr>
            <p:cNvPr id="52255" name="Line 66"/>
            <p:cNvSpPr>
              <a:spLocks noChangeShapeType="1"/>
            </p:cNvSpPr>
            <p:nvPr/>
          </p:nvSpPr>
          <p:spPr bwMode="auto">
            <a:xfrm>
              <a:off x="1662" y="860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6" name="Line 67"/>
            <p:cNvSpPr>
              <a:spLocks noChangeShapeType="1"/>
            </p:cNvSpPr>
            <p:nvPr/>
          </p:nvSpPr>
          <p:spPr bwMode="auto">
            <a:xfrm>
              <a:off x="1938" y="860"/>
              <a:ext cx="204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7" name="Line 68"/>
            <p:cNvSpPr>
              <a:spLocks noChangeShapeType="1"/>
            </p:cNvSpPr>
            <p:nvPr/>
          </p:nvSpPr>
          <p:spPr bwMode="auto">
            <a:xfrm>
              <a:off x="1662" y="860"/>
              <a:ext cx="204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8" name="Line 69"/>
            <p:cNvSpPr>
              <a:spLocks noChangeShapeType="1"/>
            </p:cNvSpPr>
            <p:nvPr/>
          </p:nvSpPr>
          <p:spPr bwMode="auto">
            <a:xfrm>
              <a:off x="1408" y="1057"/>
              <a:ext cx="318" cy="3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9" name="Line 70"/>
            <p:cNvSpPr>
              <a:spLocks noChangeShapeType="1"/>
            </p:cNvSpPr>
            <p:nvPr/>
          </p:nvSpPr>
          <p:spPr bwMode="auto">
            <a:xfrm>
              <a:off x="1096" y="1297"/>
              <a:ext cx="460" cy="4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0" name="Line 71"/>
            <p:cNvSpPr>
              <a:spLocks noChangeShapeType="1"/>
            </p:cNvSpPr>
            <p:nvPr/>
          </p:nvSpPr>
          <p:spPr bwMode="auto">
            <a:xfrm>
              <a:off x="1103" y="1637"/>
              <a:ext cx="459" cy="4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1" name="Line 72"/>
            <p:cNvSpPr>
              <a:spLocks noChangeShapeType="1"/>
            </p:cNvSpPr>
            <p:nvPr/>
          </p:nvSpPr>
          <p:spPr bwMode="auto">
            <a:xfrm>
              <a:off x="1103" y="1305"/>
              <a:ext cx="0" cy="3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2" name="Line 73"/>
            <p:cNvSpPr>
              <a:spLocks noChangeShapeType="1"/>
            </p:cNvSpPr>
            <p:nvPr/>
          </p:nvSpPr>
          <p:spPr bwMode="auto">
            <a:xfrm>
              <a:off x="1562" y="1756"/>
              <a:ext cx="0" cy="33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3" name="Line 74"/>
            <p:cNvSpPr>
              <a:spLocks noChangeShapeType="1"/>
            </p:cNvSpPr>
            <p:nvPr/>
          </p:nvSpPr>
          <p:spPr bwMode="auto">
            <a:xfrm>
              <a:off x="1556" y="2089"/>
              <a:ext cx="84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4" name="Line 75"/>
            <p:cNvSpPr>
              <a:spLocks noChangeShapeType="1"/>
            </p:cNvSpPr>
            <p:nvPr/>
          </p:nvSpPr>
          <p:spPr bwMode="auto">
            <a:xfrm>
              <a:off x="2397" y="1756"/>
              <a:ext cx="0" cy="3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5" name="Line 76"/>
            <p:cNvSpPr>
              <a:spLocks noChangeShapeType="1"/>
            </p:cNvSpPr>
            <p:nvPr/>
          </p:nvSpPr>
          <p:spPr bwMode="auto">
            <a:xfrm>
              <a:off x="1562" y="1756"/>
              <a:ext cx="8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6" name="Line 77"/>
            <p:cNvSpPr>
              <a:spLocks noChangeShapeType="1"/>
            </p:cNvSpPr>
            <p:nvPr/>
          </p:nvSpPr>
          <p:spPr bwMode="auto">
            <a:xfrm>
              <a:off x="1726" y="1382"/>
              <a:ext cx="5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7" name="Line 78"/>
            <p:cNvSpPr>
              <a:spLocks noChangeShapeType="1"/>
            </p:cNvSpPr>
            <p:nvPr/>
          </p:nvSpPr>
          <p:spPr bwMode="auto">
            <a:xfrm>
              <a:off x="2142" y="1064"/>
              <a:ext cx="0" cy="7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8" name="Line 79"/>
            <p:cNvSpPr>
              <a:spLocks noChangeShapeType="1"/>
            </p:cNvSpPr>
            <p:nvPr/>
          </p:nvSpPr>
          <p:spPr bwMode="auto">
            <a:xfrm flipH="1">
              <a:off x="1874" y="1841"/>
              <a:ext cx="2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9" name="Line 80"/>
            <p:cNvSpPr>
              <a:spLocks noChangeShapeType="1"/>
            </p:cNvSpPr>
            <p:nvPr/>
          </p:nvSpPr>
          <p:spPr bwMode="auto">
            <a:xfrm>
              <a:off x="1726" y="1382"/>
              <a:ext cx="0" cy="5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0" name="Line 81"/>
            <p:cNvSpPr>
              <a:spLocks noChangeShapeType="1"/>
            </p:cNvSpPr>
            <p:nvPr/>
          </p:nvSpPr>
          <p:spPr bwMode="auto">
            <a:xfrm>
              <a:off x="1874" y="1064"/>
              <a:ext cx="0" cy="7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1" name="Line 82"/>
            <p:cNvSpPr>
              <a:spLocks noChangeShapeType="1"/>
            </p:cNvSpPr>
            <p:nvPr/>
          </p:nvSpPr>
          <p:spPr bwMode="auto">
            <a:xfrm>
              <a:off x="1867" y="1072"/>
              <a:ext cx="2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2" name="Line 83"/>
            <p:cNvSpPr>
              <a:spLocks noChangeShapeType="1"/>
            </p:cNvSpPr>
            <p:nvPr/>
          </p:nvSpPr>
          <p:spPr bwMode="auto">
            <a:xfrm flipV="1">
              <a:off x="1562" y="1835"/>
              <a:ext cx="305" cy="254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3" name="Line 84"/>
            <p:cNvSpPr>
              <a:spLocks noChangeShapeType="1"/>
            </p:cNvSpPr>
            <p:nvPr/>
          </p:nvSpPr>
          <p:spPr bwMode="auto">
            <a:xfrm flipV="1">
              <a:off x="1103" y="852"/>
              <a:ext cx="580" cy="453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4" name="Freeform 85"/>
            <p:cNvSpPr>
              <a:spLocks/>
            </p:cNvSpPr>
            <p:nvPr/>
          </p:nvSpPr>
          <p:spPr bwMode="auto">
            <a:xfrm>
              <a:off x="1392" y="1044"/>
              <a:ext cx="41" cy="40"/>
            </a:xfrm>
            <a:custGeom>
              <a:avLst/>
              <a:gdLst>
                <a:gd name="T0" fmla="*/ 0 w 145"/>
                <a:gd name="T1" fmla="*/ 0 h 144"/>
                <a:gd name="T2" fmla="*/ 0 w 145"/>
                <a:gd name="T3" fmla="*/ 0 h 144"/>
                <a:gd name="T4" fmla="*/ 0 w 145"/>
                <a:gd name="T5" fmla="*/ 0 h 144"/>
                <a:gd name="T6" fmla="*/ 0 w 145"/>
                <a:gd name="T7" fmla="*/ 0 h 144"/>
                <a:gd name="T8" fmla="*/ 0 w 145"/>
                <a:gd name="T9" fmla="*/ 0 h 144"/>
                <a:gd name="T10" fmla="*/ 0 w 145"/>
                <a:gd name="T11" fmla="*/ 0 h 144"/>
                <a:gd name="T12" fmla="*/ 0 w 145"/>
                <a:gd name="T13" fmla="*/ 0 h 144"/>
                <a:gd name="T14" fmla="*/ 0 w 145"/>
                <a:gd name="T15" fmla="*/ 0 h 144"/>
                <a:gd name="T16" fmla="*/ 0 w 145"/>
                <a:gd name="T17" fmla="*/ 0 h 144"/>
                <a:gd name="T18" fmla="*/ 0 w 145"/>
                <a:gd name="T19" fmla="*/ 0 h 1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5"/>
                <a:gd name="T31" fmla="*/ 0 h 144"/>
                <a:gd name="T32" fmla="*/ 145 w 145"/>
                <a:gd name="T33" fmla="*/ 144 h 1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5" h="144">
                  <a:moveTo>
                    <a:pt x="143" y="72"/>
                  </a:moveTo>
                  <a:lnTo>
                    <a:pt x="122" y="22"/>
                  </a:lnTo>
                  <a:lnTo>
                    <a:pt x="71" y="0"/>
                  </a:lnTo>
                  <a:lnTo>
                    <a:pt x="20" y="22"/>
                  </a:lnTo>
                  <a:lnTo>
                    <a:pt x="0" y="72"/>
                  </a:lnTo>
                  <a:lnTo>
                    <a:pt x="20" y="123"/>
                  </a:lnTo>
                  <a:lnTo>
                    <a:pt x="71" y="144"/>
                  </a:lnTo>
                  <a:lnTo>
                    <a:pt x="122" y="123"/>
                  </a:lnTo>
                  <a:lnTo>
                    <a:pt x="143" y="72"/>
                  </a:lnTo>
                  <a:lnTo>
                    <a:pt x="145" y="72"/>
                  </a:lnTo>
                </a:path>
              </a:pathLst>
            </a:custGeom>
            <a:solidFill>
              <a:schemeClr val="tx1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5" name="Freeform 86"/>
            <p:cNvSpPr>
              <a:spLocks/>
            </p:cNvSpPr>
            <p:nvPr/>
          </p:nvSpPr>
          <p:spPr bwMode="auto">
            <a:xfrm>
              <a:off x="1697" y="1932"/>
              <a:ext cx="41" cy="40"/>
            </a:xfrm>
            <a:custGeom>
              <a:avLst/>
              <a:gdLst>
                <a:gd name="T0" fmla="*/ 0 w 145"/>
                <a:gd name="T1" fmla="*/ 0 h 144"/>
                <a:gd name="T2" fmla="*/ 0 w 145"/>
                <a:gd name="T3" fmla="*/ 0 h 144"/>
                <a:gd name="T4" fmla="*/ 0 w 145"/>
                <a:gd name="T5" fmla="*/ 0 h 144"/>
                <a:gd name="T6" fmla="*/ 0 w 145"/>
                <a:gd name="T7" fmla="*/ 0 h 144"/>
                <a:gd name="T8" fmla="*/ 0 w 145"/>
                <a:gd name="T9" fmla="*/ 0 h 144"/>
                <a:gd name="T10" fmla="*/ 0 w 145"/>
                <a:gd name="T11" fmla="*/ 0 h 144"/>
                <a:gd name="T12" fmla="*/ 0 w 145"/>
                <a:gd name="T13" fmla="*/ 0 h 144"/>
                <a:gd name="T14" fmla="*/ 0 w 145"/>
                <a:gd name="T15" fmla="*/ 0 h 144"/>
                <a:gd name="T16" fmla="*/ 0 w 145"/>
                <a:gd name="T17" fmla="*/ 0 h 144"/>
                <a:gd name="T18" fmla="*/ 0 w 145"/>
                <a:gd name="T19" fmla="*/ 0 h 1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5"/>
                <a:gd name="T31" fmla="*/ 0 h 144"/>
                <a:gd name="T32" fmla="*/ 145 w 145"/>
                <a:gd name="T33" fmla="*/ 144 h 1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5" h="144">
                  <a:moveTo>
                    <a:pt x="143" y="72"/>
                  </a:moveTo>
                  <a:lnTo>
                    <a:pt x="122" y="22"/>
                  </a:lnTo>
                  <a:lnTo>
                    <a:pt x="71" y="0"/>
                  </a:lnTo>
                  <a:lnTo>
                    <a:pt x="20" y="22"/>
                  </a:lnTo>
                  <a:lnTo>
                    <a:pt x="0" y="72"/>
                  </a:lnTo>
                  <a:lnTo>
                    <a:pt x="20" y="123"/>
                  </a:lnTo>
                  <a:lnTo>
                    <a:pt x="71" y="144"/>
                  </a:lnTo>
                  <a:lnTo>
                    <a:pt x="122" y="123"/>
                  </a:lnTo>
                  <a:lnTo>
                    <a:pt x="143" y="72"/>
                  </a:lnTo>
                  <a:lnTo>
                    <a:pt x="145" y="72"/>
                  </a:lnTo>
                </a:path>
              </a:pathLst>
            </a:custGeom>
            <a:solidFill>
              <a:schemeClr val="tx1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6" name="Text Box 87"/>
            <p:cNvSpPr txBox="1">
              <a:spLocks noChangeArrowheads="1"/>
            </p:cNvSpPr>
            <p:nvPr/>
          </p:nvSpPr>
          <p:spPr bwMode="auto">
            <a:xfrm>
              <a:off x="1648" y="620"/>
              <a:ext cx="2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′</a:t>
              </a:r>
            </a:p>
          </p:txBody>
        </p:sp>
        <p:sp>
          <p:nvSpPr>
            <p:cNvPr id="52277" name="Text Box 88"/>
            <p:cNvSpPr txBox="1">
              <a:spLocks noChangeArrowheads="1"/>
            </p:cNvSpPr>
            <p:nvPr/>
          </p:nvSpPr>
          <p:spPr bwMode="auto">
            <a:xfrm>
              <a:off x="1383" y="853"/>
              <a:ext cx="2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′</a:t>
              </a:r>
            </a:p>
          </p:txBody>
        </p:sp>
        <p:sp>
          <p:nvSpPr>
            <p:cNvPr id="52278" name="Text Box 89"/>
            <p:cNvSpPr txBox="1">
              <a:spLocks noChangeArrowheads="1"/>
            </p:cNvSpPr>
            <p:nvPr/>
          </p:nvSpPr>
          <p:spPr bwMode="auto">
            <a:xfrm>
              <a:off x="1083" y="1100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′</a:t>
              </a:r>
            </a:p>
          </p:txBody>
        </p:sp>
        <p:sp>
          <p:nvSpPr>
            <p:cNvPr id="52279" name="Text Box 90"/>
            <p:cNvSpPr txBox="1">
              <a:spLocks noChangeArrowheads="1"/>
            </p:cNvSpPr>
            <p:nvPr/>
          </p:nvSpPr>
          <p:spPr bwMode="auto">
            <a:xfrm>
              <a:off x="2196" y="888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″</a:t>
              </a:r>
            </a:p>
          </p:txBody>
        </p:sp>
        <p:sp>
          <p:nvSpPr>
            <p:cNvPr id="52280" name="Text Box 91"/>
            <p:cNvSpPr txBox="1">
              <a:spLocks noChangeArrowheads="1"/>
            </p:cNvSpPr>
            <p:nvPr/>
          </p:nvSpPr>
          <p:spPr bwMode="auto">
            <a:xfrm>
              <a:off x="2291" y="1209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″</a:t>
              </a:r>
            </a:p>
          </p:txBody>
        </p:sp>
        <p:sp>
          <p:nvSpPr>
            <p:cNvPr id="52281" name="Text Box 92"/>
            <p:cNvSpPr txBox="1">
              <a:spLocks noChangeArrowheads="1"/>
            </p:cNvSpPr>
            <p:nvPr/>
          </p:nvSpPr>
          <p:spPr bwMode="auto">
            <a:xfrm>
              <a:off x="2453" y="1614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″</a:t>
              </a:r>
            </a:p>
          </p:txBody>
        </p:sp>
        <p:sp>
          <p:nvSpPr>
            <p:cNvPr id="52282" name="Line 93"/>
            <p:cNvSpPr>
              <a:spLocks noChangeShapeType="1"/>
            </p:cNvSpPr>
            <p:nvPr/>
          </p:nvSpPr>
          <p:spPr bwMode="auto">
            <a:xfrm>
              <a:off x="2152" y="1064"/>
              <a:ext cx="237" cy="692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3" name="Freeform 94"/>
            <p:cNvSpPr>
              <a:spLocks/>
            </p:cNvSpPr>
            <p:nvPr/>
          </p:nvSpPr>
          <p:spPr bwMode="auto">
            <a:xfrm>
              <a:off x="2229" y="1360"/>
              <a:ext cx="40" cy="40"/>
            </a:xfrm>
            <a:custGeom>
              <a:avLst/>
              <a:gdLst>
                <a:gd name="T0" fmla="*/ 0 w 145"/>
                <a:gd name="T1" fmla="*/ 0 h 145"/>
                <a:gd name="T2" fmla="*/ 0 w 145"/>
                <a:gd name="T3" fmla="*/ 0 h 145"/>
                <a:gd name="T4" fmla="*/ 0 w 145"/>
                <a:gd name="T5" fmla="*/ 0 h 145"/>
                <a:gd name="T6" fmla="*/ 0 w 145"/>
                <a:gd name="T7" fmla="*/ 0 h 145"/>
                <a:gd name="T8" fmla="*/ 0 w 145"/>
                <a:gd name="T9" fmla="*/ 0 h 145"/>
                <a:gd name="T10" fmla="*/ 0 w 145"/>
                <a:gd name="T11" fmla="*/ 0 h 145"/>
                <a:gd name="T12" fmla="*/ 0 w 145"/>
                <a:gd name="T13" fmla="*/ 0 h 145"/>
                <a:gd name="T14" fmla="*/ 0 w 145"/>
                <a:gd name="T15" fmla="*/ 0 h 145"/>
                <a:gd name="T16" fmla="*/ 0 w 145"/>
                <a:gd name="T17" fmla="*/ 0 h 145"/>
                <a:gd name="T18" fmla="*/ 0 w 145"/>
                <a:gd name="T19" fmla="*/ 0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5"/>
                <a:gd name="T31" fmla="*/ 0 h 145"/>
                <a:gd name="T32" fmla="*/ 145 w 145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5" h="145">
                  <a:moveTo>
                    <a:pt x="144" y="73"/>
                  </a:moveTo>
                  <a:lnTo>
                    <a:pt x="124" y="22"/>
                  </a:lnTo>
                  <a:lnTo>
                    <a:pt x="73" y="0"/>
                  </a:lnTo>
                  <a:lnTo>
                    <a:pt x="22" y="22"/>
                  </a:lnTo>
                  <a:lnTo>
                    <a:pt x="0" y="73"/>
                  </a:lnTo>
                  <a:lnTo>
                    <a:pt x="22" y="123"/>
                  </a:lnTo>
                  <a:lnTo>
                    <a:pt x="73" y="145"/>
                  </a:lnTo>
                  <a:lnTo>
                    <a:pt x="124" y="123"/>
                  </a:lnTo>
                  <a:lnTo>
                    <a:pt x="144" y="73"/>
                  </a:lnTo>
                  <a:lnTo>
                    <a:pt x="145" y="73"/>
                  </a:lnTo>
                </a:path>
              </a:pathLst>
            </a:custGeom>
            <a:solidFill>
              <a:schemeClr val="tx1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29" name="Text Box 95"/>
          <p:cNvSpPr txBox="1">
            <a:spLocks noChangeArrowheads="1"/>
          </p:cNvSpPr>
          <p:nvPr/>
        </p:nvSpPr>
        <p:spPr bwMode="auto">
          <a:xfrm>
            <a:off x="0" y="249238"/>
            <a:ext cx="5724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b="1">
                <a:ea typeface="黑体" pitchFamily="2" charset="-122"/>
              </a:rPr>
              <a:t>二、</a:t>
            </a:r>
            <a:r>
              <a:rPr lang="zh-CN" altLang="en-US" sz="3600" b="1">
                <a:ea typeface="黑体" pitchFamily="2" charset="-122"/>
              </a:rPr>
              <a:t>直线与点的相对位置</a:t>
            </a:r>
            <a:endParaRPr lang="zh-CN" altLang="en-US" sz="4000">
              <a:ea typeface="黑体" pitchFamily="2" charset="-122"/>
            </a:endParaRPr>
          </a:p>
        </p:txBody>
      </p:sp>
      <p:sp>
        <p:nvSpPr>
          <p:cNvPr id="147552" name="Text Box 96"/>
          <p:cNvSpPr txBox="1">
            <a:spLocks noChangeArrowheads="1"/>
          </p:cNvSpPr>
          <p:nvPr/>
        </p:nvSpPr>
        <p:spPr bwMode="auto">
          <a:xfrm>
            <a:off x="325438" y="4210050"/>
            <a:ext cx="8413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66"/>
                </a:solidFill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ea typeface="黑体" pitchFamily="2" charset="-122"/>
              </a:rPr>
              <a:t>◆</a:t>
            </a:r>
            <a:r>
              <a:rPr lang="zh-CN" altLang="en-US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若点在直线上</a:t>
            </a:r>
            <a:r>
              <a:rPr lang="en-US" altLang="zh-CN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 </a:t>
            </a:r>
            <a:r>
              <a:rPr lang="zh-CN" altLang="en-US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则</a:t>
            </a:r>
            <a:r>
              <a:rPr lang="zh-CN" altLang="en-US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点的投影必在直线的同名投影上。　</a:t>
            </a:r>
          </a:p>
        </p:txBody>
      </p:sp>
      <p:sp>
        <p:nvSpPr>
          <p:cNvPr id="147553" name="Text Box 97"/>
          <p:cNvSpPr txBox="1">
            <a:spLocks noChangeArrowheads="1"/>
          </p:cNvSpPr>
          <p:nvPr/>
        </p:nvSpPr>
        <p:spPr bwMode="auto">
          <a:xfrm>
            <a:off x="336550" y="4827588"/>
            <a:ext cx="86725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 ◆</a:t>
            </a:r>
            <a:r>
              <a:rPr lang="zh-CN" altLang="en-US" b="1">
                <a:solidFill>
                  <a:srgbClr val="000066"/>
                </a:solidFill>
                <a:ea typeface="黑体" pitchFamily="2" charset="-122"/>
              </a:rPr>
              <a:t>点的投影将线段的同名投影分割成与空间线段相同的比例。即：</a:t>
            </a:r>
          </a:p>
        </p:txBody>
      </p:sp>
      <p:sp>
        <p:nvSpPr>
          <p:cNvPr id="147554" name="Text Box 98"/>
          <p:cNvSpPr txBox="1">
            <a:spLocks noChangeArrowheads="1"/>
          </p:cNvSpPr>
          <p:nvPr/>
        </p:nvSpPr>
        <p:spPr bwMode="auto">
          <a:xfrm>
            <a:off x="923925" y="5564188"/>
            <a:ext cx="6110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</a:rPr>
              <a:t>AC: CB = </a:t>
            </a:r>
            <a:r>
              <a:rPr lang="en-US" altLang="zh-CN" sz="2800" b="1" i="1">
                <a:solidFill>
                  <a:srgbClr val="C00000"/>
                </a:solidFill>
              </a:rPr>
              <a:t>ac</a:t>
            </a:r>
            <a:r>
              <a:rPr lang="en-US" altLang="zh-CN" sz="2800" b="1">
                <a:solidFill>
                  <a:srgbClr val="C00000"/>
                </a:solidFill>
              </a:rPr>
              <a:t>: </a:t>
            </a:r>
            <a:r>
              <a:rPr lang="en-US" altLang="zh-CN" sz="2800" b="1" i="1">
                <a:solidFill>
                  <a:srgbClr val="C00000"/>
                </a:solidFill>
              </a:rPr>
              <a:t>cb </a:t>
            </a:r>
            <a:r>
              <a:rPr lang="en-US" altLang="zh-CN" sz="2800" b="1">
                <a:solidFill>
                  <a:srgbClr val="C00000"/>
                </a:solidFill>
              </a:rPr>
              <a:t>= </a:t>
            </a:r>
            <a:r>
              <a:rPr lang="en-US" altLang="zh-CN" sz="2800" b="1" i="1">
                <a:solidFill>
                  <a:srgbClr val="C00000"/>
                </a:solidFill>
                <a:sym typeface="EuroRoman" pitchFamily="2" charset="2"/>
              </a:rPr>
              <a:t>a</a:t>
            </a:r>
            <a:r>
              <a:rPr lang="en-US" altLang="zh-CN" sz="2800" b="1">
                <a:solidFill>
                  <a:srgbClr val="C00000"/>
                </a:solidFill>
                <a:sym typeface="Symbol" pitchFamily="18" charset="2"/>
              </a:rPr>
              <a:t></a:t>
            </a:r>
            <a:r>
              <a:rPr lang="en-US" altLang="zh-CN" sz="2800" b="1" i="1">
                <a:solidFill>
                  <a:srgbClr val="C00000"/>
                </a:solidFill>
              </a:rPr>
              <a:t>c</a:t>
            </a:r>
            <a:r>
              <a:rPr lang="en-US" altLang="zh-CN" sz="2800" b="1">
                <a:solidFill>
                  <a:srgbClr val="C00000"/>
                </a:solidFill>
                <a:sym typeface="Symbol" pitchFamily="18" charset="2"/>
              </a:rPr>
              <a:t></a:t>
            </a:r>
            <a:r>
              <a:rPr lang="en-US" altLang="zh-CN" sz="2800" b="1">
                <a:solidFill>
                  <a:srgbClr val="C00000"/>
                </a:solidFill>
              </a:rPr>
              <a:t>: </a:t>
            </a:r>
            <a:r>
              <a:rPr lang="en-US" altLang="zh-CN" sz="2800" b="1" i="1">
                <a:solidFill>
                  <a:srgbClr val="C00000"/>
                </a:solidFill>
              </a:rPr>
              <a:t>c</a:t>
            </a:r>
            <a:r>
              <a:rPr lang="en-US" altLang="zh-CN" sz="2800" b="1">
                <a:solidFill>
                  <a:srgbClr val="C00000"/>
                </a:solidFill>
                <a:sym typeface="Symbol" pitchFamily="18" charset="2"/>
              </a:rPr>
              <a:t></a:t>
            </a:r>
            <a:r>
              <a:rPr lang="en-US" altLang="zh-CN" sz="2800" b="1" i="1">
                <a:solidFill>
                  <a:srgbClr val="C00000"/>
                </a:solidFill>
              </a:rPr>
              <a:t>b</a:t>
            </a:r>
            <a:r>
              <a:rPr lang="en-US" altLang="zh-CN" sz="2800" b="1">
                <a:solidFill>
                  <a:srgbClr val="C00000"/>
                </a:solidFill>
                <a:sym typeface="Symbol" pitchFamily="18" charset="2"/>
              </a:rPr>
              <a:t> = </a:t>
            </a:r>
            <a:r>
              <a:rPr lang="en-US" altLang="zh-CN" sz="2800" b="1" i="1">
                <a:solidFill>
                  <a:srgbClr val="C00000"/>
                </a:solidFill>
                <a:sym typeface="EuroRoman" pitchFamily="2" charset="2"/>
              </a:rPr>
              <a:t>a</a:t>
            </a:r>
            <a:r>
              <a:rPr lang="en-US" altLang="zh-CN" sz="2800" b="1">
                <a:solidFill>
                  <a:srgbClr val="C00000"/>
                </a:solidFill>
                <a:latin typeface="Italic" pitchFamily="2" charset="0"/>
                <a:sym typeface="Symbol" pitchFamily="18" charset="2"/>
              </a:rPr>
              <a:t></a:t>
            </a:r>
            <a:r>
              <a:rPr lang="en-US" altLang="zh-CN" sz="2800" b="1" i="1">
                <a:solidFill>
                  <a:srgbClr val="C00000"/>
                </a:solidFill>
              </a:rPr>
              <a:t>c</a:t>
            </a:r>
            <a:r>
              <a:rPr lang="en-US" altLang="zh-CN" sz="2800" b="1">
                <a:solidFill>
                  <a:srgbClr val="C00000"/>
                </a:solidFill>
                <a:sym typeface="Symbol" pitchFamily="18" charset="2"/>
              </a:rPr>
              <a:t></a:t>
            </a:r>
            <a:r>
              <a:rPr lang="en-US" altLang="zh-CN" sz="2800" b="1">
                <a:solidFill>
                  <a:srgbClr val="C00000"/>
                </a:solidFill>
              </a:rPr>
              <a:t>: </a:t>
            </a:r>
            <a:r>
              <a:rPr lang="en-US" altLang="zh-CN" sz="2800" b="1" i="1">
                <a:solidFill>
                  <a:srgbClr val="C00000"/>
                </a:solidFill>
              </a:rPr>
              <a:t>c</a:t>
            </a:r>
            <a:r>
              <a:rPr lang="en-US" altLang="zh-CN" sz="2800" b="1">
                <a:solidFill>
                  <a:srgbClr val="C00000"/>
                </a:solidFill>
                <a:latin typeface="Italic" pitchFamily="2" charset="0"/>
                <a:sym typeface="Symbol" pitchFamily="18" charset="2"/>
              </a:rPr>
              <a:t></a:t>
            </a:r>
            <a:r>
              <a:rPr lang="en-US" altLang="zh-CN" sz="2800" b="1" i="1">
                <a:solidFill>
                  <a:srgbClr val="C00000"/>
                </a:solidFill>
              </a:rPr>
              <a:t>b</a:t>
            </a:r>
            <a:r>
              <a:rPr lang="en-US" altLang="zh-CN" sz="2800" b="1">
                <a:solidFill>
                  <a:srgbClr val="C00000"/>
                </a:solidFill>
                <a:latin typeface="Italic" pitchFamily="2" charset="0"/>
                <a:sym typeface="Symbol" pitchFamily="18" charset="2"/>
              </a:rPr>
              <a:t></a:t>
            </a:r>
            <a:endParaRPr lang="en-US" altLang="zh-CN" sz="2800" b="1">
              <a:solidFill>
                <a:srgbClr val="C00000"/>
              </a:solidFill>
              <a:latin typeface="Italic" pitchFamily="2" charset="0"/>
              <a:sym typeface="CommercialPi BT" pitchFamily="18" charset="2"/>
            </a:endParaRPr>
          </a:p>
        </p:txBody>
      </p:sp>
      <p:sp>
        <p:nvSpPr>
          <p:cNvPr id="147556" name="AutoShape 100"/>
          <p:cNvSpPr>
            <a:spLocks noChangeArrowheads="1"/>
          </p:cNvSpPr>
          <p:nvPr/>
        </p:nvSpPr>
        <p:spPr bwMode="auto">
          <a:xfrm>
            <a:off x="7169150" y="5702300"/>
            <a:ext cx="1609725" cy="550863"/>
          </a:xfrm>
          <a:prstGeom prst="wedgeRoundRectCallout">
            <a:avLst>
              <a:gd name="adj1" fmla="val -59074"/>
              <a:gd name="adj2" fmla="val 2233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C00000"/>
                </a:solidFill>
                <a:ea typeface="黑体" pitchFamily="2" charset="-122"/>
              </a:rPr>
              <a:t>定比定理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52" grpId="0"/>
      <p:bldP spid="147553" grpId="0" autoUpdateAnimBg="0"/>
      <p:bldP spid="147554" grpId="0" build="p" autoUpdateAnimBg="0"/>
      <p:bldP spid="14755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A7F990BB-3DD3-4623-A7A7-F9BB758546C7}" type="slidenum">
              <a:rPr lang="en-US" altLang="zh-CN" sz="1400" smtClean="0"/>
              <a:pPr/>
              <a:t>45</a:t>
            </a:fld>
            <a:endParaRPr lang="en-US" altLang="zh-CN" sz="1400" smtClean="0"/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192088" y="373063"/>
            <a:ext cx="52371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：判断点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是否在线段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AB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上。</a:t>
            </a:r>
          </a:p>
        </p:txBody>
      </p:sp>
      <p:sp>
        <p:nvSpPr>
          <p:cNvPr id="53252" name="Line 20"/>
          <p:cNvSpPr>
            <a:spLocks noChangeShapeType="1"/>
          </p:cNvSpPr>
          <p:nvPr/>
        </p:nvSpPr>
        <p:spPr bwMode="auto">
          <a:xfrm>
            <a:off x="2127250" y="1585913"/>
            <a:ext cx="0" cy="11906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Line 21"/>
          <p:cNvSpPr>
            <a:spLocks noChangeShapeType="1"/>
          </p:cNvSpPr>
          <p:nvPr/>
        </p:nvSpPr>
        <p:spPr bwMode="auto">
          <a:xfrm flipV="1">
            <a:off x="1330325" y="1295400"/>
            <a:ext cx="1916113" cy="51276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4" name="Line 22"/>
          <p:cNvSpPr>
            <a:spLocks noChangeShapeType="1"/>
          </p:cNvSpPr>
          <p:nvPr/>
        </p:nvSpPr>
        <p:spPr bwMode="auto">
          <a:xfrm flipV="1">
            <a:off x="1330325" y="2489200"/>
            <a:ext cx="1916113" cy="5143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5" name="Line 23"/>
          <p:cNvSpPr>
            <a:spLocks noChangeShapeType="1"/>
          </p:cNvSpPr>
          <p:nvPr/>
        </p:nvSpPr>
        <p:spPr bwMode="auto">
          <a:xfrm>
            <a:off x="1030288" y="2179638"/>
            <a:ext cx="2543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6" name="Line 24"/>
          <p:cNvSpPr>
            <a:spLocks noChangeShapeType="1"/>
          </p:cNvSpPr>
          <p:nvPr/>
        </p:nvSpPr>
        <p:spPr bwMode="auto">
          <a:xfrm>
            <a:off x="1330325" y="1808163"/>
            <a:ext cx="0" cy="1195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7" name="Line 25"/>
          <p:cNvSpPr>
            <a:spLocks noChangeShapeType="1"/>
          </p:cNvSpPr>
          <p:nvPr/>
        </p:nvSpPr>
        <p:spPr bwMode="auto">
          <a:xfrm flipV="1">
            <a:off x="3246438" y="1295400"/>
            <a:ext cx="0" cy="119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8" name="Text Box 26"/>
          <p:cNvSpPr txBox="1">
            <a:spLocks noChangeArrowheads="1"/>
          </p:cNvSpPr>
          <p:nvPr/>
        </p:nvSpPr>
        <p:spPr bwMode="auto">
          <a:xfrm>
            <a:off x="1308100" y="254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 i="1"/>
              <a:t>a</a:t>
            </a:r>
            <a:endParaRPr lang="en-US" altLang="zh-CN" b="1"/>
          </a:p>
        </p:txBody>
      </p:sp>
      <p:sp>
        <p:nvSpPr>
          <p:cNvPr id="53259" name="Text Box 27"/>
          <p:cNvSpPr txBox="1">
            <a:spLocks noChangeArrowheads="1"/>
          </p:cNvSpPr>
          <p:nvPr/>
        </p:nvSpPr>
        <p:spPr bwMode="auto">
          <a:xfrm>
            <a:off x="3227388" y="215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 i="1"/>
              <a:t>b</a:t>
            </a:r>
            <a:endParaRPr lang="en-US" altLang="zh-CN" b="1"/>
          </a:p>
        </p:txBody>
      </p:sp>
      <p:sp>
        <p:nvSpPr>
          <p:cNvPr id="53260" name="Text Box 28"/>
          <p:cNvSpPr txBox="1">
            <a:spLocks noChangeArrowheads="1"/>
          </p:cNvSpPr>
          <p:nvPr/>
        </p:nvSpPr>
        <p:spPr bwMode="auto">
          <a:xfrm>
            <a:off x="2082800" y="233997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 i="1"/>
              <a:t>c</a:t>
            </a:r>
            <a:endParaRPr lang="en-US" altLang="zh-CN" b="1"/>
          </a:p>
        </p:txBody>
      </p:sp>
      <p:sp>
        <p:nvSpPr>
          <p:cNvPr id="53261" name="Text Box 29"/>
          <p:cNvSpPr txBox="1">
            <a:spLocks noChangeArrowheads="1"/>
          </p:cNvSpPr>
          <p:nvPr/>
        </p:nvSpPr>
        <p:spPr bwMode="auto">
          <a:xfrm>
            <a:off x="1058863" y="14478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 i="1">
                <a:sym typeface="EuroRoman" pitchFamily="2" charset="2"/>
              </a:rPr>
              <a:t>a</a:t>
            </a:r>
            <a:r>
              <a:rPr lang="en-US" altLang="zh-CN" b="1">
                <a:sym typeface="Symbol" pitchFamily="18" charset="2"/>
              </a:rPr>
              <a:t></a:t>
            </a:r>
          </a:p>
        </p:txBody>
      </p:sp>
      <p:sp>
        <p:nvSpPr>
          <p:cNvPr id="53262" name="Text Box 30"/>
          <p:cNvSpPr txBox="1">
            <a:spLocks noChangeArrowheads="1"/>
          </p:cNvSpPr>
          <p:nvPr/>
        </p:nvSpPr>
        <p:spPr bwMode="auto">
          <a:xfrm>
            <a:off x="3198813" y="942975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 i="1"/>
              <a:t>b</a:t>
            </a:r>
            <a:r>
              <a:rPr lang="en-US" altLang="zh-CN" b="1">
                <a:sym typeface="Symbol" pitchFamily="18" charset="2"/>
              </a:rPr>
              <a:t></a:t>
            </a:r>
          </a:p>
        </p:txBody>
      </p:sp>
      <p:sp>
        <p:nvSpPr>
          <p:cNvPr id="53263" name="Text Box 31"/>
          <p:cNvSpPr txBox="1">
            <a:spLocks noChangeArrowheads="1"/>
          </p:cNvSpPr>
          <p:nvPr/>
        </p:nvSpPr>
        <p:spPr bwMode="auto">
          <a:xfrm>
            <a:off x="1951038" y="1184275"/>
            <a:ext cx="395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 i="1">
                <a:sym typeface="EuroRoman" pitchFamily="2" charset="2"/>
              </a:rPr>
              <a:t>c</a:t>
            </a:r>
            <a:r>
              <a:rPr lang="en-US" altLang="zh-CN" b="1">
                <a:latin typeface="Italic" pitchFamily="2" charset="0"/>
                <a:sym typeface="Symbol" pitchFamily="18" charset="2"/>
              </a:rPr>
              <a:t></a:t>
            </a:r>
            <a:endParaRPr lang="en-US" altLang="zh-CN" b="1">
              <a:sym typeface="Symbol" pitchFamily="18" charset="2"/>
            </a:endParaRPr>
          </a:p>
        </p:txBody>
      </p:sp>
      <p:sp>
        <p:nvSpPr>
          <p:cNvPr id="53264" name="Text Box 32"/>
          <p:cNvSpPr txBox="1">
            <a:spLocks noChangeArrowheads="1"/>
          </p:cNvSpPr>
          <p:nvPr/>
        </p:nvSpPr>
        <p:spPr bwMode="auto">
          <a:xfrm>
            <a:off x="774700" y="10191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①</a:t>
            </a:r>
          </a:p>
        </p:txBody>
      </p:sp>
      <p:sp>
        <p:nvSpPr>
          <p:cNvPr id="53265" name="Text Box 33"/>
          <p:cNvSpPr txBox="1">
            <a:spLocks noChangeArrowheads="1"/>
          </p:cNvSpPr>
          <p:nvPr/>
        </p:nvSpPr>
        <p:spPr bwMode="auto">
          <a:xfrm>
            <a:off x="1981200" y="1477963"/>
            <a:ext cx="300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900" b="1">
                <a:solidFill>
                  <a:schemeClr val="accent2"/>
                </a:solidFill>
              </a:rPr>
              <a:t>●</a:t>
            </a:r>
          </a:p>
        </p:txBody>
      </p:sp>
      <p:sp>
        <p:nvSpPr>
          <p:cNvPr id="53266" name="Text Box 34"/>
          <p:cNvSpPr txBox="1">
            <a:spLocks noChangeArrowheads="1"/>
          </p:cNvSpPr>
          <p:nvPr/>
        </p:nvSpPr>
        <p:spPr bwMode="auto">
          <a:xfrm>
            <a:off x="1981200" y="2670175"/>
            <a:ext cx="300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900" b="1">
                <a:solidFill>
                  <a:schemeClr val="accent2"/>
                </a:solidFill>
              </a:rPr>
              <a:t>●</a:t>
            </a:r>
          </a:p>
        </p:txBody>
      </p:sp>
      <p:sp>
        <p:nvSpPr>
          <p:cNvPr id="148515" name="AutoShape 35"/>
          <p:cNvSpPr>
            <a:spLocks noChangeArrowheads="1"/>
          </p:cNvSpPr>
          <p:nvPr/>
        </p:nvSpPr>
        <p:spPr bwMode="auto">
          <a:xfrm>
            <a:off x="3836988" y="1379538"/>
            <a:ext cx="996950" cy="457200"/>
          </a:xfrm>
          <a:prstGeom prst="wedgeEllipseCallout">
            <a:avLst>
              <a:gd name="adj1" fmla="val -75639"/>
              <a:gd name="adj2" fmla="val 78125"/>
            </a:avLst>
          </a:prstGeom>
          <a:solidFill>
            <a:srgbClr val="FFFF00"/>
          </a:solidFill>
          <a:ln w="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在</a:t>
            </a:r>
            <a:endParaRPr lang="zh-CN" altLang="en-US" sz="70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8517" name="Freeform 37"/>
          <p:cNvSpPr>
            <a:spLocks/>
          </p:cNvSpPr>
          <p:nvPr/>
        </p:nvSpPr>
        <p:spPr bwMode="auto">
          <a:xfrm>
            <a:off x="4056063" y="3487738"/>
            <a:ext cx="827087" cy="971550"/>
          </a:xfrm>
          <a:custGeom>
            <a:avLst/>
            <a:gdLst>
              <a:gd name="T0" fmla="*/ 2147483647 w 537"/>
              <a:gd name="T1" fmla="*/ 2147483647 h 621"/>
              <a:gd name="T2" fmla="*/ 0 w 537"/>
              <a:gd name="T3" fmla="*/ 0 h 621"/>
              <a:gd name="T4" fmla="*/ 0 60000 65536"/>
              <a:gd name="T5" fmla="*/ 0 60000 65536"/>
              <a:gd name="T6" fmla="*/ 0 w 537"/>
              <a:gd name="T7" fmla="*/ 0 h 621"/>
              <a:gd name="T8" fmla="*/ 537 w 537"/>
              <a:gd name="T9" fmla="*/ 621 h 6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37" h="621">
                <a:moveTo>
                  <a:pt x="537" y="621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518" name="Text Box 38"/>
          <p:cNvSpPr txBox="1">
            <a:spLocks noChangeArrowheads="1"/>
          </p:cNvSpPr>
          <p:nvPr/>
        </p:nvSpPr>
        <p:spPr bwMode="auto">
          <a:xfrm>
            <a:off x="4057650" y="3184525"/>
            <a:ext cx="46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 i="1"/>
              <a:t>a</a:t>
            </a:r>
            <a:r>
              <a:rPr lang="en-US" altLang="zh-CN" b="1">
                <a:sym typeface="Symbol" pitchFamily="18" charset="2"/>
              </a:rPr>
              <a:t></a:t>
            </a:r>
            <a:endParaRPr lang="en-US" altLang="zh-CN" b="1">
              <a:sym typeface="UniversalMath1 BT" pitchFamily="18" charset="2"/>
            </a:endParaRPr>
          </a:p>
        </p:txBody>
      </p:sp>
      <p:sp>
        <p:nvSpPr>
          <p:cNvPr id="148519" name="Text Box 39"/>
          <p:cNvSpPr txBox="1">
            <a:spLocks noChangeArrowheads="1"/>
          </p:cNvSpPr>
          <p:nvPr/>
        </p:nvSpPr>
        <p:spPr bwMode="auto">
          <a:xfrm>
            <a:off x="4883150" y="4146550"/>
            <a:ext cx="46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 i="1"/>
              <a:t>b</a:t>
            </a:r>
            <a:r>
              <a:rPr lang="en-US" altLang="zh-CN" b="1">
                <a:sym typeface="Symbol" pitchFamily="18" charset="2"/>
              </a:rPr>
              <a:t>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116388" y="4022725"/>
            <a:ext cx="568325" cy="520700"/>
            <a:chOff x="2008" y="2534"/>
            <a:chExt cx="358" cy="328"/>
          </a:xfrm>
        </p:grpSpPr>
        <p:sp>
          <p:nvSpPr>
            <p:cNvPr id="53300" name="Text Box 41"/>
            <p:cNvSpPr txBox="1">
              <a:spLocks noChangeArrowheads="1"/>
            </p:cNvSpPr>
            <p:nvPr/>
          </p:nvSpPr>
          <p:spPr bwMode="auto">
            <a:xfrm>
              <a:off x="2008" y="2534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 b="1"/>
                <a:t>●</a:t>
              </a:r>
            </a:p>
          </p:txBody>
        </p:sp>
        <p:sp>
          <p:nvSpPr>
            <p:cNvPr id="53301" name="Text Box 42"/>
            <p:cNvSpPr txBox="1">
              <a:spLocks noChangeArrowheads="1"/>
            </p:cNvSpPr>
            <p:nvPr/>
          </p:nvSpPr>
          <p:spPr bwMode="auto">
            <a:xfrm>
              <a:off x="2086" y="2574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ym typeface="Symbol" pitchFamily="18" charset="2"/>
                </a:rPr>
                <a:t>c</a:t>
              </a:r>
              <a:r>
                <a:rPr lang="en-US" altLang="zh-CN" b="1">
                  <a:sym typeface="Symbol" pitchFamily="18" charset="2"/>
                </a:rPr>
                <a:t></a:t>
              </a:r>
            </a:p>
          </p:txBody>
        </p:sp>
      </p:grpSp>
      <p:sp>
        <p:nvSpPr>
          <p:cNvPr id="148523" name="Line 43"/>
          <p:cNvSpPr>
            <a:spLocks noChangeShapeType="1"/>
          </p:cNvSpPr>
          <p:nvPr/>
        </p:nvSpPr>
        <p:spPr bwMode="auto">
          <a:xfrm>
            <a:off x="3722688" y="4976813"/>
            <a:ext cx="1262062" cy="1262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524" name="Line 44"/>
          <p:cNvSpPr>
            <a:spLocks noChangeShapeType="1"/>
          </p:cNvSpPr>
          <p:nvPr/>
        </p:nvSpPr>
        <p:spPr bwMode="auto">
          <a:xfrm>
            <a:off x="2520950" y="5527675"/>
            <a:ext cx="17462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525" name="Line 45"/>
          <p:cNvSpPr>
            <a:spLocks noChangeShapeType="1"/>
          </p:cNvSpPr>
          <p:nvPr/>
        </p:nvSpPr>
        <p:spPr bwMode="auto">
          <a:xfrm flipV="1">
            <a:off x="4281488" y="4141788"/>
            <a:ext cx="0" cy="13858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526" name="Line 46"/>
          <p:cNvSpPr>
            <a:spLocks noChangeShapeType="1"/>
          </p:cNvSpPr>
          <p:nvPr/>
        </p:nvSpPr>
        <p:spPr bwMode="auto">
          <a:xfrm>
            <a:off x="2520950" y="6137275"/>
            <a:ext cx="2355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527" name="Line 47"/>
          <p:cNvSpPr>
            <a:spLocks noChangeShapeType="1"/>
          </p:cNvSpPr>
          <p:nvPr/>
        </p:nvSpPr>
        <p:spPr bwMode="auto">
          <a:xfrm flipV="1">
            <a:off x="4876800" y="4460875"/>
            <a:ext cx="0" cy="1676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528" name="Line 48"/>
          <p:cNvSpPr>
            <a:spLocks noChangeShapeType="1"/>
          </p:cNvSpPr>
          <p:nvPr/>
        </p:nvSpPr>
        <p:spPr bwMode="auto">
          <a:xfrm>
            <a:off x="2519363" y="4462463"/>
            <a:ext cx="23574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529" name="Line 49"/>
          <p:cNvSpPr>
            <a:spLocks noChangeShapeType="1"/>
          </p:cNvSpPr>
          <p:nvPr/>
        </p:nvSpPr>
        <p:spPr bwMode="auto">
          <a:xfrm>
            <a:off x="2520950" y="4141788"/>
            <a:ext cx="17605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530" name="Line 50"/>
          <p:cNvSpPr>
            <a:spLocks noChangeShapeType="1"/>
          </p:cNvSpPr>
          <p:nvPr/>
        </p:nvSpPr>
        <p:spPr bwMode="auto">
          <a:xfrm>
            <a:off x="2520950" y="3490913"/>
            <a:ext cx="15668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531" name="Line 51"/>
          <p:cNvSpPr>
            <a:spLocks noChangeShapeType="1"/>
          </p:cNvSpPr>
          <p:nvPr/>
        </p:nvSpPr>
        <p:spPr bwMode="auto">
          <a:xfrm>
            <a:off x="2520950" y="5307013"/>
            <a:ext cx="153828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532" name="Line 52"/>
          <p:cNvSpPr>
            <a:spLocks noChangeShapeType="1"/>
          </p:cNvSpPr>
          <p:nvPr/>
        </p:nvSpPr>
        <p:spPr bwMode="auto">
          <a:xfrm flipV="1">
            <a:off x="4059238" y="3490913"/>
            <a:ext cx="0" cy="1816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1722438" y="3089275"/>
            <a:ext cx="3562350" cy="3309938"/>
            <a:chOff x="509" y="1946"/>
            <a:chExt cx="2244" cy="2085"/>
          </a:xfrm>
        </p:grpSpPr>
        <p:sp>
          <p:nvSpPr>
            <p:cNvPr id="53285" name="Line 54"/>
            <p:cNvSpPr>
              <a:spLocks noChangeShapeType="1"/>
            </p:cNvSpPr>
            <p:nvPr/>
          </p:nvSpPr>
          <p:spPr bwMode="auto">
            <a:xfrm>
              <a:off x="1016" y="3342"/>
              <a:ext cx="0" cy="532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6" name="Line 55"/>
            <p:cNvSpPr>
              <a:spLocks noChangeShapeType="1"/>
            </p:cNvSpPr>
            <p:nvPr/>
          </p:nvSpPr>
          <p:spPr bwMode="auto">
            <a:xfrm>
              <a:off x="1016" y="2201"/>
              <a:ext cx="0" cy="622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3287" name="Group 56"/>
            <p:cNvGrpSpPr>
              <a:grpSpLocks/>
            </p:cNvGrpSpPr>
            <p:nvPr/>
          </p:nvGrpSpPr>
          <p:grpSpPr bwMode="auto">
            <a:xfrm>
              <a:off x="910" y="2524"/>
              <a:ext cx="198" cy="1024"/>
              <a:chOff x="1192" y="1141"/>
              <a:chExt cx="198" cy="1024"/>
            </a:xfrm>
          </p:grpSpPr>
          <p:sp>
            <p:nvSpPr>
              <p:cNvPr id="53298" name="Text Box 57"/>
              <p:cNvSpPr txBox="1">
                <a:spLocks noChangeArrowheads="1"/>
              </p:cNvSpPr>
              <p:nvPr/>
            </p:nvSpPr>
            <p:spPr bwMode="auto">
              <a:xfrm>
                <a:off x="1193" y="2011"/>
                <a:ext cx="19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1000" b="1"/>
                  <a:t>●</a:t>
                </a:r>
                <a:endParaRPr lang="en-US" altLang="zh-CN" sz="1800" b="1"/>
              </a:p>
            </p:txBody>
          </p:sp>
          <p:sp>
            <p:nvSpPr>
              <p:cNvPr id="53299" name="Text Box 58"/>
              <p:cNvSpPr txBox="1">
                <a:spLocks noChangeArrowheads="1"/>
              </p:cNvSpPr>
              <p:nvPr/>
            </p:nvSpPr>
            <p:spPr bwMode="auto">
              <a:xfrm>
                <a:off x="1192" y="1141"/>
                <a:ext cx="19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1000" b="1"/>
                  <a:t>●</a:t>
                </a:r>
              </a:p>
            </p:txBody>
          </p:sp>
        </p:grpSp>
        <p:sp>
          <p:nvSpPr>
            <p:cNvPr id="53288" name="Line 59"/>
            <p:cNvSpPr>
              <a:spLocks noChangeShapeType="1"/>
            </p:cNvSpPr>
            <p:nvPr/>
          </p:nvSpPr>
          <p:spPr bwMode="auto">
            <a:xfrm>
              <a:off x="1772" y="2138"/>
              <a:ext cx="0" cy="179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9" name="Line 60"/>
            <p:cNvSpPr>
              <a:spLocks noChangeShapeType="1"/>
            </p:cNvSpPr>
            <p:nvPr/>
          </p:nvSpPr>
          <p:spPr bwMode="auto">
            <a:xfrm>
              <a:off x="814" y="3135"/>
              <a:ext cx="193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90" name="Line 61"/>
            <p:cNvSpPr>
              <a:spLocks noChangeShapeType="1"/>
            </p:cNvSpPr>
            <p:nvPr/>
          </p:nvSpPr>
          <p:spPr bwMode="auto">
            <a:xfrm>
              <a:off x="1016" y="2823"/>
              <a:ext cx="0" cy="5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91" name="Text Box 62"/>
            <p:cNvSpPr txBox="1">
              <a:spLocks noChangeArrowheads="1"/>
            </p:cNvSpPr>
            <p:nvPr/>
          </p:nvSpPr>
          <p:spPr bwMode="auto">
            <a:xfrm>
              <a:off x="802" y="313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  <a:endParaRPr lang="en-US" altLang="zh-CN" b="1"/>
            </a:p>
          </p:txBody>
        </p:sp>
        <p:sp>
          <p:nvSpPr>
            <p:cNvPr id="53292" name="Text Box 63"/>
            <p:cNvSpPr txBox="1">
              <a:spLocks noChangeArrowheads="1"/>
            </p:cNvSpPr>
            <p:nvPr/>
          </p:nvSpPr>
          <p:spPr bwMode="auto">
            <a:xfrm>
              <a:off x="812" y="2020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ym typeface="EuroRoman" pitchFamily="2" charset="2"/>
                </a:rPr>
                <a:t>a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3293" name="Text Box 64"/>
            <p:cNvSpPr txBox="1">
              <a:spLocks noChangeArrowheads="1"/>
            </p:cNvSpPr>
            <p:nvPr/>
          </p:nvSpPr>
          <p:spPr bwMode="auto">
            <a:xfrm>
              <a:off x="754" y="2678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3294" name="Text Box 65"/>
            <p:cNvSpPr txBox="1">
              <a:spLocks noChangeArrowheads="1"/>
            </p:cNvSpPr>
            <p:nvPr/>
          </p:nvSpPr>
          <p:spPr bwMode="auto">
            <a:xfrm>
              <a:off x="628" y="2459"/>
              <a:ext cx="5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ym typeface="Symbol" pitchFamily="18" charset="2"/>
                </a:rPr>
                <a:t>c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3295" name="Text Box 66"/>
            <p:cNvSpPr txBox="1">
              <a:spLocks noChangeArrowheads="1"/>
            </p:cNvSpPr>
            <p:nvPr/>
          </p:nvSpPr>
          <p:spPr bwMode="auto">
            <a:xfrm>
              <a:off x="814" y="374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  <a:endParaRPr lang="en-US" altLang="zh-CN" b="1">
                <a:sym typeface="Symbol" pitchFamily="18" charset="2"/>
              </a:endParaRPr>
            </a:p>
          </p:txBody>
        </p:sp>
        <p:sp>
          <p:nvSpPr>
            <p:cNvPr id="53296" name="Text Box 67"/>
            <p:cNvSpPr txBox="1">
              <a:spLocks noChangeArrowheads="1"/>
            </p:cNvSpPr>
            <p:nvPr/>
          </p:nvSpPr>
          <p:spPr bwMode="auto">
            <a:xfrm>
              <a:off x="509" y="1946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②</a:t>
              </a:r>
            </a:p>
          </p:txBody>
        </p:sp>
        <p:sp>
          <p:nvSpPr>
            <p:cNvPr id="53297" name="Text Box 68"/>
            <p:cNvSpPr txBox="1">
              <a:spLocks noChangeArrowheads="1"/>
            </p:cNvSpPr>
            <p:nvPr/>
          </p:nvSpPr>
          <p:spPr bwMode="auto">
            <a:xfrm>
              <a:off x="811" y="334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c</a:t>
              </a:r>
              <a:endParaRPr lang="en-US" altLang="zh-CN" b="1"/>
            </a:p>
          </p:txBody>
        </p:sp>
      </p:grpSp>
      <p:sp>
        <p:nvSpPr>
          <p:cNvPr id="148549" name="AutoShape 69"/>
          <p:cNvSpPr>
            <a:spLocks noChangeArrowheads="1"/>
          </p:cNvSpPr>
          <p:nvPr/>
        </p:nvSpPr>
        <p:spPr bwMode="auto">
          <a:xfrm>
            <a:off x="5210175" y="3438525"/>
            <a:ext cx="996950" cy="457200"/>
          </a:xfrm>
          <a:prstGeom prst="wedgeEllipseCallout">
            <a:avLst>
              <a:gd name="adj1" fmla="val -84079"/>
              <a:gd name="adj2" fmla="val 95833"/>
            </a:avLst>
          </a:prstGeom>
          <a:solidFill>
            <a:srgbClr val="FFFF00"/>
          </a:solidFill>
          <a:ln w="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不在</a:t>
            </a:r>
          </a:p>
        </p:txBody>
      </p:sp>
      <p:sp>
        <p:nvSpPr>
          <p:cNvPr id="148550" name="Text Box 70"/>
          <p:cNvSpPr txBox="1">
            <a:spLocks noChangeArrowheads="1"/>
          </p:cNvSpPr>
          <p:nvPr/>
        </p:nvSpPr>
        <p:spPr bwMode="auto">
          <a:xfrm>
            <a:off x="5486400" y="4414838"/>
            <a:ext cx="35274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应用定比定理</a:t>
            </a:r>
          </a:p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ac/cb≠</a:t>
            </a:r>
            <a:r>
              <a:rPr lang="en-US" altLang="zh-CN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EuroRoman" pitchFamily="2" charset="2"/>
              </a:rPr>
              <a:t>a</a:t>
            </a:r>
            <a:r>
              <a:rPr lang="en-US" altLang="zh-CN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</a:t>
            </a:r>
            <a:r>
              <a:rPr lang="en-US" altLang="zh-CN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</a:t>
            </a:r>
            <a:r>
              <a:rPr lang="en-US" altLang="zh-CN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/c</a:t>
            </a:r>
            <a:r>
              <a:rPr lang="en-US" altLang="zh-CN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</a:t>
            </a:r>
            <a:r>
              <a:rPr lang="en-US" altLang="zh-CN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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148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6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6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6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75"/>
                                        <p:tgtEl>
                                          <p:spTgt spid="148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1300"/>
                            </p:stCondLst>
                            <p:childTnLst>
                              <p:par>
                                <p:cTn id="67" presetID="23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4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15" grpId="0" animBg="1" autoUpdateAnimBg="0"/>
      <p:bldP spid="148517" grpId="0" animBg="1"/>
      <p:bldP spid="148518" grpId="0" build="p" autoUpdateAnimBg="0" advAuto="1000"/>
      <p:bldP spid="148519" grpId="0" build="p" autoUpdateAnimBg="0" advAuto="1000"/>
      <p:bldP spid="148523" grpId="0" animBg="1"/>
      <p:bldP spid="148524" grpId="0" animBg="1"/>
      <p:bldP spid="148525" grpId="0" animBg="1"/>
      <p:bldP spid="148526" grpId="0" animBg="1"/>
      <p:bldP spid="148527" grpId="0" animBg="1"/>
      <p:bldP spid="148528" grpId="0" animBg="1"/>
      <p:bldP spid="148529" grpId="0" animBg="1"/>
      <p:bldP spid="148530" grpId="0" animBg="1"/>
      <p:bldP spid="148531" grpId="0" animBg="1"/>
      <p:bldP spid="148532" grpId="0" animBg="1"/>
      <p:bldP spid="148549" grpId="0" animBg="1" autoUpdateAnimBg="0"/>
      <p:bldP spid="14855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C8218A7-001D-4D39-9306-62A54B7AC69B}" type="slidenum">
              <a:rPr lang="en-US" altLang="zh-CN" sz="1400" smtClean="0"/>
              <a:pPr/>
              <a:t>46</a:t>
            </a:fld>
            <a:endParaRPr lang="en-US" altLang="zh-CN" sz="1400" smtClean="0"/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296863" y="633413"/>
            <a:ext cx="72215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：已知点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在线段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AB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上，求点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正面投影。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592138" y="1517650"/>
            <a:ext cx="33988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解法一：</a:t>
            </a:r>
          </a:p>
          <a:p>
            <a:pPr eaLnBrk="1" hangingPunct="1"/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应用第三投影（略）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74675" y="3217863"/>
            <a:ext cx="2349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解法二：</a:t>
            </a:r>
          </a:p>
          <a:p>
            <a:pPr eaLnBrk="1" hangingPunct="1"/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应用定比定理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99063" y="1589088"/>
            <a:ext cx="1697037" cy="4038600"/>
            <a:chOff x="639" y="1073"/>
            <a:chExt cx="823" cy="1955"/>
          </a:xfrm>
        </p:grpSpPr>
        <p:sp>
          <p:nvSpPr>
            <p:cNvPr id="54303" name="Line 6"/>
            <p:cNvSpPr>
              <a:spLocks noChangeShapeType="1"/>
            </p:cNvSpPr>
            <p:nvPr/>
          </p:nvSpPr>
          <p:spPr bwMode="auto">
            <a:xfrm>
              <a:off x="868" y="2362"/>
              <a:ext cx="0" cy="5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4" name="Line 7"/>
            <p:cNvSpPr>
              <a:spLocks noChangeShapeType="1"/>
            </p:cNvSpPr>
            <p:nvPr/>
          </p:nvSpPr>
          <p:spPr bwMode="auto">
            <a:xfrm>
              <a:off x="868" y="1221"/>
              <a:ext cx="0" cy="62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5" name="Text Box 8"/>
            <p:cNvSpPr txBox="1">
              <a:spLocks noChangeArrowheads="1"/>
            </p:cNvSpPr>
            <p:nvPr/>
          </p:nvSpPr>
          <p:spPr bwMode="auto">
            <a:xfrm>
              <a:off x="793" y="2647"/>
              <a:ext cx="152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 b="1"/>
                <a:t>●</a:t>
              </a:r>
              <a:endParaRPr lang="en-US" altLang="zh-CN" sz="1800" b="1"/>
            </a:p>
          </p:txBody>
        </p:sp>
        <p:sp>
          <p:nvSpPr>
            <p:cNvPr id="54306" name="Line 9"/>
            <p:cNvSpPr>
              <a:spLocks noChangeShapeType="1"/>
            </p:cNvSpPr>
            <p:nvPr/>
          </p:nvSpPr>
          <p:spPr bwMode="auto">
            <a:xfrm>
              <a:off x="666" y="2155"/>
              <a:ext cx="7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7" name="Line 10"/>
            <p:cNvSpPr>
              <a:spLocks noChangeShapeType="1"/>
            </p:cNvSpPr>
            <p:nvPr/>
          </p:nvSpPr>
          <p:spPr bwMode="auto">
            <a:xfrm>
              <a:off x="868" y="1843"/>
              <a:ext cx="0" cy="5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8" name="Text Box 11"/>
            <p:cNvSpPr txBox="1">
              <a:spLocks noChangeArrowheads="1"/>
            </p:cNvSpPr>
            <p:nvPr/>
          </p:nvSpPr>
          <p:spPr bwMode="auto">
            <a:xfrm>
              <a:off x="639" y="2807"/>
              <a:ext cx="267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  <a:endParaRPr lang="en-US" altLang="zh-CN" b="1"/>
            </a:p>
          </p:txBody>
        </p:sp>
        <p:sp>
          <p:nvSpPr>
            <p:cNvPr id="54309" name="Text Box 12"/>
            <p:cNvSpPr txBox="1">
              <a:spLocks noChangeArrowheads="1"/>
            </p:cNvSpPr>
            <p:nvPr/>
          </p:nvSpPr>
          <p:spPr bwMode="auto">
            <a:xfrm>
              <a:off x="692" y="1073"/>
              <a:ext cx="2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ym typeface="EuroRoman" pitchFamily="2" charset="2"/>
                </a:rPr>
                <a:t>a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4310" name="Text Box 13"/>
            <p:cNvSpPr txBox="1">
              <a:spLocks noChangeArrowheads="1"/>
            </p:cNvSpPr>
            <p:nvPr/>
          </p:nvSpPr>
          <p:spPr bwMode="auto">
            <a:xfrm>
              <a:off x="701" y="1743"/>
              <a:ext cx="20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4311" name="Text Box 14"/>
            <p:cNvSpPr txBox="1">
              <a:spLocks noChangeArrowheads="1"/>
            </p:cNvSpPr>
            <p:nvPr/>
          </p:nvSpPr>
          <p:spPr bwMode="auto">
            <a:xfrm>
              <a:off x="657" y="2262"/>
              <a:ext cx="25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  <a:endParaRPr lang="en-US" altLang="zh-CN" b="1">
                <a:sym typeface="Symbol" pitchFamily="18" charset="2"/>
              </a:endParaRPr>
            </a:p>
          </p:txBody>
        </p:sp>
        <p:sp>
          <p:nvSpPr>
            <p:cNvPr id="54312" name="Text Box 15"/>
            <p:cNvSpPr txBox="1">
              <a:spLocks noChangeArrowheads="1"/>
            </p:cNvSpPr>
            <p:nvPr/>
          </p:nvSpPr>
          <p:spPr bwMode="auto">
            <a:xfrm>
              <a:off x="703" y="2588"/>
              <a:ext cx="16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k</a:t>
              </a:r>
              <a:endParaRPr lang="en-US" altLang="zh-CN" b="1"/>
            </a:p>
          </p:txBody>
        </p:sp>
      </p:grpSp>
      <p:sp>
        <p:nvSpPr>
          <p:cNvPr id="379920" name="Line 16"/>
          <p:cNvSpPr>
            <a:spLocks noChangeShapeType="1"/>
          </p:cNvSpPr>
          <p:nvPr/>
        </p:nvSpPr>
        <p:spPr bwMode="auto">
          <a:xfrm>
            <a:off x="5681663" y="1897063"/>
            <a:ext cx="1023937" cy="1027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9927" name="Line 23"/>
          <p:cNvSpPr>
            <a:spLocks noChangeShapeType="1"/>
          </p:cNvSpPr>
          <p:nvPr/>
        </p:nvSpPr>
        <p:spPr bwMode="auto">
          <a:xfrm flipV="1">
            <a:off x="5683250" y="2705100"/>
            <a:ext cx="792163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9929" name="Line 25"/>
          <p:cNvSpPr>
            <a:spLocks noChangeShapeType="1"/>
          </p:cNvSpPr>
          <p:nvPr/>
        </p:nvSpPr>
        <p:spPr bwMode="auto">
          <a:xfrm flipV="1">
            <a:off x="5676900" y="2160588"/>
            <a:ext cx="271463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286375" y="2111375"/>
            <a:ext cx="542925" cy="457200"/>
            <a:chOff x="3683" y="1656"/>
            <a:chExt cx="262" cy="221"/>
          </a:xfrm>
        </p:grpSpPr>
        <p:sp>
          <p:nvSpPr>
            <p:cNvPr id="54301" name="Text Box 27"/>
            <p:cNvSpPr txBox="1">
              <a:spLocks noChangeArrowheads="1"/>
            </p:cNvSpPr>
            <p:nvPr/>
          </p:nvSpPr>
          <p:spPr bwMode="auto">
            <a:xfrm>
              <a:off x="3795" y="1701"/>
              <a:ext cx="150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000099"/>
                  </a:solidFill>
                </a:rPr>
                <a:t>●</a:t>
              </a:r>
            </a:p>
          </p:txBody>
        </p:sp>
        <p:sp>
          <p:nvSpPr>
            <p:cNvPr id="54302" name="Text Box 28"/>
            <p:cNvSpPr txBox="1">
              <a:spLocks noChangeArrowheads="1"/>
            </p:cNvSpPr>
            <p:nvPr/>
          </p:nvSpPr>
          <p:spPr bwMode="auto">
            <a:xfrm>
              <a:off x="3683" y="1656"/>
              <a:ext cx="19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k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</p:grpSp>
      <p:sp>
        <p:nvSpPr>
          <p:cNvPr id="379934" name="AutoShape 30"/>
          <p:cNvSpPr>
            <a:spLocks noChangeArrowheads="1"/>
          </p:cNvSpPr>
          <p:nvPr/>
        </p:nvSpPr>
        <p:spPr bwMode="auto">
          <a:xfrm>
            <a:off x="6604000" y="1897063"/>
            <a:ext cx="1355725" cy="742950"/>
          </a:xfrm>
          <a:prstGeom prst="wedgeRoundRectCallout">
            <a:avLst>
              <a:gd name="adj1" fmla="val -46611"/>
              <a:gd name="adj2" fmla="val 8038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000" b="1">
                <a:latin typeface="黑体" pitchFamily="2" charset="-122"/>
                <a:ea typeface="黑体" pitchFamily="2" charset="-122"/>
              </a:rPr>
              <a:t>细实线</a:t>
            </a:r>
            <a:endParaRPr lang="en-US" altLang="zh-CN" sz="2000" b="1"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>
                <a:latin typeface="黑体" pitchFamily="2" charset="-122"/>
                <a:ea typeface="黑体" pitchFamily="2" charset="-122"/>
              </a:rPr>
              <a:t>保留！</a:t>
            </a:r>
            <a:endParaRPr lang="en-US" altLang="zh-CN" sz="2000" b="1">
              <a:latin typeface="黑体" pitchFamily="2" charset="-122"/>
              <a:ea typeface="黑体" pitchFamily="2" charset="-122"/>
            </a:endParaRPr>
          </a:p>
          <a:p>
            <a:pPr algn="ctr"/>
            <a:endParaRPr lang="zh-CN" altLang="en-US" sz="20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9935" name="Text Box 31"/>
          <p:cNvSpPr txBox="1">
            <a:spLocks noChangeArrowheads="1"/>
          </p:cNvSpPr>
          <p:nvPr/>
        </p:nvSpPr>
        <p:spPr bwMode="auto">
          <a:xfrm>
            <a:off x="654050" y="4265613"/>
            <a:ext cx="4859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00000"/>
                </a:solidFill>
                <a:ea typeface="黑体" pitchFamily="2" charset="-122"/>
              </a:rPr>
              <a:t>作图：利用相似三角形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691188" y="4962525"/>
            <a:ext cx="220662" cy="388938"/>
            <a:chOff x="3723" y="3374"/>
            <a:chExt cx="301" cy="321"/>
          </a:xfrm>
        </p:grpSpPr>
        <p:sp>
          <p:nvSpPr>
            <p:cNvPr id="54298" name="Line 26"/>
            <p:cNvSpPr>
              <a:spLocks noChangeShapeType="1"/>
            </p:cNvSpPr>
            <p:nvPr/>
          </p:nvSpPr>
          <p:spPr bwMode="auto">
            <a:xfrm>
              <a:off x="3723" y="3374"/>
              <a:ext cx="182" cy="16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99" name="Line 27"/>
            <p:cNvSpPr>
              <a:spLocks noChangeShapeType="1"/>
            </p:cNvSpPr>
            <p:nvPr/>
          </p:nvSpPr>
          <p:spPr bwMode="auto">
            <a:xfrm flipH="1">
              <a:off x="3723" y="3538"/>
              <a:ext cx="182" cy="157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0" name="Freeform 28"/>
            <p:cNvSpPr>
              <a:spLocks/>
            </p:cNvSpPr>
            <p:nvPr/>
          </p:nvSpPr>
          <p:spPr bwMode="auto">
            <a:xfrm>
              <a:off x="3905" y="3538"/>
              <a:ext cx="119" cy="5"/>
            </a:xfrm>
            <a:custGeom>
              <a:avLst/>
              <a:gdLst>
                <a:gd name="T0" fmla="*/ 0 w 119"/>
                <a:gd name="T1" fmla="*/ 0 h 5"/>
                <a:gd name="T2" fmla="*/ 119 w 119"/>
                <a:gd name="T3" fmla="*/ 5 h 5"/>
                <a:gd name="T4" fmla="*/ 0 60000 65536"/>
                <a:gd name="T5" fmla="*/ 0 60000 65536"/>
                <a:gd name="T6" fmla="*/ 0 w 119"/>
                <a:gd name="T7" fmla="*/ 0 h 5"/>
                <a:gd name="T8" fmla="*/ 119 w 119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9" h="5">
                  <a:moveTo>
                    <a:pt x="0" y="0"/>
                  </a:moveTo>
                  <a:lnTo>
                    <a:pt x="119" y="5"/>
                  </a:lnTo>
                </a:path>
              </a:pathLst>
            </a:custGeom>
            <a:noFill/>
            <a:ln w="952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 rot="-2700000">
            <a:off x="5778500" y="1774825"/>
            <a:ext cx="220663" cy="377825"/>
            <a:chOff x="3723" y="3374"/>
            <a:chExt cx="301" cy="307"/>
          </a:xfrm>
        </p:grpSpPr>
        <p:sp>
          <p:nvSpPr>
            <p:cNvPr id="54295" name="Line 26"/>
            <p:cNvSpPr>
              <a:spLocks noChangeShapeType="1"/>
            </p:cNvSpPr>
            <p:nvPr/>
          </p:nvSpPr>
          <p:spPr bwMode="auto">
            <a:xfrm>
              <a:off x="3723" y="3374"/>
              <a:ext cx="182" cy="16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96" name="Line 27"/>
            <p:cNvSpPr>
              <a:spLocks noChangeShapeType="1"/>
            </p:cNvSpPr>
            <p:nvPr/>
          </p:nvSpPr>
          <p:spPr bwMode="auto">
            <a:xfrm flipH="1">
              <a:off x="3737" y="3538"/>
              <a:ext cx="168" cy="143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97" name="Freeform 28"/>
            <p:cNvSpPr>
              <a:spLocks/>
            </p:cNvSpPr>
            <p:nvPr/>
          </p:nvSpPr>
          <p:spPr bwMode="auto">
            <a:xfrm>
              <a:off x="3905" y="3538"/>
              <a:ext cx="119" cy="5"/>
            </a:xfrm>
            <a:custGeom>
              <a:avLst/>
              <a:gdLst>
                <a:gd name="T0" fmla="*/ 0 w 119"/>
                <a:gd name="T1" fmla="*/ 0 h 5"/>
                <a:gd name="T2" fmla="*/ 119 w 119"/>
                <a:gd name="T3" fmla="*/ 5 h 5"/>
                <a:gd name="T4" fmla="*/ 0 60000 65536"/>
                <a:gd name="T5" fmla="*/ 0 60000 65536"/>
                <a:gd name="T6" fmla="*/ 0 w 119"/>
                <a:gd name="T7" fmla="*/ 0 h 5"/>
                <a:gd name="T8" fmla="*/ 119 w 119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9" h="5">
                  <a:moveTo>
                    <a:pt x="0" y="0"/>
                  </a:moveTo>
                  <a:lnTo>
                    <a:pt x="119" y="5"/>
                  </a:lnTo>
                </a:path>
              </a:pathLst>
            </a:custGeom>
            <a:noFill/>
            <a:ln w="952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681663" y="4251325"/>
            <a:ext cx="254000" cy="711200"/>
            <a:chOff x="3678" y="3374"/>
            <a:chExt cx="346" cy="348"/>
          </a:xfrm>
        </p:grpSpPr>
        <p:sp>
          <p:nvSpPr>
            <p:cNvPr id="54292" name="Line 26"/>
            <p:cNvSpPr>
              <a:spLocks noChangeShapeType="1"/>
            </p:cNvSpPr>
            <p:nvPr/>
          </p:nvSpPr>
          <p:spPr bwMode="auto">
            <a:xfrm>
              <a:off x="3684" y="3374"/>
              <a:ext cx="221" cy="16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93" name="Line 27"/>
            <p:cNvSpPr>
              <a:spLocks noChangeShapeType="1"/>
            </p:cNvSpPr>
            <p:nvPr/>
          </p:nvSpPr>
          <p:spPr bwMode="auto">
            <a:xfrm flipH="1">
              <a:off x="3678" y="3538"/>
              <a:ext cx="227" cy="18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94" name="Freeform 28"/>
            <p:cNvSpPr>
              <a:spLocks/>
            </p:cNvSpPr>
            <p:nvPr/>
          </p:nvSpPr>
          <p:spPr bwMode="auto">
            <a:xfrm>
              <a:off x="3905" y="3538"/>
              <a:ext cx="119" cy="5"/>
            </a:xfrm>
            <a:custGeom>
              <a:avLst/>
              <a:gdLst>
                <a:gd name="T0" fmla="*/ 0 w 119"/>
                <a:gd name="T1" fmla="*/ 0 h 5"/>
                <a:gd name="T2" fmla="*/ 119 w 119"/>
                <a:gd name="T3" fmla="*/ 5 h 5"/>
                <a:gd name="T4" fmla="*/ 0 60000 65536"/>
                <a:gd name="T5" fmla="*/ 0 60000 65536"/>
                <a:gd name="T6" fmla="*/ 0 w 119"/>
                <a:gd name="T7" fmla="*/ 0 h 5"/>
                <a:gd name="T8" fmla="*/ 119 w 119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9" h="5">
                  <a:moveTo>
                    <a:pt x="0" y="0"/>
                  </a:moveTo>
                  <a:lnTo>
                    <a:pt x="119" y="5"/>
                  </a:lnTo>
                </a:path>
              </a:pathLst>
            </a:custGeom>
            <a:noFill/>
            <a:ln w="952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 rot="-2700000">
            <a:off x="6167438" y="1952625"/>
            <a:ext cx="268287" cy="774700"/>
            <a:chOff x="3658" y="3359"/>
            <a:chExt cx="366" cy="380"/>
          </a:xfrm>
        </p:grpSpPr>
        <p:sp>
          <p:nvSpPr>
            <p:cNvPr id="54289" name="Line 26"/>
            <p:cNvSpPr>
              <a:spLocks noChangeShapeType="1"/>
            </p:cNvSpPr>
            <p:nvPr/>
          </p:nvSpPr>
          <p:spPr bwMode="auto">
            <a:xfrm>
              <a:off x="3658" y="3359"/>
              <a:ext cx="247" cy="17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90" name="Line 27"/>
            <p:cNvSpPr>
              <a:spLocks noChangeShapeType="1"/>
            </p:cNvSpPr>
            <p:nvPr/>
          </p:nvSpPr>
          <p:spPr bwMode="auto">
            <a:xfrm flipH="1">
              <a:off x="3665" y="3538"/>
              <a:ext cx="240" cy="201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91" name="Freeform 28"/>
            <p:cNvSpPr>
              <a:spLocks/>
            </p:cNvSpPr>
            <p:nvPr/>
          </p:nvSpPr>
          <p:spPr bwMode="auto">
            <a:xfrm>
              <a:off x="3905" y="3538"/>
              <a:ext cx="119" cy="5"/>
            </a:xfrm>
            <a:custGeom>
              <a:avLst/>
              <a:gdLst>
                <a:gd name="T0" fmla="*/ 0 w 119"/>
                <a:gd name="T1" fmla="*/ 0 h 5"/>
                <a:gd name="T2" fmla="*/ 119 w 119"/>
                <a:gd name="T3" fmla="*/ 5 h 5"/>
                <a:gd name="T4" fmla="*/ 0 60000 65536"/>
                <a:gd name="T5" fmla="*/ 0 60000 65536"/>
                <a:gd name="T6" fmla="*/ 0 w 119"/>
                <a:gd name="T7" fmla="*/ 0 h 5"/>
                <a:gd name="T8" fmla="*/ 119 w 119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9" h="5">
                  <a:moveTo>
                    <a:pt x="0" y="0"/>
                  </a:moveTo>
                  <a:lnTo>
                    <a:pt x="119" y="5"/>
                  </a:lnTo>
                </a:path>
              </a:pathLst>
            </a:custGeom>
            <a:noFill/>
            <a:ln w="952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7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/>
      <p:bldP spid="379908" grpId="0"/>
      <p:bldP spid="379920" grpId="0" animBg="1"/>
      <p:bldP spid="379927" grpId="0" animBg="1"/>
      <p:bldP spid="379929" grpId="0" animBg="1"/>
      <p:bldP spid="379934" grpId="0" animBg="1"/>
      <p:bldP spid="37993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AEE39341-293B-44DB-9B84-A6050F7520DF}" type="slidenum">
              <a:rPr lang="en-US" altLang="zh-CN" sz="1400" smtClean="0"/>
              <a:pPr/>
              <a:t>47</a:t>
            </a:fld>
            <a:endParaRPr lang="en-US" altLang="zh-CN" sz="1400" smtClean="0"/>
          </a:p>
        </p:txBody>
      </p:sp>
      <p:grpSp>
        <p:nvGrpSpPr>
          <p:cNvPr id="55299" name="Group 2"/>
          <p:cNvGrpSpPr>
            <a:grpSpLocks/>
          </p:cNvGrpSpPr>
          <p:nvPr/>
        </p:nvGrpSpPr>
        <p:grpSpPr bwMode="auto">
          <a:xfrm>
            <a:off x="1598613" y="5600700"/>
            <a:ext cx="0" cy="0"/>
            <a:chOff x="1034" y="3327"/>
            <a:chExt cx="0" cy="0"/>
          </a:xfrm>
        </p:grpSpPr>
        <p:sp>
          <p:nvSpPr>
            <p:cNvPr id="55347" name="Line 3"/>
            <p:cNvSpPr>
              <a:spLocks noChangeShapeType="1"/>
            </p:cNvSpPr>
            <p:nvPr/>
          </p:nvSpPr>
          <p:spPr bwMode="auto">
            <a:xfrm>
              <a:off x="1034" y="3327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8" name="Line 4"/>
            <p:cNvSpPr>
              <a:spLocks noChangeShapeType="1"/>
            </p:cNvSpPr>
            <p:nvPr/>
          </p:nvSpPr>
          <p:spPr bwMode="auto">
            <a:xfrm>
              <a:off x="1034" y="3327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304800" y="647700"/>
            <a:ext cx="641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ea typeface="黑体" pitchFamily="2" charset="-122"/>
              </a:rPr>
              <a:t>三、两直线的相对位置</a:t>
            </a:r>
            <a:endParaRPr lang="zh-CN" altLang="en-US" sz="3600">
              <a:ea typeface="黑体" pitchFamily="2" charset="-122"/>
            </a:endParaRP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874713" y="1460500"/>
            <a:ext cx="7542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ea typeface="黑体" pitchFamily="2" charset="-122"/>
              </a:rPr>
              <a:t>空间两直线的相对位置分为：</a:t>
            </a:r>
            <a:r>
              <a:rPr lang="zh-CN" altLang="en-US" b="1" dirty="0">
                <a:solidFill>
                  <a:srgbClr val="C00000"/>
                </a:solidFill>
                <a:ea typeface="黑体" pitchFamily="2" charset="-122"/>
              </a:rPr>
              <a:t>平行、相交、交叉、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黑体" pitchFamily="2" charset="-122"/>
              </a:rPr>
              <a:t>垂直。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315913" y="2271713"/>
            <a:ext cx="2892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）  两直线平行</a:t>
            </a:r>
          </a:p>
        </p:txBody>
      </p:sp>
      <p:sp>
        <p:nvSpPr>
          <p:cNvPr id="267272" name="Text Box 8"/>
          <p:cNvSpPr txBox="1">
            <a:spLocks noChangeArrowheads="1"/>
          </p:cNvSpPr>
          <p:nvPr/>
        </p:nvSpPr>
        <p:spPr bwMode="auto">
          <a:xfrm>
            <a:off x="5218113" y="2462213"/>
            <a:ext cx="2366962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C00000"/>
                </a:solidFill>
                <a:ea typeface="黑体" pitchFamily="2" charset="-122"/>
              </a:rPr>
              <a:t>投影特性</a:t>
            </a:r>
          </a:p>
        </p:txBody>
      </p:sp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4491038" y="3143250"/>
            <a:ext cx="44481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空间两直线平行，则其各同名投影必相互平行，反之亦然。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23875" y="2895600"/>
            <a:ext cx="4357688" cy="3086100"/>
            <a:chOff x="357" y="2155"/>
            <a:chExt cx="2745" cy="1944"/>
          </a:xfrm>
        </p:grpSpPr>
        <p:grpSp>
          <p:nvGrpSpPr>
            <p:cNvPr id="55306" name="Group 11"/>
            <p:cNvGrpSpPr>
              <a:grpSpLocks/>
            </p:cNvGrpSpPr>
            <p:nvPr/>
          </p:nvGrpSpPr>
          <p:grpSpPr bwMode="auto">
            <a:xfrm>
              <a:off x="357" y="2155"/>
              <a:ext cx="2745" cy="1906"/>
              <a:chOff x="357" y="2155"/>
              <a:chExt cx="2745" cy="1906"/>
            </a:xfrm>
          </p:grpSpPr>
          <p:sp>
            <p:nvSpPr>
              <p:cNvPr id="56354" name="AutoShape 12"/>
              <p:cNvSpPr>
                <a:spLocks noChangeArrowheads="1"/>
              </p:cNvSpPr>
              <p:nvPr/>
            </p:nvSpPr>
            <p:spPr bwMode="auto">
              <a:xfrm flipH="1">
                <a:off x="359" y="3210"/>
                <a:ext cx="2743" cy="851"/>
              </a:xfrm>
              <a:prstGeom prst="parallelogram">
                <a:avLst>
                  <a:gd name="adj" fmla="val 8058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  <p:sp>
            <p:nvSpPr>
              <p:cNvPr id="55331" name="Rectangle 13"/>
              <p:cNvSpPr>
                <a:spLocks noChangeArrowheads="1"/>
              </p:cNvSpPr>
              <p:nvPr/>
            </p:nvSpPr>
            <p:spPr bwMode="auto">
              <a:xfrm>
                <a:off x="357" y="2155"/>
                <a:ext cx="2058" cy="1055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5332" name="Line 14"/>
              <p:cNvSpPr>
                <a:spLocks noChangeShapeType="1"/>
              </p:cNvSpPr>
              <p:nvPr/>
            </p:nvSpPr>
            <p:spPr bwMode="auto">
              <a:xfrm>
                <a:off x="841" y="3450"/>
                <a:ext cx="546" cy="37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33" name="Line 15"/>
              <p:cNvSpPr>
                <a:spLocks noChangeShapeType="1"/>
              </p:cNvSpPr>
              <p:nvPr/>
            </p:nvSpPr>
            <p:spPr bwMode="auto">
              <a:xfrm flipH="1" flipV="1">
                <a:off x="1001" y="3210"/>
                <a:ext cx="386" cy="6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34" name="Line 16"/>
              <p:cNvSpPr>
                <a:spLocks noChangeShapeType="1"/>
              </p:cNvSpPr>
              <p:nvPr/>
            </p:nvSpPr>
            <p:spPr bwMode="auto">
              <a:xfrm flipH="1" flipV="1">
                <a:off x="1583" y="3210"/>
                <a:ext cx="236" cy="3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35" name="Freeform 17"/>
              <p:cNvSpPr>
                <a:spLocks/>
              </p:cNvSpPr>
              <p:nvPr/>
            </p:nvSpPr>
            <p:spPr bwMode="auto">
              <a:xfrm>
                <a:off x="1895" y="3197"/>
                <a:ext cx="440" cy="723"/>
              </a:xfrm>
              <a:custGeom>
                <a:avLst/>
                <a:gdLst>
                  <a:gd name="T0" fmla="*/ 440 w 440"/>
                  <a:gd name="T1" fmla="*/ 723 h 723"/>
                  <a:gd name="T2" fmla="*/ 0 w 440"/>
                  <a:gd name="T3" fmla="*/ 0 h 723"/>
                  <a:gd name="T4" fmla="*/ 0 60000 65536"/>
                  <a:gd name="T5" fmla="*/ 0 60000 65536"/>
                  <a:gd name="T6" fmla="*/ 0 w 440"/>
                  <a:gd name="T7" fmla="*/ 0 h 723"/>
                  <a:gd name="T8" fmla="*/ 440 w 440"/>
                  <a:gd name="T9" fmla="*/ 723 h 7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0" h="723">
                    <a:moveTo>
                      <a:pt x="440" y="723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36" name="Line 18"/>
              <p:cNvSpPr>
                <a:spLocks noChangeShapeType="1"/>
              </p:cNvSpPr>
              <p:nvPr/>
            </p:nvSpPr>
            <p:spPr bwMode="auto">
              <a:xfrm flipV="1">
                <a:off x="1001" y="2377"/>
                <a:ext cx="0" cy="8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37" name="Line 19"/>
              <p:cNvSpPr>
                <a:spLocks noChangeShapeType="1"/>
              </p:cNvSpPr>
              <p:nvPr/>
            </p:nvSpPr>
            <p:spPr bwMode="auto">
              <a:xfrm flipH="1">
                <a:off x="690" y="2377"/>
                <a:ext cx="311" cy="286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38" name="Freeform 20"/>
              <p:cNvSpPr>
                <a:spLocks/>
              </p:cNvSpPr>
              <p:nvPr/>
            </p:nvSpPr>
            <p:spPr bwMode="auto">
              <a:xfrm>
                <a:off x="1583" y="2839"/>
                <a:ext cx="4" cy="371"/>
              </a:xfrm>
              <a:custGeom>
                <a:avLst/>
                <a:gdLst>
                  <a:gd name="T0" fmla="*/ 0 w 3"/>
                  <a:gd name="T1" fmla="*/ 9091 h 260"/>
                  <a:gd name="T2" fmla="*/ 49 w 3"/>
                  <a:gd name="T3" fmla="*/ 0 h 260"/>
                  <a:gd name="T4" fmla="*/ 0 60000 65536"/>
                  <a:gd name="T5" fmla="*/ 0 60000 65536"/>
                  <a:gd name="T6" fmla="*/ 0 w 3"/>
                  <a:gd name="T7" fmla="*/ 0 h 260"/>
                  <a:gd name="T8" fmla="*/ 3 w 3"/>
                  <a:gd name="T9" fmla="*/ 260 h 2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260">
                    <a:moveTo>
                      <a:pt x="0" y="260"/>
                    </a:moveTo>
                    <a:lnTo>
                      <a:pt x="3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39" name="Line 21"/>
              <p:cNvSpPr>
                <a:spLocks noChangeShapeType="1"/>
              </p:cNvSpPr>
              <p:nvPr/>
            </p:nvSpPr>
            <p:spPr bwMode="auto">
              <a:xfrm flipH="1">
                <a:off x="1581" y="2556"/>
                <a:ext cx="311" cy="285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40" name="Line 22"/>
              <p:cNvSpPr>
                <a:spLocks noChangeShapeType="1"/>
              </p:cNvSpPr>
              <p:nvPr/>
            </p:nvSpPr>
            <p:spPr bwMode="auto">
              <a:xfrm flipH="1">
                <a:off x="841" y="2731"/>
                <a:ext cx="546" cy="136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41" name="Line 23"/>
              <p:cNvSpPr>
                <a:spLocks noChangeShapeType="1"/>
              </p:cNvSpPr>
              <p:nvPr/>
            </p:nvSpPr>
            <p:spPr bwMode="auto">
              <a:xfrm flipH="1">
                <a:off x="1813" y="3053"/>
                <a:ext cx="546" cy="136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42" name="Line 24"/>
              <p:cNvSpPr>
                <a:spLocks noChangeShapeType="1"/>
              </p:cNvSpPr>
              <p:nvPr/>
            </p:nvSpPr>
            <p:spPr bwMode="auto">
              <a:xfrm>
                <a:off x="1894" y="2570"/>
                <a:ext cx="451" cy="4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43" name="Line 25"/>
              <p:cNvSpPr>
                <a:spLocks noChangeShapeType="1"/>
              </p:cNvSpPr>
              <p:nvPr/>
            </p:nvSpPr>
            <p:spPr bwMode="auto">
              <a:xfrm>
                <a:off x="1387" y="2731"/>
                <a:ext cx="0" cy="10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44" name="Text Box 26"/>
              <p:cNvSpPr txBox="1">
                <a:spLocks noChangeArrowheads="1"/>
              </p:cNvSpPr>
              <p:nvPr/>
            </p:nvSpPr>
            <p:spPr bwMode="auto">
              <a:xfrm>
                <a:off x="681" y="333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a</a:t>
                </a:r>
                <a:endParaRPr lang="en-US" altLang="zh-CN" sz="1800" b="1"/>
              </a:p>
            </p:txBody>
          </p:sp>
          <p:sp>
            <p:nvSpPr>
              <p:cNvPr id="55345" name="Text Box 27"/>
              <p:cNvSpPr txBox="1">
                <a:spLocks noChangeArrowheads="1"/>
              </p:cNvSpPr>
              <p:nvPr/>
            </p:nvSpPr>
            <p:spPr bwMode="auto">
              <a:xfrm>
                <a:off x="2116" y="217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V</a:t>
                </a:r>
                <a:endParaRPr lang="en-US" altLang="zh-CN" sz="1800" b="1"/>
              </a:p>
            </p:txBody>
          </p:sp>
          <p:sp>
            <p:nvSpPr>
              <p:cNvPr id="55346" name="Text Box 28"/>
              <p:cNvSpPr txBox="1">
                <a:spLocks noChangeArrowheads="1"/>
              </p:cNvSpPr>
              <p:nvPr/>
            </p:nvSpPr>
            <p:spPr bwMode="auto">
              <a:xfrm>
                <a:off x="2665" y="3751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H</a:t>
                </a:r>
              </a:p>
            </p:txBody>
          </p:sp>
        </p:grpSp>
        <p:grpSp>
          <p:nvGrpSpPr>
            <p:cNvPr id="55307" name="Group 29"/>
            <p:cNvGrpSpPr>
              <a:grpSpLocks/>
            </p:cNvGrpSpPr>
            <p:nvPr/>
          </p:nvGrpSpPr>
          <p:grpSpPr bwMode="auto">
            <a:xfrm>
              <a:off x="521" y="2167"/>
              <a:ext cx="2068" cy="1932"/>
              <a:chOff x="714" y="2058"/>
              <a:chExt cx="2068" cy="1932"/>
            </a:xfrm>
          </p:grpSpPr>
          <p:sp>
            <p:nvSpPr>
              <p:cNvPr id="55308" name="Text Box 30"/>
              <p:cNvSpPr txBox="1">
                <a:spLocks noChangeArrowheads="1"/>
              </p:cNvSpPr>
              <p:nvPr/>
            </p:nvSpPr>
            <p:spPr bwMode="auto">
              <a:xfrm>
                <a:off x="1601" y="2556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ym typeface="EuroRoman" pitchFamily="2" charset="2"/>
                  </a:rPr>
                  <a:t>c</a:t>
                </a:r>
                <a:r>
                  <a:rPr lang="en-US" altLang="zh-CN" b="1">
                    <a:sym typeface="Symbol" pitchFamily="18" charset="2"/>
                  </a:rPr>
                  <a:t></a:t>
                </a:r>
              </a:p>
            </p:txBody>
          </p:sp>
          <p:grpSp>
            <p:nvGrpSpPr>
              <p:cNvPr id="55309" name="Group 31"/>
              <p:cNvGrpSpPr>
                <a:grpSpLocks/>
              </p:cNvGrpSpPr>
              <p:nvPr/>
            </p:nvGrpSpPr>
            <p:grpSpPr bwMode="auto">
              <a:xfrm>
                <a:off x="714" y="2058"/>
                <a:ext cx="2068" cy="1932"/>
                <a:chOff x="714" y="2044"/>
                <a:chExt cx="2068" cy="1932"/>
              </a:xfrm>
            </p:grpSpPr>
            <p:sp>
              <p:nvSpPr>
                <p:cNvPr id="55310" name="Line 32"/>
                <p:cNvSpPr>
                  <a:spLocks noChangeShapeType="1"/>
                </p:cNvSpPr>
                <p:nvPr/>
              </p:nvSpPr>
              <p:spPr bwMode="auto">
                <a:xfrm>
                  <a:off x="2012" y="3464"/>
                  <a:ext cx="546" cy="37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311" name="Line 33"/>
                <p:cNvSpPr>
                  <a:spLocks noChangeShapeType="1"/>
                </p:cNvSpPr>
                <p:nvPr/>
              </p:nvSpPr>
              <p:spPr bwMode="auto">
                <a:xfrm flipH="1" flipV="1">
                  <a:off x="883" y="3087"/>
                  <a:ext cx="151" cy="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312" name="Line 34"/>
                <p:cNvSpPr>
                  <a:spLocks noChangeShapeType="1"/>
                </p:cNvSpPr>
                <p:nvPr/>
              </p:nvSpPr>
              <p:spPr bwMode="auto">
                <a:xfrm>
                  <a:off x="883" y="2540"/>
                  <a:ext cx="0" cy="54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313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087" y="2447"/>
                  <a:ext cx="0" cy="6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31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034" y="2732"/>
                  <a:ext cx="0" cy="5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315" name="Freeform 37"/>
                <p:cNvSpPr>
                  <a:spLocks/>
                </p:cNvSpPr>
                <p:nvPr/>
              </p:nvSpPr>
              <p:spPr bwMode="auto">
                <a:xfrm>
                  <a:off x="883" y="2540"/>
                  <a:ext cx="176" cy="213"/>
                </a:xfrm>
                <a:custGeom>
                  <a:avLst/>
                  <a:gdLst>
                    <a:gd name="T0" fmla="*/ 0 w 176"/>
                    <a:gd name="T1" fmla="*/ 0 h 213"/>
                    <a:gd name="T2" fmla="*/ 176 w 176"/>
                    <a:gd name="T3" fmla="*/ 213 h 213"/>
                    <a:gd name="T4" fmla="*/ 0 60000 65536"/>
                    <a:gd name="T5" fmla="*/ 0 60000 65536"/>
                    <a:gd name="T6" fmla="*/ 0 w 176"/>
                    <a:gd name="T7" fmla="*/ 0 h 213"/>
                    <a:gd name="T8" fmla="*/ 176 w 176"/>
                    <a:gd name="T9" fmla="*/ 213 h 2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76" h="213">
                      <a:moveTo>
                        <a:pt x="0" y="0"/>
                      </a:moveTo>
                      <a:lnTo>
                        <a:pt x="176" y="21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316" name="Line 38"/>
                <p:cNvSpPr>
                  <a:spLocks noChangeShapeType="1"/>
                </p:cNvSpPr>
                <p:nvPr/>
              </p:nvSpPr>
              <p:spPr bwMode="auto">
                <a:xfrm>
                  <a:off x="1194" y="2254"/>
                  <a:ext cx="386" cy="3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317" name="Line 39"/>
                <p:cNvSpPr>
                  <a:spLocks noChangeShapeType="1"/>
                </p:cNvSpPr>
                <p:nvPr/>
              </p:nvSpPr>
              <p:spPr bwMode="auto">
                <a:xfrm>
                  <a:off x="1780" y="2716"/>
                  <a:ext cx="232" cy="3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31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012" y="3087"/>
                  <a:ext cx="0" cy="37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319" name="Line 41"/>
                <p:cNvSpPr>
                  <a:spLocks noChangeShapeType="1"/>
                </p:cNvSpPr>
                <p:nvPr/>
              </p:nvSpPr>
              <p:spPr bwMode="auto">
                <a:xfrm>
                  <a:off x="2552" y="2930"/>
                  <a:ext cx="0" cy="9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32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573" y="3563"/>
                  <a:ext cx="22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b</a:t>
                  </a:r>
                </a:p>
              </p:txBody>
            </p:sp>
            <p:sp>
              <p:nvSpPr>
                <p:cNvPr id="5532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845" y="3370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c</a:t>
                  </a:r>
                  <a:endParaRPr lang="en-US" altLang="zh-CN" sz="1800" b="1"/>
                </a:p>
              </p:txBody>
            </p:sp>
            <p:sp>
              <p:nvSpPr>
                <p:cNvPr id="5532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559" y="3688"/>
                  <a:ext cx="22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d</a:t>
                  </a:r>
                  <a:endParaRPr lang="en-US" altLang="zh-CN" sz="1800" b="1"/>
                </a:p>
              </p:txBody>
            </p:sp>
            <p:sp>
              <p:nvSpPr>
                <p:cNvPr id="5532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007" y="2681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A</a:t>
                  </a:r>
                  <a:endParaRPr lang="en-US" altLang="zh-CN" sz="1800" b="1"/>
                </a:p>
              </p:txBody>
            </p:sp>
            <p:sp>
              <p:nvSpPr>
                <p:cNvPr id="5532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542" y="2409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B</a:t>
                  </a:r>
                </a:p>
              </p:txBody>
            </p:sp>
            <p:sp>
              <p:nvSpPr>
                <p:cNvPr id="5532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904" y="2811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C</a:t>
                  </a:r>
                  <a:endParaRPr lang="en-US" altLang="zh-CN" sz="1800" b="1"/>
                </a:p>
              </p:txBody>
            </p:sp>
            <p:sp>
              <p:nvSpPr>
                <p:cNvPr id="5532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21" y="2753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D</a:t>
                  </a:r>
                  <a:endParaRPr lang="en-US" altLang="zh-CN" sz="1800" b="1"/>
                </a:p>
              </p:txBody>
            </p:sp>
            <p:sp>
              <p:nvSpPr>
                <p:cNvPr id="5532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170" y="2044"/>
                  <a:ext cx="27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b</a:t>
                  </a:r>
                  <a:r>
                    <a:rPr lang="en-US" altLang="zh-CN" b="1">
                      <a:sym typeface="Symbol" pitchFamily="18" charset="2"/>
                    </a:rPr>
                    <a:t></a:t>
                  </a:r>
                </a:p>
              </p:txBody>
            </p:sp>
            <p:sp>
              <p:nvSpPr>
                <p:cNvPr id="5532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059" y="2214"/>
                  <a:ext cx="27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>
                      <a:sym typeface="EuroRoman" pitchFamily="2" charset="2"/>
                    </a:rPr>
                    <a:t>d</a:t>
                  </a:r>
                  <a:r>
                    <a:rPr lang="en-US" altLang="zh-CN" b="1">
                      <a:sym typeface="Symbol" pitchFamily="18" charset="2"/>
                    </a:rPr>
                    <a:t></a:t>
                  </a:r>
                </a:p>
              </p:txBody>
            </p:sp>
            <p:sp>
              <p:nvSpPr>
                <p:cNvPr id="5532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714" y="2372"/>
                  <a:ext cx="26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>
                      <a:sym typeface="EuroRoman" pitchFamily="2" charset="2"/>
                    </a:rPr>
                    <a:t>a</a:t>
                  </a:r>
                  <a:r>
                    <a:rPr lang="en-US" altLang="zh-CN" b="1">
                      <a:sym typeface="Symbol" pitchFamily="18" charset="2"/>
                    </a:rPr>
                    <a:t></a:t>
                  </a:r>
                  <a:endParaRPr lang="en-US" altLang="zh-CN" b="1">
                    <a:sym typeface="UniversalMath1 BT" pitchFamily="18" charset="2"/>
                  </a:endParaRPr>
                </a:p>
              </p:txBody>
            </p:sp>
          </p:grpSp>
        </p:grp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0" grpId="0" build="p" autoUpdateAnimBg="0"/>
      <p:bldP spid="267271" grpId="0"/>
      <p:bldP spid="267272" grpId="0" animBg="1" autoUpdateAnimBg="0"/>
      <p:bldP spid="26727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17E9AE8-F0EA-4C9C-8FB4-8E4F13C02400}" type="slidenum">
              <a:rPr lang="en-US" altLang="zh-CN" sz="1400" smtClean="0"/>
              <a:pPr/>
              <a:t>48</a:t>
            </a:fld>
            <a:endParaRPr lang="en-US" altLang="zh-CN" sz="1400" smtClean="0"/>
          </a:p>
        </p:txBody>
      </p:sp>
      <p:sp>
        <p:nvSpPr>
          <p:cNvPr id="381954" name="Line 2"/>
          <p:cNvSpPr>
            <a:spLocks noChangeShapeType="1"/>
          </p:cNvSpPr>
          <p:nvPr/>
        </p:nvSpPr>
        <p:spPr bwMode="auto">
          <a:xfrm>
            <a:off x="2284413" y="1419225"/>
            <a:ext cx="0" cy="288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1955" name="Freeform 3"/>
          <p:cNvSpPr>
            <a:spLocks/>
          </p:cNvSpPr>
          <p:nvPr/>
        </p:nvSpPr>
        <p:spPr bwMode="auto">
          <a:xfrm>
            <a:off x="1724025" y="3409950"/>
            <a:ext cx="1120775" cy="1588"/>
          </a:xfrm>
          <a:custGeom>
            <a:avLst/>
            <a:gdLst>
              <a:gd name="T0" fmla="*/ 0 w 706"/>
              <a:gd name="T1" fmla="*/ 0 h 1"/>
              <a:gd name="T2" fmla="*/ 2147483647 w 706"/>
              <a:gd name="T3" fmla="*/ 0 h 1"/>
              <a:gd name="T4" fmla="*/ 0 60000 65536"/>
              <a:gd name="T5" fmla="*/ 0 60000 65536"/>
              <a:gd name="T6" fmla="*/ 0 w 706"/>
              <a:gd name="T7" fmla="*/ 0 h 1"/>
              <a:gd name="T8" fmla="*/ 706 w 70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06" h="1">
                <a:moveTo>
                  <a:pt x="0" y="0"/>
                </a:moveTo>
                <a:lnTo>
                  <a:pt x="706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1956" name="Freeform 4"/>
          <p:cNvSpPr>
            <a:spLocks/>
          </p:cNvSpPr>
          <p:nvPr/>
        </p:nvSpPr>
        <p:spPr bwMode="auto">
          <a:xfrm>
            <a:off x="1725613" y="4078288"/>
            <a:ext cx="1771650" cy="1587"/>
          </a:xfrm>
          <a:custGeom>
            <a:avLst/>
            <a:gdLst>
              <a:gd name="T0" fmla="*/ 0 w 1116"/>
              <a:gd name="T1" fmla="*/ 0 h 1"/>
              <a:gd name="T2" fmla="*/ 2147483647 w 1116"/>
              <a:gd name="T3" fmla="*/ 0 h 1"/>
              <a:gd name="T4" fmla="*/ 0 60000 65536"/>
              <a:gd name="T5" fmla="*/ 0 60000 65536"/>
              <a:gd name="T6" fmla="*/ 0 w 1116"/>
              <a:gd name="T7" fmla="*/ 0 h 1"/>
              <a:gd name="T8" fmla="*/ 1116 w 111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6" h="1">
                <a:moveTo>
                  <a:pt x="0" y="0"/>
                </a:moveTo>
                <a:lnTo>
                  <a:pt x="1116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1957" name="Freeform 5"/>
          <p:cNvSpPr>
            <a:spLocks/>
          </p:cNvSpPr>
          <p:nvPr/>
        </p:nvSpPr>
        <p:spPr bwMode="auto">
          <a:xfrm>
            <a:off x="1716088" y="2611438"/>
            <a:ext cx="1165225" cy="1587"/>
          </a:xfrm>
          <a:custGeom>
            <a:avLst/>
            <a:gdLst>
              <a:gd name="T0" fmla="*/ 0 w 734"/>
              <a:gd name="T1" fmla="*/ 0 h 1"/>
              <a:gd name="T2" fmla="*/ 2147483647 w 734"/>
              <a:gd name="T3" fmla="*/ 0 h 1"/>
              <a:gd name="T4" fmla="*/ 0 60000 65536"/>
              <a:gd name="T5" fmla="*/ 0 60000 65536"/>
              <a:gd name="T6" fmla="*/ 0 w 734"/>
              <a:gd name="T7" fmla="*/ 0 h 1"/>
              <a:gd name="T8" fmla="*/ 734 w 73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4" h="1">
                <a:moveTo>
                  <a:pt x="0" y="0"/>
                </a:moveTo>
                <a:lnTo>
                  <a:pt x="734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1958" name="Freeform 6"/>
          <p:cNvSpPr>
            <a:spLocks/>
          </p:cNvSpPr>
          <p:nvPr/>
        </p:nvSpPr>
        <p:spPr bwMode="auto">
          <a:xfrm>
            <a:off x="2844800" y="2603500"/>
            <a:ext cx="1588" cy="806450"/>
          </a:xfrm>
          <a:custGeom>
            <a:avLst/>
            <a:gdLst>
              <a:gd name="T0" fmla="*/ 0 w 1"/>
              <a:gd name="T1" fmla="*/ 0 h 508"/>
              <a:gd name="T2" fmla="*/ 0 w 1"/>
              <a:gd name="T3" fmla="*/ 2147483647 h 508"/>
              <a:gd name="T4" fmla="*/ 0 60000 65536"/>
              <a:gd name="T5" fmla="*/ 0 60000 65536"/>
              <a:gd name="T6" fmla="*/ 0 w 1"/>
              <a:gd name="T7" fmla="*/ 0 h 508"/>
              <a:gd name="T8" fmla="*/ 1 w 1"/>
              <a:gd name="T9" fmla="*/ 508 h 50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08">
                <a:moveTo>
                  <a:pt x="0" y="0"/>
                </a:moveTo>
                <a:lnTo>
                  <a:pt x="0" y="508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1959" name="Freeform 7"/>
          <p:cNvSpPr>
            <a:spLocks/>
          </p:cNvSpPr>
          <p:nvPr/>
        </p:nvSpPr>
        <p:spPr bwMode="auto">
          <a:xfrm>
            <a:off x="1725613" y="1935163"/>
            <a:ext cx="1768475" cy="46037"/>
          </a:xfrm>
          <a:custGeom>
            <a:avLst/>
            <a:gdLst>
              <a:gd name="T0" fmla="*/ 0 w 1130"/>
              <a:gd name="T1" fmla="*/ 0 h 1"/>
              <a:gd name="T2" fmla="*/ 2147483647 w 1130"/>
              <a:gd name="T3" fmla="*/ 0 h 1"/>
              <a:gd name="T4" fmla="*/ 0 60000 65536"/>
              <a:gd name="T5" fmla="*/ 0 60000 65536"/>
              <a:gd name="T6" fmla="*/ 0 w 1130"/>
              <a:gd name="T7" fmla="*/ 0 h 1"/>
              <a:gd name="T8" fmla="*/ 1130 w 11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30" h="1">
                <a:moveTo>
                  <a:pt x="0" y="0"/>
                </a:moveTo>
                <a:lnTo>
                  <a:pt x="1130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1960" name="Freeform 8"/>
          <p:cNvSpPr>
            <a:spLocks/>
          </p:cNvSpPr>
          <p:nvPr/>
        </p:nvSpPr>
        <p:spPr bwMode="auto">
          <a:xfrm>
            <a:off x="3494088" y="1930400"/>
            <a:ext cx="1587" cy="2128838"/>
          </a:xfrm>
          <a:custGeom>
            <a:avLst/>
            <a:gdLst>
              <a:gd name="T0" fmla="*/ 0 w 1"/>
              <a:gd name="T1" fmla="*/ 2147483647 h 1341"/>
              <a:gd name="T2" fmla="*/ 0 w 1"/>
              <a:gd name="T3" fmla="*/ 0 h 1341"/>
              <a:gd name="T4" fmla="*/ 0 60000 65536"/>
              <a:gd name="T5" fmla="*/ 0 60000 65536"/>
              <a:gd name="T6" fmla="*/ 0 w 1"/>
              <a:gd name="T7" fmla="*/ 0 h 1341"/>
              <a:gd name="T8" fmla="*/ 1 w 1"/>
              <a:gd name="T9" fmla="*/ 1341 h 13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341">
                <a:moveTo>
                  <a:pt x="0" y="1341"/>
                </a:moveTo>
                <a:lnTo>
                  <a:pt x="0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1961" name="Freeform 9"/>
          <p:cNvSpPr>
            <a:spLocks/>
          </p:cNvSpPr>
          <p:nvPr/>
        </p:nvSpPr>
        <p:spPr bwMode="auto">
          <a:xfrm>
            <a:off x="2843213" y="1930400"/>
            <a:ext cx="650875" cy="684213"/>
          </a:xfrm>
          <a:custGeom>
            <a:avLst/>
            <a:gdLst>
              <a:gd name="T0" fmla="*/ 0 w 410"/>
              <a:gd name="T1" fmla="*/ 2147483647 h 431"/>
              <a:gd name="T2" fmla="*/ 2147483647 w 410"/>
              <a:gd name="T3" fmla="*/ 0 h 431"/>
              <a:gd name="T4" fmla="*/ 0 60000 65536"/>
              <a:gd name="T5" fmla="*/ 0 60000 65536"/>
              <a:gd name="T6" fmla="*/ 0 w 410"/>
              <a:gd name="T7" fmla="*/ 0 h 431"/>
              <a:gd name="T8" fmla="*/ 410 w 410"/>
              <a:gd name="T9" fmla="*/ 431 h 43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0" h="431">
                <a:moveTo>
                  <a:pt x="0" y="431"/>
                </a:moveTo>
                <a:lnTo>
                  <a:pt x="410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2711450" y="2484438"/>
            <a:ext cx="671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b</a:t>
            </a:r>
            <a:r>
              <a:rPr lang="en-US" altLang="zh-CN" b="1">
                <a:sym typeface="Symbol" pitchFamily="18" charset="2"/>
              </a:rPr>
              <a:t></a:t>
            </a:r>
          </a:p>
        </p:txBody>
      </p:sp>
      <p:sp>
        <p:nvSpPr>
          <p:cNvPr id="381963" name="Line 11"/>
          <p:cNvSpPr>
            <a:spLocks noChangeShapeType="1"/>
          </p:cNvSpPr>
          <p:nvPr/>
        </p:nvSpPr>
        <p:spPr bwMode="auto">
          <a:xfrm>
            <a:off x="1212850" y="2470150"/>
            <a:ext cx="2070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1964" name="Line 12"/>
          <p:cNvSpPr>
            <a:spLocks noChangeShapeType="1"/>
          </p:cNvSpPr>
          <p:nvPr/>
        </p:nvSpPr>
        <p:spPr bwMode="auto">
          <a:xfrm>
            <a:off x="1212850" y="1543050"/>
            <a:ext cx="1360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1965" name="Freeform 13"/>
          <p:cNvSpPr>
            <a:spLocks/>
          </p:cNvSpPr>
          <p:nvPr/>
        </p:nvSpPr>
        <p:spPr bwMode="auto">
          <a:xfrm>
            <a:off x="1208088" y="3119438"/>
            <a:ext cx="1344612" cy="1587"/>
          </a:xfrm>
          <a:custGeom>
            <a:avLst/>
            <a:gdLst>
              <a:gd name="T0" fmla="*/ 0 w 847"/>
              <a:gd name="T1" fmla="*/ 0 h 1"/>
              <a:gd name="T2" fmla="*/ 2147483647 w 847"/>
              <a:gd name="T3" fmla="*/ 0 h 1"/>
              <a:gd name="T4" fmla="*/ 0 60000 65536"/>
              <a:gd name="T5" fmla="*/ 0 60000 65536"/>
              <a:gd name="T6" fmla="*/ 0 w 847"/>
              <a:gd name="T7" fmla="*/ 0 h 1"/>
              <a:gd name="T8" fmla="*/ 847 w 84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47" h="1">
                <a:moveTo>
                  <a:pt x="0" y="0"/>
                </a:moveTo>
                <a:lnTo>
                  <a:pt x="847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1966" name="Line 14"/>
          <p:cNvSpPr>
            <a:spLocks noChangeShapeType="1"/>
          </p:cNvSpPr>
          <p:nvPr/>
        </p:nvSpPr>
        <p:spPr bwMode="auto">
          <a:xfrm flipV="1">
            <a:off x="2551113" y="1543050"/>
            <a:ext cx="0" cy="1565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1967" name="Freeform 15"/>
          <p:cNvSpPr>
            <a:spLocks/>
          </p:cNvSpPr>
          <p:nvPr/>
        </p:nvSpPr>
        <p:spPr bwMode="auto">
          <a:xfrm>
            <a:off x="1211263" y="3832225"/>
            <a:ext cx="2038350" cy="1588"/>
          </a:xfrm>
          <a:custGeom>
            <a:avLst/>
            <a:gdLst>
              <a:gd name="T0" fmla="*/ 0 w 1284"/>
              <a:gd name="T1" fmla="*/ 0 h 1"/>
              <a:gd name="T2" fmla="*/ 2147483647 w 1284"/>
              <a:gd name="T3" fmla="*/ 0 h 1"/>
              <a:gd name="T4" fmla="*/ 0 60000 65536"/>
              <a:gd name="T5" fmla="*/ 0 60000 65536"/>
              <a:gd name="T6" fmla="*/ 0 w 1284"/>
              <a:gd name="T7" fmla="*/ 0 h 1"/>
              <a:gd name="T8" fmla="*/ 1284 w 128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4" h="1">
                <a:moveTo>
                  <a:pt x="0" y="0"/>
                </a:moveTo>
                <a:lnTo>
                  <a:pt x="1284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1968" name="Freeform 16"/>
          <p:cNvSpPr>
            <a:spLocks/>
          </p:cNvSpPr>
          <p:nvPr/>
        </p:nvSpPr>
        <p:spPr bwMode="auto">
          <a:xfrm>
            <a:off x="3249613" y="2443163"/>
            <a:ext cx="1587" cy="1389062"/>
          </a:xfrm>
          <a:custGeom>
            <a:avLst/>
            <a:gdLst>
              <a:gd name="T0" fmla="*/ 0 w 1"/>
              <a:gd name="T1" fmla="*/ 2147483647 h 875"/>
              <a:gd name="T2" fmla="*/ 0 w 1"/>
              <a:gd name="T3" fmla="*/ 0 h 875"/>
              <a:gd name="T4" fmla="*/ 0 60000 65536"/>
              <a:gd name="T5" fmla="*/ 0 60000 65536"/>
              <a:gd name="T6" fmla="*/ 0 w 1"/>
              <a:gd name="T7" fmla="*/ 0 h 875"/>
              <a:gd name="T8" fmla="*/ 1 w 1"/>
              <a:gd name="T9" fmla="*/ 875 h 8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875">
                <a:moveTo>
                  <a:pt x="0" y="875"/>
                </a:moveTo>
                <a:lnTo>
                  <a:pt x="0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1969" name="Freeform 17"/>
          <p:cNvSpPr>
            <a:spLocks/>
          </p:cNvSpPr>
          <p:nvPr/>
        </p:nvSpPr>
        <p:spPr bwMode="auto">
          <a:xfrm>
            <a:off x="2552700" y="1550988"/>
            <a:ext cx="717550" cy="917575"/>
          </a:xfrm>
          <a:custGeom>
            <a:avLst/>
            <a:gdLst>
              <a:gd name="T0" fmla="*/ 0 w 452"/>
              <a:gd name="T1" fmla="*/ 0 h 578"/>
              <a:gd name="T2" fmla="*/ 2147483647 w 452"/>
              <a:gd name="T3" fmla="*/ 2147483647 h 578"/>
              <a:gd name="T4" fmla="*/ 0 60000 65536"/>
              <a:gd name="T5" fmla="*/ 0 60000 65536"/>
              <a:gd name="T6" fmla="*/ 0 w 452"/>
              <a:gd name="T7" fmla="*/ 0 h 578"/>
              <a:gd name="T8" fmla="*/ 452 w 452"/>
              <a:gd name="T9" fmla="*/ 578 h 57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2" h="578">
                <a:moveTo>
                  <a:pt x="0" y="0"/>
                </a:moveTo>
                <a:lnTo>
                  <a:pt x="452" y="578"/>
                </a:ln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1970" name="Text Box 18"/>
          <p:cNvSpPr txBox="1">
            <a:spLocks noChangeArrowheads="1"/>
          </p:cNvSpPr>
          <p:nvPr/>
        </p:nvSpPr>
        <p:spPr bwMode="auto">
          <a:xfrm>
            <a:off x="3149600" y="2281238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d</a:t>
            </a:r>
            <a:r>
              <a:rPr lang="en-US" altLang="zh-CN" b="1">
                <a:sym typeface="Symbol" pitchFamily="18" charset="2"/>
              </a:rPr>
              <a:t></a:t>
            </a:r>
          </a:p>
        </p:txBody>
      </p:sp>
      <p:sp>
        <p:nvSpPr>
          <p:cNvPr id="381971" name="Text Box 19"/>
          <p:cNvSpPr txBox="1">
            <a:spLocks noChangeArrowheads="1"/>
          </p:cNvSpPr>
          <p:nvPr/>
        </p:nvSpPr>
        <p:spPr bwMode="auto">
          <a:xfrm>
            <a:off x="2403475" y="1263650"/>
            <a:ext cx="655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c</a:t>
            </a:r>
            <a:r>
              <a:rPr lang="en-US" altLang="zh-CN" b="1">
                <a:sym typeface="Symbol" pitchFamily="18" charset="2"/>
              </a:rPr>
              <a:t></a:t>
            </a:r>
          </a:p>
        </p:txBody>
      </p:sp>
      <p:sp>
        <p:nvSpPr>
          <p:cNvPr id="381972" name="Text Box 20"/>
          <p:cNvSpPr txBox="1">
            <a:spLocks noChangeArrowheads="1"/>
          </p:cNvSpPr>
          <p:nvPr/>
        </p:nvSpPr>
        <p:spPr bwMode="auto">
          <a:xfrm>
            <a:off x="3422650" y="1617663"/>
            <a:ext cx="46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a</a:t>
            </a:r>
            <a:r>
              <a:rPr lang="en-US" altLang="zh-CN" b="1">
                <a:sym typeface="Symbol" pitchFamily="18" charset="2"/>
              </a:rPr>
              <a:t></a:t>
            </a:r>
          </a:p>
        </p:txBody>
      </p:sp>
      <p:sp>
        <p:nvSpPr>
          <p:cNvPr id="56342" name="Text Box 21"/>
          <p:cNvSpPr txBox="1">
            <a:spLocks noChangeArrowheads="1"/>
          </p:cNvSpPr>
          <p:nvPr/>
        </p:nvSpPr>
        <p:spPr bwMode="auto">
          <a:xfrm>
            <a:off x="930275" y="2820988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c</a:t>
            </a:r>
          </a:p>
        </p:txBody>
      </p:sp>
      <p:sp>
        <p:nvSpPr>
          <p:cNvPr id="56343" name="Line 22"/>
          <p:cNvSpPr>
            <a:spLocks noChangeShapeType="1"/>
          </p:cNvSpPr>
          <p:nvPr/>
        </p:nvSpPr>
        <p:spPr bwMode="auto">
          <a:xfrm>
            <a:off x="1728788" y="3395663"/>
            <a:ext cx="0" cy="67945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44" name="Line 23"/>
          <p:cNvSpPr>
            <a:spLocks noChangeShapeType="1"/>
          </p:cNvSpPr>
          <p:nvPr/>
        </p:nvSpPr>
        <p:spPr bwMode="auto">
          <a:xfrm>
            <a:off x="903288" y="2860675"/>
            <a:ext cx="29257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45" name="Line 24"/>
          <p:cNvSpPr>
            <a:spLocks noChangeShapeType="1"/>
          </p:cNvSpPr>
          <p:nvPr/>
        </p:nvSpPr>
        <p:spPr bwMode="auto">
          <a:xfrm>
            <a:off x="1212850" y="1543050"/>
            <a:ext cx="0" cy="9271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46" name="Line 25"/>
          <p:cNvSpPr>
            <a:spLocks noChangeShapeType="1"/>
          </p:cNvSpPr>
          <p:nvPr/>
        </p:nvSpPr>
        <p:spPr bwMode="auto">
          <a:xfrm>
            <a:off x="1212850" y="2470150"/>
            <a:ext cx="0" cy="638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47" name="Line 26"/>
          <p:cNvSpPr>
            <a:spLocks noChangeShapeType="1"/>
          </p:cNvSpPr>
          <p:nvPr/>
        </p:nvSpPr>
        <p:spPr bwMode="auto">
          <a:xfrm>
            <a:off x="1212850" y="3108325"/>
            <a:ext cx="0" cy="7207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48" name="Line 27"/>
          <p:cNvSpPr>
            <a:spLocks noChangeShapeType="1"/>
          </p:cNvSpPr>
          <p:nvPr/>
        </p:nvSpPr>
        <p:spPr bwMode="auto">
          <a:xfrm>
            <a:off x="1728788" y="1935163"/>
            <a:ext cx="0" cy="67945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49" name="Line 28"/>
          <p:cNvSpPr>
            <a:spLocks noChangeShapeType="1"/>
          </p:cNvSpPr>
          <p:nvPr/>
        </p:nvSpPr>
        <p:spPr bwMode="auto">
          <a:xfrm>
            <a:off x="1728788" y="2614613"/>
            <a:ext cx="0" cy="782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50" name="Text Box 29"/>
          <p:cNvSpPr txBox="1">
            <a:spLocks noChangeArrowheads="1"/>
          </p:cNvSpPr>
          <p:nvPr/>
        </p:nvSpPr>
        <p:spPr bwMode="auto">
          <a:xfrm>
            <a:off x="1427163" y="31734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b</a:t>
            </a:r>
          </a:p>
        </p:txBody>
      </p:sp>
      <p:sp>
        <p:nvSpPr>
          <p:cNvPr id="56351" name="Text Box 30"/>
          <p:cNvSpPr txBox="1">
            <a:spLocks noChangeArrowheads="1"/>
          </p:cNvSpPr>
          <p:nvPr/>
        </p:nvSpPr>
        <p:spPr bwMode="auto">
          <a:xfrm>
            <a:off x="1417638" y="378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a</a:t>
            </a:r>
          </a:p>
        </p:txBody>
      </p:sp>
      <p:sp>
        <p:nvSpPr>
          <p:cNvPr id="56352" name="Text Box 31"/>
          <p:cNvSpPr txBox="1">
            <a:spLocks noChangeArrowheads="1"/>
          </p:cNvSpPr>
          <p:nvPr/>
        </p:nvSpPr>
        <p:spPr bwMode="auto">
          <a:xfrm>
            <a:off x="919163" y="36210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d</a:t>
            </a:r>
          </a:p>
        </p:txBody>
      </p:sp>
      <p:sp>
        <p:nvSpPr>
          <p:cNvPr id="56353" name="Text Box 32"/>
          <p:cNvSpPr txBox="1">
            <a:spLocks noChangeArrowheads="1"/>
          </p:cNvSpPr>
          <p:nvPr/>
        </p:nvSpPr>
        <p:spPr bwMode="auto">
          <a:xfrm>
            <a:off x="738188" y="2106613"/>
            <a:ext cx="657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>
                <a:sym typeface="EuroRoman" pitchFamily="2" charset="2"/>
              </a:rPr>
              <a:t>d</a:t>
            </a:r>
            <a:r>
              <a:rPr lang="en-US" altLang="zh-CN" b="1">
                <a:sym typeface="Symbol" pitchFamily="18" charset="2"/>
              </a:rPr>
              <a:t></a:t>
            </a:r>
            <a:endParaRPr lang="en-US" altLang="zh-CN" b="1">
              <a:sym typeface="UniversalMath1 BT" pitchFamily="18" charset="2"/>
            </a:endParaRPr>
          </a:p>
          <a:p>
            <a:pPr algn="ctr" eaLnBrk="1" hangingPunct="1"/>
            <a:endParaRPr lang="en-US" altLang="zh-CN" sz="2000" b="1"/>
          </a:p>
        </p:txBody>
      </p:sp>
      <p:sp>
        <p:nvSpPr>
          <p:cNvPr id="56354" name="Text Box 33"/>
          <p:cNvSpPr txBox="1">
            <a:spLocks noChangeArrowheads="1"/>
          </p:cNvSpPr>
          <p:nvPr/>
        </p:nvSpPr>
        <p:spPr bwMode="auto">
          <a:xfrm>
            <a:off x="1331913" y="2427288"/>
            <a:ext cx="43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b</a:t>
            </a:r>
            <a:r>
              <a:rPr lang="en-US" altLang="zh-CN" b="1">
                <a:sym typeface="Symbol" pitchFamily="18" charset="2"/>
              </a:rPr>
              <a:t></a:t>
            </a:r>
          </a:p>
        </p:txBody>
      </p:sp>
      <p:sp>
        <p:nvSpPr>
          <p:cNvPr id="56355" name="Text Box 34"/>
          <p:cNvSpPr txBox="1">
            <a:spLocks noChangeArrowheads="1"/>
          </p:cNvSpPr>
          <p:nvPr/>
        </p:nvSpPr>
        <p:spPr bwMode="auto">
          <a:xfrm>
            <a:off x="1370013" y="170021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>
                <a:sym typeface="EuroRoman" pitchFamily="2" charset="2"/>
              </a:rPr>
              <a:t>a</a:t>
            </a:r>
            <a:r>
              <a:rPr lang="en-US" altLang="zh-CN" b="1">
                <a:sym typeface="Symbol" pitchFamily="18" charset="2"/>
              </a:rPr>
              <a:t></a:t>
            </a:r>
          </a:p>
        </p:txBody>
      </p:sp>
      <p:sp>
        <p:nvSpPr>
          <p:cNvPr id="56356" name="Text Box 35"/>
          <p:cNvSpPr txBox="1">
            <a:spLocks noChangeArrowheads="1"/>
          </p:cNvSpPr>
          <p:nvPr/>
        </p:nvSpPr>
        <p:spPr bwMode="auto">
          <a:xfrm>
            <a:off x="917575" y="1243013"/>
            <a:ext cx="395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>
                <a:sym typeface="EuroRoman" pitchFamily="2" charset="2"/>
              </a:rPr>
              <a:t>c</a:t>
            </a:r>
            <a:r>
              <a:rPr lang="en-US" altLang="zh-CN" b="1">
                <a:sym typeface="Symbol" pitchFamily="18" charset="2"/>
              </a:rPr>
              <a:t></a:t>
            </a:r>
          </a:p>
        </p:txBody>
      </p:sp>
      <p:sp>
        <p:nvSpPr>
          <p:cNvPr id="381988" name="Text Box 36"/>
          <p:cNvSpPr txBox="1">
            <a:spLocks noChangeArrowheads="1"/>
          </p:cNvSpPr>
          <p:nvPr/>
        </p:nvSpPr>
        <p:spPr bwMode="auto">
          <a:xfrm>
            <a:off x="4322763" y="2927350"/>
            <a:ext cx="4154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求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出侧面投影</a:t>
            </a:r>
            <a:endParaRPr lang="zh-CN" altLang="en-US" b="1" dirty="0">
              <a:solidFill>
                <a:srgbClr val="FF9933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1989" name="Text Box 37"/>
          <p:cNvSpPr txBox="1">
            <a:spLocks noChangeArrowheads="1"/>
          </p:cNvSpPr>
          <p:nvPr/>
        </p:nvSpPr>
        <p:spPr bwMode="auto">
          <a:xfrm>
            <a:off x="4316413" y="3929857"/>
            <a:ext cx="2044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AB</a:t>
            </a:r>
            <a:r>
              <a:rPr lang="zh-CN" altLang="en-US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CD</a:t>
            </a:r>
            <a:r>
              <a:rPr lang="zh-CN" altLang="en-US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不平行</a:t>
            </a:r>
          </a:p>
        </p:txBody>
      </p:sp>
      <p:sp>
        <p:nvSpPr>
          <p:cNvPr id="56359" name="Text Box 38"/>
          <p:cNvSpPr txBox="1">
            <a:spLocks noChangeArrowheads="1"/>
          </p:cNvSpPr>
          <p:nvPr/>
        </p:nvSpPr>
        <p:spPr bwMode="auto">
          <a:xfrm>
            <a:off x="271463" y="617538"/>
            <a:ext cx="6303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ea typeface="黑体" pitchFamily="2" charset="-122"/>
              </a:rPr>
              <a:t>例：判断图中两条直线是否平行。</a:t>
            </a:r>
          </a:p>
        </p:txBody>
      </p:sp>
      <p:sp>
        <p:nvSpPr>
          <p:cNvPr id="381991" name="Line 39"/>
          <p:cNvSpPr>
            <a:spLocks noChangeShapeType="1"/>
          </p:cNvSpPr>
          <p:nvPr/>
        </p:nvSpPr>
        <p:spPr bwMode="auto">
          <a:xfrm>
            <a:off x="2284413" y="2860675"/>
            <a:ext cx="1300162" cy="1300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38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76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1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65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21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"/>
                                        <p:tgtEl>
                                          <p:spTgt spid="381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3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48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63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78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93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75"/>
                                        <p:tgtEl>
                                          <p:spTgt spid="38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4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19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345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495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75"/>
                                        <p:tgtEl>
                                          <p:spTgt spid="381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61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8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4" grpId="0" animBg="1"/>
      <p:bldP spid="381955" grpId="0" animBg="1"/>
      <p:bldP spid="381956" grpId="0" animBg="1"/>
      <p:bldP spid="381957" grpId="0" animBg="1"/>
      <p:bldP spid="381958" grpId="0" animBg="1"/>
      <p:bldP spid="381959" grpId="0" animBg="1"/>
      <p:bldP spid="381960" grpId="0" animBg="1"/>
      <p:bldP spid="381961" grpId="0" animBg="1"/>
      <p:bldP spid="381962" grpId="0" build="p" autoUpdateAnimBg="0" advAuto="1000"/>
      <p:bldP spid="381963" grpId="0" animBg="1"/>
      <p:bldP spid="381964" grpId="0" animBg="1"/>
      <p:bldP spid="381965" grpId="0" animBg="1"/>
      <p:bldP spid="381966" grpId="0" animBg="1"/>
      <p:bldP spid="381967" grpId="0" animBg="1"/>
      <p:bldP spid="381968" grpId="0" animBg="1"/>
      <p:bldP spid="381969" grpId="0" animBg="1"/>
      <p:bldP spid="381970" grpId="0" build="p" autoUpdateAnimBg="0" advAuto="1000"/>
      <p:bldP spid="381971" grpId="0" build="p" autoUpdateAnimBg="0" advAuto="1000"/>
      <p:bldP spid="381972" grpId="0" build="p" autoUpdateAnimBg="0" advAuto="1000"/>
      <p:bldP spid="381988" grpId="0"/>
      <p:bldP spid="381989" grpId="0"/>
      <p:bldP spid="38199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F0D3D610-2B7D-4E06-8669-B8357BE42754}" type="slidenum">
              <a:rPr lang="en-US" altLang="zh-CN" sz="1400" smtClean="0"/>
              <a:pPr/>
              <a:t>49</a:t>
            </a:fld>
            <a:endParaRPr lang="en-US" altLang="zh-CN" sz="140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85838" y="1008063"/>
            <a:ext cx="5541962" cy="3476625"/>
            <a:chOff x="621" y="409"/>
            <a:chExt cx="3491" cy="2190"/>
          </a:xfrm>
        </p:grpSpPr>
        <p:sp>
          <p:nvSpPr>
            <p:cNvPr id="57373" name="Rectangle 3"/>
            <p:cNvSpPr>
              <a:spLocks noChangeArrowheads="1"/>
            </p:cNvSpPr>
            <p:nvPr/>
          </p:nvSpPr>
          <p:spPr bwMode="auto">
            <a:xfrm>
              <a:off x="671" y="443"/>
              <a:ext cx="2151" cy="116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398" name="AutoShape 4"/>
            <p:cNvSpPr>
              <a:spLocks noChangeArrowheads="1"/>
            </p:cNvSpPr>
            <p:nvPr/>
          </p:nvSpPr>
          <p:spPr bwMode="auto">
            <a:xfrm flipH="1">
              <a:off x="658" y="1608"/>
              <a:ext cx="2897" cy="961"/>
            </a:xfrm>
            <a:prstGeom prst="parallelogram">
              <a:avLst>
                <a:gd name="adj" fmla="val 7536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57375" name="Freeform 5"/>
            <p:cNvSpPr>
              <a:spLocks/>
            </p:cNvSpPr>
            <p:nvPr/>
          </p:nvSpPr>
          <p:spPr bwMode="auto">
            <a:xfrm>
              <a:off x="791" y="683"/>
              <a:ext cx="1453" cy="527"/>
            </a:xfrm>
            <a:custGeom>
              <a:avLst/>
              <a:gdLst>
                <a:gd name="T0" fmla="*/ 0 w 2097"/>
                <a:gd name="T1" fmla="*/ 8 h 834"/>
                <a:gd name="T2" fmla="*/ 54 w 2097"/>
                <a:gd name="T3" fmla="*/ 0 h 834"/>
                <a:gd name="T4" fmla="*/ 0 60000 65536"/>
                <a:gd name="T5" fmla="*/ 0 60000 65536"/>
                <a:gd name="T6" fmla="*/ 0 w 2097"/>
                <a:gd name="T7" fmla="*/ 0 h 834"/>
                <a:gd name="T8" fmla="*/ 2097 w 2097"/>
                <a:gd name="T9" fmla="*/ 834 h 8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97" h="834">
                  <a:moveTo>
                    <a:pt x="0" y="834"/>
                  </a:moveTo>
                  <a:lnTo>
                    <a:pt x="2097" y="0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76" name="Line 6"/>
            <p:cNvSpPr>
              <a:spLocks noChangeShapeType="1"/>
            </p:cNvSpPr>
            <p:nvPr/>
          </p:nvSpPr>
          <p:spPr bwMode="auto">
            <a:xfrm>
              <a:off x="1121" y="605"/>
              <a:ext cx="1023" cy="60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77" name="Line 7"/>
            <p:cNvSpPr>
              <a:spLocks noChangeShapeType="1"/>
            </p:cNvSpPr>
            <p:nvPr/>
          </p:nvSpPr>
          <p:spPr bwMode="auto">
            <a:xfrm>
              <a:off x="2144" y="1209"/>
              <a:ext cx="279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78" name="Line 8"/>
            <p:cNvSpPr>
              <a:spLocks noChangeShapeType="1"/>
            </p:cNvSpPr>
            <p:nvPr/>
          </p:nvSpPr>
          <p:spPr bwMode="auto">
            <a:xfrm>
              <a:off x="1121" y="605"/>
              <a:ext cx="661" cy="6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79" name="Line 9"/>
            <p:cNvSpPr>
              <a:spLocks noChangeShapeType="1"/>
            </p:cNvSpPr>
            <p:nvPr/>
          </p:nvSpPr>
          <p:spPr bwMode="auto">
            <a:xfrm>
              <a:off x="1782" y="1209"/>
              <a:ext cx="641" cy="25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0" name="Freeform 10"/>
            <p:cNvSpPr>
              <a:spLocks/>
            </p:cNvSpPr>
            <p:nvPr/>
          </p:nvSpPr>
          <p:spPr bwMode="auto">
            <a:xfrm>
              <a:off x="1782" y="1209"/>
              <a:ext cx="3" cy="1008"/>
            </a:xfrm>
            <a:custGeom>
              <a:avLst/>
              <a:gdLst>
                <a:gd name="T0" fmla="*/ 0 w 4"/>
                <a:gd name="T1" fmla="*/ 0 h 1594"/>
                <a:gd name="T2" fmla="*/ 2 w 4"/>
                <a:gd name="T3" fmla="*/ 16 h 1594"/>
                <a:gd name="T4" fmla="*/ 0 60000 65536"/>
                <a:gd name="T5" fmla="*/ 0 60000 65536"/>
                <a:gd name="T6" fmla="*/ 0 w 4"/>
                <a:gd name="T7" fmla="*/ 0 h 1594"/>
                <a:gd name="T8" fmla="*/ 4 w 4"/>
                <a:gd name="T9" fmla="*/ 1594 h 15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594">
                  <a:moveTo>
                    <a:pt x="0" y="0"/>
                  </a:moveTo>
                  <a:lnTo>
                    <a:pt x="4" y="159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1" name="Freeform 11"/>
            <p:cNvSpPr>
              <a:spLocks/>
            </p:cNvSpPr>
            <p:nvPr/>
          </p:nvSpPr>
          <p:spPr bwMode="auto">
            <a:xfrm>
              <a:off x="2423" y="1464"/>
              <a:ext cx="1" cy="261"/>
            </a:xfrm>
            <a:custGeom>
              <a:avLst/>
              <a:gdLst>
                <a:gd name="T0" fmla="*/ 0 w 1"/>
                <a:gd name="T1" fmla="*/ 0 h 413"/>
                <a:gd name="T2" fmla="*/ 0 w 1"/>
                <a:gd name="T3" fmla="*/ 4 h 413"/>
                <a:gd name="T4" fmla="*/ 0 60000 65536"/>
                <a:gd name="T5" fmla="*/ 0 60000 65536"/>
                <a:gd name="T6" fmla="*/ 0 w 1"/>
                <a:gd name="T7" fmla="*/ 0 h 413"/>
                <a:gd name="T8" fmla="*/ 1 w 1"/>
                <a:gd name="T9" fmla="*/ 413 h 4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3">
                  <a:moveTo>
                    <a:pt x="0" y="0"/>
                  </a:moveTo>
                  <a:lnTo>
                    <a:pt x="0" y="41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2" name="Line 12"/>
            <p:cNvSpPr>
              <a:spLocks noChangeShapeType="1"/>
            </p:cNvSpPr>
            <p:nvPr/>
          </p:nvSpPr>
          <p:spPr bwMode="auto">
            <a:xfrm flipH="1">
              <a:off x="1782" y="1727"/>
              <a:ext cx="641" cy="489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3" name="Freeform 13"/>
            <p:cNvSpPr>
              <a:spLocks/>
            </p:cNvSpPr>
            <p:nvPr/>
          </p:nvSpPr>
          <p:spPr bwMode="auto">
            <a:xfrm>
              <a:off x="1638" y="893"/>
              <a:ext cx="2" cy="716"/>
            </a:xfrm>
            <a:custGeom>
              <a:avLst/>
              <a:gdLst>
                <a:gd name="T0" fmla="*/ 2 w 2"/>
                <a:gd name="T1" fmla="*/ 0 h 716"/>
                <a:gd name="T2" fmla="*/ 0 w 2"/>
                <a:gd name="T3" fmla="*/ 716 h 716"/>
                <a:gd name="T4" fmla="*/ 0 60000 65536"/>
                <a:gd name="T5" fmla="*/ 0 60000 65536"/>
                <a:gd name="T6" fmla="*/ 0 w 2"/>
                <a:gd name="T7" fmla="*/ 0 h 716"/>
                <a:gd name="T8" fmla="*/ 2 w 2"/>
                <a:gd name="T9" fmla="*/ 716 h 7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716">
                  <a:moveTo>
                    <a:pt x="2" y="0"/>
                  </a:moveTo>
                  <a:lnTo>
                    <a:pt x="0" y="71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4" name="Freeform 14"/>
            <p:cNvSpPr>
              <a:spLocks/>
            </p:cNvSpPr>
            <p:nvPr/>
          </p:nvSpPr>
          <p:spPr bwMode="auto">
            <a:xfrm>
              <a:off x="1652" y="1609"/>
              <a:ext cx="492" cy="333"/>
            </a:xfrm>
            <a:custGeom>
              <a:avLst/>
              <a:gdLst>
                <a:gd name="T0" fmla="*/ 0 w 492"/>
                <a:gd name="T1" fmla="*/ 0 h 333"/>
                <a:gd name="T2" fmla="*/ 492 w 492"/>
                <a:gd name="T3" fmla="*/ 333 h 333"/>
                <a:gd name="T4" fmla="*/ 0 60000 65536"/>
                <a:gd name="T5" fmla="*/ 0 60000 65536"/>
                <a:gd name="T6" fmla="*/ 0 w 492"/>
                <a:gd name="T7" fmla="*/ 0 h 333"/>
                <a:gd name="T8" fmla="*/ 492 w 492"/>
                <a:gd name="T9" fmla="*/ 333 h 33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92" h="333">
                  <a:moveTo>
                    <a:pt x="0" y="0"/>
                  </a:moveTo>
                  <a:lnTo>
                    <a:pt x="492" y="33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5" name="Line 15"/>
            <p:cNvSpPr>
              <a:spLocks noChangeShapeType="1"/>
            </p:cNvSpPr>
            <p:nvPr/>
          </p:nvSpPr>
          <p:spPr bwMode="auto">
            <a:xfrm>
              <a:off x="4112" y="254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6" name="Freeform 16"/>
            <p:cNvSpPr>
              <a:spLocks/>
            </p:cNvSpPr>
            <p:nvPr/>
          </p:nvSpPr>
          <p:spPr bwMode="auto">
            <a:xfrm>
              <a:off x="2132" y="1369"/>
              <a:ext cx="1" cy="572"/>
            </a:xfrm>
            <a:custGeom>
              <a:avLst/>
              <a:gdLst>
                <a:gd name="T0" fmla="*/ 0 w 1"/>
                <a:gd name="T1" fmla="*/ 0 h 572"/>
                <a:gd name="T2" fmla="*/ 1 w 1"/>
                <a:gd name="T3" fmla="*/ 572 h 572"/>
                <a:gd name="T4" fmla="*/ 0 60000 65536"/>
                <a:gd name="T5" fmla="*/ 0 60000 65536"/>
                <a:gd name="T6" fmla="*/ 0 w 1"/>
                <a:gd name="T7" fmla="*/ 0 h 572"/>
                <a:gd name="T8" fmla="*/ 1 w 1"/>
                <a:gd name="T9" fmla="*/ 572 h 57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72">
                  <a:moveTo>
                    <a:pt x="0" y="0"/>
                  </a:moveTo>
                  <a:lnTo>
                    <a:pt x="1" y="572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7" name="Line 17"/>
            <p:cNvSpPr>
              <a:spLocks noChangeShapeType="1"/>
            </p:cNvSpPr>
            <p:nvPr/>
          </p:nvSpPr>
          <p:spPr bwMode="auto">
            <a:xfrm>
              <a:off x="2979" y="223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8" name="Freeform 18"/>
            <p:cNvSpPr>
              <a:spLocks/>
            </p:cNvSpPr>
            <p:nvPr/>
          </p:nvSpPr>
          <p:spPr bwMode="auto">
            <a:xfrm>
              <a:off x="1624" y="896"/>
              <a:ext cx="538" cy="476"/>
            </a:xfrm>
            <a:custGeom>
              <a:avLst/>
              <a:gdLst>
                <a:gd name="T0" fmla="*/ 0 w 778"/>
                <a:gd name="T1" fmla="*/ 0 h 753"/>
                <a:gd name="T2" fmla="*/ 19 w 778"/>
                <a:gd name="T3" fmla="*/ 8 h 753"/>
                <a:gd name="T4" fmla="*/ 0 60000 65536"/>
                <a:gd name="T5" fmla="*/ 0 60000 65536"/>
                <a:gd name="T6" fmla="*/ 0 w 778"/>
                <a:gd name="T7" fmla="*/ 0 h 753"/>
                <a:gd name="T8" fmla="*/ 778 w 778"/>
                <a:gd name="T9" fmla="*/ 753 h 7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8" h="753">
                  <a:moveTo>
                    <a:pt x="0" y="0"/>
                  </a:moveTo>
                  <a:lnTo>
                    <a:pt x="778" y="75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9" name="Freeform 19"/>
            <p:cNvSpPr>
              <a:spLocks/>
            </p:cNvSpPr>
            <p:nvPr/>
          </p:nvSpPr>
          <p:spPr bwMode="auto">
            <a:xfrm>
              <a:off x="1137" y="1727"/>
              <a:ext cx="1681" cy="360"/>
            </a:xfrm>
            <a:custGeom>
              <a:avLst/>
              <a:gdLst>
                <a:gd name="T0" fmla="*/ 0 w 2428"/>
                <a:gd name="T1" fmla="*/ 0 h 569"/>
                <a:gd name="T2" fmla="*/ 62 w 2428"/>
                <a:gd name="T3" fmla="*/ 6 h 569"/>
                <a:gd name="T4" fmla="*/ 0 60000 65536"/>
                <a:gd name="T5" fmla="*/ 0 60000 65536"/>
                <a:gd name="T6" fmla="*/ 0 w 2428"/>
                <a:gd name="T7" fmla="*/ 0 h 569"/>
                <a:gd name="T8" fmla="*/ 2428 w 2428"/>
                <a:gd name="T9" fmla="*/ 569 h 5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28" h="569">
                  <a:moveTo>
                    <a:pt x="0" y="0"/>
                  </a:moveTo>
                  <a:lnTo>
                    <a:pt x="2428" y="569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90" name="Line 20"/>
            <p:cNvSpPr>
              <a:spLocks noChangeShapeType="1"/>
            </p:cNvSpPr>
            <p:nvPr/>
          </p:nvSpPr>
          <p:spPr bwMode="auto">
            <a:xfrm flipV="1">
              <a:off x="1137" y="1435"/>
              <a:ext cx="0" cy="2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91" name="Line 21"/>
            <p:cNvSpPr>
              <a:spLocks noChangeShapeType="1"/>
            </p:cNvSpPr>
            <p:nvPr/>
          </p:nvSpPr>
          <p:spPr bwMode="auto">
            <a:xfrm flipH="1" flipV="1">
              <a:off x="791" y="1209"/>
              <a:ext cx="346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92" name="Freeform 22"/>
            <p:cNvSpPr>
              <a:spLocks/>
            </p:cNvSpPr>
            <p:nvPr/>
          </p:nvSpPr>
          <p:spPr bwMode="auto">
            <a:xfrm>
              <a:off x="1137" y="1315"/>
              <a:ext cx="1672" cy="120"/>
            </a:xfrm>
            <a:custGeom>
              <a:avLst/>
              <a:gdLst>
                <a:gd name="T0" fmla="*/ 0 w 2415"/>
                <a:gd name="T1" fmla="*/ 2 h 190"/>
                <a:gd name="T2" fmla="*/ 61 w 2415"/>
                <a:gd name="T3" fmla="*/ 0 h 190"/>
                <a:gd name="T4" fmla="*/ 0 60000 65536"/>
                <a:gd name="T5" fmla="*/ 0 60000 65536"/>
                <a:gd name="T6" fmla="*/ 0 w 2415"/>
                <a:gd name="T7" fmla="*/ 0 h 190"/>
                <a:gd name="T8" fmla="*/ 2415 w 2415"/>
                <a:gd name="T9" fmla="*/ 190 h 1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15" h="190">
                  <a:moveTo>
                    <a:pt x="0" y="190"/>
                  </a:moveTo>
                  <a:lnTo>
                    <a:pt x="2415" y="0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93" name="Freeform 23"/>
            <p:cNvSpPr>
              <a:spLocks/>
            </p:cNvSpPr>
            <p:nvPr/>
          </p:nvSpPr>
          <p:spPr bwMode="auto">
            <a:xfrm>
              <a:off x="2800" y="1310"/>
              <a:ext cx="0" cy="777"/>
            </a:xfrm>
            <a:custGeom>
              <a:avLst/>
              <a:gdLst>
                <a:gd name="T0" fmla="*/ 0 w 1"/>
                <a:gd name="T1" fmla="*/ 0 h 1228"/>
                <a:gd name="T2" fmla="*/ 0 w 1"/>
                <a:gd name="T3" fmla="*/ 13 h 1228"/>
                <a:gd name="T4" fmla="*/ 0 60000 65536"/>
                <a:gd name="T5" fmla="*/ 0 60000 65536"/>
                <a:gd name="T6" fmla="*/ 0 w 1"/>
                <a:gd name="T7" fmla="*/ 0 h 1228"/>
                <a:gd name="T8" fmla="*/ 0 w 1"/>
                <a:gd name="T9" fmla="*/ 1228 h 12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28">
                  <a:moveTo>
                    <a:pt x="0" y="0"/>
                  </a:moveTo>
                  <a:lnTo>
                    <a:pt x="1" y="1228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94" name="Freeform 24"/>
            <p:cNvSpPr>
              <a:spLocks/>
            </p:cNvSpPr>
            <p:nvPr/>
          </p:nvSpPr>
          <p:spPr bwMode="auto">
            <a:xfrm>
              <a:off x="2231" y="677"/>
              <a:ext cx="560" cy="621"/>
            </a:xfrm>
            <a:custGeom>
              <a:avLst/>
              <a:gdLst>
                <a:gd name="T0" fmla="*/ 21 w 809"/>
                <a:gd name="T1" fmla="*/ 10 h 981"/>
                <a:gd name="T2" fmla="*/ 0 w 809"/>
                <a:gd name="T3" fmla="*/ 0 h 981"/>
                <a:gd name="T4" fmla="*/ 0 60000 65536"/>
                <a:gd name="T5" fmla="*/ 0 60000 65536"/>
                <a:gd name="T6" fmla="*/ 0 w 809"/>
                <a:gd name="T7" fmla="*/ 0 h 981"/>
                <a:gd name="T8" fmla="*/ 809 w 809"/>
                <a:gd name="T9" fmla="*/ 981 h 9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9" h="981">
                  <a:moveTo>
                    <a:pt x="809" y="9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95" name="Text Box 25"/>
            <p:cNvSpPr txBox="1">
              <a:spLocks noChangeArrowheads="1"/>
            </p:cNvSpPr>
            <p:nvPr/>
          </p:nvSpPr>
          <p:spPr bwMode="auto">
            <a:xfrm>
              <a:off x="3183" y="231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H</a:t>
              </a:r>
            </a:p>
          </p:txBody>
        </p:sp>
        <p:sp>
          <p:nvSpPr>
            <p:cNvPr id="57396" name="Text Box 26"/>
            <p:cNvSpPr txBox="1">
              <a:spLocks noChangeArrowheads="1"/>
            </p:cNvSpPr>
            <p:nvPr/>
          </p:nvSpPr>
          <p:spPr bwMode="auto">
            <a:xfrm>
              <a:off x="621" y="40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V</a:t>
              </a:r>
            </a:p>
          </p:txBody>
        </p:sp>
        <p:sp>
          <p:nvSpPr>
            <p:cNvPr id="57397" name="Text Box 27"/>
            <p:cNvSpPr txBox="1">
              <a:spLocks noChangeArrowheads="1"/>
            </p:cNvSpPr>
            <p:nvPr/>
          </p:nvSpPr>
          <p:spPr bwMode="auto">
            <a:xfrm>
              <a:off x="951" y="131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</a:p>
          </p:txBody>
        </p:sp>
        <p:sp>
          <p:nvSpPr>
            <p:cNvPr id="57398" name="Text Box 28"/>
            <p:cNvSpPr txBox="1">
              <a:spLocks noChangeArrowheads="1"/>
            </p:cNvSpPr>
            <p:nvPr/>
          </p:nvSpPr>
          <p:spPr bwMode="auto">
            <a:xfrm>
              <a:off x="2749" y="116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</a:t>
              </a:r>
            </a:p>
          </p:txBody>
        </p:sp>
        <p:sp>
          <p:nvSpPr>
            <p:cNvPr id="57399" name="Text Box 29"/>
            <p:cNvSpPr txBox="1">
              <a:spLocks noChangeArrowheads="1"/>
            </p:cNvSpPr>
            <p:nvPr/>
          </p:nvSpPr>
          <p:spPr bwMode="auto">
            <a:xfrm>
              <a:off x="1569" y="111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C</a:t>
              </a:r>
            </a:p>
          </p:txBody>
        </p:sp>
        <p:sp>
          <p:nvSpPr>
            <p:cNvPr id="57400" name="Text Box 30"/>
            <p:cNvSpPr txBox="1">
              <a:spLocks noChangeArrowheads="1"/>
            </p:cNvSpPr>
            <p:nvPr/>
          </p:nvSpPr>
          <p:spPr bwMode="auto">
            <a:xfrm>
              <a:off x="2373" y="132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D</a:t>
              </a:r>
            </a:p>
          </p:txBody>
        </p:sp>
        <p:sp>
          <p:nvSpPr>
            <p:cNvPr id="57401" name="Text Box 31"/>
            <p:cNvSpPr txBox="1">
              <a:spLocks noChangeArrowheads="1"/>
            </p:cNvSpPr>
            <p:nvPr/>
          </p:nvSpPr>
          <p:spPr bwMode="auto">
            <a:xfrm>
              <a:off x="2071" y="1327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K</a:t>
              </a:r>
            </a:p>
          </p:txBody>
        </p:sp>
        <p:sp>
          <p:nvSpPr>
            <p:cNvPr id="57402" name="Text Box 32"/>
            <p:cNvSpPr txBox="1">
              <a:spLocks noChangeArrowheads="1"/>
            </p:cNvSpPr>
            <p:nvPr/>
          </p:nvSpPr>
          <p:spPr bwMode="auto">
            <a:xfrm>
              <a:off x="982" y="15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</a:p>
          </p:txBody>
        </p:sp>
        <p:sp>
          <p:nvSpPr>
            <p:cNvPr id="57403" name="Text Box 33"/>
            <p:cNvSpPr txBox="1">
              <a:spLocks noChangeArrowheads="1"/>
            </p:cNvSpPr>
            <p:nvPr/>
          </p:nvSpPr>
          <p:spPr bwMode="auto">
            <a:xfrm>
              <a:off x="2765" y="19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</a:t>
              </a:r>
            </a:p>
          </p:txBody>
        </p:sp>
        <p:sp>
          <p:nvSpPr>
            <p:cNvPr id="57404" name="Text Box 34"/>
            <p:cNvSpPr txBox="1">
              <a:spLocks noChangeArrowheads="1"/>
            </p:cNvSpPr>
            <p:nvPr/>
          </p:nvSpPr>
          <p:spPr bwMode="auto">
            <a:xfrm>
              <a:off x="1648" y="209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c</a:t>
              </a:r>
            </a:p>
          </p:txBody>
        </p:sp>
        <p:sp>
          <p:nvSpPr>
            <p:cNvPr id="57405" name="Text Box 35"/>
            <p:cNvSpPr txBox="1">
              <a:spLocks noChangeArrowheads="1"/>
            </p:cNvSpPr>
            <p:nvPr/>
          </p:nvSpPr>
          <p:spPr bwMode="auto">
            <a:xfrm>
              <a:off x="2376" y="15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d</a:t>
              </a:r>
            </a:p>
          </p:txBody>
        </p:sp>
        <p:sp>
          <p:nvSpPr>
            <p:cNvPr id="57406" name="Text Box 36"/>
            <p:cNvSpPr txBox="1">
              <a:spLocks noChangeArrowheads="1"/>
            </p:cNvSpPr>
            <p:nvPr/>
          </p:nvSpPr>
          <p:spPr bwMode="auto">
            <a:xfrm>
              <a:off x="2053" y="18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k</a:t>
              </a:r>
            </a:p>
          </p:txBody>
        </p:sp>
        <p:sp>
          <p:nvSpPr>
            <p:cNvPr id="57407" name="Text Box 37"/>
            <p:cNvSpPr txBox="1">
              <a:spLocks noChangeArrowheads="1"/>
            </p:cNvSpPr>
            <p:nvPr/>
          </p:nvSpPr>
          <p:spPr bwMode="auto">
            <a:xfrm>
              <a:off x="661" y="1007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EuroRoman" pitchFamily="2" charset="2"/>
                </a:rPr>
                <a:t>a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7408" name="Text Box 38"/>
            <p:cNvSpPr txBox="1">
              <a:spLocks noChangeArrowheads="1"/>
            </p:cNvSpPr>
            <p:nvPr/>
          </p:nvSpPr>
          <p:spPr bwMode="auto">
            <a:xfrm>
              <a:off x="2178" y="490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7409" name="Text Box 39"/>
            <p:cNvSpPr txBox="1">
              <a:spLocks noChangeArrowheads="1"/>
            </p:cNvSpPr>
            <p:nvPr/>
          </p:nvSpPr>
          <p:spPr bwMode="auto">
            <a:xfrm>
              <a:off x="965" y="443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EuroRoman" pitchFamily="2" charset="2"/>
                </a:rPr>
                <a:t>c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7410" name="Text Box 40"/>
            <p:cNvSpPr txBox="1">
              <a:spLocks noChangeArrowheads="1"/>
            </p:cNvSpPr>
            <p:nvPr/>
          </p:nvSpPr>
          <p:spPr bwMode="auto">
            <a:xfrm>
              <a:off x="1533" y="648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EuroRoman" pitchFamily="2" charset="2"/>
                </a:rPr>
                <a:t>k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7411" name="Text Box 41"/>
            <p:cNvSpPr txBox="1">
              <a:spLocks noChangeArrowheads="1"/>
            </p:cNvSpPr>
            <p:nvPr/>
          </p:nvSpPr>
          <p:spPr bwMode="auto">
            <a:xfrm>
              <a:off x="2055" y="1007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EuroRoman" pitchFamily="2" charset="2"/>
                </a:rPr>
                <a:t>d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643563" y="1536700"/>
            <a:ext cx="3070225" cy="3236913"/>
            <a:chOff x="3308" y="611"/>
            <a:chExt cx="1934" cy="2039"/>
          </a:xfrm>
        </p:grpSpPr>
        <p:sp>
          <p:nvSpPr>
            <p:cNvPr id="57353" name="Line 43"/>
            <p:cNvSpPr>
              <a:spLocks noChangeShapeType="1"/>
            </p:cNvSpPr>
            <p:nvPr/>
          </p:nvSpPr>
          <p:spPr bwMode="auto">
            <a:xfrm>
              <a:off x="3308" y="1745"/>
              <a:ext cx="19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4" name="Line 44"/>
            <p:cNvSpPr>
              <a:spLocks noChangeShapeType="1"/>
            </p:cNvSpPr>
            <p:nvPr/>
          </p:nvSpPr>
          <p:spPr bwMode="auto">
            <a:xfrm flipV="1">
              <a:off x="3633" y="766"/>
              <a:ext cx="1197" cy="691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5" name="Line 45"/>
            <p:cNvSpPr>
              <a:spLocks noChangeShapeType="1"/>
            </p:cNvSpPr>
            <p:nvPr/>
          </p:nvSpPr>
          <p:spPr bwMode="auto">
            <a:xfrm>
              <a:off x="3865" y="971"/>
              <a:ext cx="745" cy="43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6" name="Line 46"/>
            <p:cNvSpPr>
              <a:spLocks noChangeShapeType="1"/>
            </p:cNvSpPr>
            <p:nvPr/>
          </p:nvSpPr>
          <p:spPr bwMode="auto">
            <a:xfrm>
              <a:off x="3865" y="991"/>
              <a:ext cx="0" cy="15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7" name="Line 47"/>
            <p:cNvSpPr>
              <a:spLocks noChangeShapeType="1"/>
            </p:cNvSpPr>
            <p:nvPr/>
          </p:nvSpPr>
          <p:spPr bwMode="auto">
            <a:xfrm>
              <a:off x="4610" y="1401"/>
              <a:ext cx="0" cy="7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8" name="Line 48"/>
            <p:cNvSpPr>
              <a:spLocks noChangeShapeType="1"/>
            </p:cNvSpPr>
            <p:nvPr/>
          </p:nvSpPr>
          <p:spPr bwMode="auto">
            <a:xfrm flipH="1">
              <a:off x="3865" y="2158"/>
              <a:ext cx="745" cy="35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9" name="Freeform 49"/>
            <p:cNvSpPr>
              <a:spLocks/>
            </p:cNvSpPr>
            <p:nvPr/>
          </p:nvSpPr>
          <p:spPr bwMode="auto">
            <a:xfrm>
              <a:off x="4178" y="1142"/>
              <a:ext cx="1" cy="1220"/>
            </a:xfrm>
            <a:custGeom>
              <a:avLst/>
              <a:gdLst>
                <a:gd name="T0" fmla="*/ 0 w 1"/>
                <a:gd name="T1" fmla="*/ 0 h 1220"/>
                <a:gd name="T2" fmla="*/ 0 w 1"/>
                <a:gd name="T3" fmla="*/ 1220 h 1220"/>
                <a:gd name="T4" fmla="*/ 0 60000 65536"/>
                <a:gd name="T5" fmla="*/ 0 60000 65536"/>
                <a:gd name="T6" fmla="*/ 0 w 1"/>
                <a:gd name="T7" fmla="*/ 0 h 1220"/>
                <a:gd name="T8" fmla="*/ 1 w 1"/>
                <a:gd name="T9" fmla="*/ 1220 h 12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20">
                  <a:moveTo>
                    <a:pt x="0" y="0"/>
                  </a:moveTo>
                  <a:lnTo>
                    <a:pt x="0" y="122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60" name="Line 50"/>
            <p:cNvSpPr>
              <a:spLocks noChangeShapeType="1"/>
            </p:cNvSpPr>
            <p:nvPr/>
          </p:nvSpPr>
          <p:spPr bwMode="auto">
            <a:xfrm>
              <a:off x="3633" y="1457"/>
              <a:ext cx="0" cy="7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61" name="Line 51"/>
            <p:cNvSpPr>
              <a:spLocks noChangeShapeType="1"/>
            </p:cNvSpPr>
            <p:nvPr/>
          </p:nvSpPr>
          <p:spPr bwMode="auto">
            <a:xfrm>
              <a:off x="3633" y="2235"/>
              <a:ext cx="1197" cy="27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62" name="Line 52"/>
            <p:cNvSpPr>
              <a:spLocks noChangeShapeType="1"/>
            </p:cNvSpPr>
            <p:nvPr/>
          </p:nvSpPr>
          <p:spPr bwMode="auto">
            <a:xfrm flipV="1">
              <a:off x="4830" y="784"/>
              <a:ext cx="0" cy="17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63" name="Text Box 53"/>
            <p:cNvSpPr txBox="1">
              <a:spLocks noChangeArrowheads="1"/>
            </p:cNvSpPr>
            <p:nvPr/>
          </p:nvSpPr>
          <p:spPr bwMode="auto">
            <a:xfrm>
              <a:off x="3479" y="206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</a:p>
          </p:txBody>
        </p:sp>
        <p:sp>
          <p:nvSpPr>
            <p:cNvPr id="57364" name="Text Box 54"/>
            <p:cNvSpPr txBox="1">
              <a:spLocks noChangeArrowheads="1"/>
            </p:cNvSpPr>
            <p:nvPr/>
          </p:nvSpPr>
          <p:spPr bwMode="auto">
            <a:xfrm>
              <a:off x="4778" y="234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</a:t>
              </a:r>
            </a:p>
          </p:txBody>
        </p:sp>
        <p:sp>
          <p:nvSpPr>
            <p:cNvPr id="57365" name="Text Box 55"/>
            <p:cNvSpPr txBox="1">
              <a:spLocks noChangeArrowheads="1"/>
            </p:cNvSpPr>
            <p:nvPr/>
          </p:nvSpPr>
          <p:spPr bwMode="auto">
            <a:xfrm>
              <a:off x="3716" y="236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c</a:t>
              </a:r>
            </a:p>
          </p:txBody>
        </p:sp>
        <p:sp>
          <p:nvSpPr>
            <p:cNvPr id="57366" name="Text Box 56"/>
            <p:cNvSpPr txBox="1">
              <a:spLocks noChangeArrowheads="1"/>
            </p:cNvSpPr>
            <p:nvPr/>
          </p:nvSpPr>
          <p:spPr bwMode="auto">
            <a:xfrm>
              <a:off x="4556" y="20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d</a:t>
              </a:r>
            </a:p>
          </p:txBody>
        </p:sp>
        <p:sp>
          <p:nvSpPr>
            <p:cNvPr id="57367" name="Text Box 57"/>
            <p:cNvSpPr txBox="1">
              <a:spLocks noChangeArrowheads="1"/>
            </p:cNvSpPr>
            <p:nvPr/>
          </p:nvSpPr>
          <p:spPr bwMode="auto">
            <a:xfrm>
              <a:off x="4781" y="611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7368" name="Text Box 58"/>
            <p:cNvSpPr txBox="1">
              <a:spLocks noChangeArrowheads="1"/>
            </p:cNvSpPr>
            <p:nvPr/>
          </p:nvSpPr>
          <p:spPr bwMode="auto">
            <a:xfrm>
              <a:off x="3475" y="124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EuroRoman" pitchFamily="2" charset="2"/>
                </a:rPr>
                <a:t>a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7369" name="Text Box 59"/>
            <p:cNvSpPr txBox="1">
              <a:spLocks noChangeArrowheads="1"/>
            </p:cNvSpPr>
            <p:nvPr/>
          </p:nvSpPr>
          <p:spPr bwMode="auto">
            <a:xfrm>
              <a:off x="3692" y="794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EuroRoman" pitchFamily="2" charset="2"/>
                </a:rPr>
                <a:t>c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7370" name="Text Box 60"/>
            <p:cNvSpPr txBox="1">
              <a:spLocks noChangeArrowheads="1"/>
            </p:cNvSpPr>
            <p:nvPr/>
          </p:nvSpPr>
          <p:spPr bwMode="auto">
            <a:xfrm>
              <a:off x="4564" y="1190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EuroRoman" pitchFamily="2" charset="2"/>
                </a:rPr>
                <a:t>d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7371" name="Text Box 61"/>
            <p:cNvSpPr txBox="1">
              <a:spLocks noChangeArrowheads="1"/>
            </p:cNvSpPr>
            <p:nvPr/>
          </p:nvSpPr>
          <p:spPr bwMode="auto">
            <a:xfrm>
              <a:off x="4095" y="231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k</a:t>
              </a:r>
            </a:p>
          </p:txBody>
        </p:sp>
        <p:sp>
          <p:nvSpPr>
            <p:cNvPr id="57372" name="Text Box 62"/>
            <p:cNvSpPr txBox="1">
              <a:spLocks noChangeArrowheads="1"/>
            </p:cNvSpPr>
            <p:nvPr/>
          </p:nvSpPr>
          <p:spPr bwMode="auto">
            <a:xfrm>
              <a:off x="4077" y="871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EuroRoman" pitchFamily="2" charset="2"/>
                </a:rPr>
                <a:t>k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</p:grpSp>
      <p:sp>
        <p:nvSpPr>
          <p:cNvPr id="57349" name="Text Box 63"/>
          <p:cNvSpPr txBox="1">
            <a:spLocks noChangeArrowheads="1"/>
          </p:cNvSpPr>
          <p:nvPr/>
        </p:nvSpPr>
        <p:spPr bwMode="auto">
          <a:xfrm>
            <a:off x="287338" y="357188"/>
            <a:ext cx="316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黑体" pitchFamily="2" charset="-122"/>
                <a:ea typeface="黑体" pitchFamily="2" charset="-122"/>
              </a:rPr>
              <a:t>2) 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两直线相交</a:t>
            </a:r>
            <a:endParaRPr lang="zh-CN" altLang="en-US" sz="3600" b="1"/>
          </a:p>
        </p:txBody>
      </p:sp>
      <p:sp>
        <p:nvSpPr>
          <p:cNvPr id="271424" name="Text Box 64"/>
          <p:cNvSpPr txBox="1">
            <a:spLocks noChangeArrowheads="1"/>
          </p:cNvSpPr>
          <p:nvPr/>
        </p:nvSpPr>
        <p:spPr bwMode="auto">
          <a:xfrm>
            <a:off x="698500" y="4551363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66"/>
                </a:solidFill>
                <a:ea typeface="黑体" pitchFamily="2" charset="-122"/>
              </a:rPr>
              <a:t>判别方法：</a:t>
            </a:r>
          </a:p>
        </p:txBody>
      </p:sp>
      <p:sp>
        <p:nvSpPr>
          <p:cNvPr id="271425" name="Text Box 65"/>
          <p:cNvSpPr txBox="1">
            <a:spLocks noChangeArrowheads="1"/>
          </p:cNvSpPr>
          <p:nvPr/>
        </p:nvSpPr>
        <p:spPr bwMode="auto">
          <a:xfrm>
            <a:off x="614363" y="5111750"/>
            <a:ext cx="76835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3200" b="1" dirty="0"/>
              <a:t>        </a:t>
            </a:r>
            <a:r>
              <a:rPr lang="zh-CN" altLang="en-US" sz="2800" b="1" dirty="0">
                <a:ea typeface="黑体" pitchFamily="2" charset="-122"/>
              </a:rPr>
              <a:t>若空间两直线相交，</a:t>
            </a:r>
            <a:r>
              <a:rPr lang="zh-CN" altLang="en-US" sz="2800" b="1" dirty="0">
                <a:solidFill>
                  <a:srgbClr val="C00000"/>
                </a:solidFill>
                <a:ea typeface="黑体" pitchFamily="2" charset="-122"/>
              </a:rPr>
              <a:t>则其同名投影必相交，</a:t>
            </a:r>
            <a:r>
              <a:rPr lang="zh-CN" altLang="en-US" sz="2800" b="1" dirty="0">
                <a:ea typeface="黑体" pitchFamily="2" charset="-122"/>
              </a:rPr>
              <a:t>且</a:t>
            </a:r>
            <a:r>
              <a:rPr lang="zh-CN" altLang="en-US" sz="2800" b="1" dirty="0">
                <a:solidFill>
                  <a:srgbClr val="C00000"/>
                </a:solidFill>
                <a:ea typeface="黑体" pitchFamily="2" charset="-122"/>
              </a:rPr>
              <a:t>交点的投影</a:t>
            </a:r>
            <a:r>
              <a:rPr lang="zh-CN" altLang="en-US" sz="2800" b="1" dirty="0">
                <a:ea typeface="黑体" pitchFamily="2" charset="-122"/>
              </a:rPr>
              <a:t>必符合空间</a:t>
            </a:r>
            <a:r>
              <a:rPr lang="zh-CN" altLang="en-US" sz="2800" b="1" dirty="0">
                <a:solidFill>
                  <a:srgbClr val="C00000"/>
                </a:solidFill>
                <a:ea typeface="黑体" pitchFamily="2" charset="-122"/>
              </a:rPr>
              <a:t>点的投影规律。</a:t>
            </a:r>
          </a:p>
        </p:txBody>
      </p:sp>
      <p:sp>
        <p:nvSpPr>
          <p:cNvPr id="271426" name="AutoShape 66"/>
          <p:cNvSpPr>
            <a:spLocks noChangeArrowheads="1"/>
          </p:cNvSpPr>
          <p:nvPr/>
        </p:nvSpPr>
        <p:spPr bwMode="auto">
          <a:xfrm>
            <a:off x="5645150" y="334963"/>
            <a:ext cx="3068638" cy="1263650"/>
          </a:xfrm>
          <a:prstGeom prst="cloudCallout">
            <a:avLst>
              <a:gd name="adj1" fmla="val -4060"/>
              <a:gd name="adj2" fmla="val 7067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交点是两直线的共有点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424" grpId="0" autoUpdateAnimBg="0"/>
      <p:bldP spid="271425" grpId="0"/>
      <p:bldP spid="27142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D16E818-F749-4A53-A9A3-E262D22B07A4}" type="slidenum">
              <a:rPr lang="en-US" altLang="zh-CN" sz="1400" smtClean="0"/>
              <a:pPr/>
              <a:t>5</a:t>
            </a:fld>
            <a:endParaRPr lang="en-US" altLang="zh-CN" sz="1400" smtClean="0"/>
          </a:p>
        </p:txBody>
      </p:sp>
      <p:grpSp>
        <p:nvGrpSpPr>
          <p:cNvPr id="6147" name="Group 4"/>
          <p:cNvGrpSpPr>
            <a:grpSpLocks/>
          </p:cNvGrpSpPr>
          <p:nvPr/>
        </p:nvGrpSpPr>
        <p:grpSpPr bwMode="auto">
          <a:xfrm>
            <a:off x="1368835" y="1649208"/>
            <a:ext cx="5651397" cy="4128715"/>
            <a:chOff x="232" y="73"/>
            <a:chExt cx="5376" cy="3994"/>
          </a:xfrm>
        </p:grpSpPr>
        <p:grpSp>
          <p:nvGrpSpPr>
            <p:cNvPr id="6150" name="Group 5"/>
            <p:cNvGrpSpPr>
              <a:grpSpLocks/>
            </p:cNvGrpSpPr>
            <p:nvPr/>
          </p:nvGrpSpPr>
          <p:grpSpPr bwMode="auto">
            <a:xfrm>
              <a:off x="232" y="73"/>
              <a:ext cx="5376" cy="3994"/>
              <a:chOff x="232" y="73"/>
              <a:chExt cx="5376" cy="3994"/>
            </a:xfrm>
          </p:grpSpPr>
          <p:sp>
            <p:nvSpPr>
              <p:cNvPr id="6173" name="Rectangle 6"/>
              <p:cNvSpPr>
                <a:spLocks noChangeArrowheads="1"/>
              </p:cNvSpPr>
              <p:nvPr/>
            </p:nvSpPr>
            <p:spPr bwMode="auto">
              <a:xfrm>
                <a:off x="232" y="73"/>
                <a:ext cx="5376" cy="399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80808"/>
                </a:solidFill>
                <a:miter lim="800000"/>
                <a:headEnd type="none" w="sm" len="lg"/>
                <a:tailEnd type="none" w="sm" len="lg"/>
              </a:ln>
            </p:spPr>
            <p:txBody>
              <a:bodyPr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6174" name="Group 7"/>
              <p:cNvGrpSpPr>
                <a:grpSpLocks/>
              </p:cNvGrpSpPr>
              <p:nvPr/>
            </p:nvGrpSpPr>
            <p:grpSpPr bwMode="auto">
              <a:xfrm>
                <a:off x="943" y="262"/>
                <a:ext cx="4563" cy="3706"/>
                <a:chOff x="943" y="262"/>
                <a:chExt cx="4563" cy="3706"/>
              </a:xfrm>
            </p:grpSpPr>
            <p:sp>
              <p:nvSpPr>
                <p:cNvPr id="6180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4082" y="3877"/>
                  <a:ext cx="141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1" name="Freeform 9"/>
                <p:cNvSpPr>
                  <a:spLocks/>
                </p:cNvSpPr>
                <p:nvPr/>
              </p:nvSpPr>
              <p:spPr bwMode="auto">
                <a:xfrm>
                  <a:off x="4074" y="3705"/>
                  <a:ext cx="8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3" y="88"/>
                      </a:lnTo>
                      <a:lnTo>
                        <a:pt x="23" y="85"/>
                      </a:lnTo>
                      <a:lnTo>
                        <a:pt x="14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6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2" name="Freeform 10"/>
                <p:cNvSpPr>
                  <a:spLocks/>
                </p:cNvSpPr>
                <p:nvPr/>
              </p:nvSpPr>
              <p:spPr bwMode="auto">
                <a:xfrm>
                  <a:off x="4074" y="3705"/>
                  <a:ext cx="8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3" y="88"/>
                      </a:lnTo>
                      <a:lnTo>
                        <a:pt x="23" y="85"/>
                      </a:lnTo>
                      <a:lnTo>
                        <a:pt x="14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6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3" name="Freeform 11"/>
                <p:cNvSpPr>
                  <a:spLocks/>
                </p:cNvSpPr>
                <p:nvPr/>
              </p:nvSpPr>
              <p:spPr bwMode="auto">
                <a:xfrm>
                  <a:off x="4082" y="3705"/>
                  <a:ext cx="1416" cy="14"/>
                </a:xfrm>
                <a:custGeom>
                  <a:avLst/>
                  <a:gdLst>
                    <a:gd name="T0" fmla="*/ 0 w 8500"/>
                    <a:gd name="T1" fmla="*/ 0 h 89"/>
                    <a:gd name="T2" fmla="*/ 0 w 8500"/>
                    <a:gd name="T3" fmla="*/ 0 h 89"/>
                    <a:gd name="T4" fmla="*/ 0 w 8500"/>
                    <a:gd name="T5" fmla="*/ 0 h 89"/>
                    <a:gd name="T6" fmla="*/ 0 w 8500"/>
                    <a:gd name="T7" fmla="*/ 0 h 89"/>
                    <a:gd name="T8" fmla="*/ 0 w 8500"/>
                    <a:gd name="T9" fmla="*/ 0 h 89"/>
                    <a:gd name="T10" fmla="*/ 0 w 8500"/>
                    <a:gd name="T11" fmla="*/ 0 h 89"/>
                    <a:gd name="T12" fmla="*/ 0 w 8500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500"/>
                    <a:gd name="T22" fmla="*/ 0 h 89"/>
                    <a:gd name="T23" fmla="*/ 8500 w 8500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500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8500" y="89"/>
                      </a:lnTo>
                      <a:lnTo>
                        <a:pt x="8500" y="45"/>
                      </a:lnTo>
                      <a:lnTo>
                        <a:pt x="85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4" name="Freeform 12"/>
                <p:cNvSpPr>
                  <a:spLocks/>
                </p:cNvSpPr>
                <p:nvPr/>
              </p:nvSpPr>
              <p:spPr bwMode="auto">
                <a:xfrm>
                  <a:off x="4082" y="3705"/>
                  <a:ext cx="1416" cy="14"/>
                </a:xfrm>
                <a:custGeom>
                  <a:avLst/>
                  <a:gdLst>
                    <a:gd name="T0" fmla="*/ 0 w 8500"/>
                    <a:gd name="T1" fmla="*/ 0 h 89"/>
                    <a:gd name="T2" fmla="*/ 0 w 8500"/>
                    <a:gd name="T3" fmla="*/ 0 h 89"/>
                    <a:gd name="T4" fmla="*/ 0 w 8500"/>
                    <a:gd name="T5" fmla="*/ 0 h 89"/>
                    <a:gd name="T6" fmla="*/ 0 w 8500"/>
                    <a:gd name="T7" fmla="*/ 0 h 89"/>
                    <a:gd name="T8" fmla="*/ 0 w 8500"/>
                    <a:gd name="T9" fmla="*/ 0 h 89"/>
                    <a:gd name="T10" fmla="*/ 0 w 8500"/>
                    <a:gd name="T11" fmla="*/ 0 h 89"/>
                    <a:gd name="T12" fmla="*/ 0 w 8500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500"/>
                    <a:gd name="T22" fmla="*/ 0 h 89"/>
                    <a:gd name="T23" fmla="*/ 8500 w 8500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500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8500" y="89"/>
                      </a:lnTo>
                      <a:lnTo>
                        <a:pt x="8500" y="45"/>
                      </a:lnTo>
                      <a:lnTo>
                        <a:pt x="85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5" name="Freeform 13"/>
                <p:cNvSpPr>
                  <a:spLocks/>
                </p:cNvSpPr>
                <p:nvPr/>
              </p:nvSpPr>
              <p:spPr bwMode="auto">
                <a:xfrm>
                  <a:off x="5498" y="3705"/>
                  <a:ext cx="8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0" y="6"/>
                      </a:lnTo>
                      <a:lnTo>
                        <a:pt x="30" y="12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1" y="61"/>
                      </a:lnTo>
                      <a:lnTo>
                        <a:pt x="36" y="71"/>
                      </a:lnTo>
                      <a:lnTo>
                        <a:pt x="30" y="78"/>
                      </a:lnTo>
                      <a:lnTo>
                        <a:pt x="20" y="85"/>
                      </a:lnTo>
                      <a:lnTo>
                        <a:pt x="10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6" name="Freeform 14"/>
                <p:cNvSpPr>
                  <a:spLocks/>
                </p:cNvSpPr>
                <p:nvPr/>
              </p:nvSpPr>
              <p:spPr bwMode="auto">
                <a:xfrm>
                  <a:off x="5498" y="3705"/>
                  <a:ext cx="8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0" y="0"/>
                      </a:moveTo>
                      <a:lnTo>
                        <a:pt x="10" y="2"/>
                      </a:lnTo>
                      <a:lnTo>
                        <a:pt x="20" y="6"/>
                      </a:lnTo>
                      <a:lnTo>
                        <a:pt x="30" y="12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1" y="61"/>
                      </a:lnTo>
                      <a:lnTo>
                        <a:pt x="36" y="71"/>
                      </a:lnTo>
                      <a:lnTo>
                        <a:pt x="30" y="78"/>
                      </a:lnTo>
                      <a:lnTo>
                        <a:pt x="20" y="85"/>
                      </a:lnTo>
                      <a:lnTo>
                        <a:pt x="10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084" y="3796"/>
                  <a:ext cx="54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118" y="3822"/>
                  <a:ext cx="15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9" name="Line 17"/>
                <p:cNvSpPr>
                  <a:spLocks noChangeShapeType="1"/>
                </p:cNvSpPr>
                <p:nvPr/>
              </p:nvSpPr>
              <p:spPr bwMode="auto">
                <a:xfrm>
                  <a:off x="4127" y="3805"/>
                  <a:ext cx="1" cy="5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0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118" y="3824"/>
                  <a:ext cx="9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1" name="Line 19"/>
                <p:cNvSpPr>
                  <a:spLocks noChangeShapeType="1"/>
                </p:cNvSpPr>
                <p:nvPr/>
              </p:nvSpPr>
              <p:spPr bwMode="auto">
                <a:xfrm>
                  <a:off x="4127" y="3827"/>
                  <a:ext cx="5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2" name="Line 20"/>
                <p:cNvSpPr>
                  <a:spLocks noChangeShapeType="1"/>
                </p:cNvSpPr>
                <p:nvPr/>
              </p:nvSpPr>
              <p:spPr bwMode="auto">
                <a:xfrm>
                  <a:off x="4139" y="3804"/>
                  <a:ext cx="5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134" y="3817"/>
                  <a:ext cx="19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4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131" y="3825"/>
                  <a:ext cx="9" cy="1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5" name="Line 23"/>
                <p:cNvSpPr>
                  <a:spLocks noChangeShapeType="1"/>
                </p:cNvSpPr>
                <p:nvPr/>
              </p:nvSpPr>
              <p:spPr bwMode="auto">
                <a:xfrm>
                  <a:off x="4146" y="3823"/>
                  <a:ext cx="7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6" name="Freeform 24"/>
                <p:cNvSpPr>
                  <a:spLocks/>
                </p:cNvSpPr>
                <p:nvPr/>
              </p:nvSpPr>
              <p:spPr bwMode="auto">
                <a:xfrm>
                  <a:off x="4129" y="3830"/>
                  <a:ext cx="19" cy="33"/>
                </a:xfrm>
                <a:custGeom>
                  <a:avLst/>
                  <a:gdLst>
                    <a:gd name="T0" fmla="*/ 0 w 113"/>
                    <a:gd name="T1" fmla="*/ 0 h 199"/>
                    <a:gd name="T2" fmla="*/ 0 w 113"/>
                    <a:gd name="T3" fmla="*/ 0 h 199"/>
                    <a:gd name="T4" fmla="*/ 0 w 113"/>
                    <a:gd name="T5" fmla="*/ 0 h 199"/>
                    <a:gd name="T6" fmla="*/ 0 w 113"/>
                    <a:gd name="T7" fmla="*/ 0 h 19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3"/>
                    <a:gd name="T13" fmla="*/ 0 h 199"/>
                    <a:gd name="T14" fmla="*/ 113 w 113"/>
                    <a:gd name="T15" fmla="*/ 199 h 19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3" h="199">
                      <a:moveTo>
                        <a:pt x="113" y="0"/>
                      </a:moveTo>
                      <a:lnTo>
                        <a:pt x="78" y="101"/>
                      </a:lnTo>
                      <a:lnTo>
                        <a:pt x="46" y="153"/>
                      </a:lnTo>
                      <a:lnTo>
                        <a:pt x="0" y="19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7" name="Freeform 25"/>
                <p:cNvSpPr>
                  <a:spLocks/>
                </p:cNvSpPr>
                <p:nvPr/>
              </p:nvSpPr>
              <p:spPr bwMode="auto">
                <a:xfrm>
                  <a:off x="4137" y="3838"/>
                  <a:ext cx="18" cy="24"/>
                </a:xfrm>
                <a:custGeom>
                  <a:avLst/>
                  <a:gdLst>
                    <a:gd name="T0" fmla="*/ 0 w 106"/>
                    <a:gd name="T1" fmla="*/ 0 h 144"/>
                    <a:gd name="T2" fmla="*/ 0 w 106"/>
                    <a:gd name="T3" fmla="*/ 0 h 144"/>
                    <a:gd name="T4" fmla="*/ 0 w 10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06"/>
                    <a:gd name="T10" fmla="*/ 0 h 144"/>
                    <a:gd name="T11" fmla="*/ 106 w 10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6" h="144">
                      <a:moveTo>
                        <a:pt x="0" y="0"/>
                      </a:moveTo>
                      <a:lnTo>
                        <a:pt x="75" y="144"/>
                      </a:lnTo>
                      <a:lnTo>
                        <a:pt x="106" y="1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8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4161" y="3821"/>
                  <a:ext cx="16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9" name="Line 27"/>
                <p:cNvSpPr>
                  <a:spLocks noChangeShapeType="1"/>
                </p:cNvSpPr>
                <p:nvPr/>
              </p:nvSpPr>
              <p:spPr bwMode="auto">
                <a:xfrm>
                  <a:off x="4170" y="3805"/>
                  <a:ext cx="1" cy="5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161" y="3823"/>
                  <a:ext cx="9" cy="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1" name="Line 29"/>
                <p:cNvSpPr>
                  <a:spLocks noChangeShapeType="1"/>
                </p:cNvSpPr>
                <p:nvPr/>
              </p:nvSpPr>
              <p:spPr bwMode="auto">
                <a:xfrm>
                  <a:off x="4170" y="3826"/>
                  <a:ext cx="6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2" name="Line 30"/>
                <p:cNvSpPr>
                  <a:spLocks noChangeShapeType="1"/>
                </p:cNvSpPr>
                <p:nvPr/>
              </p:nvSpPr>
              <p:spPr bwMode="auto">
                <a:xfrm>
                  <a:off x="4185" y="3804"/>
                  <a:ext cx="2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177" y="3816"/>
                  <a:ext cx="2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4" name="Line 32"/>
                <p:cNvSpPr>
                  <a:spLocks noChangeShapeType="1"/>
                </p:cNvSpPr>
                <p:nvPr/>
              </p:nvSpPr>
              <p:spPr bwMode="auto">
                <a:xfrm>
                  <a:off x="4187" y="3848"/>
                  <a:ext cx="8" cy="1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5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177" y="3826"/>
                  <a:ext cx="16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6" name="Freeform 34"/>
                <p:cNvSpPr>
                  <a:spLocks/>
                </p:cNvSpPr>
                <p:nvPr/>
              </p:nvSpPr>
              <p:spPr bwMode="auto">
                <a:xfrm>
                  <a:off x="4174" y="3835"/>
                  <a:ext cx="20" cy="28"/>
                </a:xfrm>
                <a:custGeom>
                  <a:avLst/>
                  <a:gdLst>
                    <a:gd name="T0" fmla="*/ 0 w 118"/>
                    <a:gd name="T1" fmla="*/ 0 h 168"/>
                    <a:gd name="T2" fmla="*/ 0 w 118"/>
                    <a:gd name="T3" fmla="*/ 0 h 168"/>
                    <a:gd name="T4" fmla="*/ 0 w 118"/>
                    <a:gd name="T5" fmla="*/ 0 h 168"/>
                    <a:gd name="T6" fmla="*/ 0 60000 65536"/>
                    <a:gd name="T7" fmla="*/ 0 60000 65536"/>
                    <a:gd name="T8" fmla="*/ 0 60000 65536"/>
                    <a:gd name="T9" fmla="*/ 0 w 118"/>
                    <a:gd name="T10" fmla="*/ 0 h 168"/>
                    <a:gd name="T11" fmla="*/ 118 w 118"/>
                    <a:gd name="T12" fmla="*/ 168 h 1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8" h="168">
                      <a:moveTo>
                        <a:pt x="118" y="0"/>
                      </a:moveTo>
                      <a:lnTo>
                        <a:pt x="75" y="75"/>
                      </a:lnTo>
                      <a:lnTo>
                        <a:pt x="0" y="16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7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4179" y="3820"/>
                  <a:ext cx="7" cy="1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8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178" y="3832"/>
                  <a:ext cx="1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9" name="Freeform 37"/>
                <p:cNvSpPr>
                  <a:spLocks/>
                </p:cNvSpPr>
                <p:nvPr/>
              </p:nvSpPr>
              <p:spPr bwMode="auto">
                <a:xfrm>
                  <a:off x="4074" y="3705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8"/>
                      </a:lnTo>
                      <a:lnTo>
                        <a:pt x="77" y="14"/>
                      </a:lnTo>
                      <a:lnTo>
                        <a:pt x="83" y="24"/>
                      </a:lnTo>
                      <a:lnTo>
                        <a:pt x="86" y="33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0" name="Freeform 38"/>
                <p:cNvSpPr>
                  <a:spLocks/>
                </p:cNvSpPr>
                <p:nvPr/>
              </p:nvSpPr>
              <p:spPr bwMode="auto">
                <a:xfrm>
                  <a:off x="4074" y="3705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4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8"/>
                      </a:lnTo>
                      <a:lnTo>
                        <a:pt x="77" y="14"/>
                      </a:lnTo>
                      <a:lnTo>
                        <a:pt x="83" y="24"/>
                      </a:lnTo>
                      <a:lnTo>
                        <a:pt x="86" y="33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1" name="Freeform 39"/>
                <p:cNvSpPr>
                  <a:spLocks/>
                </p:cNvSpPr>
                <p:nvPr/>
              </p:nvSpPr>
              <p:spPr bwMode="auto">
                <a:xfrm>
                  <a:off x="4074" y="3712"/>
                  <a:ext cx="15" cy="248"/>
                </a:xfrm>
                <a:custGeom>
                  <a:avLst/>
                  <a:gdLst>
                    <a:gd name="T0" fmla="*/ 0 w 89"/>
                    <a:gd name="T1" fmla="*/ 0 h 1489"/>
                    <a:gd name="T2" fmla="*/ 0 w 89"/>
                    <a:gd name="T3" fmla="*/ 0 h 1489"/>
                    <a:gd name="T4" fmla="*/ 0 w 89"/>
                    <a:gd name="T5" fmla="*/ 0 h 1489"/>
                    <a:gd name="T6" fmla="*/ 0 w 89"/>
                    <a:gd name="T7" fmla="*/ 0 h 1489"/>
                    <a:gd name="T8" fmla="*/ 0 w 89"/>
                    <a:gd name="T9" fmla="*/ 0 h 1489"/>
                    <a:gd name="T10" fmla="*/ 0 w 89"/>
                    <a:gd name="T11" fmla="*/ 0 h 1489"/>
                    <a:gd name="T12" fmla="*/ 0 w 89"/>
                    <a:gd name="T13" fmla="*/ 0 h 14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1489"/>
                    <a:gd name="T23" fmla="*/ 89 w 89"/>
                    <a:gd name="T24" fmla="*/ 1489 h 14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1489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489"/>
                      </a:lnTo>
                      <a:lnTo>
                        <a:pt x="44" y="1489"/>
                      </a:lnTo>
                      <a:lnTo>
                        <a:pt x="89" y="1489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2" name="Freeform 40"/>
                <p:cNvSpPr>
                  <a:spLocks/>
                </p:cNvSpPr>
                <p:nvPr/>
              </p:nvSpPr>
              <p:spPr bwMode="auto">
                <a:xfrm>
                  <a:off x="4074" y="3712"/>
                  <a:ext cx="15" cy="248"/>
                </a:xfrm>
                <a:custGeom>
                  <a:avLst/>
                  <a:gdLst>
                    <a:gd name="T0" fmla="*/ 0 w 89"/>
                    <a:gd name="T1" fmla="*/ 0 h 1489"/>
                    <a:gd name="T2" fmla="*/ 0 w 89"/>
                    <a:gd name="T3" fmla="*/ 0 h 1489"/>
                    <a:gd name="T4" fmla="*/ 0 w 89"/>
                    <a:gd name="T5" fmla="*/ 0 h 1489"/>
                    <a:gd name="T6" fmla="*/ 0 w 89"/>
                    <a:gd name="T7" fmla="*/ 0 h 1489"/>
                    <a:gd name="T8" fmla="*/ 0 w 89"/>
                    <a:gd name="T9" fmla="*/ 0 h 1489"/>
                    <a:gd name="T10" fmla="*/ 0 w 89"/>
                    <a:gd name="T11" fmla="*/ 0 h 1489"/>
                    <a:gd name="T12" fmla="*/ 0 w 89"/>
                    <a:gd name="T13" fmla="*/ 0 h 14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1489"/>
                    <a:gd name="T23" fmla="*/ 89 w 89"/>
                    <a:gd name="T24" fmla="*/ 1489 h 14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1489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489"/>
                      </a:lnTo>
                      <a:lnTo>
                        <a:pt x="44" y="1489"/>
                      </a:lnTo>
                      <a:lnTo>
                        <a:pt x="89" y="1489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3" name="Freeform 41"/>
                <p:cNvSpPr>
                  <a:spLocks/>
                </p:cNvSpPr>
                <p:nvPr/>
              </p:nvSpPr>
              <p:spPr bwMode="auto">
                <a:xfrm>
                  <a:off x="4074" y="3960"/>
                  <a:ext cx="15" cy="8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6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69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8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4" name="Freeform 42"/>
                <p:cNvSpPr>
                  <a:spLocks/>
                </p:cNvSpPr>
                <p:nvPr/>
              </p:nvSpPr>
              <p:spPr bwMode="auto">
                <a:xfrm>
                  <a:off x="4074" y="3960"/>
                  <a:ext cx="15" cy="8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6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69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8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123" y="3728"/>
                  <a:ext cx="4" cy="1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4126" y="3736"/>
                  <a:ext cx="1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4121" y="3745"/>
                  <a:ext cx="22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8" name="Line 46"/>
                <p:cNvSpPr>
                  <a:spLocks noChangeShapeType="1"/>
                </p:cNvSpPr>
                <p:nvPr/>
              </p:nvSpPr>
              <p:spPr bwMode="auto">
                <a:xfrm>
                  <a:off x="4125" y="3752"/>
                  <a:ext cx="1" cy="2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9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4135" y="3767"/>
                  <a:ext cx="3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0" name="Line 48"/>
                <p:cNvSpPr>
                  <a:spLocks noChangeShapeType="1"/>
                </p:cNvSpPr>
                <p:nvPr/>
              </p:nvSpPr>
              <p:spPr bwMode="auto">
                <a:xfrm>
                  <a:off x="4145" y="3737"/>
                  <a:ext cx="1" cy="2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1" name="Freeform 49"/>
                <p:cNvSpPr>
                  <a:spLocks/>
                </p:cNvSpPr>
                <p:nvPr/>
              </p:nvSpPr>
              <p:spPr bwMode="auto">
                <a:xfrm>
                  <a:off x="4145" y="3723"/>
                  <a:ext cx="6" cy="58"/>
                </a:xfrm>
                <a:custGeom>
                  <a:avLst/>
                  <a:gdLst>
                    <a:gd name="T0" fmla="*/ 0 w 39"/>
                    <a:gd name="T1" fmla="*/ 0 h 349"/>
                    <a:gd name="T2" fmla="*/ 0 w 39"/>
                    <a:gd name="T3" fmla="*/ 0 h 349"/>
                    <a:gd name="T4" fmla="*/ 0 w 39"/>
                    <a:gd name="T5" fmla="*/ 0 h 349"/>
                    <a:gd name="T6" fmla="*/ 0 w 39"/>
                    <a:gd name="T7" fmla="*/ 0 h 3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9"/>
                    <a:gd name="T13" fmla="*/ 0 h 349"/>
                    <a:gd name="T14" fmla="*/ 39 w 39"/>
                    <a:gd name="T15" fmla="*/ 349 h 3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9" h="349">
                      <a:moveTo>
                        <a:pt x="39" y="0"/>
                      </a:moveTo>
                      <a:lnTo>
                        <a:pt x="39" y="314"/>
                      </a:lnTo>
                      <a:lnTo>
                        <a:pt x="35" y="349"/>
                      </a:lnTo>
                      <a:lnTo>
                        <a:pt x="0" y="29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2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4138" y="3752"/>
                  <a:ext cx="2" cy="2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3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125" y="3754"/>
                  <a:ext cx="15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4" name="Line 52"/>
                <p:cNvSpPr>
                  <a:spLocks noChangeShapeType="1"/>
                </p:cNvSpPr>
                <p:nvPr/>
              </p:nvSpPr>
              <p:spPr bwMode="auto">
                <a:xfrm>
                  <a:off x="4133" y="3723"/>
                  <a:ext cx="1" cy="5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5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4166" y="3728"/>
                  <a:ext cx="27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6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166" y="3773"/>
                  <a:ext cx="25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7" name="Freeform 55"/>
                <p:cNvSpPr>
                  <a:spLocks/>
                </p:cNvSpPr>
                <p:nvPr/>
              </p:nvSpPr>
              <p:spPr bwMode="auto">
                <a:xfrm>
                  <a:off x="4193" y="3726"/>
                  <a:ext cx="1" cy="52"/>
                </a:xfrm>
                <a:custGeom>
                  <a:avLst/>
                  <a:gdLst>
                    <a:gd name="T0" fmla="*/ 0 w 4"/>
                    <a:gd name="T1" fmla="*/ 0 h 317"/>
                    <a:gd name="T2" fmla="*/ 0 w 4"/>
                    <a:gd name="T3" fmla="*/ 0 h 317"/>
                    <a:gd name="T4" fmla="*/ 0 w 4"/>
                    <a:gd name="T5" fmla="*/ 0 h 317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317"/>
                    <a:gd name="T11" fmla="*/ 4 w 4"/>
                    <a:gd name="T12" fmla="*/ 317 h 3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317">
                      <a:moveTo>
                        <a:pt x="4" y="0"/>
                      </a:moveTo>
                      <a:lnTo>
                        <a:pt x="0" y="305"/>
                      </a:lnTo>
                      <a:lnTo>
                        <a:pt x="0" y="31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8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4191" y="3773"/>
                  <a:ext cx="2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9" name="Line 57"/>
                <p:cNvSpPr>
                  <a:spLocks noChangeShapeType="1"/>
                </p:cNvSpPr>
                <p:nvPr/>
              </p:nvSpPr>
              <p:spPr bwMode="auto">
                <a:xfrm>
                  <a:off x="4166" y="3726"/>
                  <a:ext cx="1" cy="5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30" name="Line 58"/>
                <p:cNvSpPr>
                  <a:spLocks noChangeShapeType="1"/>
                </p:cNvSpPr>
                <p:nvPr/>
              </p:nvSpPr>
              <p:spPr bwMode="auto">
                <a:xfrm>
                  <a:off x="4166" y="3725"/>
                  <a:ext cx="1" cy="5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31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170" y="3734"/>
                  <a:ext cx="10" cy="1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32" name="Freeform 60"/>
                <p:cNvSpPr>
                  <a:spLocks/>
                </p:cNvSpPr>
                <p:nvPr/>
              </p:nvSpPr>
              <p:spPr bwMode="auto">
                <a:xfrm>
                  <a:off x="4176" y="3744"/>
                  <a:ext cx="16" cy="14"/>
                </a:xfrm>
                <a:custGeom>
                  <a:avLst/>
                  <a:gdLst>
                    <a:gd name="T0" fmla="*/ 0 w 97"/>
                    <a:gd name="T1" fmla="*/ 0 h 83"/>
                    <a:gd name="T2" fmla="*/ 0 w 97"/>
                    <a:gd name="T3" fmla="*/ 0 h 83"/>
                    <a:gd name="T4" fmla="*/ 0 w 97"/>
                    <a:gd name="T5" fmla="*/ 0 h 83"/>
                    <a:gd name="T6" fmla="*/ 0 60000 65536"/>
                    <a:gd name="T7" fmla="*/ 0 60000 65536"/>
                    <a:gd name="T8" fmla="*/ 0 60000 65536"/>
                    <a:gd name="T9" fmla="*/ 0 w 97"/>
                    <a:gd name="T10" fmla="*/ 0 h 83"/>
                    <a:gd name="T11" fmla="*/ 97 w 97"/>
                    <a:gd name="T12" fmla="*/ 83 h 8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7" h="83">
                      <a:moveTo>
                        <a:pt x="0" y="0"/>
                      </a:moveTo>
                      <a:lnTo>
                        <a:pt x="78" y="83"/>
                      </a:lnTo>
                      <a:lnTo>
                        <a:pt x="97" y="8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33" name="Line 61"/>
                <p:cNvSpPr>
                  <a:spLocks noChangeShapeType="1"/>
                </p:cNvSpPr>
                <p:nvPr/>
              </p:nvSpPr>
              <p:spPr bwMode="auto">
                <a:xfrm>
                  <a:off x="4178" y="3757"/>
                  <a:ext cx="4" cy="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34" name="Line 62"/>
                <p:cNvSpPr>
                  <a:spLocks noChangeShapeType="1"/>
                </p:cNvSpPr>
                <p:nvPr/>
              </p:nvSpPr>
              <p:spPr bwMode="auto">
                <a:xfrm>
                  <a:off x="4176" y="3764"/>
                  <a:ext cx="6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35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4176" y="3739"/>
                  <a:ext cx="9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36" name="Freeform 64"/>
                <p:cNvSpPr>
                  <a:spLocks/>
                </p:cNvSpPr>
                <p:nvPr/>
              </p:nvSpPr>
              <p:spPr bwMode="auto">
                <a:xfrm>
                  <a:off x="4176" y="3736"/>
                  <a:ext cx="11" cy="17"/>
                </a:xfrm>
                <a:custGeom>
                  <a:avLst/>
                  <a:gdLst>
                    <a:gd name="T0" fmla="*/ 0 w 63"/>
                    <a:gd name="T1" fmla="*/ 0 h 102"/>
                    <a:gd name="T2" fmla="*/ 0 w 63"/>
                    <a:gd name="T3" fmla="*/ 0 h 102"/>
                    <a:gd name="T4" fmla="*/ 0 w 63"/>
                    <a:gd name="T5" fmla="*/ 0 h 102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102"/>
                    <a:gd name="T11" fmla="*/ 63 w 63"/>
                    <a:gd name="T12" fmla="*/ 102 h 10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102">
                      <a:moveTo>
                        <a:pt x="0" y="102"/>
                      </a:moveTo>
                      <a:lnTo>
                        <a:pt x="24" y="70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37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4167" y="3753"/>
                  <a:ext cx="9" cy="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3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666" y="3885"/>
                  <a:ext cx="1" cy="5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39" name="Freeform 67"/>
                <p:cNvSpPr>
                  <a:spLocks/>
                </p:cNvSpPr>
                <p:nvPr/>
              </p:nvSpPr>
              <p:spPr bwMode="auto">
                <a:xfrm>
                  <a:off x="4679" y="3883"/>
                  <a:ext cx="7" cy="61"/>
                </a:xfrm>
                <a:custGeom>
                  <a:avLst/>
                  <a:gdLst>
                    <a:gd name="T0" fmla="*/ 0 w 43"/>
                    <a:gd name="T1" fmla="*/ 0 h 364"/>
                    <a:gd name="T2" fmla="*/ 0 w 43"/>
                    <a:gd name="T3" fmla="*/ 0 h 364"/>
                    <a:gd name="T4" fmla="*/ 0 w 43"/>
                    <a:gd name="T5" fmla="*/ 0 h 364"/>
                    <a:gd name="T6" fmla="*/ 0 60000 65536"/>
                    <a:gd name="T7" fmla="*/ 0 60000 65536"/>
                    <a:gd name="T8" fmla="*/ 0 60000 65536"/>
                    <a:gd name="T9" fmla="*/ 0 w 43"/>
                    <a:gd name="T10" fmla="*/ 0 h 364"/>
                    <a:gd name="T11" fmla="*/ 43 w 43"/>
                    <a:gd name="T12" fmla="*/ 364 h 3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" h="364">
                      <a:moveTo>
                        <a:pt x="43" y="0"/>
                      </a:moveTo>
                      <a:lnTo>
                        <a:pt x="43" y="364"/>
                      </a:lnTo>
                      <a:lnTo>
                        <a:pt x="0" y="30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0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4666" y="3908"/>
                  <a:ext cx="6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1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4657" y="3902"/>
                  <a:ext cx="17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2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4656" y="3904"/>
                  <a:ext cx="10" cy="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3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4675" y="3902"/>
                  <a:ext cx="18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4" name="Freeform 72"/>
                <p:cNvSpPr>
                  <a:spLocks/>
                </p:cNvSpPr>
                <p:nvPr/>
              </p:nvSpPr>
              <p:spPr bwMode="auto">
                <a:xfrm>
                  <a:off x="4670" y="3904"/>
                  <a:ext cx="15" cy="28"/>
                </a:xfrm>
                <a:custGeom>
                  <a:avLst/>
                  <a:gdLst>
                    <a:gd name="T0" fmla="*/ 0 w 86"/>
                    <a:gd name="T1" fmla="*/ 0 h 172"/>
                    <a:gd name="T2" fmla="*/ 0 w 86"/>
                    <a:gd name="T3" fmla="*/ 0 h 172"/>
                    <a:gd name="T4" fmla="*/ 0 w 86"/>
                    <a:gd name="T5" fmla="*/ 0 h 172"/>
                    <a:gd name="T6" fmla="*/ 0 60000 65536"/>
                    <a:gd name="T7" fmla="*/ 0 60000 65536"/>
                    <a:gd name="T8" fmla="*/ 0 60000 65536"/>
                    <a:gd name="T9" fmla="*/ 0 w 86"/>
                    <a:gd name="T10" fmla="*/ 0 h 172"/>
                    <a:gd name="T11" fmla="*/ 86 w 86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6" h="172">
                      <a:moveTo>
                        <a:pt x="86" y="0"/>
                      </a:moveTo>
                      <a:lnTo>
                        <a:pt x="39" y="106"/>
                      </a:lnTo>
                      <a:lnTo>
                        <a:pt x="0" y="17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5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728" y="3885"/>
                  <a:ext cx="1" cy="5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6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4714" y="3918"/>
                  <a:ext cx="2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7" name="Line 75"/>
                <p:cNvSpPr>
                  <a:spLocks noChangeShapeType="1"/>
                </p:cNvSpPr>
                <p:nvPr/>
              </p:nvSpPr>
              <p:spPr bwMode="auto">
                <a:xfrm>
                  <a:off x="4719" y="3906"/>
                  <a:ext cx="4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8" name="Line 76"/>
                <p:cNvSpPr>
                  <a:spLocks noChangeShapeType="1"/>
                </p:cNvSpPr>
                <p:nvPr/>
              </p:nvSpPr>
              <p:spPr bwMode="auto">
                <a:xfrm>
                  <a:off x="4719" y="3894"/>
                  <a:ext cx="3" cy="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9" name="Line 77"/>
                <p:cNvSpPr>
                  <a:spLocks noChangeShapeType="1"/>
                </p:cNvSpPr>
                <p:nvPr/>
              </p:nvSpPr>
              <p:spPr bwMode="auto">
                <a:xfrm>
                  <a:off x="4709" y="3911"/>
                  <a:ext cx="6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0" name="Freeform 78"/>
                <p:cNvSpPr>
                  <a:spLocks/>
                </p:cNvSpPr>
                <p:nvPr/>
              </p:nvSpPr>
              <p:spPr bwMode="auto">
                <a:xfrm>
                  <a:off x="4698" y="3909"/>
                  <a:ext cx="11" cy="23"/>
                </a:xfrm>
                <a:custGeom>
                  <a:avLst/>
                  <a:gdLst>
                    <a:gd name="T0" fmla="*/ 0 w 71"/>
                    <a:gd name="T1" fmla="*/ 0 h 141"/>
                    <a:gd name="T2" fmla="*/ 0 w 71"/>
                    <a:gd name="T3" fmla="*/ 0 h 141"/>
                    <a:gd name="T4" fmla="*/ 0 w 71"/>
                    <a:gd name="T5" fmla="*/ 0 h 141"/>
                    <a:gd name="T6" fmla="*/ 0 60000 65536"/>
                    <a:gd name="T7" fmla="*/ 0 60000 65536"/>
                    <a:gd name="T8" fmla="*/ 0 60000 65536"/>
                    <a:gd name="T9" fmla="*/ 0 w 71"/>
                    <a:gd name="T10" fmla="*/ 0 h 141"/>
                    <a:gd name="T11" fmla="*/ 71 w 71"/>
                    <a:gd name="T12" fmla="*/ 141 h 1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1" h="141">
                      <a:moveTo>
                        <a:pt x="71" y="0"/>
                      </a:moveTo>
                      <a:lnTo>
                        <a:pt x="35" y="79"/>
                      </a:lnTo>
                      <a:lnTo>
                        <a:pt x="0" y="14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1" name="Line 79"/>
                <p:cNvSpPr>
                  <a:spLocks noChangeShapeType="1"/>
                </p:cNvSpPr>
                <p:nvPr/>
              </p:nvSpPr>
              <p:spPr bwMode="auto">
                <a:xfrm>
                  <a:off x="4702" y="3894"/>
                  <a:ext cx="3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2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4711" y="3893"/>
                  <a:ext cx="4" cy="1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3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4699" y="3907"/>
                  <a:ext cx="18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4" name="Line 82"/>
                <p:cNvSpPr>
                  <a:spLocks noChangeShapeType="1"/>
                </p:cNvSpPr>
                <p:nvPr/>
              </p:nvSpPr>
              <p:spPr bwMode="auto">
                <a:xfrm>
                  <a:off x="4709" y="3885"/>
                  <a:ext cx="1" cy="5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5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4761" y="3893"/>
                  <a:ext cx="12" cy="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6" name="Line 84"/>
                <p:cNvSpPr>
                  <a:spLocks noChangeShapeType="1"/>
                </p:cNvSpPr>
                <p:nvPr/>
              </p:nvSpPr>
              <p:spPr bwMode="auto">
                <a:xfrm>
                  <a:off x="4768" y="3912"/>
                  <a:ext cx="2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7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4785" y="3893"/>
                  <a:ext cx="13" cy="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8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4812" y="3893"/>
                  <a:ext cx="13" cy="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9" name="Line 87"/>
                <p:cNvSpPr>
                  <a:spLocks noChangeShapeType="1"/>
                </p:cNvSpPr>
                <p:nvPr/>
              </p:nvSpPr>
              <p:spPr bwMode="auto">
                <a:xfrm>
                  <a:off x="4812" y="3893"/>
                  <a:ext cx="2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60" name="Freeform 88"/>
                <p:cNvSpPr>
                  <a:spLocks/>
                </p:cNvSpPr>
                <p:nvPr/>
              </p:nvSpPr>
              <p:spPr bwMode="auto">
                <a:xfrm>
                  <a:off x="4859" y="3893"/>
                  <a:ext cx="30" cy="44"/>
                </a:xfrm>
                <a:custGeom>
                  <a:avLst/>
                  <a:gdLst>
                    <a:gd name="T0" fmla="*/ 0 w 177"/>
                    <a:gd name="T1" fmla="*/ 0 h 265"/>
                    <a:gd name="T2" fmla="*/ 0 w 177"/>
                    <a:gd name="T3" fmla="*/ 0 h 265"/>
                    <a:gd name="T4" fmla="*/ 0 w 177"/>
                    <a:gd name="T5" fmla="*/ 0 h 265"/>
                    <a:gd name="T6" fmla="*/ 0 w 177"/>
                    <a:gd name="T7" fmla="*/ 0 h 265"/>
                    <a:gd name="T8" fmla="*/ 0 w 177"/>
                    <a:gd name="T9" fmla="*/ 0 h 265"/>
                    <a:gd name="T10" fmla="*/ 0 w 177"/>
                    <a:gd name="T11" fmla="*/ 0 h 265"/>
                    <a:gd name="T12" fmla="*/ 0 w 177"/>
                    <a:gd name="T13" fmla="*/ 0 h 265"/>
                    <a:gd name="T14" fmla="*/ 0 w 177"/>
                    <a:gd name="T15" fmla="*/ 0 h 265"/>
                    <a:gd name="T16" fmla="*/ 0 w 177"/>
                    <a:gd name="T17" fmla="*/ 0 h 265"/>
                    <a:gd name="T18" fmla="*/ 0 w 177"/>
                    <a:gd name="T19" fmla="*/ 0 h 265"/>
                    <a:gd name="T20" fmla="*/ 0 w 177"/>
                    <a:gd name="T21" fmla="*/ 0 h 265"/>
                    <a:gd name="T22" fmla="*/ 0 w 177"/>
                    <a:gd name="T23" fmla="*/ 0 h 26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77"/>
                    <a:gd name="T37" fmla="*/ 0 h 265"/>
                    <a:gd name="T38" fmla="*/ 177 w 177"/>
                    <a:gd name="T39" fmla="*/ 265 h 26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77" h="265">
                      <a:moveTo>
                        <a:pt x="118" y="265"/>
                      </a:moveTo>
                      <a:lnTo>
                        <a:pt x="0" y="265"/>
                      </a:lnTo>
                      <a:lnTo>
                        <a:pt x="155" y="89"/>
                      </a:lnTo>
                      <a:lnTo>
                        <a:pt x="170" y="66"/>
                      </a:lnTo>
                      <a:lnTo>
                        <a:pt x="177" y="44"/>
                      </a:lnTo>
                      <a:lnTo>
                        <a:pt x="177" y="29"/>
                      </a:lnTo>
                      <a:lnTo>
                        <a:pt x="170" y="15"/>
                      </a:lnTo>
                      <a:lnTo>
                        <a:pt x="148" y="0"/>
                      </a:lnTo>
                      <a:lnTo>
                        <a:pt x="118" y="0"/>
                      </a:lnTo>
                      <a:lnTo>
                        <a:pt x="89" y="7"/>
                      </a:lnTo>
                      <a:lnTo>
                        <a:pt x="67" y="22"/>
                      </a:lnTo>
                      <a:lnTo>
                        <a:pt x="59" y="3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61" name="Freeform 89"/>
                <p:cNvSpPr>
                  <a:spLocks/>
                </p:cNvSpPr>
                <p:nvPr/>
              </p:nvSpPr>
              <p:spPr bwMode="auto">
                <a:xfrm>
                  <a:off x="4897" y="3893"/>
                  <a:ext cx="24" cy="44"/>
                </a:xfrm>
                <a:custGeom>
                  <a:avLst/>
                  <a:gdLst>
                    <a:gd name="T0" fmla="*/ 0 w 140"/>
                    <a:gd name="T1" fmla="*/ 0 h 265"/>
                    <a:gd name="T2" fmla="*/ 0 w 140"/>
                    <a:gd name="T3" fmla="*/ 0 h 265"/>
                    <a:gd name="T4" fmla="*/ 0 w 140"/>
                    <a:gd name="T5" fmla="*/ 0 h 265"/>
                    <a:gd name="T6" fmla="*/ 0 w 140"/>
                    <a:gd name="T7" fmla="*/ 0 h 265"/>
                    <a:gd name="T8" fmla="*/ 0 w 140"/>
                    <a:gd name="T9" fmla="*/ 0 h 265"/>
                    <a:gd name="T10" fmla="*/ 0 w 140"/>
                    <a:gd name="T11" fmla="*/ 0 h 265"/>
                    <a:gd name="T12" fmla="*/ 0 w 140"/>
                    <a:gd name="T13" fmla="*/ 0 h 265"/>
                    <a:gd name="T14" fmla="*/ 0 w 140"/>
                    <a:gd name="T15" fmla="*/ 0 h 265"/>
                    <a:gd name="T16" fmla="*/ 0 w 140"/>
                    <a:gd name="T17" fmla="*/ 0 h 265"/>
                    <a:gd name="T18" fmla="*/ 0 w 140"/>
                    <a:gd name="T19" fmla="*/ 0 h 265"/>
                    <a:gd name="T20" fmla="*/ 0 w 140"/>
                    <a:gd name="T21" fmla="*/ 0 h 265"/>
                    <a:gd name="T22" fmla="*/ 0 w 140"/>
                    <a:gd name="T23" fmla="*/ 0 h 265"/>
                    <a:gd name="T24" fmla="*/ 0 w 140"/>
                    <a:gd name="T25" fmla="*/ 0 h 265"/>
                    <a:gd name="T26" fmla="*/ 0 w 140"/>
                    <a:gd name="T27" fmla="*/ 0 h 265"/>
                    <a:gd name="T28" fmla="*/ 0 w 140"/>
                    <a:gd name="T29" fmla="*/ 0 h 265"/>
                    <a:gd name="T30" fmla="*/ 0 w 140"/>
                    <a:gd name="T31" fmla="*/ 0 h 265"/>
                    <a:gd name="T32" fmla="*/ 0 w 140"/>
                    <a:gd name="T33" fmla="*/ 0 h 265"/>
                    <a:gd name="T34" fmla="*/ 0 w 140"/>
                    <a:gd name="T35" fmla="*/ 0 h 265"/>
                    <a:gd name="T36" fmla="*/ 0 w 140"/>
                    <a:gd name="T37" fmla="*/ 0 h 265"/>
                    <a:gd name="T38" fmla="*/ 0 w 140"/>
                    <a:gd name="T39" fmla="*/ 0 h 265"/>
                    <a:gd name="T40" fmla="*/ 0 w 140"/>
                    <a:gd name="T41" fmla="*/ 0 h 265"/>
                    <a:gd name="T42" fmla="*/ 0 w 140"/>
                    <a:gd name="T43" fmla="*/ 0 h 265"/>
                    <a:gd name="T44" fmla="*/ 0 w 140"/>
                    <a:gd name="T45" fmla="*/ 0 h 26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40"/>
                    <a:gd name="T70" fmla="*/ 0 h 265"/>
                    <a:gd name="T71" fmla="*/ 140 w 140"/>
                    <a:gd name="T72" fmla="*/ 265 h 265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40" h="265">
                      <a:moveTo>
                        <a:pt x="29" y="265"/>
                      </a:moveTo>
                      <a:lnTo>
                        <a:pt x="36" y="265"/>
                      </a:lnTo>
                      <a:lnTo>
                        <a:pt x="59" y="259"/>
                      </a:lnTo>
                      <a:lnTo>
                        <a:pt x="81" y="236"/>
                      </a:lnTo>
                      <a:lnTo>
                        <a:pt x="103" y="206"/>
                      </a:lnTo>
                      <a:lnTo>
                        <a:pt x="125" y="162"/>
                      </a:lnTo>
                      <a:lnTo>
                        <a:pt x="133" y="133"/>
                      </a:lnTo>
                      <a:lnTo>
                        <a:pt x="140" y="96"/>
                      </a:lnTo>
                      <a:lnTo>
                        <a:pt x="140" y="51"/>
                      </a:lnTo>
                      <a:lnTo>
                        <a:pt x="133" y="15"/>
                      </a:lnTo>
                      <a:lnTo>
                        <a:pt x="118" y="0"/>
                      </a:lnTo>
                      <a:lnTo>
                        <a:pt x="103" y="0"/>
                      </a:lnTo>
                      <a:lnTo>
                        <a:pt x="81" y="7"/>
                      </a:lnTo>
                      <a:lnTo>
                        <a:pt x="66" y="22"/>
                      </a:lnTo>
                      <a:lnTo>
                        <a:pt x="44" y="51"/>
                      </a:lnTo>
                      <a:lnTo>
                        <a:pt x="29" y="81"/>
                      </a:lnTo>
                      <a:lnTo>
                        <a:pt x="15" y="118"/>
                      </a:lnTo>
                      <a:lnTo>
                        <a:pt x="8" y="148"/>
                      </a:lnTo>
                      <a:lnTo>
                        <a:pt x="0" y="184"/>
                      </a:lnTo>
                      <a:lnTo>
                        <a:pt x="0" y="214"/>
                      </a:lnTo>
                      <a:lnTo>
                        <a:pt x="8" y="251"/>
                      </a:lnTo>
                      <a:lnTo>
                        <a:pt x="15" y="259"/>
                      </a:lnTo>
                      <a:lnTo>
                        <a:pt x="29" y="26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62" name="Freeform 90"/>
                <p:cNvSpPr>
                  <a:spLocks/>
                </p:cNvSpPr>
                <p:nvPr/>
              </p:nvSpPr>
              <p:spPr bwMode="auto">
                <a:xfrm>
                  <a:off x="4932" y="3893"/>
                  <a:ext cx="23" cy="44"/>
                </a:xfrm>
                <a:custGeom>
                  <a:avLst/>
                  <a:gdLst>
                    <a:gd name="T0" fmla="*/ 0 w 140"/>
                    <a:gd name="T1" fmla="*/ 0 h 265"/>
                    <a:gd name="T2" fmla="*/ 0 w 140"/>
                    <a:gd name="T3" fmla="*/ 0 h 265"/>
                    <a:gd name="T4" fmla="*/ 0 w 140"/>
                    <a:gd name="T5" fmla="*/ 0 h 265"/>
                    <a:gd name="T6" fmla="*/ 0 w 140"/>
                    <a:gd name="T7" fmla="*/ 0 h 265"/>
                    <a:gd name="T8" fmla="*/ 0 w 140"/>
                    <a:gd name="T9" fmla="*/ 0 h 265"/>
                    <a:gd name="T10" fmla="*/ 0 w 140"/>
                    <a:gd name="T11" fmla="*/ 0 h 265"/>
                    <a:gd name="T12" fmla="*/ 0 w 140"/>
                    <a:gd name="T13" fmla="*/ 0 h 265"/>
                    <a:gd name="T14" fmla="*/ 0 w 140"/>
                    <a:gd name="T15" fmla="*/ 0 h 265"/>
                    <a:gd name="T16" fmla="*/ 0 w 140"/>
                    <a:gd name="T17" fmla="*/ 0 h 265"/>
                    <a:gd name="T18" fmla="*/ 0 w 140"/>
                    <a:gd name="T19" fmla="*/ 0 h 265"/>
                    <a:gd name="T20" fmla="*/ 0 w 140"/>
                    <a:gd name="T21" fmla="*/ 0 h 265"/>
                    <a:gd name="T22" fmla="*/ 0 w 140"/>
                    <a:gd name="T23" fmla="*/ 0 h 265"/>
                    <a:gd name="T24" fmla="*/ 0 w 140"/>
                    <a:gd name="T25" fmla="*/ 0 h 265"/>
                    <a:gd name="T26" fmla="*/ 0 w 140"/>
                    <a:gd name="T27" fmla="*/ 0 h 265"/>
                    <a:gd name="T28" fmla="*/ 0 w 140"/>
                    <a:gd name="T29" fmla="*/ 0 h 265"/>
                    <a:gd name="T30" fmla="*/ 0 w 140"/>
                    <a:gd name="T31" fmla="*/ 0 h 265"/>
                    <a:gd name="T32" fmla="*/ 0 w 140"/>
                    <a:gd name="T33" fmla="*/ 0 h 265"/>
                    <a:gd name="T34" fmla="*/ 0 w 140"/>
                    <a:gd name="T35" fmla="*/ 0 h 265"/>
                    <a:gd name="T36" fmla="*/ 0 w 140"/>
                    <a:gd name="T37" fmla="*/ 0 h 265"/>
                    <a:gd name="T38" fmla="*/ 0 w 140"/>
                    <a:gd name="T39" fmla="*/ 0 h 265"/>
                    <a:gd name="T40" fmla="*/ 0 w 140"/>
                    <a:gd name="T41" fmla="*/ 0 h 265"/>
                    <a:gd name="T42" fmla="*/ 0 w 140"/>
                    <a:gd name="T43" fmla="*/ 0 h 265"/>
                    <a:gd name="T44" fmla="*/ 0 w 140"/>
                    <a:gd name="T45" fmla="*/ 0 h 26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40"/>
                    <a:gd name="T70" fmla="*/ 0 h 265"/>
                    <a:gd name="T71" fmla="*/ 140 w 140"/>
                    <a:gd name="T72" fmla="*/ 265 h 265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40" h="265">
                      <a:moveTo>
                        <a:pt x="30" y="265"/>
                      </a:moveTo>
                      <a:lnTo>
                        <a:pt x="38" y="265"/>
                      </a:lnTo>
                      <a:lnTo>
                        <a:pt x="59" y="259"/>
                      </a:lnTo>
                      <a:lnTo>
                        <a:pt x="82" y="236"/>
                      </a:lnTo>
                      <a:lnTo>
                        <a:pt x="104" y="206"/>
                      </a:lnTo>
                      <a:lnTo>
                        <a:pt x="125" y="162"/>
                      </a:lnTo>
                      <a:lnTo>
                        <a:pt x="133" y="133"/>
                      </a:lnTo>
                      <a:lnTo>
                        <a:pt x="140" y="96"/>
                      </a:lnTo>
                      <a:lnTo>
                        <a:pt x="140" y="51"/>
                      </a:lnTo>
                      <a:lnTo>
                        <a:pt x="133" y="15"/>
                      </a:lnTo>
                      <a:lnTo>
                        <a:pt x="119" y="0"/>
                      </a:lnTo>
                      <a:lnTo>
                        <a:pt x="104" y="0"/>
                      </a:lnTo>
                      <a:lnTo>
                        <a:pt x="82" y="7"/>
                      </a:lnTo>
                      <a:lnTo>
                        <a:pt x="67" y="22"/>
                      </a:lnTo>
                      <a:lnTo>
                        <a:pt x="45" y="51"/>
                      </a:lnTo>
                      <a:lnTo>
                        <a:pt x="30" y="81"/>
                      </a:lnTo>
                      <a:lnTo>
                        <a:pt x="15" y="118"/>
                      </a:lnTo>
                      <a:lnTo>
                        <a:pt x="8" y="148"/>
                      </a:lnTo>
                      <a:lnTo>
                        <a:pt x="0" y="184"/>
                      </a:lnTo>
                      <a:lnTo>
                        <a:pt x="0" y="214"/>
                      </a:lnTo>
                      <a:lnTo>
                        <a:pt x="8" y="251"/>
                      </a:lnTo>
                      <a:lnTo>
                        <a:pt x="15" y="259"/>
                      </a:lnTo>
                      <a:lnTo>
                        <a:pt x="30" y="26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63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4338" y="3889"/>
                  <a:ext cx="16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64" name="Line 92"/>
                <p:cNvSpPr>
                  <a:spLocks noChangeShapeType="1"/>
                </p:cNvSpPr>
                <p:nvPr/>
              </p:nvSpPr>
              <p:spPr bwMode="auto">
                <a:xfrm>
                  <a:off x="4358" y="3921"/>
                  <a:ext cx="10" cy="1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65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4335" y="3920"/>
                  <a:ext cx="13" cy="1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66" name="Line 94"/>
                <p:cNvSpPr>
                  <a:spLocks noChangeShapeType="1"/>
                </p:cNvSpPr>
                <p:nvPr/>
              </p:nvSpPr>
              <p:spPr bwMode="auto">
                <a:xfrm>
                  <a:off x="4358" y="3907"/>
                  <a:ext cx="8" cy="1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67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4341" y="3914"/>
                  <a:ext cx="2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68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4354" y="3885"/>
                  <a:ext cx="9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69" name="Freeform 97"/>
                <p:cNvSpPr>
                  <a:spLocks/>
                </p:cNvSpPr>
                <p:nvPr/>
              </p:nvSpPr>
              <p:spPr bwMode="auto">
                <a:xfrm>
                  <a:off x="4347" y="3915"/>
                  <a:ext cx="7" cy="28"/>
                </a:xfrm>
                <a:custGeom>
                  <a:avLst/>
                  <a:gdLst>
                    <a:gd name="T0" fmla="*/ 0 w 40"/>
                    <a:gd name="T1" fmla="*/ 0 h 168"/>
                    <a:gd name="T2" fmla="*/ 0 w 40"/>
                    <a:gd name="T3" fmla="*/ 0 h 168"/>
                    <a:gd name="T4" fmla="*/ 0 w 40"/>
                    <a:gd name="T5" fmla="*/ 0 h 168"/>
                    <a:gd name="T6" fmla="*/ 0 60000 65536"/>
                    <a:gd name="T7" fmla="*/ 0 60000 65536"/>
                    <a:gd name="T8" fmla="*/ 0 60000 65536"/>
                    <a:gd name="T9" fmla="*/ 0 w 40"/>
                    <a:gd name="T10" fmla="*/ 0 h 168"/>
                    <a:gd name="T11" fmla="*/ 40 w 40"/>
                    <a:gd name="T12" fmla="*/ 168 h 1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" h="168">
                      <a:moveTo>
                        <a:pt x="40" y="0"/>
                      </a:moveTo>
                      <a:lnTo>
                        <a:pt x="40" y="168"/>
                      </a:lnTo>
                      <a:lnTo>
                        <a:pt x="0" y="13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70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4344" y="3894"/>
                  <a:ext cx="17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71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4343" y="3889"/>
                  <a:ext cx="11" cy="1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72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4341" y="3902"/>
                  <a:ext cx="13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73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4556" y="3896"/>
                  <a:ext cx="12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74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556" y="3910"/>
                  <a:ext cx="11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7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4554" y="3923"/>
                  <a:ext cx="15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76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4562" y="3898"/>
                  <a:ext cx="1" cy="2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77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4578" y="3896"/>
                  <a:ext cx="9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78" name="Line 106"/>
                <p:cNvSpPr>
                  <a:spLocks noChangeShapeType="1"/>
                </p:cNvSpPr>
                <p:nvPr/>
              </p:nvSpPr>
              <p:spPr bwMode="auto">
                <a:xfrm>
                  <a:off x="4582" y="3897"/>
                  <a:ext cx="1" cy="3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79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4572" y="3934"/>
                  <a:ext cx="18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80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4577" y="3913"/>
                  <a:ext cx="10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81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4568" y="3904"/>
                  <a:ext cx="2" cy="1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82" name="Freeform 110"/>
                <p:cNvSpPr>
                  <a:spLocks/>
                </p:cNvSpPr>
                <p:nvPr/>
              </p:nvSpPr>
              <p:spPr bwMode="auto">
                <a:xfrm>
                  <a:off x="4563" y="3885"/>
                  <a:ext cx="11" cy="57"/>
                </a:xfrm>
                <a:custGeom>
                  <a:avLst/>
                  <a:gdLst>
                    <a:gd name="T0" fmla="*/ 0 w 67"/>
                    <a:gd name="T1" fmla="*/ 0 h 340"/>
                    <a:gd name="T2" fmla="*/ 0 w 67"/>
                    <a:gd name="T3" fmla="*/ 0 h 340"/>
                    <a:gd name="T4" fmla="*/ 0 w 67"/>
                    <a:gd name="T5" fmla="*/ 0 h 340"/>
                    <a:gd name="T6" fmla="*/ 0 w 67"/>
                    <a:gd name="T7" fmla="*/ 0 h 3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40"/>
                    <a:gd name="T14" fmla="*/ 67 w 67"/>
                    <a:gd name="T15" fmla="*/ 340 h 3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40">
                      <a:moveTo>
                        <a:pt x="67" y="0"/>
                      </a:moveTo>
                      <a:lnTo>
                        <a:pt x="59" y="168"/>
                      </a:lnTo>
                      <a:lnTo>
                        <a:pt x="39" y="274"/>
                      </a:lnTo>
                      <a:lnTo>
                        <a:pt x="0" y="34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83" name="Line 111"/>
                <p:cNvSpPr>
                  <a:spLocks noChangeShapeType="1"/>
                </p:cNvSpPr>
                <p:nvPr/>
              </p:nvSpPr>
              <p:spPr bwMode="auto">
                <a:xfrm>
                  <a:off x="4247" y="3712"/>
                  <a:ext cx="0" cy="16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84" name="Line 112"/>
                <p:cNvSpPr>
                  <a:spLocks noChangeShapeType="1"/>
                </p:cNvSpPr>
                <p:nvPr/>
              </p:nvSpPr>
              <p:spPr bwMode="auto">
                <a:xfrm>
                  <a:off x="4625" y="3712"/>
                  <a:ext cx="0" cy="24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85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4482" y="3712"/>
                  <a:ext cx="1" cy="16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86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4717" y="3800"/>
                  <a:ext cx="25" cy="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87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4749" y="3794"/>
                  <a:ext cx="14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88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4755" y="3746"/>
                  <a:ext cx="2" cy="6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89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4745" y="3814"/>
                  <a:ext cx="2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90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4765" y="3773"/>
                  <a:ext cx="2" cy="4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91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4745" y="3775"/>
                  <a:ext cx="2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92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4745" y="3772"/>
                  <a:ext cx="1" cy="4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93" name="Line 121"/>
                <p:cNvSpPr>
                  <a:spLocks noChangeShapeType="1"/>
                </p:cNvSpPr>
                <p:nvPr/>
              </p:nvSpPr>
              <p:spPr bwMode="auto">
                <a:xfrm>
                  <a:off x="4733" y="3772"/>
                  <a:ext cx="1" cy="5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94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4723" y="3786"/>
                  <a:ext cx="18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95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4724" y="3743"/>
                  <a:ext cx="11" cy="4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96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4719" y="3760"/>
                  <a:ext cx="25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97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4859" y="3775"/>
                  <a:ext cx="14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98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4873" y="3794"/>
                  <a:ext cx="23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99" name="Line 127"/>
                <p:cNvSpPr>
                  <a:spLocks noChangeShapeType="1"/>
                </p:cNvSpPr>
                <p:nvPr/>
              </p:nvSpPr>
              <p:spPr bwMode="auto">
                <a:xfrm flipH="1">
                  <a:off x="4875" y="3783"/>
                  <a:ext cx="16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00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4877" y="3772"/>
                  <a:ext cx="14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01" name="Freeform 129"/>
                <p:cNvSpPr>
                  <a:spLocks/>
                </p:cNvSpPr>
                <p:nvPr/>
              </p:nvSpPr>
              <p:spPr bwMode="auto">
                <a:xfrm>
                  <a:off x="4881" y="3746"/>
                  <a:ext cx="16" cy="20"/>
                </a:xfrm>
                <a:custGeom>
                  <a:avLst/>
                  <a:gdLst>
                    <a:gd name="T0" fmla="*/ 0 w 98"/>
                    <a:gd name="T1" fmla="*/ 0 h 121"/>
                    <a:gd name="T2" fmla="*/ 0 w 98"/>
                    <a:gd name="T3" fmla="*/ 0 h 121"/>
                    <a:gd name="T4" fmla="*/ 0 w 98"/>
                    <a:gd name="T5" fmla="*/ 0 h 121"/>
                    <a:gd name="T6" fmla="*/ 0 60000 65536"/>
                    <a:gd name="T7" fmla="*/ 0 60000 65536"/>
                    <a:gd name="T8" fmla="*/ 0 60000 65536"/>
                    <a:gd name="T9" fmla="*/ 0 w 98"/>
                    <a:gd name="T10" fmla="*/ 0 h 121"/>
                    <a:gd name="T11" fmla="*/ 98 w 98"/>
                    <a:gd name="T12" fmla="*/ 121 h 1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8" h="121">
                      <a:moveTo>
                        <a:pt x="98" y="0"/>
                      </a:moveTo>
                      <a:lnTo>
                        <a:pt x="10" y="121"/>
                      </a:lnTo>
                      <a:lnTo>
                        <a:pt x="0" y="9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02" name="Freeform 130"/>
                <p:cNvSpPr>
                  <a:spLocks/>
                </p:cNvSpPr>
                <p:nvPr/>
              </p:nvSpPr>
              <p:spPr bwMode="auto">
                <a:xfrm>
                  <a:off x="4875" y="3766"/>
                  <a:ext cx="9" cy="59"/>
                </a:xfrm>
                <a:custGeom>
                  <a:avLst/>
                  <a:gdLst>
                    <a:gd name="T0" fmla="*/ 0 w 49"/>
                    <a:gd name="T1" fmla="*/ 0 h 355"/>
                    <a:gd name="T2" fmla="*/ 0 w 49"/>
                    <a:gd name="T3" fmla="*/ 0 h 355"/>
                    <a:gd name="T4" fmla="*/ 0 w 49"/>
                    <a:gd name="T5" fmla="*/ 0 h 355"/>
                    <a:gd name="T6" fmla="*/ 0 w 49"/>
                    <a:gd name="T7" fmla="*/ 0 h 35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9"/>
                    <a:gd name="T13" fmla="*/ 0 h 355"/>
                    <a:gd name="T14" fmla="*/ 49 w 49"/>
                    <a:gd name="T15" fmla="*/ 355 h 35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9" h="355">
                      <a:moveTo>
                        <a:pt x="43" y="0"/>
                      </a:moveTo>
                      <a:lnTo>
                        <a:pt x="49" y="180"/>
                      </a:lnTo>
                      <a:lnTo>
                        <a:pt x="43" y="355"/>
                      </a:lnTo>
                      <a:lnTo>
                        <a:pt x="0" y="29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03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4892" y="3764"/>
                  <a:ext cx="12" cy="1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04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868" y="3750"/>
                  <a:ext cx="27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05" name="Freeform 133"/>
                <p:cNvSpPr>
                  <a:spLocks/>
                </p:cNvSpPr>
                <p:nvPr/>
              </p:nvSpPr>
              <p:spPr bwMode="auto">
                <a:xfrm>
                  <a:off x="4896" y="3777"/>
                  <a:ext cx="15" cy="37"/>
                </a:xfrm>
                <a:custGeom>
                  <a:avLst/>
                  <a:gdLst>
                    <a:gd name="T0" fmla="*/ 0 w 93"/>
                    <a:gd name="T1" fmla="*/ 0 h 219"/>
                    <a:gd name="T2" fmla="*/ 0 w 93"/>
                    <a:gd name="T3" fmla="*/ 0 h 219"/>
                    <a:gd name="T4" fmla="*/ 0 w 93"/>
                    <a:gd name="T5" fmla="*/ 0 h 219"/>
                    <a:gd name="T6" fmla="*/ 0 60000 65536"/>
                    <a:gd name="T7" fmla="*/ 0 60000 65536"/>
                    <a:gd name="T8" fmla="*/ 0 60000 65536"/>
                    <a:gd name="T9" fmla="*/ 0 w 93"/>
                    <a:gd name="T10" fmla="*/ 0 h 219"/>
                    <a:gd name="T11" fmla="*/ 93 w 93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3" h="219">
                      <a:moveTo>
                        <a:pt x="0" y="0"/>
                      </a:moveTo>
                      <a:lnTo>
                        <a:pt x="50" y="219"/>
                      </a:lnTo>
                      <a:lnTo>
                        <a:pt x="93" y="2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06" name="Freeform 134"/>
                <p:cNvSpPr>
                  <a:spLocks/>
                </p:cNvSpPr>
                <p:nvPr/>
              </p:nvSpPr>
              <p:spPr bwMode="auto">
                <a:xfrm>
                  <a:off x="4857" y="3771"/>
                  <a:ext cx="18" cy="46"/>
                </a:xfrm>
                <a:custGeom>
                  <a:avLst/>
                  <a:gdLst>
                    <a:gd name="T0" fmla="*/ 0 w 103"/>
                    <a:gd name="T1" fmla="*/ 0 h 279"/>
                    <a:gd name="T2" fmla="*/ 0 w 103"/>
                    <a:gd name="T3" fmla="*/ 0 h 279"/>
                    <a:gd name="T4" fmla="*/ 0 w 103"/>
                    <a:gd name="T5" fmla="*/ 0 h 279"/>
                    <a:gd name="T6" fmla="*/ 0 60000 65536"/>
                    <a:gd name="T7" fmla="*/ 0 60000 65536"/>
                    <a:gd name="T8" fmla="*/ 0 60000 65536"/>
                    <a:gd name="T9" fmla="*/ 0 w 103"/>
                    <a:gd name="T10" fmla="*/ 0 h 279"/>
                    <a:gd name="T11" fmla="*/ 103 w 103"/>
                    <a:gd name="T12" fmla="*/ 279 h 27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3" h="279">
                      <a:moveTo>
                        <a:pt x="103" y="0"/>
                      </a:moveTo>
                      <a:lnTo>
                        <a:pt x="76" y="98"/>
                      </a:lnTo>
                      <a:lnTo>
                        <a:pt x="0" y="27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07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5019" y="3803"/>
                  <a:ext cx="27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08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5013" y="3820"/>
                  <a:ext cx="40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09" name="Line 137"/>
                <p:cNvSpPr>
                  <a:spLocks noChangeShapeType="1"/>
                </p:cNvSpPr>
                <p:nvPr/>
              </p:nvSpPr>
              <p:spPr bwMode="auto">
                <a:xfrm>
                  <a:off x="5040" y="3782"/>
                  <a:ext cx="8" cy="1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10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5036" y="3771"/>
                  <a:ext cx="8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11" name="Line 139"/>
                <p:cNvSpPr>
                  <a:spLocks noChangeShapeType="1"/>
                </p:cNvSpPr>
                <p:nvPr/>
              </p:nvSpPr>
              <p:spPr bwMode="auto">
                <a:xfrm>
                  <a:off x="5022" y="3783"/>
                  <a:ext cx="6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12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5016" y="3774"/>
                  <a:ext cx="9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13" name="Freeform 141"/>
                <p:cNvSpPr>
                  <a:spLocks/>
                </p:cNvSpPr>
                <p:nvPr/>
              </p:nvSpPr>
              <p:spPr bwMode="auto">
                <a:xfrm>
                  <a:off x="5010" y="3752"/>
                  <a:ext cx="6" cy="54"/>
                </a:xfrm>
                <a:custGeom>
                  <a:avLst/>
                  <a:gdLst>
                    <a:gd name="T0" fmla="*/ 0 w 37"/>
                    <a:gd name="T1" fmla="*/ 0 h 323"/>
                    <a:gd name="T2" fmla="*/ 0 w 37"/>
                    <a:gd name="T3" fmla="*/ 0 h 323"/>
                    <a:gd name="T4" fmla="*/ 0 w 37"/>
                    <a:gd name="T5" fmla="*/ 0 h 323"/>
                    <a:gd name="T6" fmla="*/ 0 60000 65536"/>
                    <a:gd name="T7" fmla="*/ 0 60000 65536"/>
                    <a:gd name="T8" fmla="*/ 0 60000 65536"/>
                    <a:gd name="T9" fmla="*/ 0 w 37"/>
                    <a:gd name="T10" fmla="*/ 0 h 323"/>
                    <a:gd name="T11" fmla="*/ 37 w 37"/>
                    <a:gd name="T12" fmla="*/ 323 h 32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" h="323">
                      <a:moveTo>
                        <a:pt x="37" y="0"/>
                      </a:moveTo>
                      <a:lnTo>
                        <a:pt x="32" y="126"/>
                      </a:lnTo>
                      <a:lnTo>
                        <a:pt x="0" y="32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14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5016" y="3758"/>
                  <a:ext cx="37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15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5003" y="3805"/>
                  <a:ext cx="7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16" name="Line 144"/>
                <p:cNvSpPr>
                  <a:spLocks noChangeShapeType="1"/>
                </p:cNvSpPr>
                <p:nvPr/>
              </p:nvSpPr>
              <p:spPr bwMode="auto">
                <a:xfrm>
                  <a:off x="5029" y="3743"/>
                  <a:ext cx="6" cy="1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17" name="Line 145"/>
                <p:cNvSpPr>
                  <a:spLocks noChangeShapeType="1"/>
                </p:cNvSpPr>
                <p:nvPr/>
              </p:nvSpPr>
              <p:spPr bwMode="auto">
                <a:xfrm>
                  <a:off x="5033" y="3767"/>
                  <a:ext cx="1" cy="5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18" name="Freeform 146"/>
                <p:cNvSpPr>
                  <a:spLocks/>
                </p:cNvSpPr>
                <p:nvPr/>
              </p:nvSpPr>
              <p:spPr bwMode="auto">
                <a:xfrm>
                  <a:off x="5227" y="3894"/>
                  <a:ext cx="23" cy="44"/>
                </a:xfrm>
                <a:custGeom>
                  <a:avLst/>
                  <a:gdLst>
                    <a:gd name="T0" fmla="*/ 0 w 141"/>
                    <a:gd name="T1" fmla="*/ 0 h 267"/>
                    <a:gd name="T2" fmla="*/ 0 w 141"/>
                    <a:gd name="T3" fmla="*/ 0 h 267"/>
                    <a:gd name="T4" fmla="*/ 0 w 141"/>
                    <a:gd name="T5" fmla="*/ 0 h 267"/>
                    <a:gd name="T6" fmla="*/ 0 w 141"/>
                    <a:gd name="T7" fmla="*/ 0 h 267"/>
                    <a:gd name="T8" fmla="*/ 0 w 141"/>
                    <a:gd name="T9" fmla="*/ 0 h 267"/>
                    <a:gd name="T10" fmla="*/ 0 w 141"/>
                    <a:gd name="T11" fmla="*/ 0 h 267"/>
                    <a:gd name="T12" fmla="*/ 0 w 141"/>
                    <a:gd name="T13" fmla="*/ 0 h 267"/>
                    <a:gd name="T14" fmla="*/ 0 w 141"/>
                    <a:gd name="T15" fmla="*/ 0 h 267"/>
                    <a:gd name="T16" fmla="*/ 0 w 141"/>
                    <a:gd name="T17" fmla="*/ 0 h 267"/>
                    <a:gd name="T18" fmla="*/ 0 w 141"/>
                    <a:gd name="T19" fmla="*/ 0 h 267"/>
                    <a:gd name="T20" fmla="*/ 0 w 141"/>
                    <a:gd name="T21" fmla="*/ 0 h 267"/>
                    <a:gd name="T22" fmla="*/ 0 w 141"/>
                    <a:gd name="T23" fmla="*/ 0 h 267"/>
                    <a:gd name="T24" fmla="*/ 0 w 141"/>
                    <a:gd name="T25" fmla="*/ 0 h 267"/>
                    <a:gd name="T26" fmla="*/ 0 w 141"/>
                    <a:gd name="T27" fmla="*/ 0 h 267"/>
                    <a:gd name="T28" fmla="*/ 0 w 141"/>
                    <a:gd name="T29" fmla="*/ 0 h 267"/>
                    <a:gd name="T30" fmla="*/ 0 w 141"/>
                    <a:gd name="T31" fmla="*/ 0 h 267"/>
                    <a:gd name="T32" fmla="*/ 0 w 141"/>
                    <a:gd name="T33" fmla="*/ 0 h 267"/>
                    <a:gd name="T34" fmla="*/ 0 w 141"/>
                    <a:gd name="T35" fmla="*/ 0 h 267"/>
                    <a:gd name="T36" fmla="*/ 0 w 141"/>
                    <a:gd name="T37" fmla="*/ 0 h 267"/>
                    <a:gd name="T38" fmla="*/ 0 w 141"/>
                    <a:gd name="T39" fmla="*/ 0 h 267"/>
                    <a:gd name="T40" fmla="*/ 0 w 141"/>
                    <a:gd name="T41" fmla="*/ 0 h 267"/>
                    <a:gd name="T42" fmla="*/ 0 w 141"/>
                    <a:gd name="T43" fmla="*/ 0 h 267"/>
                    <a:gd name="T44" fmla="*/ 0 w 141"/>
                    <a:gd name="T45" fmla="*/ 0 h 26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41"/>
                    <a:gd name="T70" fmla="*/ 0 h 267"/>
                    <a:gd name="T71" fmla="*/ 141 w 141"/>
                    <a:gd name="T72" fmla="*/ 267 h 26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41" h="267">
                      <a:moveTo>
                        <a:pt x="30" y="267"/>
                      </a:moveTo>
                      <a:lnTo>
                        <a:pt x="37" y="267"/>
                      </a:lnTo>
                      <a:lnTo>
                        <a:pt x="60" y="259"/>
                      </a:lnTo>
                      <a:lnTo>
                        <a:pt x="81" y="238"/>
                      </a:lnTo>
                      <a:lnTo>
                        <a:pt x="104" y="208"/>
                      </a:lnTo>
                      <a:lnTo>
                        <a:pt x="126" y="163"/>
                      </a:lnTo>
                      <a:lnTo>
                        <a:pt x="134" y="134"/>
                      </a:lnTo>
                      <a:lnTo>
                        <a:pt x="141" y="97"/>
                      </a:lnTo>
                      <a:lnTo>
                        <a:pt x="141" y="53"/>
                      </a:lnTo>
                      <a:lnTo>
                        <a:pt x="134" y="15"/>
                      </a:lnTo>
                      <a:lnTo>
                        <a:pt x="119" y="0"/>
                      </a:lnTo>
                      <a:lnTo>
                        <a:pt x="104" y="0"/>
                      </a:lnTo>
                      <a:lnTo>
                        <a:pt x="81" y="8"/>
                      </a:lnTo>
                      <a:lnTo>
                        <a:pt x="67" y="23"/>
                      </a:lnTo>
                      <a:lnTo>
                        <a:pt x="45" y="53"/>
                      </a:lnTo>
                      <a:lnTo>
                        <a:pt x="30" y="82"/>
                      </a:lnTo>
                      <a:lnTo>
                        <a:pt x="15" y="119"/>
                      </a:lnTo>
                      <a:lnTo>
                        <a:pt x="8" y="149"/>
                      </a:lnTo>
                      <a:lnTo>
                        <a:pt x="0" y="185"/>
                      </a:lnTo>
                      <a:lnTo>
                        <a:pt x="0" y="215"/>
                      </a:lnTo>
                      <a:lnTo>
                        <a:pt x="8" y="252"/>
                      </a:lnTo>
                      <a:lnTo>
                        <a:pt x="15" y="259"/>
                      </a:lnTo>
                      <a:lnTo>
                        <a:pt x="30" y="26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19" name="Freeform 147"/>
                <p:cNvSpPr>
                  <a:spLocks/>
                </p:cNvSpPr>
                <p:nvPr/>
              </p:nvSpPr>
              <p:spPr bwMode="auto">
                <a:xfrm>
                  <a:off x="5267" y="3894"/>
                  <a:ext cx="13" cy="44"/>
                </a:xfrm>
                <a:custGeom>
                  <a:avLst/>
                  <a:gdLst>
                    <a:gd name="T0" fmla="*/ 0 w 73"/>
                    <a:gd name="T1" fmla="*/ 0 h 267"/>
                    <a:gd name="T2" fmla="*/ 0 w 73"/>
                    <a:gd name="T3" fmla="*/ 0 h 267"/>
                    <a:gd name="T4" fmla="*/ 0 w 73"/>
                    <a:gd name="T5" fmla="*/ 0 h 267"/>
                    <a:gd name="T6" fmla="*/ 0 60000 65536"/>
                    <a:gd name="T7" fmla="*/ 0 60000 65536"/>
                    <a:gd name="T8" fmla="*/ 0 60000 65536"/>
                    <a:gd name="T9" fmla="*/ 0 w 73"/>
                    <a:gd name="T10" fmla="*/ 0 h 267"/>
                    <a:gd name="T11" fmla="*/ 73 w 73"/>
                    <a:gd name="T12" fmla="*/ 267 h 26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3" h="267">
                      <a:moveTo>
                        <a:pt x="0" y="267"/>
                      </a:moveTo>
                      <a:lnTo>
                        <a:pt x="73" y="0"/>
                      </a:lnTo>
                      <a:lnTo>
                        <a:pt x="0" y="6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20" name="Freeform 148"/>
                <p:cNvSpPr>
                  <a:spLocks/>
                </p:cNvSpPr>
                <p:nvPr/>
              </p:nvSpPr>
              <p:spPr bwMode="auto">
                <a:xfrm>
                  <a:off x="5286" y="3894"/>
                  <a:ext cx="23" cy="44"/>
                </a:xfrm>
                <a:custGeom>
                  <a:avLst/>
                  <a:gdLst>
                    <a:gd name="T0" fmla="*/ 0 w 140"/>
                    <a:gd name="T1" fmla="*/ 0 h 267"/>
                    <a:gd name="T2" fmla="*/ 0 w 140"/>
                    <a:gd name="T3" fmla="*/ 0 h 267"/>
                    <a:gd name="T4" fmla="*/ 0 w 140"/>
                    <a:gd name="T5" fmla="*/ 0 h 267"/>
                    <a:gd name="T6" fmla="*/ 0 w 140"/>
                    <a:gd name="T7" fmla="*/ 0 h 267"/>
                    <a:gd name="T8" fmla="*/ 0 w 140"/>
                    <a:gd name="T9" fmla="*/ 0 h 267"/>
                    <a:gd name="T10" fmla="*/ 0 w 140"/>
                    <a:gd name="T11" fmla="*/ 0 h 267"/>
                    <a:gd name="T12" fmla="*/ 0 w 140"/>
                    <a:gd name="T13" fmla="*/ 0 h 267"/>
                    <a:gd name="T14" fmla="*/ 0 w 140"/>
                    <a:gd name="T15" fmla="*/ 0 h 267"/>
                    <a:gd name="T16" fmla="*/ 0 w 140"/>
                    <a:gd name="T17" fmla="*/ 0 h 267"/>
                    <a:gd name="T18" fmla="*/ 0 w 140"/>
                    <a:gd name="T19" fmla="*/ 0 h 267"/>
                    <a:gd name="T20" fmla="*/ 0 w 140"/>
                    <a:gd name="T21" fmla="*/ 0 h 267"/>
                    <a:gd name="T22" fmla="*/ 0 w 140"/>
                    <a:gd name="T23" fmla="*/ 0 h 267"/>
                    <a:gd name="T24" fmla="*/ 0 w 140"/>
                    <a:gd name="T25" fmla="*/ 0 h 267"/>
                    <a:gd name="T26" fmla="*/ 0 w 140"/>
                    <a:gd name="T27" fmla="*/ 0 h 267"/>
                    <a:gd name="T28" fmla="*/ 0 w 140"/>
                    <a:gd name="T29" fmla="*/ 0 h 267"/>
                    <a:gd name="T30" fmla="*/ 0 w 140"/>
                    <a:gd name="T31" fmla="*/ 0 h 267"/>
                    <a:gd name="T32" fmla="*/ 0 w 140"/>
                    <a:gd name="T33" fmla="*/ 0 h 267"/>
                    <a:gd name="T34" fmla="*/ 0 w 140"/>
                    <a:gd name="T35" fmla="*/ 0 h 267"/>
                    <a:gd name="T36" fmla="*/ 0 w 140"/>
                    <a:gd name="T37" fmla="*/ 0 h 267"/>
                    <a:gd name="T38" fmla="*/ 0 w 140"/>
                    <a:gd name="T39" fmla="*/ 0 h 267"/>
                    <a:gd name="T40" fmla="*/ 0 w 140"/>
                    <a:gd name="T41" fmla="*/ 0 h 267"/>
                    <a:gd name="T42" fmla="*/ 0 w 140"/>
                    <a:gd name="T43" fmla="*/ 0 h 267"/>
                    <a:gd name="T44" fmla="*/ 0 w 140"/>
                    <a:gd name="T45" fmla="*/ 0 h 26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40"/>
                    <a:gd name="T70" fmla="*/ 0 h 267"/>
                    <a:gd name="T71" fmla="*/ 140 w 140"/>
                    <a:gd name="T72" fmla="*/ 267 h 26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40" h="267">
                      <a:moveTo>
                        <a:pt x="29" y="267"/>
                      </a:moveTo>
                      <a:lnTo>
                        <a:pt x="36" y="267"/>
                      </a:lnTo>
                      <a:lnTo>
                        <a:pt x="59" y="259"/>
                      </a:lnTo>
                      <a:lnTo>
                        <a:pt x="81" y="238"/>
                      </a:lnTo>
                      <a:lnTo>
                        <a:pt x="103" y="208"/>
                      </a:lnTo>
                      <a:lnTo>
                        <a:pt x="125" y="163"/>
                      </a:lnTo>
                      <a:lnTo>
                        <a:pt x="132" y="134"/>
                      </a:lnTo>
                      <a:lnTo>
                        <a:pt x="140" y="97"/>
                      </a:lnTo>
                      <a:lnTo>
                        <a:pt x="140" y="53"/>
                      </a:lnTo>
                      <a:lnTo>
                        <a:pt x="132" y="15"/>
                      </a:lnTo>
                      <a:lnTo>
                        <a:pt x="117" y="0"/>
                      </a:lnTo>
                      <a:lnTo>
                        <a:pt x="103" y="0"/>
                      </a:lnTo>
                      <a:lnTo>
                        <a:pt x="81" y="8"/>
                      </a:lnTo>
                      <a:lnTo>
                        <a:pt x="66" y="23"/>
                      </a:lnTo>
                      <a:lnTo>
                        <a:pt x="44" y="53"/>
                      </a:lnTo>
                      <a:lnTo>
                        <a:pt x="29" y="82"/>
                      </a:lnTo>
                      <a:lnTo>
                        <a:pt x="15" y="119"/>
                      </a:lnTo>
                      <a:lnTo>
                        <a:pt x="7" y="149"/>
                      </a:lnTo>
                      <a:lnTo>
                        <a:pt x="0" y="185"/>
                      </a:lnTo>
                      <a:lnTo>
                        <a:pt x="0" y="215"/>
                      </a:lnTo>
                      <a:lnTo>
                        <a:pt x="7" y="252"/>
                      </a:lnTo>
                      <a:lnTo>
                        <a:pt x="15" y="259"/>
                      </a:lnTo>
                      <a:lnTo>
                        <a:pt x="29" y="26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21" name="Freeform 149"/>
                <p:cNvSpPr>
                  <a:spLocks/>
                </p:cNvSpPr>
                <p:nvPr/>
              </p:nvSpPr>
              <p:spPr bwMode="auto">
                <a:xfrm>
                  <a:off x="5320" y="3894"/>
                  <a:ext cx="24" cy="44"/>
                </a:xfrm>
                <a:custGeom>
                  <a:avLst/>
                  <a:gdLst>
                    <a:gd name="T0" fmla="*/ 0 w 140"/>
                    <a:gd name="T1" fmla="*/ 0 h 267"/>
                    <a:gd name="T2" fmla="*/ 0 w 140"/>
                    <a:gd name="T3" fmla="*/ 0 h 267"/>
                    <a:gd name="T4" fmla="*/ 0 w 140"/>
                    <a:gd name="T5" fmla="*/ 0 h 267"/>
                    <a:gd name="T6" fmla="*/ 0 w 140"/>
                    <a:gd name="T7" fmla="*/ 0 h 267"/>
                    <a:gd name="T8" fmla="*/ 0 w 140"/>
                    <a:gd name="T9" fmla="*/ 0 h 267"/>
                    <a:gd name="T10" fmla="*/ 0 w 140"/>
                    <a:gd name="T11" fmla="*/ 0 h 267"/>
                    <a:gd name="T12" fmla="*/ 0 w 140"/>
                    <a:gd name="T13" fmla="*/ 0 h 267"/>
                    <a:gd name="T14" fmla="*/ 0 w 140"/>
                    <a:gd name="T15" fmla="*/ 0 h 267"/>
                    <a:gd name="T16" fmla="*/ 0 w 140"/>
                    <a:gd name="T17" fmla="*/ 0 h 267"/>
                    <a:gd name="T18" fmla="*/ 0 w 140"/>
                    <a:gd name="T19" fmla="*/ 0 h 267"/>
                    <a:gd name="T20" fmla="*/ 0 w 140"/>
                    <a:gd name="T21" fmla="*/ 0 h 267"/>
                    <a:gd name="T22" fmla="*/ 0 w 140"/>
                    <a:gd name="T23" fmla="*/ 0 h 267"/>
                    <a:gd name="T24" fmla="*/ 0 w 140"/>
                    <a:gd name="T25" fmla="*/ 0 h 267"/>
                    <a:gd name="T26" fmla="*/ 0 w 140"/>
                    <a:gd name="T27" fmla="*/ 0 h 267"/>
                    <a:gd name="T28" fmla="*/ 0 w 140"/>
                    <a:gd name="T29" fmla="*/ 0 h 267"/>
                    <a:gd name="T30" fmla="*/ 0 w 140"/>
                    <a:gd name="T31" fmla="*/ 0 h 267"/>
                    <a:gd name="T32" fmla="*/ 0 w 140"/>
                    <a:gd name="T33" fmla="*/ 0 h 267"/>
                    <a:gd name="T34" fmla="*/ 0 w 140"/>
                    <a:gd name="T35" fmla="*/ 0 h 267"/>
                    <a:gd name="T36" fmla="*/ 0 w 140"/>
                    <a:gd name="T37" fmla="*/ 0 h 267"/>
                    <a:gd name="T38" fmla="*/ 0 w 140"/>
                    <a:gd name="T39" fmla="*/ 0 h 267"/>
                    <a:gd name="T40" fmla="*/ 0 w 140"/>
                    <a:gd name="T41" fmla="*/ 0 h 267"/>
                    <a:gd name="T42" fmla="*/ 0 w 140"/>
                    <a:gd name="T43" fmla="*/ 0 h 267"/>
                    <a:gd name="T44" fmla="*/ 0 w 140"/>
                    <a:gd name="T45" fmla="*/ 0 h 26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40"/>
                    <a:gd name="T70" fmla="*/ 0 h 267"/>
                    <a:gd name="T71" fmla="*/ 140 w 140"/>
                    <a:gd name="T72" fmla="*/ 267 h 26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40" h="267">
                      <a:moveTo>
                        <a:pt x="30" y="267"/>
                      </a:moveTo>
                      <a:lnTo>
                        <a:pt x="37" y="267"/>
                      </a:lnTo>
                      <a:lnTo>
                        <a:pt x="59" y="259"/>
                      </a:lnTo>
                      <a:lnTo>
                        <a:pt x="81" y="238"/>
                      </a:lnTo>
                      <a:lnTo>
                        <a:pt x="104" y="208"/>
                      </a:lnTo>
                      <a:lnTo>
                        <a:pt x="126" y="163"/>
                      </a:lnTo>
                      <a:lnTo>
                        <a:pt x="133" y="134"/>
                      </a:lnTo>
                      <a:lnTo>
                        <a:pt x="140" y="97"/>
                      </a:lnTo>
                      <a:lnTo>
                        <a:pt x="140" y="53"/>
                      </a:lnTo>
                      <a:lnTo>
                        <a:pt x="133" y="15"/>
                      </a:lnTo>
                      <a:lnTo>
                        <a:pt x="119" y="0"/>
                      </a:lnTo>
                      <a:lnTo>
                        <a:pt x="104" y="0"/>
                      </a:lnTo>
                      <a:lnTo>
                        <a:pt x="81" y="8"/>
                      </a:lnTo>
                      <a:lnTo>
                        <a:pt x="66" y="23"/>
                      </a:lnTo>
                      <a:lnTo>
                        <a:pt x="45" y="53"/>
                      </a:lnTo>
                      <a:lnTo>
                        <a:pt x="30" y="82"/>
                      </a:lnTo>
                      <a:lnTo>
                        <a:pt x="15" y="119"/>
                      </a:lnTo>
                      <a:lnTo>
                        <a:pt x="8" y="149"/>
                      </a:lnTo>
                      <a:lnTo>
                        <a:pt x="0" y="185"/>
                      </a:lnTo>
                      <a:lnTo>
                        <a:pt x="0" y="215"/>
                      </a:lnTo>
                      <a:lnTo>
                        <a:pt x="8" y="252"/>
                      </a:lnTo>
                      <a:lnTo>
                        <a:pt x="15" y="259"/>
                      </a:lnTo>
                      <a:lnTo>
                        <a:pt x="30" y="26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22" name="Freeform 150"/>
                <p:cNvSpPr>
                  <a:spLocks/>
                </p:cNvSpPr>
                <p:nvPr/>
              </p:nvSpPr>
              <p:spPr bwMode="auto">
                <a:xfrm>
                  <a:off x="5355" y="3894"/>
                  <a:ext cx="23" cy="44"/>
                </a:xfrm>
                <a:custGeom>
                  <a:avLst/>
                  <a:gdLst>
                    <a:gd name="T0" fmla="*/ 0 w 140"/>
                    <a:gd name="T1" fmla="*/ 0 h 267"/>
                    <a:gd name="T2" fmla="*/ 0 w 140"/>
                    <a:gd name="T3" fmla="*/ 0 h 267"/>
                    <a:gd name="T4" fmla="*/ 0 w 140"/>
                    <a:gd name="T5" fmla="*/ 0 h 267"/>
                    <a:gd name="T6" fmla="*/ 0 w 140"/>
                    <a:gd name="T7" fmla="*/ 0 h 267"/>
                    <a:gd name="T8" fmla="*/ 0 w 140"/>
                    <a:gd name="T9" fmla="*/ 0 h 267"/>
                    <a:gd name="T10" fmla="*/ 0 w 140"/>
                    <a:gd name="T11" fmla="*/ 0 h 267"/>
                    <a:gd name="T12" fmla="*/ 0 w 140"/>
                    <a:gd name="T13" fmla="*/ 0 h 267"/>
                    <a:gd name="T14" fmla="*/ 0 w 140"/>
                    <a:gd name="T15" fmla="*/ 0 h 267"/>
                    <a:gd name="T16" fmla="*/ 0 w 140"/>
                    <a:gd name="T17" fmla="*/ 0 h 267"/>
                    <a:gd name="T18" fmla="*/ 0 w 140"/>
                    <a:gd name="T19" fmla="*/ 0 h 267"/>
                    <a:gd name="T20" fmla="*/ 0 w 140"/>
                    <a:gd name="T21" fmla="*/ 0 h 267"/>
                    <a:gd name="T22" fmla="*/ 0 w 140"/>
                    <a:gd name="T23" fmla="*/ 0 h 267"/>
                    <a:gd name="T24" fmla="*/ 0 w 140"/>
                    <a:gd name="T25" fmla="*/ 0 h 267"/>
                    <a:gd name="T26" fmla="*/ 0 w 140"/>
                    <a:gd name="T27" fmla="*/ 0 h 267"/>
                    <a:gd name="T28" fmla="*/ 0 w 140"/>
                    <a:gd name="T29" fmla="*/ 0 h 267"/>
                    <a:gd name="T30" fmla="*/ 0 w 140"/>
                    <a:gd name="T31" fmla="*/ 0 h 267"/>
                    <a:gd name="T32" fmla="*/ 0 w 140"/>
                    <a:gd name="T33" fmla="*/ 0 h 267"/>
                    <a:gd name="T34" fmla="*/ 0 w 140"/>
                    <a:gd name="T35" fmla="*/ 0 h 267"/>
                    <a:gd name="T36" fmla="*/ 0 w 140"/>
                    <a:gd name="T37" fmla="*/ 0 h 267"/>
                    <a:gd name="T38" fmla="*/ 0 w 140"/>
                    <a:gd name="T39" fmla="*/ 0 h 267"/>
                    <a:gd name="T40" fmla="*/ 0 w 140"/>
                    <a:gd name="T41" fmla="*/ 0 h 267"/>
                    <a:gd name="T42" fmla="*/ 0 w 140"/>
                    <a:gd name="T43" fmla="*/ 0 h 267"/>
                    <a:gd name="T44" fmla="*/ 0 w 140"/>
                    <a:gd name="T45" fmla="*/ 0 h 26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40"/>
                    <a:gd name="T70" fmla="*/ 0 h 267"/>
                    <a:gd name="T71" fmla="*/ 140 w 140"/>
                    <a:gd name="T72" fmla="*/ 267 h 26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40" h="267">
                      <a:moveTo>
                        <a:pt x="29" y="267"/>
                      </a:moveTo>
                      <a:lnTo>
                        <a:pt x="37" y="267"/>
                      </a:lnTo>
                      <a:lnTo>
                        <a:pt x="59" y="259"/>
                      </a:lnTo>
                      <a:lnTo>
                        <a:pt x="81" y="238"/>
                      </a:lnTo>
                      <a:lnTo>
                        <a:pt x="103" y="208"/>
                      </a:lnTo>
                      <a:lnTo>
                        <a:pt x="125" y="163"/>
                      </a:lnTo>
                      <a:lnTo>
                        <a:pt x="133" y="134"/>
                      </a:lnTo>
                      <a:lnTo>
                        <a:pt x="140" y="97"/>
                      </a:lnTo>
                      <a:lnTo>
                        <a:pt x="140" y="53"/>
                      </a:lnTo>
                      <a:lnTo>
                        <a:pt x="133" y="15"/>
                      </a:lnTo>
                      <a:lnTo>
                        <a:pt x="118" y="0"/>
                      </a:lnTo>
                      <a:lnTo>
                        <a:pt x="103" y="0"/>
                      </a:lnTo>
                      <a:lnTo>
                        <a:pt x="81" y="8"/>
                      </a:lnTo>
                      <a:lnTo>
                        <a:pt x="67" y="23"/>
                      </a:lnTo>
                      <a:lnTo>
                        <a:pt x="44" y="53"/>
                      </a:lnTo>
                      <a:lnTo>
                        <a:pt x="29" y="82"/>
                      </a:lnTo>
                      <a:lnTo>
                        <a:pt x="14" y="119"/>
                      </a:lnTo>
                      <a:lnTo>
                        <a:pt x="7" y="149"/>
                      </a:lnTo>
                      <a:lnTo>
                        <a:pt x="0" y="185"/>
                      </a:lnTo>
                      <a:lnTo>
                        <a:pt x="0" y="215"/>
                      </a:lnTo>
                      <a:lnTo>
                        <a:pt x="7" y="252"/>
                      </a:lnTo>
                      <a:lnTo>
                        <a:pt x="14" y="259"/>
                      </a:lnTo>
                      <a:lnTo>
                        <a:pt x="29" y="26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23" name="Freeform 151"/>
                <p:cNvSpPr>
                  <a:spLocks/>
                </p:cNvSpPr>
                <p:nvPr/>
              </p:nvSpPr>
              <p:spPr bwMode="auto">
                <a:xfrm>
                  <a:off x="5395" y="3894"/>
                  <a:ext cx="12" cy="44"/>
                </a:xfrm>
                <a:custGeom>
                  <a:avLst/>
                  <a:gdLst>
                    <a:gd name="T0" fmla="*/ 0 w 74"/>
                    <a:gd name="T1" fmla="*/ 0 h 267"/>
                    <a:gd name="T2" fmla="*/ 0 w 74"/>
                    <a:gd name="T3" fmla="*/ 0 h 267"/>
                    <a:gd name="T4" fmla="*/ 0 w 74"/>
                    <a:gd name="T5" fmla="*/ 0 h 267"/>
                    <a:gd name="T6" fmla="*/ 0 60000 65536"/>
                    <a:gd name="T7" fmla="*/ 0 60000 65536"/>
                    <a:gd name="T8" fmla="*/ 0 60000 65536"/>
                    <a:gd name="T9" fmla="*/ 0 w 74"/>
                    <a:gd name="T10" fmla="*/ 0 h 267"/>
                    <a:gd name="T11" fmla="*/ 74 w 74"/>
                    <a:gd name="T12" fmla="*/ 267 h 26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4" h="267">
                      <a:moveTo>
                        <a:pt x="0" y="267"/>
                      </a:moveTo>
                      <a:lnTo>
                        <a:pt x="74" y="0"/>
                      </a:lnTo>
                      <a:lnTo>
                        <a:pt x="0" y="6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24" name="Line 152"/>
                <p:cNvSpPr>
                  <a:spLocks noChangeShapeType="1"/>
                </p:cNvSpPr>
                <p:nvPr/>
              </p:nvSpPr>
              <p:spPr bwMode="auto">
                <a:xfrm>
                  <a:off x="5203" y="3795"/>
                  <a:ext cx="295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25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5217" y="3851"/>
                  <a:ext cx="15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26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5221" y="3832"/>
                  <a:ext cx="10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27" name="Freeform 155"/>
                <p:cNvSpPr>
                  <a:spLocks/>
                </p:cNvSpPr>
                <p:nvPr/>
              </p:nvSpPr>
              <p:spPr bwMode="auto">
                <a:xfrm>
                  <a:off x="5235" y="3810"/>
                  <a:ext cx="14" cy="53"/>
                </a:xfrm>
                <a:custGeom>
                  <a:avLst/>
                  <a:gdLst>
                    <a:gd name="T0" fmla="*/ 0 w 90"/>
                    <a:gd name="T1" fmla="*/ 0 h 313"/>
                    <a:gd name="T2" fmla="*/ 0 w 90"/>
                    <a:gd name="T3" fmla="*/ 0 h 313"/>
                    <a:gd name="T4" fmla="*/ 0 w 90"/>
                    <a:gd name="T5" fmla="*/ 0 h 313"/>
                    <a:gd name="T6" fmla="*/ 0 w 90"/>
                    <a:gd name="T7" fmla="*/ 0 h 313"/>
                    <a:gd name="T8" fmla="*/ 0 w 90"/>
                    <a:gd name="T9" fmla="*/ 0 h 3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"/>
                    <a:gd name="T16" fmla="*/ 0 h 313"/>
                    <a:gd name="T17" fmla="*/ 90 w 90"/>
                    <a:gd name="T18" fmla="*/ 313 h 3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" h="313">
                      <a:moveTo>
                        <a:pt x="0" y="0"/>
                      </a:moveTo>
                      <a:lnTo>
                        <a:pt x="0" y="281"/>
                      </a:lnTo>
                      <a:lnTo>
                        <a:pt x="43" y="313"/>
                      </a:lnTo>
                      <a:lnTo>
                        <a:pt x="90" y="313"/>
                      </a:lnTo>
                      <a:lnTo>
                        <a:pt x="90" y="23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28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5235" y="3825"/>
                  <a:ext cx="12" cy="1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29" name="Line 157"/>
                <p:cNvSpPr>
                  <a:spLocks noChangeShapeType="1"/>
                </p:cNvSpPr>
                <p:nvPr/>
              </p:nvSpPr>
              <p:spPr bwMode="auto">
                <a:xfrm>
                  <a:off x="5221" y="3814"/>
                  <a:ext cx="1" cy="4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30" name="Line 158"/>
                <p:cNvSpPr>
                  <a:spLocks noChangeShapeType="1"/>
                </p:cNvSpPr>
                <p:nvPr/>
              </p:nvSpPr>
              <p:spPr bwMode="auto">
                <a:xfrm>
                  <a:off x="5268" y="3819"/>
                  <a:ext cx="1" cy="4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31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5272" y="3817"/>
                  <a:ext cx="13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32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5275" y="3829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33" name="Freeform 161"/>
                <p:cNvSpPr>
                  <a:spLocks/>
                </p:cNvSpPr>
                <p:nvPr/>
              </p:nvSpPr>
              <p:spPr bwMode="auto">
                <a:xfrm>
                  <a:off x="5273" y="3827"/>
                  <a:ext cx="10" cy="34"/>
                </a:xfrm>
                <a:custGeom>
                  <a:avLst/>
                  <a:gdLst>
                    <a:gd name="T0" fmla="*/ 0 w 59"/>
                    <a:gd name="T1" fmla="*/ 0 h 200"/>
                    <a:gd name="T2" fmla="*/ 0 w 59"/>
                    <a:gd name="T3" fmla="*/ 0 h 200"/>
                    <a:gd name="T4" fmla="*/ 0 w 59"/>
                    <a:gd name="T5" fmla="*/ 0 h 200"/>
                    <a:gd name="T6" fmla="*/ 0 60000 65536"/>
                    <a:gd name="T7" fmla="*/ 0 60000 65536"/>
                    <a:gd name="T8" fmla="*/ 0 60000 65536"/>
                    <a:gd name="T9" fmla="*/ 0 w 59"/>
                    <a:gd name="T10" fmla="*/ 0 h 200"/>
                    <a:gd name="T11" fmla="*/ 59 w 59"/>
                    <a:gd name="T12" fmla="*/ 200 h 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9" h="200">
                      <a:moveTo>
                        <a:pt x="0" y="200"/>
                      </a:moveTo>
                      <a:lnTo>
                        <a:pt x="43" y="101"/>
                      </a:lnTo>
                      <a:lnTo>
                        <a:pt x="59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34" name="Line 162"/>
                <p:cNvSpPr>
                  <a:spLocks noChangeShapeType="1"/>
                </p:cNvSpPr>
                <p:nvPr/>
              </p:nvSpPr>
              <p:spPr bwMode="auto">
                <a:xfrm>
                  <a:off x="5274" y="3837"/>
                  <a:ext cx="3" cy="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35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5287" y="3823"/>
                  <a:ext cx="1" cy="2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36" name="Freeform 164"/>
                <p:cNvSpPr>
                  <a:spLocks/>
                </p:cNvSpPr>
                <p:nvPr/>
              </p:nvSpPr>
              <p:spPr bwMode="auto">
                <a:xfrm>
                  <a:off x="5287" y="3809"/>
                  <a:ext cx="7" cy="56"/>
                </a:xfrm>
                <a:custGeom>
                  <a:avLst/>
                  <a:gdLst>
                    <a:gd name="T0" fmla="*/ 0 w 39"/>
                    <a:gd name="T1" fmla="*/ 0 h 335"/>
                    <a:gd name="T2" fmla="*/ 0 w 39"/>
                    <a:gd name="T3" fmla="*/ 0 h 335"/>
                    <a:gd name="T4" fmla="*/ 0 w 39"/>
                    <a:gd name="T5" fmla="*/ 0 h 335"/>
                    <a:gd name="T6" fmla="*/ 0 60000 65536"/>
                    <a:gd name="T7" fmla="*/ 0 60000 65536"/>
                    <a:gd name="T8" fmla="*/ 0 60000 65536"/>
                    <a:gd name="T9" fmla="*/ 0 w 39"/>
                    <a:gd name="T10" fmla="*/ 0 h 335"/>
                    <a:gd name="T11" fmla="*/ 39 w 39"/>
                    <a:gd name="T12" fmla="*/ 335 h 33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" h="335">
                      <a:moveTo>
                        <a:pt x="39" y="0"/>
                      </a:moveTo>
                      <a:lnTo>
                        <a:pt x="39" y="335"/>
                      </a:lnTo>
                      <a:lnTo>
                        <a:pt x="0" y="28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37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5260" y="3809"/>
                  <a:ext cx="12" cy="2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38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5270" y="3819"/>
                  <a:ext cx="7" cy="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39" name="Freeform 167"/>
                <p:cNvSpPr>
                  <a:spLocks/>
                </p:cNvSpPr>
                <p:nvPr/>
              </p:nvSpPr>
              <p:spPr bwMode="auto">
                <a:xfrm>
                  <a:off x="5330" y="3816"/>
                  <a:ext cx="12" cy="44"/>
                </a:xfrm>
                <a:custGeom>
                  <a:avLst/>
                  <a:gdLst>
                    <a:gd name="T0" fmla="*/ 0 w 74"/>
                    <a:gd name="T1" fmla="*/ 0 h 266"/>
                    <a:gd name="T2" fmla="*/ 0 w 74"/>
                    <a:gd name="T3" fmla="*/ 0 h 266"/>
                    <a:gd name="T4" fmla="*/ 0 w 74"/>
                    <a:gd name="T5" fmla="*/ 0 h 266"/>
                    <a:gd name="T6" fmla="*/ 0 60000 65536"/>
                    <a:gd name="T7" fmla="*/ 0 60000 65536"/>
                    <a:gd name="T8" fmla="*/ 0 60000 65536"/>
                    <a:gd name="T9" fmla="*/ 0 w 74"/>
                    <a:gd name="T10" fmla="*/ 0 h 266"/>
                    <a:gd name="T11" fmla="*/ 74 w 74"/>
                    <a:gd name="T12" fmla="*/ 266 h 2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4" h="266">
                      <a:moveTo>
                        <a:pt x="0" y="266"/>
                      </a:moveTo>
                      <a:lnTo>
                        <a:pt x="74" y="0"/>
                      </a:lnTo>
                      <a:lnTo>
                        <a:pt x="0" y="5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40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5346" y="3853"/>
                  <a:ext cx="1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41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5351" y="3835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42" name="Freeform 170"/>
                <p:cNvSpPr>
                  <a:spLocks/>
                </p:cNvSpPr>
                <p:nvPr/>
              </p:nvSpPr>
              <p:spPr bwMode="auto">
                <a:xfrm>
                  <a:off x="5372" y="3816"/>
                  <a:ext cx="12" cy="44"/>
                </a:xfrm>
                <a:custGeom>
                  <a:avLst/>
                  <a:gdLst>
                    <a:gd name="T0" fmla="*/ 0 w 74"/>
                    <a:gd name="T1" fmla="*/ 0 h 266"/>
                    <a:gd name="T2" fmla="*/ 0 w 74"/>
                    <a:gd name="T3" fmla="*/ 0 h 266"/>
                    <a:gd name="T4" fmla="*/ 0 w 74"/>
                    <a:gd name="T5" fmla="*/ 0 h 266"/>
                    <a:gd name="T6" fmla="*/ 0 60000 65536"/>
                    <a:gd name="T7" fmla="*/ 0 60000 65536"/>
                    <a:gd name="T8" fmla="*/ 0 60000 65536"/>
                    <a:gd name="T9" fmla="*/ 0 w 74"/>
                    <a:gd name="T10" fmla="*/ 0 h 266"/>
                    <a:gd name="T11" fmla="*/ 74 w 74"/>
                    <a:gd name="T12" fmla="*/ 266 h 2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4" h="266">
                      <a:moveTo>
                        <a:pt x="0" y="266"/>
                      </a:moveTo>
                      <a:lnTo>
                        <a:pt x="74" y="0"/>
                      </a:lnTo>
                      <a:lnTo>
                        <a:pt x="0" y="5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43" name="Line 171"/>
                <p:cNvSpPr>
                  <a:spLocks noChangeShapeType="1"/>
                </p:cNvSpPr>
                <p:nvPr/>
              </p:nvSpPr>
              <p:spPr bwMode="auto">
                <a:xfrm>
                  <a:off x="5203" y="3712"/>
                  <a:ext cx="0" cy="25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44" name="Line 172"/>
                <p:cNvSpPr>
                  <a:spLocks noChangeShapeType="1"/>
                </p:cNvSpPr>
                <p:nvPr/>
              </p:nvSpPr>
              <p:spPr bwMode="auto">
                <a:xfrm>
                  <a:off x="5225" y="3726"/>
                  <a:ext cx="1" cy="3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45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5216" y="3742"/>
                  <a:ext cx="19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46" name="Line 174"/>
                <p:cNvSpPr>
                  <a:spLocks noChangeShapeType="1"/>
                </p:cNvSpPr>
                <p:nvPr/>
              </p:nvSpPr>
              <p:spPr bwMode="auto">
                <a:xfrm flipH="1">
                  <a:off x="5229" y="3730"/>
                  <a:ext cx="3" cy="1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47" name="Line 175"/>
                <p:cNvSpPr>
                  <a:spLocks noChangeShapeType="1"/>
                </p:cNvSpPr>
                <p:nvPr/>
              </p:nvSpPr>
              <p:spPr bwMode="auto">
                <a:xfrm>
                  <a:off x="5219" y="3732"/>
                  <a:ext cx="3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48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5214" y="3744"/>
                  <a:ext cx="11" cy="1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49" name="Line 177"/>
                <p:cNvSpPr>
                  <a:spLocks noChangeShapeType="1"/>
                </p:cNvSpPr>
                <p:nvPr/>
              </p:nvSpPr>
              <p:spPr bwMode="auto">
                <a:xfrm>
                  <a:off x="5225" y="3745"/>
                  <a:ext cx="7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0" name="Freeform 178"/>
                <p:cNvSpPr>
                  <a:spLocks/>
                </p:cNvSpPr>
                <p:nvPr/>
              </p:nvSpPr>
              <p:spPr bwMode="auto">
                <a:xfrm>
                  <a:off x="5221" y="3758"/>
                  <a:ext cx="11" cy="20"/>
                </a:xfrm>
                <a:custGeom>
                  <a:avLst/>
                  <a:gdLst>
                    <a:gd name="T0" fmla="*/ 0 w 66"/>
                    <a:gd name="T1" fmla="*/ 0 h 121"/>
                    <a:gd name="T2" fmla="*/ 0 w 66"/>
                    <a:gd name="T3" fmla="*/ 0 h 121"/>
                    <a:gd name="T4" fmla="*/ 0 w 66"/>
                    <a:gd name="T5" fmla="*/ 0 h 121"/>
                    <a:gd name="T6" fmla="*/ 0 60000 65536"/>
                    <a:gd name="T7" fmla="*/ 0 60000 65536"/>
                    <a:gd name="T8" fmla="*/ 0 60000 65536"/>
                    <a:gd name="T9" fmla="*/ 0 w 66"/>
                    <a:gd name="T10" fmla="*/ 0 h 121"/>
                    <a:gd name="T11" fmla="*/ 66 w 66"/>
                    <a:gd name="T12" fmla="*/ 121 h 1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6" h="121">
                      <a:moveTo>
                        <a:pt x="23" y="0"/>
                      </a:moveTo>
                      <a:lnTo>
                        <a:pt x="0" y="82"/>
                      </a:lnTo>
                      <a:lnTo>
                        <a:pt x="66" y="12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" name="Freeform 179"/>
                <p:cNvSpPr>
                  <a:spLocks/>
                </p:cNvSpPr>
                <p:nvPr/>
              </p:nvSpPr>
              <p:spPr bwMode="auto">
                <a:xfrm>
                  <a:off x="5218" y="3758"/>
                  <a:ext cx="12" cy="25"/>
                </a:xfrm>
                <a:custGeom>
                  <a:avLst/>
                  <a:gdLst>
                    <a:gd name="T0" fmla="*/ 0 w 74"/>
                    <a:gd name="T1" fmla="*/ 0 h 149"/>
                    <a:gd name="T2" fmla="*/ 0 w 74"/>
                    <a:gd name="T3" fmla="*/ 0 h 149"/>
                    <a:gd name="T4" fmla="*/ 0 w 74"/>
                    <a:gd name="T5" fmla="*/ 0 h 149"/>
                    <a:gd name="T6" fmla="*/ 0 w 74"/>
                    <a:gd name="T7" fmla="*/ 0 h 1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4"/>
                    <a:gd name="T13" fmla="*/ 0 h 149"/>
                    <a:gd name="T14" fmla="*/ 74 w 74"/>
                    <a:gd name="T15" fmla="*/ 149 h 1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4" h="149">
                      <a:moveTo>
                        <a:pt x="74" y="0"/>
                      </a:moveTo>
                      <a:lnTo>
                        <a:pt x="58" y="71"/>
                      </a:lnTo>
                      <a:lnTo>
                        <a:pt x="35" y="117"/>
                      </a:lnTo>
                      <a:lnTo>
                        <a:pt x="0" y="14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2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5216" y="3762"/>
                  <a:ext cx="14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3" name="Freeform 181"/>
                <p:cNvSpPr>
                  <a:spLocks/>
                </p:cNvSpPr>
                <p:nvPr/>
              </p:nvSpPr>
              <p:spPr bwMode="auto">
                <a:xfrm>
                  <a:off x="5232" y="3726"/>
                  <a:ext cx="7" cy="33"/>
                </a:xfrm>
                <a:custGeom>
                  <a:avLst/>
                  <a:gdLst>
                    <a:gd name="T0" fmla="*/ 0 w 43"/>
                    <a:gd name="T1" fmla="*/ 0 h 194"/>
                    <a:gd name="T2" fmla="*/ 0 w 43"/>
                    <a:gd name="T3" fmla="*/ 0 h 194"/>
                    <a:gd name="T4" fmla="*/ 0 w 43"/>
                    <a:gd name="T5" fmla="*/ 0 h 194"/>
                    <a:gd name="T6" fmla="*/ 0 w 43"/>
                    <a:gd name="T7" fmla="*/ 0 h 1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"/>
                    <a:gd name="T13" fmla="*/ 0 h 194"/>
                    <a:gd name="T14" fmla="*/ 43 w 43"/>
                    <a:gd name="T15" fmla="*/ 194 h 1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" h="194">
                      <a:moveTo>
                        <a:pt x="43" y="0"/>
                      </a:moveTo>
                      <a:lnTo>
                        <a:pt x="35" y="73"/>
                      </a:lnTo>
                      <a:lnTo>
                        <a:pt x="24" y="120"/>
                      </a:lnTo>
                      <a:lnTo>
                        <a:pt x="0" y="19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4" name="Line 182"/>
                <p:cNvSpPr>
                  <a:spLocks noChangeShapeType="1"/>
                </p:cNvSpPr>
                <p:nvPr/>
              </p:nvSpPr>
              <p:spPr bwMode="auto">
                <a:xfrm flipV="1">
                  <a:off x="5236" y="3745"/>
                  <a:ext cx="13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5" name="Freeform 183"/>
                <p:cNvSpPr>
                  <a:spLocks/>
                </p:cNvSpPr>
                <p:nvPr/>
              </p:nvSpPr>
              <p:spPr bwMode="auto">
                <a:xfrm>
                  <a:off x="5230" y="3745"/>
                  <a:ext cx="13" cy="39"/>
                </a:xfrm>
                <a:custGeom>
                  <a:avLst/>
                  <a:gdLst>
                    <a:gd name="T0" fmla="*/ 0 w 82"/>
                    <a:gd name="T1" fmla="*/ 0 h 234"/>
                    <a:gd name="T2" fmla="*/ 0 w 82"/>
                    <a:gd name="T3" fmla="*/ 0 h 234"/>
                    <a:gd name="T4" fmla="*/ 0 w 82"/>
                    <a:gd name="T5" fmla="*/ 0 h 234"/>
                    <a:gd name="T6" fmla="*/ 0 w 82"/>
                    <a:gd name="T7" fmla="*/ 0 h 23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2"/>
                    <a:gd name="T13" fmla="*/ 0 h 234"/>
                    <a:gd name="T14" fmla="*/ 82 w 82"/>
                    <a:gd name="T15" fmla="*/ 234 h 23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2" h="234">
                      <a:moveTo>
                        <a:pt x="82" y="0"/>
                      </a:moveTo>
                      <a:lnTo>
                        <a:pt x="71" y="102"/>
                      </a:lnTo>
                      <a:lnTo>
                        <a:pt x="47" y="172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6" name="Freeform 184"/>
                <p:cNvSpPr>
                  <a:spLocks/>
                </p:cNvSpPr>
                <p:nvPr/>
              </p:nvSpPr>
              <p:spPr bwMode="auto">
                <a:xfrm>
                  <a:off x="5234" y="3754"/>
                  <a:ext cx="17" cy="28"/>
                </a:xfrm>
                <a:custGeom>
                  <a:avLst/>
                  <a:gdLst>
                    <a:gd name="T0" fmla="*/ 0 w 97"/>
                    <a:gd name="T1" fmla="*/ 0 h 168"/>
                    <a:gd name="T2" fmla="*/ 0 w 97"/>
                    <a:gd name="T3" fmla="*/ 0 h 168"/>
                    <a:gd name="T4" fmla="*/ 0 w 97"/>
                    <a:gd name="T5" fmla="*/ 0 h 168"/>
                    <a:gd name="T6" fmla="*/ 0 60000 65536"/>
                    <a:gd name="T7" fmla="*/ 0 60000 65536"/>
                    <a:gd name="T8" fmla="*/ 0 60000 65536"/>
                    <a:gd name="T9" fmla="*/ 0 w 97"/>
                    <a:gd name="T10" fmla="*/ 0 h 168"/>
                    <a:gd name="T11" fmla="*/ 97 w 97"/>
                    <a:gd name="T12" fmla="*/ 168 h 1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7" h="168">
                      <a:moveTo>
                        <a:pt x="0" y="0"/>
                      </a:moveTo>
                      <a:lnTo>
                        <a:pt x="62" y="168"/>
                      </a:lnTo>
                      <a:lnTo>
                        <a:pt x="97" y="16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7" name="Line 185"/>
                <p:cNvSpPr>
                  <a:spLocks noChangeShapeType="1"/>
                </p:cNvSpPr>
                <p:nvPr/>
              </p:nvSpPr>
              <p:spPr bwMode="auto">
                <a:xfrm>
                  <a:off x="5268" y="3727"/>
                  <a:ext cx="1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8" name="Line 186"/>
                <p:cNvSpPr>
                  <a:spLocks noChangeShapeType="1"/>
                </p:cNvSpPr>
                <p:nvPr/>
              </p:nvSpPr>
              <p:spPr bwMode="auto">
                <a:xfrm flipV="1">
                  <a:off x="5268" y="3730"/>
                  <a:ext cx="1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9" name="Line 187"/>
                <p:cNvSpPr>
                  <a:spLocks noChangeShapeType="1"/>
                </p:cNvSpPr>
                <p:nvPr/>
              </p:nvSpPr>
              <p:spPr bwMode="auto">
                <a:xfrm flipH="1">
                  <a:off x="5286" y="3728"/>
                  <a:ext cx="1" cy="1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60" name="Line 188"/>
                <p:cNvSpPr>
                  <a:spLocks noChangeShapeType="1"/>
                </p:cNvSpPr>
                <p:nvPr/>
              </p:nvSpPr>
              <p:spPr bwMode="auto">
                <a:xfrm flipH="1">
                  <a:off x="5268" y="3742"/>
                  <a:ext cx="1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61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5258" y="3749"/>
                  <a:ext cx="3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62" name="Line 190"/>
                <p:cNvSpPr>
                  <a:spLocks noChangeShapeType="1"/>
                </p:cNvSpPr>
                <p:nvPr/>
              </p:nvSpPr>
              <p:spPr bwMode="auto">
                <a:xfrm>
                  <a:off x="5267" y="3753"/>
                  <a:ext cx="1" cy="1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63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5267" y="3755"/>
                  <a:ext cx="19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64" name="Line 192"/>
                <p:cNvSpPr>
                  <a:spLocks noChangeShapeType="1"/>
                </p:cNvSpPr>
                <p:nvPr/>
              </p:nvSpPr>
              <p:spPr bwMode="auto">
                <a:xfrm flipH="1">
                  <a:off x="5286" y="3753"/>
                  <a:ext cx="1" cy="1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65" name="Line 193"/>
                <p:cNvSpPr>
                  <a:spLocks noChangeShapeType="1"/>
                </p:cNvSpPr>
                <p:nvPr/>
              </p:nvSpPr>
              <p:spPr bwMode="auto">
                <a:xfrm flipH="1">
                  <a:off x="5267" y="3767"/>
                  <a:ext cx="19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66" name="Line 194"/>
                <p:cNvSpPr>
                  <a:spLocks noChangeShapeType="1"/>
                </p:cNvSpPr>
                <p:nvPr/>
              </p:nvSpPr>
              <p:spPr bwMode="auto">
                <a:xfrm>
                  <a:off x="5277" y="3756"/>
                  <a:ext cx="1" cy="2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67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5260" y="3781"/>
                  <a:ext cx="31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68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5265" y="3774"/>
                  <a:ext cx="2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69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5270" y="3762"/>
                  <a:ext cx="1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70" name="Line 198"/>
                <p:cNvSpPr>
                  <a:spLocks noChangeShapeType="1"/>
                </p:cNvSpPr>
                <p:nvPr/>
              </p:nvSpPr>
              <p:spPr bwMode="auto">
                <a:xfrm flipV="1">
                  <a:off x="5268" y="3736"/>
                  <a:ext cx="16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71" name="Freeform 199"/>
                <p:cNvSpPr>
                  <a:spLocks/>
                </p:cNvSpPr>
                <p:nvPr/>
              </p:nvSpPr>
              <p:spPr bwMode="auto">
                <a:xfrm>
                  <a:off x="1556" y="718"/>
                  <a:ext cx="8" cy="14"/>
                </a:xfrm>
                <a:custGeom>
                  <a:avLst/>
                  <a:gdLst>
                    <a:gd name="T0" fmla="*/ 0 w 45"/>
                    <a:gd name="T1" fmla="*/ 0 h 88"/>
                    <a:gd name="T2" fmla="*/ 0 w 45"/>
                    <a:gd name="T3" fmla="*/ 0 h 88"/>
                    <a:gd name="T4" fmla="*/ 0 w 45"/>
                    <a:gd name="T5" fmla="*/ 0 h 88"/>
                    <a:gd name="T6" fmla="*/ 0 w 45"/>
                    <a:gd name="T7" fmla="*/ 0 h 88"/>
                    <a:gd name="T8" fmla="*/ 0 w 45"/>
                    <a:gd name="T9" fmla="*/ 0 h 88"/>
                    <a:gd name="T10" fmla="*/ 0 w 45"/>
                    <a:gd name="T11" fmla="*/ 0 h 88"/>
                    <a:gd name="T12" fmla="*/ 0 w 45"/>
                    <a:gd name="T13" fmla="*/ 0 h 88"/>
                    <a:gd name="T14" fmla="*/ 0 w 45"/>
                    <a:gd name="T15" fmla="*/ 0 h 88"/>
                    <a:gd name="T16" fmla="*/ 0 w 45"/>
                    <a:gd name="T17" fmla="*/ 0 h 88"/>
                    <a:gd name="T18" fmla="*/ 0 w 45"/>
                    <a:gd name="T19" fmla="*/ 0 h 88"/>
                    <a:gd name="T20" fmla="*/ 0 w 45"/>
                    <a:gd name="T21" fmla="*/ 0 h 88"/>
                    <a:gd name="T22" fmla="*/ 0 w 45"/>
                    <a:gd name="T23" fmla="*/ 0 h 88"/>
                    <a:gd name="T24" fmla="*/ 0 w 45"/>
                    <a:gd name="T25" fmla="*/ 0 h 88"/>
                    <a:gd name="T26" fmla="*/ 0 w 45"/>
                    <a:gd name="T27" fmla="*/ 0 h 88"/>
                    <a:gd name="T28" fmla="*/ 0 w 45"/>
                    <a:gd name="T29" fmla="*/ 0 h 88"/>
                    <a:gd name="T30" fmla="*/ 0 w 45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5"/>
                    <a:gd name="T49" fmla="*/ 0 h 88"/>
                    <a:gd name="T50" fmla="*/ 45 w 45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5" h="88">
                      <a:moveTo>
                        <a:pt x="1" y="44"/>
                      </a:moveTo>
                      <a:lnTo>
                        <a:pt x="2" y="0"/>
                      </a:lnTo>
                      <a:lnTo>
                        <a:pt x="13" y="1"/>
                      </a:lnTo>
                      <a:lnTo>
                        <a:pt x="22" y="5"/>
                      </a:lnTo>
                      <a:lnTo>
                        <a:pt x="31" y="12"/>
                      </a:lnTo>
                      <a:lnTo>
                        <a:pt x="38" y="19"/>
                      </a:lnTo>
                      <a:lnTo>
                        <a:pt x="42" y="29"/>
                      </a:lnTo>
                      <a:lnTo>
                        <a:pt x="45" y="39"/>
                      </a:lnTo>
                      <a:lnTo>
                        <a:pt x="45" y="50"/>
                      </a:lnTo>
                      <a:lnTo>
                        <a:pt x="41" y="61"/>
                      </a:lnTo>
                      <a:lnTo>
                        <a:pt x="36" y="70"/>
                      </a:lnTo>
                      <a:lnTo>
                        <a:pt x="30" y="78"/>
                      </a:lnTo>
                      <a:lnTo>
                        <a:pt x="20" y="83"/>
                      </a:lnTo>
                      <a:lnTo>
                        <a:pt x="10" y="88"/>
                      </a:lnTo>
                      <a:lnTo>
                        <a:pt x="0" y="88"/>
                      </a:lnTo>
                      <a:lnTo>
                        <a:pt x="1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72" name="Freeform 200"/>
                <p:cNvSpPr>
                  <a:spLocks/>
                </p:cNvSpPr>
                <p:nvPr/>
              </p:nvSpPr>
              <p:spPr bwMode="auto">
                <a:xfrm>
                  <a:off x="1556" y="718"/>
                  <a:ext cx="8" cy="14"/>
                </a:xfrm>
                <a:custGeom>
                  <a:avLst/>
                  <a:gdLst>
                    <a:gd name="T0" fmla="*/ 0 w 45"/>
                    <a:gd name="T1" fmla="*/ 0 h 88"/>
                    <a:gd name="T2" fmla="*/ 0 w 45"/>
                    <a:gd name="T3" fmla="*/ 0 h 88"/>
                    <a:gd name="T4" fmla="*/ 0 w 45"/>
                    <a:gd name="T5" fmla="*/ 0 h 88"/>
                    <a:gd name="T6" fmla="*/ 0 w 45"/>
                    <a:gd name="T7" fmla="*/ 0 h 88"/>
                    <a:gd name="T8" fmla="*/ 0 w 45"/>
                    <a:gd name="T9" fmla="*/ 0 h 88"/>
                    <a:gd name="T10" fmla="*/ 0 w 45"/>
                    <a:gd name="T11" fmla="*/ 0 h 88"/>
                    <a:gd name="T12" fmla="*/ 0 w 45"/>
                    <a:gd name="T13" fmla="*/ 0 h 88"/>
                    <a:gd name="T14" fmla="*/ 0 w 45"/>
                    <a:gd name="T15" fmla="*/ 0 h 88"/>
                    <a:gd name="T16" fmla="*/ 0 w 45"/>
                    <a:gd name="T17" fmla="*/ 0 h 88"/>
                    <a:gd name="T18" fmla="*/ 0 w 45"/>
                    <a:gd name="T19" fmla="*/ 0 h 88"/>
                    <a:gd name="T20" fmla="*/ 0 w 45"/>
                    <a:gd name="T21" fmla="*/ 0 h 88"/>
                    <a:gd name="T22" fmla="*/ 0 w 45"/>
                    <a:gd name="T23" fmla="*/ 0 h 88"/>
                    <a:gd name="T24" fmla="*/ 0 w 45"/>
                    <a:gd name="T25" fmla="*/ 0 h 88"/>
                    <a:gd name="T26" fmla="*/ 0 w 45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5"/>
                    <a:gd name="T43" fmla="*/ 0 h 88"/>
                    <a:gd name="T44" fmla="*/ 45 w 45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5" h="88">
                      <a:moveTo>
                        <a:pt x="2" y="0"/>
                      </a:moveTo>
                      <a:lnTo>
                        <a:pt x="13" y="1"/>
                      </a:lnTo>
                      <a:lnTo>
                        <a:pt x="22" y="5"/>
                      </a:lnTo>
                      <a:lnTo>
                        <a:pt x="31" y="12"/>
                      </a:lnTo>
                      <a:lnTo>
                        <a:pt x="38" y="19"/>
                      </a:lnTo>
                      <a:lnTo>
                        <a:pt x="42" y="29"/>
                      </a:lnTo>
                      <a:lnTo>
                        <a:pt x="45" y="39"/>
                      </a:lnTo>
                      <a:lnTo>
                        <a:pt x="45" y="50"/>
                      </a:lnTo>
                      <a:lnTo>
                        <a:pt x="41" y="61"/>
                      </a:lnTo>
                      <a:lnTo>
                        <a:pt x="36" y="70"/>
                      </a:lnTo>
                      <a:lnTo>
                        <a:pt x="30" y="78"/>
                      </a:lnTo>
                      <a:lnTo>
                        <a:pt x="20" y="83"/>
                      </a:lnTo>
                      <a:lnTo>
                        <a:pt x="10" y="88"/>
                      </a:lnTo>
                      <a:lnTo>
                        <a:pt x="0" y="8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73" name="Freeform 201"/>
                <p:cNvSpPr>
                  <a:spLocks/>
                </p:cNvSpPr>
                <p:nvPr/>
              </p:nvSpPr>
              <p:spPr bwMode="auto">
                <a:xfrm>
                  <a:off x="1519" y="717"/>
                  <a:ext cx="38" cy="15"/>
                </a:xfrm>
                <a:custGeom>
                  <a:avLst/>
                  <a:gdLst>
                    <a:gd name="T0" fmla="*/ 0 w 229"/>
                    <a:gd name="T1" fmla="*/ 0 h 95"/>
                    <a:gd name="T2" fmla="*/ 0 w 229"/>
                    <a:gd name="T3" fmla="*/ 0 h 95"/>
                    <a:gd name="T4" fmla="*/ 0 w 229"/>
                    <a:gd name="T5" fmla="*/ 0 h 95"/>
                    <a:gd name="T6" fmla="*/ 0 w 229"/>
                    <a:gd name="T7" fmla="*/ 0 h 95"/>
                    <a:gd name="T8" fmla="*/ 0 w 229"/>
                    <a:gd name="T9" fmla="*/ 0 h 95"/>
                    <a:gd name="T10" fmla="*/ 0 w 229"/>
                    <a:gd name="T11" fmla="*/ 0 h 95"/>
                    <a:gd name="T12" fmla="*/ 0 w 229"/>
                    <a:gd name="T13" fmla="*/ 0 h 9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9"/>
                    <a:gd name="T22" fmla="*/ 0 h 95"/>
                    <a:gd name="T23" fmla="*/ 229 w 229"/>
                    <a:gd name="T24" fmla="*/ 95 h 9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9" h="95">
                      <a:moveTo>
                        <a:pt x="227" y="95"/>
                      </a:moveTo>
                      <a:lnTo>
                        <a:pt x="228" y="51"/>
                      </a:lnTo>
                      <a:lnTo>
                        <a:pt x="229" y="7"/>
                      </a:lnTo>
                      <a:lnTo>
                        <a:pt x="2" y="0"/>
                      </a:lnTo>
                      <a:lnTo>
                        <a:pt x="1" y="44"/>
                      </a:lnTo>
                      <a:lnTo>
                        <a:pt x="0" y="88"/>
                      </a:lnTo>
                      <a:lnTo>
                        <a:pt x="227" y="9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74" name="Freeform 202"/>
                <p:cNvSpPr>
                  <a:spLocks/>
                </p:cNvSpPr>
                <p:nvPr/>
              </p:nvSpPr>
              <p:spPr bwMode="auto">
                <a:xfrm>
                  <a:off x="1519" y="717"/>
                  <a:ext cx="38" cy="15"/>
                </a:xfrm>
                <a:custGeom>
                  <a:avLst/>
                  <a:gdLst>
                    <a:gd name="T0" fmla="*/ 0 w 229"/>
                    <a:gd name="T1" fmla="*/ 0 h 95"/>
                    <a:gd name="T2" fmla="*/ 0 w 229"/>
                    <a:gd name="T3" fmla="*/ 0 h 95"/>
                    <a:gd name="T4" fmla="*/ 0 w 229"/>
                    <a:gd name="T5" fmla="*/ 0 h 95"/>
                    <a:gd name="T6" fmla="*/ 0 w 229"/>
                    <a:gd name="T7" fmla="*/ 0 h 95"/>
                    <a:gd name="T8" fmla="*/ 0 w 229"/>
                    <a:gd name="T9" fmla="*/ 0 h 95"/>
                    <a:gd name="T10" fmla="*/ 0 w 229"/>
                    <a:gd name="T11" fmla="*/ 0 h 95"/>
                    <a:gd name="T12" fmla="*/ 0 w 229"/>
                    <a:gd name="T13" fmla="*/ 0 h 9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9"/>
                    <a:gd name="T22" fmla="*/ 0 h 95"/>
                    <a:gd name="T23" fmla="*/ 229 w 229"/>
                    <a:gd name="T24" fmla="*/ 95 h 9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9" h="95">
                      <a:moveTo>
                        <a:pt x="227" y="95"/>
                      </a:moveTo>
                      <a:lnTo>
                        <a:pt x="228" y="51"/>
                      </a:lnTo>
                      <a:lnTo>
                        <a:pt x="229" y="7"/>
                      </a:lnTo>
                      <a:lnTo>
                        <a:pt x="2" y="0"/>
                      </a:lnTo>
                      <a:lnTo>
                        <a:pt x="1" y="44"/>
                      </a:lnTo>
                      <a:lnTo>
                        <a:pt x="0" y="88"/>
                      </a:lnTo>
                      <a:lnTo>
                        <a:pt x="227" y="9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75" name="Freeform 203"/>
                <p:cNvSpPr>
                  <a:spLocks/>
                </p:cNvSpPr>
                <p:nvPr/>
              </p:nvSpPr>
              <p:spPr bwMode="auto">
                <a:xfrm>
                  <a:off x="1515" y="717"/>
                  <a:ext cx="4" cy="7"/>
                </a:xfrm>
                <a:custGeom>
                  <a:avLst/>
                  <a:gdLst>
                    <a:gd name="T0" fmla="*/ 0 w 22"/>
                    <a:gd name="T1" fmla="*/ 0 h 44"/>
                    <a:gd name="T2" fmla="*/ 0 w 22"/>
                    <a:gd name="T3" fmla="*/ 0 h 44"/>
                    <a:gd name="T4" fmla="*/ 0 w 22"/>
                    <a:gd name="T5" fmla="*/ 0 h 44"/>
                    <a:gd name="T6" fmla="*/ 0 w 22"/>
                    <a:gd name="T7" fmla="*/ 0 h 44"/>
                    <a:gd name="T8" fmla="*/ 0 w 22"/>
                    <a:gd name="T9" fmla="*/ 0 h 44"/>
                    <a:gd name="T10" fmla="*/ 0 w 22"/>
                    <a:gd name="T11" fmla="*/ 0 h 44"/>
                    <a:gd name="T12" fmla="*/ 0 w 22"/>
                    <a:gd name="T13" fmla="*/ 0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"/>
                    <a:gd name="T22" fmla="*/ 0 h 44"/>
                    <a:gd name="T23" fmla="*/ 22 w 22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" h="44">
                      <a:moveTo>
                        <a:pt x="21" y="44"/>
                      </a:moveTo>
                      <a:lnTo>
                        <a:pt x="22" y="0"/>
                      </a:lnTo>
                      <a:lnTo>
                        <a:pt x="17" y="0"/>
                      </a:lnTo>
                      <a:lnTo>
                        <a:pt x="12" y="2"/>
                      </a:lnTo>
                      <a:lnTo>
                        <a:pt x="6" y="3"/>
                      </a:lnTo>
                      <a:lnTo>
                        <a:pt x="0" y="6"/>
                      </a:lnTo>
                      <a:lnTo>
                        <a:pt x="21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76" name="Freeform 204"/>
                <p:cNvSpPr>
                  <a:spLocks/>
                </p:cNvSpPr>
                <p:nvPr/>
              </p:nvSpPr>
              <p:spPr bwMode="auto">
                <a:xfrm>
                  <a:off x="1515" y="717"/>
                  <a:ext cx="4" cy="1"/>
                </a:xfrm>
                <a:custGeom>
                  <a:avLst/>
                  <a:gdLst>
                    <a:gd name="T0" fmla="*/ 0 w 22"/>
                    <a:gd name="T1" fmla="*/ 0 h 6"/>
                    <a:gd name="T2" fmla="*/ 0 w 22"/>
                    <a:gd name="T3" fmla="*/ 0 h 6"/>
                    <a:gd name="T4" fmla="*/ 0 w 22"/>
                    <a:gd name="T5" fmla="*/ 0 h 6"/>
                    <a:gd name="T6" fmla="*/ 0 w 22"/>
                    <a:gd name="T7" fmla="*/ 0 h 6"/>
                    <a:gd name="T8" fmla="*/ 0 w 22"/>
                    <a:gd name="T9" fmla="*/ 0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"/>
                    <a:gd name="T17" fmla="*/ 22 w 22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">
                      <a:moveTo>
                        <a:pt x="22" y="0"/>
                      </a:moveTo>
                      <a:lnTo>
                        <a:pt x="17" y="0"/>
                      </a:lnTo>
                      <a:lnTo>
                        <a:pt x="12" y="2"/>
                      </a:lnTo>
                      <a:lnTo>
                        <a:pt x="6" y="3"/>
                      </a:lnTo>
                      <a:lnTo>
                        <a:pt x="0" y="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77" name="Freeform 205"/>
                <p:cNvSpPr>
                  <a:spLocks/>
                </p:cNvSpPr>
                <p:nvPr/>
              </p:nvSpPr>
              <p:spPr bwMode="auto">
                <a:xfrm>
                  <a:off x="1482" y="717"/>
                  <a:ext cx="40" cy="32"/>
                </a:xfrm>
                <a:custGeom>
                  <a:avLst/>
                  <a:gdLst>
                    <a:gd name="T0" fmla="*/ 0 w 241"/>
                    <a:gd name="T1" fmla="*/ 0 h 187"/>
                    <a:gd name="T2" fmla="*/ 0 w 241"/>
                    <a:gd name="T3" fmla="*/ 0 h 187"/>
                    <a:gd name="T4" fmla="*/ 0 w 241"/>
                    <a:gd name="T5" fmla="*/ 0 h 187"/>
                    <a:gd name="T6" fmla="*/ 0 w 241"/>
                    <a:gd name="T7" fmla="*/ 0 h 187"/>
                    <a:gd name="T8" fmla="*/ 0 w 241"/>
                    <a:gd name="T9" fmla="*/ 0 h 187"/>
                    <a:gd name="T10" fmla="*/ 0 w 241"/>
                    <a:gd name="T11" fmla="*/ 0 h 187"/>
                    <a:gd name="T12" fmla="*/ 0 w 241"/>
                    <a:gd name="T13" fmla="*/ 0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1"/>
                    <a:gd name="T22" fmla="*/ 0 h 187"/>
                    <a:gd name="T23" fmla="*/ 241 w 241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1" h="187">
                      <a:moveTo>
                        <a:pt x="241" y="77"/>
                      </a:moveTo>
                      <a:lnTo>
                        <a:pt x="219" y="38"/>
                      </a:lnTo>
                      <a:lnTo>
                        <a:pt x="198" y="0"/>
                      </a:lnTo>
                      <a:lnTo>
                        <a:pt x="0" y="110"/>
                      </a:lnTo>
                      <a:lnTo>
                        <a:pt x="22" y="148"/>
                      </a:lnTo>
                      <a:lnTo>
                        <a:pt x="43" y="187"/>
                      </a:lnTo>
                      <a:lnTo>
                        <a:pt x="241" y="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78" name="Freeform 206"/>
                <p:cNvSpPr>
                  <a:spLocks/>
                </p:cNvSpPr>
                <p:nvPr/>
              </p:nvSpPr>
              <p:spPr bwMode="auto">
                <a:xfrm>
                  <a:off x="1482" y="717"/>
                  <a:ext cx="40" cy="32"/>
                </a:xfrm>
                <a:custGeom>
                  <a:avLst/>
                  <a:gdLst>
                    <a:gd name="T0" fmla="*/ 0 w 241"/>
                    <a:gd name="T1" fmla="*/ 0 h 187"/>
                    <a:gd name="T2" fmla="*/ 0 w 241"/>
                    <a:gd name="T3" fmla="*/ 0 h 187"/>
                    <a:gd name="T4" fmla="*/ 0 w 241"/>
                    <a:gd name="T5" fmla="*/ 0 h 187"/>
                    <a:gd name="T6" fmla="*/ 0 w 241"/>
                    <a:gd name="T7" fmla="*/ 0 h 187"/>
                    <a:gd name="T8" fmla="*/ 0 w 241"/>
                    <a:gd name="T9" fmla="*/ 0 h 187"/>
                    <a:gd name="T10" fmla="*/ 0 w 241"/>
                    <a:gd name="T11" fmla="*/ 0 h 187"/>
                    <a:gd name="T12" fmla="*/ 0 w 241"/>
                    <a:gd name="T13" fmla="*/ 0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1"/>
                    <a:gd name="T22" fmla="*/ 0 h 187"/>
                    <a:gd name="T23" fmla="*/ 241 w 241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1" h="187">
                      <a:moveTo>
                        <a:pt x="241" y="77"/>
                      </a:moveTo>
                      <a:lnTo>
                        <a:pt x="219" y="38"/>
                      </a:lnTo>
                      <a:lnTo>
                        <a:pt x="198" y="0"/>
                      </a:lnTo>
                      <a:lnTo>
                        <a:pt x="0" y="110"/>
                      </a:lnTo>
                      <a:lnTo>
                        <a:pt x="22" y="148"/>
                      </a:lnTo>
                      <a:lnTo>
                        <a:pt x="43" y="187"/>
                      </a:lnTo>
                      <a:lnTo>
                        <a:pt x="241" y="7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79" name="Freeform 207"/>
                <p:cNvSpPr>
                  <a:spLocks/>
                </p:cNvSpPr>
                <p:nvPr/>
              </p:nvSpPr>
              <p:spPr bwMode="auto">
                <a:xfrm>
                  <a:off x="1479" y="736"/>
                  <a:ext cx="7" cy="6"/>
                </a:xfrm>
                <a:custGeom>
                  <a:avLst/>
                  <a:gdLst>
                    <a:gd name="T0" fmla="*/ 0 w 39"/>
                    <a:gd name="T1" fmla="*/ 0 h 38"/>
                    <a:gd name="T2" fmla="*/ 0 w 39"/>
                    <a:gd name="T3" fmla="*/ 0 h 38"/>
                    <a:gd name="T4" fmla="*/ 0 w 39"/>
                    <a:gd name="T5" fmla="*/ 0 h 38"/>
                    <a:gd name="T6" fmla="*/ 0 w 39"/>
                    <a:gd name="T7" fmla="*/ 0 h 38"/>
                    <a:gd name="T8" fmla="*/ 0 w 39"/>
                    <a:gd name="T9" fmla="*/ 0 h 38"/>
                    <a:gd name="T10" fmla="*/ 0 w 39"/>
                    <a:gd name="T11" fmla="*/ 0 h 38"/>
                    <a:gd name="T12" fmla="*/ 0 w 39"/>
                    <a:gd name="T13" fmla="*/ 0 h 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9"/>
                    <a:gd name="T22" fmla="*/ 0 h 38"/>
                    <a:gd name="T23" fmla="*/ 39 w 39"/>
                    <a:gd name="T24" fmla="*/ 38 h 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9" h="38">
                      <a:moveTo>
                        <a:pt x="39" y="38"/>
                      </a:moveTo>
                      <a:lnTo>
                        <a:pt x="17" y="0"/>
                      </a:lnTo>
                      <a:lnTo>
                        <a:pt x="12" y="3"/>
                      </a:lnTo>
                      <a:lnTo>
                        <a:pt x="8" y="6"/>
                      </a:lnTo>
                      <a:lnTo>
                        <a:pt x="4" y="11"/>
                      </a:lnTo>
                      <a:lnTo>
                        <a:pt x="0" y="16"/>
                      </a:lnTo>
                      <a:lnTo>
                        <a:pt x="39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80" name="Freeform 208"/>
                <p:cNvSpPr>
                  <a:spLocks/>
                </p:cNvSpPr>
                <p:nvPr/>
              </p:nvSpPr>
              <p:spPr bwMode="auto">
                <a:xfrm>
                  <a:off x="1479" y="736"/>
                  <a:ext cx="3" cy="2"/>
                </a:xfrm>
                <a:custGeom>
                  <a:avLst/>
                  <a:gdLst>
                    <a:gd name="T0" fmla="*/ 0 w 17"/>
                    <a:gd name="T1" fmla="*/ 0 h 16"/>
                    <a:gd name="T2" fmla="*/ 0 w 17"/>
                    <a:gd name="T3" fmla="*/ 0 h 16"/>
                    <a:gd name="T4" fmla="*/ 0 w 17"/>
                    <a:gd name="T5" fmla="*/ 0 h 16"/>
                    <a:gd name="T6" fmla="*/ 0 w 17"/>
                    <a:gd name="T7" fmla="*/ 0 h 16"/>
                    <a:gd name="T8" fmla="*/ 0 w 17"/>
                    <a:gd name="T9" fmla="*/ 0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6"/>
                    <a:gd name="T17" fmla="*/ 17 w 17"/>
                    <a:gd name="T18" fmla="*/ 16 h 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6">
                      <a:moveTo>
                        <a:pt x="17" y="0"/>
                      </a:moveTo>
                      <a:lnTo>
                        <a:pt x="12" y="3"/>
                      </a:lnTo>
                      <a:lnTo>
                        <a:pt x="8" y="6"/>
                      </a:lnTo>
                      <a:lnTo>
                        <a:pt x="4" y="11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81" name="Freeform 209"/>
                <p:cNvSpPr>
                  <a:spLocks/>
                </p:cNvSpPr>
                <p:nvPr/>
              </p:nvSpPr>
              <p:spPr bwMode="auto">
                <a:xfrm>
                  <a:off x="1460" y="738"/>
                  <a:ext cx="32" cy="41"/>
                </a:xfrm>
                <a:custGeom>
                  <a:avLst/>
                  <a:gdLst>
                    <a:gd name="T0" fmla="*/ 0 w 190"/>
                    <a:gd name="T1" fmla="*/ 0 h 240"/>
                    <a:gd name="T2" fmla="*/ 0 w 190"/>
                    <a:gd name="T3" fmla="*/ 0 h 240"/>
                    <a:gd name="T4" fmla="*/ 0 w 190"/>
                    <a:gd name="T5" fmla="*/ 0 h 240"/>
                    <a:gd name="T6" fmla="*/ 0 w 190"/>
                    <a:gd name="T7" fmla="*/ 0 h 240"/>
                    <a:gd name="T8" fmla="*/ 0 w 190"/>
                    <a:gd name="T9" fmla="*/ 0 h 240"/>
                    <a:gd name="T10" fmla="*/ 0 w 190"/>
                    <a:gd name="T11" fmla="*/ 0 h 240"/>
                    <a:gd name="T12" fmla="*/ 0 w 190"/>
                    <a:gd name="T13" fmla="*/ 0 h 2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0"/>
                    <a:gd name="T22" fmla="*/ 0 h 240"/>
                    <a:gd name="T23" fmla="*/ 190 w 190"/>
                    <a:gd name="T24" fmla="*/ 240 h 24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0" h="240">
                      <a:moveTo>
                        <a:pt x="190" y="45"/>
                      </a:moveTo>
                      <a:lnTo>
                        <a:pt x="152" y="22"/>
                      </a:lnTo>
                      <a:lnTo>
                        <a:pt x="113" y="0"/>
                      </a:lnTo>
                      <a:lnTo>
                        <a:pt x="0" y="196"/>
                      </a:lnTo>
                      <a:lnTo>
                        <a:pt x="38" y="218"/>
                      </a:lnTo>
                      <a:lnTo>
                        <a:pt x="77" y="240"/>
                      </a:lnTo>
                      <a:lnTo>
                        <a:pt x="19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82" name="Freeform 210"/>
                <p:cNvSpPr>
                  <a:spLocks/>
                </p:cNvSpPr>
                <p:nvPr/>
              </p:nvSpPr>
              <p:spPr bwMode="auto">
                <a:xfrm>
                  <a:off x="1460" y="738"/>
                  <a:ext cx="32" cy="41"/>
                </a:xfrm>
                <a:custGeom>
                  <a:avLst/>
                  <a:gdLst>
                    <a:gd name="T0" fmla="*/ 0 w 190"/>
                    <a:gd name="T1" fmla="*/ 0 h 240"/>
                    <a:gd name="T2" fmla="*/ 0 w 190"/>
                    <a:gd name="T3" fmla="*/ 0 h 240"/>
                    <a:gd name="T4" fmla="*/ 0 w 190"/>
                    <a:gd name="T5" fmla="*/ 0 h 240"/>
                    <a:gd name="T6" fmla="*/ 0 w 190"/>
                    <a:gd name="T7" fmla="*/ 0 h 240"/>
                    <a:gd name="T8" fmla="*/ 0 w 190"/>
                    <a:gd name="T9" fmla="*/ 0 h 240"/>
                    <a:gd name="T10" fmla="*/ 0 w 190"/>
                    <a:gd name="T11" fmla="*/ 0 h 240"/>
                    <a:gd name="T12" fmla="*/ 0 w 190"/>
                    <a:gd name="T13" fmla="*/ 0 h 2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0"/>
                    <a:gd name="T22" fmla="*/ 0 h 240"/>
                    <a:gd name="T23" fmla="*/ 190 w 190"/>
                    <a:gd name="T24" fmla="*/ 240 h 24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0" h="240">
                      <a:moveTo>
                        <a:pt x="190" y="45"/>
                      </a:moveTo>
                      <a:lnTo>
                        <a:pt x="152" y="22"/>
                      </a:lnTo>
                      <a:lnTo>
                        <a:pt x="113" y="0"/>
                      </a:lnTo>
                      <a:lnTo>
                        <a:pt x="0" y="196"/>
                      </a:lnTo>
                      <a:lnTo>
                        <a:pt x="38" y="218"/>
                      </a:lnTo>
                      <a:lnTo>
                        <a:pt x="77" y="240"/>
                      </a:lnTo>
                      <a:lnTo>
                        <a:pt x="190" y="4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83" name="Freeform 211"/>
                <p:cNvSpPr>
                  <a:spLocks/>
                </p:cNvSpPr>
                <p:nvPr/>
              </p:nvSpPr>
              <p:spPr bwMode="auto">
                <a:xfrm>
                  <a:off x="1460" y="771"/>
                  <a:ext cx="7" cy="4"/>
                </a:xfrm>
                <a:custGeom>
                  <a:avLst/>
                  <a:gdLst>
                    <a:gd name="T0" fmla="*/ 0 w 44"/>
                    <a:gd name="T1" fmla="*/ 0 h 23"/>
                    <a:gd name="T2" fmla="*/ 0 w 44"/>
                    <a:gd name="T3" fmla="*/ 0 h 23"/>
                    <a:gd name="T4" fmla="*/ 0 w 44"/>
                    <a:gd name="T5" fmla="*/ 0 h 23"/>
                    <a:gd name="T6" fmla="*/ 0 w 44"/>
                    <a:gd name="T7" fmla="*/ 0 h 23"/>
                    <a:gd name="T8" fmla="*/ 0 w 44"/>
                    <a:gd name="T9" fmla="*/ 0 h 23"/>
                    <a:gd name="T10" fmla="*/ 0 w 44"/>
                    <a:gd name="T11" fmla="*/ 0 h 23"/>
                    <a:gd name="T12" fmla="*/ 0 w 44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23"/>
                    <a:gd name="T23" fmla="*/ 44 w 44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23">
                      <a:moveTo>
                        <a:pt x="44" y="22"/>
                      </a:moveTo>
                      <a:lnTo>
                        <a:pt x="6" y="0"/>
                      </a:lnTo>
                      <a:lnTo>
                        <a:pt x="4" y="5"/>
                      </a:lnTo>
                      <a:lnTo>
                        <a:pt x="2" y="10"/>
                      </a:lnTo>
                      <a:lnTo>
                        <a:pt x="0" y="16"/>
                      </a:lnTo>
                      <a:lnTo>
                        <a:pt x="0" y="23"/>
                      </a:lnTo>
                      <a:lnTo>
                        <a:pt x="44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84" name="Freeform 212"/>
                <p:cNvSpPr>
                  <a:spLocks/>
                </p:cNvSpPr>
                <p:nvPr/>
              </p:nvSpPr>
              <p:spPr bwMode="auto">
                <a:xfrm>
                  <a:off x="1460" y="771"/>
                  <a:ext cx="1" cy="4"/>
                </a:xfrm>
                <a:custGeom>
                  <a:avLst/>
                  <a:gdLst>
                    <a:gd name="T0" fmla="*/ 0 w 6"/>
                    <a:gd name="T1" fmla="*/ 0 h 23"/>
                    <a:gd name="T2" fmla="*/ 0 w 6"/>
                    <a:gd name="T3" fmla="*/ 0 h 23"/>
                    <a:gd name="T4" fmla="*/ 0 w 6"/>
                    <a:gd name="T5" fmla="*/ 0 h 23"/>
                    <a:gd name="T6" fmla="*/ 0 w 6"/>
                    <a:gd name="T7" fmla="*/ 0 h 23"/>
                    <a:gd name="T8" fmla="*/ 0 w 6"/>
                    <a:gd name="T9" fmla="*/ 0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"/>
                    <a:gd name="T16" fmla="*/ 0 h 23"/>
                    <a:gd name="T17" fmla="*/ 6 w 6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" h="23">
                      <a:moveTo>
                        <a:pt x="6" y="0"/>
                      </a:moveTo>
                      <a:lnTo>
                        <a:pt x="4" y="5"/>
                      </a:lnTo>
                      <a:lnTo>
                        <a:pt x="2" y="10"/>
                      </a:lnTo>
                      <a:lnTo>
                        <a:pt x="0" y="16"/>
                      </a:lnTo>
                      <a:lnTo>
                        <a:pt x="0" y="2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85" name="Freeform 213"/>
                <p:cNvSpPr>
                  <a:spLocks/>
                </p:cNvSpPr>
                <p:nvPr/>
              </p:nvSpPr>
              <p:spPr bwMode="auto">
                <a:xfrm>
                  <a:off x="1460" y="775"/>
                  <a:ext cx="15" cy="38"/>
                </a:xfrm>
                <a:custGeom>
                  <a:avLst/>
                  <a:gdLst>
                    <a:gd name="T0" fmla="*/ 0 w 91"/>
                    <a:gd name="T1" fmla="*/ 0 h 229"/>
                    <a:gd name="T2" fmla="*/ 0 w 91"/>
                    <a:gd name="T3" fmla="*/ 0 h 229"/>
                    <a:gd name="T4" fmla="*/ 0 w 91"/>
                    <a:gd name="T5" fmla="*/ 0 h 229"/>
                    <a:gd name="T6" fmla="*/ 0 w 91"/>
                    <a:gd name="T7" fmla="*/ 0 h 229"/>
                    <a:gd name="T8" fmla="*/ 0 w 91"/>
                    <a:gd name="T9" fmla="*/ 0 h 229"/>
                    <a:gd name="T10" fmla="*/ 0 w 91"/>
                    <a:gd name="T11" fmla="*/ 0 h 229"/>
                    <a:gd name="T12" fmla="*/ 0 w 91"/>
                    <a:gd name="T13" fmla="*/ 0 h 2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1"/>
                    <a:gd name="T22" fmla="*/ 0 h 229"/>
                    <a:gd name="T23" fmla="*/ 91 w 91"/>
                    <a:gd name="T24" fmla="*/ 229 h 22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1" h="229">
                      <a:moveTo>
                        <a:pt x="88" y="0"/>
                      </a:moveTo>
                      <a:lnTo>
                        <a:pt x="44" y="1"/>
                      </a:lnTo>
                      <a:lnTo>
                        <a:pt x="0" y="2"/>
                      </a:lnTo>
                      <a:lnTo>
                        <a:pt x="4" y="229"/>
                      </a:lnTo>
                      <a:lnTo>
                        <a:pt x="47" y="228"/>
                      </a:lnTo>
                      <a:lnTo>
                        <a:pt x="91" y="227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86" name="Freeform 214"/>
                <p:cNvSpPr>
                  <a:spLocks/>
                </p:cNvSpPr>
                <p:nvPr/>
              </p:nvSpPr>
              <p:spPr bwMode="auto">
                <a:xfrm>
                  <a:off x="1460" y="775"/>
                  <a:ext cx="15" cy="38"/>
                </a:xfrm>
                <a:custGeom>
                  <a:avLst/>
                  <a:gdLst>
                    <a:gd name="T0" fmla="*/ 0 w 91"/>
                    <a:gd name="T1" fmla="*/ 0 h 229"/>
                    <a:gd name="T2" fmla="*/ 0 w 91"/>
                    <a:gd name="T3" fmla="*/ 0 h 229"/>
                    <a:gd name="T4" fmla="*/ 0 w 91"/>
                    <a:gd name="T5" fmla="*/ 0 h 229"/>
                    <a:gd name="T6" fmla="*/ 0 w 91"/>
                    <a:gd name="T7" fmla="*/ 0 h 229"/>
                    <a:gd name="T8" fmla="*/ 0 w 91"/>
                    <a:gd name="T9" fmla="*/ 0 h 229"/>
                    <a:gd name="T10" fmla="*/ 0 w 91"/>
                    <a:gd name="T11" fmla="*/ 0 h 229"/>
                    <a:gd name="T12" fmla="*/ 0 w 91"/>
                    <a:gd name="T13" fmla="*/ 0 h 2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1"/>
                    <a:gd name="T22" fmla="*/ 0 h 229"/>
                    <a:gd name="T23" fmla="*/ 91 w 91"/>
                    <a:gd name="T24" fmla="*/ 229 h 22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1" h="229">
                      <a:moveTo>
                        <a:pt x="88" y="0"/>
                      </a:moveTo>
                      <a:lnTo>
                        <a:pt x="44" y="1"/>
                      </a:lnTo>
                      <a:lnTo>
                        <a:pt x="0" y="2"/>
                      </a:lnTo>
                      <a:lnTo>
                        <a:pt x="4" y="229"/>
                      </a:lnTo>
                      <a:lnTo>
                        <a:pt x="47" y="228"/>
                      </a:lnTo>
                      <a:lnTo>
                        <a:pt x="91" y="227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87" name="Freeform 215"/>
                <p:cNvSpPr>
                  <a:spLocks/>
                </p:cNvSpPr>
                <p:nvPr/>
              </p:nvSpPr>
              <p:spPr bwMode="auto">
                <a:xfrm>
                  <a:off x="1460" y="813"/>
                  <a:ext cx="7" cy="4"/>
                </a:xfrm>
                <a:custGeom>
                  <a:avLst/>
                  <a:gdLst>
                    <a:gd name="T0" fmla="*/ 0 w 43"/>
                    <a:gd name="T1" fmla="*/ 0 h 23"/>
                    <a:gd name="T2" fmla="*/ 0 w 43"/>
                    <a:gd name="T3" fmla="*/ 0 h 23"/>
                    <a:gd name="T4" fmla="*/ 0 w 43"/>
                    <a:gd name="T5" fmla="*/ 0 h 23"/>
                    <a:gd name="T6" fmla="*/ 0 w 43"/>
                    <a:gd name="T7" fmla="*/ 0 h 23"/>
                    <a:gd name="T8" fmla="*/ 0 w 43"/>
                    <a:gd name="T9" fmla="*/ 0 h 23"/>
                    <a:gd name="T10" fmla="*/ 0 w 43"/>
                    <a:gd name="T11" fmla="*/ 0 h 23"/>
                    <a:gd name="T12" fmla="*/ 0 w 43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3"/>
                    <a:gd name="T23" fmla="*/ 43 w 43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3">
                      <a:moveTo>
                        <a:pt x="43" y="0"/>
                      </a:moveTo>
                      <a:lnTo>
                        <a:pt x="0" y="1"/>
                      </a:lnTo>
                      <a:lnTo>
                        <a:pt x="0" y="6"/>
                      </a:lnTo>
                      <a:lnTo>
                        <a:pt x="1" y="11"/>
                      </a:lnTo>
                      <a:lnTo>
                        <a:pt x="3" y="17"/>
                      </a:lnTo>
                      <a:lnTo>
                        <a:pt x="6" y="23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88" name="Freeform 216"/>
                <p:cNvSpPr>
                  <a:spLocks/>
                </p:cNvSpPr>
                <p:nvPr/>
              </p:nvSpPr>
              <p:spPr bwMode="auto">
                <a:xfrm>
                  <a:off x="1460" y="813"/>
                  <a:ext cx="1" cy="4"/>
                </a:xfrm>
                <a:custGeom>
                  <a:avLst/>
                  <a:gdLst>
                    <a:gd name="T0" fmla="*/ 0 w 6"/>
                    <a:gd name="T1" fmla="*/ 0 h 22"/>
                    <a:gd name="T2" fmla="*/ 0 w 6"/>
                    <a:gd name="T3" fmla="*/ 0 h 22"/>
                    <a:gd name="T4" fmla="*/ 0 w 6"/>
                    <a:gd name="T5" fmla="*/ 0 h 22"/>
                    <a:gd name="T6" fmla="*/ 0 w 6"/>
                    <a:gd name="T7" fmla="*/ 0 h 22"/>
                    <a:gd name="T8" fmla="*/ 0 w 6"/>
                    <a:gd name="T9" fmla="*/ 0 h 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"/>
                    <a:gd name="T16" fmla="*/ 0 h 22"/>
                    <a:gd name="T17" fmla="*/ 6 w 6"/>
                    <a:gd name="T18" fmla="*/ 22 h 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" h="22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1" y="10"/>
                      </a:lnTo>
                      <a:lnTo>
                        <a:pt x="3" y="16"/>
                      </a:lnTo>
                      <a:lnTo>
                        <a:pt x="6" y="2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89" name="Freeform 217"/>
                <p:cNvSpPr>
                  <a:spLocks/>
                </p:cNvSpPr>
                <p:nvPr/>
              </p:nvSpPr>
              <p:spPr bwMode="auto">
                <a:xfrm>
                  <a:off x="1461" y="809"/>
                  <a:ext cx="33" cy="40"/>
                </a:xfrm>
                <a:custGeom>
                  <a:avLst/>
                  <a:gdLst>
                    <a:gd name="T0" fmla="*/ 0 w 195"/>
                    <a:gd name="T1" fmla="*/ 0 h 240"/>
                    <a:gd name="T2" fmla="*/ 0 w 195"/>
                    <a:gd name="T3" fmla="*/ 0 h 240"/>
                    <a:gd name="T4" fmla="*/ 0 w 195"/>
                    <a:gd name="T5" fmla="*/ 0 h 240"/>
                    <a:gd name="T6" fmla="*/ 0 w 195"/>
                    <a:gd name="T7" fmla="*/ 0 h 240"/>
                    <a:gd name="T8" fmla="*/ 0 w 195"/>
                    <a:gd name="T9" fmla="*/ 0 h 240"/>
                    <a:gd name="T10" fmla="*/ 0 w 195"/>
                    <a:gd name="T11" fmla="*/ 0 h 240"/>
                    <a:gd name="T12" fmla="*/ 0 w 195"/>
                    <a:gd name="T13" fmla="*/ 0 h 2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5"/>
                    <a:gd name="T22" fmla="*/ 0 h 240"/>
                    <a:gd name="T23" fmla="*/ 195 w 195"/>
                    <a:gd name="T24" fmla="*/ 240 h 24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5" h="240">
                      <a:moveTo>
                        <a:pt x="75" y="0"/>
                      </a:moveTo>
                      <a:lnTo>
                        <a:pt x="37" y="24"/>
                      </a:lnTo>
                      <a:lnTo>
                        <a:pt x="0" y="47"/>
                      </a:lnTo>
                      <a:lnTo>
                        <a:pt x="120" y="240"/>
                      </a:lnTo>
                      <a:lnTo>
                        <a:pt x="157" y="216"/>
                      </a:lnTo>
                      <a:lnTo>
                        <a:pt x="195" y="19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90" name="Freeform 218"/>
                <p:cNvSpPr>
                  <a:spLocks/>
                </p:cNvSpPr>
                <p:nvPr/>
              </p:nvSpPr>
              <p:spPr bwMode="auto">
                <a:xfrm>
                  <a:off x="1461" y="809"/>
                  <a:ext cx="33" cy="40"/>
                </a:xfrm>
                <a:custGeom>
                  <a:avLst/>
                  <a:gdLst>
                    <a:gd name="T0" fmla="*/ 0 w 195"/>
                    <a:gd name="T1" fmla="*/ 0 h 240"/>
                    <a:gd name="T2" fmla="*/ 0 w 195"/>
                    <a:gd name="T3" fmla="*/ 0 h 240"/>
                    <a:gd name="T4" fmla="*/ 0 w 195"/>
                    <a:gd name="T5" fmla="*/ 0 h 240"/>
                    <a:gd name="T6" fmla="*/ 0 w 195"/>
                    <a:gd name="T7" fmla="*/ 0 h 240"/>
                    <a:gd name="T8" fmla="*/ 0 w 195"/>
                    <a:gd name="T9" fmla="*/ 0 h 240"/>
                    <a:gd name="T10" fmla="*/ 0 w 195"/>
                    <a:gd name="T11" fmla="*/ 0 h 240"/>
                    <a:gd name="T12" fmla="*/ 0 w 195"/>
                    <a:gd name="T13" fmla="*/ 0 h 2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5"/>
                    <a:gd name="T22" fmla="*/ 0 h 240"/>
                    <a:gd name="T23" fmla="*/ 195 w 195"/>
                    <a:gd name="T24" fmla="*/ 240 h 24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5" h="240">
                      <a:moveTo>
                        <a:pt x="75" y="0"/>
                      </a:moveTo>
                      <a:lnTo>
                        <a:pt x="37" y="24"/>
                      </a:lnTo>
                      <a:lnTo>
                        <a:pt x="0" y="47"/>
                      </a:lnTo>
                      <a:lnTo>
                        <a:pt x="120" y="240"/>
                      </a:lnTo>
                      <a:lnTo>
                        <a:pt x="157" y="216"/>
                      </a:lnTo>
                      <a:lnTo>
                        <a:pt x="195" y="19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91" name="Freeform 219"/>
                <p:cNvSpPr>
                  <a:spLocks/>
                </p:cNvSpPr>
                <p:nvPr/>
              </p:nvSpPr>
              <p:spPr bwMode="auto">
                <a:xfrm>
                  <a:off x="1481" y="841"/>
                  <a:ext cx="14" cy="11"/>
                </a:xfrm>
                <a:custGeom>
                  <a:avLst/>
                  <a:gdLst>
                    <a:gd name="T0" fmla="*/ 0 w 81"/>
                    <a:gd name="T1" fmla="*/ 0 h 67"/>
                    <a:gd name="T2" fmla="*/ 0 w 81"/>
                    <a:gd name="T3" fmla="*/ 0 h 67"/>
                    <a:gd name="T4" fmla="*/ 0 w 81"/>
                    <a:gd name="T5" fmla="*/ 0 h 67"/>
                    <a:gd name="T6" fmla="*/ 0 w 81"/>
                    <a:gd name="T7" fmla="*/ 0 h 67"/>
                    <a:gd name="T8" fmla="*/ 0 w 81"/>
                    <a:gd name="T9" fmla="*/ 0 h 67"/>
                    <a:gd name="T10" fmla="*/ 0 w 81"/>
                    <a:gd name="T11" fmla="*/ 0 h 67"/>
                    <a:gd name="T12" fmla="*/ 0 w 81"/>
                    <a:gd name="T13" fmla="*/ 0 h 67"/>
                    <a:gd name="T14" fmla="*/ 0 w 81"/>
                    <a:gd name="T15" fmla="*/ 0 h 67"/>
                    <a:gd name="T16" fmla="*/ 0 w 81"/>
                    <a:gd name="T17" fmla="*/ 0 h 67"/>
                    <a:gd name="T18" fmla="*/ 0 w 81"/>
                    <a:gd name="T19" fmla="*/ 0 h 67"/>
                    <a:gd name="T20" fmla="*/ 0 w 81"/>
                    <a:gd name="T21" fmla="*/ 0 h 67"/>
                    <a:gd name="T22" fmla="*/ 0 w 81"/>
                    <a:gd name="T23" fmla="*/ 0 h 67"/>
                    <a:gd name="T24" fmla="*/ 0 w 81"/>
                    <a:gd name="T25" fmla="*/ 0 h 67"/>
                    <a:gd name="T26" fmla="*/ 0 w 81"/>
                    <a:gd name="T27" fmla="*/ 0 h 67"/>
                    <a:gd name="T28" fmla="*/ 0 w 81"/>
                    <a:gd name="T29" fmla="*/ 0 h 67"/>
                    <a:gd name="T30" fmla="*/ 0 w 81"/>
                    <a:gd name="T31" fmla="*/ 0 h 6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1"/>
                    <a:gd name="T49" fmla="*/ 0 h 67"/>
                    <a:gd name="T50" fmla="*/ 81 w 81"/>
                    <a:gd name="T51" fmla="*/ 67 h 6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1" h="67">
                      <a:moveTo>
                        <a:pt x="37" y="23"/>
                      </a:moveTo>
                      <a:lnTo>
                        <a:pt x="75" y="0"/>
                      </a:lnTo>
                      <a:lnTo>
                        <a:pt x="79" y="9"/>
                      </a:lnTo>
                      <a:lnTo>
                        <a:pt x="81" y="20"/>
                      </a:lnTo>
                      <a:lnTo>
                        <a:pt x="81" y="31"/>
                      </a:lnTo>
                      <a:lnTo>
                        <a:pt x="78" y="41"/>
                      </a:lnTo>
                      <a:lnTo>
                        <a:pt x="72" y="50"/>
                      </a:lnTo>
                      <a:lnTo>
                        <a:pt x="65" y="57"/>
                      </a:lnTo>
                      <a:lnTo>
                        <a:pt x="56" y="64"/>
                      </a:lnTo>
                      <a:lnTo>
                        <a:pt x="46" y="67"/>
                      </a:lnTo>
                      <a:lnTo>
                        <a:pt x="35" y="67"/>
                      </a:lnTo>
                      <a:lnTo>
                        <a:pt x="24" y="66"/>
                      </a:lnTo>
                      <a:lnTo>
                        <a:pt x="15" y="62"/>
                      </a:lnTo>
                      <a:lnTo>
                        <a:pt x="6" y="55"/>
                      </a:lnTo>
                      <a:lnTo>
                        <a:pt x="0" y="47"/>
                      </a:lnTo>
                      <a:lnTo>
                        <a:pt x="37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92" name="Freeform 220"/>
                <p:cNvSpPr>
                  <a:spLocks/>
                </p:cNvSpPr>
                <p:nvPr/>
              </p:nvSpPr>
              <p:spPr bwMode="auto">
                <a:xfrm>
                  <a:off x="1481" y="841"/>
                  <a:ext cx="14" cy="11"/>
                </a:xfrm>
                <a:custGeom>
                  <a:avLst/>
                  <a:gdLst>
                    <a:gd name="T0" fmla="*/ 0 w 81"/>
                    <a:gd name="T1" fmla="*/ 0 h 67"/>
                    <a:gd name="T2" fmla="*/ 0 w 81"/>
                    <a:gd name="T3" fmla="*/ 0 h 67"/>
                    <a:gd name="T4" fmla="*/ 0 w 81"/>
                    <a:gd name="T5" fmla="*/ 0 h 67"/>
                    <a:gd name="T6" fmla="*/ 0 w 81"/>
                    <a:gd name="T7" fmla="*/ 0 h 67"/>
                    <a:gd name="T8" fmla="*/ 0 w 81"/>
                    <a:gd name="T9" fmla="*/ 0 h 67"/>
                    <a:gd name="T10" fmla="*/ 0 w 81"/>
                    <a:gd name="T11" fmla="*/ 0 h 67"/>
                    <a:gd name="T12" fmla="*/ 0 w 81"/>
                    <a:gd name="T13" fmla="*/ 0 h 67"/>
                    <a:gd name="T14" fmla="*/ 0 w 81"/>
                    <a:gd name="T15" fmla="*/ 0 h 67"/>
                    <a:gd name="T16" fmla="*/ 0 w 81"/>
                    <a:gd name="T17" fmla="*/ 0 h 67"/>
                    <a:gd name="T18" fmla="*/ 0 w 81"/>
                    <a:gd name="T19" fmla="*/ 0 h 67"/>
                    <a:gd name="T20" fmla="*/ 0 w 81"/>
                    <a:gd name="T21" fmla="*/ 0 h 67"/>
                    <a:gd name="T22" fmla="*/ 0 w 81"/>
                    <a:gd name="T23" fmla="*/ 0 h 67"/>
                    <a:gd name="T24" fmla="*/ 0 w 81"/>
                    <a:gd name="T25" fmla="*/ 0 h 67"/>
                    <a:gd name="T26" fmla="*/ 0 w 81"/>
                    <a:gd name="T27" fmla="*/ 0 h 6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1"/>
                    <a:gd name="T43" fmla="*/ 0 h 67"/>
                    <a:gd name="T44" fmla="*/ 81 w 81"/>
                    <a:gd name="T45" fmla="*/ 67 h 6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1" h="67">
                      <a:moveTo>
                        <a:pt x="75" y="0"/>
                      </a:moveTo>
                      <a:lnTo>
                        <a:pt x="79" y="9"/>
                      </a:lnTo>
                      <a:lnTo>
                        <a:pt x="81" y="20"/>
                      </a:lnTo>
                      <a:lnTo>
                        <a:pt x="81" y="31"/>
                      </a:lnTo>
                      <a:lnTo>
                        <a:pt x="78" y="41"/>
                      </a:lnTo>
                      <a:lnTo>
                        <a:pt x="72" y="50"/>
                      </a:lnTo>
                      <a:lnTo>
                        <a:pt x="65" y="57"/>
                      </a:lnTo>
                      <a:lnTo>
                        <a:pt x="56" y="64"/>
                      </a:lnTo>
                      <a:lnTo>
                        <a:pt x="46" y="67"/>
                      </a:lnTo>
                      <a:lnTo>
                        <a:pt x="35" y="67"/>
                      </a:lnTo>
                      <a:lnTo>
                        <a:pt x="24" y="66"/>
                      </a:lnTo>
                      <a:lnTo>
                        <a:pt x="15" y="62"/>
                      </a:lnTo>
                      <a:lnTo>
                        <a:pt x="6" y="55"/>
                      </a:lnTo>
                      <a:lnTo>
                        <a:pt x="0" y="4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93" name="Freeform 221"/>
                <p:cNvSpPr>
                  <a:spLocks/>
                </p:cNvSpPr>
                <p:nvPr/>
              </p:nvSpPr>
              <p:spPr bwMode="auto">
                <a:xfrm>
                  <a:off x="1992" y="1413"/>
                  <a:ext cx="10" cy="14"/>
                </a:xfrm>
                <a:custGeom>
                  <a:avLst/>
                  <a:gdLst>
                    <a:gd name="T0" fmla="*/ 0 w 57"/>
                    <a:gd name="T1" fmla="*/ 0 h 86"/>
                    <a:gd name="T2" fmla="*/ 0 w 57"/>
                    <a:gd name="T3" fmla="*/ 0 h 86"/>
                    <a:gd name="T4" fmla="*/ 0 w 57"/>
                    <a:gd name="T5" fmla="*/ 0 h 86"/>
                    <a:gd name="T6" fmla="*/ 0 w 57"/>
                    <a:gd name="T7" fmla="*/ 0 h 86"/>
                    <a:gd name="T8" fmla="*/ 0 w 57"/>
                    <a:gd name="T9" fmla="*/ 0 h 86"/>
                    <a:gd name="T10" fmla="*/ 0 w 57"/>
                    <a:gd name="T11" fmla="*/ 0 h 86"/>
                    <a:gd name="T12" fmla="*/ 0 w 57"/>
                    <a:gd name="T13" fmla="*/ 0 h 86"/>
                    <a:gd name="T14" fmla="*/ 0 w 57"/>
                    <a:gd name="T15" fmla="*/ 0 h 86"/>
                    <a:gd name="T16" fmla="*/ 0 w 57"/>
                    <a:gd name="T17" fmla="*/ 0 h 86"/>
                    <a:gd name="T18" fmla="*/ 0 w 57"/>
                    <a:gd name="T19" fmla="*/ 0 h 86"/>
                    <a:gd name="T20" fmla="*/ 0 w 57"/>
                    <a:gd name="T21" fmla="*/ 0 h 86"/>
                    <a:gd name="T22" fmla="*/ 0 w 57"/>
                    <a:gd name="T23" fmla="*/ 0 h 86"/>
                    <a:gd name="T24" fmla="*/ 0 w 57"/>
                    <a:gd name="T25" fmla="*/ 0 h 86"/>
                    <a:gd name="T26" fmla="*/ 0 w 57"/>
                    <a:gd name="T27" fmla="*/ 0 h 86"/>
                    <a:gd name="T28" fmla="*/ 0 w 57"/>
                    <a:gd name="T29" fmla="*/ 0 h 86"/>
                    <a:gd name="T30" fmla="*/ 0 w 57"/>
                    <a:gd name="T31" fmla="*/ 0 h 8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7"/>
                    <a:gd name="T49" fmla="*/ 0 h 86"/>
                    <a:gd name="T50" fmla="*/ 57 w 57"/>
                    <a:gd name="T51" fmla="*/ 86 h 8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7" h="86">
                      <a:moveTo>
                        <a:pt x="43" y="42"/>
                      </a:moveTo>
                      <a:lnTo>
                        <a:pt x="57" y="83"/>
                      </a:lnTo>
                      <a:lnTo>
                        <a:pt x="48" y="86"/>
                      </a:lnTo>
                      <a:lnTo>
                        <a:pt x="37" y="86"/>
                      </a:lnTo>
                      <a:lnTo>
                        <a:pt x="26" y="82"/>
                      </a:lnTo>
                      <a:lnTo>
                        <a:pt x="17" y="77"/>
                      </a:lnTo>
                      <a:lnTo>
                        <a:pt x="9" y="70"/>
                      </a:lnTo>
                      <a:lnTo>
                        <a:pt x="4" y="61"/>
                      </a:lnTo>
                      <a:lnTo>
                        <a:pt x="0" y="51"/>
                      </a:lnTo>
                      <a:lnTo>
                        <a:pt x="0" y="41"/>
                      </a:lnTo>
                      <a:lnTo>
                        <a:pt x="1" y="30"/>
                      </a:lnTo>
                      <a:lnTo>
                        <a:pt x="5" y="20"/>
                      </a:lnTo>
                      <a:lnTo>
                        <a:pt x="11" y="11"/>
                      </a:lnTo>
                      <a:lnTo>
                        <a:pt x="20" y="4"/>
                      </a:lnTo>
                      <a:lnTo>
                        <a:pt x="30" y="0"/>
                      </a:lnTo>
                      <a:lnTo>
                        <a:pt x="43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94" name="Freeform 222"/>
                <p:cNvSpPr>
                  <a:spLocks/>
                </p:cNvSpPr>
                <p:nvPr/>
              </p:nvSpPr>
              <p:spPr bwMode="auto">
                <a:xfrm>
                  <a:off x="1992" y="1413"/>
                  <a:ext cx="10" cy="14"/>
                </a:xfrm>
                <a:custGeom>
                  <a:avLst/>
                  <a:gdLst>
                    <a:gd name="T0" fmla="*/ 0 w 57"/>
                    <a:gd name="T1" fmla="*/ 0 h 86"/>
                    <a:gd name="T2" fmla="*/ 0 w 57"/>
                    <a:gd name="T3" fmla="*/ 0 h 86"/>
                    <a:gd name="T4" fmla="*/ 0 w 57"/>
                    <a:gd name="T5" fmla="*/ 0 h 86"/>
                    <a:gd name="T6" fmla="*/ 0 w 57"/>
                    <a:gd name="T7" fmla="*/ 0 h 86"/>
                    <a:gd name="T8" fmla="*/ 0 w 57"/>
                    <a:gd name="T9" fmla="*/ 0 h 86"/>
                    <a:gd name="T10" fmla="*/ 0 w 57"/>
                    <a:gd name="T11" fmla="*/ 0 h 86"/>
                    <a:gd name="T12" fmla="*/ 0 w 57"/>
                    <a:gd name="T13" fmla="*/ 0 h 86"/>
                    <a:gd name="T14" fmla="*/ 0 w 57"/>
                    <a:gd name="T15" fmla="*/ 0 h 86"/>
                    <a:gd name="T16" fmla="*/ 0 w 57"/>
                    <a:gd name="T17" fmla="*/ 0 h 86"/>
                    <a:gd name="T18" fmla="*/ 0 w 57"/>
                    <a:gd name="T19" fmla="*/ 0 h 86"/>
                    <a:gd name="T20" fmla="*/ 0 w 57"/>
                    <a:gd name="T21" fmla="*/ 0 h 86"/>
                    <a:gd name="T22" fmla="*/ 0 w 57"/>
                    <a:gd name="T23" fmla="*/ 0 h 86"/>
                    <a:gd name="T24" fmla="*/ 0 w 57"/>
                    <a:gd name="T25" fmla="*/ 0 h 86"/>
                    <a:gd name="T26" fmla="*/ 0 w 57"/>
                    <a:gd name="T27" fmla="*/ 0 h 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7"/>
                    <a:gd name="T43" fmla="*/ 0 h 86"/>
                    <a:gd name="T44" fmla="*/ 57 w 57"/>
                    <a:gd name="T45" fmla="*/ 86 h 8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7" h="86">
                      <a:moveTo>
                        <a:pt x="57" y="83"/>
                      </a:moveTo>
                      <a:lnTo>
                        <a:pt x="48" y="86"/>
                      </a:lnTo>
                      <a:lnTo>
                        <a:pt x="37" y="86"/>
                      </a:lnTo>
                      <a:lnTo>
                        <a:pt x="26" y="82"/>
                      </a:lnTo>
                      <a:lnTo>
                        <a:pt x="17" y="77"/>
                      </a:lnTo>
                      <a:lnTo>
                        <a:pt x="9" y="70"/>
                      </a:lnTo>
                      <a:lnTo>
                        <a:pt x="4" y="61"/>
                      </a:lnTo>
                      <a:lnTo>
                        <a:pt x="0" y="51"/>
                      </a:lnTo>
                      <a:lnTo>
                        <a:pt x="0" y="41"/>
                      </a:lnTo>
                      <a:lnTo>
                        <a:pt x="1" y="30"/>
                      </a:lnTo>
                      <a:lnTo>
                        <a:pt x="5" y="20"/>
                      </a:lnTo>
                      <a:lnTo>
                        <a:pt x="11" y="11"/>
                      </a:lnTo>
                      <a:lnTo>
                        <a:pt x="20" y="4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95" name="Freeform 223"/>
                <p:cNvSpPr>
                  <a:spLocks/>
                </p:cNvSpPr>
                <p:nvPr/>
              </p:nvSpPr>
              <p:spPr bwMode="auto">
                <a:xfrm>
                  <a:off x="1997" y="1385"/>
                  <a:ext cx="87" cy="42"/>
                </a:xfrm>
                <a:custGeom>
                  <a:avLst/>
                  <a:gdLst>
                    <a:gd name="T0" fmla="*/ 0 w 521"/>
                    <a:gd name="T1" fmla="*/ 0 h 252"/>
                    <a:gd name="T2" fmla="*/ 0 w 521"/>
                    <a:gd name="T3" fmla="*/ 0 h 252"/>
                    <a:gd name="T4" fmla="*/ 0 w 521"/>
                    <a:gd name="T5" fmla="*/ 0 h 252"/>
                    <a:gd name="T6" fmla="*/ 0 w 521"/>
                    <a:gd name="T7" fmla="*/ 0 h 252"/>
                    <a:gd name="T8" fmla="*/ 0 w 521"/>
                    <a:gd name="T9" fmla="*/ 0 h 252"/>
                    <a:gd name="T10" fmla="*/ 0 w 521"/>
                    <a:gd name="T11" fmla="*/ 0 h 252"/>
                    <a:gd name="T12" fmla="*/ 0 w 521"/>
                    <a:gd name="T13" fmla="*/ 0 h 2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1"/>
                    <a:gd name="T22" fmla="*/ 0 h 252"/>
                    <a:gd name="T23" fmla="*/ 521 w 521"/>
                    <a:gd name="T24" fmla="*/ 252 h 2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1" h="252">
                      <a:moveTo>
                        <a:pt x="0" y="169"/>
                      </a:moveTo>
                      <a:lnTo>
                        <a:pt x="13" y="211"/>
                      </a:lnTo>
                      <a:lnTo>
                        <a:pt x="27" y="252"/>
                      </a:lnTo>
                      <a:lnTo>
                        <a:pt x="521" y="84"/>
                      </a:lnTo>
                      <a:lnTo>
                        <a:pt x="507" y="42"/>
                      </a:lnTo>
                      <a:lnTo>
                        <a:pt x="493" y="0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96" name="Freeform 224"/>
                <p:cNvSpPr>
                  <a:spLocks/>
                </p:cNvSpPr>
                <p:nvPr/>
              </p:nvSpPr>
              <p:spPr bwMode="auto">
                <a:xfrm>
                  <a:off x="1997" y="1385"/>
                  <a:ext cx="87" cy="42"/>
                </a:xfrm>
                <a:custGeom>
                  <a:avLst/>
                  <a:gdLst>
                    <a:gd name="T0" fmla="*/ 0 w 521"/>
                    <a:gd name="T1" fmla="*/ 0 h 252"/>
                    <a:gd name="T2" fmla="*/ 0 w 521"/>
                    <a:gd name="T3" fmla="*/ 0 h 252"/>
                    <a:gd name="T4" fmla="*/ 0 w 521"/>
                    <a:gd name="T5" fmla="*/ 0 h 252"/>
                    <a:gd name="T6" fmla="*/ 0 w 521"/>
                    <a:gd name="T7" fmla="*/ 0 h 252"/>
                    <a:gd name="T8" fmla="*/ 0 w 521"/>
                    <a:gd name="T9" fmla="*/ 0 h 252"/>
                    <a:gd name="T10" fmla="*/ 0 w 521"/>
                    <a:gd name="T11" fmla="*/ 0 h 252"/>
                    <a:gd name="T12" fmla="*/ 0 w 521"/>
                    <a:gd name="T13" fmla="*/ 0 h 2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1"/>
                    <a:gd name="T22" fmla="*/ 0 h 252"/>
                    <a:gd name="T23" fmla="*/ 521 w 521"/>
                    <a:gd name="T24" fmla="*/ 252 h 2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1" h="252">
                      <a:moveTo>
                        <a:pt x="0" y="169"/>
                      </a:moveTo>
                      <a:lnTo>
                        <a:pt x="13" y="211"/>
                      </a:lnTo>
                      <a:lnTo>
                        <a:pt x="27" y="252"/>
                      </a:lnTo>
                      <a:lnTo>
                        <a:pt x="521" y="84"/>
                      </a:lnTo>
                      <a:lnTo>
                        <a:pt x="507" y="42"/>
                      </a:lnTo>
                      <a:lnTo>
                        <a:pt x="493" y="0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97" name="Freeform 225"/>
                <p:cNvSpPr>
                  <a:spLocks/>
                </p:cNvSpPr>
                <p:nvPr/>
              </p:nvSpPr>
              <p:spPr bwMode="auto">
                <a:xfrm>
                  <a:off x="2082" y="1392"/>
                  <a:ext cx="3" cy="7"/>
                </a:xfrm>
                <a:custGeom>
                  <a:avLst/>
                  <a:gdLst>
                    <a:gd name="T0" fmla="*/ 0 w 23"/>
                    <a:gd name="T1" fmla="*/ 0 h 42"/>
                    <a:gd name="T2" fmla="*/ 0 w 23"/>
                    <a:gd name="T3" fmla="*/ 0 h 42"/>
                    <a:gd name="T4" fmla="*/ 0 w 23"/>
                    <a:gd name="T5" fmla="*/ 0 h 42"/>
                    <a:gd name="T6" fmla="*/ 0 w 23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"/>
                    <a:gd name="T13" fmla="*/ 0 h 42"/>
                    <a:gd name="T14" fmla="*/ 23 w 23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" h="42">
                      <a:moveTo>
                        <a:pt x="0" y="0"/>
                      </a:moveTo>
                      <a:lnTo>
                        <a:pt x="14" y="42"/>
                      </a:lnTo>
                      <a:lnTo>
                        <a:pt x="23" y="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98" name="Line 226"/>
                <p:cNvSpPr>
                  <a:spLocks noChangeShapeType="1"/>
                </p:cNvSpPr>
                <p:nvPr/>
              </p:nvSpPr>
              <p:spPr bwMode="auto">
                <a:xfrm flipV="1">
                  <a:off x="2084" y="1398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99" name="Freeform 227"/>
                <p:cNvSpPr>
                  <a:spLocks/>
                </p:cNvSpPr>
                <p:nvPr/>
              </p:nvSpPr>
              <p:spPr bwMode="auto">
                <a:xfrm>
                  <a:off x="2078" y="1341"/>
                  <a:ext cx="82" cy="57"/>
                </a:xfrm>
                <a:custGeom>
                  <a:avLst/>
                  <a:gdLst>
                    <a:gd name="T0" fmla="*/ 0 w 493"/>
                    <a:gd name="T1" fmla="*/ 0 h 343"/>
                    <a:gd name="T2" fmla="*/ 0 w 493"/>
                    <a:gd name="T3" fmla="*/ 0 h 343"/>
                    <a:gd name="T4" fmla="*/ 0 w 493"/>
                    <a:gd name="T5" fmla="*/ 0 h 343"/>
                    <a:gd name="T6" fmla="*/ 0 w 493"/>
                    <a:gd name="T7" fmla="*/ 0 h 343"/>
                    <a:gd name="T8" fmla="*/ 0 w 493"/>
                    <a:gd name="T9" fmla="*/ 0 h 343"/>
                    <a:gd name="T10" fmla="*/ 0 w 493"/>
                    <a:gd name="T11" fmla="*/ 0 h 343"/>
                    <a:gd name="T12" fmla="*/ 0 w 493"/>
                    <a:gd name="T13" fmla="*/ 0 h 3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93"/>
                    <a:gd name="T22" fmla="*/ 0 h 343"/>
                    <a:gd name="T23" fmla="*/ 493 w 493"/>
                    <a:gd name="T24" fmla="*/ 343 h 3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93" h="343">
                      <a:moveTo>
                        <a:pt x="0" y="266"/>
                      </a:moveTo>
                      <a:lnTo>
                        <a:pt x="22" y="305"/>
                      </a:lnTo>
                      <a:lnTo>
                        <a:pt x="45" y="343"/>
                      </a:lnTo>
                      <a:lnTo>
                        <a:pt x="493" y="77"/>
                      </a:lnTo>
                      <a:lnTo>
                        <a:pt x="471" y="39"/>
                      </a:lnTo>
                      <a:lnTo>
                        <a:pt x="449" y="0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00" name="Freeform 228"/>
                <p:cNvSpPr>
                  <a:spLocks/>
                </p:cNvSpPr>
                <p:nvPr/>
              </p:nvSpPr>
              <p:spPr bwMode="auto">
                <a:xfrm>
                  <a:off x="2078" y="1341"/>
                  <a:ext cx="82" cy="57"/>
                </a:xfrm>
                <a:custGeom>
                  <a:avLst/>
                  <a:gdLst>
                    <a:gd name="T0" fmla="*/ 0 w 493"/>
                    <a:gd name="T1" fmla="*/ 0 h 343"/>
                    <a:gd name="T2" fmla="*/ 0 w 493"/>
                    <a:gd name="T3" fmla="*/ 0 h 343"/>
                    <a:gd name="T4" fmla="*/ 0 w 493"/>
                    <a:gd name="T5" fmla="*/ 0 h 343"/>
                    <a:gd name="T6" fmla="*/ 0 w 493"/>
                    <a:gd name="T7" fmla="*/ 0 h 343"/>
                    <a:gd name="T8" fmla="*/ 0 w 493"/>
                    <a:gd name="T9" fmla="*/ 0 h 343"/>
                    <a:gd name="T10" fmla="*/ 0 w 493"/>
                    <a:gd name="T11" fmla="*/ 0 h 343"/>
                    <a:gd name="T12" fmla="*/ 0 w 493"/>
                    <a:gd name="T13" fmla="*/ 0 h 3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93"/>
                    <a:gd name="T22" fmla="*/ 0 h 343"/>
                    <a:gd name="T23" fmla="*/ 493 w 493"/>
                    <a:gd name="T24" fmla="*/ 343 h 3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93" h="343">
                      <a:moveTo>
                        <a:pt x="0" y="266"/>
                      </a:moveTo>
                      <a:lnTo>
                        <a:pt x="22" y="305"/>
                      </a:lnTo>
                      <a:lnTo>
                        <a:pt x="45" y="343"/>
                      </a:lnTo>
                      <a:lnTo>
                        <a:pt x="493" y="77"/>
                      </a:lnTo>
                      <a:lnTo>
                        <a:pt x="471" y="39"/>
                      </a:lnTo>
                      <a:lnTo>
                        <a:pt x="449" y="0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01" name="Freeform 229"/>
                <p:cNvSpPr>
                  <a:spLocks/>
                </p:cNvSpPr>
                <p:nvPr/>
              </p:nvSpPr>
              <p:spPr bwMode="auto">
                <a:xfrm>
                  <a:off x="2156" y="1347"/>
                  <a:ext cx="5" cy="7"/>
                </a:xfrm>
                <a:custGeom>
                  <a:avLst/>
                  <a:gdLst>
                    <a:gd name="T0" fmla="*/ 0 w 30"/>
                    <a:gd name="T1" fmla="*/ 0 h 38"/>
                    <a:gd name="T2" fmla="*/ 0 w 30"/>
                    <a:gd name="T3" fmla="*/ 0 h 38"/>
                    <a:gd name="T4" fmla="*/ 0 w 30"/>
                    <a:gd name="T5" fmla="*/ 0 h 38"/>
                    <a:gd name="T6" fmla="*/ 0 w 30"/>
                    <a:gd name="T7" fmla="*/ 0 h 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38"/>
                    <a:gd name="T14" fmla="*/ 30 w 30"/>
                    <a:gd name="T15" fmla="*/ 38 h 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38">
                      <a:moveTo>
                        <a:pt x="0" y="0"/>
                      </a:moveTo>
                      <a:lnTo>
                        <a:pt x="22" y="38"/>
                      </a:lnTo>
                      <a:lnTo>
                        <a:pt x="30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02" name="Line 230"/>
                <p:cNvSpPr>
                  <a:spLocks noChangeShapeType="1"/>
                </p:cNvSpPr>
                <p:nvPr/>
              </p:nvSpPr>
              <p:spPr bwMode="auto">
                <a:xfrm flipV="1">
                  <a:off x="2160" y="135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03" name="Freeform 231"/>
                <p:cNvSpPr>
                  <a:spLocks/>
                </p:cNvSpPr>
                <p:nvPr/>
              </p:nvSpPr>
              <p:spPr bwMode="auto">
                <a:xfrm>
                  <a:off x="2151" y="1283"/>
                  <a:ext cx="75" cy="70"/>
                </a:xfrm>
                <a:custGeom>
                  <a:avLst/>
                  <a:gdLst>
                    <a:gd name="T0" fmla="*/ 0 w 446"/>
                    <a:gd name="T1" fmla="*/ 0 h 418"/>
                    <a:gd name="T2" fmla="*/ 0 w 446"/>
                    <a:gd name="T3" fmla="*/ 0 h 418"/>
                    <a:gd name="T4" fmla="*/ 0 w 446"/>
                    <a:gd name="T5" fmla="*/ 0 h 418"/>
                    <a:gd name="T6" fmla="*/ 0 w 446"/>
                    <a:gd name="T7" fmla="*/ 0 h 418"/>
                    <a:gd name="T8" fmla="*/ 0 w 446"/>
                    <a:gd name="T9" fmla="*/ 0 h 418"/>
                    <a:gd name="T10" fmla="*/ 0 w 446"/>
                    <a:gd name="T11" fmla="*/ 0 h 418"/>
                    <a:gd name="T12" fmla="*/ 0 w 446"/>
                    <a:gd name="T13" fmla="*/ 0 h 4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6"/>
                    <a:gd name="T22" fmla="*/ 0 h 418"/>
                    <a:gd name="T23" fmla="*/ 446 w 446"/>
                    <a:gd name="T24" fmla="*/ 418 h 4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6" h="418">
                      <a:moveTo>
                        <a:pt x="0" y="352"/>
                      </a:moveTo>
                      <a:lnTo>
                        <a:pt x="30" y="385"/>
                      </a:lnTo>
                      <a:lnTo>
                        <a:pt x="60" y="418"/>
                      </a:lnTo>
                      <a:lnTo>
                        <a:pt x="446" y="66"/>
                      </a:lnTo>
                      <a:lnTo>
                        <a:pt x="416" y="33"/>
                      </a:lnTo>
                      <a:lnTo>
                        <a:pt x="386" y="0"/>
                      </a:lnTo>
                      <a:lnTo>
                        <a:pt x="0" y="3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04" name="Freeform 232"/>
                <p:cNvSpPr>
                  <a:spLocks/>
                </p:cNvSpPr>
                <p:nvPr/>
              </p:nvSpPr>
              <p:spPr bwMode="auto">
                <a:xfrm>
                  <a:off x="2151" y="1283"/>
                  <a:ext cx="75" cy="70"/>
                </a:xfrm>
                <a:custGeom>
                  <a:avLst/>
                  <a:gdLst>
                    <a:gd name="T0" fmla="*/ 0 w 446"/>
                    <a:gd name="T1" fmla="*/ 0 h 418"/>
                    <a:gd name="T2" fmla="*/ 0 w 446"/>
                    <a:gd name="T3" fmla="*/ 0 h 418"/>
                    <a:gd name="T4" fmla="*/ 0 w 446"/>
                    <a:gd name="T5" fmla="*/ 0 h 418"/>
                    <a:gd name="T6" fmla="*/ 0 w 446"/>
                    <a:gd name="T7" fmla="*/ 0 h 418"/>
                    <a:gd name="T8" fmla="*/ 0 w 446"/>
                    <a:gd name="T9" fmla="*/ 0 h 418"/>
                    <a:gd name="T10" fmla="*/ 0 w 446"/>
                    <a:gd name="T11" fmla="*/ 0 h 418"/>
                    <a:gd name="T12" fmla="*/ 0 w 446"/>
                    <a:gd name="T13" fmla="*/ 0 h 4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6"/>
                    <a:gd name="T22" fmla="*/ 0 h 418"/>
                    <a:gd name="T23" fmla="*/ 446 w 446"/>
                    <a:gd name="T24" fmla="*/ 418 h 4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6" h="418">
                      <a:moveTo>
                        <a:pt x="0" y="352"/>
                      </a:moveTo>
                      <a:lnTo>
                        <a:pt x="30" y="385"/>
                      </a:lnTo>
                      <a:lnTo>
                        <a:pt x="60" y="418"/>
                      </a:lnTo>
                      <a:lnTo>
                        <a:pt x="446" y="66"/>
                      </a:lnTo>
                      <a:lnTo>
                        <a:pt x="416" y="33"/>
                      </a:lnTo>
                      <a:lnTo>
                        <a:pt x="386" y="0"/>
                      </a:lnTo>
                      <a:lnTo>
                        <a:pt x="0" y="35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05" name="Freeform 233"/>
                <p:cNvSpPr>
                  <a:spLocks/>
                </p:cNvSpPr>
                <p:nvPr/>
              </p:nvSpPr>
              <p:spPr bwMode="auto">
                <a:xfrm>
                  <a:off x="2221" y="1289"/>
                  <a:ext cx="6" cy="5"/>
                </a:xfrm>
                <a:custGeom>
                  <a:avLst/>
                  <a:gdLst>
                    <a:gd name="T0" fmla="*/ 0 w 36"/>
                    <a:gd name="T1" fmla="*/ 0 h 33"/>
                    <a:gd name="T2" fmla="*/ 0 w 36"/>
                    <a:gd name="T3" fmla="*/ 0 h 33"/>
                    <a:gd name="T4" fmla="*/ 0 w 36"/>
                    <a:gd name="T5" fmla="*/ 0 h 33"/>
                    <a:gd name="T6" fmla="*/ 0 w 36"/>
                    <a:gd name="T7" fmla="*/ 0 h 3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3"/>
                    <a:gd name="T14" fmla="*/ 36 w 36"/>
                    <a:gd name="T15" fmla="*/ 33 h 3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3">
                      <a:moveTo>
                        <a:pt x="0" y="0"/>
                      </a:moveTo>
                      <a:lnTo>
                        <a:pt x="30" y="33"/>
                      </a:lnTo>
                      <a:lnTo>
                        <a:pt x="36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06" name="Line 234"/>
                <p:cNvSpPr>
                  <a:spLocks noChangeShapeType="1"/>
                </p:cNvSpPr>
                <p:nvPr/>
              </p:nvSpPr>
              <p:spPr bwMode="auto">
                <a:xfrm flipV="1">
                  <a:off x="2226" y="129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07" name="Freeform 235"/>
                <p:cNvSpPr>
                  <a:spLocks/>
                </p:cNvSpPr>
                <p:nvPr/>
              </p:nvSpPr>
              <p:spPr bwMode="auto">
                <a:xfrm>
                  <a:off x="2215" y="1214"/>
                  <a:ext cx="63" cy="79"/>
                </a:xfrm>
                <a:custGeom>
                  <a:avLst/>
                  <a:gdLst>
                    <a:gd name="T0" fmla="*/ 0 w 379"/>
                    <a:gd name="T1" fmla="*/ 0 h 475"/>
                    <a:gd name="T2" fmla="*/ 0 w 379"/>
                    <a:gd name="T3" fmla="*/ 0 h 475"/>
                    <a:gd name="T4" fmla="*/ 0 w 379"/>
                    <a:gd name="T5" fmla="*/ 0 h 475"/>
                    <a:gd name="T6" fmla="*/ 0 w 379"/>
                    <a:gd name="T7" fmla="*/ 0 h 475"/>
                    <a:gd name="T8" fmla="*/ 0 w 379"/>
                    <a:gd name="T9" fmla="*/ 0 h 475"/>
                    <a:gd name="T10" fmla="*/ 0 w 379"/>
                    <a:gd name="T11" fmla="*/ 0 h 475"/>
                    <a:gd name="T12" fmla="*/ 0 w 379"/>
                    <a:gd name="T13" fmla="*/ 0 h 47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79"/>
                    <a:gd name="T22" fmla="*/ 0 h 475"/>
                    <a:gd name="T23" fmla="*/ 379 w 379"/>
                    <a:gd name="T24" fmla="*/ 475 h 47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79" h="475">
                      <a:moveTo>
                        <a:pt x="0" y="423"/>
                      </a:moveTo>
                      <a:lnTo>
                        <a:pt x="37" y="449"/>
                      </a:lnTo>
                      <a:lnTo>
                        <a:pt x="73" y="475"/>
                      </a:lnTo>
                      <a:lnTo>
                        <a:pt x="379" y="51"/>
                      </a:lnTo>
                      <a:lnTo>
                        <a:pt x="342" y="26"/>
                      </a:lnTo>
                      <a:lnTo>
                        <a:pt x="306" y="0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08" name="Freeform 236"/>
                <p:cNvSpPr>
                  <a:spLocks/>
                </p:cNvSpPr>
                <p:nvPr/>
              </p:nvSpPr>
              <p:spPr bwMode="auto">
                <a:xfrm>
                  <a:off x="2215" y="1214"/>
                  <a:ext cx="63" cy="79"/>
                </a:xfrm>
                <a:custGeom>
                  <a:avLst/>
                  <a:gdLst>
                    <a:gd name="T0" fmla="*/ 0 w 379"/>
                    <a:gd name="T1" fmla="*/ 0 h 475"/>
                    <a:gd name="T2" fmla="*/ 0 w 379"/>
                    <a:gd name="T3" fmla="*/ 0 h 475"/>
                    <a:gd name="T4" fmla="*/ 0 w 379"/>
                    <a:gd name="T5" fmla="*/ 0 h 475"/>
                    <a:gd name="T6" fmla="*/ 0 w 379"/>
                    <a:gd name="T7" fmla="*/ 0 h 475"/>
                    <a:gd name="T8" fmla="*/ 0 w 379"/>
                    <a:gd name="T9" fmla="*/ 0 h 475"/>
                    <a:gd name="T10" fmla="*/ 0 w 379"/>
                    <a:gd name="T11" fmla="*/ 0 h 475"/>
                    <a:gd name="T12" fmla="*/ 0 w 379"/>
                    <a:gd name="T13" fmla="*/ 0 h 47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79"/>
                    <a:gd name="T22" fmla="*/ 0 h 475"/>
                    <a:gd name="T23" fmla="*/ 379 w 379"/>
                    <a:gd name="T24" fmla="*/ 475 h 47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79" h="475">
                      <a:moveTo>
                        <a:pt x="0" y="423"/>
                      </a:moveTo>
                      <a:lnTo>
                        <a:pt x="37" y="449"/>
                      </a:lnTo>
                      <a:lnTo>
                        <a:pt x="73" y="475"/>
                      </a:lnTo>
                      <a:lnTo>
                        <a:pt x="379" y="51"/>
                      </a:lnTo>
                      <a:lnTo>
                        <a:pt x="342" y="26"/>
                      </a:lnTo>
                      <a:lnTo>
                        <a:pt x="306" y="0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09" name="Freeform 237"/>
                <p:cNvSpPr>
                  <a:spLocks/>
                </p:cNvSpPr>
                <p:nvPr/>
              </p:nvSpPr>
              <p:spPr bwMode="auto">
                <a:xfrm>
                  <a:off x="2272" y="1218"/>
                  <a:ext cx="6" cy="4"/>
                </a:xfrm>
                <a:custGeom>
                  <a:avLst/>
                  <a:gdLst>
                    <a:gd name="T0" fmla="*/ 0 w 41"/>
                    <a:gd name="T1" fmla="*/ 0 h 25"/>
                    <a:gd name="T2" fmla="*/ 0 w 41"/>
                    <a:gd name="T3" fmla="*/ 0 h 25"/>
                    <a:gd name="T4" fmla="*/ 0 w 41"/>
                    <a:gd name="T5" fmla="*/ 0 h 25"/>
                    <a:gd name="T6" fmla="*/ 0 w 41"/>
                    <a:gd name="T7" fmla="*/ 0 h 2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25"/>
                    <a:gd name="T14" fmla="*/ 41 w 41"/>
                    <a:gd name="T15" fmla="*/ 25 h 2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25">
                      <a:moveTo>
                        <a:pt x="0" y="0"/>
                      </a:moveTo>
                      <a:lnTo>
                        <a:pt x="37" y="25"/>
                      </a:lnTo>
                      <a:lnTo>
                        <a:pt x="41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10" name="Line 238"/>
                <p:cNvSpPr>
                  <a:spLocks noChangeShapeType="1"/>
                </p:cNvSpPr>
                <p:nvPr/>
              </p:nvSpPr>
              <p:spPr bwMode="auto">
                <a:xfrm flipV="1">
                  <a:off x="2278" y="1221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11" name="Freeform 239"/>
                <p:cNvSpPr>
                  <a:spLocks/>
                </p:cNvSpPr>
                <p:nvPr/>
              </p:nvSpPr>
              <p:spPr bwMode="auto">
                <a:xfrm>
                  <a:off x="2265" y="1136"/>
                  <a:ext cx="49" cy="85"/>
                </a:xfrm>
                <a:custGeom>
                  <a:avLst/>
                  <a:gdLst>
                    <a:gd name="T0" fmla="*/ 0 w 295"/>
                    <a:gd name="T1" fmla="*/ 0 h 513"/>
                    <a:gd name="T2" fmla="*/ 0 w 295"/>
                    <a:gd name="T3" fmla="*/ 0 h 513"/>
                    <a:gd name="T4" fmla="*/ 0 w 295"/>
                    <a:gd name="T5" fmla="*/ 0 h 513"/>
                    <a:gd name="T6" fmla="*/ 0 w 295"/>
                    <a:gd name="T7" fmla="*/ 0 h 513"/>
                    <a:gd name="T8" fmla="*/ 0 w 295"/>
                    <a:gd name="T9" fmla="*/ 0 h 513"/>
                    <a:gd name="T10" fmla="*/ 0 w 295"/>
                    <a:gd name="T11" fmla="*/ 0 h 513"/>
                    <a:gd name="T12" fmla="*/ 0 w 295"/>
                    <a:gd name="T13" fmla="*/ 0 h 51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5"/>
                    <a:gd name="T22" fmla="*/ 0 h 513"/>
                    <a:gd name="T23" fmla="*/ 295 w 295"/>
                    <a:gd name="T24" fmla="*/ 513 h 51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5" h="513">
                      <a:moveTo>
                        <a:pt x="0" y="476"/>
                      </a:moveTo>
                      <a:lnTo>
                        <a:pt x="40" y="495"/>
                      </a:lnTo>
                      <a:lnTo>
                        <a:pt x="81" y="513"/>
                      </a:lnTo>
                      <a:lnTo>
                        <a:pt x="295" y="36"/>
                      </a:lnTo>
                      <a:lnTo>
                        <a:pt x="254" y="18"/>
                      </a:lnTo>
                      <a:lnTo>
                        <a:pt x="214" y="0"/>
                      </a:lnTo>
                      <a:lnTo>
                        <a:pt x="0" y="4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12" name="Freeform 240"/>
                <p:cNvSpPr>
                  <a:spLocks/>
                </p:cNvSpPr>
                <p:nvPr/>
              </p:nvSpPr>
              <p:spPr bwMode="auto">
                <a:xfrm>
                  <a:off x="2265" y="1136"/>
                  <a:ext cx="49" cy="85"/>
                </a:xfrm>
                <a:custGeom>
                  <a:avLst/>
                  <a:gdLst>
                    <a:gd name="T0" fmla="*/ 0 w 295"/>
                    <a:gd name="T1" fmla="*/ 0 h 513"/>
                    <a:gd name="T2" fmla="*/ 0 w 295"/>
                    <a:gd name="T3" fmla="*/ 0 h 513"/>
                    <a:gd name="T4" fmla="*/ 0 w 295"/>
                    <a:gd name="T5" fmla="*/ 0 h 513"/>
                    <a:gd name="T6" fmla="*/ 0 w 295"/>
                    <a:gd name="T7" fmla="*/ 0 h 513"/>
                    <a:gd name="T8" fmla="*/ 0 w 295"/>
                    <a:gd name="T9" fmla="*/ 0 h 513"/>
                    <a:gd name="T10" fmla="*/ 0 w 295"/>
                    <a:gd name="T11" fmla="*/ 0 h 513"/>
                    <a:gd name="T12" fmla="*/ 0 w 295"/>
                    <a:gd name="T13" fmla="*/ 0 h 51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5"/>
                    <a:gd name="T22" fmla="*/ 0 h 513"/>
                    <a:gd name="T23" fmla="*/ 295 w 295"/>
                    <a:gd name="T24" fmla="*/ 513 h 51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5" h="513">
                      <a:moveTo>
                        <a:pt x="0" y="476"/>
                      </a:moveTo>
                      <a:lnTo>
                        <a:pt x="40" y="495"/>
                      </a:lnTo>
                      <a:lnTo>
                        <a:pt x="81" y="513"/>
                      </a:lnTo>
                      <a:lnTo>
                        <a:pt x="295" y="36"/>
                      </a:lnTo>
                      <a:lnTo>
                        <a:pt x="254" y="18"/>
                      </a:lnTo>
                      <a:lnTo>
                        <a:pt x="214" y="0"/>
                      </a:lnTo>
                      <a:lnTo>
                        <a:pt x="0" y="47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13" name="Freeform 241"/>
                <p:cNvSpPr>
                  <a:spLocks/>
                </p:cNvSpPr>
                <p:nvPr/>
              </p:nvSpPr>
              <p:spPr bwMode="auto">
                <a:xfrm>
                  <a:off x="2307" y="1139"/>
                  <a:ext cx="7" cy="3"/>
                </a:xfrm>
                <a:custGeom>
                  <a:avLst/>
                  <a:gdLst>
                    <a:gd name="T0" fmla="*/ 0 w 44"/>
                    <a:gd name="T1" fmla="*/ 0 h 18"/>
                    <a:gd name="T2" fmla="*/ 0 w 44"/>
                    <a:gd name="T3" fmla="*/ 0 h 18"/>
                    <a:gd name="T4" fmla="*/ 0 w 44"/>
                    <a:gd name="T5" fmla="*/ 0 h 18"/>
                    <a:gd name="T6" fmla="*/ 0 w 44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4"/>
                    <a:gd name="T13" fmla="*/ 0 h 18"/>
                    <a:gd name="T14" fmla="*/ 44 w 44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4" h="18">
                      <a:moveTo>
                        <a:pt x="0" y="0"/>
                      </a:moveTo>
                      <a:lnTo>
                        <a:pt x="41" y="18"/>
                      </a:lnTo>
                      <a:lnTo>
                        <a:pt x="44" y="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14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2314" y="1140"/>
                  <a:ext cx="1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15" name="Freeform 243"/>
                <p:cNvSpPr>
                  <a:spLocks/>
                </p:cNvSpPr>
                <p:nvPr/>
              </p:nvSpPr>
              <p:spPr bwMode="auto">
                <a:xfrm>
                  <a:off x="2300" y="1052"/>
                  <a:ext cx="33" cy="88"/>
                </a:xfrm>
                <a:custGeom>
                  <a:avLst/>
                  <a:gdLst>
                    <a:gd name="T0" fmla="*/ 0 w 200"/>
                    <a:gd name="T1" fmla="*/ 0 h 531"/>
                    <a:gd name="T2" fmla="*/ 0 w 200"/>
                    <a:gd name="T3" fmla="*/ 0 h 531"/>
                    <a:gd name="T4" fmla="*/ 0 w 200"/>
                    <a:gd name="T5" fmla="*/ 0 h 531"/>
                    <a:gd name="T6" fmla="*/ 0 w 200"/>
                    <a:gd name="T7" fmla="*/ 0 h 531"/>
                    <a:gd name="T8" fmla="*/ 0 w 200"/>
                    <a:gd name="T9" fmla="*/ 0 h 531"/>
                    <a:gd name="T10" fmla="*/ 0 w 200"/>
                    <a:gd name="T11" fmla="*/ 0 h 531"/>
                    <a:gd name="T12" fmla="*/ 0 w 200"/>
                    <a:gd name="T13" fmla="*/ 0 h 5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0"/>
                    <a:gd name="T22" fmla="*/ 0 h 531"/>
                    <a:gd name="T23" fmla="*/ 200 w 200"/>
                    <a:gd name="T24" fmla="*/ 531 h 5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0" h="531">
                      <a:moveTo>
                        <a:pt x="0" y="511"/>
                      </a:moveTo>
                      <a:lnTo>
                        <a:pt x="44" y="521"/>
                      </a:lnTo>
                      <a:lnTo>
                        <a:pt x="88" y="531"/>
                      </a:lnTo>
                      <a:lnTo>
                        <a:pt x="200" y="20"/>
                      </a:lnTo>
                      <a:lnTo>
                        <a:pt x="156" y="10"/>
                      </a:lnTo>
                      <a:lnTo>
                        <a:pt x="113" y="0"/>
                      </a:lnTo>
                      <a:lnTo>
                        <a:pt x="0" y="5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16" name="Freeform 244"/>
                <p:cNvSpPr>
                  <a:spLocks/>
                </p:cNvSpPr>
                <p:nvPr/>
              </p:nvSpPr>
              <p:spPr bwMode="auto">
                <a:xfrm>
                  <a:off x="2300" y="1052"/>
                  <a:ext cx="33" cy="88"/>
                </a:xfrm>
                <a:custGeom>
                  <a:avLst/>
                  <a:gdLst>
                    <a:gd name="T0" fmla="*/ 0 w 200"/>
                    <a:gd name="T1" fmla="*/ 0 h 531"/>
                    <a:gd name="T2" fmla="*/ 0 w 200"/>
                    <a:gd name="T3" fmla="*/ 0 h 531"/>
                    <a:gd name="T4" fmla="*/ 0 w 200"/>
                    <a:gd name="T5" fmla="*/ 0 h 531"/>
                    <a:gd name="T6" fmla="*/ 0 w 200"/>
                    <a:gd name="T7" fmla="*/ 0 h 531"/>
                    <a:gd name="T8" fmla="*/ 0 w 200"/>
                    <a:gd name="T9" fmla="*/ 0 h 531"/>
                    <a:gd name="T10" fmla="*/ 0 w 200"/>
                    <a:gd name="T11" fmla="*/ 0 h 531"/>
                    <a:gd name="T12" fmla="*/ 0 w 200"/>
                    <a:gd name="T13" fmla="*/ 0 h 5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0"/>
                    <a:gd name="T22" fmla="*/ 0 h 531"/>
                    <a:gd name="T23" fmla="*/ 200 w 200"/>
                    <a:gd name="T24" fmla="*/ 531 h 5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0" h="531">
                      <a:moveTo>
                        <a:pt x="0" y="511"/>
                      </a:moveTo>
                      <a:lnTo>
                        <a:pt x="44" y="521"/>
                      </a:lnTo>
                      <a:lnTo>
                        <a:pt x="88" y="531"/>
                      </a:lnTo>
                      <a:lnTo>
                        <a:pt x="200" y="20"/>
                      </a:lnTo>
                      <a:lnTo>
                        <a:pt x="156" y="10"/>
                      </a:lnTo>
                      <a:lnTo>
                        <a:pt x="113" y="0"/>
                      </a:lnTo>
                      <a:lnTo>
                        <a:pt x="0" y="51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17" name="Freeform 245"/>
                <p:cNvSpPr>
                  <a:spLocks/>
                </p:cNvSpPr>
                <p:nvPr/>
              </p:nvSpPr>
              <p:spPr bwMode="auto">
                <a:xfrm>
                  <a:off x="2326" y="1053"/>
                  <a:ext cx="7" cy="2"/>
                </a:xfrm>
                <a:custGeom>
                  <a:avLst/>
                  <a:gdLst>
                    <a:gd name="T0" fmla="*/ 0 w 44"/>
                    <a:gd name="T1" fmla="*/ 0 h 10"/>
                    <a:gd name="T2" fmla="*/ 0 w 44"/>
                    <a:gd name="T3" fmla="*/ 0 h 10"/>
                    <a:gd name="T4" fmla="*/ 0 w 44"/>
                    <a:gd name="T5" fmla="*/ 0 h 10"/>
                    <a:gd name="T6" fmla="*/ 0 w 44"/>
                    <a:gd name="T7" fmla="*/ 0 h 1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4"/>
                    <a:gd name="T13" fmla="*/ 0 h 10"/>
                    <a:gd name="T14" fmla="*/ 44 w 44"/>
                    <a:gd name="T15" fmla="*/ 10 h 1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4" h="10">
                      <a:moveTo>
                        <a:pt x="0" y="0"/>
                      </a:moveTo>
                      <a:lnTo>
                        <a:pt x="44" y="10"/>
                      </a:lnTo>
                      <a:lnTo>
                        <a:pt x="4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18" name="Line 246"/>
                <p:cNvSpPr>
                  <a:spLocks noChangeShapeType="1"/>
                </p:cNvSpPr>
                <p:nvPr/>
              </p:nvSpPr>
              <p:spPr bwMode="auto">
                <a:xfrm flipV="1">
                  <a:off x="2333" y="1053"/>
                  <a:ext cx="1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19" name="Freeform 247"/>
                <p:cNvSpPr>
                  <a:spLocks/>
                </p:cNvSpPr>
                <p:nvPr/>
              </p:nvSpPr>
              <p:spPr bwMode="auto">
                <a:xfrm>
                  <a:off x="2319" y="967"/>
                  <a:ext cx="15" cy="86"/>
                </a:xfrm>
                <a:custGeom>
                  <a:avLst/>
                  <a:gdLst>
                    <a:gd name="T0" fmla="*/ 0 w 93"/>
                    <a:gd name="T1" fmla="*/ 0 h 522"/>
                    <a:gd name="T2" fmla="*/ 0 w 93"/>
                    <a:gd name="T3" fmla="*/ 0 h 522"/>
                    <a:gd name="T4" fmla="*/ 0 w 93"/>
                    <a:gd name="T5" fmla="*/ 0 h 522"/>
                    <a:gd name="T6" fmla="*/ 0 w 93"/>
                    <a:gd name="T7" fmla="*/ 0 h 522"/>
                    <a:gd name="T8" fmla="*/ 0 w 93"/>
                    <a:gd name="T9" fmla="*/ 0 h 522"/>
                    <a:gd name="T10" fmla="*/ 0 w 93"/>
                    <a:gd name="T11" fmla="*/ 0 h 522"/>
                    <a:gd name="T12" fmla="*/ 0 w 93"/>
                    <a:gd name="T13" fmla="*/ 0 h 5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3"/>
                    <a:gd name="T22" fmla="*/ 0 h 522"/>
                    <a:gd name="T23" fmla="*/ 93 w 93"/>
                    <a:gd name="T24" fmla="*/ 522 h 52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3" h="522">
                      <a:moveTo>
                        <a:pt x="0" y="522"/>
                      </a:moveTo>
                      <a:lnTo>
                        <a:pt x="43" y="522"/>
                      </a:lnTo>
                      <a:lnTo>
                        <a:pt x="87" y="522"/>
                      </a:lnTo>
                      <a:lnTo>
                        <a:pt x="93" y="0"/>
                      </a:lnTo>
                      <a:lnTo>
                        <a:pt x="49" y="0"/>
                      </a:lnTo>
                      <a:lnTo>
                        <a:pt x="5" y="0"/>
                      </a:lnTo>
                      <a:lnTo>
                        <a:pt x="0" y="5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20" name="Freeform 248"/>
                <p:cNvSpPr>
                  <a:spLocks/>
                </p:cNvSpPr>
                <p:nvPr/>
              </p:nvSpPr>
              <p:spPr bwMode="auto">
                <a:xfrm>
                  <a:off x="2319" y="967"/>
                  <a:ext cx="15" cy="86"/>
                </a:xfrm>
                <a:custGeom>
                  <a:avLst/>
                  <a:gdLst>
                    <a:gd name="T0" fmla="*/ 0 w 93"/>
                    <a:gd name="T1" fmla="*/ 0 h 522"/>
                    <a:gd name="T2" fmla="*/ 0 w 93"/>
                    <a:gd name="T3" fmla="*/ 0 h 522"/>
                    <a:gd name="T4" fmla="*/ 0 w 93"/>
                    <a:gd name="T5" fmla="*/ 0 h 522"/>
                    <a:gd name="T6" fmla="*/ 0 w 93"/>
                    <a:gd name="T7" fmla="*/ 0 h 522"/>
                    <a:gd name="T8" fmla="*/ 0 w 93"/>
                    <a:gd name="T9" fmla="*/ 0 h 522"/>
                    <a:gd name="T10" fmla="*/ 0 w 93"/>
                    <a:gd name="T11" fmla="*/ 0 h 522"/>
                    <a:gd name="T12" fmla="*/ 0 w 93"/>
                    <a:gd name="T13" fmla="*/ 0 h 5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3"/>
                    <a:gd name="T22" fmla="*/ 0 h 522"/>
                    <a:gd name="T23" fmla="*/ 93 w 93"/>
                    <a:gd name="T24" fmla="*/ 522 h 52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3" h="522">
                      <a:moveTo>
                        <a:pt x="0" y="522"/>
                      </a:moveTo>
                      <a:lnTo>
                        <a:pt x="43" y="522"/>
                      </a:lnTo>
                      <a:lnTo>
                        <a:pt x="87" y="522"/>
                      </a:lnTo>
                      <a:lnTo>
                        <a:pt x="93" y="0"/>
                      </a:lnTo>
                      <a:lnTo>
                        <a:pt x="49" y="0"/>
                      </a:lnTo>
                      <a:lnTo>
                        <a:pt x="5" y="0"/>
                      </a:lnTo>
                      <a:lnTo>
                        <a:pt x="0" y="52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21" name="Freeform 249"/>
                <p:cNvSpPr>
                  <a:spLocks/>
                </p:cNvSpPr>
                <p:nvPr/>
              </p:nvSpPr>
              <p:spPr bwMode="auto">
                <a:xfrm>
                  <a:off x="2327" y="965"/>
                  <a:ext cx="7" cy="2"/>
                </a:xfrm>
                <a:custGeom>
                  <a:avLst/>
                  <a:gdLst>
                    <a:gd name="T0" fmla="*/ 0 w 44"/>
                    <a:gd name="T1" fmla="*/ 0 h 8"/>
                    <a:gd name="T2" fmla="*/ 0 w 44"/>
                    <a:gd name="T3" fmla="*/ 0 h 8"/>
                    <a:gd name="T4" fmla="*/ 0 w 44"/>
                    <a:gd name="T5" fmla="*/ 0 h 8"/>
                    <a:gd name="T6" fmla="*/ 0 w 44"/>
                    <a:gd name="T7" fmla="*/ 0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4"/>
                    <a:gd name="T13" fmla="*/ 0 h 8"/>
                    <a:gd name="T14" fmla="*/ 44 w 44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4" h="8">
                      <a:moveTo>
                        <a:pt x="0" y="8"/>
                      </a:moveTo>
                      <a:lnTo>
                        <a:pt x="44" y="8"/>
                      </a:lnTo>
                      <a:lnTo>
                        <a:pt x="44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22" name="Line 250"/>
                <p:cNvSpPr>
                  <a:spLocks noChangeShapeType="1"/>
                </p:cNvSpPr>
                <p:nvPr/>
              </p:nvSpPr>
              <p:spPr bwMode="auto">
                <a:xfrm flipV="1">
                  <a:off x="2334" y="965"/>
                  <a:ext cx="1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23" name="Freeform 251"/>
                <p:cNvSpPr>
                  <a:spLocks/>
                </p:cNvSpPr>
                <p:nvPr/>
              </p:nvSpPr>
              <p:spPr bwMode="auto">
                <a:xfrm>
                  <a:off x="2303" y="880"/>
                  <a:ext cx="31" cy="88"/>
                </a:xfrm>
                <a:custGeom>
                  <a:avLst/>
                  <a:gdLst>
                    <a:gd name="T0" fmla="*/ 0 w 189"/>
                    <a:gd name="T1" fmla="*/ 0 h 530"/>
                    <a:gd name="T2" fmla="*/ 0 w 189"/>
                    <a:gd name="T3" fmla="*/ 0 h 530"/>
                    <a:gd name="T4" fmla="*/ 0 w 189"/>
                    <a:gd name="T5" fmla="*/ 0 h 530"/>
                    <a:gd name="T6" fmla="*/ 0 w 189"/>
                    <a:gd name="T7" fmla="*/ 0 h 530"/>
                    <a:gd name="T8" fmla="*/ 0 w 189"/>
                    <a:gd name="T9" fmla="*/ 0 h 530"/>
                    <a:gd name="T10" fmla="*/ 0 w 189"/>
                    <a:gd name="T11" fmla="*/ 0 h 530"/>
                    <a:gd name="T12" fmla="*/ 0 w 189"/>
                    <a:gd name="T13" fmla="*/ 0 h 5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9"/>
                    <a:gd name="T22" fmla="*/ 0 h 530"/>
                    <a:gd name="T23" fmla="*/ 189 w 189"/>
                    <a:gd name="T24" fmla="*/ 530 h 53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9" h="530">
                      <a:moveTo>
                        <a:pt x="101" y="530"/>
                      </a:moveTo>
                      <a:lnTo>
                        <a:pt x="145" y="521"/>
                      </a:lnTo>
                      <a:lnTo>
                        <a:pt x="189" y="513"/>
                      </a:lnTo>
                      <a:lnTo>
                        <a:pt x="88" y="0"/>
                      </a:lnTo>
                      <a:lnTo>
                        <a:pt x="44" y="8"/>
                      </a:lnTo>
                      <a:lnTo>
                        <a:pt x="0" y="17"/>
                      </a:lnTo>
                      <a:lnTo>
                        <a:pt x="101" y="5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24" name="Freeform 252"/>
                <p:cNvSpPr>
                  <a:spLocks/>
                </p:cNvSpPr>
                <p:nvPr/>
              </p:nvSpPr>
              <p:spPr bwMode="auto">
                <a:xfrm>
                  <a:off x="2303" y="880"/>
                  <a:ext cx="31" cy="88"/>
                </a:xfrm>
                <a:custGeom>
                  <a:avLst/>
                  <a:gdLst>
                    <a:gd name="T0" fmla="*/ 0 w 189"/>
                    <a:gd name="T1" fmla="*/ 0 h 530"/>
                    <a:gd name="T2" fmla="*/ 0 w 189"/>
                    <a:gd name="T3" fmla="*/ 0 h 530"/>
                    <a:gd name="T4" fmla="*/ 0 w 189"/>
                    <a:gd name="T5" fmla="*/ 0 h 530"/>
                    <a:gd name="T6" fmla="*/ 0 w 189"/>
                    <a:gd name="T7" fmla="*/ 0 h 530"/>
                    <a:gd name="T8" fmla="*/ 0 w 189"/>
                    <a:gd name="T9" fmla="*/ 0 h 530"/>
                    <a:gd name="T10" fmla="*/ 0 w 189"/>
                    <a:gd name="T11" fmla="*/ 0 h 530"/>
                    <a:gd name="T12" fmla="*/ 0 w 189"/>
                    <a:gd name="T13" fmla="*/ 0 h 5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9"/>
                    <a:gd name="T22" fmla="*/ 0 h 530"/>
                    <a:gd name="T23" fmla="*/ 189 w 189"/>
                    <a:gd name="T24" fmla="*/ 530 h 53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9" h="530">
                      <a:moveTo>
                        <a:pt x="101" y="530"/>
                      </a:moveTo>
                      <a:lnTo>
                        <a:pt x="145" y="521"/>
                      </a:lnTo>
                      <a:lnTo>
                        <a:pt x="189" y="513"/>
                      </a:lnTo>
                      <a:lnTo>
                        <a:pt x="88" y="0"/>
                      </a:lnTo>
                      <a:lnTo>
                        <a:pt x="44" y="8"/>
                      </a:lnTo>
                      <a:lnTo>
                        <a:pt x="0" y="17"/>
                      </a:lnTo>
                      <a:lnTo>
                        <a:pt x="101" y="53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25" name="Freeform 253"/>
                <p:cNvSpPr>
                  <a:spLocks/>
                </p:cNvSpPr>
                <p:nvPr/>
              </p:nvSpPr>
              <p:spPr bwMode="auto">
                <a:xfrm>
                  <a:off x="2303" y="874"/>
                  <a:ext cx="14" cy="8"/>
                </a:xfrm>
                <a:custGeom>
                  <a:avLst/>
                  <a:gdLst>
                    <a:gd name="T0" fmla="*/ 0 w 88"/>
                    <a:gd name="T1" fmla="*/ 0 h 53"/>
                    <a:gd name="T2" fmla="*/ 0 w 88"/>
                    <a:gd name="T3" fmla="*/ 0 h 53"/>
                    <a:gd name="T4" fmla="*/ 0 w 88"/>
                    <a:gd name="T5" fmla="*/ 0 h 53"/>
                    <a:gd name="T6" fmla="*/ 0 w 88"/>
                    <a:gd name="T7" fmla="*/ 0 h 53"/>
                    <a:gd name="T8" fmla="*/ 0 w 88"/>
                    <a:gd name="T9" fmla="*/ 0 h 53"/>
                    <a:gd name="T10" fmla="*/ 0 w 88"/>
                    <a:gd name="T11" fmla="*/ 0 h 53"/>
                    <a:gd name="T12" fmla="*/ 0 w 88"/>
                    <a:gd name="T13" fmla="*/ 0 h 53"/>
                    <a:gd name="T14" fmla="*/ 0 w 88"/>
                    <a:gd name="T15" fmla="*/ 0 h 53"/>
                    <a:gd name="T16" fmla="*/ 0 w 88"/>
                    <a:gd name="T17" fmla="*/ 0 h 53"/>
                    <a:gd name="T18" fmla="*/ 0 w 88"/>
                    <a:gd name="T19" fmla="*/ 0 h 53"/>
                    <a:gd name="T20" fmla="*/ 0 w 88"/>
                    <a:gd name="T21" fmla="*/ 0 h 53"/>
                    <a:gd name="T22" fmla="*/ 0 w 88"/>
                    <a:gd name="T23" fmla="*/ 0 h 53"/>
                    <a:gd name="T24" fmla="*/ 0 w 88"/>
                    <a:gd name="T25" fmla="*/ 0 h 53"/>
                    <a:gd name="T26" fmla="*/ 0 w 88"/>
                    <a:gd name="T27" fmla="*/ 0 h 53"/>
                    <a:gd name="T28" fmla="*/ 0 w 88"/>
                    <a:gd name="T29" fmla="*/ 0 h 53"/>
                    <a:gd name="T30" fmla="*/ 0 w 88"/>
                    <a:gd name="T31" fmla="*/ 0 h 5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53"/>
                    <a:gd name="T50" fmla="*/ 88 w 88"/>
                    <a:gd name="T51" fmla="*/ 53 h 5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53">
                      <a:moveTo>
                        <a:pt x="44" y="44"/>
                      </a:moveTo>
                      <a:lnTo>
                        <a:pt x="0" y="53"/>
                      </a:lnTo>
                      <a:lnTo>
                        <a:pt x="0" y="42"/>
                      </a:lnTo>
                      <a:lnTo>
                        <a:pt x="1" y="31"/>
                      </a:lnTo>
                      <a:lnTo>
                        <a:pt x="6" y="22"/>
                      </a:lnTo>
                      <a:lnTo>
                        <a:pt x="12" y="13"/>
                      </a:lnTo>
                      <a:lnTo>
                        <a:pt x="21" y="7"/>
                      </a:lnTo>
                      <a:lnTo>
                        <a:pt x="30" y="2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2" y="4"/>
                      </a:lnTo>
                      <a:lnTo>
                        <a:pt x="71" y="9"/>
                      </a:lnTo>
                      <a:lnTo>
                        <a:pt x="78" y="16"/>
                      </a:lnTo>
                      <a:lnTo>
                        <a:pt x="85" y="26"/>
                      </a:lnTo>
                      <a:lnTo>
                        <a:pt x="88" y="36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26" name="Freeform 254"/>
                <p:cNvSpPr>
                  <a:spLocks/>
                </p:cNvSpPr>
                <p:nvPr/>
              </p:nvSpPr>
              <p:spPr bwMode="auto">
                <a:xfrm>
                  <a:off x="2303" y="874"/>
                  <a:ext cx="14" cy="8"/>
                </a:xfrm>
                <a:custGeom>
                  <a:avLst/>
                  <a:gdLst>
                    <a:gd name="T0" fmla="*/ 0 w 88"/>
                    <a:gd name="T1" fmla="*/ 0 h 53"/>
                    <a:gd name="T2" fmla="*/ 0 w 88"/>
                    <a:gd name="T3" fmla="*/ 0 h 53"/>
                    <a:gd name="T4" fmla="*/ 0 w 88"/>
                    <a:gd name="T5" fmla="*/ 0 h 53"/>
                    <a:gd name="T6" fmla="*/ 0 w 88"/>
                    <a:gd name="T7" fmla="*/ 0 h 53"/>
                    <a:gd name="T8" fmla="*/ 0 w 88"/>
                    <a:gd name="T9" fmla="*/ 0 h 53"/>
                    <a:gd name="T10" fmla="*/ 0 w 88"/>
                    <a:gd name="T11" fmla="*/ 0 h 53"/>
                    <a:gd name="T12" fmla="*/ 0 w 88"/>
                    <a:gd name="T13" fmla="*/ 0 h 53"/>
                    <a:gd name="T14" fmla="*/ 0 w 88"/>
                    <a:gd name="T15" fmla="*/ 0 h 53"/>
                    <a:gd name="T16" fmla="*/ 0 w 88"/>
                    <a:gd name="T17" fmla="*/ 0 h 53"/>
                    <a:gd name="T18" fmla="*/ 0 w 88"/>
                    <a:gd name="T19" fmla="*/ 0 h 53"/>
                    <a:gd name="T20" fmla="*/ 0 w 88"/>
                    <a:gd name="T21" fmla="*/ 0 h 53"/>
                    <a:gd name="T22" fmla="*/ 0 w 88"/>
                    <a:gd name="T23" fmla="*/ 0 h 53"/>
                    <a:gd name="T24" fmla="*/ 0 w 88"/>
                    <a:gd name="T25" fmla="*/ 0 h 53"/>
                    <a:gd name="T26" fmla="*/ 0 w 88"/>
                    <a:gd name="T27" fmla="*/ 0 h 5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53"/>
                    <a:gd name="T44" fmla="*/ 88 w 88"/>
                    <a:gd name="T45" fmla="*/ 53 h 5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53">
                      <a:moveTo>
                        <a:pt x="0" y="53"/>
                      </a:moveTo>
                      <a:lnTo>
                        <a:pt x="0" y="42"/>
                      </a:lnTo>
                      <a:lnTo>
                        <a:pt x="1" y="31"/>
                      </a:lnTo>
                      <a:lnTo>
                        <a:pt x="6" y="22"/>
                      </a:lnTo>
                      <a:lnTo>
                        <a:pt x="12" y="13"/>
                      </a:lnTo>
                      <a:lnTo>
                        <a:pt x="21" y="7"/>
                      </a:lnTo>
                      <a:lnTo>
                        <a:pt x="30" y="2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2" y="4"/>
                      </a:lnTo>
                      <a:lnTo>
                        <a:pt x="71" y="9"/>
                      </a:lnTo>
                      <a:lnTo>
                        <a:pt x="78" y="16"/>
                      </a:lnTo>
                      <a:lnTo>
                        <a:pt x="85" y="26"/>
                      </a:lnTo>
                      <a:lnTo>
                        <a:pt x="88" y="3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27" name="Freeform 255"/>
                <p:cNvSpPr>
                  <a:spLocks/>
                </p:cNvSpPr>
                <p:nvPr/>
              </p:nvSpPr>
              <p:spPr bwMode="auto">
                <a:xfrm>
                  <a:off x="2313" y="841"/>
                  <a:ext cx="13" cy="11"/>
                </a:xfrm>
                <a:custGeom>
                  <a:avLst/>
                  <a:gdLst>
                    <a:gd name="T0" fmla="*/ 0 w 81"/>
                    <a:gd name="T1" fmla="*/ 0 h 67"/>
                    <a:gd name="T2" fmla="*/ 0 w 81"/>
                    <a:gd name="T3" fmla="*/ 0 h 67"/>
                    <a:gd name="T4" fmla="*/ 0 w 81"/>
                    <a:gd name="T5" fmla="*/ 0 h 67"/>
                    <a:gd name="T6" fmla="*/ 0 w 81"/>
                    <a:gd name="T7" fmla="*/ 0 h 67"/>
                    <a:gd name="T8" fmla="*/ 0 w 81"/>
                    <a:gd name="T9" fmla="*/ 0 h 67"/>
                    <a:gd name="T10" fmla="*/ 0 w 81"/>
                    <a:gd name="T11" fmla="*/ 0 h 67"/>
                    <a:gd name="T12" fmla="*/ 0 w 81"/>
                    <a:gd name="T13" fmla="*/ 0 h 67"/>
                    <a:gd name="T14" fmla="*/ 0 w 81"/>
                    <a:gd name="T15" fmla="*/ 0 h 67"/>
                    <a:gd name="T16" fmla="*/ 0 w 81"/>
                    <a:gd name="T17" fmla="*/ 0 h 67"/>
                    <a:gd name="T18" fmla="*/ 0 w 81"/>
                    <a:gd name="T19" fmla="*/ 0 h 67"/>
                    <a:gd name="T20" fmla="*/ 0 w 81"/>
                    <a:gd name="T21" fmla="*/ 0 h 67"/>
                    <a:gd name="T22" fmla="*/ 0 w 81"/>
                    <a:gd name="T23" fmla="*/ 0 h 67"/>
                    <a:gd name="T24" fmla="*/ 0 w 81"/>
                    <a:gd name="T25" fmla="*/ 0 h 67"/>
                    <a:gd name="T26" fmla="*/ 0 w 81"/>
                    <a:gd name="T27" fmla="*/ 0 h 67"/>
                    <a:gd name="T28" fmla="*/ 0 w 81"/>
                    <a:gd name="T29" fmla="*/ 0 h 67"/>
                    <a:gd name="T30" fmla="*/ 0 w 81"/>
                    <a:gd name="T31" fmla="*/ 0 h 6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1"/>
                    <a:gd name="T49" fmla="*/ 0 h 67"/>
                    <a:gd name="T50" fmla="*/ 81 w 81"/>
                    <a:gd name="T51" fmla="*/ 67 h 6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1" h="67">
                      <a:moveTo>
                        <a:pt x="44" y="23"/>
                      </a:moveTo>
                      <a:lnTo>
                        <a:pt x="81" y="47"/>
                      </a:lnTo>
                      <a:lnTo>
                        <a:pt x="75" y="55"/>
                      </a:lnTo>
                      <a:lnTo>
                        <a:pt x="66" y="62"/>
                      </a:lnTo>
                      <a:lnTo>
                        <a:pt x="57" y="66"/>
                      </a:lnTo>
                      <a:lnTo>
                        <a:pt x="46" y="67"/>
                      </a:lnTo>
                      <a:lnTo>
                        <a:pt x="35" y="67"/>
                      </a:lnTo>
                      <a:lnTo>
                        <a:pt x="26" y="64"/>
                      </a:lnTo>
                      <a:lnTo>
                        <a:pt x="16" y="57"/>
                      </a:lnTo>
                      <a:lnTo>
                        <a:pt x="9" y="50"/>
                      </a:lnTo>
                      <a:lnTo>
                        <a:pt x="3" y="41"/>
                      </a:lnTo>
                      <a:lnTo>
                        <a:pt x="0" y="31"/>
                      </a:lnTo>
                      <a:lnTo>
                        <a:pt x="0" y="20"/>
                      </a:lnTo>
                      <a:lnTo>
                        <a:pt x="1" y="9"/>
                      </a:lnTo>
                      <a:lnTo>
                        <a:pt x="7" y="0"/>
                      </a:lnTo>
                      <a:lnTo>
                        <a:pt x="4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28" name="Freeform 256"/>
                <p:cNvSpPr>
                  <a:spLocks/>
                </p:cNvSpPr>
                <p:nvPr/>
              </p:nvSpPr>
              <p:spPr bwMode="auto">
                <a:xfrm>
                  <a:off x="2313" y="841"/>
                  <a:ext cx="13" cy="11"/>
                </a:xfrm>
                <a:custGeom>
                  <a:avLst/>
                  <a:gdLst>
                    <a:gd name="T0" fmla="*/ 0 w 81"/>
                    <a:gd name="T1" fmla="*/ 0 h 67"/>
                    <a:gd name="T2" fmla="*/ 0 w 81"/>
                    <a:gd name="T3" fmla="*/ 0 h 67"/>
                    <a:gd name="T4" fmla="*/ 0 w 81"/>
                    <a:gd name="T5" fmla="*/ 0 h 67"/>
                    <a:gd name="T6" fmla="*/ 0 w 81"/>
                    <a:gd name="T7" fmla="*/ 0 h 67"/>
                    <a:gd name="T8" fmla="*/ 0 w 81"/>
                    <a:gd name="T9" fmla="*/ 0 h 67"/>
                    <a:gd name="T10" fmla="*/ 0 w 81"/>
                    <a:gd name="T11" fmla="*/ 0 h 67"/>
                    <a:gd name="T12" fmla="*/ 0 w 81"/>
                    <a:gd name="T13" fmla="*/ 0 h 67"/>
                    <a:gd name="T14" fmla="*/ 0 w 81"/>
                    <a:gd name="T15" fmla="*/ 0 h 67"/>
                    <a:gd name="T16" fmla="*/ 0 w 81"/>
                    <a:gd name="T17" fmla="*/ 0 h 67"/>
                    <a:gd name="T18" fmla="*/ 0 w 81"/>
                    <a:gd name="T19" fmla="*/ 0 h 67"/>
                    <a:gd name="T20" fmla="*/ 0 w 81"/>
                    <a:gd name="T21" fmla="*/ 0 h 67"/>
                    <a:gd name="T22" fmla="*/ 0 w 81"/>
                    <a:gd name="T23" fmla="*/ 0 h 67"/>
                    <a:gd name="T24" fmla="*/ 0 w 81"/>
                    <a:gd name="T25" fmla="*/ 0 h 67"/>
                    <a:gd name="T26" fmla="*/ 0 w 81"/>
                    <a:gd name="T27" fmla="*/ 0 h 6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1"/>
                    <a:gd name="T43" fmla="*/ 0 h 67"/>
                    <a:gd name="T44" fmla="*/ 81 w 81"/>
                    <a:gd name="T45" fmla="*/ 67 h 6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1" h="67">
                      <a:moveTo>
                        <a:pt x="81" y="47"/>
                      </a:moveTo>
                      <a:lnTo>
                        <a:pt x="75" y="55"/>
                      </a:lnTo>
                      <a:lnTo>
                        <a:pt x="66" y="62"/>
                      </a:lnTo>
                      <a:lnTo>
                        <a:pt x="57" y="66"/>
                      </a:lnTo>
                      <a:lnTo>
                        <a:pt x="46" y="67"/>
                      </a:lnTo>
                      <a:lnTo>
                        <a:pt x="35" y="67"/>
                      </a:lnTo>
                      <a:lnTo>
                        <a:pt x="26" y="64"/>
                      </a:lnTo>
                      <a:lnTo>
                        <a:pt x="16" y="57"/>
                      </a:lnTo>
                      <a:lnTo>
                        <a:pt x="9" y="50"/>
                      </a:lnTo>
                      <a:lnTo>
                        <a:pt x="3" y="41"/>
                      </a:lnTo>
                      <a:lnTo>
                        <a:pt x="0" y="31"/>
                      </a:lnTo>
                      <a:lnTo>
                        <a:pt x="0" y="20"/>
                      </a:lnTo>
                      <a:lnTo>
                        <a:pt x="1" y="9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29" name="Freeform 257"/>
                <p:cNvSpPr>
                  <a:spLocks/>
                </p:cNvSpPr>
                <p:nvPr/>
              </p:nvSpPr>
              <p:spPr bwMode="auto">
                <a:xfrm>
                  <a:off x="2314" y="809"/>
                  <a:ext cx="32" cy="40"/>
                </a:xfrm>
                <a:custGeom>
                  <a:avLst/>
                  <a:gdLst>
                    <a:gd name="T0" fmla="*/ 0 w 193"/>
                    <a:gd name="T1" fmla="*/ 0 h 240"/>
                    <a:gd name="T2" fmla="*/ 0 w 193"/>
                    <a:gd name="T3" fmla="*/ 0 h 240"/>
                    <a:gd name="T4" fmla="*/ 0 w 193"/>
                    <a:gd name="T5" fmla="*/ 0 h 240"/>
                    <a:gd name="T6" fmla="*/ 0 w 193"/>
                    <a:gd name="T7" fmla="*/ 0 h 240"/>
                    <a:gd name="T8" fmla="*/ 0 w 193"/>
                    <a:gd name="T9" fmla="*/ 0 h 240"/>
                    <a:gd name="T10" fmla="*/ 0 w 193"/>
                    <a:gd name="T11" fmla="*/ 0 h 240"/>
                    <a:gd name="T12" fmla="*/ 0 w 193"/>
                    <a:gd name="T13" fmla="*/ 0 h 2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3"/>
                    <a:gd name="T22" fmla="*/ 0 h 240"/>
                    <a:gd name="T23" fmla="*/ 193 w 193"/>
                    <a:gd name="T24" fmla="*/ 240 h 24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3" h="240">
                      <a:moveTo>
                        <a:pt x="0" y="193"/>
                      </a:moveTo>
                      <a:lnTo>
                        <a:pt x="37" y="216"/>
                      </a:lnTo>
                      <a:lnTo>
                        <a:pt x="74" y="240"/>
                      </a:lnTo>
                      <a:lnTo>
                        <a:pt x="193" y="47"/>
                      </a:lnTo>
                      <a:lnTo>
                        <a:pt x="156" y="24"/>
                      </a:lnTo>
                      <a:lnTo>
                        <a:pt x="118" y="0"/>
                      </a:lnTo>
                      <a:lnTo>
                        <a:pt x="0" y="1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30" name="Freeform 258"/>
                <p:cNvSpPr>
                  <a:spLocks/>
                </p:cNvSpPr>
                <p:nvPr/>
              </p:nvSpPr>
              <p:spPr bwMode="auto">
                <a:xfrm>
                  <a:off x="2314" y="809"/>
                  <a:ext cx="32" cy="40"/>
                </a:xfrm>
                <a:custGeom>
                  <a:avLst/>
                  <a:gdLst>
                    <a:gd name="T0" fmla="*/ 0 w 193"/>
                    <a:gd name="T1" fmla="*/ 0 h 240"/>
                    <a:gd name="T2" fmla="*/ 0 w 193"/>
                    <a:gd name="T3" fmla="*/ 0 h 240"/>
                    <a:gd name="T4" fmla="*/ 0 w 193"/>
                    <a:gd name="T5" fmla="*/ 0 h 240"/>
                    <a:gd name="T6" fmla="*/ 0 w 193"/>
                    <a:gd name="T7" fmla="*/ 0 h 240"/>
                    <a:gd name="T8" fmla="*/ 0 w 193"/>
                    <a:gd name="T9" fmla="*/ 0 h 240"/>
                    <a:gd name="T10" fmla="*/ 0 w 193"/>
                    <a:gd name="T11" fmla="*/ 0 h 240"/>
                    <a:gd name="T12" fmla="*/ 0 w 193"/>
                    <a:gd name="T13" fmla="*/ 0 h 2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3"/>
                    <a:gd name="T22" fmla="*/ 0 h 240"/>
                    <a:gd name="T23" fmla="*/ 193 w 193"/>
                    <a:gd name="T24" fmla="*/ 240 h 24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3" h="240">
                      <a:moveTo>
                        <a:pt x="0" y="193"/>
                      </a:moveTo>
                      <a:lnTo>
                        <a:pt x="37" y="216"/>
                      </a:lnTo>
                      <a:lnTo>
                        <a:pt x="74" y="240"/>
                      </a:lnTo>
                      <a:lnTo>
                        <a:pt x="193" y="47"/>
                      </a:lnTo>
                      <a:lnTo>
                        <a:pt x="156" y="24"/>
                      </a:lnTo>
                      <a:lnTo>
                        <a:pt x="118" y="0"/>
                      </a:lnTo>
                      <a:lnTo>
                        <a:pt x="0" y="19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31" name="Freeform 259"/>
                <p:cNvSpPr>
                  <a:spLocks/>
                </p:cNvSpPr>
                <p:nvPr/>
              </p:nvSpPr>
              <p:spPr bwMode="auto">
                <a:xfrm>
                  <a:off x="2340" y="813"/>
                  <a:ext cx="7" cy="4"/>
                </a:xfrm>
                <a:custGeom>
                  <a:avLst/>
                  <a:gdLst>
                    <a:gd name="T0" fmla="*/ 0 w 43"/>
                    <a:gd name="T1" fmla="*/ 0 h 23"/>
                    <a:gd name="T2" fmla="*/ 0 w 43"/>
                    <a:gd name="T3" fmla="*/ 0 h 23"/>
                    <a:gd name="T4" fmla="*/ 0 w 43"/>
                    <a:gd name="T5" fmla="*/ 0 h 23"/>
                    <a:gd name="T6" fmla="*/ 0 w 43"/>
                    <a:gd name="T7" fmla="*/ 0 h 23"/>
                    <a:gd name="T8" fmla="*/ 0 w 43"/>
                    <a:gd name="T9" fmla="*/ 0 h 23"/>
                    <a:gd name="T10" fmla="*/ 0 w 43"/>
                    <a:gd name="T11" fmla="*/ 0 h 23"/>
                    <a:gd name="T12" fmla="*/ 0 w 43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3"/>
                    <a:gd name="T23" fmla="*/ 43 w 43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3">
                      <a:moveTo>
                        <a:pt x="0" y="0"/>
                      </a:moveTo>
                      <a:lnTo>
                        <a:pt x="37" y="23"/>
                      </a:lnTo>
                      <a:lnTo>
                        <a:pt x="40" y="18"/>
                      </a:lnTo>
                      <a:lnTo>
                        <a:pt x="42" y="12"/>
                      </a:lnTo>
                      <a:lnTo>
                        <a:pt x="43" y="7"/>
                      </a:lnTo>
                      <a:lnTo>
                        <a:pt x="43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32" name="Freeform 260"/>
                <p:cNvSpPr>
                  <a:spLocks/>
                </p:cNvSpPr>
                <p:nvPr/>
              </p:nvSpPr>
              <p:spPr bwMode="auto">
                <a:xfrm>
                  <a:off x="2346" y="813"/>
                  <a:ext cx="1" cy="4"/>
                </a:xfrm>
                <a:custGeom>
                  <a:avLst/>
                  <a:gdLst>
                    <a:gd name="T0" fmla="*/ 0 w 6"/>
                    <a:gd name="T1" fmla="*/ 0 h 22"/>
                    <a:gd name="T2" fmla="*/ 0 w 6"/>
                    <a:gd name="T3" fmla="*/ 0 h 22"/>
                    <a:gd name="T4" fmla="*/ 0 w 6"/>
                    <a:gd name="T5" fmla="*/ 0 h 22"/>
                    <a:gd name="T6" fmla="*/ 0 w 6"/>
                    <a:gd name="T7" fmla="*/ 0 h 22"/>
                    <a:gd name="T8" fmla="*/ 0 w 6"/>
                    <a:gd name="T9" fmla="*/ 0 h 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"/>
                    <a:gd name="T16" fmla="*/ 0 h 22"/>
                    <a:gd name="T17" fmla="*/ 6 w 6"/>
                    <a:gd name="T18" fmla="*/ 22 h 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" h="22">
                      <a:moveTo>
                        <a:pt x="0" y="22"/>
                      </a:moveTo>
                      <a:lnTo>
                        <a:pt x="3" y="17"/>
                      </a:lnTo>
                      <a:lnTo>
                        <a:pt x="5" y="11"/>
                      </a:lnTo>
                      <a:lnTo>
                        <a:pt x="6" y="6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33" name="Freeform 261"/>
                <p:cNvSpPr>
                  <a:spLocks/>
                </p:cNvSpPr>
                <p:nvPr/>
              </p:nvSpPr>
              <p:spPr bwMode="auto">
                <a:xfrm>
                  <a:off x="2332" y="775"/>
                  <a:ext cx="15" cy="38"/>
                </a:xfrm>
                <a:custGeom>
                  <a:avLst/>
                  <a:gdLst>
                    <a:gd name="T0" fmla="*/ 0 w 91"/>
                    <a:gd name="T1" fmla="*/ 0 h 229"/>
                    <a:gd name="T2" fmla="*/ 0 w 91"/>
                    <a:gd name="T3" fmla="*/ 0 h 229"/>
                    <a:gd name="T4" fmla="*/ 0 w 91"/>
                    <a:gd name="T5" fmla="*/ 0 h 229"/>
                    <a:gd name="T6" fmla="*/ 0 w 91"/>
                    <a:gd name="T7" fmla="*/ 0 h 229"/>
                    <a:gd name="T8" fmla="*/ 0 w 91"/>
                    <a:gd name="T9" fmla="*/ 0 h 229"/>
                    <a:gd name="T10" fmla="*/ 0 w 91"/>
                    <a:gd name="T11" fmla="*/ 0 h 229"/>
                    <a:gd name="T12" fmla="*/ 0 w 91"/>
                    <a:gd name="T13" fmla="*/ 0 h 2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1"/>
                    <a:gd name="T22" fmla="*/ 0 h 229"/>
                    <a:gd name="T23" fmla="*/ 91 w 91"/>
                    <a:gd name="T24" fmla="*/ 229 h 22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1" h="229">
                      <a:moveTo>
                        <a:pt x="0" y="227"/>
                      </a:moveTo>
                      <a:lnTo>
                        <a:pt x="44" y="228"/>
                      </a:lnTo>
                      <a:lnTo>
                        <a:pt x="87" y="229"/>
                      </a:lnTo>
                      <a:lnTo>
                        <a:pt x="91" y="2"/>
                      </a:lnTo>
                      <a:lnTo>
                        <a:pt x="47" y="1"/>
                      </a:lnTo>
                      <a:lnTo>
                        <a:pt x="3" y="0"/>
                      </a:lnTo>
                      <a:lnTo>
                        <a:pt x="0" y="2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34" name="Freeform 262"/>
                <p:cNvSpPr>
                  <a:spLocks/>
                </p:cNvSpPr>
                <p:nvPr/>
              </p:nvSpPr>
              <p:spPr bwMode="auto">
                <a:xfrm>
                  <a:off x="2332" y="775"/>
                  <a:ext cx="15" cy="38"/>
                </a:xfrm>
                <a:custGeom>
                  <a:avLst/>
                  <a:gdLst>
                    <a:gd name="T0" fmla="*/ 0 w 91"/>
                    <a:gd name="T1" fmla="*/ 0 h 229"/>
                    <a:gd name="T2" fmla="*/ 0 w 91"/>
                    <a:gd name="T3" fmla="*/ 0 h 229"/>
                    <a:gd name="T4" fmla="*/ 0 w 91"/>
                    <a:gd name="T5" fmla="*/ 0 h 229"/>
                    <a:gd name="T6" fmla="*/ 0 w 91"/>
                    <a:gd name="T7" fmla="*/ 0 h 229"/>
                    <a:gd name="T8" fmla="*/ 0 w 91"/>
                    <a:gd name="T9" fmla="*/ 0 h 229"/>
                    <a:gd name="T10" fmla="*/ 0 w 91"/>
                    <a:gd name="T11" fmla="*/ 0 h 229"/>
                    <a:gd name="T12" fmla="*/ 0 w 91"/>
                    <a:gd name="T13" fmla="*/ 0 h 2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1"/>
                    <a:gd name="T22" fmla="*/ 0 h 229"/>
                    <a:gd name="T23" fmla="*/ 91 w 91"/>
                    <a:gd name="T24" fmla="*/ 229 h 22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1" h="229">
                      <a:moveTo>
                        <a:pt x="0" y="227"/>
                      </a:moveTo>
                      <a:lnTo>
                        <a:pt x="44" y="228"/>
                      </a:lnTo>
                      <a:lnTo>
                        <a:pt x="87" y="229"/>
                      </a:lnTo>
                      <a:lnTo>
                        <a:pt x="91" y="2"/>
                      </a:lnTo>
                      <a:lnTo>
                        <a:pt x="47" y="1"/>
                      </a:lnTo>
                      <a:lnTo>
                        <a:pt x="3" y="0"/>
                      </a:lnTo>
                      <a:lnTo>
                        <a:pt x="0" y="22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35" name="Freeform 263"/>
                <p:cNvSpPr>
                  <a:spLocks/>
                </p:cNvSpPr>
                <p:nvPr/>
              </p:nvSpPr>
              <p:spPr bwMode="auto">
                <a:xfrm>
                  <a:off x="2340" y="771"/>
                  <a:ext cx="7" cy="4"/>
                </a:xfrm>
                <a:custGeom>
                  <a:avLst/>
                  <a:gdLst>
                    <a:gd name="T0" fmla="*/ 0 w 44"/>
                    <a:gd name="T1" fmla="*/ 0 h 23"/>
                    <a:gd name="T2" fmla="*/ 0 w 44"/>
                    <a:gd name="T3" fmla="*/ 0 h 23"/>
                    <a:gd name="T4" fmla="*/ 0 w 44"/>
                    <a:gd name="T5" fmla="*/ 0 h 23"/>
                    <a:gd name="T6" fmla="*/ 0 w 44"/>
                    <a:gd name="T7" fmla="*/ 0 h 23"/>
                    <a:gd name="T8" fmla="*/ 0 w 44"/>
                    <a:gd name="T9" fmla="*/ 0 h 23"/>
                    <a:gd name="T10" fmla="*/ 0 w 44"/>
                    <a:gd name="T11" fmla="*/ 0 h 23"/>
                    <a:gd name="T12" fmla="*/ 0 w 44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23"/>
                    <a:gd name="T23" fmla="*/ 44 w 44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23">
                      <a:moveTo>
                        <a:pt x="0" y="22"/>
                      </a:moveTo>
                      <a:lnTo>
                        <a:pt x="44" y="23"/>
                      </a:lnTo>
                      <a:lnTo>
                        <a:pt x="44" y="17"/>
                      </a:lnTo>
                      <a:lnTo>
                        <a:pt x="43" y="11"/>
                      </a:lnTo>
                      <a:lnTo>
                        <a:pt x="42" y="6"/>
                      </a:lnTo>
                      <a:lnTo>
                        <a:pt x="38" y="0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36" name="Freeform 264"/>
                <p:cNvSpPr>
                  <a:spLocks/>
                </p:cNvSpPr>
                <p:nvPr/>
              </p:nvSpPr>
              <p:spPr bwMode="auto">
                <a:xfrm>
                  <a:off x="2347" y="771"/>
                  <a:ext cx="1" cy="4"/>
                </a:xfrm>
                <a:custGeom>
                  <a:avLst/>
                  <a:gdLst>
                    <a:gd name="T0" fmla="*/ 0 w 6"/>
                    <a:gd name="T1" fmla="*/ 0 h 23"/>
                    <a:gd name="T2" fmla="*/ 0 w 6"/>
                    <a:gd name="T3" fmla="*/ 0 h 23"/>
                    <a:gd name="T4" fmla="*/ 0 w 6"/>
                    <a:gd name="T5" fmla="*/ 0 h 23"/>
                    <a:gd name="T6" fmla="*/ 0 w 6"/>
                    <a:gd name="T7" fmla="*/ 0 h 23"/>
                    <a:gd name="T8" fmla="*/ 0 w 6"/>
                    <a:gd name="T9" fmla="*/ 0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"/>
                    <a:gd name="T16" fmla="*/ 0 h 23"/>
                    <a:gd name="T17" fmla="*/ 6 w 6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" h="23">
                      <a:moveTo>
                        <a:pt x="6" y="23"/>
                      </a:moveTo>
                      <a:lnTo>
                        <a:pt x="6" y="17"/>
                      </a:lnTo>
                      <a:lnTo>
                        <a:pt x="5" y="11"/>
                      </a:lnTo>
                      <a:lnTo>
                        <a:pt x="4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37" name="Freeform 265"/>
                <p:cNvSpPr>
                  <a:spLocks/>
                </p:cNvSpPr>
                <p:nvPr/>
              </p:nvSpPr>
              <p:spPr bwMode="auto">
                <a:xfrm>
                  <a:off x="2315" y="738"/>
                  <a:ext cx="32" cy="41"/>
                </a:xfrm>
                <a:custGeom>
                  <a:avLst/>
                  <a:gdLst>
                    <a:gd name="T0" fmla="*/ 0 w 190"/>
                    <a:gd name="T1" fmla="*/ 0 h 240"/>
                    <a:gd name="T2" fmla="*/ 0 w 190"/>
                    <a:gd name="T3" fmla="*/ 0 h 240"/>
                    <a:gd name="T4" fmla="*/ 0 w 190"/>
                    <a:gd name="T5" fmla="*/ 0 h 240"/>
                    <a:gd name="T6" fmla="*/ 0 w 190"/>
                    <a:gd name="T7" fmla="*/ 0 h 240"/>
                    <a:gd name="T8" fmla="*/ 0 w 190"/>
                    <a:gd name="T9" fmla="*/ 0 h 240"/>
                    <a:gd name="T10" fmla="*/ 0 w 190"/>
                    <a:gd name="T11" fmla="*/ 0 h 240"/>
                    <a:gd name="T12" fmla="*/ 0 w 190"/>
                    <a:gd name="T13" fmla="*/ 0 h 2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0"/>
                    <a:gd name="T22" fmla="*/ 0 h 240"/>
                    <a:gd name="T23" fmla="*/ 190 w 190"/>
                    <a:gd name="T24" fmla="*/ 240 h 24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0" h="240">
                      <a:moveTo>
                        <a:pt x="113" y="240"/>
                      </a:moveTo>
                      <a:lnTo>
                        <a:pt x="152" y="218"/>
                      </a:lnTo>
                      <a:lnTo>
                        <a:pt x="190" y="196"/>
                      </a:lnTo>
                      <a:lnTo>
                        <a:pt x="77" y="0"/>
                      </a:lnTo>
                      <a:lnTo>
                        <a:pt x="39" y="22"/>
                      </a:lnTo>
                      <a:lnTo>
                        <a:pt x="0" y="45"/>
                      </a:lnTo>
                      <a:lnTo>
                        <a:pt x="113" y="2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38" name="Freeform 266"/>
                <p:cNvSpPr>
                  <a:spLocks/>
                </p:cNvSpPr>
                <p:nvPr/>
              </p:nvSpPr>
              <p:spPr bwMode="auto">
                <a:xfrm>
                  <a:off x="2315" y="738"/>
                  <a:ext cx="32" cy="41"/>
                </a:xfrm>
                <a:custGeom>
                  <a:avLst/>
                  <a:gdLst>
                    <a:gd name="T0" fmla="*/ 0 w 190"/>
                    <a:gd name="T1" fmla="*/ 0 h 240"/>
                    <a:gd name="T2" fmla="*/ 0 w 190"/>
                    <a:gd name="T3" fmla="*/ 0 h 240"/>
                    <a:gd name="T4" fmla="*/ 0 w 190"/>
                    <a:gd name="T5" fmla="*/ 0 h 240"/>
                    <a:gd name="T6" fmla="*/ 0 w 190"/>
                    <a:gd name="T7" fmla="*/ 0 h 240"/>
                    <a:gd name="T8" fmla="*/ 0 w 190"/>
                    <a:gd name="T9" fmla="*/ 0 h 240"/>
                    <a:gd name="T10" fmla="*/ 0 w 190"/>
                    <a:gd name="T11" fmla="*/ 0 h 240"/>
                    <a:gd name="T12" fmla="*/ 0 w 190"/>
                    <a:gd name="T13" fmla="*/ 0 h 2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0"/>
                    <a:gd name="T22" fmla="*/ 0 h 240"/>
                    <a:gd name="T23" fmla="*/ 190 w 190"/>
                    <a:gd name="T24" fmla="*/ 240 h 24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0" h="240">
                      <a:moveTo>
                        <a:pt x="113" y="240"/>
                      </a:moveTo>
                      <a:lnTo>
                        <a:pt x="152" y="218"/>
                      </a:lnTo>
                      <a:lnTo>
                        <a:pt x="190" y="196"/>
                      </a:lnTo>
                      <a:lnTo>
                        <a:pt x="77" y="0"/>
                      </a:lnTo>
                      <a:lnTo>
                        <a:pt x="39" y="22"/>
                      </a:lnTo>
                      <a:lnTo>
                        <a:pt x="0" y="45"/>
                      </a:lnTo>
                      <a:lnTo>
                        <a:pt x="113" y="24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39" name="Freeform 267"/>
                <p:cNvSpPr>
                  <a:spLocks/>
                </p:cNvSpPr>
                <p:nvPr/>
              </p:nvSpPr>
              <p:spPr bwMode="auto">
                <a:xfrm>
                  <a:off x="2321" y="736"/>
                  <a:ext cx="7" cy="6"/>
                </a:xfrm>
                <a:custGeom>
                  <a:avLst/>
                  <a:gdLst>
                    <a:gd name="T0" fmla="*/ 0 w 38"/>
                    <a:gd name="T1" fmla="*/ 0 h 38"/>
                    <a:gd name="T2" fmla="*/ 0 w 38"/>
                    <a:gd name="T3" fmla="*/ 0 h 38"/>
                    <a:gd name="T4" fmla="*/ 0 w 38"/>
                    <a:gd name="T5" fmla="*/ 0 h 38"/>
                    <a:gd name="T6" fmla="*/ 0 w 38"/>
                    <a:gd name="T7" fmla="*/ 0 h 38"/>
                    <a:gd name="T8" fmla="*/ 0 w 38"/>
                    <a:gd name="T9" fmla="*/ 0 h 38"/>
                    <a:gd name="T10" fmla="*/ 0 w 38"/>
                    <a:gd name="T11" fmla="*/ 0 h 38"/>
                    <a:gd name="T12" fmla="*/ 0 w 38"/>
                    <a:gd name="T13" fmla="*/ 0 h 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8"/>
                    <a:gd name="T22" fmla="*/ 0 h 38"/>
                    <a:gd name="T23" fmla="*/ 38 w 38"/>
                    <a:gd name="T24" fmla="*/ 38 h 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8" h="38">
                      <a:moveTo>
                        <a:pt x="0" y="38"/>
                      </a:moveTo>
                      <a:lnTo>
                        <a:pt x="38" y="16"/>
                      </a:lnTo>
                      <a:lnTo>
                        <a:pt x="35" y="12"/>
                      </a:lnTo>
                      <a:lnTo>
                        <a:pt x="32" y="7"/>
                      </a:lnTo>
                      <a:lnTo>
                        <a:pt x="27" y="3"/>
                      </a:lnTo>
                      <a:lnTo>
                        <a:pt x="21" y="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40" name="Freeform 268"/>
                <p:cNvSpPr>
                  <a:spLocks/>
                </p:cNvSpPr>
                <p:nvPr/>
              </p:nvSpPr>
              <p:spPr bwMode="auto">
                <a:xfrm>
                  <a:off x="2325" y="736"/>
                  <a:ext cx="3" cy="2"/>
                </a:xfrm>
                <a:custGeom>
                  <a:avLst/>
                  <a:gdLst>
                    <a:gd name="T0" fmla="*/ 0 w 17"/>
                    <a:gd name="T1" fmla="*/ 0 h 16"/>
                    <a:gd name="T2" fmla="*/ 0 w 17"/>
                    <a:gd name="T3" fmla="*/ 0 h 16"/>
                    <a:gd name="T4" fmla="*/ 0 w 17"/>
                    <a:gd name="T5" fmla="*/ 0 h 16"/>
                    <a:gd name="T6" fmla="*/ 0 w 17"/>
                    <a:gd name="T7" fmla="*/ 0 h 16"/>
                    <a:gd name="T8" fmla="*/ 0 w 17"/>
                    <a:gd name="T9" fmla="*/ 0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6"/>
                    <a:gd name="T17" fmla="*/ 17 w 17"/>
                    <a:gd name="T18" fmla="*/ 16 h 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6">
                      <a:moveTo>
                        <a:pt x="17" y="16"/>
                      </a:moveTo>
                      <a:lnTo>
                        <a:pt x="14" y="12"/>
                      </a:lnTo>
                      <a:lnTo>
                        <a:pt x="11" y="7"/>
                      </a:lnTo>
                      <a:lnTo>
                        <a:pt x="6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41" name="Freeform 269"/>
                <p:cNvSpPr>
                  <a:spLocks/>
                </p:cNvSpPr>
                <p:nvPr/>
              </p:nvSpPr>
              <p:spPr bwMode="auto">
                <a:xfrm>
                  <a:off x="2285" y="717"/>
                  <a:ext cx="40" cy="32"/>
                </a:xfrm>
                <a:custGeom>
                  <a:avLst/>
                  <a:gdLst>
                    <a:gd name="T0" fmla="*/ 0 w 239"/>
                    <a:gd name="T1" fmla="*/ 0 h 187"/>
                    <a:gd name="T2" fmla="*/ 0 w 239"/>
                    <a:gd name="T3" fmla="*/ 0 h 187"/>
                    <a:gd name="T4" fmla="*/ 0 w 239"/>
                    <a:gd name="T5" fmla="*/ 0 h 187"/>
                    <a:gd name="T6" fmla="*/ 0 w 239"/>
                    <a:gd name="T7" fmla="*/ 0 h 187"/>
                    <a:gd name="T8" fmla="*/ 0 w 239"/>
                    <a:gd name="T9" fmla="*/ 0 h 187"/>
                    <a:gd name="T10" fmla="*/ 0 w 239"/>
                    <a:gd name="T11" fmla="*/ 0 h 187"/>
                    <a:gd name="T12" fmla="*/ 0 w 239"/>
                    <a:gd name="T13" fmla="*/ 0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9"/>
                    <a:gd name="T22" fmla="*/ 0 h 187"/>
                    <a:gd name="T23" fmla="*/ 239 w 239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9" h="187">
                      <a:moveTo>
                        <a:pt x="196" y="187"/>
                      </a:moveTo>
                      <a:lnTo>
                        <a:pt x="218" y="148"/>
                      </a:lnTo>
                      <a:lnTo>
                        <a:pt x="239" y="110"/>
                      </a:lnTo>
                      <a:lnTo>
                        <a:pt x="42" y="0"/>
                      </a:lnTo>
                      <a:lnTo>
                        <a:pt x="21" y="38"/>
                      </a:lnTo>
                      <a:lnTo>
                        <a:pt x="0" y="77"/>
                      </a:lnTo>
                      <a:lnTo>
                        <a:pt x="196" y="1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42" name="Freeform 270"/>
                <p:cNvSpPr>
                  <a:spLocks/>
                </p:cNvSpPr>
                <p:nvPr/>
              </p:nvSpPr>
              <p:spPr bwMode="auto">
                <a:xfrm>
                  <a:off x="2285" y="717"/>
                  <a:ext cx="40" cy="32"/>
                </a:xfrm>
                <a:custGeom>
                  <a:avLst/>
                  <a:gdLst>
                    <a:gd name="T0" fmla="*/ 0 w 239"/>
                    <a:gd name="T1" fmla="*/ 0 h 187"/>
                    <a:gd name="T2" fmla="*/ 0 w 239"/>
                    <a:gd name="T3" fmla="*/ 0 h 187"/>
                    <a:gd name="T4" fmla="*/ 0 w 239"/>
                    <a:gd name="T5" fmla="*/ 0 h 187"/>
                    <a:gd name="T6" fmla="*/ 0 w 239"/>
                    <a:gd name="T7" fmla="*/ 0 h 187"/>
                    <a:gd name="T8" fmla="*/ 0 w 239"/>
                    <a:gd name="T9" fmla="*/ 0 h 187"/>
                    <a:gd name="T10" fmla="*/ 0 w 239"/>
                    <a:gd name="T11" fmla="*/ 0 h 187"/>
                    <a:gd name="T12" fmla="*/ 0 w 239"/>
                    <a:gd name="T13" fmla="*/ 0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9"/>
                    <a:gd name="T22" fmla="*/ 0 h 187"/>
                    <a:gd name="T23" fmla="*/ 239 w 239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9" h="187">
                      <a:moveTo>
                        <a:pt x="196" y="187"/>
                      </a:moveTo>
                      <a:lnTo>
                        <a:pt x="218" y="148"/>
                      </a:lnTo>
                      <a:lnTo>
                        <a:pt x="239" y="110"/>
                      </a:lnTo>
                      <a:lnTo>
                        <a:pt x="42" y="0"/>
                      </a:lnTo>
                      <a:lnTo>
                        <a:pt x="21" y="38"/>
                      </a:lnTo>
                      <a:lnTo>
                        <a:pt x="0" y="77"/>
                      </a:lnTo>
                      <a:lnTo>
                        <a:pt x="196" y="18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43" name="Freeform 271"/>
                <p:cNvSpPr>
                  <a:spLocks/>
                </p:cNvSpPr>
                <p:nvPr/>
              </p:nvSpPr>
              <p:spPr bwMode="auto">
                <a:xfrm>
                  <a:off x="2288" y="717"/>
                  <a:ext cx="4" cy="7"/>
                </a:xfrm>
                <a:custGeom>
                  <a:avLst/>
                  <a:gdLst>
                    <a:gd name="T0" fmla="*/ 0 w 22"/>
                    <a:gd name="T1" fmla="*/ 0 h 44"/>
                    <a:gd name="T2" fmla="*/ 0 w 22"/>
                    <a:gd name="T3" fmla="*/ 0 h 44"/>
                    <a:gd name="T4" fmla="*/ 0 w 22"/>
                    <a:gd name="T5" fmla="*/ 0 h 44"/>
                    <a:gd name="T6" fmla="*/ 0 w 22"/>
                    <a:gd name="T7" fmla="*/ 0 h 44"/>
                    <a:gd name="T8" fmla="*/ 0 w 22"/>
                    <a:gd name="T9" fmla="*/ 0 h 44"/>
                    <a:gd name="T10" fmla="*/ 0 w 22"/>
                    <a:gd name="T11" fmla="*/ 0 h 44"/>
                    <a:gd name="T12" fmla="*/ 0 w 22"/>
                    <a:gd name="T13" fmla="*/ 0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"/>
                    <a:gd name="T22" fmla="*/ 0 h 44"/>
                    <a:gd name="T23" fmla="*/ 22 w 22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" h="44">
                      <a:moveTo>
                        <a:pt x="1" y="44"/>
                      </a:moveTo>
                      <a:lnTo>
                        <a:pt x="22" y="6"/>
                      </a:lnTo>
                      <a:lnTo>
                        <a:pt x="18" y="4"/>
                      </a:lnTo>
                      <a:lnTo>
                        <a:pt x="13" y="2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1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44" name="Freeform 272"/>
                <p:cNvSpPr>
                  <a:spLocks/>
                </p:cNvSpPr>
                <p:nvPr/>
              </p:nvSpPr>
              <p:spPr bwMode="auto">
                <a:xfrm>
                  <a:off x="2288" y="717"/>
                  <a:ext cx="4" cy="1"/>
                </a:xfrm>
                <a:custGeom>
                  <a:avLst/>
                  <a:gdLst>
                    <a:gd name="T0" fmla="*/ 0 w 22"/>
                    <a:gd name="T1" fmla="*/ 0 h 6"/>
                    <a:gd name="T2" fmla="*/ 0 w 22"/>
                    <a:gd name="T3" fmla="*/ 0 h 6"/>
                    <a:gd name="T4" fmla="*/ 0 w 22"/>
                    <a:gd name="T5" fmla="*/ 0 h 6"/>
                    <a:gd name="T6" fmla="*/ 0 w 22"/>
                    <a:gd name="T7" fmla="*/ 0 h 6"/>
                    <a:gd name="T8" fmla="*/ 0 w 22"/>
                    <a:gd name="T9" fmla="*/ 0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"/>
                    <a:gd name="T17" fmla="*/ 22 w 22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">
                      <a:moveTo>
                        <a:pt x="22" y="6"/>
                      </a:moveTo>
                      <a:lnTo>
                        <a:pt x="18" y="4"/>
                      </a:lnTo>
                      <a:lnTo>
                        <a:pt x="13" y="2"/>
                      </a:lnTo>
                      <a:lnTo>
                        <a:pt x="7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45" name="Freeform 273"/>
                <p:cNvSpPr>
                  <a:spLocks/>
                </p:cNvSpPr>
                <p:nvPr/>
              </p:nvSpPr>
              <p:spPr bwMode="auto">
                <a:xfrm>
                  <a:off x="2251" y="717"/>
                  <a:ext cx="38" cy="15"/>
                </a:xfrm>
                <a:custGeom>
                  <a:avLst/>
                  <a:gdLst>
                    <a:gd name="T0" fmla="*/ 0 w 229"/>
                    <a:gd name="T1" fmla="*/ 0 h 95"/>
                    <a:gd name="T2" fmla="*/ 0 w 229"/>
                    <a:gd name="T3" fmla="*/ 0 h 95"/>
                    <a:gd name="T4" fmla="*/ 0 w 229"/>
                    <a:gd name="T5" fmla="*/ 0 h 95"/>
                    <a:gd name="T6" fmla="*/ 0 w 229"/>
                    <a:gd name="T7" fmla="*/ 0 h 95"/>
                    <a:gd name="T8" fmla="*/ 0 w 229"/>
                    <a:gd name="T9" fmla="*/ 0 h 95"/>
                    <a:gd name="T10" fmla="*/ 0 w 229"/>
                    <a:gd name="T11" fmla="*/ 0 h 95"/>
                    <a:gd name="T12" fmla="*/ 0 w 229"/>
                    <a:gd name="T13" fmla="*/ 0 h 9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9"/>
                    <a:gd name="T22" fmla="*/ 0 h 95"/>
                    <a:gd name="T23" fmla="*/ 229 w 229"/>
                    <a:gd name="T24" fmla="*/ 95 h 9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9" h="95">
                      <a:moveTo>
                        <a:pt x="229" y="88"/>
                      </a:moveTo>
                      <a:lnTo>
                        <a:pt x="228" y="44"/>
                      </a:lnTo>
                      <a:lnTo>
                        <a:pt x="227" y="0"/>
                      </a:lnTo>
                      <a:lnTo>
                        <a:pt x="0" y="7"/>
                      </a:lnTo>
                      <a:lnTo>
                        <a:pt x="1" y="51"/>
                      </a:lnTo>
                      <a:lnTo>
                        <a:pt x="2" y="95"/>
                      </a:lnTo>
                      <a:lnTo>
                        <a:pt x="229" y="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46" name="Freeform 274"/>
                <p:cNvSpPr>
                  <a:spLocks/>
                </p:cNvSpPr>
                <p:nvPr/>
              </p:nvSpPr>
              <p:spPr bwMode="auto">
                <a:xfrm>
                  <a:off x="2251" y="717"/>
                  <a:ext cx="38" cy="15"/>
                </a:xfrm>
                <a:custGeom>
                  <a:avLst/>
                  <a:gdLst>
                    <a:gd name="T0" fmla="*/ 0 w 229"/>
                    <a:gd name="T1" fmla="*/ 0 h 95"/>
                    <a:gd name="T2" fmla="*/ 0 w 229"/>
                    <a:gd name="T3" fmla="*/ 0 h 95"/>
                    <a:gd name="T4" fmla="*/ 0 w 229"/>
                    <a:gd name="T5" fmla="*/ 0 h 95"/>
                    <a:gd name="T6" fmla="*/ 0 w 229"/>
                    <a:gd name="T7" fmla="*/ 0 h 95"/>
                    <a:gd name="T8" fmla="*/ 0 w 229"/>
                    <a:gd name="T9" fmla="*/ 0 h 95"/>
                    <a:gd name="T10" fmla="*/ 0 w 229"/>
                    <a:gd name="T11" fmla="*/ 0 h 95"/>
                    <a:gd name="T12" fmla="*/ 0 w 229"/>
                    <a:gd name="T13" fmla="*/ 0 h 9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9"/>
                    <a:gd name="T22" fmla="*/ 0 h 95"/>
                    <a:gd name="T23" fmla="*/ 229 w 229"/>
                    <a:gd name="T24" fmla="*/ 95 h 9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9" h="95">
                      <a:moveTo>
                        <a:pt x="229" y="88"/>
                      </a:moveTo>
                      <a:lnTo>
                        <a:pt x="228" y="44"/>
                      </a:lnTo>
                      <a:lnTo>
                        <a:pt x="227" y="0"/>
                      </a:lnTo>
                      <a:lnTo>
                        <a:pt x="0" y="7"/>
                      </a:lnTo>
                      <a:lnTo>
                        <a:pt x="1" y="51"/>
                      </a:lnTo>
                      <a:lnTo>
                        <a:pt x="2" y="95"/>
                      </a:lnTo>
                      <a:lnTo>
                        <a:pt x="229" y="8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47" name="Freeform 275"/>
                <p:cNvSpPr>
                  <a:spLocks/>
                </p:cNvSpPr>
                <p:nvPr/>
              </p:nvSpPr>
              <p:spPr bwMode="auto">
                <a:xfrm>
                  <a:off x="2243" y="718"/>
                  <a:ext cx="8" cy="14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w 44"/>
                    <a:gd name="T29" fmla="*/ 0 h 88"/>
                    <a:gd name="T30" fmla="*/ 0 w 44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8"/>
                    <a:gd name="T50" fmla="*/ 44 w 44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8">
                      <a:moveTo>
                        <a:pt x="43" y="44"/>
                      </a:moveTo>
                      <a:lnTo>
                        <a:pt x="44" y="88"/>
                      </a:lnTo>
                      <a:lnTo>
                        <a:pt x="34" y="88"/>
                      </a:lnTo>
                      <a:lnTo>
                        <a:pt x="24" y="83"/>
                      </a:lnTo>
                      <a:lnTo>
                        <a:pt x="15" y="78"/>
                      </a:lnTo>
                      <a:lnTo>
                        <a:pt x="8" y="70"/>
                      </a:lnTo>
                      <a:lnTo>
                        <a:pt x="3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6" y="19"/>
                      </a:lnTo>
                      <a:lnTo>
                        <a:pt x="13" y="12"/>
                      </a:lnTo>
                      <a:lnTo>
                        <a:pt x="22" y="5"/>
                      </a:lnTo>
                      <a:lnTo>
                        <a:pt x="32" y="1"/>
                      </a:lnTo>
                      <a:lnTo>
                        <a:pt x="42" y="0"/>
                      </a:lnTo>
                      <a:lnTo>
                        <a:pt x="43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48" name="Freeform 276"/>
                <p:cNvSpPr>
                  <a:spLocks/>
                </p:cNvSpPr>
                <p:nvPr/>
              </p:nvSpPr>
              <p:spPr bwMode="auto">
                <a:xfrm>
                  <a:off x="2243" y="718"/>
                  <a:ext cx="8" cy="14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8"/>
                    <a:gd name="T44" fmla="*/ 44 w 44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8">
                      <a:moveTo>
                        <a:pt x="44" y="88"/>
                      </a:moveTo>
                      <a:lnTo>
                        <a:pt x="34" y="88"/>
                      </a:lnTo>
                      <a:lnTo>
                        <a:pt x="24" y="83"/>
                      </a:lnTo>
                      <a:lnTo>
                        <a:pt x="15" y="78"/>
                      </a:lnTo>
                      <a:lnTo>
                        <a:pt x="8" y="70"/>
                      </a:lnTo>
                      <a:lnTo>
                        <a:pt x="3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6" y="19"/>
                      </a:lnTo>
                      <a:lnTo>
                        <a:pt x="13" y="12"/>
                      </a:lnTo>
                      <a:lnTo>
                        <a:pt x="22" y="5"/>
                      </a:lnTo>
                      <a:lnTo>
                        <a:pt x="32" y="1"/>
                      </a:lnTo>
                      <a:lnTo>
                        <a:pt x="4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49" name="Freeform 277"/>
                <p:cNvSpPr>
                  <a:spLocks/>
                </p:cNvSpPr>
                <p:nvPr/>
              </p:nvSpPr>
              <p:spPr bwMode="auto">
                <a:xfrm>
                  <a:off x="2230" y="928"/>
                  <a:ext cx="23" cy="78"/>
                </a:xfrm>
                <a:custGeom>
                  <a:avLst/>
                  <a:gdLst>
                    <a:gd name="T0" fmla="*/ 0 w 139"/>
                    <a:gd name="T1" fmla="*/ 0 h 469"/>
                    <a:gd name="T2" fmla="*/ 0 w 139"/>
                    <a:gd name="T3" fmla="*/ 0 h 469"/>
                    <a:gd name="T4" fmla="*/ 0 w 139"/>
                    <a:gd name="T5" fmla="*/ 0 h 469"/>
                    <a:gd name="T6" fmla="*/ 0 w 139"/>
                    <a:gd name="T7" fmla="*/ 0 h 469"/>
                    <a:gd name="T8" fmla="*/ 0 w 139"/>
                    <a:gd name="T9" fmla="*/ 0 h 469"/>
                    <a:gd name="T10" fmla="*/ 0 w 139"/>
                    <a:gd name="T11" fmla="*/ 0 h 469"/>
                    <a:gd name="T12" fmla="*/ 0 w 139"/>
                    <a:gd name="T13" fmla="*/ 0 h 46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9"/>
                    <a:gd name="T22" fmla="*/ 0 h 469"/>
                    <a:gd name="T23" fmla="*/ 139 w 139"/>
                    <a:gd name="T24" fmla="*/ 469 h 46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9" h="469">
                      <a:moveTo>
                        <a:pt x="52" y="469"/>
                      </a:moveTo>
                      <a:lnTo>
                        <a:pt x="96" y="463"/>
                      </a:lnTo>
                      <a:lnTo>
                        <a:pt x="139" y="458"/>
                      </a:lnTo>
                      <a:lnTo>
                        <a:pt x="88" y="0"/>
                      </a:lnTo>
                      <a:lnTo>
                        <a:pt x="44" y="6"/>
                      </a:lnTo>
                      <a:lnTo>
                        <a:pt x="0" y="11"/>
                      </a:lnTo>
                      <a:lnTo>
                        <a:pt x="52" y="4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0" name="Freeform 278"/>
                <p:cNvSpPr>
                  <a:spLocks/>
                </p:cNvSpPr>
                <p:nvPr/>
              </p:nvSpPr>
              <p:spPr bwMode="auto">
                <a:xfrm>
                  <a:off x="2230" y="928"/>
                  <a:ext cx="23" cy="78"/>
                </a:xfrm>
                <a:custGeom>
                  <a:avLst/>
                  <a:gdLst>
                    <a:gd name="T0" fmla="*/ 0 w 139"/>
                    <a:gd name="T1" fmla="*/ 0 h 469"/>
                    <a:gd name="T2" fmla="*/ 0 w 139"/>
                    <a:gd name="T3" fmla="*/ 0 h 469"/>
                    <a:gd name="T4" fmla="*/ 0 w 139"/>
                    <a:gd name="T5" fmla="*/ 0 h 469"/>
                    <a:gd name="T6" fmla="*/ 0 w 139"/>
                    <a:gd name="T7" fmla="*/ 0 h 469"/>
                    <a:gd name="T8" fmla="*/ 0 w 139"/>
                    <a:gd name="T9" fmla="*/ 0 h 469"/>
                    <a:gd name="T10" fmla="*/ 0 w 139"/>
                    <a:gd name="T11" fmla="*/ 0 h 469"/>
                    <a:gd name="T12" fmla="*/ 0 w 139"/>
                    <a:gd name="T13" fmla="*/ 0 h 46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9"/>
                    <a:gd name="T22" fmla="*/ 0 h 469"/>
                    <a:gd name="T23" fmla="*/ 139 w 139"/>
                    <a:gd name="T24" fmla="*/ 469 h 46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9" h="469">
                      <a:moveTo>
                        <a:pt x="52" y="469"/>
                      </a:moveTo>
                      <a:lnTo>
                        <a:pt x="96" y="463"/>
                      </a:lnTo>
                      <a:lnTo>
                        <a:pt x="139" y="458"/>
                      </a:lnTo>
                      <a:lnTo>
                        <a:pt x="88" y="0"/>
                      </a:lnTo>
                      <a:lnTo>
                        <a:pt x="44" y="6"/>
                      </a:lnTo>
                      <a:lnTo>
                        <a:pt x="0" y="11"/>
                      </a:lnTo>
                      <a:lnTo>
                        <a:pt x="52" y="46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1" name="Freeform 279"/>
                <p:cNvSpPr>
                  <a:spLocks/>
                </p:cNvSpPr>
                <p:nvPr/>
              </p:nvSpPr>
              <p:spPr bwMode="auto">
                <a:xfrm>
                  <a:off x="2237" y="927"/>
                  <a:ext cx="8" cy="2"/>
                </a:xfrm>
                <a:custGeom>
                  <a:avLst/>
                  <a:gdLst>
                    <a:gd name="T0" fmla="*/ 0 w 44"/>
                    <a:gd name="T1" fmla="*/ 0 h 15"/>
                    <a:gd name="T2" fmla="*/ 0 w 44"/>
                    <a:gd name="T3" fmla="*/ 0 h 15"/>
                    <a:gd name="T4" fmla="*/ 0 w 44"/>
                    <a:gd name="T5" fmla="*/ 0 h 15"/>
                    <a:gd name="T6" fmla="*/ 0 w 44"/>
                    <a:gd name="T7" fmla="*/ 0 h 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4"/>
                    <a:gd name="T13" fmla="*/ 0 h 15"/>
                    <a:gd name="T14" fmla="*/ 44 w 44"/>
                    <a:gd name="T15" fmla="*/ 15 h 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4" h="15">
                      <a:moveTo>
                        <a:pt x="0" y="15"/>
                      </a:moveTo>
                      <a:lnTo>
                        <a:pt x="44" y="9"/>
                      </a:lnTo>
                      <a:lnTo>
                        <a:pt x="42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2" name="Line 280"/>
                <p:cNvSpPr>
                  <a:spLocks noChangeShapeType="1"/>
                </p:cNvSpPr>
                <p:nvPr/>
              </p:nvSpPr>
              <p:spPr bwMode="auto">
                <a:xfrm flipH="1" flipV="1">
                  <a:off x="2244" y="927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3" name="Freeform 281"/>
                <p:cNvSpPr>
                  <a:spLocks/>
                </p:cNvSpPr>
                <p:nvPr/>
              </p:nvSpPr>
              <p:spPr bwMode="auto">
                <a:xfrm>
                  <a:off x="2205" y="854"/>
                  <a:ext cx="39" cy="78"/>
                </a:xfrm>
                <a:custGeom>
                  <a:avLst/>
                  <a:gdLst>
                    <a:gd name="T0" fmla="*/ 0 w 235"/>
                    <a:gd name="T1" fmla="*/ 0 h 464"/>
                    <a:gd name="T2" fmla="*/ 0 w 235"/>
                    <a:gd name="T3" fmla="*/ 0 h 464"/>
                    <a:gd name="T4" fmla="*/ 0 w 235"/>
                    <a:gd name="T5" fmla="*/ 0 h 464"/>
                    <a:gd name="T6" fmla="*/ 0 w 235"/>
                    <a:gd name="T7" fmla="*/ 0 h 464"/>
                    <a:gd name="T8" fmla="*/ 0 w 235"/>
                    <a:gd name="T9" fmla="*/ 0 h 464"/>
                    <a:gd name="T10" fmla="*/ 0 w 235"/>
                    <a:gd name="T11" fmla="*/ 0 h 464"/>
                    <a:gd name="T12" fmla="*/ 0 w 235"/>
                    <a:gd name="T13" fmla="*/ 0 h 4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5"/>
                    <a:gd name="T22" fmla="*/ 0 h 464"/>
                    <a:gd name="T23" fmla="*/ 235 w 235"/>
                    <a:gd name="T24" fmla="*/ 464 h 4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5" h="464">
                      <a:moveTo>
                        <a:pt x="152" y="464"/>
                      </a:moveTo>
                      <a:lnTo>
                        <a:pt x="193" y="449"/>
                      </a:lnTo>
                      <a:lnTo>
                        <a:pt x="235" y="434"/>
                      </a:lnTo>
                      <a:lnTo>
                        <a:pt x="83" y="0"/>
                      </a:lnTo>
                      <a:lnTo>
                        <a:pt x="41" y="15"/>
                      </a:lnTo>
                      <a:lnTo>
                        <a:pt x="0" y="30"/>
                      </a:lnTo>
                      <a:lnTo>
                        <a:pt x="152" y="4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4" name="Freeform 282"/>
                <p:cNvSpPr>
                  <a:spLocks/>
                </p:cNvSpPr>
                <p:nvPr/>
              </p:nvSpPr>
              <p:spPr bwMode="auto">
                <a:xfrm>
                  <a:off x="2205" y="854"/>
                  <a:ext cx="39" cy="78"/>
                </a:xfrm>
                <a:custGeom>
                  <a:avLst/>
                  <a:gdLst>
                    <a:gd name="T0" fmla="*/ 0 w 235"/>
                    <a:gd name="T1" fmla="*/ 0 h 464"/>
                    <a:gd name="T2" fmla="*/ 0 w 235"/>
                    <a:gd name="T3" fmla="*/ 0 h 464"/>
                    <a:gd name="T4" fmla="*/ 0 w 235"/>
                    <a:gd name="T5" fmla="*/ 0 h 464"/>
                    <a:gd name="T6" fmla="*/ 0 w 235"/>
                    <a:gd name="T7" fmla="*/ 0 h 464"/>
                    <a:gd name="T8" fmla="*/ 0 w 235"/>
                    <a:gd name="T9" fmla="*/ 0 h 464"/>
                    <a:gd name="T10" fmla="*/ 0 w 235"/>
                    <a:gd name="T11" fmla="*/ 0 h 464"/>
                    <a:gd name="T12" fmla="*/ 0 w 235"/>
                    <a:gd name="T13" fmla="*/ 0 h 4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5"/>
                    <a:gd name="T22" fmla="*/ 0 h 464"/>
                    <a:gd name="T23" fmla="*/ 235 w 235"/>
                    <a:gd name="T24" fmla="*/ 464 h 4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5" h="464">
                      <a:moveTo>
                        <a:pt x="152" y="464"/>
                      </a:moveTo>
                      <a:lnTo>
                        <a:pt x="193" y="449"/>
                      </a:lnTo>
                      <a:lnTo>
                        <a:pt x="235" y="434"/>
                      </a:lnTo>
                      <a:lnTo>
                        <a:pt x="83" y="0"/>
                      </a:lnTo>
                      <a:lnTo>
                        <a:pt x="41" y="15"/>
                      </a:lnTo>
                      <a:lnTo>
                        <a:pt x="0" y="30"/>
                      </a:lnTo>
                      <a:lnTo>
                        <a:pt x="152" y="46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5" name="Freeform 283"/>
                <p:cNvSpPr>
                  <a:spLocks/>
                </p:cNvSpPr>
                <p:nvPr/>
              </p:nvSpPr>
              <p:spPr bwMode="auto">
                <a:xfrm>
                  <a:off x="2212" y="853"/>
                  <a:ext cx="7" cy="4"/>
                </a:xfrm>
                <a:custGeom>
                  <a:avLst/>
                  <a:gdLst>
                    <a:gd name="T0" fmla="*/ 0 w 42"/>
                    <a:gd name="T1" fmla="*/ 0 h 24"/>
                    <a:gd name="T2" fmla="*/ 0 w 42"/>
                    <a:gd name="T3" fmla="*/ 0 h 24"/>
                    <a:gd name="T4" fmla="*/ 0 w 42"/>
                    <a:gd name="T5" fmla="*/ 0 h 24"/>
                    <a:gd name="T6" fmla="*/ 0 w 42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24"/>
                    <a:gd name="T14" fmla="*/ 42 w 42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24">
                      <a:moveTo>
                        <a:pt x="0" y="24"/>
                      </a:moveTo>
                      <a:lnTo>
                        <a:pt x="42" y="9"/>
                      </a:lnTo>
                      <a:lnTo>
                        <a:pt x="38" y="0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6" name="Line 284"/>
                <p:cNvSpPr>
                  <a:spLocks noChangeShapeType="1"/>
                </p:cNvSpPr>
                <p:nvPr/>
              </p:nvSpPr>
              <p:spPr bwMode="auto">
                <a:xfrm flipH="1" flipV="1">
                  <a:off x="2218" y="85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7" name="Freeform 285"/>
                <p:cNvSpPr>
                  <a:spLocks/>
                </p:cNvSpPr>
                <p:nvPr/>
              </p:nvSpPr>
              <p:spPr bwMode="auto">
                <a:xfrm>
                  <a:off x="2165" y="788"/>
                  <a:ext cx="53" cy="73"/>
                </a:xfrm>
                <a:custGeom>
                  <a:avLst/>
                  <a:gdLst>
                    <a:gd name="T0" fmla="*/ 0 w 320"/>
                    <a:gd name="T1" fmla="*/ 0 h 437"/>
                    <a:gd name="T2" fmla="*/ 0 w 320"/>
                    <a:gd name="T3" fmla="*/ 0 h 437"/>
                    <a:gd name="T4" fmla="*/ 0 w 320"/>
                    <a:gd name="T5" fmla="*/ 0 h 437"/>
                    <a:gd name="T6" fmla="*/ 0 w 320"/>
                    <a:gd name="T7" fmla="*/ 0 h 437"/>
                    <a:gd name="T8" fmla="*/ 0 w 320"/>
                    <a:gd name="T9" fmla="*/ 0 h 437"/>
                    <a:gd name="T10" fmla="*/ 0 w 320"/>
                    <a:gd name="T11" fmla="*/ 0 h 437"/>
                    <a:gd name="T12" fmla="*/ 0 w 320"/>
                    <a:gd name="T13" fmla="*/ 0 h 4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0"/>
                    <a:gd name="T22" fmla="*/ 0 h 437"/>
                    <a:gd name="T23" fmla="*/ 320 w 320"/>
                    <a:gd name="T24" fmla="*/ 437 h 4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0" h="437">
                      <a:moveTo>
                        <a:pt x="245" y="437"/>
                      </a:moveTo>
                      <a:lnTo>
                        <a:pt x="282" y="414"/>
                      </a:lnTo>
                      <a:lnTo>
                        <a:pt x="320" y="390"/>
                      </a:lnTo>
                      <a:lnTo>
                        <a:pt x="75" y="0"/>
                      </a:lnTo>
                      <a:lnTo>
                        <a:pt x="38" y="24"/>
                      </a:lnTo>
                      <a:lnTo>
                        <a:pt x="0" y="47"/>
                      </a:lnTo>
                      <a:lnTo>
                        <a:pt x="245" y="4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8" name="Freeform 286"/>
                <p:cNvSpPr>
                  <a:spLocks/>
                </p:cNvSpPr>
                <p:nvPr/>
              </p:nvSpPr>
              <p:spPr bwMode="auto">
                <a:xfrm>
                  <a:off x="2165" y="788"/>
                  <a:ext cx="53" cy="73"/>
                </a:xfrm>
                <a:custGeom>
                  <a:avLst/>
                  <a:gdLst>
                    <a:gd name="T0" fmla="*/ 0 w 320"/>
                    <a:gd name="T1" fmla="*/ 0 h 437"/>
                    <a:gd name="T2" fmla="*/ 0 w 320"/>
                    <a:gd name="T3" fmla="*/ 0 h 437"/>
                    <a:gd name="T4" fmla="*/ 0 w 320"/>
                    <a:gd name="T5" fmla="*/ 0 h 437"/>
                    <a:gd name="T6" fmla="*/ 0 w 320"/>
                    <a:gd name="T7" fmla="*/ 0 h 437"/>
                    <a:gd name="T8" fmla="*/ 0 w 320"/>
                    <a:gd name="T9" fmla="*/ 0 h 437"/>
                    <a:gd name="T10" fmla="*/ 0 w 320"/>
                    <a:gd name="T11" fmla="*/ 0 h 437"/>
                    <a:gd name="T12" fmla="*/ 0 w 320"/>
                    <a:gd name="T13" fmla="*/ 0 h 4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0"/>
                    <a:gd name="T22" fmla="*/ 0 h 437"/>
                    <a:gd name="T23" fmla="*/ 320 w 320"/>
                    <a:gd name="T24" fmla="*/ 437 h 4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0" h="437">
                      <a:moveTo>
                        <a:pt x="245" y="437"/>
                      </a:moveTo>
                      <a:lnTo>
                        <a:pt x="282" y="414"/>
                      </a:lnTo>
                      <a:lnTo>
                        <a:pt x="320" y="390"/>
                      </a:lnTo>
                      <a:lnTo>
                        <a:pt x="75" y="0"/>
                      </a:lnTo>
                      <a:lnTo>
                        <a:pt x="38" y="24"/>
                      </a:lnTo>
                      <a:lnTo>
                        <a:pt x="0" y="47"/>
                      </a:lnTo>
                      <a:lnTo>
                        <a:pt x="245" y="43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9" name="Freeform 287"/>
                <p:cNvSpPr>
                  <a:spLocks/>
                </p:cNvSpPr>
                <p:nvPr/>
              </p:nvSpPr>
              <p:spPr bwMode="auto">
                <a:xfrm>
                  <a:off x="2171" y="787"/>
                  <a:ext cx="7" cy="5"/>
                </a:xfrm>
                <a:custGeom>
                  <a:avLst/>
                  <a:gdLst>
                    <a:gd name="T0" fmla="*/ 0 w 37"/>
                    <a:gd name="T1" fmla="*/ 0 h 31"/>
                    <a:gd name="T2" fmla="*/ 0 w 37"/>
                    <a:gd name="T3" fmla="*/ 0 h 31"/>
                    <a:gd name="T4" fmla="*/ 0 w 37"/>
                    <a:gd name="T5" fmla="*/ 0 h 31"/>
                    <a:gd name="T6" fmla="*/ 0 w 37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1"/>
                    <a:gd name="T14" fmla="*/ 37 w 37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1">
                      <a:moveTo>
                        <a:pt x="0" y="31"/>
                      </a:moveTo>
                      <a:lnTo>
                        <a:pt x="37" y="7"/>
                      </a:lnTo>
                      <a:lnTo>
                        <a:pt x="31" y="0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60" name="Line 288"/>
                <p:cNvSpPr>
                  <a:spLocks noChangeShapeType="1"/>
                </p:cNvSpPr>
                <p:nvPr/>
              </p:nvSpPr>
              <p:spPr bwMode="auto">
                <a:xfrm flipH="1" flipV="1">
                  <a:off x="2176" y="787"/>
                  <a:ext cx="2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61" name="Freeform 289"/>
                <p:cNvSpPr>
                  <a:spLocks/>
                </p:cNvSpPr>
                <p:nvPr/>
              </p:nvSpPr>
              <p:spPr bwMode="auto">
                <a:xfrm>
                  <a:off x="2112" y="732"/>
                  <a:ext cx="64" cy="65"/>
                </a:xfrm>
                <a:custGeom>
                  <a:avLst/>
                  <a:gdLst>
                    <a:gd name="T0" fmla="*/ 0 w 388"/>
                    <a:gd name="T1" fmla="*/ 0 h 388"/>
                    <a:gd name="T2" fmla="*/ 0 w 388"/>
                    <a:gd name="T3" fmla="*/ 0 h 388"/>
                    <a:gd name="T4" fmla="*/ 0 w 388"/>
                    <a:gd name="T5" fmla="*/ 0 h 388"/>
                    <a:gd name="T6" fmla="*/ 0 w 388"/>
                    <a:gd name="T7" fmla="*/ 0 h 388"/>
                    <a:gd name="T8" fmla="*/ 0 w 388"/>
                    <a:gd name="T9" fmla="*/ 0 h 388"/>
                    <a:gd name="T10" fmla="*/ 0 w 388"/>
                    <a:gd name="T11" fmla="*/ 0 h 388"/>
                    <a:gd name="T12" fmla="*/ 0 w 388"/>
                    <a:gd name="T13" fmla="*/ 0 h 3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88"/>
                    <a:gd name="T22" fmla="*/ 0 h 388"/>
                    <a:gd name="T23" fmla="*/ 388 w 388"/>
                    <a:gd name="T24" fmla="*/ 388 h 3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88" h="388">
                      <a:moveTo>
                        <a:pt x="326" y="388"/>
                      </a:moveTo>
                      <a:lnTo>
                        <a:pt x="357" y="357"/>
                      </a:lnTo>
                      <a:lnTo>
                        <a:pt x="388" y="326"/>
                      </a:lnTo>
                      <a:lnTo>
                        <a:pt x="62" y="0"/>
                      </a:ln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326" y="3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62" name="Freeform 290"/>
                <p:cNvSpPr>
                  <a:spLocks/>
                </p:cNvSpPr>
                <p:nvPr/>
              </p:nvSpPr>
              <p:spPr bwMode="auto">
                <a:xfrm>
                  <a:off x="2112" y="732"/>
                  <a:ext cx="64" cy="65"/>
                </a:xfrm>
                <a:custGeom>
                  <a:avLst/>
                  <a:gdLst>
                    <a:gd name="T0" fmla="*/ 0 w 388"/>
                    <a:gd name="T1" fmla="*/ 0 h 388"/>
                    <a:gd name="T2" fmla="*/ 0 w 388"/>
                    <a:gd name="T3" fmla="*/ 0 h 388"/>
                    <a:gd name="T4" fmla="*/ 0 w 388"/>
                    <a:gd name="T5" fmla="*/ 0 h 388"/>
                    <a:gd name="T6" fmla="*/ 0 w 388"/>
                    <a:gd name="T7" fmla="*/ 0 h 388"/>
                    <a:gd name="T8" fmla="*/ 0 w 388"/>
                    <a:gd name="T9" fmla="*/ 0 h 388"/>
                    <a:gd name="T10" fmla="*/ 0 w 388"/>
                    <a:gd name="T11" fmla="*/ 0 h 388"/>
                    <a:gd name="T12" fmla="*/ 0 w 388"/>
                    <a:gd name="T13" fmla="*/ 0 h 3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88"/>
                    <a:gd name="T22" fmla="*/ 0 h 388"/>
                    <a:gd name="T23" fmla="*/ 388 w 388"/>
                    <a:gd name="T24" fmla="*/ 388 h 3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88" h="388">
                      <a:moveTo>
                        <a:pt x="326" y="388"/>
                      </a:moveTo>
                      <a:lnTo>
                        <a:pt x="357" y="357"/>
                      </a:lnTo>
                      <a:lnTo>
                        <a:pt x="388" y="326"/>
                      </a:lnTo>
                      <a:lnTo>
                        <a:pt x="62" y="0"/>
                      </a:ln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326" y="38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63" name="Freeform 291"/>
                <p:cNvSpPr>
                  <a:spLocks/>
                </p:cNvSpPr>
                <p:nvPr/>
              </p:nvSpPr>
              <p:spPr bwMode="auto">
                <a:xfrm>
                  <a:off x="2117" y="731"/>
                  <a:ext cx="5" cy="6"/>
                </a:xfrm>
                <a:custGeom>
                  <a:avLst/>
                  <a:gdLst>
                    <a:gd name="T0" fmla="*/ 0 w 31"/>
                    <a:gd name="T1" fmla="*/ 0 h 38"/>
                    <a:gd name="T2" fmla="*/ 0 w 31"/>
                    <a:gd name="T3" fmla="*/ 0 h 38"/>
                    <a:gd name="T4" fmla="*/ 0 w 31"/>
                    <a:gd name="T5" fmla="*/ 0 h 38"/>
                    <a:gd name="T6" fmla="*/ 0 w 31"/>
                    <a:gd name="T7" fmla="*/ 0 h 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"/>
                    <a:gd name="T13" fmla="*/ 0 h 38"/>
                    <a:gd name="T14" fmla="*/ 31 w 31"/>
                    <a:gd name="T15" fmla="*/ 38 h 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" h="38">
                      <a:moveTo>
                        <a:pt x="0" y="38"/>
                      </a:moveTo>
                      <a:lnTo>
                        <a:pt x="31" y="7"/>
                      </a:lnTo>
                      <a:lnTo>
                        <a:pt x="23" y="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64" name="Line 292"/>
                <p:cNvSpPr>
                  <a:spLocks noChangeShapeType="1"/>
                </p:cNvSpPr>
                <p:nvPr/>
              </p:nvSpPr>
              <p:spPr bwMode="auto">
                <a:xfrm flipH="1" flipV="1">
                  <a:off x="2121" y="731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65" name="Freeform 293"/>
                <p:cNvSpPr>
                  <a:spLocks/>
                </p:cNvSpPr>
                <p:nvPr/>
              </p:nvSpPr>
              <p:spPr bwMode="auto">
                <a:xfrm>
                  <a:off x="2048" y="690"/>
                  <a:ext cx="73" cy="54"/>
                </a:xfrm>
                <a:custGeom>
                  <a:avLst/>
                  <a:gdLst>
                    <a:gd name="T0" fmla="*/ 0 w 436"/>
                    <a:gd name="T1" fmla="*/ 0 h 320"/>
                    <a:gd name="T2" fmla="*/ 0 w 436"/>
                    <a:gd name="T3" fmla="*/ 0 h 320"/>
                    <a:gd name="T4" fmla="*/ 0 w 436"/>
                    <a:gd name="T5" fmla="*/ 0 h 320"/>
                    <a:gd name="T6" fmla="*/ 0 w 436"/>
                    <a:gd name="T7" fmla="*/ 0 h 320"/>
                    <a:gd name="T8" fmla="*/ 0 w 436"/>
                    <a:gd name="T9" fmla="*/ 0 h 320"/>
                    <a:gd name="T10" fmla="*/ 0 w 436"/>
                    <a:gd name="T11" fmla="*/ 0 h 320"/>
                    <a:gd name="T12" fmla="*/ 0 w 436"/>
                    <a:gd name="T13" fmla="*/ 0 h 3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6"/>
                    <a:gd name="T22" fmla="*/ 0 h 320"/>
                    <a:gd name="T23" fmla="*/ 436 w 436"/>
                    <a:gd name="T24" fmla="*/ 320 h 3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6" h="320">
                      <a:moveTo>
                        <a:pt x="389" y="320"/>
                      </a:moveTo>
                      <a:lnTo>
                        <a:pt x="413" y="283"/>
                      </a:lnTo>
                      <a:lnTo>
                        <a:pt x="436" y="245"/>
                      </a:lnTo>
                      <a:lnTo>
                        <a:pt x="47" y="0"/>
                      </a:lnTo>
                      <a:lnTo>
                        <a:pt x="24" y="38"/>
                      </a:lnTo>
                      <a:lnTo>
                        <a:pt x="0" y="75"/>
                      </a:lnTo>
                      <a:lnTo>
                        <a:pt x="389" y="3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66" name="Freeform 294"/>
                <p:cNvSpPr>
                  <a:spLocks/>
                </p:cNvSpPr>
                <p:nvPr/>
              </p:nvSpPr>
              <p:spPr bwMode="auto">
                <a:xfrm>
                  <a:off x="2048" y="690"/>
                  <a:ext cx="73" cy="54"/>
                </a:xfrm>
                <a:custGeom>
                  <a:avLst/>
                  <a:gdLst>
                    <a:gd name="T0" fmla="*/ 0 w 436"/>
                    <a:gd name="T1" fmla="*/ 0 h 320"/>
                    <a:gd name="T2" fmla="*/ 0 w 436"/>
                    <a:gd name="T3" fmla="*/ 0 h 320"/>
                    <a:gd name="T4" fmla="*/ 0 w 436"/>
                    <a:gd name="T5" fmla="*/ 0 h 320"/>
                    <a:gd name="T6" fmla="*/ 0 w 436"/>
                    <a:gd name="T7" fmla="*/ 0 h 320"/>
                    <a:gd name="T8" fmla="*/ 0 w 436"/>
                    <a:gd name="T9" fmla="*/ 0 h 320"/>
                    <a:gd name="T10" fmla="*/ 0 w 436"/>
                    <a:gd name="T11" fmla="*/ 0 h 320"/>
                    <a:gd name="T12" fmla="*/ 0 w 436"/>
                    <a:gd name="T13" fmla="*/ 0 h 3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6"/>
                    <a:gd name="T22" fmla="*/ 0 h 320"/>
                    <a:gd name="T23" fmla="*/ 436 w 436"/>
                    <a:gd name="T24" fmla="*/ 320 h 3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6" h="320">
                      <a:moveTo>
                        <a:pt x="389" y="320"/>
                      </a:moveTo>
                      <a:lnTo>
                        <a:pt x="413" y="283"/>
                      </a:lnTo>
                      <a:lnTo>
                        <a:pt x="436" y="245"/>
                      </a:lnTo>
                      <a:lnTo>
                        <a:pt x="47" y="0"/>
                      </a:lnTo>
                      <a:lnTo>
                        <a:pt x="24" y="38"/>
                      </a:lnTo>
                      <a:lnTo>
                        <a:pt x="0" y="75"/>
                      </a:lnTo>
                      <a:lnTo>
                        <a:pt x="389" y="32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67" name="Freeform 295"/>
                <p:cNvSpPr>
                  <a:spLocks/>
                </p:cNvSpPr>
                <p:nvPr/>
              </p:nvSpPr>
              <p:spPr bwMode="auto">
                <a:xfrm>
                  <a:off x="2052" y="690"/>
                  <a:ext cx="4" cy="7"/>
                </a:xfrm>
                <a:custGeom>
                  <a:avLst/>
                  <a:gdLst>
                    <a:gd name="T0" fmla="*/ 0 w 23"/>
                    <a:gd name="T1" fmla="*/ 0 h 42"/>
                    <a:gd name="T2" fmla="*/ 0 w 23"/>
                    <a:gd name="T3" fmla="*/ 0 h 42"/>
                    <a:gd name="T4" fmla="*/ 0 w 23"/>
                    <a:gd name="T5" fmla="*/ 0 h 42"/>
                    <a:gd name="T6" fmla="*/ 0 w 23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"/>
                    <a:gd name="T13" fmla="*/ 0 h 42"/>
                    <a:gd name="T14" fmla="*/ 23 w 23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" h="42">
                      <a:moveTo>
                        <a:pt x="0" y="42"/>
                      </a:moveTo>
                      <a:lnTo>
                        <a:pt x="23" y="4"/>
                      </a:lnTo>
                      <a:lnTo>
                        <a:pt x="15" y="0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68" name="Line 296"/>
                <p:cNvSpPr>
                  <a:spLocks noChangeShapeType="1"/>
                </p:cNvSpPr>
                <p:nvPr/>
              </p:nvSpPr>
              <p:spPr bwMode="auto">
                <a:xfrm flipH="1" flipV="1">
                  <a:off x="2055" y="690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69" name="Freeform 297"/>
                <p:cNvSpPr>
                  <a:spLocks/>
                </p:cNvSpPr>
                <p:nvPr/>
              </p:nvSpPr>
              <p:spPr bwMode="auto">
                <a:xfrm>
                  <a:off x="1977" y="664"/>
                  <a:ext cx="78" cy="40"/>
                </a:xfrm>
                <a:custGeom>
                  <a:avLst/>
                  <a:gdLst>
                    <a:gd name="T0" fmla="*/ 0 w 465"/>
                    <a:gd name="T1" fmla="*/ 0 h 235"/>
                    <a:gd name="T2" fmla="*/ 0 w 465"/>
                    <a:gd name="T3" fmla="*/ 0 h 235"/>
                    <a:gd name="T4" fmla="*/ 0 w 465"/>
                    <a:gd name="T5" fmla="*/ 0 h 235"/>
                    <a:gd name="T6" fmla="*/ 0 w 465"/>
                    <a:gd name="T7" fmla="*/ 0 h 235"/>
                    <a:gd name="T8" fmla="*/ 0 w 465"/>
                    <a:gd name="T9" fmla="*/ 0 h 235"/>
                    <a:gd name="T10" fmla="*/ 0 w 465"/>
                    <a:gd name="T11" fmla="*/ 0 h 235"/>
                    <a:gd name="T12" fmla="*/ 0 w 465"/>
                    <a:gd name="T13" fmla="*/ 0 h 2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65"/>
                    <a:gd name="T22" fmla="*/ 0 h 235"/>
                    <a:gd name="T23" fmla="*/ 465 w 465"/>
                    <a:gd name="T24" fmla="*/ 235 h 2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65" h="235">
                      <a:moveTo>
                        <a:pt x="435" y="235"/>
                      </a:moveTo>
                      <a:lnTo>
                        <a:pt x="450" y="194"/>
                      </a:lnTo>
                      <a:lnTo>
                        <a:pt x="465" y="152"/>
                      </a:lnTo>
                      <a:lnTo>
                        <a:pt x="30" y="0"/>
                      </a:lnTo>
                      <a:lnTo>
                        <a:pt x="15" y="42"/>
                      </a:lnTo>
                      <a:lnTo>
                        <a:pt x="0" y="84"/>
                      </a:lnTo>
                      <a:lnTo>
                        <a:pt x="435" y="2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70" name="Freeform 298"/>
                <p:cNvSpPr>
                  <a:spLocks/>
                </p:cNvSpPr>
                <p:nvPr/>
              </p:nvSpPr>
              <p:spPr bwMode="auto">
                <a:xfrm>
                  <a:off x="1977" y="664"/>
                  <a:ext cx="78" cy="40"/>
                </a:xfrm>
                <a:custGeom>
                  <a:avLst/>
                  <a:gdLst>
                    <a:gd name="T0" fmla="*/ 0 w 465"/>
                    <a:gd name="T1" fmla="*/ 0 h 235"/>
                    <a:gd name="T2" fmla="*/ 0 w 465"/>
                    <a:gd name="T3" fmla="*/ 0 h 235"/>
                    <a:gd name="T4" fmla="*/ 0 w 465"/>
                    <a:gd name="T5" fmla="*/ 0 h 235"/>
                    <a:gd name="T6" fmla="*/ 0 w 465"/>
                    <a:gd name="T7" fmla="*/ 0 h 235"/>
                    <a:gd name="T8" fmla="*/ 0 w 465"/>
                    <a:gd name="T9" fmla="*/ 0 h 235"/>
                    <a:gd name="T10" fmla="*/ 0 w 465"/>
                    <a:gd name="T11" fmla="*/ 0 h 235"/>
                    <a:gd name="T12" fmla="*/ 0 w 465"/>
                    <a:gd name="T13" fmla="*/ 0 h 2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65"/>
                    <a:gd name="T22" fmla="*/ 0 h 235"/>
                    <a:gd name="T23" fmla="*/ 465 w 465"/>
                    <a:gd name="T24" fmla="*/ 235 h 2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65" h="235">
                      <a:moveTo>
                        <a:pt x="435" y="235"/>
                      </a:moveTo>
                      <a:lnTo>
                        <a:pt x="450" y="194"/>
                      </a:lnTo>
                      <a:lnTo>
                        <a:pt x="465" y="152"/>
                      </a:lnTo>
                      <a:lnTo>
                        <a:pt x="30" y="0"/>
                      </a:lnTo>
                      <a:lnTo>
                        <a:pt x="15" y="42"/>
                      </a:lnTo>
                      <a:lnTo>
                        <a:pt x="0" y="84"/>
                      </a:lnTo>
                      <a:lnTo>
                        <a:pt x="435" y="23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71" name="Freeform 299"/>
                <p:cNvSpPr>
                  <a:spLocks/>
                </p:cNvSpPr>
                <p:nvPr/>
              </p:nvSpPr>
              <p:spPr bwMode="auto">
                <a:xfrm>
                  <a:off x="1980" y="664"/>
                  <a:ext cx="2" cy="7"/>
                </a:xfrm>
                <a:custGeom>
                  <a:avLst/>
                  <a:gdLst>
                    <a:gd name="T0" fmla="*/ 0 w 15"/>
                    <a:gd name="T1" fmla="*/ 0 h 44"/>
                    <a:gd name="T2" fmla="*/ 0 w 15"/>
                    <a:gd name="T3" fmla="*/ 0 h 44"/>
                    <a:gd name="T4" fmla="*/ 0 w 15"/>
                    <a:gd name="T5" fmla="*/ 0 h 44"/>
                    <a:gd name="T6" fmla="*/ 0 w 15"/>
                    <a:gd name="T7" fmla="*/ 0 h 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44"/>
                    <a:gd name="T14" fmla="*/ 15 w 15"/>
                    <a:gd name="T15" fmla="*/ 44 h 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44">
                      <a:moveTo>
                        <a:pt x="0" y="44"/>
                      </a:moveTo>
                      <a:lnTo>
                        <a:pt x="15" y="2"/>
                      </a:lnTo>
                      <a:lnTo>
                        <a:pt x="5" y="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72" name="Line 300"/>
                <p:cNvSpPr>
                  <a:spLocks noChangeShapeType="1"/>
                </p:cNvSpPr>
                <p:nvPr/>
              </p:nvSpPr>
              <p:spPr bwMode="auto">
                <a:xfrm flipH="1" flipV="1">
                  <a:off x="1981" y="664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73" name="Freeform 301"/>
                <p:cNvSpPr>
                  <a:spLocks/>
                </p:cNvSpPr>
                <p:nvPr/>
              </p:nvSpPr>
              <p:spPr bwMode="auto">
                <a:xfrm>
                  <a:off x="1903" y="655"/>
                  <a:ext cx="78" cy="24"/>
                </a:xfrm>
                <a:custGeom>
                  <a:avLst/>
                  <a:gdLst>
                    <a:gd name="T0" fmla="*/ 0 w 467"/>
                    <a:gd name="T1" fmla="*/ 0 h 139"/>
                    <a:gd name="T2" fmla="*/ 0 w 467"/>
                    <a:gd name="T3" fmla="*/ 0 h 139"/>
                    <a:gd name="T4" fmla="*/ 0 w 467"/>
                    <a:gd name="T5" fmla="*/ 0 h 139"/>
                    <a:gd name="T6" fmla="*/ 0 w 467"/>
                    <a:gd name="T7" fmla="*/ 0 h 139"/>
                    <a:gd name="T8" fmla="*/ 0 w 467"/>
                    <a:gd name="T9" fmla="*/ 0 h 139"/>
                    <a:gd name="T10" fmla="*/ 0 w 467"/>
                    <a:gd name="T11" fmla="*/ 0 h 139"/>
                    <a:gd name="T12" fmla="*/ 0 w 467"/>
                    <a:gd name="T13" fmla="*/ 0 h 13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67"/>
                    <a:gd name="T22" fmla="*/ 0 h 139"/>
                    <a:gd name="T23" fmla="*/ 467 w 467"/>
                    <a:gd name="T24" fmla="*/ 139 h 13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67" h="139">
                      <a:moveTo>
                        <a:pt x="457" y="139"/>
                      </a:moveTo>
                      <a:lnTo>
                        <a:pt x="462" y="95"/>
                      </a:lnTo>
                      <a:lnTo>
                        <a:pt x="467" y="51"/>
                      </a:lnTo>
                      <a:lnTo>
                        <a:pt x="11" y="0"/>
                      </a:lnTo>
                      <a:lnTo>
                        <a:pt x="6" y="44"/>
                      </a:lnTo>
                      <a:lnTo>
                        <a:pt x="0" y="87"/>
                      </a:lnTo>
                      <a:lnTo>
                        <a:pt x="457" y="1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74" name="Freeform 302"/>
                <p:cNvSpPr>
                  <a:spLocks/>
                </p:cNvSpPr>
                <p:nvPr/>
              </p:nvSpPr>
              <p:spPr bwMode="auto">
                <a:xfrm>
                  <a:off x="1903" y="655"/>
                  <a:ext cx="78" cy="24"/>
                </a:xfrm>
                <a:custGeom>
                  <a:avLst/>
                  <a:gdLst>
                    <a:gd name="T0" fmla="*/ 0 w 467"/>
                    <a:gd name="T1" fmla="*/ 0 h 139"/>
                    <a:gd name="T2" fmla="*/ 0 w 467"/>
                    <a:gd name="T3" fmla="*/ 0 h 139"/>
                    <a:gd name="T4" fmla="*/ 0 w 467"/>
                    <a:gd name="T5" fmla="*/ 0 h 139"/>
                    <a:gd name="T6" fmla="*/ 0 w 467"/>
                    <a:gd name="T7" fmla="*/ 0 h 139"/>
                    <a:gd name="T8" fmla="*/ 0 w 467"/>
                    <a:gd name="T9" fmla="*/ 0 h 139"/>
                    <a:gd name="T10" fmla="*/ 0 w 467"/>
                    <a:gd name="T11" fmla="*/ 0 h 139"/>
                    <a:gd name="T12" fmla="*/ 0 w 467"/>
                    <a:gd name="T13" fmla="*/ 0 h 13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67"/>
                    <a:gd name="T22" fmla="*/ 0 h 139"/>
                    <a:gd name="T23" fmla="*/ 467 w 467"/>
                    <a:gd name="T24" fmla="*/ 139 h 13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67" h="139">
                      <a:moveTo>
                        <a:pt x="457" y="139"/>
                      </a:moveTo>
                      <a:lnTo>
                        <a:pt x="462" y="95"/>
                      </a:lnTo>
                      <a:lnTo>
                        <a:pt x="467" y="51"/>
                      </a:lnTo>
                      <a:lnTo>
                        <a:pt x="11" y="0"/>
                      </a:lnTo>
                      <a:lnTo>
                        <a:pt x="6" y="44"/>
                      </a:lnTo>
                      <a:lnTo>
                        <a:pt x="0" y="87"/>
                      </a:lnTo>
                      <a:lnTo>
                        <a:pt x="457" y="13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75" name="Freeform 303"/>
                <p:cNvSpPr>
                  <a:spLocks/>
                </p:cNvSpPr>
                <p:nvPr/>
              </p:nvSpPr>
              <p:spPr bwMode="auto">
                <a:xfrm>
                  <a:off x="1903" y="655"/>
                  <a:ext cx="1" cy="8"/>
                </a:xfrm>
                <a:custGeom>
                  <a:avLst/>
                  <a:gdLst>
                    <a:gd name="T0" fmla="*/ 0 w 11"/>
                    <a:gd name="T1" fmla="*/ 0 h 44"/>
                    <a:gd name="T2" fmla="*/ 0 w 11"/>
                    <a:gd name="T3" fmla="*/ 0 h 44"/>
                    <a:gd name="T4" fmla="*/ 0 w 11"/>
                    <a:gd name="T5" fmla="*/ 0 h 44"/>
                    <a:gd name="T6" fmla="*/ 0 w 11"/>
                    <a:gd name="T7" fmla="*/ 0 h 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4"/>
                    <a:gd name="T14" fmla="*/ 11 w 11"/>
                    <a:gd name="T15" fmla="*/ 44 h 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4">
                      <a:moveTo>
                        <a:pt x="6" y="44"/>
                      </a:moveTo>
                      <a:lnTo>
                        <a:pt x="11" y="0"/>
                      </a:lnTo>
                      <a:lnTo>
                        <a:pt x="0" y="0"/>
                      </a:lnTo>
                      <a:lnTo>
                        <a:pt x="6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76" name="Line 304"/>
                <p:cNvSpPr>
                  <a:spLocks noChangeShapeType="1"/>
                </p:cNvSpPr>
                <p:nvPr/>
              </p:nvSpPr>
              <p:spPr bwMode="auto">
                <a:xfrm flipH="1">
                  <a:off x="1903" y="655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77" name="Freeform 305"/>
                <p:cNvSpPr>
                  <a:spLocks/>
                </p:cNvSpPr>
                <p:nvPr/>
              </p:nvSpPr>
              <p:spPr bwMode="auto">
                <a:xfrm>
                  <a:off x="1826" y="655"/>
                  <a:ext cx="78" cy="24"/>
                </a:xfrm>
                <a:custGeom>
                  <a:avLst/>
                  <a:gdLst>
                    <a:gd name="T0" fmla="*/ 0 w 468"/>
                    <a:gd name="T1" fmla="*/ 0 h 139"/>
                    <a:gd name="T2" fmla="*/ 0 w 468"/>
                    <a:gd name="T3" fmla="*/ 0 h 139"/>
                    <a:gd name="T4" fmla="*/ 0 w 468"/>
                    <a:gd name="T5" fmla="*/ 0 h 139"/>
                    <a:gd name="T6" fmla="*/ 0 w 468"/>
                    <a:gd name="T7" fmla="*/ 0 h 139"/>
                    <a:gd name="T8" fmla="*/ 0 w 468"/>
                    <a:gd name="T9" fmla="*/ 0 h 139"/>
                    <a:gd name="T10" fmla="*/ 0 w 468"/>
                    <a:gd name="T11" fmla="*/ 0 h 139"/>
                    <a:gd name="T12" fmla="*/ 0 w 468"/>
                    <a:gd name="T13" fmla="*/ 0 h 13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68"/>
                    <a:gd name="T22" fmla="*/ 0 h 139"/>
                    <a:gd name="T23" fmla="*/ 468 w 468"/>
                    <a:gd name="T24" fmla="*/ 139 h 13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68" h="139">
                      <a:moveTo>
                        <a:pt x="468" y="87"/>
                      </a:moveTo>
                      <a:lnTo>
                        <a:pt x="463" y="44"/>
                      </a:lnTo>
                      <a:lnTo>
                        <a:pt x="457" y="0"/>
                      </a:lnTo>
                      <a:lnTo>
                        <a:pt x="0" y="51"/>
                      </a:lnTo>
                      <a:lnTo>
                        <a:pt x="5" y="95"/>
                      </a:lnTo>
                      <a:lnTo>
                        <a:pt x="11" y="139"/>
                      </a:lnTo>
                      <a:lnTo>
                        <a:pt x="468" y="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78" name="Freeform 306"/>
                <p:cNvSpPr>
                  <a:spLocks/>
                </p:cNvSpPr>
                <p:nvPr/>
              </p:nvSpPr>
              <p:spPr bwMode="auto">
                <a:xfrm>
                  <a:off x="1826" y="655"/>
                  <a:ext cx="78" cy="24"/>
                </a:xfrm>
                <a:custGeom>
                  <a:avLst/>
                  <a:gdLst>
                    <a:gd name="T0" fmla="*/ 0 w 468"/>
                    <a:gd name="T1" fmla="*/ 0 h 139"/>
                    <a:gd name="T2" fmla="*/ 0 w 468"/>
                    <a:gd name="T3" fmla="*/ 0 h 139"/>
                    <a:gd name="T4" fmla="*/ 0 w 468"/>
                    <a:gd name="T5" fmla="*/ 0 h 139"/>
                    <a:gd name="T6" fmla="*/ 0 w 468"/>
                    <a:gd name="T7" fmla="*/ 0 h 139"/>
                    <a:gd name="T8" fmla="*/ 0 w 468"/>
                    <a:gd name="T9" fmla="*/ 0 h 139"/>
                    <a:gd name="T10" fmla="*/ 0 w 468"/>
                    <a:gd name="T11" fmla="*/ 0 h 139"/>
                    <a:gd name="T12" fmla="*/ 0 w 468"/>
                    <a:gd name="T13" fmla="*/ 0 h 13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68"/>
                    <a:gd name="T22" fmla="*/ 0 h 139"/>
                    <a:gd name="T23" fmla="*/ 468 w 468"/>
                    <a:gd name="T24" fmla="*/ 139 h 13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68" h="139">
                      <a:moveTo>
                        <a:pt x="468" y="87"/>
                      </a:moveTo>
                      <a:lnTo>
                        <a:pt x="463" y="44"/>
                      </a:lnTo>
                      <a:lnTo>
                        <a:pt x="457" y="0"/>
                      </a:lnTo>
                      <a:lnTo>
                        <a:pt x="0" y="51"/>
                      </a:lnTo>
                      <a:lnTo>
                        <a:pt x="5" y="95"/>
                      </a:lnTo>
                      <a:lnTo>
                        <a:pt x="11" y="139"/>
                      </a:lnTo>
                      <a:lnTo>
                        <a:pt x="468" y="8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79" name="Freeform 307"/>
                <p:cNvSpPr>
                  <a:spLocks/>
                </p:cNvSpPr>
                <p:nvPr/>
              </p:nvSpPr>
              <p:spPr bwMode="auto">
                <a:xfrm>
                  <a:off x="1825" y="664"/>
                  <a:ext cx="2" cy="7"/>
                </a:xfrm>
                <a:custGeom>
                  <a:avLst/>
                  <a:gdLst>
                    <a:gd name="T0" fmla="*/ 0 w 15"/>
                    <a:gd name="T1" fmla="*/ 0 h 44"/>
                    <a:gd name="T2" fmla="*/ 0 w 15"/>
                    <a:gd name="T3" fmla="*/ 0 h 44"/>
                    <a:gd name="T4" fmla="*/ 0 w 15"/>
                    <a:gd name="T5" fmla="*/ 0 h 44"/>
                    <a:gd name="T6" fmla="*/ 0 w 15"/>
                    <a:gd name="T7" fmla="*/ 0 h 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44"/>
                    <a:gd name="T14" fmla="*/ 15 w 15"/>
                    <a:gd name="T15" fmla="*/ 44 h 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44">
                      <a:moveTo>
                        <a:pt x="15" y="44"/>
                      </a:moveTo>
                      <a:lnTo>
                        <a:pt x="10" y="0"/>
                      </a:lnTo>
                      <a:lnTo>
                        <a:pt x="0" y="2"/>
                      </a:lnTo>
                      <a:lnTo>
                        <a:pt x="15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80" name="Line 308"/>
                <p:cNvSpPr>
                  <a:spLocks noChangeShapeType="1"/>
                </p:cNvSpPr>
                <p:nvPr/>
              </p:nvSpPr>
              <p:spPr bwMode="auto">
                <a:xfrm flipH="1">
                  <a:off x="1825" y="664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81" name="Freeform 309"/>
                <p:cNvSpPr>
                  <a:spLocks/>
                </p:cNvSpPr>
                <p:nvPr/>
              </p:nvSpPr>
              <p:spPr bwMode="auto">
                <a:xfrm>
                  <a:off x="1753" y="664"/>
                  <a:ext cx="77" cy="40"/>
                </a:xfrm>
                <a:custGeom>
                  <a:avLst/>
                  <a:gdLst>
                    <a:gd name="T0" fmla="*/ 0 w 464"/>
                    <a:gd name="T1" fmla="*/ 0 h 235"/>
                    <a:gd name="T2" fmla="*/ 0 w 464"/>
                    <a:gd name="T3" fmla="*/ 0 h 235"/>
                    <a:gd name="T4" fmla="*/ 0 w 464"/>
                    <a:gd name="T5" fmla="*/ 0 h 235"/>
                    <a:gd name="T6" fmla="*/ 0 w 464"/>
                    <a:gd name="T7" fmla="*/ 0 h 235"/>
                    <a:gd name="T8" fmla="*/ 0 w 464"/>
                    <a:gd name="T9" fmla="*/ 0 h 235"/>
                    <a:gd name="T10" fmla="*/ 0 w 464"/>
                    <a:gd name="T11" fmla="*/ 0 h 235"/>
                    <a:gd name="T12" fmla="*/ 0 w 464"/>
                    <a:gd name="T13" fmla="*/ 0 h 2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64"/>
                    <a:gd name="T22" fmla="*/ 0 h 235"/>
                    <a:gd name="T23" fmla="*/ 464 w 464"/>
                    <a:gd name="T24" fmla="*/ 235 h 2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64" h="235">
                      <a:moveTo>
                        <a:pt x="464" y="84"/>
                      </a:moveTo>
                      <a:lnTo>
                        <a:pt x="449" y="42"/>
                      </a:lnTo>
                      <a:lnTo>
                        <a:pt x="434" y="0"/>
                      </a:lnTo>
                      <a:lnTo>
                        <a:pt x="0" y="152"/>
                      </a:lnTo>
                      <a:lnTo>
                        <a:pt x="15" y="194"/>
                      </a:lnTo>
                      <a:lnTo>
                        <a:pt x="30" y="235"/>
                      </a:lnTo>
                      <a:lnTo>
                        <a:pt x="464" y="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82" name="Freeform 310"/>
                <p:cNvSpPr>
                  <a:spLocks/>
                </p:cNvSpPr>
                <p:nvPr/>
              </p:nvSpPr>
              <p:spPr bwMode="auto">
                <a:xfrm>
                  <a:off x="1753" y="664"/>
                  <a:ext cx="77" cy="40"/>
                </a:xfrm>
                <a:custGeom>
                  <a:avLst/>
                  <a:gdLst>
                    <a:gd name="T0" fmla="*/ 0 w 464"/>
                    <a:gd name="T1" fmla="*/ 0 h 235"/>
                    <a:gd name="T2" fmla="*/ 0 w 464"/>
                    <a:gd name="T3" fmla="*/ 0 h 235"/>
                    <a:gd name="T4" fmla="*/ 0 w 464"/>
                    <a:gd name="T5" fmla="*/ 0 h 235"/>
                    <a:gd name="T6" fmla="*/ 0 w 464"/>
                    <a:gd name="T7" fmla="*/ 0 h 235"/>
                    <a:gd name="T8" fmla="*/ 0 w 464"/>
                    <a:gd name="T9" fmla="*/ 0 h 235"/>
                    <a:gd name="T10" fmla="*/ 0 w 464"/>
                    <a:gd name="T11" fmla="*/ 0 h 235"/>
                    <a:gd name="T12" fmla="*/ 0 w 464"/>
                    <a:gd name="T13" fmla="*/ 0 h 2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64"/>
                    <a:gd name="T22" fmla="*/ 0 h 235"/>
                    <a:gd name="T23" fmla="*/ 464 w 464"/>
                    <a:gd name="T24" fmla="*/ 235 h 2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64" h="235">
                      <a:moveTo>
                        <a:pt x="464" y="84"/>
                      </a:moveTo>
                      <a:lnTo>
                        <a:pt x="449" y="42"/>
                      </a:lnTo>
                      <a:lnTo>
                        <a:pt x="434" y="0"/>
                      </a:lnTo>
                      <a:lnTo>
                        <a:pt x="0" y="152"/>
                      </a:lnTo>
                      <a:lnTo>
                        <a:pt x="15" y="194"/>
                      </a:lnTo>
                      <a:lnTo>
                        <a:pt x="30" y="235"/>
                      </a:lnTo>
                      <a:lnTo>
                        <a:pt x="464" y="8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83" name="Freeform 311"/>
                <p:cNvSpPr>
                  <a:spLocks/>
                </p:cNvSpPr>
                <p:nvPr/>
              </p:nvSpPr>
              <p:spPr bwMode="auto">
                <a:xfrm>
                  <a:off x="1751" y="690"/>
                  <a:ext cx="4" cy="7"/>
                </a:xfrm>
                <a:custGeom>
                  <a:avLst/>
                  <a:gdLst>
                    <a:gd name="T0" fmla="*/ 0 w 23"/>
                    <a:gd name="T1" fmla="*/ 0 h 42"/>
                    <a:gd name="T2" fmla="*/ 0 w 23"/>
                    <a:gd name="T3" fmla="*/ 0 h 42"/>
                    <a:gd name="T4" fmla="*/ 0 w 23"/>
                    <a:gd name="T5" fmla="*/ 0 h 42"/>
                    <a:gd name="T6" fmla="*/ 0 w 23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"/>
                    <a:gd name="T13" fmla="*/ 0 h 42"/>
                    <a:gd name="T14" fmla="*/ 23 w 23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" h="42">
                      <a:moveTo>
                        <a:pt x="23" y="42"/>
                      </a:moveTo>
                      <a:lnTo>
                        <a:pt x="8" y="0"/>
                      </a:lnTo>
                      <a:lnTo>
                        <a:pt x="0" y="4"/>
                      </a:lnTo>
                      <a:lnTo>
                        <a:pt x="23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84" name="Line 312"/>
                <p:cNvSpPr>
                  <a:spLocks noChangeShapeType="1"/>
                </p:cNvSpPr>
                <p:nvPr/>
              </p:nvSpPr>
              <p:spPr bwMode="auto">
                <a:xfrm flipH="1">
                  <a:off x="1751" y="690"/>
                  <a:ext cx="2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85" name="Freeform 313"/>
                <p:cNvSpPr>
                  <a:spLocks/>
                </p:cNvSpPr>
                <p:nvPr/>
              </p:nvSpPr>
              <p:spPr bwMode="auto">
                <a:xfrm>
                  <a:off x="1686" y="690"/>
                  <a:ext cx="73" cy="54"/>
                </a:xfrm>
                <a:custGeom>
                  <a:avLst/>
                  <a:gdLst>
                    <a:gd name="T0" fmla="*/ 0 w 437"/>
                    <a:gd name="T1" fmla="*/ 0 h 320"/>
                    <a:gd name="T2" fmla="*/ 0 w 437"/>
                    <a:gd name="T3" fmla="*/ 0 h 320"/>
                    <a:gd name="T4" fmla="*/ 0 w 437"/>
                    <a:gd name="T5" fmla="*/ 0 h 320"/>
                    <a:gd name="T6" fmla="*/ 0 w 437"/>
                    <a:gd name="T7" fmla="*/ 0 h 320"/>
                    <a:gd name="T8" fmla="*/ 0 w 437"/>
                    <a:gd name="T9" fmla="*/ 0 h 320"/>
                    <a:gd name="T10" fmla="*/ 0 w 437"/>
                    <a:gd name="T11" fmla="*/ 0 h 320"/>
                    <a:gd name="T12" fmla="*/ 0 w 437"/>
                    <a:gd name="T13" fmla="*/ 0 h 3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7"/>
                    <a:gd name="T22" fmla="*/ 0 h 320"/>
                    <a:gd name="T23" fmla="*/ 437 w 437"/>
                    <a:gd name="T24" fmla="*/ 320 h 3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7" h="320">
                      <a:moveTo>
                        <a:pt x="437" y="75"/>
                      </a:moveTo>
                      <a:lnTo>
                        <a:pt x="413" y="38"/>
                      </a:lnTo>
                      <a:lnTo>
                        <a:pt x="390" y="0"/>
                      </a:lnTo>
                      <a:lnTo>
                        <a:pt x="0" y="245"/>
                      </a:lnTo>
                      <a:lnTo>
                        <a:pt x="23" y="283"/>
                      </a:lnTo>
                      <a:lnTo>
                        <a:pt x="47" y="320"/>
                      </a:lnTo>
                      <a:lnTo>
                        <a:pt x="437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86" name="Freeform 314"/>
                <p:cNvSpPr>
                  <a:spLocks/>
                </p:cNvSpPr>
                <p:nvPr/>
              </p:nvSpPr>
              <p:spPr bwMode="auto">
                <a:xfrm>
                  <a:off x="1686" y="690"/>
                  <a:ext cx="73" cy="54"/>
                </a:xfrm>
                <a:custGeom>
                  <a:avLst/>
                  <a:gdLst>
                    <a:gd name="T0" fmla="*/ 0 w 437"/>
                    <a:gd name="T1" fmla="*/ 0 h 320"/>
                    <a:gd name="T2" fmla="*/ 0 w 437"/>
                    <a:gd name="T3" fmla="*/ 0 h 320"/>
                    <a:gd name="T4" fmla="*/ 0 w 437"/>
                    <a:gd name="T5" fmla="*/ 0 h 320"/>
                    <a:gd name="T6" fmla="*/ 0 w 437"/>
                    <a:gd name="T7" fmla="*/ 0 h 320"/>
                    <a:gd name="T8" fmla="*/ 0 w 437"/>
                    <a:gd name="T9" fmla="*/ 0 h 320"/>
                    <a:gd name="T10" fmla="*/ 0 w 437"/>
                    <a:gd name="T11" fmla="*/ 0 h 320"/>
                    <a:gd name="T12" fmla="*/ 0 w 437"/>
                    <a:gd name="T13" fmla="*/ 0 h 3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7"/>
                    <a:gd name="T22" fmla="*/ 0 h 320"/>
                    <a:gd name="T23" fmla="*/ 437 w 437"/>
                    <a:gd name="T24" fmla="*/ 320 h 3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7" h="320">
                      <a:moveTo>
                        <a:pt x="437" y="75"/>
                      </a:moveTo>
                      <a:lnTo>
                        <a:pt x="413" y="38"/>
                      </a:lnTo>
                      <a:lnTo>
                        <a:pt x="390" y="0"/>
                      </a:lnTo>
                      <a:lnTo>
                        <a:pt x="0" y="245"/>
                      </a:lnTo>
                      <a:lnTo>
                        <a:pt x="23" y="283"/>
                      </a:lnTo>
                      <a:lnTo>
                        <a:pt x="47" y="320"/>
                      </a:lnTo>
                      <a:lnTo>
                        <a:pt x="437" y="7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87" name="Freeform 315"/>
                <p:cNvSpPr>
                  <a:spLocks/>
                </p:cNvSpPr>
                <p:nvPr/>
              </p:nvSpPr>
              <p:spPr bwMode="auto">
                <a:xfrm>
                  <a:off x="1685" y="731"/>
                  <a:ext cx="5" cy="6"/>
                </a:xfrm>
                <a:custGeom>
                  <a:avLst/>
                  <a:gdLst>
                    <a:gd name="T0" fmla="*/ 0 w 31"/>
                    <a:gd name="T1" fmla="*/ 0 h 38"/>
                    <a:gd name="T2" fmla="*/ 0 w 31"/>
                    <a:gd name="T3" fmla="*/ 0 h 38"/>
                    <a:gd name="T4" fmla="*/ 0 w 31"/>
                    <a:gd name="T5" fmla="*/ 0 h 38"/>
                    <a:gd name="T6" fmla="*/ 0 w 31"/>
                    <a:gd name="T7" fmla="*/ 0 h 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"/>
                    <a:gd name="T13" fmla="*/ 0 h 38"/>
                    <a:gd name="T14" fmla="*/ 31 w 31"/>
                    <a:gd name="T15" fmla="*/ 38 h 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" h="38">
                      <a:moveTo>
                        <a:pt x="31" y="38"/>
                      </a:move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31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88" name="Line 316"/>
                <p:cNvSpPr>
                  <a:spLocks noChangeShapeType="1"/>
                </p:cNvSpPr>
                <p:nvPr/>
              </p:nvSpPr>
              <p:spPr bwMode="auto">
                <a:xfrm flipH="1">
                  <a:off x="1685" y="731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89" name="Freeform 317"/>
                <p:cNvSpPr>
                  <a:spLocks/>
                </p:cNvSpPr>
                <p:nvPr/>
              </p:nvSpPr>
              <p:spPr bwMode="auto">
                <a:xfrm>
                  <a:off x="1631" y="732"/>
                  <a:ext cx="64" cy="65"/>
                </a:xfrm>
                <a:custGeom>
                  <a:avLst/>
                  <a:gdLst>
                    <a:gd name="T0" fmla="*/ 0 w 387"/>
                    <a:gd name="T1" fmla="*/ 0 h 388"/>
                    <a:gd name="T2" fmla="*/ 0 w 387"/>
                    <a:gd name="T3" fmla="*/ 0 h 388"/>
                    <a:gd name="T4" fmla="*/ 0 w 387"/>
                    <a:gd name="T5" fmla="*/ 0 h 388"/>
                    <a:gd name="T6" fmla="*/ 0 w 387"/>
                    <a:gd name="T7" fmla="*/ 0 h 388"/>
                    <a:gd name="T8" fmla="*/ 0 w 387"/>
                    <a:gd name="T9" fmla="*/ 0 h 388"/>
                    <a:gd name="T10" fmla="*/ 0 w 387"/>
                    <a:gd name="T11" fmla="*/ 0 h 388"/>
                    <a:gd name="T12" fmla="*/ 0 w 387"/>
                    <a:gd name="T13" fmla="*/ 0 h 3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87"/>
                    <a:gd name="T22" fmla="*/ 0 h 388"/>
                    <a:gd name="T23" fmla="*/ 387 w 387"/>
                    <a:gd name="T24" fmla="*/ 388 h 3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87" h="388">
                      <a:moveTo>
                        <a:pt x="387" y="62"/>
                      </a:moveTo>
                      <a:lnTo>
                        <a:pt x="356" y="31"/>
                      </a:lnTo>
                      <a:lnTo>
                        <a:pt x="325" y="0"/>
                      </a:lnTo>
                      <a:lnTo>
                        <a:pt x="0" y="326"/>
                      </a:lnTo>
                      <a:lnTo>
                        <a:pt x="31" y="357"/>
                      </a:lnTo>
                      <a:lnTo>
                        <a:pt x="62" y="388"/>
                      </a:lnTo>
                      <a:lnTo>
                        <a:pt x="387" y="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90" name="Freeform 318"/>
                <p:cNvSpPr>
                  <a:spLocks/>
                </p:cNvSpPr>
                <p:nvPr/>
              </p:nvSpPr>
              <p:spPr bwMode="auto">
                <a:xfrm>
                  <a:off x="1631" y="732"/>
                  <a:ext cx="64" cy="65"/>
                </a:xfrm>
                <a:custGeom>
                  <a:avLst/>
                  <a:gdLst>
                    <a:gd name="T0" fmla="*/ 0 w 387"/>
                    <a:gd name="T1" fmla="*/ 0 h 388"/>
                    <a:gd name="T2" fmla="*/ 0 w 387"/>
                    <a:gd name="T3" fmla="*/ 0 h 388"/>
                    <a:gd name="T4" fmla="*/ 0 w 387"/>
                    <a:gd name="T5" fmla="*/ 0 h 388"/>
                    <a:gd name="T6" fmla="*/ 0 w 387"/>
                    <a:gd name="T7" fmla="*/ 0 h 388"/>
                    <a:gd name="T8" fmla="*/ 0 w 387"/>
                    <a:gd name="T9" fmla="*/ 0 h 388"/>
                    <a:gd name="T10" fmla="*/ 0 w 387"/>
                    <a:gd name="T11" fmla="*/ 0 h 388"/>
                    <a:gd name="T12" fmla="*/ 0 w 387"/>
                    <a:gd name="T13" fmla="*/ 0 h 3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87"/>
                    <a:gd name="T22" fmla="*/ 0 h 388"/>
                    <a:gd name="T23" fmla="*/ 387 w 387"/>
                    <a:gd name="T24" fmla="*/ 388 h 3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87" h="388">
                      <a:moveTo>
                        <a:pt x="387" y="62"/>
                      </a:moveTo>
                      <a:lnTo>
                        <a:pt x="356" y="31"/>
                      </a:lnTo>
                      <a:lnTo>
                        <a:pt x="325" y="0"/>
                      </a:lnTo>
                      <a:lnTo>
                        <a:pt x="0" y="326"/>
                      </a:lnTo>
                      <a:lnTo>
                        <a:pt x="31" y="357"/>
                      </a:lnTo>
                      <a:lnTo>
                        <a:pt x="62" y="388"/>
                      </a:lnTo>
                      <a:lnTo>
                        <a:pt x="387" y="6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91" name="Freeform 319"/>
                <p:cNvSpPr>
                  <a:spLocks/>
                </p:cNvSpPr>
                <p:nvPr/>
              </p:nvSpPr>
              <p:spPr bwMode="auto">
                <a:xfrm>
                  <a:off x="1630" y="787"/>
                  <a:ext cx="6" cy="5"/>
                </a:xfrm>
                <a:custGeom>
                  <a:avLst/>
                  <a:gdLst>
                    <a:gd name="T0" fmla="*/ 0 w 37"/>
                    <a:gd name="T1" fmla="*/ 0 h 31"/>
                    <a:gd name="T2" fmla="*/ 0 w 37"/>
                    <a:gd name="T3" fmla="*/ 0 h 31"/>
                    <a:gd name="T4" fmla="*/ 0 w 37"/>
                    <a:gd name="T5" fmla="*/ 0 h 31"/>
                    <a:gd name="T6" fmla="*/ 0 w 37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1"/>
                    <a:gd name="T14" fmla="*/ 37 w 37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1">
                      <a:moveTo>
                        <a:pt x="37" y="31"/>
                      </a:moveTo>
                      <a:lnTo>
                        <a:pt x="6" y="0"/>
                      </a:lnTo>
                      <a:lnTo>
                        <a:pt x="0" y="7"/>
                      </a:lnTo>
                      <a:lnTo>
                        <a:pt x="37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92" name="Line 320"/>
                <p:cNvSpPr>
                  <a:spLocks noChangeShapeType="1"/>
                </p:cNvSpPr>
                <p:nvPr/>
              </p:nvSpPr>
              <p:spPr bwMode="auto">
                <a:xfrm flipH="1">
                  <a:off x="1630" y="787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93" name="Freeform 321"/>
                <p:cNvSpPr>
                  <a:spLocks/>
                </p:cNvSpPr>
                <p:nvPr/>
              </p:nvSpPr>
              <p:spPr bwMode="auto">
                <a:xfrm>
                  <a:off x="1589" y="788"/>
                  <a:ext cx="53" cy="73"/>
                </a:xfrm>
                <a:custGeom>
                  <a:avLst/>
                  <a:gdLst>
                    <a:gd name="T0" fmla="*/ 0 w 320"/>
                    <a:gd name="T1" fmla="*/ 0 h 437"/>
                    <a:gd name="T2" fmla="*/ 0 w 320"/>
                    <a:gd name="T3" fmla="*/ 0 h 437"/>
                    <a:gd name="T4" fmla="*/ 0 w 320"/>
                    <a:gd name="T5" fmla="*/ 0 h 437"/>
                    <a:gd name="T6" fmla="*/ 0 w 320"/>
                    <a:gd name="T7" fmla="*/ 0 h 437"/>
                    <a:gd name="T8" fmla="*/ 0 w 320"/>
                    <a:gd name="T9" fmla="*/ 0 h 437"/>
                    <a:gd name="T10" fmla="*/ 0 w 320"/>
                    <a:gd name="T11" fmla="*/ 0 h 437"/>
                    <a:gd name="T12" fmla="*/ 0 w 320"/>
                    <a:gd name="T13" fmla="*/ 0 h 4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0"/>
                    <a:gd name="T22" fmla="*/ 0 h 437"/>
                    <a:gd name="T23" fmla="*/ 320 w 320"/>
                    <a:gd name="T24" fmla="*/ 437 h 4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0" h="437">
                      <a:moveTo>
                        <a:pt x="320" y="47"/>
                      </a:moveTo>
                      <a:lnTo>
                        <a:pt x="282" y="24"/>
                      </a:lnTo>
                      <a:lnTo>
                        <a:pt x="245" y="0"/>
                      </a:lnTo>
                      <a:lnTo>
                        <a:pt x="0" y="390"/>
                      </a:lnTo>
                      <a:lnTo>
                        <a:pt x="38" y="414"/>
                      </a:lnTo>
                      <a:lnTo>
                        <a:pt x="75" y="437"/>
                      </a:lnTo>
                      <a:lnTo>
                        <a:pt x="32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94" name="Freeform 322"/>
                <p:cNvSpPr>
                  <a:spLocks/>
                </p:cNvSpPr>
                <p:nvPr/>
              </p:nvSpPr>
              <p:spPr bwMode="auto">
                <a:xfrm>
                  <a:off x="1589" y="788"/>
                  <a:ext cx="53" cy="73"/>
                </a:xfrm>
                <a:custGeom>
                  <a:avLst/>
                  <a:gdLst>
                    <a:gd name="T0" fmla="*/ 0 w 320"/>
                    <a:gd name="T1" fmla="*/ 0 h 437"/>
                    <a:gd name="T2" fmla="*/ 0 w 320"/>
                    <a:gd name="T3" fmla="*/ 0 h 437"/>
                    <a:gd name="T4" fmla="*/ 0 w 320"/>
                    <a:gd name="T5" fmla="*/ 0 h 437"/>
                    <a:gd name="T6" fmla="*/ 0 w 320"/>
                    <a:gd name="T7" fmla="*/ 0 h 437"/>
                    <a:gd name="T8" fmla="*/ 0 w 320"/>
                    <a:gd name="T9" fmla="*/ 0 h 437"/>
                    <a:gd name="T10" fmla="*/ 0 w 320"/>
                    <a:gd name="T11" fmla="*/ 0 h 437"/>
                    <a:gd name="T12" fmla="*/ 0 w 320"/>
                    <a:gd name="T13" fmla="*/ 0 h 4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0"/>
                    <a:gd name="T22" fmla="*/ 0 h 437"/>
                    <a:gd name="T23" fmla="*/ 320 w 320"/>
                    <a:gd name="T24" fmla="*/ 437 h 4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0" h="437">
                      <a:moveTo>
                        <a:pt x="320" y="47"/>
                      </a:moveTo>
                      <a:lnTo>
                        <a:pt x="282" y="24"/>
                      </a:lnTo>
                      <a:lnTo>
                        <a:pt x="245" y="0"/>
                      </a:lnTo>
                      <a:lnTo>
                        <a:pt x="0" y="390"/>
                      </a:lnTo>
                      <a:lnTo>
                        <a:pt x="38" y="414"/>
                      </a:lnTo>
                      <a:lnTo>
                        <a:pt x="75" y="437"/>
                      </a:lnTo>
                      <a:lnTo>
                        <a:pt x="320" y="4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95" name="Freeform 323"/>
                <p:cNvSpPr>
                  <a:spLocks/>
                </p:cNvSpPr>
                <p:nvPr/>
              </p:nvSpPr>
              <p:spPr bwMode="auto">
                <a:xfrm>
                  <a:off x="1588" y="853"/>
                  <a:ext cx="7" cy="4"/>
                </a:xfrm>
                <a:custGeom>
                  <a:avLst/>
                  <a:gdLst>
                    <a:gd name="T0" fmla="*/ 0 w 42"/>
                    <a:gd name="T1" fmla="*/ 0 h 24"/>
                    <a:gd name="T2" fmla="*/ 0 w 42"/>
                    <a:gd name="T3" fmla="*/ 0 h 24"/>
                    <a:gd name="T4" fmla="*/ 0 w 42"/>
                    <a:gd name="T5" fmla="*/ 0 h 24"/>
                    <a:gd name="T6" fmla="*/ 0 w 42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24"/>
                    <a:gd name="T14" fmla="*/ 42 w 42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24">
                      <a:moveTo>
                        <a:pt x="42" y="24"/>
                      </a:moveTo>
                      <a:lnTo>
                        <a:pt x="4" y="0"/>
                      </a:lnTo>
                      <a:lnTo>
                        <a:pt x="0" y="9"/>
                      </a:lnTo>
                      <a:lnTo>
                        <a:pt x="42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96" name="Line 324"/>
                <p:cNvSpPr>
                  <a:spLocks noChangeShapeType="1"/>
                </p:cNvSpPr>
                <p:nvPr/>
              </p:nvSpPr>
              <p:spPr bwMode="auto">
                <a:xfrm flipH="1">
                  <a:off x="1588" y="85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97" name="Freeform 325"/>
                <p:cNvSpPr>
                  <a:spLocks/>
                </p:cNvSpPr>
                <p:nvPr/>
              </p:nvSpPr>
              <p:spPr bwMode="auto">
                <a:xfrm>
                  <a:off x="1563" y="854"/>
                  <a:ext cx="39" cy="78"/>
                </a:xfrm>
                <a:custGeom>
                  <a:avLst/>
                  <a:gdLst>
                    <a:gd name="T0" fmla="*/ 0 w 235"/>
                    <a:gd name="T1" fmla="*/ 0 h 464"/>
                    <a:gd name="T2" fmla="*/ 0 w 235"/>
                    <a:gd name="T3" fmla="*/ 0 h 464"/>
                    <a:gd name="T4" fmla="*/ 0 w 235"/>
                    <a:gd name="T5" fmla="*/ 0 h 464"/>
                    <a:gd name="T6" fmla="*/ 0 w 235"/>
                    <a:gd name="T7" fmla="*/ 0 h 464"/>
                    <a:gd name="T8" fmla="*/ 0 w 235"/>
                    <a:gd name="T9" fmla="*/ 0 h 464"/>
                    <a:gd name="T10" fmla="*/ 0 w 235"/>
                    <a:gd name="T11" fmla="*/ 0 h 464"/>
                    <a:gd name="T12" fmla="*/ 0 w 235"/>
                    <a:gd name="T13" fmla="*/ 0 h 4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5"/>
                    <a:gd name="T22" fmla="*/ 0 h 464"/>
                    <a:gd name="T23" fmla="*/ 235 w 235"/>
                    <a:gd name="T24" fmla="*/ 464 h 4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5" h="464">
                      <a:moveTo>
                        <a:pt x="235" y="30"/>
                      </a:moveTo>
                      <a:lnTo>
                        <a:pt x="194" y="15"/>
                      </a:lnTo>
                      <a:lnTo>
                        <a:pt x="152" y="0"/>
                      </a:lnTo>
                      <a:lnTo>
                        <a:pt x="0" y="434"/>
                      </a:lnTo>
                      <a:lnTo>
                        <a:pt x="42" y="449"/>
                      </a:lnTo>
                      <a:lnTo>
                        <a:pt x="84" y="464"/>
                      </a:lnTo>
                      <a:lnTo>
                        <a:pt x="235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98" name="Freeform 326"/>
                <p:cNvSpPr>
                  <a:spLocks/>
                </p:cNvSpPr>
                <p:nvPr/>
              </p:nvSpPr>
              <p:spPr bwMode="auto">
                <a:xfrm>
                  <a:off x="1563" y="854"/>
                  <a:ext cx="39" cy="78"/>
                </a:xfrm>
                <a:custGeom>
                  <a:avLst/>
                  <a:gdLst>
                    <a:gd name="T0" fmla="*/ 0 w 235"/>
                    <a:gd name="T1" fmla="*/ 0 h 464"/>
                    <a:gd name="T2" fmla="*/ 0 w 235"/>
                    <a:gd name="T3" fmla="*/ 0 h 464"/>
                    <a:gd name="T4" fmla="*/ 0 w 235"/>
                    <a:gd name="T5" fmla="*/ 0 h 464"/>
                    <a:gd name="T6" fmla="*/ 0 w 235"/>
                    <a:gd name="T7" fmla="*/ 0 h 464"/>
                    <a:gd name="T8" fmla="*/ 0 w 235"/>
                    <a:gd name="T9" fmla="*/ 0 h 464"/>
                    <a:gd name="T10" fmla="*/ 0 w 235"/>
                    <a:gd name="T11" fmla="*/ 0 h 464"/>
                    <a:gd name="T12" fmla="*/ 0 w 235"/>
                    <a:gd name="T13" fmla="*/ 0 h 4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5"/>
                    <a:gd name="T22" fmla="*/ 0 h 464"/>
                    <a:gd name="T23" fmla="*/ 235 w 235"/>
                    <a:gd name="T24" fmla="*/ 464 h 4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5" h="464">
                      <a:moveTo>
                        <a:pt x="235" y="30"/>
                      </a:moveTo>
                      <a:lnTo>
                        <a:pt x="194" y="15"/>
                      </a:lnTo>
                      <a:lnTo>
                        <a:pt x="152" y="0"/>
                      </a:lnTo>
                      <a:lnTo>
                        <a:pt x="0" y="434"/>
                      </a:lnTo>
                      <a:lnTo>
                        <a:pt x="42" y="449"/>
                      </a:lnTo>
                      <a:lnTo>
                        <a:pt x="84" y="464"/>
                      </a:lnTo>
                      <a:lnTo>
                        <a:pt x="235" y="3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99" name="Freeform 327"/>
                <p:cNvSpPr>
                  <a:spLocks/>
                </p:cNvSpPr>
                <p:nvPr/>
              </p:nvSpPr>
              <p:spPr bwMode="auto">
                <a:xfrm>
                  <a:off x="1563" y="927"/>
                  <a:ext cx="7" cy="2"/>
                </a:xfrm>
                <a:custGeom>
                  <a:avLst/>
                  <a:gdLst>
                    <a:gd name="T0" fmla="*/ 0 w 44"/>
                    <a:gd name="T1" fmla="*/ 0 h 15"/>
                    <a:gd name="T2" fmla="*/ 0 w 44"/>
                    <a:gd name="T3" fmla="*/ 0 h 15"/>
                    <a:gd name="T4" fmla="*/ 0 w 44"/>
                    <a:gd name="T5" fmla="*/ 0 h 15"/>
                    <a:gd name="T6" fmla="*/ 0 w 44"/>
                    <a:gd name="T7" fmla="*/ 0 h 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4"/>
                    <a:gd name="T13" fmla="*/ 0 h 15"/>
                    <a:gd name="T14" fmla="*/ 44 w 44"/>
                    <a:gd name="T15" fmla="*/ 15 h 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4" h="15">
                      <a:moveTo>
                        <a:pt x="44" y="15"/>
                      </a:moveTo>
                      <a:lnTo>
                        <a:pt x="2" y="0"/>
                      </a:lnTo>
                      <a:lnTo>
                        <a:pt x="0" y="9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00" name="Line 328"/>
                <p:cNvSpPr>
                  <a:spLocks noChangeShapeType="1"/>
                </p:cNvSpPr>
                <p:nvPr/>
              </p:nvSpPr>
              <p:spPr bwMode="auto">
                <a:xfrm flipH="1">
                  <a:off x="1563" y="927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01" name="Freeform 329"/>
                <p:cNvSpPr>
                  <a:spLocks/>
                </p:cNvSpPr>
                <p:nvPr/>
              </p:nvSpPr>
              <p:spPr bwMode="auto">
                <a:xfrm>
                  <a:off x="1554" y="928"/>
                  <a:ext cx="23" cy="78"/>
                </a:xfrm>
                <a:custGeom>
                  <a:avLst/>
                  <a:gdLst>
                    <a:gd name="T0" fmla="*/ 0 w 140"/>
                    <a:gd name="T1" fmla="*/ 0 h 469"/>
                    <a:gd name="T2" fmla="*/ 0 w 140"/>
                    <a:gd name="T3" fmla="*/ 0 h 469"/>
                    <a:gd name="T4" fmla="*/ 0 w 140"/>
                    <a:gd name="T5" fmla="*/ 0 h 469"/>
                    <a:gd name="T6" fmla="*/ 0 w 140"/>
                    <a:gd name="T7" fmla="*/ 0 h 469"/>
                    <a:gd name="T8" fmla="*/ 0 w 140"/>
                    <a:gd name="T9" fmla="*/ 0 h 469"/>
                    <a:gd name="T10" fmla="*/ 0 w 140"/>
                    <a:gd name="T11" fmla="*/ 0 h 469"/>
                    <a:gd name="T12" fmla="*/ 0 w 140"/>
                    <a:gd name="T13" fmla="*/ 0 h 46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0"/>
                    <a:gd name="T22" fmla="*/ 0 h 469"/>
                    <a:gd name="T23" fmla="*/ 140 w 140"/>
                    <a:gd name="T24" fmla="*/ 469 h 46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0" h="469">
                      <a:moveTo>
                        <a:pt x="140" y="11"/>
                      </a:moveTo>
                      <a:lnTo>
                        <a:pt x="96" y="6"/>
                      </a:lnTo>
                      <a:lnTo>
                        <a:pt x="52" y="0"/>
                      </a:lnTo>
                      <a:lnTo>
                        <a:pt x="0" y="458"/>
                      </a:lnTo>
                      <a:lnTo>
                        <a:pt x="44" y="463"/>
                      </a:lnTo>
                      <a:lnTo>
                        <a:pt x="87" y="469"/>
                      </a:lnTo>
                      <a:lnTo>
                        <a:pt x="14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02" name="Freeform 330"/>
                <p:cNvSpPr>
                  <a:spLocks/>
                </p:cNvSpPr>
                <p:nvPr/>
              </p:nvSpPr>
              <p:spPr bwMode="auto">
                <a:xfrm>
                  <a:off x="1554" y="928"/>
                  <a:ext cx="23" cy="78"/>
                </a:xfrm>
                <a:custGeom>
                  <a:avLst/>
                  <a:gdLst>
                    <a:gd name="T0" fmla="*/ 0 w 140"/>
                    <a:gd name="T1" fmla="*/ 0 h 469"/>
                    <a:gd name="T2" fmla="*/ 0 w 140"/>
                    <a:gd name="T3" fmla="*/ 0 h 469"/>
                    <a:gd name="T4" fmla="*/ 0 w 140"/>
                    <a:gd name="T5" fmla="*/ 0 h 469"/>
                    <a:gd name="T6" fmla="*/ 0 w 140"/>
                    <a:gd name="T7" fmla="*/ 0 h 469"/>
                    <a:gd name="T8" fmla="*/ 0 w 140"/>
                    <a:gd name="T9" fmla="*/ 0 h 469"/>
                    <a:gd name="T10" fmla="*/ 0 w 140"/>
                    <a:gd name="T11" fmla="*/ 0 h 469"/>
                    <a:gd name="T12" fmla="*/ 0 w 140"/>
                    <a:gd name="T13" fmla="*/ 0 h 46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0"/>
                    <a:gd name="T22" fmla="*/ 0 h 469"/>
                    <a:gd name="T23" fmla="*/ 140 w 140"/>
                    <a:gd name="T24" fmla="*/ 469 h 46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0" h="469">
                      <a:moveTo>
                        <a:pt x="140" y="11"/>
                      </a:moveTo>
                      <a:lnTo>
                        <a:pt x="96" y="6"/>
                      </a:lnTo>
                      <a:lnTo>
                        <a:pt x="52" y="0"/>
                      </a:lnTo>
                      <a:lnTo>
                        <a:pt x="0" y="458"/>
                      </a:lnTo>
                      <a:lnTo>
                        <a:pt x="44" y="463"/>
                      </a:lnTo>
                      <a:lnTo>
                        <a:pt x="87" y="469"/>
                      </a:lnTo>
                      <a:lnTo>
                        <a:pt x="140" y="1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03" name="Freeform 331"/>
                <p:cNvSpPr>
                  <a:spLocks/>
                </p:cNvSpPr>
                <p:nvPr/>
              </p:nvSpPr>
              <p:spPr bwMode="auto">
                <a:xfrm>
                  <a:off x="1554" y="1004"/>
                  <a:ext cx="7" cy="2"/>
                </a:xfrm>
                <a:custGeom>
                  <a:avLst/>
                  <a:gdLst>
                    <a:gd name="T0" fmla="*/ 0 w 44"/>
                    <a:gd name="T1" fmla="*/ 0 h 11"/>
                    <a:gd name="T2" fmla="*/ 0 w 44"/>
                    <a:gd name="T3" fmla="*/ 0 h 11"/>
                    <a:gd name="T4" fmla="*/ 0 w 44"/>
                    <a:gd name="T5" fmla="*/ 0 h 11"/>
                    <a:gd name="T6" fmla="*/ 0 w 44"/>
                    <a:gd name="T7" fmla="*/ 0 h 1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4"/>
                    <a:gd name="T13" fmla="*/ 0 h 11"/>
                    <a:gd name="T14" fmla="*/ 44 w 44"/>
                    <a:gd name="T15" fmla="*/ 11 h 1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4" h="11">
                      <a:moveTo>
                        <a:pt x="44" y="5"/>
                      </a:move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44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04" name="Line 332"/>
                <p:cNvSpPr>
                  <a:spLocks noChangeShapeType="1"/>
                </p:cNvSpPr>
                <p:nvPr/>
              </p:nvSpPr>
              <p:spPr bwMode="auto">
                <a:xfrm>
                  <a:off x="1554" y="1004"/>
                  <a:ext cx="1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05" name="Freeform 333"/>
                <p:cNvSpPr>
                  <a:spLocks/>
                </p:cNvSpPr>
                <p:nvPr/>
              </p:nvSpPr>
              <p:spPr bwMode="auto">
                <a:xfrm>
                  <a:off x="1554" y="1004"/>
                  <a:ext cx="23" cy="79"/>
                </a:xfrm>
                <a:custGeom>
                  <a:avLst/>
                  <a:gdLst>
                    <a:gd name="T0" fmla="*/ 0 w 140"/>
                    <a:gd name="T1" fmla="*/ 0 h 468"/>
                    <a:gd name="T2" fmla="*/ 0 w 140"/>
                    <a:gd name="T3" fmla="*/ 0 h 468"/>
                    <a:gd name="T4" fmla="*/ 0 w 140"/>
                    <a:gd name="T5" fmla="*/ 0 h 468"/>
                    <a:gd name="T6" fmla="*/ 0 w 140"/>
                    <a:gd name="T7" fmla="*/ 0 h 468"/>
                    <a:gd name="T8" fmla="*/ 0 w 140"/>
                    <a:gd name="T9" fmla="*/ 0 h 468"/>
                    <a:gd name="T10" fmla="*/ 0 w 140"/>
                    <a:gd name="T11" fmla="*/ 0 h 468"/>
                    <a:gd name="T12" fmla="*/ 0 w 140"/>
                    <a:gd name="T13" fmla="*/ 0 h 46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0"/>
                    <a:gd name="T22" fmla="*/ 0 h 468"/>
                    <a:gd name="T23" fmla="*/ 140 w 140"/>
                    <a:gd name="T24" fmla="*/ 468 h 46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0" h="468">
                      <a:moveTo>
                        <a:pt x="87" y="0"/>
                      </a:moveTo>
                      <a:lnTo>
                        <a:pt x="44" y="5"/>
                      </a:lnTo>
                      <a:lnTo>
                        <a:pt x="0" y="11"/>
                      </a:lnTo>
                      <a:lnTo>
                        <a:pt x="52" y="468"/>
                      </a:lnTo>
                      <a:lnTo>
                        <a:pt x="96" y="463"/>
                      </a:lnTo>
                      <a:lnTo>
                        <a:pt x="140" y="457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06" name="Freeform 334"/>
                <p:cNvSpPr>
                  <a:spLocks/>
                </p:cNvSpPr>
                <p:nvPr/>
              </p:nvSpPr>
              <p:spPr bwMode="auto">
                <a:xfrm>
                  <a:off x="1554" y="1004"/>
                  <a:ext cx="23" cy="79"/>
                </a:xfrm>
                <a:custGeom>
                  <a:avLst/>
                  <a:gdLst>
                    <a:gd name="T0" fmla="*/ 0 w 140"/>
                    <a:gd name="T1" fmla="*/ 0 h 468"/>
                    <a:gd name="T2" fmla="*/ 0 w 140"/>
                    <a:gd name="T3" fmla="*/ 0 h 468"/>
                    <a:gd name="T4" fmla="*/ 0 w 140"/>
                    <a:gd name="T5" fmla="*/ 0 h 468"/>
                    <a:gd name="T6" fmla="*/ 0 w 140"/>
                    <a:gd name="T7" fmla="*/ 0 h 468"/>
                    <a:gd name="T8" fmla="*/ 0 w 140"/>
                    <a:gd name="T9" fmla="*/ 0 h 468"/>
                    <a:gd name="T10" fmla="*/ 0 w 140"/>
                    <a:gd name="T11" fmla="*/ 0 h 468"/>
                    <a:gd name="T12" fmla="*/ 0 w 140"/>
                    <a:gd name="T13" fmla="*/ 0 h 46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0"/>
                    <a:gd name="T22" fmla="*/ 0 h 468"/>
                    <a:gd name="T23" fmla="*/ 140 w 140"/>
                    <a:gd name="T24" fmla="*/ 468 h 46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0" h="468">
                      <a:moveTo>
                        <a:pt x="87" y="0"/>
                      </a:moveTo>
                      <a:lnTo>
                        <a:pt x="44" y="5"/>
                      </a:lnTo>
                      <a:lnTo>
                        <a:pt x="0" y="11"/>
                      </a:lnTo>
                      <a:lnTo>
                        <a:pt x="52" y="468"/>
                      </a:lnTo>
                      <a:lnTo>
                        <a:pt x="96" y="463"/>
                      </a:lnTo>
                      <a:lnTo>
                        <a:pt x="140" y="457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07" name="Freeform 335"/>
                <p:cNvSpPr>
                  <a:spLocks/>
                </p:cNvSpPr>
                <p:nvPr/>
              </p:nvSpPr>
              <p:spPr bwMode="auto">
                <a:xfrm>
                  <a:off x="1563" y="1082"/>
                  <a:ext cx="7" cy="2"/>
                </a:xfrm>
                <a:custGeom>
                  <a:avLst/>
                  <a:gdLst>
                    <a:gd name="T0" fmla="*/ 0 w 44"/>
                    <a:gd name="T1" fmla="*/ 0 h 15"/>
                    <a:gd name="T2" fmla="*/ 0 w 44"/>
                    <a:gd name="T3" fmla="*/ 0 h 15"/>
                    <a:gd name="T4" fmla="*/ 0 w 44"/>
                    <a:gd name="T5" fmla="*/ 0 h 15"/>
                    <a:gd name="T6" fmla="*/ 0 w 44"/>
                    <a:gd name="T7" fmla="*/ 0 h 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4"/>
                    <a:gd name="T13" fmla="*/ 0 h 15"/>
                    <a:gd name="T14" fmla="*/ 44 w 44"/>
                    <a:gd name="T15" fmla="*/ 15 h 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4" h="15">
                      <a:moveTo>
                        <a:pt x="44" y="0"/>
                      </a:moveTo>
                      <a:lnTo>
                        <a:pt x="0" y="5"/>
                      </a:lnTo>
                      <a:lnTo>
                        <a:pt x="2" y="15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08" name="Line 336"/>
                <p:cNvSpPr>
                  <a:spLocks noChangeShapeType="1"/>
                </p:cNvSpPr>
                <p:nvPr/>
              </p:nvSpPr>
              <p:spPr bwMode="auto">
                <a:xfrm>
                  <a:off x="1563" y="108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09" name="Freeform 337"/>
                <p:cNvSpPr>
                  <a:spLocks/>
                </p:cNvSpPr>
                <p:nvPr/>
              </p:nvSpPr>
              <p:spPr bwMode="auto">
                <a:xfrm>
                  <a:off x="1563" y="1079"/>
                  <a:ext cx="39" cy="77"/>
                </a:xfrm>
                <a:custGeom>
                  <a:avLst/>
                  <a:gdLst>
                    <a:gd name="T0" fmla="*/ 0 w 235"/>
                    <a:gd name="T1" fmla="*/ 0 h 464"/>
                    <a:gd name="T2" fmla="*/ 0 w 235"/>
                    <a:gd name="T3" fmla="*/ 0 h 464"/>
                    <a:gd name="T4" fmla="*/ 0 w 235"/>
                    <a:gd name="T5" fmla="*/ 0 h 464"/>
                    <a:gd name="T6" fmla="*/ 0 w 235"/>
                    <a:gd name="T7" fmla="*/ 0 h 464"/>
                    <a:gd name="T8" fmla="*/ 0 w 235"/>
                    <a:gd name="T9" fmla="*/ 0 h 464"/>
                    <a:gd name="T10" fmla="*/ 0 w 235"/>
                    <a:gd name="T11" fmla="*/ 0 h 464"/>
                    <a:gd name="T12" fmla="*/ 0 w 235"/>
                    <a:gd name="T13" fmla="*/ 0 h 4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5"/>
                    <a:gd name="T22" fmla="*/ 0 h 464"/>
                    <a:gd name="T23" fmla="*/ 235 w 235"/>
                    <a:gd name="T24" fmla="*/ 464 h 4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5" h="464">
                      <a:moveTo>
                        <a:pt x="84" y="0"/>
                      </a:moveTo>
                      <a:lnTo>
                        <a:pt x="42" y="15"/>
                      </a:lnTo>
                      <a:lnTo>
                        <a:pt x="0" y="30"/>
                      </a:lnTo>
                      <a:lnTo>
                        <a:pt x="152" y="464"/>
                      </a:lnTo>
                      <a:lnTo>
                        <a:pt x="194" y="449"/>
                      </a:lnTo>
                      <a:lnTo>
                        <a:pt x="235" y="434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10" name="Freeform 338"/>
                <p:cNvSpPr>
                  <a:spLocks/>
                </p:cNvSpPr>
                <p:nvPr/>
              </p:nvSpPr>
              <p:spPr bwMode="auto">
                <a:xfrm>
                  <a:off x="1563" y="1079"/>
                  <a:ext cx="39" cy="77"/>
                </a:xfrm>
                <a:custGeom>
                  <a:avLst/>
                  <a:gdLst>
                    <a:gd name="T0" fmla="*/ 0 w 235"/>
                    <a:gd name="T1" fmla="*/ 0 h 464"/>
                    <a:gd name="T2" fmla="*/ 0 w 235"/>
                    <a:gd name="T3" fmla="*/ 0 h 464"/>
                    <a:gd name="T4" fmla="*/ 0 w 235"/>
                    <a:gd name="T5" fmla="*/ 0 h 464"/>
                    <a:gd name="T6" fmla="*/ 0 w 235"/>
                    <a:gd name="T7" fmla="*/ 0 h 464"/>
                    <a:gd name="T8" fmla="*/ 0 w 235"/>
                    <a:gd name="T9" fmla="*/ 0 h 464"/>
                    <a:gd name="T10" fmla="*/ 0 w 235"/>
                    <a:gd name="T11" fmla="*/ 0 h 464"/>
                    <a:gd name="T12" fmla="*/ 0 w 235"/>
                    <a:gd name="T13" fmla="*/ 0 h 4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5"/>
                    <a:gd name="T22" fmla="*/ 0 h 464"/>
                    <a:gd name="T23" fmla="*/ 235 w 235"/>
                    <a:gd name="T24" fmla="*/ 464 h 4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5" h="464">
                      <a:moveTo>
                        <a:pt x="84" y="0"/>
                      </a:moveTo>
                      <a:lnTo>
                        <a:pt x="42" y="15"/>
                      </a:lnTo>
                      <a:lnTo>
                        <a:pt x="0" y="30"/>
                      </a:lnTo>
                      <a:lnTo>
                        <a:pt x="152" y="464"/>
                      </a:lnTo>
                      <a:lnTo>
                        <a:pt x="194" y="449"/>
                      </a:lnTo>
                      <a:lnTo>
                        <a:pt x="235" y="434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11" name="Freeform 339"/>
                <p:cNvSpPr>
                  <a:spLocks/>
                </p:cNvSpPr>
                <p:nvPr/>
              </p:nvSpPr>
              <p:spPr bwMode="auto">
                <a:xfrm>
                  <a:off x="1588" y="1154"/>
                  <a:ext cx="7" cy="4"/>
                </a:xfrm>
                <a:custGeom>
                  <a:avLst/>
                  <a:gdLst>
                    <a:gd name="T0" fmla="*/ 0 w 42"/>
                    <a:gd name="T1" fmla="*/ 0 h 23"/>
                    <a:gd name="T2" fmla="*/ 0 w 42"/>
                    <a:gd name="T3" fmla="*/ 0 h 23"/>
                    <a:gd name="T4" fmla="*/ 0 w 42"/>
                    <a:gd name="T5" fmla="*/ 0 h 23"/>
                    <a:gd name="T6" fmla="*/ 0 w 42"/>
                    <a:gd name="T7" fmla="*/ 0 h 2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23"/>
                    <a:gd name="T14" fmla="*/ 42 w 42"/>
                    <a:gd name="T15" fmla="*/ 23 h 2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23">
                      <a:moveTo>
                        <a:pt x="42" y="0"/>
                      </a:moveTo>
                      <a:lnTo>
                        <a:pt x="0" y="15"/>
                      </a:lnTo>
                      <a:lnTo>
                        <a:pt x="4" y="23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12" name="Line 340"/>
                <p:cNvSpPr>
                  <a:spLocks noChangeShapeType="1"/>
                </p:cNvSpPr>
                <p:nvPr/>
              </p:nvSpPr>
              <p:spPr bwMode="auto">
                <a:xfrm>
                  <a:off x="1588" y="1156"/>
                  <a:ext cx="1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13" name="Freeform 341"/>
                <p:cNvSpPr>
                  <a:spLocks/>
                </p:cNvSpPr>
                <p:nvPr/>
              </p:nvSpPr>
              <p:spPr bwMode="auto">
                <a:xfrm>
                  <a:off x="1589" y="1150"/>
                  <a:ext cx="53" cy="73"/>
                </a:xfrm>
                <a:custGeom>
                  <a:avLst/>
                  <a:gdLst>
                    <a:gd name="T0" fmla="*/ 0 w 320"/>
                    <a:gd name="T1" fmla="*/ 0 h 438"/>
                    <a:gd name="T2" fmla="*/ 0 w 320"/>
                    <a:gd name="T3" fmla="*/ 0 h 438"/>
                    <a:gd name="T4" fmla="*/ 0 w 320"/>
                    <a:gd name="T5" fmla="*/ 0 h 438"/>
                    <a:gd name="T6" fmla="*/ 0 w 320"/>
                    <a:gd name="T7" fmla="*/ 0 h 438"/>
                    <a:gd name="T8" fmla="*/ 0 w 320"/>
                    <a:gd name="T9" fmla="*/ 0 h 438"/>
                    <a:gd name="T10" fmla="*/ 0 w 320"/>
                    <a:gd name="T11" fmla="*/ 0 h 438"/>
                    <a:gd name="T12" fmla="*/ 0 w 320"/>
                    <a:gd name="T13" fmla="*/ 0 h 4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0"/>
                    <a:gd name="T22" fmla="*/ 0 h 438"/>
                    <a:gd name="T23" fmla="*/ 320 w 320"/>
                    <a:gd name="T24" fmla="*/ 438 h 4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0" h="438">
                      <a:moveTo>
                        <a:pt x="75" y="0"/>
                      </a:moveTo>
                      <a:lnTo>
                        <a:pt x="38" y="24"/>
                      </a:lnTo>
                      <a:lnTo>
                        <a:pt x="0" y="47"/>
                      </a:lnTo>
                      <a:lnTo>
                        <a:pt x="245" y="438"/>
                      </a:lnTo>
                      <a:lnTo>
                        <a:pt x="282" y="414"/>
                      </a:lnTo>
                      <a:lnTo>
                        <a:pt x="320" y="390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14" name="Freeform 342"/>
                <p:cNvSpPr>
                  <a:spLocks/>
                </p:cNvSpPr>
                <p:nvPr/>
              </p:nvSpPr>
              <p:spPr bwMode="auto">
                <a:xfrm>
                  <a:off x="1589" y="1150"/>
                  <a:ext cx="53" cy="73"/>
                </a:xfrm>
                <a:custGeom>
                  <a:avLst/>
                  <a:gdLst>
                    <a:gd name="T0" fmla="*/ 0 w 320"/>
                    <a:gd name="T1" fmla="*/ 0 h 438"/>
                    <a:gd name="T2" fmla="*/ 0 w 320"/>
                    <a:gd name="T3" fmla="*/ 0 h 438"/>
                    <a:gd name="T4" fmla="*/ 0 w 320"/>
                    <a:gd name="T5" fmla="*/ 0 h 438"/>
                    <a:gd name="T6" fmla="*/ 0 w 320"/>
                    <a:gd name="T7" fmla="*/ 0 h 438"/>
                    <a:gd name="T8" fmla="*/ 0 w 320"/>
                    <a:gd name="T9" fmla="*/ 0 h 438"/>
                    <a:gd name="T10" fmla="*/ 0 w 320"/>
                    <a:gd name="T11" fmla="*/ 0 h 438"/>
                    <a:gd name="T12" fmla="*/ 0 w 320"/>
                    <a:gd name="T13" fmla="*/ 0 h 4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0"/>
                    <a:gd name="T22" fmla="*/ 0 h 438"/>
                    <a:gd name="T23" fmla="*/ 320 w 320"/>
                    <a:gd name="T24" fmla="*/ 438 h 4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0" h="438">
                      <a:moveTo>
                        <a:pt x="75" y="0"/>
                      </a:moveTo>
                      <a:lnTo>
                        <a:pt x="38" y="24"/>
                      </a:lnTo>
                      <a:lnTo>
                        <a:pt x="0" y="47"/>
                      </a:lnTo>
                      <a:lnTo>
                        <a:pt x="245" y="438"/>
                      </a:lnTo>
                      <a:lnTo>
                        <a:pt x="282" y="414"/>
                      </a:lnTo>
                      <a:lnTo>
                        <a:pt x="320" y="390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15" name="Freeform 343"/>
                <p:cNvSpPr>
                  <a:spLocks/>
                </p:cNvSpPr>
                <p:nvPr/>
              </p:nvSpPr>
              <p:spPr bwMode="auto">
                <a:xfrm>
                  <a:off x="1630" y="1219"/>
                  <a:ext cx="6" cy="5"/>
                </a:xfrm>
                <a:custGeom>
                  <a:avLst/>
                  <a:gdLst>
                    <a:gd name="T0" fmla="*/ 0 w 37"/>
                    <a:gd name="T1" fmla="*/ 0 h 31"/>
                    <a:gd name="T2" fmla="*/ 0 w 37"/>
                    <a:gd name="T3" fmla="*/ 0 h 31"/>
                    <a:gd name="T4" fmla="*/ 0 w 37"/>
                    <a:gd name="T5" fmla="*/ 0 h 31"/>
                    <a:gd name="T6" fmla="*/ 0 w 37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1"/>
                    <a:gd name="T14" fmla="*/ 37 w 37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1">
                      <a:moveTo>
                        <a:pt x="37" y="0"/>
                      </a:moveTo>
                      <a:lnTo>
                        <a:pt x="0" y="24"/>
                      </a:lnTo>
                      <a:lnTo>
                        <a:pt x="6" y="31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16" name="Line 344"/>
                <p:cNvSpPr>
                  <a:spLocks noChangeShapeType="1"/>
                </p:cNvSpPr>
                <p:nvPr/>
              </p:nvSpPr>
              <p:spPr bwMode="auto">
                <a:xfrm>
                  <a:off x="1630" y="122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17" name="Freeform 345"/>
                <p:cNvSpPr>
                  <a:spLocks/>
                </p:cNvSpPr>
                <p:nvPr/>
              </p:nvSpPr>
              <p:spPr bwMode="auto">
                <a:xfrm>
                  <a:off x="1631" y="1214"/>
                  <a:ext cx="64" cy="64"/>
                </a:xfrm>
                <a:custGeom>
                  <a:avLst/>
                  <a:gdLst>
                    <a:gd name="T0" fmla="*/ 0 w 387"/>
                    <a:gd name="T1" fmla="*/ 0 h 387"/>
                    <a:gd name="T2" fmla="*/ 0 w 387"/>
                    <a:gd name="T3" fmla="*/ 0 h 387"/>
                    <a:gd name="T4" fmla="*/ 0 w 387"/>
                    <a:gd name="T5" fmla="*/ 0 h 387"/>
                    <a:gd name="T6" fmla="*/ 0 w 387"/>
                    <a:gd name="T7" fmla="*/ 0 h 387"/>
                    <a:gd name="T8" fmla="*/ 0 w 387"/>
                    <a:gd name="T9" fmla="*/ 0 h 387"/>
                    <a:gd name="T10" fmla="*/ 0 w 387"/>
                    <a:gd name="T11" fmla="*/ 0 h 387"/>
                    <a:gd name="T12" fmla="*/ 0 w 387"/>
                    <a:gd name="T13" fmla="*/ 0 h 3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87"/>
                    <a:gd name="T22" fmla="*/ 0 h 387"/>
                    <a:gd name="T23" fmla="*/ 387 w 387"/>
                    <a:gd name="T24" fmla="*/ 387 h 3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87" h="387">
                      <a:moveTo>
                        <a:pt x="62" y="0"/>
                      </a:move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325" y="387"/>
                      </a:lnTo>
                      <a:lnTo>
                        <a:pt x="356" y="356"/>
                      </a:lnTo>
                      <a:lnTo>
                        <a:pt x="387" y="325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18" name="Freeform 346"/>
                <p:cNvSpPr>
                  <a:spLocks/>
                </p:cNvSpPr>
                <p:nvPr/>
              </p:nvSpPr>
              <p:spPr bwMode="auto">
                <a:xfrm>
                  <a:off x="1631" y="1214"/>
                  <a:ext cx="64" cy="64"/>
                </a:xfrm>
                <a:custGeom>
                  <a:avLst/>
                  <a:gdLst>
                    <a:gd name="T0" fmla="*/ 0 w 387"/>
                    <a:gd name="T1" fmla="*/ 0 h 387"/>
                    <a:gd name="T2" fmla="*/ 0 w 387"/>
                    <a:gd name="T3" fmla="*/ 0 h 387"/>
                    <a:gd name="T4" fmla="*/ 0 w 387"/>
                    <a:gd name="T5" fmla="*/ 0 h 387"/>
                    <a:gd name="T6" fmla="*/ 0 w 387"/>
                    <a:gd name="T7" fmla="*/ 0 h 387"/>
                    <a:gd name="T8" fmla="*/ 0 w 387"/>
                    <a:gd name="T9" fmla="*/ 0 h 387"/>
                    <a:gd name="T10" fmla="*/ 0 w 387"/>
                    <a:gd name="T11" fmla="*/ 0 h 387"/>
                    <a:gd name="T12" fmla="*/ 0 w 387"/>
                    <a:gd name="T13" fmla="*/ 0 h 3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87"/>
                    <a:gd name="T22" fmla="*/ 0 h 387"/>
                    <a:gd name="T23" fmla="*/ 387 w 387"/>
                    <a:gd name="T24" fmla="*/ 387 h 3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87" h="387">
                      <a:moveTo>
                        <a:pt x="62" y="0"/>
                      </a:move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325" y="387"/>
                      </a:lnTo>
                      <a:lnTo>
                        <a:pt x="356" y="356"/>
                      </a:lnTo>
                      <a:lnTo>
                        <a:pt x="387" y="325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19" name="Freeform 347"/>
                <p:cNvSpPr>
                  <a:spLocks/>
                </p:cNvSpPr>
                <p:nvPr/>
              </p:nvSpPr>
              <p:spPr bwMode="auto">
                <a:xfrm>
                  <a:off x="1685" y="1273"/>
                  <a:ext cx="5" cy="6"/>
                </a:xfrm>
                <a:custGeom>
                  <a:avLst/>
                  <a:gdLst>
                    <a:gd name="T0" fmla="*/ 0 w 31"/>
                    <a:gd name="T1" fmla="*/ 0 h 37"/>
                    <a:gd name="T2" fmla="*/ 0 w 31"/>
                    <a:gd name="T3" fmla="*/ 0 h 37"/>
                    <a:gd name="T4" fmla="*/ 0 w 31"/>
                    <a:gd name="T5" fmla="*/ 0 h 37"/>
                    <a:gd name="T6" fmla="*/ 0 w 31"/>
                    <a:gd name="T7" fmla="*/ 0 h 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"/>
                    <a:gd name="T13" fmla="*/ 0 h 37"/>
                    <a:gd name="T14" fmla="*/ 31 w 31"/>
                    <a:gd name="T15" fmla="*/ 37 h 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" h="37">
                      <a:moveTo>
                        <a:pt x="31" y="0"/>
                      </a:moveTo>
                      <a:lnTo>
                        <a:pt x="0" y="31"/>
                      </a:lnTo>
                      <a:lnTo>
                        <a:pt x="8" y="37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20" name="Line 348"/>
                <p:cNvSpPr>
                  <a:spLocks noChangeShapeType="1"/>
                </p:cNvSpPr>
                <p:nvPr/>
              </p:nvSpPr>
              <p:spPr bwMode="auto">
                <a:xfrm>
                  <a:off x="1685" y="1278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21" name="Freeform 349"/>
                <p:cNvSpPr>
                  <a:spLocks/>
                </p:cNvSpPr>
                <p:nvPr/>
              </p:nvSpPr>
              <p:spPr bwMode="auto">
                <a:xfrm>
                  <a:off x="1686" y="1267"/>
                  <a:ext cx="73" cy="53"/>
                </a:xfrm>
                <a:custGeom>
                  <a:avLst/>
                  <a:gdLst>
                    <a:gd name="T0" fmla="*/ 0 w 437"/>
                    <a:gd name="T1" fmla="*/ 0 h 320"/>
                    <a:gd name="T2" fmla="*/ 0 w 437"/>
                    <a:gd name="T3" fmla="*/ 0 h 320"/>
                    <a:gd name="T4" fmla="*/ 0 w 437"/>
                    <a:gd name="T5" fmla="*/ 0 h 320"/>
                    <a:gd name="T6" fmla="*/ 0 w 437"/>
                    <a:gd name="T7" fmla="*/ 0 h 320"/>
                    <a:gd name="T8" fmla="*/ 0 w 437"/>
                    <a:gd name="T9" fmla="*/ 0 h 320"/>
                    <a:gd name="T10" fmla="*/ 0 w 437"/>
                    <a:gd name="T11" fmla="*/ 0 h 320"/>
                    <a:gd name="T12" fmla="*/ 0 w 437"/>
                    <a:gd name="T13" fmla="*/ 0 h 3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7"/>
                    <a:gd name="T22" fmla="*/ 0 h 320"/>
                    <a:gd name="T23" fmla="*/ 437 w 437"/>
                    <a:gd name="T24" fmla="*/ 320 h 3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7" h="320">
                      <a:moveTo>
                        <a:pt x="47" y="0"/>
                      </a:moveTo>
                      <a:lnTo>
                        <a:pt x="23" y="37"/>
                      </a:lnTo>
                      <a:lnTo>
                        <a:pt x="0" y="74"/>
                      </a:lnTo>
                      <a:lnTo>
                        <a:pt x="390" y="320"/>
                      </a:lnTo>
                      <a:lnTo>
                        <a:pt x="413" y="283"/>
                      </a:lnTo>
                      <a:lnTo>
                        <a:pt x="437" y="245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22" name="Freeform 350"/>
                <p:cNvSpPr>
                  <a:spLocks/>
                </p:cNvSpPr>
                <p:nvPr/>
              </p:nvSpPr>
              <p:spPr bwMode="auto">
                <a:xfrm>
                  <a:off x="1686" y="1267"/>
                  <a:ext cx="73" cy="53"/>
                </a:xfrm>
                <a:custGeom>
                  <a:avLst/>
                  <a:gdLst>
                    <a:gd name="T0" fmla="*/ 0 w 437"/>
                    <a:gd name="T1" fmla="*/ 0 h 320"/>
                    <a:gd name="T2" fmla="*/ 0 w 437"/>
                    <a:gd name="T3" fmla="*/ 0 h 320"/>
                    <a:gd name="T4" fmla="*/ 0 w 437"/>
                    <a:gd name="T5" fmla="*/ 0 h 320"/>
                    <a:gd name="T6" fmla="*/ 0 w 437"/>
                    <a:gd name="T7" fmla="*/ 0 h 320"/>
                    <a:gd name="T8" fmla="*/ 0 w 437"/>
                    <a:gd name="T9" fmla="*/ 0 h 320"/>
                    <a:gd name="T10" fmla="*/ 0 w 437"/>
                    <a:gd name="T11" fmla="*/ 0 h 320"/>
                    <a:gd name="T12" fmla="*/ 0 w 437"/>
                    <a:gd name="T13" fmla="*/ 0 h 3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7"/>
                    <a:gd name="T22" fmla="*/ 0 h 320"/>
                    <a:gd name="T23" fmla="*/ 437 w 437"/>
                    <a:gd name="T24" fmla="*/ 320 h 3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7" h="320">
                      <a:moveTo>
                        <a:pt x="47" y="0"/>
                      </a:moveTo>
                      <a:lnTo>
                        <a:pt x="23" y="37"/>
                      </a:lnTo>
                      <a:lnTo>
                        <a:pt x="0" y="74"/>
                      </a:lnTo>
                      <a:lnTo>
                        <a:pt x="390" y="320"/>
                      </a:lnTo>
                      <a:lnTo>
                        <a:pt x="413" y="283"/>
                      </a:lnTo>
                      <a:lnTo>
                        <a:pt x="437" y="245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23" name="Freeform 351"/>
                <p:cNvSpPr>
                  <a:spLocks/>
                </p:cNvSpPr>
                <p:nvPr/>
              </p:nvSpPr>
              <p:spPr bwMode="auto">
                <a:xfrm>
                  <a:off x="1751" y="1314"/>
                  <a:ext cx="4" cy="7"/>
                </a:xfrm>
                <a:custGeom>
                  <a:avLst/>
                  <a:gdLst>
                    <a:gd name="T0" fmla="*/ 0 w 23"/>
                    <a:gd name="T1" fmla="*/ 0 h 42"/>
                    <a:gd name="T2" fmla="*/ 0 w 23"/>
                    <a:gd name="T3" fmla="*/ 0 h 42"/>
                    <a:gd name="T4" fmla="*/ 0 w 23"/>
                    <a:gd name="T5" fmla="*/ 0 h 42"/>
                    <a:gd name="T6" fmla="*/ 0 w 23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"/>
                    <a:gd name="T13" fmla="*/ 0 h 42"/>
                    <a:gd name="T14" fmla="*/ 23 w 23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" h="42">
                      <a:moveTo>
                        <a:pt x="23" y="0"/>
                      </a:moveTo>
                      <a:lnTo>
                        <a:pt x="0" y="37"/>
                      </a:lnTo>
                      <a:lnTo>
                        <a:pt x="8" y="4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24" name="Line 352"/>
                <p:cNvSpPr>
                  <a:spLocks noChangeShapeType="1"/>
                </p:cNvSpPr>
                <p:nvPr/>
              </p:nvSpPr>
              <p:spPr bwMode="auto">
                <a:xfrm>
                  <a:off x="1751" y="1320"/>
                  <a:ext cx="2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25" name="Freeform 353"/>
                <p:cNvSpPr>
                  <a:spLocks/>
                </p:cNvSpPr>
                <p:nvPr/>
              </p:nvSpPr>
              <p:spPr bwMode="auto">
                <a:xfrm>
                  <a:off x="1753" y="1307"/>
                  <a:ext cx="77" cy="39"/>
                </a:xfrm>
                <a:custGeom>
                  <a:avLst/>
                  <a:gdLst>
                    <a:gd name="T0" fmla="*/ 0 w 464"/>
                    <a:gd name="T1" fmla="*/ 0 h 235"/>
                    <a:gd name="T2" fmla="*/ 0 w 464"/>
                    <a:gd name="T3" fmla="*/ 0 h 235"/>
                    <a:gd name="T4" fmla="*/ 0 w 464"/>
                    <a:gd name="T5" fmla="*/ 0 h 235"/>
                    <a:gd name="T6" fmla="*/ 0 w 464"/>
                    <a:gd name="T7" fmla="*/ 0 h 235"/>
                    <a:gd name="T8" fmla="*/ 0 w 464"/>
                    <a:gd name="T9" fmla="*/ 0 h 235"/>
                    <a:gd name="T10" fmla="*/ 0 w 464"/>
                    <a:gd name="T11" fmla="*/ 0 h 235"/>
                    <a:gd name="T12" fmla="*/ 0 w 464"/>
                    <a:gd name="T13" fmla="*/ 0 h 2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64"/>
                    <a:gd name="T22" fmla="*/ 0 h 235"/>
                    <a:gd name="T23" fmla="*/ 464 w 464"/>
                    <a:gd name="T24" fmla="*/ 235 h 2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64" h="235">
                      <a:moveTo>
                        <a:pt x="30" y="0"/>
                      </a:moveTo>
                      <a:lnTo>
                        <a:pt x="15" y="42"/>
                      </a:lnTo>
                      <a:lnTo>
                        <a:pt x="0" y="84"/>
                      </a:lnTo>
                      <a:lnTo>
                        <a:pt x="434" y="235"/>
                      </a:lnTo>
                      <a:lnTo>
                        <a:pt x="449" y="194"/>
                      </a:lnTo>
                      <a:lnTo>
                        <a:pt x="464" y="15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26" name="Freeform 354"/>
                <p:cNvSpPr>
                  <a:spLocks/>
                </p:cNvSpPr>
                <p:nvPr/>
              </p:nvSpPr>
              <p:spPr bwMode="auto">
                <a:xfrm>
                  <a:off x="1753" y="1307"/>
                  <a:ext cx="77" cy="39"/>
                </a:xfrm>
                <a:custGeom>
                  <a:avLst/>
                  <a:gdLst>
                    <a:gd name="T0" fmla="*/ 0 w 464"/>
                    <a:gd name="T1" fmla="*/ 0 h 235"/>
                    <a:gd name="T2" fmla="*/ 0 w 464"/>
                    <a:gd name="T3" fmla="*/ 0 h 235"/>
                    <a:gd name="T4" fmla="*/ 0 w 464"/>
                    <a:gd name="T5" fmla="*/ 0 h 235"/>
                    <a:gd name="T6" fmla="*/ 0 w 464"/>
                    <a:gd name="T7" fmla="*/ 0 h 235"/>
                    <a:gd name="T8" fmla="*/ 0 w 464"/>
                    <a:gd name="T9" fmla="*/ 0 h 235"/>
                    <a:gd name="T10" fmla="*/ 0 w 464"/>
                    <a:gd name="T11" fmla="*/ 0 h 235"/>
                    <a:gd name="T12" fmla="*/ 0 w 464"/>
                    <a:gd name="T13" fmla="*/ 0 h 2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64"/>
                    <a:gd name="T22" fmla="*/ 0 h 235"/>
                    <a:gd name="T23" fmla="*/ 464 w 464"/>
                    <a:gd name="T24" fmla="*/ 235 h 2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64" h="235">
                      <a:moveTo>
                        <a:pt x="30" y="0"/>
                      </a:moveTo>
                      <a:lnTo>
                        <a:pt x="15" y="42"/>
                      </a:lnTo>
                      <a:lnTo>
                        <a:pt x="0" y="84"/>
                      </a:lnTo>
                      <a:lnTo>
                        <a:pt x="434" y="235"/>
                      </a:lnTo>
                      <a:lnTo>
                        <a:pt x="449" y="194"/>
                      </a:lnTo>
                      <a:lnTo>
                        <a:pt x="464" y="15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27" name="Freeform 355"/>
                <p:cNvSpPr>
                  <a:spLocks/>
                </p:cNvSpPr>
                <p:nvPr/>
              </p:nvSpPr>
              <p:spPr bwMode="auto">
                <a:xfrm>
                  <a:off x="1825" y="1339"/>
                  <a:ext cx="2" cy="8"/>
                </a:xfrm>
                <a:custGeom>
                  <a:avLst/>
                  <a:gdLst>
                    <a:gd name="T0" fmla="*/ 0 w 15"/>
                    <a:gd name="T1" fmla="*/ 0 h 43"/>
                    <a:gd name="T2" fmla="*/ 0 w 15"/>
                    <a:gd name="T3" fmla="*/ 0 h 43"/>
                    <a:gd name="T4" fmla="*/ 0 w 15"/>
                    <a:gd name="T5" fmla="*/ 0 h 43"/>
                    <a:gd name="T6" fmla="*/ 0 w 15"/>
                    <a:gd name="T7" fmla="*/ 0 h 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43"/>
                    <a:gd name="T14" fmla="*/ 15 w 15"/>
                    <a:gd name="T15" fmla="*/ 43 h 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43">
                      <a:moveTo>
                        <a:pt x="15" y="0"/>
                      </a:moveTo>
                      <a:lnTo>
                        <a:pt x="0" y="41"/>
                      </a:lnTo>
                      <a:lnTo>
                        <a:pt x="10" y="43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28" name="Line 356"/>
                <p:cNvSpPr>
                  <a:spLocks noChangeShapeType="1"/>
                </p:cNvSpPr>
                <p:nvPr/>
              </p:nvSpPr>
              <p:spPr bwMode="auto">
                <a:xfrm>
                  <a:off x="1825" y="1346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29" name="Freeform 357"/>
                <p:cNvSpPr>
                  <a:spLocks/>
                </p:cNvSpPr>
                <p:nvPr/>
              </p:nvSpPr>
              <p:spPr bwMode="auto">
                <a:xfrm>
                  <a:off x="1826" y="1332"/>
                  <a:ext cx="78" cy="23"/>
                </a:xfrm>
                <a:custGeom>
                  <a:avLst/>
                  <a:gdLst>
                    <a:gd name="T0" fmla="*/ 0 w 468"/>
                    <a:gd name="T1" fmla="*/ 0 h 139"/>
                    <a:gd name="T2" fmla="*/ 0 w 468"/>
                    <a:gd name="T3" fmla="*/ 0 h 139"/>
                    <a:gd name="T4" fmla="*/ 0 w 468"/>
                    <a:gd name="T5" fmla="*/ 0 h 139"/>
                    <a:gd name="T6" fmla="*/ 0 w 468"/>
                    <a:gd name="T7" fmla="*/ 0 h 139"/>
                    <a:gd name="T8" fmla="*/ 0 w 468"/>
                    <a:gd name="T9" fmla="*/ 0 h 139"/>
                    <a:gd name="T10" fmla="*/ 0 w 468"/>
                    <a:gd name="T11" fmla="*/ 0 h 139"/>
                    <a:gd name="T12" fmla="*/ 0 w 468"/>
                    <a:gd name="T13" fmla="*/ 0 h 13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68"/>
                    <a:gd name="T22" fmla="*/ 0 h 139"/>
                    <a:gd name="T23" fmla="*/ 468 w 468"/>
                    <a:gd name="T24" fmla="*/ 139 h 13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68" h="139">
                      <a:moveTo>
                        <a:pt x="11" y="0"/>
                      </a:moveTo>
                      <a:lnTo>
                        <a:pt x="5" y="44"/>
                      </a:lnTo>
                      <a:lnTo>
                        <a:pt x="0" y="87"/>
                      </a:lnTo>
                      <a:lnTo>
                        <a:pt x="457" y="139"/>
                      </a:lnTo>
                      <a:lnTo>
                        <a:pt x="463" y="95"/>
                      </a:lnTo>
                      <a:lnTo>
                        <a:pt x="468" y="51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30" name="Freeform 358"/>
                <p:cNvSpPr>
                  <a:spLocks/>
                </p:cNvSpPr>
                <p:nvPr/>
              </p:nvSpPr>
              <p:spPr bwMode="auto">
                <a:xfrm>
                  <a:off x="1826" y="1332"/>
                  <a:ext cx="78" cy="23"/>
                </a:xfrm>
                <a:custGeom>
                  <a:avLst/>
                  <a:gdLst>
                    <a:gd name="T0" fmla="*/ 0 w 468"/>
                    <a:gd name="T1" fmla="*/ 0 h 139"/>
                    <a:gd name="T2" fmla="*/ 0 w 468"/>
                    <a:gd name="T3" fmla="*/ 0 h 139"/>
                    <a:gd name="T4" fmla="*/ 0 w 468"/>
                    <a:gd name="T5" fmla="*/ 0 h 139"/>
                    <a:gd name="T6" fmla="*/ 0 w 468"/>
                    <a:gd name="T7" fmla="*/ 0 h 139"/>
                    <a:gd name="T8" fmla="*/ 0 w 468"/>
                    <a:gd name="T9" fmla="*/ 0 h 139"/>
                    <a:gd name="T10" fmla="*/ 0 w 468"/>
                    <a:gd name="T11" fmla="*/ 0 h 139"/>
                    <a:gd name="T12" fmla="*/ 0 w 468"/>
                    <a:gd name="T13" fmla="*/ 0 h 13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68"/>
                    <a:gd name="T22" fmla="*/ 0 h 139"/>
                    <a:gd name="T23" fmla="*/ 468 w 468"/>
                    <a:gd name="T24" fmla="*/ 139 h 13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68" h="139">
                      <a:moveTo>
                        <a:pt x="11" y="0"/>
                      </a:moveTo>
                      <a:lnTo>
                        <a:pt x="5" y="44"/>
                      </a:lnTo>
                      <a:lnTo>
                        <a:pt x="0" y="87"/>
                      </a:lnTo>
                      <a:lnTo>
                        <a:pt x="457" y="139"/>
                      </a:lnTo>
                      <a:lnTo>
                        <a:pt x="463" y="95"/>
                      </a:lnTo>
                      <a:lnTo>
                        <a:pt x="468" y="51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31" name="Freeform 359"/>
                <p:cNvSpPr>
                  <a:spLocks/>
                </p:cNvSpPr>
                <p:nvPr/>
              </p:nvSpPr>
              <p:spPr bwMode="auto">
                <a:xfrm>
                  <a:off x="1903" y="1348"/>
                  <a:ext cx="1" cy="7"/>
                </a:xfrm>
                <a:custGeom>
                  <a:avLst/>
                  <a:gdLst>
                    <a:gd name="T0" fmla="*/ 0 w 11"/>
                    <a:gd name="T1" fmla="*/ 0 h 44"/>
                    <a:gd name="T2" fmla="*/ 0 w 11"/>
                    <a:gd name="T3" fmla="*/ 0 h 44"/>
                    <a:gd name="T4" fmla="*/ 0 w 11"/>
                    <a:gd name="T5" fmla="*/ 0 h 44"/>
                    <a:gd name="T6" fmla="*/ 0 w 11"/>
                    <a:gd name="T7" fmla="*/ 0 h 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4"/>
                    <a:gd name="T14" fmla="*/ 11 w 11"/>
                    <a:gd name="T15" fmla="*/ 44 h 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4">
                      <a:moveTo>
                        <a:pt x="6" y="0"/>
                      </a:moveTo>
                      <a:lnTo>
                        <a:pt x="0" y="44"/>
                      </a:lnTo>
                      <a:lnTo>
                        <a:pt x="11" y="4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32" name="Line 360"/>
                <p:cNvSpPr>
                  <a:spLocks noChangeShapeType="1"/>
                </p:cNvSpPr>
                <p:nvPr/>
              </p:nvSpPr>
              <p:spPr bwMode="auto">
                <a:xfrm>
                  <a:off x="1903" y="1355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33" name="Freeform 361"/>
                <p:cNvSpPr>
                  <a:spLocks/>
                </p:cNvSpPr>
                <p:nvPr/>
              </p:nvSpPr>
              <p:spPr bwMode="auto">
                <a:xfrm>
                  <a:off x="1903" y="1332"/>
                  <a:ext cx="78" cy="23"/>
                </a:xfrm>
                <a:custGeom>
                  <a:avLst/>
                  <a:gdLst>
                    <a:gd name="T0" fmla="*/ 0 w 467"/>
                    <a:gd name="T1" fmla="*/ 0 h 139"/>
                    <a:gd name="T2" fmla="*/ 0 w 467"/>
                    <a:gd name="T3" fmla="*/ 0 h 139"/>
                    <a:gd name="T4" fmla="*/ 0 w 467"/>
                    <a:gd name="T5" fmla="*/ 0 h 139"/>
                    <a:gd name="T6" fmla="*/ 0 w 467"/>
                    <a:gd name="T7" fmla="*/ 0 h 139"/>
                    <a:gd name="T8" fmla="*/ 0 w 467"/>
                    <a:gd name="T9" fmla="*/ 0 h 139"/>
                    <a:gd name="T10" fmla="*/ 0 w 467"/>
                    <a:gd name="T11" fmla="*/ 0 h 139"/>
                    <a:gd name="T12" fmla="*/ 0 w 467"/>
                    <a:gd name="T13" fmla="*/ 0 h 13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67"/>
                    <a:gd name="T22" fmla="*/ 0 h 139"/>
                    <a:gd name="T23" fmla="*/ 467 w 467"/>
                    <a:gd name="T24" fmla="*/ 139 h 13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67" h="139">
                      <a:moveTo>
                        <a:pt x="0" y="51"/>
                      </a:moveTo>
                      <a:lnTo>
                        <a:pt x="6" y="95"/>
                      </a:lnTo>
                      <a:lnTo>
                        <a:pt x="11" y="139"/>
                      </a:lnTo>
                      <a:lnTo>
                        <a:pt x="467" y="87"/>
                      </a:lnTo>
                      <a:lnTo>
                        <a:pt x="462" y="44"/>
                      </a:lnTo>
                      <a:lnTo>
                        <a:pt x="457" y="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34" name="Freeform 362"/>
                <p:cNvSpPr>
                  <a:spLocks/>
                </p:cNvSpPr>
                <p:nvPr/>
              </p:nvSpPr>
              <p:spPr bwMode="auto">
                <a:xfrm>
                  <a:off x="1903" y="1332"/>
                  <a:ext cx="78" cy="23"/>
                </a:xfrm>
                <a:custGeom>
                  <a:avLst/>
                  <a:gdLst>
                    <a:gd name="T0" fmla="*/ 0 w 467"/>
                    <a:gd name="T1" fmla="*/ 0 h 139"/>
                    <a:gd name="T2" fmla="*/ 0 w 467"/>
                    <a:gd name="T3" fmla="*/ 0 h 139"/>
                    <a:gd name="T4" fmla="*/ 0 w 467"/>
                    <a:gd name="T5" fmla="*/ 0 h 139"/>
                    <a:gd name="T6" fmla="*/ 0 w 467"/>
                    <a:gd name="T7" fmla="*/ 0 h 139"/>
                    <a:gd name="T8" fmla="*/ 0 w 467"/>
                    <a:gd name="T9" fmla="*/ 0 h 139"/>
                    <a:gd name="T10" fmla="*/ 0 w 467"/>
                    <a:gd name="T11" fmla="*/ 0 h 139"/>
                    <a:gd name="T12" fmla="*/ 0 w 467"/>
                    <a:gd name="T13" fmla="*/ 0 h 13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67"/>
                    <a:gd name="T22" fmla="*/ 0 h 139"/>
                    <a:gd name="T23" fmla="*/ 467 w 467"/>
                    <a:gd name="T24" fmla="*/ 139 h 13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67" h="139">
                      <a:moveTo>
                        <a:pt x="0" y="51"/>
                      </a:moveTo>
                      <a:lnTo>
                        <a:pt x="6" y="95"/>
                      </a:lnTo>
                      <a:lnTo>
                        <a:pt x="11" y="139"/>
                      </a:lnTo>
                      <a:lnTo>
                        <a:pt x="467" y="87"/>
                      </a:lnTo>
                      <a:lnTo>
                        <a:pt x="462" y="44"/>
                      </a:lnTo>
                      <a:lnTo>
                        <a:pt x="457" y="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35" name="Freeform 363"/>
                <p:cNvSpPr>
                  <a:spLocks/>
                </p:cNvSpPr>
                <p:nvPr/>
              </p:nvSpPr>
              <p:spPr bwMode="auto">
                <a:xfrm>
                  <a:off x="1980" y="1339"/>
                  <a:ext cx="2" cy="8"/>
                </a:xfrm>
                <a:custGeom>
                  <a:avLst/>
                  <a:gdLst>
                    <a:gd name="T0" fmla="*/ 0 w 15"/>
                    <a:gd name="T1" fmla="*/ 0 h 43"/>
                    <a:gd name="T2" fmla="*/ 0 w 15"/>
                    <a:gd name="T3" fmla="*/ 0 h 43"/>
                    <a:gd name="T4" fmla="*/ 0 w 15"/>
                    <a:gd name="T5" fmla="*/ 0 h 43"/>
                    <a:gd name="T6" fmla="*/ 0 w 15"/>
                    <a:gd name="T7" fmla="*/ 0 h 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43"/>
                    <a:gd name="T14" fmla="*/ 15 w 15"/>
                    <a:gd name="T15" fmla="*/ 43 h 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43">
                      <a:moveTo>
                        <a:pt x="0" y="0"/>
                      </a:moveTo>
                      <a:lnTo>
                        <a:pt x="5" y="43"/>
                      </a:lnTo>
                      <a:lnTo>
                        <a:pt x="15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36" name="Line 364"/>
                <p:cNvSpPr>
                  <a:spLocks noChangeShapeType="1"/>
                </p:cNvSpPr>
                <p:nvPr/>
              </p:nvSpPr>
              <p:spPr bwMode="auto">
                <a:xfrm flipV="1">
                  <a:off x="1981" y="1346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37" name="Freeform 365"/>
                <p:cNvSpPr>
                  <a:spLocks/>
                </p:cNvSpPr>
                <p:nvPr/>
              </p:nvSpPr>
              <p:spPr bwMode="auto">
                <a:xfrm>
                  <a:off x="1977" y="1307"/>
                  <a:ext cx="78" cy="39"/>
                </a:xfrm>
                <a:custGeom>
                  <a:avLst/>
                  <a:gdLst>
                    <a:gd name="T0" fmla="*/ 0 w 465"/>
                    <a:gd name="T1" fmla="*/ 0 h 235"/>
                    <a:gd name="T2" fmla="*/ 0 w 465"/>
                    <a:gd name="T3" fmla="*/ 0 h 235"/>
                    <a:gd name="T4" fmla="*/ 0 w 465"/>
                    <a:gd name="T5" fmla="*/ 0 h 235"/>
                    <a:gd name="T6" fmla="*/ 0 w 465"/>
                    <a:gd name="T7" fmla="*/ 0 h 235"/>
                    <a:gd name="T8" fmla="*/ 0 w 465"/>
                    <a:gd name="T9" fmla="*/ 0 h 235"/>
                    <a:gd name="T10" fmla="*/ 0 w 465"/>
                    <a:gd name="T11" fmla="*/ 0 h 235"/>
                    <a:gd name="T12" fmla="*/ 0 w 465"/>
                    <a:gd name="T13" fmla="*/ 0 h 2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65"/>
                    <a:gd name="T22" fmla="*/ 0 h 235"/>
                    <a:gd name="T23" fmla="*/ 465 w 465"/>
                    <a:gd name="T24" fmla="*/ 235 h 2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65" h="235">
                      <a:moveTo>
                        <a:pt x="0" y="152"/>
                      </a:moveTo>
                      <a:lnTo>
                        <a:pt x="15" y="194"/>
                      </a:lnTo>
                      <a:lnTo>
                        <a:pt x="30" y="235"/>
                      </a:lnTo>
                      <a:lnTo>
                        <a:pt x="465" y="84"/>
                      </a:lnTo>
                      <a:lnTo>
                        <a:pt x="450" y="42"/>
                      </a:lnTo>
                      <a:lnTo>
                        <a:pt x="435" y="0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38" name="Freeform 366"/>
                <p:cNvSpPr>
                  <a:spLocks/>
                </p:cNvSpPr>
                <p:nvPr/>
              </p:nvSpPr>
              <p:spPr bwMode="auto">
                <a:xfrm>
                  <a:off x="1977" y="1307"/>
                  <a:ext cx="78" cy="39"/>
                </a:xfrm>
                <a:custGeom>
                  <a:avLst/>
                  <a:gdLst>
                    <a:gd name="T0" fmla="*/ 0 w 465"/>
                    <a:gd name="T1" fmla="*/ 0 h 235"/>
                    <a:gd name="T2" fmla="*/ 0 w 465"/>
                    <a:gd name="T3" fmla="*/ 0 h 235"/>
                    <a:gd name="T4" fmla="*/ 0 w 465"/>
                    <a:gd name="T5" fmla="*/ 0 h 235"/>
                    <a:gd name="T6" fmla="*/ 0 w 465"/>
                    <a:gd name="T7" fmla="*/ 0 h 235"/>
                    <a:gd name="T8" fmla="*/ 0 w 465"/>
                    <a:gd name="T9" fmla="*/ 0 h 235"/>
                    <a:gd name="T10" fmla="*/ 0 w 465"/>
                    <a:gd name="T11" fmla="*/ 0 h 235"/>
                    <a:gd name="T12" fmla="*/ 0 w 465"/>
                    <a:gd name="T13" fmla="*/ 0 h 2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65"/>
                    <a:gd name="T22" fmla="*/ 0 h 235"/>
                    <a:gd name="T23" fmla="*/ 465 w 465"/>
                    <a:gd name="T24" fmla="*/ 235 h 2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65" h="235">
                      <a:moveTo>
                        <a:pt x="0" y="152"/>
                      </a:moveTo>
                      <a:lnTo>
                        <a:pt x="15" y="194"/>
                      </a:lnTo>
                      <a:lnTo>
                        <a:pt x="30" y="235"/>
                      </a:lnTo>
                      <a:lnTo>
                        <a:pt x="465" y="84"/>
                      </a:lnTo>
                      <a:lnTo>
                        <a:pt x="450" y="42"/>
                      </a:lnTo>
                      <a:lnTo>
                        <a:pt x="435" y="0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39" name="Freeform 367"/>
                <p:cNvSpPr>
                  <a:spLocks/>
                </p:cNvSpPr>
                <p:nvPr/>
              </p:nvSpPr>
              <p:spPr bwMode="auto">
                <a:xfrm>
                  <a:off x="2052" y="1314"/>
                  <a:ext cx="4" cy="7"/>
                </a:xfrm>
                <a:custGeom>
                  <a:avLst/>
                  <a:gdLst>
                    <a:gd name="T0" fmla="*/ 0 w 23"/>
                    <a:gd name="T1" fmla="*/ 0 h 42"/>
                    <a:gd name="T2" fmla="*/ 0 w 23"/>
                    <a:gd name="T3" fmla="*/ 0 h 42"/>
                    <a:gd name="T4" fmla="*/ 0 w 23"/>
                    <a:gd name="T5" fmla="*/ 0 h 42"/>
                    <a:gd name="T6" fmla="*/ 0 w 23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"/>
                    <a:gd name="T13" fmla="*/ 0 h 42"/>
                    <a:gd name="T14" fmla="*/ 23 w 23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" h="42">
                      <a:moveTo>
                        <a:pt x="0" y="0"/>
                      </a:moveTo>
                      <a:lnTo>
                        <a:pt x="15" y="42"/>
                      </a:lnTo>
                      <a:lnTo>
                        <a:pt x="23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40" name="Line 368"/>
                <p:cNvSpPr>
                  <a:spLocks noChangeShapeType="1"/>
                </p:cNvSpPr>
                <p:nvPr/>
              </p:nvSpPr>
              <p:spPr bwMode="auto">
                <a:xfrm flipV="1">
                  <a:off x="2055" y="1320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41" name="Freeform 369"/>
                <p:cNvSpPr>
                  <a:spLocks/>
                </p:cNvSpPr>
                <p:nvPr/>
              </p:nvSpPr>
              <p:spPr bwMode="auto">
                <a:xfrm>
                  <a:off x="2048" y="1267"/>
                  <a:ext cx="73" cy="53"/>
                </a:xfrm>
                <a:custGeom>
                  <a:avLst/>
                  <a:gdLst>
                    <a:gd name="T0" fmla="*/ 0 w 436"/>
                    <a:gd name="T1" fmla="*/ 0 h 320"/>
                    <a:gd name="T2" fmla="*/ 0 w 436"/>
                    <a:gd name="T3" fmla="*/ 0 h 320"/>
                    <a:gd name="T4" fmla="*/ 0 w 436"/>
                    <a:gd name="T5" fmla="*/ 0 h 320"/>
                    <a:gd name="T6" fmla="*/ 0 w 436"/>
                    <a:gd name="T7" fmla="*/ 0 h 320"/>
                    <a:gd name="T8" fmla="*/ 0 w 436"/>
                    <a:gd name="T9" fmla="*/ 0 h 320"/>
                    <a:gd name="T10" fmla="*/ 0 w 436"/>
                    <a:gd name="T11" fmla="*/ 0 h 320"/>
                    <a:gd name="T12" fmla="*/ 0 w 436"/>
                    <a:gd name="T13" fmla="*/ 0 h 3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6"/>
                    <a:gd name="T22" fmla="*/ 0 h 320"/>
                    <a:gd name="T23" fmla="*/ 436 w 436"/>
                    <a:gd name="T24" fmla="*/ 320 h 3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6" h="320">
                      <a:moveTo>
                        <a:pt x="0" y="245"/>
                      </a:moveTo>
                      <a:lnTo>
                        <a:pt x="24" y="283"/>
                      </a:lnTo>
                      <a:lnTo>
                        <a:pt x="47" y="320"/>
                      </a:lnTo>
                      <a:lnTo>
                        <a:pt x="436" y="74"/>
                      </a:lnTo>
                      <a:lnTo>
                        <a:pt x="413" y="37"/>
                      </a:lnTo>
                      <a:lnTo>
                        <a:pt x="389" y="0"/>
                      </a:lnTo>
                      <a:lnTo>
                        <a:pt x="0" y="2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42" name="Freeform 370"/>
                <p:cNvSpPr>
                  <a:spLocks/>
                </p:cNvSpPr>
                <p:nvPr/>
              </p:nvSpPr>
              <p:spPr bwMode="auto">
                <a:xfrm>
                  <a:off x="2048" y="1267"/>
                  <a:ext cx="73" cy="53"/>
                </a:xfrm>
                <a:custGeom>
                  <a:avLst/>
                  <a:gdLst>
                    <a:gd name="T0" fmla="*/ 0 w 436"/>
                    <a:gd name="T1" fmla="*/ 0 h 320"/>
                    <a:gd name="T2" fmla="*/ 0 w 436"/>
                    <a:gd name="T3" fmla="*/ 0 h 320"/>
                    <a:gd name="T4" fmla="*/ 0 w 436"/>
                    <a:gd name="T5" fmla="*/ 0 h 320"/>
                    <a:gd name="T6" fmla="*/ 0 w 436"/>
                    <a:gd name="T7" fmla="*/ 0 h 320"/>
                    <a:gd name="T8" fmla="*/ 0 w 436"/>
                    <a:gd name="T9" fmla="*/ 0 h 320"/>
                    <a:gd name="T10" fmla="*/ 0 w 436"/>
                    <a:gd name="T11" fmla="*/ 0 h 320"/>
                    <a:gd name="T12" fmla="*/ 0 w 436"/>
                    <a:gd name="T13" fmla="*/ 0 h 3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6"/>
                    <a:gd name="T22" fmla="*/ 0 h 320"/>
                    <a:gd name="T23" fmla="*/ 436 w 436"/>
                    <a:gd name="T24" fmla="*/ 320 h 3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6" h="320">
                      <a:moveTo>
                        <a:pt x="0" y="245"/>
                      </a:moveTo>
                      <a:lnTo>
                        <a:pt x="24" y="283"/>
                      </a:lnTo>
                      <a:lnTo>
                        <a:pt x="47" y="320"/>
                      </a:lnTo>
                      <a:lnTo>
                        <a:pt x="436" y="74"/>
                      </a:lnTo>
                      <a:lnTo>
                        <a:pt x="413" y="37"/>
                      </a:lnTo>
                      <a:lnTo>
                        <a:pt x="389" y="0"/>
                      </a:lnTo>
                      <a:lnTo>
                        <a:pt x="0" y="24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43" name="Freeform 371"/>
                <p:cNvSpPr>
                  <a:spLocks/>
                </p:cNvSpPr>
                <p:nvPr/>
              </p:nvSpPr>
              <p:spPr bwMode="auto">
                <a:xfrm>
                  <a:off x="2117" y="1273"/>
                  <a:ext cx="5" cy="6"/>
                </a:xfrm>
                <a:custGeom>
                  <a:avLst/>
                  <a:gdLst>
                    <a:gd name="T0" fmla="*/ 0 w 31"/>
                    <a:gd name="T1" fmla="*/ 0 h 37"/>
                    <a:gd name="T2" fmla="*/ 0 w 31"/>
                    <a:gd name="T3" fmla="*/ 0 h 37"/>
                    <a:gd name="T4" fmla="*/ 0 w 31"/>
                    <a:gd name="T5" fmla="*/ 0 h 37"/>
                    <a:gd name="T6" fmla="*/ 0 w 31"/>
                    <a:gd name="T7" fmla="*/ 0 h 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"/>
                    <a:gd name="T13" fmla="*/ 0 h 37"/>
                    <a:gd name="T14" fmla="*/ 31 w 31"/>
                    <a:gd name="T15" fmla="*/ 37 h 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" h="37">
                      <a:moveTo>
                        <a:pt x="0" y="0"/>
                      </a:moveTo>
                      <a:lnTo>
                        <a:pt x="23" y="37"/>
                      </a:lnTo>
                      <a:lnTo>
                        <a:pt x="31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44" name="Line 372"/>
                <p:cNvSpPr>
                  <a:spLocks noChangeShapeType="1"/>
                </p:cNvSpPr>
                <p:nvPr/>
              </p:nvSpPr>
              <p:spPr bwMode="auto">
                <a:xfrm flipV="1">
                  <a:off x="2121" y="1278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45" name="Freeform 373"/>
                <p:cNvSpPr>
                  <a:spLocks/>
                </p:cNvSpPr>
                <p:nvPr/>
              </p:nvSpPr>
              <p:spPr bwMode="auto">
                <a:xfrm>
                  <a:off x="2112" y="1214"/>
                  <a:ext cx="64" cy="64"/>
                </a:xfrm>
                <a:custGeom>
                  <a:avLst/>
                  <a:gdLst>
                    <a:gd name="T0" fmla="*/ 0 w 388"/>
                    <a:gd name="T1" fmla="*/ 0 h 387"/>
                    <a:gd name="T2" fmla="*/ 0 w 388"/>
                    <a:gd name="T3" fmla="*/ 0 h 387"/>
                    <a:gd name="T4" fmla="*/ 0 w 388"/>
                    <a:gd name="T5" fmla="*/ 0 h 387"/>
                    <a:gd name="T6" fmla="*/ 0 w 388"/>
                    <a:gd name="T7" fmla="*/ 0 h 387"/>
                    <a:gd name="T8" fmla="*/ 0 w 388"/>
                    <a:gd name="T9" fmla="*/ 0 h 387"/>
                    <a:gd name="T10" fmla="*/ 0 w 388"/>
                    <a:gd name="T11" fmla="*/ 0 h 387"/>
                    <a:gd name="T12" fmla="*/ 0 w 388"/>
                    <a:gd name="T13" fmla="*/ 0 h 3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88"/>
                    <a:gd name="T22" fmla="*/ 0 h 387"/>
                    <a:gd name="T23" fmla="*/ 388 w 388"/>
                    <a:gd name="T24" fmla="*/ 387 h 3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88" h="387">
                      <a:moveTo>
                        <a:pt x="0" y="325"/>
                      </a:moveTo>
                      <a:lnTo>
                        <a:pt x="31" y="356"/>
                      </a:lnTo>
                      <a:lnTo>
                        <a:pt x="62" y="387"/>
                      </a:lnTo>
                      <a:lnTo>
                        <a:pt x="388" y="62"/>
                      </a:lnTo>
                      <a:lnTo>
                        <a:pt x="357" y="31"/>
                      </a:lnTo>
                      <a:lnTo>
                        <a:pt x="326" y="0"/>
                      </a:lnTo>
                      <a:lnTo>
                        <a:pt x="0" y="3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46" name="Freeform 374"/>
                <p:cNvSpPr>
                  <a:spLocks/>
                </p:cNvSpPr>
                <p:nvPr/>
              </p:nvSpPr>
              <p:spPr bwMode="auto">
                <a:xfrm>
                  <a:off x="2112" y="1214"/>
                  <a:ext cx="64" cy="64"/>
                </a:xfrm>
                <a:custGeom>
                  <a:avLst/>
                  <a:gdLst>
                    <a:gd name="T0" fmla="*/ 0 w 388"/>
                    <a:gd name="T1" fmla="*/ 0 h 387"/>
                    <a:gd name="T2" fmla="*/ 0 w 388"/>
                    <a:gd name="T3" fmla="*/ 0 h 387"/>
                    <a:gd name="T4" fmla="*/ 0 w 388"/>
                    <a:gd name="T5" fmla="*/ 0 h 387"/>
                    <a:gd name="T6" fmla="*/ 0 w 388"/>
                    <a:gd name="T7" fmla="*/ 0 h 387"/>
                    <a:gd name="T8" fmla="*/ 0 w 388"/>
                    <a:gd name="T9" fmla="*/ 0 h 387"/>
                    <a:gd name="T10" fmla="*/ 0 w 388"/>
                    <a:gd name="T11" fmla="*/ 0 h 387"/>
                    <a:gd name="T12" fmla="*/ 0 w 388"/>
                    <a:gd name="T13" fmla="*/ 0 h 3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88"/>
                    <a:gd name="T22" fmla="*/ 0 h 387"/>
                    <a:gd name="T23" fmla="*/ 388 w 388"/>
                    <a:gd name="T24" fmla="*/ 387 h 3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88" h="387">
                      <a:moveTo>
                        <a:pt x="0" y="325"/>
                      </a:moveTo>
                      <a:lnTo>
                        <a:pt x="31" y="356"/>
                      </a:lnTo>
                      <a:lnTo>
                        <a:pt x="62" y="387"/>
                      </a:lnTo>
                      <a:lnTo>
                        <a:pt x="388" y="62"/>
                      </a:lnTo>
                      <a:lnTo>
                        <a:pt x="357" y="31"/>
                      </a:lnTo>
                      <a:lnTo>
                        <a:pt x="326" y="0"/>
                      </a:lnTo>
                      <a:lnTo>
                        <a:pt x="0" y="32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47" name="Freeform 375"/>
                <p:cNvSpPr>
                  <a:spLocks/>
                </p:cNvSpPr>
                <p:nvPr/>
              </p:nvSpPr>
              <p:spPr bwMode="auto">
                <a:xfrm>
                  <a:off x="2171" y="1219"/>
                  <a:ext cx="7" cy="5"/>
                </a:xfrm>
                <a:custGeom>
                  <a:avLst/>
                  <a:gdLst>
                    <a:gd name="T0" fmla="*/ 0 w 37"/>
                    <a:gd name="T1" fmla="*/ 0 h 31"/>
                    <a:gd name="T2" fmla="*/ 0 w 37"/>
                    <a:gd name="T3" fmla="*/ 0 h 31"/>
                    <a:gd name="T4" fmla="*/ 0 w 37"/>
                    <a:gd name="T5" fmla="*/ 0 h 31"/>
                    <a:gd name="T6" fmla="*/ 0 w 37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1"/>
                    <a:gd name="T14" fmla="*/ 37 w 37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1">
                      <a:moveTo>
                        <a:pt x="0" y="0"/>
                      </a:moveTo>
                      <a:lnTo>
                        <a:pt x="31" y="31"/>
                      </a:lnTo>
                      <a:lnTo>
                        <a:pt x="37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48" name="Line 376"/>
                <p:cNvSpPr>
                  <a:spLocks noChangeShapeType="1"/>
                </p:cNvSpPr>
                <p:nvPr/>
              </p:nvSpPr>
              <p:spPr bwMode="auto">
                <a:xfrm flipV="1">
                  <a:off x="2176" y="1223"/>
                  <a:ext cx="2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49" name="Freeform 377"/>
                <p:cNvSpPr>
                  <a:spLocks/>
                </p:cNvSpPr>
                <p:nvPr/>
              </p:nvSpPr>
              <p:spPr bwMode="auto">
                <a:xfrm>
                  <a:off x="2165" y="1150"/>
                  <a:ext cx="53" cy="73"/>
                </a:xfrm>
                <a:custGeom>
                  <a:avLst/>
                  <a:gdLst>
                    <a:gd name="T0" fmla="*/ 0 w 320"/>
                    <a:gd name="T1" fmla="*/ 0 h 438"/>
                    <a:gd name="T2" fmla="*/ 0 w 320"/>
                    <a:gd name="T3" fmla="*/ 0 h 438"/>
                    <a:gd name="T4" fmla="*/ 0 w 320"/>
                    <a:gd name="T5" fmla="*/ 0 h 438"/>
                    <a:gd name="T6" fmla="*/ 0 w 320"/>
                    <a:gd name="T7" fmla="*/ 0 h 438"/>
                    <a:gd name="T8" fmla="*/ 0 w 320"/>
                    <a:gd name="T9" fmla="*/ 0 h 438"/>
                    <a:gd name="T10" fmla="*/ 0 w 320"/>
                    <a:gd name="T11" fmla="*/ 0 h 438"/>
                    <a:gd name="T12" fmla="*/ 0 w 320"/>
                    <a:gd name="T13" fmla="*/ 0 h 4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0"/>
                    <a:gd name="T22" fmla="*/ 0 h 438"/>
                    <a:gd name="T23" fmla="*/ 320 w 320"/>
                    <a:gd name="T24" fmla="*/ 438 h 4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0" h="438">
                      <a:moveTo>
                        <a:pt x="0" y="390"/>
                      </a:moveTo>
                      <a:lnTo>
                        <a:pt x="38" y="414"/>
                      </a:lnTo>
                      <a:lnTo>
                        <a:pt x="75" y="438"/>
                      </a:lnTo>
                      <a:lnTo>
                        <a:pt x="320" y="47"/>
                      </a:lnTo>
                      <a:lnTo>
                        <a:pt x="282" y="24"/>
                      </a:lnTo>
                      <a:lnTo>
                        <a:pt x="245" y="0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0" name="Freeform 378"/>
                <p:cNvSpPr>
                  <a:spLocks/>
                </p:cNvSpPr>
                <p:nvPr/>
              </p:nvSpPr>
              <p:spPr bwMode="auto">
                <a:xfrm>
                  <a:off x="2165" y="1150"/>
                  <a:ext cx="53" cy="73"/>
                </a:xfrm>
                <a:custGeom>
                  <a:avLst/>
                  <a:gdLst>
                    <a:gd name="T0" fmla="*/ 0 w 320"/>
                    <a:gd name="T1" fmla="*/ 0 h 438"/>
                    <a:gd name="T2" fmla="*/ 0 w 320"/>
                    <a:gd name="T3" fmla="*/ 0 h 438"/>
                    <a:gd name="T4" fmla="*/ 0 w 320"/>
                    <a:gd name="T5" fmla="*/ 0 h 438"/>
                    <a:gd name="T6" fmla="*/ 0 w 320"/>
                    <a:gd name="T7" fmla="*/ 0 h 438"/>
                    <a:gd name="T8" fmla="*/ 0 w 320"/>
                    <a:gd name="T9" fmla="*/ 0 h 438"/>
                    <a:gd name="T10" fmla="*/ 0 w 320"/>
                    <a:gd name="T11" fmla="*/ 0 h 438"/>
                    <a:gd name="T12" fmla="*/ 0 w 320"/>
                    <a:gd name="T13" fmla="*/ 0 h 4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0"/>
                    <a:gd name="T22" fmla="*/ 0 h 438"/>
                    <a:gd name="T23" fmla="*/ 320 w 320"/>
                    <a:gd name="T24" fmla="*/ 438 h 4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0" h="438">
                      <a:moveTo>
                        <a:pt x="0" y="390"/>
                      </a:moveTo>
                      <a:lnTo>
                        <a:pt x="38" y="414"/>
                      </a:lnTo>
                      <a:lnTo>
                        <a:pt x="75" y="438"/>
                      </a:lnTo>
                      <a:lnTo>
                        <a:pt x="320" y="47"/>
                      </a:lnTo>
                      <a:lnTo>
                        <a:pt x="282" y="24"/>
                      </a:lnTo>
                      <a:lnTo>
                        <a:pt x="245" y="0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1" name="Freeform 379"/>
                <p:cNvSpPr>
                  <a:spLocks/>
                </p:cNvSpPr>
                <p:nvPr/>
              </p:nvSpPr>
              <p:spPr bwMode="auto">
                <a:xfrm>
                  <a:off x="2212" y="1154"/>
                  <a:ext cx="7" cy="4"/>
                </a:xfrm>
                <a:custGeom>
                  <a:avLst/>
                  <a:gdLst>
                    <a:gd name="T0" fmla="*/ 0 w 42"/>
                    <a:gd name="T1" fmla="*/ 0 h 23"/>
                    <a:gd name="T2" fmla="*/ 0 w 42"/>
                    <a:gd name="T3" fmla="*/ 0 h 23"/>
                    <a:gd name="T4" fmla="*/ 0 w 42"/>
                    <a:gd name="T5" fmla="*/ 0 h 23"/>
                    <a:gd name="T6" fmla="*/ 0 w 42"/>
                    <a:gd name="T7" fmla="*/ 0 h 2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23"/>
                    <a:gd name="T14" fmla="*/ 42 w 42"/>
                    <a:gd name="T15" fmla="*/ 23 h 2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23">
                      <a:moveTo>
                        <a:pt x="0" y="0"/>
                      </a:moveTo>
                      <a:lnTo>
                        <a:pt x="38" y="23"/>
                      </a:lnTo>
                      <a:lnTo>
                        <a:pt x="42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2" name="Line 380"/>
                <p:cNvSpPr>
                  <a:spLocks noChangeShapeType="1"/>
                </p:cNvSpPr>
                <p:nvPr/>
              </p:nvSpPr>
              <p:spPr bwMode="auto">
                <a:xfrm flipV="1">
                  <a:off x="2218" y="1156"/>
                  <a:ext cx="1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3" name="Freeform 381"/>
                <p:cNvSpPr>
                  <a:spLocks/>
                </p:cNvSpPr>
                <p:nvPr/>
              </p:nvSpPr>
              <p:spPr bwMode="auto">
                <a:xfrm>
                  <a:off x="2205" y="1079"/>
                  <a:ext cx="39" cy="77"/>
                </a:xfrm>
                <a:custGeom>
                  <a:avLst/>
                  <a:gdLst>
                    <a:gd name="T0" fmla="*/ 0 w 235"/>
                    <a:gd name="T1" fmla="*/ 0 h 464"/>
                    <a:gd name="T2" fmla="*/ 0 w 235"/>
                    <a:gd name="T3" fmla="*/ 0 h 464"/>
                    <a:gd name="T4" fmla="*/ 0 w 235"/>
                    <a:gd name="T5" fmla="*/ 0 h 464"/>
                    <a:gd name="T6" fmla="*/ 0 w 235"/>
                    <a:gd name="T7" fmla="*/ 0 h 464"/>
                    <a:gd name="T8" fmla="*/ 0 w 235"/>
                    <a:gd name="T9" fmla="*/ 0 h 464"/>
                    <a:gd name="T10" fmla="*/ 0 w 235"/>
                    <a:gd name="T11" fmla="*/ 0 h 464"/>
                    <a:gd name="T12" fmla="*/ 0 w 235"/>
                    <a:gd name="T13" fmla="*/ 0 h 4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5"/>
                    <a:gd name="T22" fmla="*/ 0 h 464"/>
                    <a:gd name="T23" fmla="*/ 235 w 235"/>
                    <a:gd name="T24" fmla="*/ 464 h 4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5" h="464">
                      <a:moveTo>
                        <a:pt x="0" y="434"/>
                      </a:moveTo>
                      <a:lnTo>
                        <a:pt x="41" y="449"/>
                      </a:lnTo>
                      <a:lnTo>
                        <a:pt x="83" y="464"/>
                      </a:lnTo>
                      <a:lnTo>
                        <a:pt x="235" y="30"/>
                      </a:lnTo>
                      <a:lnTo>
                        <a:pt x="193" y="15"/>
                      </a:lnTo>
                      <a:lnTo>
                        <a:pt x="152" y="0"/>
                      </a:lnTo>
                      <a:lnTo>
                        <a:pt x="0" y="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4" name="Freeform 382"/>
                <p:cNvSpPr>
                  <a:spLocks/>
                </p:cNvSpPr>
                <p:nvPr/>
              </p:nvSpPr>
              <p:spPr bwMode="auto">
                <a:xfrm>
                  <a:off x="2205" y="1079"/>
                  <a:ext cx="39" cy="77"/>
                </a:xfrm>
                <a:custGeom>
                  <a:avLst/>
                  <a:gdLst>
                    <a:gd name="T0" fmla="*/ 0 w 235"/>
                    <a:gd name="T1" fmla="*/ 0 h 464"/>
                    <a:gd name="T2" fmla="*/ 0 w 235"/>
                    <a:gd name="T3" fmla="*/ 0 h 464"/>
                    <a:gd name="T4" fmla="*/ 0 w 235"/>
                    <a:gd name="T5" fmla="*/ 0 h 464"/>
                    <a:gd name="T6" fmla="*/ 0 w 235"/>
                    <a:gd name="T7" fmla="*/ 0 h 464"/>
                    <a:gd name="T8" fmla="*/ 0 w 235"/>
                    <a:gd name="T9" fmla="*/ 0 h 464"/>
                    <a:gd name="T10" fmla="*/ 0 w 235"/>
                    <a:gd name="T11" fmla="*/ 0 h 464"/>
                    <a:gd name="T12" fmla="*/ 0 w 235"/>
                    <a:gd name="T13" fmla="*/ 0 h 4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5"/>
                    <a:gd name="T22" fmla="*/ 0 h 464"/>
                    <a:gd name="T23" fmla="*/ 235 w 235"/>
                    <a:gd name="T24" fmla="*/ 464 h 4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5" h="464">
                      <a:moveTo>
                        <a:pt x="0" y="434"/>
                      </a:moveTo>
                      <a:lnTo>
                        <a:pt x="41" y="449"/>
                      </a:lnTo>
                      <a:lnTo>
                        <a:pt x="83" y="464"/>
                      </a:lnTo>
                      <a:lnTo>
                        <a:pt x="235" y="30"/>
                      </a:lnTo>
                      <a:lnTo>
                        <a:pt x="193" y="15"/>
                      </a:lnTo>
                      <a:lnTo>
                        <a:pt x="152" y="0"/>
                      </a:lnTo>
                      <a:lnTo>
                        <a:pt x="0" y="43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5" name="Freeform 383"/>
                <p:cNvSpPr>
                  <a:spLocks/>
                </p:cNvSpPr>
                <p:nvPr/>
              </p:nvSpPr>
              <p:spPr bwMode="auto">
                <a:xfrm>
                  <a:off x="2237" y="1082"/>
                  <a:ext cx="8" cy="2"/>
                </a:xfrm>
                <a:custGeom>
                  <a:avLst/>
                  <a:gdLst>
                    <a:gd name="T0" fmla="*/ 0 w 44"/>
                    <a:gd name="T1" fmla="*/ 0 h 15"/>
                    <a:gd name="T2" fmla="*/ 0 w 44"/>
                    <a:gd name="T3" fmla="*/ 0 h 15"/>
                    <a:gd name="T4" fmla="*/ 0 w 44"/>
                    <a:gd name="T5" fmla="*/ 0 h 15"/>
                    <a:gd name="T6" fmla="*/ 0 w 44"/>
                    <a:gd name="T7" fmla="*/ 0 h 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4"/>
                    <a:gd name="T13" fmla="*/ 0 h 15"/>
                    <a:gd name="T14" fmla="*/ 44 w 44"/>
                    <a:gd name="T15" fmla="*/ 15 h 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4" h="15">
                      <a:moveTo>
                        <a:pt x="0" y="0"/>
                      </a:moveTo>
                      <a:lnTo>
                        <a:pt x="42" y="15"/>
                      </a:lnTo>
                      <a:lnTo>
                        <a:pt x="44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6" name="Line 384"/>
                <p:cNvSpPr>
                  <a:spLocks noChangeShapeType="1"/>
                </p:cNvSpPr>
                <p:nvPr/>
              </p:nvSpPr>
              <p:spPr bwMode="auto">
                <a:xfrm flipV="1">
                  <a:off x="2244" y="108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7" name="Freeform 385"/>
                <p:cNvSpPr>
                  <a:spLocks/>
                </p:cNvSpPr>
                <p:nvPr/>
              </p:nvSpPr>
              <p:spPr bwMode="auto">
                <a:xfrm>
                  <a:off x="2230" y="1004"/>
                  <a:ext cx="23" cy="79"/>
                </a:xfrm>
                <a:custGeom>
                  <a:avLst/>
                  <a:gdLst>
                    <a:gd name="T0" fmla="*/ 0 w 139"/>
                    <a:gd name="T1" fmla="*/ 0 h 468"/>
                    <a:gd name="T2" fmla="*/ 0 w 139"/>
                    <a:gd name="T3" fmla="*/ 0 h 468"/>
                    <a:gd name="T4" fmla="*/ 0 w 139"/>
                    <a:gd name="T5" fmla="*/ 0 h 468"/>
                    <a:gd name="T6" fmla="*/ 0 w 139"/>
                    <a:gd name="T7" fmla="*/ 0 h 468"/>
                    <a:gd name="T8" fmla="*/ 0 w 139"/>
                    <a:gd name="T9" fmla="*/ 0 h 468"/>
                    <a:gd name="T10" fmla="*/ 0 w 139"/>
                    <a:gd name="T11" fmla="*/ 0 h 468"/>
                    <a:gd name="T12" fmla="*/ 0 w 139"/>
                    <a:gd name="T13" fmla="*/ 0 h 46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9"/>
                    <a:gd name="T22" fmla="*/ 0 h 468"/>
                    <a:gd name="T23" fmla="*/ 139 w 139"/>
                    <a:gd name="T24" fmla="*/ 468 h 46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9" h="468">
                      <a:moveTo>
                        <a:pt x="0" y="457"/>
                      </a:moveTo>
                      <a:lnTo>
                        <a:pt x="44" y="463"/>
                      </a:lnTo>
                      <a:lnTo>
                        <a:pt x="88" y="468"/>
                      </a:lnTo>
                      <a:lnTo>
                        <a:pt x="139" y="11"/>
                      </a:lnTo>
                      <a:lnTo>
                        <a:pt x="96" y="5"/>
                      </a:lnTo>
                      <a:lnTo>
                        <a:pt x="52" y="0"/>
                      </a:lnTo>
                      <a:lnTo>
                        <a:pt x="0" y="4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8" name="Freeform 386"/>
                <p:cNvSpPr>
                  <a:spLocks/>
                </p:cNvSpPr>
                <p:nvPr/>
              </p:nvSpPr>
              <p:spPr bwMode="auto">
                <a:xfrm>
                  <a:off x="2230" y="1004"/>
                  <a:ext cx="23" cy="79"/>
                </a:xfrm>
                <a:custGeom>
                  <a:avLst/>
                  <a:gdLst>
                    <a:gd name="T0" fmla="*/ 0 w 139"/>
                    <a:gd name="T1" fmla="*/ 0 h 468"/>
                    <a:gd name="T2" fmla="*/ 0 w 139"/>
                    <a:gd name="T3" fmla="*/ 0 h 468"/>
                    <a:gd name="T4" fmla="*/ 0 w 139"/>
                    <a:gd name="T5" fmla="*/ 0 h 468"/>
                    <a:gd name="T6" fmla="*/ 0 w 139"/>
                    <a:gd name="T7" fmla="*/ 0 h 468"/>
                    <a:gd name="T8" fmla="*/ 0 w 139"/>
                    <a:gd name="T9" fmla="*/ 0 h 468"/>
                    <a:gd name="T10" fmla="*/ 0 w 139"/>
                    <a:gd name="T11" fmla="*/ 0 h 468"/>
                    <a:gd name="T12" fmla="*/ 0 w 139"/>
                    <a:gd name="T13" fmla="*/ 0 h 46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9"/>
                    <a:gd name="T22" fmla="*/ 0 h 468"/>
                    <a:gd name="T23" fmla="*/ 139 w 139"/>
                    <a:gd name="T24" fmla="*/ 468 h 46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9" h="468">
                      <a:moveTo>
                        <a:pt x="0" y="457"/>
                      </a:moveTo>
                      <a:lnTo>
                        <a:pt x="44" y="463"/>
                      </a:lnTo>
                      <a:lnTo>
                        <a:pt x="88" y="468"/>
                      </a:lnTo>
                      <a:lnTo>
                        <a:pt x="139" y="11"/>
                      </a:lnTo>
                      <a:lnTo>
                        <a:pt x="96" y="5"/>
                      </a:lnTo>
                      <a:lnTo>
                        <a:pt x="52" y="0"/>
                      </a:lnTo>
                      <a:lnTo>
                        <a:pt x="0" y="45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9" name="Freeform 387"/>
                <p:cNvSpPr>
                  <a:spLocks/>
                </p:cNvSpPr>
                <p:nvPr/>
              </p:nvSpPr>
              <p:spPr bwMode="auto">
                <a:xfrm>
                  <a:off x="2246" y="1004"/>
                  <a:ext cx="7" cy="2"/>
                </a:xfrm>
                <a:custGeom>
                  <a:avLst/>
                  <a:gdLst>
                    <a:gd name="T0" fmla="*/ 0 w 43"/>
                    <a:gd name="T1" fmla="*/ 0 h 11"/>
                    <a:gd name="T2" fmla="*/ 0 w 43"/>
                    <a:gd name="T3" fmla="*/ 0 h 11"/>
                    <a:gd name="T4" fmla="*/ 0 w 43"/>
                    <a:gd name="T5" fmla="*/ 0 h 11"/>
                    <a:gd name="T6" fmla="*/ 0 w 43"/>
                    <a:gd name="T7" fmla="*/ 0 h 1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"/>
                    <a:gd name="T13" fmla="*/ 0 h 11"/>
                    <a:gd name="T14" fmla="*/ 43 w 43"/>
                    <a:gd name="T15" fmla="*/ 11 h 1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" h="11">
                      <a:moveTo>
                        <a:pt x="0" y="5"/>
                      </a:moveTo>
                      <a:lnTo>
                        <a:pt x="43" y="11"/>
                      </a:lnTo>
                      <a:lnTo>
                        <a:pt x="43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0" name="Line 388"/>
                <p:cNvSpPr>
                  <a:spLocks noChangeShapeType="1"/>
                </p:cNvSpPr>
                <p:nvPr/>
              </p:nvSpPr>
              <p:spPr bwMode="auto">
                <a:xfrm flipV="1">
                  <a:off x="2253" y="1004"/>
                  <a:ext cx="1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1" name="Freeform 389"/>
                <p:cNvSpPr>
                  <a:spLocks/>
                </p:cNvSpPr>
                <p:nvPr/>
              </p:nvSpPr>
              <p:spPr bwMode="auto">
                <a:xfrm>
                  <a:off x="1564" y="770"/>
                  <a:ext cx="20" cy="25"/>
                </a:xfrm>
                <a:custGeom>
                  <a:avLst/>
                  <a:gdLst>
                    <a:gd name="T0" fmla="*/ 0 w 118"/>
                    <a:gd name="T1" fmla="*/ 0 h 148"/>
                    <a:gd name="T2" fmla="*/ 0 w 118"/>
                    <a:gd name="T3" fmla="*/ 0 h 148"/>
                    <a:gd name="T4" fmla="*/ 0 w 118"/>
                    <a:gd name="T5" fmla="*/ 0 h 148"/>
                    <a:gd name="T6" fmla="*/ 0 w 118"/>
                    <a:gd name="T7" fmla="*/ 0 h 148"/>
                    <a:gd name="T8" fmla="*/ 0 w 118"/>
                    <a:gd name="T9" fmla="*/ 0 h 148"/>
                    <a:gd name="T10" fmla="*/ 0 w 118"/>
                    <a:gd name="T11" fmla="*/ 0 h 148"/>
                    <a:gd name="T12" fmla="*/ 0 w 118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8"/>
                    <a:gd name="T22" fmla="*/ 0 h 148"/>
                    <a:gd name="T23" fmla="*/ 118 w 118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8" h="148">
                      <a:moveTo>
                        <a:pt x="33" y="148"/>
                      </a:moveTo>
                      <a:lnTo>
                        <a:pt x="76" y="136"/>
                      </a:lnTo>
                      <a:lnTo>
                        <a:pt x="118" y="124"/>
                      </a:lnTo>
                      <a:lnTo>
                        <a:pt x="85" y="0"/>
                      </a:lnTo>
                      <a:lnTo>
                        <a:pt x="43" y="12"/>
                      </a:lnTo>
                      <a:lnTo>
                        <a:pt x="0" y="24"/>
                      </a:lnTo>
                      <a:lnTo>
                        <a:pt x="33" y="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2" name="Freeform 390"/>
                <p:cNvSpPr>
                  <a:spLocks/>
                </p:cNvSpPr>
                <p:nvPr/>
              </p:nvSpPr>
              <p:spPr bwMode="auto">
                <a:xfrm>
                  <a:off x="1564" y="770"/>
                  <a:ext cx="20" cy="25"/>
                </a:xfrm>
                <a:custGeom>
                  <a:avLst/>
                  <a:gdLst>
                    <a:gd name="T0" fmla="*/ 0 w 118"/>
                    <a:gd name="T1" fmla="*/ 0 h 148"/>
                    <a:gd name="T2" fmla="*/ 0 w 118"/>
                    <a:gd name="T3" fmla="*/ 0 h 148"/>
                    <a:gd name="T4" fmla="*/ 0 w 118"/>
                    <a:gd name="T5" fmla="*/ 0 h 148"/>
                    <a:gd name="T6" fmla="*/ 0 w 118"/>
                    <a:gd name="T7" fmla="*/ 0 h 148"/>
                    <a:gd name="T8" fmla="*/ 0 w 118"/>
                    <a:gd name="T9" fmla="*/ 0 h 148"/>
                    <a:gd name="T10" fmla="*/ 0 w 118"/>
                    <a:gd name="T11" fmla="*/ 0 h 148"/>
                    <a:gd name="T12" fmla="*/ 0 w 118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8"/>
                    <a:gd name="T22" fmla="*/ 0 h 148"/>
                    <a:gd name="T23" fmla="*/ 118 w 118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8" h="148">
                      <a:moveTo>
                        <a:pt x="33" y="148"/>
                      </a:moveTo>
                      <a:lnTo>
                        <a:pt x="76" y="136"/>
                      </a:lnTo>
                      <a:lnTo>
                        <a:pt x="118" y="124"/>
                      </a:lnTo>
                      <a:lnTo>
                        <a:pt x="85" y="0"/>
                      </a:lnTo>
                      <a:lnTo>
                        <a:pt x="43" y="12"/>
                      </a:lnTo>
                      <a:lnTo>
                        <a:pt x="0" y="24"/>
                      </a:lnTo>
                      <a:lnTo>
                        <a:pt x="33" y="14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3" name="Freeform 391"/>
                <p:cNvSpPr>
                  <a:spLocks/>
                </p:cNvSpPr>
                <p:nvPr/>
              </p:nvSpPr>
              <p:spPr bwMode="auto">
                <a:xfrm>
                  <a:off x="1571" y="767"/>
                  <a:ext cx="7" cy="5"/>
                </a:xfrm>
                <a:custGeom>
                  <a:avLst/>
                  <a:gdLst>
                    <a:gd name="T0" fmla="*/ 0 w 42"/>
                    <a:gd name="T1" fmla="*/ 0 h 31"/>
                    <a:gd name="T2" fmla="*/ 0 w 42"/>
                    <a:gd name="T3" fmla="*/ 0 h 31"/>
                    <a:gd name="T4" fmla="*/ 0 w 42"/>
                    <a:gd name="T5" fmla="*/ 0 h 31"/>
                    <a:gd name="T6" fmla="*/ 0 w 42"/>
                    <a:gd name="T7" fmla="*/ 0 h 31"/>
                    <a:gd name="T8" fmla="*/ 0 w 42"/>
                    <a:gd name="T9" fmla="*/ 0 h 31"/>
                    <a:gd name="T10" fmla="*/ 0 w 42"/>
                    <a:gd name="T11" fmla="*/ 0 h 31"/>
                    <a:gd name="T12" fmla="*/ 0 w 42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2"/>
                    <a:gd name="T22" fmla="*/ 0 h 31"/>
                    <a:gd name="T23" fmla="*/ 42 w 42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2" h="31">
                      <a:moveTo>
                        <a:pt x="0" y="31"/>
                      </a:moveTo>
                      <a:lnTo>
                        <a:pt x="42" y="19"/>
                      </a:lnTo>
                      <a:lnTo>
                        <a:pt x="40" y="14"/>
                      </a:lnTo>
                      <a:lnTo>
                        <a:pt x="38" y="10"/>
                      </a:lnTo>
                      <a:lnTo>
                        <a:pt x="35" y="4"/>
                      </a:lnTo>
                      <a:lnTo>
                        <a:pt x="30" y="0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4" name="Freeform 392"/>
                <p:cNvSpPr>
                  <a:spLocks/>
                </p:cNvSpPr>
                <p:nvPr/>
              </p:nvSpPr>
              <p:spPr bwMode="auto">
                <a:xfrm>
                  <a:off x="1576" y="767"/>
                  <a:ext cx="2" cy="3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9"/>
                    <a:gd name="T17" fmla="*/ 12 w 1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9">
                      <a:moveTo>
                        <a:pt x="12" y="19"/>
                      </a:moveTo>
                      <a:lnTo>
                        <a:pt x="10" y="14"/>
                      </a:lnTo>
                      <a:lnTo>
                        <a:pt x="8" y="10"/>
                      </a:lnTo>
                      <a:lnTo>
                        <a:pt x="5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5" name="Freeform 393"/>
                <p:cNvSpPr>
                  <a:spLocks/>
                </p:cNvSpPr>
                <p:nvPr/>
              </p:nvSpPr>
              <p:spPr bwMode="auto">
                <a:xfrm>
                  <a:off x="1551" y="752"/>
                  <a:ext cx="25" cy="25"/>
                </a:xfrm>
                <a:custGeom>
                  <a:avLst/>
                  <a:gdLst>
                    <a:gd name="T0" fmla="*/ 0 w 152"/>
                    <a:gd name="T1" fmla="*/ 0 h 153"/>
                    <a:gd name="T2" fmla="*/ 0 w 152"/>
                    <a:gd name="T3" fmla="*/ 0 h 153"/>
                    <a:gd name="T4" fmla="*/ 0 w 152"/>
                    <a:gd name="T5" fmla="*/ 0 h 153"/>
                    <a:gd name="T6" fmla="*/ 0 w 152"/>
                    <a:gd name="T7" fmla="*/ 0 h 153"/>
                    <a:gd name="T8" fmla="*/ 0 w 152"/>
                    <a:gd name="T9" fmla="*/ 0 h 153"/>
                    <a:gd name="T10" fmla="*/ 0 w 152"/>
                    <a:gd name="T11" fmla="*/ 0 h 153"/>
                    <a:gd name="T12" fmla="*/ 0 w 152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53"/>
                    <a:gd name="T23" fmla="*/ 152 w 152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53">
                      <a:moveTo>
                        <a:pt x="91" y="153"/>
                      </a:moveTo>
                      <a:lnTo>
                        <a:pt x="122" y="122"/>
                      </a:lnTo>
                      <a:lnTo>
                        <a:pt x="152" y="91"/>
                      </a:lnTo>
                      <a:lnTo>
                        <a:pt x="62" y="0"/>
                      </a:ln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91" y="1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6" name="Freeform 394"/>
                <p:cNvSpPr>
                  <a:spLocks/>
                </p:cNvSpPr>
                <p:nvPr/>
              </p:nvSpPr>
              <p:spPr bwMode="auto">
                <a:xfrm>
                  <a:off x="1551" y="752"/>
                  <a:ext cx="25" cy="25"/>
                </a:xfrm>
                <a:custGeom>
                  <a:avLst/>
                  <a:gdLst>
                    <a:gd name="T0" fmla="*/ 0 w 152"/>
                    <a:gd name="T1" fmla="*/ 0 h 153"/>
                    <a:gd name="T2" fmla="*/ 0 w 152"/>
                    <a:gd name="T3" fmla="*/ 0 h 153"/>
                    <a:gd name="T4" fmla="*/ 0 w 152"/>
                    <a:gd name="T5" fmla="*/ 0 h 153"/>
                    <a:gd name="T6" fmla="*/ 0 w 152"/>
                    <a:gd name="T7" fmla="*/ 0 h 153"/>
                    <a:gd name="T8" fmla="*/ 0 w 152"/>
                    <a:gd name="T9" fmla="*/ 0 h 153"/>
                    <a:gd name="T10" fmla="*/ 0 w 152"/>
                    <a:gd name="T11" fmla="*/ 0 h 153"/>
                    <a:gd name="T12" fmla="*/ 0 w 152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53"/>
                    <a:gd name="T23" fmla="*/ 152 w 152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53">
                      <a:moveTo>
                        <a:pt x="91" y="153"/>
                      </a:moveTo>
                      <a:lnTo>
                        <a:pt x="122" y="122"/>
                      </a:lnTo>
                      <a:lnTo>
                        <a:pt x="152" y="91"/>
                      </a:lnTo>
                      <a:lnTo>
                        <a:pt x="62" y="0"/>
                      </a:ln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91" y="15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7" name="Freeform 395"/>
                <p:cNvSpPr>
                  <a:spLocks/>
                </p:cNvSpPr>
                <p:nvPr/>
              </p:nvSpPr>
              <p:spPr bwMode="auto">
                <a:xfrm>
                  <a:off x="1556" y="750"/>
                  <a:ext cx="5" cy="7"/>
                </a:xfrm>
                <a:custGeom>
                  <a:avLst/>
                  <a:gdLst>
                    <a:gd name="T0" fmla="*/ 0 w 31"/>
                    <a:gd name="T1" fmla="*/ 0 h 43"/>
                    <a:gd name="T2" fmla="*/ 0 w 31"/>
                    <a:gd name="T3" fmla="*/ 0 h 43"/>
                    <a:gd name="T4" fmla="*/ 0 w 31"/>
                    <a:gd name="T5" fmla="*/ 0 h 43"/>
                    <a:gd name="T6" fmla="*/ 0 w 31"/>
                    <a:gd name="T7" fmla="*/ 0 h 43"/>
                    <a:gd name="T8" fmla="*/ 0 w 31"/>
                    <a:gd name="T9" fmla="*/ 0 h 43"/>
                    <a:gd name="T10" fmla="*/ 0 w 31"/>
                    <a:gd name="T11" fmla="*/ 0 h 43"/>
                    <a:gd name="T12" fmla="*/ 0 w 31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3"/>
                    <a:gd name="T23" fmla="*/ 31 w 31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3">
                      <a:moveTo>
                        <a:pt x="0" y="43"/>
                      </a:moveTo>
                      <a:lnTo>
                        <a:pt x="31" y="12"/>
                      </a:lnTo>
                      <a:lnTo>
                        <a:pt x="26" y="8"/>
                      </a:lnTo>
                      <a:lnTo>
                        <a:pt x="22" y="5"/>
                      </a:lnTo>
                      <a:lnTo>
                        <a:pt x="17" y="2"/>
                      </a:lnTo>
                      <a:lnTo>
                        <a:pt x="11" y="0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8" name="Freeform 396"/>
                <p:cNvSpPr>
                  <a:spLocks/>
                </p:cNvSpPr>
                <p:nvPr/>
              </p:nvSpPr>
              <p:spPr bwMode="auto">
                <a:xfrm>
                  <a:off x="1558" y="750"/>
                  <a:ext cx="3" cy="2"/>
                </a:xfrm>
                <a:custGeom>
                  <a:avLst/>
                  <a:gdLst>
                    <a:gd name="T0" fmla="*/ 0 w 20"/>
                    <a:gd name="T1" fmla="*/ 0 h 12"/>
                    <a:gd name="T2" fmla="*/ 0 w 20"/>
                    <a:gd name="T3" fmla="*/ 0 h 12"/>
                    <a:gd name="T4" fmla="*/ 0 w 20"/>
                    <a:gd name="T5" fmla="*/ 0 h 12"/>
                    <a:gd name="T6" fmla="*/ 0 w 20"/>
                    <a:gd name="T7" fmla="*/ 0 h 12"/>
                    <a:gd name="T8" fmla="*/ 0 w 20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12"/>
                    <a:gd name="T17" fmla="*/ 20 w 2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12">
                      <a:moveTo>
                        <a:pt x="20" y="12"/>
                      </a:moveTo>
                      <a:lnTo>
                        <a:pt x="15" y="8"/>
                      </a:lnTo>
                      <a:lnTo>
                        <a:pt x="11" y="5"/>
                      </a:lnTo>
                      <a:lnTo>
                        <a:pt x="6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9" name="Freeform 397"/>
                <p:cNvSpPr>
                  <a:spLocks/>
                </p:cNvSpPr>
                <p:nvPr/>
              </p:nvSpPr>
              <p:spPr bwMode="auto">
                <a:xfrm>
                  <a:off x="1533" y="744"/>
                  <a:ext cx="25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124" y="119"/>
                      </a:moveTo>
                      <a:lnTo>
                        <a:pt x="136" y="76"/>
                      </a:lnTo>
                      <a:lnTo>
                        <a:pt x="147" y="33"/>
                      </a:lnTo>
                      <a:lnTo>
                        <a:pt x="23" y="0"/>
                      </a:lnTo>
                      <a:lnTo>
                        <a:pt x="12" y="43"/>
                      </a:lnTo>
                      <a:lnTo>
                        <a:pt x="0" y="86"/>
                      </a:lnTo>
                      <a:lnTo>
                        <a:pt x="124" y="1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70" name="Freeform 398"/>
                <p:cNvSpPr>
                  <a:spLocks/>
                </p:cNvSpPr>
                <p:nvPr/>
              </p:nvSpPr>
              <p:spPr bwMode="auto">
                <a:xfrm>
                  <a:off x="1533" y="744"/>
                  <a:ext cx="25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124" y="119"/>
                      </a:moveTo>
                      <a:lnTo>
                        <a:pt x="136" y="76"/>
                      </a:lnTo>
                      <a:lnTo>
                        <a:pt x="147" y="33"/>
                      </a:lnTo>
                      <a:lnTo>
                        <a:pt x="23" y="0"/>
                      </a:lnTo>
                      <a:lnTo>
                        <a:pt x="12" y="43"/>
                      </a:lnTo>
                      <a:lnTo>
                        <a:pt x="0" y="86"/>
                      </a:lnTo>
                      <a:lnTo>
                        <a:pt x="124" y="11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71" name="Freeform 399"/>
                <p:cNvSpPr>
                  <a:spLocks/>
                </p:cNvSpPr>
                <p:nvPr/>
              </p:nvSpPr>
              <p:spPr bwMode="auto">
                <a:xfrm>
                  <a:off x="1533" y="744"/>
                  <a:ext cx="4" cy="7"/>
                </a:xfrm>
                <a:custGeom>
                  <a:avLst/>
                  <a:gdLst>
                    <a:gd name="T0" fmla="*/ 0 w 23"/>
                    <a:gd name="T1" fmla="*/ 0 h 44"/>
                    <a:gd name="T2" fmla="*/ 0 w 23"/>
                    <a:gd name="T3" fmla="*/ 0 h 44"/>
                    <a:gd name="T4" fmla="*/ 0 w 23"/>
                    <a:gd name="T5" fmla="*/ 0 h 44"/>
                    <a:gd name="T6" fmla="*/ 0 w 23"/>
                    <a:gd name="T7" fmla="*/ 0 h 44"/>
                    <a:gd name="T8" fmla="*/ 0 w 23"/>
                    <a:gd name="T9" fmla="*/ 0 h 44"/>
                    <a:gd name="T10" fmla="*/ 0 w 23"/>
                    <a:gd name="T11" fmla="*/ 0 h 44"/>
                    <a:gd name="T12" fmla="*/ 0 w 23"/>
                    <a:gd name="T13" fmla="*/ 0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44"/>
                    <a:gd name="T23" fmla="*/ 23 w 23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44">
                      <a:moveTo>
                        <a:pt x="12" y="44"/>
                      </a:moveTo>
                      <a:lnTo>
                        <a:pt x="23" y="1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1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72" name="Freeform 400"/>
                <p:cNvSpPr>
                  <a:spLocks/>
                </p:cNvSpPr>
                <p:nvPr/>
              </p:nvSpPr>
              <p:spPr bwMode="auto">
                <a:xfrm>
                  <a:off x="1533" y="744"/>
                  <a:ext cx="4" cy="1"/>
                </a:xfrm>
                <a:custGeom>
                  <a:avLst/>
                  <a:gdLst>
                    <a:gd name="T0" fmla="*/ 0 w 23"/>
                    <a:gd name="T1" fmla="*/ 1 h 1"/>
                    <a:gd name="T2" fmla="*/ 0 w 23"/>
                    <a:gd name="T3" fmla="*/ 0 h 1"/>
                    <a:gd name="T4" fmla="*/ 0 w 23"/>
                    <a:gd name="T5" fmla="*/ 0 h 1"/>
                    <a:gd name="T6" fmla="*/ 0 w 23"/>
                    <a:gd name="T7" fmla="*/ 0 h 1"/>
                    <a:gd name="T8" fmla="*/ 0 w 23"/>
                    <a:gd name="T9" fmla="*/ 1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1"/>
                    <a:gd name="T17" fmla="*/ 23 w 23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1">
                      <a:moveTo>
                        <a:pt x="23" y="1"/>
                      </a:move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73" name="Freeform 401"/>
                <p:cNvSpPr>
                  <a:spLocks/>
                </p:cNvSpPr>
                <p:nvPr/>
              </p:nvSpPr>
              <p:spPr bwMode="auto">
                <a:xfrm>
                  <a:off x="1513" y="744"/>
                  <a:ext cx="24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147" y="86"/>
                      </a:moveTo>
                      <a:lnTo>
                        <a:pt x="136" y="43"/>
                      </a:lnTo>
                      <a:lnTo>
                        <a:pt x="124" y="0"/>
                      </a:lnTo>
                      <a:lnTo>
                        <a:pt x="0" y="33"/>
                      </a:lnTo>
                      <a:lnTo>
                        <a:pt x="12" y="76"/>
                      </a:lnTo>
                      <a:lnTo>
                        <a:pt x="23" y="119"/>
                      </a:lnTo>
                      <a:lnTo>
                        <a:pt x="147" y="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74" name="Freeform 402"/>
                <p:cNvSpPr>
                  <a:spLocks/>
                </p:cNvSpPr>
                <p:nvPr/>
              </p:nvSpPr>
              <p:spPr bwMode="auto">
                <a:xfrm>
                  <a:off x="1513" y="744"/>
                  <a:ext cx="24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147" y="86"/>
                      </a:moveTo>
                      <a:lnTo>
                        <a:pt x="136" y="43"/>
                      </a:lnTo>
                      <a:lnTo>
                        <a:pt x="124" y="0"/>
                      </a:lnTo>
                      <a:lnTo>
                        <a:pt x="0" y="33"/>
                      </a:lnTo>
                      <a:lnTo>
                        <a:pt x="12" y="76"/>
                      </a:lnTo>
                      <a:lnTo>
                        <a:pt x="23" y="119"/>
                      </a:lnTo>
                      <a:lnTo>
                        <a:pt x="147" y="8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75" name="Freeform 403"/>
                <p:cNvSpPr>
                  <a:spLocks/>
                </p:cNvSpPr>
                <p:nvPr/>
              </p:nvSpPr>
              <p:spPr bwMode="auto">
                <a:xfrm>
                  <a:off x="1510" y="750"/>
                  <a:ext cx="5" cy="7"/>
                </a:xfrm>
                <a:custGeom>
                  <a:avLst/>
                  <a:gdLst>
                    <a:gd name="T0" fmla="*/ 0 w 31"/>
                    <a:gd name="T1" fmla="*/ 0 h 43"/>
                    <a:gd name="T2" fmla="*/ 0 w 31"/>
                    <a:gd name="T3" fmla="*/ 0 h 43"/>
                    <a:gd name="T4" fmla="*/ 0 w 31"/>
                    <a:gd name="T5" fmla="*/ 0 h 43"/>
                    <a:gd name="T6" fmla="*/ 0 w 31"/>
                    <a:gd name="T7" fmla="*/ 0 h 43"/>
                    <a:gd name="T8" fmla="*/ 0 w 31"/>
                    <a:gd name="T9" fmla="*/ 0 h 43"/>
                    <a:gd name="T10" fmla="*/ 0 w 31"/>
                    <a:gd name="T11" fmla="*/ 0 h 43"/>
                    <a:gd name="T12" fmla="*/ 0 w 31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3"/>
                    <a:gd name="T23" fmla="*/ 31 w 31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3">
                      <a:moveTo>
                        <a:pt x="31" y="43"/>
                      </a:moveTo>
                      <a:lnTo>
                        <a:pt x="19" y="0"/>
                      </a:lnTo>
                      <a:lnTo>
                        <a:pt x="14" y="2"/>
                      </a:lnTo>
                      <a:lnTo>
                        <a:pt x="9" y="5"/>
                      </a:lnTo>
                      <a:lnTo>
                        <a:pt x="4" y="8"/>
                      </a:lnTo>
                      <a:lnTo>
                        <a:pt x="0" y="12"/>
                      </a:lnTo>
                      <a:lnTo>
                        <a:pt x="31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76" name="Freeform 404"/>
                <p:cNvSpPr>
                  <a:spLocks/>
                </p:cNvSpPr>
                <p:nvPr/>
              </p:nvSpPr>
              <p:spPr bwMode="auto">
                <a:xfrm>
                  <a:off x="1510" y="750"/>
                  <a:ext cx="3" cy="2"/>
                </a:xfrm>
                <a:custGeom>
                  <a:avLst/>
                  <a:gdLst>
                    <a:gd name="T0" fmla="*/ 0 w 19"/>
                    <a:gd name="T1" fmla="*/ 0 h 12"/>
                    <a:gd name="T2" fmla="*/ 0 w 19"/>
                    <a:gd name="T3" fmla="*/ 0 h 12"/>
                    <a:gd name="T4" fmla="*/ 0 w 19"/>
                    <a:gd name="T5" fmla="*/ 0 h 12"/>
                    <a:gd name="T6" fmla="*/ 0 w 19"/>
                    <a:gd name="T7" fmla="*/ 0 h 12"/>
                    <a:gd name="T8" fmla="*/ 0 w 19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12"/>
                    <a:gd name="T17" fmla="*/ 19 w 19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12">
                      <a:moveTo>
                        <a:pt x="19" y="0"/>
                      </a:moveTo>
                      <a:lnTo>
                        <a:pt x="14" y="2"/>
                      </a:lnTo>
                      <a:lnTo>
                        <a:pt x="9" y="5"/>
                      </a:lnTo>
                      <a:lnTo>
                        <a:pt x="4" y="8"/>
                      </a:lnTo>
                      <a:lnTo>
                        <a:pt x="0" y="1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77" name="Freeform 405"/>
                <p:cNvSpPr>
                  <a:spLocks/>
                </p:cNvSpPr>
                <p:nvPr/>
              </p:nvSpPr>
              <p:spPr bwMode="auto">
                <a:xfrm>
                  <a:off x="1494" y="752"/>
                  <a:ext cx="26" cy="25"/>
                </a:xfrm>
                <a:custGeom>
                  <a:avLst/>
                  <a:gdLst>
                    <a:gd name="T0" fmla="*/ 0 w 153"/>
                    <a:gd name="T1" fmla="*/ 0 h 153"/>
                    <a:gd name="T2" fmla="*/ 0 w 153"/>
                    <a:gd name="T3" fmla="*/ 0 h 153"/>
                    <a:gd name="T4" fmla="*/ 0 w 153"/>
                    <a:gd name="T5" fmla="*/ 0 h 153"/>
                    <a:gd name="T6" fmla="*/ 0 w 153"/>
                    <a:gd name="T7" fmla="*/ 0 h 153"/>
                    <a:gd name="T8" fmla="*/ 0 w 153"/>
                    <a:gd name="T9" fmla="*/ 0 h 153"/>
                    <a:gd name="T10" fmla="*/ 0 w 153"/>
                    <a:gd name="T11" fmla="*/ 0 h 153"/>
                    <a:gd name="T12" fmla="*/ 0 w 153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3"/>
                    <a:gd name="T22" fmla="*/ 0 h 153"/>
                    <a:gd name="T23" fmla="*/ 153 w 153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3" h="153">
                      <a:moveTo>
                        <a:pt x="153" y="62"/>
                      </a:moveTo>
                      <a:lnTo>
                        <a:pt x="122" y="31"/>
                      </a:lnTo>
                      <a:lnTo>
                        <a:pt x="91" y="0"/>
                      </a:lnTo>
                      <a:lnTo>
                        <a:pt x="0" y="91"/>
                      </a:lnTo>
                      <a:lnTo>
                        <a:pt x="31" y="122"/>
                      </a:lnTo>
                      <a:lnTo>
                        <a:pt x="62" y="153"/>
                      </a:lnTo>
                      <a:lnTo>
                        <a:pt x="153" y="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78" name="Freeform 406"/>
                <p:cNvSpPr>
                  <a:spLocks/>
                </p:cNvSpPr>
                <p:nvPr/>
              </p:nvSpPr>
              <p:spPr bwMode="auto">
                <a:xfrm>
                  <a:off x="1494" y="752"/>
                  <a:ext cx="26" cy="25"/>
                </a:xfrm>
                <a:custGeom>
                  <a:avLst/>
                  <a:gdLst>
                    <a:gd name="T0" fmla="*/ 0 w 153"/>
                    <a:gd name="T1" fmla="*/ 0 h 153"/>
                    <a:gd name="T2" fmla="*/ 0 w 153"/>
                    <a:gd name="T3" fmla="*/ 0 h 153"/>
                    <a:gd name="T4" fmla="*/ 0 w 153"/>
                    <a:gd name="T5" fmla="*/ 0 h 153"/>
                    <a:gd name="T6" fmla="*/ 0 w 153"/>
                    <a:gd name="T7" fmla="*/ 0 h 153"/>
                    <a:gd name="T8" fmla="*/ 0 w 153"/>
                    <a:gd name="T9" fmla="*/ 0 h 153"/>
                    <a:gd name="T10" fmla="*/ 0 w 153"/>
                    <a:gd name="T11" fmla="*/ 0 h 153"/>
                    <a:gd name="T12" fmla="*/ 0 w 153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3"/>
                    <a:gd name="T22" fmla="*/ 0 h 153"/>
                    <a:gd name="T23" fmla="*/ 153 w 153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3" h="153">
                      <a:moveTo>
                        <a:pt x="153" y="62"/>
                      </a:moveTo>
                      <a:lnTo>
                        <a:pt x="122" y="31"/>
                      </a:lnTo>
                      <a:lnTo>
                        <a:pt x="91" y="0"/>
                      </a:lnTo>
                      <a:lnTo>
                        <a:pt x="0" y="91"/>
                      </a:lnTo>
                      <a:lnTo>
                        <a:pt x="31" y="122"/>
                      </a:lnTo>
                      <a:lnTo>
                        <a:pt x="62" y="153"/>
                      </a:lnTo>
                      <a:lnTo>
                        <a:pt x="153" y="6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79" name="Freeform 407"/>
                <p:cNvSpPr>
                  <a:spLocks/>
                </p:cNvSpPr>
                <p:nvPr/>
              </p:nvSpPr>
              <p:spPr bwMode="auto">
                <a:xfrm>
                  <a:off x="1493" y="767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43" y="31"/>
                      </a:moveTo>
                      <a:lnTo>
                        <a:pt x="12" y="0"/>
                      </a:lnTo>
                      <a:lnTo>
                        <a:pt x="8" y="4"/>
                      </a:lnTo>
                      <a:lnTo>
                        <a:pt x="4" y="8"/>
                      </a:lnTo>
                      <a:lnTo>
                        <a:pt x="2" y="14"/>
                      </a:lnTo>
                      <a:lnTo>
                        <a:pt x="0" y="19"/>
                      </a:lnTo>
                      <a:lnTo>
                        <a:pt x="43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80" name="Freeform 408"/>
                <p:cNvSpPr>
                  <a:spLocks/>
                </p:cNvSpPr>
                <p:nvPr/>
              </p:nvSpPr>
              <p:spPr bwMode="auto">
                <a:xfrm>
                  <a:off x="1493" y="767"/>
                  <a:ext cx="1" cy="3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9"/>
                    <a:gd name="T17" fmla="*/ 12 w 1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9">
                      <a:moveTo>
                        <a:pt x="12" y="0"/>
                      </a:moveTo>
                      <a:lnTo>
                        <a:pt x="8" y="4"/>
                      </a:lnTo>
                      <a:lnTo>
                        <a:pt x="4" y="8"/>
                      </a:lnTo>
                      <a:lnTo>
                        <a:pt x="2" y="14"/>
                      </a:lnTo>
                      <a:lnTo>
                        <a:pt x="0" y="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81" name="Freeform 409"/>
                <p:cNvSpPr>
                  <a:spLocks/>
                </p:cNvSpPr>
                <p:nvPr/>
              </p:nvSpPr>
              <p:spPr bwMode="auto">
                <a:xfrm>
                  <a:off x="1487" y="770"/>
                  <a:ext cx="20" cy="25"/>
                </a:xfrm>
                <a:custGeom>
                  <a:avLst/>
                  <a:gdLst>
                    <a:gd name="T0" fmla="*/ 0 w 119"/>
                    <a:gd name="T1" fmla="*/ 0 h 148"/>
                    <a:gd name="T2" fmla="*/ 0 w 119"/>
                    <a:gd name="T3" fmla="*/ 0 h 148"/>
                    <a:gd name="T4" fmla="*/ 0 w 119"/>
                    <a:gd name="T5" fmla="*/ 0 h 148"/>
                    <a:gd name="T6" fmla="*/ 0 w 119"/>
                    <a:gd name="T7" fmla="*/ 0 h 148"/>
                    <a:gd name="T8" fmla="*/ 0 w 119"/>
                    <a:gd name="T9" fmla="*/ 0 h 148"/>
                    <a:gd name="T10" fmla="*/ 0 w 119"/>
                    <a:gd name="T11" fmla="*/ 0 h 148"/>
                    <a:gd name="T12" fmla="*/ 0 w 119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9"/>
                    <a:gd name="T22" fmla="*/ 0 h 148"/>
                    <a:gd name="T23" fmla="*/ 119 w 119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9" h="148">
                      <a:moveTo>
                        <a:pt x="119" y="24"/>
                      </a:moveTo>
                      <a:lnTo>
                        <a:pt x="76" y="12"/>
                      </a:lnTo>
                      <a:lnTo>
                        <a:pt x="33" y="0"/>
                      </a:lnTo>
                      <a:lnTo>
                        <a:pt x="0" y="124"/>
                      </a:lnTo>
                      <a:lnTo>
                        <a:pt x="43" y="136"/>
                      </a:lnTo>
                      <a:lnTo>
                        <a:pt x="86" y="148"/>
                      </a:lnTo>
                      <a:lnTo>
                        <a:pt x="119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82" name="Freeform 410"/>
                <p:cNvSpPr>
                  <a:spLocks/>
                </p:cNvSpPr>
                <p:nvPr/>
              </p:nvSpPr>
              <p:spPr bwMode="auto">
                <a:xfrm>
                  <a:off x="1487" y="770"/>
                  <a:ext cx="20" cy="25"/>
                </a:xfrm>
                <a:custGeom>
                  <a:avLst/>
                  <a:gdLst>
                    <a:gd name="T0" fmla="*/ 0 w 119"/>
                    <a:gd name="T1" fmla="*/ 0 h 148"/>
                    <a:gd name="T2" fmla="*/ 0 w 119"/>
                    <a:gd name="T3" fmla="*/ 0 h 148"/>
                    <a:gd name="T4" fmla="*/ 0 w 119"/>
                    <a:gd name="T5" fmla="*/ 0 h 148"/>
                    <a:gd name="T6" fmla="*/ 0 w 119"/>
                    <a:gd name="T7" fmla="*/ 0 h 148"/>
                    <a:gd name="T8" fmla="*/ 0 w 119"/>
                    <a:gd name="T9" fmla="*/ 0 h 148"/>
                    <a:gd name="T10" fmla="*/ 0 w 119"/>
                    <a:gd name="T11" fmla="*/ 0 h 148"/>
                    <a:gd name="T12" fmla="*/ 0 w 119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9"/>
                    <a:gd name="T22" fmla="*/ 0 h 148"/>
                    <a:gd name="T23" fmla="*/ 119 w 119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9" h="148">
                      <a:moveTo>
                        <a:pt x="119" y="24"/>
                      </a:moveTo>
                      <a:lnTo>
                        <a:pt x="76" y="12"/>
                      </a:lnTo>
                      <a:lnTo>
                        <a:pt x="33" y="0"/>
                      </a:lnTo>
                      <a:lnTo>
                        <a:pt x="0" y="124"/>
                      </a:lnTo>
                      <a:lnTo>
                        <a:pt x="43" y="136"/>
                      </a:lnTo>
                      <a:lnTo>
                        <a:pt x="86" y="148"/>
                      </a:lnTo>
                      <a:lnTo>
                        <a:pt x="119" y="2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83" name="Freeform 411"/>
                <p:cNvSpPr>
                  <a:spLocks/>
                </p:cNvSpPr>
                <p:nvPr/>
              </p:nvSpPr>
              <p:spPr bwMode="auto">
                <a:xfrm>
                  <a:off x="1487" y="791"/>
                  <a:ext cx="7" cy="4"/>
                </a:xfrm>
                <a:custGeom>
                  <a:avLst/>
                  <a:gdLst>
                    <a:gd name="T0" fmla="*/ 0 w 44"/>
                    <a:gd name="T1" fmla="*/ 0 h 24"/>
                    <a:gd name="T2" fmla="*/ 0 w 44"/>
                    <a:gd name="T3" fmla="*/ 0 h 24"/>
                    <a:gd name="T4" fmla="*/ 0 w 44"/>
                    <a:gd name="T5" fmla="*/ 0 h 24"/>
                    <a:gd name="T6" fmla="*/ 0 w 44"/>
                    <a:gd name="T7" fmla="*/ 0 h 24"/>
                    <a:gd name="T8" fmla="*/ 0 w 44"/>
                    <a:gd name="T9" fmla="*/ 0 h 24"/>
                    <a:gd name="T10" fmla="*/ 0 w 44"/>
                    <a:gd name="T11" fmla="*/ 0 h 24"/>
                    <a:gd name="T12" fmla="*/ 0 w 44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24"/>
                    <a:gd name="T23" fmla="*/ 44 w 44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24">
                      <a:moveTo>
                        <a:pt x="44" y="12"/>
                      </a:moveTo>
                      <a:lnTo>
                        <a:pt x="1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1" y="24"/>
                      </a:lnTo>
                      <a:lnTo>
                        <a:pt x="44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84" name="Freeform 412"/>
                <p:cNvSpPr>
                  <a:spLocks/>
                </p:cNvSpPr>
                <p:nvPr/>
              </p:nvSpPr>
              <p:spPr bwMode="auto">
                <a:xfrm>
                  <a:off x="1487" y="791"/>
                  <a:ext cx="1" cy="4"/>
                </a:xfrm>
                <a:custGeom>
                  <a:avLst/>
                  <a:gdLst>
                    <a:gd name="T0" fmla="*/ 1 w 1"/>
                    <a:gd name="T1" fmla="*/ 0 h 24"/>
                    <a:gd name="T2" fmla="*/ 0 w 1"/>
                    <a:gd name="T3" fmla="*/ 0 h 24"/>
                    <a:gd name="T4" fmla="*/ 0 w 1"/>
                    <a:gd name="T5" fmla="*/ 0 h 24"/>
                    <a:gd name="T6" fmla="*/ 0 w 1"/>
                    <a:gd name="T7" fmla="*/ 0 h 24"/>
                    <a:gd name="T8" fmla="*/ 1 w 1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24"/>
                    <a:gd name="T17" fmla="*/ 1 w 1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24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1" y="2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85" name="Freeform 413"/>
                <p:cNvSpPr>
                  <a:spLocks/>
                </p:cNvSpPr>
                <p:nvPr/>
              </p:nvSpPr>
              <p:spPr bwMode="auto">
                <a:xfrm>
                  <a:off x="1487" y="791"/>
                  <a:ext cx="20" cy="24"/>
                </a:xfrm>
                <a:custGeom>
                  <a:avLst/>
                  <a:gdLst>
                    <a:gd name="T0" fmla="*/ 0 w 119"/>
                    <a:gd name="T1" fmla="*/ 0 h 148"/>
                    <a:gd name="T2" fmla="*/ 0 w 119"/>
                    <a:gd name="T3" fmla="*/ 0 h 148"/>
                    <a:gd name="T4" fmla="*/ 0 w 119"/>
                    <a:gd name="T5" fmla="*/ 0 h 148"/>
                    <a:gd name="T6" fmla="*/ 0 w 119"/>
                    <a:gd name="T7" fmla="*/ 0 h 148"/>
                    <a:gd name="T8" fmla="*/ 0 w 119"/>
                    <a:gd name="T9" fmla="*/ 0 h 148"/>
                    <a:gd name="T10" fmla="*/ 0 w 119"/>
                    <a:gd name="T11" fmla="*/ 0 h 148"/>
                    <a:gd name="T12" fmla="*/ 0 w 119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9"/>
                    <a:gd name="T22" fmla="*/ 0 h 148"/>
                    <a:gd name="T23" fmla="*/ 119 w 119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9" h="148">
                      <a:moveTo>
                        <a:pt x="86" y="0"/>
                      </a:moveTo>
                      <a:lnTo>
                        <a:pt x="43" y="12"/>
                      </a:lnTo>
                      <a:lnTo>
                        <a:pt x="0" y="24"/>
                      </a:lnTo>
                      <a:lnTo>
                        <a:pt x="33" y="148"/>
                      </a:lnTo>
                      <a:lnTo>
                        <a:pt x="76" y="136"/>
                      </a:lnTo>
                      <a:lnTo>
                        <a:pt x="119" y="124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86" name="Freeform 414"/>
                <p:cNvSpPr>
                  <a:spLocks/>
                </p:cNvSpPr>
                <p:nvPr/>
              </p:nvSpPr>
              <p:spPr bwMode="auto">
                <a:xfrm>
                  <a:off x="1487" y="791"/>
                  <a:ext cx="20" cy="24"/>
                </a:xfrm>
                <a:custGeom>
                  <a:avLst/>
                  <a:gdLst>
                    <a:gd name="T0" fmla="*/ 0 w 119"/>
                    <a:gd name="T1" fmla="*/ 0 h 148"/>
                    <a:gd name="T2" fmla="*/ 0 w 119"/>
                    <a:gd name="T3" fmla="*/ 0 h 148"/>
                    <a:gd name="T4" fmla="*/ 0 w 119"/>
                    <a:gd name="T5" fmla="*/ 0 h 148"/>
                    <a:gd name="T6" fmla="*/ 0 w 119"/>
                    <a:gd name="T7" fmla="*/ 0 h 148"/>
                    <a:gd name="T8" fmla="*/ 0 w 119"/>
                    <a:gd name="T9" fmla="*/ 0 h 148"/>
                    <a:gd name="T10" fmla="*/ 0 w 119"/>
                    <a:gd name="T11" fmla="*/ 0 h 148"/>
                    <a:gd name="T12" fmla="*/ 0 w 119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9"/>
                    <a:gd name="T22" fmla="*/ 0 h 148"/>
                    <a:gd name="T23" fmla="*/ 119 w 119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9" h="148">
                      <a:moveTo>
                        <a:pt x="86" y="0"/>
                      </a:moveTo>
                      <a:lnTo>
                        <a:pt x="43" y="12"/>
                      </a:lnTo>
                      <a:lnTo>
                        <a:pt x="0" y="24"/>
                      </a:lnTo>
                      <a:lnTo>
                        <a:pt x="33" y="148"/>
                      </a:lnTo>
                      <a:lnTo>
                        <a:pt x="76" y="136"/>
                      </a:lnTo>
                      <a:lnTo>
                        <a:pt x="119" y="124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87" name="Freeform 415"/>
                <p:cNvSpPr>
                  <a:spLocks/>
                </p:cNvSpPr>
                <p:nvPr/>
              </p:nvSpPr>
              <p:spPr bwMode="auto">
                <a:xfrm>
                  <a:off x="1493" y="813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43" y="0"/>
                      </a:moveTo>
                      <a:lnTo>
                        <a:pt x="0" y="12"/>
                      </a:lnTo>
                      <a:lnTo>
                        <a:pt x="2" y="17"/>
                      </a:lnTo>
                      <a:lnTo>
                        <a:pt x="4" y="21"/>
                      </a:lnTo>
                      <a:lnTo>
                        <a:pt x="8" y="27"/>
                      </a:lnTo>
                      <a:lnTo>
                        <a:pt x="12" y="31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88" name="Freeform 416"/>
                <p:cNvSpPr>
                  <a:spLocks/>
                </p:cNvSpPr>
                <p:nvPr/>
              </p:nvSpPr>
              <p:spPr bwMode="auto">
                <a:xfrm>
                  <a:off x="1493" y="815"/>
                  <a:ext cx="1" cy="3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9"/>
                    <a:gd name="T17" fmla="*/ 12 w 1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9">
                      <a:moveTo>
                        <a:pt x="0" y="0"/>
                      </a:moveTo>
                      <a:lnTo>
                        <a:pt x="2" y="5"/>
                      </a:lnTo>
                      <a:lnTo>
                        <a:pt x="4" y="9"/>
                      </a:lnTo>
                      <a:lnTo>
                        <a:pt x="8" y="15"/>
                      </a:lnTo>
                      <a:lnTo>
                        <a:pt x="12" y="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89" name="Freeform 417"/>
                <p:cNvSpPr>
                  <a:spLocks/>
                </p:cNvSpPr>
                <p:nvPr/>
              </p:nvSpPr>
              <p:spPr bwMode="auto">
                <a:xfrm>
                  <a:off x="1494" y="808"/>
                  <a:ext cx="26" cy="26"/>
                </a:xfrm>
                <a:custGeom>
                  <a:avLst/>
                  <a:gdLst>
                    <a:gd name="T0" fmla="*/ 0 w 153"/>
                    <a:gd name="T1" fmla="*/ 0 h 153"/>
                    <a:gd name="T2" fmla="*/ 0 w 153"/>
                    <a:gd name="T3" fmla="*/ 0 h 153"/>
                    <a:gd name="T4" fmla="*/ 0 w 153"/>
                    <a:gd name="T5" fmla="*/ 0 h 153"/>
                    <a:gd name="T6" fmla="*/ 0 w 153"/>
                    <a:gd name="T7" fmla="*/ 0 h 153"/>
                    <a:gd name="T8" fmla="*/ 0 w 153"/>
                    <a:gd name="T9" fmla="*/ 0 h 153"/>
                    <a:gd name="T10" fmla="*/ 0 w 153"/>
                    <a:gd name="T11" fmla="*/ 0 h 153"/>
                    <a:gd name="T12" fmla="*/ 0 w 153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3"/>
                    <a:gd name="T22" fmla="*/ 0 h 153"/>
                    <a:gd name="T23" fmla="*/ 153 w 153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3" h="153">
                      <a:moveTo>
                        <a:pt x="62" y="0"/>
                      </a:move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91" y="153"/>
                      </a:lnTo>
                      <a:lnTo>
                        <a:pt x="122" y="122"/>
                      </a:lnTo>
                      <a:lnTo>
                        <a:pt x="153" y="9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90" name="Freeform 418"/>
                <p:cNvSpPr>
                  <a:spLocks/>
                </p:cNvSpPr>
                <p:nvPr/>
              </p:nvSpPr>
              <p:spPr bwMode="auto">
                <a:xfrm>
                  <a:off x="1494" y="808"/>
                  <a:ext cx="26" cy="26"/>
                </a:xfrm>
                <a:custGeom>
                  <a:avLst/>
                  <a:gdLst>
                    <a:gd name="T0" fmla="*/ 0 w 153"/>
                    <a:gd name="T1" fmla="*/ 0 h 153"/>
                    <a:gd name="T2" fmla="*/ 0 w 153"/>
                    <a:gd name="T3" fmla="*/ 0 h 153"/>
                    <a:gd name="T4" fmla="*/ 0 w 153"/>
                    <a:gd name="T5" fmla="*/ 0 h 153"/>
                    <a:gd name="T6" fmla="*/ 0 w 153"/>
                    <a:gd name="T7" fmla="*/ 0 h 153"/>
                    <a:gd name="T8" fmla="*/ 0 w 153"/>
                    <a:gd name="T9" fmla="*/ 0 h 153"/>
                    <a:gd name="T10" fmla="*/ 0 w 153"/>
                    <a:gd name="T11" fmla="*/ 0 h 153"/>
                    <a:gd name="T12" fmla="*/ 0 w 153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3"/>
                    <a:gd name="T22" fmla="*/ 0 h 153"/>
                    <a:gd name="T23" fmla="*/ 153 w 153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3" h="153">
                      <a:moveTo>
                        <a:pt x="62" y="0"/>
                      </a:move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91" y="153"/>
                      </a:lnTo>
                      <a:lnTo>
                        <a:pt x="122" y="122"/>
                      </a:lnTo>
                      <a:lnTo>
                        <a:pt x="153" y="9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91" name="Freeform 419"/>
                <p:cNvSpPr>
                  <a:spLocks/>
                </p:cNvSpPr>
                <p:nvPr/>
              </p:nvSpPr>
              <p:spPr bwMode="auto">
                <a:xfrm>
                  <a:off x="1510" y="828"/>
                  <a:ext cx="5" cy="8"/>
                </a:xfrm>
                <a:custGeom>
                  <a:avLst/>
                  <a:gdLst>
                    <a:gd name="T0" fmla="*/ 0 w 31"/>
                    <a:gd name="T1" fmla="*/ 0 h 43"/>
                    <a:gd name="T2" fmla="*/ 0 w 31"/>
                    <a:gd name="T3" fmla="*/ 0 h 43"/>
                    <a:gd name="T4" fmla="*/ 0 w 31"/>
                    <a:gd name="T5" fmla="*/ 0 h 43"/>
                    <a:gd name="T6" fmla="*/ 0 w 31"/>
                    <a:gd name="T7" fmla="*/ 0 h 43"/>
                    <a:gd name="T8" fmla="*/ 0 w 31"/>
                    <a:gd name="T9" fmla="*/ 0 h 43"/>
                    <a:gd name="T10" fmla="*/ 0 w 31"/>
                    <a:gd name="T11" fmla="*/ 0 h 43"/>
                    <a:gd name="T12" fmla="*/ 0 w 31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3"/>
                    <a:gd name="T23" fmla="*/ 31 w 31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3">
                      <a:moveTo>
                        <a:pt x="31" y="0"/>
                      </a:moveTo>
                      <a:lnTo>
                        <a:pt x="0" y="31"/>
                      </a:lnTo>
                      <a:lnTo>
                        <a:pt x="4" y="35"/>
                      </a:lnTo>
                      <a:lnTo>
                        <a:pt x="8" y="38"/>
                      </a:lnTo>
                      <a:lnTo>
                        <a:pt x="14" y="40"/>
                      </a:lnTo>
                      <a:lnTo>
                        <a:pt x="19" y="43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92" name="Freeform 420"/>
                <p:cNvSpPr>
                  <a:spLocks/>
                </p:cNvSpPr>
                <p:nvPr/>
              </p:nvSpPr>
              <p:spPr bwMode="auto">
                <a:xfrm>
                  <a:off x="1510" y="834"/>
                  <a:ext cx="3" cy="2"/>
                </a:xfrm>
                <a:custGeom>
                  <a:avLst/>
                  <a:gdLst>
                    <a:gd name="T0" fmla="*/ 0 w 19"/>
                    <a:gd name="T1" fmla="*/ 0 h 12"/>
                    <a:gd name="T2" fmla="*/ 0 w 19"/>
                    <a:gd name="T3" fmla="*/ 0 h 12"/>
                    <a:gd name="T4" fmla="*/ 0 w 19"/>
                    <a:gd name="T5" fmla="*/ 0 h 12"/>
                    <a:gd name="T6" fmla="*/ 0 w 19"/>
                    <a:gd name="T7" fmla="*/ 0 h 12"/>
                    <a:gd name="T8" fmla="*/ 0 w 19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12"/>
                    <a:gd name="T17" fmla="*/ 19 w 19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12">
                      <a:moveTo>
                        <a:pt x="0" y="0"/>
                      </a:moveTo>
                      <a:lnTo>
                        <a:pt x="4" y="4"/>
                      </a:lnTo>
                      <a:lnTo>
                        <a:pt x="8" y="7"/>
                      </a:lnTo>
                      <a:lnTo>
                        <a:pt x="14" y="9"/>
                      </a:lnTo>
                      <a:lnTo>
                        <a:pt x="19" y="1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93" name="Freeform 421"/>
                <p:cNvSpPr>
                  <a:spLocks/>
                </p:cNvSpPr>
                <p:nvPr/>
              </p:nvSpPr>
              <p:spPr bwMode="auto">
                <a:xfrm>
                  <a:off x="1513" y="821"/>
                  <a:ext cx="24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23" y="0"/>
                      </a:moveTo>
                      <a:lnTo>
                        <a:pt x="12" y="43"/>
                      </a:lnTo>
                      <a:lnTo>
                        <a:pt x="0" y="86"/>
                      </a:lnTo>
                      <a:lnTo>
                        <a:pt x="124" y="119"/>
                      </a:lnTo>
                      <a:lnTo>
                        <a:pt x="136" y="76"/>
                      </a:lnTo>
                      <a:lnTo>
                        <a:pt x="147" y="3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94" name="Freeform 422"/>
                <p:cNvSpPr>
                  <a:spLocks/>
                </p:cNvSpPr>
                <p:nvPr/>
              </p:nvSpPr>
              <p:spPr bwMode="auto">
                <a:xfrm>
                  <a:off x="1513" y="821"/>
                  <a:ext cx="24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23" y="0"/>
                      </a:moveTo>
                      <a:lnTo>
                        <a:pt x="12" y="43"/>
                      </a:lnTo>
                      <a:lnTo>
                        <a:pt x="0" y="86"/>
                      </a:lnTo>
                      <a:lnTo>
                        <a:pt x="124" y="119"/>
                      </a:lnTo>
                      <a:lnTo>
                        <a:pt x="136" y="76"/>
                      </a:lnTo>
                      <a:lnTo>
                        <a:pt x="147" y="3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95" name="Freeform 423"/>
                <p:cNvSpPr>
                  <a:spLocks/>
                </p:cNvSpPr>
                <p:nvPr/>
              </p:nvSpPr>
              <p:spPr bwMode="auto">
                <a:xfrm>
                  <a:off x="1533" y="834"/>
                  <a:ext cx="4" cy="7"/>
                </a:xfrm>
                <a:custGeom>
                  <a:avLst/>
                  <a:gdLst>
                    <a:gd name="T0" fmla="*/ 0 w 23"/>
                    <a:gd name="T1" fmla="*/ 0 h 44"/>
                    <a:gd name="T2" fmla="*/ 0 w 23"/>
                    <a:gd name="T3" fmla="*/ 0 h 44"/>
                    <a:gd name="T4" fmla="*/ 0 w 23"/>
                    <a:gd name="T5" fmla="*/ 0 h 44"/>
                    <a:gd name="T6" fmla="*/ 0 w 23"/>
                    <a:gd name="T7" fmla="*/ 0 h 44"/>
                    <a:gd name="T8" fmla="*/ 0 w 23"/>
                    <a:gd name="T9" fmla="*/ 0 h 44"/>
                    <a:gd name="T10" fmla="*/ 0 w 23"/>
                    <a:gd name="T11" fmla="*/ 0 h 44"/>
                    <a:gd name="T12" fmla="*/ 0 w 23"/>
                    <a:gd name="T13" fmla="*/ 0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44"/>
                    <a:gd name="T23" fmla="*/ 23 w 23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44">
                      <a:moveTo>
                        <a:pt x="12" y="0"/>
                      </a:moveTo>
                      <a:lnTo>
                        <a:pt x="0" y="43"/>
                      </a:lnTo>
                      <a:lnTo>
                        <a:pt x="5" y="44"/>
                      </a:lnTo>
                      <a:lnTo>
                        <a:pt x="12" y="44"/>
                      </a:lnTo>
                      <a:lnTo>
                        <a:pt x="17" y="44"/>
                      </a:lnTo>
                      <a:lnTo>
                        <a:pt x="23" y="43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96" name="Freeform 424"/>
                <p:cNvSpPr>
                  <a:spLocks/>
                </p:cNvSpPr>
                <p:nvPr/>
              </p:nvSpPr>
              <p:spPr bwMode="auto">
                <a:xfrm>
                  <a:off x="1533" y="841"/>
                  <a:ext cx="4" cy="1"/>
                </a:xfrm>
                <a:custGeom>
                  <a:avLst/>
                  <a:gdLst>
                    <a:gd name="T0" fmla="*/ 0 w 23"/>
                    <a:gd name="T1" fmla="*/ 0 h 1"/>
                    <a:gd name="T2" fmla="*/ 0 w 23"/>
                    <a:gd name="T3" fmla="*/ 1 h 1"/>
                    <a:gd name="T4" fmla="*/ 0 w 23"/>
                    <a:gd name="T5" fmla="*/ 1 h 1"/>
                    <a:gd name="T6" fmla="*/ 0 w 23"/>
                    <a:gd name="T7" fmla="*/ 1 h 1"/>
                    <a:gd name="T8" fmla="*/ 0 w 23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1"/>
                    <a:gd name="T17" fmla="*/ 23 w 23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1">
                      <a:moveTo>
                        <a:pt x="0" y="0"/>
                      </a:moveTo>
                      <a:lnTo>
                        <a:pt x="5" y="1"/>
                      </a:lnTo>
                      <a:lnTo>
                        <a:pt x="12" y="1"/>
                      </a:lnTo>
                      <a:lnTo>
                        <a:pt x="17" y="1"/>
                      </a:lnTo>
                      <a:lnTo>
                        <a:pt x="2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97" name="Freeform 425"/>
                <p:cNvSpPr>
                  <a:spLocks/>
                </p:cNvSpPr>
                <p:nvPr/>
              </p:nvSpPr>
              <p:spPr bwMode="auto">
                <a:xfrm>
                  <a:off x="1533" y="821"/>
                  <a:ext cx="25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0" y="33"/>
                      </a:moveTo>
                      <a:lnTo>
                        <a:pt x="12" y="76"/>
                      </a:lnTo>
                      <a:lnTo>
                        <a:pt x="23" y="119"/>
                      </a:lnTo>
                      <a:lnTo>
                        <a:pt x="147" y="86"/>
                      </a:lnTo>
                      <a:lnTo>
                        <a:pt x="136" y="43"/>
                      </a:lnTo>
                      <a:lnTo>
                        <a:pt x="124" y="0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98" name="Freeform 426"/>
                <p:cNvSpPr>
                  <a:spLocks/>
                </p:cNvSpPr>
                <p:nvPr/>
              </p:nvSpPr>
              <p:spPr bwMode="auto">
                <a:xfrm>
                  <a:off x="1533" y="821"/>
                  <a:ext cx="25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0" y="33"/>
                      </a:moveTo>
                      <a:lnTo>
                        <a:pt x="12" y="76"/>
                      </a:lnTo>
                      <a:lnTo>
                        <a:pt x="23" y="119"/>
                      </a:lnTo>
                      <a:lnTo>
                        <a:pt x="147" y="86"/>
                      </a:lnTo>
                      <a:lnTo>
                        <a:pt x="136" y="43"/>
                      </a:lnTo>
                      <a:lnTo>
                        <a:pt x="124" y="0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99" name="Freeform 427"/>
                <p:cNvSpPr>
                  <a:spLocks/>
                </p:cNvSpPr>
                <p:nvPr/>
              </p:nvSpPr>
              <p:spPr bwMode="auto">
                <a:xfrm>
                  <a:off x="1556" y="828"/>
                  <a:ext cx="5" cy="8"/>
                </a:xfrm>
                <a:custGeom>
                  <a:avLst/>
                  <a:gdLst>
                    <a:gd name="T0" fmla="*/ 0 w 31"/>
                    <a:gd name="T1" fmla="*/ 0 h 43"/>
                    <a:gd name="T2" fmla="*/ 0 w 31"/>
                    <a:gd name="T3" fmla="*/ 0 h 43"/>
                    <a:gd name="T4" fmla="*/ 0 w 31"/>
                    <a:gd name="T5" fmla="*/ 0 h 43"/>
                    <a:gd name="T6" fmla="*/ 0 w 31"/>
                    <a:gd name="T7" fmla="*/ 0 h 43"/>
                    <a:gd name="T8" fmla="*/ 0 w 31"/>
                    <a:gd name="T9" fmla="*/ 0 h 43"/>
                    <a:gd name="T10" fmla="*/ 0 w 31"/>
                    <a:gd name="T11" fmla="*/ 0 h 43"/>
                    <a:gd name="T12" fmla="*/ 0 w 31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3"/>
                    <a:gd name="T23" fmla="*/ 31 w 31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3">
                      <a:moveTo>
                        <a:pt x="0" y="0"/>
                      </a:moveTo>
                      <a:lnTo>
                        <a:pt x="11" y="43"/>
                      </a:lnTo>
                      <a:lnTo>
                        <a:pt x="17" y="40"/>
                      </a:lnTo>
                      <a:lnTo>
                        <a:pt x="21" y="38"/>
                      </a:lnTo>
                      <a:lnTo>
                        <a:pt x="26" y="35"/>
                      </a:lnTo>
                      <a:lnTo>
                        <a:pt x="31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00" name="Freeform 428"/>
                <p:cNvSpPr>
                  <a:spLocks/>
                </p:cNvSpPr>
                <p:nvPr/>
              </p:nvSpPr>
              <p:spPr bwMode="auto">
                <a:xfrm>
                  <a:off x="1558" y="834"/>
                  <a:ext cx="3" cy="2"/>
                </a:xfrm>
                <a:custGeom>
                  <a:avLst/>
                  <a:gdLst>
                    <a:gd name="T0" fmla="*/ 0 w 20"/>
                    <a:gd name="T1" fmla="*/ 0 h 12"/>
                    <a:gd name="T2" fmla="*/ 0 w 20"/>
                    <a:gd name="T3" fmla="*/ 0 h 12"/>
                    <a:gd name="T4" fmla="*/ 0 w 20"/>
                    <a:gd name="T5" fmla="*/ 0 h 12"/>
                    <a:gd name="T6" fmla="*/ 0 w 20"/>
                    <a:gd name="T7" fmla="*/ 0 h 12"/>
                    <a:gd name="T8" fmla="*/ 0 w 20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12"/>
                    <a:gd name="T17" fmla="*/ 20 w 2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12">
                      <a:moveTo>
                        <a:pt x="0" y="12"/>
                      </a:moveTo>
                      <a:lnTo>
                        <a:pt x="6" y="9"/>
                      </a:lnTo>
                      <a:lnTo>
                        <a:pt x="10" y="7"/>
                      </a:lnTo>
                      <a:lnTo>
                        <a:pt x="15" y="4"/>
                      </a:lnTo>
                      <a:lnTo>
                        <a:pt x="2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01" name="Freeform 429"/>
                <p:cNvSpPr>
                  <a:spLocks/>
                </p:cNvSpPr>
                <p:nvPr/>
              </p:nvSpPr>
              <p:spPr bwMode="auto">
                <a:xfrm>
                  <a:off x="1551" y="808"/>
                  <a:ext cx="25" cy="26"/>
                </a:xfrm>
                <a:custGeom>
                  <a:avLst/>
                  <a:gdLst>
                    <a:gd name="T0" fmla="*/ 0 w 152"/>
                    <a:gd name="T1" fmla="*/ 0 h 153"/>
                    <a:gd name="T2" fmla="*/ 0 w 152"/>
                    <a:gd name="T3" fmla="*/ 0 h 153"/>
                    <a:gd name="T4" fmla="*/ 0 w 152"/>
                    <a:gd name="T5" fmla="*/ 0 h 153"/>
                    <a:gd name="T6" fmla="*/ 0 w 152"/>
                    <a:gd name="T7" fmla="*/ 0 h 153"/>
                    <a:gd name="T8" fmla="*/ 0 w 152"/>
                    <a:gd name="T9" fmla="*/ 0 h 153"/>
                    <a:gd name="T10" fmla="*/ 0 w 152"/>
                    <a:gd name="T11" fmla="*/ 0 h 153"/>
                    <a:gd name="T12" fmla="*/ 0 w 152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53"/>
                    <a:gd name="T23" fmla="*/ 152 w 152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53">
                      <a:moveTo>
                        <a:pt x="0" y="91"/>
                      </a:moveTo>
                      <a:lnTo>
                        <a:pt x="31" y="122"/>
                      </a:lnTo>
                      <a:lnTo>
                        <a:pt x="62" y="153"/>
                      </a:lnTo>
                      <a:lnTo>
                        <a:pt x="152" y="62"/>
                      </a:lnTo>
                      <a:lnTo>
                        <a:pt x="122" y="31"/>
                      </a:lnTo>
                      <a:lnTo>
                        <a:pt x="91" y="0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02" name="Freeform 430"/>
                <p:cNvSpPr>
                  <a:spLocks/>
                </p:cNvSpPr>
                <p:nvPr/>
              </p:nvSpPr>
              <p:spPr bwMode="auto">
                <a:xfrm>
                  <a:off x="1551" y="808"/>
                  <a:ext cx="25" cy="26"/>
                </a:xfrm>
                <a:custGeom>
                  <a:avLst/>
                  <a:gdLst>
                    <a:gd name="T0" fmla="*/ 0 w 152"/>
                    <a:gd name="T1" fmla="*/ 0 h 153"/>
                    <a:gd name="T2" fmla="*/ 0 w 152"/>
                    <a:gd name="T3" fmla="*/ 0 h 153"/>
                    <a:gd name="T4" fmla="*/ 0 w 152"/>
                    <a:gd name="T5" fmla="*/ 0 h 153"/>
                    <a:gd name="T6" fmla="*/ 0 w 152"/>
                    <a:gd name="T7" fmla="*/ 0 h 153"/>
                    <a:gd name="T8" fmla="*/ 0 w 152"/>
                    <a:gd name="T9" fmla="*/ 0 h 153"/>
                    <a:gd name="T10" fmla="*/ 0 w 152"/>
                    <a:gd name="T11" fmla="*/ 0 h 153"/>
                    <a:gd name="T12" fmla="*/ 0 w 152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53"/>
                    <a:gd name="T23" fmla="*/ 152 w 152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53">
                      <a:moveTo>
                        <a:pt x="0" y="91"/>
                      </a:moveTo>
                      <a:lnTo>
                        <a:pt x="31" y="122"/>
                      </a:lnTo>
                      <a:lnTo>
                        <a:pt x="62" y="153"/>
                      </a:lnTo>
                      <a:lnTo>
                        <a:pt x="152" y="62"/>
                      </a:lnTo>
                      <a:lnTo>
                        <a:pt x="122" y="31"/>
                      </a:lnTo>
                      <a:lnTo>
                        <a:pt x="91" y="0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03" name="Freeform 431"/>
                <p:cNvSpPr>
                  <a:spLocks/>
                </p:cNvSpPr>
                <p:nvPr/>
              </p:nvSpPr>
              <p:spPr bwMode="auto">
                <a:xfrm>
                  <a:off x="1571" y="813"/>
                  <a:ext cx="7" cy="5"/>
                </a:xfrm>
                <a:custGeom>
                  <a:avLst/>
                  <a:gdLst>
                    <a:gd name="T0" fmla="*/ 0 w 42"/>
                    <a:gd name="T1" fmla="*/ 0 h 31"/>
                    <a:gd name="T2" fmla="*/ 0 w 42"/>
                    <a:gd name="T3" fmla="*/ 0 h 31"/>
                    <a:gd name="T4" fmla="*/ 0 w 42"/>
                    <a:gd name="T5" fmla="*/ 0 h 31"/>
                    <a:gd name="T6" fmla="*/ 0 w 42"/>
                    <a:gd name="T7" fmla="*/ 0 h 31"/>
                    <a:gd name="T8" fmla="*/ 0 w 42"/>
                    <a:gd name="T9" fmla="*/ 0 h 31"/>
                    <a:gd name="T10" fmla="*/ 0 w 42"/>
                    <a:gd name="T11" fmla="*/ 0 h 31"/>
                    <a:gd name="T12" fmla="*/ 0 w 42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2"/>
                    <a:gd name="T22" fmla="*/ 0 h 31"/>
                    <a:gd name="T23" fmla="*/ 42 w 42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2" h="31">
                      <a:moveTo>
                        <a:pt x="0" y="0"/>
                      </a:moveTo>
                      <a:lnTo>
                        <a:pt x="30" y="31"/>
                      </a:lnTo>
                      <a:lnTo>
                        <a:pt x="35" y="27"/>
                      </a:lnTo>
                      <a:lnTo>
                        <a:pt x="38" y="22"/>
                      </a:lnTo>
                      <a:lnTo>
                        <a:pt x="40" y="17"/>
                      </a:lnTo>
                      <a:lnTo>
                        <a:pt x="42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04" name="Freeform 432"/>
                <p:cNvSpPr>
                  <a:spLocks/>
                </p:cNvSpPr>
                <p:nvPr/>
              </p:nvSpPr>
              <p:spPr bwMode="auto">
                <a:xfrm>
                  <a:off x="1576" y="815"/>
                  <a:ext cx="2" cy="3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9"/>
                    <a:gd name="T17" fmla="*/ 12 w 1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9">
                      <a:moveTo>
                        <a:pt x="0" y="19"/>
                      </a:moveTo>
                      <a:lnTo>
                        <a:pt x="5" y="15"/>
                      </a:lnTo>
                      <a:lnTo>
                        <a:pt x="8" y="10"/>
                      </a:lnTo>
                      <a:lnTo>
                        <a:pt x="10" y="5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05" name="Freeform 433"/>
                <p:cNvSpPr>
                  <a:spLocks/>
                </p:cNvSpPr>
                <p:nvPr/>
              </p:nvSpPr>
              <p:spPr bwMode="auto">
                <a:xfrm>
                  <a:off x="1564" y="791"/>
                  <a:ext cx="20" cy="24"/>
                </a:xfrm>
                <a:custGeom>
                  <a:avLst/>
                  <a:gdLst>
                    <a:gd name="T0" fmla="*/ 0 w 118"/>
                    <a:gd name="T1" fmla="*/ 0 h 148"/>
                    <a:gd name="T2" fmla="*/ 0 w 118"/>
                    <a:gd name="T3" fmla="*/ 0 h 148"/>
                    <a:gd name="T4" fmla="*/ 0 w 118"/>
                    <a:gd name="T5" fmla="*/ 0 h 148"/>
                    <a:gd name="T6" fmla="*/ 0 w 118"/>
                    <a:gd name="T7" fmla="*/ 0 h 148"/>
                    <a:gd name="T8" fmla="*/ 0 w 118"/>
                    <a:gd name="T9" fmla="*/ 0 h 148"/>
                    <a:gd name="T10" fmla="*/ 0 w 118"/>
                    <a:gd name="T11" fmla="*/ 0 h 148"/>
                    <a:gd name="T12" fmla="*/ 0 w 118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8"/>
                    <a:gd name="T22" fmla="*/ 0 h 148"/>
                    <a:gd name="T23" fmla="*/ 118 w 118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8" h="148">
                      <a:moveTo>
                        <a:pt x="0" y="124"/>
                      </a:moveTo>
                      <a:lnTo>
                        <a:pt x="43" y="136"/>
                      </a:lnTo>
                      <a:lnTo>
                        <a:pt x="85" y="148"/>
                      </a:lnTo>
                      <a:lnTo>
                        <a:pt x="118" y="24"/>
                      </a:lnTo>
                      <a:lnTo>
                        <a:pt x="76" y="12"/>
                      </a:lnTo>
                      <a:lnTo>
                        <a:pt x="33" y="0"/>
                      </a:lnTo>
                      <a:lnTo>
                        <a:pt x="0" y="1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06" name="Freeform 434"/>
                <p:cNvSpPr>
                  <a:spLocks/>
                </p:cNvSpPr>
                <p:nvPr/>
              </p:nvSpPr>
              <p:spPr bwMode="auto">
                <a:xfrm>
                  <a:off x="1564" y="791"/>
                  <a:ext cx="20" cy="24"/>
                </a:xfrm>
                <a:custGeom>
                  <a:avLst/>
                  <a:gdLst>
                    <a:gd name="T0" fmla="*/ 0 w 118"/>
                    <a:gd name="T1" fmla="*/ 0 h 148"/>
                    <a:gd name="T2" fmla="*/ 0 w 118"/>
                    <a:gd name="T3" fmla="*/ 0 h 148"/>
                    <a:gd name="T4" fmla="*/ 0 w 118"/>
                    <a:gd name="T5" fmla="*/ 0 h 148"/>
                    <a:gd name="T6" fmla="*/ 0 w 118"/>
                    <a:gd name="T7" fmla="*/ 0 h 148"/>
                    <a:gd name="T8" fmla="*/ 0 w 118"/>
                    <a:gd name="T9" fmla="*/ 0 h 148"/>
                    <a:gd name="T10" fmla="*/ 0 w 118"/>
                    <a:gd name="T11" fmla="*/ 0 h 148"/>
                    <a:gd name="T12" fmla="*/ 0 w 118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8"/>
                    <a:gd name="T22" fmla="*/ 0 h 148"/>
                    <a:gd name="T23" fmla="*/ 118 w 118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8" h="148">
                      <a:moveTo>
                        <a:pt x="0" y="124"/>
                      </a:moveTo>
                      <a:lnTo>
                        <a:pt x="43" y="136"/>
                      </a:lnTo>
                      <a:lnTo>
                        <a:pt x="85" y="148"/>
                      </a:lnTo>
                      <a:lnTo>
                        <a:pt x="118" y="24"/>
                      </a:lnTo>
                      <a:lnTo>
                        <a:pt x="76" y="12"/>
                      </a:lnTo>
                      <a:lnTo>
                        <a:pt x="33" y="0"/>
                      </a:lnTo>
                      <a:lnTo>
                        <a:pt x="0" y="12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07" name="Freeform 435"/>
                <p:cNvSpPr>
                  <a:spLocks/>
                </p:cNvSpPr>
                <p:nvPr/>
              </p:nvSpPr>
              <p:spPr bwMode="auto">
                <a:xfrm>
                  <a:off x="1577" y="791"/>
                  <a:ext cx="7" cy="4"/>
                </a:xfrm>
                <a:custGeom>
                  <a:avLst/>
                  <a:gdLst>
                    <a:gd name="T0" fmla="*/ 0 w 43"/>
                    <a:gd name="T1" fmla="*/ 0 h 24"/>
                    <a:gd name="T2" fmla="*/ 0 w 43"/>
                    <a:gd name="T3" fmla="*/ 0 h 24"/>
                    <a:gd name="T4" fmla="*/ 0 w 43"/>
                    <a:gd name="T5" fmla="*/ 0 h 24"/>
                    <a:gd name="T6" fmla="*/ 0 w 43"/>
                    <a:gd name="T7" fmla="*/ 0 h 24"/>
                    <a:gd name="T8" fmla="*/ 0 w 43"/>
                    <a:gd name="T9" fmla="*/ 0 h 24"/>
                    <a:gd name="T10" fmla="*/ 0 w 43"/>
                    <a:gd name="T11" fmla="*/ 0 h 24"/>
                    <a:gd name="T12" fmla="*/ 0 w 43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4"/>
                    <a:gd name="T23" fmla="*/ 43 w 43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4">
                      <a:moveTo>
                        <a:pt x="0" y="12"/>
                      </a:moveTo>
                      <a:lnTo>
                        <a:pt x="42" y="24"/>
                      </a:lnTo>
                      <a:lnTo>
                        <a:pt x="43" y="18"/>
                      </a:lnTo>
                      <a:lnTo>
                        <a:pt x="43" y="12"/>
                      </a:lnTo>
                      <a:lnTo>
                        <a:pt x="43" y="7"/>
                      </a:lnTo>
                      <a:lnTo>
                        <a:pt x="4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08" name="Freeform 436"/>
                <p:cNvSpPr>
                  <a:spLocks/>
                </p:cNvSpPr>
                <p:nvPr/>
              </p:nvSpPr>
              <p:spPr bwMode="auto">
                <a:xfrm>
                  <a:off x="1584" y="791"/>
                  <a:ext cx="1" cy="4"/>
                </a:xfrm>
                <a:custGeom>
                  <a:avLst/>
                  <a:gdLst>
                    <a:gd name="T0" fmla="*/ 0 w 1"/>
                    <a:gd name="T1" fmla="*/ 0 h 24"/>
                    <a:gd name="T2" fmla="*/ 1 w 1"/>
                    <a:gd name="T3" fmla="*/ 0 h 24"/>
                    <a:gd name="T4" fmla="*/ 1 w 1"/>
                    <a:gd name="T5" fmla="*/ 0 h 24"/>
                    <a:gd name="T6" fmla="*/ 1 w 1"/>
                    <a:gd name="T7" fmla="*/ 0 h 24"/>
                    <a:gd name="T8" fmla="*/ 0 w 1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24"/>
                    <a:gd name="T17" fmla="*/ 1 w 1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24">
                      <a:moveTo>
                        <a:pt x="0" y="24"/>
                      </a:moveTo>
                      <a:lnTo>
                        <a:pt x="1" y="18"/>
                      </a:lnTo>
                      <a:lnTo>
                        <a:pt x="1" y="12"/>
                      </a:lnTo>
                      <a:lnTo>
                        <a:pt x="1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09" name="Freeform 437"/>
                <p:cNvSpPr>
                  <a:spLocks/>
                </p:cNvSpPr>
                <p:nvPr/>
              </p:nvSpPr>
              <p:spPr bwMode="auto">
                <a:xfrm>
                  <a:off x="1932" y="1408"/>
                  <a:ext cx="20" cy="25"/>
                </a:xfrm>
                <a:custGeom>
                  <a:avLst/>
                  <a:gdLst>
                    <a:gd name="T0" fmla="*/ 0 w 118"/>
                    <a:gd name="T1" fmla="*/ 0 h 148"/>
                    <a:gd name="T2" fmla="*/ 0 w 118"/>
                    <a:gd name="T3" fmla="*/ 0 h 148"/>
                    <a:gd name="T4" fmla="*/ 0 w 118"/>
                    <a:gd name="T5" fmla="*/ 0 h 148"/>
                    <a:gd name="T6" fmla="*/ 0 w 118"/>
                    <a:gd name="T7" fmla="*/ 0 h 148"/>
                    <a:gd name="T8" fmla="*/ 0 w 118"/>
                    <a:gd name="T9" fmla="*/ 0 h 148"/>
                    <a:gd name="T10" fmla="*/ 0 w 118"/>
                    <a:gd name="T11" fmla="*/ 0 h 148"/>
                    <a:gd name="T12" fmla="*/ 0 w 118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8"/>
                    <a:gd name="T22" fmla="*/ 0 h 148"/>
                    <a:gd name="T23" fmla="*/ 118 w 118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8" h="148">
                      <a:moveTo>
                        <a:pt x="33" y="148"/>
                      </a:moveTo>
                      <a:lnTo>
                        <a:pt x="76" y="136"/>
                      </a:lnTo>
                      <a:lnTo>
                        <a:pt x="118" y="124"/>
                      </a:lnTo>
                      <a:lnTo>
                        <a:pt x="85" y="0"/>
                      </a:lnTo>
                      <a:lnTo>
                        <a:pt x="42" y="12"/>
                      </a:lnTo>
                      <a:lnTo>
                        <a:pt x="0" y="24"/>
                      </a:lnTo>
                      <a:lnTo>
                        <a:pt x="33" y="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10" name="Freeform 438"/>
                <p:cNvSpPr>
                  <a:spLocks/>
                </p:cNvSpPr>
                <p:nvPr/>
              </p:nvSpPr>
              <p:spPr bwMode="auto">
                <a:xfrm>
                  <a:off x="1932" y="1408"/>
                  <a:ext cx="20" cy="25"/>
                </a:xfrm>
                <a:custGeom>
                  <a:avLst/>
                  <a:gdLst>
                    <a:gd name="T0" fmla="*/ 0 w 118"/>
                    <a:gd name="T1" fmla="*/ 0 h 148"/>
                    <a:gd name="T2" fmla="*/ 0 w 118"/>
                    <a:gd name="T3" fmla="*/ 0 h 148"/>
                    <a:gd name="T4" fmla="*/ 0 w 118"/>
                    <a:gd name="T5" fmla="*/ 0 h 148"/>
                    <a:gd name="T6" fmla="*/ 0 w 118"/>
                    <a:gd name="T7" fmla="*/ 0 h 148"/>
                    <a:gd name="T8" fmla="*/ 0 w 118"/>
                    <a:gd name="T9" fmla="*/ 0 h 148"/>
                    <a:gd name="T10" fmla="*/ 0 w 118"/>
                    <a:gd name="T11" fmla="*/ 0 h 148"/>
                    <a:gd name="T12" fmla="*/ 0 w 118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8"/>
                    <a:gd name="T22" fmla="*/ 0 h 148"/>
                    <a:gd name="T23" fmla="*/ 118 w 118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8" h="148">
                      <a:moveTo>
                        <a:pt x="33" y="148"/>
                      </a:moveTo>
                      <a:lnTo>
                        <a:pt x="76" y="136"/>
                      </a:lnTo>
                      <a:lnTo>
                        <a:pt x="118" y="124"/>
                      </a:lnTo>
                      <a:lnTo>
                        <a:pt x="85" y="0"/>
                      </a:lnTo>
                      <a:lnTo>
                        <a:pt x="42" y="12"/>
                      </a:lnTo>
                      <a:lnTo>
                        <a:pt x="0" y="24"/>
                      </a:lnTo>
                      <a:lnTo>
                        <a:pt x="33" y="14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11" name="Freeform 439"/>
                <p:cNvSpPr>
                  <a:spLocks/>
                </p:cNvSpPr>
                <p:nvPr/>
              </p:nvSpPr>
              <p:spPr bwMode="auto">
                <a:xfrm>
                  <a:off x="1939" y="1405"/>
                  <a:ext cx="8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0" y="31"/>
                      </a:moveTo>
                      <a:lnTo>
                        <a:pt x="43" y="19"/>
                      </a:lnTo>
                      <a:lnTo>
                        <a:pt x="41" y="14"/>
                      </a:lnTo>
                      <a:lnTo>
                        <a:pt x="39" y="10"/>
                      </a:lnTo>
                      <a:lnTo>
                        <a:pt x="36" y="4"/>
                      </a:lnTo>
                      <a:lnTo>
                        <a:pt x="31" y="0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12" name="Freeform 440"/>
                <p:cNvSpPr>
                  <a:spLocks/>
                </p:cNvSpPr>
                <p:nvPr/>
              </p:nvSpPr>
              <p:spPr bwMode="auto">
                <a:xfrm>
                  <a:off x="1945" y="1405"/>
                  <a:ext cx="2" cy="3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9"/>
                    <a:gd name="T17" fmla="*/ 12 w 1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9">
                      <a:moveTo>
                        <a:pt x="12" y="19"/>
                      </a:moveTo>
                      <a:lnTo>
                        <a:pt x="10" y="14"/>
                      </a:lnTo>
                      <a:lnTo>
                        <a:pt x="8" y="10"/>
                      </a:lnTo>
                      <a:lnTo>
                        <a:pt x="5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13" name="Freeform 441"/>
                <p:cNvSpPr>
                  <a:spLocks/>
                </p:cNvSpPr>
                <p:nvPr/>
              </p:nvSpPr>
              <p:spPr bwMode="auto">
                <a:xfrm>
                  <a:off x="1919" y="1390"/>
                  <a:ext cx="26" cy="25"/>
                </a:xfrm>
                <a:custGeom>
                  <a:avLst/>
                  <a:gdLst>
                    <a:gd name="T0" fmla="*/ 0 w 152"/>
                    <a:gd name="T1" fmla="*/ 0 h 153"/>
                    <a:gd name="T2" fmla="*/ 0 w 152"/>
                    <a:gd name="T3" fmla="*/ 0 h 153"/>
                    <a:gd name="T4" fmla="*/ 0 w 152"/>
                    <a:gd name="T5" fmla="*/ 0 h 153"/>
                    <a:gd name="T6" fmla="*/ 0 w 152"/>
                    <a:gd name="T7" fmla="*/ 0 h 153"/>
                    <a:gd name="T8" fmla="*/ 0 w 152"/>
                    <a:gd name="T9" fmla="*/ 0 h 153"/>
                    <a:gd name="T10" fmla="*/ 0 w 152"/>
                    <a:gd name="T11" fmla="*/ 0 h 153"/>
                    <a:gd name="T12" fmla="*/ 0 w 152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53"/>
                    <a:gd name="T23" fmla="*/ 152 w 152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53">
                      <a:moveTo>
                        <a:pt x="90" y="153"/>
                      </a:moveTo>
                      <a:lnTo>
                        <a:pt x="121" y="122"/>
                      </a:lnTo>
                      <a:lnTo>
                        <a:pt x="152" y="91"/>
                      </a:lnTo>
                      <a:lnTo>
                        <a:pt x="62" y="0"/>
                      </a:ln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90" y="1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14" name="Freeform 442"/>
                <p:cNvSpPr>
                  <a:spLocks/>
                </p:cNvSpPr>
                <p:nvPr/>
              </p:nvSpPr>
              <p:spPr bwMode="auto">
                <a:xfrm>
                  <a:off x="1919" y="1390"/>
                  <a:ext cx="26" cy="25"/>
                </a:xfrm>
                <a:custGeom>
                  <a:avLst/>
                  <a:gdLst>
                    <a:gd name="T0" fmla="*/ 0 w 152"/>
                    <a:gd name="T1" fmla="*/ 0 h 153"/>
                    <a:gd name="T2" fmla="*/ 0 w 152"/>
                    <a:gd name="T3" fmla="*/ 0 h 153"/>
                    <a:gd name="T4" fmla="*/ 0 w 152"/>
                    <a:gd name="T5" fmla="*/ 0 h 153"/>
                    <a:gd name="T6" fmla="*/ 0 w 152"/>
                    <a:gd name="T7" fmla="*/ 0 h 153"/>
                    <a:gd name="T8" fmla="*/ 0 w 152"/>
                    <a:gd name="T9" fmla="*/ 0 h 153"/>
                    <a:gd name="T10" fmla="*/ 0 w 152"/>
                    <a:gd name="T11" fmla="*/ 0 h 153"/>
                    <a:gd name="T12" fmla="*/ 0 w 152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53"/>
                    <a:gd name="T23" fmla="*/ 152 w 152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53">
                      <a:moveTo>
                        <a:pt x="90" y="153"/>
                      </a:moveTo>
                      <a:lnTo>
                        <a:pt x="121" y="122"/>
                      </a:lnTo>
                      <a:lnTo>
                        <a:pt x="152" y="91"/>
                      </a:lnTo>
                      <a:lnTo>
                        <a:pt x="62" y="0"/>
                      </a:ln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90" y="15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15" name="Freeform 443"/>
                <p:cNvSpPr>
                  <a:spLocks/>
                </p:cNvSpPr>
                <p:nvPr/>
              </p:nvSpPr>
              <p:spPr bwMode="auto">
                <a:xfrm>
                  <a:off x="1924" y="1388"/>
                  <a:ext cx="5" cy="7"/>
                </a:xfrm>
                <a:custGeom>
                  <a:avLst/>
                  <a:gdLst>
                    <a:gd name="T0" fmla="*/ 0 w 31"/>
                    <a:gd name="T1" fmla="*/ 0 h 43"/>
                    <a:gd name="T2" fmla="*/ 0 w 31"/>
                    <a:gd name="T3" fmla="*/ 0 h 43"/>
                    <a:gd name="T4" fmla="*/ 0 w 31"/>
                    <a:gd name="T5" fmla="*/ 0 h 43"/>
                    <a:gd name="T6" fmla="*/ 0 w 31"/>
                    <a:gd name="T7" fmla="*/ 0 h 43"/>
                    <a:gd name="T8" fmla="*/ 0 w 31"/>
                    <a:gd name="T9" fmla="*/ 0 h 43"/>
                    <a:gd name="T10" fmla="*/ 0 w 31"/>
                    <a:gd name="T11" fmla="*/ 0 h 43"/>
                    <a:gd name="T12" fmla="*/ 0 w 31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3"/>
                    <a:gd name="T23" fmla="*/ 31 w 31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3">
                      <a:moveTo>
                        <a:pt x="0" y="43"/>
                      </a:moveTo>
                      <a:lnTo>
                        <a:pt x="31" y="12"/>
                      </a:lnTo>
                      <a:lnTo>
                        <a:pt x="26" y="8"/>
                      </a:lnTo>
                      <a:lnTo>
                        <a:pt x="22" y="5"/>
                      </a:lnTo>
                      <a:lnTo>
                        <a:pt x="17" y="2"/>
                      </a:lnTo>
                      <a:lnTo>
                        <a:pt x="11" y="0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16" name="Freeform 444"/>
                <p:cNvSpPr>
                  <a:spLocks/>
                </p:cNvSpPr>
                <p:nvPr/>
              </p:nvSpPr>
              <p:spPr bwMode="auto">
                <a:xfrm>
                  <a:off x="1926" y="1388"/>
                  <a:ext cx="3" cy="2"/>
                </a:xfrm>
                <a:custGeom>
                  <a:avLst/>
                  <a:gdLst>
                    <a:gd name="T0" fmla="*/ 0 w 20"/>
                    <a:gd name="T1" fmla="*/ 0 h 12"/>
                    <a:gd name="T2" fmla="*/ 0 w 20"/>
                    <a:gd name="T3" fmla="*/ 0 h 12"/>
                    <a:gd name="T4" fmla="*/ 0 w 20"/>
                    <a:gd name="T5" fmla="*/ 0 h 12"/>
                    <a:gd name="T6" fmla="*/ 0 w 20"/>
                    <a:gd name="T7" fmla="*/ 0 h 12"/>
                    <a:gd name="T8" fmla="*/ 0 w 20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12"/>
                    <a:gd name="T17" fmla="*/ 20 w 2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12">
                      <a:moveTo>
                        <a:pt x="20" y="12"/>
                      </a:moveTo>
                      <a:lnTo>
                        <a:pt x="15" y="8"/>
                      </a:lnTo>
                      <a:lnTo>
                        <a:pt x="11" y="5"/>
                      </a:lnTo>
                      <a:lnTo>
                        <a:pt x="6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17" name="Freeform 445"/>
                <p:cNvSpPr>
                  <a:spLocks/>
                </p:cNvSpPr>
                <p:nvPr/>
              </p:nvSpPr>
              <p:spPr bwMode="auto">
                <a:xfrm>
                  <a:off x="1902" y="1382"/>
                  <a:ext cx="24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124" y="119"/>
                      </a:moveTo>
                      <a:lnTo>
                        <a:pt x="136" y="76"/>
                      </a:lnTo>
                      <a:lnTo>
                        <a:pt x="147" y="33"/>
                      </a:lnTo>
                      <a:lnTo>
                        <a:pt x="23" y="0"/>
                      </a:lnTo>
                      <a:lnTo>
                        <a:pt x="12" y="43"/>
                      </a:lnTo>
                      <a:lnTo>
                        <a:pt x="0" y="86"/>
                      </a:lnTo>
                      <a:lnTo>
                        <a:pt x="124" y="1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18" name="Freeform 446"/>
                <p:cNvSpPr>
                  <a:spLocks/>
                </p:cNvSpPr>
                <p:nvPr/>
              </p:nvSpPr>
              <p:spPr bwMode="auto">
                <a:xfrm>
                  <a:off x="1902" y="1382"/>
                  <a:ext cx="24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124" y="119"/>
                      </a:moveTo>
                      <a:lnTo>
                        <a:pt x="136" y="76"/>
                      </a:lnTo>
                      <a:lnTo>
                        <a:pt x="147" y="33"/>
                      </a:lnTo>
                      <a:lnTo>
                        <a:pt x="23" y="0"/>
                      </a:lnTo>
                      <a:lnTo>
                        <a:pt x="12" y="43"/>
                      </a:lnTo>
                      <a:lnTo>
                        <a:pt x="0" y="86"/>
                      </a:lnTo>
                      <a:lnTo>
                        <a:pt x="124" y="11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19" name="Freeform 447"/>
                <p:cNvSpPr>
                  <a:spLocks/>
                </p:cNvSpPr>
                <p:nvPr/>
              </p:nvSpPr>
              <p:spPr bwMode="auto">
                <a:xfrm>
                  <a:off x="1902" y="1382"/>
                  <a:ext cx="4" cy="7"/>
                </a:xfrm>
                <a:custGeom>
                  <a:avLst/>
                  <a:gdLst>
                    <a:gd name="T0" fmla="*/ 0 w 23"/>
                    <a:gd name="T1" fmla="*/ 0 h 44"/>
                    <a:gd name="T2" fmla="*/ 0 w 23"/>
                    <a:gd name="T3" fmla="*/ 0 h 44"/>
                    <a:gd name="T4" fmla="*/ 0 w 23"/>
                    <a:gd name="T5" fmla="*/ 0 h 44"/>
                    <a:gd name="T6" fmla="*/ 0 w 23"/>
                    <a:gd name="T7" fmla="*/ 0 h 44"/>
                    <a:gd name="T8" fmla="*/ 0 w 23"/>
                    <a:gd name="T9" fmla="*/ 0 h 44"/>
                    <a:gd name="T10" fmla="*/ 0 w 23"/>
                    <a:gd name="T11" fmla="*/ 0 h 44"/>
                    <a:gd name="T12" fmla="*/ 0 w 23"/>
                    <a:gd name="T13" fmla="*/ 0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44"/>
                    <a:gd name="T23" fmla="*/ 23 w 23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44">
                      <a:moveTo>
                        <a:pt x="12" y="44"/>
                      </a:moveTo>
                      <a:lnTo>
                        <a:pt x="23" y="1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1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20" name="Freeform 448"/>
                <p:cNvSpPr>
                  <a:spLocks/>
                </p:cNvSpPr>
                <p:nvPr/>
              </p:nvSpPr>
              <p:spPr bwMode="auto">
                <a:xfrm>
                  <a:off x="1902" y="1382"/>
                  <a:ext cx="4" cy="1"/>
                </a:xfrm>
                <a:custGeom>
                  <a:avLst/>
                  <a:gdLst>
                    <a:gd name="T0" fmla="*/ 0 w 23"/>
                    <a:gd name="T1" fmla="*/ 1 h 1"/>
                    <a:gd name="T2" fmla="*/ 0 w 23"/>
                    <a:gd name="T3" fmla="*/ 0 h 1"/>
                    <a:gd name="T4" fmla="*/ 0 w 23"/>
                    <a:gd name="T5" fmla="*/ 0 h 1"/>
                    <a:gd name="T6" fmla="*/ 0 w 23"/>
                    <a:gd name="T7" fmla="*/ 0 h 1"/>
                    <a:gd name="T8" fmla="*/ 0 w 23"/>
                    <a:gd name="T9" fmla="*/ 1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1"/>
                    <a:gd name="T17" fmla="*/ 23 w 23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1">
                      <a:moveTo>
                        <a:pt x="23" y="1"/>
                      </a:move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21" name="Freeform 449"/>
                <p:cNvSpPr>
                  <a:spLocks/>
                </p:cNvSpPr>
                <p:nvPr/>
              </p:nvSpPr>
              <p:spPr bwMode="auto">
                <a:xfrm>
                  <a:off x="1881" y="1382"/>
                  <a:ext cx="25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147" y="86"/>
                      </a:moveTo>
                      <a:lnTo>
                        <a:pt x="136" y="43"/>
                      </a:lnTo>
                      <a:lnTo>
                        <a:pt x="124" y="0"/>
                      </a:lnTo>
                      <a:lnTo>
                        <a:pt x="0" y="33"/>
                      </a:lnTo>
                      <a:lnTo>
                        <a:pt x="12" y="76"/>
                      </a:lnTo>
                      <a:lnTo>
                        <a:pt x="23" y="119"/>
                      </a:lnTo>
                      <a:lnTo>
                        <a:pt x="147" y="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22" name="Freeform 450"/>
                <p:cNvSpPr>
                  <a:spLocks/>
                </p:cNvSpPr>
                <p:nvPr/>
              </p:nvSpPr>
              <p:spPr bwMode="auto">
                <a:xfrm>
                  <a:off x="1881" y="1382"/>
                  <a:ext cx="25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147" y="86"/>
                      </a:moveTo>
                      <a:lnTo>
                        <a:pt x="136" y="43"/>
                      </a:lnTo>
                      <a:lnTo>
                        <a:pt x="124" y="0"/>
                      </a:lnTo>
                      <a:lnTo>
                        <a:pt x="0" y="33"/>
                      </a:lnTo>
                      <a:lnTo>
                        <a:pt x="12" y="76"/>
                      </a:lnTo>
                      <a:lnTo>
                        <a:pt x="23" y="119"/>
                      </a:lnTo>
                      <a:lnTo>
                        <a:pt x="147" y="8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23" name="Freeform 451"/>
                <p:cNvSpPr>
                  <a:spLocks/>
                </p:cNvSpPr>
                <p:nvPr/>
              </p:nvSpPr>
              <p:spPr bwMode="auto">
                <a:xfrm>
                  <a:off x="1878" y="1388"/>
                  <a:ext cx="5" cy="7"/>
                </a:xfrm>
                <a:custGeom>
                  <a:avLst/>
                  <a:gdLst>
                    <a:gd name="T0" fmla="*/ 0 w 31"/>
                    <a:gd name="T1" fmla="*/ 0 h 43"/>
                    <a:gd name="T2" fmla="*/ 0 w 31"/>
                    <a:gd name="T3" fmla="*/ 0 h 43"/>
                    <a:gd name="T4" fmla="*/ 0 w 31"/>
                    <a:gd name="T5" fmla="*/ 0 h 43"/>
                    <a:gd name="T6" fmla="*/ 0 w 31"/>
                    <a:gd name="T7" fmla="*/ 0 h 43"/>
                    <a:gd name="T8" fmla="*/ 0 w 31"/>
                    <a:gd name="T9" fmla="*/ 0 h 43"/>
                    <a:gd name="T10" fmla="*/ 0 w 31"/>
                    <a:gd name="T11" fmla="*/ 0 h 43"/>
                    <a:gd name="T12" fmla="*/ 0 w 31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3"/>
                    <a:gd name="T23" fmla="*/ 31 w 31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3">
                      <a:moveTo>
                        <a:pt x="31" y="43"/>
                      </a:moveTo>
                      <a:lnTo>
                        <a:pt x="19" y="0"/>
                      </a:lnTo>
                      <a:lnTo>
                        <a:pt x="14" y="2"/>
                      </a:lnTo>
                      <a:lnTo>
                        <a:pt x="9" y="5"/>
                      </a:lnTo>
                      <a:lnTo>
                        <a:pt x="4" y="8"/>
                      </a:lnTo>
                      <a:lnTo>
                        <a:pt x="0" y="12"/>
                      </a:lnTo>
                      <a:lnTo>
                        <a:pt x="31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24" name="Freeform 452"/>
                <p:cNvSpPr>
                  <a:spLocks/>
                </p:cNvSpPr>
                <p:nvPr/>
              </p:nvSpPr>
              <p:spPr bwMode="auto">
                <a:xfrm>
                  <a:off x="1878" y="1388"/>
                  <a:ext cx="3" cy="2"/>
                </a:xfrm>
                <a:custGeom>
                  <a:avLst/>
                  <a:gdLst>
                    <a:gd name="T0" fmla="*/ 0 w 19"/>
                    <a:gd name="T1" fmla="*/ 0 h 12"/>
                    <a:gd name="T2" fmla="*/ 0 w 19"/>
                    <a:gd name="T3" fmla="*/ 0 h 12"/>
                    <a:gd name="T4" fmla="*/ 0 w 19"/>
                    <a:gd name="T5" fmla="*/ 0 h 12"/>
                    <a:gd name="T6" fmla="*/ 0 w 19"/>
                    <a:gd name="T7" fmla="*/ 0 h 12"/>
                    <a:gd name="T8" fmla="*/ 0 w 19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12"/>
                    <a:gd name="T17" fmla="*/ 19 w 19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12">
                      <a:moveTo>
                        <a:pt x="19" y="0"/>
                      </a:moveTo>
                      <a:lnTo>
                        <a:pt x="14" y="2"/>
                      </a:lnTo>
                      <a:lnTo>
                        <a:pt x="9" y="5"/>
                      </a:lnTo>
                      <a:lnTo>
                        <a:pt x="4" y="8"/>
                      </a:lnTo>
                      <a:lnTo>
                        <a:pt x="0" y="1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25" name="Freeform 453"/>
                <p:cNvSpPr>
                  <a:spLocks/>
                </p:cNvSpPr>
                <p:nvPr/>
              </p:nvSpPr>
              <p:spPr bwMode="auto">
                <a:xfrm>
                  <a:off x="1863" y="1390"/>
                  <a:ext cx="25" cy="25"/>
                </a:xfrm>
                <a:custGeom>
                  <a:avLst/>
                  <a:gdLst>
                    <a:gd name="T0" fmla="*/ 0 w 153"/>
                    <a:gd name="T1" fmla="*/ 0 h 153"/>
                    <a:gd name="T2" fmla="*/ 0 w 153"/>
                    <a:gd name="T3" fmla="*/ 0 h 153"/>
                    <a:gd name="T4" fmla="*/ 0 w 153"/>
                    <a:gd name="T5" fmla="*/ 0 h 153"/>
                    <a:gd name="T6" fmla="*/ 0 w 153"/>
                    <a:gd name="T7" fmla="*/ 0 h 153"/>
                    <a:gd name="T8" fmla="*/ 0 w 153"/>
                    <a:gd name="T9" fmla="*/ 0 h 153"/>
                    <a:gd name="T10" fmla="*/ 0 w 153"/>
                    <a:gd name="T11" fmla="*/ 0 h 153"/>
                    <a:gd name="T12" fmla="*/ 0 w 153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3"/>
                    <a:gd name="T22" fmla="*/ 0 h 153"/>
                    <a:gd name="T23" fmla="*/ 153 w 153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3" h="153">
                      <a:moveTo>
                        <a:pt x="153" y="62"/>
                      </a:moveTo>
                      <a:lnTo>
                        <a:pt x="122" y="31"/>
                      </a:lnTo>
                      <a:lnTo>
                        <a:pt x="91" y="0"/>
                      </a:lnTo>
                      <a:lnTo>
                        <a:pt x="0" y="91"/>
                      </a:lnTo>
                      <a:lnTo>
                        <a:pt x="31" y="122"/>
                      </a:lnTo>
                      <a:lnTo>
                        <a:pt x="62" y="153"/>
                      </a:lnTo>
                      <a:lnTo>
                        <a:pt x="153" y="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26" name="Freeform 454"/>
                <p:cNvSpPr>
                  <a:spLocks/>
                </p:cNvSpPr>
                <p:nvPr/>
              </p:nvSpPr>
              <p:spPr bwMode="auto">
                <a:xfrm>
                  <a:off x="1863" y="1390"/>
                  <a:ext cx="25" cy="25"/>
                </a:xfrm>
                <a:custGeom>
                  <a:avLst/>
                  <a:gdLst>
                    <a:gd name="T0" fmla="*/ 0 w 153"/>
                    <a:gd name="T1" fmla="*/ 0 h 153"/>
                    <a:gd name="T2" fmla="*/ 0 w 153"/>
                    <a:gd name="T3" fmla="*/ 0 h 153"/>
                    <a:gd name="T4" fmla="*/ 0 w 153"/>
                    <a:gd name="T5" fmla="*/ 0 h 153"/>
                    <a:gd name="T6" fmla="*/ 0 w 153"/>
                    <a:gd name="T7" fmla="*/ 0 h 153"/>
                    <a:gd name="T8" fmla="*/ 0 w 153"/>
                    <a:gd name="T9" fmla="*/ 0 h 153"/>
                    <a:gd name="T10" fmla="*/ 0 w 153"/>
                    <a:gd name="T11" fmla="*/ 0 h 153"/>
                    <a:gd name="T12" fmla="*/ 0 w 153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3"/>
                    <a:gd name="T22" fmla="*/ 0 h 153"/>
                    <a:gd name="T23" fmla="*/ 153 w 153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3" h="153">
                      <a:moveTo>
                        <a:pt x="153" y="62"/>
                      </a:moveTo>
                      <a:lnTo>
                        <a:pt x="122" y="31"/>
                      </a:lnTo>
                      <a:lnTo>
                        <a:pt x="91" y="0"/>
                      </a:lnTo>
                      <a:lnTo>
                        <a:pt x="0" y="91"/>
                      </a:lnTo>
                      <a:lnTo>
                        <a:pt x="31" y="122"/>
                      </a:lnTo>
                      <a:lnTo>
                        <a:pt x="62" y="153"/>
                      </a:lnTo>
                      <a:lnTo>
                        <a:pt x="153" y="6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27" name="Freeform 455"/>
                <p:cNvSpPr>
                  <a:spLocks/>
                </p:cNvSpPr>
                <p:nvPr/>
              </p:nvSpPr>
              <p:spPr bwMode="auto">
                <a:xfrm>
                  <a:off x="1861" y="1405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43" y="31"/>
                      </a:moveTo>
                      <a:lnTo>
                        <a:pt x="12" y="0"/>
                      </a:lnTo>
                      <a:lnTo>
                        <a:pt x="8" y="4"/>
                      </a:lnTo>
                      <a:lnTo>
                        <a:pt x="4" y="8"/>
                      </a:lnTo>
                      <a:lnTo>
                        <a:pt x="2" y="14"/>
                      </a:lnTo>
                      <a:lnTo>
                        <a:pt x="0" y="19"/>
                      </a:lnTo>
                      <a:lnTo>
                        <a:pt x="43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28" name="Freeform 456"/>
                <p:cNvSpPr>
                  <a:spLocks/>
                </p:cNvSpPr>
                <p:nvPr/>
              </p:nvSpPr>
              <p:spPr bwMode="auto">
                <a:xfrm>
                  <a:off x="1861" y="1405"/>
                  <a:ext cx="2" cy="3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9"/>
                    <a:gd name="T17" fmla="*/ 12 w 1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9">
                      <a:moveTo>
                        <a:pt x="12" y="0"/>
                      </a:moveTo>
                      <a:lnTo>
                        <a:pt x="8" y="4"/>
                      </a:lnTo>
                      <a:lnTo>
                        <a:pt x="4" y="8"/>
                      </a:lnTo>
                      <a:lnTo>
                        <a:pt x="2" y="14"/>
                      </a:lnTo>
                      <a:lnTo>
                        <a:pt x="0" y="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29" name="Freeform 457"/>
                <p:cNvSpPr>
                  <a:spLocks/>
                </p:cNvSpPr>
                <p:nvPr/>
              </p:nvSpPr>
              <p:spPr bwMode="auto">
                <a:xfrm>
                  <a:off x="1855" y="1408"/>
                  <a:ext cx="20" cy="25"/>
                </a:xfrm>
                <a:custGeom>
                  <a:avLst/>
                  <a:gdLst>
                    <a:gd name="T0" fmla="*/ 0 w 119"/>
                    <a:gd name="T1" fmla="*/ 0 h 148"/>
                    <a:gd name="T2" fmla="*/ 0 w 119"/>
                    <a:gd name="T3" fmla="*/ 0 h 148"/>
                    <a:gd name="T4" fmla="*/ 0 w 119"/>
                    <a:gd name="T5" fmla="*/ 0 h 148"/>
                    <a:gd name="T6" fmla="*/ 0 w 119"/>
                    <a:gd name="T7" fmla="*/ 0 h 148"/>
                    <a:gd name="T8" fmla="*/ 0 w 119"/>
                    <a:gd name="T9" fmla="*/ 0 h 148"/>
                    <a:gd name="T10" fmla="*/ 0 w 119"/>
                    <a:gd name="T11" fmla="*/ 0 h 148"/>
                    <a:gd name="T12" fmla="*/ 0 w 119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9"/>
                    <a:gd name="T22" fmla="*/ 0 h 148"/>
                    <a:gd name="T23" fmla="*/ 119 w 119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9" h="148">
                      <a:moveTo>
                        <a:pt x="119" y="24"/>
                      </a:moveTo>
                      <a:lnTo>
                        <a:pt x="76" y="12"/>
                      </a:lnTo>
                      <a:lnTo>
                        <a:pt x="33" y="0"/>
                      </a:lnTo>
                      <a:lnTo>
                        <a:pt x="0" y="124"/>
                      </a:lnTo>
                      <a:lnTo>
                        <a:pt x="43" y="136"/>
                      </a:lnTo>
                      <a:lnTo>
                        <a:pt x="85" y="148"/>
                      </a:lnTo>
                      <a:lnTo>
                        <a:pt x="119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30" name="Freeform 458"/>
                <p:cNvSpPr>
                  <a:spLocks/>
                </p:cNvSpPr>
                <p:nvPr/>
              </p:nvSpPr>
              <p:spPr bwMode="auto">
                <a:xfrm>
                  <a:off x="1855" y="1408"/>
                  <a:ext cx="20" cy="25"/>
                </a:xfrm>
                <a:custGeom>
                  <a:avLst/>
                  <a:gdLst>
                    <a:gd name="T0" fmla="*/ 0 w 119"/>
                    <a:gd name="T1" fmla="*/ 0 h 148"/>
                    <a:gd name="T2" fmla="*/ 0 w 119"/>
                    <a:gd name="T3" fmla="*/ 0 h 148"/>
                    <a:gd name="T4" fmla="*/ 0 w 119"/>
                    <a:gd name="T5" fmla="*/ 0 h 148"/>
                    <a:gd name="T6" fmla="*/ 0 w 119"/>
                    <a:gd name="T7" fmla="*/ 0 h 148"/>
                    <a:gd name="T8" fmla="*/ 0 w 119"/>
                    <a:gd name="T9" fmla="*/ 0 h 148"/>
                    <a:gd name="T10" fmla="*/ 0 w 119"/>
                    <a:gd name="T11" fmla="*/ 0 h 148"/>
                    <a:gd name="T12" fmla="*/ 0 w 119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9"/>
                    <a:gd name="T22" fmla="*/ 0 h 148"/>
                    <a:gd name="T23" fmla="*/ 119 w 119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9" h="148">
                      <a:moveTo>
                        <a:pt x="119" y="24"/>
                      </a:moveTo>
                      <a:lnTo>
                        <a:pt x="76" y="12"/>
                      </a:lnTo>
                      <a:lnTo>
                        <a:pt x="33" y="0"/>
                      </a:lnTo>
                      <a:lnTo>
                        <a:pt x="0" y="124"/>
                      </a:lnTo>
                      <a:lnTo>
                        <a:pt x="43" y="136"/>
                      </a:lnTo>
                      <a:lnTo>
                        <a:pt x="85" y="148"/>
                      </a:lnTo>
                      <a:lnTo>
                        <a:pt x="119" y="2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31" name="Freeform 459"/>
                <p:cNvSpPr>
                  <a:spLocks/>
                </p:cNvSpPr>
                <p:nvPr/>
              </p:nvSpPr>
              <p:spPr bwMode="auto">
                <a:xfrm>
                  <a:off x="1855" y="1429"/>
                  <a:ext cx="7" cy="4"/>
                </a:xfrm>
                <a:custGeom>
                  <a:avLst/>
                  <a:gdLst>
                    <a:gd name="T0" fmla="*/ 0 w 44"/>
                    <a:gd name="T1" fmla="*/ 0 h 24"/>
                    <a:gd name="T2" fmla="*/ 0 w 44"/>
                    <a:gd name="T3" fmla="*/ 0 h 24"/>
                    <a:gd name="T4" fmla="*/ 0 w 44"/>
                    <a:gd name="T5" fmla="*/ 0 h 24"/>
                    <a:gd name="T6" fmla="*/ 0 w 44"/>
                    <a:gd name="T7" fmla="*/ 0 h 24"/>
                    <a:gd name="T8" fmla="*/ 0 w 44"/>
                    <a:gd name="T9" fmla="*/ 0 h 24"/>
                    <a:gd name="T10" fmla="*/ 0 w 44"/>
                    <a:gd name="T11" fmla="*/ 0 h 24"/>
                    <a:gd name="T12" fmla="*/ 0 w 44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24"/>
                    <a:gd name="T23" fmla="*/ 44 w 44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24">
                      <a:moveTo>
                        <a:pt x="44" y="12"/>
                      </a:moveTo>
                      <a:lnTo>
                        <a:pt x="1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1" y="24"/>
                      </a:lnTo>
                      <a:lnTo>
                        <a:pt x="44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32" name="Freeform 460"/>
                <p:cNvSpPr>
                  <a:spLocks/>
                </p:cNvSpPr>
                <p:nvPr/>
              </p:nvSpPr>
              <p:spPr bwMode="auto">
                <a:xfrm>
                  <a:off x="1855" y="1429"/>
                  <a:ext cx="1" cy="4"/>
                </a:xfrm>
                <a:custGeom>
                  <a:avLst/>
                  <a:gdLst>
                    <a:gd name="T0" fmla="*/ 1 w 1"/>
                    <a:gd name="T1" fmla="*/ 0 h 24"/>
                    <a:gd name="T2" fmla="*/ 0 w 1"/>
                    <a:gd name="T3" fmla="*/ 0 h 24"/>
                    <a:gd name="T4" fmla="*/ 0 w 1"/>
                    <a:gd name="T5" fmla="*/ 0 h 24"/>
                    <a:gd name="T6" fmla="*/ 0 w 1"/>
                    <a:gd name="T7" fmla="*/ 0 h 24"/>
                    <a:gd name="T8" fmla="*/ 1 w 1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24"/>
                    <a:gd name="T17" fmla="*/ 1 w 1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24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1" y="2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33" name="Freeform 461"/>
                <p:cNvSpPr>
                  <a:spLocks/>
                </p:cNvSpPr>
                <p:nvPr/>
              </p:nvSpPr>
              <p:spPr bwMode="auto">
                <a:xfrm>
                  <a:off x="1855" y="1429"/>
                  <a:ext cx="20" cy="24"/>
                </a:xfrm>
                <a:custGeom>
                  <a:avLst/>
                  <a:gdLst>
                    <a:gd name="T0" fmla="*/ 0 w 119"/>
                    <a:gd name="T1" fmla="*/ 0 h 148"/>
                    <a:gd name="T2" fmla="*/ 0 w 119"/>
                    <a:gd name="T3" fmla="*/ 0 h 148"/>
                    <a:gd name="T4" fmla="*/ 0 w 119"/>
                    <a:gd name="T5" fmla="*/ 0 h 148"/>
                    <a:gd name="T6" fmla="*/ 0 w 119"/>
                    <a:gd name="T7" fmla="*/ 0 h 148"/>
                    <a:gd name="T8" fmla="*/ 0 w 119"/>
                    <a:gd name="T9" fmla="*/ 0 h 148"/>
                    <a:gd name="T10" fmla="*/ 0 w 119"/>
                    <a:gd name="T11" fmla="*/ 0 h 148"/>
                    <a:gd name="T12" fmla="*/ 0 w 119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9"/>
                    <a:gd name="T22" fmla="*/ 0 h 148"/>
                    <a:gd name="T23" fmla="*/ 119 w 119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9" h="148">
                      <a:moveTo>
                        <a:pt x="85" y="0"/>
                      </a:moveTo>
                      <a:lnTo>
                        <a:pt x="43" y="12"/>
                      </a:lnTo>
                      <a:lnTo>
                        <a:pt x="0" y="24"/>
                      </a:lnTo>
                      <a:lnTo>
                        <a:pt x="33" y="148"/>
                      </a:lnTo>
                      <a:lnTo>
                        <a:pt x="76" y="136"/>
                      </a:lnTo>
                      <a:lnTo>
                        <a:pt x="119" y="124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34" name="Freeform 462"/>
                <p:cNvSpPr>
                  <a:spLocks/>
                </p:cNvSpPr>
                <p:nvPr/>
              </p:nvSpPr>
              <p:spPr bwMode="auto">
                <a:xfrm>
                  <a:off x="1855" y="1429"/>
                  <a:ext cx="20" cy="24"/>
                </a:xfrm>
                <a:custGeom>
                  <a:avLst/>
                  <a:gdLst>
                    <a:gd name="T0" fmla="*/ 0 w 119"/>
                    <a:gd name="T1" fmla="*/ 0 h 148"/>
                    <a:gd name="T2" fmla="*/ 0 w 119"/>
                    <a:gd name="T3" fmla="*/ 0 h 148"/>
                    <a:gd name="T4" fmla="*/ 0 w 119"/>
                    <a:gd name="T5" fmla="*/ 0 h 148"/>
                    <a:gd name="T6" fmla="*/ 0 w 119"/>
                    <a:gd name="T7" fmla="*/ 0 h 148"/>
                    <a:gd name="T8" fmla="*/ 0 w 119"/>
                    <a:gd name="T9" fmla="*/ 0 h 148"/>
                    <a:gd name="T10" fmla="*/ 0 w 119"/>
                    <a:gd name="T11" fmla="*/ 0 h 148"/>
                    <a:gd name="T12" fmla="*/ 0 w 119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9"/>
                    <a:gd name="T22" fmla="*/ 0 h 148"/>
                    <a:gd name="T23" fmla="*/ 119 w 119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9" h="148">
                      <a:moveTo>
                        <a:pt x="85" y="0"/>
                      </a:moveTo>
                      <a:lnTo>
                        <a:pt x="43" y="12"/>
                      </a:lnTo>
                      <a:lnTo>
                        <a:pt x="0" y="24"/>
                      </a:lnTo>
                      <a:lnTo>
                        <a:pt x="33" y="148"/>
                      </a:lnTo>
                      <a:lnTo>
                        <a:pt x="76" y="136"/>
                      </a:lnTo>
                      <a:lnTo>
                        <a:pt x="119" y="124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35" name="Freeform 463"/>
                <p:cNvSpPr>
                  <a:spLocks/>
                </p:cNvSpPr>
                <p:nvPr/>
              </p:nvSpPr>
              <p:spPr bwMode="auto">
                <a:xfrm>
                  <a:off x="1861" y="1451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43" y="0"/>
                      </a:moveTo>
                      <a:lnTo>
                        <a:pt x="0" y="12"/>
                      </a:lnTo>
                      <a:lnTo>
                        <a:pt x="2" y="17"/>
                      </a:lnTo>
                      <a:lnTo>
                        <a:pt x="4" y="21"/>
                      </a:lnTo>
                      <a:lnTo>
                        <a:pt x="8" y="27"/>
                      </a:lnTo>
                      <a:lnTo>
                        <a:pt x="12" y="31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36" name="Freeform 464"/>
                <p:cNvSpPr>
                  <a:spLocks/>
                </p:cNvSpPr>
                <p:nvPr/>
              </p:nvSpPr>
              <p:spPr bwMode="auto">
                <a:xfrm>
                  <a:off x="1861" y="1453"/>
                  <a:ext cx="2" cy="3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9"/>
                    <a:gd name="T17" fmla="*/ 12 w 1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9">
                      <a:moveTo>
                        <a:pt x="0" y="0"/>
                      </a:moveTo>
                      <a:lnTo>
                        <a:pt x="2" y="5"/>
                      </a:lnTo>
                      <a:lnTo>
                        <a:pt x="4" y="9"/>
                      </a:lnTo>
                      <a:lnTo>
                        <a:pt x="8" y="15"/>
                      </a:lnTo>
                      <a:lnTo>
                        <a:pt x="12" y="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37" name="Freeform 465"/>
                <p:cNvSpPr>
                  <a:spLocks/>
                </p:cNvSpPr>
                <p:nvPr/>
              </p:nvSpPr>
              <p:spPr bwMode="auto">
                <a:xfrm>
                  <a:off x="1863" y="1446"/>
                  <a:ext cx="25" cy="26"/>
                </a:xfrm>
                <a:custGeom>
                  <a:avLst/>
                  <a:gdLst>
                    <a:gd name="T0" fmla="*/ 0 w 153"/>
                    <a:gd name="T1" fmla="*/ 0 h 153"/>
                    <a:gd name="T2" fmla="*/ 0 w 153"/>
                    <a:gd name="T3" fmla="*/ 0 h 153"/>
                    <a:gd name="T4" fmla="*/ 0 w 153"/>
                    <a:gd name="T5" fmla="*/ 0 h 153"/>
                    <a:gd name="T6" fmla="*/ 0 w 153"/>
                    <a:gd name="T7" fmla="*/ 0 h 153"/>
                    <a:gd name="T8" fmla="*/ 0 w 153"/>
                    <a:gd name="T9" fmla="*/ 0 h 153"/>
                    <a:gd name="T10" fmla="*/ 0 w 153"/>
                    <a:gd name="T11" fmla="*/ 0 h 153"/>
                    <a:gd name="T12" fmla="*/ 0 w 153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3"/>
                    <a:gd name="T22" fmla="*/ 0 h 153"/>
                    <a:gd name="T23" fmla="*/ 153 w 153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3" h="153">
                      <a:moveTo>
                        <a:pt x="62" y="0"/>
                      </a:move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91" y="153"/>
                      </a:lnTo>
                      <a:lnTo>
                        <a:pt x="122" y="122"/>
                      </a:lnTo>
                      <a:lnTo>
                        <a:pt x="153" y="9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38" name="Freeform 466"/>
                <p:cNvSpPr>
                  <a:spLocks/>
                </p:cNvSpPr>
                <p:nvPr/>
              </p:nvSpPr>
              <p:spPr bwMode="auto">
                <a:xfrm>
                  <a:off x="1863" y="1446"/>
                  <a:ext cx="25" cy="26"/>
                </a:xfrm>
                <a:custGeom>
                  <a:avLst/>
                  <a:gdLst>
                    <a:gd name="T0" fmla="*/ 0 w 153"/>
                    <a:gd name="T1" fmla="*/ 0 h 153"/>
                    <a:gd name="T2" fmla="*/ 0 w 153"/>
                    <a:gd name="T3" fmla="*/ 0 h 153"/>
                    <a:gd name="T4" fmla="*/ 0 w 153"/>
                    <a:gd name="T5" fmla="*/ 0 h 153"/>
                    <a:gd name="T6" fmla="*/ 0 w 153"/>
                    <a:gd name="T7" fmla="*/ 0 h 153"/>
                    <a:gd name="T8" fmla="*/ 0 w 153"/>
                    <a:gd name="T9" fmla="*/ 0 h 153"/>
                    <a:gd name="T10" fmla="*/ 0 w 153"/>
                    <a:gd name="T11" fmla="*/ 0 h 153"/>
                    <a:gd name="T12" fmla="*/ 0 w 153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3"/>
                    <a:gd name="T22" fmla="*/ 0 h 153"/>
                    <a:gd name="T23" fmla="*/ 153 w 153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3" h="153">
                      <a:moveTo>
                        <a:pt x="62" y="0"/>
                      </a:move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91" y="153"/>
                      </a:lnTo>
                      <a:lnTo>
                        <a:pt x="122" y="122"/>
                      </a:lnTo>
                      <a:lnTo>
                        <a:pt x="153" y="9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39" name="Freeform 467"/>
                <p:cNvSpPr>
                  <a:spLocks/>
                </p:cNvSpPr>
                <p:nvPr/>
              </p:nvSpPr>
              <p:spPr bwMode="auto">
                <a:xfrm>
                  <a:off x="1878" y="1466"/>
                  <a:ext cx="5" cy="8"/>
                </a:xfrm>
                <a:custGeom>
                  <a:avLst/>
                  <a:gdLst>
                    <a:gd name="T0" fmla="*/ 0 w 31"/>
                    <a:gd name="T1" fmla="*/ 0 h 43"/>
                    <a:gd name="T2" fmla="*/ 0 w 31"/>
                    <a:gd name="T3" fmla="*/ 0 h 43"/>
                    <a:gd name="T4" fmla="*/ 0 w 31"/>
                    <a:gd name="T5" fmla="*/ 0 h 43"/>
                    <a:gd name="T6" fmla="*/ 0 w 31"/>
                    <a:gd name="T7" fmla="*/ 0 h 43"/>
                    <a:gd name="T8" fmla="*/ 0 w 31"/>
                    <a:gd name="T9" fmla="*/ 0 h 43"/>
                    <a:gd name="T10" fmla="*/ 0 w 31"/>
                    <a:gd name="T11" fmla="*/ 0 h 43"/>
                    <a:gd name="T12" fmla="*/ 0 w 31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3"/>
                    <a:gd name="T23" fmla="*/ 31 w 31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3">
                      <a:moveTo>
                        <a:pt x="31" y="0"/>
                      </a:moveTo>
                      <a:lnTo>
                        <a:pt x="0" y="31"/>
                      </a:lnTo>
                      <a:lnTo>
                        <a:pt x="4" y="35"/>
                      </a:lnTo>
                      <a:lnTo>
                        <a:pt x="8" y="38"/>
                      </a:lnTo>
                      <a:lnTo>
                        <a:pt x="14" y="40"/>
                      </a:lnTo>
                      <a:lnTo>
                        <a:pt x="19" y="43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40" name="Freeform 468"/>
                <p:cNvSpPr>
                  <a:spLocks/>
                </p:cNvSpPr>
                <p:nvPr/>
              </p:nvSpPr>
              <p:spPr bwMode="auto">
                <a:xfrm>
                  <a:off x="1878" y="1472"/>
                  <a:ext cx="3" cy="2"/>
                </a:xfrm>
                <a:custGeom>
                  <a:avLst/>
                  <a:gdLst>
                    <a:gd name="T0" fmla="*/ 0 w 19"/>
                    <a:gd name="T1" fmla="*/ 0 h 12"/>
                    <a:gd name="T2" fmla="*/ 0 w 19"/>
                    <a:gd name="T3" fmla="*/ 0 h 12"/>
                    <a:gd name="T4" fmla="*/ 0 w 19"/>
                    <a:gd name="T5" fmla="*/ 0 h 12"/>
                    <a:gd name="T6" fmla="*/ 0 w 19"/>
                    <a:gd name="T7" fmla="*/ 0 h 12"/>
                    <a:gd name="T8" fmla="*/ 0 w 19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12"/>
                    <a:gd name="T17" fmla="*/ 19 w 19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12">
                      <a:moveTo>
                        <a:pt x="0" y="0"/>
                      </a:moveTo>
                      <a:lnTo>
                        <a:pt x="4" y="4"/>
                      </a:lnTo>
                      <a:lnTo>
                        <a:pt x="8" y="7"/>
                      </a:lnTo>
                      <a:lnTo>
                        <a:pt x="14" y="9"/>
                      </a:lnTo>
                      <a:lnTo>
                        <a:pt x="19" y="1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41" name="Freeform 469"/>
                <p:cNvSpPr>
                  <a:spLocks/>
                </p:cNvSpPr>
                <p:nvPr/>
              </p:nvSpPr>
              <p:spPr bwMode="auto">
                <a:xfrm>
                  <a:off x="1881" y="1459"/>
                  <a:ext cx="25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23" y="0"/>
                      </a:moveTo>
                      <a:lnTo>
                        <a:pt x="12" y="43"/>
                      </a:lnTo>
                      <a:lnTo>
                        <a:pt x="0" y="86"/>
                      </a:lnTo>
                      <a:lnTo>
                        <a:pt x="124" y="119"/>
                      </a:lnTo>
                      <a:lnTo>
                        <a:pt x="136" y="76"/>
                      </a:lnTo>
                      <a:lnTo>
                        <a:pt x="147" y="3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42" name="Freeform 470"/>
                <p:cNvSpPr>
                  <a:spLocks/>
                </p:cNvSpPr>
                <p:nvPr/>
              </p:nvSpPr>
              <p:spPr bwMode="auto">
                <a:xfrm>
                  <a:off x="1881" y="1459"/>
                  <a:ext cx="25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23" y="0"/>
                      </a:moveTo>
                      <a:lnTo>
                        <a:pt x="12" y="43"/>
                      </a:lnTo>
                      <a:lnTo>
                        <a:pt x="0" y="86"/>
                      </a:lnTo>
                      <a:lnTo>
                        <a:pt x="124" y="119"/>
                      </a:lnTo>
                      <a:lnTo>
                        <a:pt x="136" y="76"/>
                      </a:lnTo>
                      <a:lnTo>
                        <a:pt x="147" y="3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43" name="Freeform 471"/>
                <p:cNvSpPr>
                  <a:spLocks/>
                </p:cNvSpPr>
                <p:nvPr/>
              </p:nvSpPr>
              <p:spPr bwMode="auto">
                <a:xfrm>
                  <a:off x="1902" y="1472"/>
                  <a:ext cx="4" cy="7"/>
                </a:xfrm>
                <a:custGeom>
                  <a:avLst/>
                  <a:gdLst>
                    <a:gd name="T0" fmla="*/ 0 w 23"/>
                    <a:gd name="T1" fmla="*/ 0 h 44"/>
                    <a:gd name="T2" fmla="*/ 0 w 23"/>
                    <a:gd name="T3" fmla="*/ 0 h 44"/>
                    <a:gd name="T4" fmla="*/ 0 w 23"/>
                    <a:gd name="T5" fmla="*/ 0 h 44"/>
                    <a:gd name="T6" fmla="*/ 0 w 23"/>
                    <a:gd name="T7" fmla="*/ 0 h 44"/>
                    <a:gd name="T8" fmla="*/ 0 w 23"/>
                    <a:gd name="T9" fmla="*/ 0 h 44"/>
                    <a:gd name="T10" fmla="*/ 0 w 23"/>
                    <a:gd name="T11" fmla="*/ 0 h 44"/>
                    <a:gd name="T12" fmla="*/ 0 w 23"/>
                    <a:gd name="T13" fmla="*/ 0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44"/>
                    <a:gd name="T23" fmla="*/ 23 w 23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44">
                      <a:moveTo>
                        <a:pt x="12" y="0"/>
                      </a:moveTo>
                      <a:lnTo>
                        <a:pt x="0" y="43"/>
                      </a:lnTo>
                      <a:lnTo>
                        <a:pt x="5" y="44"/>
                      </a:lnTo>
                      <a:lnTo>
                        <a:pt x="12" y="44"/>
                      </a:lnTo>
                      <a:lnTo>
                        <a:pt x="17" y="44"/>
                      </a:lnTo>
                      <a:lnTo>
                        <a:pt x="23" y="43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44" name="Freeform 472"/>
                <p:cNvSpPr>
                  <a:spLocks/>
                </p:cNvSpPr>
                <p:nvPr/>
              </p:nvSpPr>
              <p:spPr bwMode="auto">
                <a:xfrm>
                  <a:off x="1902" y="1479"/>
                  <a:ext cx="4" cy="1"/>
                </a:xfrm>
                <a:custGeom>
                  <a:avLst/>
                  <a:gdLst>
                    <a:gd name="T0" fmla="*/ 0 w 23"/>
                    <a:gd name="T1" fmla="*/ 0 h 1"/>
                    <a:gd name="T2" fmla="*/ 0 w 23"/>
                    <a:gd name="T3" fmla="*/ 1 h 1"/>
                    <a:gd name="T4" fmla="*/ 0 w 23"/>
                    <a:gd name="T5" fmla="*/ 1 h 1"/>
                    <a:gd name="T6" fmla="*/ 0 w 23"/>
                    <a:gd name="T7" fmla="*/ 1 h 1"/>
                    <a:gd name="T8" fmla="*/ 0 w 23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1"/>
                    <a:gd name="T17" fmla="*/ 23 w 23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1">
                      <a:moveTo>
                        <a:pt x="0" y="0"/>
                      </a:moveTo>
                      <a:lnTo>
                        <a:pt x="5" y="1"/>
                      </a:lnTo>
                      <a:lnTo>
                        <a:pt x="12" y="1"/>
                      </a:lnTo>
                      <a:lnTo>
                        <a:pt x="17" y="1"/>
                      </a:lnTo>
                      <a:lnTo>
                        <a:pt x="2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45" name="Freeform 473"/>
                <p:cNvSpPr>
                  <a:spLocks/>
                </p:cNvSpPr>
                <p:nvPr/>
              </p:nvSpPr>
              <p:spPr bwMode="auto">
                <a:xfrm>
                  <a:off x="1902" y="1459"/>
                  <a:ext cx="24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0" y="33"/>
                      </a:moveTo>
                      <a:lnTo>
                        <a:pt x="12" y="76"/>
                      </a:lnTo>
                      <a:lnTo>
                        <a:pt x="23" y="119"/>
                      </a:lnTo>
                      <a:lnTo>
                        <a:pt x="147" y="86"/>
                      </a:lnTo>
                      <a:lnTo>
                        <a:pt x="136" y="43"/>
                      </a:lnTo>
                      <a:lnTo>
                        <a:pt x="124" y="0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46" name="Freeform 474"/>
                <p:cNvSpPr>
                  <a:spLocks/>
                </p:cNvSpPr>
                <p:nvPr/>
              </p:nvSpPr>
              <p:spPr bwMode="auto">
                <a:xfrm>
                  <a:off x="1902" y="1459"/>
                  <a:ext cx="24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0" y="33"/>
                      </a:moveTo>
                      <a:lnTo>
                        <a:pt x="12" y="76"/>
                      </a:lnTo>
                      <a:lnTo>
                        <a:pt x="23" y="119"/>
                      </a:lnTo>
                      <a:lnTo>
                        <a:pt x="147" y="86"/>
                      </a:lnTo>
                      <a:lnTo>
                        <a:pt x="136" y="43"/>
                      </a:lnTo>
                      <a:lnTo>
                        <a:pt x="124" y="0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47" name="Freeform 475"/>
                <p:cNvSpPr>
                  <a:spLocks/>
                </p:cNvSpPr>
                <p:nvPr/>
              </p:nvSpPr>
              <p:spPr bwMode="auto">
                <a:xfrm>
                  <a:off x="1924" y="1466"/>
                  <a:ext cx="5" cy="8"/>
                </a:xfrm>
                <a:custGeom>
                  <a:avLst/>
                  <a:gdLst>
                    <a:gd name="T0" fmla="*/ 0 w 31"/>
                    <a:gd name="T1" fmla="*/ 0 h 43"/>
                    <a:gd name="T2" fmla="*/ 0 w 31"/>
                    <a:gd name="T3" fmla="*/ 0 h 43"/>
                    <a:gd name="T4" fmla="*/ 0 w 31"/>
                    <a:gd name="T5" fmla="*/ 0 h 43"/>
                    <a:gd name="T6" fmla="*/ 0 w 31"/>
                    <a:gd name="T7" fmla="*/ 0 h 43"/>
                    <a:gd name="T8" fmla="*/ 0 w 31"/>
                    <a:gd name="T9" fmla="*/ 0 h 43"/>
                    <a:gd name="T10" fmla="*/ 0 w 31"/>
                    <a:gd name="T11" fmla="*/ 0 h 43"/>
                    <a:gd name="T12" fmla="*/ 0 w 31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3"/>
                    <a:gd name="T23" fmla="*/ 31 w 31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3">
                      <a:moveTo>
                        <a:pt x="0" y="0"/>
                      </a:moveTo>
                      <a:lnTo>
                        <a:pt x="11" y="43"/>
                      </a:lnTo>
                      <a:lnTo>
                        <a:pt x="17" y="40"/>
                      </a:lnTo>
                      <a:lnTo>
                        <a:pt x="21" y="38"/>
                      </a:lnTo>
                      <a:lnTo>
                        <a:pt x="26" y="35"/>
                      </a:lnTo>
                      <a:lnTo>
                        <a:pt x="31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48" name="Freeform 476"/>
                <p:cNvSpPr>
                  <a:spLocks/>
                </p:cNvSpPr>
                <p:nvPr/>
              </p:nvSpPr>
              <p:spPr bwMode="auto">
                <a:xfrm>
                  <a:off x="1926" y="1472"/>
                  <a:ext cx="3" cy="2"/>
                </a:xfrm>
                <a:custGeom>
                  <a:avLst/>
                  <a:gdLst>
                    <a:gd name="T0" fmla="*/ 0 w 20"/>
                    <a:gd name="T1" fmla="*/ 0 h 12"/>
                    <a:gd name="T2" fmla="*/ 0 w 20"/>
                    <a:gd name="T3" fmla="*/ 0 h 12"/>
                    <a:gd name="T4" fmla="*/ 0 w 20"/>
                    <a:gd name="T5" fmla="*/ 0 h 12"/>
                    <a:gd name="T6" fmla="*/ 0 w 20"/>
                    <a:gd name="T7" fmla="*/ 0 h 12"/>
                    <a:gd name="T8" fmla="*/ 0 w 20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12"/>
                    <a:gd name="T17" fmla="*/ 20 w 2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12">
                      <a:moveTo>
                        <a:pt x="0" y="12"/>
                      </a:moveTo>
                      <a:lnTo>
                        <a:pt x="6" y="9"/>
                      </a:lnTo>
                      <a:lnTo>
                        <a:pt x="10" y="7"/>
                      </a:lnTo>
                      <a:lnTo>
                        <a:pt x="15" y="4"/>
                      </a:lnTo>
                      <a:lnTo>
                        <a:pt x="2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49" name="Freeform 477"/>
                <p:cNvSpPr>
                  <a:spLocks/>
                </p:cNvSpPr>
                <p:nvPr/>
              </p:nvSpPr>
              <p:spPr bwMode="auto">
                <a:xfrm>
                  <a:off x="1919" y="1446"/>
                  <a:ext cx="26" cy="26"/>
                </a:xfrm>
                <a:custGeom>
                  <a:avLst/>
                  <a:gdLst>
                    <a:gd name="T0" fmla="*/ 0 w 152"/>
                    <a:gd name="T1" fmla="*/ 0 h 153"/>
                    <a:gd name="T2" fmla="*/ 0 w 152"/>
                    <a:gd name="T3" fmla="*/ 0 h 153"/>
                    <a:gd name="T4" fmla="*/ 0 w 152"/>
                    <a:gd name="T5" fmla="*/ 0 h 153"/>
                    <a:gd name="T6" fmla="*/ 0 w 152"/>
                    <a:gd name="T7" fmla="*/ 0 h 153"/>
                    <a:gd name="T8" fmla="*/ 0 w 152"/>
                    <a:gd name="T9" fmla="*/ 0 h 153"/>
                    <a:gd name="T10" fmla="*/ 0 w 152"/>
                    <a:gd name="T11" fmla="*/ 0 h 153"/>
                    <a:gd name="T12" fmla="*/ 0 w 152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53"/>
                    <a:gd name="T23" fmla="*/ 152 w 152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53">
                      <a:moveTo>
                        <a:pt x="0" y="91"/>
                      </a:moveTo>
                      <a:lnTo>
                        <a:pt x="31" y="122"/>
                      </a:lnTo>
                      <a:lnTo>
                        <a:pt x="62" y="153"/>
                      </a:lnTo>
                      <a:lnTo>
                        <a:pt x="152" y="62"/>
                      </a:lnTo>
                      <a:lnTo>
                        <a:pt x="121" y="31"/>
                      </a:lnTo>
                      <a:lnTo>
                        <a:pt x="90" y="0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0" name="Freeform 478"/>
                <p:cNvSpPr>
                  <a:spLocks/>
                </p:cNvSpPr>
                <p:nvPr/>
              </p:nvSpPr>
              <p:spPr bwMode="auto">
                <a:xfrm>
                  <a:off x="1919" y="1446"/>
                  <a:ext cx="26" cy="26"/>
                </a:xfrm>
                <a:custGeom>
                  <a:avLst/>
                  <a:gdLst>
                    <a:gd name="T0" fmla="*/ 0 w 152"/>
                    <a:gd name="T1" fmla="*/ 0 h 153"/>
                    <a:gd name="T2" fmla="*/ 0 w 152"/>
                    <a:gd name="T3" fmla="*/ 0 h 153"/>
                    <a:gd name="T4" fmla="*/ 0 w 152"/>
                    <a:gd name="T5" fmla="*/ 0 h 153"/>
                    <a:gd name="T6" fmla="*/ 0 w 152"/>
                    <a:gd name="T7" fmla="*/ 0 h 153"/>
                    <a:gd name="T8" fmla="*/ 0 w 152"/>
                    <a:gd name="T9" fmla="*/ 0 h 153"/>
                    <a:gd name="T10" fmla="*/ 0 w 152"/>
                    <a:gd name="T11" fmla="*/ 0 h 153"/>
                    <a:gd name="T12" fmla="*/ 0 w 152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53"/>
                    <a:gd name="T23" fmla="*/ 152 w 152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53">
                      <a:moveTo>
                        <a:pt x="0" y="91"/>
                      </a:moveTo>
                      <a:lnTo>
                        <a:pt x="31" y="122"/>
                      </a:lnTo>
                      <a:lnTo>
                        <a:pt x="62" y="153"/>
                      </a:lnTo>
                      <a:lnTo>
                        <a:pt x="152" y="62"/>
                      </a:lnTo>
                      <a:lnTo>
                        <a:pt x="121" y="31"/>
                      </a:lnTo>
                      <a:lnTo>
                        <a:pt x="90" y="0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1" name="Freeform 479"/>
                <p:cNvSpPr>
                  <a:spLocks/>
                </p:cNvSpPr>
                <p:nvPr/>
              </p:nvSpPr>
              <p:spPr bwMode="auto">
                <a:xfrm>
                  <a:off x="1939" y="1451"/>
                  <a:ext cx="8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0" y="0"/>
                      </a:moveTo>
                      <a:lnTo>
                        <a:pt x="31" y="31"/>
                      </a:lnTo>
                      <a:lnTo>
                        <a:pt x="36" y="27"/>
                      </a:lnTo>
                      <a:lnTo>
                        <a:pt x="39" y="22"/>
                      </a:lnTo>
                      <a:lnTo>
                        <a:pt x="41" y="17"/>
                      </a:lnTo>
                      <a:lnTo>
                        <a:pt x="4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2" name="Freeform 480"/>
                <p:cNvSpPr>
                  <a:spLocks/>
                </p:cNvSpPr>
                <p:nvPr/>
              </p:nvSpPr>
              <p:spPr bwMode="auto">
                <a:xfrm>
                  <a:off x="1945" y="1453"/>
                  <a:ext cx="2" cy="3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9"/>
                    <a:gd name="T17" fmla="*/ 12 w 1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9">
                      <a:moveTo>
                        <a:pt x="0" y="19"/>
                      </a:moveTo>
                      <a:lnTo>
                        <a:pt x="5" y="15"/>
                      </a:lnTo>
                      <a:lnTo>
                        <a:pt x="8" y="10"/>
                      </a:lnTo>
                      <a:lnTo>
                        <a:pt x="10" y="5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3" name="Freeform 481"/>
                <p:cNvSpPr>
                  <a:spLocks/>
                </p:cNvSpPr>
                <p:nvPr/>
              </p:nvSpPr>
              <p:spPr bwMode="auto">
                <a:xfrm>
                  <a:off x="1932" y="1429"/>
                  <a:ext cx="20" cy="24"/>
                </a:xfrm>
                <a:custGeom>
                  <a:avLst/>
                  <a:gdLst>
                    <a:gd name="T0" fmla="*/ 0 w 118"/>
                    <a:gd name="T1" fmla="*/ 0 h 148"/>
                    <a:gd name="T2" fmla="*/ 0 w 118"/>
                    <a:gd name="T3" fmla="*/ 0 h 148"/>
                    <a:gd name="T4" fmla="*/ 0 w 118"/>
                    <a:gd name="T5" fmla="*/ 0 h 148"/>
                    <a:gd name="T6" fmla="*/ 0 w 118"/>
                    <a:gd name="T7" fmla="*/ 0 h 148"/>
                    <a:gd name="T8" fmla="*/ 0 w 118"/>
                    <a:gd name="T9" fmla="*/ 0 h 148"/>
                    <a:gd name="T10" fmla="*/ 0 w 118"/>
                    <a:gd name="T11" fmla="*/ 0 h 148"/>
                    <a:gd name="T12" fmla="*/ 0 w 118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8"/>
                    <a:gd name="T22" fmla="*/ 0 h 148"/>
                    <a:gd name="T23" fmla="*/ 118 w 118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8" h="148">
                      <a:moveTo>
                        <a:pt x="0" y="124"/>
                      </a:moveTo>
                      <a:lnTo>
                        <a:pt x="42" y="136"/>
                      </a:lnTo>
                      <a:lnTo>
                        <a:pt x="85" y="148"/>
                      </a:lnTo>
                      <a:lnTo>
                        <a:pt x="118" y="24"/>
                      </a:lnTo>
                      <a:lnTo>
                        <a:pt x="76" y="12"/>
                      </a:lnTo>
                      <a:lnTo>
                        <a:pt x="33" y="0"/>
                      </a:lnTo>
                      <a:lnTo>
                        <a:pt x="0" y="1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4" name="Freeform 482"/>
                <p:cNvSpPr>
                  <a:spLocks/>
                </p:cNvSpPr>
                <p:nvPr/>
              </p:nvSpPr>
              <p:spPr bwMode="auto">
                <a:xfrm>
                  <a:off x="1932" y="1429"/>
                  <a:ext cx="20" cy="24"/>
                </a:xfrm>
                <a:custGeom>
                  <a:avLst/>
                  <a:gdLst>
                    <a:gd name="T0" fmla="*/ 0 w 118"/>
                    <a:gd name="T1" fmla="*/ 0 h 148"/>
                    <a:gd name="T2" fmla="*/ 0 w 118"/>
                    <a:gd name="T3" fmla="*/ 0 h 148"/>
                    <a:gd name="T4" fmla="*/ 0 w 118"/>
                    <a:gd name="T5" fmla="*/ 0 h 148"/>
                    <a:gd name="T6" fmla="*/ 0 w 118"/>
                    <a:gd name="T7" fmla="*/ 0 h 148"/>
                    <a:gd name="T8" fmla="*/ 0 w 118"/>
                    <a:gd name="T9" fmla="*/ 0 h 148"/>
                    <a:gd name="T10" fmla="*/ 0 w 118"/>
                    <a:gd name="T11" fmla="*/ 0 h 148"/>
                    <a:gd name="T12" fmla="*/ 0 w 118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8"/>
                    <a:gd name="T22" fmla="*/ 0 h 148"/>
                    <a:gd name="T23" fmla="*/ 118 w 118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8" h="148">
                      <a:moveTo>
                        <a:pt x="0" y="124"/>
                      </a:moveTo>
                      <a:lnTo>
                        <a:pt x="42" y="136"/>
                      </a:lnTo>
                      <a:lnTo>
                        <a:pt x="85" y="148"/>
                      </a:lnTo>
                      <a:lnTo>
                        <a:pt x="118" y="24"/>
                      </a:lnTo>
                      <a:lnTo>
                        <a:pt x="76" y="12"/>
                      </a:lnTo>
                      <a:lnTo>
                        <a:pt x="33" y="0"/>
                      </a:lnTo>
                      <a:lnTo>
                        <a:pt x="0" y="12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5" name="Freeform 483"/>
                <p:cNvSpPr>
                  <a:spLocks/>
                </p:cNvSpPr>
                <p:nvPr/>
              </p:nvSpPr>
              <p:spPr bwMode="auto">
                <a:xfrm>
                  <a:off x="1945" y="1429"/>
                  <a:ext cx="7" cy="4"/>
                </a:xfrm>
                <a:custGeom>
                  <a:avLst/>
                  <a:gdLst>
                    <a:gd name="T0" fmla="*/ 0 w 43"/>
                    <a:gd name="T1" fmla="*/ 0 h 24"/>
                    <a:gd name="T2" fmla="*/ 0 w 43"/>
                    <a:gd name="T3" fmla="*/ 0 h 24"/>
                    <a:gd name="T4" fmla="*/ 0 w 43"/>
                    <a:gd name="T5" fmla="*/ 0 h 24"/>
                    <a:gd name="T6" fmla="*/ 0 w 43"/>
                    <a:gd name="T7" fmla="*/ 0 h 24"/>
                    <a:gd name="T8" fmla="*/ 0 w 43"/>
                    <a:gd name="T9" fmla="*/ 0 h 24"/>
                    <a:gd name="T10" fmla="*/ 0 w 43"/>
                    <a:gd name="T11" fmla="*/ 0 h 24"/>
                    <a:gd name="T12" fmla="*/ 0 w 43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4"/>
                    <a:gd name="T23" fmla="*/ 43 w 43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4">
                      <a:moveTo>
                        <a:pt x="0" y="12"/>
                      </a:moveTo>
                      <a:lnTo>
                        <a:pt x="42" y="24"/>
                      </a:lnTo>
                      <a:lnTo>
                        <a:pt x="43" y="18"/>
                      </a:lnTo>
                      <a:lnTo>
                        <a:pt x="43" y="12"/>
                      </a:lnTo>
                      <a:lnTo>
                        <a:pt x="43" y="7"/>
                      </a:lnTo>
                      <a:lnTo>
                        <a:pt x="4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6" name="Freeform 484"/>
                <p:cNvSpPr>
                  <a:spLocks/>
                </p:cNvSpPr>
                <p:nvPr/>
              </p:nvSpPr>
              <p:spPr bwMode="auto">
                <a:xfrm>
                  <a:off x="1952" y="1429"/>
                  <a:ext cx="1" cy="4"/>
                </a:xfrm>
                <a:custGeom>
                  <a:avLst/>
                  <a:gdLst>
                    <a:gd name="T0" fmla="*/ 0 w 1"/>
                    <a:gd name="T1" fmla="*/ 0 h 24"/>
                    <a:gd name="T2" fmla="*/ 1 w 1"/>
                    <a:gd name="T3" fmla="*/ 0 h 24"/>
                    <a:gd name="T4" fmla="*/ 1 w 1"/>
                    <a:gd name="T5" fmla="*/ 0 h 24"/>
                    <a:gd name="T6" fmla="*/ 1 w 1"/>
                    <a:gd name="T7" fmla="*/ 0 h 24"/>
                    <a:gd name="T8" fmla="*/ 0 w 1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24"/>
                    <a:gd name="T17" fmla="*/ 1 w 1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24">
                      <a:moveTo>
                        <a:pt x="0" y="24"/>
                      </a:moveTo>
                      <a:lnTo>
                        <a:pt x="1" y="18"/>
                      </a:lnTo>
                      <a:lnTo>
                        <a:pt x="1" y="12"/>
                      </a:lnTo>
                      <a:lnTo>
                        <a:pt x="1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7" name="Freeform 485"/>
                <p:cNvSpPr>
                  <a:spLocks/>
                </p:cNvSpPr>
                <p:nvPr/>
              </p:nvSpPr>
              <p:spPr bwMode="auto">
                <a:xfrm>
                  <a:off x="2300" y="770"/>
                  <a:ext cx="20" cy="25"/>
                </a:xfrm>
                <a:custGeom>
                  <a:avLst/>
                  <a:gdLst>
                    <a:gd name="T0" fmla="*/ 0 w 119"/>
                    <a:gd name="T1" fmla="*/ 0 h 148"/>
                    <a:gd name="T2" fmla="*/ 0 w 119"/>
                    <a:gd name="T3" fmla="*/ 0 h 148"/>
                    <a:gd name="T4" fmla="*/ 0 w 119"/>
                    <a:gd name="T5" fmla="*/ 0 h 148"/>
                    <a:gd name="T6" fmla="*/ 0 w 119"/>
                    <a:gd name="T7" fmla="*/ 0 h 148"/>
                    <a:gd name="T8" fmla="*/ 0 w 119"/>
                    <a:gd name="T9" fmla="*/ 0 h 148"/>
                    <a:gd name="T10" fmla="*/ 0 w 119"/>
                    <a:gd name="T11" fmla="*/ 0 h 148"/>
                    <a:gd name="T12" fmla="*/ 0 w 119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9"/>
                    <a:gd name="T22" fmla="*/ 0 h 148"/>
                    <a:gd name="T23" fmla="*/ 119 w 119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9" h="148">
                      <a:moveTo>
                        <a:pt x="34" y="148"/>
                      </a:moveTo>
                      <a:lnTo>
                        <a:pt x="76" y="136"/>
                      </a:lnTo>
                      <a:lnTo>
                        <a:pt x="119" y="124"/>
                      </a:lnTo>
                      <a:lnTo>
                        <a:pt x="86" y="0"/>
                      </a:lnTo>
                      <a:lnTo>
                        <a:pt x="43" y="12"/>
                      </a:lnTo>
                      <a:lnTo>
                        <a:pt x="0" y="24"/>
                      </a:lnTo>
                      <a:lnTo>
                        <a:pt x="34" y="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8" name="Freeform 486"/>
                <p:cNvSpPr>
                  <a:spLocks/>
                </p:cNvSpPr>
                <p:nvPr/>
              </p:nvSpPr>
              <p:spPr bwMode="auto">
                <a:xfrm>
                  <a:off x="2300" y="770"/>
                  <a:ext cx="20" cy="25"/>
                </a:xfrm>
                <a:custGeom>
                  <a:avLst/>
                  <a:gdLst>
                    <a:gd name="T0" fmla="*/ 0 w 119"/>
                    <a:gd name="T1" fmla="*/ 0 h 148"/>
                    <a:gd name="T2" fmla="*/ 0 w 119"/>
                    <a:gd name="T3" fmla="*/ 0 h 148"/>
                    <a:gd name="T4" fmla="*/ 0 w 119"/>
                    <a:gd name="T5" fmla="*/ 0 h 148"/>
                    <a:gd name="T6" fmla="*/ 0 w 119"/>
                    <a:gd name="T7" fmla="*/ 0 h 148"/>
                    <a:gd name="T8" fmla="*/ 0 w 119"/>
                    <a:gd name="T9" fmla="*/ 0 h 148"/>
                    <a:gd name="T10" fmla="*/ 0 w 119"/>
                    <a:gd name="T11" fmla="*/ 0 h 148"/>
                    <a:gd name="T12" fmla="*/ 0 w 119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9"/>
                    <a:gd name="T22" fmla="*/ 0 h 148"/>
                    <a:gd name="T23" fmla="*/ 119 w 119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9" h="148">
                      <a:moveTo>
                        <a:pt x="34" y="148"/>
                      </a:moveTo>
                      <a:lnTo>
                        <a:pt x="76" y="136"/>
                      </a:lnTo>
                      <a:lnTo>
                        <a:pt x="119" y="124"/>
                      </a:lnTo>
                      <a:lnTo>
                        <a:pt x="86" y="0"/>
                      </a:lnTo>
                      <a:lnTo>
                        <a:pt x="43" y="12"/>
                      </a:lnTo>
                      <a:lnTo>
                        <a:pt x="0" y="24"/>
                      </a:lnTo>
                      <a:lnTo>
                        <a:pt x="34" y="14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9" name="Freeform 487"/>
                <p:cNvSpPr>
                  <a:spLocks/>
                </p:cNvSpPr>
                <p:nvPr/>
              </p:nvSpPr>
              <p:spPr bwMode="auto">
                <a:xfrm>
                  <a:off x="2307" y="767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0" y="31"/>
                      </a:moveTo>
                      <a:lnTo>
                        <a:pt x="43" y="19"/>
                      </a:lnTo>
                      <a:lnTo>
                        <a:pt x="41" y="14"/>
                      </a:lnTo>
                      <a:lnTo>
                        <a:pt x="39" y="10"/>
                      </a:lnTo>
                      <a:lnTo>
                        <a:pt x="35" y="4"/>
                      </a:lnTo>
                      <a:lnTo>
                        <a:pt x="31" y="0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0" name="Freeform 488"/>
                <p:cNvSpPr>
                  <a:spLocks/>
                </p:cNvSpPr>
                <p:nvPr/>
              </p:nvSpPr>
              <p:spPr bwMode="auto">
                <a:xfrm>
                  <a:off x="2313" y="767"/>
                  <a:ext cx="1" cy="3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9"/>
                    <a:gd name="T17" fmla="*/ 12 w 1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9">
                      <a:moveTo>
                        <a:pt x="12" y="19"/>
                      </a:moveTo>
                      <a:lnTo>
                        <a:pt x="10" y="14"/>
                      </a:lnTo>
                      <a:lnTo>
                        <a:pt x="8" y="10"/>
                      </a:lnTo>
                      <a:lnTo>
                        <a:pt x="4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1" name="Freeform 489"/>
                <p:cNvSpPr>
                  <a:spLocks/>
                </p:cNvSpPr>
                <p:nvPr/>
              </p:nvSpPr>
              <p:spPr bwMode="auto">
                <a:xfrm>
                  <a:off x="2287" y="752"/>
                  <a:ext cx="26" cy="25"/>
                </a:xfrm>
                <a:custGeom>
                  <a:avLst/>
                  <a:gdLst>
                    <a:gd name="T0" fmla="*/ 0 w 153"/>
                    <a:gd name="T1" fmla="*/ 0 h 153"/>
                    <a:gd name="T2" fmla="*/ 0 w 153"/>
                    <a:gd name="T3" fmla="*/ 0 h 153"/>
                    <a:gd name="T4" fmla="*/ 0 w 153"/>
                    <a:gd name="T5" fmla="*/ 0 h 153"/>
                    <a:gd name="T6" fmla="*/ 0 w 153"/>
                    <a:gd name="T7" fmla="*/ 0 h 153"/>
                    <a:gd name="T8" fmla="*/ 0 w 153"/>
                    <a:gd name="T9" fmla="*/ 0 h 153"/>
                    <a:gd name="T10" fmla="*/ 0 w 153"/>
                    <a:gd name="T11" fmla="*/ 0 h 153"/>
                    <a:gd name="T12" fmla="*/ 0 w 153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3"/>
                    <a:gd name="T22" fmla="*/ 0 h 153"/>
                    <a:gd name="T23" fmla="*/ 153 w 153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3" h="153">
                      <a:moveTo>
                        <a:pt x="91" y="153"/>
                      </a:moveTo>
                      <a:lnTo>
                        <a:pt x="122" y="122"/>
                      </a:lnTo>
                      <a:lnTo>
                        <a:pt x="153" y="91"/>
                      </a:lnTo>
                      <a:lnTo>
                        <a:pt x="62" y="0"/>
                      </a:ln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91" y="1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2" name="Freeform 490"/>
                <p:cNvSpPr>
                  <a:spLocks/>
                </p:cNvSpPr>
                <p:nvPr/>
              </p:nvSpPr>
              <p:spPr bwMode="auto">
                <a:xfrm>
                  <a:off x="2287" y="752"/>
                  <a:ext cx="26" cy="25"/>
                </a:xfrm>
                <a:custGeom>
                  <a:avLst/>
                  <a:gdLst>
                    <a:gd name="T0" fmla="*/ 0 w 153"/>
                    <a:gd name="T1" fmla="*/ 0 h 153"/>
                    <a:gd name="T2" fmla="*/ 0 w 153"/>
                    <a:gd name="T3" fmla="*/ 0 h 153"/>
                    <a:gd name="T4" fmla="*/ 0 w 153"/>
                    <a:gd name="T5" fmla="*/ 0 h 153"/>
                    <a:gd name="T6" fmla="*/ 0 w 153"/>
                    <a:gd name="T7" fmla="*/ 0 h 153"/>
                    <a:gd name="T8" fmla="*/ 0 w 153"/>
                    <a:gd name="T9" fmla="*/ 0 h 153"/>
                    <a:gd name="T10" fmla="*/ 0 w 153"/>
                    <a:gd name="T11" fmla="*/ 0 h 153"/>
                    <a:gd name="T12" fmla="*/ 0 w 153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3"/>
                    <a:gd name="T22" fmla="*/ 0 h 153"/>
                    <a:gd name="T23" fmla="*/ 153 w 153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3" h="153">
                      <a:moveTo>
                        <a:pt x="91" y="153"/>
                      </a:moveTo>
                      <a:lnTo>
                        <a:pt x="122" y="122"/>
                      </a:lnTo>
                      <a:lnTo>
                        <a:pt x="153" y="91"/>
                      </a:lnTo>
                      <a:lnTo>
                        <a:pt x="62" y="0"/>
                      </a:ln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91" y="15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3" name="Freeform 491"/>
                <p:cNvSpPr>
                  <a:spLocks/>
                </p:cNvSpPr>
                <p:nvPr/>
              </p:nvSpPr>
              <p:spPr bwMode="auto">
                <a:xfrm>
                  <a:off x="2292" y="750"/>
                  <a:ext cx="5" cy="7"/>
                </a:xfrm>
                <a:custGeom>
                  <a:avLst/>
                  <a:gdLst>
                    <a:gd name="T0" fmla="*/ 0 w 31"/>
                    <a:gd name="T1" fmla="*/ 0 h 43"/>
                    <a:gd name="T2" fmla="*/ 0 w 31"/>
                    <a:gd name="T3" fmla="*/ 0 h 43"/>
                    <a:gd name="T4" fmla="*/ 0 w 31"/>
                    <a:gd name="T5" fmla="*/ 0 h 43"/>
                    <a:gd name="T6" fmla="*/ 0 w 31"/>
                    <a:gd name="T7" fmla="*/ 0 h 43"/>
                    <a:gd name="T8" fmla="*/ 0 w 31"/>
                    <a:gd name="T9" fmla="*/ 0 h 43"/>
                    <a:gd name="T10" fmla="*/ 0 w 31"/>
                    <a:gd name="T11" fmla="*/ 0 h 43"/>
                    <a:gd name="T12" fmla="*/ 0 w 31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3"/>
                    <a:gd name="T23" fmla="*/ 31 w 31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3">
                      <a:moveTo>
                        <a:pt x="0" y="43"/>
                      </a:moveTo>
                      <a:lnTo>
                        <a:pt x="31" y="12"/>
                      </a:lnTo>
                      <a:lnTo>
                        <a:pt x="27" y="8"/>
                      </a:lnTo>
                      <a:lnTo>
                        <a:pt x="23" y="5"/>
                      </a:lnTo>
                      <a:lnTo>
                        <a:pt x="17" y="2"/>
                      </a:lnTo>
                      <a:lnTo>
                        <a:pt x="12" y="0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4" name="Freeform 492"/>
                <p:cNvSpPr>
                  <a:spLocks/>
                </p:cNvSpPr>
                <p:nvPr/>
              </p:nvSpPr>
              <p:spPr bwMode="auto">
                <a:xfrm>
                  <a:off x="2294" y="750"/>
                  <a:ext cx="3" cy="2"/>
                </a:xfrm>
                <a:custGeom>
                  <a:avLst/>
                  <a:gdLst>
                    <a:gd name="T0" fmla="*/ 0 w 19"/>
                    <a:gd name="T1" fmla="*/ 0 h 12"/>
                    <a:gd name="T2" fmla="*/ 0 w 19"/>
                    <a:gd name="T3" fmla="*/ 0 h 12"/>
                    <a:gd name="T4" fmla="*/ 0 w 19"/>
                    <a:gd name="T5" fmla="*/ 0 h 12"/>
                    <a:gd name="T6" fmla="*/ 0 w 19"/>
                    <a:gd name="T7" fmla="*/ 0 h 12"/>
                    <a:gd name="T8" fmla="*/ 0 w 19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12"/>
                    <a:gd name="T17" fmla="*/ 19 w 19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12">
                      <a:moveTo>
                        <a:pt x="19" y="12"/>
                      </a:moveTo>
                      <a:lnTo>
                        <a:pt x="15" y="8"/>
                      </a:lnTo>
                      <a:lnTo>
                        <a:pt x="11" y="5"/>
                      </a:lnTo>
                      <a:lnTo>
                        <a:pt x="5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5" name="Freeform 493"/>
                <p:cNvSpPr>
                  <a:spLocks/>
                </p:cNvSpPr>
                <p:nvPr/>
              </p:nvSpPr>
              <p:spPr bwMode="auto">
                <a:xfrm>
                  <a:off x="2270" y="744"/>
                  <a:ext cx="24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124" y="119"/>
                      </a:moveTo>
                      <a:lnTo>
                        <a:pt x="135" y="76"/>
                      </a:lnTo>
                      <a:lnTo>
                        <a:pt x="147" y="33"/>
                      </a:lnTo>
                      <a:lnTo>
                        <a:pt x="23" y="0"/>
                      </a:lnTo>
                      <a:lnTo>
                        <a:pt x="11" y="43"/>
                      </a:lnTo>
                      <a:lnTo>
                        <a:pt x="0" y="86"/>
                      </a:lnTo>
                      <a:lnTo>
                        <a:pt x="124" y="1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6" name="Freeform 494"/>
                <p:cNvSpPr>
                  <a:spLocks/>
                </p:cNvSpPr>
                <p:nvPr/>
              </p:nvSpPr>
              <p:spPr bwMode="auto">
                <a:xfrm>
                  <a:off x="2270" y="744"/>
                  <a:ext cx="24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124" y="119"/>
                      </a:moveTo>
                      <a:lnTo>
                        <a:pt x="135" y="76"/>
                      </a:lnTo>
                      <a:lnTo>
                        <a:pt x="147" y="33"/>
                      </a:lnTo>
                      <a:lnTo>
                        <a:pt x="23" y="0"/>
                      </a:lnTo>
                      <a:lnTo>
                        <a:pt x="11" y="43"/>
                      </a:lnTo>
                      <a:lnTo>
                        <a:pt x="0" y="86"/>
                      </a:lnTo>
                      <a:lnTo>
                        <a:pt x="124" y="11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7" name="Freeform 495"/>
                <p:cNvSpPr>
                  <a:spLocks/>
                </p:cNvSpPr>
                <p:nvPr/>
              </p:nvSpPr>
              <p:spPr bwMode="auto">
                <a:xfrm>
                  <a:off x="2270" y="744"/>
                  <a:ext cx="4" cy="7"/>
                </a:xfrm>
                <a:custGeom>
                  <a:avLst/>
                  <a:gdLst>
                    <a:gd name="T0" fmla="*/ 0 w 23"/>
                    <a:gd name="T1" fmla="*/ 0 h 44"/>
                    <a:gd name="T2" fmla="*/ 0 w 23"/>
                    <a:gd name="T3" fmla="*/ 0 h 44"/>
                    <a:gd name="T4" fmla="*/ 0 w 23"/>
                    <a:gd name="T5" fmla="*/ 0 h 44"/>
                    <a:gd name="T6" fmla="*/ 0 w 23"/>
                    <a:gd name="T7" fmla="*/ 0 h 44"/>
                    <a:gd name="T8" fmla="*/ 0 w 23"/>
                    <a:gd name="T9" fmla="*/ 0 h 44"/>
                    <a:gd name="T10" fmla="*/ 0 w 23"/>
                    <a:gd name="T11" fmla="*/ 0 h 44"/>
                    <a:gd name="T12" fmla="*/ 0 w 23"/>
                    <a:gd name="T13" fmla="*/ 0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44"/>
                    <a:gd name="T23" fmla="*/ 23 w 23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44">
                      <a:moveTo>
                        <a:pt x="11" y="44"/>
                      </a:moveTo>
                      <a:lnTo>
                        <a:pt x="23" y="1"/>
                      </a:lnTo>
                      <a:lnTo>
                        <a:pt x="18" y="0"/>
                      </a:lnTo>
                      <a:lnTo>
                        <a:pt x="11" y="0"/>
                      </a:lnTo>
                      <a:lnTo>
                        <a:pt x="6" y="0"/>
                      </a:lnTo>
                      <a:lnTo>
                        <a:pt x="0" y="1"/>
                      </a:lnTo>
                      <a:lnTo>
                        <a:pt x="11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8" name="Freeform 496"/>
                <p:cNvSpPr>
                  <a:spLocks/>
                </p:cNvSpPr>
                <p:nvPr/>
              </p:nvSpPr>
              <p:spPr bwMode="auto">
                <a:xfrm>
                  <a:off x="2270" y="744"/>
                  <a:ext cx="4" cy="1"/>
                </a:xfrm>
                <a:custGeom>
                  <a:avLst/>
                  <a:gdLst>
                    <a:gd name="T0" fmla="*/ 0 w 23"/>
                    <a:gd name="T1" fmla="*/ 1 h 1"/>
                    <a:gd name="T2" fmla="*/ 0 w 23"/>
                    <a:gd name="T3" fmla="*/ 0 h 1"/>
                    <a:gd name="T4" fmla="*/ 0 w 23"/>
                    <a:gd name="T5" fmla="*/ 0 h 1"/>
                    <a:gd name="T6" fmla="*/ 0 w 23"/>
                    <a:gd name="T7" fmla="*/ 0 h 1"/>
                    <a:gd name="T8" fmla="*/ 0 w 23"/>
                    <a:gd name="T9" fmla="*/ 1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1"/>
                    <a:gd name="T17" fmla="*/ 23 w 23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1">
                      <a:moveTo>
                        <a:pt x="23" y="1"/>
                      </a:moveTo>
                      <a:lnTo>
                        <a:pt x="18" y="0"/>
                      </a:lnTo>
                      <a:lnTo>
                        <a:pt x="11" y="0"/>
                      </a:lnTo>
                      <a:lnTo>
                        <a:pt x="6" y="0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9" name="Freeform 497"/>
                <p:cNvSpPr>
                  <a:spLocks/>
                </p:cNvSpPr>
                <p:nvPr/>
              </p:nvSpPr>
              <p:spPr bwMode="auto">
                <a:xfrm>
                  <a:off x="2249" y="744"/>
                  <a:ext cx="25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147" y="86"/>
                      </a:moveTo>
                      <a:lnTo>
                        <a:pt x="135" y="43"/>
                      </a:lnTo>
                      <a:lnTo>
                        <a:pt x="124" y="0"/>
                      </a:lnTo>
                      <a:lnTo>
                        <a:pt x="0" y="33"/>
                      </a:lnTo>
                      <a:lnTo>
                        <a:pt x="11" y="76"/>
                      </a:lnTo>
                      <a:lnTo>
                        <a:pt x="23" y="119"/>
                      </a:lnTo>
                      <a:lnTo>
                        <a:pt x="147" y="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70" name="Freeform 498"/>
                <p:cNvSpPr>
                  <a:spLocks/>
                </p:cNvSpPr>
                <p:nvPr/>
              </p:nvSpPr>
              <p:spPr bwMode="auto">
                <a:xfrm>
                  <a:off x="2249" y="744"/>
                  <a:ext cx="25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147" y="86"/>
                      </a:moveTo>
                      <a:lnTo>
                        <a:pt x="135" y="43"/>
                      </a:lnTo>
                      <a:lnTo>
                        <a:pt x="124" y="0"/>
                      </a:lnTo>
                      <a:lnTo>
                        <a:pt x="0" y="33"/>
                      </a:lnTo>
                      <a:lnTo>
                        <a:pt x="11" y="76"/>
                      </a:lnTo>
                      <a:lnTo>
                        <a:pt x="23" y="119"/>
                      </a:lnTo>
                      <a:lnTo>
                        <a:pt x="147" y="8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71" name="Freeform 499"/>
                <p:cNvSpPr>
                  <a:spLocks/>
                </p:cNvSpPr>
                <p:nvPr/>
              </p:nvSpPr>
              <p:spPr bwMode="auto">
                <a:xfrm>
                  <a:off x="2246" y="750"/>
                  <a:ext cx="5" cy="7"/>
                </a:xfrm>
                <a:custGeom>
                  <a:avLst/>
                  <a:gdLst>
                    <a:gd name="T0" fmla="*/ 0 w 31"/>
                    <a:gd name="T1" fmla="*/ 0 h 43"/>
                    <a:gd name="T2" fmla="*/ 0 w 31"/>
                    <a:gd name="T3" fmla="*/ 0 h 43"/>
                    <a:gd name="T4" fmla="*/ 0 w 31"/>
                    <a:gd name="T5" fmla="*/ 0 h 43"/>
                    <a:gd name="T6" fmla="*/ 0 w 31"/>
                    <a:gd name="T7" fmla="*/ 0 h 43"/>
                    <a:gd name="T8" fmla="*/ 0 w 31"/>
                    <a:gd name="T9" fmla="*/ 0 h 43"/>
                    <a:gd name="T10" fmla="*/ 0 w 31"/>
                    <a:gd name="T11" fmla="*/ 0 h 43"/>
                    <a:gd name="T12" fmla="*/ 0 w 31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3"/>
                    <a:gd name="T23" fmla="*/ 31 w 31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3">
                      <a:moveTo>
                        <a:pt x="31" y="43"/>
                      </a:moveTo>
                      <a:lnTo>
                        <a:pt x="20" y="0"/>
                      </a:lnTo>
                      <a:lnTo>
                        <a:pt x="14" y="2"/>
                      </a:lnTo>
                      <a:lnTo>
                        <a:pt x="10" y="5"/>
                      </a:lnTo>
                      <a:lnTo>
                        <a:pt x="5" y="8"/>
                      </a:lnTo>
                      <a:lnTo>
                        <a:pt x="0" y="12"/>
                      </a:lnTo>
                      <a:lnTo>
                        <a:pt x="31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72" name="Freeform 500"/>
                <p:cNvSpPr>
                  <a:spLocks/>
                </p:cNvSpPr>
                <p:nvPr/>
              </p:nvSpPr>
              <p:spPr bwMode="auto">
                <a:xfrm>
                  <a:off x="2246" y="750"/>
                  <a:ext cx="3" cy="2"/>
                </a:xfrm>
                <a:custGeom>
                  <a:avLst/>
                  <a:gdLst>
                    <a:gd name="T0" fmla="*/ 0 w 20"/>
                    <a:gd name="T1" fmla="*/ 0 h 12"/>
                    <a:gd name="T2" fmla="*/ 0 w 20"/>
                    <a:gd name="T3" fmla="*/ 0 h 12"/>
                    <a:gd name="T4" fmla="*/ 0 w 20"/>
                    <a:gd name="T5" fmla="*/ 0 h 12"/>
                    <a:gd name="T6" fmla="*/ 0 w 20"/>
                    <a:gd name="T7" fmla="*/ 0 h 12"/>
                    <a:gd name="T8" fmla="*/ 0 w 20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12"/>
                    <a:gd name="T17" fmla="*/ 20 w 2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12">
                      <a:moveTo>
                        <a:pt x="20" y="0"/>
                      </a:moveTo>
                      <a:lnTo>
                        <a:pt x="14" y="2"/>
                      </a:lnTo>
                      <a:lnTo>
                        <a:pt x="10" y="5"/>
                      </a:lnTo>
                      <a:lnTo>
                        <a:pt x="5" y="8"/>
                      </a:lnTo>
                      <a:lnTo>
                        <a:pt x="0" y="1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73" name="Freeform 501"/>
                <p:cNvSpPr>
                  <a:spLocks/>
                </p:cNvSpPr>
                <p:nvPr/>
              </p:nvSpPr>
              <p:spPr bwMode="auto">
                <a:xfrm>
                  <a:off x="2231" y="752"/>
                  <a:ext cx="25" cy="25"/>
                </a:xfrm>
                <a:custGeom>
                  <a:avLst/>
                  <a:gdLst>
                    <a:gd name="T0" fmla="*/ 0 w 152"/>
                    <a:gd name="T1" fmla="*/ 0 h 153"/>
                    <a:gd name="T2" fmla="*/ 0 w 152"/>
                    <a:gd name="T3" fmla="*/ 0 h 153"/>
                    <a:gd name="T4" fmla="*/ 0 w 152"/>
                    <a:gd name="T5" fmla="*/ 0 h 153"/>
                    <a:gd name="T6" fmla="*/ 0 w 152"/>
                    <a:gd name="T7" fmla="*/ 0 h 153"/>
                    <a:gd name="T8" fmla="*/ 0 w 152"/>
                    <a:gd name="T9" fmla="*/ 0 h 153"/>
                    <a:gd name="T10" fmla="*/ 0 w 152"/>
                    <a:gd name="T11" fmla="*/ 0 h 153"/>
                    <a:gd name="T12" fmla="*/ 0 w 152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53"/>
                    <a:gd name="T23" fmla="*/ 152 w 152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53">
                      <a:moveTo>
                        <a:pt x="152" y="62"/>
                      </a:moveTo>
                      <a:lnTo>
                        <a:pt x="121" y="31"/>
                      </a:lnTo>
                      <a:lnTo>
                        <a:pt x="90" y="0"/>
                      </a:lnTo>
                      <a:lnTo>
                        <a:pt x="0" y="91"/>
                      </a:lnTo>
                      <a:lnTo>
                        <a:pt x="31" y="122"/>
                      </a:lnTo>
                      <a:lnTo>
                        <a:pt x="62" y="153"/>
                      </a:lnTo>
                      <a:lnTo>
                        <a:pt x="152" y="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74" name="Freeform 502"/>
                <p:cNvSpPr>
                  <a:spLocks/>
                </p:cNvSpPr>
                <p:nvPr/>
              </p:nvSpPr>
              <p:spPr bwMode="auto">
                <a:xfrm>
                  <a:off x="2231" y="752"/>
                  <a:ext cx="25" cy="25"/>
                </a:xfrm>
                <a:custGeom>
                  <a:avLst/>
                  <a:gdLst>
                    <a:gd name="T0" fmla="*/ 0 w 152"/>
                    <a:gd name="T1" fmla="*/ 0 h 153"/>
                    <a:gd name="T2" fmla="*/ 0 w 152"/>
                    <a:gd name="T3" fmla="*/ 0 h 153"/>
                    <a:gd name="T4" fmla="*/ 0 w 152"/>
                    <a:gd name="T5" fmla="*/ 0 h 153"/>
                    <a:gd name="T6" fmla="*/ 0 w 152"/>
                    <a:gd name="T7" fmla="*/ 0 h 153"/>
                    <a:gd name="T8" fmla="*/ 0 w 152"/>
                    <a:gd name="T9" fmla="*/ 0 h 153"/>
                    <a:gd name="T10" fmla="*/ 0 w 152"/>
                    <a:gd name="T11" fmla="*/ 0 h 153"/>
                    <a:gd name="T12" fmla="*/ 0 w 152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53"/>
                    <a:gd name="T23" fmla="*/ 152 w 152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53">
                      <a:moveTo>
                        <a:pt x="152" y="62"/>
                      </a:moveTo>
                      <a:lnTo>
                        <a:pt x="121" y="31"/>
                      </a:lnTo>
                      <a:lnTo>
                        <a:pt x="90" y="0"/>
                      </a:lnTo>
                      <a:lnTo>
                        <a:pt x="0" y="91"/>
                      </a:lnTo>
                      <a:lnTo>
                        <a:pt x="31" y="122"/>
                      </a:lnTo>
                      <a:lnTo>
                        <a:pt x="62" y="153"/>
                      </a:lnTo>
                      <a:lnTo>
                        <a:pt x="152" y="6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75" name="Freeform 503"/>
                <p:cNvSpPr>
                  <a:spLocks/>
                </p:cNvSpPr>
                <p:nvPr/>
              </p:nvSpPr>
              <p:spPr bwMode="auto">
                <a:xfrm>
                  <a:off x="2229" y="767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43" y="31"/>
                      </a:moveTo>
                      <a:lnTo>
                        <a:pt x="12" y="0"/>
                      </a:lnTo>
                      <a:lnTo>
                        <a:pt x="7" y="4"/>
                      </a:lnTo>
                      <a:lnTo>
                        <a:pt x="4" y="8"/>
                      </a:lnTo>
                      <a:lnTo>
                        <a:pt x="2" y="14"/>
                      </a:lnTo>
                      <a:lnTo>
                        <a:pt x="0" y="19"/>
                      </a:lnTo>
                      <a:lnTo>
                        <a:pt x="43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76" name="Freeform 504"/>
                <p:cNvSpPr>
                  <a:spLocks/>
                </p:cNvSpPr>
                <p:nvPr/>
              </p:nvSpPr>
              <p:spPr bwMode="auto">
                <a:xfrm>
                  <a:off x="2229" y="767"/>
                  <a:ext cx="2" cy="3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9"/>
                    <a:gd name="T17" fmla="*/ 12 w 1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9">
                      <a:moveTo>
                        <a:pt x="12" y="0"/>
                      </a:moveTo>
                      <a:lnTo>
                        <a:pt x="7" y="4"/>
                      </a:lnTo>
                      <a:lnTo>
                        <a:pt x="4" y="8"/>
                      </a:lnTo>
                      <a:lnTo>
                        <a:pt x="2" y="14"/>
                      </a:lnTo>
                      <a:lnTo>
                        <a:pt x="0" y="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77" name="Freeform 505"/>
                <p:cNvSpPr>
                  <a:spLocks/>
                </p:cNvSpPr>
                <p:nvPr/>
              </p:nvSpPr>
              <p:spPr bwMode="auto">
                <a:xfrm>
                  <a:off x="2223" y="770"/>
                  <a:ext cx="20" cy="25"/>
                </a:xfrm>
                <a:custGeom>
                  <a:avLst/>
                  <a:gdLst>
                    <a:gd name="T0" fmla="*/ 0 w 118"/>
                    <a:gd name="T1" fmla="*/ 0 h 148"/>
                    <a:gd name="T2" fmla="*/ 0 w 118"/>
                    <a:gd name="T3" fmla="*/ 0 h 148"/>
                    <a:gd name="T4" fmla="*/ 0 w 118"/>
                    <a:gd name="T5" fmla="*/ 0 h 148"/>
                    <a:gd name="T6" fmla="*/ 0 w 118"/>
                    <a:gd name="T7" fmla="*/ 0 h 148"/>
                    <a:gd name="T8" fmla="*/ 0 w 118"/>
                    <a:gd name="T9" fmla="*/ 0 h 148"/>
                    <a:gd name="T10" fmla="*/ 0 w 118"/>
                    <a:gd name="T11" fmla="*/ 0 h 148"/>
                    <a:gd name="T12" fmla="*/ 0 w 118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8"/>
                    <a:gd name="T22" fmla="*/ 0 h 148"/>
                    <a:gd name="T23" fmla="*/ 118 w 118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8" h="148">
                      <a:moveTo>
                        <a:pt x="118" y="24"/>
                      </a:moveTo>
                      <a:lnTo>
                        <a:pt x="76" y="12"/>
                      </a:lnTo>
                      <a:lnTo>
                        <a:pt x="33" y="0"/>
                      </a:lnTo>
                      <a:lnTo>
                        <a:pt x="0" y="124"/>
                      </a:lnTo>
                      <a:lnTo>
                        <a:pt x="42" y="136"/>
                      </a:lnTo>
                      <a:lnTo>
                        <a:pt x="85" y="148"/>
                      </a:lnTo>
                      <a:lnTo>
                        <a:pt x="11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78" name="Freeform 506"/>
                <p:cNvSpPr>
                  <a:spLocks/>
                </p:cNvSpPr>
                <p:nvPr/>
              </p:nvSpPr>
              <p:spPr bwMode="auto">
                <a:xfrm>
                  <a:off x="2223" y="770"/>
                  <a:ext cx="20" cy="25"/>
                </a:xfrm>
                <a:custGeom>
                  <a:avLst/>
                  <a:gdLst>
                    <a:gd name="T0" fmla="*/ 0 w 118"/>
                    <a:gd name="T1" fmla="*/ 0 h 148"/>
                    <a:gd name="T2" fmla="*/ 0 w 118"/>
                    <a:gd name="T3" fmla="*/ 0 h 148"/>
                    <a:gd name="T4" fmla="*/ 0 w 118"/>
                    <a:gd name="T5" fmla="*/ 0 h 148"/>
                    <a:gd name="T6" fmla="*/ 0 w 118"/>
                    <a:gd name="T7" fmla="*/ 0 h 148"/>
                    <a:gd name="T8" fmla="*/ 0 w 118"/>
                    <a:gd name="T9" fmla="*/ 0 h 148"/>
                    <a:gd name="T10" fmla="*/ 0 w 118"/>
                    <a:gd name="T11" fmla="*/ 0 h 148"/>
                    <a:gd name="T12" fmla="*/ 0 w 118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8"/>
                    <a:gd name="T22" fmla="*/ 0 h 148"/>
                    <a:gd name="T23" fmla="*/ 118 w 118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8" h="148">
                      <a:moveTo>
                        <a:pt x="118" y="24"/>
                      </a:moveTo>
                      <a:lnTo>
                        <a:pt x="76" y="12"/>
                      </a:lnTo>
                      <a:lnTo>
                        <a:pt x="33" y="0"/>
                      </a:lnTo>
                      <a:lnTo>
                        <a:pt x="0" y="124"/>
                      </a:lnTo>
                      <a:lnTo>
                        <a:pt x="42" y="136"/>
                      </a:lnTo>
                      <a:lnTo>
                        <a:pt x="85" y="148"/>
                      </a:lnTo>
                      <a:lnTo>
                        <a:pt x="118" y="2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79" name="Freeform 507"/>
                <p:cNvSpPr>
                  <a:spLocks/>
                </p:cNvSpPr>
                <p:nvPr/>
              </p:nvSpPr>
              <p:spPr bwMode="auto">
                <a:xfrm>
                  <a:off x="2223" y="791"/>
                  <a:ext cx="7" cy="4"/>
                </a:xfrm>
                <a:custGeom>
                  <a:avLst/>
                  <a:gdLst>
                    <a:gd name="T0" fmla="*/ 0 w 43"/>
                    <a:gd name="T1" fmla="*/ 0 h 24"/>
                    <a:gd name="T2" fmla="*/ 0 w 43"/>
                    <a:gd name="T3" fmla="*/ 0 h 24"/>
                    <a:gd name="T4" fmla="*/ 0 w 43"/>
                    <a:gd name="T5" fmla="*/ 0 h 24"/>
                    <a:gd name="T6" fmla="*/ 0 w 43"/>
                    <a:gd name="T7" fmla="*/ 0 h 24"/>
                    <a:gd name="T8" fmla="*/ 0 w 43"/>
                    <a:gd name="T9" fmla="*/ 0 h 24"/>
                    <a:gd name="T10" fmla="*/ 0 w 43"/>
                    <a:gd name="T11" fmla="*/ 0 h 24"/>
                    <a:gd name="T12" fmla="*/ 0 w 43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4"/>
                    <a:gd name="T23" fmla="*/ 43 w 43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4">
                      <a:moveTo>
                        <a:pt x="43" y="12"/>
                      </a:moveTo>
                      <a:lnTo>
                        <a:pt x="1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1" y="24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80" name="Freeform 508"/>
                <p:cNvSpPr>
                  <a:spLocks/>
                </p:cNvSpPr>
                <p:nvPr/>
              </p:nvSpPr>
              <p:spPr bwMode="auto">
                <a:xfrm>
                  <a:off x="2223" y="791"/>
                  <a:ext cx="1" cy="4"/>
                </a:xfrm>
                <a:custGeom>
                  <a:avLst/>
                  <a:gdLst>
                    <a:gd name="T0" fmla="*/ 1 w 1"/>
                    <a:gd name="T1" fmla="*/ 0 h 24"/>
                    <a:gd name="T2" fmla="*/ 0 w 1"/>
                    <a:gd name="T3" fmla="*/ 0 h 24"/>
                    <a:gd name="T4" fmla="*/ 0 w 1"/>
                    <a:gd name="T5" fmla="*/ 0 h 24"/>
                    <a:gd name="T6" fmla="*/ 0 w 1"/>
                    <a:gd name="T7" fmla="*/ 0 h 24"/>
                    <a:gd name="T8" fmla="*/ 1 w 1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24"/>
                    <a:gd name="T17" fmla="*/ 1 w 1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24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1" y="2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81" name="Freeform 509"/>
                <p:cNvSpPr>
                  <a:spLocks/>
                </p:cNvSpPr>
                <p:nvPr/>
              </p:nvSpPr>
              <p:spPr bwMode="auto">
                <a:xfrm>
                  <a:off x="2223" y="791"/>
                  <a:ext cx="20" cy="24"/>
                </a:xfrm>
                <a:custGeom>
                  <a:avLst/>
                  <a:gdLst>
                    <a:gd name="T0" fmla="*/ 0 w 118"/>
                    <a:gd name="T1" fmla="*/ 0 h 148"/>
                    <a:gd name="T2" fmla="*/ 0 w 118"/>
                    <a:gd name="T3" fmla="*/ 0 h 148"/>
                    <a:gd name="T4" fmla="*/ 0 w 118"/>
                    <a:gd name="T5" fmla="*/ 0 h 148"/>
                    <a:gd name="T6" fmla="*/ 0 w 118"/>
                    <a:gd name="T7" fmla="*/ 0 h 148"/>
                    <a:gd name="T8" fmla="*/ 0 w 118"/>
                    <a:gd name="T9" fmla="*/ 0 h 148"/>
                    <a:gd name="T10" fmla="*/ 0 w 118"/>
                    <a:gd name="T11" fmla="*/ 0 h 148"/>
                    <a:gd name="T12" fmla="*/ 0 w 118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8"/>
                    <a:gd name="T22" fmla="*/ 0 h 148"/>
                    <a:gd name="T23" fmla="*/ 118 w 118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8" h="148">
                      <a:moveTo>
                        <a:pt x="85" y="0"/>
                      </a:moveTo>
                      <a:lnTo>
                        <a:pt x="42" y="12"/>
                      </a:lnTo>
                      <a:lnTo>
                        <a:pt x="0" y="24"/>
                      </a:lnTo>
                      <a:lnTo>
                        <a:pt x="33" y="148"/>
                      </a:lnTo>
                      <a:lnTo>
                        <a:pt x="76" y="136"/>
                      </a:lnTo>
                      <a:lnTo>
                        <a:pt x="118" y="124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82" name="Freeform 510"/>
                <p:cNvSpPr>
                  <a:spLocks/>
                </p:cNvSpPr>
                <p:nvPr/>
              </p:nvSpPr>
              <p:spPr bwMode="auto">
                <a:xfrm>
                  <a:off x="2223" y="791"/>
                  <a:ext cx="20" cy="24"/>
                </a:xfrm>
                <a:custGeom>
                  <a:avLst/>
                  <a:gdLst>
                    <a:gd name="T0" fmla="*/ 0 w 118"/>
                    <a:gd name="T1" fmla="*/ 0 h 148"/>
                    <a:gd name="T2" fmla="*/ 0 w 118"/>
                    <a:gd name="T3" fmla="*/ 0 h 148"/>
                    <a:gd name="T4" fmla="*/ 0 w 118"/>
                    <a:gd name="T5" fmla="*/ 0 h 148"/>
                    <a:gd name="T6" fmla="*/ 0 w 118"/>
                    <a:gd name="T7" fmla="*/ 0 h 148"/>
                    <a:gd name="T8" fmla="*/ 0 w 118"/>
                    <a:gd name="T9" fmla="*/ 0 h 148"/>
                    <a:gd name="T10" fmla="*/ 0 w 118"/>
                    <a:gd name="T11" fmla="*/ 0 h 148"/>
                    <a:gd name="T12" fmla="*/ 0 w 118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8"/>
                    <a:gd name="T22" fmla="*/ 0 h 148"/>
                    <a:gd name="T23" fmla="*/ 118 w 118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8" h="148">
                      <a:moveTo>
                        <a:pt x="85" y="0"/>
                      </a:moveTo>
                      <a:lnTo>
                        <a:pt x="42" y="12"/>
                      </a:lnTo>
                      <a:lnTo>
                        <a:pt x="0" y="24"/>
                      </a:lnTo>
                      <a:lnTo>
                        <a:pt x="33" y="148"/>
                      </a:lnTo>
                      <a:lnTo>
                        <a:pt x="76" y="136"/>
                      </a:lnTo>
                      <a:lnTo>
                        <a:pt x="118" y="124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83" name="Freeform 511"/>
                <p:cNvSpPr>
                  <a:spLocks/>
                </p:cNvSpPr>
                <p:nvPr/>
              </p:nvSpPr>
              <p:spPr bwMode="auto">
                <a:xfrm>
                  <a:off x="2229" y="813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43" y="0"/>
                      </a:moveTo>
                      <a:lnTo>
                        <a:pt x="0" y="12"/>
                      </a:lnTo>
                      <a:lnTo>
                        <a:pt x="2" y="17"/>
                      </a:lnTo>
                      <a:lnTo>
                        <a:pt x="4" y="21"/>
                      </a:lnTo>
                      <a:lnTo>
                        <a:pt x="7" y="27"/>
                      </a:lnTo>
                      <a:lnTo>
                        <a:pt x="12" y="31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84" name="Freeform 512"/>
                <p:cNvSpPr>
                  <a:spLocks/>
                </p:cNvSpPr>
                <p:nvPr/>
              </p:nvSpPr>
              <p:spPr bwMode="auto">
                <a:xfrm>
                  <a:off x="2229" y="815"/>
                  <a:ext cx="2" cy="3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9"/>
                    <a:gd name="T17" fmla="*/ 12 w 1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9">
                      <a:moveTo>
                        <a:pt x="0" y="0"/>
                      </a:moveTo>
                      <a:lnTo>
                        <a:pt x="2" y="5"/>
                      </a:lnTo>
                      <a:lnTo>
                        <a:pt x="4" y="9"/>
                      </a:lnTo>
                      <a:lnTo>
                        <a:pt x="7" y="15"/>
                      </a:lnTo>
                      <a:lnTo>
                        <a:pt x="12" y="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85" name="Freeform 513"/>
                <p:cNvSpPr>
                  <a:spLocks/>
                </p:cNvSpPr>
                <p:nvPr/>
              </p:nvSpPr>
              <p:spPr bwMode="auto">
                <a:xfrm>
                  <a:off x="2231" y="808"/>
                  <a:ext cx="25" cy="26"/>
                </a:xfrm>
                <a:custGeom>
                  <a:avLst/>
                  <a:gdLst>
                    <a:gd name="T0" fmla="*/ 0 w 152"/>
                    <a:gd name="T1" fmla="*/ 0 h 153"/>
                    <a:gd name="T2" fmla="*/ 0 w 152"/>
                    <a:gd name="T3" fmla="*/ 0 h 153"/>
                    <a:gd name="T4" fmla="*/ 0 w 152"/>
                    <a:gd name="T5" fmla="*/ 0 h 153"/>
                    <a:gd name="T6" fmla="*/ 0 w 152"/>
                    <a:gd name="T7" fmla="*/ 0 h 153"/>
                    <a:gd name="T8" fmla="*/ 0 w 152"/>
                    <a:gd name="T9" fmla="*/ 0 h 153"/>
                    <a:gd name="T10" fmla="*/ 0 w 152"/>
                    <a:gd name="T11" fmla="*/ 0 h 153"/>
                    <a:gd name="T12" fmla="*/ 0 w 152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53"/>
                    <a:gd name="T23" fmla="*/ 152 w 152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53">
                      <a:moveTo>
                        <a:pt x="62" y="0"/>
                      </a:move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90" y="153"/>
                      </a:lnTo>
                      <a:lnTo>
                        <a:pt x="121" y="122"/>
                      </a:lnTo>
                      <a:lnTo>
                        <a:pt x="152" y="9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86" name="Freeform 514"/>
                <p:cNvSpPr>
                  <a:spLocks/>
                </p:cNvSpPr>
                <p:nvPr/>
              </p:nvSpPr>
              <p:spPr bwMode="auto">
                <a:xfrm>
                  <a:off x="2231" y="808"/>
                  <a:ext cx="25" cy="26"/>
                </a:xfrm>
                <a:custGeom>
                  <a:avLst/>
                  <a:gdLst>
                    <a:gd name="T0" fmla="*/ 0 w 152"/>
                    <a:gd name="T1" fmla="*/ 0 h 153"/>
                    <a:gd name="T2" fmla="*/ 0 w 152"/>
                    <a:gd name="T3" fmla="*/ 0 h 153"/>
                    <a:gd name="T4" fmla="*/ 0 w 152"/>
                    <a:gd name="T5" fmla="*/ 0 h 153"/>
                    <a:gd name="T6" fmla="*/ 0 w 152"/>
                    <a:gd name="T7" fmla="*/ 0 h 153"/>
                    <a:gd name="T8" fmla="*/ 0 w 152"/>
                    <a:gd name="T9" fmla="*/ 0 h 153"/>
                    <a:gd name="T10" fmla="*/ 0 w 152"/>
                    <a:gd name="T11" fmla="*/ 0 h 153"/>
                    <a:gd name="T12" fmla="*/ 0 w 152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53"/>
                    <a:gd name="T23" fmla="*/ 152 w 152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53">
                      <a:moveTo>
                        <a:pt x="62" y="0"/>
                      </a:move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90" y="153"/>
                      </a:lnTo>
                      <a:lnTo>
                        <a:pt x="121" y="122"/>
                      </a:lnTo>
                      <a:lnTo>
                        <a:pt x="152" y="9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87" name="Freeform 515"/>
                <p:cNvSpPr>
                  <a:spLocks/>
                </p:cNvSpPr>
                <p:nvPr/>
              </p:nvSpPr>
              <p:spPr bwMode="auto">
                <a:xfrm>
                  <a:off x="2246" y="828"/>
                  <a:ext cx="5" cy="8"/>
                </a:xfrm>
                <a:custGeom>
                  <a:avLst/>
                  <a:gdLst>
                    <a:gd name="T0" fmla="*/ 0 w 31"/>
                    <a:gd name="T1" fmla="*/ 0 h 43"/>
                    <a:gd name="T2" fmla="*/ 0 w 31"/>
                    <a:gd name="T3" fmla="*/ 0 h 43"/>
                    <a:gd name="T4" fmla="*/ 0 w 31"/>
                    <a:gd name="T5" fmla="*/ 0 h 43"/>
                    <a:gd name="T6" fmla="*/ 0 w 31"/>
                    <a:gd name="T7" fmla="*/ 0 h 43"/>
                    <a:gd name="T8" fmla="*/ 0 w 31"/>
                    <a:gd name="T9" fmla="*/ 0 h 43"/>
                    <a:gd name="T10" fmla="*/ 0 w 31"/>
                    <a:gd name="T11" fmla="*/ 0 h 43"/>
                    <a:gd name="T12" fmla="*/ 0 w 31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3"/>
                    <a:gd name="T23" fmla="*/ 31 w 31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3">
                      <a:moveTo>
                        <a:pt x="31" y="0"/>
                      </a:moveTo>
                      <a:lnTo>
                        <a:pt x="0" y="31"/>
                      </a:lnTo>
                      <a:lnTo>
                        <a:pt x="5" y="35"/>
                      </a:lnTo>
                      <a:lnTo>
                        <a:pt x="9" y="38"/>
                      </a:lnTo>
                      <a:lnTo>
                        <a:pt x="14" y="40"/>
                      </a:lnTo>
                      <a:lnTo>
                        <a:pt x="20" y="43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88" name="Freeform 516"/>
                <p:cNvSpPr>
                  <a:spLocks/>
                </p:cNvSpPr>
                <p:nvPr/>
              </p:nvSpPr>
              <p:spPr bwMode="auto">
                <a:xfrm>
                  <a:off x="2246" y="834"/>
                  <a:ext cx="3" cy="2"/>
                </a:xfrm>
                <a:custGeom>
                  <a:avLst/>
                  <a:gdLst>
                    <a:gd name="T0" fmla="*/ 0 w 20"/>
                    <a:gd name="T1" fmla="*/ 0 h 12"/>
                    <a:gd name="T2" fmla="*/ 0 w 20"/>
                    <a:gd name="T3" fmla="*/ 0 h 12"/>
                    <a:gd name="T4" fmla="*/ 0 w 20"/>
                    <a:gd name="T5" fmla="*/ 0 h 12"/>
                    <a:gd name="T6" fmla="*/ 0 w 20"/>
                    <a:gd name="T7" fmla="*/ 0 h 12"/>
                    <a:gd name="T8" fmla="*/ 0 w 20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12"/>
                    <a:gd name="T17" fmla="*/ 20 w 2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12">
                      <a:moveTo>
                        <a:pt x="0" y="0"/>
                      </a:moveTo>
                      <a:lnTo>
                        <a:pt x="5" y="4"/>
                      </a:lnTo>
                      <a:lnTo>
                        <a:pt x="9" y="7"/>
                      </a:lnTo>
                      <a:lnTo>
                        <a:pt x="14" y="9"/>
                      </a:lnTo>
                      <a:lnTo>
                        <a:pt x="20" y="1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89" name="Freeform 517"/>
                <p:cNvSpPr>
                  <a:spLocks/>
                </p:cNvSpPr>
                <p:nvPr/>
              </p:nvSpPr>
              <p:spPr bwMode="auto">
                <a:xfrm>
                  <a:off x="2249" y="821"/>
                  <a:ext cx="25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23" y="0"/>
                      </a:moveTo>
                      <a:lnTo>
                        <a:pt x="11" y="43"/>
                      </a:lnTo>
                      <a:lnTo>
                        <a:pt x="0" y="86"/>
                      </a:lnTo>
                      <a:lnTo>
                        <a:pt x="124" y="119"/>
                      </a:lnTo>
                      <a:lnTo>
                        <a:pt x="135" y="76"/>
                      </a:lnTo>
                      <a:lnTo>
                        <a:pt x="147" y="3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90" name="Freeform 518"/>
                <p:cNvSpPr>
                  <a:spLocks/>
                </p:cNvSpPr>
                <p:nvPr/>
              </p:nvSpPr>
              <p:spPr bwMode="auto">
                <a:xfrm>
                  <a:off x="2249" y="821"/>
                  <a:ext cx="25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23" y="0"/>
                      </a:moveTo>
                      <a:lnTo>
                        <a:pt x="11" y="43"/>
                      </a:lnTo>
                      <a:lnTo>
                        <a:pt x="0" y="86"/>
                      </a:lnTo>
                      <a:lnTo>
                        <a:pt x="124" y="119"/>
                      </a:lnTo>
                      <a:lnTo>
                        <a:pt x="135" y="76"/>
                      </a:lnTo>
                      <a:lnTo>
                        <a:pt x="147" y="3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91" name="Freeform 519"/>
                <p:cNvSpPr>
                  <a:spLocks/>
                </p:cNvSpPr>
                <p:nvPr/>
              </p:nvSpPr>
              <p:spPr bwMode="auto">
                <a:xfrm>
                  <a:off x="2270" y="834"/>
                  <a:ext cx="4" cy="7"/>
                </a:xfrm>
                <a:custGeom>
                  <a:avLst/>
                  <a:gdLst>
                    <a:gd name="T0" fmla="*/ 0 w 23"/>
                    <a:gd name="T1" fmla="*/ 0 h 44"/>
                    <a:gd name="T2" fmla="*/ 0 w 23"/>
                    <a:gd name="T3" fmla="*/ 0 h 44"/>
                    <a:gd name="T4" fmla="*/ 0 w 23"/>
                    <a:gd name="T5" fmla="*/ 0 h 44"/>
                    <a:gd name="T6" fmla="*/ 0 w 23"/>
                    <a:gd name="T7" fmla="*/ 0 h 44"/>
                    <a:gd name="T8" fmla="*/ 0 w 23"/>
                    <a:gd name="T9" fmla="*/ 0 h 44"/>
                    <a:gd name="T10" fmla="*/ 0 w 23"/>
                    <a:gd name="T11" fmla="*/ 0 h 44"/>
                    <a:gd name="T12" fmla="*/ 0 w 23"/>
                    <a:gd name="T13" fmla="*/ 0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44"/>
                    <a:gd name="T23" fmla="*/ 23 w 23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44">
                      <a:moveTo>
                        <a:pt x="11" y="0"/>
                      </a:moveTo>
                      <a:lnTo>
                        <a:pt x="0" y="43"/>
                      </a:lnTo>
                      <a:lnTo>
                        <a:pt x="5" y="44"/>
                      </a:lnTo>
                      <a:lnTo>
                        <a:pt x="11" y="44"/>
                      </a:lnTo>
                      <a:lnTo>
                        <a:pt x="17" y="44"/>
                      </a:lnTo>
                      <a:lnTo>
                        <a:pt x="23" y="43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92" name="Freeform 520"/>
                <p:cNvSpPr>
                  <a:spLocks/>
                </p:cNvSpPr>
                <p:nvPr/>
              </p:nvSpPr>
              <p:spPr bwMode="auto">
                <a:xfrm>
                  <a:off x="2270" y="841"/>
                  <a:ext cx="4" cy="1"/>
                </a:xfrm>
                <a:custGeom>
                  <a:avLst/>
                  <a:gdLst>
                    <a:gd name="T0" fmla="*/ 0 w 23"/>
                    <a:gd name="T1" fmla="*/ 0 h 1"/>
                    <a:gd name="T2" fmla="*/ 0 w 23"/>
                    <a:gd name="T3" fmla="*/ 1 h 1"/>
                    <a:gd name="T4" fmla="*/ 0 w 23"/>
                    <a:gd name="T5" fmla="*/ 1 h 1"/>
                    <a:gd name="T6" fmla="*/ 0 w 23"/>
                    <a:gd name="T7" fmla="*/ 1 h 1"/>
                    <a:gd name="T8" fmla="*/ 0 w 23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1"/>
                    <a:gd name="T17" fmla="*/ 23 w 23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1">
                      <a:moveTo>
                        <a:pt x="0" y="0"/>
                      </a:moveTo>
                      <a:lnTo>
                        <a:pt x="5" y="1"/>
                      </a:lnTo>
                      <a:lnTo>
                        <a:pt x="11" y="1"/>
                      </a:lnTo>
                      <a:lnTo>
                        <a:pt x="17" y="1"/>
                      </a:lnTo>
                      <a:lnTo>
                        <a:pt x="2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93" name="Freeform 521"/>
                <p:cNvSpPr>
                  <a:spLocks/>
                </p:cNvSpPr>
                <p:nvPr/>
              </p:nvSpPr>
              <p:spPr bwMode="auto">
                <a:xfrm>
                  <a:off x="2270" y="821"/>
                  <a:ext cx="24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0" y="33"/>
                      </a:moveTo>
                      <a:lnTo>
                        <a:pt x="11" y="76"/>
                      </a:lnTo>
                      <a:lnTo>
                        <a:pt x="23" y="119"/>
                      </a:lnTo>
                      <a:lnTo>
                        <a:pt x="147" y="86"/>
                      </a:lnTo>
                      <a:lnTo>
                        <a:pt x="135" y="43"/>
                      </a:lnTo>
                      <a:lnTo>
                        <a:pt x="124" y="0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94" name="Freeform 522"/>
                <p:cNvSpPr>
                  <a:spLocks/>
                </p:cNvSpPr>
                <p:nvPr/>
              </p:nvSpPr>
              <p:spPr bwMode="auto">
                <a:xfrm>
                  <a:off x="2270" y="821"/>
                  <a:ext cx="24" cy="20"/>
                </a:xfrm>
                <a:custGeom>
                  <a:avLst/>
                  <a:gdLst>
                    <a:gd name="T0" fmla="*/ 0 w 147"/>
                    <a:gd name="T1" fmla="*/ 0 h 119"/>
                    <a:gd name="T2" fmla="*/ 0 w 147"/>
                    <a:gd name="T3" fmla="*/ 0 h 119"/>
                    <a:gd name="T4" fmla="*/ 0 w 147"/>
                    <a:gd name="T5" fmla="*/ 0 h 119"/>
                    <a:gd name="T6" fmla="*/ 0 w 147"/>
                    <a:gd name="T7" fmla="*/ 0 h 119"/>
                    <a:gd name="T8" fmla="*/ 0 w 147"/>
                    <a:gd name="T9" fmla="*/ 0 h 119"/>
                    <a:gd name="T10" fmla="*/ 0 w 147"/>
                    <a:gd name="T11" fmla="*/ 0 h 119"/>
                    <a:gd name="T12" fmla="*/ 0 w 147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7"/>
                    <a:gd name="T22" fmla="*/ 0 h 119"/>
                    <a:gd name="T23" fmla="*/ 147 w 147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7" h="119">
                      <a:moveTo>
                        <a:pt x="0" y="33"/>
                      </a:moveTo>
                      <a:lnTo>
                        <a:pt x="11" y="76"/>
                      </a:lnTo>
                      <a:lnTo>
                        <a:pt x="23" y="119"/>
                      </a:lnTo>
                      <a:lnTo>
                        <a:pt x="147" y="86"/>
                      </a:lnTo>
                      <a:lnTo>
                        <a:pt x="135" y="43"/>
                      </a:lnTo>
                      <a:lnTo>
                        <a:pt x="124" y="0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95" name="Freeform 523"/>
                <p:cNvSpPr>
                  <a:spLocks/>
                </p:cNvSpPr>
                <p:nvPr/>
              </p:nvSpPr>
              <p:spPr bwMode="auto">
                <a:xfrm>
                  <a:off x="2292" y="828"/>
                  <a:ext cx="5" cy="8"/>
                </a:xfrm>
                <a:custGeom>
                  <a:avLst/>
                  <a:gdLst>
                    <a:gd name="T0" fmla="*/ 0 w 31"/>
                    <a:gd name="T1" fmla="*/ 0 h 43"/>
                    <a:gd name="T2" fmla="*/ 0 w 31"/>
                    <a:gd name="T3" fmla="*/ 0 h 43"/>
                    <a:gd name="T4" fmla="*/ 0 w 31"/>
                    <a:gd name="T5" fmla="*/ 0 h 43"/>
                    <a:gd name="T6" fmla="*/ 0 w 31"/>
                    <a:gd name="T7" fmla="*/ 0 h 43"/>
                    <a:gd name="T8" fmla="*/ 0 w 31"/>
                    <a:gd name="T9" fmla="*/ 0 h 43"/>
                    <a:gd name="T10" fmla="*/ 0 w 31"/>
                    <a:gd name="T11" fmla="*/ 0 h 43"/>
                    <a:gd name="T12" fmla="*/ 0 w 31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3"/>
                    <a:gd name="T23" fmla="*/ 31 w 31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3">
                      <a:moveTo>
                        <a:pt x="0" y="0"/>
                      </a:moveTo>
                      <a:lnTo>
                        <a:pt x="12" y="43"/>
                      </a:lnTo>
                      <a:lnTo>
                        <a:pt x="17" y="40"/>
                      </a:lnTo>
                      <a:lnTo>
                        <a:pt x="22" y="38"/>
                      </a:lnTo>
                      <a:lnTo>
                        <a:pt x="27" y="35"/>
                      </a:lnTo>
                      <a:lnTo>
                        <a:pt x="31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96" name="Freeform 524"/>
                <p:cNvSpPr>
                  <a:spLocks/>
                </p:cNvSpPr>
                <p:nvPr/>
              </p:nvSpPr>
              <p:spPr bwMode="auto">
                <a:xfrm>
                  <a:off x="2294" y="834"/>
                  <a:ext cx="3" cy="2"/>
                </a:xfrm>
                <a:custGeom>
                  <a:avLst/>
                  <a:gdLst>
                    <a:gd name="T0" fmla="*/ 0 w 19"/>
                    <a:gd name="T1" fmla="*/ 0 h 12"/>
                    <a:gd name="T2" fmla="*/ 0 w 19"/>
                    <a:gd name="T3" fmla="*/ 0 h 12"/>
                    <a:gd name="T4" fmla="*/ 0 w 19"/>
                    <a:gd name="T5" fmla="*/ 0 h 12"/>
                    <a:gd name="T6" fmla="*/ 0 w 19"/>
                    <a:gd name="T7" fmla="*/ 0 h 12"/>
                    <a:gd name="T8" fmla="*/ 0 w 19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12"/>
                    <a:gd name="T17" fmla="*/ 19 w 19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12">
                      <a:moveTo>
                        <a:pt x="0" y="12"/>
                      </a:moveTo>
                      <a:lnTo>
                        <a:pt x="5" y="9"/>
                      </a:lnTo>
                      <a:lnTo>
                        <a:pt x="10" y="7"/>
                      </a:lnTo>
                      <a:lnTo>
                        <a:pt x="15" y="4"/>
                      </a:lnTo>
                      <a:lnTo>
                        <a:pt x="19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97" name="Freeform 525"/>
                <p:cNvSpPr>
                  <a:spLocks/>
                </p:cNvSpPr>
                <p:nvPr/>
              </p:nvSpPr>
              <p:spPr bwMode="auto">
                <a:xfrm>
                  <a:off x="2287" y="808"/>
                  <a:ext cx="26" cy="26"/>
                </a:xfrm>
                <a:custGeom>
                  <a:avLst/>
                  <a:gdLst>
                    <a:gd name="T0" fmla="*/ 0 w 153"/>
                    <a:gd name="T1" fmla="*/ 0 h 153"/>
                    <a:gd name="T2" fmla="*/ 0 w 153"/>
                    <a:gd name="T3" fmla="*/ 0 h 153"/>
                    <a:gd name="T4" fmla="*/ 0 w 153"/>
                    <a:gd name="T5" fmla="*/ 0 h 153"/>
                    <a:gd name="T6" fmla="*/ 0 w 153"/>
                    <a:gd name="T7" fmla="*/ 0 h 153"/>
                    <a:gd name="T8" fmla="*/ 0 w 153"/>
                    <a:gd name="T9" fmla="*/ 0 h 153"/>
                    <a:gd name="T10" fmla="*/ 0 w 153"/>
                    <a:gd name="T11" fmla="*/ 0 h 153"/>
                    <a:gd name="T12" fmla="*/ 0 w 153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3"/>
                    <a:gd name="T22" fmla="*/ 0 h 153"/>
                    <a:gd name="T23" fmla="*/ 153 w 153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3" h="153">
                      <a:moveTo>
                        <a:pt x="0" y="91"/>
                      </a:moveTo>
                      <a:lnTo>
                        <a:pt x="31" y="122"/>
                      </a:lnTo>
                      <a:lnTo>
                        <a:pt x="62" y="153"/>
                      </a:lnTo>
                      <a:lnTo>
                        <a:pt x="153" y="62"/>
                      </a:lnTo>
                      <a:lnTo>
                        <a:pt x="122" y="31"/>
                      </a:lnTo>
                      <a:lnTo>
                        <a:pt x="91" y="0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98" name="Freeform 526"/>
                <p:cNvSpPr>
                  <a:spLocks/>
                </p:cNvSpPr>
                <p:nvPr/>
              </p:nvSpPr>
              <p:spPr bwMode="auto">
                <a:xfrm>
                  <a:off x="2287" y="808"/>
                  <a:ext cx="26" cy="26"/>
                </a:xfrm>
                <a:custGeom>
                  <a:avLst/>
                  <a:gdLst>
                    <a:gd name="T0" fmla="*/ 0 w 153"/>
                    <a:gd name="T1" fmla="*/ 0 h 153"/>
                    <a:gd name="T2" fmla="*/ 0 w 153"/>
                    <a:gd name="T3" fmla="*/ 0 h 153"/>
                    <a:gd name="T4" fmla="*/ 0 w 153"/>
                    <a:gd name="T5" fmla="*/ 0 h 153"/>
                    <a:gd name="T6" fmla="*/ 0 w 153"/>
                    <a:gd name="T7" fmla="*/ 0 h 153"/>
                    <a:gd name="T8" fmla="*/ 0 w 153"/>
                    <a:gd name="T9" fmla="*/ 0 h 153"/>
                    <a:gd name="T10" fmla="*/ 0 w 153"/>
                    <a:gd name="T11" fmla="*/ 0 h 153"/>
                    <a:gd name="T12" fmla="*/ 0 w 153"/>
                    <a:gd name="T13" fmla="*/ 0 h 1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3"/>
                    <a:gd name="T22" fmla="*/ 0 h 153"/>
                    <a:gd name="T23" fmla="*/ 153 w 153"/>
                    <a:gd name="T24" fmla="*/ 153 h 1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3" h="153">
                      <a:moveTo>
                        <a:pt x="0" y="91"/>
                      </a:moveTo>
                      <a:lnTo>
                        <a:pt x="31" y="122"/>
                      </a:lnTo>
                      <a:lnTo>
                        <a:pt x="62" y="153"/>
                      </a:lnTo>
                      <a:lnTo>
                        <a:pt x="153" y="62"/>
                      </a:lnTo>
                      <a:lnTo>
                        <a:pt x="122" y="31"/>
                      </a:lnTo>
                      <a:lnTo>
                        <a:pt x="91" y="0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99" name="Freeform 527"/>
                <p:cNvSpPr>
                  <a:spLocks/>
                </p:cNvSpPr>
                <p:nvPr/>
              </p:nvSpPr>
              <p:spPr bwMode="auto">
                <a:xfrm>
                  <a:off x="2307" y="813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0" y="0"/>
                      </a:moveTo>
                      <a:lnTo>
                        <a:pt x="31" y="31"/>
                      </a:lnTo>
                      <a:lnTo>
                        <a:pt x="35" y="27"/>
                      </a:lnTo>
                      <a:lnTo>
                        <a:pt x="39" y="22"/>
                      </a:lnTo>
                      <a:lnTo>
                        <a:pt x="41" y="17"/>
                      </a:lnTo>
                      <a:lnTo>
                        <a:pt x="4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00" name="Freeform 528"/>
                <p:cNvSpPr>
                  <a:spLocks/>
                </p:cNvSpPr>
                <p:nvPr/>
              </p:nvSpPr>
              <p:spPr bwMode="auto">
                <a:xfrm>
                  <a:off x="2313" y="815"/>
                  <a:ext cx="1" cy="3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9"/>
                    <a:gd name="T17" fmla="*/ 12 w 1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9">
                      <a:moveTo>
                        <a:pt x="0" y="19"/>
                      </a:moveTo>
                      <a:lnTo>
                        <a:pt x="4" y="15"/>
                      </a:lnTo>
                      <a:lnTo>
                        <a:pt x="8" y="10"/>
                      </a:lnTo>
                      <a:lnTo>
                        <a:pt x="10" y="5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01" name="Freeform 529"/>
                <p:cNvSpPr>
                  <a:spLocks/>
                </p:cNvSpPr>
                <p:nvPr/>
              </p:nvSpPr>
              <p:spPr bwMode="auto">
                <a:xfrm>
                  <a:off x="2300" y="791"/>
                  <a:ext cx="20" cy="24"/>
                </a:xfrm>
                <a:custGeom>
                  <a:avLst/>
                  <a:gdLst>
                    <a:gd name="T0" fmla="*/ 0 w 119"/>
                    <a:gd name="T1" fmla="*/ 0 h 148"/>
                    <a:gd name="T2" fmla="*/ 0 w 119"/>
                    <a:gd name="T3" fmla="*/ 0 h 148"/>
                    <a:gd name="T4" fmla="*/ 0 w 119"/>
                    <a:gd name="T5" fmla="*/ 0 h 148"/>
                    <a:gd name="T6" fmla="*/ 0 w 119"/>
                    <a:gd name="T7" fmla="*/ 0 h 148"/>
                    <a:gd name="T8" fmla="*/ 0 w 119"/>
                    <a:gd name="T9" fmla="*/ 0 h 148"/>
                    <a:gd name="T10" fmla="*/ 0 w 119"/>
                    <a:gd name="T11" fmla="*/ 0 h 148"/>
                    <a:gd name="T12" fmla="*/ 0 w 119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9"/>
                    <a:gd name="T22" fmla="*/ 0 h 148"/>
                    <a:gd name="T23" fmla="*/ 119 w 119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9" h="148">
                      <a:moveTo>
                        <a:pt x="0" y="124"/>
                      </a:moveTo>
                      <a:lnTo>
                        <a:pt x="43" y="136"/>
                      </a:lnTo>
                      <a:lnTo>
                        <a:pt x="86" y="148"/>
                      </a:lnTo>
                      <a:lnTo>
                        <a:pt x="119" y="24"/>
                      </a:lnTo>
                      <a:lnTo>
                        <a:pt x="76" y="12"/>
                      </a:lnTo>
                      <a:lnTo>
                        <a:pt x="34" y="0"/>
                      </a:lnTo>
                      <a:lnTo>
                        <a:pt x="0" y="1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02" name="Freeform 530"/>
                <p:cNvSpPr>
                  <a:spLocks/>
                </p:cNvSpPr>
                <p:nvPr/>
              </p:nvSpPr>
              <p:spPr bwMode="auto">
                <a:xfrm>
                  <a:off x="2300" y="791"/>
                  <a:ext cx="20" cy="24"/>
                </a:xfrm>
                <a:custGeom>
                  <a:avLst/>
                  <a:gdLst>
                    <a:gd name="T0" fmla="*/ 0 w 119"/>
                    <a:gd name="T1" fmla="*/ 0 h 148"/>
                    <a:gd name="T2" fmla="*/ 0 w 119"/>
                    <a:gd name="T3" fmla="*/ 0 h 148"/>
                    <a:gd name="T4" fmla="*/ 0 w 119"/>
                    <a:gd name="T5" fmla="*/ 0 h 148"/>
                    <a:gd name="T6" fmla="*/ 0 w 119"/>
                    <a:gd name="T7" fmla="*/ 0 h 148"/>
                    <a:gd name="T8" fmla="*/ 0 w 119"/>
                    <a:gd name="T9" fmla="*/ 0 h 148"/>
                    <a:gd name="T10" fmla="*/ 0 w 119"/>
                    <a:gd name="T11" fmla="*/ 0 h 148"/>
                    <a:gd name="T12" fmla="*/ 0 w 119"/>
                    <a:gd name="T13" fmla="*/ 0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9"/>
                    <a:gd name="T22" fmla="*/ 0 h 148"/>
                    <a:gd name="T23" fmla="*/ 119 w 119"/>
                    <a:gd name="T24" fmla="*/ 148 h 1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9" h="148">
                      <a:moveTo>
                        <a:pt x="0" y="124"/>
                      </a:moveTo>
                      <a:lnTo>
                        <a:pt x="43" y="136"/>
                      </a:lnTo>
                      <a:lnTo>
                        <a:pt x="86" y="148"/>
                      </a:lnTo>
                      <a:lnTo>
                        <a:pt x="119" y="24"/>
                      </a:lnTo>
                      <a:lnTo>
                        <a:pt x="76" y="12"/>
                      </a:lnTo>
                      <a:lnTo>
                        <a:pt x="34" y="0"/>
                      </a:lnTo>
                      <a:lnTo>
                        <a:pt x="0" y="12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03" name="Freeform 531"/>
                <p:cNvSpPr>
                  <a:spLocks/>
                </p:cNvSpPr>
                <p:nvPr/>
              </p:nvSpPr>
              <p:spPr bwMode="auto">
                <a:xfrm>
                  <a:off x="2313" y="791"/>
                  <a:ext cx="7" cy="4"/>
                </a:xfrm>
                <a:custGeom>
                  <a:avLst/>
                  <a:gdLst>
                    <a:gd name="T0" fmla="*/ 0 w 44"/>
                    <a:gd name="T1" fmla="*/ 0 h 24"/>
                    <a:gd name="T2" fmla="*/ 0 w 44"/>
                    <a:gd name="T3" fmla="*/ 0 h 24"/>
                    <a:gd name="T4" fmla="*/ 0 w 44"/>
                    <a:gd name="T5" fmla="*/ 0 h 24"/>
                    <a:gd name="T6" fmla="*/ 0 w 44"/>
                    <a:gd name="T7" fmla="*/ 0 h 24"/>
                    <a:gd name="T8" fmla="*/ 0 w 44"/>
                    <a:gd name="T9" fmla="*/ 0 h 24"/>
                    <a:gd name="T10" fmla="*/ 0 w 44"/>
                    <a:gd name="T11" fmla="*/ 0 h 24"/>
                    <a:gd name="T12" fmla="*/ 0 w 44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24"/>
                    <a:gd name="T23" fmla="*/ 44 w 44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24">
                      <a:moveTo>
                        <a:pt x="0" y="12"/>
                      </a:moveTo>
                      <a:lnTo>
                        <a:pt x="43" y="24"/>
                      </a:lnTo>
                      <a:lnTo>
                        <a:pt x="44" y="18"/>
                      </a:lnTo>
                      <a:lnTo>
                        <a:pt x="44" y="12"/>
                      </a:lnTo>
                      <a:lnTo>
                        <a:pt x="44" y="7"/>
                      </a:lnTo>
                      <a:lnTo>
                        <a:pt x="43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04" name="Freeform 532"/>
                <p:cNvSpPr>
                  <a:spLocks/>
                </p:cNvSpPr>
                <p:nvPr/>
              </p:nvSpPr>
              <p:spPr bwMode="auto">
                <a:xfrm>
                  <a:off x="2320" y="791"/>
                  <a:ext cx="1" cy="4"/>
                </a:xfrm>
                <a:custGeom>
                  <a:avLst/>
                  <a:gdLst>
                    <a:gd name="T0" fmla="*/ 0 w 1"/>
                    <a:gd name="T1" fmla="*/ 0 h 24"/>
                    <a:gd name="T2" fmla="*/ 1 w 1"/>
                    <a:gd name="T3" fmla="*/ 0 h 24"/>
                    <a:gd name="T4" fmla="*/ 1 w 1"/>
                    <a:gd name="T5" fmla="*/ 0 h 24"/>
                    <a:gd name="T6" fmla="*/ 1 w 1"/>
                    <a:gd name="T7" fmla="*/ 0 h 24"/>
                    <a:gd name="T8" fmla="*/ 0 w 1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24"/>
                    <a:gd name="T17" fmla="*/ 1 w 1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24">
                      <a:moveTo>
                        <a:pt x="0" y="24"/>
                      </a:moveTo>
                      <a:lnTo>
                        <a:pt x="1" y="18"/>
                      </a:lnTo>
                      <a:lnTo>
                        <a:pt x="1" y="12"/>
                      </a:lnTo>
                      <a:lnTo>
                        <a:pt x="1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05" name="Freeform 533"/>
                <p:cNvSpPr>
                  <a:spLocks/>
                </p:cNvSpPr>
                <p:nvPr/>
              </p:nvSpPr>
              <p:spPr bwMode="auto">
                <a:xfrm>
                  <a:off x="2210" y="710"/>
                  <a:ext cx="12" cy="13"/>
                </a:xfrm>
                <a:custGeom>
                  <a:avLst/>
                  <a:gdLst>
                    <a:gd name="T0" fmla="*/ 0 w 72"/>
                    <a:gd name="T1" fmla="*/ 0 h 77"/>
                    <a:gd name="T2" fmla="*/ 0 w 72"/>
                    <a:gd name="T3" fmla="*/ 0 h 77"/>
                    <a:gd name="T4" fmla="*/ 0 w 72"/>
                    <a:gd name="T5" fmla="*/ 0 h 77"/>
                    <a:gd name="T6" fmla="*/ 0 w 72"/>
                    <a:gd name="T7" fmla="*/ 0 h 77"/>
                    <a:gd name="T8" fmla="*/ 0 w 72"/>
                    <a:gd name="T9" fmla="*/ 0 h 77"/>
                    <a:gd name="T10" fmla="*/ 0 w 72"/>
                    <a:gd name="T11" fmla="*/ 0 h 77"/>
                    <a:gd name="T12" fmla="*/ 0 w 72"/>
                    <a:gd name="T13" fmla="*/ 0 h 77"/>
                    <a:gd name="T14" fmla="*/ 0 w 72"/>
                    <a:gd name="T15" fmla="*/ 0 h 77"/>
                    <a:gd name="T16" fmla="*/ 0 w 72"/>
                    <a:gd name="T17" fmla="*/ 0 h 77"/>
                    <a:gd name="T18" fmla="*/ 0 w 72"/>
                    <a:gd name="T19" fmla="*/ 0 h 77"/>
                    <a:gd name="T20" fmla="*/ 0 w 72"/>
                    <a:gd name="T21" fmla="*/ 0 h 77"/>
                    <a:gd name="T22" fmla="*/ 0 w 72"/>
                    <a:gd name="T23" fmla="*/ 0 h 77"/>
                    <a:gd name="T24" fmla="*/ 0 w 72"/>
                    <a:gd name="T25" fmla="*/ 0 h 77"/>
                    <a:gd name="T26" fmla="*/ 0 w 72"/>
                    <a:gd name="T27" fmla="*/ 0 h 77"/>
                    <a:gd name="T28" fmla="*/ 0 w 72"/>
                    <a:gd name="T29" fmla="*/ 0 h 77"/>
                    <a:gd name="T30" fmla="*/ 0 w 72"/>
                    <a:gd name="T31" fmla="*/ 0 h 7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72"/>
                    <a:gd name="T49" fmla="*/ 0 h 77"/>
                    <a:gd name="T50" fmla="*/ 72 w 72"/>
                    <a:gd name="T51" fmla="*/ 77 h 7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72" h="77">
                      <a:moveTo>
                        <a:pt x="28" y="33"/>
                      </a:moveTo>
                      <a:lnTo>
                        <a:pt x="57" y="0"/>
                      </a:lnTo>
                      <a:lnTo>
                        <a:pt x="65" y="7"/>
                      </a:lnTo>
                      <a:lnTo>
                        <a:pt x="70" y="17"/>
                      </a:lnTo>
                      <a:lnTo>
                        <a:pt x="72" y="28"/>
                      </a:lnTo>
                      <a:lnTo>
                        <a:pt x="72" y="38"/>
                      </a:lnTo>
                      <a:lnTo>
                        <a:pt x="70" y="48"/>
                      </a:lnTo>
                      <a:lnTo>
                        <a:pt x="65" y="58"/>
                      </a:lnTo>
                      <a:lnTo>
                        <a:pt x="58" y="66"/>
                      </a:lnTo>
                      <a:lnTo>
                        <a:pt x="50" y="73"/>
                      </a:lnTo>
                      <a:lnTo>
                        <a:pt x="39" y="76"/>
                      </a:lnTo>
                      <a:lnTo>
                        <a:pt x="28" y="77"/>
                      </a:lnTo>
                      <a:lnTo>
                        <a:pt x="18" y="76"/>
                      </a:lnTo>
                      <a:lnTo>
                        <a:pt x="8" y="73"/>
                      </a:lnTo>
                      <a:lnTo>
                        <a:pt x="0" y="66"/>
                      </a:lnTo>
                      <a:lnTo>
                        <a:pt x="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06" name="Freeform 534"/>
                <p:cNvSpPr>
                  <a:spLocks/>
                </p:cNvSpPr>
                <p:nvPr/>
              </p:nvSpPr>
              <p:spPr bwMode="auto">
                <a:xfrm>
                  <a:off x="2210" y="710"/>
                  <a:ext cx="12" cy="13"/>
                </a:xfrm>
                <a:custGeom>
                  <a:avLst/>
                  <a:gdLst>
                    <a:gd name="T0" fmla="*/ 0 w 72"/>
                    <a:gd name="T1" fmla="*/ 0 h 77"/>
                    <a:gd name="T2" fmla="*/ 0 w 72"/>
                    <a:gd name="T3" fmla="*/ 0 h 77"/>
                    <a:gd name="T4" fmla="*/ 0 w 72"/>
                    <a:gd name="T5" fmla="*/ 0 h 77"/>
                    <a:gd name="T6" fmla="*/ 0 w 72"/>
                    <a:gd name="T7" fmla="*/ 0 h 77"/>
                    <a:gd name="T8" fmla="*/ 0 w 72"/>
                    <a:gd name="T9" fmla="*/ 0 h 77"/>
                    <a:gd name="T10" fmla="*/ 0 w 72"/>
                    <a:gd name="T11" fmla="*/ 0 h 77"/>
                    <a:gd name="T12" fmla="*/ 0 w 72"/>
                    <a:gd name="T13" fmla="*/ 0 h 77"/>
                    <a:gd name="T14" fmla="*/ 0 w 72"/>
                    <a:gd name="T15" fmla="*/ 0 h 77"/>
                    <a:gd name="T16" fmla="*/ 0 w 72"/>
                    <a:gd name="T17" fmla="*/ 0 h 77"/>
                    <a:gd name="T18" fmla="*/ 0 w 72"/>
                    <a:gd name="T19" fmla="*/ 0 h 77"/>
                    <a:gd name="T20" fmla="*/ 0 w 72"/>
                    <a:gd name="T21" fmla="*/ 0 h 77"/>
                    <a:gd name="T22" fmla="*/ 0 w 72"/>
                    <a:gd name="T23" fmla="*/ 0 h 77"/>
                    <a:gd name="T24" fmla="*/ 0 w 72"/>
                    <a:gd name="T25" fmla="*/ 0 h 77"/>
                    <a:gd name="T26" fmla="*/ 0 w 72"/>
                    <a:gd name="T27" fmla="*/ 0 h 7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77"/>
                    <a:gd name="T44" fmla="*/ 72 w 72"/>
                    <a:gd name="T45" fmla="*/ 77 h 7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77">
                      <a:moveTo>
                        <a:pt x="57" y="0"/>
                      </a:moveTo>
                      <a:lnTo>
                        <a:pt x="65" y="7"/>
                      </a:lnTo>
                      <a:lnTo>
                        <a:pt x="70" y="17"/>
                      </a:lnTo>
                      <a:lnTo>
                        <a:pt x="72" y="28"/>
                      </a:lnTo>
                      <a:lnTo>
                        <a:pt x="72" y="38"/>
                      </a:lnTo>
                      <a:lnTo>
                        <a:pt x="70" y="48"/>
                      </a:lnTo>
                      <a:lnTo>
                        <a:pt x="65" y="58"/>
                      </a:lnTo>
                      <a:lnTo>
                        <a:pt x="58" y="66"/>
                      </a:lnTo>
                      <a:lnTo>
                        <a:pt x="50" y="73"/>
                      </a:lnTo>
                      <a:lnTo>
                        <a:pt x="39" y="76"/>
                      </a:lnTo>
                      <a:lnTo>
                        <a:pt x="28" y="77"/>
                      </a:lnTo>
                      <a:lnTo>
                        <a:pt x="18" y="76"/>
                      </a:lnTo>
                      <a:lnTo>
                        <a:pt x="8" y="73"/>
                      </a:lnTo>
                      <a:lnTo>
                        <a:pt x="0" y="6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07" name="Freeform 535"/>
                <p:cNvSpPr>
                  <a:spLocks/>
                </p:cNvSpPr>
                <p:nvPr/>
              </p:nvSpPr>
              <p:spPr bwMode="auto">
                <a:xfrm>
                  <a:off x="2144" y="652"/>
                  <a:ext cx="75" cy="69"/>
                </a:xfrm>
                <a:custGeom>
                  <a:avLst/>
                  <a:gdLst>
                    <a:gd name="T0" fmla="*/ 0 w 451"/>
                    <a:gd name="T1" fmla="*/ 0 h 410"/>
                    <a:gd name="T2" fmla="*/ 0 w 451"/>
                    <a:gd name="T3" fmla="*/ 0 h 410"/>
                    <a:gd name="T4" fmla="*/ 0 w 451"/>
                    <a:gd name="T5" fmla="*/ 0 h 410"/>
                    <a:gd name="T6" fmla="*/ 0 w 451"/>
                    <a:gd name="T7" fmla="*/ 0 h 410"/>
                    <a:gd name="T8" fmla="*/ 0 w 451"/>
                    <a:gd name="T9" fmla="*/ 0 h 410"/>
                    <a:gd name="T10" fmla="*/ 0 w 451"/>
                    <a:gd name="T11" fmla="*/ 0 h 410"/>
                    <a:gd name="T12" fmla="*/ 0 w 451"/>
                    <a:gd name="T13" fmla="*/ 0 h 41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51"/>
                    <a:gd name="T22" fmla="*/ 0 h 410"/>
                    <a:gd name="T23" fmla="*/ 451 w 451"/>
                    <a:gd name="T24" fmla="*/ 410 h 41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51" h="410">
                      <a:moveTo>
                        <a:pt x="394" y="410"/>
                      </a:moveTo>
                      <a:lnTo>
                        <a:pt x="422" y="377"/>
                      </a:lnTo>
                      <a:lnTo>
                        <a:pt x="451" y="344"/>
                      </a:lnTo>
                      <a:lnTo>
                        <a:pt x="58" y="0"/>
                      </a:lnTo>
                      <a:lnTo>
                        <a:pt x="29" y="33"/>
                      </a:lnTo>
                      <a:lnTo>
                        <a:pt x="0" y="66"/>
                      </a:lnTo>
                      <a:lnTo>
                        <a:pt x="394" y="4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08" name="Freeform 536"/>
                <p:cNvSpPr>
                  <a:spLocks/>
                </p:cNvSpPr>
                <p:nvPr/>
              </p:nvSpPr>
              <p:spPr bwMode="auto">
                <a:xfrm>
                  <a:off x="2144" y="652"/>
                  <a:ext cx="75" cy="69"/>
                </a:xfrm>
                <a:custGeom>
                  <a:avLst/>
                  <a:gdLst>
                    <a:gd name="T0" fmla="*/ 0 w 451"/>
                    <a:gd name="T1" fmla="*/ 0 h 410"/>
                    <a:gd name="T2" fmla="*/ 0 w 451"/>
                    <a:gd name="T3" fmla="*/ 0 h 410"/>
                    <a:gd name="T4" fmla="*/ 0 w 451"/>
                    <a:gd name="T5" fmla="*/ 0 h 410"/>
                    <a:gd name="T6" fmla="*/ 0 w 451"/>
                    <a:gd name="T7" fmla="*/ 0 h 410"/>
                    <a:gd name="T8" fmla="*/ 0 w 451"/>
                    <a:gd name="T9" fmla="*/ 0 h 410"/>
                    <a:gd name="T10" fmla="*/ 0 w 451"/>
                    <a:gd name="T11" fmla="*/ 0 h 410"/>
                    <a:gd name="T12" fmla="*/ 0 w 451"/>
                    <a:gd name="T13" fmla="*/ 0 h 41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51"/>
                    <a:gd name="T22" fmla="*/ 0 h 410"/>
                    <a:gd name="T23" fmla="*/ 451 w 451"/>
                    <a:gd name="T24" fmla="*/ 410 h 41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51" h="410">
                      <a:moveTo>
                        <a:pt x="394" y="410"/>
                      </a:moveTo>
                      <a:lnTo>
                        <a:pt x="422" y="377"/>
                      </a:lnTo>
                      <a:lnTo>
                        <a:pt x="451" y="344"/>
                      </a:lnTo>
                      <a:lnTo>
                        <a:pt x="58" y="0"/>
                      </a:lnTo>
                      <a:lnTo>
                        <a:pt x="29" y="33"/>
                      </a:lnTo>
                      <a:lnTo>
                        <a:pt x="0" y="66"/>
                      </a:lnTo>
                      <a:lnTo>
                        <a:pt x="394" y="41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09" name="Freeform 537"/>
                <p:cNvSpPr>
                  <a:spLocks/>
                </p:cNvSpPr>
                <p:nvPr/>
              </p:nvSpPr>
              <p:spPr bwMode="auto">
                <a:xfrm>
                  <a:off x="2149" y="652"/>
                  <a:ext cx="5" cy="6"/>
                </a:xfrm>
                <a:custGeom>
                  <a:avLst/>
                  <a:gdLst>
                    <a:gd name="T0" fmla="*/ 0 w 29"/>
                    <a:gd name="T1" fmla="*/ 0 h 39"/>
                    <a:gd name="T2" fmla="*/ 0 w 29"/>
                    <a:gd name="T3" fmla="*/ 0 h 39"/>
                    <a:gd name="T4" fmla="*/ 0 w 29"/>
                    <a:gd name="T5" fmla="*/ 0 h 39"/>
                    <a:gd name="T6" fmla="*/ 0 w 29"/>
                    <a:gd name="T7" fmla="*/ 0 h 3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"/>
                    <a:gd name="T13" fmla="*/ 0 h 39"/>
                    <a:gd name="T14" fmla="*/ 29 w 29"/>
                    <a:gd name="T15" fmla="*/ 39 h 3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" h="39">
                      <a:moveTo>
                        <a:pt x="0" y="39"/>
                      </a:moveTo>
                      <a:lnTo>
                        <a:pt x="29" y="6"/>
                      </a:lnTo>
                      <a:lnTo>
                        <a:pt x="21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10" name="Line 538"/>
                <p:cNvSpPr>
                  <a:spLocks noChangeShapeType="1"/>
                </p:cNvSpPr>
                <p:nvPr/>
              </p:nvSpPr>
              <p:spPr bwMode="auto">
                <a:xfrm flipH="1" flipV="1">
                  <a:off x="2152" y="652"/>
                  <a:ext cx="2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11" name="Freeform 539"/>
                <p:cNvSpPr>
                  <a:spLocks/>
                </p:cNvSpPr>
                <p:nvPr/>
              </p:nvSpPr>
              <p:spPr bwMode="auto">
                <a:xfrm>
                  <a:off x="2069" y="609"/>
                  <a:ext cx="83" cy="55"/>
                </a:xfrm>
                <a:custGeom>
                  <a:avLst/>
                  <a:gdLst>
                    <a:gd name="T0" fmla="*/ 0 w 497"/>
                    <a:gd name="T1" fmla="*/ 0 h 332"/>
                    <a:gd name="T2" fmla="*/ 0 w 497"/>
                    <a:gd name="T3" fmla="*/ 0 h 332"/>
                    <a:gd name="T4" fmla="*/ 0 w 497"/>
                    <a:gd name="T5" fmla="*/ 0 h 332"/>
                    <a:gd name="T6" fmla="*/ 0 w 497"/>
                    <a:gd name="T7" fmla="*/ 0 h 332"/>
                    <a:gd name="T8" fmla="*/ 0 w 497"/>
                    <a:gd name="T9" fmla="*/ 0 h 332"/>
                    <a:gd name="T10" fmla="*/ 0 w 497"/>
                    <a:gd name="T11" fmla="*/ 0 h 332"/>
                    <a:gd name="T12" fmla="*/ 0 w 497"/>
                    <a:gd name="T13" fmla="*/ 0 h 3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97"/>
                    <a:gd name="T22" fmla="*/ 0 h 332"/>
                    <a:gd name="T23" fmla="*/ 497 w 497"/>
                    <a:gd name="T24" fmla="*/ 332 h 3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97" h="332">
                      <a:moveTo>
                        <a:pt x="455" y="332"/>
                      </a:moveTo>
                      <a:lnTo>
                        <a:pt x="476" y="294"/>
                      </a:lnTo>
                      <a:lnTo>
                        <a:pt x="497" y="255"/>
                      </a:lnTo>
                      <a:lnTo>
                        <a:pt x="42" y="0"/>
                      </a:lnTo>
                      <a:lnTo>
                        <a:pt x="21" y="38"/>
                      </a:lnTo>
                      <a:lnTo>
                        <a:pt x="0" y="77"/>
                      </a:lnTo>
                      <a:lnTo>
                        <a:pt x="455" y="3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12" name="Freeform 540"/>
                <p:cNvSpPr>
                  <a:spLocks/>
                </p:cNvSpPr>
                <p:nvPr/>
              </p:nvSpPr>
              <p:spPr bwMode="auto">
                <a:xfrm>
                  <a:off x="2069" y="609"/>
                  <a:ext cx="83" cy="55"/>
                </a:xfrm>
                <a:custGeom>
                  <a:avLst/>
                  <a:gdLst>
                    <a:gd name="T0" fmla="*/ 0 w 497"/>
                    <a:gd name="T1" fmla="*/ 0 h 332"/>
                    <a:gd name="T2" fmla="*/ 0 w 497"/>
                    <a:gd name="T3" fmla="*/ 0 h 332"/>
                    <a:gd name="T4" fmla="*/ 0 w 497"/>
                    <a:gd name="T5" fmla="*/ 0 h 332"/>
                    <a:gd name="T6" fmla="*/ 0 w 497"/>
                    <a:gd name="T7" fmla="*/ 0 h 332"/>
                    <a:gd name="T8" fmla="*/ 0 w 497"/>
                    <a:gd name="T9" fmla="*/ 0 h 332"/>
                    <a:gd name="T10" fmla="*/ 0 w 497"/>
                    <a:gd name="T11" fmla="*/ 0 h 332"/>
                    <a:gd name="T12" fmla="*/ 0 w 497"/>
                    <a:gd name="T13" fmla="*/ 0 h 3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97"/>
                    <a:gd name="T22" fmla="*/ 0 h 332"/>
                    <a:gd name="T23" fmla="*/ 497 w 497"/>
                    <a:gd name="T24" fmla="*/ 332 h 3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97" h="332">
                      <a:moveTo>
                        <a:pt x="455" y="332"/>
                      </a:moveTo>
                      <a:lnTo>
                        <a:pt x="476" y="294"/>
                      </a:lnTo>
                      <a:lnTo>
                        <a:pt x="497" y="255"/>
                      </a:lnTo>
                      <a:lnTo>
                        <a:pt x="42" y="0"/>
                      </a:lnTo>
                      <a:lnTo>
                        <a:pt x="21" y="38"/>
                      </a:lnTo>
                      <a:lnTo>
                        <a:pt x="0" y="77"/>
                      </a:lnTo>
                      <a:lnTo>
                        <a:pt x="455" y="33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13" name="Freeform 541"/>
                <p:cNvSpPr>
                  <a:spLocks/>
                </p:cNvSpPr>
                <p:nvPr/>
              </p:nvSpPr>
              <p:spPr bwMode="auto">
                <a:xfrm>
                  <a:off x="2073" y="608"/>
                  <a:ext cx="4" cy="7"/>
                </a:xfrm>
                <a:custGeom>
                  <a:avLst/>
                  <a:gdLst>
                    <a:gd name="T0" fmla="*/ 0 w 21"/>
                    <a:gd name="T1" fmla="*/ 0 h 42"/>
                    <a:gd name="T2" fmla="*/ 0 w 21"/>
                    <a:gd name="T3" fmla="*/ 0 h 42"/>
                    <a:gd name="T4" fmla="*/ 0 w 21"/>
                    <a:gd name="T5" fmla="*/ 0 h 42"/>
                    <a:gd name="T6" fmla="*/ 0 w 2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"/>
                    <a:gd name="T13" fmla="*/ 0 h 42"/>
                    <a:gd name="T14" fmla="*/ 21 w 2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" h="42">
                      <a:moveTo>
                        <a:pt x="0" y="42"/>
                      </a:moveTo>
                      <a:lnTo>
                        <a:pt x="21" y="4"/>
                      </a:lnTo>
                      <a:lnTo>
                        <a:pt x="14" y="0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14" name="Line 542"/>
                <p:cNvSpPr>
                  <a:spLocks noChangeShapeType="1"/>
                </p:cNvSpPr>
                <p:nvPr/>
              </p:nvSpPr>
              <p:spPr bwMode="auto">
                <a:xfrm flipH="1" flipV="1">
                  <a:off x="2075" y="608"/>
                  <a:ext cx="2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15" name="Freeform 543"/>
                <p:cNvSpPr>
                  <a:spLocks/>
                </p:cNvSpPr>
                <p:nvPr/>
              </p:nvSpPr>
              <p:spPr bwMode="auto">
                <a:xfrm>
                  <a:off x="1988" y="582"/>
                  <a:ext cx="87" cy="41"/>
                </a:xfrm>
                <a:custGeom>
                  <a:avLst/>
                  <a:gdLst>
                    <a:gd name="T0" fmla="*/ 0 w 525"/>
                    <a:gd name="T1" fmla="*/ 0 h 244"/>
                    <a:gd name="T2" fmla="*/ 0 w 525"/>
                    <a:gd name="T3" fmla="*/ 0 h 244"/>
                    <a:gd name="T4" fmla="*/ 0 w 525"/>
                    <a:gd name="T5" fmla="*/ 0 h 244"/>
                    <a:gd name="T6" fmla="*/ 0 w 525"/>
                    <a:gd name="T7" fmla="*/ 0 h 244"/>
                    <a:gd name="T8" fmla="*/ 0 w 525"/>
                    <a:gd name="T9" fmla="*/ 0 h 244"/>
                    <a:gd name="T10" fmla="*/ 0 w 525"/>
                    <a:gd name="T11" fmla="*/ 0 h 244"/>
                    <a:gd name="T12" fmla="*/ 0 w 525"/>
                    <a:gd name="T13" fmla="*/ 0 h 2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5"/>
                    <a:gd name="T22" fmla="*/ 0 h 244"/>
                    <a:gd name="T23" fmla="*/ 525 w 525"/>
                    <a:gd name="T24" fmla="*/ 244 h 2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5" h="244">
                      <a:moveTo>
                        <a:pt x="497" y="244"/>
                      </a:moveTo>
                      <a:lnTo>
                        <a:pt x="511" y="201"/>
                      </a:lnTo>
                      <a:lnTo>
                        <a:pt x="525" y="159"/>
                      </a:lnTo>
                      <a:lnTo>
                        <a:pt x="28" y="0"/>
                      </a:lnTo>
                      <a:lnTo>
                        <a:pt x="14" y="43"/>
                      </a:lnTo>
                      <a:lnTo>
                        <a:pt x="0" y="86"/>
                      </a:lnTo>
                      <a:lnTo>
                        <a:pt x="497" y="2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16" name="Freeform 544"/>
                <p:cNvSpPr>
                  <a:spLocks/>
                </p:cNvSpPr>
                <p:nvPr/>
              </p:nvSpPr>
              <p:spPr bwMode="auto">
                <a:xfrm>
                  <a:off x="1988" y="582"/>
                  <a:ext cx="87" cy="41"/>
                </a:xfrm>
                <a:custGeom>
                  <a:avLst/>
                  <a:gdLst>
                    <a:gd name="T0" fmla="*/ 0 w 525"/>
                    <a:gd name="T1" fmla="*/ 0 h 244"/>
                    <a:gd name="T2" fmla="*/ 0 w 525"/>
                    <a:gd name="T3" fmla="*/ 0 h 244"/>
                    <a:gd name="T4" fmla="*/ 0 w 525"/>
                    <a:gd name="T5" fmla="*/ 0 h 244"/>
                    <a:gd name="T6" fmla="*/ 0 w 525"/>
                    <a:gd name="T7" fmla="*/ 0 h 244"/>
                    <a:gd name="T8" fmla="*/ 0 w 525"/>
                    <a:gd name="T9" fmla="*/ 0 h 244"/>
                    <a:gd name="T10" fmla="*/ 0 w 525"/>
                    <a:gd name="T11" fmla="*/ 0 h 244"/>
                    <a:gd name="T12" fmla="*/ 0 w 525"/>
                    <a:gd name="T13" fmla="*/ 0 h 2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5"/>
                    <a:gd name="T22" fmla="*/ 0 h 244"/>
                    <a:gd name="T23" fmla="*/ 525 w 525"/>
                    <a:gd name="T24" fmla="*/ 244 h 2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5" h="244">
                      <a:moveTo>
                        <a:pt x="497" y="244"/>
                      </a:moveTo>
                      <a:lnTo>
                        <a:pt x="511" y="201"/>
                      </a:lnTo>
                      <a:lnTo>
                        <a:pt x="525" y="159"/>
                      </a:lnTo>
                      <a:lnTo>
                        <a:pt x="28" y="0"/>
                      </a:lnTo>
                      <a:lnTo>
                        <a:pt x="14" y="43"/>
                      </a:lnTo>
                      <a:lnTo>
                        <a:pt x="0" y="86"/>
                      </a:lnTo>
                      <a:lnTo>
                        <a:pt x="497" y="24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17" name="Freeform 545"/>
                <p:cNvSpPr>
                  <a:spLocks/>
                </p:cNvSpPr>
                <p:nvPr/>
              </p:nvSpPr>
              <p:spPr bwMode="auto">
                <a:xfrm>
                  <a:off x="1990" y="582"/>
                  <a:ext cx="2" cy="7"/>
                </a:xfrm>
                <a:custGeom>
                  <a:avLst/>
                  <a:gdLst>
                    <a:gd name="T0" fmla="*/ 0 w 14"/>
                    <a:gd name="T1" fmla="*/ 0 h 44"/>
                    <a:gd name="T2" fmla="*/ 0 w 14"/>
                    <a:gd name="T3" fmla="*/ 0 h 44"/>
                    <a:gd name="T4" fmla="*/ 0 w 14"/>
                    <a:gd name="T5" fmla="*/ 0 h 44"/>
                    <a:gd name="T6" fmla="*/ 0 w 14"/>
                    <a:gd name="T7" fmla="*/ 0 h 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"/>
                    <a:gd name="T13" fmla="*/ 0 h 44"/>
                    <a:gd name="T14" fmla="*/ 14 w 14"/>
                    <a:gd name="T15" fmla="*/ 44 h 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" h="44">
                      <a:moveTo>
                        <a:pt x="0" y="44"/>
                      </a:moveTo>
                      <a:lnTo>
                        <a:pt x="14" y="1"/>
                      </a:lnTo>
                      <a:lnTo>
                        <a:pt x="4" y="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18" name="Line 546"/>
                <p:cNvSpPr>
                  <a:spLocks noChangeShapeType="1"/>
                </p:cNvSpPr>
                <p:nvPr/>
              </p:nvSpPr>
              <p:spPr bwMode="auto">
                <a:xfrm flipH="1" flipV="1">
                  <a:off x="1991" y="582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19" name="Freeform 547"/>
                <p:cNvSpPr>
                  <a:spLocks/>
                </p:cNvSpPr>
                <p:nvPr/>
              </p:nvSpPr>
              <p:spPr bwMode="auto">
                <a:xfrm>
                  <a:off x="1903" y="573"/>
                  <a:ext cx="88" cy="23"/>
                </a:xfrm>
                <a:custGeom>
                  <a:avLst/>
                  <a:gdLst>
                    <a:gd name="T0" fmla="*/ 0 w 528"/>
                    <a:gd name="T1" fmla="*/ 0 h 141"/>
                    <a:gd name="T2" fmla="*/ 0 w 528"/>
                    <a:gd name="T3" fmla="*/ 0 h 141"/>
                    <a:gd name="T4" fmla="*/ 0 w 528"/>
                    <a:gd name="T5" fmla="*/ 0 h 141"/>
                    <a:gd name="T6" fmla="*/ 0 w 528"/>
                    <a:gd name="T7" fmla="*/ 0 h 141"/>
                    <a:gd name="T8" fmla="*/ 0 w 528"/>
                    <a:gd name="T9" fmla="*/ 0 h 141"/>
                    <a:gd name="T10" fmla="*/ 0 w 528"/>
                    <a:gd name="T11" fmla="*/ 0 h 141"/>
                    <a:gd name="T12" fmla="*/ 0 w 528"/>
                    <a:gd name="T13" fmla="*/ 0 h 14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8"/>
                    <a:gd name="T22" fmla="*/ 0 h 141"/>
                    <a:gd name="T23" fmla="*/ 528 w 528"/>
                    <a:gd name="T24" fmla="*/ 141 h 14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8" h="141">
                      <a:moveTo>
                        <a:pt x="520" y="141"/>
                      </a:moveTo>
                      <a:lnTo>
                        <a:pt x="524" y="97"/>
                      </a:lnTo>
                      <a:lnTo>
                        <a:pt x="528" y="53"/>
                      </a:lnTo>
                      <a:lnTo>
                        <a:pt x="9" y="0"/>
                      </a:lnTo>
                      <a:lnTo>
                        <a:pt x="5" y="44"/>
                      </a:lnTo>
                      <a:lnTo>
                        <a:pt x="0" y="87"/>
                      </a:lnTo>
                      <a:lnTo>
                        <a:pt x="520" y="1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20" name="Freeform 548"/>
                <p:cNvSpPr>
                  <a:spLocks/>
                </p:cNvSpPr>
                <p:nvPr/>
              </p:nvSpPr>
              <p:spPr bwMode="auto">
                <a:xfrm>
                  <a:off x="1903" y="573"/>
                  <a:ext cx="88" cy="23"/>
                </a:xfrm>
                <a:custGeom>
                  <a:avLst/>
                  <a:gdLst>
                    <a:gd name="T0" fmla="*/ 0 w 528"/>
                    <a:gd name="T1" fmla="*/ 0 h 141"/>
                    <a:gd name="T2" fmla="*/ 0 w 528"/>
                    <a:gd name="T3" fmla="*/ 0 h 141"/>
                    <a:gd name="T4" fmla="*/ 0 w 528"/>
                    <a:gd name="T5" fmla="*/ 0 h 141"/>
                    <a:gd name="T6" fmla="*/ 0 w 528"/>
                    <a:gd name="T7" fmla="*/ 0 h 141"/>
                    <a:gd name="T8" fmla="*/ 0 w 528"/>
                    <a:gd name="T9" fmla="*/ 0 h 141"/>
                    <a:gd name="T10" fmla="*/ 0 w 528"/>
                    <a:gd name="T11" fmla="*/ 0 h 141"/>
                    <a:gd name="T12" fmla="*/ 0 w 528"/>
                    <a:gd name="T13" fmla="*/ 0 h 14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8"/>
                    <a:gd name="T22" fmla="*/ 0 h 141"/>
                    <a:gd name="T23" fmla="*/ 528 w 528"/>
                    <a:gd name="T24" fmla="*/ 141 h 14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8" h="141">
                      <a:moveTo>
                        <a:pt x="520" y="141"/>
                      </a:moveTo>
                      <a:lnTo>
                        <a:pt x="524" y="97"/>
                      </a:lnTo>
                      <a:lnTo>
                        <a:pt x="528" y="53"/>
                      </a:lnTo>
                      <a:lnTo>
                        <a:pt x="9" y="0"/>
                      </a:lnTo>
                      <a:lnTo>
                        <a:pt x="5" y="44"/>
                      </a:lnTo>
                      <a:lnTo>
                        <a:pt x="0" y="87"/>
                      </a:lnTo>
                      <a:lnTo>
                        <a:pt x="520" y="14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21" name="Freeform 549"/>
                <p:cNvSpPr>
                  <a:spLocks/>
                </p:cNvSpPr>
                <p:nvPr/>
              </p:nvSpPr>
              <p:spPr bwMode="auto">
                <a:xfrm>
                  <a:off x="1903" y="573"/>
                  <a:ext cx="1" cy="7"/>
                </a:xfrm>
                <a:custGeom>
                  <a:avLst/>
                  <a:gdLst>
                    <a:gd name="T0" fmla="*/ 0 w 9"/>
                    <a:gd name="T1" fmla="*/ 0 h 44"/>
                    <a:gd name="T2" fmla="*/ 0 w 9"/>
                    <a:gd name="T3" fmla="*/ 0 h 44"/>
                    <a:gd name="T4" fmla="*/ 0 w 9"/>
                    <a:gd name="T5" fmla="*/ 0 h 44"/>
                    <a:gd name="T6" fmla="*/ 0 w 9"/>
                    <a:gd name="T7" fmla="*/ 0 h 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44"/>
                    <a:gd name="T14" fmla="*/ 9 w 9"/>
                    <a:gd name="T15" fmla="*/ 44 h 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44">
                      <a:moveTo>
                        <a:pt x="5" y="44"/>
                      </a:move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5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22" name="Line 550"/>
                <p:cNvSpPr>
                  <a:spLocks noChangeShapeType="1"/>
                </p:cNvSpPr>
                <p:nvPr/>
              </p:nvSpPr>
              <p:spPr bwMode="auto">
                <a:xfrm flipH="1">
                  <a:off x="1903" y="57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23" name="Freeform 551"/>
                <p:cNvSpPr>
                  <a:spLocks/>
                </p:cNvSpPr>
                <p:nvPr/>
              </p:nvSpPr>
              <p:spPr bwMode="auto">
                <a:xfrm>
                  <a:off x="1816" y="573"/>
                  <a:ext cx="88" cy="23"/>
                </a:xfrm>
                <a:custGeom>
                  <a:avLst/>
                  <a:gdLst>
                    <a:gd name="T0" fmla="*/ 0 w 528"/>
                    <a:gd name="T1" fmla="*/ 0 h 141"/>
                    <a:gd name="T2" fmla="*/ 0 w 528"/>
                    <a:gd name="T3" fmla="*/ 0 h 141"/>
                    <a:gd name="T4" fmla="*/ 0 w 528"/>
                    <a:gd name="T5" fmla="*/ 0 h 141"/>
                    <a:gd name="T6" fmla="*/ 0 w 528"/>
                    <a:gd name="T7" fmla="*/ 0 h 141"/>
                    <a:gd name="T8" fmla="*/ 0 w 528"/>
                    <a:gd name="T9" fmla="*/ 0 h 141"/>
                    <a:gd name="T10" fmla="*/ 0 w 528"/>
                    <a:gd name="T11" fmla="*/ 0 h 141"/>
                    <a:gd name="T12" fmla="*/ 0 w 528"/>
                    <a:gd name="T13" fmla="*/ 0 h 14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8"/>
                    <a:gd name="T22" fmla="*/ 0 h 141"/>
                    <a:gd name="T23" fmla="*/ 528 w 528"/>
                    <a:gd name="T24" fmla="*/ 141 h 14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8" h="141">
                      <a:moveTo>
                        <a:pt x="528" y="87"/>
                      </a:moveTo>
                      <a:lnTo>
                        <a:pt x="524" y="44"/>
                      </a:lnTo>
                      <a:lnTo>
                        <a:pt x="519" y="0"/>
                      </a:lnTo>
                      <a:lnTo>
                        <a:pt x="0" y="53"/>
                      </a:lnTo>
                      <a:lnTo>
                        <a:pt x="4" y="97"/>
                      </a:lnTo>
                      <a:lnTo>
                        <a:pt x="9" y="141"/>
                      </a:lnTo>
                      <a:lnTo>
                        <a:pt x="528" y="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24" name="Freeform 552"/>
                <p:cNvSpPr>
                  <a:spLocks/>
                </p:cNvSpPr>
                <p:nvPr/>
              </p:nvSpPr>
              <p:spPr bwMode="auto">
                <a:xfrm>
                  <a:off x="1816" y="573"/>
                  <a:ext cx="88" cy="23"/>
                </a:xfrm>
                <a:custGeom>
                  <a:avLst/>
                  <a:gdLst>
                    <a:gd name="T0" fmla="*/ 0 w 528"/>
                    <a:gd name="T1" fmla="*/ 0 h 141"/>
                    <a:gd name="T2" fmla="*/ 0 w 528"/>
                    <a:gd name="T3" fmla="*/ 0 h 141"/>
                    <a:gd name="T4" fmla="*/ 0 w 528"/>
                    <a:gd name="T5" fmla="*/ 0 h 141"/>
                    <a:gd name="T6" fmla="*/ 0 w 528"/>
                    <a:gd name="T7" fmla="*/ 0 h 141"/>
                    <a:gd name="T8" fmla="*/ 0 w 528"/>
                    <a:gd name="T9" fmla="*/ 0 h 141"/>
                    <a:gd name="T10" fmla="*/ 0 w 528"/>
                    <a:gd name="T11" fmla="*/ 0 h 141"/>
                    <a:gd name="T12" fmla="*/ 0 w 528"/>
                    <a:gd name="T13" fmla="*/ 0 h 14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8"/>
                    <a:gd name="T22" fmla="*/ 0 h 141"/>
                    <a:gd name="T23" fmla="*/ 528 w 528"/>
                    <a:gd name="T24" fmla="*/ 141 h 14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8" h="141">
                      <a:moveTo>
                        <a:pt x="528" y="87"/>
                      </a:moveTo>
                      <a:lnTo>
                        <a:pt x="524" y="44"/>
                      </a:lnTo>
                      <a:lnTo>
                        <a:pt x="519" y="0"/>
                      </a:lnTo>
                      <a:lnTo>
                        <a:pt x="0" y="53"/>
                      </a:lnTo>
                      <a:lnTo>
                        <a:pt x="4" y="97"/>
                      </a:lnTo>
                      <a:lnTo>
                        <a:pt x="9" y="141"/>
                      </a:lnTo>
                      <a:lnTo>
                        <a:pt x="528" y="8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25" name="Freeform 553"/>
                <p:cNvSpPr>
                  <a:spLocks/>
                </p:cNvSpPr>
                <p:nvPr/>
              </p:nvSpPr>
              <p:spPr bwMode="auto">
                <a:xfrm>
                  <a:off x="1815" y="582"/>
                  <a:ext cx="2" cy="7"/>
                </a:xfrm>
                <a:custGeom>
                  <a:avLst/>
                  <a:gdLst>
                    <a:gd name="T0" fmla="*/ 0 w 14"/>
                    <a:gd name="T1" fmla="*/ 0 h 44"/>
                    <a:gd name="T2" fmla="*/ 0 w 14"/>
                    <a:gd name="T3" fmla="*/ 0 h 44"/>
                    <a:gd name="T4" fmla="*/ 0 w 14"/>
                    <a:gd name="T5" fmla="*/ 0 h 44"/>
                    <a:gd name="T6" fmla="*/ 0 w 14"/>
                    <a:gd name="T7" fmla="*/ 0 h 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"/>
                    <a:gd name="T13" fmla="*/ 0 h 44"/>
                    <a:gd name="T14" fmla="*/ 14 w 14"/>
                    <a:gd name="T15" fmla="*/ 44 h 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" h="44">
                      <a:moveTo>
                        <a:pt x="14" y="44"/>
                      </a:moveTo>
                      <a:lnTo>
                        <a:pt x="10" y="0"/>
                      </a:lnTo>
                      <a:lnTo>
                        <a:pt x="0" y="1"/>
                      </a:lnTo>
                      <a:lnTo>
                        <a:pt x="1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26" name="Line 554"/>
                <p:cNvSpPr>
                  <a:spLocks noChangeShapeType="1"/>
                </p:cNvSpPr>
                <p:nvPr/>
              </p:nvSpPr>
              <p:spPr bwMode="auto">
                <a:xfrm flipH="1">
                  <a:off x="1815" y="582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27" name="Freeform 555"/>
                <p:cNvSpPr>
                  <a:spLocks/>
                </p:cNvSpPr>
                <p:nvPr/>
              </p:nvSpPr>
              <p:spPr bwMode="auto">
                <a:xfrm>
                  <a:off x="1732" y="582"/>
                  <a:ext cx="87" cy="41"/>
                </a:xfrm>
                <a:custGeom>
                  <a:avLst/>
                  <a:gdLst>
                    <a:gd name="T0" fmla="*/ 0 w 526"/>
                    <a:gd name="T1" fmla="*/ 0 h 244"/>
                    <a:gd name="T2" fmla="*/ 0 w 526"/>
                    <a:gd name="T3" fmla="*/ 0 h 244"/>
                    <a:gd name="T4" fmla="*/ 0 w 526"/>
                    <a:gd name="T5" fmla="*/ 0 h 244"/>
                    <a:gd name="T6" fmla="*/ 0 w 526"/>
                    <a:gd name="T7" fmla="*/ 0 h 244"/>
                    <a:gd name="T8" fmla="*/ 0 w 526"/>
                    <a:gd name="T9" fmla="*/ 0 h 244"/>
                    <a:gd name="T10" fmla="*/ 0 w 526"/>
                    <a:gd name="T11" fmla="*/ 0 h 244"/>
                    <a:gd name="T12" fmla="*/ 0 w 526"/>
                    <a:gd name="T13" fmla="*/ 0 h 2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6"/>
                    <a:gd name="T22" fmla="*/ 0 h 244"/>
                    <a:gd name="T23" fmla="*/ 526 w 526"/>
                    <a:gd name="T24" fmla="*/ 244 h 2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6" h="244">
                      <a:moveTo>
                        <a:pt x="526" y="86"/>
                      </a:moveTo>
                      <a:lnTo>
                        <a:pt x="512" y="43"/>
                      </a:lnTo>
                      <a:lnTo>
                        <a:pt x="498" y="0"/>
                      </a:lnTo>
                      <a:lnTo>
                        <a:pt x="0" y="159"/>
                      </a:lnTo>
                      <a:lnTo>
                        <a:pt x="14" y="201"/>
                      </a:lnTo>
                      <a:lnTo>
                        <a:pt x="28" y="244"/>
                      </a:lnTo>
                      <a:lnTo>
                        <a:pt x="526" y="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28" name="Freeform 556"/>
                <p:cNvSpPr>
                  <a:spLocks/>
                </p:cNvSpPr>
                <p:nvPr/>
              </p:nvSpPr>
              <p:spPr bwMode="auto">
                <a:xfrm>
                  <a:off x="1732" y="582"/>
                  <a:ext cx="87" cy="41"/>
                </a:xfrm>
                <a:custGeom>
                  <a:avLst/>
                  <a:gdLst>
                    <a:gd name="T0" fmla="*/ 0 w 526"/>
                    <a:gd name="T1" fmla="*/ 0 h 244"/>
                    <a:gd name="T2" fmla="*/ 0 w 526"/>
                    <a:gd name="T3" fmla="*/ 0 h 244"/>
                    <a:gd name="T4" fmla="*/ 0 w 526"/>
                    <a:gd name="T5" fmla="*/ 0 h 244"/>
                    <a:gd name="T6" fmla="*/ 0 w 526"/>
                    <a:gd name="T7" fmla="*/ 0 h 244"/>
                    <a:gd name="T8" fmla="*/ 0 w 526"/>
                    <a:gd name="T9" fmla="*/ 0 h 244"/>
                    <a:gd name="T10" fmla="*/ 0 w 526"/>
                    <a:gd name="T11" fmla="*/ 0 h 244"/>
                    <a:gd name="T12" fmla="*/ 0 w 526"/>
                    <a:gd name="T13" fmla="*/ 0 h 2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6"/>
                    <a:gd name="T22" fmla="*/ 0 h 244"/>
                    <a:gd name="T23" fmla="*/ 526 w 526"/>
                    <a:gd name="T24" fmla="*/ 244 h 2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6" h="244">
                      <a:moveTo>
                        <a:pt x="526" y="86"/>
                      </a:moveTo>
                      <a:lnTo>
                        <a:pt x="512" y="43"/>
                      </a:lnTo>
                      <a:lnTo>
                        <a:pt x="498" y="0"/>
                      </a:lnTo>
                      <a:lnTo>
                        <a:pt x="0" y="159"/>
                      </a:lnTo>
                      <a:lnTo>
                        <a:pt x="14" y="201"/>
                      </a:lnTo>
                      <a:lnTo>
                        <a:pt x="28" y="244"/>
                      </a:lnTo>
                      <a:lnTo>
                        <a:pt x="526" y="8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29" name="Freeform 557"/>
                <p:cNvSpPr>
                  <a:spLocks/>
                </p:cNvSpPr>
                <p:nvPr/>
              </p:nvSpPr>
              <p:spPr bwMode="auto">
                <a:xfrm>
                  <a:off x="1730" y="608"/>
                  <a:ext cx="4" cy="7"/>
                </a:xfrm>
                <a:custGeom>
                  <a:avLst/>
                  <a:gdLst>
                    <a:gd name="T0" fmla="*/ 0 w 21"/>
                    <a:gd name="T1" fmla="*/ 0 h 42"/>
                    <a:gd name="T2" fmla="*/ 0 w 21"/>
                    <a:gd name="T3" fmla="*/ 0 h 42"/>
                    <a:gd name="T4" fmla="*/ 0 w 21"/>
                    <a:gd name="T5" fmla="*/ 0 h 42"/>
                    <a:gd name="T6" fmla="*/ 0 w 2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"/>
                    <a:gd name="T13" fmla="*/ 0 h 42"/>
                    <a:gd name="T14" fmla="*/ 21 w 2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" h="42">
                      <a:moveTo>
                        <a:pt x="21" y="42"/>
                      </a:moveTo>
                      <a:lnTo>
                        <a:pt x="7" y="0"/>
                      </a:lnTo>
                      <a:lnTo>
                        <a:pt x="0" y="4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30" name="Line 558"/>
                <p:cNvSpPr>
                  <a:spLocks noChangeShapeType="1"/>
                </p:cNvSpPr>
                <p:nvPr/>
              </p:nvSpPr>
              <p:spPr bwMode="auto">
                <a:xfrm flipH="1">
                  <a:off x="1730" y="608"/>
                  <a:ext cx="2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31" name="Freeform 559"/>
                <p:cNvSpPr>
                  <a:spLocks/>
                </p:cNvSpPr>
                <p:nvPr/>
              </p:nvSpPr>
              <p:spPr bwMode="auto">
                <a:xfrm>
                  <a:off x="1655" y="609"/>
                  <a:ext cx="83" cy="55"/>
                </a:xfrm>
                <a:custGeom>
                  <a:avLst/>
                  <a:gdLst>
                    <a:gd name="T0" fmla="*/ 0 w 497"/>
                    <a:gd name="T1" fmla="*/ 0 h 332"/>
                    <a:gd name="T2" fmla="*/ 0 w 497"/>
                    <a:gd name="T3" fmla="*/ 0 h 332"/>
                    <a:gd name="T4" fmla="*/ 0 w 497"/>
                    <a:gd name="T5" fmla="*/ 0 h 332"/>
                    <a:gd name="T6" fmla="*/ 0 w 497"/>
                    <a:gd name="T7" fmla="*/ 0 h 332"/>
                    <a:gd name="T8" fmla="*/ 0 w 497"/>
                    <a:gd name="T9" fmla="*/ 0 h 332"/>
                    <a:gd name="T10" fmla="*/ 0 w 497"/>
                    <a:gd name="T11" fmla="*/ 0 h 332"/>
                    <a:gd name="T12" fmla="*/ 0 w 497"/>
                    <a:gd name="T13" fmla="*/ 0 h 3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97"/>
                    <a:gd name="T22" fmla="*/ 0 h 332"/>
                    <a:gd name="T23" fmla="*/ 497 w 497"/>
                    <a:gd name="T24" fmla="*/ 332 h 3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97" h="332">
                      <a:moveTo>
                        <a:pt x="497" y="77"/>
                      </a:moveTo>
                      <a:lnTo>
                        <a:pt x="475" y="38"/>
                      </a:lnTo>
                      <a:lnTo>
                        <a:pt x="454" y="0"/>
                      </a:lnTo>
                      <a:lnTo>
                        <a:pt x="0" y="255"/>
                      </a:lnTo>
                      <a:lnTo>
                        <a:pt x="21" y="294"/>
                      </a:lnTo>
                      <a:lnTo>
                        <a:pt x="42" y="332"/>
                      </a:lnTo>
                      <a:lnTo>
                        <a:pt x="497" y="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32" name="Freeform 560"/>
                <p:cNvSpPr>
                  <a:spLocks/>
                </p:cNvSpPr>
                <p:nvPr/>
              </p:nvSpPr>
              <p:spPr bwMode="auto">
                <a:xfrm>
                  <a:off x="1655" y="609"/>
                  <a:ext cx="83" cy="55"/>
                </a:xfrm>
                <a:custGeom>
                  <a:avLst/>
                  <a:gdLst>
                    <a:gd name="T0" fmla="*/ 0 w 497"/>
                    <a:gd name="T1" fmla="*/ 0 h 332"/>
                    <a:gd name="T2" fmla="*/ 0 w 497"/>
                    <a:gd name="T3" fmla="*/ 0 h 332"/>
                    <a:gd name="T4" fmla="*/ 0 w 497"/>
                    <a:gd name="T5" fmla="*/ 0 h 332"/>
                    <a:gd name="T6" fmla="*/ 0 w 497"/>
                    <a:gd name="T7" fmla="*/ 0 h 332"/>
                    <a:gd name="T8" fmla="*/ 0 w 497"/>
                    <a:gd name="T9" fmla="*/ 0 h 332"/>
                    <a:gd name="T10" fmla="*/ 0 w 497"/>
                    <a:gd name="T11" fmla="*/ 0 h 332"/>
                    <a:gd name="T12" fmla="*/ 0 w 497"/>
                    <a:gd name="T13" fmla="*/ 0 h 3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97"/>
                    <a:gd name="T22" fmla="*/ 0 h 332"/>
                    <a:gd name="T23" fmla="*/ 497 w 497"/>
                    <a:gd name="T24" fmla="*/ 332 h 3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97" h="332">
                      <a:moveTo>
                        <a:pt x="497" y="77"/>
                      </a:moveTo>
                      <a:lnTo>
                        <a:pt x="475" y="38"/>
                      </a:lnTo>
                      <a:lnTo>
                        <a:pt x="454" y="0"/>
                      </a:lnTo>
                      <a:lnTo>
                        <a:pt x="0" y="255"/>
                      </a:lnTo>
                      <a:lnTo>
                        <a:pt x="21" y="294"/>
                      </a:lnTo>
                      <a:lnTo>
                        <a:pt x="42" y="332"/>
                      </a:lnTo>
                      <a:lnTo>
                        <a:pt x="497" y="7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33" name="Freeform 561"/>
                <p:cNvSpPr>
                  <a:spLocks/>
                </p:cNvSpPr>
                <p:nvPr/>
              </p:nvSpPr>
              <p:spPr bwMode="auto">
                <a:xfrm>
                  <a:off x="1654" y="652"/>
                  <a:ext cx="4" cy="6"/>
                </a:xfrm>
                <a:custGeom>
                  <a:avLst/>
                  <a:gdLst>
                    <a:gd name="T0" fmla="*/ 0 w 29"/>
                    <a:gd name="T1" fmla="*/ 0 h 39"/>
                    <a:gd name="T2" fmla="*/ 0 w 29"/>
                    <a:gd name="T3" fmla="*/ 0 h 39"/>
                    <a:gd name="T4" fmla="*/ 0 w 29"/>
                    <a:gd name="T5" fmla="*/ 0 h 39"/>
                    <a:gd name="T6" fmla="*/ 0 w 29"/>
                    <a:gd name="T7" fmla="*/ 0 h 3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"/>
                    <a:gd name="T13" fmla="*/ 0 h 39"/>
                    <a:gd name="T14" fmla="*/ 29 w 29"/>
                    <a:gd name="T15" fmla="*/ 39 h 3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" h="39">
                      <a:moveTo>
                        <a:pt x="29" y="39"/>
                      </a:moveTo>
                      <a:lnTo>
                        <a:pt x="8" y="0"/>
                      </a:lnTo>
                      <a:lnTo>
                        <a:pt x="0" y="6"/>
                      </a:lnTo>
                      <a:lnTo>
                        <a:pt x="29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34" name="Line 562"/>
                <p:cNvSpPr>
                  <a:spLocks noChangeShapeType="1"/>
                </p:cNvSpPr>
                <p:nvPr/>
              </p:nvSpPr>
              <p:spPr bwMode="auto">
                <a:xfrm flipH="1">
                  <a:off x="1654" y="652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35" name="Freeform 563"/>
                <p:cNvSpPr>
                  <a:spLocks/>
                </p:cNvSpPr>
                <p:nvPr/>
              </p:nvSpPr>
              <p:spPr bwMode="auto">
                <a:xfrm>
                  <a:off x="1588" y="652"/>
                  <a:ext cx="75" cy="69"/>
                </a:xfrm>
                <a:custGeom>
                  <a:avLst/>
                  <a:gdLst>
                    <a:gd name="T0" fmla="*/ 0 w 451"/>
                    <a:gd name="T1" fmla="*/ 0 h 410"/>
                    <a:gd name="T2" fmla="*/ 0 w 451"/>
                    <a:gd name="T3" fmla="*/ 0 h 410"/>
                    <a:gd name="T4" fmla="*/ 0 w 451"/>
                    <a:gd name="T5" fmla="*/ 0 h 410"/>
                    <a:gd name="T6" fmla="*/ 0 w 451"/>
                    <a:gd name="T7" fmla="*/ 0 h 410"/>
                    <a:gd name="T8" fmla="*/ 0 w 451"/>
                    <a:gd name="T9" fmla="*/ 0 h 410"/>
                    <a:gd name="T10" fmla="*/ 0 w 451"/>
                    <a:gd name="T11" fmla="*/ 0 h 410"/>
                    <a:gd name="T12" fmla="*/ 0 w 451"/>
                    <a:gd name="T13" fmla="*/ 0 h 41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51"/>
                    <a:gd name="T22" fmla="*/ 0 h 410"/>
                    <a:gd name="T23" fmla="*/ 451 w 451"/>
                    <a:gd name="T24" fmla="*/ 410 h 41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51" h="410">
                      <a:moveTo>
                        <a:pt x="451" y="66"/>
                      </a:moveTo>
                      <a:lnTo>
                        <a:pt x="422" y="33"/>
                      </a:lnTo>
                      <a:lnTo>
                        <a:pt x="393" y="0"/>
                      </a:lnTo>
                      <a:lnTo>
                        <a:pt x="0" y="344"/>
                      </a:lnTo>
                      <a:lnTo>
                        <a:pt x="29" y="377"/>
                      </a:lnTo>
                      <a:lnTo>
                        <a:pt x="58" y="410"/>
                      </a:lnTo>
                      <a:lnTo>
                        <a:pt x="451" y="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36" name="Freeform 564"/>
                <p:cNvSpPr>
                  <a:spLocks/>
                </p:cNvSpPr>
                <p:nvPr/>
              </p:nvSpPr>
              <p:spPr bwMode="auto">
                <a:xfrm>
                  <a:off x="1588" y="652"/>
                  <a:ext cx="75" cy="69"/>
                </a:xfrm>
                <a:custGeom>
                  <a:avLst/>
                  <a:gdLst>
                    <a:gd name="T0" fmla="*/ 0 w 451"/>
                    <a:gd name="T1" fmla="*/ 0 h 410"/>
                    <a:gd name="T2" fmla="*/ 0 w 451"/>
                    <a:gd name="T3" fmla="*/ 0 h 410"/>
                    <a:gd name="T4" fmla="*/ 0 w 451"/>
                    <a:gd name="T5" fmla="*/ 0 h 410"/>
                    <a:gd name="T6" fmla="*/ 0 w 451"/>
                    <a:gd name="T7" fmla="*/ 0 h 410"/>
                    <a:gd name="T8" fmla="*/ 0 w 451"/>
                    <a:gd name="T9" fmla="*/ 0 h 410"/>
                    <a:gd name="T10" fmla="*/ 0 w 451"/>
                    <a:gd name="T11" fmla="*/ 0 h 410"/>
                    <a:gd name="T12" fmla="*/ 0 w 451"/>
                    <a:gd name="T13" fmla="*/ 0 h 41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51"/>
                    <a:gd name="T22" fmla="*/ 0 h 410"/>
                    <a:gd name="T23" fmla="*/ 451 w 451"/>
                    <a:gd name="T24" fmla="*/ 410 h 41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51" h="410">
                      <a:moveTo>
                        <a:pt x="451" y="66"/>
                      </a:moveTo>
                      <a:lnTo>
                        <a:pt x="422" y="33"/>
                      </a:lnTo>
                      <a:lnTo>
                        <a:pt x="393" y="0"/>
                      </a:lnTo>
                      <a:lnTo>
                        <a:pt x="0" y="344"/>
                      </a:lnTo>
                      <a:lnTo>
                        <a:pt x="29" y="377"/>
                      </a:lnTo>
                      <a:lnTo>
                        <a:pt x="58" y="410"/>
                      </a:lnTo>
                      <a:lnTo>
                        <a:pt x="451" y="6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37" name="Freeform 565"/>
                <p:cNvSpPr>
                  <a:spLocks/>
                </p:cNvSpPr>
                <p:nvPr/>
              </p:nvSpPr>
              <p:spPr bwMode="auto">
                <a:xfrm>
                  <a:off x="1585" y="710"/>
                  <a:ext cx="13" cy="13"/>
                </a:xfrm>
                <a:custGeom>
                  <a:avLst/>
                  <a:gdLst>
                    <a:gd name="T0" fmla="*/ 0 w 73"/>
                    <a:gd name="T1" fmla="*/ 0 h 77"/>
                    <a:gd name="T2" fmla="*/ 0 w 73"/>
                    <a:gd name="T3" fmla="*/ 0 h 77"/>
                    <a:gd name="T4" fmla="*/ 0 w 73"/>
                    <a:gd name="T5" fmla="*/ 0 h 77"/>
                    <a:gd name="T6" fmla="*/ 0 w 73"/>
                    <a:gd name="T7" fmla="*/ 0 h 77"/>
                    <a:gd name="T8" fmla="*/ 0 w 73"/>
                    <a:gd name="T9" fmla="*/ 0 h 77"/>
                    <a:gd name="T10" fmla="*/ 0 w 73"/>
                    <a:gd name="T11" fmla="*/ 0 h 77"/>
                    <a:gd name="T12" fmla="*/ 0 w 73"/>
                    <a:gd name="T13" fmla="*/ 0 h 77"/>
                    <a:gd name="T14" fmla="*/ 0 w 73"/>
                    <a:gd name="T15" fmla="*/ 0 h 77"/>
                    <a:gd name="T16" fmla="*/ 0 w 73"/>
                    <a:gd name="T17" fmla="*/ 0 h 77"/>
                    <a:gd name="T18" fmla="*/ 0 w 73"/>
                    <a:gd name="T19" fmla="*/ 0 h 77"/>
                    <a:gd name="T20" fmla="*/ 0 w 73"/>
                    <a:gd name="T21" fmla="*/ 0 h 77"/>
                    <a:gd name="T22" fmla="*/ 0 w 73"/>
                    <a:gd name="T23" fmla="*/ 0 h 77"/>
                    <a:gd name="T24" fmla="*/ 0 w 73"/>
                    <a:gd name="T25" fmla="*/ 0 h 77"/>
                    <a:gd name="T26" fmla="*/ 0 w 73"/>
                    <a:gd name="T27" fmla="*/ 0 h 77"/>
                    <a:gd name="T28" fmla="*/ 0 w 73"/>
                    <a:gd name="T29" fmla="*/ 0 h 77"/>
                    <a:gd name="T30" fmla="*/ 0 w 73"/>
                    <a:gd name="T31" fmla="*/ 0 h 7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73"/>
                    <a:gd name="T49" fmla="*/ 0 h 77"/>
                    <a:gd name="T50" fmla="*/ 73 w 73"/>
                    <a:gd name="T51" fmla="*/ 77 h 7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73" h="77">
                      <a:moveTo>
                        <a:pt x="44" y="33"/>
                      </a:moveTo>
                      <a:lnTo>
                        <a:pt x="73" y="66"/>
                      </a:lnTo>
                      <a:lnTo>
                        <a:pt x="64" y="73"/>
                      </a:lnTo>
                      <a:lnTo>
                        <a:pt x="54" y="76"/>
                      </a:lnTo>
                      <a:lnTo>
                        <a:pt x="44" y="77"/>
                      </a:lnTo>
                      <a:lnTo>
                        <a:pt x="33" y="76"/>
                      </a:lnTo>
                      <a:lnTo>
                        <a:pt x="22" y="73"/>
                      </a:lnTo>
                      <a:lnTo>
                        <a:pt x="14" y="66"/>
                      </a:lnTo>
                      <a:lnTo>
                        <a:pt x="7" y="58"/>
                      </a:lnTo>
                      <a:lnTo>
                        <a:pt x="2" y="48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2" y="17"/>
                      </a:lnTo>
                      <a:lnTo>
                        <a:pt x="7" y="7"/>
                      </a:lnTo>
                      <a:lnTo>
                        <a:pt x="15" y="0"/>
                      </a:lnTo>
                      <a:lnTo>
                        <a:pt x="44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38" name="Freeform 566"/>
                <p:cNvSpPr>
                  <a:spLocks/>
                </p:cNvSpPr>
                <p:nvPr/>
              </p:nvSpPr>
              <p:spPr bwMode="auto">
                <a:xfrm>
                  <a:off x="1585" y="710"/>
                  <a:ext cx="13" cy="13"/>
                </a:xfrm>
                <a:custGeom>
                  <a:avLst/>
                  <a:gdLst>
                    <a:gd name="T0" fmla="*/ 0 w 73"/>
                    <a:gd name="T1" fmla="*/ 0 h 77"/>
                    <a:gd name="T2" fmla="*/ 0 w 73"/>
                    <a:gd name="T3" fmla="*/ 0 h 77"/>
                    <a:gd name="T4" fmla="*/ 0 w 73"/>
                    <a:gd name="T5" fmla="*/ 0 h 77"/>
                    <a:gd name="T6" fmla="*/ 0 w 73"/>
                    <a:gd name="T7" fmla="*/ 0 h 77"/>
                    <a:gd name="T8" fmla="*/ 0 w 73"/>
                    <a:gd name="T9" fmla="*/ 0 h 77"/>
                    <a:gd name="T10" fmla="*/ 0 w 73"/>
                    <a:gd name="T11" fmla="*/ 0 h 77"/>
                    <a:gd name="T12" fmla="*/ 0 w 73"/>
                    <a:gd name="T13" fmla="*/ 0 h 77"/>
                    <a:gd name="T14" fmla="*/ 0 w 73"/>
                    <a:gd name="T15" fmla="*/ 0 h 77"/>
                    <a:gd name="T16" fmla="*/ 0 w 73"/>
                    <a:gd name="T17" fmla="*/ 0 h 77"/>
                    <a:gd name="T18" fmla="*/ 0 w 73"/>
                    <a:gd name="T19" fmla="*/ 0 h 77"/>
                    <a:gd name="T20" fmla="*/ 0 w 73"/>
                    <a:gd name="T21" fmla="*/ 0 h 77"/>
                    <a:gd name="T22" fmla="*/ 0 w 73"/>
                    <a:gd name="T23" fmla="*/ 0 h 77"/>
                    <a:gd name="T24" fmla="*/ 0 w 73"/>
                    <a:gd name="T25" fmla="*/ 0 h 77"/>
                    <a:gd name="T26" fmla="*/ 0 w 73"/>
                    <a:gd name="T27" fmla="*/ 0 h 7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3"/>
                    <a:gd name="T43" fmla="*/ 0 h 77"/>
                    <a:gd name="T44" fmla="*/ 73 w 73"/>
                    <a:gd name="T45" fmla="*/ 77 h 7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3" h="77">
                      <a:moveTo>
                        <a:pt x="73" y="66"/>
                      </a:moveTo>
                      <a:lnTo>
                        <a:pt x="64" y="73"/>
                      </a:lnTo>
                      <a:lnTo>
                        <a:pt x="54" y="76"/>
                      </a:lnTo>
                      <a:lnTo>
                        <a:pt x="44" y="77"/>
                      </a:lnTo>
                      <a:lnTo>
                        <a:pt x="33" y="76"/>
                      </a:lnTo>
                      <a:lnTo>
                        <a:pt x="22" y="73"/>
                      </a:lnTo>
                      <a:lnTo>
                        <a:pt x="14" y="66"/>
                      </a:lnTo>
                      <a:lnTo>
                        <a:pt x="7" y="58"/>
                      </a:lnTo>
                      <a:lnTo>
                        <a:pt x="2" y="48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2" y="17"/>
                      </a:lnTo>
                      <a:lnTo>
                        <a:pt x="7" y="7"/>
                      </a:lnTo>
                      <a:lnTo>
                        <a:pt x="1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39" name="Freeform 567"/>
                <p:cNvSpPr>
                  <a:spLocks/>
                </p:cNvSpPr>
                <p:nvPr/>
              </p:nvSpPr>
              <p:spPr bwMode="auto">
                <a:xfrm>
                  <a:off x="1827" y="1439"/>
                  <a:ext cx="14" cy="11"/>
                </a:xfrm>
                <a:custGeom>
                  <a:avLst/>
                  <a:gdLst>
                    <a:gd name="T0" fmla="*/ 0 w 84"/>
                    <a:gd name="T1" fmla="*/ 0 h 65"/>
                    <a:gd name="T2" fmla="*/ 0 w 84"/>
                    <a:gd name="T3" fmla="*/ 0 h 65"/>
                    <a:gd name="T4" fmla="*/ 0 w 84"/>
                    <a:gd name="T5" fmla="*/ 0 h 65"/>
                    <a:gd name="T6" fmla="*/ 0 w 84"/>
                    <a:gd name="T7" fmla="*/ 0 h 65"/>
                    <a:gd name="T8" fmla="*/ 0 w 84"/>
                    <a:gd name="T9" fmla="*/ 0 h 65"/>
                    <a:gd name="T10" fmla="*/ 0 w 84"/>
                    <a:gd name="T11" fmla="*/ 0 h 65"/>
                    <a:gd name="T12" fmla="*/ 0 w 84"/>
                    <a:gd name="T13" fmla="*/ 0 h 65"/>
                    <a:gd name="T14" fmla="*/ 0 w 84"/>
                    <a:gd name="T15" fmla="*/ 0 h 65"/>
                    <a:gd name="T16" fmla="*/ 0 w 84"/>
                    <a:gd name="T17" fmla="*/ 0 h 65"/>
                    <a:gd name="T18" fmla="*/ 0 w 84"/>
                    <a:gd name="T19" fmla="*/ 0 h 65"/>
                    <a:gd name="T20" fmla="*/ 0 w 84"/>
                    <a:gd name="T21" fmla="*/ 0 h 65"/>
                    <a:gd name="T22" fmla="*/ 0 w 84"/>
                    <a:gd name="T23" fmla="*/ 0 h 65"/>
                    <a:gd name="T24" fmla="*/ 0 w 84"/>
                    <a:gd name="T25" fmla="*/ 0 h 65"/>
                    <a:gd name="T26" fmla="*/ 0 w 84"/>
                    <a:gd name="T27" fmla="*/ 0 h 65"/>
                    <a:gd name="T28" fmla="*/ 0 w 84"/>
                    <a:gd name="T29" fmla="*/ 0 h 65"/>
                    <a:gd name="T30" fmla="*/ 0 w 84"/>
                    <a:gd name="T31" fmla="*/ 0 h 6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4"/>
                    <a:gd name="T49" fmla="*/ 0 h 65"/>
                    <a:gd name="T50" fmla="*/ 84 w 84"/>
                    <a:gd name="T51" fmla="*/ 65 h 6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4" h="65">
                      <a:moveTo>
                        <a:pt x="44" y="44"/>
                      </a:moveTo>
                      <a:lnTo>
                        <a:pt x="4" y="65"/>
                      </a:lnTo>
                      <a:lnTo>
                        <a:pt x="1" y="55"/>
                      </a:ln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4"/>
                      </a:lnTo>
                      <a:lnTo>
                        <a:pt x="11" y="15"/>
                      </a:lnTo>
                      <a:lnTo>
                        <a:pt x="18" y="8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59" y="2"/>
                      </a:lnTo>
                      <a:lnTo>
                        <a:pt x="69" y="8"/>
                      </a:lnTo>
                      <a:lnTo>
                        <a:pt x="77" y="14"/>
                      </a:lnTo>
                      <a:lnTo>
                        <a:pt x="84" y="23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40" name="Freeform 568"/>
                <p:cNvSpPr>
                  <a:spLocks/>
                </p:cNvSpPr>
                <p:nvPr/>
              </p:nvSpPr>
              <p:spPr bwMode="auto">
                <a:xfrm>
                  <a:off x="1827" y="1439"/>
                  <a:ext cx="14" cy="11"/>
                </a:xfrm>
                <a:custGeom>
                  <a:avLst/>
                  <a:gdLst>
                    <a:gd name="T0" fmla="*/ 0 w 84"/>
                    <a:gd name="T1" fmla="*/ 0 h 65"/>
                    <a:gd name="T2" fmla="*/ 0 w 84"/>
                    <a:gd name="T3" fmla="*/ 0 h 65"/>
                    <a:gd name="T4" fmla="*/ 0 w 84"/>
                    <a:gd name="T5" fmla="*/ 0 h 65"/>
                    <a:gd name="T6" fmla="*/ 0 w 84"/>
                    <a:gd name="T7" fmla="*/ 0 h 65"/>
                    <a:gd name="T8" fmla="*/ 0 w 84"/>
                    <a:gd name="T9" fmla="*/ 0 h 65"/>
                    <a:gd name="T10" fmla="*/ 0 w 84"/>
                    <a:gd name="T11" fmla="*/ 0 h 65"/>
                    <a:gd name="T12" fmla="*/ 0 w 84"/>
                    <a:gd name="T13" fmla="*/ 0 h 65"/>
                    <a:gd name="T14" fmla="*/ 0 w 84"/>
                    <a:gd name="T15" fmla="*/ 0 h 65"/>
                    <a:gd name="T16" fmla="*/ 0 w 84"/>
                    <a:gd name="T17" fmla="*/ 0 h 65"/>
                    <a:gd name="T18" fmla="*/ 0 w 84"/>
                    <a:gd name="T19" fmla="*/ 0 h 65"/>
                    <a:gd name="T20" fmla="*/ 0 w 84"/>
                    <a:gd name="T21" fmla="*/ 0 h 65"/>
                    <a:gd name="T22" fmla="*/ 0 w 84"/>
                    <a:gd name="T23" fmla="*/ 0 h 65"/>
                    <a:gd name="T24" fmla="*/ 0 w 84"/>
                    <a:gd name="T25" fmla="*/ 0 h 65"/>
                    <a:gd name="T26" fmla="*/ 0 w 84"/>
                    <a:gd name="T27" fmla="*/ 0 h 6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"/>
                    <a:gd name="T43" fmla="*/ 0 h 65"/>
                    <a:gd name="T44" fmla="*/ 84 w 84"/>
                    <a:gd name="T45" fmla="*/ 65 h 6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" h="65">
                      <a:moveTo>
                        <a:pt x="4" y="65"/>
                      </a:moveTo>
                      <a:lnTo>
                        <a:pt x="1" y="55"/>
                      </a:ln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4"/>
                      </a:lnTo>
                      <a:lnTo>
                        <a:pt x="11" y="15"/>
                      </a:lnTo>
                      <a:lnTo>
                        <a:pt x="18" y="8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59" y="2"/>
                      </a:lnTo>
                      <a:lnTo>
                        <a:pt x="69" y="8"/>
                      </a:lnTo>
                      <a:lnTo>
                        <a:pt x="77" y="14"/>
                      </a:lnTo>
                      <a:lnTo>
                        <a:pt x="84" y="2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41" name="Freeform 569"/>
                <p:cNvSpPr>
                  <a:spLocks/>
                </p:cNvSpPr>
                <p:nvPr/>
              </p:nvSpPr>
              <p:spPr bwMode="auto">
                <a:xfrm>
                  <a:off x="1828" y="1443"/>
                  <a:ext cx="31" cy="40"/>
                </a:xfrm>
                <a:custGeom>
                  <a:avLst/>
                  <a:gdLst>
                    <a:gd name="T0" fmla="*/ 0 w 186"/>
                    <a:gd name="T1" fmla="*/ 0 h 241"/>
                    <a:gd name="T2" fmla="*/ 0 w 186"/>
                    <a:gd name="T3" fmla="*/ 0 h 241"/>
                    <a:gd name="T4" fmla="*/ 0 w 186"/>
                    <a:gd name="T5" fmla="*/ 0 h 241"/>
                    <a:gd name="T6" fmla="*/ 0 w 186"/>
                    <a:gd name="T7" fmla="*/ 0 h 241"/>
                    <a:gd name="T8" fmla="*/ 0 w 186"/>
                    <a:gd name="T9" fmla="*/ 0 h 241"/>
                    <a:gd name="T10" fmla="*/ 0 w 186"/>
                    <a:gd name="T11" fmla="*/ 0 h 241"/>
                    <a:gd name="T12" fmla="*/ 0 w 186"/>
                    <a:gd name="T13" fmla="*/ 0 h 24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6"/>
                    <a:gd name="T22" fmla="*/ 0 h 241"/>
                    <a:gd name="T23" fmla="*/ 186 w 186"/>
                    <a:gd name="T24" fmla="*/ 241 h 24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6" h="241">
                      <a:moveTo>
                        <a:pt x="80" y="0"/>
                      </a:moveTo>
                      <a:lnTo>
                        <a:pt x="40" y="21"/>
                      </a:lnTo>
                      <a:lnTo>
                        <a:pt x="0" y="42"/>
                      </a:lnTo>
                      <a:lnTo>
                        <a:pt x="107" y="241"/>
                      </a:lnTo>
                      <a:lnTo>
                        <a:pt x="147" y="220"/>
                      </a:lnTo>
                      <a:lnTo>
                        <a:pt x="186" y="199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42" name="Freeform 570"/>
                <p:cNvSpPr>
                  <a:spLocks/>
                </p:cNvSpPr>
                <p:nvPr/>
              </p:nvSpPr>
              <p:spPr bwMode="auto">
                <a:xfrm>
                  <a:off x="1828" y="1443"/>
                  <a:ext cx="31" cy="40"/>
                </a:xfrm>
                <a:custGeom>
                  <a:avLst/>
                  <a:gdLst>
                    <a:gd name="T0" fmla="*/ 0 w 186"/>
                    <a:gd name="T1" fmla="*/ 0 h 241"/>
                    <a:gd name="T2" fmla="*/ 0 w 186"/>
                    <a:gd name="T3" fmla="*/ 0 h 241"/>
                    <a:gd name="T4" fmla="*/ 0 w 186"/>
                    <a:gd name="T5" fmla="*/ 0 h 241"/>
                    <a:gd name="T6" fmla="*/ 0 w 186"/>
                    <a:gd name="T7" fmla="*/ 0 h 241"/>
                    <a:gd name="T8" fmla="*/ 0 w 186"/>
                    <a:gd name="T9" fmla="*/ 0 h 241"/>
                    <a:gd name="T10" fmla="*/ 0 w 186"/>
                    <a:gd name="T11" fmla="*/ 0 h 241"/>
                    <a:gd name="T12" fmla="*/ 0 w 186"/>
                    <a:gd name="T13" fmla="*/ 0 h 24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6"/>
                    <a:gd name="T22" fmla="*/ 0 h 241"/>
                    <a:gd name="T23" fmla="*/ 186 w 186"/>
                    <a:gd name="T24" fmla="*/ 241 h 24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6" h="241">
                      <a:moveTo>
                        <a:pt x="80" y="0"/>
                      </a:moveTo>
                      <a:lnTo>
                        <a:pt x="40" y="21"/>
                      </a:lnTo>
                      <a:lnTo>
                        <a:pt x="0" y="42"/>
                      </a:lnTo>
                      <a:lnTo>
                        <a:pt x="107" y="241"/>
                      </a:lnTo>
                      <a:lnTo>
                        <a:pt x="147" y="220"/>
                      </a:lnTo>
                      <a:lnTo>
                        <a:pt x="186" y="199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43" name="Freeform 571"/>
                <p:cNvSpPr>
                  <a:spLocks/>
                </p:cNvSpPr>
                <p:nvPr/>
              </p:nvSpPr>
              <p:spPr bwMode="auto">
                <a:xfrm>
                  <a:off x="1846" y="1480"/>
                  <a:ext cx="6" cy="6"/>
                </a:xfrm>
                <a:custGeom>
                  <a:avLst/>
                  <a:gdLst>
                    <a:gd name="T0" fmla="*/ 0 w 40"/>
                    <a:gd name="T1" fmla="*/ 0 h 38"/>
                    <a:gd name="T2" fmla="*/ 0 w 40"/>
                    <a:gd name="T3" fmla="*/ 0 h 38"/>
                    <a:gd name="T4" fmla="*/ 0 w 40"/>
                    <a:gd name="T5" fmla="*/ 0 h 38"/>
                    <a:gd name="T6" fmla="*/ 0 w 40"/>
                    <a:gd name="T7" fmla="*/ 0 h 38"/>
                    <a:gd name="T8" fmla="*/ 0 w 40"/>
                    <a:gd name="T9" fmla="*/ 0 h 38"/>
                    <a:gd name="T10" fmla="*/ 0 w 40"/>
                    <a:gd name="T11" fmla="*/ 0 h 38"/>
                    <a:gd name="T12" fmla="*/ 0 w 40"/>
                    <a:gd name="T13" fmla="*/ 0 h 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0"/>
                    <a:gd name="T22" fmla="*/ 0 h 38"/>
                    <a:gd name="T23" fmla="*/ 40 w 40"/>
                    <a:gd name="T24" fmla="*/ 38 h 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0" h="38">
                      <a:moveTo>
                        <a:pt x="40" y="0"/>
                      </a:moveTo>
                      <a:lnTo>
                        <a:pt x="0" y="21"/>
                      </a:lnTo>
                      <a:lnTo>
                        <a:pt x="3" y="26"/>
                      </a:lnTo>
                      <a:lnTo>
                        <a:pt x="7" y="30"/>
                      </a:lnTo>
                      <a:lnTo>
                        <a:pt x="11" y="34"/>
                      </a:lnTo>
                      <a:lnTo>
                        <a:pt x="17" y="38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44" name="Freeform 572"/>
                <p:cNvSpPr>
                  <a:spLocks/>
                </p:cNvSpPr>
                <p:nvPr/>
              </p:nvSpPr>
              <p:spPr bwMode="auto">
                <a:xfrm>
                  <a:off x="1846" y="1483"/>
                  <a:ext cx="3" cy="3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0 h 17"/>
                    <a:gd name="T4" fmla="*/ 0 w 17"/>
                    <a:gd name="T5" fmla="*/ 0 h 17"/>
                    <a:gd name="T6" fmla="*/ 0 w 17"/>
                    <a:gd name="T7" fmla="*/ 0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7" y="9"/>
                      </a:lnTo>
                      <a:lnTo>
                        <a:pt x="11" y="13"/>
                      </a:lnTo>
                      <a:lnTo>
                        <a:pt x="17" y="1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45" name="Freeform 573"/>
                <p:cNvSpPr>
                  <a:spLocks/>
                </p:cNvSpPr>
                <p:nvPr/>
              </p:nvSpPr>
              <p:spPr bwMode="auto">
                <a:xfrm>
                  <a:off x="1849" y="1473"/>
                  <a:ext cx="39" cy="32"/>
                </a:xfrm>
                <a:custGeom>
                  <a:avLst/>
                  <a:gdLst>
                    <a:gd name="T0" fmla="*/ 0 w 240"/>
                    <a:gd name="T1" fmla="*/ 0 h 194"/>
                    <a:gd name="T2" fmla="*/ 0 w 240"/>
                    <a:gd name="T3" fmla="*/ 0 h 194"/>
                    <a:gd name="T4" fmla="*/ 0 w 240"/>
                    <a:gd name="T5" fmla="*/ 0 h 194"/>
                    <a:gd name="T6" fmla="*/ 0 w 240"/>
                    <a:gd name="T7" fmla="*/ 0 h 194"/>
                    <a:gd name="T8" fmla="*/ 0 w 240"/>
                    <a:gd name="T9" fmla="*/ 0 h 194"/>
                    <a:gd name="T10" fmla="*/ 0 w 240"/>
                    <a:gd name="T11" fmla="*/ 0 h 194"/>
                    <a:gd name="T12" fmla="*/ 0 w 240"/>
                    <a:gd name="T13" fmla="*/ 0 h 19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0"/>
                    <a:gd name="T22" fmla="*/ 0 h 194"/>
                    <a:gd name="T23" fmla="*/ 240 w 240"/>
                    <a:gd name="T24" fmla="*/ 194 h 19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0" h="194">
                      <a:moveTo>
                        <a:pt x="45" y="0"/>
                      </a:moveTo>
                      <a:lnTo>
                        <a:pt x="23" y="39"/>
                      </a:lnTo>
                      <a:lnTo>
                        <a:pt x="0" y="77"/>
                      </a:lnTo>
                      <a:lnTo>
                        <a:pt x="195" y="194"/>
                      </a:lnTo>
                      <a:lnTo>
                        <a:pt x="217" y="155"/>
                      </a:lnTo>
                      <a:lnTo>
                        <a:pt x="240" y="117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46" name="Freeform 574"/>
                <p:cNvSpPr>
                  <a:spLocks/>
                </p:cNvSpPr>
                <p:nvPr/>
              </p:nvSpPr>
              <p:spPr bwMode="auto">
                <a:xfrm>
                  <a:off x="1849" y="1473"/>
                  <a:ext cx="39" cy="32"/>
                </a:xfrm>
                <a:custGeom>
                  <a:avLst/>
                  <a:gdLst>
                    <a:gd name="T0" fmla="*/ 0 w 240"/>
                    <a:gd name="T1" fmla="*/ 0 h 194"/>
                    <a:gd name="T2" fmla="*/ 0 w 240"/>
                    <a:gd name="T3" fmla="*/ 0 h 194"/>
                    <a:gd name="T4" fmla="*/ 0 w 240"/>
                    <a:gd name="T5" fmla="*/ 0 h 194"/>
                    <a:gd name="T6" fmla="*/ 0 w 240"/>
                    <a:gd name="T7" fmla="*/ 0 h 194"/>
                    <a:gd name="T8" fmla="*/ 0 w 240"/>
                    <a:gd name="T9" fmla="*/ 0 h 194"/>
                    <a:gd name="T10" fmla="*/ 0 w 240"/>
                    <a:gd name="T11" fmla="*/ 0 h 194"/>
                    <a:gd name="T12" fmla="*/ 0 w 240"/>
                    <a:gd name="T13" fmla="*/ 0 h 19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0"/>
                    <a:gd name="T22" fmla="*/ 0 h 194"/>
                    <a:gd name="T23" fmla="*/ 240 w 240"/>
                    <a:gd name="T24" fmla="*/ 194 h 19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0" h="194">
                      <a:moveTo>
                        <a:pt x="45" y="0"/>
                      </a:moveTo>
                      <a:lnTo>
                        <a:pt x="23" y="39"/>
                      </a:lnTo>
                      <a:lnTo>
                        <a:pt x="0" y="77"/>
                      </a:lnTo>
                      <a:lnTo>
                        <a:pt x="195" y="194"/>
                      </a:lnTo>
                      <a:lnTo>
                        <a:pt x="217" y="155"/>
                      </a:lnTo>
                      <a:lnTo>
                        <a:pt x="240" y="117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47" name="Freeform 575"/>
                <p:cNvSpPr>
                  <a:spLocks/>
                </p:cNvSpPr>
                <p:nvPr/>
              </p:nvSpPr>
              <p:spPr bwMode="auto">
                <a:xfrm>
                  <a:off x="1881" y="1499"/>
                  <a:ext cx="4" cy="7"/>
                </a:xfrm>
                <a:custGeom>
                  <a:avLst/>
                  <a:gdLst>
                    <a:gd name="T0" fmla="*/ 0 w 22"/>
                    <a:gd name="T1" fmla="*/ 0 h 44"/>
                    <a:gd name="T2" fmla="*/ 0 w 22"/>
                    <a:gd name="T3" fmla="*/ 0 h 44"/>
                    <a:gd name="T4" fmla="*/ 0 w 22"/>
                    <a:gd name="T5" fmla="*/ 0 h 44"/>
                    <a:gd name="T6" fmla="*/ 0 w 22"/>
                    <a:gd name="T7" fmla="*/ 0 h 44"/>
                    <a:gd name="T8" fmla="*/ 0 w 22"/>
                    <a:gd name="T9" fmla="*/ 0 h 44"/>
                    <a:gd name="T10" fmla="*/ 0 w 22"/>
                    <a:gd name="T11" fmla="*/ 0 h 44"/>
                    <a:gd name="T12" fmla="*/ 0 w 22"/>
                    <a:gd name="T13" fmla="*/ 0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"/>
                    <a:gd name="T22" fmla="*/ 0 h 44"/>
                    <a:gd name="T23" fmla="*/ 22 w 22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" h="44">
                      <a:moveTo>
                        <a:pt x="22" y="0"/>
                      </a:moveTo>
                      <a:lnTo>
                        <a:pt x="0" y="39"/>
                      </a:lnTo>
                      <a:lnTo>
                        <a:pt x="4" y="41"/>
                      </a:lnTo>
                      <a:lnTo>
                        <a:pt x="9" y="43"/>
                      </a:lnTo>
                      <a:lnTo>
                        <a:pt x="15" y="44"/>
                      </a:lnTo>
                      <a:lnTo>
                        <a:pt x="22" y="44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48" name="Freeform 576"/>
                <p:cNvSpPr>
                  <a:spLocks/>
                </p:cNvSpPr>
                <p:nvPr/>
              </p:nvSpPr>
              <p:spPr bwMode="auto">
                <a:xfrm>
                  <a:off x="1881" y="1505"/>
                  <a:ext cx="4" cy="1"/>
                </a:xfrm>
                <a:custGeom>
                  <a:avLst/>
                  <a:gdLst>
                    <a:gd name="T0" fmla="*/ 0 w 22"/>
                    <a:gd name="T1" fmla="*/ 0 h 5"/>
                    <a:gd name="T2" fmla="*/ 0 w 22"/>
                    <a:gd name="T3" fmla="*/ 0 h 5"/>
                    <a:gd name="T4" fmla="*/ 0 w 22"/>
                    <a:gd name="T5" fmla="*/ 0 h 5"/>
                    <a:gd name="T6" fmla="*/ 0 w 22"/>
                    <a:gd name="T7" fmla="*/ 0 h 5"/>
                    <a:gd name="T8" fmla="*/ 0 w 22"/>
                    <a:gd name="T9" fmla="*/ 0 h 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5"/>
                    <a:gd name="T17" fmla="*/ 22 w 22"/>
                    <a:gd name="T18" fmla="*/ 5 h 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5">
                      <a:moveTo>
                        <a:pt x="0" y="0"/>
                      </a:moveTo>
                      <a:lnTo>
                        <a:pt x="4" y="2"/>
                      </a:lnTo>
                      <a:lnTo>
                        <a:pt x="9" y="4"/>
                      </a:lnTo>
                      <a:lnTo>
                        <a:pt x="15" y="5"/>
                      </a:lnTo>
                      <a:lnTo>
                        <a:pt x="22" y="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49" name="Freeform 577"/>
                <p:cNvSpPr>
                  <a:spLocks/>
                </p:cNvSpPr>
                <p:nvPr/>
              </p:nvSpPr>
              <p:spPr bwMode="auto">
                <a:xfrm>
                  <a:off x="1885" y="1492"/>
                  <a:ext cx="37" cy="14"/>
                </a:xfrm>
                <a:custGeom>
                  <a:avLst/>
                  <a:gdLst>
                    <a:gd name="T0" fmla="*/ 0 w 227"/>
                    <a:gd name="T1" fmla="*/ 0 h 88"/>
                    <a:gd name="T2" fmla="*/ 0 w 227"/>
                    <a:gd name="T3" fmla="*/ 0 h 88"/>
                    <a:gd name="T4" fmla="*/ 0 w 227"/>
                    <a:gd name="T5" fmla="*/ 0 h 88"/>
                    <a:gd name="T6" fmla="*/ 0 w 227"/>
                    <a:gd name="T7" fmla="*/ 0 h 88"/>
                    <a:gd name="T8" fmla="*/ 0 w 227"/>
                    <a:gd name="T9" fmla="*/ 0 h 88"/>
                    <a:gd name="T10" fmla="*/ 0 w 227"/>
                    <a:gd name="T11" fmla="*/ 0 h 88"/>
                    <a:gd name="T12" fmla="*/ 0 w 227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7"/>
                    <a:gd name="T22" fmla="*/ 0 h 88"/>
                    <a:gd name="T23" fmla="*/ 227 w 227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7" h="88">
                      <a:moveTo>
                        <a:pt x="0" y="0"/>
                      </a:moveTo>
                      <a:lnTo>
                        <a:pt x="0" y="44"/>
                      </a:lnTo>
                      <a:lnTo>
                        <a:pt x="0" y="88"/>
                      </a:lnTo>
                      <a:lnTo>
                        <a:pt x="227" y="88"/>
                      </a:lnTo>
                      <a:lnTo>
                        <a:pt x="227" y="44"/>
                      </a:lnTo>
                      <a:lnTo>
                        <a:pt x="22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0" name="Freeform 578"/>
                <p:cNvSpPr>
                  <a:spLocks/>
                </p:cNvSpPr>
                <p:nvPr/>
              </p:nvSpPr>
              <p:spPr bwMode="auto">
                <a:xfrm>
                  <a:off x="1885" y="1492"/>
                  <a:ext cx="37" cy="14"/>
                </a:xfrm>
                <a:custGeom>
                  <a:avLst/>
                  <a:gdLst>
                    <a:gd name="T0" fmla="*/ 0 w 227"/>
                    <a:gd name="T1" fmla="*/ 0 h 88"/>
                    <a:gd name="T2" fmla="*/ 0 w 227"/>
                    <a:gd name="T3" fmla="*/ 0 h 88"/>
                    <a:gd name="T4" fmla="*/ 0 w 227"/>
                    <a:gd name="T5" fmla="*/ 0 h 88"/>
                    <a:gd name="T6" fmla="*/ 0 w 227"/>
                    <a:gd name="T7" fmla="*/ 0 h 88"/>
                    <a:gd name="T8" fmla="*/ 0 w 227"/>
                    <a:gd name="T9" fmla="*/ 0 h 88"/>
                    <a:gd name="T10" fmla="*/ 0 w 227"/>
                    <a:gd name="T11" fmla="*/ 0 h 88"/>
                    <a:gd name="T12" fmla="*/ 0 w 227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7"/>
                    <a:gd name="T22" fmla="*/ 0 h 88"/>
                    <a:gd name="T23" fmla="*/ 227 w 227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7" h="88">
                      <a:moveTo>
                        <a:pt x="0" y="0"/>
                      </a:moveTo>
                      <a:lnTo>
                        <a:pt x="0" y="44"/>
                      </a:lnTo>
                      <a:lnTo>
                        <a:pt x="0" y="88"/>
                      </a:lnTo>
                      <a:lnTo>
                        <a:pt x="227" y="88"/>
                      </a:lnTo>
                      <a:lnTo>
                        <a:pt x="227" y="44"/>
                      </a:lnTo>
                      <a:lnTo>
                        <a:pt x="22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1" name="Freeform 579"/>
                <p:cNvSpPr>
                  <a:spLocks/>
                </p:cNvSpPr>
                <p:nvPr/>
              </p:nvSpPr>
              <p:spPr bwMode="auto">
                <a:xfrm>
                  <a:off x="1922" y="1499"/>
                  <a:ext cx="4" cy="7"/>
                </a:xfrm>
                <a:custGeom>
                  <a:avLst/>
                  <a:gdLst>
                    <a:gd name="T0" fmla="*/ 0 w 22"/>
                    <a:gd name="T1" fmla="*/ 0 h 44"/>
                    <a:gd name="T2" fmla="*/ 0 w 22"/>
                    <a:gd name="T3" fmla="*/ 0 h 44"/>
                    <a:gd name="T4" fmla="*/ 0 w 22"/>
                    <a:gd name="T5" fmla="*/ 0 h 44"/>
                    <a:gd name="T6" fmla="*/ 0 w 22"/>
                    <a:gd name="T7" fmla="*/ 0 h 44"/>
                    <a:gd name="T8" fmla="*/ 0 w 22"/>
                    <a:gd name="T9" fmla="*/ 0 h 44"/>
                    <a:gd name="T10" fmla="*/ 0 w 22"/>
                    <a:gd name="T11" fmla="*/ 0 h 44"/>
                    <a:gd name="T12" fmla="*/ 0 w 22"/>
                    <a:gd name="T13" fmla="*/ 0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"/>
                    <a:gd name="T22" fmla="*/ 0 h 44"/>
                    <a:gd name="T23" fmla="*/ 22 w 22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" h="44">
                      <a:moveTo>
                        <a:pt x="0" y="0"/>
                      </a:moveTo>
                      <a:lnTo>
                        <a:pt x="0" y="44"/>
                      </a:lnTo>
                      <a:lnTo>
                        <a:pt x="5" y="44"/>
                      </a:lnTo>
                      <a:lnTo>
                        <a:pt x="11" y="43"/>
                      </a:lnTo>
                      <a:lnTo>
                        <a:pt x="16" y="42"/>
                      </a:lnTo>
                      <a:lnTo>
                        <a:pt x="22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2" name="Freeform 580"/>
                <p:cNvSpPr>
                  <a:spLocks/>
                </p:cNvSpPr>
                <p:nvPr/>
              </p:nvSpPr>
              <p:spPr bwMode="auto">
                <a:xfrm>
                  <a:off x="1922" y="1505"/>
                  <a:ext cx="4" cy="1"/>
                </a:xfrm>
                <a:custGeom>
                  <a:avLst/>
                  <a:gdLst>
                    <a:gd name="T0" fmla="*/ 0 w 22"/>
                    <a:gd name="T1" fmla="*/ 0 h 5"/>
                    <a:gd name="T2" fmla="*/ 0 w 22"/>
                    <a:gd name="T3" fmla="*/ 0 h 5"/>
                    <a:gd name="T4" fmla="*/ 0 w 22"/>
                    <a:gd name="T5" fmla="*/ 0 h 5"/>
                    <a:gd name="T6" fmla="*/ 0 w 22"/>
                    <a:gd name="T7" fmla="*/ 0 h 5"/>
                    <a:gd name="T8" fmla="*/ 0 w 22"/>
                    <a:gd name="T9" fmla="*/ 0 h 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5"/>
                    <a:gd name="T17" fmla="*/ 22 w 22"/>
                    <a:gd name="T18" fmla="*/ 5 h 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5">
                      <a:moveTo>
                        <a:pt x="0" y="5"/>
                      </a:moveTo>
                      <a:lnTo>
                        <a:pt x="5" y="5"/>
                      </a:lnTo>
                      <a:lnTo>
                        <a:pt x="11" y="4"/>
                      </a:lnTo>
                      <a:lnTo>
                        <a:pt x="16" y="3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3" name="Freeform 581"/>
                <p:cNvSpPr>
                  <a:spLocks/>
                </p:cNvSpPr>
                <p:nvPr/>
              </p:nvSpPr>
              <p:spPr bwMode="auto">
                <a:xfrm>
                  <a:off x="1919" y="1473"/>
                  <a:ext cx="39" cy="32"/>
                </a:xfrm>
                <a:custGeom>
                  <a:avLst/>
                  <a:gdLst>
                    <a:gd name="T0" fmla="*/ 0 w 239"/>
                    <a:gd name="T1" fmla="*/ 0 h 194"/>
                    <a:gd name="T2" fmla="*/ 0 w 239"/>
                    <a:gd name="T3" fmla="*/ 0 h 194"/>
                    <a:gd name="T4" fmla="*/ 0 w 239"/>
                    <a:gd name="T5" fmla="*/ 0 h 194"/>
                    <a:gd name="T6" fmla="*/ 0 w 239"/>
                    <a:gd name="T7" fmla="*/ 0 h 194"/>
                    <a:gd name="T8" fmla="*/ 0 w 239"/>
                    <a:gd name="T9" fmla="*/ 0 h 194"/>
                    <a:gd name="T10" fmla="*/ 0 w 239"/>
                    <a:gd name="T11" fmla="*/ 0 h 194"/>
                    <a:gd name="T12" fmla="*/ 0 w 239"/>
                    <a:gd name="T13" fmla="*/ 0 h 19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9"/>
                    <a:gd name="T22" fmla="*/ 0 h 194"/>
                    <a:gd name="T23" fmla="*/ 239 w 239"/>
                    <a:gd name="T24" fmla="*/ 194 h 19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9" h="194">
                      <a:moveTo>
                        <a:pt x="0" y="117"/>
                      </a:moveTo>
                      <a:lnTo>
                        <a:pt x="23" y="155"/>
                      </a:lnTo>
                      <a:lnTo>
                        <a:pt x="45" y="194"/>
                      </a:lnTo>
                      <a:lnTo>
                        <a:pt x="239" y="77"/>
                      </a:lnTo>
                      <a:lnTo>
                        <a:pt x="216" y="39"/>
                      </a:lnTo>
                      <a:lnTo>
                        <a:pt x="194" y="0"/>
                      </a:lnTo>
                      <a:lnTo>
                        <a:pt x="0" y="1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4" name="Freeform 582"/>
                <p:cNvSpPr>
                  <a:spLocks/>
                </p:cNvSpPr>
                <p:nvPr/>
              </p:nvSpPr>
              <p:spPr bwMode="auto">
                <a:xfrm>
                  <a:off x="1919" y="1473"/>
                  <a:ext cx="39" cy="32"/>
                </a:xfrm>
                <a:custGeom>
                  <a:avLst/>
                  <a:gdLst>
                    <a:gd name="T0" fmla="*/ 0 w 239"/>
                    <a:gd name="T1" fmla="*/ 0 h 194"/>
                    <a:gd name="T2" fmla="*/ 0 w 239"/>
                    <a:gd name="T3" fmla="*/ 0 h 194"/>
                    <a:gd name="T4" fmla="*/ 0 w 239"/>
                    <a:gd name="T5" fmla="*/ 0 h 194"/>
                    <a:gd name="T6" fmla="*/ 0 w 239"/>
                    <a:gd name="T7" fmla="*/ 0 h 194"/>
                    <a:gd name="T8" fmla="*/ 0 w 239"/>
                    <a:gd name="T9" fmla="*/ 0 h 194"/>
                    <a:gd name="T10" fmla="*/ 0 w 239"/>
                    <a:gd name="T11" fmla="*/ 0 h 194"/>
                    <a:gd name="T12" fmla="*/ 0 w 239"/>
                    <a:gd name="T13" fmla="*/ 0 h 19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9"/>
                    <a:gd name="T22" fmla="*/ 0 h 194"/>
                    <a:gd name="T23" fmla="*/ 239 w 239"/>
                    <a:gd name="T24" fmla="*/ 194 h 19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9" h="194">
                      <a:moveTo>
                        <a:pt x="0" y="117"/>
                      </a:moveTo>
                      <a:lnTo>
                        <a:pt x="23" y="155"/>
                      </a:lnTo>
                      <a:lnTo>
                        <a:pt x="45" y="194"/>
                      </a:lnTo>
                      <a:lnTo>
                        <a:pt x="239" y="77"/>
                      </a:lnTo>
                      <a:lnTo>
                        <a:pt x="216" y="39"/>
                      </a:lnTo>
                      <a:lnTo>
                        <a:pt x="194" y="0"/>
                      </a:lnTo>
                      <a:lnTo>
                        <a:pt x="0" y="11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5" name="Freeform 583"/>
                <p:cNvSpPr>
                  <a:spLocks/>
                </p:cNvSpPr>
                <p:nvPr/>
              </p:nvSpPr>
              <p:spPr bwMode="auto">
                <a:xfrm>
                  <a:off x="1955" y="1480"/>
                  <a:ext cx="6" cy="6"/>
                </a:xfrm>
                <a:custGeom>
                  <a:avLst/>
                  <a:gdLst>
                    <a:gd name="T0" fmla="*/ 0 w 39"/>
                    <a:gd name="T1" fmla="*/ 0 h 38"/>
                    <a:gd name="T2" fmla="*/ 0 w 39"/>
                    <a:gd name="T3" fmla="*/ 0 h 38"/>
                    <a:gd name="T4" fmla="*/ 0 w 39"/>
                    <a:gd name="T5" fmla="*/ 0 h 38"/>
                    <a:gd name="T6" fmla="*/ 0 w 39"/>
                    <a:gd name="T7" fmla="*/ 0 h 38"/>
                    <a:gd name="T8" fmla="*/ 0 w 39"/>
                    <a:gd name="T9" fmla="*/ 0 h 38"/>
                    <a:gd name="T10" fmla="*/ 0 w 39"/>
                    <a:gd name="T11" fmla="*/ 0 h 38"/>
                    <a:gd name="T12" fmla="*/ 0 w 39"/>
                    <a:gd name="T13" fmla="*/ 0 h 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9"/>
                    <a:gd name="T22" fmla="*/ 0 h 38"/>
                    <a:gd name="T23" fmla="*/ 39 w 39"/>
                    <a:gd name="T24" fmla="*/ 38 h 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9" h="38">
                      <a:moveTo>
                        <a:pt x="0" y="0"/>
                      </a:moveTo>
                      <a:lnTo>
                        <a:pt x="23" y="38"/>
                      </a:lnTo>
                      <a:lnTo>
                        <a:pt x="28" y="35"/>
                      </a:lnTo>
                      <a:lnTo>
                        <a:pt x="32" y="31"/>
                      </a:lnTo>
                      <a:lnTo>
                        <a:pt x="36" y="27"/>
                      </a:lnTo>
                      <a:lnTo>
                        <a:pt x="39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6" name="Freeform 584"/>
                <p:cNvSpPr>
                  <a:spLocks/>
                </p:cNvSpPr>
                <p:nvPr/>
              </p:nvSpPr>
              <p:spPr bwMode="auto">
                <a:xfrm>
                  <a:off x="1958" y="1483"/>
                  <a:ext cx="3" cy="3"/>
                </a:xfrm>
                <a:custGeom>
                  <a:avLst/>
                  <a:gdLst>
                    <a:gd name="T0" fmla="*/ 0 w 16"/>
                    <a:gd name="T1" fmla="*/ 0 h 17"/>
                    <a:gd name="T2" fmla="*/ 0 w 16"/>
                    <a:gd name="T3" fmla="*/ 0 h 17"/>
                    <a:gd name="T4" fmla="*/ 0 w 16"/>
                    <a:gd name="T5" fmla="*/ 0 h 17"/>
                    <a:gd name="T6" fmla="*/ 0 w 16"/>
                    <a:gd name="T7" fmla="*/ 0 h 17"/>
                    <a:gd name="T8" fmla="*/ 0 w 16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"/>
                    <a:gd name="T16" fmla="*/ 0 h 17"/>
                    <a:gd name="T17" fmla="*/ 16 w 16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" h="17">
                      <a:moveTo>
                        <a:pt x="0" y="17"/>
                      </a:moveTo>
                      <a:lnTo>
                        <a:pt x="5" y="14"/>
                      </a:lnTo>
                      <a:lnTo>
                        <a:pt x="9" y="10"/>
                      </a:lnTo>
                      <a:lnTo>
                        <a:pt x="13" y="6"/>
                      </a:lnTo>
                      <a:lnTo>
                        <a:pt x="1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7" name="Freeform 585"/>
                <p:cNvSpPr>
                  <a:spLocks/>
                </p:cNvSpPr>
                <p:nvPr/>
              </p:nvSpPr>
              <p:spPr bwMode="auto">
                <a:xfrm>
                  <a:off x="1948" y="1443"/>
                  <a:ext cx="31" cy="40"/>
                </a:xfrm>
                <a:custGeom>
                  <a:avLst/>
                  <a:gdLst>
                    <a:gd name="T0" fmla="*/ 0 w 185"/>
                    <a:gd name="T1" fmla="*/ 0 h 241"/>
                    <a:gd name="T2" fmla="*/ 0 w 185"/>
                    <a:gd name="T3" fmla="*/ 0 h 241"/>
                    <a:gd name="T4" fmla="*/ 0 w 185"/>
                    <a:gd name="T5" fmla="*/ 0 h 241"/>
                    <a:gd name="T6" fmla="*/ 0 w 185"/>
                    <a:gd name="T7" fmla="*/ 0 h 241"/>
                    <a:gd name="T8" fmla="*/ 0 w 185"/>
                    <a:gd name="T9" fmla="*/ 0 h 241"/>
                    <a:gd name="T10" fmla="*/ 0 w 185"/>
                    <a:gd name="T11" fmla="*/ 0 h 241"/>
                    <a:gd name="T12" fmla="*/ 0 w 185"/>
                    <a:gd name="T13" fmla="*/ 0 h 24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241"/>
                    <a:gd name="T23" fmla="*/ 185 w 185"/>
                    <a:gd name="T24" fmla="*/ 241 h 24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241">
                      <a:moveTo>
                        <a:pt x="0" y="199"/>
                      </a:moveTo>
                      <a:lnTo>
                        <a:pt x="38" y="220"/>
                      </a:lnTo>
                      <a:lnTo>
                        <a:pt x="77" y="241"/>
                      </a:lnTo>
                      <a:lnTo>
                        <a:pt x="185" y="42"/>
                      </a:lnTo>
                      <a:lnTo>
                        <a:pt x="146" y="21"/>
                      </a:lnTo>
                      <a:lnTo>
                        <a:pt x="108" y="0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8" name="Freeform 586"/>
                <p:cNvSpPr>
                  <a:spLocks/>
                </p:cNvSpPr>
                <p:nvPr/>
              </p:nvSpPr>
              <p:spPr bwMode="auto">
                <a:xfrm>
                  <a:off x="1948" y="1443"/>
                  <a:ext cx="31" cy="40"/>
                </a:xfrm>
                <a:custGeom>
                  <a:avLst/>
                  <a:gdLst>
                    <a:gd name="T0" fmla="*/ 0 w 185"/>
                    <a:gd name="T1" fmla="*/ 0 h 241"/>
                    <a:gd name="T2" fmla="*/ 0 w 185"/>
                    <a:gd name="T3" fmla="*/ 0 h 241"/>
                    <a:gd name="T4" fmla="*/ 0 w 185"/>
                    <a:gd name="T5" fmla="*/ 0 h 241"/>
                    <a:gd name="T6" fmla="*/ 0 w 185"/>
                    <a:gd name="T7" fmla="*/ 0 h 241"/>
                    <a:gd name="T8" fmla="*/ 0 w 185"/>
                    <a:gd name="T9" fmla="*/ 0 h 241"/>
                    <a:gd name="T10" fmla="*/ 0 w 185"/>
                    <a:gd name="T11" fmla="*/ 0 h 241"/>
                    <a:gd name="T12" fmla="*/ 0 w 185"/>
                    <a:gd name="T13" fmla="*/ 0 h 24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241"/>
                    <a:gd name="T23" fmla="*/ 185 w 185"/>
                    <a:gd name="T24" fmla="*/ 241 h 24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241">
                      <a:moveTo>
                        <a:pt x="0" y="199"/>
                      </a:moveTo>
                      <a:lnTo>
                        <a:pt x="38" y="220"/>
                      </a:lnTo>
                      <a:lnTo>
                        <a:pt x="77" y="241"/>
                      </a:lnTo>
                      <a:lnTo>
                        <a:pt x="185" y="42"/>
                      </a:lnTo>
                      <a:lnTo>
                        <a:pt x="146" y="21"/>
                      </a:lnTo>
                      <a:lnTo>
                        <a:pt x="108" y="0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9" name="Freeform 587"/>
                <p:cNvSpPr>
                  <a:spLocks/>
                </p:cNvSpPr>
                <p:nvPr/>
              </p:nvSpPr>
              <p:spPr bwMode="auto">
                <a:xfrm>
                  <a:off x="1966" y="1439"/>
                  <a:ext cx="14" cy="11"/>
                </a:xfrm>
                <a:custGeom>
                  <a:avLst/>
                  <a:gdLst>
                    <a:gd name="T0" fmla="*/ 0 w 82"/>
                    <a:gd name="T1" fmla="*/ 0 h 65"/>
                    <a:gd name="T2" fmla="*/ 0 w 82"/>
                    <a:gd name="T3" fmla="*/ 0 h 65"/>
                    <a:gd name="T4" fmla="*/ 0 w 82"/>
                    <a:gd name="T5" fmla="*/ 0 h 65"/>
                    <a:gd name="T6" fmla="*/ 0 w 82"/>
                    <a:gd name="T7" fmla="*/ 0 h 65"/>
                    <a:gd name="T8" fmla="*/ 0 w 82"/>
                    <a:gd name="T9" fmla="*/ 0 h 65"/>
                    <a:gd name="T10" fmla="*/ 0 w 82"/>
                    <a:gd name="T11" fmla="*/ 0 h 65"/>
                    <a:gd name="T12" fmla="*/ 0 w 82"/>
                    <a:gd name="T13" fmla="*/ 0 h 65"/>
                    <a:gd name="T14" fmla="*/ 0 w 82"/>
                    <a:gd name="T15" fmla="*/ 0 h 65"/>
                    <a:gd name="T16" fmla="*/ 0 w 82"/>
                    <a:gd name="T17" fmla="*/ 0 h 65"/>
                    <a:gd name="T18" fmla="*/ 0 w 82"/>
                    <a:gd name="T19" fmla="*/ 0 h 65"/>
                    <a:gd name="T20" fmla="*/ 0 w 82"/>
                    <a:gd name="T21" fmla="*/ 0 h 65"/>
                    <a:gd name="T22" fmla="*/ 0 w 82"/>
                    <a:gd name="T23" fmla="*/ 0 h 65"/>
                    <a:gd name="T24" fmla="*/ 0 w 82"/>
                    <a:gd name="T25" fmla="*/ 0 h 65"/>
                    <a:gd name="T26" fmla="*/ 0 w 82"/>
                    <a:gd name="T27" fmla="*/ 0 h 65"/>
                    <a:gd name="T28" fmla="*/ 0 w 82"/>
                    <a:gd name="T29" fmla="*/ 0 h 65"/>
                    <a:gd name="T30" fmla="*/ 0 w 82"/>
                    <a:gd name="T31" fmla="*/ 0 h 6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2"/>
                    <a:gd name="T49" fmla="*/ 0 h 65"/>
                    <a:gd name="T50" fmla="*/ 82 w 82"/>
                    <a:gd name="T51" fmla="*/ 65 h 6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2" h="65">
                      <a:moveTo>
                        <a:pt x="38" y="44"/>
                      </a:moveTo>
                      <a:lnTo>
                        <a:pt x="0" y="23"/>
                      </a:lnTo>
                      <a:lnTo>
                        <a:pt x="5" y="14"/>
                      </a:lnTo>
                      <a:lnTo>
                        <a:pt x="14" y="8"/>
                      </a:lnTo>
                      <a:lnTo>
                        <a:pt x="23" y="2"/>
                      </a:lnTo>
                      <a:lnTo>
                        <a:pt x="34" y="0"/>
                      </a:lnTo>
                      <a:lnTo>
                        <a:pt x="45" y="0"/>
                      </a:lnTo>
                      <a:lnTo>
                        <a:pt x="54" y="2"/>
                      </a:lnTo>
                      <a:lnTo>
                        <a:pt x="64" y="8"/>
                      </a:lnTo>
                      <a:lnTo>
                        <a:pt x="71" y="15"/>
                      </a:lnTo>
                      <a:lnTo>
                        <a:pt x="78" y="24"/>
                      </a:lnTo>
                      <a:lnTo>
                        <a:pt x="81" y="34"/>
                      </a:lnTo>
                      <a:lnTo>
                        <a:pt x="82" y="45"/>
                      </a:lnTo>
                      <a:lnTo>
                        <a:pt x="81" y="55"/>
                      </a:lnTo>
                      <a:lnTo>
                        <a:pt x="77" y="65"/>
                      </a:lnTo>
                      <a:lnTo>
                        <a:pt x="38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0" name="Freeform 588"/>
                <p:cNvSpPr>
                  <a:spLocks/>
                </p:cNvSpPr>
                <p:nvPr/>
              </p:nvSpPr>
              <p:spPr bwMode="auto">
                <a:xfrm>
                  <a:off x="1966" y="1439"/>
                  <a:ext cx="14" cy="11"/>
                </a:xfrm>
                <a:custGeom>
                  <a:avLst/>
                  <a:gdLst>
                    <a:gd name="T0" fmla="*/ 0 w 82"/>
                    <a:gd name="T1" fmla="*/ 0 h 65"/>
                    <a:gd name="T2" fmla="*/ 0 w 82"/>
                    <a:gd name="T3" fmla="*/ 0 h 65"/>
                    <a:gd name="T4" fmla="*/ 0 w 82"/>
                    <a:gd name="T5" fmla="*/ 0 h 65"/>
                    <a:gd name="T6" fmla="*/ 0 w 82"/>
                    <a:gd name="T7" fmla="*/ 0 h 65"/>
                    <a:gd name="T8" fmla="*/ 0 w 82"/>
                    <a:gd name="T9" fmla="*/ 0 h 65"/>
                    <a:gd name="T10" fmla="*/ 0 w 82"/>
                    <a:gd name="T11" fmla="*/ 0 h 65"/>
                    <a:gd name="T12" fmla="*/ 0 w 82"/>
                    <a:gd name="T13" fmla="*/ 0 h 65"/>
                    <a:gd name="T14" fmla="*/ 0 w 82"/>
                    <a:gd name="T15" fmla="*/ 0 h 65"/>
                    <a:gd name="T16" fmla="*/ 0 w 82"/>
                    <a:gd name="T17" fmla="*/ 0 h 65"/>
                    <a:gd name="T18" fmla="*/ 0 w 82"/>
                    <a:gd name="T19" fmla="*/ 0 h 65"/>
                    <a:gd name="T20" fmla="*/ 0 w 82"/>
                    <a:gd name="T21" fmla="*/ 0 h 65"/>
                    <a:gd name="T22" fmla="*/ 0 w 82"/>
                    <a:gd name="T23" fmla="*/ 0 h 65"/>
                    <a:gd name="T24" fmla="*/ 0 w 82"/>
                    <a:gd name="T25" fmla="*/ 0 h 65"/>
                    <a:gd name="T26" fmla="*/ 0 w 82"/>
                    <a:gd name="T27" fmla="*/ 0 h 6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2"/>
                    <a:gd name="T43" fmla="*/ 0 h 65"/>
                    <a:gd name="T44" fmla="*/ 82 w 82"/>
                    <a:gd name="T45" fmla="*/ 65 h 6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2" h="65">
                      <a:moveTo>
                        <a:pt x="0" y="23"/>
                      </a:moveTo>
                      <a:lnTo>
                        <a:pt x="5" y="14"/>
                      </a:lnTo>
                      <a:lnTo>
                        <a:pt x="14" y="8"/>
                      </a:lnTo>
                      <a:lnTo>
                        <a:pt x="23" y="2"/>
                      </a:lnTo>
                      <a:lnTo>
                        <a:pt x="34" y="0"/>
                      </a:lnTo>
                      <a:lnTo>
                        <a:pt x="45" y="0"/>
                      </a:lnTo>
                      <a:lnTo>
                        <a:pt x="54" y="2"/>
                      </a:lnTo>
                      <a:lnTo>
                        <a:pt x="64" y="8"/>
                      </a:lnTo>
                      <a:lnTo>
                        <a:pt x="71" y="15"/>
                      </a:lnTo>
                      <a:lnTo>
                        <a:pt x="78" y="24"/>
                      </a:lnTo>
                      <a:lnTo>
                        <a:pt x="81" y="34"/>
                      </a:lnTo>
                      <a:lnTo>
                        <a:pt x="82" y="45"/>
                      </a:lnTo>
                      <a:lnTo>
                        <a:pt x="81" y="55"/>
                      </a:lnTo>
                      <a:lnTo>
                        <a:pt x="77" y="6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1" name="Freeform 589"/>
                <p:cNvSpPr>
                  <a:spLocks/>
                </p:cNvSpPr>
                <p:nvPr/>
              </p:nvSpPr>
              <p:spPr bwMode="auto">
                <a:xfrm>
                  <a:off x="1778" y="571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4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6"/>
                      </a:lnTo>
                      <a:lnTo>
                        <a:pt x="11" y="30"/>
                      </a:lnTo>
                      <a:lnTo>
                        <a:pt x="5" y="20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2" name="Freeform 590"/>
                <p:cNvSpPr>
                  <a:spLocks/>
                </p:cNvSpPr>
                <p:nvPr/>
              </p:nvSpPr>
              <p:spPr bwMode="auto">
                <a:xfrm>
                  <a:off x="1778" y="571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4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6"/>
                      </a:lnTo>
                      <a:lnTo>
                        <a:pt x="11" y="30"/>
                      </a:lnTo>
                      <a:lnTo>
                        <a:pt x="5" y="20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3" name="Freeform 591"/>
                <p:cNvSpPr>
                  <a:spLocks/>
                </p:cNvSpPr>
                <p:nvPr/>
              </p:nvSpPr>
              <p:spPr bwMode="auto">
                <a:xfrm>
                  <a:off x="1778" y="509"/>
                  <a:ext cx="15" cy="62"/>
                </a:xfrm>
                <a:custGeom>
                  <a:avLst/>
                  <a:gdLst>
                    <a:gd name="T0" fmla="*/ 0 w 89"/>
                    <a:gd name="T1" fmla="*/ 0 h 371"/>
                    <a:gd name="T2" fmla="*/ 0 w 89"/>
                    <a:gd name="T3" fmla="*/ 0 h 371"/>
                    <a:gd name="T4" fmla="*/ 0 w 89"/>
                    <a:gd name="T5" fmla="*/ 0 h 371"/>
                    <a:gd name="T6" fmla="*/ 0 w 89"/>
                    <a:gd name="T7" fmla="*/ 0 h 371"/>
                    <a:gd name="T8" fmla="*/ 0 w 89"/>
                    <a:gd name="T9" fmla="*/ 0 h 371"/>
                    <a:gd name="T10" fmla="*/ 0 w 89"/>
                    <a:gd name="T11" fmla="*/ 0 h 371"/>
                    <a:gd name="T12" fmla="*/ 0 w 89"/>
                    <a:gd name="T13" fmla="*/ 0 h 37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371"/>
                    <a:gd name="T23" fmla="*/ 89 w 89"/>
                    <a:gd name="T24" fmla="*/ 371 h 37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371">
                      <a:moveTo>
                        <a:pt x="0" y="371"/>
                      </a:moveTo>
                      <a:lnTo>
                        <a:pt x="44" y="371"/>
                      </a:lnTo>
                      <a:lnTo>
                        <a:pt x="89" y="371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3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4" name="Freeform 592"/>
                <p:cNvSpPr>
                  <a:spLocks/>
                </p:cNvSpPr>
                <p:nvPr/>
              </p:nvSpPr>
              <p:spPr bwMode="auto">
                <a:xfrm>
                  <a:off x="1778" y="509"/>
                  <a:ext cx="15" cy="62"/>
                </a:xfrm>
                <a:custGeom>
                  <a:avLst/>
                  <a:gdLst>
                    <a:gd name="T0" fmla="*/ 0 w 89"/>
                    <a:gd name="T1" fmla="*/ 0 h 371"/>
                    <a:gd name="T2" fmla="*/ 0 w 89"/>
                    <a:gd name="T3" fmla="*/ 0 h 371"/>
                    <a:gd name="T4" fmla="*/ 0 w 89"/>
                    <a:gd name="T5" fmla="*/ 0 h 371"/>
                    <a:gd name="T6" fmla="*/ 0 w 89"/>
                    <a:gd name="T7" fmla="*/ 0 h 371"/>
                    <a:gd name="T8" fmla="*/ 0 w 89"/>
                    <a:gd name="T9" fmla="*/ 0 h 371"/>
                    <a:gd name="T10" fmla="*/ 0 w 89"/>
                    <a:gd name="T11" fmla="*/ 0 h 371"/>
                    <a:gd name="T12" fmla="*/ 0 w 89"/>
                    <a:gd name="T13" fmla="*/ 0 h 37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371"/>
                    <a:gd name="T23" fmla="*/ 89 w 89"/>
                    <a:gd name="T24" fmla="*/ 371 h 37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371">
                      <a:moveTo>
                        <a:pt x="0" y="371"/>
                      </a:moveTo>
                      <a:lnTo>
                        <a:pt x="44" y="371"/>
                      </a:lnTo>
                      <a:lnTo>
                        <a:pt x="89" y="371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37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5" name="Freeform 593"/>
                <p:cNvSpPr>
                  <a:spLocks/>
                </p:cNvSpPr>
                <p:nvPr/>
              </p:nvSpPr>
              <p:spPr bwMode="auto">
                <a:xfrm>
                  <a:off x="1778" y="50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4"/>
                      </a:lnTo>
                      <a:lnTo>
                        <a:pt x="5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3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3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4" y="24"/>
                      </a:lnTo>
                      <a:lnTo>
                        <a:pt x="87" y="34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6" name="Freeform 594"/>
                <p:cNvSpPr>
                  <a:spLocks/>
                </p:cNvSpPr>
                <p:nvPr/>
              </p:nvSpPr>
              <p:spPr bwMode="auto">
                <a:xfrm>
                  <a:off x="1778" y="50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4"/>
                      </a:lnTo>
                      <a:lnTo>
                        <a:pt x="5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3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3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4" y="24"/>
                      </a:lnTo>
                      <a:lnTo>
                        <a:pt x="87" y="34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7" name="Freeform 595"/>
                <p:cNvSpPr>
                  <a:spLocks/>
                </p:cNvSpPr>
                <p:nvPr/>
              </p:nvSpPr>
              <p:spPr bwMode="auto">
                <a:xfrm>
                  <a:off x="2022" y="502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6"/>
                      </a:lnTo>
                      <a:lnTo>
                        <a:pt x="30" y="12"/>
                      </a:lnTo>
                      <a:lnTo>
                        <a:pt x="36" y="20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1"/>
                      </a:lnTo>
                      <a:lnTo>
                        <a:pt x="42" y="61"/>
                      </a:lnTo>
                      <a:lnTo>
                        <a:pt x="36" y="71"/>
                      </a:lnTo>
                      <a:lnTo>
                        <a:pt x="30" y="78"/>
                      </a:lnTo>
                      <a:lnTo>
                        <a:pt x="20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8" name="Freeform 596"/>
                <p:cNvSpPr>
                  <a:spLocks/>
                </p:cNvSpPr>
                <p:nvPr/>
              </p:nvSpPr>
              <p:spPr bwMode="auto">
                <a:xfrm>
                  <a:off x="2022" y="502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0" y="0"/>
                      </a:moveTo>
                      <a:lnTo>
                        <a:pt x="11" y="2"/>
                      </a:lnTo>
                      <a:lnTo>
                        <a:pt x="20" y="6"/>
                      </a:lnTo>
                      <a:lnTo>
                        <a:pt x="30" y="12"/>
                      </a:lnTo>
                      <a:lnTo>
                        <a:pt x="36" y="20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1"/>
                      </a:lnTo>
                      <a:lnTo>
                        <a:pt x="42" y="61"/>
                      </a:lnTo>
                      <a:lnTo>
                        <a:pt x="36" y="71"/>
                      </a:lnTo>
                      <a:lnTo>
                        <a:pt x="30" y="78"/>
                      </a:lnTo>
                      <a:lnTo>
                        <a:pt x="20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9" name="Freeform 597"/>
                <p:cNvSpPr>
                  <a:spLocks/>
                </p:cNvSpPr>
                <p:nvPr/>
              </p:nvSpPr>
              <p:spPr bwMode="auto">
                <a:xfrm>
                  <a:off x="1786" y="502"/>
                  <a:ext cx="236" cy="15"/>
                </a:xfrm>
                <a:custGeom>
                  <a:avLst/>
                  <a:gdLst>
                    <a:gd name="T0" fmla="*/ 0 w 1417"/>
                    <a:gd name="T1" fmla="*/ 0 h 89"/>
                    <a:gd name="T2" fmla="*/ 0 w 1417"/>
                    <a:gd name="T3" fmla="*/ 0 h 89"/>
                    <a:gd name="T4" fmla="*/ 0 w 1417"/>
                    <a:gd name="T5" fmla="*/ 0 h 89"/>
                    <a:gd name="T6" fmla="*/ 0 w 1417"/>
                    <a:gd name="T7" fmla="*/ 0 h 89"/>
                    <a:gd name="T8" fmla="*/ 0 w 1417"/>
                    <a:gd name="T9" fmla="*/ 0 h 89"/>
                    <a:gd name="T10" fmla="*/ 0 w 1417"/>
                    <a:gd name="T11" fmla="*/ 0 h 89"/>
                    <a:gd name="T12" fmla="*/ 0 w 1417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17"/>
                    <a:gd name="T22" fmla="*/ 0 h 89"/>
                    <a:gd name="T23" fmla="*/ 1417 w 1417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17" h="89">
                      <a:moveTo>
                        <a:pt x="1417" y="89"/>
                      </a:moveTo>
                      <a:lnTo>
                        <a:pt x="1417" y="45"/>
                      </a:lnTo>
                      <a:lnTo>
                        <a:pt x="1417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1417" y="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70" name="Freeform 598"/>
                <p:cNvSpPr>
                  <a:spLocks/>
                </p:cNvSpPr>
                <p:nvPr/>
              </p:nvSpPr>
              <p:spPr bwMode="auto">
                <a:xfrm>
                  <a:off x="1786" y="502"/>
                  <a:ext cx="236" cy="15"/>
                </a:xfrm>
                <a:custGeom>
                  <a:avLst/>
                  <a:gdLst>
                    <a:gd name="T0" fmla="*/ 0 w 1417"/>
                    <a:gd name="T1" fmla="*/ 0 h 89"/>
                    <a:gd name="T2" fmla="*/ 0 w 1417"/>
                    <a:gd name="T3" fmla="*/ 0 h 89"/>
                    <a:gd name="T4" fmla="*/ 0 w 1417"/>
                    <a:gd name="T5" fmla="*/ 0 h 89"/>
                    <a:gd name="T6" fmla="*/ 0 w 1417"/>
                    <a:gd name="T7" fmla="*/ 0 h 89"/>
                    <a:gd name="T8" fmla="*/ 0 w 1417"/>
                    <a:gd name="T9" fmla="*/ 0 h 89"/>
                    <a:gd name="T10" fmla="*/ 0 w 1417"/>
                    <a:gd name="T11" fmla="*/ 0 h 89"/>
                    <a:gd name="T12" fmla="*/ 0 w 1417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17"/>
                    <a:gd name="T22" fmla="*/ 0 h 89"/>
                    <a:gd name="T23" fmla="*/ 1417 w 1417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17" h="89">
                      <a:moveTo>
                        <a:pt x="1417" y="89"/>
                      </a:moveTo>
                      <a:lnTo>
                        <a:pt x="1417" y="45"/>
                      </a:lnTo>
                      <a:lnTo>
                        <a:pt x="1417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1417" y="8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71" name="Freeform 599"/>
                <p:cNvSpPr>
                  <a:spLocks/>
                </p:cNvSpPr>
                <p:nvPr/>
              </p:nvSpPr>
              <p:spPr bwMode="auto">
                <a:xfrm>
                  <a:off x="1778" y="502"/>
                  <a:ext cx="8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3" y="88"/>
                      </a:lnTo>
                      <a:lnTo>
                        <a:pt x="24" y="85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2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8" y="20"/>
                      </a:lnTo>
                      <a:lnTo>
                        <a:pt x="14" y="12"/>
                      </a:lnTo>
                      <a:lnTo>
                        <a:pt x="24" y="6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72" name="Freeform 600"/>
                <p:cNvSpPr>
                  <a:spLocks/>
                </p:cNvSpPr>
                <p:nvPr/>
              </p:nvSpPr>
              <p:spPr bwMode="auto">
                <a:xfrm>
                  <a:off x="1778" y="502"/>
                  <a:ext cx="8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3" y="88"/>
                      </a:lnTo>
                      <a:lnTo>
                        <a:pt x="24" y="85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2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8" y="20"/>
                      </a:lnTo>
                      <a:lnTo>
                        <a:pt x="14" y="12"/>
                      </a:lnTo>
                      <a:lnTo>
                        <a:pt x="24" y="6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73" name="Freeform 601"/>
                <p:cNvSpPr>
                  <a:spLocks/>
                </p:cNvSpPr>
                <p:nvPr/>
              </p:nvSpPr>
              <p:spPr bwMode="auto">
                <a:xfrm>
                  <a:off x="2014" y="571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4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6"/>
                      </a:lnTo>
                      <a:lnTo>
                        <a:pt x="11" y="30"/>
                      </a:lnTo>
                      <a:lnTo>
                        <a:pt x="5" y="20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74" name="Freeform 602"/>
                <p:cNvSpPr>
                  <a:spLocks/>
                </p:cNvSpPr>
                <p:nvPr/>
              </p:nvSpPr>
              <p:spPr bwMode="auto">
                <a:xfrm>
                  <a:off x="2014" y="571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4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6"/>
                      </a:lnTo>
                      <a:lnTo>
                        <a:pt x="11" y="30"/>
                      </a:lnTo>
                      <a:lnTo>
                        <a:pt x="5" y="20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75" name="Freeform 603"/>
                <p:cNvSpPr>
                  <a:spLocks/>
                </p:cNvSpPr>
                <p:nvPr/>
              </p:nvSpPr>
              <p:spPr bwMode="auto">
                <a:xfrm>
                  <a:off x="2014" y="509"/>
                  <a:ext cx="15" cy="62"/>
                </a:xfrm>
                <a:custGeom>
                  <a:avLst/>
                  <a:gdLst>
                    <a:gd name="T0" fmla="*/ 0 w 89"/>
                    <a:gd name="T1" fmla="*/ 0 h 371"/>
                    <a:gd name="T2" fmla="*/ 0 w 89"/>
                    <a:gd name="T3" fmla="*/ 0 h 371"/>
                    <a:gd name="T4" fmla="*/ 0 w 89"/>
                    <a:gd name="T5" fmla="*/ 0 h 371"/>
                    <a:gd name="T6" fmla="*/ 0 w 89"/>
                    <a:gd name="T7" fmla="*/ 0 h 371"/>
                    <a:gd name="T8" fmla="*/ 0 w 89"/>
                    <a:gd name="T9" fmla="*/ 0 h 371"/>
                    <a:gd name="T10" fmla="*/ 0 w 89"/>
                    <a:gd name="T11" fmla="*/ 0 h 371"/>
                    <a:gd name="T12" fmla="*/ 0 w 89"/>
                    <a:gd name="T13" fmla="*/ 0 h 37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371"/>
                    <a:gd name="T23" fmla="*/ 89 w 89"/>
                    <a:gd name="T24" fmla="*/ 371 h 37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371">
                      <a:moveTo>
                        <a:pt x="0" y="371"/>
                      </a:moveTo>
                      <a:lnTo>
                        <a:pt x="44" y="371"/>
                      </a:lnTo>
                      <a:lnTo>
                        <a:pt x="89" y="371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3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76" name="Freeform 604"/>
                <p:cNvSpPr>
                  <a:spLocks/>
                </p:cNvSpPr>
                <p:nvPr/>
              </p:nvSpPr>
              <p:spPr bwMode="auto">
                <a:xfrm>
                  <a:off x="2014" y="509"/>
                  <a:ext cx="15" cy="62"/>
                </a:xfrm>
                <a:custGeom>
                  <a:avLst/>
                  <a:gdLst>
                    <a:gd name="T0" fmla="*/ 0 w 89"/>
                    <a:gd name="T1" fmla="*/ 0 h 371"/>
                    <a:gd name="T2" fmla="*/ 0 w 89"/>
                    <a:gd name="T3" fmla="*/ 0 h 371"/>
                    <a:gd name="T4" fmla="*/ 0 w 89"/>
                    <a:gd name="T5" fmla="*/ 0 h 371"/>
                    <a:gd name="T6" fmla="*/ 0 w 89"/>
                    <a:gd name="T7" fmla="*/ 0 h 371"/>
                    <a:gd name="T8" fmla="*/ 0 w 89"/>
                    <a:gd name="T9" fmla="*/ 0 h 371"/>
                    <a:gd name="T10" fmla="*/ 0 w 89"/>
                    <a:gd name="T11" fmla="*/ 0 h 371"/>
                    <a:gd name="T12" fmla="*/ 0 w 89"/>
                    <a:gd name="T13" fmla="*/ 0 h 37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371"/>
                    <a:gd name="T23" fmla="*/ 89 w 89"/>
                    <a:gd name="T24" fmla="*/ 371 h 37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371">
                      <a:moveTo>
                        <a:pt x="0" y="371"/>
                      </a:moveTo>
                      <a:lnTo>
                        <a:pt x="44" y="371"/>
                      </a:lnTo>
                      <a:lnTo>
                        <a:pt x="89" y="371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37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77" name="Freeform 605"/>
                <p:cNvSpPr>
                  <a:spLocks/>
                </p:cNvSpPr>
                <p:nvPr/>
              </p:nvSpPr>
              <p:spPr bwMode="auto">
                <a:xfrm>
                  <a:off x="2014" y="50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4"/>
                      </a:lnTo>
                      <a:lnTo>
                        <a:pt x="5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3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3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4" y="24"/>
                      </a:lnTo>
                      <a:lnTo>
                        <a:pt x="87" y="34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78" name="Freeform 606"/>
                <p:cNvSpPr>
                  <a:spLocks/>
                </p:cNvSpPr>
                <p:nvPr/>
              </p:nvSpPr>
              <p:spPr bwMode="auto">
                <a:xfrm>
                  <a:off x="2014" y="50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4"/>
                      </a:lnTo>
                      <a:lnTo>
                        <a:pt x="5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3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3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4" y="24"/>
                      </a:lnTo>
                      <a:lnTo>
                        <a:pt x="87" y="34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79" name="Freeform 607"/>
                <p:cNvSpPr>
                  <a:spLocks/>
                </p:cNvSpPr>
                <p:nvPr/>
              </p:nvSpPr>
              <p:spPr bwMode="auto">
                <a:xfrm>
                  <a:off x="2286" y="1176"/>
                  <a:ext cx="15" cy="8"/>
                </a:xfrm>
                <a:custGeom>
                  <a:avLst/>
                  <a:gdLst>
                    <a:gd name="T0" fmla="*/ 0 w 88"/>
                    <a:gd name="T1" fmla="*/ 0 h 47"/>
                    <a:gd name="T2" fmla="*/ 0 w 88"/>
                    <a:gd name="T3" fmla="*/ 0 h 47"/>
                    <a:gd name="T4" fmla="*/ 0 w 88"/>
                    <a:gd name="T5" fmla="*/ 0 h 47"/>
                    <a:gd name="T6" fmla="*/ 0 w 88"/>
                    <a:gd name="T7" fmla="*/ 0 h 47"/>
                    <a:gd name="T8" fmla="*/ 0 w 88"/>
                    <a:gd name="T9" fmla="*/ 0 h 47"/>
                    <a:gd name="T10" fmla="*/ 0 w 88"/>
                    <a:gd name="T11" fmla="*/ 0 h 47"/>
                    <a:gd name="T12" fmla="*/ 0 w 88"/>
                    <a:gd name="T13" fmla="*/ 0 h 47"/>
                    <a:gd name="T14" fmla="*/ 0 w 88"/>
                    <a:gd name="T15" fmla="*/ 0 h 47"/>
                    <a:gd name="T16" fmla="*/ 0 w 88"/>
                    <a:gd name="T17" fmla="*/ 0 h 47"/>
                    <a:gd name="T18" fmla="*/ 0 w 88"/>
                    <a:gd name="T19" fmla="*/ 0 h 47"/>
                    <a:gd name="T20" fmla="*/ 0 w 88"/>
                    <a:gd name="T21" fmla="*/ 0 h 47"/>
                    <a:gd name="T22" fmla="*/ 0 w 88"/>
                    <a:gd name="T23" fmla="*/ 0 h 47"/>
                    <a:gd name="T24" fmla="*/ 0 w 88"/>
                    <a:gd name="T25" fmla="*/ 0 h 47"/>
                    <a:gd name="T26" fmla="*/ 0 w 88"/>
                    <a:gd name="T27" fmla="*/ 0 h 47"/>
                    <a:gd name="T28" fmla="*/ 0 w 88"/>
                    <a:gd name="T29" fmla="*/ 0 h 47"/>
                    <a:gd name="T30" fmla="*/ 0 w 88"/>
                    <a:gd name="T31" fmla="*/ 0 h 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7"/>
                    <a:gd name="T50" fmla="*/ 88 w 88"/>
                    <a:gd name="T51" fmla="*/ 47 h 4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7">
                      <a:moveTo>
                        <a:pt x="44" y="43"/>
                      </a:moveTo>
                      <a:lnTo>
                        <a:pt x="0" y="47"/>
                      </a:lnTo>
                      <a:lnTo>
                        <a:pt x="0" y="36"/>
                      </a:lnTo>
                      <a:lnTo>
                        <a:pt x="3" y="25"/>
                      </a:lnTo>
                      <a:lnTo>
                        <a:pt x="9" y="17"/>
                      </a:lnTo>
                      <a:lnTo>
                        <a:pt x="16" y="8"/>
                      </a:lnTo>
                      <a:lnTo>
                        <a:pt x="26" y="3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1"/>
                      </a:lnTo>
                      <a:lnTo>
                        <a:pt x="66" y="5"/>
                      </a:lnTo>
                      <a:lnTo>
                        <a:pt x="75" y="11"/>
                      </a:lnTo>
                      <a:lnTo>
                        <a:pt x="81" y="20"/>
                      </a:lnTo>
                      <a:lnTo>
                        <a:pt x="87" y="29"/>
                      </a:lnTo>
                      <a:lnTo>
                        <a:pt x="88" y="40"/>
                      </a:lnTo>
                      <a:lnTo>
                        <a:pt x="44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0" name="Freeform 608"/>
                <p:cNvSpPr>
                  <a:spLocks/>
                </p:cNvSpPr>
                <p:nvPr/>
              </p:nvSpPr>
              <p:spPr bwMode="auto">
                <a:xfrm>
                  <a:off x="2286" y="1176"/>
                  <a:ext cx="15" cy="8"/>
                </a:xfrm>
                <a:custGeom>
                  <a:avLst/>
                  <a:gdLst>
                    <a:gd name="T0" fmla="*/ 0 w 88"/>
                    <a:gd name="T1" fmla="*/ 0 h 47"/>
                    <a:gd name="T2" fmla="*/ 0 w 88"/>
                    <a:gd name="T3" fmla="*/ 0 h 47"/>
                    <a:gd name="T4" fmla="*/ 0 w 88"/>
                    <a:gd name="T5" fmla="*/ 0 h 47"/>
                    <a:gd name="T6" fmla="*/ 0 w 88"/>
                    <a:gd name="T7" fmla="*/ 0 h 47"/>
                    <a:gd name="T8" fmla="*/ 0 w 88"/>
                    <a:gd name="T9" fmla="*/ 0 h 47"/>
                    <a:gd name="T10" fmla="*/ 0 w 88"/>
                    <a:gd name="T11" fmla="*/ 0 h 47"/>
                    <a:gd name="T12" fmla="*/ 0 w 88"/>
                    <a:gd name="T13" fmla="*/ 0 h 47"/>
                    <a:gd name="T14" fmla="*/ 0 w 88"/>
                    <a:gd name="T15" fmla="*/ 0 h 47"/>
                    <a:gd name="T16" fmla="*/ 0 w 88"/>
                    <a:gd name="T17" fmla="*/ 0 h 47"/>
                    <a:gd name="T18" fmla="*/ 0 w 88"/>
                    <a:gd name="T19" fmla="*/ 0 h 47"/>
                    <a:gd name="T20" fmla="*/ 0 w 88"/>
                    <a:gd name="T21" fmla="*/ 0 h 47"/>
                    <a:gd name="T22" fmla="*/ 0 w 88"/>
                    <a:gd name="T23" fmla="*/ 0 h 47"/>
                    <a:gd name="T24" fmla="*/ 0 w 88"/>
                    <a:gd name="T25" fmla="*/ 0 h 47"/>
                    <a:gd name="T26" fmla="*/ 0 w 88"/>
                    <a:gd name="T27" fmla="*/ 0 h 4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7"/>
                    <a:gd name="T44" fmla="*/ 88 w 88"/>
                    <a:gd name="T45" fmla="*/ 47 h 4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7">
                      <a:moveTo>
                        <a:pt x="0" y="47"/>
                      </a:moveTo>
                      <a:lnTo>
                        <a:pt x="0" y="36"/>
                      </a:lnTo>
                      <a:lnTo>
                        <a:pt x="3" y="25"/>
                      </a:lnTo>
                      <a:lnTo>
                        <a:pt x="9" y="17"/>
                      </a:lnTo>
                      <a:lnTo>
                        <a:pt x="16" y="8"/>
                      </a:lnTo>
                      <a:lnTo>
                        <a:pt x="26" y="3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1"/>
                      </a:lnTo>
                      <a:lnTo>
                        <a:pt x="66" y="5"/>
                      </a:lnTo>
                      <a:lnTo>
                        <a:pt x="75" y="11"/>
                      </a:lnTo>
                      <a:lnTo>
                        <a:pt x="81" y="20"/>
                      </a:lnTo>
                      <a:lnTo>
                        <a:pt x="87" y="29"/>
                      </a:lnTo>
                      <a:lnTo>
                        <a:pt x="88" y="4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1" name="Freeform 609"/>
                <p:cNvSpPr>
                  <a:spLocks/>
                </p:cNvSpPr>
                <p:nvPr/>
              </p:nvSpPr>
              <p:spPr bwMode="auto">
                <a:xfrm>
                  <a:off x="2286" y="1183"/>
                  <a:ext cx="95" cy="1208"/>
                </a:xfrm>
                <a:custGeom>
                  <a:avLst/>
                  <a:gdLst>
                    <a:gd name="T0" fmla="*/ 0 w 568"/>
                    <a:gd name="T1" fmla="*/ 0 h 7245"/>
                    <a:gd name="T2" fmla="*/ 0 w 568"/>
                    <a:gd name="T3" fmla="*/ 0 h 7245"/>
                    <a:gd name="T4" fmla="*/ 0 w 568"/>
                    <a:gd name="T5" fmla="*/ 0 h 7245"/>
                    <a:gd name="T6" fmla="*/ 0 w 568"/>
                    <a:gd name="T7" fmla="*/ 0 h 7245"/>
                    <a:gd name="T8" fmla="*/ 0 w 568"/>
                    <a:gd name="T9" fmla="*/ 0 h 7245"/>
                    <a:gd name="T10" fmla="*/ 0 w 568"/>
                    <a:gd name="T11" fmla="*/ 0 h 7245"/>
                    <a:gd name="T12" fmla="*/ 0 w 568"/>
                    <a:gd name="T13" fmla="*/ 0 h 72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8"/>
                    <a:gd name="T22" fmla="*/ 0 h 7245"/>
                    <a:gd name="T23" fmla="*/ 568 w 568"/>
                    <a:gd name="T24" fmla="*/ 7245 h 72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8" h="7245">
                      <a:moveTo>
                        <a:pt x="88" y="0"/>
                      </a:moveTo>
                      <a:lnTo>
                        <a:pt x="44" y="3"/>
                      </a:lnTo>
                      <a:lnTo>
                        <a:pt x="0" y="7"/>
                      </a:lnTo>
                      <a:lnTo>
                        <a:pt x="480" y="7245"/>
                      </a:lnTo>
                      <a:lnTo>
                        <a:pt x="524" y="7241"/>
                      </a:lnTo>
                      <a:lnTo>
                        <a:pt x="568" y="7238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2" name="Freeform 610"/>
                <p:cNvSpPr>
                  <a:spLocks/>
                </p:cNvSpPr>
                <p:nvPr/>
              </p:nvSpPr>
              <p:spPr bwMode="auto">
                <a:xfrm>
                  <a:off x="2286" y="1183"/>
                  <a:ext cx="95" cy="1208"/>
                </a:xfrm>
                <a:custGeom>
                  <a:avLst/>
                  <a:gdLst>
                    <a:gd name="T0" fmla="*/ 0 w 568"/>
                    <a:gd name="T1" fmla="*/ 0 h 7245"/>
                    <a:gd name="T2" fmla="*/ 0 w 568"/>
                    <a:gd name="T3" fmla="*/ 0 h 7245"/>
                    <a:gd name="T4" fmla="*/ 0 w 568"/>
                    <a:gd name="T5" fmla="*/ 0 h 7245"/>
                    <a:gd name="T6" fmla="*/ 0 w 568"/>
                    <a:gd name="T7" fmla="*/ 0 h 7245"/>
                    <a:gd name="T8" fmla="*/ 0 w 568"/>
                    <a:gd name="T9" fmla="*/ 0 h 7245"/>
                    <a:gd name="T10" fmla="*/ 0 w 568"/>
                    <a:gd name="T11" fmla="*/ 0 h 7245"/>
                    <a:gd name="T12" fmla="*/ 0 w 568"/>
                    <a:gd name="T13" fmla="*/ 0 h 72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8"/>
                    <a:gd name="T22" fmla="*/ 0 h 7245"/>
                    <a:gd name="T23" fmla="*/ 568 w 568"/>
                    <a:gd name="T24" fmla="*/ 7245 h 72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8" h="7245">
                      <a:moveTo>
                        <a:pt x="88" y="0"/>
                      </a:moveTo>
                      <a:lnTo>
                        <a:pt x="44" y="3"/>
                      </a:lnTo>
                      <a:lnTo>
                        <a:pt x="0" y="7"/>
                      </a:lnTo>
                      <a:lnTo>
                        <a:pt x="480" y="7245"/>
                      </a:lnTo>
                      <a:lnTo>
                        <a:pt x="524" y="7241"/>
                      </a:lnTo>
                      <a:lnTo>
                        <a:pt x="568" y="7238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3" name="Freeform 611"/>
                <p:cNvSpPr>
                  <a:spLocks/>
                </p:cNvSpPr>
                <p:nvPr/>
              </p:nvSpPr>
              <p:spPr bwMode="auto">
                <a:xfrm>
                  <a:off x="2366" y="2390"/>
                  <a:ext cx="15" cy="7"/>
                </a:xfrm>
                <a:custGeom>
                  <a:avLst/>
                  <a:gdLst>
                    <a:gd name="T0" fmla="*/ 0 w 88"/>
                    <a:gd name="T1" fmla="*/ 0 h 47"/>
                    <a:gd name="T2" fmla="*/ 0 w 88"/>
                    <a:gd name="T3" fmla="*/ 0 h 47"/>
                    <a:gd name="T4" fmla="*/ 0 w 88"/>
                    <a:gd name="T5" fmla="*/ 0 h 47"/>
                    <a:gd name="T6" fmla="*/ 0 w 88"/>
                    <a:gd name="T7" fmla="*/ 0 h 47"/>
                    <a:gd name="T8" fmla="*/ 0 w 88"/>
                    <a:gd name="T9" fmla="*/ 0 h 47"/>
                    <a:gd name="T10" fmla="*/ 0 w 88"/>
                    <a:gd name="T11" fmla="*/ 0 h 47"/>
                    <a:gd name="T12" fmla="*/ 0 w 88"/>
                    <a:gd name="T13" fmla="*/ 0 h 47"/>
                    <a:gd name="T14" fmla="*/ 0 w 88"/>
                    <a:gd name="T15" fmla="*/ 0 h 47"/>
                    <a:gd name="T16" fmla="*/ 0 w 88"/>
                    <a:gd name="T17" fmla="*/ 0 h 47"/>
                    <a:gd name="T18" fmla="*/ 0 w 88"/>
                    <a:gd name="T19" fmla="*/ 0 h 47"/>
                    <a:gd name="T20" fmla="*/ 0 w 88"/>
                    <a:gd name="T21" fmla="*/ 0 h 47"/>
                    <a:gd name="T22" fmla="*/ 0 w 88"/>
                    <a:gd name="T23" fmla="*/ 0 h 47"/>
                    <a:gd name="T24" fmla="*/ 0 w 88"/>
                    <a:gd name="T25" fmla="*/ 0 h 47"/>
                    <a:gd name="T26" fmla="*/ 0 w 88"/>
                    <a:gd name="T27" fmla="*/ 0 h 47"/>
                    <a:gd name="T28" fmla="*/ 0 w 88"/>
                    <a:gd name="T29" fmla="*/ 0 h 47"/>
                    <a:gd name="T30" fmla="*/ 0 w 88"/>
                    <a:gd name="T31" fmla="*/ 0 h 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7"/>
                    <a:gd name="T50" fmla="*/ 88 w 88"/>
                    <a:gd name="T51" fmla="*/ 47 h 4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7">
                      <a:moveTo>
                        <a:pt x="44" y="3"/>
                      </a:moveTo>
                      <a:lnTo>
                        <a:pt x="88" y="0"/>
                      </a:lnTo>
                      <a:lnTo>
                        <a:pt x="88" y="11"/>
                      </a:lnTo>
                      <a:lnTo>
                        <a:pt x="84" y="21"/>
                      </a:lnTo>
                      <a:lnTo>
                        <a:pt x="79" y="30"/>
                      </a:lnTo>
                      <a:lnTo>
                        <a:pt x="72" y="39"/>
                      </a:lnTo>
                      <a:lnTo>
                        <a:pt x="62" y="44"/>
                      </a:lnTo>
                      <a:lnTo>
                        <a:pt x="52" y="47"/>
                      </a:lnTo>
                      <a:lnTo>
                        <a:pt x="42" y="47"/>
                      </a:lnTo>
                      <a:lnTo>
                        <a:pt x="31" y="46"/>
                      </a:lnTo>
                      <a:lnTo>
                        <a:pt x="21" y="42"/>
                      </a:lnTo>
                      <a:lnTo>
                        <a:pt x="13" y="35"/>
                      </a:lnTo>
                      <a:lnTo>
                        <a:pt x="6" y="27"/>
                      </a:lnTo>
                      <a:lnTo>
                        <a:pt x="1" y="17"/>
                      </a:lnTo>
                      <a:lnTo>
                        <a:pt x="0" y="7"/>
                      </a:lnTo>
                      <a:lnTo>
                        <a:pt x="44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4" name="Freeform 612"/>
                <p:cNvSpPr>
                  <a:spLocks/>
                </p:cNvSpPr>
                <p:nvPr/>
              </p:nvSpPr>
              <p:spPr bwMode="auto">
                <a:xfrm>
                  <a:off x="2366" y="2390"/>
                  <a:ext cx="15" cy="7"/>
                </a:xfrm>
                <a:custGeom>
                  <a:avLst/>
                  <a:gdLst>
                    <a:gd name="T0" fmla="*/ 0 w 88"/>
                    <a:gd name="T1" fmla="*/ 0 h 47"/>
                    <a:gd name="T2" fmla="*/ 0 w 88"/>
                    <a:gd name="T3" fmla="*/ 0 h 47"/>
                    <a:gd name="T4" fmla="*/ 0 w 88"/>
                    <a:gd name="T5" fmla="*/ 0 h 47"/>
                    <a:gd name="T6" fmla="*/ 0 w 88"/>
                    <a:gd name="T7" fmla="*/ 0 h 47"/>
                    <a:gd name="T8" fmla="*/ 0 w 88"/>
                    <a:gd name="T9" fmla="*/ 0 h 47"/>
                    <a:gd name="T10" fmla="*/ 0 w 88"/>
                    <a:gd name="T11" fmla="*/ 0 h 47"/>
                    <a:gd name="T12" fmla="*/ 0 w 88"/>
                    <a:gd name="T13" fmla="*/ 0 h 47"/>
                    <a:gd name="T14" fmla="*/ 0 w 88"/>
                    <a:gd name="T15" fmla="*/ 0 h 47"/>
                    <a:gd name="T16" fmla="*/ 0 w 88"/>
                    <a:gd name="T17" fmla="*/ 0 h 47"/>
                    <a:gd name="T18" fmla="*/ 0 w 88"/>
                    <a:gd name="T19" fmla="*/ 0 h 47"/>
                    <a:gd name="T20" fmla="*/ 0 w 88"/>
                    <a:gd name="T21" fmla="*/ 0 h 47"/>
                    <a:gd name="T22" fmla="*/ 0 w 88"/>
                    <a:gd name="T23" fmla="*/ 0 h 47"/>
                    <a:gd name="T24" fmla="*/ 0 w 88"/>
                    <a:gd name="T25" fmla="*/ 0 h 47"/>
                    <a:gd name="T26" fmla="*/ 0 w 88"/>
                    <a:gd name="T27" fmla="*/ 0 h 4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7"/>
                    <a:gd name="T44" fmla="*/ 88 w 88"/>
                    <a:gd name="T45" fmla="*/ 47 h 4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7">
                      <a:moveTo>
                        <a:pt x="88" y="0"/>
                      </a:moveTo>
                      <a:lnTo>
                        <a:pt x="88" y="11"/>
                      </a:lnTo>
                      <a:lnTo>
                        <a:pt x="84" y="21"/>
                      </a:lnTo>
                      <a:lnTo>
                        <a:pt x="79" y="30"/>
                      </a:lnTo>
                      <a:lnTo>
                        <a:pt x="72" y="39"/>
                      </a:lnTo>
                      <a:lnTo>
                        <a:pt x="62" y="44"/>
                      </a:lnTo>
                      <a:lnTo>
                        <a:pt x="52" y="47"/>
                      </a:lnTo>
                      <a:lnTo>
                        <a:pt x="42" y="47"/>
                      </a:lnTo>
                      <a:lnTo>
                        <a:pt x="31" y="46"/>
                      </a:lnTo>
                      <a:lnTo>
                        <a:pt x="21" y="42"/>
                      </a:lnTo>
                      <a:lnTo>
                        <a:pt x="13" y="35"/>
                      </a:lnTo>
                      <a:lnTo>
                        <a:pt x="6" y="27"/>
                      </a:lnTo>
                      <a:lnTo>
                        <a:pt x="1" y="17"/>
                      </a:lnTo>
                      <a:lnTo>
                        <a:pt x="0" y="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5" name="Freeform 613"/>
                <p:cNvSpPr>
                  <a:spLocks/>
                </p:cNvSpPr>
                <p:nvPr/>
              </p:nvSpPr>
              <p:spPr bwMode="auto">
                <a:xfrm>
                  <a:off x="2283" y="2385"/>
                  <a:ext cx="15" cy="8"/>
                </a:xfrm>
                <a:custGeom>
                  <a:avLst/>
                  <a:gdLst>
                    <a:gd name="T0" fmla="*/ 0 w 88"/>
                    <a:gd name="T1" fmla="*/ 0 h 47"/>
                    <a:gd name="T2" fmla="*/ 0 w 88"/>
                    <a:gd name="T3" fmla="*/ 0 h 47"/>
                    <a:gd name="T4" fmla="*/ 0 w 88"/>
                    <a:gd name="T5" fmla="*/ 0 h 47"/>
                    <a:gd name="T6" fmla="*/ 0 w 88"/>
                    <a:gd name="T7" fmla="*/ 0 h 47"/>
                    <a:gd name="T8" fmla="*/ 0 w 88"/>
                    <a:gd name="T9" fmla="*/ 0 h 47"/>
                    <a:gd name="T10" fmla="*/ 0 w 88"/>
                    <a:gd name="T11" fmla="*/ 0 h 47"/>
                    <a:gd name="T12" fmla="*/ 0 w 88"/>
                    <a:gd name="T13" fmla="*/ 0 h 47"/>
                    <a:gd name="T14" fmla="*/ 0 w 88"/>
                    <a:gd name="T15" fmla="*/ 0 h 47"/>
                    <a:gd name="T16" fmla="*/ 0 w 88"/>
                    <a:gd name="T17" fmla="*/ 0 h 47"/>
                    <a:gd name="T18" fmla="*/ 0 w 88"/>
                    <a:gd name="T19" fmla="*/ 0 h 47"/>
                    <a:gd name="T20" fmla="*/ 0 w 88"/>
                    <a:gd name="T21" fmla="*/ 0 h 47"/>
                    <a:gd name="T22" fmla="*/ 0 w 88"/>
                    <a:gd name="T23" fmla="*/ 0 h 47"/>
                    <a:gd name="T24" fmla="*/ 0 w 88"/>
                    <a:gd name="T25" fmla="*/ 0 h 47"/>
                    <a:gd name="T26" fmla="*/ 0 w 88"/>
                    <a:gd name="T27" fmla="*/ 0 h 47"/>
                    <a:gd name="T28" fmla="*/ 0 w 88"/>
                    <a:gd name="T29" fmla="*/ 0 h 47"/>
                    <a:gd name="T30" fmla="*/ 0 w 88"/>
                    <a:gd name="T31" fmla="*/ 0 h 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7"/>
                    <a:gd name="T50" fmla="*/ 88 w 88"/>
                    <a:gd name="T51" fmla="*/ 47 h 4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7">
                      <a:moveTo>
                        <a:pt x="44" y="3"/>
                      </a:moveTo>
                      <a:lnTo>
                        <a:pt x="88" y="0"/>
                      </a:lnTo>
                      <a:lnTo>
                        <a:pt x="88" y="11"/>
                      </a:lnTo>
                      <a:lnTo>
                        <a:pt x="84" y="22"/>
                      </a:lnTo>
                      <a:lnTo>
                        <a:pt x="79" y="30"/>
                      </a:lnTo>
                      <a:lnTo>
                        <a:pt x="71" y="39"/>
                      </a:lnTo>
                      <a:lnTo>
                        <a:pt x="62" y="44"/>
                      </a:lnTo>
                      <a:lnTo>
                        <a:pt x="52" y="47"/>
                      </a:lnTo>
                      <a:lnTo>
                        <a:pt x="42" y="47"/>
                      </a:lnTo>
                      <a:lnTo>
                        <a:pt x="31" y="46"/>
                      </a:lnTo>
                      <a:lnTo>
                        <a:pt x="21" y="42"/>
                      </a:lnTo>
                      <a:lnTo>
                        <a:pt x="13" y="36"/>
                      </a:lnTo>
                      <a:lnTo>
                        <a:pt x="6" y="27"/>
                      </a:lnTo>
                      <a:lnTo>
                        <a:pt x="1" y="17"/>
                      </a:lnTo>
                      <a:lnTo>
                        <a:pt x="0" y="7"/>
                      </a:lnTo>
                      <a:lnTo>
                        <a:pt x="44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6" name="Freeform 614"/>
                <p:cNvSpPr>
                  <a:spLocks/>
                </p:cNvSpPr>
                <p:nvPr/>
              </p:nvSpPr>
              <p:spPr bwMode="auto">
                <a:xfrm>
                  <a:off x="2283" y="2385"/>
                  <a:ext cx="15" cy="8"/>
                </a:xfrm>
                <a:custGeom>
                  <a:avLst/>
                  <a:gdLst>
                    <a:gd name="T0" fmla="*/ 0 w 88"/>
                    <a:gd name="T1" fmla="*/ 0 h 47"/>
                    <a:gd name="T2" fmla="*/ 0 w 88"/>
                    <a:gd name="T3" fmla="*/ 0 h 47"/>
                    <a:gd name="T4" fmla="*/ 0 w 88"/>
                    <a:gd name="T5" fmla="*/ 0 h 47"/>
                    <a:gd name="T6" fmla="*/ 0 w 88"/>
                    <a:gd name="T7" fmla="*/ 0 h 47"/>
                    <a:gd name="T8" fmla="*/ 0 w 88"/>
                    <a:gd name="T9" fmla="*/ 0 h 47"/>
                    <a:gd name="T10" fmla="*/ 0 w 88"/>
                    <a:gd name="T11" fmla="*/ 0 h 47"/>
                    <a:gd name="T12" fmla="*/ 0 w 88"/>
                    <a:gd name="T13" fmla="*/ 0 h 47"/>
                    <a:gd name="T14" fmla="*/ 0 w 88"/>
                    <a:gd name="T15" fmla="*/ 0 h 47"/>
                    <a:gd name="T16" fmla="*/ 0 w 88"/>
                    <a:gd name="T17" fmla="*/ 0 h 47"/>
                    <a:gd name="T18" fmla="*/ 0 w 88"/>
                    <a:gd name="T19" fmla="*/ 0 h 47"/>
                    <a:gd name="T20" fmla="*/ 0 w 88"/>
                    <a:gd name="T21" fmla="*/ 0 h 47"/>
                    <a:gd name="T22" fmla="*/ 0 w 88"/>
                    <a:gd name="T23" fmla="*/ 0 h 47"/>
                    <a:gd name="T24" fmla="*/ 0 w 88"/>
                    <a:gd name="T25" fmla="*/ 0 h 47"/>
                    <a:gd name="T26" fmla="*/ 0 w 88"/>
                    <a:gd name="T27" fmla="*/ 0 h 4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7"/>
                    <a:gd name="T44" fmla="*/ 88 w 88"/>
                    <a:gd name="T45" fmla="*/ 47 h 4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7">
                      <a:moveTo>
                        <a:pt x="88" y="0"/>
                      </a:moveTo>
                      <a:lnTo>
                        <a:pt x="88" y="11"/>
                      </a:lnTo>
                      <a:lnTo>
                        <a:pt x="84" y="22"/>
                      </a:lnTo>
                      <a:lnTo>
                        <a:pt x="79" y="30"/>
                      </a:lnTo>
                      <a:lnTo>
                        <a:pt x="71" y="39"/>
                      </a:lnTo>
                      <a:lnTo>
                        <a:pt x="62" y="44"/>
                      </a:lnTo>
                      <a:lnTo>
                        <a:pt x="52" y="47"/>
                      </a:lnTo>
                      <a:lnTo>
                        <a:pt x="42" y="47"/>
                      </a:lnTo>
                      <a:lnTo>
                        <a:pt x="31" y="46"/>
                      </a:lnTo>
                      <a:lnTo>
                        <a:pt x="21" y="42"/>
                      </a:lnTo>
                      <a:lnTo>
                        <a:pt x="13" y="36"/>
                      </a:lnTo>
                      <a:lnTo>
                        <a:pt x="6" y="27"/>
                      </a:lnTo>
                      <a:lnTo>
                        <a:pt x="1" y="17"/>
                      </a:lnTo>
                      <a:lnTo>
                        <a:pt x="0" y="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7" name="Freeform 615"/>
                <p:cNvSpPr>
                  <a:spLocks/>
                </p:cNvSpPr>
                <p:nvPr/>
              </p:nvSpPr>
              <p:spPr bwMode="auto">
                <a:xfrm>
                  <a:off x="2216" y="1365"/>
                  <a:ext cx="82" cy="1021"/>
                </a:xfrm>
                <a:custGeom>
                  <a:avLst/>
                  <a:gdLst>
                    <a:gd name="T0" fmla="*/ 0 w 493"/>
                    <a:gd name="T1" fmla="*/ 0 h 6124"/>
                    <a:gd name="T2" fmla="*/ 0 w 493"/>
                    <a:gd name="T3" fmla="*/ 0 h 6124"/>
                    <a:gd name="T4" fmla="*/ 0 w 493"/>
                    <a:gd name="T5" fmla="*/ 0 h 6124"/>
                    <a:gd name="T6" fmla="*/ 0 w 493"/>
                    <a:gd name="T7" fmla="*/ 0 h 6124"/>
                    <a:gd name="T8" fmla="*/ 0 w 493"/>
                    <a:gd name="T9" fmla="*/ 0 h 6124"/>
                    <a:gd name="T10" fmla="*/ 0 w 493"/>
                    <a:gd name="T11" fmla="*/ 0 h 6124"/>
                    <a:gd name="T12" fmla="*/ 0 w 493"/>
                    <a:gd name="T13" fmla="*/ 0 h 61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93"/>
                    <a:gd name="T22" fmla="*/ 0 h 6124"/>
                    <a:gd name="T23" fmla="*/ 493 w 493"/>
                    <a:gd name="T24" fmla="*/ 6124 h 61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93" h="6124">
                      <a:moveTo>
                        <a:pt x="405" y="6124"/>
                      </a:moveTo>
                      <a:lnTo>
                        <a:pt x="449" y="6120"/>
                      </a:lnTo>
                      <a:lnTo>
                        <a:pt x="493" y="6117"/>
                      </a:lnTo>
                      <a:lnTo>
                        <a:pt x="87" y="0"/>
                      </a:lnTo>
                      <a:lnTo>
                        <a:pt x="44" y="3"/>
                      </a:lnTo>
                      <a:lnTo>
                        <a:pt x="0" y="6"/>
                      </a:lnTo>
                      <a:lnTo>
                        <a:pt x="405" y="61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8" name="Freeform 616"/>
                <p:cNvSpPr>
                  <a:spLocks/>
                </p:cNvSpPr>
                <p:nvPr/>
              </p:nvSpPr>
              <p:spPr bwMode="auto">
                <a:xfrm>
                  <a:off x="2216" y="1365"/>
                  <a:ext cx="82" cy="1021"/>
                </a:xfrm>
                <a:custGeom>
                  <a:avLst/>
                  <a:gdLst>
                    <a:gd name="T0" fmla="*/ 0 w 493"/>
                    <a:gd name="T1" fmla="*/ 0 h 6124"/>
                    <a:gd name="T2" fmla="*/ 0 w 493"/>
                    <a:gd name="T3" fmla="*/ 0 h 6124"/>
                    <a:gd name="T4" fmla="*/ 0 w 493"/>
                    <a:gd name="T5" fmla="*/ 0 h 6124"/>
                    <a:gd name="T6" fmla="*/ 0 w 493"/>
                    <a:gd name="T7" fmla="*/ 0 h 6124"/>
                    <a:gd name="T8" fmla="*/ 0 w 493"/>
                    <a:gd name="T9" fmla="*/ 0 h 6124"/>
                    <a:gd name="T10" fmla="*/ 0 w 493"/>
                    <a:gd name="T11" fmla="*/ 0 h 6124"/>
                    <a:gd name="T12" fmla="*/ 0 w 493"/>
                    <a:gd name="T13" fmla="*/ 0 h 61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93"/>
                    <a:gd name="T22" fmla="*/ 0 h 6124"/>
                    <a:gd name="T23" fmla="*/ 493 w 493"/>
                    <a:gd name="T24" fmla="*/ 6124 h 61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93" h="6124">
                      <a:moveTo>
                        <a:pt x="405" y="6124"/>
                      </a:moveTo>
                      <a:lnTo>
                        <a:pt x="449" y="6120"/>
                      </a:lnTo>
                      <a:lnTo>
                        <a:pt x="493" y="6117"/>
                      </a:lnTo>
                      <a:lnTo>
                        <a:pt x="87" y="0"/>
                      </a:lnTo>
                      <a:lnTo>
                        <a:pt x="44" y="3"/>
                      </a:lnTo>
                      <a:lnTo>
                        <a:pt x="0" y="6"/>
                      </a:lnTo>
                      <a:lnTo>
                        <a:pt x="405" y="612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" name="Freeform 617"/>
                <p:cNvSpPr>
                  <a:spLocks/>
                </p:cNvSpPr>
                <p:nvPr/>
              </p:nvSpPr>
              <p:spPr bwMode="auto">
                <a:xfrm>
                  <a:off x="2216" y="1358"/>
                  <a:ext cx="14" cy="8"/>
                </a:xfrm>
                <a:custGeom>
                  <a:avLst/>
                  <a:gdLst>
                    <a:gd name="T0" fmla="*/ 0 w 87"/>
                    <a:gd name="T1" fmla="*/ 0 h 47"/>
                    <a:gd name="T2" fmla="*/ 0 w 87"/>
                    <a:gd name="T3" fmla="*/ 0 h 47"/>
                    <a:gd name="T4" fmla="*/ 0 w 87"/>
                    <a:gd name="T5" fmla="*/ 0 h 47"/>
                    <a:gd name="T6" fmla="*/ 0 w 87"/>
                    <a:gd name="T7" fmla="*/ 0 h 47"/>
                    <a:gd name="T8" fmla="*/ 0 w 87"/>
                    <a:gd name="T9" fmla="*/ 0 h 47"/>
                    <a:gd name="T10" fmla="*/ 0 w 87"/>
                    <a:gd name="T11" fmla="*/ 0 h 47"/>
                    <a:gd name="T12" fmla="*/ 0 w 87"/>
                    <a:gd name="T13" fmla="*/ 0 h 47"/>
                    <a:gd name="T14" fmla="*/ 0 w 87"/>
                    <a:gd name="T15" fmla="*/ 0 h 47"/>
                    <a:gd name="T16" fmla="*/ 0 w 87"/>
                    <a:gd name="T17" fmla="*/ 0 h 47"/>
                    <a:gd name="T18" fmla="*/ 0 w 87"/>
                    <a:gd name="T19" fmla="*/ 0 h 47"/>
                    <a:gd name="T20" fmla="*/ 0 w 87"/>
                    <a:gd name="T21" fmla="*/ 0 h 47"/>
                    <a:gd name="T22" fmla="*/ 0 w 87"/>
                    <a:gd name="T23" fmla="*/ 0 h 47"/>
                    <a:gd name="T24" fmla="*/ 0 w 87"/>
                    <a:gd name="T25" fmla="*/ 0 h 47"/>
                    <a:gd name="T26" fmla="*/ 0 w 87"/>
                    <a:gd name="T27" fmla="*/ 0 h 47"/>
                    <a:gd name="T28" fmla="*/ 0 w 87"/>
                    <a:gd name="T29" fmla="*/ 0 h 47"/>
                    <a:gd name="T30" fmla="*/ 0 w 87"/>
                    <a:gd name="T31" fmla="*/ 0 h 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7"/>
                    <a:gd name="T49" fmla="*/ 0 h 47"/>
                    <a:gd name="T50" fmla="*/ 87 w 87"/>
                    <a:gd name="T51" fmla="*/ 47 h 4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7" h="47">
                      <a:moveTo>
                        <a:pt x="44" y="44"/>
                      </a:moveTo>
                      <a:lnTo>
                        <a:pt x="0" y="47"/>
                      </a:lnTo>
                      <a:lnTo>
                        <a:pt x="0" y="36"/>
                      </a:lnTo>
                      <a:lnTo>
                        <a:pt x="3" y="26"/>
                      </a:lnTo>
                      <a:lnTo>
                        <a:pt x="8" y="17"/>
                      </a:lnTo>
                      <a:lnTo>
                        <a:pt x="16" y="8"/>
                      </a:lnTo>
                      <a:lnTo>
                        <a:pt x="26" y="3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1"/>
                      </a:lnTo>
                      <a:lnTo>
                        <a:pt x="66" y="5"/>
                      </a:lnTo>
                      <a:lnTo>
                        <a:pt x="75" y="12"/>
                      </a:lnTo>
                      <a:lnTo>
                        <a:pt x="81" y="20"/>
                      </a:lnTo>
                      <a:lnTo>
                        <a:pt x="86" y="30"/>
                      </a:lnTo>
                      <a:lnTo>
                        <a:pt x="87" y="41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" name="Freeform 618"/>
                <p:cNvSpPr>
                  <a:spLocks/>
                </p:cNvSpPr>
                <p:nvPr/>
              </p:nvSpPr>
              <p:spPr bwMode="auto">
                <a:xfrm>
                  <a:off x="2216" y="1358"/>
                  <a:ext cx="14" cy="8"/>
                </a:xfrm>
                <a:custGeom>
                  <a:avLst/>
                  <a:gdLst>
                    <a:gd name="T0" fmla="*/ 0 w 87"/>
                    <a:gd name="T1" fmla="*/ 0 h 47"/>
                    <a:gd name="T2" fmla="*/ 0 w 87"/>
                    <a:gd name="T3" fmla="*/ 0 h 47"/>
                    <a:gd name="T4" fmla="*/ 0 w 87"/>
                    <a:gd name="T5" fmla="*/ 0 h 47"/>
                    <a:gd name="T6" fmla="*/ 0 w 87"/>
                    <a:gd name="T7" fmla="*/ 0 h 47"/>
                    <a:gd name="T8" fmla="*/ 0 w 87"/>
                    <a:gd name="T9" fmla="*/ 0 h 47"/>
                    <a:gd name="T10" fmla="*/ 0 w 87"/>
                    <a:gd name="T11" fmla="*/ 0 h 47"/>
                    <a:gd name="T12" fmla="*/ 0 w 87"/>
                    <a:gd name="T13" fmla="*/ 0 h 47"/>
                    <a:gd name="T14" fmla="*/ 0 w 87"/>
                    <a:gd name="T15" fmla="*/ 0 h 47"/>
                    <a:gd name="T16" fmla="*/ 0 w 87"/>
                    <a:gd name="T17" fmla="*/ 0 h 47"/>
                    <a:gd name="T18" fmla="*/ 0 w 87"/>
                    <a:gd name="T19" fmla="*/ 0 h 47"/>
                    <a:gd name="T20" fmla="*/ 0 w 87"/>
                    <a:gd name="T21" fmla="*/ 0 h 47"/>
                    <a:gd name="T22" fmla="*/ 0 w 87"/>
                    <a:gd name="T23" fmla="*/ 0 h 47"/>
                    <a:gd name="T24" fmla="*/ 0 w 87"/>
                    <a:gd name="T25" fmla="*/ 0 h 47"/>
                    <a:gd name="T26" fmla="*/ 0 w 87"/>
                    <a:gd name="T27" fmla="*/ 0 h 4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47"/>
                    <a:gd name="T44" fmla="*/ 87 w 87"/>
                    <a:gd name="T45" fmla="*/ 47 h 4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47">
                      <a:moveTo>
                        <a:pt x="0" y="47"/>
                      </a:moveTo>
                      <a:lnTo>
                        <a:pt x="0" y="36"/>
                      </a:lnTo>
                      <a:lnTo>
                        <a:pt x="3" y="26"/>
                      </a:lnTo>
                      <a:lnTo>
                        <a:pt x="8" y="17"/>
                      </a:lnTo>
                      <a:lnTo>
                        <a:pt x="16" y="8"/>
                      </a:lnTo>
                      <a:lnTo>
                        <a:pt x="26" y="3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1"/>
                      </a:lnTo>
                      <a:lnTo>
                        <a:pt x="66" y="5"/>
                      </a:lnTo>
                      <a:lnTo>
                        <a:pt x="75" y="12"/>
                      </a:lnTo>
                      <a:lnTo>
                        <a:pt x="81" y="20"/>
                      </a:lnTo>
                      <a:lnTo>
                        <a:pt x="86" y="30"/>
                      </a:lnTo>
                      <a:lnTo>
                        <a:pt x="87" y="4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1" name="Freeform 619"/>
                <p:cNvSpPr>
                  <a:spLocks/>
                </p:cNvSpPr>
                <p:nvPr/>
              </p:nvSpPr>
              <p:spPr bwMode="auto">
                <a:xfrm>
                  <a:off x="1426" y="2390"/>
                  <a:ext cx="15" cy="7"/>
                </a:xfrm>
                <a:custGeom>
                  <a:avLst/>
                  <a:gdLst>
                    <a:gd name="T0" fmla="*/ 0 w 87"/>
                    <a:gd name="T1" fmla="*/ 0 h 47"/>
                    <a:gd name="T2" fmla="*/ 0 w 87"/>
                    <a:gd name="T3" fmla="*/ 0 h 47"/>
                    <a:gd name="T4" fmla="*/ 0 w 87"/>
                    <a:gd name="T5" fmla="*/ 0 h 47"/>
                    <a:gd name="T6" fmla="*/ 0 w 87"/>
                    <a:gd name="T7" fmla="*/ 0 h 47"/>
                    <a:gd name="T8" fmla="*/ 0 w 87"/>
                    <a:gd name="T9" fmla="*/ 0 h 47"/>
                    <a:gd name="T10" fmla="*/ 0 w 87"/>
                    <a:gd name="T11" fmla="*/ 0 h 47"/>
                    <a:gd name="T12" fmla="*/ 0 w 87"/>
                    <a:gd name="T13" fmla="*/ 0 h 47"/>
                    <a:gd name="T14" fmla="*/ 0 w 87"/>
                    <a:gd name="T15" fmla="*/ 0 h 47"/>
                    <a:gd name="T16" fmla="*/ 0 w 87"/>
                    <a:gd name="T17" fmla="*/ 0 h 47"/>
                    <a:gd name="T18" fmla="*/ 0 w 87"/>
                    <a:gd name="T19" fmla="*/ 0 h 47"/>
                    <a:gd name="T20" fmla="*/ 0 w 87"/>
                    <a:gd name="T21" fmla="*/ 0 h 47"/>
                    <a:gd name="T22" fmla="*/ 0 w 87"/>
                    <a:gd name="T23" fmla="*/ 0 h 47"/>
                    <a:gd name="T24" fmla="*/ 0 w 87"/>
                    <a:gd name="T25" fmla="*/ 0 h 47"/>
                    <a:gd name="T26" fmla="*/ 0 w 87"/>
                    <a:gd name="T27" fmla="*/ 0 h 47"/>
                    <a:gd name="T28" fmla="*/ 0 w 87"/>
                    <a:gd name="T29" fmla="*/ 0 h 47"/>
                    <a:gd name="T30" fmla="*/ 0 w 87"/>
                    <a:gd name="T31" fmla="*/ 0 h 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7"/>
                    <a:gd name="T49" fmla="*/ 0 h 47"/>
                    <a:gd name="T50" fmla="*/ 87 w 87"/>
                    <a:gd name="T51" fmla="*/ 47 h 4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7" h="47">
                      <a:moveTo>
                        <a:pt x="43" y="3"/>
                      </a:moveTo>
                      <a:lnTo>
                        <a:pt x="87" y="7"/>
                      </a:lnTo>
                      <a:lnTo>
                        <a:pt x="86" y="17"/>
                      </a:lnTo>
                      <a:lnTo>
                        <a:pt x="81" y="27"/>
                      </a:lnTo>
                      <a:lnTo>
                        <a:pt x="74" y="35"/>
                      </a:lnTo>
                      <a:lnTo>
                        <a:pt x="66" y="42"/>
                      </a:lnTo>
                      <a:lnTo>
                        <a:pt x="56" y="46"/>
                      </a:lnTo>
                      <a:lnTo>
                        <a:pt x="46" y="47"/>
                      </a:lnTo>
                      <a:lnTo>
                        <a:pt x="35" y="47"/>
                      </a:lnTo>
                      <a:lnTo>
                        <a:pt x="25" y="44"/>
                      </a:lnTo>
                      <a:lnTo>
                        <a:pt x="16" y="39"/>
                      </a:lnTo>
                      <a:lnTo>
                        <a:pt x="8" y="30"/>
                      </a:lnTo>
                      <a:lnTo>
                        <a:pt x="3" y="21"/>
                      </a:lnTo>
                      <a:lnTo>
                        <a:pt x="0" y="11"/>
                      </a:lnTo>
                      <a:lnTo>
                        <a:pt x="0" y="0"/>
                      </a:lnTo>
                      <a:lnTo>
                        <a:pt x="43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2" name="Freeform 620"/>
                <p:cNvSpPr>
                  <a:spLocks/>
                </p:cNvSpPr>
                <p:nvPr/>
              </p:nvSpPr>
              <p:spPr bwMode="auto">
                <a:xfrm>
                  <a:off x="1426" y="2390"/>
                  <a:ext cx="15" cy="7"/>
                </a:xfrm>
                <a:custGeom>
                  <a:avLst/>
                  <a:gdLst>
                    <a:gd name="T0" fmla="*/ 0 w 87"/>
                    <a:gd name="T1" fmla="*/ 0 h 47"/>
                    <a:gd name="T2" fmla="*/ 0 w 87"/>
                    <a:gd name="T3" fmla="*/ 0 h 47"/>
                    <a:gd name="T4" fmla="*/ 0 w 87"/>
                    <a:gd name="T5" fmla="*/ 0 h 47"/>
                    <a:gd name="T6" fmla="*/ 0 w 87"/>
                    <a:gd name="T7" fmla="*/ 0 h 47"/>
                    <a:gd name="T8" fmla="*/ 0 w 87"/>
                    <a:gd name="T9" fmla="*/ 0 h 47"/>
                    <a:gd name="T10" fmla="*/ 0 w 87"/>
                    <a:gd name="T11" fmla="*/ 0 h 47"/>
                    <a:gd name="T12" fmla="*/ 0 w 87"/>
                    <a:gd name="T13" fmla="*/ 0 h 47"/>
                    <a:gd name="T14" fmla="*/ 0 w 87"/>
                    <a:gd name="T15" fmla="*/ 0 h 47"/>
                    <a:gd name="T16" fmla="*/ 0 w 87"/>
                    <a:gd name="T17" fmla="*/ 0 h 47"/>
                    <a:gd name="T18" fmla="*/ 0 w 87"/>
                    <a:gd name="T19" fmla="*/ 0 h 47"/>
                    <a:gd name="T20" fmla="*/ 0 w 87"/>
                    <a:gd name="T21" fmla="*/ 0 h 47"/>
                    <a:gd name="T22" fmla="*/ 0 w 87"/>
                    <a:gd name="T23" fmla="*/ 0 h 47"/>
                    <a:gd name="T24" fmla="*/ 0 w 87"/>
                    <a:gd name="T25" fmla="*/ 0 h 47"/>
                    <a:gd name="T26" fmla="*/ 0 w 87"/>
                    <a:gd name="T27" fmla="*/ 0 h 4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47"/>
                    <a:gd name="T44" fmla="*/ 87 w 87"/>
                    <a:gd name="T45" fmla="*/ 47 h 4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47">
                      <a:moveTo>
                        <a:pt x="87" y="7"/>
                      </a:moveTo>
                      <a:lnTo>
                        <a:pt x="86" y="17"/>
                      </a:lnTo>
                      <a:lnTo>
                        <a:pt x="81" y="27"/>
                      </a:lnTo>
                      <a:lnTo>
                        <a:pt x="74" y="35"/>
                      </a:lnTo>
                      <a:lnTo>
                        <a:pt x="66" y="42"/>
                      </a:lnTo>
                      <a:lnTo>
                        <a:pt x="56" y="46"/>
                      </a:lnTo>
                      <a:lnTo>
                        <a:pt x="46" y="47"/>
                      </a:lnTo>
                      <a:lnTo>
                        <a:pt x="35" y="47"/>
                      </a:lnTo>
                      <a:lnTo>
                        <a:pt x="25" y="44"/>
                      </a:lnTo>
                      <a:lnTo>
                        <a:pt x="16" y="39"/>
                      </a:lnTo>
                      <a:lnTo>
                        <a:pt x="8" y="30"/>
                      </a:lnTo>
                      <a:lnTo>
                        <a:pt x="3" y="21"/>
                      </a:lnTo>
                      <a:lnTo>
                        <a:pt x="0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3" name="Freeform 621"/>
                <p:cNvSpPr>
                  <a:spLocks/>
                </p:cNvSpPr>
                <p:nvPr/>
              </p:nvSpPr>
              <p:spPr bwMode="auto">
                <a:xfrm>
                  <a:off x="1426" y="1183"/>
                  <a:ext cx="95" cy="1208"/>
                </a:xfrm>
                <a:custGeom>
                  <a:avLst/>
                  <a:gdLst>
                    <a:gd name="T0" fmla="*/ 0 w 566"/>
                    <a:gd name="T1" fmla="*/ 0 h 7245"/>
                    <a:gd name="T2" fmla="*/ 0 w 566"/>
                    <a:gd name="T3" fmla="*/ 0 h 7245"/>
                    <a:gd name="T4" fmla="*/ 0 w 566"/>
                    <a:gd name="T5" fmla="*/ 0 h 7245"/>
                    <a:gd name="T6" fmla="*/ 0 w 566"/>
                    <a:gd name="T7" fmla="*/ 0 h 7245"/>
                    <a:gd name="T8" fmla="*/ 0 w 566"/>
                    <a:gd name="T9" fmla="*/ 0 h 7245"/>
                    <a:gd name="T10" fmla="*/ 0 w 566"/>
                    <a:gd name="T11" fmla="*/ 0 h 7245"/>
                    <a:gd name="T12" fmla="*/ 0 w 566"/>
                    <a:gd name="T13" fmla="*/ 0 h 72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6"/>
                    <a:gd name="T22" fmla="*/ 0 h 7245"/>
                    <a:gd name="T23" fmla="*/ 566 w 566"/>
                    <a:gd name="T24" fmla="*/ 7245 h 72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6" h="7245">
                      <a:moveTo>
                        <a:pt x="0" y="7238"/>
                      </a:moveTo>
                      <a:lnTo>
                        <a:pt x="43" y="7241"/>
                      </a:lnTo>
                      <a:lnTo>
                        <a:pt x="87" y="7245"/>
                      </a:lnTo>
                      <a:lnTo>
                        <a:pt x="566" y="7"/>
                      </a:lnTo>
                      <a:lnTo>
                        <a:pt x="522" y="3"/>
                      </a:lnTo>
                      <a:lnTo>
                        <a:pt x="478" y="0"/>
                      </a:lnTo>
                      <a:lnTo>
                        <a:pt x="0" y="72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4" name="Freeform 622"/>
                <p:cNvSpPr>
                  <a:spLocks/>
                </p:cNvSpPr>
                <p:nvPr/>
              </p:nvSpPr>
              <p:spPr bwMode="auto">
                <a:xfrm>
                  <a:off x="1426" y="1183"/>
                  <a:ext cx="95" cy="1208"/>
                </a:xfrm>
                <a:custGeom>
                  <a:avLst/>
                  <a:gdLst>
                    <a:gd name="T0" fmla="*/ 0 w 566"/>
                    <a:gd name="T1" fmla="*/ 0 h 7245"/>
                    <a:gd name="T2" fmla="*/ 0 w 566"/>
                    <a:gd name="T3" fmla="*/ 0 h 7245"/>
                    <a:gd name="T4" fmla="*/ 0 w 566"/>
                    <a:gd name="T5" fmla="*/ 0 h 7245"/>
                    <a:gd name="T6" fmla="*/ 0 w 566"/>
                    <a:gd name="T7" fmla="*/ 0 h 7245"/>
                    <a:gd name="T8" fmla="*/ 0 w 566"/>
                    <a:gd name="T9" fmla="*/ 0 h 7245"/>
                    <a:gd name="T10" fmla="*/ 0 w 566"/>
                    <a:gd name="T11" fmla="*/ 0 h 7245"/>
                    <a:gd name="T12" fmla="*/ 0 w 566"/>
                    <a:gd name="T13" fmla="*/ 0 h 72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6"/>
                    <a:gd name="T22" fmla="*/ 0 h 7245"/>
                    <a:gd name="T23" fmla="*/ 566 w 566"/>
                    <a:gd name="T24" fmla="*/ 7245 h 72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6" h="7245">
                      <a:moveTo>
                        <a:pt x="0" y="7238"/>
                      </a:moveTo>
                      <a:lnTo>
                        <a:pt x="43" y="7241"/>
                      </a:lnTo>
                      <a:lnTo>
                        <a:pt x="87" y="7245"/>
                      </a:lnTo>
                      <a:lnTo>
                        <a:pt x="566" y="7"/>
                      </a:lnTo>
                      <a:lnTo>
                        <a:pt x="522" y="3"/>
                      </a:lnTo>
                      <a:lnTo>
                        <a:pt x="478" y="0"/>
                      </a:lnTo>
                      <a:lnTo>
                        <a:pt x="0" y="723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5" name="Freeform 623"/>
                <p:cNvSpPr>
                  <a:spLocks/>
                </p:cNvSpPr>
                <p:nvPr/>
              </p:nvSpPr>
              <p:spPr bwMode="auto">
                <a:xfrm>
                  <a:off x="1506" y="1176"/>
                  <a:ext cx="15" cy="8"/>
                </a:xfrm>
                <a:custGeom>
                  <a:avLst/>
                  <a:gdLst>
                    <a:gd name="T0" fmla="*/ 0 w 88"/>
                    <a:gd name="T1" fmla="*/ 0 h 47"/>
                    <a:gd name="T2" fmla="*/ 0 w 88"/>
                    <a:gd name="T3" fmla="*/ 0 h 47"/>
                    <a:gd name="T4" fmla="*/ 0 w 88"/>
                    <a:gd name="T5" fmla="*/ 0 h 47"/>
                    <a:gd name="T6" fmla="*/ 0 w 88"/>
                    <a:gd name="T7" fmla="*/ 0 h 47"/>
                    <a:gd name="T8" fmla="*/ 0 w 88"/>
                    <a:gd name="T9" fmla="*/ 0 h 47"/>
                    <a:gd name="T10" fmla="*/ 0 w 88"/>
                    <a:gd name="T11" fmla="*/ 0 h 47"/>
                    <a:gd name="T12" fmla="*/ 0 w 88"/>
                    <a:gd name="T13" fmla="*/ 0 h 47"/>
                    <a:gd name="T14" fmla="*/ 0 w 88"/>
                    <a:gd name="T15" fmla="*/ 0 h 47"/>
                    <a:gd name="T16" fmla="*/ 0 w 88"/>
                    <a:gd name="T17" fmla="*/ 0 h 47"/>
                    <a:gd name="T18" fmla="*/ 0 w 88"/>
                    <a:gd name="T19" fmla="*/ 0 h 47"/>
                    <a:gd name="T20" fmla="*/ 0 w 88"/>
                    <a:gd name="T21" fmla="*/ 0 h 47"/>
                    <a:gd name="T22" fmla="*/ 0 w 88"/>
                    <a:gd name="T23" fmla="*/ 0 h 47"/>
                    <a:gd name="T24" fmla="*/ 0 w 88"/>
                    <a:gd name="T25" fmla="*/ 0 h 47"/>
                    <a:gd name="T26" fmla="*/ 0 w 88"/>
                    <a:gd name="T27" fmla="*/ 0 h 47"/>
                    <a:gd name="T28" fmla="*/ 0 w 88"/>
                    <a:gd name="T29" fmla="*/ 0 h 47"/>
                    <a:gd name="T30" fmla="*/ 0 w 88"/>
                    <a:gd name="T31" fmla="*/ 0 h 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7"/>
                    <a:gd name="T50" fmla="*/ 88 w 88"/>
                    <a:gd name="T51" fmla="*/ 47 h 4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7">
                      <a:moveTo>
                        <a:pt x="44" y="43"/>
                      </a:moveTo>
                      <a:lnTo>
                        <a:pt x="0" y="40"/>
                      </a:lnTo>
                      <a:lnTo>
                        <a:pt x="1" y="29"/>
                      </a:lnTo>
                      <a:lnTo>
                        <a:pt x="7" y="20"/>
                      </a:lnTo>
                      <a:lnTo>
                        <a:pt x="13" y="11"/>
                      </a:lnTo>
                      <a:lnTo>
                        <a:pt x="22" y="5"/>
                      </a:lnTo>
                      <a:lnTo>
                        <a:pt x="31" y="1"/>
                      </a:lnTo>
                      <a:lnTo>
                        <a:pt x="42" y="0"/>
                      </a:lnTo>
                      <a:lnTo>
                        <a:pt x="53" y="0"/>
                      </a:lnTo>
                      <a:lnTo>
                        <a:pt x="62" y="3"/>
                      </a:lnTo>
                      <a:lnTo>
                        <a:pt x="72" y="8"/>
                      </a:lnTo>
                      <a:lnTo>
                        <a:pt x="79" y="17"/>
                      </a:lnTo>
                      <a:lnTo>
                        <a:pt x="85" y="25"/>
                      </a:lnTo>
                      <a:lnTo>
                        <a:pt x="88" y="36"/>
                      </a:lnTo>
                      <a:lnTo>
                        <a:pt x="88" y="47"/>
                      </a:lnTo>
                      <a:lnTo>
                        <a:pt x="44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6" name="Freeform 624"/>
                <p:cNvSpPr>
                  <a:spLocks/>
                </p:cNvSpPr>
                <p:nvPr/>
              </p:nvSpPr>
              <p:spPr bwMode="auto">
                <a:xfrm>
                  <a:off x="1506" y="1176"/>
                  <a:ext cx="15" cy="8"/>
                </a:xfrm>
                <a:custGeom>
                  <a:avLst/>
                  <a:gdLst>
                    <a:gd name="T0" fmla="*/ 0 w 88"/>
                    <a:gd name="T1" fmla="*/ 0 h 47"/>
                    <a:gd name="T2" fmla="*/ 0 w 88"/>
                    <a:gd name="T3" fmla="*/ 0 h 47"/>
                    <a:gd name="T4" fmla="*/ 0 w 88"/>
                    <a:gd name="T5" fmla="*/ 0 h 47"/>
                    <a:gd name="T6" fmla="*/ 0 w 88"/>
                    <a:gd name="T7" fmla="*/ 0 h 47"/>
                    <a:gd name="T8" fmla="*/ 0 w 88"/>
                    <a:gd name="T9" fmla="*/ 0 h 47"/>
                    <a:gd name="T10" fmla="*/ 0 w 88"/>
                    <a:gd name="T11" fmla="*/ 0 h 47"/>
                    <a:gd name="T12" fmla="*/ 0 w 88"/>
                    <a:gd name="T13" fmla="*/ 0 h 47"/>
                    <a:gd name="T14" fmla="*/ 0 w 88"/>
                    <a:gd name="T15" fmla="*/ 0 h 47"/>
                    <a:gd name="T16" fmla="*/ 0 w 88"/>
                    <a:gd name="T17" fmla="*/ 0 h 47"/>
                    <a:gd name="T18" fmla="*/ 0 w 88"/>
                    <a:gd name="T19" fmla="*/ 0 h 47"/>
                    <a:gd name="T20" fmla="*/ 0 w 88"/>
                    <a:gd name="T21" fmla="*/ 0 h 47"/>
                    <a:gd name="T22" fmla="*/ 0 w 88"/>
                    <a:gd name="T23" fmla="*/ 0 h 47"/>
                    <a:gd name="T24" fmla="*/ 0 w 88"/>
                    <a:gd name="T25" fmla="*/ 0 h 47"/>
                    <a:gd name="T26" fmla="*/ 0 w 88"/>
                    <a:gd name="T27" fmla="*/ 0 h 4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7"/>
                    <a:gd name="T44" fmla="*/ 88 w 88"/>
                    <a:gd name="T45" fmla="*/ 47 h 4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7">
                      <a:moveTo>
                        <a:pt x="0" y="40"/>
                      </a:moveTo>
                      <a:lnTo>
                        <a:pt x="1" y="29"/>
                      </a:lnTo>
                      <a:lnTo>
                        <a:pt x="7" y="20"/>
                      </a:lnTo>
                      <a:lnTo>
                        <a:pt x="13" y="11"/>
                      </a:lnTo>
                      <a:lnTo>
                        <a:pt x="22" y="5"/>
                      </a:lnTo>
                      <a:lnTo>
                        <a:pt x="31" y="1"/>
                      </a:lnTo>
                      <a:lnTo>
                        <a:pt x="42" y="0"/>
                      </a:lnTo>
                      <a:lnTo>
                        <a:pt x="53" y="0"/>
                      </a:lnTo>
                      <a:lnTo>
                        <a:pt x="62" y="3"/>
                      </a:lnTo>
                      <a:lnTo>
                        <a:pt x="72" y="8"/>
                      </a:lnTo>
                      <a:lnTo>
                        <a:pt x="79" y="17"/>
                      </a:lnTo>
                      <a:lnTo>
                        <a:pt x="85" y="25"/>
                      </a:lnTo>
                      <a:lnTo>
                        <a:pt x="88" y="36"/>
                      </a:lnTo>
                      <a:lnTo>
                        <a:pt x="88" y="4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7" name="Freeform 625"/>
                <p:cNvSpPr>
                  <a:spLocks/>
                </p:cNvSpPr>
                <p:nvPr/>
              </p:nvSpPr>
              <p:spPr bwMode="auto">
                <a:xfrm>
                  <a:off x="1577" y="1358"/>
                  <a:ext cx="15" cy="8"/>
                </a:xfrm>
                <a:custGeom>
                  <a:avLst/>
                  <a:gdLst>
                    <a:gd name="T0" fmla="*/ 0 w 87"/>
                    <a:gd name="T1" fmla="*/ 0 h 47"/>
                    <a:gd name="T2" fmla="*/ 0 w 87"/>
                    <a:gd name="T3" fmla="*/ 0 h 47"/>
                    <a:gd name="T4" fmla="*/ 0 w 87"/>
                    <a:gd name="T5" fmla="*/ 0 h 47"/>
                    <a:gd name="T6" fmla="*/ 0 w 87"/>
                    <a:gd name="T7" fmla="*/ 0 h 47"/>
                    <a:gd name="T8" fmla="*/ 0 w 87"/>
                    <a:gd name="T9" fmla="*/ 0 h 47"/>
                    <a:gd name="T10" fmla="*/ 0 w 87"/>
                    <a:gd name="T11" fmla="*/ 0 h 47"/>
                    <a:gd name="T12" fmla="*/ 0 w 87"/>
                    <a:gd name="T13" fmla="*/ 0 h 47"/>
                    <a:gd name="T14" fmla="*/ 0 w 87"/>
                    <a:gd name="T15" fmla="*/ 0 h 47"/>
                    <a:gd name="T16" fmla="*/ 0 w 87"/>
                    <a:gd name="T17" fmla="*/ 0 h 47"/>
                    <a:gd name="T18" fmla="*/ 0 w 87"/>
                    <a:gd name="T19" fmla="*/ 0 h 47"/>
                    <a:gd name="T20" fmla="*/ 0 w 87"/>
                    <a:gd name="T21" fmla="*/ 0 h 47"/>
                    <a:gd name="T22" fmla="*/ 0 w 87"/>
                    <a:gd name="T23" fmla="*/ 0 h 47"/>
                    <a:gd name="T24" fmla="*/ 0 w 87"/>
                    <a:gd name="T25" fmla="*/ 0 h 47"/>
                    <a:gd name="T26" fmla="*/ 0 w 87"/>
                    <a:gd name="T27" fmla="*/ 0 h 47"/>
                    <a:gd name="T28" fmla="*/ 0 w 87"/>
                    <a:gd name="T29" fmla="*/ 0 h 47"/>
                    <a:gd name="T30" fmla="*/ 0 w 87"/>
                    <a:gd name="T31" fmla="*/ 0 h 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7"/>
                    <a:gd name="T49" fmla="*/ 0 h 47"/>
                    <a:gd name="T50" fmla="*/ 87 w 87"/>
                    <a:gd name="T51" fmla="*/ 47 h 4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7" h="47">
                      <a:moveTo>
                        <a:pt x="44" y="44"/>
                      </a:moveTo>
                      <a:lnTo>
                        <a:pt x="0" y="41"/>
                      </a:lnTo>
                      <a:lnTo>
                        <a:pt x="1" y="30"/>
                      </a:lnTo>
                      <a:lnTo>
                        <a:pt x="6" y="20"/>
                      </a:lnTo>
                      <a:lnTo>
                        <a:pt x="13" y="12"/>
                      </a:lnTo>
                      <a:lnTo>
                        <a:pt x="21" y="5"/>
                      </a:lnTo>
                      <a:lnTo>
                        <a:pt x="31" y="1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2" y="3"/>
                      </a:lnTo>
                      <a:lnTo>
                        <a:pt x="71" y="8"/>
                      </a:lnTo>
                      <a:lnTo>
                        <a:pt x="79" y="17"/>
                      </a:lnTo>
                      <a:lnTo>
                        <a:pt x="84" y="26"/>
                      </a:lnTo>
                      <a:lnTo>
                        <a:pt x="87" y="36"/>
                      </a:lnTo>
                      <a:lnTo>
                        <a:pt x="87" y="47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8" name="Freeform 626"/>
                <p:cNvSpPr>
                  <a:spLocks/>
                </p:cNvSpPr>
                <p:nvPr/>
              </p:nvSpPr>
              <p:spPr bwMode="auto">
                <a:xfrm>
                  <a:off x="1577" y="1358"/>
                  <a:ext cx="15" cy="8"/>
                </a:xfrm>
                <a:custGeom>
                  <a:avLst/>
                  <a:gdLst>
                    <a:gd name="T0" fmla="*/ 0 w 87"/>
                    <a:gd name="T1" fmla="*/ 0 h 47"/>
                    <a:gd name="T2" fmla="*/ 0 w 87"/>
                    <a:gd name="T3" fmla="*/ 0 h 47"/>
                    <a:gd name="T4" fmla="*/ 0 w 87"/>
                    <a:gd name="T5" fmla="*/ 0 h 47"/>
                    <a:gd name="T6" fmla="*/ 0 w 87"/>
                    <a:gd name="T7" fmla="*/ 0 h 47"/>
                    <a:gd name="T8" fmla="*/ 0 w 87"/>
                    <a:gd name="T9" fmla="*/ 0 h 47"/>
                    <a:gd name="T10" fmla="*/ 0 w 87"/>
                    <a:gd name="T11" fmla="*/ 0 h 47"/>
                    <a:gd name="T12" fmla="*/ 0 w 87"/>
                    <a:gd name="T13" fmla="*/ 0 h 47"/>
                    <a:gd name="T14" fmla="*/ 0 w 87"/>
                    <a:gd name="T15" fmla="*/ 0 h 47"/>
                    <a:gd name="T16" fmla="*/ 0 w 87"/>
                    <a:gd name="T17" fmla="*/ 0 h 47"/>
                    <a:gd name="T18" fmla="*/ 0 w 87"/>
                    <a:gd name="T19" fmla="*/ 0 h 47"/>
                    <a:gd name="T20" fmla="*/ 0 w 87"/>
                    <a:gd name="T21" fmla="*/ 0 h 47"/>
                    <a:gd name="T22" fmla="*/ 0 w 87"/>
                    <a:gd name="T23" fmla="*/ 0 h 47"/>
                    <a:gd name="T24" fmla="*/ 0 w 87"/>
                    <a:gd name="T25" fmla="*/ 0 h 47"/>
                    <a:gd name="T26" fmla="*/ 0 w 87"/>
                    <a:gd name="T27" fmla="*/ 0 h 4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47"/>
                    <a:gd name="T44" fmla="*/ 87 w 87"/>
                    <a:gd name="T45" fmla="*/ 47 h 4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47">
                      <a:moveTo>
                        <a:pt x="0" y="41"/>
                      </a:moveTo>
                      <a:lnTo>
                        <a:pt x="1" y="30"/>
                      </a:lnTo>
                      <a:lnTo>
                        <a:pt x="6" y="20"/>
                      </a:lnTo>
                      <a:lnTo>
                        <a:pt x="13" y="12"/>
                      </a:lnTo>
                      <a:lnTo>
                        <a:pt x="21" y="5"/>
                      </a:lnTo>
                      <a:lnTo>
                        <a:pt x="31" y="1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2" y="3"/>
                      </a:lnTo>
                      <a:lnTo>
                        <a:pt x="71" y="8"/>
                      </a:lnTo>
                      <a:lnTo>
                        <a:pt x="79" y="17"/>
                      </a:lnTo>
                      <a:lnTo>
                        <a:pt x="84" y="26"/>
                      </a:lnTo>
                      <a:lnTo>
                        <a:pt x="87" y="36"/>
                      </a:lnTo>
                      <a:lnTo>
                        <a:pt x="87" y="4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9" name="Freeform 627"/>
                <p:cNvSpPr>
                  <a:spLocks/>
                </p:cNvSpPr>
                <p:nvPr/>
              </p:nvSpPr>
              <p:spPr bwMode="auto">
                <a:xfrm>
                  <a:off x="1509" y="1365"/>
                  <a:ext cx="83" cy="1021"/>
                </a:xfrm>
                <a:custGeom>
                  <a:avLst/>
                  <a:gdLst>
                    <a:gd name="T0" fmla="*/ 0 w 493"/>
                    <a:gd name="T1" fmla="*/ 0 h 6124"/>
                    <a:gd name="T2" fmla="*/ 0 w 493"/>
                    <a:gd name="T3" fmla="*/ 0 h 6124"/>
                    <a:gd name="T4" fmla="*/ 0 w 493"/>
                    <a:gd name="T5" fmla="*/ 0 h 6124"/>
                    <a:gd name="T6" fmla="*/ 0 w 493"/>
                    <a:gd name="T7" fmla="*/ 0 h 6124"/>
                    <a:gd name="T8" fmla="*/ 0 w 493"/>
                    <a:gd name="T9" fmla="*/ 0 h 6124"/>
                    <a:gd name="T10" fmla="*/ 0 w 493"/>
                    <a:gd name="T11" fmla="*/ 0 h 6124"/>
                    <a:gd name="T12" fmla="*/ 0 w 493"/>
                    <a:gd name="T13" fmla="*/ 0 h 61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93"/>
                    <a:gd name="T22" fmla="*/ 0 h 6124"/>
                    <a:gd name="T23" fmla="*/ 493 w 493"/>
                    <a:gd name="T24" fmla="*/ 6124 h 61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93" h="6124">
                      <a:moveTo>
                        <a:pt x="493" y="6"/>
                      </a:moveTo>
                      <a:lnTo>
                        <a:pt x="450" y="3"/>
                      </a:lnTo>
                      <a:lnTo>
                        <a:pt x="406" y="0"/>
                      </a:lnTo>
                      <a:lnTo>
                        <a:pt x="0" y="6117"/>
                      </a:lnTo>
                      <a:lnTo>
                        <a:pt x="43" y="6120"/>
                      </a:lnTo>
                      <a:lnTo>
                        <a:pt x="87" y="6124"/>
                      </a:lnTo>
                      <a:lnTo>
                        <a:pt x="493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0" name="Freeform 628"/>
                <p:cNvSpPr>
                  <a:spLocks/>
                </p:cNvSpPr>
                <p:nvPr/>
              </p:nvSpPr>
              <p:spPr bwMode="auto">
                <a:xfrm>
                  <a:off x="1509" y="1365"/>
                  <a:ext cx="83" cy="1021"/>
                </a:xfrm>
                <a:custGeom>
                  <a:avLst/>
                  <a:gdLst>
                    <a:gd name="T0" fmla="*/ 0 w 493"/>
                    <a:gd name="T1" fmla="*/ 0 h 6124"/>
                    <a:gd name="T2" fmla="*/ 0 w 493"/>
                    <a:gd name="T3" fmla="*/ 0 h 6124"/>
                    <a:gd name="T4" fmla="*/ 0 w 493"/>
                    <a:gd name="T5" fmla="*/ 0 h 6124"/>
                    <a:gd name="T6" fmla="*/ 0 w 493"/>
                    <a:gd name="T7" fmla="*/ 0 h 6124"/>
                    <a:gd name="T8" fmla="*/ 0 w 493"/>
                    <a:gd name="T9" fmla="*/ 0 h 6124"/>
                    <a:gd name="T10" fmla="*/ 0 w 493"/>
                    <a:gd name="T11" fmla="*/ 0 h 6124"/>
                    <a:gd name="T12" fmla="*/ 0 w 493"/>
                    <a:gd name="T13" fmla="*/ 0 h 61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93"/>
                    <a:gd name="T22" fmla="*/ 0 h 6124"/>
                    <a:gd name="T23" fmla="*/ 493 w 493"/>
                    <a:gd name="T24" fmla="*/ 6124 h 61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93" h="6124">
                      <a:moveTo>
                        <a:pt x="493" y="6"/>
                      </a:moveTo>
                      <a:lnTo>
                        <a:pt x="450" y="3"/>
                      </a:lnTo>
                      <a:lnTo>
                        <a:pt x="406" y="0"/>
                      </a:lnTo>
                      <a:lnTo>
                        <a:pt x="0" y="6117"/>
                      </a:lnTo>
                      <a:lnTo>
                        <a:pt x="43" y="6120"/>
                      </a:lnTo>
                      <a:lnTo>
                        <a:pt x="87" y="6124"/>
                      </a:lnTo>
                      <a:lnTo>
                        <a:pt x="493" y="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1" name="Freeform 629"/>
                <p:cNvSpPr>
                  <a:spLocks/>
                </p:cNvSpPr>
                <p:nvPr/>
              </p:nvSpPr>
              <p:spPr bwMode="auto">
                <a:xfrm>
                  <a:off x="1509" y="2385"/>
                  <a:ext cx="15" cy="8"/>
                </a:xfrm>
                <a:custGeom>
                  <a:avLst/>
                  <a:gdLst>
                    <a:gd name="T0" fmla="*/ 0 w 87"/>
                    <a:gd name="T1" fmla="*/ 0 h 47"/>
                    <a:gd name="T2" fmla="*/ 0 w 87"/>
                    <a:gd name="T3" fmla="*/ 0 h 47"/>
                    <a:gd name="T4" fmla="*/ 0 w 87"/>
                    <a:gd name="T5" fmla="*/ 0 h 47"/>
                    <a:gd name="T6" fmla="*/ 0 w 87"/>
                    <a:gd name="T7" fmla="*/ 0 h 47"/>
                    <a:gd name="T8" fmla="*/ 0 w 87"/>
                    <a:gd name="T9" fmla="*/ 0 h 47"/>
                    <a:gd name="T10" fmla="*/ 0 w 87"/>
                    <a:gd name="T11" fmla="*/ 0 h 47"/>
                    <a:gd name="T12" fmla="*/ 0 w 87"/>
                    <a:gd name="T13" fmla="*/ 0 h 47"/>
                    <a:gd name="T14" fmla="*/ 0 w 87"/>
                    <a:gd name="T15" fmla="*/ 0 h 47"/>
                    <a:gd name="T16" fmla="*/ 0 w 87"/>
                    <a:gd name="T17" fmla="*/ 0 h 47"/>
                    <a:gd name="T18" fmla="*/ 0 w 87"/>
                    <a:gd name="T19" fmla="*/ 0 h 47"/>
                    <a:gd name="T20" fmla="*/ 0 w 87"/>
                    <a:gd name="T21" fmla="*/ 0 h 47"/>
                    <a:gd name="T22" fmla="*/ 0 w 87"/>
                    <a:gd name="T23" fmla="*/ 0 h 47"/>
                    <a:gd name="T24" fmla="*/ 0 w 87"/>
                    <a:gd name="T25" fmla="*/ 0 h 47"/>
                    <a:gd name="T26" fmla="*/ 0 w 87"/>
                    <a:gd name="T27" fmla="*/ 0 h 47"/>
                    <a:gd name="T28" fmla="*/ 0 w 87"/>
                    <a:gd name="T29" fmla="*/ 0 h 47"/>
                    <a:gd name="T30" fmla="*/ 0 w 87"/>
                    <a:gd name="T31" fmla="*/ 0 h 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7"/>
                    <a:gd name="T49" fmla="*/ 0 h 47"/>
                    <a:gd name="T50" fmla="*/ 87 w 87"/>
                    <a:gd name="T51" fmla="*/ 47 h 4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7" h="47">
                      <a:moveTo>
                        <a:pt x="43" y="3"/>
                      </a:moveTo>
                      <a:lnTo>
                        <a:pt x="87" y="7"/>
                      </a:lnTo>
                      <a:lnTo>
                        <a:pt x="86" y="17"/>
                      </a:lnTo>
                      <a:lnTo>
                        <a:pt x="81" y="27"/>
                      </a:lnTo>
                      <a:lnTo>
                        <a:pt x="74" y="36"/>
                      </a:lnTo>
                      <a:lnTo>
                        <a:pt x="66" y="42"/>
                      </a:lnTo>
                      <a:lnTo>
                        <a:pt x="56" y="46"/>
                      </a:lnTo>
                      <a:lnTo>
                        <a:pt x="46" y="47"/>
                      </a:lnTo>
                      <a:lnTo>
                        <a:pt x="35" y="47"/>
                      </a:lnTo>
                      <a:lnTo>
                        <a:pt x="25" y="44"/>
                      </a:lnTo>
                      <a:lnTo>
                        <a:pt x="16" y="39"/>
                      </a:lnTo>
                      <a:lnTo>
                        <a:pt x="8" y="30"/>
                      </a:lnTo>
                      <a:lnTo>
                        <a:pt x="3" y="22"/>
                      </a:lnTo>
                      <a:lnTo>
                        <a:pt x="0" y="11"/>
                      </a:lnTo>
                      <a:lnTo>
                        <a:pt x="0" y="0"/>
                      </a:lnTo>
                      <a:lnTo>
                        <a:pt x="43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2" name="Freeform 630"/>
                <p:cNvSpPr>
                  <a:spLocks/>
                </p:cNvSpPr>
                <p:nvPr/>
              </p:nvSpPr>
              <p:spPr bwMode="auto">
                <a:xfrm>
                  <a:off x="1509" y="2385"/>
                  <a:ext cx="15" cy="8"/>
                </a:xfrm>
                <a:custGeom>
                  <a:avLst/>
                  <a:gdLst>
                    <a:gd name="T0" fmla="*/ 0 w 87"/>
                    <a:gd name="T1" fmla="*/ 0 h 47"/>
                    <a:gd name="T2" fmla="*/ 0 w 87"/>
                    <a:gd name="T3" fmla="*/ 0 h 47"/>
                    <a:gd name="T4" fmla="*/ 0 w 87"/>
                    <a:gd name="T5" fmla="*/ 0 h 47"/>
                    <a:gd name="T6" fmla="*/ 0 w 87"/>
                    <a:gd name="T7" fmla="*/ 0 h 47"/>
                    <a:gd name="T8" fmla="*/ 0 w 87"/>
                    <a:gd name="T9" fmla="*/ 0 h 47"/>
                    <a:gd name="T10" fmla="*/ 0 w 87"/>
                    <a:gd name="T11" fmla="*/ 0 h 47"/>
                    <a:gd name="T12" fmla="*/ 0 w 87"/>
                    <a:gd name="T13" fmla="*/ 0 h 47"/>
                    <a:gd name="T14" fmla="*/ 0 w 87"/>
                    <a:gd name="T15" fmla="*/ 0 h 47"/>
                    <a:gd name="T16" fmla="*/ 0 w 87"/>
                    <a:gd name="T17" fmla="*/ 0 h 47"/>
                    <a:gd name="T18" fmla="*/ 0 w 87"/>
                    <a:gd name="T19" fmla="*/ 0 h 47"/>
                    <a:gd name="T20" fmla="*/ 0 w 87"/>
                    <a:gd name="T21" fmla="*/ 0 h 47"/>
                    <a:gd name="T22" fmla="*/ 0 w 87"/>
                    <a:gd name="T23" fmla="*/ 0 h 47"/>
                    <a:gd name="T24" fmla="*/ 0 w 87"/>
                    <a:gd name="T25" fmla="*/ 0 h 47"/>
                    <a:gd name="T26" fmla="*/ 0 w 87"/>
                    <a:gd name="T27" fmla="*/ 0 h 4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47"/>
                    <a:gd name="T44" fmla="*/ 87 w 87"/>
                    <a:gd name="T45" fmla="*/ 47 h 4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47">
                      <a:moveTo>
                        <a:pt x="87" y="7"/>
                      </a:moveTo>
                      <a:lnTo>
                        <a:pt x="86" y="17"/>
                      </a:lnTo>
                      <a:lnTo>
                        <a:pt x="81" y="27"/>
                      </a:lnTo>
                      <a:lnTo>
                        <a:pt x="74" y="36"/>
                      </a:lnTo>
                      <a:lnTo>
                        <a:pt x="66" y="42"/>
                      </a:lnTo>
                      <a:lnTo>
                        <a:pt x="56" y="46"/>
                      </a:lnTo>
                      <a:lnTo>
                        <a:pt x="46" y="47"/>
                      </a:lnTo>
                      <a:lnTo>
                        <a:pt x="35" y="47"/>
                      </a:lnTo>
                      <a:lnTo>
                        <a:pt x="25" y="44"/>
                      </a:lnTo>
                      <a:lnTo>
                        <a:pt x="16" y="39"/>
                      </a:lnTo>
                      <a:lnTo>
                        <a:pt x="8" y="30"/>
                      </a:lnTo>
                      <a:lnTo>
                        <a:pt x="3" y="22"/>
                      </a:lnTo>
                      <a:lnTo>
                        <a:pt x="0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3" name="Freeform 631"/>
                <p:cNvSpPr>
                  <a:spLocks/>
                </p:cNvSpPr>
                <p:nvPr/>
              </p:nvSpPr>
              <p:spPr bwMode="auto">
                <a:xfrm>
                  <a:off x="1349" y="2392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30" y="12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1" y="61"/>
                      </a:lnTo>
                      <a:lnTo>
                        <a:pt x="36" y="71"/>
                      </a:lnTo>
                      <a:lnTo>
                        <a:pt x="30" y="78"/>
                      </a:lnTo>
                      <a:lnTo>
                        <a:pt x="20" y="85"/>
                      </a:lnTo>
                      <a:lnTo>
                        <a:pt x="10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4" name="Freeform 632"/>
                <p:cNvSpPr>
                  <a:spLocks/>
                </p:cNvSpPr>
                <p:nvPr/>
              </p:nvSpPr>
              <p:spPr bwMode="auto">
                <a:xfrm>
                  <a:off x="1349" y="2392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0" y="0"/>
                      </a:move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30" y="12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1" y="61"/>
                      </a:lnTo>
                      <a:lnTo>
                        <a:pt x="36" y="71"/>
                      </a:lnTo>
                      <a:lnTo>
                        <a:pt x="30" y="78"/>
                      </a:lnTo>
                      <a:lnTo>
                        <a:pt x="20" y="85"/>
                      </a:lnTo>
                      <a:lnTo>
                        <a:pt x="10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5" name="Freeform 633"/>
                <p:cNvSpPr>
                  <a:spLocks/>
                </p:cNvSpPr>
                <p:nvPr/>
              </p:nvSpPr>
              <p:spPr bwMode="auto">
                <a:xfrm>
                  <a:off x="1136" y="2392"/>
                  <a:ext cx="213" cy="15"/>
                </a:xfrm>
                <a:custGeom>
                  <a:avLst/>
                  <a:gdLst>
                    <a:gd name="T0" fmla="*/ 0 w 1275"/>
                    <a:gd name="T1" fmla="*/ 0 h 89"/>
                    <a:gd name="T2" fmla="*/ 0 w 1275"/>
                    <a:gd name="T3" fmla="*/ 0 h 89"/>
                    <a:gd name="T4" fmla="*/ 0 w 1275"/>
                    <a:gd name="T5" fmla="*/ 0 h 89"/>
                    <a:gd name="T6" fmla="*/ 0 w 1275"/>
                    <a:gd name="T7" fmla="*/ 0 h 89"/>
                    <a:gd name="T8" fmla="*/ 0 w 1275"/>
                    <a:gd name="T9" fmla="*/ 0 h 89"/>
                    <a:gd name="T10" fmla="*/ 0 w 1275"/>
                    <a:gd name="T11" fmla="*/ 0 h 89"/>
                    <a:gd name="T12" fmla="*/ 0 w 1275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5"/>
                    <a:gd name="T22" fmla="*/ 0 h 89"/>
                    <a:gd name="T23" fmla="*/ 1275 w 1275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5" h="89">
                      <a:moveTo>
                        <a:pt x="1275" y="89"/>
                      </a:moveTo>
                      <a:lnTo>
                        <a:pt x="1275" y="45"/>
                      </a:lnTo>
                      <a:lnTo>
                        <a:pt x="1275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1275" y="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6" name="Freeform 634"/>
                <p:cNvSpPr>
                  <a:spLocks/>
                </p:cNvSpPr>
                <p:nvPr/>
              </p:nvSpPr>
              <p:spPr bwMode="auto">
                <a:xfrm>
                  <a:off x="1136" y="2392"/>
                  <a:ext cx="213" cy="15"/>
                </a:xfrm>
                <a:custGeom>
                  <a:avLst/>
                  <a:gdLst>
                    <a:gd name="T0" fmla="*/ 0 w 1275"/>
                    <a:gd name="T1" fmla="*/ 0 h 89"/>
                    <a:gd name="T2" fmla="*/ 0 w 1275"/>
                    <a:gd name="T3" fmla="*/ 0 h 89"/>
                    <a:gd name="T4" fmla="*/ 0 w 1275"/>
                    <a:gd name="T5" fmla="*/ 0 h 89"/>
                    <a:gd name="T6" fmla="*/ 0 w 1275"/>
                    <a:gd name="T7" fmla="*/ 0 h 89"/>
                    <a:gd name="T8" fmla="*/ 0 w 1275"/>
                    <a:gd name="T9" fmla="*/ 0 h 89"/>
                    <a:gd name="T10" fmla="*/ 0 w 1275"/>
                    <a:gd name="T11" fmla="*/ 0 h 89"/>
                    <a:gd name="T12" fmla="*/ 0 w 1275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5"/>
                    <a:gd name="T22" fmla="*/ 0 h 89"/>
                    <a:gd name="T23" fmla="*/ 1275 w 1275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5" h="89">
                      <a:moveTo>
                        <a:pt x="1275" y="89"/>
                      </a:moveTo>
                      <a:lnTo>
                        <a:pt x="1275" y="45"/>
                      </a:lnTo>
                      <a:lnTo>
                        <a:pt x="1275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1275" y="8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7" name="Freeform 635"/>
                <p:cNvSpPr>
                  <a:spLocks/>
                </p:cNvSpPr>
                <p:nvPr/>
              </p:nvSpPr>
              <p:spPr bwMode="auto">
                <a:xfrm>
                  <a:off x="1129" y="2392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3" y="88"/>
                      </a:lnTo>
                      <a:lnTo>
                        <a:pt x="23" y="85"/>
                      </a:lnTo>
                      <a:lnTo>
                        <a:pt x="14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5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8" name="Freeform 636"/>
                <p:cNvSpPr>
                  <a:spLocks/>
                </p:cNvSpPr>
                <p:nvPr/>
              </p:nvSpPr>
              <p:spPr bwMode="auto">
                <a:xfrm>
                  <a:off x="1129" y="2392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3" y="88"/>
                      </a:lnTo>
                      <a:lnTo>
                        <a:pt x="23" y="85"/>
                      </a:lnTo>
                      <a:lnTo>
                        <a:pt x="14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5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9" name="Freeform 637"/>
                <p:cNvSpPr>
                  <a:spLocks/>
                </p:cNvSpPr>
                <p:nvPr/>
              </p:nvSpPr>
              <p:spPr bwMode="auto">
                <a:xfrm>
                  <a:off x="2671" y="2392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1" y="5"/>
                      </a:lnTo>
                      <a:lnTo>
                        <a:pt x="30" y="12"/>
                      </a:lnTo>
                      <a:lnTo>
                        <a:pt x="37" y="19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7" y="71"/>
                      </a:lnTo>
                      <a:lnTo>
                        <a:pt x="30" y="78"/>
                      </a:lnTo>
                      <a:lnTo>
                        <a:pt x="21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0" name="Freeform 638"/>
                <p:cNvSpPr>
                  <a:spLocks/>
                </p:cNvSpPr>
                <p:nvPr/>
              </p:nvSpPr>
              <p:spPr bwMode="auto">
                <a:xfrm>
                  <a:off x="2671" y="2392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0" y="0"/>
                      </a:moveTo>
                      <a:lnTo>
                        <a:pt x="11" y="2"/>
                      </a:lnTo>
                      <a:lnTo>
                        <a:pt x="21" y="5"/>
                      </a:lnTo>
                      <a:lnTo>
                        <a:pt x="30" y="12"/>
                      </a:lnTo>
                      <a:lnTo>
                        <a:pt x="37" y="19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7" y="71"/>
                      </a:lnTo>
                      <a:lnTo>
                        <a:pt x="30" y="78"/>
                      </a:lnTo>
                      <a:lnTo>
                        <a:pt x="21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1" name="Freeform 639"/>
                <p:cNvSpPr>
                  <a:spLocks/>
                </p:cNvSpPr>
                <p:nvPr/>
              </p:nvSpPr>
              <p:spPr bwMode="auto">
                <a:xfrm>
                  <a:off x="2458" y="2392"/>
                  <a:ext cx="213" cy="15"/>
                </a:xfrm>
                <a:custGeom>
                  <a:avLst/>
                  <a:gdLst>
                    <a:gd name="T0" fmla="*/ 0 w 1275"/>
                    <a:gd name="T1" fmla="*/ 0 h 89"/>
                    <a:gd name="T2" fmla="*/ 0 w 1275"/>
                    <a:gd name="T3" fmla="*/ 0 h 89"/>
                    <a:gd name="T4" fmla="*/ 0 w 1275"/>
                    <a:gd name="T5" fmla="*/ 0 h 89"/>
                    <a:gd name="T6" fmla="*/ 0 w 1275"/>
                    <a:gd name="T7" fmla="*/ 0 h 89"/>
                    <a:gd name="T8" fmla="*/ 0 w 1275"/>
                    <a:gd name="T9" fmla="*/ 0 h 89"/>
                    <a:gd name="T10" fmla="*/ 0 w 1275"/>
                    <a:gd name="T11" fmla="*/ 0 h 89"/>
                    <a:gd name="T12" fmla="*/ 0 w 1275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5"/>
                    <a:gd name="T22" fmla="*/ 0 h 89"/>
                    <a:gd name="T23" fmla="*/ 1275 w 1275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5" h="89">
                      <a:moveTo>
                        <a:pt x="1275" y="89"/>
                      </a:moveTo>
                      <a:lnTo>
                        <a:pt x="1275" y="45"/>
                      </a:lnTo>
                      <a:lnTo>
                        <a:pt x="1275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1275" y="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2" name="Freeform 640"/>
                <p:cNvSpPr>
                  <a:spLocks/>
                </p:cNvSpPr>
                <p:nvPr/>
              </p:nvSpPr>
              <p:spPr bwMode="auto">
                <a:xfrm>
                  <a:off x="2458" y="2392"/>
                  <a:ext cx="213" cy="15"/>
                </a:xfrm>
                <a:custGeom>
                  <a:avLst/>
                  <a:gdLst>
                    <a:gd name="T0" fmla="*/ 0 w 1275"/>
                    <a:gd name="T1" fmla="*/ 0 h 89"/>
                    <a:gd name="T2" fmla="*/ 0 w 1275"/>
                    <a:gd name="T3" fmla="*/ 0 h 89"/>
                    <a:gd name="T4" fmla="*/ 0 w 1275"/>
                    <a:gd name="T5" fmla="*/ 0 h 89"/>
                    <a:gd name="T6" fmla="*/ 0 w 1275"/>
                    <a:gd name="T7" fmla="*/ 0 h 89"/>
                    <a:gd name="T8" fmla="*/ 0 w 1275"/>
                    <a:gd name="T9" fmla="*/ 0 h 89"/>
                    <a:gd name="T10" fmla="*/ 0 w 1275"/>
                    <a:gd name="T11" fmla="*/ 0 h 89"/>
                    <a:gd name="T12" fmla="*/ 0 w 1275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5"/>
                    <a:gd name="T22" fmla="*/ 0 h 89"/>
                    <a:gd name="T23" fmla="*/ 1275 w 1275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5" h="89">
                      <a:moveTo>
                        <a:pt x="1275" y="89"/>
                      </a:moveTo>
                      <a:lnTo>
                        <a:pt x="1275" y="45"/>
                      </a:lnTo>
                      <a:lnTo>
                        <a:pt x="1275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1275" y="8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3" name="Freeform 641"/>
                <p:cNvSpPr>
                  <a:spLocks/>
                </p:cNvSpPr>
                <p:nvPr/>
              </p:nvSpPr>
              <p:spPr bwMode="auto">
                <a:xfrm>
                  <a:off x="2451" y="2392"/>
                  <a:ext cx="7" cy="15"/>
                </a:xfrm>
                <a:custGeom>
                  <a:avLst/>
                  <a:gdLst>
                    <a:gd name="T0" fmla="*/ 0 w 43"/>
                    <a:gd name="T1" fmla="*/ 0 h 89"/>
                    <a:gd name="T2" fmla="*/ 0 w 43"/>
                    <a:gd name="T3" fmla="*/ 0 h 89"/>
                    <a:gd name="T4" fmla="*/ 0 w 43"/>
                    <a:gd name="T5" fmla="*/ 0 h 89"/>
                    <a:gd name="T6" fmla="*/ 0 w 43"/>
                    <a:gd name="T7" fmla="*/ 0 h 89"/>
                    <a:gd name="T8" fmla="*/ 0 w 43"/>
                    <a:gd name="T9" fmla="*/ 0 h 89"/>
                    <a:gd name="T10" fmla="*/ 0 w 43"/>
                    <a:gd name="T11" fmla="*/ 0 h 89"/>
                    <a:gd name="T12" fmla="*/ 0 w 43"/>
                    <a:gd name="T13" fmla="*/ 0 h 89"/>
                    <a:gd name="T14" fmla="*/ 0 w 43"/>
                    <a:gd name="T15" fmla="*/ 0 h 89"/>
                    <a:gd name="T16" fmla="*/ 0 w 43"/>
                    <a:gd name="T17" fmla="*/ 0 h 89"/>
                    <a:gd name="T18" fmla="*/ 0 w 43"/>
                    <a:gd name="T19" fmla="*/ 0 h 89"/>
                    <a:gd name="T20" fmla="*/ 0 w 43"/>
                    <a:gd name="T21" fmla="*/ 0 h 89"/>
                    <a:gd name="T22" fmla="*/ 0 w 43"/>
                    <a:gd name="T23" fmla="*/ 0 h 89"/>
                    <a:gd name="T24" fmla="*/ 0 w 43"/>
                    <a:gd name="T25" fmla="*/ 0 h 89"/>
                    <a:gd name="T26" fmla="*/ 0 w 43"/>
                    <a:gd name="T27" fmla="*/ 0 h 89"/>
                    <a:gd name="T28" fmla="*/ 0 w 43"/>
                    <a:gd name="T29" fmla="*/ 0 h 89"/>
                    <a:gd name="T30" fmla="*/ 0 w 43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"/>
                    <a:gd name="T49" fmla="*/ 0 h 89"/>
                    <a:gd name="T50" fmla="*/ 43 w 43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" h="89">
                      <a:moveTo>
                        <a:pt x="43" y="45"/>
                      </a:moveTo>
                      <a:lnTo>
                        <a:pt x="43" y="89"/>
                      </a:lnTo>
                      <a:lnTo>
                        <a:pt x="33" y="88"/>
                      </a:lnTo>
                      <a:lnTo>
                        <a:pt x="23" y="85"/>
                      </a:lnTo>
                      <a:lnTo>
                        <a:pt x="14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5"/>
                      </a:lnTo>
                      <a:lnTo>
                        <a:pt x="33" y="2"/>
                      </a:lnTo>
                      <a:lnTo>
                        <a:pt x="43" y="0"/>
                      </a:lnTo>
                      <a:lnTo>
                        <a:pt x="43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4" name="Freeform 642"/>
                <p:cNvSpPr>
                  <a:spLocks/>
                </p:cNvSpPr>
                <p:nvPr/>
              </p:nvSpPr>
              <p:spPr bwMode="auto">
                <a:xfrm>
                  <a:off x="2451" y="2392"/>
                  <a:ext cx="7" cy="15"/>
                </a:xfrm>
                <a:custGeom>
                  <a:avLst/>
                  <a:gdLst>
                    <a:gd name="T0" fmla="*/ 0 w 43"/>
                    <a:gd name="T1" fmla="*/ 0 h 89"/>
                    <a:gd name="T2" fmla="*/ 0 w 43"/>
                    <a:gd name="T3" fmla="*/ 0 h 89"/>
                    <a:gd name="T4" fmla="*/ 0 w 43"/>
                    <a:gd name="T5" fmla="*/ 0 h 89"/>
                    <a:gd name="T6" fmla="*/ 0 w 43"/>
                    <a:gd name="T7" fmla="*/ 0 h 89"/>
                    <a:gd name="T8" fmla="*/ 0 w 43"/>
                    <a:gd name="T9" fmla="*/ 0 h 89"/>
                    <a:gd name="T10" fmla="*/ 0 w 43"/>
                    <a:gd name="T11" fmla="*/ 0 h 89"/>
                    <a:gd name="T12" fmla="*/ 0 w 43"/>
                    <a:gd name="T13" fmla="*/ 0 h 89"/>
                    <a:gd name="T14" fmla="*/ 0 w 43"/>
                    <a:gd name="T15" fmla="*/ 0 h 89"/>
                    <a:gd name="T16" fmla="*/ 0 w 43"/>
                    <a:gd name="T17" fmla="*/ 0 h 89"/>
                    <a:gd name="T18" fmla="*/ 0 w 43"/>
                    <a:gd name="T19" fmla="*/ 0 h 89"/>
                    <a:gd name="T20" fmla="*/ 0 w 43"/>
                    <a:gd name="T21" fmla="*/ 0 h 89"/>
                    <a:gd name="T22" fmla="*/ 0 w 43"/>
                    <a:gd name="T23" fmla="*/ 0 h 89"/>
                    <a:gd name="T24" fmla="*/ 0 w 43"/>
                    <a:gd name="T25" fmla="*/ 0 h 89"/>
                    <a:gd name="T26" fmla="*/ 0 w 43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3"/>
                    <a:gd name="T43" fmla="*/ 0 h 89"/>
                    <a:gd name="T44" fmla="*/ 43 w 43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3" h="89">
                      <a:moveTo>
                        <a:pt x="43" y="89"/>
                      </a:moveTo>
                      <a:lnTo>
                        <a:pt x="33" y="88"/>
                      </a:lnTo>
                      <a:lnTo>
                        <a:pt x="23" y="85"/>
                      </a:lnTo>
                      <a:lnTo>
                        <a:pt x="14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5"/>
                      </a:lnTo>
                      <a:lnTo>
                        <a:pt x="33" y="2"/>
                      </a:lnTo>
                      <a:lnTo>
                        <a:pt x="4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5" name="Freeform 643"/>
                <p:cNvSpPr>
                  <a:spLocks/>
                </p:cNvSpPr>
                <p:nvPr/>
              </p:nvSpPr>
              <p:spPr bwMode="auto">
                <a:xfrm>
                  <a:off x="1855" y="1497"/>
                  <a:ext cx="15" cy="7"/>
                </a:xfrm>
                <a:custGeom>
                  <a:avLst/>
                  <a:gdLst>
                    <a:gd name="T0" fmla="*/ 0 w 89"/>
                    <a:gd name="T1" fmla="*/ 0 h 43"/>
                    <a:gd name="T2" fmla="*/ 0 w 89"/>
                    <a:gd name="T3" fmla="*/ 0 h 43"/>
                    <a:gd name="T4" fmla="*/ 0 w 89"/>
                    <a:gd name="T5" fmla="*/ 0 h 43"/>
                    <a:gd name="T6" fmla="*/ 0 w 89"/>
                    <a:gd name="T7" fmla="*/ 0 h 43"/>
                    <a:gd name="T8" fmla="*/ 0 w 89"/>
                    <a:gd name="T9" fmla="*/ 0 h 43"/>
                    <a:gd name="T10" fmla="*/ 0 w 89"/>
                    <a:gd name="T11" fmla="*/ 0 h 43"/>
                    <a:gd name="T12" fmla="*/ 0 w 89"/>
                    <a:gd name="T13" fmla="*/ 0 h 43"/>
                    <a:gd name="T14" fmla="*/ 0 w 89"/>
                    <a:gd name="T15" fmla="*/ 0 h 43"/>
                    <a:gd name="T16" fmla="*/ 0 w 89"/>
                    <a:gd name="T17" fmla="*/ 0 h 43"/>
                    <a:gd name="T18" fmla="*/ 0 w 89"/>
                    <a:gd name="T19" fmla="*/ 0 h 43"/>
                    <a:gd name="T20" fmla="*/ 0 w 89"/>
                    <a:gd name="T21" fmla="*/ 0 h 43"/>
                    <a:gd name="T22" fmla="*/ 0 w 89"/>
                    <a:gd name="T23" fmla="*/ 0 h 43"/>
                    <a:gd name="T24" fmla="*/ 0 w 89"/>
                    <a:gd name="T25" fmla="*/ 0 h 43"/>
                    <a:gd name="T26" fmla="*/ 0 w 89"/>
                    <a:gd name="T27" fmla="*/ 0 h 43"/>
                    <a:gd name="T28" fmla="*/ 0 w 89"/>
                    <a:gd name="T29" fmla="*/ 0 h 43"/>
                    <a:gd name="T30" fmla="*/ 0 w 89"/>
                    <a:gd name="T31" fmla="*/ 0 h 4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3"/>
                    <a:gd name="T50" fmla="*/ 89 w 89"/>
                    <a:gd name="T51" fmla="*/ 43 h 4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3">
                      <a:moveTo>
                        <a:pt x="44" y="43"/>
                      </a:moveTo>
                      <a:lnTo>
                        <a:pt x="0" y="43"/>
                      </a:ln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1" y="13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7"/>
                      </a:lnTo>
                      <a:lnTo>
                        <a:pt x="77" y="13"/>
                      </a:lnTo>
                      <a:lnTo>
                        <a:pt x="83" y="23"/>
                      </a:lnTo>
                      <a:lnTo>
                        <a:pt x="86" y="33"/>
                      </a:lnTo>
                      <a:lnTo>
                        <a:pt x="89" y="43"/>
                      </a:lnTo>
                      <a:lnTo>
                        <a:pt x="44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6" name="Freeform 644"/>
                <p:cNvSpPr>
                  <a:spLocks/>
                </p:cNvSpPr>
                <p:nvPr/>
              </p:nvSpPr>
              <p:spPr bwMode="auto">
                <a:xfrm>
                  <a:off x="1855" y="1497"/>
                  <a:ext cx="15" cy="7"/>
                </a:xfrm>
                <a:custGeom>
                  <a:avLst/>
                  <a:gdLst>
                    <a:gd name="T0" fmla="*/ 0 w 89"/>
                    <a:gd name="T1" fmla="*/ 0 h 43"/>
                    <a:gd name="T2" fmla="*/ 0 w 89"/>
                    <a:gd name="T3" fmla="*/ 0 h 43"/>
                    <a:gd name="T4" fmla="*/ 0 w 89"/>
                    <a:gd name="T5" fmla="*/ 0 h 43"/>
                    <a:gd name="T6" fmla="*/ 0 w 89"/>
                    <a:gd name="T7" fmla="*/ 0 h 43"/>
                    <a:gd name="T8" fmla="*/ 0 w 89"/>
                    <a:gd name="T9" fmla="*/ 0 h 43"/>
                    <a:gd name="T10" fmla="*/ 0 w 89"/>
                    <a:gd name="T11" fmla="*/ 0 h 43"/>
                    <a:gd name="T12" fmla="*/ 0 w 89"/>
                    <a:gd name="T13" fmla="*/ 0 h 43"/>
                    <a:gd name="T14" fmla="*/ 0 w 89"/>
                    <a:gd name="T15" fmla="*/ 0 h 43"/>
                    <a:gd name="T16" fmla="*/ 0 w 89"/>
                    <a:gd name="T17" fmla="*/ 0 h 43"/>
                    <a:gd name="T18" fmla="*/ 0 w 89"/>
                    <a:gd name="T19" fmla="*/ 0 h 43"/>
                    <a:gd name="T20" fmla="*/ 0 w 89"/>
                    <a:gd name="T21" fmla="*/ 0 h 43"/>
                    <a:gd name="T22" fmla="*/ 0 w 89"/>
                    <a:gd name="T23" fmla="*/ 0 h 43"/>
                    <a:gd name="T24" fmla="*/ 0 w 89"/>
                    <a:gd name="T25" fmla="*/ 0 h 43"/>
                    <a:gd name="T26" fmla="*/ 0 w 89"/>
                    <a:gd name="T27" fmla="*/ 0 h 4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3"/>
                    <a:gd name="T44" fmla="*/ 89 w 89"/>
                    <a:gd name="T45" fmla="*/ 43 h 4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3">
                      <a:moveTo>
                        <a:pt x="0" y="43"/>
                      </a:move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1" y="13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7"/>
                      </a:lnTo>
                      <a:lnTo>
                        <a:pt x="77" y="13"/>
                      </a:lnTo>
                      <a:lnTo>
                        <a:pt x="83" y="23"/>
                      </a:lnTo>
                      <a:lnTo>
                        <a:pt x="86" y="33"/>
                      </a:lnTo>
                      <a:lnTo>
                        <a:pt x="89" y="4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7" name="Freeform 645"/>
                <p:cNvSpPr>
                  <a:spLocks/>
                </p:cNvSpPr>
                <p:nvPr/>
              </p:nvSpPr>
              <p:spPr bwMode="auto">
                <a:xfrm>
                  <a:off x="1855" y="1504"/>
                  <a:ext cx="15" cy="240"/>
                </a:xfrm>
                <a:custGeom>
                  <a:avLst/>
                  <a:gdLst>
                    <a:gd name="T0" fmla="*/ 0 w 89"/>
                    <a:gd name="T1" fmla="*/ 0 h 1437"/>
                    <a:gd name="T2" fmla="*/ 0 w 89"/>
                    <a:gd name="T3" fmla="*/ 0 h 1437"/>
                    <a:gd name="T4" fmla="*/ 0 w 89"/>
                    <a:gd name="T5" fmla="*/ 0 h 1437"/>
                    <a:gd name="T6" fmla="*/ 0 w 89"/>
                    <a:gd name="T7" fmla="*/ 0 h 1437"/>
                    <a:gd name="T8" fmla="*/ 0 w 89"/>
                    <a:gd name="T9" fmla="*/ 0 h 1437"/>
                    <a:gd name="T10" fmla="*/ 0 w 89"/>
                    <a:gd name="T11" fmla="*/ 0 h 1437"/>
                    <a:gd name="T12" fmla="*/ 0 w 89"/>
                    <a:gd name="T13" fmla="*/ 0 h 14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1437"/>
                    <a:gd name="T23" fmla="*/ 89 w 89"/>
                    <a:gd name="T24" fmla="*/ 1437 h 14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1437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437"/>
                      </a:lnTo>
                      <a:lnTo>
                        <a:pt x="44" y="1437"/>
                      </a:lnTo>
                      <a:lnTo>
                        <a:pt x="89" y="1437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8" name="Freeform 646"/>
                <p:cNvSpPr>
                  <a:spLocks/>
                </p:cNvSpPr>
                <p:nvPr/>
              </p:nvSpPr>
              <p:spPr bwMode="auto">
                <a:xfrm>
                  <a:off x="1855" y="1504"/>
                  <a:ext cx="15" cy="240"/>
                </a:xfrm>
                <a:custGeom>
                  <a:avLst/>
                  <a:gdLst>
                    <a:gd name="T0" fmla="*/ 0 w 89"/>
                    <a:gd name="T1" fmla="*/ 0 h 1437"/>
                    <a:gd name="T2" fmla="*/ 0 w 89"/>
                    <a:gd name="T3" fmla="*/ 0 h 1437"/>
                    <a:gd name="T4" fmla="*/ 0 w 89"/>
                    <a:gd name="T5" fmla="*/ 0 h 1437"/>
                    <a:gd name="T6" fmla="*/ 0 w 89"/>
                    <a:gd name="T7" fmla="*/ 0 h 1437"/>
                    <a:gd name="T8" fmla="*/ 0 w 89"/>
                    <a:gd name="T9" fmla="*/ 0 h 1437"/>
                    <a:gd name="T10" fmla="*/ 0 w 89"/>
                    <a:gd name="T11" fmla="*/ 0 h 1437"/>
                    <a:gd name="T12" fmla="*/ 0 w 89"/>
                    <a:gd name="T13" fmla="*/ 0 h 14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1437"/>
                    <a:gd name="T23" fmla="*/ 89 w 89"/>
                    <a:gd name="T24" fmla="*/ 1437 h 14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1437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437"/>
                      </a:lnTo>
                      <a:lnTo>
                        <a:pt x="44" y="1437"/>
                      </a:lnTo>
                      <a:lnTo>
                        <a:pt x="89" y="1437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9" name="Freeform 647"/>
                <p:cNvSpPr>
                  <a:spLocks/>
                </p:cNvSpPr>
                <p:nvPr/>
              </p:nvSpPr>
              <p:spPr bwMode="auto">
                <a:xfrm>
                  <a:off x="1855" y="1744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6" y="11"/>
                      </a:lnTo>
                      <a:lnTo>
                        <a:pt x="83" y="20"/>
                      </a:lnTo>
                      <a:lnTo>
                        <a:pt x="77" y="30"/>
                      </a:lnTo>
                      <a:lnTo>
                        <a:pt x="69" y="36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8" y="44"/>
                      </a:lnTo>
                      <a:lnTo>
                        <a:pt x="28" y="42"/>
                      </a:lnTo>
                      <a:lnTo>
                        <a:pt x="18" y="36"/>
                      </a:lnTo>
                      <a:lnTo>
                        <a:pt x="11" y="30"/>
                      </a:lnTo>
                      <a:lnTo>
                        <a:pt x="4" y="20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20" name="Freeform 648"/>
                <p:cNvSpPr>
                  <a:spLocks/>
                </p:cNvSpPr>
                <p:nvPr/>
              </p:nvSpPr>
              <p:spPr bwMode="auto">
                <a:xfrm>
                  <a:off x="1855" y="1744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6" y="11"/>
                      </a:lnTo>
                      <a:lnTo>
                        <a:pt x="83" y="20"/>
                      </a:lnTo>
                      <a:lnTo>
                        <a:pt x="77" y="30"/>
                      </a:lnTo>
                      <a:lnTo>
                        <a:pt x="69" y="36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8" y="44"/>
                      </a:lnTo>
                      <a:lnTo>
                        <a:pt x="28" y="42"/>
                      </a:lnTo>
                      <a:lnTo>
                        <a:pt x="18" y="36"/>
                      </a:lnTo>
                      <a:lnTo>
                        <a:pt x="11" y="30"/>
                      </a:lnTo>
                      <a:lnTo>
                        <a:pt x="4" y="20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21" name="Freeform 649"/>
                <p:cNvSpPr>
                  <a:spLocks/>
                </p:cNvSpPr>
                <p:nvPr/>
              </p:nvSpPr>
              <p:spPr bwMode="auto">
                <a:xfrm>
                  <a:off x="1938" y="1497"/>
                  <a:ext cx="14" cy="7"/>
                </a:xfrm>
                <a:custGeom>
                  <a:avLst/>
                  <a:gdLst>
                    <a:gd name="T0" fmla="*/ 0 w 88"/>
                    <a:gd name="T1" fmla="*/ 0 h 43"/>
                    <a:gd name="T2" fmla="*/ 0 w 88"/>
                    <a:gd name="T3" fmla="*/ 0 h 43"/>
                    <a:gd name="T4" fmla="*/ 0 w 88"/>
                    <a:gd name="T5" fmla="*/ 0 h 43"/>
                    <a:gd name="T6" fmla="*/ 0 w 88"/>
                    <a:gd name="T7" fmla="*/ 0 h 43"/>
                    <a:gd name="T8" fmla="*/ 0 w 88"/>
                    <a:gd name="T9" fmla="*/ 0 h 43"/>
                    <a:gd name="T10" fmla="*/ 0 w 88"/>
                    <a:gd name="T11" fmla="*/ 0 h 43"/>
                    <a:gd name="T12" fmla="*/ 0 w 88"/>
                    <a:gd name="T13" fmla="*/ 0 h 43"/>
                    <a:gd name="T14" fmla="*/ 0 w 88"/>
                    <a:gd name="T15" fmla="*/ 0 h 43"/>
                    <a:gd name="T16" fmla="*/ 0 w 88"/>
                    <a:gd name="T17" fmla="*/ 0 h 43"/>
                    <a:gd name="T18" fmla="*/ 0 w 88"/>
                    <a:gd name="T19" fmla="*/ 0 h 43"/>
                    <a:gd name="T20" fmla="*/ 0 w 88"/>
                    <a:gd name="T21" fmla="*/ 0 h 43"/>
                    <a:gd name="T22" fmla="*/ 0 w 88"/>
                    <a:gd name="T23" fmla="*/ 0 h 43"/>
                    <a:gd name="T24" fmla="*/ 0 w 88"/>
                    <a:gd name="T25" fmla="*/ 0 h 43"/>
                    <a:gd name="T26" fmla="*/ 0 w 88"/>
                    <a:gd name="T27" fmla="*/ 0 h 43"/>
                    <a:gd name="T28" fmla="*/ 0 w 88"/>
                    <a:gd name="T29" fmla="*/ 0 h 43"/>
                    <a:gd name="T30" fmla="*/ 0 w 88"/>
                    <a:gd name="T31" fmla="*/ 0 h 4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3"/>
                    <a:gd name="T50" fmla="*/ 88 w 88"/>
                    <a:gd name="T51" fmla="*/ 43 h 4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3">
                      <a:moveTo>
                        <a:pt x="44" y="43"/>
                      </a:moveTo>
                      <a:lnTo>
                        <a:pt x="0" y="43"/>
                      </a:ln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0" y="13"/>
                      </a:lnTo>
                      <a:lnTo>
                        <a:pt x="18" y="7"/>
                      </a:lnTo>
                      <a:lnTo>
                        <a:pt x="27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7"/>
                      </a:lnTo>
                      <a:lnTo>
                        <a:pt x="77" y="13"/>
                      </a:lnTo>
                      <a:lnTo>
                        <a:pt x="83" y="23"/>
                      </a:lnTo>
                      <a:lnTo>
                        <a:pt x="86" y="33"/>
                      </a:lnTo>
                      <a:lnTo>
                        <a:pt x="88" y="43"/>
                      </a:lnTo>
                      <a:lnTo>
                        <a:pt x="44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22" name="Freeform 650"/>
                <p:cNvSpPr>
                  <a:spLocks/>
                </p:cNvSpPr>
                <p:nvPr/>
              </p:nvSpPr>
              <p:spPr bwMode="auto">
                <a:xfrm>
                  <a:off x="1938" y="1497"/>
                  <a:ext cx="14" cy="7"/>
                </a:xfrm>
                <a:custGeom>
                  <a:avLst/>
                  <a:gdLst>
                    <a:gd name="T0" fmla="*/ 0 w 88"/>
                    <a:gd name="T1" fmla="*/ 0 h 43"/>
                    <a:gd name="T2" fmla="*/ 0 w 88"/>
                    <a:gd name="T3" fmla="*/ 0 h 43"/>
                    <a:gd name="T4" fmla="*/ 0 w 88"/>
                    <a:gd name="T5" fmla="*/ 0 h 43"/>
                    <a:gd name="T6" fmla="*/ 0 w 88"/>
                    <a:gd name="T7" fmla="*/ 0 h 43"/>
                    <a:gd name="T8" fmla="*/ 0 w 88"/>
                    <a:gd name="T9" fmla="*/ 0 h 43"/>
                    <a:gd name="T10" fmla="*/ 0 w 88"/>
                    <a:gd name="T11" fmla="*/ 0 h 43"/>
                    <a:gd name="T12" fmla="*/ 0 w 88"/>
                    <a:gd name="T13" fmla="*/ 0 h 43"/>
                    <a:gd name="T14" fmla="*/ 0 w 88"/>
                    <a:gd name="T15" fmla="*/ 0 h 43"/>
                    <a:gd name="T16" fmla="*/ 0 w 88"/>
                    <a:gd name="T17" fmla="*/ 0 h 43"/>
                    <a:gd name="T18" fmla="*/ 0 w 88"/>
                    <a:gd name="T19" fmla="*/ 0 h 43"/>
                    <a:gd name="T20" fmla="*/ 0 w 88"/>
                    <a:gd name="T21" fmla="*/ 0 h 43"/>
                    <a:gd name="T22" fmla="*/ 0 w 88"/>
                    <a:gd name="T23" fmla="*/ 0 h 43"/>
                    <a:gd name="T24" fmla="*/ 0 w 88"/>
                    <a:gd name="T25" fmla="*/ 0 h 43"/>
                    <a:gd name="T26" fmla="*/ 0 w 88"/>
                    <a:gd name="T27" fmla="*/ 0 h 4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3"/>
                    <a:gd name="T44" fmla="*/ 88 w 88"/>
                    <a:gd name="T45" fmla="*/ 43 h 4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3">
                      <a:moveTo>
                        <a:pt x="0" y="43"/>
                      </a:move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0" y="13"/>
                      </a:lnTo>
                      <a:lnTo>
                        <a:pt x="18" y="7"/>
                      </a:lnTo>
                      <a:lnTo>
                        <a:pt x="27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7"/>
                      </a:lnTo>
                      <a:lnTo>
                        <a:pt x="77" y="13"/>
                      </a:lnTo>
                      <a:lnTo>
                        <a:pt x="83" y="23"/>
                      </a:lnTo>
                      <a:lnTo>
                        <a:pt x="86" y="33"/>
                      </a:lnTo>
                      <a:lnTo>
                        <a:pt x="88" y="4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23" name="Freeform 651"/>
                <p:cNvSpPr>
                  <a:spLocks/>
                </p:cNvSpPr>
                <p:nvPr/>
              </p:nvSpPr>
              <p:spPr bwMode="auto">
                <a:xfrm>
                  <a:off x="1938" y="1504"/>
                  <a:ext cx="14" cy="240"/>
                </a:xfrm>
                <a:custGeom>
                  <a:avLst/>
                  <a:gdLst>
                    <a:gd name="T0" fmla="*/ 0 w 88"/>
                    <a:gd name="T1" fmla="*/ 0 h 1437"/>
                    <a:gd name="T2" fmla="*/ 0 w 88"/>
                    <a:gd name="T3" fmla="*/ 0 h 1437"/>
                    <a:gd name="T4" fmla="*/ 0 w 88"/>
                    <a:gd name="T5" fmla="*/ 0 h 1437"/>
                    <a:gd name="T6" fmla="*/ 0 w 88"/>
                    <a:gd name="T7" fmla="*/ 0 h 1437"/>
                    <a:gd name="T8" fmla="*/ 0 w 88"/>
                    <a:gd name="T9" fmla="*/ 0 h 1437"/>
                    <a:gd name="T10" fmla="*/ 0 w 88"/>
                    <a:gd name="T11" fmla="*/ 0 h 1437"/>
                    <a:gd name="T12" fmla="*/ 0 w 88"/>
                    <a:gd name="T13" fmla="*/ 0 h 14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8"/>
                    <a:gd name="T22" fmla="*/ 0 h 1437"/>
                    <a:gd name="T23" fmla="*/ 88 w 88"/>
                    <a:gd name="T24" fmla="*/ 1437 h 14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8" h="1437">
                      <a:moveTo>
                        <a:pt x="88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437"/>
                      </a:lnTo>
                      <a:lnTo>
                        <a:pt x="44" y="1437"/>
                      </a:lnTo>
                      <a:lnTo>
                        <a:pt x="88" y="1437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24" name="Freeform 652"/>
                <p:cNvSpPr>
                  <a:spLocks/>
                </p:cNvSpPr>
                <p:nvPr/>
              </p:nvSpPr>
              <p:spPr bwMode="auto">
                <a:xfrm>
                  <a:off x="1938" y="1504"/>
                  <a:ext cx="14" cy="240"/>
                </a:xfrm>
                <a:custGeom>
                  <a:avLst/>
                  <a:gdLst>
                    <a:gd name="T0" fmla="*/ 0 w 88"/>
                    <a:gd name="T1" fmla="*/ 0 h 1437"/>
                    <a:gd name="T2" fmla="*/ 0 w 88"/>
                    <a:gd name="T3" fmla="*/ 0 h 1437"/>
                    <a:gd name="T4" fmla="*/ 0 w 88"/>
                    <a:gd name="T5" fmla="*/ 0 h 1437"/>
                    <a:gd name="T6" fmla="*/ 0 w 88"/>
                    <a:gd name="T7" fmla="*/ 0 h 1437"/>
                    <a:gd name="T8" fmla="*/ 0 w 88"/>
                    <a:gd name="T9" fmla="*/ 0 h 1437"/>
                    <a:gd name="T10" fmla="*/ 0 w 88"/>
                    <a:gd name="T11" fmla="*/ 0 h 1437"/>
                    <a:gd name="T12" fmla="*/ 0 w 88"/>
                    <a:gd name="T13" fmla="*/ 0 h 14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8"/>
                    <a:gd name="T22" fmla="*/ 0 h 1437"/>
                    <a:gd name="T23" fmla="*/ 88 w 88"/>
                    <a:gd name="T24" fmla="*/ 1437 h 14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8" h="1437">
                      <a:moveTo>
                        <a:pt x="88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437"/>
                      </a:lnTo>
                      <a:lnTo>
                        <a:pt x="44" y="1437"/>
                      </a:lnTo>
                      <a:lnTo>
                        <a:pt x="88" y="1437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25" name="Freeform 653"/>
                <p:cNvSpPr>
                  <a:spLocks/>
                </p:cNvSpPr>
                <p:nvPr/>
              </p:nvSpPr>
              <p:spPr bwMode="auto">
                <a:xfrm>
                  <a:off x="1938" y="1744"/>
                  <a:ext cx="14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w 88"/>
                    <a:gd name="T29" fmla="*/ 0 h 44"/>
                    <a:gd name="T30" fmla="*/ 0 w 88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4"/>
                    <a:gd name="T50" fmla="*/ 88 w 88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4">
                      <a:moveTo>
                        <a:pt x="44" y="0"/>
                      </a:moveTo>
                      <a:lnTo>
                        <a:pt x="88" y="0"/>
                      </a:lnTo>
                      <a:lnTo>
                        <a:pt x="86" y="11"/>
                      </a:lnTo>
                      <a:lnTo>
                        <a:pt x="83" y="20"/>
                      </a:lnTo>
                      <a:lnTo>
                        <a:pt x="77" y="30"/>
                      </a:lnTo>
                      <a:lnTo>
                        <a:pt x="69" y="36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8" y="44"/>
                      </a:lnTo>
                      <a:lnTo>
                        <a:pt x="27" y="42"/>
                      </a:lnTo>
                      <a:lnTo>
                        <a:pt x="18" y="36"/>
                      </a:lnTo>
                      <a:lnTo>
                        <a:pt x="10" y="30"/>
                      </a:lnTo>
                      <a:lnTo>
                        <a:pt x="4" y="20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26" name="Freeform 654"/>
                <p:cNvSpPr>
                  <a:spLocks/>
                </p:cNvSpPr>
                <p:nvPr/>
              </p:nvSpPr>
              <p:spPr bwMode="auto">
                <a:xfrm>
                  <a:off x="1938" y="1744"/>
                  <a:ext cx="14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4"/>
                    <a:gd name="T44" fmla="*/ 88 w 88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4">
                      <a:moveTo>
                        <a:pt x="88" y="0"/>
                      </a:moveTo>
                      <a:lnTo>
                        <a:pt x="86" y="11"/>
                      </a:lnTo>
                      <a:lnTo>
                        <a:pt x="83" y="20"/>
                      </a:lnTo>
                      <a:lnTo>
                        <a:pt x="77" y="30"/>
                      </a:lnTo>
                      <a:lnTo>
                        <a:pt x="69" y="36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8" y="44"/>
                      </a:lnTo>
                      <a:lnTo>
                        <a:pt x="27" y="42"/>
                      </a:lnTo>
                      <a:lnTo>
                        <a:pt x="18" y="36"/>
                      </a:lnTo>
                      <a:lnTo>
                        <a:pt x="10" y="30"/>
                      </a:lnTo>
                      <a:lnTo>
                        <a:pt x="4" y="20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27" name="Line 655"/>
                <p:cNvSpPr>
                  <a:spLocks noChangeShapeType="1"/>
                </p:cNvSpPr>
                <p:nvPr/>
              </p:nvSpPr>
              <p:spPr bwMode="auto">
                <a:xfrm flipH="1">
                  <a:off x="1874" y="1775"/>
                  <a:ext cx="6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28" name="Freeform 656"/>
                <p:cNvSpPr>
                  <a:spLocks/>
                </p:cNvSpPr>
                <p:nvPr/>
              </p:nvSpPr>
              <p:spPr bwMode="auto">
                <a:xfrm>
                  <a:off x="1093" y="2605"/>
                  <a:ext cx="8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3" y="88"/>
                      </a:lnTo>
                      <a:lnTo>
                        <a:pt x="24" y="85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2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8" y="20"/>
                      </a:lnTo>
                      <a:lnTo>
                        <a:pt x="14" y="12"/>
                      </a:lnTo>
                      <a:lnTo>
                        <a:pt x="24" y="6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29" name="Freeform 657"/>
                <p:cNvSpPr>
                  <a:spLocks/>
                </p:cNvSpPr>
                <p:nvPr/>
              </p:nvSpPr>
              <p:spPr bwMode="auto">
                <a:xfrm>
                  <a:off x="1093" y="2605"/>
                  <a:ext cx="8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3" y="88"/>
                      </a:lnTo>
                      <a:lnTo>
                        <a:pt x="24" y="85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2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8" y="20"/>
                      </a:lnTo>
                      <a:lnTo>
                        <a:pt x="14" y="12"/>
                      </a:lnTo>
                      <a:lnTo>
                        <a:pt x="24" y="6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30" name="Freeform 658"/>
                <p:cNvSpPr>
                  <a:spLocks/>
                </p:cNvSpPr>
                <p:nvPr/>
              </p:nvSpPr>
              <p:spPr bwMode="auto">
                <a:xfrm>
                  <a:off x="1101" y="2605"/>
                  <a:ext cx="71" cy="14"/>
                </a:xfrm>
                <a:custGeom>
                  <a:avLst/>
                  <a:gdLst>
                    <a:gd name="T0" fmla="*/ 0 w 425"/>
                    <a:gd name="T1" fmla="*/ 0 h 89"/>
                    <a:gd name="T2" fmla="*/ 0 w 425"/>
                    <a:gd name="T3" fmla="*/ 0 h 89"/>
                    <a:gd name="T4" fmla="*/ 0 w 425"/>
                    <a:gd name="T5" fmla="*/ 0 h 89"/>
                    <a:gd name="T6" fmla="*/ 0 w 425"/>
                    <a:gd name="T7" fmla="*/ 0 h 89"/>
                    <a:gd name="T8" fmla="*/ 0 w 425"/>
                    <a:gd name="T9" fmla="*/ 0 h 89"/>
                    <a:gd name="T10" fmla="*/ 0 w 425"/>
                    <a:gd name="T11" fmla="*/ 0 h 89"/>
                    <a:gd name="T12" fmla="*/ 0 w 425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25"/>
                    <a:gd name="T22" fmla="*/ 0 h 89"/>
                    <a:gd name="T23" fmla="*/ 425 w 425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25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425" y="89"/>
                      </a:lnTo>
                      <a:lnTo>
                        <a:pt x="425" y="45"/>
                      </a:lnTo>
                      <a:lnTo>
                        <a:pt x="4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31" name="Freeform 659"/>
                <p:cNvSpPr>
                  <a:spLocks/>
                </p:cNvSpPr>
                <p:nvPr/>
              </p:nvSpPr>
              <p:spPr bwMode="auto">
                <a:xfrm>
                  <a:off x="1101" y="2605"/>
                  <a:ext cx="71" cy="14"/>
                </a:xfrm>
                <a:custGeom>
                  <a:avLst/>
                  <a:gdLst>
                    <a:gd name="T0" fmla="*/ 0 w 425"/>
                    <a:gd name="T1" fmla="*/ 0 h 89"/>
                    <a:gd name="T2" fmla="*/ 0 w 425"/>
                    <a:gd name="T3" fmla="*/ 0 h 89"/>
                    <a:gd name="T4" fmla="*/ 0 w 425"/>
                    <a:gd name="T5" fmla="*/ 0 h 89"/>
                    <a:gd name="T6" fmla="*/ 0 w 425"/>
                    <a:gd name="T7" fmla="*/ 0 h 89"/>
                    <a:gd name="T8" fmla="*/ 0 w 425"/>
                    <a:gd name="T9" fmla="*/ 0 h 89"/>
                    <a:gd name="T10" fmla="*/ 0 w 425"/>
                    <a:gd name="T11" fmla="*/ 0 h 89"/>
                    <a:gd name="T12" fmla="*/ 0 w 425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25"/>
                    <a:gd name="T22" fmla="*/ 0 h 89"/>
                    <a:gd name="T23" fmla="*/ 425 w 425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25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425" y="89"/>
                      </a:lnTo>
                      <a:lnTo>
                        <a:pt x="425" y="45"/>
                      </a:lnTo>
                      <a:lnTo>
                        <a:pt x="4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32" name="Freeform 660"/>
                <p:cNvSpPr>
                  <a:spLocks/>
                </p:cNvSpPr>
                <p:nvPr/>
              </p:nvSpPr>
              <p:spPr bwMode="auto">
                <a:xfrm>
                  <a:off x="1172" y="2605"/>
                  <a:ext cx="7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1" y="6"/>
                      </a:lnTo>
                      <a:lnTo>
                        <a:pt x="30" y="12"/>
                      </a:lnTo>
                      <a:lnTo>
                        <a:pt x="37" y="20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1"/>
                      </a:lnTo>
                      <a:lnTo>
                        <a:pt x="42" y="61"/>
                      </a:lnTo>
                      <a:lnTo>
                        <a:pt x="37" y="71"/>
                      </a:lnTo>
                      <a:lnTo>
                        <a:pt x="30" y="78"/>
                      </a:lnTo>
                      <a:lnTo>
                        <a:pt x="21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33" name="Freeform 661"/>
                <p:cNvSpPr>
                  <a:spLocks/>
                </p:cNvSpPr>
                <p:nvPr/>
              </p:nvSpPr>
              <p:spPr bwMode="auto">
                <a:xfrm>
                  <a:off x="1172" y="2605"/>
                  <a:ext cx="7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0" y="0"/>
                      </a:moveTo>
                      <a:lnTo>
                        <a:pt x="11" y="2"/>
                      </a:lnTo>
                      <a:lnTo>
                        <a:pt x="21" y="6"/>
                      </a:lnTo>
                      <a:lnTo>
                        <a:pt x="30" y="12"/>
                      </a:lnTo>
                      <a:lnTo>
                        <a:pt x="37" y="20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1"/>
                      </a:lnTo>
                      <a:lnTo>
                        <a:pt x="42" y="61"/>
                      </a:lnTo>
                      <a:lnTo>
                        <a:pt x="37" y="71"/>
                      </a:lnTo>
                      <a:lnTo>
                        <a:pt x="30" y="78"/>
                      </a:lnTo>
                      <a:lnTo>
                        <a:pt x="21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34" name="Freeform 662"/>
                <p:cNvSpPr>
                  <a:spLocks/>
                </p:cNvSpPr>
                <p:nvPr/>
              </p:nvSpPr>
              <p:spPr bwMode="auto">
                <a:xfrm>
                  <a:off x="1093" y="2438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5" y="23"/>
                      </a:lnTo>
                      <a:lnTo>
                        <a:pt x="11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4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35" name="Freeform 663"/>
                <p:cNvSpPr>
                  <a:spLocks/>
                </p:cNvSpPr>
                <p:nvPr/>
              </p:nvSpPr>
              <p:spPr bwMode="auto">
                <a:xfrm>
                  <a:off x="1093" y="2438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5" y="23"/>
                      </a:lnTo>
                      <a:lnTo>
                        <a:pt x="11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4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36" name="Freeform 664"/>
                <p:cNvSpPr>
                  <a:spLocks/>
                </p:cNvSpPr>
                <p:nvPr/>
              </p:nvSpPr>
              <p:spPr bwMode="auto">
                <a:xfrm>
                  <a:off x="1093" y="2445"/>
                  <a:ext cx="15" cy="167"/>
                </a:xfrm>
                <a:custGeom>
                  <a:avLst/>
                  <a:gdLst>
                    <a:gd name="T0" fmla="*/ 0 w 89"/>
                    <a:gd name="T1" fmla="*/ 0 h 1000"/>
                    <a:gd name="T2" fmla="*/ 0 w 89"/>
                    <a:gd name="T3" fmla="*/ 0 h 1000"/>
                    <a:gd name="T4" fmla="*/ 0 w 89"/>
                    <a:gd name="T5" fmla="*/ 0 h 1000"/>
                    <a:gd name="T6" fmla="*/ 0 w 89"/>
                    <a:gd name="T7" fmla="*/ 0 h 1000"/>
                    <a:gd name="T8" fmla="*/ 0 w 89"/>
                    <a:gd name="T9" fmla="*/ 0 h 1000"/>
                    <a:gd name="T10" fmla="*/ 0 w 89"/>
                    <a:gd name="T11" fmla="*/ 0 h 1000"/>
                    <a:gd name="T12" fmla="*/ 0 w 89"/>
                    <a:gd name="T13" fmla="*/ 0 h 10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1000"/>
                    <a:gd name="T23" fmla="*/ 89 w 89"/>
                    <a:gd name="T24" fmla="*/ 1000 h 100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1000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000"/>
                      </a:lnTo>
                      <a:lnTo>
                        <a:pt x="44" y="1000"/>
                      </a:lnTo>
                      <a:lnTo>
                        <a:pt x="89" y="100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37" name="Freeform 665"/>
                <p:cNvSpPr>
                  <a:spLocks/>
                </p:cNvSpPr>
                <p:nvPr/>
              </p:nvSpPr>
              <p:spPr bwMode="auto">
                <a:xfrm>
                  <a:off x="1093" y="2445"/>
                  <a:ext cx="15" cy="167"/>
                </a:xfrm>
                <a:custGeom>
                  <a:avLst/>
                  <a:gdLst>
                    <a:gd name="T0" fmla="*/ 0 w 89"/>
                    <a:gd name="T1" fmla="*/ 0 h 1000"/>
                    <a:gd name="T2" fmla="*/ 0 w 89"/>
                    <a:gd name="T3" fmla="*/ 0 h 1000"/>
                    <a:gd name="T4" fmla="*/ 0 w 89"/>
                    <a:gd name="T5" fmla="*/ 0 h 1000"/>
                    <a:gd name="T6" fmla="*/ 0 w 89"/>
                    <a:gd name="T7" fmla="*/ 0 h 1000"/>
                    <a:gd name="T8" fmla="*/ 0 w 89"/>
                    <a:gd name="T9" fmla="*/ 0 h 1000"/>
                    <a:gd name="T10" fmla="*/ 0 w 89"/>
                    <a:gd name="T11" fmla="*/ 0 h 1000"/>
                    <a:gd name="T12" fmla="*/ 0 w 89"/>
                    <a:gd name="T13" fmla="*/ 0 h 10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1000"/>
                    <a:gd name="T23" fmla="*/ 89 w 89"/>
                    <a:gd name="T24" fmla="*/ 1000 h 100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1000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000"/>
                      </a:lnTo>
                      <a:lnTo>
                        <a:pt x="44" y="1000"/>
                      </a:lnTo>
                      <a:lnTo>
                        <a:pt x="89" y="100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38" name="Freeform 666"/>
                <p:cNvSpPr>
                  <a:spLocks/>
                </p:cNvSpPr>
                <p:nvPr/>
              </p:nvSpPr>
              <p:spPr bwMode="auto">
                <a:xfrm>
                  <a:off x="1093" y="261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4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5" y="21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39" name="Freeform 667"/>
                <p:cNvSpPr>
                  <a:spLocks/>
                </p:cNvSpPr>
                <p:nvPr/>
              </p:nvSpPr>
              <p:spPr bwMode="auto">
                <a:xfrm>
                  <a:off x="1093" y="261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4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5" y="21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40" name="Freeform 668"/>
                <p:cNvSpPr>
                  <a:spLocks/>
                </p:cNvSpPr>
                <p:nvPr/>
              </p:nvSpPr>
              <p:spPr bwMode="auto">
                <a:xfrm>
                  <a:off x="2333" y="2605"/>
                  <a:ext cx="7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3" y="88"/>
                      </a:lnTo>
                      <a:lnTo>
                        <a:pt x="24" y="85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2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8" y="20"/>
                      </a:lnTo>
                      <a:lnTo>
                        <a:pt x="14" y="12"/>
                      </a:lnTo>
                      <a:lnTo>
                        <a:pt x="24" y="6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41" name="Freeform 669"/>
                <p:cNvSpPr>
                  <a:spLocks/>
                </p:cNvSpPr>
                <p:nvPr/>
              </p:nvSpPr>
              <p:spPr bwMode="auto">
                <a:xfrm>
                  <a:off x="2333" y="2605"/>
                  <a:ext cx="7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3" y="88"/>
                      </a:lnTo>
                      <a:lnTo>
                        <a:pt x="24" y="85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2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8" y="20"/>
                      </a:lnTo>
                      <a:lnTo>
                        <a:pt x="14" y="12"/>
                      </a:lnTo>
                      <a:lnTo>
                        <a:pt x="24" y="6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42" name="Freeform 670"/>
                <p:cNvSpPr>
                  <a:spLocks/>
                </p:cNvSpPr>
                <p:nvPr/>
              </p:nvSpPr>
              <p:spPr bwMode="auto">
                <a:xfrm>
                  <a:off x="2340" y="2605"/>
                  <a:ext cx="295" cy="14"/>
                </a:xfrm>
                <a:custGeom>
                  <a:avLst/>
                  <a:gdLst>
                    <a:gd name="T0" fmla="*/ 0 w 1771"/>
                    <a:gd name="T1" fmla="*/ 0 h 89"/>
                    <a:gd name="T2" fmla="*/ 0 w 1771"/>
                    <a:gd name="T3" fmla="*/ 0 h 89"/>
                    <a:gd name="T4" fmla="*/ 0 w 1771"/>
                    <a:gd name="T5" fmla="*/ 0 h 89"/>
                    <a:gd name="T6" fmla="*/ 0 w 1771"/>
                    <a:gd name="T7" fmla="*/ 0 h 89"/>
                    <a:gd name="T8" fmla="*/ 0 w 1771"/>
                    <a:gd name="T9" fmla="*/ 0 h 89"/>
                    <a:gd name="T10" fmla="*/ 0 w 1771"/>
                    <a:gd name="T11" fmla="*/ 0 h 89"/>
                    <a:gd name="T12" fmla="*/ 0 w 1771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71"/>
                    <a:gd name="T22" fmla="*/ 0 h 89"/>
                    <a:gd name="T23" fmla="*/ 1771 w 1771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71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1771" y="89"/>
                      </a:lnTo>
                      <a:lnTo>
                        <a:pt x="1771" y="45"/>
                      </a:lnTo>
                      <a:lnTo>
                        <a:pt x="177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43" name="Freeform 671"/>
                <p:cNvSpPr>
                  <a:spLocks/>
                </p:cNvSpPr>
                <p:nvPr/>
              </p:nvSpPr>
              <p:spPr bwMode="auto">
                <a:xfrm>
                  <a:off x="2340" y="2605"/>
                  <a:ext cx="295" cy="14"/>
                </a:xfrm>
                <a:custGeom>
                  <a:avLst/>
                  <a:gdLst>
                    <a:gd name="T0" fmla="*/ 0 w 1771"/>
                    <a:gd name="T1" fmla="*/ 0 h 89"/>
                    <a:gd name="T2" fmla="*/ 0 w 1771"/>
                    <a:gd name="T3" fmla="*/ 0 h 89"/>
                    <a:gd name="T4" fmla="*/ 0 w 1771"/>
                    <a:gd name="T5" fmla="*/ 0 h 89"/>
                    <a:gd name="T6" fmla="*/ 0 w 1771"/>
                    <a:gd name="T7" fmla="*/ 0 h 89"/>
                    <a:gd name="T8" fmla="*/ 0 w 1771"/>
                    <a:gd name="T9" fmla="*/ 0 h 89"/>
                    <a:gd name="T10" fmla="*/ 0 w 1771"/>
                    <a:gd name="T11" fmla="*/ 0 h 89"/>
                    <a:gd name="T12" fmla="*/ 0 w 1771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71"/>
                    <a:gd name="T22" fmla="*/ 0 h 89"/>
                    <a:gd name="T23" fmla="*/ 1771 w 1771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71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1771" y="89"/>
                      </a:lnTo>
                      <a:lnTo>
                        <a:pt x="1771" y="45"/>
                      </a:lnTo>
                      <a:lnTo>
                        <a:pt x="177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44" name="Freeform 672"/>
                <p:cNvSpPr>
                  <a:spLocks/>
                </p:cNvSpPr>
                <p:nvPr/>
              </p:nvSpPr>
              <p:spPr bwMode="auto">
                <a:xfrm>
                  <a:off x="2635" y="2605"/>
                  <a:ext cx="8" cy="14"/>
                </a:xfrm>
                <a:custGeom>
                  <a:avLst/>
                  <a:gdLst>
                    <a:gd name="T0" fmla="*/ 0 w 43"/>
                    <a:gd name="T1" fmla="*/ 0 h 89"/>
                    <a:gd name="T2" fmla="*/ 0 w 43"/>
                    <a:gd name="T3" fmla="*/ 0 h 89"/>
                    <a:gd name="T4" fmla="*/ 0 w 43"/>
                    <a:gd name="T5" fmla="*/ 0 h 89"/>
                    <a:gd name="T6" fmla="*/ 0 w 43"/>
                    <a:gd name="T7" fmla="*/ 0 h 89"/>
                    <a:gd name="T8" fmla="*/ 0 w 43"/>
                    <a:gd name="T9" fmla="*/ 0 h 89"/>
                    <a:gd name="T10" fmla="*/ 0 w 43"/>
                    <a:gd name="T11" fmla="*/ 0 h 89"/>
                    <a:gd name="T12" fmla="*/ 0 w 43"/>
                    <a:gd name="T13" fmla="*/ 0 h 89"/>
                    <a:gd name="T14" fmla="*/ 0 w 43"/>
                    <a:gd name="T15" fmla="*/ 0 h 89"/>
                    <a:gd name="T16" fmla="*/ 0 w 43"/>
                    <a:gd name="T17" fmla="*/ 0 h 89"/>
                    <a:gd name="T18" fmla="*/ 0 w 43"/>
                    <a:gd name="T19" fmla="*/ 0 h 89"/>
                    <a:gd name="T20" fmla="*/ 0 w 43"/>
                    <a:gd name="T21" fmla="*/ 0 h 89"/>
                    <a:gd name="T22" fmla="*/ 0 w 43"/>
                    <a:gd name="T23" fmla="*/ 0 h 89"/>
                    <a:gd name="T24" fmla="*/ 0 w 43"/>
                    <a:gd name="T25" fmla="*/ 0 h 89"/>
                    <a:gd name="T26" fmla="*/ 0 w 43"/>
                    <a:gd name="T27" fmla="*/ 0 h 89"/>
                    <a:gd name="T28" fmla="*/ 0 w 43"/>
                    <a:gd name="T29" fmla="*/ 0 h 89"/>
                    <a:gd name="T30" fmla="*/ 0 w 43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"/>
                    <a:gd name="T49" fmla="*/ 0 h 89"/>
                    <a:gd name="T50" fmla="*/ 43 w 43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0" y="6"/>
                      </a:lnTo>
                      <a:lnTo>
                        <a:pt x="30" y="12"/>
                      </a:lnTo>
                      <a:lnTo>
                        <a:pt x="36" y="20"/>
                      </a:lnTo>
                      <a:lnTo>
                        <a:pt x="41" y="29"/>
                      </a:lnTo>
                      <a:lnTo>
                        <a:pt x="43" y="40"/>
                      </a:lnTo>
                      <a:lnTo>
                        <a:pt x="43" y="51"/>
                      </a:lnTo>
                      <a:lnTo>
                        <a:pt x="41" y="61"/>
                      </a:lnTo>
                      <a:lnTo>
                        <a:pt x="36" y="71"/>
                      </a:lnTo>
                      <a:lnTo>
                        <a:pt x="30" y="78"/>
                      </a:lnTo>
                      <a:lnTo>
                        <a:pt x="20" y="85"/>
                      </a:lnTo>
                      <a:lnTo>
                        <a:pt x="10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45" name="Freeform 673"/>
                <p:cNvSpPr>
                  <a:spLocks/>
                </p:cNvSpPr>
                <p:nvPr/>
              </p:nvSpPr>
              <p:spPr bwMode="auto">
                <a:xfrm>
                  <a:off x="2635" y="2605"/>
                  <a:ext cx="8" cy="14"/>
                </a:xfrm>
                <a:custGeom>
                  <a:avLst/>
                  <a:gdLst>
                    <a:gd name="T0" fmla="*/ 0 w 43"/>
                    <a:gd name="T1" fmla="*/ 0 h 89"/>
                    <a:gd name="T2" fmla="*/ 0 w 43"/>
                    <a:gd name="T3" fmla="*/ 0 h 89"/>
                    <a:gd name="T4" fmla="*/ 0 w 43"/>
                    <a:gd name="T5" fmla="*/ 0 h 89"/>
                    <a:gd name="T6" fmla="*/ 0 w 43"/>
                    <a:gd name="T7" fmla="*/ 0 h 89"/>
                    <a:gd name="T8" fmla="*/ 0 w 43"/>
                    <a:gd name="T9" fmla="*/ 0 h 89"/>
                    <a:gd name="T10" fmla="*/ 0 w 43"/>
                    <a:gd name="T11" fmla="*/ 0 h 89"/>
                    <a:gd name="T12" fmla="*/ 0 w 43"/>
                    <a:gd name="T13" fmla="*/ 0 h 89"/>
                    <a:gd name="T14" fmla="*/ 0 w 43"/>
                    <a:gd name="T15" fmla="*/ 0 h 89"/>
                    <a:gd name="T16" fmla="*/ 0 w 43"/>
                    <a:gd name="T17" fmla="*/ 0 h 89"/>
                    <a:gd name="T18" fmla="*/ 0 w 43"/>
                    <a:gd name="T19" fmla="*/ 0 h 89"/>
                    <a:gd name="T20" fmla="*/ 0 w 43"/>
                    <a:gd name="T21" fmla="*/ 0 h 89"/>
                    <a:gd name="T22" fmla="*/ 0 w 43"/>
                    <a:gd name="T23" fmla="*/ 0 h 89"/>
                    <a:gd name="T24" fmla="*/ 0 w 43"/>
                    <a:gd name="T25" fmla="*/ 0 h 89"/>
                    <a:gd name="T26" fmla="*/ 0 w 43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3"/>
                    <a:gd name="T43" fmla="*/ 0 h 89"/>
                    <a:gd name="T44" fmla="*/ 43 w 43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3" h="89">
                      <a:moveTo>
                        <a:pt x="0" y="0"/>
                      </a:moveTo>
                      <a:lnTo>
                        <a:pt x="10" y="2"/>
                      </a:lnTo>
                      <a:lnTo>
                        <a:pt x="20" y="6"/>
                      </a:lnTo>
                      <a:lnTo>
                        <a:pt x="30" y="12"/>
                      </a:lnTo>
                      <a:lnTo>
                        <a:pt x="36" y="20"/>
                      </a:lnTo>
                      <a:lnTo>
                        <a:pt x="41" y="29"/>
                      </a:lnTo>
                      <a:lnTo>
                        <a:pt x="43" y="40"/>
                      </a:lnTo>
                      <a:lnTo>
                        <a:pt x="43" y="51"/>
                      </a:lnTo>
                      <a:lnTo>
                        <a:pt x="41" y="61"/>
                      </a:lnTo>
                      <a:lnTo>
                        <a:pt x="36" y="71"/>
                      </a:lnTo>
                      <a:lnTo>
                        <a:pt x="30" y="78"/>
                      </a:lnTo>
                      <a:lnTo>
                        <a:pt x="20" y="85"/>
                      </a:lnTo>
                      <a:lnTo>
                        <a:pt x="10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46" name="Freeform 674"/>
                <p:cNvSpPr>
                  <a:spLocks/>
                </p:cNvSpPr>
                <p:nvPr/>
              </p:nvSpPr>
              <p:spPr bwMode="auto">
                <a:xfrm>
                  <a:off x="2333" y="2593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1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3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47" name="Freeform 675"/>
                <p:cNvSpPr>
                  <a:spLocks/>
                </p:cNvSpPr>
                <p:nvPr/>
              </p:nvSpPr>
              <p:spPr bwMode="auto">
                <a:xfrm>
                  <a:off x="2333" y="2593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1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3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48" name="Freeform 676"/>
                <p:cNvSpPr>
                  <a:spLocks/>
                </p:cNvSpPr>
                <p:nvPr/>
              </p:nvSpPr>
              <p:spPr bwMode="auto">
                <a:xfrm>
                  <a:off x="2333" y="2600"/>
                  <a:ext cx="15" cy="12"/>
                </a:xfrm>
                <a:custGeom>
                  <a:avLst/>
                  <a:gdLst>
                    <a:gd name="T0" fmla="*/ 0 w 89"/>
                    <a:gd name="T1" fmla="*/ 0 h 70"/>
                    <a:gd name="T2" fmla="*/ 0 w 89"/>
                    <a:gd name="T3" fmla="*/ 0 h 70"/>
                    <a:gd name="T4" fmla="*/ 0 w 89"/>
                    <a:gd name="T5" fmla="*/ 0 h 70"/>
                    <a:gd name="T6" fmla="*/ 0 w 89"/>
                    <a:gd name="T7" fmla="*/ 0 h 70"/>
                    <a:gd name="T8" fmla="*/ 0 w 89"/>
                    <a:gd name="T9" fmla="*/ 0 h 70"/>
                    <a:gd name="T10" fmla="*/ 0 w 89"/>
                    <a:gd name="T11" fmla="*/ 0 h 70"/>
                    <a:gd name="T12" fmla="*/ 0 w 89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70"/>
                    <a:gd name="T23" fmla="*/ 89 w 89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70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lnTo>
                        <a:pt x="44" y="70"/>
                      </a:lnTo>
                      <a:lnTo>
                        <a:pt x="89" y="7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49" name="Freeform 677"/>
                <p:cNvSpPr>
                  <a:spLocks/>
                </p:cNvSpPr>
                <p:nvPr/>
              </p:nvSpPr>
              <p:spPr bwMode="auto">
                <a:xfrm>
                  <a:off x="2333" y="2600"/>
                  <a:ext cx="15" cy="12"/>
                </a:xfrm>
                <a:custGeom>
                  <a:avLst/>
                  <a:gdLst>
                    <a:gd name="T0" fmla="*/ 0 w 89"/>
                    <a:gd name="T1" fmla="*/ 0 h 70"/>
                    <a:gd name="T2" fmla="*/ 0 w 89"/>
                    <a:gd name="T3" fmla="*/ 0 h 70"/>
                    <a:gd name="T4" fmla="*/ 0 w 89"/>
                    <a:gd name="T5" fmla="*/ 0 h 70"/>
                    <a:gd name="T6" fmla="*/ 0 w 89"/>
                    <a:gd name="T7" fmla="*/ 0 h 70"/>
                    <a:gd name="T8" fmla="*/ 0 w 89"/>
                    <a:gd name="T9" fmla="*/ 0 h 70"/>
                    <a:gd name="T10" fmla="*/ 0 w 89"/>
                    <a:gd name="T11" fmla="*/ 0 h 70"/>
                    <a:gd name="T12" fmla="*/ 0 w 89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70"/>
                    <a:gd name="T23" fmla="*/ 89 w 89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70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lnTo>
                        <a:pt x="44" y="70"/>
                      </a:lnTo>
                      <a:lnTo>
                        <a:pt x="89" y="7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50" name="Freeform 678"/>
                <p:cNvSpPr>
                  <a:spLocks/>
                </p:cNvSpPr>
                <p:nvPr/>
              </p:nvSpPr>
              <p:spPr bwMode="auto">
                <a:xfrm>
                  <a:off x="2333" y="261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51" name="Freeform 679"/>
                <p:cNvSpPr>
                  <a:spLocks/>
                </p:cNvSpPr>
                <p:nvPr/>
              </p:nvSpPr>
              <p:spPr bwMode="auto">
                <a:xfrm>
                  <a:off x="2333" y="261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52" name="Freeform 680"/>
                <p:cNvSpPr>
                  <a:spLocks/>
                </p:cNvSpPr>
                <p:nvPr/>
              </p:nvSpPr>
              <p:spPr bwMode="auto">
                <a:xfrm>
                  <a:off x="1495" y="2557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3" y="88"/>
                      </a:lnTo>
                      <a:lnTo>
                        <a:pt x="24" y="85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8" y="19"/>
                      </a:lnTo>
                      <a:lnTo>
                        <a:pt x="14" y="12"/>
                      </a:lnTo>
                      <a:lnTo>
                        <a:pt x="24" y="5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53" name="Freeform 681"/>
                <p:cNvSpPr>
                  <a:spLocks/>
                </p:cNvSpPr>
                <p:nvPr/>
              </p:nvSpPr>
              <p:spPr bwMode="auto">
                <a:xfrm>
                  <a:off x="1495" y="2557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3" y="88"/>
                      </a:lnTo>
                      <a:lnTo>
                        <a:pt x="24" y="85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8" y="19"/>
                      </a:lnTo>
                      <a:lnTo>
                        <a:pt x="14" y="12"/>
                      </a:lnTo>
                      <a:lnTo>
                        <a:pt x="24" y="5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54" name="Freeform 682"/>
                <p:cNvSpPr>
                  <a:spLocks/>
                </p:cNvSpPr>
                <p:nvPr/>
              </p:nvSpPr>
              <p:spPr bwMode="auto">
                <a:xfrm>
                  <a:off x="1502" y="2557"/>
                  <a:ext cx="803" cy="15"/>
                </a:xfrm>
                <a:custGeom>
                  <a:avLst/>
                  <a:gdLst>
                    <a:gd name="T0" fmla="*/ 0 w 4816"/>
                    <a:gd name="T1" fmla="*/ 0 h 89"/>
                    <a:gd name="T2" fmla="*/ 0 w 4816"/>
                    <a:gd name="T3" fmla="*/ 0 h 89"/>
                    <a:gd name="T4" fmla="*/ 0 w 4816"/>
                    <a:gd name="T5" fmla="*/ 0 h 89"/>
                    <a:gd name="T6" fmla="*/ 0 w 4816"/>
                    <a:gd name="T7" fmla="*/ 0 h 89"/>
                    <a:gd name="T8" fmla="*/ 0 w 4816"/>
                    <a:gd name="T9" fmla="*/ 0 h 89"/>
                    <a:gd name="T10" fmla="*/ 0 w 4816"/>
                    <a:gd name="T11" fmla="*/ 0 h 89"/>
                    <a:gd name="T12" fmla="*/ 0 w 4816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816"/>
                    <a:gd name="T22" fmla="*/ 0 h 89"/>
                    <a:gd name="T23" fmla="*/ 4816 w 4816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816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4816" y="89"/>
                      </a:lnTo>
                      <a:lnTo>
                        <a:pt x="4816" y="45"/>
                      </a:lnTo>
                      <a:lnTo>
                        <a:pt x="48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55" name="Freeform 683"/>
                <p:cNvSpPr>
                  <a:spLocks/>
                </p:cNvSpPr>
                <p:nvPr/>
              </p:nvSpPr>
              <p:spPr bwMode="auto">
                <a:xfrm>
                  <a:off x="1502" y="2557"/>
                  <a:ext cx="803" cy="15"/>
                </a:xfrm>
                <a:custGeom>
                  <a:avLst/>
                  <a:gdLst>
                    <a:gd name="T0" fmla="*/ 0 w 4816"/>
                    <a:gd name="T1" fmla="*/ 0 h 89"/>
                    <a:gd name="T2" fmla="*/ 0 w 4816"/>
                    <a:gd name="T3" fmla="*/ 0 h 89"/>
                    <a:gd name="T4" fmla="*/ 0 w 4816"/>
                    <a:gd name="T5" fmla="*/ 0 h 89"/>
                    <a:gd name="T6" fmla="*/ 0 w 4816"/>
                    <a:gd name="T7" fmla="*/ 0 h 89"/>
                    <a:gd name="T8" fmla="*/ 0 w 4816"/>
                    <a:gd name="T9" fmla="*/ 0 h 89"/>
                    <a:gd name="T10" fmla="*/ 0 w 4816"/>
                    <a:gd name="T11" fmla="*/ 0 h 89"/>
                    <a:gd name="T12" fmla="*/ 0 w 4816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816"/>
                    <a:gd name="T22" fmla="*/ 0 h 89"/>
                    <a:gd name="T23" fmla="*/ 4816 w 4816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816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4816" y="89"/>
                      </a:lnTo>
                      <a:lnTo>
                        <a:pt x="4816" y="45"/>
                      </a:lnTo>
                      <a:lnTo>
                        <a:pt x="48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56" name="Freeform 684"/>
                <p:cNvSpPr>
                  <a:spLocks/>
                </p:cNvSpPr>
                <p:nvPr/>
              </p:nvSpPr>
              <p:spPr bwMode="auto">
                <a:xfrm>
                  <a:off x="2305" y="2557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1" y="5"/>
                      </a:lnTo>
                      <a:lnTo>
                        <a:pt x="30" y="12"/>
                      </a:lnTo>
                      <a:lnTo>
                        <a:pt x="37" y="19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7" y="71"/>
                      </a:lnTo>
                      <a:lnTo>
                        <a:pt x="30" y="78"/>
                      </a:lnTo>
                      <a:lnTo>
                        <a:pt x="21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57" name="Freeform 685"/>
                <p:cNvSpPr>
                  <a:spLocks/>
                </p:cNvSpPr>
                <p:nvPr/>
              </p:nvSpPr>
              <p:spPr bwMode="auto">
                <a:xfrm>
                  <a:off x="2305" y="2557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0" y="0"/>
                      </a:moveTo>
                      <a:lnTo>
                        <a:pt x="11" y="2"/>
                      </a:lnTo>
                      <a:lnTo>
                        <a:pt x="21" y="5"/>
                      </a:lnTo>
                      <a:lnTo>
                        <a:pt x="30" y="12"/>
                      </a:lnTo>
                      <a:lnTo>
                        <a:pt x="37" y="19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7" y="71"/>
                      </a:lnTo>
                      <a:lnTo>
                        <a:pt x="30" y="78"/>
                      </a:lnTo>
                      <a:lnTo>
                        <a:pt x="21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58" name="Freeform 686"/>
                <p:cNvSpPr>
                  <a:spLocks/>
                </p:cNvSpPr>
                <p:nvPr/>
              </p:nvSpPr>
              <p:spPr bwMode="auto">
                <a:xfrm>
                  <a:off x="1459" y="261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4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50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9" y="37"/>
                      </a:lnTo>
                      <a:lnTo>
                        <a:pt x="11" y="30"/>
                      </a:lnTo>
                      <a:lnTo>
                        <a:pt x="5" y="21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59" name="Freeform 687"/>
                <p:cNvSpPr>
                  <a:spLocks/>
                </p:cNvSpPr>
                <p:nvPr/>
              </p:nvSpPr>
              <p:spPr bwMode="auto">
                <a:xfrm>
                  <a:off x="1459" y="261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4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50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9" y="37"/>
                      </a:lnTo>
                      <a:lnTo>
                        <a:pt x="11" y="30"/>
                      </a:lnTo>
                      <a:lnTo>
                        <a:pt x="5" y="21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0" name="Freeform 688"/>
                <p:cNvSpPr>
                  <a:spLocks/>
                </p:cNvSpPr>
                <p:nvPr/>
              </p:nvSpPr>
              <p:spPr bwMode="auto">
                <a:xfrm>
                  <a:off x="1459" y="2600"/>
                  <a:ext cx="15" cy="12"/>
                </a:xfrm>
                <a:custGeom>
                  <a:avLst/>
                  <a:gdLst>
                    <a:gd name="T0" fmla="*/ 0 w 89"/>
                    <a:gd name="T1" fmla="*/ 0 h 70"/>
                    <a:gd name="T2" fmla="*/ 0 w 89"/>
                    <a:gd name="T3" fmla="*/ 0 h 70"/>
                    <a:gd name="T4" fmla="*/ 0 w 89"/>
                    <a:gd name="T5" fmla="*/ 0 h 70"/>
                    <a:gd name="T6" fmla="*/ 0 w 89"/>
                    <a:gd name="T7" fmla="*/ 0 h 70"/>
                    <a:gd name="T8" fmla="*/ 0 w 89"/>
                    <a:gd name="T9" fmla="*/ 0 h 70"/>
                    <a:gd name="T10" fmla="*/ 0 w 89"/>
                    <a:gd name="T11" fmla="*/ 0 h 70"/>
                    <a:gd name="T12" fmla="*/ 0 w 89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70"/>
                    <a:gd name="T23" fmla="*/ 89 w 89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70">
                      <a:moveTo>
                        <a:pt x="0" y="70"/>
                      </a:moveTo>
                      <a:lnTo>
                        <a:pt x="44" y="70"/>
                      </a:lnTo>
                      <a:lnTo>
                        <a:pt x="89" y="70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1" name="Freeform 689"/>
                <p:cNvSpPr>
                  <a:spLocks/>
                </p:cNvSpPr>
                <p:nvPr/>
              </p:nvSpPr>
              <p:spPr bwMode="auto">
                <a:xfrm>
                  <a:off x="1459" y="2600"/>
                  <a:ext cx="15" cy="12"/>
                </a:xfrm>
                <a:custGeom>
                  <a:avLst/>
                  <a:gdLst>
                    <a:gd name="T0" fmla="*/ 0 w 89"/>
                    <a:gd name="T1" fmla="*/ 0 h 70"/>
                    <a:gd name="T2" fmla="*/ 0 w 89"/>
                    <a:gd name="T3" fmla="*/ 0 h 70"/>
                    <a:gd name="T4" fmla="*/ 0 w 89"/>
                    <a:gd name="T5" fmla="*/ 0 h 70"/>
                    <a:gd name="T6" fmla="*/ 0 w 89"/>
                    <a:gd name="T7" fmla="*/ 0 h 70"/>
                    <a:gd name="T8" fmla="*/ 0 w 89"/>
                    <a:gd name="T9" fmla="*/ 0 h 70"/>
                    <a:gd name="T10" fmla="*/ 0 w 89"/>
                    <a:gd name="T11" fmla="*/ 0 h 70"/>
                    <a:gd name="T12" fmla="*/ 0 w 89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70"/>
                    <a:gd name="T23" fmla="*/ 89 w 89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70">
                      <a:moveTo>
                        <a:pt x="0" y="70"/>
                      </a:moveTo>
                      <a:lnTo>
                        <a:pt x="44" y="70"/>
                      </a:lnTo>
                      <a:lnTo>
                        <a:pt x="89" y="70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2" name="Freeform 690"/>
                <p:cNvSpPr>
                  <a:spLocks/>
                </p:cNvSpPr>
                <p:nvPr/>
              </p:nvSpPr>
              <p:spPr bwMode="auto">
                <a:xfrm>
                  <a:off x="1459" y="2593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5" y="23"/>
                      </a:lnTo>
                      <a:lnTo>
                        <a:pt x="11" y="14"/>
                      </a:lnTo>
                      <a:lnTo>
                        <a:pt x="19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4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" name="Freeform 691"/>
                <p:cNvSpPr>
                  <a:spLocks/>
                </p:cNvSpPr>
                <p:nvPr/>
              </p:nvSpPr>
              <p:spPr bwMode="auto">
                <a:xfrm>
                  <a:off x="1459" y="2593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5" y="23"/>
                      </a:lnTo>
                      <a:lnTo>
                        <a:pt x="11" y="14"/>
                      </a:lnTo>
                      <a:lnTo>
                        <a:pt x="19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4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4" name="Freeform 692"/>
                <p:cNvSpPr>
                  <a:spLocks/>
                </p:cNvSpPr>
                <p:nvPr/>
              </p:nvSpPr>
              <p:spPr bwMode="auto">
                <a:xfrm>
                  <a:off x="1164" y="2605"/>
                  <a:ext cx="8" cy="14"/>
                </a:xfrm>
                <a:custGeom>
                  <a:avLst/>
                  <a:gdLst>
                    <a:gd name="T0" fmla="*/ 0 w 43"/>
                    <a:gd name="T1" fmla="*/ 0 h 89"/>
                    <a:gd name="T2" fmla="*/ 0 w 43"/>
                    <a:gd name="T3" fmla="*/ 0 h 89"/>
                    <a:gd name="T4" fmla="*/ 0 w 43"/>
                    <a:gd name="T5" fmla="*/ 0 h 89"/>
                    <a:gd name="T6" fmla="*/ 0 w 43"/>
                    <a:gd name="T7" fmla="*/ 0 h 89"/>
                    <a:gd name="T8" fmla="*/ 0 w 43"/>
                    <a:gd name="T9" fmla="*/ 0 h 89"/>
                    <a:gd name="T10" fmla="*/ 0 w 43"/>
                    <a:gd name="T11" fmla="*/ 0 h 89"/>
                    <a:gd name="T12" fmla="*/ 0 w 43"/>
                    <a:gd name="T13" fmla="*/ 0 h 89"/>
                    <a:gd name="T14" fmla="*/ 0 w 43"/>
                    <a:gd name="T15" fmla="*/ 0 h 89"/>
                    <a:gd name="T16" fmla="*/ 0 w 43"/>
                    <a:gd name="T17" fmla="*/ 0 h 89"/>
                    <a:gd name="T18" fmla="*/ 0 w 43"/>
                    <a:gd name="T19" fmla="*/ 0 h 89"/>
                    <a:gd name="T20" fmla="*/ 0 w 43"/>
                    <a:gd name="T21" fmla="*/ 0 h 89"/>
                    <a:gd name="T22" fmla="*/ 0 w 43"/>
                    <a:gd name="T23" fmla="*/ 0 h 89"/>
                    <a:gd name="T24" fmla="*/ 0 w 43"/>
                    <a:gd name="T25" fmla="*/ 0 h 89"/>
                    <a:gd name="T26" fmla="*/ 0 w 43"/>
                    <a:gd name="T27" fmla="*/ 0 h 89"/>
                    <a:gd name="T28" fmla="*/ 0 w 43"/>
                    <a:gd name="T29" fmla="*/ 0 h 89"/>
                    <a:gd name="T30" fmla="*/ 0 w 43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"/>
                    <a:gd name="T49" fmla="*/ 0 h 89"/>
                    <a:gd name="T50" fmla="*/ 43 w 43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" h="89">
                      <a:moveTo>
                        <a:pt x="43" y="45"/>
                      </a:moveTo>
                      <a:lnTo>
                        <a:pt x="43" y="89"/>
                      </a:lnTo>
                      <a:lnTo>
                        <a:pt x="33" y="88"/>
                      </a:lnTo>
                      <a:lnTo>
                        <a:pt x="23" y="85"/>
                      </a:lnTo>
                      <a:lnTo>
                        <a:pt x="14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20"/>
                      </a:lnTo>
                      <a:lnTo>
                        <a:pt x="14" y="12"/>
                      </a:lnTo>
                      <a:lnTo>
                        <a:pt x="23" y="6"/>
                      </a:lnTo>
                      <a:lnTo>
                        <a:pt x="33" y="2"/>
                      </a:lnTo>
                      <a:lnTo>
                        <a:pt x="43" y="0"/>
                      </a:lnTo>
                      <a:lnTo>
                        <a:pt x="43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5" name="Freeform 693"/>
                <p:cNvSpPr>
                  <a:spLocks/>
                </p:cNvSpPr>
                <p:nvPr/>
              </p:nvSpPr>
              <p:spPr bwMode="auto">
                <a:xfrm>
                  <a:off x="1164" y="2605"/>
                  <a:ext cx="8" cy="14"/>
                </a:xfrm>
                <a:custGeom>
                  <a:avLst/>
                  <a:gdLst>
                    <a:gd name="T0" fmla="*/ 0 w 43"/>
                    <a:gd name="T1" fmla="*/ 0 h 89"/>
                    <a:gd name="T2" fmla="*/ 0 w 43"/>
                    <a:gd name="T3" fmla="*/ 0 h 89"/>
                    <a:gd name="T4" fmla="*/ 0 w 43"/>
                    <a:gd name="T5" fmla="*/ 0 h 89"/>
                    <a:gd name="T6" fmla="*/ 0 w 43"/>
                    <a:gd name="T7" fmla="*/ 0 h 89"/>
                    <a:gd name="T8" fmla="*/ 0 w 43"/>
                    <a:gd name="T9" fmla="*/ 0 h 89"/>
                    <a:gd name="T10" fmla="*/ 0 w 43"/>
                    <a:gd name="T11" fmla="*/ 0 h 89"/>
                    <a:gd name="T12" fmla="*/ 0 w 43"/>
                    <a:gd name="T13" fmla="*/ 0 h 89"/>
                    <a:gd name="T14" fmla="*/ 0 w 43"/>
                    <a:gd name="T15" fmla="*/ 0 h 89"/>
                    <a:gd name="T16" fmla="*/ 0 w 43"/>
                    <a:gd name="T17" fmla="*/ 0 h 89"/>
                    <a:gd name="T18" fmla="*/ 0 w 43"/>
                    <a:gd name="T19" fmla="*/ 0 h 89"/>
                    <a:gd name="T20" fmla="*/ 0 w 43"/>
                    <a:gd name="T21" fmla="*/ 0 h 89"/>
                    <a:gd name="T22" fmla="*/ 0 w 43"/>
                    <a:gd name="T23" fmla="*/ 0 h 89"/>
                    <a:gd name="T24" fmla="*/ 0 w 43"/>
                    <a:gd name="T25" fmla="*/ 0 h 89"/>
                    <a:gd name="T26" fmla="*/ 0 w 43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3"/>
                    <a:gd name="T43" fmla="*/ 0 h 89"/>
                    <a:gd name="T44" fmla="*/ 43 w 43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3" h="89">
                      <a:moveTo>
                        <a:pt x="43" y="89"/>
                      </a:moveTo>
                      <a:lnTo>
                        <a:pt x="33" y="88"/>
                      </a:lnTo>
                      <a:lnTo>
                        <a:pt x="23" y="85"/>
                      </a:lnTo>
                      <a:lnTo>
                        <a:pt x="14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20"/>
                      </a:lnTo>
                      <a:lnTo>
                        <a:pt x="14" y="12"/>
                      </a:lnTo>
                      <a:lnTo>
                        <a:pt x="23" y="6"/>
                      </a:lnTo>
                      <a:lnTo>
                        <a:pt x="33" y="2"/>
                      </a:lnTo>
                      <a:lnTo>
                        <a:pt x="4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6" name="Freeform 694"/>
                <p:cNvSpPr>
                  <a:spLocks/>
                </p:cNvSpPr>
                <p:nvPr/>
              </p:nvSpPr>
              <p:spPr bwMode="auto">
                <a:xfrm>
                  <a:off x="1172" y="2605"/>
                  <a:ext cx="295" cy="14"/>
                </a:xfrm>
                <a:custGeom>
                  <a:avLst/>
                  <a:gdLst>
                    <a:gd name="T0" fmla="*/ 0 w 1771"/>
                    <a:gd name="T1" fmla="*/ 0 h 89"/>
                    <a:gd name="T2" fmla="*/ 0 w 1771"/>
                    <a:gd name="T3" fmla="*/ 0 h 89"/>
                    <a:gd name="T4" fmla="*/ 0 w 1771"/>
                    <a:gd name="T5" fmla="*/ 0 h 89"/>
                    <a:gd name="T6" fmla="*/ 0 w 1771"/>
                    <a:gd name="T7" fmla="*/ 0 h 89"/>
                    <a:gd name="T8" fmla="*/ 0 w 1771"/>
                    <a:gd name="T9" fmla="*/ 0 h 89"/>
                    <a:gd name="T10" fmla="*/ 0 w 1771"/>
                    <a:gd name="T11" fmla="*/ 0 h 89"/>
                    <a:gd name="T12" fmla="*/ 0 w 1771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71"/>
                    <a:gd name="T22" fmla="*/ 0 h 89"/>
                    <a:gd name="T23" fmla="*/ 1771 w 1771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71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1771" y="89"/>
                      </a:lnTo>
                      <a:lnTo>
                        <a:pt x="1771" y="45"/>
                      </a:lnTo>
                      <a:lnTo>
                        <a:pt x="177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7" name="Freeform 695"/>
                <p:cNvSpPr>
                  <a:spLocks/>
                </p:cNvSpPr>
                <p:nvPr/>
              </p:nvSpPr>
              <p:spPr bwMode="auto">
                <a:xfrm>
                  <a:off x="1172" y="2605"/>
                  <a:ext cx="295" cy="14"/>
                </a:xfrm>
                <a:custGeom>
                  <a:avLst/>
                  <a:gdLst>
                    <a:gd name="T0" fmla="*/ 0 w 1771"/>
                    <a:gd name="T1" fmla="*/ 0 h 89"/>
                    <a:gd name="T2" fmla="*/ 0 w 1771"/>
                    <a:gd name="T3" fmla="*/ 0 h 89"/>
                    <a:gd name="T4" fmla="*/ 0 w 1771"/>
                    <a:gd name="T5" fmla="*/ 0 h 89"/>
                    <a:gd name="T6" fmla="*/ 0 w 1771"/>
                    <a:gd name="T7" fmla="*/ 0 h 89"/>
                    <a:gd name="T8" fmla="*/ 0 w 1771"/>
                    <a:gd name="T9" fmla="*/ 0 h 89"/>
                    <a:gd name="T10" fmla="*/ 0 w 1771"/>
                    <a:gd name="T11" fmla="*/ 0 h 89"/>
                    <a:gd name="T12" fmla="*/ 0 w 1771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71"/>
                    <a:gd name="T22" fmla="*/ 0 h 89"/>
                    <a:gd name="T23" fmla="*/ 1771 w 1771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71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1771" y="89"/>
                      </a:lnTo>
                      <a:lnTo>
                        <a:pt x="1771" y="45"/>
                      </a:lnTo>
                      <a:lnTo>
                        <a:pt x="177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8" name="Freeform 696"/>
                <p:cNvSpPr>
                  <a:spLocks/>
                </p:cNvSpPr>
                <p:nvPr/>
              </p:nvSpPr>
              <p:spPr bwMode="auto">
                <a:xfrm>
                  <a:off x="1467" y="2605"/>
                  <a:ext cx="7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1" y="6"/>
                      </a:lnTo>
                      <a:lnTo>
                        <a:pt x="30" y="12"/>
                      </a:lnTo>
                      <a:lnTo>
                        <a:pt x="37" y="20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1"/>
                      </a:lnTo>
                      <a:lnTo>
                        <a:pt x="42" y="61"/>
                      </a:lnTo>
                      <a:lnTo>
                        <a:pt x="37" y="71"/>
                      </a:lnTo>
                      <a:lnTo>
                        <a:pt x="30" y="78"/>
                      </a:lnTo>
                      <a:lnTo>
                        <a:pt x="21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9" name="Freeform 697"/>
                <p:cNvSpPr>
                  <a:spLocks/>
                </p:cNvSpPr>
                <p:nvPr/>
              </p:nvSpPr>
              <p:spPr bwMode="auto">
                <a:xfrm>
                  <a:off x="1467" y="2605"/>
                  <a:ext cx="7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0" y="0"/>
                      </a:moveTo>
                      <a:lnTo>
                        <a:pt x="11" y="2"/>
                      </a:lnTo>
                      <a:lnTo>
                        <a:pt x="21" y="6"/>
                      </a:lnTo>
                      <a:lnTo>
                        <a:pt x="30" y="12"/>
                      </a:lnTo>
                      <a:lnTo>
                        <a:pt x="37" y="20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1"/>
                      </a:lnTo>
                      <a:lnTo>
                        <a:pt x="42" y="61"/>
                      </a:lnTo>
                      <a:lnTo>
                        <a:pt x="37" y="71"/>
                      </a:lnTo>
                      <a:lnTo>
                        <a:pt x="30" y="78"/>
                      </a:lnTo>
                      <a:lnTo>
                        <a:pt x="21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0" name="Freeform 698"/>
                <p:cNvSpPr>
                  <a:spLocks/>
                </p:cNvSpPr>
                <p:nvPr/>
              </p:nvSpPr>
              <p:spPr bwMode="auto">
                <a:xfrm>
                  <a:off x="2699" y="261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4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1" name="Freeform 699"/>
                <p:cNvSpPr>
                  <a:spLocks/>
                </p:cNvSpPr>
                <p:nvPr/>
              </p:nvSpPr>
              <p:spPr bwMode="auto">
                <a:xfrm>
                  <a:off x="2699" y="261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4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2" name="Freeform 700"/>
                <p:cNvSpPr>
                  <a:spLocks/>
                </p:cNvSpPr>
                <p:nvPr/>
              </p:nvSpPr>
              <p:spPr bwMode="auto">
                <a:xfrm>
                  <a:off x="2699" y="2447"/>
                  <a:ext cx="15" cy="165"/>
                </a:xfrm>
                <a:custGeom>
                  <a:avLst/>
                  <a:gdLst>
                    <a:gd name="T0" fmla="*/ 0 w 89"/>
                    <a:gd name="T1" fmla="*/ 0 h 992"/>
                    <a:gd name="T2" fmla="*/ 0 w 89"/>
                    <a:gd name="T3" fmla="*/ 0 h 992"/>
                    <a:gd name="T4" fmla="*/ 0 w 89"/>
                    <a:gd name="T5" fmla="*/ 0 h 992"/>
                    <a:gd name="T6" fmla="*/ 0 w 89"/>
                    <a:gd name="T7" fmla="*/ 0 h 992"/>
                    <a:gd name="T8" fmla="*/ 0 w 89"/>
                    <a:gd name="T9" fmla="*/ 0 h 992"/>
                    <a:gd name="T10" fmla="*/ 0 w 89"/>
                    <a:gd name="T11" fmla="*/ 0 h 992"/>
                    <a:gd name="T12" fmla="*/ 0 w 89"/>
                    <a:gd name="T13" fmla="*/ 0 h 99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992"/>
                    <a:gd name="T23" fmla="*/ 89 w 89"/>
                    <a:gd name="T24" fmla="*/ 992 h 99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992">
                      <a:moveTo>
                        <a:pt x="0" y="992"/>
                      </a:moveTo>
                      <a:lnTo>
                        <a:pt x="44" y="992"/>
                      </a:lnTo>
                      <a:lnTo>
                        <a:pt x="89" y="992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99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3" name="Freeform 701"/>
                <p:cNvSpPr>
                  <a:spLocks/>
                </p:cNvSpPr>
                <p:nvPr/>
              </p:nvSpPr>
              <p:spPr bwMode="auto">
                <a:xfrm>
                  <a:off x="2699" y="2447"/>
                  <a:ext cx="15" cy="165"/>
                </a:xfrm>
                <a:custGeom>
                  <a:avLst/>
                  <a:gdLst>
                    <a:gd name="T0" fmla="*/ 0 w 89"/>
                    <a:gd name="T1" fmla="*/ 0 h 992"/>
                    <a:gd name="T2" fmla="*/ 0 w 89"/>
                    <a:gd name="T3" fmla="*/ 0 h 992"/>
                    <a:gd name="T4" fmla="*/ 0 w 89"/>
                    <a:gd name="T5" fmla="*/ 0 h 992"/>
                    <a:gd name="T6" fmla="*/ 0 w 89"/>
                    <a:gd name="T7" fmla="*/ 0 h 992"/>
                    <a:gd name="T8" fmla="*/ 0 w 89"/>
                    <a:gd name="T9" fmla="*/ 0 h 992"/>
                    <a:gd name="T10" fmla="*/ 0 w 89"/>
                    <a:gd name="T11" fmla="*/ 0 h 992"/>
                    <a:gd name="T12" fmla="*/ 0 w 89"/>
                    <a:gd name="T13" fmla="*/ 0 h 99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992"/>
                    <a:gd name="T23" fmla="*/ 89 w 89"/>
                    <a:gd name="T24" fmla="*/ 992 h 99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992">
                      <a:moveTo>
                        <a:pt x="0" y="992"/>
                      </a:moveTo>
                      <a:lnTo>
                        <a:pt x="44" y="992"/>
                      </a:lnTo>
                      <a:lnTo>
                        <a:pt x="89" y="992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99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4" name="Freeform 702"/>
                <p:cNvSpPr>
                  <a:spLocks/>
                </p:cNvSpPr>
                <p:nvPr/>
              </p:nvSpPr>
              <p:spPr bwMode="auto">
                <a:xfrm>
                  <a:off x="2699" y="2439"/>
                  <a:ext cx="15" cy="8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4"/>
                      </a:lnTo>
                      <a:lnTo>
                        <a:pt x="4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3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3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4" y="24"/>
                      </a:lnTo>
                      <a:lnTo>
                        <a:pt x="87" y="34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5" name="Freeform 703"/>
                <p:cNvSpPr>
                  <a:spLocks/>
                </p:cNvSpPr>
                <p:nvPr/>
              </p:nvSpPr>
              <p:spPr bwMode="auto">
                <a:xfrm>
                  <a:off x="2699" y="2439"/>
                  <a:ext cx="15" cy="8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4"/>
                      </a:lnTo>
                      <a:lnTo>
                        <a:pt x="4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3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3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4" y="24"/>
                      </a:lnTo>
                      <a:lnTo>
                        <a:pt x="87" y="34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6" name="Freeform 704"/>
                <p:cNvSpPr>
                  <a:spLocks/>
                </p:cNvSpPr>
                <p:nvPr/>
              </p:nvSpPr>
              <p:spPr bwMode="auto">
                <a:xfrm>
                  <a:off x="2628" y="2605"/>
                  <a:ext cx="7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3" y="88"/>
                      </a:lnTo>
                      <a:lnTo>
                        <a:pt x="23" y="85"/>
                      </a:lnTo>
                      <a:lnTo>
                        <a:pt x="14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20"/>
                      </a:lnTo>
                      <a:lnTo>
                        <a:pt x="14" y="12"/>
                      </a:lnTo>
                      <a:lnTo>
                        <a:pt x="23" y="6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7" name="Freeform 705"/>
                <p:cNvSpPr>
                  <a:spLocks/>
                </p:cNvSpPr>
                <p:nvPr/>
              </p:nvSpPr>
              <p:spPr bwMode="auto">
                <a:xfrm>
                  <a:off x="2628" y="2605"/>
                  <a:ext cx="7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3" y="88"/>
                      </a:lnTo>
                      <a:lnTo>
                        <a:pt x="23" y="85"/>
                      </a:lnTo>
                      <a:lnTo>
                        <a:pt x="14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20"/>
                      </a:lnTo>
                      <a:lnTo>
                        <a:pt x="14" y="12"/>
                      </a:lnTo>
                      <a:lnTo>
                        <a:pt x="23" y="6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8" name="Freeform 706"/>
                <p:cNvSpPr>
                  <a:spLocks/>
                </p:cNvSpPr>
                <p:nvPr/>
              </p:nvSpPr>
              <p:spPr bwMode="auto">
                <a:xfrm>
                  <a:off x="2635" y="2605"/>
                  <a:ext cx="71" cy="14"/>
                </a:xfrm>
                <a:custGeom>
                  <a:avLst/>
                  <a:gdLst>
                    <a:gd name="T0" fmla="*/ 0 w 425"/>
                    <a:gd name="T1" fmla="*/ 0 h 89"/>
                    <a:gd name="T2" fmla="*/ 0 w 425"/>
                    <a:gd name="T3" fmla="*/ 0 h 89"/>
                    <a:gd name="T4" fmla="*/ 0 w 425"/>
                    <a:gd name="T5" fmla="*/ 0 h 89"/>
                    <a:gd name="T6" fmla="*/ 0 w 425"/>
                    <a:gd name="T7" fmla="*/ 0 h 89"/>
                    <a:gd name="T8" fmla="*/ 0 w 425"/>
                    <a:gd name="T9" fmla="*/ 0 h 89"/>
                    <a:gd name="T10" fmla="*/ 0 w 425"/>
                    <a:gd name="T11" fmla="*/ 0 h 89"/>
                    <a:gd name="T12" fmla="*/ 0 w 425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25"/>
                    <a:gd name="T22" fmla="*/ 0 h 89"/>
                    <a:gd name="T23" fmla="*/ 425 w 425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25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425" y="89"/>
                      </a:lnTo>
                      <a:lnTo>
                        <a:pt x="425" y="45"/>
                      </a:lnTo>
                      <a:lnTo>
                        <a:pt x="4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9" name="Freeform 707"/>
                <p:cNvSpPr>
                  <a:spLocks/>
                </p:cNvSpPr>
                <p:nvPr/>
              </p:nvSpPr>
              <p:spPr bwMode="auto">
                <a:xfrm>
                  <a:off x="2635" y="2605"/>
                  <a:ext cx="71" cy="14"/>
                </a:xfrm>
                <a:custGeom>
                  <a:avLst/>
                  <a:gdLst>
                    <a:gd name="T0" fmla="*/ 0 w 425"/>
                    <a:gd name="T1" fmla="*/ 0 h 89"/>
                    <a:gd name="T2" fmla="*/ 0 w 425"/>
                    <a:gd name="T3" fmla="*/ 0 h 89"/>
                    <a:gd name="T4" fmla="*/ 0 w 425"/>
                    <a:gd name="T5" fmla="*/ 0 h 89"/>
                    <a:gd name="T6" fmla="*/ 0 w 425"/>
                    <a:gd name="T7" fmla="*/ 0 h 89"/>
                    <a:gd name="T8" fmla="*/ 0 w 425"/>
                    <a:gd name="T9" fmla="*/ 0 h 89"/>
                    <a:gd name="T10" fmla="*/ 0 w 425"/>
                    <a:gd name="T11" fmla="*/ 0 h 89"/>
                    <a:gd name="T12" fmla="*/ 0 w 425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25"/>
                    <a:gd name="T22" fmla="*/ 0 h 89"/>
                    <a:gd name="T23" fmla="*/ 425 w 425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25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425" y="89"/>
                      </a:lnTo>
                      <a:lnTo>
                        <a:pt x="425" y="45"/>
                      </a:lnTo>
                      <a:lnTo>
                        <a:pt x="4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80" name="Freeform 708"/>
                <p:cNvSpPr>
                  <a:spLocks/>
                </p:cNvSpPr>
                <p:nvPr/>
              </p:nvSpPr>
              <p:spPr bwMode="auto">
                <a:xfrm>
                  <a:off x="2706" y="2605"/>
                  <a:ext cx="8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6"/>
                      </a:lnTo>
                      <a:lnTo>
                        <a:pt x="30" y="12"/>
                      </a:lnTo>
                      <a:lnTo>
                        <a:pt x="36" y="20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1"/>
                      </a:lnTo>
                      <a:lnTo>
                        <a:pt x="42" y="61"/>
                      </a:lnTo>
                      <a:lnTo>
                        <a:pt x="36" y="71"/>
                      </a:lnTo>
                      <a:lnTo>
                        <a:pt x="30" y="78"/>
                      </a:lnTo>
                      <a:lnTo>
                        <a:pt x="20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81" name="Freeform 709"/>
                <p:cNvSpPr>
                  <a:spLocks/>
                </p:cNvSpPr>
                <p:nvPr/>
              </p:nvSpPr>
              <p:spPr bwMode="auto">
                <a:xfrm>
                  <a:off x="2706" y="2605"/>
                  <a:ext cx="8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0" y="0"/>
                      </a:moveTo>
                      <a:lnTo>
                        <a:pt x="11" y="2"/>
                      </a:lnTo>
                      <a:lnTo>
                        <a:pt x="20" y="6"/>
                      </a:lnTo>
                      <a:lnTo>
                        <a:pt x="30" y="12"/>
                      </a:lnTo>
                      <a:lnTo>
                        <a:pt x="36" y="20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1"/>
                      </a:lnTo>
                      <a:lnTo>
                        <a:pt x="42" y="61"/>
                      </a:lnTo>
                      <a:lnTo>
                        <a:pt x="36" y="71"/>
                      </a:lnTo>
                      <a:lnTo>
                        <a:pt x="30" y="78"/>
                      </a:lnTo>
                      <a:lnTo>
                        <a:pt x="20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82" name="Freeform 710"/>
                <p:cNvSpPr>
                  <a:spLocks/>
                </p:cNvSpPr>
                <p:nvPr/>
              </p:nvSpPr>
              <p:spPr bwMode="auto">
                <a:xfrm>
                  <a:off x="2686" y="2416"/>
                  <a:ext cx="8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1" y="6"/>
                      </a:lnTo>
                      <a:lnTo>
                        <a:pt x="30" y="12"/>
                      </a:lnTo>
                      <a:lnTo>
                        <a:pt x="37" y="19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7" y="71"/>
                      </a:lnTo>
                      <a:lnTo>
                        <a:pt x="30" y="78"/>
                      </a:lnTo>
                      <a:lnTo>
                        <a:pt x="21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83" name="Freeform 711"/>
                <p:cNvSpPr>
                  <a:spLocks/>
                </p:cNvSpPr>
                <p:nvPr/>
              </p:nvSpPr>
              <p:spPr bwMode="auto">
                <a:xfrm>
                  <a:off x="2686" y="2416"/>
                  <a:ext cx="8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0" y="0"/>
                      </a:moveTo>
                      <a:lnTo>
                        <a:pt x="11" y="2"/>
                      </a:lnTo>
                      <a:lnTo>
                        <a:pt x="21" y="6"/>
                      </a:lnTo>
                      <a:lnTo>
                        <a:pt x="30" y="12"/>
                      </a:lnTo>
                      <a:lnTo>
                        <a:pt x="37" y="19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7" y="71"/>
                      </a:lnTo>
                      <a:lnTo>
                        <a:pt x="30" y="78"/>
                      </a:lnTo>
                      <a:lnTo>
                        <a:pt x="21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84" name="Freeform 712"/>
                <p:cNvSpPr>
                  <a:spLocks/>
                </p:cNvSpPr>
                <p:nvPr/>
              </p:nvSpPr>
              <p:spPr bwMode="auto">
                <a:xfrm>
                  <a:off x="1372" y="2416"/>
                  <a:ext cx="1314" cy="14"/>
                </a:xfrm>
                <a:custGeom>
                  <a:avLst/>
                  <a:gdLst>
                    <a:gd name="T0" fmla="*/ 0 w 7883"/>
                    <a:gd name="T1" fmla="*/ 0 h 89"/>
                    <a:gd name="T2" fmla="*/ 0 w 7883"/>
                    <a:gd name="T3" fmla="*/ 0 h 89"/>
                    <a:gd name="T4" fmla="*/ 0 w 7883"/>
                    <a:gd name="T5" fmla="*/ 0 h 89"/>
                    <a:gd name="T6" fmla="*/ 0 w 7883"/>
                    <a:gd name="T7" fmla="*/ 0 h 89"/>
                    <a:gd name="T8" fmla="*/ 0 w 7883"/>
                    <a:gd name="T9" fmla="*/ 0 h 89"/>
                    <a:gd name="T10" fmla="*/ 0 w 7883"/>
                    <a:gd name="T11" fmla="*/ 0 h 89"/>
                    <a:gd name="T12" fmla="*/ 0 w 7883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883"/>
                    <a:gd name="T22" fmla="*/ 0 h 89"/>
                    <a:gd name="T23" fmla="*/ 7883 w 7883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883" h="89">
                      <a:moveTo>
                        <a:pt x="7883" y="89"/>
                      </a:moveTo>
                      <a:lnTo>
                        <a:pt x="7883" y="45"/>
                      </a:lnTo>
                      <a:lnTo>
                        <a:pt x="7883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7883" y="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85" name="Freeform 713"/>
                <p:cNvSpPr>
                  <a:spLocks/>
                </p:cNvSpPr>
                <p:nvPr/>
              </p:nvSpPr>
              <p:spPr bwMode="auto">
                <a:xfrm>
                  <a:off x="1372" y="2416"/>
                  <a:ext cx="1314" cy="14"/>
                </a:xfrm>
                <a:custGeom>
                  <a:avLst/>
                  <a:gdLst>
                    <a:gd name="T0" fmla="*/ 0 w 7883"/>
                    <a:gd name="T1" fmla="*/ 0 h 89"/>
                    <a:gd name="T2" fmla="*/ 0 w 7883"/>
                    <a:gd name="T3" fmla="*/ 0 h 89"/>
                    <a:gd name="T4" fmla="*/ 0 w 7883"/>
                    <a:gd name="T5" fmla="*/ 0 h 89"/>
                    <a:gd name="T6" fmla="*/ 0 w 7883"/>
                    <a:gd name="T7" fmla="*/ 0 h 89"/>
                    <a:gd name="T8" fmla="*/ 0 w 7883"/>
                    <a:gd name="T9" fmla="*/ 0 h 89"/>
                    <a:gd name="T10" fmla="*/ 0 w 7883"/>
                    <a:gd name="T11" fmla="*/ 0 h 89"/>
                    <a:gd name="T12" fmla="*/ 0 w 7883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883"/>
                    <a:gd name="T22" fmla="*/ 0 h 89"/>
                    <a:gd name="T23" fmla="*/ 7883 w 7883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883" h="89">
                      <a:moveTo>
                        <a:pt x="7883" y="89"/>
                      </a:moveTo>
                      <a:lnTo>
                        <a:pt x="7883" y="45"/>
                      </a:lnTo>
                      <a:lnTo>
                        <a:pt x="7883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7883" y="8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86" name="Freeform 714"/>
                <p:cNvSpPr>
                  <a:spLocks/>
                </p:cNvSpPr>
                <p:nvPr/>
              </p:nvSpPr>
              <p:spPr bwMode="auto">
                <a:xfrm>
                  <a:off x="1365" y="2416"/>
                  <a:ext cx="7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3" y="88"/>
                      </a:lnTo>
                      <a:lnTo>
                        <a:pt x="24" y="85"/>
                      </a:lnTo>
                      <a:lnTo>
                        <a:pt x="14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4" y="6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87" name="Freeform 715"/>
                <p:cNvSpPr>
                  <a:spLocks/>
                </p:cNvSpPr>
                <p:nvPr/>
              </p:nvSpPr>
              <p:spPr bwMode="auto">
                <a:xfrm>
                  <a:off x="1365" y="2416"/>
                  <a:ext cx="7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3" y="88"/>
                      </a:lnTo>
                      <a:lnTo>
                        <a:pt x="24" y="85"/>
                      </a:lnTo>
                      <a:lnTo>
                        <a:pt x="14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4" y="6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88" name="Freeform 716"/>
                <p:cNvSpPr>
                  <a:spLocks/>
                </p:cNvSpPr>
                <p:nvPr/>
              </p:nvSpPr>
              <p:spPr bwMode="auto">
                <a:xfrm>
                  <a:off x="3446" y="2965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3" y="87"/>
                      </a:lnTo>
                      <a:lnTo>
                        <a:pt x="24" y="84"/>
                      </a:lnTo>
                      <a:lnTo>
                        <a:pt x="14" y="78"/>
                      </a:lnTo>
                      <a:lnTo>
                        <a:pt x="8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8" y="19"/>
                      </a:lnTo>
                      <a:lnTo>
                        <a:pt x="14" y="12"/>
                      </a:lnTo>
                      <a:lnTo>
                        <a:pt x="24" y="5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89" name="Freeform 717"/>
                <p:cNvSpPr>
                  <a:spLocks/>
                </p:cNvSpPr>
                <p:nvPr/>
              </p:nvSpPr>
              <p:spPr bwMode="auto">
                <a:xfrm>
                  <a:off x="3446" y="2965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3" y="87"/>
                      </a:lnTo>
                      <a:lnTo>
                        <a:pt x="24" y="84"/>
                      </a:lnTo>
                      <a:lnTo>
                        <a:pt x="14" y="78"/>
                      </a:lnTo>
                      <a:lnTo>
                        <a:pt x="8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8" y="19"/>
                      </a:lnTo>
                      <a:lnTo>
                        <a:pt x="14" y="12"/>
                      </a:lnTo>
                      <a:lnTo>
                        <a:pt x="24" y="5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90" name="Freeform 718"/>
                <p:cNvSpPr>
                  <a:spLocks/>
                </p:cNvSpPr>
                <p:nvPr/>
              </p:nvSpPr>
              <p:spPr bwMode="auto">
                <a:xfrm>
                  <a:off x="3453" y="2965"/>
                  <a:ext cx="236" cy="15"/>
                </a:xfrm>
                <a:custGeom>
                  <a:avLst/>
                  <a:gdLst>
                    <a:gd name="T0" fmla="*/ 0 w 1417"/>
                    <a:gd name="T1" fmla="*/ 0 h 89"/>
                    <a:gd name="T2" fmla="*/ 0 w 1417"/>
                    <a:gd name="T3" fmla="*/ 0 h 89"/>
                    <a:gd name="T4" fmla="*/ 0 w 1417"/>
                    <a:gd name="T5" fmla="*/ 0 h 89"/>
                    <a:gd name="T6" fmla="*/ 0 w 1417"/>
                    <a:gd name="T7" fmla="*/ 0 h 89"/>
                    <a:gd name="T8" fmla="*/ 0 w 1417"/>
                    <a:gd name="T9" fmla="*/ 0 h 89"/>
                    <a:gd name="T10" fmla="*/ 0 w 1417"/>
                    <a:gd name="T11" fmla="*/ 0 h 89"/>
                    <a:gd name="T12" fmla="*/ 0 w 1417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17"/>
                    <a:gd name="T22" fmla="*/ 0 h 89"/>
                    <a:gd name="T23" fmla="*/ 1417 w 1417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17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1417" y="89"/>
                      </a:lnTo>
                      <a:lnTo>
                        <a:pt x="1417" y="45"/>
                      </a:lnTo>
                      <a:lnTo>
                        <a:pt x="14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91" name="Freeform 719"/>
                <p:cNvSpPr>
                  <a:spLocks/>
                </p:cNvSpPr>
                <p:nvPr/>
              </p:nvSpPr>
              <p:spPr bwMode="auto">
                <a:xfrm>
                  <a:off x="3453" y="2965"/>
                  <a:ext cx="236" cy="15"/>
                </a:xfrm>
                <a:custGeom>
                  <a:avLst/>
                  <a:gdLst>
                    <a:gd name="T0" fmla="*/ 0 w 1417"/>
                    <a:gd name="T1" fmla="*/ 0 h 89"/>
                    <a:gd name="T2" fmla="*/ 0 w 1417"/>
                    <a:gd name="T3" fmla="*/ 0 h 89"/>
                    <a:gd name="T4" fmla="*/ 0 w 1417"/>
                    <a:gd name="T5" fmla="*/ 0 h 89"/>
                    <a:gd name="T6" fmla="*/ 0 w 1417"/>
                    <a:gd name="T7" fmla="*/ 0 h 89"/>
                    <a:gd name="T8" fmla="*/ 0 w 1417"/>
                    <a:gd name="T9" fmla="*/ 0 h 89"/>
                    <a:gd name="T10" fmla="*/ 0 w 1417"/>
                    <a:gd name="T11" fmla="*/ 0 h 89"/>
                    <a:gd name="T12" fmla="*/ 0 w 1417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17"/>
                    <a:gd name="T22" fmla="*/ 0 h 89"/>
                    <a:gd name="T23" fmla="*/ 1417 w 1417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17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1417" y="89"/>
                      </a:lnTo>
                      <a:lnTo>
                        <a:pt x="1417" y="45"/>
                      </a:lnTo>
                      <a:lnTo>
                        <a:pt x="14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92" name="Freeform 720"/>
                <p:cNvSpPr>
                  <a:spLocks/>
                </p:cNvSpPr>
                <p:nvPr/>
              </p:nvSpPr>
              <p:spPr bwMode="auto">
                <a:xfrm>
                  <a:off x="3689" y="2965"/>
                  <a:ext cx="8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5"/>
                      </a:lnTo>
                      <a:lnTo>
                        <a:pt x="30" y="12"/>
                      </a:lnTo>
                      <a:lnTo>
                        <a:pt x="36" y="19"/>
                      </a:lnTo>
                      <a:lnTo>
                        <a:pt x="42" y="29"/>
                      </a:lnTo>
                      <a:lnTo>
                        <a:pt x="44" y="39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6" y="70"/>
                      </a:lnTo>
                      <a:lnTo>
                        <a:pt x="30" y="78"/>
                      </a:lnTo>
                      <a:lnTo>
                        <a:pt x="20" y="84"/>
                      </a:lnTo>
                      <a:lnTo>
                        <a:pt x="11" y="87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93" name="Freeform 721"/>
                <p:cNvSpPr>
                  <a:spLocks/>
                </p:cNvSpPr>
                <p:nvPr/>
              </p:nvSpPr>
              <p:spPr bwMode="auto">
                <a:xfrm>
                  <a:off x="3689" y="2965"/>
                  <a:ext cx="8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0" y="0"/>
                      </a:moveTo>
                      <a:lnTo>
                        <a:pt x="11" y="2"/>
                      </a:lnTo>
                      <a:lnTo>
                        <a:pt x="20" y="5"/>
                      </a:lnTo>
                      <a:lnTo>
                        <a:pt x="30" y="12"/>
                      </a:lnTo>
                      <a:lnTo>
                        <a:pt x="36" y="19"/>
                      </a:lnTo>
                      <a:lnTo>
                        <a:pt x="42" y="29"/>
                      </a:lnTo>
                      <a:lnTo>
                        <a:pt x="44" y="39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6" y="70"/>
                      </a:lnTo>
                      <a:lnTo>
                        <a:pt x="30" y="78"/>
                      </a:lnTo>
                      <a:lnTo>
                        <a:pt x="20" y="84"/>
                      </a:lnTo>
                      <a:lnTo>
                        <a:pt x="11" y="87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94" name="Freeform 722"/>
                <p:cNvSpPr>
                  <a:spLocks/>
                </p:cNvSpPr>
                <p:nvPr/>
              </p:nvSpPr>
              <p:spPr bwMode="auto">
                <a:xfrm>
                  <a:off x="3446" y="3232"/>
                  <a:ext cx="15" cy="8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95" name="Freeform 723"/>
                <p:cNvSpPr>
                  <a:spLocks/>
                </p:cNvSpPr>
                <p:nvPr/>
              </p:nvSpPr>
              <p:spPr bwMode="auto">
                <a:xfrm>
                  <a:off x="3446" y="3232"/>
                  <a:ext cx="15" cy="8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96" name="Freeform 724"/>
                <p:cNvSpPr>
                  <a:spLocks/>
                </p:cNvSpPr>
                <p:nvPr/>
              </p:nvSpPr>
              <p:spPr bwMode="auto">
                <a:xfrm>
                  <a:off x="3446" y="2972"/>
                  <a:ext cx="15" cy="260"/>
                </a:xfrm>
                <a:custGeom>
                  <a:avLst/>
                  <a:gdLst>
                    <a:gd name="T0" fmla="*/ 0 w 89"/>
                    <a:gd name="T1" fmla="*/ 0 h 1559"/>
                    <a:gd name="T2" fmla="*/ 0 w 89"/>
                    <a:gd name="T3" fmla="*/ 0 h 1559"/>
                    <a:gd name="T4" fmla="*/ 0 w 89"/>
                    <a:gd name="T5" fmla="*/ 0 h 1559"/>
                    <a:gd name="T6" fmla="*/ 0 w 89"/>
                    <a:gd name="T7" fmla="*/ 0 h 1559"/>
                    <a:gd name="T8" fmla="*/ 0 w 89"/>
                    <a:gd name="T9" fmla="*/ 0 h 1559"/>
                    <a:gd name="T10" fmla="*/ 0 w 89"/>
                    <a:gd name="T11" fmla="*/ 0 h 1559"/>
                    <a:gd name="T12" fmla="*/ 0 w 89"/>
                    <a:gd name="T13" fmla="*/ 0 h 155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1559"/>
                    <a:gd name="T23" fmla="*/ 89 w 89"/>
                    <a:gd name="T24" fmla="*/ 1559 h 155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1559">
                      <a:moveTo>
                        <a:pt x="0" y="1559"/>
                      </a:moveTo>
                      <a:lnTo>
                        <a:pt x="44" y="1559"/>
                      </a:lnTo>
                      <a:lnTo>
                        <a:pt x="89" y="1559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5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97" name="Freeform 725"/>
                <p:cNvSpPr>
                  <a:spLocks/>
                </p:cNvSpPr>
                <p:nvPr/>
              </p:nvSpPr>
              <p:spPr bwMode="auto">
                <a:xfrm>
                  <a:off x="3446" y="2972"/>
                  <a:ext cx="15" cy="260"/>
                </a:xfrm>
                <a:custGeom>
                  <a:avLst/>
                  <a:gdLst>
                    <a:gd name="T0" fmla="*/ 0 w 89"/>
                    <a:gd name="T1" fmla="*/ 0 h 1559"/>
                    <a:gd name="T2" fmla="*/ 0 w 89"/>
                    <a:gd name="T3" fmla="*/ 0 h 1559"/>
                    <a:gd name="T4" fmla="*/ 0 w 89"/>
                    <a:gd name="T5" fmla="*/ 0 h 1559"/>
                    <a:gd name="T6" fmla="*/ 0 w 89"/>
                    <a:gd name="T7" fmla="*/ 0 h 1559"/>
                    <a:gd name="T8" fmla="*/ 0 w 89"/>
                    <a:gd name="T9" fmla="*/ 0 h 1559"/>
                    <a:gd name="T10" fmla="*/ 0 w 89"/>
                    <a:gd name="T11" fmla="*/ 0 h 1559"/>
                    <a:gd name="T12" fmla="*/ 0 w 89"/>
                    <a:gd name="T13" fmla="*/ 0 h 155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1559"/>
                    <a:gd name="T23" fmla="*/ 89 w 89"/>
                    <a:gd name="T24" fmla="*/ 1559 h 155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1559">
                      <a:moveTo>
                        <a:pt x="0" y="1559"/>
                      </a:moveTo>
                      <a:lnTo>
                        <a:pt x="44" y="1559"/>
                      </a:lnTo>
                      <a:lnTo>
                        <a:pt x="89" y="1559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55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98" name="Freeform 726"/>
                <p:cNvSpPr>
                  <a:spLocks/>
                </p:cNvSpPr>
                <p:nvPr/>
              </p:nvSpPr>
              <p:spPr bwMode="auto">
                <a:xfrm>
                  <a:off x="3446" y="2965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1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3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99" name="Freeform 727"/>
                <p:cNvSpPr>
                  <a:spLocks/>
                </p:cNvSpPr>
                <p:nvPr/>
              </p:nvSpPr>
              <p:spPr bwMode="auto">
                <a:xfrm>
                  <a:off x="3446" y="2965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1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3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00" name="Freeform 728"/>
                <p:cNvSpPr>
                  <a:spLocks/>
                </p:cNvSpPr>
                <p:nvPr/>
              </p:nvSpPr>
              <p:spPr bwMode="auto">
                <a:xfrm>
                  <a:off x="3682" y="2965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1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3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01" name="Freeform 729"/>
                <p:cNvSpPr>
                  <a:spLocks/>
                </p:cNvSpPr>
                <p:nvPr/>
              </p:nvSpPr>
              <p:spPr bwMode="auto">
                <a:xfrm>
                  <a:off x="3682" y="2965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1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3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02" name="Freeform 730"/>
                <p:cNvSpPr>
                  <a:spLocks/>
                </p:cNvSpPr>
                <p:nvPr/>
              </p:nvSpPr>
              <p:spPr bwMode="auto">
                <a:xfrm>
                  <a:off x="3682" y="2972"/>
                  <a:ext cx="15" cy="260"/>
                </a:xfrm>
                <a:custGeom>
                  <a:avLst/>
                  <a:gdLst>
                    <a:gd name="T0" fmla="*/ 0 w 89"/>
                    <a:gd name="T1" fmla="*/ 0 h 1559"/>
                    <a:gd name="T2" fmla="*/ 0 w 89"/>
                    <a:gd name="T3" fmla="*/ 0 h 1559"/>
                    <a:gd name="T4" fmla="*/ 0 w 89"/>
                    <a:gd name="T5" fmla="*/ 0 h 1559"/>
                    <a:gd name="T6" fmla="*/ 0 w 89"/>
                    <a:gd name="T7" fmla="*/ 0 h 1559"/>
                    <a:gd name="T8" fmla="*/ 0 w 89"/>
                    <a:gd name="T9" fmla="*/ 0 h 1559"/>
                    <a:gd name="T10" fmla="*/ 0 w 89"/>
                    <a:gd name="T11" fmla="*/ 0 h 1559"/>
                    <a:gd name="T12" fmla="*/ 0 w 89"/>
                    <a:gd name="T13" fmla="*/ 0 h 155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1559"/>
                    <a:gd name="T23" fmla="*/ 89 w 89"/>
                    <a:gd name="T24" fmla="*/ 1559 h 155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1559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559"/>
                      </a:lnTo>
                      <a:lnTo>
                        <a:pt x="44" y="1559"/>
                      </a:lnTo>
                      <a:lnTo>
                        <a:pt x="89" y="1559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03" name="Freeform 731"/>
                <p:cNvSpPr>
                  <a:spLocks/>
                </p:cNvSpPr>
                <p:nvPr/>
              </p:nvSpPr>
              <p:spPr bwMode="auto">
                <a:xfrm>
                  <a:off x="3682" y="2972"/>
                  <a:ext cx="15" cy="260"/>
                </a:xfrm>
                <a:custGeom>
                  <a:avLst/>
                  <a:gdLst>
                    <a:gd name="T0" fmla="*/ 0 w 89"/>
                    <a:gd name="T1" fmla="*/ 0 h 1559"/>
                    <a:gd name="T2" fmla="*/ 0 w 89"/>
                    <a:gd name="T3" fmla="*/ 0 h 1559"/>
                    <a:gd name="T4" fmla="*/ 0 w 89"/>
                    <a:gd name="T5" fmla="*/ 0 h 1559"/>
                    <a:gd name="T6" fmla="*/ 0 w 89"/>
                    <a:gd name="T7" fmla="*/ 0 h 1559"/>
                    <a:gd name="T8" fmla="*/ 0 w 89"/>
                    <a:gd name="T9" fmla="*/ 0 h 1559"/>
                    <a:gd name="T10" fmla="*/ 0 w 89"/>
                    <a:gd name="T11" fmla="*/ 0 h 1559"/>
                    <a:gd name="T12" fmla="*/ 0 w 89"/>
                    <a:gd name="T13" fmla="*/ 0 h 155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1559"/>
                    <a:gd name="T23" fmla="*/ 89 w 89"/>
                    <a:gd name="T24" fmla="*/ 1559 h 155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1559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559"/>
                      </a:lnTo>
                      <a:lnTo>
                        <a:pt x="44" y="1559"/>
                      </a:lnTo>
                      <a:lnTo>
                        <a:pt x="89" y="1559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04" name="Freeform 732"/>
                <p:cNvSpPr>
                  <a:spLocks/>
                </p:cNvSpPr>
                <p:nvPr/>
              </p:nvSpPr>
              <p:spPr bwMode="auto">
                <a:xfrm>
                  <a:off x="3682" y="3232"/>
                  <a:ext cx="15" cy="8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05" name="Freeform 733"/>
                <p:cNvSpPr>
                  <a:spLocks/>
                </p:cNvSpPr>
                <p:nvPr/>
              </p:nvSpPr>
              <p:spPr bwMode="auto">
                <a:xfrm>
                  <a:off x="3682" y="3232"/>
                  <a:ext cx="15" cy="8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06" name="Freeform 734"/>
                <p:cNvSpPr>
                  <a:spLocks/>
                </p:cNvSpPr>
                <p:nvPr/>
              </p:nvSpPr>
              <p:spPr bwMode="auto">
                <a:xfrm>
                  <a:off x="3446" y="3225"/>
                  <a:ext cx="15" cy="9"/>
                </a:xfrm>
                <a:custGeom>
                  <a:avLst/>
                  <a:gdLst>
                    <a:gd name="T0" fmla="*/ 0 w 88"/>
                    <a:gd name="T1" fmla="*/ 0 h 52"/>
                    <a:gd name="T2" fmla="*/ 0 w 88"/>
                    <a:gd name="T3" fmla="*/ 0 h 52"/>
                    <a:gd name="T4" fmla="*/ 0 w 88"/>
                    <a:gd name="T5" fmla="*/ 0 h 52"/>
                    <a:gd name="T6" fmla="*/ 0 w 88"/>
                    <a:gd name="T7" fmla="*/ 0 h 52"/>
                    <a:gd name="T8" fmla="*/ 0 w 88"/>
                    <a:gd name="T9" fmla="*/ 0 h 52"/>
                    <a:gd name="T10" fmla="*/ 0 w 88"/>
                    <a:gd name="T11" fmla="*/ 0 h 52"/>
                    <a:gd name="T12" fmla="*/ 0 w 88"/>
                    <a:gd name="T13" fmla="*/ 0 h 52"/>
                    <a:gd name="T14" fmla="*/ 0 w 88"/>
                    <a:gd name="T15" fmla="*/ 0 h 52"/>
                    <a:gd name="T16" fmla="*/ 0 w 88"/>
                    <a:gd name="T17" fmla="*/ 0 h 52"/>
                    <a:gd name="T18" fmla="*/ 0 w 88"/>
                    <a:gd name="T19" fmla="*/ 0 h 52"/>
                    <a:gd name="T20" fmla="*/ 0 w 88"/>
                    <a:gd name="T21" fmla="*/ 0 h 52"/>
                    <a:gd name="T22" fmla="*/ 0 w 88"/>
                    <a:gd name="T23" fmla="*/ 0 h 52"/>
                    <a:gd name="T24" fmla="*/ 0 w 88"/>
                    <a:gd name="T25" fmla="*/ 0 h 52"/>
                    <a:gd name="T26" fmla="*/ 0 w 88"/>
                    <a:gd name="T27" fmla="*/ 0 h 52"/>
                    <a:gd name="T28" fmla="*/ 0 w 88"/>
                    <a:gd name="T29" fmla="*/ 0 h 52"/>
                    <a:gd name="T30" fmla="*/ 0 w 88"/>
                    <a:gd name="T31" fmla="*/ 0 h 5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52"/>
                    <a:gd name="T50" fmla="*/ 88 w 88"/>
                    <a:gd name="T51" fmla="*/ 52 h 5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52">
                      <a:moveTo>
                        <a:pt x="44" y="43"/>
                      </a:moveTo>
                      <a:lnTo>
                        <a:pt x="0" y="52"/>
                      </a:lnTo>
                      <a:lnTo>
                        <a:pt x="0" y="41"/>
                      </a:lnTo>
                      <a:lnTo>
                        <a:pt x="1" y="31"/>
                      </a:lnTo>
                      <a:lnTo>
                        <a:pt x="5" y="21"/>
                      </a:lnTo>
                      <a:lnTo>
                        <a:pt x="12" y="12"/>
                      </a:lnTo>
                      <a:lnTo>
                        <a:pt x="20" y="6"/>
                      </a:lnTo>
                      <a:lnTo>
                        <a:pt x="30" y="2"/>
                      </a:lnTo>
                      <a:lnTo>
                        <a:pt x="41" y="0"/>
                      </a:lnTo>
                      <a:lnTo>
                        <a:pt x="51" y="0"/>
                      </a:lnTo>
                      <a:lnTo>
                        <a:pt x="62" y="3"/>
                      </a:lnTo>
                      <a:lnTo>
                        <a:pt x="71" y="8"/>
                      </a:lnTo>
                      <a:lnTo>
                        <a:pt x="78" y="16"/>
                      </a:lnTo>
                      <a:lnTo>
                        <a:pt x="84" y="24"/>
                      </a:lnTo>
                      <a:lnTo>
                        <a:pt x="88" y="35"/>
                      </a:lnTo>
                      <a:lnTo>
                        <a:pt x="44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07" name="Freeform 735"/>
                <p:cNvSpPr>
                  <a:spLocks/>
                </p:cNvSpPr>
                <p:nvPr/>
              </p:nvSpPr>
              <p:spPr bwMode="auto">
                <a:xfrm>
                  <a:off x="3446" y="3225"/>
                  <a:ext cx="15" cy="9"/>
                </a:xfrm>
                <a:custGeom>
                  <a:avLst/>
                  <a:gdLst>
                    <a:gd name="T0" fmla="*/ 0 w 88"/>
                    <a:gd name="T1" fmla="*/ 0 h 52"/>
                    <a:gd name="T2" fmla="*/ 0 w 88"/>
                    <a:gd name="T3" fmla="*/ 0 h 52"/>
                    <a:gd name="T4" fmla="*/ 0 w 88"/>
                    <a:gd name="T5" fmla="*/ 0 h 52"/>
                    <a:gd name="T6" fmla="*/ 0 w 88"/>
                    <a:gd name="T7" fmla="*/ 0 h 52"/>
                    <a:gd name="T8" fmla="*/ 0 w 88"/>
                    <a:gd name="T9" fmla="*/ 0 h 52"/>
                    <a:gd name="T10" fmla="*/ 0 w 88"/>
                    <a:gd name="T11" fmla="*/ 0 h 52"/>
                    <a:gd name="T12" fmla="*/ 0 w 88"/>
                    <a:gd name="T13" fmla="*/ 0 h 52"/>
                    <a:gd name="T14" fmla="*/ 0 w 88"/>
                    <a:gd name="T15" fmla="*/ 0 h 52"/>
                    <a:gd name="T16" fmla="*/ 0 w 88"/>
                    <a:gd name="T17" fmla="*/ 0 h 52"/>
                    <a:gd name="T18" fmla="*/ 0 w 88"/>
                    <a:gd name="T19" fmla="*/ 0 h 52"/>
                    <a:gd name="T20" fmla="*/ 0 w 88"/>
                    <a:gd name="T21" fmla="*/ 0 h 52"/>
                    <a:gd name="T22" fmla="*/ 0 w 88"/>
                    <a:gd name="T23" fmla="*/ 0 h 52"/>
                    <a:gd name="T24" fmla="*/ 0 w 88"/>
                    <a:gd name="T25" fmla="*/ 0 h 52"/>
                    <a:gd name="T26" fmla="*/ 0 w 88"/>
                    <a:gd name="T27" fmla="*/ 0 h 5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52"/>
                    <a:gd name="T44" fmla="*/ 88 w 88"/>
                    <a:gd name="T45" fmla="*/ 52 h 5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52">
                      <a:moveTo>
                        <a:pt x="0" y="52"/>
                      </a:moveTo>
                      <a:lnTo>
                        <a:pt x="0" y="41"/>
                      </a:lnTo>
                      <a:lnTo>
                        <a:pt x="1" y="31"/>
                      </a:lnTo>
                      <a:lnTo>
                        <a:pt x="5" y="21"/>
                      </a:lnTo>
                      <a:lnTo>
                        <a:pt x="12" y="12"/>
                      </a:lnTo>
                      <a:lnTo>
                        <a:pt x="20" y="6"/>
                      </a:lnTo>
                      <a:lnTo>
                        <a:pt x="30" y="2"/>
                      </a:lnTo>
                      <a:lnTo>
                        <a:pt x="41" y="0"/>
                      </a:lnTo>
                      <a:lnTo>
                        <a:pt x="51" y="0"/>
                      </a:lnTo>
                      <a:lnTo>
                        <a:pt x="62" y="3"/>
                      </a:lnTo>
                      <a:lnTo>
                        <a:pt x="71" y="8"/>
                      </a:lnTo>
                      <a:lnTo>
                        <a:pt x="78" y="16"/>
                      </a:lnTo>
                      <a:lnTo>
                        <a:pt x="84" y="24"/>
                      </a:lnTo>
                      <a:lnTo>
                        <a:pt x="88" y="3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08" name="Freeform 736"/>
                <p:cNvSpPr>
                  <a:spLocks/>
                </p:cNvSpPr>
                <p:nvPr/>
              </p:nvSpPr>
              <p:spPr bwMode="auto">
                <a:xfrm>
                  <a:off x="3446" y="3231"/>
                  <a:ext cx="24" cy="48"/>
                </a:xfrm>
                <a:custGeom>
                  <a:avLst/>
                  <a:gdLst>
                    <a:gd name="T0" fmla="*/ 0 w 141"/>
                    <a:gd name="T1" fmla="*/ 0 h 288"/>
                    <a:gd name="T2" fmla="*/ 0 w 141"/>
                    <a:gd name="T3" fmla="*/ 0 h 288"/>
                    <a:gd name="T4" fmla="*/ 0 w 141"/>
                    <a:gd name="T5" fmla="*/ 0 h 288"/>
                    <a:gd name="T6" fmla="*/ 0 w 141"/>
                    <a:gd name="T7" fmla="*/ 0 h 288"/>
                    <a:gd name="T8" fmla="*/ 0 w 141"/>
                    <a:gd name="T9" fmla="*/ 0 h 288"/>
                    <a:gd name="T10" fmla="*/ 0 w 141"/>
                    <a:gd name="T11" fmla="*/ 0 h 288"/>
                    <a:gd name="T12" fmla="*/ 0 w 141"/>
                    <a:gd name="T13" fmla="*/ 0 h 2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1"/>
                    <a:gd name="T22" fmla="*/ 0 h 288"/>
                    <a:gd name="T23" fmla="*/ 141 w 141"/>
                    <a:gd name="T24" fmla="*/ 288 h 2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1" h="288">
                      <a:moveTo>
                        <a:pt x="88" y="0"/>
                      </a:moveTo>
                      <a:lnTo>
                        <a:pt x="44" y="8"/>
                      </a:lnTo>
                      <a:lnTo>
                        <a:pt x="0" y="17"/>
                      </a:lnTo>
                      <a:lnTo>
                        <a:pt x="53" y="288"/>
                      </a:lnTo>
                      <a:lnTo>
                        <a:pt x="97" y="280"/>
                      </a:lnTo>
                      <a:lnTo>
                        <a:pt x="141" y="271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09" name="Freeform 737"/>
                <p:cNvSpPr>
                  <a:spLocks/>
                </p:cNvSpPr>
                <p:nvPr/>
              </p:nvSpPr>
              <p:spPr bwMode="auto">
                <a:xfrm>
                  <a:off x="3446" y="3231"/>
                  <a:ext cx="24" cy="48"/>
                </a:xfrm>
                <a:custGeom>
                  <a:avLst/>
                  <a:gdLst>
                    <a:gd name="T0" fmla="*/ 0 w 141"/>
                    <a:gd name="T1" fmla="*/ 0 h 288"/>
                    <a:gd name="T2" fmla="*/ 0 w 141"/>
                    <a:gd name="T3" fmla="*/ 0 h 288"/>
                    <a:gd name="T4" fmla="*/ 0 w 141"/>
                    <a:gd name="T5" fmla="*/ 0 h 288"/>
                    <a:gd name="T6" fmla="*/ 0 w 141"/>
                    <a:gd name="T7" fmla="*/ 0 h 288"/>
                    <a:gd name="T8" fmla="*/ 0 w 141"/>
                    <a:gd name="T9" fmla="*/ 0 h 288"/>
                    <a:gd name="T10" fmla="*/ 0 w 141"/>
                    <a:gd name="T11" fmla="*/ 0 h 288"/>
                    <a:gd name="T12" fmla="*/ 0 w 141"/>
                    <a:gd name="T13" fmla="*/ 0 h 2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1"/>
                    <a:gd name="T22" fmla="*/ 0 h 288"/>
                    <a:gd name="T23" fmla="*/ 141 w 141"/>
                    <a:gd name="T24" fmla="*/ 288 h 2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1" h="288">
                      <a:moveTo>
                        <a:pt x="88" y="0"/>
                      </a:moveTo>
                      <a:lnTo>
                        <a:pt x="44" y="8"/>
                      </a:lnTo>
                      <a:lnTo>
                        <a:pt x="0" y="17"/>
                      </a:lnTo>
                      <a:lnTo>
                        <a:pt x="53" y="288"/>
                      </a:lnTo>
                      <a:lnTo>
                        <a:pt x="97" y="280"/>
                      </a:lnTo>
                      <a:lnTo>
                        <a:pt x="141" y="271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10" name="Freeform 738"/>
                <p:cNvSpPr>
                  <a:spLocks/>
                </p:cNvSpPr>
                <p:nvPr/>
              </p:nvSpPr>
              <p:spPr bwMode="auto">
                <a:xfrm>
                  <a:off x="3455" y="3277"/>
                  <a:ext cx="7" cy="5"/>
                </a:xfrm>
                <a:custGeom>
                  <a:avLst/>
                  <a:gdLst>
                    <a:gd name="T0" fmla="*/ 0 w 44"/>
                    <a:gd name="T1" fmla="*/ 0 h 24"/>
                    <a:gd name="T2" fmla="*/ 0 w 44"/>
                    <a:gd name="T3" fmla="*/ 0 h 24"/>
                    <a:gd name="T4" fmla="*/ 0 w 44"/>
                    <a:gd name="T5" fmla="*/ 0 h 24"/>
                    <a:gd name="T6" fmla="*/ 0 w 44"/>
                    <a:gd name="T7" fmla="*/ 0 h 24"/>
                    <a:gd name="T8" fmla="*/ 0 w 44"/>
                    <a:gd name="T9" fmla="*/ 0 h 24"/>
                    <a:gd name="T10" fmla="*/ 0 w 44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24"/>
                    <a:gd name="T20" fmla="*/ 44 w 44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24">
                      <a:moveTo>
                        <a:pt x="44" y="0"/>
                      </a:moveTo>
                      <a:lnTo>
                        <a:pt x="0" y="8"/>
                      </a:lnTo>
                      <a:lnTo>
                        <a:pt x="3" y="14"/>
                      </a:lnTo>
                      <a:lnTo>
                        <a:pt x="5" y="19"/>
                      </a:lnTo>
                      <a:lnTo>
                        <a:pt x="8" y="24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11" name="Freeform 739"/>
                <p:cNvSpPr>
                  <a:spLocks/>
                </p:cNvSpPr>
                <p:nvPr/>
              </p:nvSpPr>
              <p:spPr bwMode="auto">
                <a:xfrm>
                  <a:off x="3455" y="3279"/>
                  <a:ext cx="1" cy="3"/>
                </a:xfrm>
                <a:custGeom>
                  <a:avLst/>
                  <a:gdLst>
                    <a:gd name="T0" fmla="*/ 0 w 8"/>
                    <a:gd name="T1" fmla="*/ 0 h 16"/>
                    <a:gd name="T2" fmla="*/ 0 w 8"/>
                    <a:gd name="T3" fmla="*/ 0 h 16"/>
                    <a:gd name="T4" fmla="*/ 0 w 8"/>
                    <a:gd name="T5" fmla="*/ 0 h 16"/>
                    <a:gd name="T6" fmla="*/ 0 w 8"/>
                    <a:gd name="T7" fmla="*/ 0 h 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16"/>
                    <a:gd name="T14" fmla="*/ 8 w 8"/>
                    <a:gd name="T15" fmla="*/ 16 h 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16">
                      <a:moveTo>
                        <a:pt x="0" y="0"/>
                      </a:moveTo>
                      <a:lnTo>
                        <a:pt x="3" y="6"/>
                      </a:lnTo>
                      <a:lnTo>
                        <a:pt x="5" y="11"/>
                      </a:lnTo>
                      <a:lnTo>
                        <a:pt x="8" y="1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12" name="Freeform 740"/>
                <p:cNvSpPr>
                  <a:spLocks/>
                </p:cNvSpPr>
                <p:nvPr/>
              </p:nvSpPr>
              <p:spPr bwMode="auto">
                <a:xfrm>
                  <a:off x="3456" y="3273"/>
                  <a:ext cx="38" cy="47"/>
                </a:xfrm>
                <a:custGeom>
                  <a:avLst/>
                  <a:gdLst>
                    <a:gd name="T0" fmla="*/ 0 w 227"/>
                    <a:gd name="T1" fmla="*/ 0 h 279"/>
                    <a:gd name="T2" fmla="*/ 0 w 227"/>
                    <a:gd name="T3" fmla="*/ 0 h 279"/>
                    <a:gd name="T4" fmla="*/ 0 w 227"/>
                    <a:gd name="T5" fmla="*/ 0 h 279"/>
                    <a:gd name="T6" fmla="*/ 0 w 227"/>
                    <a:gd name="T7" fmla="*/ 0 h 279"/>
                    <a:gd name="T8" fmla="*/ 0 w 227"/>
                    <a:gd name="T9" fmla="*/ 0 h 279"/>
                    <a:gd name="T10" fmla="*/ 0 w 227"/>
                    <a:gd name="T11" fmla="*/ 0 h 279"/>
                    <a:gd name="T12" fmla="*/ 0 w 227"/>
                    <a:gd name="T13" fmla="*/ 0 h 2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7"/>
                    <a:gd name="T22" fmla="*/ 0 h 279"/>
                    <a:gd name="T23" fmla="*/ 227 w 227"/>
                    <a:gd name="T24" fmla="*/ 279 h 27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7" h="279">
                      <a:moveTo>
                        <a:pt x="73" y="0"/>
                      </a:moveTo>
                      <a:lnTo>
                        <a:pt x="36" y="25"/>
                      </a:lnTo>
                      <a:lnTo>
                        <a:pt x="0" y="49"/>
                      </a:lnTo>
                      <a:lnTo>
                        <a:pt x="154" y="279"/>
                      </a:lnTo>
                      <a:lnTo>
                        <a:pt x="190" y="255"/>
                      </a:lnTo>
                      <a:lnTo>
                        <a:pt x="227" y="23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13" name="Freeform 741"/>
                <p:cNvSpPr>
                  <a:spLocks/>
                </p:cNvSpPr>
                <p:nvPr/>
              </p:nvSpPr>
              <p:spPr bwMode="auto">
                <a:xfrm>
                  <a:off x="3456" y="3273"/>
                  <a:ext cx="38" cy="47"/>
                </a:xfrm>
                <a:custGeom>
                  <a:avLst/>
                  <a:gdLst>
                    <a:gd name="T0" fmla="*/ 0 w 227"/>
                    <a:gd name="T1" fmla="*/ 0 h 279"/>
                    <a:gd name="T2" fmla="*/ 0 w 227"/>
                    <a:gd name="T3" fmla="*/ 0 h 279"/>
                    <a:gd name="T4" fmla="*/ 0 w 227"/>
                    <a:gd name="T5" fmla="*/ 0 h 279"/>
                    <a:gd name="T6" fmla="*/ 0 w 227"/>
                    <a:gd name="T7" fmla="*/ 0 h 279"/>
                    <a:gd name="T8" fmla="*/ 0 w 227"/>
                    <a:gd name="T9" fmla="*/ 0 h 279"/>
                    <a:gd name="T10" fmla="*/ 0 w 227"/>
                    <a:gd name="T11" fmla="*/ 0 h 279"/>
                    <a:gd name="T12" fmla="*/ 0 w 227"/>
                    <a:gd name="T13" fmla="*/ 0 h 2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7"/>
                    <a:gd name="T22" fmla="*/ 0 h 279"/>
                    <a:gd name="T23" fmla="*/ 227 w 227"/>
                    <a:gd name="T24" fmla="*/ 279 h 27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7" h="279">
                      <a:moveTo>
                        <a:pt x="73" y="0"/>
                      </a:moveTo>
                      <a:lnTo>
                        <a:pt x="36" y="25"/>
                      </a:lnTo>
                      <a:lnTo>
                        <a:pt x="0" y="49"/>
                      </a:lnTo>
                      <a:lnTo>
                        <a:pt x="154" y="279"/>
                      </a:lnTo>
                      <a:lnTo>
                        <a:pt x="190" y="255"/>
                      </a:lnTo>
                      <a:lnTo>
                        <a:pt x="227" y="23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14" name="Freeform 742"/>
                <p:cNvSpPr>
                  <a:spLocks/>
                </p:cNvSpPr>
                <p:nvPr/>
              </p:nvSpPr>
              <p:spPr bwMode="auto">
                <a:xfrm>
                  <a:off x="3482" y="3316"/>
                  <a:ext cx="6" cy="6"/>
                </a:xfrm>
                <a:custGeom>
                  <a:avLst/>
                  <a:gdLst>
                    <a:gd name="T0" fmla="*/ 0 w 36"/>
                    <a:gd name="T1" fmla="*/ 0 h 36"/>
                    <a:gd name="T2" fmla="*/ 0 w 36"/>
                    <a:gd name="T3" fmla="*/ 0 h 36"/>
                    <a:gd name="T4" fmla="*/ 0 w 36"/>
                    <a:gd name="T5" fmla="*/ 0 h 36"/>
                    <a:gd name="T6" fmla="*/ 0 w 36"/>
                    <a:gd name="T7" fmla="*/ 0 h 36"/>
                    <a:gd name="T8" fmla="*/ 0 w 36"/>
                    <a:gd name="T9" fmla="*/ 0 h 36"/>
                    <a:gd name="T10" fmla="*/ 0 w 36"/>
                    <a:gd name="T11" fmla="*/ 0 h 3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6"/>
                    <a:gd name="T19" fmla="*/ 0 h 36"/>
                    <a:gd name="T20" fmla="*/ 36 w 36"/>
                    <a:gd name="T21" fmla="*/ 36 h 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6" h="36">
                      <a:moveTo>
                        <a:pt x="36" y="0"/>
                      </a:moveTo>
                      <a:lnTo>
                        <a:pt x="0" y="24"/>
                      </a:lnTo>
                      <a:lnTo>
                        <a:pt x="3" y="29"/>
                      </a:lnTo>
                      <a:lnTo>
                        <a:pt x="6" y="33"/>
                      </a:lnTo>
                      <a:lnTo>
                        <a:pt x="12" y="36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15" name="Freeform 743"/>
                <p:cNvSpPr>
                  <a:spLocks/>
                </p:cNvSpPr>
                <p:nvPr/>
              </p:nvSpPr>
              <p:spPr bwMode="auto">
                <a:xfrm>
                  <a:off x="3482" y="3320"/>
                  <a:ext cx="2" cy="2"/>
                </a:xfrm>
                <a:custGeom>
                  <a:avLst/>
                  <a:gdLst>
                    <a:gd name="T0" fmla="*/ 0 w 12"/>
                    <a:gd name="T1" fmla="*/ 0 h 12"/>
                    <a:gd name="T2" fmla="*/ 0 w 12"/>
                    <a:gd name="T3" fmla="*/ 0 h 12"/>
                    <a:gd name="T4" fmla="*/ 0 w 12"/>
                    <a:gd name="T5" fmla="*/ 0 h 12"/>
                    <a:gd name="T6" fmla="*/ 0 w 12"/>
                    <a:gd name="T7" fmla="*/ 0 h 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"/>
                    <a:gd name="T13" fmla="*/ 0 h 12"/>
                    <a:gd name="T14" fmla="*/ 12 w 12"/>
                    <a:gd name="T15" fmla="*/ 12 h 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" h="12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6" y="9"/>
                      </a:lnTo>
                      <a:lnTo>
                        <a:pt x="12" y="1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16" name="Freeform 744"/>
                <p:cNvSpPr>
                  <a:spLocks/>
                </p:cNvSpPr>
                <p:nvPr/>
              </p:nvSpPr>
              <p:spPr bwMode="auto">
                <a:xfrm>
                  <a:off x="3484" y="3310"/>
                  <a:ext cx="46" cy="37"/>
                </a:xfrm>
                <a:custGeom>
                  <a:avLst/>
                  <a:gdLst>
                    <a:gd name="T0" fmla="*/ 0 w 279"/>
                    <a:gd name="T1" fmla="*/ 0 h 227"/>
                    <a:gd name="T2" fmla="*/ 0 w 279"/>
                    <a:gd name="T3" fmla="*/ 0 h 227"/>
                    <a:gd name="T4" fmla="*/ 0 w 279"/>
                    <a:gd name="T5" fmla="*/ 0 h 227"/>
                    <a:gd name="T6" fmla="*/ 0 w 279"/>
                    <a:gd name="T7" fmla="*/ 0 h 227"/>
                    <a:gd name="T8" fmla="*/ 0 w 279"/>
                    <a:gd name="T9" fmla="*/ 0 h 227"/>
                    <a:gd name="T10" fmla="*/ 0 w 279"/>
                    <a:gd name="T11" fmla="*/ 0 h 227"/>
                    <a:gd name="T12" fmla="*/ 0 w 279"/>
                    <a:gd name="T13" fmla="*/ 0 h 22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79"/>
                    <a:gd name="T22" fmla="*/ 0 h 227"/>
                    <a:gd name="T23" fmla="*/ 279 w 279"/>
                    <a:gd name="T24" fmla="*/ 227 h 22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79" h="227">
                      <a:moveTo>
                        <a:pt x="49" y="0"/>
                      </a:moveTo>
                      <a:lnTo>
                        <a:pt x="24" y="37"/>
                      </a:lnTo>
                      <a:lnTo>
                        <a:pt x="0" y="73"/>
                      </a:lnTo>
                      <a:lnTo>
                        <a:pt x="229" y="227"/>
                      </a:lnTo>
                      <a:lnTo>
                        <a:pt x="254" y="191"/>
                      </a:lnTo>
                      <a:lnTo>
                        <a:pt x="279" y="15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17" name="Freeform 745"/>
                <p:cNvSpPr>
                  <a:spLocks/>
                </p:cNvSpPr>
                <p:nvPr/>
              </p:nvSpPr>
              <p:spPr bwMode="auto">
                <a:xfrm>
                  <a:off x="3484" y="3310"/>
                  <a:ext cx="46" cy="37"/>
                </a:xfrm>
                <a:custGeom>
                  <a:avLst/>
                  <a:gdLst>
                    <a:gd name="T0" fmla="*/ 0 w 279"/>
                    <a:gd name="T1" fmla="*/ 0 h 227"/>
                    <a:gd name="T2" fmla="*/ 0 w 279"/>
                    <a:gd name="T3" fmla="*/ 0 h 227"/>
                    <a:gd name="T4" fmla="*/ 0 w 279"/>
                    <a:gd name="T5" fmla="*/ 0 h 227"/>
                    <a:gd name="T6" fmla="*/ 0 w 279"/>
                    <a:gd name="T7" fmla="*/ 0 h 227"/>
                    <a:gd name="T8" fmla="*/ 0 w 279"/>
                    <a:gd name="T9" fmla="*/ 0 h 227"/>
                    <a:gd name="T10" fmla="*/ 0 w 279"/>
                    <a:gd name="T11" fmla="*/ 0 h 227"/>
                    <a:gd name="T12" fmla="*/ 0 w 279"/>
                    <a:gd name="T13" fmla="*/ 0 h 22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79"/>
                    <a:gd name="T22" fmla="*/ 0 h 227"/>
                    <a:gd name="T23" fmla="*/ 279 w 279"/>
                    <a:gd name="T24" fmla="*/ 227 h 22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79" h="227">
                      <a:moveTo>
                        <a:pt x="49" y="0"/>
                      </a:moveTo>
                      <a:lnTo>
                        <a:pt x="24" y="37"/>
                      </a:lnTo>
                      <a:lnTo>
                        <a:pt x="0" y="73"/>
                      </a:lnTo>
                      <a:lnTo>
                        <a:pt x="229" y="227"/>
                      </a:lnTo>
                      <a:lnTo>
                        <a:pt x="254" y="191"/>
                      </a:lnTo>
                      <a:lnTo>
                        <a:pt x="279" y="15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18" name="Freeform 746"/>
                <p:cNvSpPr>
                  <a:spLocks/>
                </p:cNvSpPr>
                <p:nvPr/>
              </p:nvSpPr>
              <p:spPr bwMode="auto">
                <a:xfrm>
                  <a:off x="3522" y="3341"/>
                  <a:ext cx="4" cy="8"/>
                </a:xfrm>
                <a:custGeom>
                  <a:avLst/>
                  <a:gdLst>
                    <a:gd name="T0" fmla="*/ 0 w 25"/>
                    <a:gd name="T1" fmla="*/ 0 h 43"/>
                    <a:gd name="T2" fmla="*/ 0 w 25"/>
                    <a:gd name="T3" fmla="*/ 0 h 43"/>
                    <a:gd name="T4" fmla="*/ 0 w 25"/>
                    <a:gd name="T5" fmla="*/ 0 h 43"/>
                    <a:gd name="T6" fmla="*/ 0 w 25"/>
                    <a:gd name="T7" fmla="*/ 0 h 43"/>
                    <a:gd name="T8" fmla="*/ 0 w 25"/>
                    <a:gd name="T9" fmla="*/ 0 h 43"/>
                    <a:gd name="T10" fmla="*/ 0 w 25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43"/>
                    <a:gd name="T20" fmla="*/ 25 w 25"/>
                    <a:gd name="T21" fmla="*/ 43 h 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43">
                      <a:moveTo>
                        <a:pt x="25" y="0"/>
                      </a:moveTo>
                      <a:lnTo>
                        <a:pt x="0" y="36"/>
                      </a:lnTo>
                      <a:lnTo>
                        <a:pt x="5" y="39"/>
                      </a:lnTo>
                      <a:lnTo>
                        <a:pt x="10" y="41"/>
                      </a:lnTo>
                      <a:lnTo>
                        <a:pt x="16" y="43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19" name="Freeform 747"/>
                <p:cNvSpPr>
                  <a:spLocks/>
                </p:cNvSpPr>
                <p:nvPr/>
              </p:nvSpPr>
              <p:spPr bwMode="auto">
                <a:xfrm>
                  <a:off x="3522" y="3347"/>
                  <a:ext cx="3" cy="2"/>
                </a:xfrm>
                <a:custGeom>
                  <a:avLst/>
                  <a:gdLst>
                    <a:gd name="T0" fmla="*/ 0 w 16"/>
                    <a:gd name="T1" fmla="*/ 0 h 7"/>
                    <a:gd name="T2" fmla="*/ 0 w 16"/>
                    <a:gd name="T3" fmla="*/ 0 h 7"/>
                    <a:gd name="T4" fmla="*/ 0 w 16"/>
                    <a:gd name="T5" fmla="*/ 0 h 7"/>
                    <a:gd name="T6" fmla="*/ 0 w 16"/>
                    <a:gd name="T7" fmla="*/ 0 h 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7"/>
                    <a:gd name="T14" fmla="*/ 16 w 16"/>
                    <a:gd name="T15" fmla="*/ 7 h 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7">
                      <a:moveTo>
                        <a:pt x="0" y="0"/>
                      </a:moveTo>
                      <a:lnTo>
                        <a:pt x="5" y="3"/>
                      </a:lnTo>
                      <a:lnTo>
                        <a:pt x="10" y="5"/>
                      </a:lnTo>
                      <a:lnTo>
                        <a:pt x="16" y="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20" name="Freeform 748"/>
                <p:cNvSpPr>
                  <a:spLocks/>
                </p:cNvSpPr>
                <p:nvPr/>
              </p:nvSpPr>
              <p:spPr bwMode="auto">
                <a:xfrm>
                  <a:off x="3525" y="3334"/>
                  <a:ext cx="48" cy="24"/>
                </a:xfrm>
                <a:custGeom>
                  <a:avLst/>
                  <a:gdLst>
                    <a:gd name="T0" fmla="*/ 0 w 289"/>
                    <a:gd name="T1" fmla="*/ 0 h 141"/>
                    <a:gd name="T2" fmla="*/ 0 w 289"/>
                    <a:gd name="T3" fmla="*/ 0 h 141"/>
                    <a:gd name="T4" fmla="*/ 0 w 289"/>
                    <a:gd name="T5" fmla="*/ 0 h 141"/>
                    <a:gd name="T6" fmla="*/ 0 w 289"/>
                    <a:gd name="T7" fmla="*/ 0 h 141"/>
                    <a:gd name="T8" fmla="*/ 0 w 289"/>
                    <a:gd name="T9" fmla="*/ 0 h 141"/>
                    <a:gd name="T10" fmla="*/ 0 w 289"/>
                    <a:gd name="T11" fmla="*/ 0 h 141"/>
                    <a:gd name="T12" fmla="*/ 0 w 289"/>
                    <a:gd name="T13" fmla="*/ 0 h 14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89"/>
                    <a:gd name="T22" fmla="*/ 0 h 141"/>
                    <a:gd name="T23" fmla="*/ 289 w 289"/>
                    <a:gd name="T24" fmla="*/ 141 h 14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89" h="141">
                      <a:moveTo>
                        <a:pt x="18" y="0"/>
                      </a:moveTo>
                      <a:lnTo>
                        <a:pt x="9" y="44"/>
                      </a:lnTo>
                      <a:lnTo>
                        <a:pt x="0" y="87"/>
                      </a:lnTo>
                      <a:lnTo>
                        <a:pt x="272" y="141"/>
                      </a:lnTo>
                      <a:lnTo>
                        <a:pt x="280" y="97"/>
                      </a:lnTo>
                      <a:lnTo>
                        <a:pt x="289" y="53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21" name="Freeform 749"/>
                <p:cNvSpPr>
                  <a:spLocks/>
                </p:cNvSpPr>
                <p:nvPr/>
              </p:nvSpPr>
              <p:spPr bwMode="auto">
                <a:xfrm>
                  <a:off x="3525" y="3334"/>
                  <a:ext cx="48" cy="24"/>
                </a:xfrm>
                <a:custGeom>
                  <a:avLst/>
                  <a:gdLst>
                    <a:gd name="T0" fmla="*/ 0 w 289"/>
                    <a:gd name="T1" fmla="*/ 0 h 141"/>
                    <a:gd name="T2" fmla="*/ 0 w 289"/>
                    <a:gd name="T3" fmla="*/ 0 h 141"/>
                    <a:gd name="T4" fmla="*/ 0 w 289"/>
                    <a:gd name="T5" fmla="*/ 0 h 141"/>
                    <a:gd name="T6" fmla="*/ 0 w 289"/>
                    <a:gd name="T7" fmla="*/ 0 h 141"/>
                    <a:gd name="T8" fmla="*/ 0 w 289"/>
                    <a:gd name="T9" fmla="*/ 0 h 141"/>
                    <a:gd name="T10" fmla="*/ 0 w 289"/>
                    <a:gd name="T11" fmla="*/ 0 h 141"/>
                    <a:gd name="T12" fmla="*/ 0 w 289"/>
                    <a:gd name="T13" fmla="*/ 0 h 14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89"/>
                    <a:gd name="T22" fmla="*/ 0 h 141"/>
                    <a:gd name="T23" fmla="*/ 289 w 289"/>
                    <a:gd name="T24" fmla="*/ 141 h 14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89" h="141">
                      <a:moveTo>
                        <a:pt x="18" y="0"/>
                      </a:moveTo>
                      <a:lnTo>
                        <a:pt x="9" y="44"/>
                      </a:lnTo>
                      <a:lnTo>
                        <a:pt x="0" y="87"/>
                      </a:lnTo>
                      <a:lnTo>
                        <a:pt x="272" y="141"/>
                      </a:lnTo>
                      <a:lnTo>
                        <a:pt x="280" y="97"/>
                      </a:lnTo>
                      <a:lnTo>
                        <a:pt x="289" y="53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22" name="Freeform 750"/>
                <p:cNvSpPr>
                  <a:spLocks/>
                </p:cNvSpPr>
                <p:nvPr/>
              </p:nvSpPr>
              <p:spPr bwMode="auto">
                <a:xfrm>
                  <a:off x="3570" y="3350"/>
                  <a:ext cx="3" cy="8"/>
                </a:xfrm>
                <a:custGeom>
                  <a:avLst/>
                  <a:gdLst>
                    <a:gd name="T0" fmla="*/ 0 w 17"/>
                    <a:gd name="T1" fmla="*/ 0 h 44"/>
                    <a:gd name="T2" fmla="*/ 0 w 17"/>
                    <a:gd name="T3" fmla="*/ 0 h 44"/>
                    <a:gd name="T4" fmla="*/ 0 w 17"/>
                    <a:gd name="T5" fmla="*/ 0 h 44"/>
                    <a:gd name="T6" fmla="*/ 0 w 17"/>
                    <a:gd name="T7" fmla="*/ 0 h 44"/>
                    <a:gd name="T8" fmla="*/ 0 w 17"/>
                    <a:gd name="T9" fmla="*/ 0 h 44"/>
                    <a:gd name="T10" fmla="*/ 0 w 17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44"/>
                    <a:gd name="T20" fmla="*/ 17 w 17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44">
                      <a:moveTo>
                        <a:pt x="8" y="0"/>
                      </a:moveTo>
                      <a:lnTo>
                        <a:pt x="0" y="44"/>
                      </a:lnTo>
                      <a:lnTo>
                        <a:pt x="5" y="44"/>
                      </a:lnTo>
                      <a:lnTo>
                        <a:pt x="11" y="44"/>
                      </a:lnTo>
                      <a:lnTo>
                        <a:pt x="17" y="44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23" name="Freeform 751"/>
                <p:cNvSpPr>
                  <a:spLocks/>
                </p:cNvSpPr>
                <p:nvPr/>
              </p:nvSpPr>
              <p:spPr bwMode="auto">
                <a:xfrm>
                  <a:off x="3570" y="3358"/>
                  <a:ext cx="3" cy="1"/>
                </a:xfrm>
                <a:custGeom>
                  <a:avLst/>
                  <a:gdLst>
                    <a:gd name="T0" fmla="*/ 0 w 17"/>
                    <a:gd name="T1" fmla="*/ 0 h 1"/>
                    <a:gd name="T2" fmla="*/ 0 w 17"/>
                    <a:gd name="T3" fmla="*/ 0 h 1"/>
                    <a:gd name="T4" fmla="*/ 0 w 17"/>
                    <a:gd name="T5" fmla="*/ 0 h 1"/>
                    <a:gd name="T6" fmla="*/ 0 w 17"/>
                    <a:gd name="T7" fmla="*/ 0 h 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"/>
                    <a:gd name="T14" fmla="*/ 17 w 17"/>
                    <a:gd name="T15" fmla="*/ 1 h 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11" y="0"/>
                      </a:lnTo>
                      <a:lnTo>
                        <a:pt x="1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24" name="Freeform 752"/>
                <p:cNvSpPr>
                  <a:spLocks/>
                </p:cNvSpPr>
                <p:nvPr/>
              </p:nvSpPr>
              <p:spPr bwMode="auto">
                <a:xfrm>
                  <a:off x="3570" y="3334"/>
                  <a:ext cx="48" cy="24"/>
                </a:xfrm>
                <a:custGeom>
                  <a:avLst/>
                  <a:gdLst>
                    <a:gd name="T0" fmla="*/ 0 w 287"/>
                    <a:gd name="T1" fmla="*/ 0 h 141"/>
                    <a:gd name="T2" fmla="*/ 0 w 287"/>
                    <a:gd name="T3" fmla="*/ 0 h 141"/>
                    <a:gd name="T4" fmla="*/ 0 w 287"/>
                    <a:gd name="T5" fmla="*/ 0 h 141"/>
                    <a:gd name="T6" fmla="*/ 0 w 287"/>
                    <a:gd name="T7" fmla="*/ 0 h 141"/>
                    <a:gd name="T8" fmla="*/ 0 w 287"/>
                    <a:gd name="T9" fmla="*/ 0 h 141"/>
                    <a:gd name="T10" fmla="*/ 0 w 287"/>
                    <a:gd name="T11" fmla="*/ 0 h 141"/>
                    <a:gd name="T12" fmla="*/ 0 w 287"/>
                    <a:gd name="T13" fmla="*/ 0 h 14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87"/>
                    <a:gd name="T22" fmla="*/ 0 h 141"/>
                    <a:gd name="T23" fmla="*/ 287 w 287"/>
                    <a:gd name="T24" fmla="*/ 141 h 14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87" h="141">
                      <a:moveTo>
                        <a:pt x="0" y="53"/>
                      </a:moveTo>
                      <a:lnTo>
                        <a:pt x="8" y="97"/>
                      </a:lnTo>
                      <a:lnTo>
                        <a:pt x="17" y="141"/>
                      </a:lnTo>
                      <a:lnTo>
                        <a:pt x="287" y="87"/>
                      </a:lnTo>
                      <a:lnTo>
                        <a:pt x="279" y="44"/>
                      </a:lnTo>
                      <a:lnTo>
                        <a:pt x="270" y="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25" name="Freeform 753"/>
                <p:cNvSpPr>
                  <a:spLocks/>
                </p:cNvSpPr>
                <p:nvPr/>
              </p:nvSpPr>
              <p:spPr bwMode="auto">
                <a:xfrm>
                  <a:off x="3570" y="3334"/>
                  <a:ext cx="48" cy="24"/>
                </a:xfrm>
                <a:custGeom>
                  <a:avLst/>
                  <a:gdLst>
                    <a:gd name="T0" fmla="*/ 0 w 287"/>
                    <a:gd name="T1" fmla="*/ 0 h 141"/>
                    <a:gd name="T2" fmla="*/ 0 w 287"/>
                    <a:gd name="T3" fmla="*/ 0 h 141"/>
                    <a:gd name="T4" fmla="*/ 0 w 287"/>
                    <a:gd name="T5" fmla="*/ 0 h 141"/>
                    <a:gd name="T6" fmla="*/ 0 w 287"/>
                    <a:gd name="T7" fmla="*/ 0 h 141"/>
                    <a:gd name="T8" fmla="*/ 0 w 287"/>
                    <a:gd name="T9" fmla="*/ 0 h 141"/>
                    <a:gd name="T10" fmla="*/ 0 w 287"/>
                    <a:gd name="T11" fmla="*/ 0 h 141"/>
                    <a:gd name="T12" fmla="*/ 0 w 287"/>
                    <a:gd name="T13" fmla="*/ 0 h 14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87"/>
                    <a:gd name="T22" fmla="*/ 0 h 141"/>
                    <a:gd name="T23" fmla="*/ 287 w 287"/>
                    <a:gd name="T24" fmla="*/ 141 h 14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87" h="141">
                      <a:moveTo>
                        <a:pt x="0" y="53"/>
                      </a:moveTo>
                      <a:lnTo>
                        <a:pt x="8" y="97"/>
                      </a:lnTo>
                      <a:lnTo>
                        <a:pt x="17" y="141"/>
                      </a:lnTo>
                      <a:lnTo>
                        <a:pt x="287" y="87"/>
                      </a:lnTo>
                      <a:lnTo>
                        <a:pt x="279" y="44"/>
                      </a:lnTo>
                      <a:lnTo>
                        <a:pt x="270" y="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26" name="Freeform 754"/>
                <p:cNvSpPr>
                  <a:spLocks/>
                </p:cNvSpPr>
                <p:nvPr/>
              </p:nvSpPr>
              <p:spPr bwMode="auto">
                <a:xfrm>
                  <a:off x="3616" y="3341"/>
                  <a:ext cx="5" cy="8"/>
                </a:xfrm>
                <a:custGeom>
                  <a:avLst/>
                  <a:gdLst>
                    <a:gd name="T0" fmla="*/ 0 w 24"/>
                    <a:gd name="T1" fmla="*/ 0 h 43"/>
                    <a:gd name="T2" fmla="*/ 0 w 24"/>
                    <a:gd name="T3" fmla="*/ 0 h 43"/>
                    <a:gd name="T4" fmla="*/ 0 w 24"/>
                    <a:gd name="T5" fmla="*/ 0 h 43"/>
                    <a:gd name="T6" fmla="*/ 0 w 24"/>
                    <a:gd name="T7" fmla="*/ 0 h 43"/>
                    <a:gd name="T8" fmla="*/ 0 w 24"/>
                    <a:gd name="T9" fmla="*/ 0 h 43"/>
                    <a:gd name="T10" fmla="*/ 0 w 24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43"/>
                    <a:gd name="T20" fmla="*/ 24 w 24"/>
                    <a:gd name="T21" fmla="*/ 43 h 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43">
                      <a:moveTo>
                        <a:pt x="0" y="0"/>
                      </a:moveTo>
                      <a:lnTo>
                        <a:pt x="8" y="43"/>
                      </a:lnTo>
                      <a:lnTo>
                        <a:pt x="14" y="41"/>
                      </a:lnTo>
                      <a:lnTo>
                        <a:pt x="19" y="39"/>
                      </a:lnTo>
                      <a:lnTo>
                        <a:pt x="24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27" name="Freeform 755"/>
                <p:cNvSpPr>
                  <a:spLocks/>
                </p:cNvSpPr>
                <p:nvPr/>
              </p:nvSpPr>
              <p:spPr bwMode="auto">
                <a:xfrm>
                  <a:off x="3618" y="3347"/>
                  <a:ext cx="3" cy="2"/>
                </a:xfrm>
                <a:custGeom>
                  <a:avLst/>
                  <a:gdLst>
                    <a:gd name="T0" fmla="*/ 0 w 16"/>
                    <a:gd name="T1" fmla="*/ 0 h 7"/>
                    <a:gd name="T2" fmla="*/ 0 w 16"/>
                    <a:gd name="T3" fmla="*/ 0 h 7"/>
                    <a:gd name="T4" fmla="*/ 0 w 16"/>
                    <a:gd name="T5" fmla="*/ 0 h 7"/>
                    <a:gd name="T6" fmla="*/ 0 w 16"/>
                    <a:gd name="T7" fmla="*/ 0 h 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7"/>
                    <a:gd name="T14" fmla="*/ 16 w 16"/>
                    <a:gd name="T15" fmla="*/ 7 h 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7">
                      <a:moveTo>
                        <a:pt x="0" y="7"/>
                      </a:moveTo>
                      <a:lnTo>
                        <a:pt x="6" y="5"/>
                      </a:lnTo>
                      <a:lnTo>
                        <a:pt x="11" y="3"/>
                      </a:lnTo>
                      <a:lnTo>
                        <a:pt x="1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28" name="Freeform 756"/>
                <p:cNvSpPr>
                  <a:spLocks/>
                </p:cNvSpPr>
                <p:nvPr/>
              </p:nvSpPr>
              <p:spPr bwMode="auto">
                <a:xfrm>
                  <a:off x="3612" y="3310"/>
                  <a:ext cx="47" cy="37"/>
                </a:xfrm>
                <a:custGeom>
                  <a:avLst/>
                  <a:gdLst>
                    <a:gd name="T0" fmla="*/ 0 w 279"/>
                    <a:gd name="T1" fmla="*/ 0 h 227"/>
                    <a:gd name="T2" fmla="*/ 0 w 279"/>
                    <a:gd name="T3" fmla="*/ 0 h 227"/>
                    <a:gd name="T4" fmla="*/ 0 w 279"/>
                    <a:gd name="T5" fmla="*/ 0 h 227"/>
                    <a:gd name="T6" fmla="*/ 0 w 279"/>
                    <a:gd name="T7" fmla="*/ 0 h 227"/>
                    <a:gd name="T8" fmla="*/ 0 w 279"/>
                    <a:gd name="T9" fmla="*/ 0 h 227"/>
                    <a:gd name="T10" fmla="*/ 0 w 279"/>
                    <a:gd name="T11" fmla="*/ 0 h 227"/>
                    <a:gd name="T12" fmla="*/ 0 w 279"/>
                    <a:gd name="T13" fmla="*/ 0 h 22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79"/>
                    <a:gd name="T22" fmla="*/ 0 h 227"/>
                    <a:gd name="T23" fmla="*/ 279 w 279"/>
                    <a:gd name="T24" fmla="*/ 227 h 22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79" h="227">
                      <a:moveTo>
                        <a:pt x="0" y="154"/>
                      </a:moveTo>
                      <a:lnTo>
                        <a:pt x="25" y="191"/>
                      </a:lnTo>
                      <a:lnTo>
                        <a:pt x="49" y="227"/>
                      </a:lnTo>
                      <a:lnTo>
                        <a:pt x="279" y="73"/>
                      </a:lnTo>
                      <a:lnTo>
                        <a:pt x="255" y="37"/>
                      </a:lnTo>
                      <a:lnTo>
                        <a:pt x="230" y="0"/>
                      </a:lnTo>
                      <a:lnTo>
                        <a:pt x="0" y="1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29" name="Freeform 757"/>
                <p:cNvSpPr>
                  <a:spLocks/>
                </p:cNvSpPr>
                <p:nvPr/>
              </p:nvSpPr>
              <p:spPr bwMode="auto">
                <a:xfrm>
                  <a:off x="3612" y="3310"/>
                  <a:ext cx="47" cy="37"/>
                </a:xfrm>
                <a:custGeom>
                  <a:avLst/>
                  <a:gdLst>
                    <a:gd name="T0" fmla="*/ 0 w 279"/>
                    <a:gd name="T1" fmla="*/ 0 h 227"/>
                    <a:gd name="T2" fmla="*/ 0 w 279"/>
                    <a:gd name="T3" fmla="*/ 0 h 227"/>
                    <a:gd name="T4" fmla="*/ 0 w 279"/>
                    <a:gd name="T5" fmla="*/ 0 h 227"/>
                    <a:gd name="T6" fmla="*/ 0 w 279"/>
                    <a:gd name="T7" fmla="*/ 0 h 227"/>
                    <a:gd name="T8" fmla="*/ 0 w 279"/>
                    <a:gd name="T9" fmla="*/ 0 h 227"/>
                    <a:gd name="T10" fmla="*/ 0 w 279"/>
                    <a:gd name="T11" fmla="*/ 0 h 227"/>
                    <a:gd name="T12" fmla="*/ 0 w 279"/>
                    <a:gd name="T13" fmla="*/ 0 h 22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79"/>
                    <a:gd name="T22" fmla="*/ 0 h 227"/>
                    <a:gd name="T23" fmla="*/ 279 w 279"/>
                    <a:gd name="T24" fmla="*/ 227 h 22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79" h="227">
                      <a:moveTo>
                        <a:pt x="0" y="154"/>
                      </a:moveTo>
                      <a:lnTo>
                        <a:pt x="25" y="191"/>
                      </a:lnTo>
                      <a:lnTo>
                        <a:pt x="49" y="227"/>
                      </a:lnTo>
                      <a:lnTo>
                        <a:pt x="279" y="73"/>
                      </a:lnTo>
                      <a:lnTo>
                        <a:pt x="255" y="37"/>
                      </a:lnTo>
                      <a:lnTo>
                        <a:pt x="230" y="0"/>
                      </a:lnTo>
                      <a:lnTo>
                        <a:pt x="0" y="15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30" name="Freeform 758"/>
                <p:cNvSpPr>
                  <a:spLocks/>
                </p:cNvSpPr>
                <p:nvPr/>
              </p:nvSpPr>
              <p:spPr bwMode="auto">
                <a:xfrm>
                  <a:off x="3655" y="3316"/>
                  <a:ext cx="6" cy="6"/>
                </a:xfrm>
                <a:custGeom>
                  <a:avLst/>
                  <a:gdLst>
                    <a:gd name="T0" fmla="*/ 0 w 36"/>
                    <a:gd name="T1" fmla="*/ 0 h 36"/>
                    <a:gd name="T2" fmla="*/ 0 w 36"/>
                    <a:gd name="T3" fmla="*/ 0 h 36"/>
                    <a:gd name="T4" fmla="*/ 0 w 36"/>
                    <a:gd name="T5" fmla="*/ 0 h 36"/>
                    <a:gd name="T6" fmla="*/ 0 w 36"/>
                    <a:gd name="T7" fmla="*/ 0 h 36"/>
                    <a:gd name="T8" fmla="*/ 0 w 36"/>
                    <a:gd name="T9" fmla="*/ 0 h 36"/>
                    <a:gd name="T10" fmla="*/ 0 w 36"/>
                    <a:gd name="T11" fmla="*/ 0 h 3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6"/>
                    <a:gd name="T19" fmla="*/ 0 h 36"/>
                    <a:gd name="T20" fmla="*/ 36 w 36"/>
                    <a:gd name="T21" fmla="*/ 36 h 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6" h="36">
                      <a:moveTo>
                        <a:pt x="0" y="0"/>
                      </a:moveTo>
                      <a:lnTo>
                        <a:pt x="24" y="36"/>
                      </a:lnTo>
                      <a:lnTo>
                        <a:pt x="28" y="33"/>
                      </a:lnTo>
                      <a:lnTo>
                        <a:pt x="33" y="30"/>
                      </a:lnTo>
                      <a:lnTo>
                        <a:pt x="36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31" name="Freeform 759"/>
                <p:cNvSpPr>
                  <a:spLocks/>
                </p:cNvSpPr>
                <p:nvPr/>
              </p:nvSpPr>
              <p:spPr bwMode="auto">
                <a:xfrm>
                  <a:off x="3659" y="3320"/>
                  <a:ext cx="2" cy="2"/>
                </a:xfrm>
                <a:custGeom>
                  <a:avLst/>
                  <a:gdLst>
                    <a:gd name="T0" fmla="*/ 0 w 12"/>
                    <a:gd name="T1" fmla="*/ 0 h 12"/>
                    <a:gd name="T2" fmla="*/ 0 w 12"/>
                    <a:gd name="T3" fmla="*/ 0 h 12"/>
                    <a:gd name="T4" fmla="*/ 0 w 12"/>
                    <a:gd name="T5" fmla="*/ 0 h 12"/>
                    <a:gd name="T6" fmla="*/ 0 w 12"/>
                    <a:gd name="T7" fmla="*/ 0 h 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"/>
                    <a:gd name="T13" fmla="*/ 0 h 12"/>
                    <a:gd name="T14" fmla="*/ 12 w 12"/>
                    <a:gd name="T15" fmla="*/ 12 h 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" h="12">
                      <a:moveTo>
                        <a:pt x="0" y="12"/>
                      </a:moveTo>
                      <a:lnTo>
                        <a:pt x="4" y="9"/>
                      </a:lnTo>
                      <a:lnTo>
                        <a:pt x="9" y="6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32" name="Freeform 760"/>
                <p:cNvSpPr>
                  <a:spLocks/>
                </p:cNvSpPr>
                <p:nvPr/>
              </p:nvSpPr>
              <p:spPr bwMode="auto">
                <a:xfrm>
                  <a:off x="3649" y="3273"/>
                  <a:ext cx="37" cy="47"/>
                </a:xfrm>
                <a:custGeom>
                  <a:avLst/>
                  <a:gdLst>
                    <a:gd name="T0" fmla="*/ 0 w 227"/>
                    <a:gd name="T1" fmla="*/ 0 h 279"/>
                    <a:gd name="T2" fmla="*/ 0 w 227"/>
                    <a:gd name="T3" fmla="*/ 0 h 279"/>
                    <a:gd name="T4" fmla="*/ 0 w 227"/>
                    <a:gd name="T5" fmla="*/ 0 h 279"/>
                    <a:gd name="T6" fmla="*/ 0 w 227"/>
                    <a:gd name="T7" fmla="*/ 0 h 279"/>
                    <a:gd name="T8" fmla="*/ 0 w 227"/>
                    <a:gd name="T9" fmla="*/ 0 h 279"/>
                    <a:gd name="T10" fmla="*/ 0 w 227"/>
                    <a:gd name="T11" fmla="*/ 0 h 279"/>
                    <a:gd name="T12" fmla="*/ 0 w 227"/>
                    <a:gd name="T13" fmla="*/ 0 h 2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7"/>
                    <a:gd name="T22" fmla="*/ 0 h 279"/>
                    <a:gd name="T23" fmla="*/ 227 w 227"/>
                    <a:gd name="T24" fmla="*/ 279 h 27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7" h="279">
                      <a:moveTo>
                        <a:pt x="0" y="230"/>
                      </a:moveTo>
                      <a:lnTo>
                        <a:pt x="37" y="255"/>
                      </a:lnTo>
                      <a:lnTo>
                        <a:pt x="73" y="279"/>
                      </a:lnTo>
                      <a:lnTo>
                        <a:pt x="227" y="49"/>
                      </a:lnTo>
                      <a:lnTo>
                        <a:pt x="190" y="25"/>
                      </a:lnTo>
                      <a:lnTo>
                        <a:pt x="154" y="0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33" name="Freeform 761"/>
                <p:cNvSpPr>
                  <a:spLocks/>
                </p:cNvSpPr>
                <p:nvPr/>
              </p:nvSpPr>
              <p:spPr bwMode="auto">
                <a:xfrm>
                  <a:off x="3649" y="3273"/>
                  <a:ext cx="37" cy="47"/>
                </a:xfrm>
                <a:custGeom>
                  <a:avLst/>
                  <a:gdLst>
                    <a:gd name="T0" fmla="*/ 0 w 227"/>
                    <a:gd name="T1" fmla="*/ 0 h 279"/>
                    <a:gd name="T2" fmla="*/ 0 w 227"/>
                    <a:gd name="T3" fmla="*/ 0 h 279"/>
                    <a:gd name="T4" fmla="*/ 0 w 227"/>
                    <a:gd name="T5" fmla="*/ 0 h 279"/>
                    <a:gd name="T6" fmla="*/ 0 w 227"/>
                    <a:gd name="T7" fmla="*/ 0 h 279"/>
                    <a:gd name="T8" fmla="*/ 0 w 227"/>
                    <a:gd name="T9" fmla="*/ 0 h 279"/>
                    <a:gd name="T10" fmla="*/ 0 w 227"/>
                    <a:gd name="T11" fmla="*/ 0 h 279"/>
                    <a:gd name="T12" fmla="*/ 0 w 227"/>
                    <a:gd name="T13" fmla="*/ 0 h 2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7"/>
                    <a:gd name="T22" fmla="*/ 0 h 279"/>
                    <a:gd name="T23" fmla="*/ 227 w 227"/>
                    <a:gd name="T24" fmla="*/ 279 h 27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7" h="279">
                      <a:moveTo>
                        <a:pt x="0" y="230"/>
                      </a:moveTo>
                      <a:lnTo>
                        <a:pt x="37" y="255"/>
                      </a:lnTo>
                      <a:lnTo>
                        <a:pt x="73" y="279"/>
                      </a:lnTo>
                      <a:lnTo>
                        <a:pt x="227" y="49"/>
                      </a:lnTo>
                      <a:lnTo>
                        <a:pt x="190" y="25"/>
                      </a:lnTo>
                      <a:lnTo>
                        <a:pt x="154" y="0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34" name="Freeform 762"/>
                <p:cNvSpPr>
                  <a:spLocks/>
                </p:cNvSpPr>
                <p:nvPr/>
              </p:nvSpPr>
              <p:spPr bwMode="auto">
                <a:xfrm>
                  <a:off x="3680" y="3277"/>
                  <a:ext cx="8" cy="5"/>
                </a:xfrm>
                <a:custGeom>
                  <a:avLst/>
                  <a:gdLst>
                    <a:gd name="T0" fmla="*/ 0 w 44"/>
                    <a:gd name="T1" fmla="*/ 0 h 24"/>
                    <a:gd name="T2" fmla="*/ 0 w 44"/>
                    <a:gd name="T3" fmla="*/ 0 h 24"/>
                    <a:gd name="T4" fmla="*/ 0 w 44"/>
                    <a:gd name="T5" fmla="*/ 0 h 24"/>
                    <a:gd name="T6" fmla="*/ 0 w 44"/>
                    <a:gd name="T7" fmla="*/ 0 h 24"/>
                    <a:gd name="T8" fmla="*/ 0 w 44"/>
                    <a:gd name="T9" fmla="*/ 0 h 24"/>
                    <a:gd name="T10" fmla="*/ 0 w 44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24"/>
                    <a:gd name="T20" fmla="*/ 44 w 44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24">
                      <a:moveTo>
                        <a:pt x="0" y="0"/>
                      </a:moveTo>
                      <a:lnTo>
                        <a:pt x="37" y="24"/>
                      </a:lnTo>
                      <a:lnTo>
                        <a:pt x="40" y="20"/>
                      </a:lnTo>
                      <a:lnTo>
                        <a:pt x="42" y="15"/>
                      </a:lnTo>
                      <a:lnTo>
                        <a:pt x="44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35" name="Freeform 763"/>
                <p:cNvSpPr>
                  <a:spLocks/>
                </p:cNvSpPr>
                <p:nvPr/>
              </p:nvSpPr>
              <p:spPr bwMode="auto">
                <a:xfrm>
                  <a:off x="3686" y="3279"/>
                  <a:ext cx="2" cy="3"/>
                </a:xfrm>
                <a:custGeom>
                  <a:avLst/>
                  <a:gdLst>
                    <a:gd name="T0" fmla="*/ 0 w 7"/>
                    <a:gd name="T1" fmla="*/ 0 h 16"/>
                    <a:gd name="T2" fmla="*/ 0 w 7"/>
                    <a:gd name="T3" fmla="*/ 0 h 16"/>
                    <a:gd name="T4" fmla="*/ 0 w 7"/>
                    <a:gd name="T5" fmla="*/ 0 h 16"/>
                    <a:gd name="T6" fmla="*/ 0 w 7"/>
                    <a:gd name="T7" fmla="*/ 0 h 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"/>
                    <a:gd name="T13" fmla="*/ 0 h 16"/>
                    <a:gd name="T14" fmla="*/ 7 w 7"/>
                    <a:gd name="T15" fmla="*/ 16 h 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" h="16">
                      <a:moveTo>
                        <a:pt x="0" y="16"/>
                      </a:moveTo>
                      <a:lnTo>
                        <a:pt x="3" y="12"/>
                      </a:lnTo>
                      <a:lnTo>
                        <a:pt x="5" y="7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36" name="Freeform 764"/>
                <p:cNvSpPr>
                  <a:spLocks/>
                </p:cNvSpPr>
                <p:nvPr/>
              </p:nvSpPr>
              <p:spPr bwMode="auto">
                <a:xfrm>
                  <a:off x="3673" y="3231"/>
                  <a:ext cx="24" cy="48"/>
                </a:xfrm>
                <a:custGeom>
                  <a:avLst/>
                  <a:gdLst>
                    <a:gd name="T0" fmla="*/ 0 w 142"/>
                    <a:gd name="T1" fmla="*/ 0 h 288"/>
                    <a:gd name="T2" fmla="*/ 0 w 142"/>
                    <a:gd name="T3" fmla="*/ 0 h 288"/>
                    <a:gd name="T4" fmla="*/ 0 w 142"/>
                    <a:gd name="T5" fmla="*/ 0 h 288"/>
                    <a:gd name="T6" fmla="*/ 0 w 142"/>
                    <a:gd name="T7" fmla="*/ 0 h 288"/>
                    <a:gd name="T8" fmla="*/ 0 w 142"/>
                    <a:gd name="T9" fmla="*/ 0 h 288"/>
                    <a:gd name="T10" fmla="*/ 0 w 142"/>
                    <a:gd name="T11" fmla="*/ 0 h 288"/>
                    <a:gd name="T12" fmla="*/ 0 w 142"/>
                    <a:gd name="T13" fmla="*/ 0 h 2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2"/>
                    <a:gd name="T22" fmla="*/ 0 h 288"/>
                    <a:gd name="T23" fmla="*/ 142 w 142"/>
                    <a:gd name="T24" fmla="*/ 288 h 2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2" h="288">
                      <a:moveTo>
                        <a:pt x="0" y="271"/>
                      </a:moveTo>
                      <a:lnTo>
                        <a:pt x="43" y="280"/>
                      </a:lnTo>
                      <a:lnTo>
                        <a:pt x="87" y="288"/>
                      </a:lnTo>
                      <a:lnTo>
                        <a:pt x="142" y="17"/>
                      </a:lnTo>
                      <a:lnTo>
                        <a:pt x="98" y="8"/>
                      </a:lnTo>
                      <a:lnTo>
                        <a:pt x="54" y="0"/>
                      </a:lnTo>
                      <a:lnTo>
                        <a:pt x="0" y="2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37" name="Freeform 765"/>
                <p:cNvSpPr>
                  <a:spLocks/>
                </p:cNvSpPr>
                <p:nvPr/>
              </p:nvSpPr>
              <p:spPr bwMode="auto">
                <a:xfrm>
                  <a:off x="3673" y="3231"/>
                  <a:ext cx="24" cy="48"/>
                </a:xfrm>
                <a:custGeom>
                  <a:avLst/>
                  <a:gdLst>
                    <a:gd name="T0" fmla="*/ 0 w 142"/>
                    <a:gd name="T1" fmla="*/ 0 h 288"/>
                    <a:gd name="T2" fmla="*/ 0 w 142"/>
                    <a:gd name="T3" fmla="*/ 0 h 288"/>
                    <a:gd name="T4" fmla="*/ 0 w 142"/>
                    <a:gd name="T5" fmla="*/ 0 h 288"/>
                    <a:gd name="T6" fmla="*/ 0 w 142"/>
                    <a:gd name="T7" fmla="*/ 0 h 288"/>
                    <a:gd name="T8" fmla="*/ 0 w 142"/>
                    <a:gd name="T9" fmla="*/ 0 h 288"/>
                    <a:gd name="T10" fmla="*/ 0 w 142"/>
                    <a:gd name="T11" fmla="*/ 0 h 288"/>
                    <a:gd name="T12" fmla="*/ 0 w 142"/>
                    <a:gd name="T13" fmla="*/ 0 h 2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2"/>
                    <a:gd name="T22" fmla="*/ 0 h 288"/>
                    <a:gd name="T23" fmla="*/ 142 w 142"/>
                    <a:gd name="T24" fmla="*/ 288 h 2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2" h="288">
                      <a:moveTo>
                        <a:pt x="0" y="271"/>
                      </a:moveTo>
                      <a:lnTo>
                        <a:pt x="43" y="280"/>
                      </a:lnTo>
                      <a:lnTo>
                        <a:pt x="87" y="288"/>
                      </a:lnTo>
                      <a:lnTo>
                        <a:pt x="142" y="17"/>
                      </a:lnTo>
                      <a:lnTo>
                        <a:pt x="98" y="8"/>
                      </a:lnTo>
                      <a:lnTo>
                        <a:pt x="54" y="0"/>
                      </a:lnTo>
                      <a:lnTo>
                        <a:pt x="0" y="27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38" name="Freeform 766"/>
                <p:cNvSpPr>
                  <a:spLocks/>
                </p:cNvSpPr>
                <p:nvPr/>
              </p:nvSpPr>
              <p:spPr bwMode="auto">
                <a:xfrm>
                  <a:off x="3682" y="3225"/>
                  <a:ext cx="15" cy="9"/>
                </a:xfrm>
                <a:custGeom>
                  <a:avLst/>
                  <a:gdLst>
                    <a:gd name="T0" fmla="*/ 0 w 88"/>
                    <a:gd name="T1" fmla="*/ 0 h 52"/>
                    <a:gd name="T2" fmla="*/ 0 w 88"/>
                    <a:gd name="T3" fmla="*/ 0 h 52"/>
                    <a:gd name="T4" fmla="*/ 0 w 88"/>
                    <a:gd name="T5" fmla="*/ 0 h 52"/>
                    <a:gd name="T6" fmla="*/ 0 w 88"/>
                    <a:gd name="T7" fmla="*/ 0 h 52"/>
                    <a:gd name="T8" fmla="*/ 0 w 88"/>
                    <a:gd name="T9" fmla="*/ 0 h 52"/>
                    <a:gd name="T10" fmla="*/ 0 w 88"/>
                    <a:gd name="T11" fmla="*/ 0 h 52"/>
                    <a:gd name="T12" fmla="*/ 0 w 88"/>
                    <a:gd name="T13" fmla="*/ 0 h 52"/>
                    <a:gd name="T14" fmla="*/ 0 w 88"/>
                    <a:gd name="T15" fmla="*/ 0 h 52"/>
                    <a:gd name="T16" fmla="*/ 0 w 88"/>
                    <a:gd name="T17" fmla="*/ 0 h 52"/>
                    <a:gd name="T18" fmla="*/ 0 w 88"/>
                    <a:gd name="T19" fmla="*/ 0 h 52"/>
                    <a:gd name="T20" fmla="*/ 0 w 88"/>
                    <a:gd name="T21" fmla="*/ 0 h 52"/>
                    <a:gd name="T22" fmla="*/ 0 w 88"/>
                    <a:gd name="T23" fmla="*/ 0 h 52"/>
                    <a:gd name="T24" fmla="*/ 0 w 88"/>
                    <a:gd name="T25" fmla="*/ 0 h 52"/>
                    <a:gd name="T26" fmla="*/ 0 w 88"/>
                    <a:gd name="T27" fmla="*/ 0 h 52"/>
                    <a:gd name="T28" fmla="*/ 0 w 88"/>
                    <a:gd name="T29" fmla="*/ 0 h 52"/>
                    <a:gd name="T30" fmla="*/ 0 w 88"/>
                    <a:gd name="T31" fmla="*/ 0 h 5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52"/>
                    <a:gd name="T50" fmla="*/ 88 w 88"/>
                    <a:gd name="T51" fmla="*/ 52 h 5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52">
                      <a:moveTo>
                        <a:pt x="44" y="43"/>
                      </a:moveTo>
                      <a:lnTo>
                        <a:pt x="0" y="35"/>
                      </a:lnTo>
                      <a:lnTo>
                        <a:pt x="3" y="24"/>
                      </a:lnTo>
                      <a:lnTo>
                        <a:pt x="10" y="16"/>
                      </a:lnTo>
                      <a:lnTo>
                        <a:pt x="17" y="8"/>
                      </a:lnTo>
                      <a:lnTo>
                        <a:pt x="27" y="3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2"/>
                      </a:lnTo>
                      <a:lnTo>
                        <a:pt x="67" y="6"/>
                      </a:lnTo>
                      <a:lnTo>
                        <a:pt x="76" y="12"/>
                      </a:lnTo>
                      <a:lnTo>
                        <a:pt x="82" y="21"/>
                      </a:lnTo>
                      <a:lnTo>
                        <a:pt x="87" y="31"/>
                      </a:lnTo>
                      <a:lnTo>
                        <a:pt x="88" y="41"/>
                      </a:lnTo>
                      <a:lnTo>
                        <a:pt x="88" y="52"/>
                      </a:lnTo>
                      <a:lnTo>
                        <a:pt x="44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39" name="Freeform 767"/>
                <p:cNvSpPr>
                  <a:spLocks/>
                </p:cNvSpPr>
                <p:nvPr/>
              </p:nvSpPr>
              <p:spPr bwMode="auto">
                <a:xfrm>
                  <a:off x="3682" y="3225"/>
                  <a:ext cx="15" cy="9"/>
                </a:xfrm>
                <a:custGeom>
                  <a:avLst/>
                  <a:gdLst>
                    <a:gd name="T0" fmla="*/ 0 w 88"/>
                    <a:gd name="T1" fmla="*/ 0 h 52"/>
                    <a:gd name="T2" fmla="*/ 0 w 88"/>
                    <a:gd name="T3" fmla="*/ 0 h 52"/>
                    <a:gd name="T4" fmla="*/ 0 w 88"/>
                    <a:gd name="T5" fmla="*/ 0 h 52"/>
                    <a:gd name="T6" fmla="*/ 0 w 88"/>
                    <a:gd name="T7" fmla="*/ 0 h 52"/>
                    <a:gd name="T8" fmla="*/ 0 w 88"/>
                    <a:gd name="T9" fmla="*/ 0 h 52"/>
                    <a:gd name="T10" fmla="*/ 0 w 88"/>
                    <a:gd name="T11" fmla="*/ 0 h 52"/>
                    <a:gd name="T12" fmla="*/ 0 w 88"/>
                    <a:gd name="T13" fmla="*/ 0 h 52"/>
                    <a:gd name="T14" fmla="*/ 0 w 88"/>
                    <a:gd name="T15" fmla="*/ 0 h 52"/>
                    <a:gd name="T16" fmla="*/ 0 w 88"/>
                    <a:gd name="T17" fmla="*/ 0 h 52"/>
                    <a:gd name="T18" fmla="*/ 0 w 88"/>
                    <a:gd name="T19" fmla="*/ 0 h 52"/>
                    <a:gd name="T20" fmla="*/ 0 w 88"/>
                    <a:gd name="T21" fmla="*/ 0 h 52"/>
                    <a:gd name="T22" fmla="*/ 0 w 88"/>
                    <a:gd name="T23" fmla="*/ 0 h 52"/>
                    <a:gd name="T24" fmla="*/ 0 w 88"/>
                    <a:gd name="T25" fmla="*/ 0 h 52"/>
                    <a:gd name="T26" fmla="*/ 0 w 88"/>
                    <a:gd name="T27" fmla="*/ 0 h 5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52"/>
                    <a:gd name="T44" fmla="*/ 88 w 88"/>
                    <a:gd name="T45" fmla="*/ 52 h 5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52">
                      <a:moveTo>
                        <a:pt x="0" y="35"/>
                      </a:moveTo>
                      <a:lnTo>
                        <a:pt x="3" y="24"/>
                      </a:lnTo>
                      <a:lnTo>
                        <a:pt x="10" y="16"/>
                      </a:lnTo>
                      <a:lnTo>
                        <a:pt x="17" y="8"/>
                      </a:lnTo>
                      <a:lnTo>
                        <a:pt x="27" y="3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2"/>
                      </a:lnTo>
                      <a:lnTo>
                        <a:pt x="67" y="6"/>
                      </a:lnTo>
                      <a:lnTo>
                        <a:pt x="76" y="12"/>
                      </a:lnTo>
                      <a:lnTo>
                        <a:pt x="82" y="21"/>
                      </a:lnTo>
                      <a:lnTo>
                        <a:pt x="87" y="31"/>
                      </a:lnTo>
                      <a:lnTo>
                        <a:pt x="88" y="41"/>
                      </a:lnTo>
                      <a:lnTo>
                        <a:pt x="88" y="5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40" name="Freeform 768"/>
                <p:cNvSpPr>
                  <a:spLocks/>
                </p:cNvSpPr>
                <p:nvPr/>
              </p:nvSpPr>
              <p:spPr bwMode="auto">
                <a:xfrm>
                  <a:off x="3602" y="3209"/>
                  <a:ext cx="20" cy="25"/>
                </a:xfrm>
                <a:custGeom>
                  <a:avLst/>
                  <a:gdLst>
                    <a:gd name="T0" fmla="*/ 0 w 121"/>
                    <a:gd name="T1" fmla="*/ 0 h 154"/>
                    <a:gd name="T2" fmla="*/ 0 w 121"/>
                    <a:gd name="T3" fmla="*/ 0 h 154"/>
                    <a:gd name="T4" fmla="*/ 0 w 121"/>
                    <a:gd name="T5" fmla="*/ 0 h 154"/>
                    <a:gd name="T6" fmla="*/ 0 w 121"/>
                    <a:gd name="T7" fmla="*/ 0 h 154"/>
                    <a:gd name="T8" fmla="*/ 0 w 121"/>
                    <a:gd name="T9" fmla="*/ 0 h 154"/>
                    <a:gd name="T10" fmla="*/ 0 w 121"/>
                    <a:gd name="T11" fmla="*/ 0 h 154"/>
                    <a:gd name="T12" fmla="*/ 0 w 121"/>
                    <a:gd name="T13" fmla="*/ 0 h 15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54"/>
                    <a:gd name="T23" fmla="*/ 121 w 121"/>
                    <a:gd name="T24" fmla="*/ 154 h 15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54">
                      <a:moveTo>
                        <a:pt x="35" y="154"/>
                      </a:moveTo>
                      <a:lnTo>
                        <a:pt x="78" y="142"/>
                      </a:lnTo>
                      <a:lnTo>
                        <a:pt x="121" y="131"/>
                      </a:lnTo>
                      <a:lnTo>
                        <a:pt x="86" y="0"/>
                      </a:lnTo>
                      <a:lnTo>
                        <a:pt x="43" y="12"/>
                      </a:lnTo>
                      <a:lnTo>
                        <a:pt x="0" y="24"/>
                      </a:lnTo>
                      <a:lnTo>
                        <a:pt x="35" y="1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41" name="Freeform 769"/>
                <p:cNvSpPr>
                  <a:spLocks/>
                </p:cNvSpPr>
                <p:nvPr/>
              </p:nvSpPr>
              <p:spPr bwMode="auto">
                <a:xfrm>
                  <a:off x="3602" y="3209"/>
                  <a:ext cx="20" cy="25"/>
                </a:xfrm>
                <a:custGeom>
                  <a:avLst/>
                  <a:gdLst>
                    <a:gd name="T0" fmla="*/ 0 w 121"/>
                    <a:gd name="T1" fmla="*/ 0 h 154"/>
                    <a:gd name="T2" fmla="*/ 0 w 121"/>
                    <a:gd name="T3" fmla="*/ 0 h 154"/>
                    <a:gd name="T4" fmla="*/ 0 w 121"/>
                    <a:gd name="T5" fmla="*/ 0 h 154"/>
                    <a:gd name="T6" fmla="*/ 0 w 121"/>
                    <a:gd name="T7" fmla="*/ 0 h 154"/>
                    <a:gd name="T8" fmla="*/ 0 w 121"/>
                    <a:gd name="T9" fmla="*/ 0 h 154"/>
                    <a:gd name="T10" fmla="*/ 0 w 121"/>
                    <a:gd name="T11" fmla="*/ 0 h 154"/>
                    <a:gd name="T12" fmla="*/ 0 w 121"/>
                    <a:gd name="T13" fmla="*/ 0 h 15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54"/>
                    <a:gd name="T23" fmla="*/ 121 w 121"/>
                    <a:gd name="T24" fmla="*/ 154 h 15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54">
                      <a:moveTo>
                        <a:pt x="35" y="154"/>
                      </a:moveTo>
                      <a:lnTo>
                        <a:pt x="78" y="142"/>
                      </a:lnTo>
                      <a:lnTo>
                        <a:pt x="121" y="131"/>
                      </a:lnTo>
                      <a:lnTo>
                        <a:pt x="86" y="0"/>
                      </a:lnTo>
                      <a:lnTo>
                        <a:pt x="43" y="12"/>
                      </a:lnTo>
                      <a:lnTo>
                        <a:pt x="0" y="24"/>
                      </a:lnTo>
                      <a:lnTo>
                        <a:pt x="35" y="15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42" name="Freeform 770"/>
                <p:cNvSpPr>
                  <a:spLocks/>
                </p:cNvSpPr>
                <p:nvPr/>
              </p:nvSpPr>
              <p:spPr bwMode="auto">
                <a:xfrm>
                  <a:off x="3609" y="3205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0" y="31"/>
                      </a:moveTo>
                      <a:lnTo>
                        <a:pt x="43" y="19"/>
                      </a:lnTo>
                      <a:lnTo>
                        <a:pt x="40" y="14"/>
                      </a:lnTo>
                      <a:lnTo>
                        <a:pt x="38" y="10"/>
                      </a:lnTo>
                      <a:lnTo>
                        <a:pt x="35" y="4"/>
                      </a:lnTo>
                      <a:lnTo>
                        <a:pt x="32" y="0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43" name="Freeform 771"/>
                <p:cNvSpPr>
                  <a:spLocks/>
                </p:cNvSpPr>
                <p:nvPr/>
              </p:nvSpPr>
              <p:spPr bwMode="auto">
                <a:xfrm>
                  <a:off x="3614" y="3205"/>
                  <a:ext cx="2" cy="4"/>
                </a:xfrm>
                <a:custGeom>
                  <a:avLst/>
                  <a:gdLst>
                    <a:gd name="T0" fmla="*/ 0 w 11"/>
                    <a:gd name="T1" fmla="*/ 0 h 19"/>
                    <a:gd name="T2" fmla="*/ 0 w 11"/>
                    <a:gd name="T3" fmla="*/ 0 h 19"/>
                    <a:gd name="T4" fmla="*/ 0 w 11"/>
                    <a:gd name="T5" fmla="*/ 0 h 19"/>
                    <a:gd name="T6" fmla="*/ 0 w 11"/>
                    <a:gd name="T7" fmla="*/ 0 h 19"/>
                    <a:gd name="T8" fmla="*/ 0 w 11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"/>
                    <a:gd name="T16" fmla="*/ 0 h 19"/>
                    <a:gd name="T17" fmla="*/ 11 w 11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" h="19">
                      <a:moveTo>
                        <a:pt x="11" y="19"/>
                      </a:moveTo>
                      <a:lnTo>
                        <a:pt x="8" y="14"/>
                      </a:lnTo>
                      <a:lnTo>
                        <a:pt x="6" y="10"/>
                      </a:lnTo>
                      <a:lnTo>
                        <a:pt x="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44" name="Freeform 772"/>
                <p:cNvSpPr>
                  <a:spLocks/>
                </p:cNvSpPr>
                <p:nvPr/>
              </p:nvSpPr>
              <p:spPr bwMode="auto">
                <a:xfrm>
                  <a:off x="3588" y="3189"/>
                  <a:ext cx="26" cy="27"/>
                </a:xfrm>
                <a:custGeom>
                  <a:avLst/>
                  <a:gdLst>
                    <a:gd name="T0" fmla="*/ 0 w 159"/>
                    <a:gd name="T1" fmla="*/ 0 h 158"/>
                    <a:gd name="T2" fmla="*/ 0 w 159"/>
                    <a:gd name="T3" fmla="*/ 0 h 158"/>
                    <a:gd name="T4" fmla="*/ 0 w 159"/>
                    <a:gd name="T5" fmla="*/ 0 h 158"/>
                    <a:gd name="T6" fmla="*/ 0 w 159"/>
                    <a:gd name="T7" fmla="*/ 0 h 158"/>
                    <a:gd name="T8" fmla="*/ 0 w 159"/>
                    <a:gd name="T9" fmla="*/ 0 h 158"/>
                    <a:gd name="T10" fmla="*/ 0 w 159"/>
                    <a:gd name="T11" fmla="*/ 0 h 158"/>
                    <a:gd name="T12" fmla="*/ 0 w 159"/>
                    <a:gd name="T13" fmla="*/ 0 h 15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9"/>
                    <a:gd name="T22" fmla="*/ 0 h 158"/>
                    <a:gd name="T23" fmla="*/ 159 w 159"/>
                    <a:gd name="T24" fmla="*/ 158 h 15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9" h="158">
                      <a:moveTo>
                        <a:pt x="95" y="158"/>
                      </a:moveTo>
                      <a:lnTo>
                        <a:pt x="127" y="127"/>
                      </a:lnTo>
                      <a:lnTo>
                        <a:pt x="159" y="96"/>
                      </a:lnTo>
                      <a:lnTo>
                        <a:pt x="64" y="0"/>
                      </a:lnTo>
                      <a:lnTo>
                        <a:pt x="32" y="31"/>
                      </a:lnTo>
                      <a:lnTo>
                        <a:pt x="0" y="62"/>
                      </a:lnTo>
                      <a:lnTo>
                        <a:pt x="95" y="1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45" name="Freeform 773"/>
                <p:cNvSpPr>
                  <a:spLocks/>
                </p:cNvSpPr>
                <p:nvPr/>
              </p:nvSpPr>
              <p:spPr bwMode="auto">
                <a:xfrm>
                  <a:off x="3588" y="3189"/>
                  <a:ext cx="26" cy="27"/>
                </a:xfrm>
                <a:custGeom>
                  <a:avLst/>
                  <a:gdLst>
                    <a:gd name="T0" fmla="*/ 0 w 159"/>
                    <a:gd name="T1" fmla="*/ 0 h 158"/>
                    <a:gd name="T2" fmla="*/ 0 w 159"/>
                    <a:gd name="T3" fmla="*/ 0 h 158"/>
                    <a:gd name="T4" fmla="*/ 0 w 159"/>
                    <a:gd name="T5" fmla="*/ 0 h 158"/>
                    <a:gd name="T6" fmla="*/ 0 w 159"/>
                    <a:gd name="T7" fmla="*/ 0 h 158"/>
                    <a:gd name="T8" fmla="*/ 0 w 159"/>
                    <a:gd name="T9" fmla="*/ 0 h 158"/>
                    <a:gd name="T10" fmla="*/ 0 w 159"/>
                    <a:gd name="T11" fmla="*/ 0 h 158"/>
                    <a:gd name="T12" fmla="*/ 0 w 159"/>
                    <a:gd name="T13" fmla="*/ 0 h 15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9"/>
                    <a:gd name="T22" fmla="*/ 0 h 158"/>
                    <a:gd name="T23" fmla="*/ 159 w 159"/>
                    <a:gd name="T24" fmla="*/ 158 h 15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9" h="158">
                      <a:moveTo>
                        <a:pt x="95" y="158"/>
                      </a:moveTo>
                      <a:lnTo>
                        <a:pt x="127" y="127"/>
                      </a:lnTo>
                      <a:lnTo>
                        <a:pt x="159" y="96"/>
                      </a:lnTo>
                      <a:lnTo>
                        <a:pt x="64" y="0"/>
                      </a:lnTo>
                      <a:lnTo>
                        <a:pt x="32" y="31"/>
                      </a:lnTo>
                      <a:lnTo>
                        <a:pt x="0" y="62"/>
                      </a:lnTo>
                      <a:lnTo>
                        <a:pt x="95" y="15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46" name="Freeform 774"/>
                <p:cNvSpPr>
                  <a:spLocks/>
                </p:cNvSpPr>
                <p:nvPr/>
              </p:nvSpPr>
              <p:spPr bwMode="auto">
                <a:xfrm>
                  <a:off x="3593" y="3187"/>
                  <a:ext cx="5" cy="7"/>
                </a:xfrm>
                <a:custGeom>
                  <a:avLst/>
                  <a:gdLst>
                    <a:gd name="T0" fmla="*/ 0 w 32"/>
                    <a:gd name="T1" fmla="*/ 0 h 43"/>
                    <a:gd name="T2" fmla="*/ 0 w 32"/>
                    <a:gd name="T3" fmla="*/ 0 h 43"/>
                    <a:gd name="T4" fmla="*/ 0 w 32"/>
                    <a:gd name="T5" fmla="*/ 0 h 43"/>
                    <a:gd name="T6" fmla="*/ 0 w 32"/>
                    <a:gd name="T7" fmla="*/ 0 h 43"/>
                    <a:gd name="T8" fmla="*/ 0 w 32"/>
                    <a:gd name="T9" fmla="*/ 0 h 43"/>
                    <a:gd name="T10" fmla="*/ 0 w 32"/>
                    <a:gd name="T11" fmla="*/ 0 h 43"/>
                    <a:gd name="T12" fmla="*/ 0 w 32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"/>
                    <a:gd name="T22" fmla="*/ 0 h 43"/>
                    <a:gd name="T23" fmla="*/ 32 w 32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" h="43">
                      <a:moveTo>
                        <a:pt x="0" y="43"/>
                      </a:moveTo>
                      <a:lnTo>
                        <a:pt x="32" y="12"/>
                      </a:lnTo>
                      <a:lnTo>
                        <a:pt x="28" y="7"/>
                      </a:lnTo>
                      <a:lnTo>
                        <a:pt x="22" y="4"/>
                      </a:lnTo>
                      <a:lnTo>
                        <a:pt x="18" y="2"/>
                      </a:lnTo>
                      <a:lnTo>
                        <a:pt x="12" y="0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47" name="Freeform 775"/>
                <p:cNvSpPr>
                  <a:spLocks/>
                </p:cNvSpPr>
                <p:nvPr/>
              </p:nvSpPr>
              <p:spPr bwMode="auto">
                <a:xfrm>
                  <a:off x="3595" y="3187"/>
                  <a:ext cx="3" cy="2"/>
                </a:xfrm>
                <a:custGeom>
                  <a:avLst/>
                  <a:gdLst>
                    <a:gd name="T0" fmla="*/ 0 w 20"/>
                    <a:gd name="T1" fmla="*/ 0 h 12"/>
                    <a:gd name="T2" fmla="*/ 0 w 20"/>
                    <a:gd name="T3" fmla="*/ 0 h 12"/>
                    <a:gd name="T4" fmla="*/ 0 w 20"/>
                    <a:gd name="T5" fmla="*/ 0 h 12"/>
                    <a:gd name="T6" fmla="*/ 0 w 20"/>
                    <a:gd name="T7" fmla="*/ 0 h 12"/>
                    <a:gd name="T8" fmla="*/ 0 w 20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12"/>
                    <a:gd name="T17" fmla="*/ 20 w 2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12">
                      <a:moveTo>
                        <a:pt x="20" y="12"/>
                      </a:moveTo>
                      <a:lnTo>
                        <a:pt x="16" y="7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48" name="Freeform 776"/>
                <p:cNvSpPr>
                  <a:spLocks/>
                </p:cNvSpPr>
                <p:nvPr/>
              </p:nvSpPr>
              <p:spPr bwMode="auto">
                <a:xfrm>
                  <a:off x="3569" y="3182"/>
                  <a:ext cx="26" cy="20"/>
                </a:xfrm>
                <a:custGeom>
                  <a:avLst/>
                  <a:gdLst>
                    <a:gd name="T0" fmla="*/ 0 w 154"/>
                    <a:gd name="T1" fmla="*/ 0 h 119"/>
                    <a:gd name="T2" fmla="*/ 0 w 154"/>
                    <a:gd name="T3" fmla="*/ 0 h 119"/>
                    <a:gd name="T4" fmla="*/ 0 w 154"/>
                    <a:gd name="T5" fmla="*/ 0 h 119"/>
                    <a:gd name="T6" fmla="*/ 0 w 154"/>
                    <a:gd name="T7" fmla="*/ 0 h 119"/>
                    <a:gd name="T8" fmla="*/ 0 w 154"/>
                    <a:gd name="T9" fmla="*/ 0 h 119"/>
                    <a:gd name="T10" fmla="*/ 0 w 154"/>
                    <a:gd name="T11" fmla="*/ 0 h 119"/>
                    <a:gd name="T12" fmla="*/ 0 w 154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4"/>
                    <a:gd name="T22" fmla="*/ 0 h 119"/>
                    <a:gd name="T23" fmla="*/ 154 w 154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4" h="119">
                      <a:moveTo>
                        <a:pt x="130" y="119"/>
                      </a:moveTo>
                      <a:lnTo>
                        <a:pt x="142" y="77"/>
                      </a:lnTo>
                      <a:lnTo>
                        <a:pt x="154" y="34"/>
                      </a:lnTo>
                      <a:lnTo>
                        <a:pt x="23" y="0"/>
                      </a:lnTo>
                      <a:lnTo>
                        <a:pt x="11" y="43"/>
                      </a:lnTo>
                      <a:lnTo>
                        <a:pt x="0" y="85"/>
                      </a:lnTo>
                      <a:lnTo>
                        <a:pt x="130" y="1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49" name="Freeform 777"/>
                <p:cNvSpPr>
                  <a:spLocks/>
                </p:cNvSpPr>
                <p:nvPr/>
              </p:nvSpPr>
              <p:spPr bwMode="auto">
                <a:xfrm>
                  <a:off x="3569" y="3182"/>
                  <a:ext cx="26" cy="20"/>
                </a:xfrm>
                <a:custGeom>
                  <a:avLst/>
                  <a:gdLst>
                    <a:gd name="T0" fmla="*/ 0 w 154"/>
                    <a:gd name="T1" fmla="*/ 0 h 119"/>
                    <a:gd name="T2" fmla="*/ 0 w 154"/>
                    <a:gd name="T3" fmla="*/ 0 h 119"/>
                    <a:gd name="T4" fmla="*/ 0 w 154"/>
                    <a:gd name="T5" fmla="*/ 0 h 119"/>
                    <a:gd name="T6" fmla="*/ 0 w 154"/>
                    <a:gd name="T7" fmla="*/ 0 h 119"/>
                    <a:gd name="T8" fmla="*/ 0 w 154"/>
                    <a:gd name="T9" fmla="*/ 0 h 119"/>
                    <a:gd name="T10" fmla="*/ 0 w 154"/>
                    <a:gd name="T11" fmla="*/ 0 h 119"/>
                    <a:gd name="T12" fmla="*/ 0 w 154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4"/>
                    <a:gd name="T22" fmla="*/ 0 h 119"/>
                    <a:gd name="T23" fmla="*/ 154 w 154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4" h="119">
                      <a:moveTo>
                        <a:pt x="130" y="119"/>
                      </a:moveTo>
                      <a:lnTo>
                        <a:pt x="142" y="77"/>
                      </a:lnTo>
                      <a:lnTo>
                        <a:pt x="154" y="34"/>
                      </a:lnTo>
                      <a:lnTo>
                        <a:pt x="23" y="0"/>
                      </a:lnTo>
                      <a:lnTo>
                        <a:pt x="11" y="43"/>
                      </a:lnTo>
                      <a:lnTo>
                        <a:pt x="0" y="85"/>
                      </a:lnTo>
                      <a:lnTo>
                        <a:pt x="130" y="11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50" name="Freeform 778"/>
                <p:cNvSpPr>
                  <a:spLocks/>
                </p:cNvSpPr>
                <p:nvPr/>
              </p:nvSpPr>
              <p:spPr bwMode="auto">
                <a:xfrm>
                  <a:off x="3569" y="3181"/>
                  <a:ext cx="4" cy="8"/>
                </a:xfrm>
                <a:custGeom>
                  <a:avLst/>
                  <a:gdLst>
                    <a:gd name="T0" fmla="*/ 0 w 23"/>
                    <a:gd name="T1" fmla="*/ 0 h 44"/>
                    <a:gd name="T2" fmla="*/ 0 w 23"/>
                    <a:gd name="T3" fmla="*/ 0 h 44"/>
                    <a:gd name="T4" fmla="*/ 0 w 23"/>
                    <a:gd name="T5" fmla="*/ 0 h 44"/>
                    <a:gd name="T6" fmla="*/ 0 w 23"/>
                    <a:gd name="T7" fmla="*/ 0 h 44"/>
                    <a:gd name="T8" fmla="*/ 0 w 23"/>
                    <a:gd name="T9" fmla="*/ 0 h 44"/>
                    <a:gd name="T10" fmla="*/ 0 w 23"/>
                    <a:gd name="T11" fmla="*/ 0 h 44"/>
                    <a:gd name="T12" fmla="*/ 0 w 23"/>
                    <a:gd name="T13" fmla="*/ 0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44"/>
                    <a:gd name="T23" fmla="*/ 23 w 23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44">
                      <a:moveTo>
                        <a:pt x="11" y="44"/>
                      </a:moveTo>
                      <a:lnTo>
                        <a:pt x="23" y="1"/>
                      </a:lnTo>
                      <a:lnTo>
                        <a:pt x="17" y="0"/>
                      </a:lnTo>
                      <a:lnTo>
                        <a:pt x="11" y="0"/>
                      </a:lnTo>
                      <a:lnTo>
                        <a:pt x="6" y="0"/>
                      </a:lnTo>
                      <a:lnTo>
                        <a:pt x="0" y="1"/>
                      </a:lnTo>
                      <a:lnTo>
                        <a:pt x="11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51" name="Freeform 779"/>
                <p:cNvSpPr>
                  <a:spLocks/>
                </p:cNvSpPr>
                <p:nvPr/>
              </p:nvSpPr>
              <p:spPr bwMode="auto">
                <a:xfrm>
                  <a:off x="3569" y="3181"/>
                  <a:ext cx="4" cy="1"/>
                </a:xfrm>
                <a:custGeom>
                  <a:avLst/>
                  <a:gdLst>
                    <a:gd name="T0" fmla="*/ 0 w 23"/>
                    <a:gd name="T1" fmla="*/ 1 h 1"/>
                    <a:gd name="T2" fmla="*/ 0 w 23"/>
                    <a:gd name="T3" fmla="*/ 0 h 1"/>
                    <a:gd name="T4" fmla="*/ 0 w 23"/>
                    <a:gd name="T5" fmla="*/ 0 h 1"/>
                    <a:gd name="T6" fmla="*/ 0 w 23"/>
                    <a:gd name="T7" fmla="*/ 0 h 1"/>
                    <a:gd name="T8" fmla="*/ 0 w 23"/>
                    <a:gd name="T9" fmla="*/ 1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1"/>
                    <a:gd name="T17" fmla="*/ 23 w 23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1">
                      <a:moveTo>
                        <a:pt x="23" y="1"/>
                      </a:moveTo>
                      <a:lnTo>
                        <a:pt x="17" y="0"/>
                      </a:lnTo>
                      <a:lnTo>
                        <a:pt x="11" y="0"/>
                      </a:lnTo>
                      <a:lnTo>
                        <a:pt x="6" y="0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52" name="Freeform 780"/>
                <p:cNvSpPr>
                  <a:spLocks/>
                </p:cNvSpPr>
                <p:nvPr/>
              </p:nvSpPr>
              <p:spPr bwMode="auto">
                <a:xfrm>
                  <a:off x="3548" y="3182"/>
                  <a:ext cx="25" cy="20"/>
                </a:xfrm>
                <a:custGeom>
                  <a:avLst/>
                  <a:gdLst>
                    <a:gd name="T0" fmla="*/ 0 w 154"/>
                    <a:gd name="T1" fmla="*/ 0 h 119"/>
                    <a:gd name="T2" fmla="*/ 0 w 154"/>
                    <a:gd name="T3" fmla="*/ 0 h 119"/>
                    <a:gd name="T4" fmla="*/ 0 w 154"/>
                    <a:gd name="T5" fmla="*/ 0 h 119"/>
                    <a:gd name="T6" fmla="*/ 0 w 154"/>
                    <a:gd name="T7" fmla="*/ 0 h 119"/>
                    <a:gd name="T8" fmla="*/ 0 w 154"/>
                    <a:gd name="T9" fmla="*/ 0 h 119"/>
                    <a:gd name="T10" fmla="*/ 0 w 154"/>
                    <a:gd name="T11" fmla="*/ 0 h 119"/>
                    <a:gd name="T12" fmla="*/ 0 w 154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4"/>
                    <a:gd name="T22" fmla="*/ 0 h 119"/>
                    <a:gd name="T23" fmla="*/ 154 w 154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4" h="119">
                      <a:moveTo>
                        <a:pt x="154" y="85"/>
                      </a:moveTo>
                      <a:lnTo>
                        <a:pt x="142" y="43"/>
                      </a:lnTo>
                      <a:lnTo>
                        <a:pt x="131" y="0"/>
                      </a:lnTo>
                      <a:lnTo>
                        <a:pt x="0" y="34"/>
                      </a:lnTo>
                      <a:lnTo>
                        <a:pt x="12" y="77"/>
                      </a:lnTo>
                      <a:lnTo>
                        <a:pt x="24" y="119"/>
                      </a:lnTo>
                      <a:lnTo>
                        <a:pt x="154" y="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53" name="Freeform 781"/>
                <p:cNvSpPr>
                  <a:spLocks/>
                </p:cNvSpPr>
                <p:nvPr/>
              </p:nvSpPr>
              <p:spPr bwMode="auto">
                <a:xfrm>
                  <a:off x="3548" y="3182"/>
                  <a:ext cx="25" cy="20"/>
                </a:xfrm>
                <a:custGeom>
                  <a:avLst/>
                  <a:gdLst>
                    <a:gd name="T0" fmla="*/ 0 w 154"/>
                    <a:gd name="T1" fmla="*/ 0 h 119"/>
                    <a:gd name="T2" fmla="*/ 0 w 154"/>
                    <a:gd name="T3" fmla="*/ 0 h 119"/>
                    <a:gd name="T4" fmla="*/ 0 w 154"/>
                    <a:gd name="T5" fmla="*/ 0 h 119"/>
                    <a:gd name="T6" fmla="*/ 0 w 154"/>
                    <a:gd name="T7" fmla="*/ 0 h 119"/>
                    <a:gd name="T8" fmla="*/ 0 w 154"/>
                    <a:gd name="T9" fmla="*/ 0 h 119"/>
                    <a:gd name="T10" fmla="*/ 0 w 154"/>
                    <a:gd name="T11" fmla="*/ 0 h 119"/>
                    <a:gd name="T12" fmla="*/ 0 w 154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4"/>
                    <a:gd name="T22" fmla="*/ 0 h 119"/>
                    <a:gd name="T23" fmla="*/ 154 w 154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4" h="119">
                      <a:moveTo>
                        <a:pt x="154" y="85"/>
                      </a:moveTo>
                      <a:lnTo>
                        <a:pt x="142" y="43"/>
                      </a:lnTo>
                      <a:lnTo>
                        <a:pt x="131" y="0"/>
                      </a:lnTo>
                      <a:lnTo>
                        <a:pt x="0" y="34"/>
                      </a:lnTo>
                      <a:lnTo>
                        <a:pt x="12" y="77"/>
                      </a:lnTo>
                      <a:lnTo>
                        <a:pt x="24" y="119"/>
                      </a:lnTo>
                      <a:lnTo>
                        <a:pt x="154" y="8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54" name="Freeform 782"/>
                <p:cNvSpPr>
                  <a:spLocks/>
                </p:cNvSpPr>
                <p:nvPr/>
              </p:nvSpPr>
              <p:spPr bwMode="auto">
                <a:xfrm>
                  <a:off x="3545" y="3187"/>
                  <a:ext cx="5" cy="7"/>
                </a:xfrm>
                <a:custGeom>
                  <a:avLst/>
                  <a:gdLst>
                    <a:gd name="T0" fmla="*/ 0 w 31"/>
                    <a:gd name="T1" fmla="*/ 0 h 43"/>
                    <a:gd name="T2" fmla="*/ 0 w 31"/>
                    <a:gd name="T3" fmla="*/ 0 h 43"/>
                    <a:gd name="T4" fmla="*/ 0 w 31"/>
                    <a:gd name="T5" fmla="*/ 0 h 43"/>
                    <a:gd name="T6" fmla="*/ 0 w 31"/>
                    <a:gd name="T7" fmla="*/ 0 h 43"/>
                    <a:gd name="T8" fmla="*/ 0 w 31"/>
                    <a:gd name="T9" fmla="*/ 0 h 43"/>
                    <a:gd name="T10" fmla="*/ 0 w 31"/>
                    <a:gd name="T11" fmla="*/ 0 h 43"/>
                    <a:gd name="T12" fmla="*/ 0 w 31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3"/>
                    <a:gd name="T23" fmla="*/ 31 w 31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3">
                      <a:moveTo>
                        <a:pt x="31" y="43"/>
                      </a:moveTo>
                      <a:lnTo>
                        <a:pt x="19" y="0"/>
                      </a:lnTo>
                      <a:lnTo>
                        <a:pt x="15" y="1"/>
                      </a:lnTo>
                      <a:lnTo>
                        <a:pt x="10" y="4"/>
                      </a:lnTo>
                      <a:lnTo>
                        <a:pt x="4" y="7"/>
                      </a:lnTo>
                      <a:lnTo>
                        <a:pt x="0" y="12"/>
                      </a:lnTo>
                      <a:lnTo>
                        <a:pt x="31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55" name="Freeform 783"/>
                <p:cNvSpPr>
                  <a:spLocks/>
                </p:cNvSpPr>
                <p:nvPr/>
              </p:nvSpPr>
              <p:spPr bwMode="auto">
                <a:xfrm>
                  <a:off x="3545" y="3187"/>
                  <a:ext cx="3" cy="2"/>
                </a:xfrm>
                <a:custGeom>
                  <a:avLst/>
                  <a:gdLst>
                    <a:gd name="T0" fmla="*/ 0 w 19"/>
                    <a:gd name="T1" fmla="*/ 0 h 12"/>
                    <a:gd name="T2" fmla="*/ 0 w 19"/>
                    <a:gd name="T3" fmla="*/ 0 h 12"/>
                    <a:gd name="T4" fmla="*/ 0 w 19"/>
                    <a:gd name="T5" fmla="*/ 0 h 12"/>
                    <a:gd name="T6" fmla="*/ 0 w 19"/>
                    <a:gd name="T7" fmla="*/ 0 h 12"/>
                    <a:gd name="T8" fmla="*/ 0 w 19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12"/>
                    <a:gd name="T17" fmla="*/ 19 w 19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12">
                      <a:moveTo>
                        <a:pt x="19" y="0"/>
                      </a:moveTo>
                      <a:lnTo>
                        <a:pt x="15" y="1"/>
                      </a:lnTo>
                      <a:lnTo>
                        <a:pt x="10" y="4"/>
                      </a:lnTo>
                      <a:lnTo>
                        <a:pt x="4" y="7"/>
                      </a:lnTo>
                      <a:lnTo>
                        <a:pt x="0" y="1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56" name="Freeform 784"/>
                <p:cNvSpPr>
                  <a:spLocks/>
                </p:cNvSpPr>
                <p:nvPr/>
              </p:nvSpPr>
              <p:spPr bwMode="auto">
                <a:xfrm>
                  <a:off x="3528" y="3189"/>
                  <a:ext cx="27" cy="27"/>
                </a:xfrm>
                <a:custGeom>
                  <a:avLst/>
                  <a:gdLst>
                    <a:gd name="T0" fmla="*/ 0 w 158"/>
                    <a:gd name="T1" fmla="*/ 0 h 158"/>
                    <a:gd name="T2" fmla="*/ 0 w 158"/>
                    <a:gd name="T3" fmla="*/ 0 h 158"/>
                    <a:gd name="T4" fmla="*/ 0 w 158"/>
                    <a:gd name="T5" fmla="*/ 0 h 158"/>
                    <a:gd name="T6" fmla="*/ 0 w 158"/>
                    <a:gd name="T7" fmla="*/ 0 h 158"/>
                    <a:gd name="T8" fmla="*/ 0 w 158"/>
                    <a:gd name="T9" fmla="*/ 0 h 158"/>
                    <a:gd name="T10" fmla="*/ 0 w 158"/>
                    <a:gd name="T11" fmla="*/ 0 h 158"/>
                    <a:gd name="T12" fmla="*/ 0 w 158"/>
                    <a:gd name="T13" fmla="*/ 0 h 15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8"/>
                    <a:gd name="T22" fmla="*/ 0 h 158"/>
                    <a:gd name="T23" fmla="*/ 158 w 158"/>
                    <a:gd name="T24" fmla="*/ 158 h 15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8" h="158">
                      <a:moveTo>
                        <a:pt x="158" y="62"/>
                      </a:moveTo>
                      <a:lnTo>
                        <a:pt x="127" y="31"/>
                      </a:lnTo>
                      <a:lnTo>
                        <a:pt x="96" y="0"/>
                      </a:lnTo>
                      <a:lnTo>
                        <a:pt x="0" y="96"/>
                      </a:lnTo>
                      <a:lnTo>
                        <a:pt x="31" y="127"/>
                      </a:lnTo>
                      <a:lnTo>
                        <a:pt x="62" y="158"/>
                      </a:lnTo>
                      <a:lnTo>
                        <a:pt x="158" y="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57" name="Freeform 785"/>
                <p:cNvSpPr>
                  <a:spLocks/>
                </p:cNvSpPr>
                <p:nvPr/>
              </p:nvSpPr>
              <p:spPr bwMode="auto">
                <a:xfrm>
                  <a:off x="3528" y="3189"/>
                  <a:ext cx="27" cy="27"/>
                </a:xfrm>
                <a:custGeom>
                  <a:avLst/>
                  <a:gdLst>
                    <a:gd name="T0" fmla="*/ 0 w 158"/>
                    <a:gd name="T1" fmla="*/ 0 h 158"/>
                    <a:gd name="T2" fmla="*/ 0 w 158"/>
                    <a:gd name="T3" fmla="*/ 0 h 158"/>
                    <a:gd name="T4" fmla="*/ 0 w 158"/>
                    <a:gd name="T5" fmla="*/ 0 h 158"/>
                    <a:gd name="T6" fmla="*/ 0 w 158"/>
                    <a:gd name="T7" fmla="*/ 0 h 158"/>
                    <a:gd name="T8" fmla="*/ 0 w 158"/>
                    <a:gd name="T9" fmla="*/ 0 h 158"/>
                    <a:gd name="T10" fmla="*/ 0 w 158"/>
                    <a:gd name="T11" fmla="*/ 0 h 158"/>
                    <a:gd name="T12" fmla="*/ 0 w 158"/>
                    <a:gd name="T13" fmla="*/ 0 h 15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8"/>
                    <a:gd name="T22" fmla="*/ 0 h 158"/>
                    <a:gd name="T23" fmla="*/ 158 w 158"/>
                    <a:gd name="T24" fmla="*/ 158 h 15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8" h="158">
                      <a:moveTo>
                        <a:pt x="158" y="62"/>
                      </a:moveTo>
                      <a:lnTo>
                        <a:pt x="127" y="31"/>
                      </a:lnTo>
                      <a:lnTo>
                        <a:pt x="96" y="0"/>
                      </a:lnTo>
                      <a:lnTo>
                        <a:pt x="0" y="96"/>
                      </a:lnTo>
                      <a:lnTo>
                        <a:pt x="31" y="127"/>
                      </a:lnTo>
                      <a:lnTo>
                        <a:pt x="62" y="158"/>
                      </a:lnTo>
                      <a:lnTo>
                        <a:pt x="158" y="6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58" name="Freeform 786"/>
                <p:cNvSpPr>
                  <a:spLocks/>
                </p:cNvSpPr>
                <p:nvPr/>
              </p:nvSpPr>
              <p:spPr bwMode="auto">
                <a:xfrm>
                  <a:off x="3527" y="3205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43" y="31"/>
                      </a:moveTo>
                      <a:lnTo>
                        <a:pt x="12" y="0"/>
                      </a:lnTo>
                      <a:lnTo>
                        <a:pt x="8" y="4"/>
                      </a:lnTo>
                      <a:lnTo>
                        <a:pt x="4" y="8"/>
                      </a:lnTo>
                      <a:lnTo>
                        <a:pt x="2" y="14"/>
                      </a:lnTo>
                      <a:lnTo>
                        <a:pt x="0" y="19"/>
                      </a:lnTo>
                      <a:lnTo>
                        <a:pt x="43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59" name="Freeform 787"/>
                <p:cNvSpPr>
                  <a:spLocks/>
                </p:cNvSpPr>
                <p:nvPr/>
              </p:nvSpPr>
              <p:spPr bwMode="auto">
                <a:xfrm>
                  <a:off x="3527" y="3205"/>
                  <a:ext cx="1" cy="4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9"/>
                    <a:gd name="T17" fmla="*/ 12 w 1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9">
                      <a:moveTo>
                        <a:pt x="12" y="0"/>
                      </a:moveTo>
                      <a:lnTo>
                        <a:pt x="8" y="4"/>
                      </a:lnTo>
                      <a:lnTo>
                        <a:pt x="4" y="8"/>
                      </a:lnTo>
                      <a:lnTo>
                        <a:pt x="2" y="14"/>
                      </a:lnTo>
                      <a:lnTo>
                        <a:pt x="0" y="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60" name="Freeform 788"/>
                <p:cNvSpPr>
                  <a:spLocks/>
                </p:cNvSpPr>
                <p:nvPr/>
              </p:nvSpPr>
              <p:spPr bwMode="auto">
                <a:xfrm>
                  <a:off x="3521" y="3209"/>
                  <a:ext cx="20" cy="25"/>
                </a:xfrm>
                <a:custGeom>
                  <a:avLst/>
                  <a:gdLst>
                    <a:gd name="T0" fmla="*/ 0 w 121"/>
                    <a:gd name="T1" fmla="*/ 0 h 154"/>
                    <a:gd name="T2" fmla="*/ 0 w 121"/>
                    <a:gd name="T3" fmla="*/ 0 h 154"/>
                    <a:gd name="T4" fmla="*/ 0 w 121"/>
                    <a:gd name="T5" fmla="*/ 0 h 154"/>
                    <a:gd name="T6" fmla="*/ 0 w 121"/>
                    <a:gd name="T7" fmla="*/ 0 h 154"/>
                    <a:gd name="T8" fmla="*/ 0 w 121"/>
                    <a:gd name="T9" fmla="*/ 0 h 154"/>
                    <a:gd name="T10" fmla="*/ 0 w 121"/>
                    <a:gd name="T11" fmla="*/ 0 h 154"/>
                    <a:gd name="T12" fmla="*/ 0 w 121"/>
                    <a:gd name="T13" fmla="*/ 0 h 15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54"/>
                    <a:gd name="T23" fmla="*/ 121 w 121"/>
                    <a:gd name="T24" fmla="*/ 154 h 15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54">
                      <a:moveTo>
                        <a:pt x="121" y="24"/>
                      </a:moveTo>
                      <a:lnTo>
                        <a:pt x="78" y="12"/>
                      </a:lnTo>
                      <a:lnTo>
                        <a:pt x="35" y="0"/>
                      </a:lnTo>
                      <a:lnTo>
                        <a:pt x="0" y="131"/>
                      </a:lnTo>
                      <a:lnTo>
                        <a:pt x="43" y="142"/>
                      </a:lnTo>
                      <a:lnTo>
                        <a:pt x="85" y="154"/>
                      </a:lnTo>
                      <a:lnTo>
                        <a:pt x="121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61" name="Freeform 789"/>
                <p:cNvSpPr>
                  <a:spLocks/>
                </p:cNvSpPr>
                <p:nvPr/>
              </p:nvSpPr>
              <p:spPr bwMode="auto">
                <a:xfrm>
                  <a:off x="3521" y="3209"/>
                  <a:ext cx="20" cy="25"/>
                </a:xfrm>
                <a:custGeom>
                  <a:avLst/>
                  <a:gdLst>
                    <a:gd name="T0" fmla="*/ 0 w 121"/>
                    <a:gd name="T1" fmla="*/ 0 h 154"/>
                    <a:gd name="T2" fmla="*/ 0 w 121"/>
                    <a:gd name="T3" fmla="*/ 0 h 154"/>
                    <a:gd name="T4" fmla="*/ 0 w 121"/>
                    <a:gd name="T5" fmla="*/ 0 h 154"/>
                    <a:gd name="T6" fmla="*/ 0 w 121"/>
                    <a:gd name="T7" fmla="*/ 0 h 154"/>
                    <a:gd name="T8" fmla="*/ 0 w 121"/>
                    <a:gd name="T9" fmla="*/ 0 h 154"/>
                    <a:gd name="T10" fmla="*/ 0 w 121"/>
                    <a:gd name="T11" fmla="*/ 0 h 154"/>
                    <a:gd name="T12" fmla="*/ 0 w 121"/>
                    <a:gd name="T13" fmla="*/ 0 h 15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54"/>
                    <a:gd name="T23" fmla="*/ 121 w 121"/>
                    <a:gd name="T24" fmla="*/ 154 h 15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54">
                      <a:moveTo>
                        <a:pt x="121" y="24"/>
                      </a:moveTo>
                      <a:lnTo>
                        <a:pt x="78" y="12"/>
                      </a:lnTo>
                      <a:lnTo>
                        <a:pt x="35" y="0"/>
                      </a:lnTo>
                      <a:lnTo>
                        <a:pt x="0" y="131"/>
                      </a:lnTo>
                      <a:lnTo>
                        <a:pt x="43" y="142"/>
                      </a:lnTo>
                      <a:lnTo>
                        <a:pt x="85" y="154"/>
                      </a:lnTo>
                      <a:lnTo>
                        <a:pt x="121" y="2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62" name="Freeform 790"/>
                <p:cNvSpPr>
                  <a:spLocks/>
                </p:cNvSpPr>
                <p:nvPr/>
              </p:nvSpPr>
              <p:spPr bwMode="auto">
                <a:xfrm>
                  <a:off x="3520" y="3230"/>
                  <a:ext cx="8" cy="4"/>
                </a:xfrm>
                <a:custGeom>
                  <a:avLst/>
                  <a:gdLst>
                    <a:gd name="T0" fmla="*/ 0 w 44"/>
                    <a:gd name="T1" fmla="*/ 0 h 23"/>
                    <a:gd name="T2" fmla="*/ 0 w 44"/>
                    <a:gd name="T3" fmla="*/ 0 h 23"/>
                    <a:gd name="T4" fmla="*/ 0 w 44"/>
                    <a:gd name="T5" fmla="*/ 0 h 23"/>
                    <a:gd name="T6" fmla="*/ 0 w 44"/>
                    <a:gd name="T7" fmla="*/ 0 h 23"/>
                    <a:gd name="T8" fmla="*/ 0 w 44"/>
                    <a:gd name="T9" fmla="*/ 0 h 23"/>
                    <a:gd name="T10" fmla="*/ 0 w 44"/>
                    <a:gd name="T11" fmla="*/ 0 h 23"/>
                    <a:gd name="T12" fmla="*/ 0 w 44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23"/>
                    <a:gd name="T23" fmla="*/ 44 w 44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23">
                      <a:moveTo>
                        <a:pt x="44" y="11"/>
                      </a:moveTo>
                      <a:lnTo>
                        <a:pt x="1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0" y="17"/>
                      </a:lnTo>
                      <a:lnTo>
                        <a:pt x="1" y="23"/>
                      </a:lnTo>
                      <a:lnTo>
                        <a:pt x="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63" name="Freeform 791"/>
                <p:cNvSpPr>
                  <a:spLocks/>
                </p:cNvSpPr>
                <p:nvPr/>
              </p:nvSpPr>
              <p:spPr bwMode="auto">
                <a:xfrm>
                  <a:off x="3520" y="3230"/>
                  <a:ext cx="1" cy="4"/>
                </a:xfrm>
                <a:custGeom>
                  <a:avLst/>
                  <a:gdLst>
                    <a:gd name="T0" fmla="*/ 1 w 1"/>
                    <a:gd name="T1" fmla="*/ 0 h 23"/>
                    <a:gd name="T2" fmla="*/ 0 w 1"/>
                    <a:gd name="T3" fmla="*/ 0 h 23"/>
                    <a:gd name="T4" fmla="*/ 0 w 1"/>
                    <a:gd name="T5" fmla="*/ 0 h 23"/>
                    <a:gd name="T6" fmla="*/ 0 w 1"/>
                    <a:gd name="T7" fmla="*/ 0 h 23"/>
                    <a:gd name="T8" fmla="*/ 1 w 1"/>
                    <a:gd name="T9" fmla="*/ 0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23"/>
                    <a:gd name="T17" fmla="*/ 1 w 1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23">
                      <a:moveTo>
                        <a:pt x="1" y="0"/>
                      </a:move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0" y="17"/>
                      </a:lnTo>
                      <a:lnTo>
                        <a:pt x="1" y="2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64" name="Freeform 792"/>
                <p:cNvSpPr>
                  <a:spLocks/>
                </p:cNvSpPr>
                <p:nvPr/>
              </p:nvSpPr>
              <p:spPr bwMode="auto">
                <a:xfrm>
                  <a:off x="3521" y="3230"/>
                  <a:ext cx="20" cy="26"/>
                </a:xfrm>
                <a:custGeom>
                  <a:avLst/>
                  <a:gdLst>
                    <a:gd name="T0" fmla="*/ 0 w 121"/>
                    <a:gd name="T1" fmla="*/ 0 h 154"/>
                    <a:gd name="T2" fmla="*/ 0 w 121"/>
                    <a:gd name="T3" fmla="*/ 0 h 154"/>
                    <a:gd name="T4" fmla="*/ 0 w 121"/>
                    <a:gd name="T5" fmla="*/ 0 h 154"/>
                    <a:gd name="T6" fmla="*/ 0 w 121"/>
                    <a:gd name="T7" fmla="*/ 0 h 154"/>
                    <a:gd name="T8" fmla="*/ 0 w 121"/>
                    <a:gd name="T9" fmla="*/ 0 h 154"/>
                    <a:gd name="T10" fmla="*/ 0 w 121"/>
                    <a:gd name="T11" fmla="*/ 0 h 154"/>
                    <a:gd name="T12" fmla="*/ 0 w 121"/>
                    <a:gd name="T13" fmla="*/ 0 h 15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54"/>
                    <a:gd name="T23" fmla="*/ 121 w 121"/>
                    <a:gd name="T24" fmla="*/ 154 h 15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54">
                      <a:moveTo>
                        <a:pt x="85" y="0"/>
                      </a:moveTo>
                      <a:lnTo>
                        <a:pt x="43" y="11"/>
                      </a:lnTo>
                      <a:lnTo>
                        <a:pt x="0" y="23"/>
                      </a:lnTo>
                      <a:lnTo>
                        <a:pt x="35" y="154"/>
                      </a:lnTo>
                      <a:lnTo>
                        <a:pt x="78" y="142"/>
                      </a:lnTo>
                      <a:lnTo>
                        <a:pt x="121" y="13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65" name="Freeform 793"/>
                <p:cNvSpPr>
                  <a:spLocks/>
                </p:cNvSpPr>
                <p:nvPr/>
              </p:nvSpPr>
              <p:spPr bwMode="auto">
                <a:xfrm>
                  <a:off x="3521" y="3230"/>
                  <a:ext cx="20" cy="26"/>
                </a:xfrm>
                <a:custGeom>
                  <a:avLst/>
                  <a:gdLst>
                    <a:gd name="T0" fmla="*/ 0 w 121"/>
                    <a:gd name="T1" fmla="*/ 0 h 154"/>
                    <a:gd name="T2" fmla="*/ 0 w 121"/>
                    <a:gd name="T3" fmla="*/ 0 h 154"/>
                    <a:gd name="T4" fmla="*/ 0 w 121"/>
                    <a:gd name="T5" fmla="*/ 0 h 154"/>
                    <a:gd name="T6" fmla="*/ 0 w 121"/>
                    <a:gd name="T7" fmla="*/ 0 h 154"/>
                    <a:gd name="T8" fmla="*/ 0 w 121"/>
                    <a:gd name="T9" fmla="*/ 0 h 154"/>
                    <a:gd name="T10" fmla="*/ 0 w 121"/>
                    <a:gd name="T11" fmla="*/ 0 h 154"/>
                    <a:gd name="T12" fmla="*/ 0 w 121"/>
                    <a:gd name="T13" fmla="*/ 0 h 15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54"/>
                    <a:gd name="T23" fmla="*/ 121 w 121"/>
                    <a:gd name="T24" fmla="*/ 154 h 15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54">
                      <a:moveTo>
                        <a:pt x="85" y="0"/>
                      </a:moveTo>
                      <a:lnTo>
                        <a:pt x="43" y="11"/>
                      </a:lnTo>
                      <a:lnTo>
                        <a:pt x="0" y="23"/>
                      </a:lnTo>
                      <a:lnTo>
                        <a:pt x="35" y="154"/>
                      </a:lnTo>
                      <a:lnTo>
                        <a:pt x="78" y="142"/>
                      </a:lnTo>
                      <a:lnTo>
                        <a:pt x="121" y="13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66" name="Freeform 794"/>
                <p:cNvSpPr>
                  <a:spLocks/>
                </p:cNvSpPr>
                <p:nvPr/>
              </p:nvSpPr>
              <p:spPr bwMode="auto">
                <a:xfrm>
                  <a:off x="3527" y="3254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43" y="0"/>
                      </a:moveTo>
                      <a:lnTo>
                        <a:pt x="0" y="12"/>
                      </a:lnTo>
                      <a:lnTo>
                        <a:pt x="2" y="17"/>
                      </a:lnTo>
                      <a:lnTo>
                        <a:pt x="4" y="21"/>
                      </a:lnTo>
                      <a:lnTo>
                        <a:pt x="8" y="26"/>
                      </a:lnTo>
                      <a:lnTo>
                        <a:pt x="12" y="31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67" name="Freeform 795"/>
                <p:cNvSpPr>
                  <a:spLocks/>
                </p:cNvSpPr>
                <p:nvPr/>
              </p:nvSpPr>
              <p:spPr bwMode="auto">
                <a:xfrm>
                  <a:off x="3527" y="3256"/>
                  <a:ext cx="1" cy="3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9"/>
                    <a:gd name="T17" fmla="*/ 12 w 1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9">
                      <a:moveTo>
                        <a:pt x="0" y="0"/>
                      </a:moveTo>
                      <a:lnTo>
                        <a:pt x="2" y="5"/>
                      </a:lnTo>
                      <a:lnTo>
                        <a:pt x="4" y="9"/>
                      </a:lnTo>
                      <a:lnTo>
                        <a:pt x="8" y="14"/>
                      </a:lnTo>
                      <a:lnTo>
                        <a:pt x="12" y="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68" name="Freeform 796"/>
                <p:cNvSpPr>
                  <a:spLocks/>
                </p:cNvSpPr>
                <p:nvPr/>
              </p:nvSpPr>
              <p:spPr bwMode="auto">
                <a:xfrm>
                  <a:off x="3528" y="3249"/>
                  <a:ext cx="27" cy="26"/>
                </a:xfrm>
                <a:custGeom>
                  <a:avLst/>
                  <a:gdLst>
                    <a:gd name="T0" fmla="*/ 0 w 158"/>
                    <a:gd name="T1" fmla="*/ 0 h 158"/>
                    <a:gd name="T2" fmla="*/ 0 w 158"/>
                    <a:gd name="T3" fmla="*/ 0 h 158"/>
                    <a:gd name="T4" fmla="*/ 0 w 158"/>
                    <a:gd name="T5" fmla="*/ 0 h 158"/>
                    <a:gd name="T6" fmla="*/ 0 w 158"/>
                    <a:gd name="T7" fmla="*/ 0 h 158"/>
                    <a:gd name="T8" fmla="*/ 0 w 158"/>
                    <a:gd name="T9" fmla="*/ 0 h 158"/>
                    <a:gd name="T10" fmla="*/ 0 w 158"/>
                    <a:gd name="T11" fmla="*/ 0 h 158"/>
                    <a:gd name="T12" fmla="*/ 0 w 158"/>
                    <a:gd name="T13" fmla="*/ 0 h 15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8"/>
                    <a:gd name="T22" fmla="*/ 0 h 158"/>
                    <a:gd name="T23" fmla="*/ 158 w 158"/>
                    <a:gd name="T24" fmla="*/ 158 h 15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8" h="158">
                      <a:moveTo>
                        <a:pt x="62" y="0"/>
                      </a:move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96" y="158"/>
                      </a:lnTo>
                      <a:lnTo>
                        <a:pt x="127" y="127"/>
                      </a:lnTo>
                      <a:lnTo>
                        <a:pt x="158" y="96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69" name="Freeform 797"/>
                <p:cNvSpPr>
                  <a:spLocks/>
                </p:cNvSpPr>
                <p:nvPr/>
              </p:nvSpPr>
              <p:spPr bwMode="auto">
                <a:xfrm>
                  <a:off x="3528" y="3249"/>
                  <a:ext cx="27" cy="26"/>
                </a:xfrm>
                <a:custGeom>
                  <a:avLst/>
                  <a:gdLst>
                    <a:gd name="T0" fmla="*/ 0 w 158"/>
                    <a:gd name="T1" fmla="*/ 0 h 158"/>
                    <a:gd name="T2" fmla="*/ 0 w 158"/>
                    <a:gd name="T3" fmla="*/ 0 h 158"/>
                    <a:gd name="T4" fmla="*/ 0 w 158"/>
                    <a:gd name="T5" fmla="*/ 0 h 158"/>
                    <a:gd name="T6" fmla="*/ 0 w 158"/>
                    <a:gd name="T7" fmla="*/ 0 h 158"/>
                    <a:gd name="T8" fmla="*/ 0 w 158"/>
                    <a:gd name="T9" fmla="*/ 0 h 158"/>
                    <a:gd name="T10" fmla="*/ 0 w 158"/>
                    <a:gd name="T11" fmla="*/ 0 h 158"/>
                    <a:gd name="T12" fmla="*/ 0 w 158"/>
                    <a:gd name="T13" fmla="*/ 0 h 15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8"/>
                    <a:gd name="T22" fmla="*/ 0 h 158"/>
                    <a:gd name="T23" fmla="*/ 158 w 158"/>
                    <a:gd name="T24" fmla="*/ 158 h 15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8" h="158">
                      <a:moveTo>
                        <a:pt x="62" y="0"/>
                      </a:move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96" y="158"/>
                      </a:lnTo>
                      <a:lnTo>
                        <a:pt x="127" y="127"/>
                      </a:lnTo>
                      <a:lnTo>
                        <a:pt x="158" y="96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70" name="Freeform 798"/>
                <p:cNvSpPr>
                  <a:spLocks/>
                </p:cNvSpPr>
                <p:nvPr/>
              </p:nvSpPr>
              <p:spPr bwMode="auto">
                <a:xfrm>
                  <a:off x="3545" y="3270"/>
                  <a:ext cx="5" cy="7"/>
                </a:xfrm>
                <a:custGeom>
                  <a:avLst/>
                  <a:gdLst>
                    <a:gd name="T0" fmla="*/ 0 w 31"/>
                    <a:gd name="T1" fmla="*/ 0 h 43"/>
                    <a:gd name="T2" fmla="*/ 0 w 31"/>
                    <a:gd name="T3" fmla="*/ 0 h 43"/>
                    <a:gd name="T4" fmla="*/ 0 w 31"/>
                    <a:gd name="T5" fmla="*/ 0 h 43"/>
                    <a:gd name="T6" fmla="*/ 0 w 31"/>
                    <a:gd name="T7" fmla="*/ 0 h 43"/>
                    <a:gd name="T8" fmla="*/ 0 w 31"/>
                    <a:gd name="T9" fmla="*/ 0 h 43"/>
                    <a:gd name="T10" fmla="*/ 0 w 31"/>
                    <a:gd name="T11" fmla="*/ 0 h 43"/>
                    <a:gd name="T12" fmla="*/ 0 w 31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3"/>
                    <a:gd name="T23" fmla="*/ 31 w 31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3">
                      <a:moveTo>
                        <a:pt x="31" y="0"/>
                      </a:moveTo>
                      <a:lnTo>
                        <a:pt x="0" y="31"/>
                      </a:lnTo>
                      <a:lnTo>
                        <a:pt x="4" y="35"/>
                      </a:lnTo>
                      <a:lnTo>
                        <a:pt x="9" y="38"/>
                      </a:lnTo>
                      <a:lnTo>
                        <a:pt x="14" y="41"/>
                      </a:lnTo>
                      <a:lnTo>
                        <a:pt x="19" y="43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71" name="Freeform 799"/>
                <p:cNvSpPr>
                  <a:spLocks/>
                </p:cNvSpPr>
                <p:nvPr/>
              </p:nvSpPr>
              <p:spPr bwMode="auto">
                <a:xfrm>
                  <a:off x="3545" y="3275"/>
                  <a:ext cx="3" cy="2"/>
                </a:xfrm>
                <a:custGeom>
                  <a:avLst/>
                  <a:gdLst>
                    <a:gd name="T0" fmla="*/ 0 w 19"/>
                    <a:gd name="T1" fmla="*/ 0 h 12"/>
                    <a:gd name="T2" fmla="*/ 0 w 19"/>
                    <a:gd name="T3" fmla="*/ 0 h 12"/>
                    <a:gd name="T4" fmla="*/ 0 w 19"/>
                    <a:gd name="T5" fmla="*/ 0 h 12"/>
                    <a:gd name="T6" fmla="*/ 0 w 19"/>
                    <a:gd name="T7" fmla="*/ 0 h 12"/>
                    <a:gd name="T8" fmla="*/ 0 w 19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12"/>
                    <a:gd name="T17" fmla="*/ 19 w 19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12">
                      <a:moveTo>
                        <a:pt x="0" y="0"/>
                      </a:moveTo>
                      <a:lnTo>
                        <a:pt x="4" y="4"/>
                      </a:lnTo>
                      <a:lnTo>
                        <a:pt x="9" y="7"/>
                      </a:lnTo>
                      <a:lnTo>
                        <a:pt x="14" y="10"/>
                      </a:lnTo>
                      <a:lnTo>
                        <a:pt x="19" y="1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72" name="Freeform 800"/>
                <p:cNvSpPr>
                  <a:spLocks/>
                </p:cNvSpPr>
                <p:nvPr/>
              </p:nvSpPr>
              <p:spPr bwMode="auto">
                <a:xfrm>
                  <a:off x="3548" y="3263"/>
                  <a:ext cx="25" cy="20"/>
                </a:xfrm>
                <a:custGeom>
                  <a:avLst/>
                  <a:gdLst>
                    <a:gd name="T0" fmla="*/ 0 w 154"/>
                    <a:gd name="T1" fmla="*/ 0 h 120"/>
                    <a:gd name="T2" fmla="*/ 0 w 154"/>
                    <a:gd name="T3" fmla="*/ 0 h 120"/>
                    <a:gd name="T4" fmla="*/ 0 w 154"/>
                    <a:gd name="T5" fmla="*/ 0 h 120"/>
                    <a:gd name="T6" fmla="*/ 0 w 154"/>
                    <a:gd name="T7" fmla="*/ 0 h 120"/>
                    <a:gd name="T8" fmla="*/ 0 w 154"/>
                    <a:gd name="T9" fmla="*/ 0 h 120"/>
                    <a:gd name="T10" fmla="*/ 0 w 154"/>
                    <a:gd name="T11" fmla="*/ 0 h 120"/>
                    <a:gd name="T12" fmla="*/ 0 w 154"/>
                    <a:gd name="T13" fmla="*/ 0 h 1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4"/>
                    <a:gd name="T22" fmla="*/ 0 h 120"/>
                    <a:gd name="T23" fmla="*/ 154 w 154"/>
                    <a:gd name="T24" fmla="*/ 120 h 1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4" h="120">
                      <a:moveTo>
                        <a:pt x="24" y="0"/>
                      </a:moveTo>
                      <a:lnTo>
                        <a:pt x="12" y="43"/>
                      </a:lnTo>
                      <a:lnTo>
                        <a:pt x="0" y="86"/>
                      </a:lnTo>
                      <a:lnTo>
                        <a:pt x="131" y="120"/>
                      </a:lnTo>
                      <a:lnTo>
                        <a:pt x="142" y="77"/>
                      </a:lnTo>
                      <a:lnTo>
                        <a:pt x="154" y="34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73" name="Freeform 801"/>
                <p:cNvSpPr>
                  <a:spLocks/>
                </p:cNvSpPr>
                <p:nvPr/>
              </p:nvSpPr>
              <p:spPr bwMode="auto">
                <a:xfrm>
                  <a:off x="3548" y="3263"/>
                  <a:ext cx="25" cy="20"/>
                </a:xfrm>
                <a:custGeom>
                  <a:avLst/>
                  <a:gdLst>
                    <a:gd name="T0" fmla="*/ 0 w 154"/>
                    <a:gd name="T1" fmla="*/ 0 h 120"/>
                    <a:gd name="T2" fmla="*/ 0 w 154"/>
                    <a:gd name="T3" fmla="*/ 0 h 120"/>
                    <a:gd name="T4" fmla="*/ 0 w 154"/>
                    <a:gd name="T5" fmla="*/ 0 h 120"/>
                    <a:gd name="T6" fmla="*/ 0 w 154"/>
                    <a:gd name="T7" fmla="*/ 0 h 120"/>
                    <a:gd name="T8" fmla="*/ 0 w 154"/>
                    <a:gd name="T9" fmla="*/ 0 h 120"/>
                    <a:gd name="T10" fmla="*/ 0 w 154"/>
                    <a:gd name="T11" fmla="*/ 0 h 120"/>
                    <a:gd name="T12" fmla="*/ 0 w 154"/>
                    <a:gd name="T13" fmla="*/ 0 h 1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4"/>
                    <a:gd name="T22" fmla="*/ 0 h 120"/>
                    <a:gd name="T23" fmla="*/ 154 w 154"/>
                    <a:gd name="T24" fmla="*/ 120 h 1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4" h="120">
                      <a:moveTo>
                        <a:pt x="24" y="0"/>
                      </a:moveTo>
                      <a:lnTo>
                        <a:pt x="12" y="43"/>
                      </a:lnTo>
                      <a:lnTo>
                        <a:pt x="0" y="86"/>
                      </a:lnTo>
                      <a:lnTo>
                        <a:pt x="131" y="120"/>
                      </a:lnTo>
                      <a:lnTo>
                        <a:pt x="142" y="77"/>
                      </a:lnTo>
                      <a:lnTo>
                        <a:pt x="154" y="34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74" name="Freeform 802"/>
                <p:cNvSpPr>
                  <a:spLocks/>
                </p:cNvSpPr>
                <p:nvPr/>
              </p:nvSpPr>
              <p:spPr bwMode="auto">
                <a:xfrm>
                  <a:off x="3569" y="3276"/>
                  <a:ext cx="4" cy="7"/>
                </a:xfrm>
                <a:custGeom>
                  <a:avLst/>
                  <a:gdLst>
                    <a:gd name="T0" fmla="*/ 0 w 23"/>
                    <a:gd name="T1" fmla="*/ 0 h 44"/>
                    <a:gd name="T2" fmla="*/ 0 w 23"/>
                    <a:gd name="T3" fmla="*/ 0 h 44"/>
                    <a:gd name="T4" fmla="*/ 0 w 23"/>
                    <a:gd name="T5" fmla="*/ 0 h 44"/>
                    <a:gd name="T6" fmla="*/ 0 w 23"/>
                    <a:gd name="T7" fmla="*/ 0 h 44"/>
                    <a:gd name="T8" fmla="*/ 0 w 23"/>
                    <a:gd name="T9" fmla="*/ 0 h 44"/>
                    <a:gd name="T10" fmla="*/ 0 w 23"/>
                    <a:gd name="T11" fmla="*/ 0 h 44"/>
                    <a:gd name="T12" fmla="*/ 0 w 23"/>
                    <a:gd name="T13" fmla="*/ 0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44"/>
                    <a:gd name="T23" fmla="*/ 23 w 23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44">
                      <a:moveTo>
                        <a:pt x="11" y="0"/>
                      </a:moveTo>
                      <a:lnTo>
                        <a:pt x="0" y="43"/>
                      </a:lnTo>
                      <a:lnTo>
                        <a:pt x="6" y="44"/>
                      </a:lnTo>
                      <a:lnTo>
                        <a:pt x="11" y="44"/>
                      </a:lnTo>
                      <a:lnTo>
                        <a:pt x="17" y="44"/>
                      </a:lnTo>
                      <a:lnTo>
                        <a:pt x="23" y="43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75" name="Freeform 803"/>
                <p:cNvSpPr>
                  <a:spLocks/>
                </p:cNvSpPr>
                <p:nvPr/>
              </p:nvSpPr>
              <p:spPr bwMode="auto">
                <a:xfrm>
                  <a:off x="3569" y="3283"/>
                  <a:ext cx="4" cy="1"/>
                </a:xfrm>
                <a:custGeom>
                  <a:avLst/>
                  <a:gdLst>
                    <a:gd name="T0" fmla="*/ 0 w 23"/>
                    <a:gd name="T1" fmla="*/ 0 h 1"/>
                    <a:gd name="T2" fmla="*/ 0 w 23"/>
                    <a:gd name="T3" fmla="*/ 1 h 1"/>
                    <a:gd name="T4" fmla="*/ 0 w 23"/>
                    <a:gd name="T5" fmla="*/ 1 h 1"/>
                    <a:gd name="T6" fmla="*/ 0 w 23"/>
                    <a:gd name="T7" fmla="*/ 1 h 1"/>
                    <a:gd name="T8" fmla="*/ 0 w 23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1"/>
                    <a:gd name="T17" fmla="*/ 23 w 23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1">
                      <a:moveTo>
                        <a:pt x="0" y="0"/>
                      </a:moveTo>
                      <a:lnTo>
                        <a:pt x="6" y="1"/>
                      </a:lnTo>
                      <a:lnTo>
                        <a:pt x="11" y="1"/>
                      </a:lnTo>
                      <a:lnTo>
                        <a:pt x="17" y="1"/>
                      </a:lnTo>
                      <a:lnTo>
                        <a:pt x="2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76" name="Freeform 804"/>
                <p:cNvSpPr>
                  <a:spLocks/>
                </p:cNvSpPr>
                <p:nvPr/>
              </p:nvSpPr>
              <p:spPr bwMode="auto">
                <a:xfrm>
                  <a:off x="3569" y="3263"/>
                  <a:ext cx="26" cy="20"/>
                </a:xfrm>
                <a:custGeom>
                  <a:avLst/>
                  <a:gdLst>
                    <a:gd name="T0" fmla="*/ 0 w 154"/>
                    <a:gd name="T1" fmla="*/ 0 h 120"/>
                    <a:gd name="T2" fmla="*/ 0 w 154"/>
                    <a:gd name="T3" fmla="*/ 0 h 120"/>
                    <a:gd name="T4" fmla="*/ 0 w 154"/>
                    <a:gd name="T5" fmla="*/ 0 h 120"/>
                    <a:gd name="T6" fmla="*/ 0 w 154"/>
                    <a:gd name="T7" fmla="*/ 0 h 120"/>
                    <a:gd name="T8" fmla="*/ 0 w 154"/>
                    <a:gd name="T9" fmla="*/ 0 h 120"/>
                    <a:gd name="T10" fmla="*/ 0 w 154"/>
                    <a:gd name="T11" fmla="*/ 0 h 120"/>
                    <a:gd name="T12" fmla="*/ 0 w 154"/>
                    <a:gd name="T13" fmla="*/ 0 h 1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4"/>
                    <a:gd name="T22" fmla="*/ 0 h 120"/>
                    <a:gd name="T23" fmla="*/ 154 w 154"/>
                    <a:gd name="T24" fmla="*/ 120 h 1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4" h="120">
                      <a:moveTo>
                        <a:pt x="0" y="34"/>
                      </a:moveTo>
                      <a:lnTo>
                        <a:pt x="11" y="77"/>
                      </a:lnTo>
                      <a:lnTo>
                        <a:pt x="23" y="120"/>
                      </a:lnTo>
                      <a:lnTo>
                        <a:pt x="154" y="86"/>
                      </a:lnTo>
                      <a:lnTo>
                        <a:pt x="142" y="43"/>
                      </a:lnTo>
                      <a:lnTo>
                        <a:pt x="130" y="0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77" name="Freeform 805"/>
                <p:cNvSpPr>
                  <a:spLocks/>
                </p:cNvSpPr>
                <p:nvPr/>
              </p:nvSpPr>
              <p:spPr bwMode="auto">
                <a:xfrm>
                  <a:off x="3569" y="3263"/>
                  <a:ext cx="26" cy="20"/>
                </a:xfrm>
                <a:custGeom>
                  <a:avLst/>
                  <a:gdLst>
                    <a:gd name="T0" fmla="*/ 0 w 154"/>
                    <a:gd name="T1" fmla="*/ 0 h 120"/>
                    <a:gd name="T2" fmla="*/ 0 w 154"/>
                    <a:gd name="T3" fmla="*/ 0 h 120"/>
                    <a:gd name="T4" fmla="*/ 0 w 154"/>
                    <a:gd name="T5" fmla="*/ 0 h 120"/>
                    <a:gd name="T6" fmla="*/ 0 w 154"/>
                    <a:gd name="T7" fmla="*/ 0 h 120"/>
                    <a:gd name="T8" fmla="*/ 0 w 154"/>
                    <a:gd name="T9" fmla="*/ 0 h 120"/>
                    <a:gd name="T10" fmla="*/ 0 w 154"/>
                    <a:gd name="T11" fmla="*/ 0 h 120"/>
                    <a:gd name="T12" fmla="*/ 0 w 154"/>
                    <a:gd name="T13" fmla="*/ 0 h 1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4"/>
                    <a:gd name="T22" fmla="*/ 0 h 120"/>
                    <a:gd name="T23" fmla="*/ 154 w 154"/>
                    <a:gd name="T24" fmla="*/ 120 h 1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4" h="120">
                      <a:moveTo>
                        <a:pt x="0" y="34"/>
                      </a:moveTo>
                      <a:lnTo>
                        <a:pt x="11" y="77"/>
                      </a:lnTo>
                      <a:lnTo>
                        <a:pt x="23" y="120"/>
                      </a:lnTo>
                      <a:lnTo>
                        <a:pt x="154" y="86"/>
                      </a:lnTo>
                      <a:lnTo>
                        <a:pt x="142" y="43"/>
                      </a:lnTo>
                      <a:lnTo>
                        <a:pt x="130" y="0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78" name="Freeform 806"/>
                <p:cNvSpPr>
                  <a:spLocks/>
                </p:cNvSpPr>
                <p:nvPr/>
              </p:nvSpPr>
              <p:spPr bwMode="auto">
                <a:xfrm>
                  <a:off x="3593" y="3270"/>
                  <a:ext cx="5" cy="7"/>
                </a:xfrm>
                <a:custGeom>
                  <a:avLst/>
                  <a:gdLst>
                    <a:gd name="T0" fmla="*/ 0 w 32"/>
                    <a:gd name="T1" fmla="*/ 0 h 43"/>
                    <a:gd name="T2" fmla="*/ 0 w 32"/>
                    <a:gd name="T3" fmla="*/ 0 h 43"/>
                    <a:gd name="T4" fmla="*/ 0 w 32"/>
                    <a:gd name="T5" fmla="*/ 0 h 43"/>
                    <a:gd name="T6" fmla="*/ 0 w 32"/>
                    <a:gd name="T7" fmla="*/ 0 h 43"/>
                    <a:gd name="T8" fmla="*/ 0 w 32"/>
                    <a:gd name="T9" fmla="*/ 0 h 43"/>
                    <a:gd name="T10" fmla="*/ 0 w 32"/>
                    <a:gd name="T11" fmla="*/ 0 h 43"/>
                    <a:gd name="T12" fmla="*/ 0 w 32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"/>
                    <a:gd name="T22" fmla="*/ 0 h 43"/>
                    <a:gd name="T23" fmla="*/ 32 w 32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" h="43">
                      <a:moveTo>
                        <a:pt x="0" y="0"/>
                      </a:moveTo>
                      <a:lnTo>
                        <a:pt x="12" y="43"/>
                      </a:lnTo>
                      <a:lnTo>
                        <a:pt x="16" y="42"/>
                      </a:lnTo>
                      <a:lnTo>
                        <a:pt x="21" y="38"/>
                      </a:lnTo>
                      <a:lnTo>
                        <a:pt x="26" y="35"/>
                      </a:lnTo>
                      <a:lnTo>
                        <a:pt x="32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79" name="Freeform 807"/>
                <p:cNvSpPr>
                  <a:spLocks/>
                </p:cNvSpPr>
                <p:nvPr/>
              </p:nvSpPr>
              <p:spPr bwMode="auto">
                <a:xfrm>
                  <a:off x="3595" y="3275"/>
                  <a:ext cx="3" cy="2"/>
                </a:xfrm>
                <a:custGeom>
                  <a:avLst/>
                  <a:gdLst>
                    <a:gd name="T0" fmla="*/ 0 w 20"/>
                    <a:gd name="T1" fmla="*/ 0 h 12"/>
                    <a:gd name="T2" fmla="*/ 0 w 20"/>
                    <a:gd name="T3" fmla="*/ 0 h 12"/>
                    <a:gd name="T4" fmla="*/ 0 w 20"/>
                    <a:gd name="T5" fmla="*/ 0 h 12"/>
                    <a:gd name="T6" fmla="*/ 0 w 20"/>
                    <a:gd name="T7" fmla="*/ 0 h 12"/>
                    <a:gd name="T8" fmla="*/ 0 w 20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12"/>
                    <a:gd name="T17" fmla="*/ 20 w 2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12">
                      <a:moveTo>
                        <a:pt x="0" y="12"/>
                      </a:moveTo>
                      <a:lnTo>
                        <a:pt x="4" y="11"/>
                      </a:lnTo>
                      <a:lnTo>
                        <a:pt x="9" y="7"/>
                      </a:lnTo>
                      <a:lnTo>
                        <a:pt x="14" y="4"/>
                      </a:lnTo>
                      <a:lnTo>
                        <a:pt x="2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80" name="Freeform 808"/>
                <p:cNvSpPr>
                  <a:spLocks/>
                </p:cNvSpPr>
                <p:nvPr/>
              </p:nvSpPr>
              <p:spPr bwMode="auto">
                <a:xfrm>
                  <a:off x="3588" y="3249"/>
                  <a:ext cx="26" cy="26"/>
                </a:xfrm>
                <a:custGeom>
                  <a:avLst/>
                  <a:gdLst>
                    <a:gd name="T0" fmla="*/ 0 w 159"/>
                    <a:gd name="T1" fmla="*/ 0 h 158"/>
                    <a:gd name="T2" fmla="*/ 0 w 159"/>
                    <a:gd name="T3" fmla="*/ 0 h 158"/>
                    <a:gd name="T4" fmla="*/ 0 w 159"/>
                    <a:gd name="T5" fmla="*/ 0 h 158"/>
                    <a:gd name="T6" fmla="*/ 0 w 159"/>
                    <a:gd name="T7" fmla="*/ 0 h 158"/>
                    <a:gd name="T8" fmla="*/ 0 w 159"/>
                    <a:gd name="T9" fmla="*/ 0 h 158"/>
                    <a:gd name="T10" fmla="*/ 0 w 159"/>
                    <a:gd name="T11" fmla="*/ 0 h 158"/>
                    <a:gd name="T12" fmla="*/ 0 w 159"/>
                    <a:gd name="T13" fmla="*/ 0 h 15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9"/>
                    <a:gd name="T22" fmla="*/ 0 h 158"/>
                    <a:gd name="T23" fmla="*/ 159 w 159"/>
                    <a:gd name="T24" fmla="*/ 158 h 15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9" h="158">
                      <a:moveTo>
                        <a:pt x="0" y="96"/>
                      </a:moveTo>
                      <a:lnTo>
                        <a:pt x="32" y="127"/>
                      </a:lnTo>
                      <a:lnTo>
                        <a:pt x="64" y="158"/>
                      </a:lnTo>
                      <a:lnTo>
                        <a:pt x="159" y="62"/>
                      </a:lnTo>
                      <a:lnTo>
                        <a:pt x="127" y="31"/>
                      </a:lnTo>
                      <a:lnTo>
                        <a:pt x="95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81" name="Freeform 809"/>
                <p:cNvSpPr>
                  <a:spLocks/>
                </p:cNvSpPr>
                <p:nvPr/>
              </p:nvSpPr>
              <p:spPr bwMode="auto">
                <a:xfrm>
                  <a:off x="3588" y="3249"/>
                  <a:ext cx="26" cy="26"/>
                </a:xfrm>
                <a:custGeom>
                  <a:avLst/>
                  <a:gdLst>
                    <a:gd name="T0" fmla="*/ 0 w 159"/>
                    <a:gd name="T1" fmla="*/ 0 h 158"/>
                    <a:gd name="T2" fmla="*/ 0 w 159"/>
                    <a:gd name="T3" fmla="*/ 0 h 158"/>
                    <a:gd name="T4" fmla="*/ 0 w 159"/>
                    <a:gd name="T5" fmla="*/ 0 h 158"/>
                    <a:gd name="T6" fmla="*/ 0 w 159"/>
                    <a:gd name="T7" fmla="*/ 0 h 158"/>
                    <a:gd name="T8" fmla="*/ 0 w 159"/>
                    <a:gd name="T9" fmla="*/ 0 h 158"/>
                    <a:gd name="T10" fmla="*/ 0 w 159"/>
                    <a:gd name="T11" fmla="*/ 0 h 158"/>
                    <a:gd name="T12" fmla="*/ 0 w 159"/>
                    <a:gd name="T13" fmla="*/ 0 h 15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9"/>
                    <a:gd name="T22" fmla="*/ 0 h 158"/>
                    <a:gd name="T23" fmla="*/ 159 w 159"/>
                    <a:gd name="T24" fmla="*/ 158 h 15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9" h="158">
                      <a:moveTo>
                        <a:pt x="0" y="96"/>
                      </a:moveTo>
                      <a:lnTo>
                        <a:pt x="32" y="127"/>
                      </a:lnTo>
                      <a:lnTo>
                        <a:pt x="64" y="158"/>
                      </a:lnTo>
                      <a:lnTo>
                        <a:pt x="159" y="62"/>
                      </a:lnTo>
                      <a:lnTo>
                        <a:pt x="127" y="31"/>
                      </a:lnTo>
                      <a:lnTo>
                        <a:pt x="95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82" name="Freeform 810"/>
                <p:cNvSpPr>
                  <a:spLocks/>
                </p:cNvSpPr>
                <p:nvPr/>
              </p:nvSpPr>
              <p:spPr bwMode="auto">
                <a:xfrm>
                  <a:off x="3609" y="3254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0" y="0"/>
                      </a:moveTo>
                      <a:lnTo>
                        <a:pt x="32" y="31"/>
                      </a:lnTo>
                      <a:lnTo>
                        <a:pt x="35" y="26"/>
                      </a:lnTo>
                      <a:lnTo>
                        <a:pt x="38" y="22"/>
                      </a:lnTo>
                      <a:lnTo>
                        <a:pt x="40" y="17"/>
                      </a:lnTo>
                      <a:lnTo>
                        <a:pt x="4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83" name="Freeform 811"/>
                <p:cNvSpPr>
                  <a:spLocks/>
                </p:cNvSpPr>
                <p:nvPr/>
              </p:nvSpPr>
              <p:spPr bwMode="auto">
                <a:xfrm>
                  <a:off x="3614" y="3256"/>
                  <a:ext cx="2" cy="3"/>
                </a:xfrm>
                <a:custGeom>
                  <a:avLst/>
                  <a:gdLst>
                    <a:gd name="T0" fmla="*/ 0 w 11"/>
                    <a:gd name="T1" fmla="*/ 0 h 19"/>
                    <a:gd name="T2" fmla="*/ 0 w 11"/>
                    <a:gd name="T3" fmla="*/ 0 h 19"/>
                    <a:gd name="T4" fmla="*/ 0 w 11"/>
                    <a:gd name="T5" fmla="*/ 0 h 19"/>
                    <a:gd name="T6" fmla="*/ 0 w 11"/>
                    <a:gd name="T7" fmla="*/ 0 h 19"/>
                    <a:gd name="T8" fmla="*/ 0 w 11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"/>
                    <a:gd name="T16" fmla="*/ 0 h 19"/>
                    <a:gd name="T17" fmla="*/ 11 w 11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" h="19">
                      <a:moveTo>
                        <a:pt x="0" y="19"/>
                      </a:moveTo>
                      <a:lnTo>
                        <a:pt x="3" y="14"/>
                      </a:lnTo>
                      <a:lnTo>
                        <a:pt x="6" y="10"/>
                      </a:lnTo>
                      <a:lnTo>
                        <a:pt x="8" y="5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84" name="Freeform 812"/>
                <p:cNvSpPr>
                  <a:spLocks/>
                </p:cNvSpPr>
                <p:nvPr/>
              </p:nvSpPr>
              <p:spPr bwMode="auto">
                <a:xfrm>
                  <a:off x="3602" y="3230"/>
                  <a:ext cx="20" cy="26"/>
                </a:xfrm>
                <a:custGeom>
                  <a:avLst/>
                  <a:gdLst>
                    <a:gd name="T0" fmla="*/ 0 w 121"/>
                    <a:gd name="T1" fmla="*/ 0 h 154"/>
                    <a:gd name="T2" fmla="*/ 0 w 121"/>
                    <a:gd name="T3" fmla="*/ 0 h 154"/>
                    <a:gd name="T4" fmla="*/ 0 w 121"/>
                    <a:gd name="T5" fmla="*/ 0 h 154"/>
                    <a:gd name="T6" fmla="*/ 0 w 121"/>
                    <a:gd name="T7" fmla="*/ 0 h 154"/>
                    <a:gd name="T8" fmla="*/ 0 w 121"/>
                    <a:gd name="T9" fmla="*/ 0 h 154"/>
                    <a:gd name="T10" fmla="*/ 0 w 121"/>
                    <a:gd name="T11" fmla="*/ 0 h 154"/>
                    <a:gd name="T12" fmla="*/ 0 w 121"/>
                    <a:gd name="T13" fmla="*/ 0 h 15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54"/>
                    <a:gd name="T23" fmla="*/ 121 w 121"/>
                    <a:gd name="T24" fmla="*/ 154 h 15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54">
                      <a:moveTo>
                        <a:pt x="0" y="130"/>
                      </a:moveTo>
                      <a:lnTo>
                        <a:pt x="43" y="142"/>
                      </a:lnTo>
                      <a:lnTo>
                        <a:pt x="86" y="154"/>
                      </a:lnTo>
                      <a:lnTo>
                        <a:pt x="121" y="23"/>
                      </a:lnTo>
                      <a:lnTo>
                        <a:pt x="78" y="11"/>
                      </a:lnTo>
                      <a:lnTo>
                        <a:pt x="35" y="0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85" name="Freeform 813"/>
                <p:cNvSpPr>
                  <a:spLocks/>
                </p:cNvSpPr>
                <p:nvPr/>
              </p:nvSpPr>
              <p:spPr bwMode="auto">
                <a:xfrm>
                  <a:off x="3602" y="3230"/>
                  <a:ext cx="20" cy="26"/>
                </a:xfrm>
                <a:custGeom>
                  <a:avLst/>
                  <a:gdLst>
                    <a:gd name="T0" fmla="*/ 0 w 121"/>
                    <a:gd name="T1" fmla="*/ 0 h 154"/>
                    <a:gd name="T2" fmla="*/ 0 w 121"/>
                    <a:gd name="T3" fmla="*/ 0 h 154"/>
                    <a:gd name="T4" fmla="*/ 0 w 121"/>
                    <a:gd name="T5" fmla="*/ 0 h 154"/>
                    <a:gd name="T6" fmla="*/ 0 w 121"/>
                    <a:gd name="T7" fmla="*/ 0 h 154"/>
                    <a:gd name="T8" fmla="*/ 0 w 121"/>
                    <a:gd name="T9" fmla="*/ 0 h 154"/>
                    <a:gd name="T10" fmla="*/ 0 w 121"/>
                    <a:gd name="T11" fmla="*/ 0 h 154"/>
                    <a:gd name="T12" fmla="*/ 0 w 121"/>
                    <a:gd name="T13" fmla="*/ 0 h 15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54"/>
                    <a:gd name="T23" fmla="*/ 121 w 121"/>
                    <a:gd name="T24" fmla="*/ 154 h 15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54">
                      <a:moveTo>
                        <a:pt x="0" y="130"/>
                      </a:moveTo>
                      <a:lnTo>
                        <a:pt x="43" y="142"/>
                      </a:lnTo>
                      <a:lnTo>
                        <a:pt x="86" y="154"/>
                      </a:lnTo>
                      <a:lnTo>
                        <a:pt x="121" y="23"/>
                      </a:lnTo>
                      <a:lnTo>
                        <a:pt x="78" y="11"/>
                      </a:lnTo>
                      <a:lnTo>
                        <a:pt x="35" y="0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86" name="Freeform 814"/>
                <p:cNvSpPr>
                  <a:spLocks/>
                </p:cNvSpPr>
                <p:nvPr/>
              </p:nvSpPr>
              <p:spPr bwMode="auto">
                <a:xfrm>
                  <a:off x="3615" y="3230"/>
                  <a:ext cx="7" cy="4"/>
                </a:xfrm>
                <a:custGeom>
                  <a:avLst/>
                  <a:gdLst>
                    <a:gd name="T0" fmla="*/ 0 w 44"/>
                    <a:gd name="T1" fmla="*/ 0 h 23"/>
                    <a:gd name="T2" fmla="*/ 0 w 44"/>
                    <a:gd name="T3" fmla="*/ 0 h 23"/>
                    <a:gd name="T4" fmla="*/ 0 w 44"/>
                    <a:gd name="T5" fmla="*/ 0 h 23"/>
                    <a:gd name="T6" fmla="*/ 0 w 44"/>
                    <a:gd name="T7" fmla="*/ 0 h 23"/>
                    <a:gd name="T8" fmla="*/ 0 w 44"/>
                    <a:gd name="T9" fmla="*/ 0 h 23"/>
                    <a:gd name="T10" fmla="*/ 0 w 44"/>
                    <a:gd name="T11" fmla="*/ 0 h 23"/>
                    <a:gd name="T12" fmla="*/ 0 w 44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23"/>
                    <a:gd name="T23" fmla="*/ 44 w 44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23">
                      <a:moveTo>
                        <a:pt x="0" y="11"/>
                      </a:moveTo>
                      <a:lnTo>
                        <a:pt x="43" y="23"/>
                      </a:lnTo>
                      <a:lnTo>
                        <a:pt x="44" y="18"/>
                      </a:lnTo>
                      <a:lnTo>
                        <a:pt x="44" y="12"/>
                      </a:lnTo>
                      <a:lnTo>
                        <a:pt x="44" y="6"/>
                      </a:lnTo>
                      <a:lnTo>
                        <a:pt x="43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87" name="Freeform 815"/>
                <p:cNvSpPr>
                  <a:spLocks/>
                </p:cNvSpPr>
                <p:nvPr/>
              </p:nvSpPr>
              <p:spPr bwMode="auto">
                <a:xfrm>
                  <a:off x="3622" y="3230"/>
                  <a:ext cx="1" cy="4"/>
                </a:xfrm>
                <a:custGeom>
                  <a:avLst/>
                  <a:gdLst>
                    <a:gd name="T0" fmla="*/ 0 w 1"/>
                    <a:gd name="T1" fmla="*/ 0 h 23"/>
                    <a:gd name="T2" fmla="*/ 1 w 1"/>
                    <a:gd name="T3" fmla="*/ 0 h 23"/>
                    <a:gd name="T4" fmla="*/ 1 w 1"/>
                    <a:gd name="T5" fmla="*/ 0 h 23"/>
                    <a:gd name="T6" fmla="*/ 1 w 1"/>
                    <a:gd name="T7" fmla="*/ 0 h 23"/>
                    <a:gd name="T8" fmla="*/ 0 w 1"/>
                    <a:gd name="T9" fmla="*/ 0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23"/>
                    <a:gd name="T17" fmla="*/ 1 w 1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23">
                      <a:moveTo>
                        <a:pt x="0" y="23"/>
                      </a:moveTo>
                      <a:lnTo>
                        <a:pt x="1" y="18"/>
                      </a:lnTo>
                      <a:lnTo>
                        <a:pt x="1" y="12"/>
                      </a:lnTo>
                      <a:lnTo>
                        <a:pt x="1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88" name="Freeform 816"/>
                <p:cNvSpPr>
                  <a:spLocks/>
                </p:cNvSpPr>
                <p:nvPr/>
              </p:nvSpPr>
              <p:spPr bwMode="auto">
                <a:xfrm>
                  <a:off x="4015" y="714"/>
                  <a:ext cx="15" cy="8"/>
                </a:xfrm>
                <a:custGeom>
                  <a:avLst/>
                  <a:gdLst>
                    <a:gd name="T0" fmla="*/ 0 w 89"/>
                    <a:gd name="T1" fmla="*/ 0 h 43"/>
                    <a:gd name="T2" fmla="*/ 0 w 89"/>
                    <a:gd name="T3" fmla="*/ 0 h 43"/>
                    <a:gd name="T4" fmla="*/ 0 w 89"/>
                    <a:gd name="T5" fmla="*/ 0 h 43"/>
                    <a:gd name="T6" fmla="*/ 0 w 89"/>
                    <a:gd name="T7" fmla="*/ 0 h 43"/>
                    <a:gd name="T8" fmla="*/ 0 w 89"/>
                    <a:gd name="T9" fmla="*/ 0 h 43"/>
                    <a:gd name="T10" fmla="*/ 0 w 89"/>
                    <a:gd name="T11" fmla="*/ 0 h 43"/>
                    <a:gd name="T12" fmla="*/ 0 w 89"/>
                    <a:gd name="T13" fmla="*/ 0 h 43"/>
                    <a:gd name="T14" fmla="*/ 0 w 89"/>
                    <a:gd name="T15" fmla="*/ 0 h 43"/>
                    <a:gd name="T16" fmla="*/ 0 w 89"/>
                    <a:gd name="T17" fmla="*/ 0 h 43"/>
                    <a:gd name="T18" fmla="*/ 0 w 89"/>
                    <a:gd name="T19" fmla="*/ 0 h 43"/>
                    <a:gd name="T20" fmla="*/ 0 w 89"/>
                    <a:gd name="T21" fmla="*/ 0 h 43"/>
                    <a:gd name="T22" fmla="*/ 0 w 89"/>
                    <a:gd name="T23" fmla="*/ 0 h 43"/>
                    <a:gd name="T24" fmla="*/ 0 w 89"/>
                    <a:gd name="T25" fmla="*/ 0 h 43"/>
                    <a:gd name="T26" fmla="*/ 0 w 89"/>
                    <a:gd name="T27" fmla="*/ 0 h 43"/>
                    <a:gd name="T28" fmla="*/ 0 w 89"/>
                    <a:gd name="T29" fmla="*/ 0 h 43"/>
                    <a:gd name="T30" fmla="*/ 0 w 89"/>
                    <a:gd name="T31" fmla="*/ 0 h 4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3"/>
                    <a:gd name="T50" fmla="*/ 89 w 89"/>
                    <a:gd name="T51" fmla="*/ 43 h 4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3">
                      <a:moveTo>
                        <a:pt x="44" y="43"/>
                      </a:moveTo>
                      <a:lnTo>
                        <a:pt x="0" y="43"/>
                      </a:lnTo>
                      <a:lnTo>
                        <a:pt x="2" y="33"/>
                      </a:lnTo>
                      <a:lnTo>
                        <a:pt x="5" y="23"/>
                      </a:lnTo>
                      <a:lnTo>
                        <a:pt x="11" y="14"/>
                      </a:lnTo>
                      <a:lnTo>
                        <a:pt x="19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4" y="23"/>
                      </a:lnTo>
                      <a:lnTo>
                        <a:pt x="87" y="33"/>
                      </a:lnTo>
                      <a:lnTo>
                        <a:pt x="89" y="43"/>
                      </a:lnTo>
                      <a:lnTo>
                        <a:pt x="44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89" name="Freeform 817"/>
                <p:cNvSpPr>
                  <a:spLocks/>
                </p:cNvSpPr>
                <p:nvPr/>
              </p:nvSpPr>
              <p:spPr bwMode="auto">
                <a:xfrm>
                  <a:off x="4015" y="714"/>
                  <a:ext cx="15" cy="8"/>
                </a:xfrm>
                <a:custGeom>
                  <a:avLst/>
                  <a:gdLst>
                    <a:gd name="T0" fmla="*/ 0 w 89"/>
                    <a:gd name="T1" fmla="*/ 0 h 43"/>
                    <a:gd name="T2" fmla="*/ 0 w 89"/>
                    <a:gd name="T3" fmla="*/ 0 h 43"/>
                    <a:gd name="T4" fmla="*/ 0 w 89"/>
                    <a:gd name="T5" fmla="*/ 0 h 43"/>
                    <a:gd name="T6" fmla="*/ 0 w 89"/>
                    <a:gd name="T7" fmla="*/ 0 h 43"/>
                    <a:gd name="T8" fmla="*/ 0 w 89"/>
                    <a:gd name="T9" fmla="*/ 0 h 43"/>
                    <a:gd name="T10" fmla="*/ 0 w 89"/>
                    <a:gd name="T11" fmla="*/ 0 h 43"/>
                    <a:gd name="T12" fmla="*/ 0 w 89"/>
                    <a:gd name="T13" fmla="*/ 0 h 43"/>
                    <a:gd name="T14" fmla="*/ 0 w 89"/>
                    <a:gd name="T15" fmla="*/ 0 h 43"/>
                    <a:gd name="T16" fmla="*/ 0 w 89"/>
                    <a:gd name="T17" fmla="*/ 0 h 43"/>
                    <a:gd name="T18" fmla="*/ 0 w 89"/>
                    <a:gd name="T19" fmla="*/ 0 h 43"/>
                    <a:gd name="T20" fmla="*/ 0 w 89"/>
                    <a:gd name="T21" fmla="*/ 0 h 43"/>
                    <a:gd name="T22" fmla="*/ 0 w 89"/>
                    <a:gd name="T23" fmla="*/ 0 h 43"/>
                    <a:gd name="T24" fmla="*/ 0 w 89"/>
                    <a:gd name="T25" fmla="*/ 0 h 43"/>
                    <a:gd name="T26" fmla="*/ 0 w 89"/>
                    <a:gd name="T27" fmla="*/ 0 h 4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3"/>
                    <a:gd name="T44" fmla="*/ 89 w 89"/>
                    <a:gd name="T45" fmla="*/ 43 h 4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3">
                      <a:moveTo>
                        <a:pt x="0" y="43"/>
                      </a:moveTo>
                      <a:lnTo>
                        <a:pt x="2" y="33"/>
                      </a:lnTo>
                      <a:lnTo>
                        <a:pt x="5" y="23"/>
                      </a:lnTo>
                      <a:lnTo>
                        <a:pt x="11" y="14"/>
                      </a:lnTo>
                      <a:lnTo>
                        <a:pt x="19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4" y="23"/>
                      </a:lnTo>
                      <a:lnTo>
                        <a:pt x="87" y="33"/>
                      </a:lnTo>
                      <a:lnTo>
                        <a:pt x="89" y="4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90" name="Freeform 818"/>
                <p:cNvSpPr>
                  <a:spLocks/>
                </p:cNvSpPr>
                <p:nvPr/>
              </p:nvSpPr>
              <p:spPr bwMode="auto">
                <a:xfrm>
                  <a:off x="4015" y="722"/>
                  <a:ext cx="15" cy="135"/>
                </a:xfrm>
                <a:custGeom>
                  <a:avLst/>
                  <a:gdLst>
                    <a:gd name="T0" fmla="*/ 0 w 89"/>
                    <a:gd name="T1" fmla="*/ 0 h 811"/>
                    <a:gd name="T2" fmla="*/ 0 w 89"/>
                    <a:gd name="T3" fmla="*/ 0 h 811"/>
                    <a:gd name="T4" fmla="*/ 0 w 89"/>
                    <a:gd name="T5" fmla="*/ 0 h 811"/>
                    <a:gd name="T6" fmla="*/ 0 w 89"/>
                    <a:gd name="T7" fmla="*/ 0 h 811"/>
                    <a:gd name="T8" fmla="*/ 0 w 89"/>
                    <a:gd name="T9" fmla="*/ 0 h 811"/>
                    <a:gd name="T10" fmla="*/ 0 w 89"/>
                    <a:gd name="T11" fmla="*/ 0 h 811"/>
                    <a:gd name="T12" fmla="*/ 0 w 89"/>
                    <a:gd name="T13" fmla="*/ 0 h 8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811"/>
                    <a:gd name="T23" fmla="*/ 89 w 89"/>
                    <a:gd name="T24" fmla="*/ 811 h 8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811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811"/>
                      </a:lnTo>
                      <a:lnTo>
                        <a:pt x="44" y="811"/>
                      </a:lnTo>
                      <a:lnTo>
                        <a:pt x="89" y="811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91" name="Freeform 819"/>
                <p:cNvSpPr>
                  <a:spLocks/>
                </p:cNvSpPr>
                <p:nvPr/>
              </p:nvSpPr>
              <p:spPr bwMode="auto">
                <a:xfrm>
                  <a:off x="4015" y="722"/>
                  <a:ext cx="15" cy="135"/>
                </a:xfrm>
                <a:custGeom>
                  <a:avLst/>
                  <a:gdLst>
                    <a:gd name="T0" fmla="*/ 0 w 89"/>
                    <a:gd name="T1" fmla="*/ 0 h 811"/>
                    <a:gd name="T2" fmla="*/ 0 w 89"/>
                    <a:gd name="T3" fmla="*/ 0 h 811"/>
                    <a:gd name="T4" fmla="*/ 0 w 89"/>
                    <a:gd name="T5" fmla="*/ 0 h 811"/>
                    <a:gd name="T6" fmla="*/ 0 w 89"/>
                    <a:gd name="T7" fmla="*/ 0 h 811"/>
                    <a:gd name="T8" fmla="*/ 0 w 89"/>
                    <a:gd name="T9" fmla="*/ 0 h 811"/>
                    <a:gd name="T10" fmla="*/ 0 w 89"/>
                    <a:gd name="T11" fmla="*/ 0 h 811"/>
                    <a:gd name="T12" fmla="*/ 0 w 89"/>
                    <a:gd name="T13" fmla="*/ 0 h 8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811"/>
                    <a:gd name="T23" fmla="*/ 89 w 89"/>
                    <a:gd name="T24" fmla="*/ 811 h 8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811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811"/>
                      </a:lnTo>
                      <a:lnTo>
                        <a:pt x="44" y="811"/>
                      </a:lnTo>
                      <a:lnTo>
                        <a:pt x="89" y="811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92" name="Freeform 820"/>
                <p:cNvSpPr>
                  <a:spLocks/>
                </p:cNvSpPr>
                <p:nvPr/>
              </p:nvSpPr>
              <p:spPr bwMode="auto">
                <a:xfrm>
                  <a:off x="4015" y="857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0"/>
                      </a:lnTo>
                      <a:lnTo>
                        <a:pt x="84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1"/>
                      </a:lnTo>
                      <a:lnTo>
                        <a:pt x="50" y="44"/>
                      </a:lnTo>
                      <a:lnTo>
                        <a:pt x="39" y="44"/>
                      </a:lnTo>
                      <a:lnTo>
                        <a:pt x="28" y="41"/>
                      </a:lnTo>
                      <a:lnTo>
                        <a:pt x="19" y="36"/>
                      </a:lnTo>
                      <a:lnTo>
                        <a:pt x="11" y="30"/>
                      </a:lnTo>
                      <a:lnTo>
                        <a:pt x="5" y="20"/>
                      </a:lnTo>
                      <a:lnTo>
                        <a:pt x="2" y="10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93" name="Freeform 821"/>
                <p:cNvSpPr>
                  <a:spLocks/>
                </p:cNvSpPr>
                <p:nvPr/>
              </p:nvSpPr>
              <p:spPr bwMode="auto">
                <a:xfrm>
                  <a:off x="4015" y="857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0"/>
                      </a:lnTo>
                      <a:lnTo>
                        <a:pt x="84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1"/>
                      </a:lnTo>
                      <a:lnTo>
                        <a:pt x="50" y="44"/>
                      </a:lnTo>
                      <a:lnTo>
                        <a:pt x="39" y="44"/>
                      </a:lnTo>
                      <a:lnTo>
                        <a:pt x="28" y="41"/>
                      </a:lnTo>
                      <a:lnTo>
                        <a:pt x="19" y="36"/>
                      </a:lnTo>
                      <a:lnTo>
                        <a:pt x="11" y="30"/>
                      </a:lnTo>
                      <a:lnTo>
                        <a:pt x="5" y="20"/>
                      </a:lnTo>
                      <a:lnTo>
                        <a:pt x="2" y="1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94" name="Freeform 822"/>
                <p:cNvSpPr>
                  <a:spLocks/>
                </p:cNvSpPr>
                <p:nvPr/>
              </p:nvSpPr>
              <p:spPr bwMode="auto">
                <a:xfrm>
                  <a:off x="4428" y="857"/>
                  <a:ext cx="15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w 88"/>
                    <a:gd name="T29" fmla="*/ 0 h 44"/>
                    <a:gd name="T30" fmla="*/ 0 w 88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4"/>
                    <a:gd name="T50" fmla="*/ 88 w 88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4">
                      <a:moveTo>
                        <a:pt x="44" y="0"/>
                      </a:moveTo>
                      <a:lnTo>
                        <a:pt x="88" y="0"/>
                      </a:lnTo>
                      <a:lnTo>
                        <a:pt x="86" y="10"/>
                      </a:lnTo>
                      <a:lnTo>
                        <a:pt x="83" y="20"/>
                      </a:lnTo>
                      <a:lnTo>
                        <a:pt x="77" y="30"/>
                      </a:lnTo>
                      <a:lnTo>
                        <a:pt x="69" y="36"/>
                      </a:lnTo>
                      <a:lnTo>
                        <a:pt x="60" y="41"/>
                      </a:lnTo>
                      <a:lnTo>
                        <a:pt x="49" y="44"/>
                      </a:lnTo>
                      <a:lnTo>
                        <a:pt x="38" y="44"/>
                      </a:lnTo>
                      <a:lnTo>
                        <a:pt x="28" y="41"/>
                      </a:lnTo>
                      <a:lnTo>
                        <a:pt x="18" y="36"/>
                      </a:lnTo>
                      <a:lnTo>
                        <a:pt x="10" y="30"/>
                      </a:lnTo>
                      <a:lnTo>
                        <a:pt x="4" y="20"/>
                      </a:lnTo>
                      <a:lnTo>
                        <a:pt x="1" y="10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95" name="Freeform 823"/>
                <p:cNvSpPr>
                  <a:spLocks/>
                </p:cNvSpPr>
                <p:nvPr/>
              </p:nvSpPr>
              <p:spPr bwMode="auto">
                <a:xfrm>
                  <a:off x="4428" y="857"/>
                  <a:ext cx="15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4"/>
                    <a:gd name="T44" fmla="*/ 88 w 88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4">
                      <a:moveTo>
                        <a:pt x="88" y="0"/>
                      </a:moveTo>
                      <a:lnTo>
                        <a:pt x="86" y="10"/>
                      </a:lnTo>
                      <a:lnTo>
                        <a:pt x="83" y="20"/>
                      </a:lnTo>
                      <a:lnTo>
                        <a:pt x="77" y="30"/>
                      </a:lnTo>
                      <a:lnTo>
                        <a:pt x="69" y="36"/>
                      </a:lnTo>
                      <a:lnTo>
                        <a:pt x="60" y="41"/>
                      </a:lnTo>
                      <a:lnTo>
                        <a:pt x="49" y="44"/>
                      </a:lnTo>
                      <a:lnTo>
                        <a:pt x="38" y="44"/>
                      </a:lnTo>
                      <a:lnTo>
                        <a:pt x="28" y="41"/>
                      </a:lnTo>
                      <a:lnTo>
                        <a:pt x="18" y="36"/>
                      </a:lnTo>
                      <a:lnTo>
                        <a:pt x="10" y="30"/>
                      </a:lnTo>
                      <a:lnTo>
                        <a:pt x="4" y="20"/>
                      </a:lnTo>
                      <a:lnTo>
                        <a:pt x="1" y="1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96" name="Freeform 824"/>
                <p:cNvSpPr>
                  <a:spLocks/>
                </p:cNvSpPr>
                <p:nvPr/>
              </p:nvSpPr>
              <p:spPr bwMode="auto">
                <a:xfrm>
                  <a:off x="4428" y="722"/>
                  <a:ext cx="15" cy="135"/>
                </a:xfrm>
                <a:custGeom>
                  <a:avLst/>
                  <a:gdLst>
                    <a:gd name="T0" fmla="*/ 0 w 88"/>
                    <a:gd name="T1" fmla="*/ 0 h 811"/>
                    <a:gd name="T2" fmla="*/ 0 w 88"/>
                    <a:gd name="T3" fmla="*/ 0 h 811"/>
                    <a:gd name="T4" fmla="*/ 0 w 88"/>
                    <a:gd name="T5" fmla="*/ 0 h 811"/>
                    <a:gd name="T6" fmla="*/ 0 w 88"/>
                    <a:gd name="T7" fmla="*/ 0 h 811"/>
                    <a:gd name="T8" fmla="*/ 0 w 88"/>
                    <a:gd name="T9" fmla="*/ 0 h 811"/>
                    <a:gd name="T10" fmla="*/ 0 w 88"/>
                    <a:gd name="T11" fmla="*/ 0 h 811"/>
                    <a:gd name="T12" fmla="*/ 0 w 88"/>
                    <a:gd name="T13" fmla="*/ 0 h 8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8"/>
                    <a:gd name="T22" fmla="*/ 0 h 811"/>
                    <a:gd name="T23" fmla="*/ 88 w 88"/>
                    <a:gd name="T24" fmla="*/ 811 h 8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8" h="811">
                      <a:moveTo>
                        <a:pt x="0" y="811"/>
                      </a:moveTo>
                      <a:lnTo>
                        <a:pt x="44" y="811"/>
                      </a:lnTo>
                      <a:lnTo>
                        <a:pt x="88" y="811"/>
                      </a:lnTo>
                      <a:lnTo>
                        <a:pt x="88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8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97" name="Freeform 825"/>
                <p:cNvSpPr>
                  <a:spLocks/>
                </p:cNvSpPr>
                <p:nvPr/>
              </p:nvSpPr>
              <p:spPr bwMode="auto">
                <a:xfrm>
                  <a:off x="4428" y="722"/>
                  <a:ext cx="15" cy="135"/>
                </a:xfrm>
                <a:custGeom>
                  <a:avLst/>
                  <a:gdLst>
                    <a:gd name="T0" fmla="*/ 0 w 88"/>
                    <a:gd name="T1" fmla="*/ 0 h 811"/>
                    <a:gd name="T2" fmla="*/ 0 w 88"/>
                    <a:gd name="T3" fmla="*/ 0 h 811"/>
                    <a:gd name="T4" fmla="*/ 0 w 88"/>
                    <a:gd name="T5" fmla="*/ 0 h 811"/>
                    <a:gd name="T6" fmla="*/ 0 w 88"/>
                    <a:gd name="T7" fmla="*/ 0 h 811"/>
                    <a:gd name="T8" fmla="*/ 0 w 88"/>
                    <a:gd name="T9" fmla="*/ 0 h 811"/>
                    <a:gd name="T10" fmla="*/ 0 w 88"/>
                    <a:gd name="T11" fmla="*/ 0 h 811"/>
                    <a:gd name="T12" fmla="*/ 0 w 88"/>
                    <a:gd name="T13" fmla="*/ 0 h 8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8"/>
                    <a:gd name="T22" fmla="*/ 0 h 811"/>
                    <a:gd name="T23" fmla="*/ 88 w 88"/>
                    <a:gd name="T24" fmla="*/ 811 h 8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8" h="811">
                      <a:moveTo>
                        <a:pt x="0" y="811"/>
                      </a:moveTo>
                      <a:lnTo>
                        <a:pt x="44" y="811"/>
                      </a:lnTo>
                      <a:lnTo>
                        <a:pt x="88" y="811"/>
                      </a:lnTo>
                      <a:lnTo>
                        <a:pt x="88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81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98" name="Freeform 826"/>
                <p:cNvSpPr>
                  <a:spLocks/>
                </p:cNvSpPr>
                <p:nvPr/>
              </p:nvSpPr>
              <p:spPr bwMode="auto">
                <a:xfrm>
                  <a:off x="4428" y="714"/>
                  <a:ext cx="15" cy="8"/>
                </a:xfrm>
                <a:custGeom>
                  <a:avLst/>
                  <a:gdLst>
                    <a:gd name="T0" fmla="*/ 0 w 88"/>
                    <a:gd name="T1" fmla="*/ 0 h 43"/>
                    <a:gd name="T2" fmla="*/ 0 w 88"/>
                    <a:gd name="T3" fmla="*/ 0 h 43"/>
                    <a:gd name="T4" fmla="*/ 0 w 88"/>
                    <a:gd name="T5" fmla="*/ 0 h 43"/>
                    <a:gd name="T6" fmla="*/ 0 w 88"/>
                    <a:gd name="T7" fmla="*/ 0 h 43"/>
                    <a:gd name="T8" fmla="*/ 0 w 88"/>
                    <a:gd name="T9" fmla="*/ 0 h 43"/>
                    <a:gd name="T10" fmla="*/ 0 w 88"/>
                    <a:gd name="T11" fmla="*/ 0 h 43"/>
                    <a:gd name="T12" fmla="*/ 0 w 88"/>
                    <a:gd name="T13" fmla="*/ 0 h 43"/>
                    <a:gd name="T14" fmla="*/ 0 w 88"/>
                    <a:gd name="T15" fmla="*/ 0 h 43"/>
                    <a:gd name="T16" fmla="*/ 0 w 88"/>
                    <a:gd name="T17" fmla="*/ 0 h 43"/>
                    <a:gd name="T18" fmla="*/ 0 w 88"/>
                    <a:gd name="T19" fmla="*/ 0 h 43"/>
                    <a:gd name="T20" fmla="*/ 0 w 88"/>
                    <a:gd name="T21" fmla="*/ 0 h 43"/>
                    <a:gd name="T22" fmla="*/ 0 w 88"/>
                    <a:gd name="T23" fmla="*/ 0 h 43"/>
                    <a:gd name="T24" fmla="*/ 0 w 88"/>
                    <a:gd name="T25" fmla="*/ 0 h 43"/>
                    <a:gd name="T26" fmla="*/ 0 w 88"/>
                    <a:gd name="T27" fmla="*/ 0 h 43"/>
                    <a:gd name="T28" fmla="*/ 0 w 88"/>
                    <a:gd name="T29" fmla="*/ 0 h 43"/>
                    <a:gd name="T30" fmla="*/ 0 w 88"/>
                    <a:gd name="T31" fmla="*/ 0 h 4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3"/>
                    <a:gd name="T50" fmla="*/ 88 w 88"/>
                    <a:gd name="T51" fmla="*/ 43 h 4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3">
                      <a:moveTo>
                        <a:pt x="44" y="43"/>
                      </a:moveTo>
                      <a:lnTo>
                        <a:pt x="0" y="43"/>
                      </a:ln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0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7"/>
                      </a:lnTo>
                      <a:lnTo>
                        <a:pt x="77" y="14"/>
                      </a:lnTo>
                      <a:lnTo>
                        <a:pt x="83" y="23"/>
                      </a:lnTo>
                      <a:lnTo>
                        <a:pt x="86" y="33"/>
                      </a:lnTo>
                      <a:lnTo>
                        <a:pt x="88" y="43"/>
                      </a:lnTo>
                      <a:lnTo>
                        <a:pt x="44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99" name="Freeform 827"/>
                <p:cNvSpPr>
                  <a:spLocks/>
                </p:cNvSpPr>
                <p:nvPr/>
              </p:nvSpPr>
              <p:spPr bwMode="auto">
                <a:xfrm>
                  <a:off x="4428" y="714"/>
                  <a:ext cx="15" cy="8"/>
                </a:xfrm>
                <a:custGeom>
                  <a:avLst/>
                  <a:gdLst>
                    <a:gd name="T0" fmla="*/ 0 w 88"/>
                    <a:gd name="T1" fmla="*/ 0 h 43"/>
                    <a:gd name="T2" fmla="*/ 0 w 88"/>
                    <a:gd name="T3" fmla="*/ 0 h 43"/>
                    <a:gd name="T4" fmla="*/ 0 w 88"/>
                    <a:gd name="T5" fmla="*/ 0 h 43"/>
                    <a:gd name="T6" fmla="*/ 0 w 88"/>
                    <a:gd name="T7" fmla="*/ 0 h 43"/>
                    <a:gd name="T8" fmla="*/ 0 w 88"/>
                    <a:gd name="T9" fmla="*/ 0 h 43"/>
                    <a:gd name="T10" fmla="*/ 0 w 88"/>
                    <a:gd name="T11" fmla="*/ 0 h 43"/>
                    <a:gd name="T12" fmla="*/ 0 w 88"/>
                    <a:gd name="T13" fmla="*/ 0 h 43"/>
                    <a:gd name="T14" fmla="*/ 0 w 88"/>
                    <a:gd name="T15" fmla="*/ 0 h 43"/>
                    <a:gd name="T16" fmla="*/ 0 w 88"/>
                    <a:gd name="T17" fmla="*/ 0 h 43"/>
                    <a:gd name="T18" fmla="*/ 0 w 88"/>
                    <a:gd name="T19" fmla="*/ 0 h 43"/>
                    <a:gd name="T20" fmla="*/ 0 w 88"/>
                    <a:gd name="T21" fmla="*/ 0 h 43"/>
                    <a:gd name="T22" fmla="*/ 0 w 88"/>
                    <a:gd name="T23" fmla="*/ 0 h 43"/>
                    <a:gd name="T24" fmla="*/ 0 w 88"/>
                    <a:gd name="T25" fmla="*/ 0 h 43"/>
                    <a:gd name="T26" fmla="*/ 0 w 88"/>
                    <a:gd name="T27" fmla="*/ 0 h 4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3"/>
                    <a:gd name="T44" fmla="*/ 88 w 88"/>
                    <a:gd name="T45" fmla="*/ 43 h 4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3">
                      <a:moveTo>
                        <a:pt x="0" y="43"/>
                      </a:move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0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7"/>
                      </a:lnTo>
                      <a:lnTo>
                        <a:pt x="77" y="14"/>
                      </a:lnTo>
                      <a:lnTo>
                        <a:pt x="83" y="23"/>
                      </a:lnTo>
                      <a:lnTo>
                        <a:pt x="86" y="33"/>
                      </a:lnTo>
                      <a:lnTo>
                        <a:pt x="88" y="4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00" name="Freeform 828"/>
                <p:cNvSpPr>
                  <a:spLocks/>
                </p:cNvSpPr>
                <p:nvPr/>
              </p:nvSpPr>
              <p:spPr bwMode="auto">
                <a:xfrm>
                  <a:off x="4428" y="722"/>
                  <a:ext cx="15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w 88"/>
                    <a:gd name="T29" fmla="*/ 0 h 44"/>
                    <a:gd name="T30" fmla="*/ 0 w 88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4"/>
                    <a:gd name="T50" fmla="*/ 88 w 88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4">
                      <a:moveTo>
                        <a:pt x="44" y="0"/>
                      </a:moveTo>
                      <a:lnTo>
                        <a:pt x="88" y="0"/>
                      </a:lnTo>
                      <a:lnTo>
                        <a:pt x="86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69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8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0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01" name="Freeform 829"/>
                <p:cNvSpPr>
                  <a:spLocks/>
                </p:cNvSpPr>
                <p:nvPr/>
              </p:nvSpPr>
              <p:spPr bwMode="auto">
                <a:xfrm>
                  <a:off x="4428" y="722"/>
                  <a:ext cx="15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4"/>
                    <a:gd name="T44" fmla="*/ 88 w 88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4">
                      <a:moveTo>
                        <a:pt x="88" y="0"/>
                      </a:moveTo>
                      <a:lnTo>
                        <a:pt x="86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69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8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0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02" name="Freeform 830"/>
                <p:cNvSpPr>
                  <a:spLocks/>
                </p:cNvSpPr>
                <p:nvPr/>
              </p:nvSpPr>
              <p:spPr bwMode="auto">
                <a:xfrm>
                  <a:off x="4428" y="580"/>
                  <a:ext cx="15" cy="142"/>
                </a:xfrm>
                <a:custGeom>
                  <a:avLst/>
                  <a:gdLst>
                    <a:gd name="T0" fmla="*/ 0 w 88"/>
                    <a:gd name="T1" fmla="*/ 0 h 849"/>
                    <a:gd name="T2" fmla="*/ 0 w 88"/>
                    <a:gd name="T3" fmla="*/ 0 h 849"/>
                    <a:gd name="T4" fmla="*/ 0 w 88"/>
                    <a:gd name="T5" fmla="*/ 0 h 849"/>
                    <a:gd name="T6" fmla="*/ 0 w 88"/>
                    <a:gd name="T7" fmla="*/ 0 h 849"/>
                    <a:gd name="T8" fmla="*/ 0 w 88"/>
                    <a:gd name="T9" fmla="*/ 0 h 849"/>
                    <a:gd name="T10" fmla="*/ 0 w 88"/>
                    <a:gd name="T11" fmla="*/ 0 h 849"/>
                    <a:gd name="T12" fmla="*/ 0 w 88"/>
                    <a:gd name="T13" fmla="*/ 0 h 84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8"/>
                    <a:gd name="T22" fmla="*/ 0 h 849"/>
                    <a:gd name="T23" fmla="*/ 88 w 88"/>
                    <a:gd name="T24" fmla="*/ 849 h 84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8" h="849">
                      <a:moveTo>
                        <a:pt x="0" y="849"/>
                      </a:moveTo>
                      <a:lnTo>
                        <a:pt x="44" y="849"/>
                      </a:lnTo>
                      <a:lnTo>
                        <a:pt x="88" y="849"/>
                      </a:lnTo>
                      <a:lnTo>
                        <a:pt x="88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8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03" name="Freeform 831"/>
                <p:cNvSpPr>
                  <a:spLocks/>
                </p:cNvSpPr>
                <p:nvPr/>
              </p:nvSpPr>
              <p:spPr bwMode="auto">
                <a:xfrm>
                  <a:off x="4428" y="580"/>
                  <a:ext cx="15" cy="142"/>
                </a:xfrm>
                <a:custGeom>
                  <a:avLst/>
                  <a:gdLst>
                    <a:gd name="T0" fmla="*/ 0 w 88"/>
                    <a:gd name="T1" fmla="*/ 0 h 849"/>
                    <a:gd name="T2" fmla="*/ 0 w 88"/>
                    <a:gd name="T3" fmla="*/ 0 h 849"/>
                    <a:gd name="T4" fmla="*/ 0 w 88"/>
                    <a:gd name="T5" fmla="*/ 0 h 849"/>
                    <a:gd name="T6" fmla="*/ 0 w 88"/>
                    <a:gd name="T7" fmla="*/ 0 h 849"/>
                    <a:gd name="T8" fmla="*/ 0 w 88"/>
                    <a:gd name="T9" fmla="*/ 0 h 849"/>
                    <a:gd name="T10" fmla="*/ 0 w 88"/>
                    <a:gd name="T11" fmla="*/ 0 h 849"/>
                    <a:gd name="T12" fmla="*/ 0 w 88"/>
                    <a:gd name="T13" fmla="*/ 0 h 84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8"/>
                    <a:gd name="T22" fmla="*/ 0 h 849"/>
                    <a:gd name="T23" fmla="*/ 88 w 88"/>
                    <a:gd name="T24" fmla="*/ 849 h 84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8" h="849">
                      <a:moveTo>
                        <a:pt x="0" y="849"/>
                      </a:moveTo>
                      <a:lnTo>
                        <a:pt x="44" y="849"/>
                      </a:lnTo>
                      <a:lnTo>
                        <a:pt x="88" y="849"/>
                      </a:lnTo>
                      <a:lnTo>
                        <a:pt x="88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84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04" name="Freeform 832"/>
                <p:cNvSpPr>
                  <a:spLocks/>
                </p:cNvSpPr>
                <p:nvPr/>
              </p:nvSpPr>
              <p:spPr bwMode="auto">
                <a:xfrm>
                  <a:off x="4428" y="573"/>
                  <a:ext cx="15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w 88"/>
                    <a:gd name="T29" fmla="*/ 0 h 44"/>
                    <a:gd name="T30" fmla="*/ 0 w 88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4"/>
                    <a:gd name="T50" fmla="*/ 88 w 88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0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7"/>
                      </a:lnTo>
                      <a:lnTo>
                        <a:pt x="77" y="14"/>
                      </a:lnTo>
                      <a:lnTo>
                        <a:pt x="83" y="23"/>
                      </a:lnTo>
                      <a:lnTo>
                        <a:pt x="86" y="33"/>
                      </a:lnTo>
                      <a:lnTo>
                        <a:pt x="88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05" name="Freeform 833"/>
                <p:cNvSpPr>
                  <a:spLocks/>
                </p:cNvSpPr>
                <p:nvPr/>
              </p:nvSpPr>
              <p:spPr bwMode="auto">
                <a:xfrm>
                  <a:off x="4428" y="573"/>
                  <a:ext cx="15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4"/>
                    <a:gd name="T44" fmla="*/ 88 w 88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0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7"/>
                      </a:lnTo>
                      <a:lnTo>
                        <a:pt x="77" y="14"/>
                      </a:lnTo>
                      <a:lnTo>
                        <a:pt x="83" y="23"/>
                      </a:lnTo>
                      <a:lnTo>
                        <a:pt x="86" y="33"/>
                      </a:lnTo>
                      <a:lnTo>
                        <a:pt x="88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06" name="Freeform 834"/>
                <p:cNvSpPr>
                  <a:spLocks/>
                </p:cNvSpPr>
                <p:nvPr/>
              </p:nvSpPr>
              <p:spPr bwMode="auto">
                <a:xfrm>
                  <a:off x="4015" y="590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2" y="33"/>
                      </a:lnTo>
                      <a:lnTo>
                        <a:pt x="5" y="24"/>
                      </a:lnTo>
                      <a:lnTo>
                        <a:pt x="11" y="14"/>
                      </a:lnTo>
                      <a:lnTo>
                        <a:pt x="19" y="8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0" y="2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4" y="24"/>
                      </a:lnTo>
                      <a:lnTo>
                        <a:pt x="87" y="33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07" name="Freeform 835"/>
                <p:cNvSpPr>
                  <a:spLocks/>
                </p:cNvSpPr>
                <p:nvPr/>
              </p:nvSpPr>
              <p:spPr bwMode="auto">
                <a:xfrm>
                  <a:off x="4015" y="590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2" y="33"/>
                      </a:lnTo>
                      <a:lnTo>
                        <a:pt x="5" y="24"/>
                      </a:lnTo>
                      <a:lnTo>
                        <a:pt x="11" y="14"/>
                      </a:lnTo>
                      <a:lnTo>
                        <a:pt x="19" y="8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0" y="2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4" y="24"/>
                      </a:lnTo>
                      <a:lnTo>
                        <a:pt x="87" y="33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08" name="Freeform 836"/>
                <p:cNvSpPr>
                  <a:spLocks/>
                </p:cNvSpPr>
                <p:nvPr/>
              </p:nvSpPr>
              <p:spPr bwMode="auto">
                <a:xfrm>
                  <a:off x="4015" y="597"/>
                  <a:ext cx="15" cy="125"/>
                </a:xfrm>
                <a:custGeom>
                  <a:avLst/>
                  <a:gdLst>
                    <a:gd name="T0" fmla="*/ 0 w 89"/>
                    <a:gd name="T1" fmla="*/ 0 h 749"/>
                    <a:gd name="T2" fmla="*/ 0 w 89"/>
                    <a:gd name="T3" fmla="*/ 0 h 749"/>
                    <a:gd name="T4" fmla="*/ 0 w 89"/>
                    <a:gd name="T5" fmla="*/ 0 h 749"/>
                    <a:gd name="T6" fmla="*/ 0 w 89"/>
                    <a:gd name="T7" fmla="*/ 0 h 749"/>
                    <a:gd name="T8" fmla="*/ 0 w 89"/>
                    <a:gd name="T9" fmla="*/ 0 h 749"/>
                    <a:gd name="T10" fmla="*/ 0 w 89"/>
                    <a:gd name="T11" fmla="*/ 0 h 749"/>
                    <a:gd name="T12" fmla="*/ 0 w 89"/>
                    <a:gd name="T13" fmla="*/ 0 h 74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749"/>
                    <a:gd name="T23" fmla="*/ 89 w 89"/>
                    <a:gd name="T24" fmla="*/ 749 h 74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749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749"/>
                      </a:lnTo>
                      <a:lnTo>
                        <a:pt x="44" y="749"/>
                      </a:lnTo>
                      <a:lnTo>
                        <a:pt x="89" y="749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09" name="Freeform 837"/>
                <p:cNvSpPr>
                  <a:spLocks/>
                </p:cNvSpPr>
                <p:nvPr/>
              </p:nvSpPr>
              <p:spPr bwMode="auto">
                <a:xfrm>
                  <a:off x="4015" y="597"/>
                  <a:ext cx="15" cy="125"/>
                </a:xfrm>
                <a:custGeom>
                  <a:avLst/>
                  <a:gdLst>
                    <a:gd name="T0" fmla="*/ 0 w 89"/>
                    <a:gd name="T1" fmla="*/ 0 h 749"/>
                    <a:gd name="T2" fmla="*/ 0 w 89"/>
                    <a:gd name="T3" fmla="*/ 0 h 749"/>
                    <a:gd name="T4" fmla="*/ 0 w 89"/>
                    <a:gd name="T5" fmla="*/ 0 h 749"/>
                    <a:gd name="T6" fmla="*/ 0 w 89"/>
                    <a:gd name="T7" fmla="*/ 0 h 749"/>
                    <a:gd name="T8" fmla="*/ 0 w 89"/>
                    <a:gd name="T9" fmla="*/ 0 h 749"/>
                    <a:gd name="T10" fmla="*/ 0 w 89"/>
                    <a:gd name="T11" fmla="*/ 0 h 749"/>
                    <a:gd name="T12" fmla="*/ 0 w 89"/>
                    <a:gd name="T13" fmla="*/ 0 h 74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749"/>
                    <a:gd name="T23" fmla="*/ 89 w 89"/>
                    <a:gd name="T24" fmla="*/ 749 h 74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749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749"/>
                      </a:lnTo>
                      <a:lnTo>
                        <a:pt x="44" y="749"/>
                      </a:lnTo>
                      <a:lnTo>
                        <a:pt x="89" y="749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10" name="Freeform 838"/>
                <p:cNvSpPr>
                  <a:spLocks/>
                </p:cNvSpPr>
                <p:nvPr/>
              </p:nvSpPr>
              <p:spPr bwMode="auto">
                <a:xfrm>
                  <a:off x="4015" y="72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4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50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9" y="37"/>
                      </a:lnTo>
                      <a:lnTo>
                        <a:pt x="11" y="30"/>
                      </a:lnTo>
                      <a:lnTo>
                        <a:pt x="5" y="21"/>
                      </a:lnTo>
                      <a:lnTo>
                        <a:pt x="2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11" name="Freeform 839"/>
                <p:cNvSpPr>
                  <a:spLocks/>
                </p:cNvSpPr>
                <p:nvPr/>
              </p:nvSpPr>
              <p:spPr bwMode="auto">
                <a:xfrm>
                  <a:off x="4015" y="72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4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50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9" y="37"/>
                      </a:lnTo>
                      <a:lnTo>
                        <a:pt x="11" y="30"/>
                      </a:lnTo>
                      <a:lnTo>
                        <a:pt x="5" y="21"/>
                      </a:lnTo>
                      <a:lnTo>
                        <a:pt x="2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12" name="Freeform 840"/>
                <p:cNvSpPr>
                  <a:spLocks/>
                </p:cNvSpPr>
                <p:nvPr/>
              </p:nvSpPr>
              <p:spPr bwMode="auto">
                <a:xfrm>
                  <a:off x="4015" y="1417"/>
                  <a:ext cx="15" cy="8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2" y="33"/>
                      </a:lnTo>
                      <a:lnTo>
                        <a:pt x="5" y="23"/>
                      </a:lnTo>
                      <a:lnTo>
                        <a:pt x="11" y="14"/>
                      </a:lnTo>
                      <a:lnTo>
                        <a:pt x="19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4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13" name="Freeform 841"/>
                <p:cNvSpPr>
                  <a:spLocks/>
                </p:cNvSpPr>
                <p:nvPr/>
              </p:nvSpPr>
              <p:spPr bwMode="auto">
                <a:xfrm>
                  <a:off x="4015" y="1417"/>
                  <a:ext cx="15" cy="8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2" y="33"/>
                      </a:lnTo>
                      <a:lnTo>
                        <a:pt x="5" y="23"/>
                      </a:lnTo>
                      <a:lnTo>
                        <a:pt x="11" y="14"/>
                      </a:lnTo>
                      <a:lnTo>
                        <a:pt x="19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4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14" name="Freeform 842"/>
                <p:cNvSpPr>
                  <a:spLocks/>
                </p:cNvSpPr>
                <p:nvPr/>
              </p:nvSpPr>
              <p:spPr bwMode="auto">
                <a:xfrm>
                  <a:off x="4015" y="1425"/>
                  <a:ext cx="15" cy="77"/>
                </a:xfrm>
                <a:custGeom>
                  <a:avLst/>
                  <a:gdLst>
                    <a:gd name="T0" fmla="*/ 0 w 89"/>
                    <a:gd name="T1" fmla="*/ 0 h 460"/>
                    <a:gd name="T2" fmla="*/ 0 w 89"/>
                    <a:gd name="T3" fmla="*/ 0 h 460"/>
                    <a:gd name="T4" fmla="*/ 0 w 89"/>
                    <a:gd name="T5" fmla="*/ 0 h 460"/>
                    <a:gd name="T6" fmla="*/ 0 w 89"/>
                    <a:gd name="T7" fmla="*/ 0 h 460"/>
                    <a:gd name="T8" fmla="*/ 0 w 89"/>
                    <a:gd name="T9" fmla="*/ 0 h 460"/>
                    <a:gd name="T10" fmla="*/ 0 w 89"/>
                    <a:gd name="T11" fmla="*/ 0 h 460"/>
                    <a:gd name="T12" fmla="*/ 0 w 89"/>
                    <a:gd name="T13" fmla="*/ 0 h 46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460"/>
                    <a:gd name="T23" fmla="*/ 89 w 89"/>
                    <a:gd name="T24" fmla="*/ 460 h 46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460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460"/>
                      </a:lnTo>
                      <a:lnTo>
                        <a:pt x="44" y="460"/>
                      </a:lnTo>
                      <a:lnTo>
                        <a:pt x="89" y="46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15" name="Freeform 843"/>
                <p:cNvSpPr>
                  <a:spLocks/>
                </p:cNvSpPr>
                <p:nvPr/>
              </p:nvSpPr>
              <p:spPr bwMode="auto">
                <a:xfrm>
                  <a:off x="4015" y="1425"/>
                  <a:ext cx="15" cy="77"/>
                </a:xfrm>
                <a:custGeom>
                  <a:avLst/>
                  <a:gdLst>
                    <a:gd name="T0" fmla="*/ 0 w 89"/>
                    <a:gd name="T1" fmla="*/ 0 h 460"/>
                    <a:gd name="T2" fmla="*/ 0 w 89"/>
                    <a:gd name="T3" fmla="*/ 0 h 460"/>
                    <a:gd name="T4" fmla="*/ 0 w 89"/>
                    <a:gd name="T5" fmla="*/ 0 h 460"/>
                    <a:gd name="T6" fmla="*/ 0 w 89"/>
                    <a:gd name="T7" fmla="*/ 0 h 460"/>
                    <a:gd name="T8" fmla="*/ 0 w 89"/>
                    <a:gd name="T9" fmla="*/ 0 h 460"/>
                    <a:gd name="T10" fmla="*/ 0 w 89"/>
                    <a:gd name="T11" fmla="*/ 0 h 460"/>
                    <a:gd name="T12" fmla="*/ 0 w 89"/>
                    <a:gd name="T13" fmla="*/ 0 h 46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460"/>
                    <a:gd name="T23" fmla="*/ 89 w 89"/>
                    <a:gd name="T24" fmla="*/ 460 h 46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460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460"/>
                      </a:lnTo>
                      <a:lnTo>
                        <a:pt x="44" y="460"/>
                      </a:lnTo>
                      <a:lnTo>
                        <a:pt x="89" y="46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16" name="Freeform 844"/>
                <p:cNvSpPr>
                  <a:spLocks/>
                </p:cNvSpPr>
                <p:nvPr/>
              </p:nvSpPr>
              <p:spPr bwMode="auto">
                <a:xfrm>
                  <a:off x="4015" y="150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4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50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9" y="37"/>
                      </a:lnTo>
                      <a:lnTo>
                        <a:pt x="11" y="30"/>
                      </a:lnTo>
                      <a:lnTo>
                        <a:pt x="5" y="21"/>
                      </a:lnTo>
                      <a:lnTo>
                        <a:pt x="2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17" name="Freeform 845"/>
                <p:cNvSpPr>
                  <a:spLocks/>
                </p:cNvSpPr>
                <p:nvPr/>
              </p:nvSpPr>
              <p:spPr bwMode="auto">
                <a:xfrm>
                  <a:off x="4015" y="150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4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50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9" y="37"/>
                      </a:lnTo>
                      <a:lnTo>
                        <a:pt x="11" y="30"/>
                      </a:lnTo>
                      <a:lnTo>
                        <a:pt x="5" y="21"/>
                      </a:lnTo>
                      <a:lnTo>
                        <a:pt x="2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18" name="Freeform 846"/>
                <p:cNvSpPr>
                  <a:spLocks/>
                </p:cNvSpPr>
                <p:nvPr/>
              </p:nvSpPr>
              <p:spPr bwMode="auto">
                <a:xfrm>
                  <a:off x="4428" y="1502"/>
                  <a:ext cx="15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w 88"/>
                    <a:gd name="T29" fmla="*/ 0 h 44"/>
                    <a:gd name="T30" fmla="*/ 0 w 88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4"/>
                    <a:gd name="T50" fmla="*/ 88 w 88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4">
                      <a:moveTo>
                        <a:pt x="44" y="0"/>
                      </a:moveTo>
                      <a:lnTo>
                        <a:pt x="88" y="0"/>
                      </a:lnTo>
                      <a:lnTo>
                        <a:pt x="86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69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8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0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19" name="Freeform 847"/>
                <p:cNvSpPr>
                  <a:spLocks/>
                </p:cNvSpPr>
                <p:nvPr/>
              </p:nvSpPr>
              <p:spPr bwMode="auto">
                <a:xfrm>
                  <a:off x="4428" y="1502"/>
                  <a:ext cx="15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4"/>
                    <a:gd name="T44" fmla="*/ 88 w 88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4">
                      <a:moveTo>
                        <a:pt x="88" y="0"/>
                      </a:moveTo>
                      <a:lnTo>
                        <a:pt x="86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69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8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0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20" name="Freeform 848"/>
                <p:cNvSpPr>
                  <a:spLocks/>
                </p:cNvSpPr>
                <p:nvPr/>
              </p:nvSpPr>
              <p:spPr bwMode="auto">
                <a:xfrm>
                  <a:off x="4428" y="1425"/>
                  <a:ext cx="15" cy="77"/>
                </a:xfrm>
                <a:custGeom>
                  <a:avLst/>
                  <a:gdLst>
                    <a:gd name="T0" fmla="*/ 0 w 88"/>
                    <a:gd name="T1" fmla="*/ 0 h 460"/>
                    <a:gd name="T2" fmla="*/ 0 w 88"/>
                    <a:gd name="T3" fmla="*/ 0 h 460"/>
                    <a:gd name="T4" fmla="*/ 0 w 88"/>
                    <a:gd name="T5" fmla="*/ 0 h 460"/>
                    <a:gd name="T6" fmla="*/ 0 w 88"/>
                    <a:gd name="T7" fmla="*/ 0 h 460"/>
                    <a:gd name="T8" fmla="*/ 0 w 88"/>
                    <a:gd name="T9" fmla="*/ 0 h 460"/>
                    <a:gd name="T10" fmla="*/ 0 w 88"/>
                    <a:gd name="T11" fmla="*/ 0 h 460"/>
                    <a:gd name="T12" fmla="*/ 0 w 88"/>
                    <a:gd name="T13" fmla="*/ 0 h 46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8"/>
                    <a:gd name="T22" fmla="*/ 0 h 460"/>
                    <a:gd name="T23" fmla="*/ 88 w 88"/>
                    <a:gd name="T24" fmla="*/ 460 h 46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8" h="460">
                      <a:moveTo>
                        <a:pt x="0" y="460"/>
                      </a:moveTo>
                      <a:lnTo>
                        <a:pt x="44" y="460"/>
                      </a:lnTo>
                      <a:lnTo>
                        <a:pt x="88" y="460"/>
                      </a:lnTo>
                      <a:lnTo>
                        <a:pt x="88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21" name="Freeform 849"/>
                <p:cNvSpPr>
                  <a:spLocks/>
                </p:cNvSpPr>
                <p:nvPr/>
              </p:nvSpPr>
              <p:spPr bwMode="auto">
                <a:xfrm>
                  <a:off x="4428" y="1425"/>
                  <a:ext cx="15" cy="77"/>
                </a:xfrm>
                <a:custGeom>
                  <a:avLst/>
                  <a:gdLst>
                    <a:gd name="T0" fmla="*/ 0 w 88"/>
                    <a:gd name="T1" fmla="*/ 0 h 460"/>
                    <a:gd name="T2" fmla="*/ 0 w 88"/>
                    <a:gd name="T3" fmla="*/ 0 h 460"/>
                    <a:gd name="T4" fmla="*/ 0 w 88"/>
                    <a:gd name="T5" fmla="*/ 0 h 460"/>
                    <a:gd name="T6" fmla="*/ 0 w 88"/>
                    <a:gd name="T7" fmla="*/ 0 h 460"/>
                    <a:gd name="T8" fmla="*/ 0 w 88"/>
                    <a:gd name="T9" fmla="*/ 0 h 460"/>
                    <a:gd name="T10" fmla="*/ 0 w 88"/>
                    <a:gd name="T11" fmla="*/ 0 h 460"/>
                    <a:gd name="T12" fmla="*/ 0 w 88"/>
                    <a:gd name="T13" fmla="*/ 0 h 46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8"/>
                    <a:gd name="T22" fmla="*/ 0 h 460"/>
                    <a:gd name="T23" fmla="*/ 88 w 88"/>
                    <a:gd name="T24" fmla="*/ 460 h 46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8" h="460">
                      <a:moveTo>
                        <a:pt x="0" y="460"/>
                      </a:moveTo>
                      <a:lnTo>
                        <a:pt x="44" y="460"/>
                      </a:lnTo>
                      <a:lnTo>
                        <a:pt x="88" y="460"/>
                      </a:lnTo>
                      <a:lnTo>
                        <a:pt x="88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46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22" name="Freeform 850"/>
                <p:cNvSpPr>
                  <a:spLocks/>
                </p:cNvSpPr>
                <p:nvPr/>
              </p:nvSpPr>
              <p:spPr bwMode="auto">
                <a:xfrm>
                  <a:off x="4428" y="1417"/>
                  <a:ext cx="15" cy="8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w 88"/>
                    <a:gd name="T29" fmla="*/ 0 h 44"/>
                    <a:gd name="T30" fmla="*/ 0 w 88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4"/>
                    <a:gd name="T50" fmla="*/ 88 w 88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0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7"/>
                      </a:lnTo>
                      <a:lnTo>
                        <a:pt x="77" y="14"/>
                      </a:lnTo>
                      <a:lnTo>
                        <a:pt x="83" y="23"/>
                      </a:lnTo>
                      <a:lnTo>
                        <a:pt x="86" y="33"/>
                      </a:lnTo>
                      <a:lnTo>
                        <a:pt x="88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23" name="Freeform 851"/>
                <p:cNvSpPr>
                  <a:spLocks/>
                </p:cNvSpPr>
                <p:nvPr/>
              </p:nvSpPr>
              <p:spPr bwMode="auto">
                <a:xfrm>
                  <a:off x="4428" y="1417"/>
                  <a:ext cx="15" cy="8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4"/>
                    <a:gd name="T44" fmla="*/ 88 w 88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0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7"/>
                      </a:lnTo>
                      <a:lnTo>
                        <a:pt x="77" y="14"/>
                      </a:lnTo>
                      <a:lnTo>
                        <a:pt x="83" y="23"/>
                      </a:lnTo>
                      <a:lnTo>
                        <a:pt x="86" y="33"/>
                      </a:lnTo>
                      <a:lnTo>
                        <a:pt x="88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24" name="Freeform 852"/>
                <p:cNvSpPr>
                  <a:spLocks/>
                </p:cNvSpPr>
                <p:nvPr/>
              </p:nvSpPr>
              <p:spPr bwMode="auto">
                <a:xfrm>
                  <a:off x="4015" y="849"/>
                  <a:ext cx="15" cy="8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2" y="33"/>
                      </a:lnTo>
                      <a:lnTo>
                        <a:pt x="5" y="23"/>
                      </a:lnTo>
                      <a:lnTo>
                        <a:pt x="11" y="14"/>
                      </a:lnTo>
                      <a:lnTo>
                        <a:pt x="19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4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25" name="Freeform 853"/>
                <p:cNvSpPr>
                  <a:spLocks/>
                </p:cNvSpPr>
                <p:nvPr/>
              </p:nvSpPr>
              <p:spPr bwMode="auto">
                <a:xfrm>
                  <a:off x="4015" y="849"/>
                  <a:ext cx="15" cy="8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2" y="33"/>
                      </a:lnTo>
                      <a:lnTo>
                        <a:pt x="5" y="23"/>
                      </a:lnTo>
                      <a:lnTo>
                        <a:pt x="11" y="14"/>
                      </a:lnTo>
                      <a:lnTo>
                        <a:pt x="19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4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26" name="Freeform 854"/>
                <p:cNvSpPr>
                  <a:spLocks/>
                </p:cNvSpPr>
                <p:nvPr/>
              </p:nvSpPr>
              <p:spPr bwMode="auto">
                <a:xfrm>
                  <a:off x="4015" y="857"/>
                  <a:ext cx="15" cy="568"/>
                </a:xfrm>
                <a:custGeom>
                  <a:avLst/>
                  <a:gdLst>
                    <a:gd name="T0" fmla="*/ 0 w 89"/>
                    <a:gd name="T1" fmla="*/ 0 h 3408"/>
                    <a:gd name="T2" fmla="*/ 0 w 89"/>
                    <a:gd name="T3" fmla="*/ 0 h 3408"/>
                    <a:gd name="T4" fmla="*/ 0 w 89"/>
                    <a:gd name="T5" fmla="*/ 0 h 3408"/>
                    <a:gd name="T6" fmla="*/ 0 w 89"/>
                    <a:gd name="T7" fmla="*/ 0 h 3408"/>
                    <a:gd name="T8" fmla="*/ 0 w 89"/>
                    <a:gd name="T9" fmla="*/ 0 h 3408"/>
                    <a:gd name="T10" fmla="*/ 0 w 89"/>
                    <a:gd name="T11" fmla="*/ 0 h 3408"/>
                    <a:gd name="T12" fmla="*/ 0 w 89"/>
                    <a:gd name="T13" fmla="*/ 0 h 340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3408"/>
                    <a:gd name="T23" fmla="*/ 89 w 89"/>
                    <a:gd name="T24" fmla="*/ 3408 h 340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3408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3408"/>
                      </a:lnTo>
                      <a:lnTo>
                        <a:pt x="44" y="3408"/>
                      </a:lnTo>
                      <a:lnTo>
                        <a:pt x="89" y="3408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27" name="Freeform 855"/>
                <p:cNvSpPr>
                  <a:spLocks/>
                </p:cNvSpPr>
                <p:nvPr/>
              </p:nvSpPr>
              <p:spPr bwMode="auto">
                <a:xfrm>
                  <a:off x="4015" y="857"/>
                  <a:ext cx="15" cy="568"/>
                </a:xfrm>
                <a:custGeom>
                  <a:avLst/>
                  <a:gdLst>
                    <a:gd name="T0" fmla="*/ 0 w 89"/>
                    <a:gd name="T1" fmla="*/ 0 h 3408"/>
                    <a:gd name="T2" fmla="*/ 0 w 89"/>
                    <a:gd name="T3" fmla="*/ 0 h 3408"/>
                    <a:gd name="T4" fmla="*/ 0 w 89"/>
                    <a:gd name="T5" fmla="*/ 0 h 3408"/>
                    <a:gd name="T6" fmla="*/ 0 w 89"/>
                    <a:gd name="T7" fmla="*/ 0 h 3408"/>
                    <a:gd name="T8" fmla="*/ 0 w 89"/>
                    <a:gd name="T9" fmla="*/ 0 h 3408"/>
                    <a:gd name="T10" fmla="*/ 0 w 89"/>
                    <a:gd name="T11" fmla="*/ 0 h 3408"/>
                    <a:gd name="T12" fmla="*/ 0 w 89"/>
                    <a:gd name="T13" fmla="*/ 0 h 340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3408"/>
                    <a:gd name="T23" fmla="*/ 89 w 89"/>
                    <a:gd name="T24" fmla="*/ 3408 h 340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3408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3408"/>
                      </a:lnTo>
                      <a:lnTo>
                        <a:pt x="44" y="3408"/>
                      </a:lnTo>
                      <a:lnTo>
                        <a:pt x="89" y="3408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28" name="Freeform 856"/>
                <p:cNvSpPr>
                  <a:spLocks/>
                </p:cNvSpPr>
                <p:nvPr/>
              </p:nvSpPr>
              <p:spPr bwMode="auto">
                <a:xfrm>
                  <a:off x="4015" y="1425"/>
                  <a:ext cx="15" cy="7"/>
                </a:xfrm>
                <a:custGeom>
                  <a:avLst/>
                  <a:gdLst>
                    <a:gd name="T0" fmla="*/ 0 w 89"/>
                    <a:gd name="T1" fmla="*/ 0 h 43"/>
                    <a:gd name="T2" fmla="*/ 0 w 89"/>
                    <a:gd name="T3" fmla="*/ 0 h 43"/>
                    <a:gd name="T4" fmla="*/ 0 w 89"/>
                    <a:gd name="T5" fmla="*/ 0 h 43"/>
                    <a:gd name="T6" fmla="*/ 0 w 89"/>
                    <a:gd name="T7" fmla="*/ 0 h 43"/>
                    <a:gd name="T8" fmla="*/ 0 w 89"/>
                    <a:gd name="T9" fmla="*/ 0 h 43"/>
                    <a:gd name="T10" fmla="*/ 0 w 89"/>
                    <a:gd name="T11" fmla="*/ 0 h 43"/>
                    <a:gd name="T12" fmla="*/ 0 w 89"/>
                    <a:gd name="T13" fmla="*/ 0 h 43"/>
                    <a:gd name="T14" fmla="*/ 0 w 89"/>
                    <a:gd name="T15" fmla="*/ 0 h 43"/>
                    <a:gd name="T16" fmla="*/ 0 w 89"/>
                    <a:gd name="T17" fmla="*/ 0 h 43"/>
                    <a:gd name="T18" fmla="*/ 0 w 89"/>
                    <a:gd name="T19" fmla="*/ 0 h 43"/>
                    <a:gd name="T20" fmla="*/ 0 w 89"/>
                    <a:gd name="T21" fmla="*/ 0 h 43"/>
                    <a:gd name="T22" fmla="*/ 0 w 89"/>
                    <a:gd name="T23" fmla="*/ 0 h 43"/>
                    <a:gd name="T24" fmla="*/ 0 w 89"/>
                    <a:gd name="T25" fmla="*/ 0 h 43"/>
                    <a:gd name="T26" fmla="*/ 0 w 89"/>
                    <a:gd name="T27" fmla="*/ 0 h 43"/>
                    <a:gd name="T28" fmla="*/ 0 w 89"/>
                    <a:gd name="T29" fmla="*/ 0 h 43"/>
                    <a:gd name="T30" fmla="*/ 0 w 89"/>
                    <a:gd name="T31" fmla="*/ 0 h 4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3"/>
                    <a:gd name="T50" fmla="*/ 89 w 89"/>
                    <a:gd name="T51" fmla="*/ 43 h 4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3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0"/>
                      </a:lnTo>
                      <a:lnTo>
                        <a:pt x="84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1"/>
                      </a:lnTo>
                      <a:lnTo>
                        <a:pt x="50" y="43"/>
                      </a:lnTo>
                      <a:lnTo>
                        <a:pt x="39" y="43"/>
                      </a:lnTo>
                      <a:lnTo>
                        <a:pt x="28" y="41"/>
                      </a:lnTo>
                      <a:lnTo>
                        <a:pt x="19" y="36"/>
                      </a:lnTo>
                      <a:lnTo>
                        <a:pt x="11" y="30"/>
                      </a:lnTo>
                      <a:lnTo>
                        <a:pt x="5" y="20"/>
                      </a:lnTo>
                      <a:lnTo>
                        <a:pt x="2" y="10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29" name="Freeform 857"/>
                <p:cNvSpPr>
                  <a:spLocks/>
                </p:cNvSpPr>
                <p:nvPr/>
              </p:nvSpPr>
              <p:spPr bwMode="auto">
                <a:xfrm>
                  <a:off x="4015" y="1425"/>
                  <a:ext cx="15" cy="7"/>
                </a:xfrm>
                <a:custGeom>
                  <a:avLst/>
                  <a:gdLst>
                    <a:gd name="T0" fmla="*/ 0 w 89"/>
                    <a:gd name="T1" fmla="*/ 0 h 43"/>
                    <a:gd name="T2" fmla="*/ 0 w 89"/>
                    <a:gd name="T3" fmla="*/ 0 h 43"/>
                    <a:gd name="T4" fmla="*/ 0 w 89"/>
                    <a:gd name="T5" fmla="*/ 0 h 43"/>
                    <a:gd name="T6" fmla="*/ 0 w 89"/>
                    <a:gd name="T7" fmla="*/ 0 h 43"/>
                    <a:gd name="T8" fmla="*/ 0 w 89"/>
                    <a:gd name="T9" fmla="*/ 0 h 43"/>
                    <a:gd name="T10" fmla="*/ 0 w 89"/>
                    <a:gd name="T11" fmla="*/ 0 h 43"/>
                    <a:gd name="T12" fmla="*/ 0 w 89"/>
                    <a:gd name="T13" fmla="*/ 0 h 43"/>
                    <a:gd name="T14" fmla="*/ 0 w 89"/>
                    <a:gd name="T15" fmla="*/ 0 h 43"/>
                    <a:gd name="T16" fmla="*/ 0 w 89"/>
                    <a:gd name="T17" fmla="*/ 0 h 43"/>
                    <a:gd name="T18" fmla="*/ 0 w 89"/>
                    <a:gd name="T19" fmla="*/ 0 h 43"/>
                    <a:gd name="T20" fmla="*/ 0 w 89"/>
                    <a:gd name="T21" fmla="*/ 0 h 43"/>
                    <a:gd name="T22" fmla="*/ 0 w 89"/>
                    <a:gd name="T23" fmla="*/ 0 h 43"/>
                    <a:gd name="T24" fmla="*/ 0 w 89"/>
                    <a:gd name="T25" fmla="*/ 0 h 43"/>
                    <a:gd name="T26" fmla="*/ 0 w 89"/>
                    <a:gd name="T27" fmla="*/ 0 h 4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3"/>
                    <a:gd name="T44" fmla="*/ 89 w 89"/>
                    <a:gd name="T45" fmla="*/ 43 h 4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3">
                      <a:moveTo>
                        <a:pt x="89" y="0"/>
                      </a:moveTo>
                      <a:lnTo>
                        <a:pt x="87" y="10"/>
                      </a:lnTo>
                      <a:lnTo>
                        <a:pt x="84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1"/>
                      </a:lnTo>
                      <a:lnTo>
                        <a:pt x="50" y="43"/>
                      </a:lnTo>
                      <a:lnTo>
                        <a:pt x="39" y="43"/>
                      </a:lnTo>
                      <a:lnTo>
                        <a:pt x="28" y="41"/>
                      </a:lnTo>
                      <a:lnTo>
                        <a:pt x="19" y="36"/>
                      </a:lnTo>
                      <a:lnTo>
                        <a:pt x="11" y="30"/>
                      </a:lnTo>
                      <a:lnTo>
                        <a:pt x="5" y="20"/>
                      </a:lnTo>
                      <a:lnTo>
                        <a:pt x="2" y="1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30" name="Freeform 858"/>
                <p:cNvSpPr>
                  <a:spLocks/>
                </p:cNvSpPr>
                <p:nvPr/>
              </p:nvSpPr>
              <p:spPr bwMode="auto">
                <a:xfrm>
                  <a:off x="4428" y="1425"/>
                  <a:ext cx="15" cy="7"/>
                </a:xfrm>
                <a:custGeom>
                  <a:avLst/>
                  <a:gdLst>
                    <a:gd name="T0" fmla="*/ 0 w 88"/>
                    <a:gd name="T1" fmla="*/ 0 h 43"/>
                    <a:gd name="T2" fmla="*/ 0 w 88"/>
                    <a:gd name="T3" fmla="*/ 0 h 43"/>
                    <a:gd name="T4" fmla="*/ 0 w 88"/>
                    <a:gd name="T5" fmla="*/ 0 h 43"/>
                    <a:gd name="T6" fmla="*/ 0 w 88"/>
                    <a:gd name="T7" fmla="*/ 0 h 43"/>
                    <a:gd name="T8" fmla="*/ 0 w 88"/>
                    <a:gd name="T9" fmla="*/ 0 h 43"/>
                    <a:gd name="T10" fmla="*/ 0 w 88"/>
                    <a:gd name="T11" fmla="*/ 0 h 43"/>
                    <a:gd name="T12" fmla="*/ 0 w 88"/>
                    <a:gd name="T13" fmla="*/ 0 h 43"/>
                    <a:gd name="T14" fmla="*/ 0 w 88"/>
                    <a:gd name="T15" fmla="*/ 0 h 43"/>
                    <a:gd name="T16" fmla="*/ 0 w 88"/>
                    <a:gd name="T17" fmla="*/ 0 h 43"/>
                    <a:gd name="T18" fmla="*/ 0 w 88"/>
                    <a:gd name="T19" fmla="*/ 0 h 43"/>
                    <a:gd name="T20" fmla="*/ 0 w 88"/>
                    <a:gd name="T21" fmla="*/ 0 h 43"/>
                    <a:gd name="T22" fmla="*/ 0 w 88"/>
                    <a:gd name="T23" fmla="*/ 0 h 43"/>
                    <a:gd name="T24" fmla="*/ 0 w 88"/>
                    <a:gd name="T25" fmla="*/ 0 h 43"/>
                    <a:gd name="T26" fmla="*/ 0 w 88"/>
                    <a:gd name="T27" fmla="*/ 0 h 43"/>
                    <a:gd name="T28" fmla="*/ 0 w 88"/>
                    <a:gd name="T29" fmla="*/ 0 h 43"/>
                    <a:gd name="T30" fmla="*/ 0 w 88"/>
                    <a:gd name="T31" fmla="*/ 0 h 4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3"/>
                    <a:gd name="T50" fmla="*/ 88 w 88"/>
                    <a:gd name="T51" fmla="*/ 43 h 4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3">
                      <a:moveTo>
                        <a:pt x="44" y="0"/>
                      </a:moveTo>
                      <a:lnTo>
                        <a:pt x="88" y="0"/>
                      </a:lnTo>
                      <a:lnTo>
                        <a:pt x="86" y="10"/>
                      </a:lnTo>
                      <a:lnTo>
                        <a:pt x="83" y="20"/>
                      </a:lnTo>
                      <a:lnTo>
                        <a:pt x="77" y="30"/>
                      </a:lnTo>
                      <a:lnTo>
                        <a:pt x="69" y="36"/>
                      </a:lnTo>
                      <a:lnTo>
                        <a:pt x="60" y="41"/>
                      </a:lnTo>
                      <a:lnTo>
                        <a:pt x="49" y="43"/>
                      </a:lnTo>
                      <a:lnTo>
                        <a:pt x="38" y="43"/>
                      </a:lnTo>
                      <a:lnTo>
                        <a:pt x="28" y="41"/>
                      </a:lnTo>
                      <a:lnTo>
                        <a:pt x="18" y="36"/>
                      </a:lnTo>
                      <a:lnTo>
                        <a:pt x="10" y="30"/>
                      </a:lnTo>
                      <a:lnTo>
                        <a:pt x="4" y="20"/>
                      </a:lnTo>
                      <a:lnTo>
                        <a:pt x="1" y="10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31" name="Freeform 859"/>
                <p:cNvSpPr>
                  <a:spLocks/>
                </p:cNvSpPr>
                <p:nvPr/>
              </p:nvSpPr>
              <p:spPr bwMode="auto">
                <a:xfrm>
                  <a:off x="4428" y="1425"/>
                  <a:ext cx="15" cy="7"/>
                </a:xfrm>
                <a:custGeom>
                  <a:avLst/>
                  <a:gdLst>
                    <a:gd name="T0" fmla="*/ 0 w 88"/>
                    <a:gd name="T1" fmla="*/ 0 h 43"/>
                    <a:gd name="T2" fmla="*/ 0 w 88"/>
                    <a:gd name="T3" fmla="*/ 0 h 43"/>
                    <a:gd name="T4" fmla="*/ 0 w 88"/>
                    <a:gd name="T5" fmla="*/ 0 h 43"/>
                    <a:gd name="T6" fmla="*/ 0 w 88"/>
                    <a:gd name="T7" fmla="*/ 0 h 43"/>
                    <a:gd name="T8" fmla="*/ 0 w 88"/>
                    <a:gd name="T9" fmla="*/ 0 h 43"/>
                    <a:gd name="T10" fmla="*/ 0 w 88"/>
                    <a:gd name="T11" fmla="*/ 0 h 43"/>
                    <a:gd name="T12" fmla="*/ 0 w 88"/>
                    <a:gd name="T13" fmla="*/ 0 h 43"/>
                    <a:gd name="T14" fmla="*/ 0 w 88"/>
                    <a:gd name="T15" fmla="*/ 0 h 43"/>
                    <a:gd name="T16" fmla="*/ 0 w 88"/>
                    <a:gd name="T17" fmla="*/ 0 h 43"/>
                    <a:gd name="T18" fmla="*/ 0 w 88"/>
                    <a:gd name="T19" fmla="*/ 0 h 43"/>
                    <a:gd name="T20" fmla="*/ 0 w 88"/>
                    <a:gd name="T21" fmla="*/ 0 h 43"/>
                    <a:gd name="T22" fmla="*/ 0 w 88"/>
                    <a:gd name="T23" fmla="*/ 0 h 43"/>
                    <a:gd name="T24" fmla="*/ 0 w 88"/>
                    <a:gd name="T25" fmla="*/ 0 h 43"/>
                    <a:gd name="T26" fmla="*/ 0 w 88"/>
                    <a:gd name="T27" fmla="*/ 0 h 4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3"/>
                    <a:gd name="T44" fmla="*/ 88 w 88"/>
                    <a:gd name="T45" fmla="*/ 43 h 4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3">
                      <a:moveTo>
                        <a:pt x="88" y="0"/>
                      </a:moveTo>
                      <a:lnTo>
                        <a:pt x="86" y="10"/>
                      </a:lnTo>
                      <a:lnTo>
                        <a:pt x="83" y="20"/>
                      </a:lnTo>
                      <a:lnTo>
                        <a:pt x="77" y="30"/>
                      </a:lnTo>
                      <a:lnTo>
                        <a:pt x="69" y="36"/>
                      </a:lnTo>
                      <a:lnTo>
                        <a:pt x="60" y="41"/>
                      </a:lnTo>
                      <a:lnTo>
                        <a:pt x="49" y="43"/>
                      </a:lnTo>
                      <a:lnTo>
                        <a:pt x="38" y="43"/>
                      </a:lnTo>
                      <a:lnTo>
                        <a:pt x="28" y="41"/>
                      </a:lnTo>
                      <a:lnTo>
                        <a:pt x="18" y="36"/>
                      </a:lnTo>
                      <a:lnTo>
                        <a:pt x="10" y="30"/>
                      </a:lnTo>
                      <a:lnTo>
                        <a:pt x="4" y="20"/>
                      </a:lnTo>
                      <a:lnTo>
                        <a:pt x="1" y="1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32" name="Freeform 860"/>
                <p:cNvSpPr>
                  <a:spLocks/>
                </p:cNvSpPr>
                <p:nvPr/>
              </p:nvSpPr>
              <p:spPr bwMode="auto">
                <a:xfrm>
                  <a:off x="4428" y="857"/>
                  <a:ext cx="15" cy="568"/>
                </a:xfrm>
                <a:custGeom>
                  <a:avLst/>
                  <a:gdLst>
                    <a:gd name="T0" fmla="*/ 0 w 88"/>
                    <a:gd name="T1" fmla="*/ 0 h 3408"/>
                    <a:gd name="T2" fmla="*/ 0 w 88"/>
                    <a:gd name="T3" fmla="*/ 0 h 3408"/>
                    <a:gd name="T4" fmla="*/ 0 w 88"/>
                    <a:gd name="T5" fmla="*/ 0 h 3408"/>
                    <a:gd name="T6" fmla="*/ 0 w 88"/>
                    <a:gd name="T7" fmla="*/ 0 h 3408"/>
                    <a:gd name="T8" fmla="*/ 0 w 88"/>
                    <a:gd name="T9" fmla="*/ 0 h 3408"/>
                    <a:gd name="T10" fmla="*/ 0 w 88"/>
                    <a:gd name="T11" fmla="*/ 0 h 3408"/>
                    <a:gd name="T12" fmla="*/ 0 w 88"/>
                    <a:gd name="T13" fmla="*/ 0 h 340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8"/>
                    <a:gd name="T22" fmla="*/ 0 h 3408"/>
                    <a:gd name="T23" fmla="*/ 88 w 88"/>
                    <a:gd name="T24" fmla="*/ 3408 h 340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8" h="3408">
                      <a:moveTo>
                        <a:pt x="0" y="3408"/>
                      </a:moveTo>
                      <a:lnTo>
                        <a:pt x="44" y="3408"/>
                      </a:lnTo>
                      <a:lnTo>
                        <a:pt x="88" y="3408"/>
                      </a:lnTo>
                      <a:lnTo>
                        <a:pt x="88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3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33" name="Freeform 861"/>
                <p:cNvSpPr>
                  <a:spLocks/>
                </p:cNvSpPr>
                <p:nvPr/>
              </p:nvSpPr>
              <p:spPr bwMode="auto">
                <a:xfrm>
                  <a:off x="4428" y="857"/>
                  <a:ext cx="15" cy="568"/>
                </a:xfrm>
                <a:custGeom>
                  <a:avLst/>
                  <a:gdLst>
                    <a:gd name="T0" fmla="*/ 0 w 88"/>
                    <a:gd name="T1" fmla="*/ 0 h 3408"/>
                    <a:gd name="T2" fmla="*/ 0 w 88"/>
                    <a:gd name="T3" fmla="*/ 0 h 3408"/>
                    <a:gd name="T4" fmla="*/ 0 w 88"/>
                    <a:gd name="T5" fmla="*/ 0 h 3408"/>
                    <a:gd name="T6" fmla="*/ 0 w 88"/>
                    <a:gd name="T7" fmla="*/ 0 h 3408"/>
                    <a:gd name="T8" fmla="*/ 0 w 88"/>
                    <a:gd name="T9" fmla="*/ 0 h 3408"/>
                    <a:gd name="T10" fmla="*/ 0 w 88"/>
                    <a:gd name="T11" fmla="*/ 0 h 3408"/>
                    <a:gd name="T12" fmla="*/ 0 w 88"/>
                    <a:gd name="T13" fmla="*/ 0 h 340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8"/>
                    <a:gd name="T22" fmla="*/ 0 h 3408"/>
                    <a:gd name="T23" fmla="*/ 88 w 88"/>
                    <a:gd name="T24" fmla="*/ 3408 h 340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8" h="3408">
                      <a:moveTo>
                        <a:pt x="0" y="3408"/>
                      </a:moveTo>
                      <a:lnTo>
                        <a:pt x="44" y="3408"/>
                      </a:lnTo>
                      <a:lnTo>
                        <a:pt x="88" y="3408"/>
                      </a:lnTo>
                      <a:lnTo>
                        <a:pt x="88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340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34" name="Freeform 862"/>
                <p:cNvSpPr>
                  <a:spLocks/>
                </p:cNvSpPr>
                <p:nvPr/>
              </p:nvSpPr>
              <p:spPr bwMode="auto">
                <a:xfrm>
                  <a:off x="4428" y="849"/>
                  <a:ext cx="15" cy="8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w 88"/>
                    <a:gd name="T29" fmla="*/ 0 h 44"/>
                    <a:gd name="T30" fmla="*/ 0 w 88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4"/>
                    <a:gd name="T50" fmla="*/ 88 w 88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0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7"/>
                      </a:lnTo>
                      <a:lnTo>
                        <a:pt x="77" y="14"/>
                      </a:lnTo>
                      <a:lnTo>
                        <a:pt x="83" y="23"/>
                      </a:lnTo>
                      <a:lnTo>
                        <a:pt x="86" y="33"/>
                      </a:lnTo>
                      <a:lnTo>
                        <a:pt x="88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35" name="Freeform 863"/>
                <p:cNvSpPr>
                  <a:spLocks/>
                </p:cNvSpPr>
                <p:nvPr/>
              </p:nvSpPr>
              <p:spPr bwMode="auto">
                <a:xfrm>
                  <a:off x="4428" y="849"/>
                  <a:ext cx="15" cy="8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4"/>
                    <a:gd name="T44" fmla="*/ 88 w 88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0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7"/>
                      </a:lnTo>
                      <a:lnTo>
                        <a:pt x="77" y="14"/>
                      </a:lnTo>
                      <a:lnTo>
                        <a:pt x="83" y="23"/>
                      </a:lnTo>
                      <a:lnTo>
                        <a:pt x="86" y="33"/>
                      </a:lnTo>
                      <a:lnTo>
                        <a:pt x="88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36" name="Freeform 864"/>
                <p:cNvSpPr>
                  <a:spLocks/>
                </p:cNvSpPr>
                <p:nvPr/>
              </p:nvSpPr>
              <p:spPr bwMode="auto">
                <a:xfrm>
                  <a:off x="4015" y="597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4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2"/>
                      </a:lnTo>
                      <a:lnTo>
                        <a:pt x="50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9" y="36"/>
                      </a:lnTo>
                      <a:lnTo>
                        <a:pt x="11" y="30"/>
                      </a:lnTo>
                      <a:lnTo>
                        <a:pt x="5" y="20"/>
                      </a:lnTo>
                      <a:lnTo>
                        <a:pt x="2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37" name="Freeform 865"/>
                <p:cNvSpPr>
                  <a:spLocks/>
                </p:cNvSpPr>
                <p:nvPr/>
              </p:nvSpPr>
              <p:spPr bwMode="auto">
                <a:xfrm>
                  <a:off x="4015" y="597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4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2"/>
                      </a:lnTo>
                      <a:lnTo>
                        <a:pt x="50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9" y="36"/>
                      </a:lnTo>
                      <a:lnTo>
                        <a:pt x="11" y="30"/>
                      </a:lnTo>
                      <a:lnTo>
                        <a:pt x="5" y="20"/>
                      </a:lnTo>
                      <a:lnTo>
                        <a:pt x="2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38" name="Freeform 866"/>
                <p:cNvSpPr>
                  <a:spLocks/>
                </p:cNvSpPr>
                <p:nvPr/>
              </p:nvSpPr>
              <p:spPr bwMode="auto">
                <a:xfrm>
                  <a:off x="4015" y="509"/>
                  <a:ext cx="15" cy="88"/>
                </a:xfrm>
                <a:custGeom>
                  <a:avLst/>
                  <a:gdLst>
                    <a:gd name="T0" fmla="*/ 0 w 89"/>
                    <a:gd name="T1" fmla="*/ 0 h 526"/>
                    <a:gd name="T2" fmla="*/ 0 w 89"/>
                    <a:gd name="T3" fmla="*/ 0 h 526"/>
                    <a:gd name="T4" fmla="*/ 0 w 89"/>
                    <a:gd name="T5" fmla="*/ 0 h 526"/>
                    <a:gd name="T6" fmla="*/ 0 w 89"/>
                    <a:gd name="T7" fmla="*/ 0 h 526"/>
                    <a:gd name="T8" fmla="*/ 0 w 89"/>
                    <a:gd name="T9" fmla="*/ 0 h 526"/>
                    <a:gd name="T10" fmla="*/ 0 w 89"/>
                    <a:gd name="T11" fmla="*/ 0 h 526"/>
                    <a:gd name="T12" fmla="*/ 0 w 89"/>
                    <a:gd name="T13" fmla="*/ 0 h 5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526"/>
                    <a:gd name="T23" fmla="*/ 89 w 89"/>
                    <a:gd name="T24" fmla="*/ 526 h 5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526">
                      <a:moveTo>
                        <a:pt x="0" y="526"/>
                      </a:moveTo>
                      <a:lnTo>
                        <a:pt x="44" y="526"/>
                      </a:lnTo>
                      <a:lnTo>
                        <a:pt x="89" y="526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39" name="Freeform 867"/>
                <p:cNvSpPr>
                  <a:spLocks/>
                </p:cNvSpPr>
                <p:nvPr/>
              </p:nvSpPr>
              <p:spPr bwMode="auto">
                <a:xfrm>
                  <a:off x="4015" y="509"/>
                  <a:ext cx="15" cy="88"/>
                </a:xfrm>
                <a:custGeom>
                  <a:avLst/>
                  <a:gdLst>
                    <a:gd name="T0" fmla="*/ 0 w 89"/>
                    <a:gd name="T1" fmla="*/ 0 h 526"/>
                    <a:gd name="T2" fmla="*/ 0 w 89"/>
                    <a:gd name="T3" fmla="*/ 0 h 526"/>
                    <a:gd name="T4" fmla="*/ 0 w 89"/>
                    <a:gd name="T5" fmla="*/ 0 h 526"/>
                    <a:gd name="T6" fmla="*/ 0 w 89"/>
                    <a:gd name="T7" fmla="*/ 0 h 526"/>
                    <a:gd name="T8" fmla="*/ 0 w 89"/>
                    <a:gd name="T9" fmla="*/ 0 h 526"/>
                    <a:gd name="T10" fmla="*/ 0 w 89"/>
                    <a:gd name="T11" fmla="*/ 0 h 526"/>
                    <a:gd name="T12" fmla="*/ 0 w 89"/>
                    <a:gd name="T13" fmla="*/ 0 h 5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526"/>
                    <a:gd name="T23" fmla="*/ 89 w 89"/>
                    <a:gd name="T24" fmla="*/ 526 h 5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526">
                      <a:moveTo>
                        <a:pt x="0" y="526"/>
                      </a:moveTo>
                      <a:lnTo>
                        <a:pt x="44" y="526"/>
                      </a:lnTo>
                      <a:lnTo>
                        <a:pt x="89" y="526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2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40" name="Freeform 868"/>
                <p:cNvSpPr>
                  <a:spLocks/>
                </p:cNvSpPr>
                <p:nvPr/>
              </p:nvSpPr>
              <p:spPr bwMode="auto">
                <a:xfrm>
                  <a:off x="4015" y="50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2" y="34"/>
                      </a:lnTo>
                      <a:lnTo>
                        <a:pt x="5" y="24"/>
                      </a:lnTo>
                      <a:lnTo>
                        <a:pt x="11" y="14"/>
                      </a:lnTo>
                      <a:lnTo>
                        <a:pt x="19" y="8"/>
                      </a:lnTo>
                      <a:lnTo>
                        <a:pt x="28" y="3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0" y="3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4" y="24"/>
                      </a:lnTo>
                      <a:lnTo>
                        <a:pt x="87" y="34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41" name="Freeform 869"/>
                <p:cNvSpPr>
                  <a:spLocks/>
                </p:cNvSpPr>
                <p:nvPr/>
              </p:nvSpPr>
              <p:spPr bwMode="auto">
                <a:xfrm>
                  <a:off x="4015" y="50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2" y="34"/>
                      </a:lnTo>
                      <a:lnTo>
                        <a:pt x="5" y="24"/>
                      </a:lnTo>
                      <a:lnTo>
                        <a:pt x="11" y="14"/>
                      </a:lnTo>
                      <a:lnTo>
                        <a:pt x="19" y="8"/>
                      </a:lnTo>
                      <a:lnTo>
                        <a:pt x="28" y="3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0" y="3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4" y="24"/>
                      </a:lnTo>
                      <a:lnTo>
                        <a:pt x="87" y="34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42" name="Freeform 870"/>
                <p:cNvSpPr>
                  <a:spLocks/>
                </p:cNvSpPr>
                <p:nvPr/>
              </p:nvSpPr>
              <p:spPr bwMode="auto">
                <a:xfrm>
                  <a:off x="4400" y="502"/>
                  <a:ext cx="8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6"/>
                      </a:lnTo>
                      <a:lnTo>
                        <a:pt x="30" y="12"/>
                      </a:lnTo>
                      <a:lnTo>
                        <a:pt x="36" y="20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1"/>
                      </a:lnTo>
                      <a:lnTo>
                        <a:pt x="42" y="61"/>
                      </a:lnTo>
                      <a:lnTo>
                        <a:pt x="36" y="71"/>
                      </a:lnTo>
                      <a:lnTo>
                        <a:pt x="30" y="78"/>
                      </a:lnTo>
                      <a:lnTo>
                        <a:pt x="20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43" name="Freeform 871"/>
                <p:cNvSpPr>
                  <a:spLocks/>
                </p:cNvSpPr>
                <p:nvPr/>
              </p:nvSpPr>
              <p:spPr bwMode="auto">
                <a:xfrm>
                  <a:off x="4400" y="502"/>
                  <a:ext cx="8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0" y="0"/>
                      </a:moveTo>
                      <a:lnTo>
                        <a:pt x="11" y="2"/>
                      </a:lnTo>
                      <a:lnTo>
                        <a:pt x="20" y="6"/>
                      </a:lnTo>
                      <a:lnTo>
                        <a:pt x="30" y="12"/>
                      </a:lnTo>
                      <a:lnTo>
                        <a:pt x="36" y="20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1"/>
                      </a:lnTo>
                      <a:lnTo>
                        <a:pt x="42" y="61"/>
                      </a:lnTo>
                      <a:lnTo>
                        <a:pt x="36" y="71"/>
                      </a:lnTo>
                      <a:lnTo>
                        <a:pt x="30" y="78"/>
                      </a:lnTo>
                      <a:lnTo>
                        <a:pt x="20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44" name="Freeform 872"/>
                <p:cNvSpPr>
                  <a:spLocks/>
                </p:cNvSpPr>
                <p:nvPr/>
              </p:nvSpPr>
              <p:spPr bwMode="auto">
                <a:xfrm>
                  <a:off x="4023" y="502"/>
                  <a:ext cx="377" cy="15"/>
                </a:xfrm>
                <a:custGeom>
                  <a:avLst/>
                  <a:gdLst>
                    <a:gd name="T0" fmla="*/ 0 w 2267"/>
                    <a:gd name="T1" fmla="*/ 0 h 89"/>
                    <a:gd name="T2" fmla="*/ 0 w 2267"/>
                    <a:gd name="T3" fmla="*/ 0 h 89"/>
                    <a:gd name="T4" fmla="*/ 0 w 2267"/>
                    <a:gd name="T5" fmla="*/ 0 h 89"/>
                    <a:gd name="T6" fmla="*/ 0 w 2267"/>
                    <a:gd name="T7" fmla="*/ 0 h 89"/>
                    <a:gd name="T8" fmla="*/ 0 w 2267"/>
                    <a:gd name="T9" fmla="*/ 0 h 89"/>
                    <a:gd name="T10" fmla="*/ 0 w 2267"/>
                    <a:gd name="T11" fmla="*/ 0 h 89"/>
                    <a:gd name="T12" fmla="*/ 0 w 2267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67"/>
                    <a:gd name="T22" fmla="*/ 0 h 89"/>
                    <a:gd name="T23" fmla="*/ 2267 w 2267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67" h="89">
                      <a:moveTo>
                        <a:pt x="2267" y="89"/>
                      </a:moveTo>
                      <a:lnTo>
                        <a:pt x="2267" y="45"/>
                      </a:lnTo>
                      <a:lnTo>
                        <a:pt x="2267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2267" y="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45" name="Freeform 873"/>
                <p:cNvSpPr>
                  <a:spLocks/>
                </p:cNvSpPr>
                <p:nvPr/>
              </p:nvSpPr>
              <p:spPr bwMode="auto">
                <a:xfrm>
                  <a:off x="4023" y="502"/>
                  <a:ext cx="377" cy="15"/>
                </a:xfrm>
                <a:custGeom>
                  <a:avLst/>
                  <a:gdLst>
                    <a:gd name="T0" fmla="*/ 0 w 2267"/>
                    <a:gd name="T1" fmla="*/ 0 h 89"/>
                    <a:gd name="T2" fmla="*/ 0 w 2267"/>
                    <a:gd name="T3" fmla="*/ 0 h 89"/>
                    <a:gd name="T4" fmla="*/ 0 w 2267"/>
                    <a:gd name="T5" fmla="*/ 0 h 89"/>
                    <a:gd name="T6" fmla="*/ 0 w 2267"/>
                    <a:gd name="T7" fmla="*/ 0 h 89"/>
                    <a:gd name="T8" fmla="*/ 0 w 2267"/>
                    <a:gd name="T9" fmla="*/ 0 h 89"/>
                    <a:gd name="T10" fmla="*/ 0 w 2267"/>
                    <a:gd name="T11" fmla="*/ 0 h 89"/>
                    <a:gd name="T12" fmla="*/ 0 w 2267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67"/>
                    <a:gd name="T22" fmla="*/ 0 h 89"/>
                    <a:gd name="T23" fmla="*/ 2267 w 2267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67" h="89">
                      <a:moveTo>
                        <a:pt x="2267" y="89"/>
                      </a:moveTo>
                      <a:lnTo>
                        <a:pt x="2267" y="45"/>
                      </a:lnTo>
                      <a:lnTo>
                        <a:pt x="2267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2267" y="8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46" name="Freeform 874"/>
                <p:cNvSpPr>
                  <a:spLocks/>
                </p:cNvSpPr>
                <p:nvPr/>
              </p:nvSpPr>
              <p:spPr bwMode="auto">
                <a:xfrm>
                  <a:off x="4015" y="502"/>
                  <a:ext cx="8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4" y="88"/>
                      </a:lnTo>
                      <a:lnTo>
                        <a:pt x="24" y="85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3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3" y="29"/>
                      </a:lnTo>
                      <a:lnTo>
                        <a:pt x="8" y="20"/>
                      </a:lnTo>
                      <a:lnTo>
                        <a:pt x="14" y="12"/>
                      </a:lnTo>
                      <a:lnTo>
                        <a:pt x="24" y="6"/>
                      </a:lnTo>
                      <a:lnTo>
                        <a:pt x="34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47" name="Freeform 875"/>
                <p:cNvSpPr>
                  <a:spLocks/>
                </p:cNvSpPr>
                <p:nvPr/>
              </p:nvSpPr>
              <p:spPr bwMode="auto">
                <a:xfrm>
                  <a:off x="4015" y="502"/>
                  <a:ext cx="8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4" y="88"/>
                      </a:lnTo>
                      <a:lnTo>
                        <a:pt x="24" y="85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3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3" y="29"/>
                      </a:lnTo>
                      <a:lnTo>
                        <a:pt x="8" y="20"/>
                      </a:lnTo>
                      <a:lnTo>
                        <a:pt x="14" y="12"/>
                      </a:lnTo>
                      <a:lnTo>
                        <a:pt x="24" y="6"/>
                      </a:lnTo>
                      <a:lnTo>
                        <a:pt x="34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48" name="Freeform 876"/>
                <p:cNvSpPr>
                  <a:spLocks/>
                </p:cNvSpPr>
                <p:nvPr/>
              </p:nvSpPr>
              <p:spPr bwMode="auto">
                <a:xfrm>
                  <a:off x="4393" y="2388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49" name="Freeform 877"/>
                <p:cNvSpPr>
                  <a:spLocks/>
                </p:cNvSpPr>
                <p:nvPr/>
              </p:nvSpPr>
              <p:spPr bwMode="auto">
                <a:xfrm>
                  <a:off x="4393" y="2388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50" name="Freeform 878"/>
                <p:cNvSpPr>
                  <a:spLocks/>
                </p:cNvSpPr>
                <p:nvPr/>
              </p:nvSpPr>
              <p:spPr bwMode="auto">
                <a:xfrm>
                  <a:off x="4393" y="1502"/>
                  <a:ext cx="15" cy="886"/>
                </a:xfrm>
                <a:custGeom>
                  <a:avLst/>
                  <a:gdLst>
                    <a:gd name="T0" fmla="*/ 0 w 89"/>
                    <a:gd name="T1" fmla="*/ 0 h 5316"/>
                    <a:gd name="T2" fmla="*/ 0 w 89"/>
                    <a:gd name="T3" fmla="*/ 0 h 5316"/>
                    <a:gd name="T4" fmla="*/ 0 w 89"/>
                    <a:gd name="T5" fmla="*/ 0 h 5316"/>
                    <a:gd name="T6" fmla="*/ 0 w 89"/>
                    <a:gd name="T7" fmla="*/ 0 h 5316"/>
                    <a:gd name="T8" fmla="*/ 0 w 89"/>
                    <a:gd name="T9" fmla="*/ 0 h 5316"/>
                    <a:gd name="T10" fmla="*/ 0 w 89"/>
                    <a:gd name="T11" fmla="*/ 0 h 5316"/>
                    <a:gd name="T12" fmla="*/ 0 w 89"/>
                    <a:gd name="T13" fmla="*/ 0 h 53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5316"/>
                    <a:gd name="T23" fmla="*/ 89 w 89"/>
                    <a:gd name="T24" fmla="*/ 5316 h 531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5316">
                      <a:moveTo>
                        <a:pt x="0" y="5316"/>
                      </a:moveTo>
                      <a:lnTo>
                        <a:pt x="44" y="5316"/>
                      </a:lnTo>
                      <a:lnTo>
                        <a:pt x="89" y="5316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3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51" name="Freeform 879"/>
                <p:cNvSpPr>
                  <a:spLocks/>
                </p:cNvSpPr>
                <p:nvPr/>
              </p:nvSpPr>
              <p:spPr bwMode="auto">
                <a:xfrm>
                  <a:off x="4393" y="1502"/>
                  <a:ext cx="15" cy="886"/>
                </a:xfrm>
                <a:custGeom>
                  <a:avLst/>
                  <a:gdLst>
                    <a:gd name="T0" fmla="*/ 0 w 89"/>
                    <a:gd name="T1" fmla="*/ 0 h 5316"/>
                    <a:gd name="T2" fmla="*/ 0 w 89"/>
                    <a:gd name="T3" fmla="*/ 0 h 5316"/>
                    <a:gd name="T4" fmla="*/ 0 w 89"/>
                    <a:gd name="T5" fmla="*/ 0 h 5316"/>
                    <a:gd name="T6" fmla="*/ 0 w 89"/>
                    <a:gd name="T7" fmla="*/ 0 h 5316"/>
                    <a:gd name="T8" fmla="*/ 0 w 89"/>
                    <a:gd name="T9" fmla="*/ 0 h 5316"/>
                    <a:gd name="T10" fmla="*/ 0 w 89"/>
                    <a:gd name="T11" fmla="*/ 0 h 5316"/>
                    <a:gd name="T12" fmla="*/ 0 w 89"/>
                    <a:gd name="T13" fmla="*/ 0 h 53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5316"/>
                    <a:gd name="T23" fmla="*/ 89 w 89"/>
                    <a:gd name="T24" fmla="*/ 5316 h 531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5316">
                      <a:moveTo>
                        <a:pt x="0" y="5316"/>
                      </a:moveTo>
                      <a:lnTo>
                        <a:pt x="44" y="5316"/>
                      </a:lnTo>
                      <a:lnTo>
                        <a:pt x="89" y="5316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31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52" name="Freeform 880"/>
                <p:cNvSpPr>
                  <a:spLocks/>
                </p:cNvSpPr>
                <p:nvPr/>
              </p:nvSpPr>
              <p:spPr bwMode="auto">
                <a:xfrm>
                  <a:off x="4393" y="1494"/>
                  <a:ext cx="15" cy="8"/>
                </a:xfrm>
                <a:custGeom>
                  <a:avLst/>
                  <a:gdLst>
                    <a:gd name="T0" fmla="*/ 0 w 89"/>
                    <a:gd name="T1" fmla="*/ 0 h 43"/>
                    <a:gd name="T2" fmla="*/ 0 w 89"/>
                    <a:gd name="T3" fmla="*/ 0 h 43"/>
                    <a:gd name="T4" fmla="*/ 0 w 89"/>
                    <a:gd name="T5" fmla="*/ 0 h 43"/>
                    <a:gd name="T6" fmla="*/ 0 w 89"/>
                    <a:gd name="T7" fmla="*/ 0 h 43"/>
                    <a:gd name="T8" fmla="*/ 0 w 89"/>
                    <a:gd name="T9" fmla="*/ 0 h 43"/>
                    <a:gd name="T10" fmla="*/ 0 w 89"/>
                    <a:gd name="T11" fmla="*/ 0 h 43"/>
                    <a:gd name="T12" fmla="*/ 0 w 89"/>
                    <a:gd name="T13" fmla="*/ 0 h 43"/>
                    <a:gd name="T14" fmla="*/ 0 w 89"/>
                    <a:gd name="T15" fmla="*/ 0 h 43"/>
                    <a:gd name="T16" fmla="*/ 0 w 89"/>
                    <a:gd name="T17" fmla="*/ 0 h 43"/>
                    <a:gd name="T18" fmla="*/ 0 w 89"/>
                    <a:gd name="T19" fmla="*/ 0 h 43"/>
                    <a:gd name="T20" fmla="*/ 0 w 89"/>
                    <a:gd name="T21" fmla="*/ 0 h 43"/>
                    <a:gd name="T22" fmla="*/ 0 w 89"/>
                    <a:gd name="T23" fmla="*/ 0 h 43"/>
                    <a:gd name="T24" fmla="*/ 0 w 89"/>
                    <a:gd name="T25" fmla="*/ 0 h 43"/>
                    <a:gd name="T26" fmla="*/ 0 w 89"/>
                    <a:gd name="T27" fmla="*/ 0 h 43"/>
                    <a:gd name="T28" fmla="*/ 0 w 89"/>
                    <a:gd name="T29" fmla="*/ 0 h 43"/>
                    <a:gd name="T30" fmla="*/ 0 w 89"/>
                    <a:gd name="T31" fmla="*/ 0 h 4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3"/>
                    <a:gd name="T50" fmla="*/ 89 w 89"/>
                    <a:gd name="T51" fmla="*/ 43 h 4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3">
                      <a:moveTo>
                        <a:pt x="44" y="43"/>
                      </a:moveTo>
                      <a:lnTo>
                        <a:pt x="0" y="43"/>
                      </a:ln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1" y="13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3"/>
                      </a:lnTo>
                      <a:lnTo>
                        <a:pt x="83" y="23"/>
                      </a:lnTo>
                      <a:lnTo>
                        <a:pt x="87" y="33"/>
                      </a:lnTo>
                      <a:lnTo>
                        <a:pt x="89" y="43"/>
                      </a:lnTo>
                      <a:lnTo>
                        <a:pt x="44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53" name="Freeform 881"/>
                <p:cNvSpPr>
                  <a:spLocks/>
                </p:cNvSpPr>
                <p:nvPr/>
              </p:nvSpPr>
              <p:spPr bwMode="auto">
                <a:xfrm>
                  <a:off x="4393" y="1494"/>
                  <a:ext cx="15" cy="8"/>
                </a:xfrm>
                <a:custGeom>
                  <a:avLst/>
                  <a:gdLst>
                    <a:gd name="T0" fmla="*/ 0 w 89"/>
                    <a:gd name="T1" fmla="*/ 0 h 43"/>
                    <a:gd name="T2" fmla="*/ 0 w 89"/>
                    <a:gd name="T3" fmla="*/ 0 h 43"/>
                    <a:gd name="T4" fmla="*/ 0 w 89"/>
                    <a:gd name="T5" fmla="*/ 0 h 43"/>
                    <a:gd name="T6" fmla="*/ 0 w 89"/>
                    <a:gd name="T7" fmla="*/ 0 h 43"/>
                    <a:gd name="T8" fmla="*/ 0 w 89"/>
                    <a:gd name="T9" fmla="*/ 0 h 43"/>
                    <a:gd name="T10" fmla="*/ 0 w 89"/>
                    <a:gd name="T11" fmla="*/ 0 h 43"/>
                    <a:gd name="T12" fmla="*/ 0 w 89"/>
                    <a:gd name="T13" fmla="*/ 0 h 43"/>
                    <a:gd name="T14" fmla="*/ 0 w 89"/>
                    <a:gd name="T15" fmla="*/ 0 h 43"/>
                    <a:gd name="T16" fmla="*/ 0 w 89"/>
                    <a:gd name="T17" fmla="*/ 0 h 43"/>
                    <a:gd name="T18" fmla="*/ 0 w 89"/>
                    <a:gd name="T19" fmla="*/ 0 h 43"/>
                    <a:gd name="T20" fmla="*/ 0 w 89"/>
                    <a:gd name="T21" fmla="*/ 0 h 43"/>
                    <a:gd name="T22" fmla="*/ 0 w 89"/>
                    <a:gd name="T23" fmla="*/ 0 h 43"/>
                    <a:gd name="T24" fmla="*/ 0 w 89"/>
                    <a:gd name="T25" fmla="*/ 0 h 43"/>
                    <a:gd name="T26" fmla="*/ 0 w 89"/>
                    <a:gd name="T27" fmla="*/ 0 h 4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3"/>
                    <a:gd name="T44" fmla="*/ 89 w 89"/>
                    <a:gd name="T45" fmla="*/ 43 h 4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3">
                      <a:moveTo>
                        <a:pt x="0" y="43"/>
                      </a:move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1" y="13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3"/>
                      </a:lnTo>
                      <a:lnTo>
                        <a:pt x="83" y="23"/>
                      </a:lnTo>
                      <a:lnTo>
                        <a:pt x="87" y="33"/>
                      </a:lnTo>
                      <a:lnTo>
                        <a:pt x="89" y="4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54" name="Freeform 882"/>
                <p:cNvSpPr>
                  <a:spLocks/>
                </p:cNvSpPr>
                <p:nvPr/>
              </p:nvSpPr>
              <p:spPr bwMode="auto">
                <a:xfrm>
                  <a:off x="4051" y="1530"/>
                  <a:ext cx="14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3" y="24"/>
                      </a:lnTo>
                      <a:lnTo>
                        <a:pt x="87" y="33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55" name="Freeform 883"/>
                <p:cNvSpPr>
                  <a:spLocks/>
                </p:cNvSpPr>
                <p:nvPr/>
              </p:nvSpPr>
              <p:spPr bwMode="auto">
                <a:xfrm>
                  <a:off x="4051" y="1530"/>
                  <a:ext cx="14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4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3" y="24"/>
                      </a:lnTo>
                      <a:lnTo>
                        <a:pt x="87" y="33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56" name="Freeform 884"/>
                <p:cNvSpPr>
                  <a:spLocks/>
                </p:cNvSpPr>
                <p:nvPr/>
              </p:nvSpPr>
              <p:spPr bwMode="auto">
                <a:xfrm>
                  <a:off x="4051" y="1537"/>
                  <a:ext cx="14" cy="851"/>
                </a:xfrm>
                <a:custGeom>
                  <a:avLst/>
                  <a:gdLst>
                    <a:gd name="T0" fmla="*/ 0 w 89"/>
                    <a:gd name="T1" fmla="*/ 0 h 5103"/>
                    <a:gd name="T2" fmla="*/ 0 w 89"/>
                    <a:gd name="T3" fmla="*/ 0 h 5103"/>
                    <a:gd name="T4" fmla="*/ 0 w 89"/>
                    <a:gd name="T5" fmla="*/ 0 h 5103"/>
                    <a:gd name="T6" fmla="*/ 0 w 89"/>
                    <a:gd name="T7" fmla="*/ 0 h 5103"/>
                    <a:gd name="T8" fmla="*/ 0 w 89"/>
                    <a:gd name="T9" fmla="*/ 0 h 5103"/>
                    <a:gd name="T10" fmla="*/ 0 w 89"/>
                    <a:gd name="T11" fmla="*/ 0 h 5103"/>
                    <a:gd name="T12" fmla="*/ 0 w 89"/>
                    <a:gd name="T13" fmla="*/ 0 h 510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5103"/>
                    <a:gd name="T23" fmla="*/ 89 w 89"/>
                    <a:gd name="T24" fmla="*/ 5103 h 510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5103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103"/>
                      </a:lnTo>
                      <a:lnTo>
                        <a:pt x="44" y="5103"/>
                      </a:lnTo>
                      <a:lnTo>
                        <a:pt x="89" y="5103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57" name="Freeform 885"/>
                <p:cNvSpPr>
                  <a:spLocks/>
                </p:cNvSpPr>
                <p:nvPr/>
              </p:nvSpPr>
              <p:spPr bwMode="auto">
                <a:xfrm>
                  <a:off x="4051" y="1537"/>
                  <a:ext cx="14" cy="851"/>
                </a:xfrm>
                <a:custGeom>
                  <a:avLst/>
                  <a:gdLst>
                    <a:gd name="T0" fmla="*/ 0 w 89"/>
                    <a:gd name="T1" fmla="*/ 0 h 5103"/>
                    <a:gd name="T2" fmla="*/ 0 w 89"/>
                    <a:gd name="T3" fmla="*/ 0 h 5103"/>
                    <a:gd name="T4" fmla="*/ 0 w 89"/>
                    <a:gd name="T5" fmla="*/ 0 h 5103"/>
                    <a:gd name="T6" fmla="*/ 0 w 89"/>
                    <a:gd name="T7" fmla="*/ 0 h 5103"/>
                    <a:gd name="T8" fmla="*/ 0 w 89"/>
                    <a:gd name="T9" fmla="*/ 0 h 5103"/>
                    <a:gd name="T10" fmla="*/ 0 w 89"/>
                    <a:gd name="T11" fmla="*/ 0 h 5103"/>
                    <a:gd name="T12" fmla="*/ 0 w 89"/>
                    <a:gd name="T13" fmla="*/ 0 h 510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5103"/>
                    <a:gd name="T23" fmla="*/ 89 w 89"/>
                    <a:gd name="T24" fmla="*/ 5103 h 510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5103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103"/>
                      </a:lnTo>
                      <a:lnTo>
                        <a:pt x="44" y="5103"/>
                      </a:lnTo>
                      <a:lnTo>
                        <a:pt x="89" y="5103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58" name="Freeform 886"/>
                <p:cNvSpPr>
                  <a:spLocks/>
                </p:cNvSpPr>
                <p:nvPr/>
              </p:nvSpPr>
              <p:spPr bwMode="auto">
                <a:xfrm>
                  <a:off x="4051" y="2388"/>
                  <a:ext cx="14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59" name="Freeform 887"/>
                <p:cNvSpPr>
                  <a:spLocks/>
                </p:cNvSpPr>
                <p:nvPr/>
              </p:nvSpPr>
              <p:spPr bwMode="auto">
                <a:xfrm>
                  <a:off x="4051" y="2388"/>
                  <a:ext cx="14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0" name="Freeform 888"/>
                <p:cNvSpPr>
                  <a:spLocks/>
                </p:cNvSpPr>
                <p:nvPr/>
              </p:nvSpPr>
              <p:spPr bwMode="auto">
                <a:xfrm>
                  <a:off x="3945" y="2612"/>
                  <a:ext cx="14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4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1" name="Freeform 889"/>
                <p:cNvSpPr>
                  <a:spLocks/>
                </p:cNvSpPr>
                <p:nvPr/>
              </p:nvSpPr>
              <p:spPr bwMode="auto">
                <a:xfrm>
                  <a:off x="3945" y="2612"/>
                  <a:ext cx="14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4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2" name="Freeform 890"/>
                <p:cNvSpPr>
                  <a:spLocks/>
                </p:cNvSpPr>
                <p:nvPr/>
              </p:nvSpPr>
              <p:spPr bwMode="auto">
                <a:xfrm>
                  <a:off x="3945" y="2458"/>
                  <a:ext cx="14" cy="154"/>
                </a:xfrm>
                <a:custGeom>
                  <a:avLst/>
                  <a:gdLst>
                    <a:gd name="T0" fmla="*/ 0 w 89"/>
                    <a:gd name="T1" fmla="*/ 0 h 921"/>
                    <a:gd name="T2" fmla="*/ 0 w 89"/>
                    <a:gd name="T3" fmla="*/ 0 h 921"/>
                    <a:gd name="T4" fmla="*/ 0 w 89"/>
                    <a:gd name="T5" fmla="*/ 0 h 921"/>
                    <a:gd name="T6" fmla="*/ 0 w 89"/>
                    <a:gd name="T7" fmla="*/ 0 h 921"/>
                    <a:gd name="T8" fmla="*/ 0 w 89"/>
                    <a:gd name="T9" fmla="*/ 0 h 921"/>
                    <a:gd name="T10" fmla="*/ 0 w 89"/>
                    <a:gd name="T11" fmla="*/ 0 h 921"/>
                    <a:gd name="T12" fmla="*/ 0 w 89"/>
                    <a:gd name="T13" fmla="*/ 0 h 9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921"/>
                    <a:gd name="T23" fmla="*/ 89 w 89"/>
                    <a:gd name="T24" fmla="*/ 921 h 92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921">
                      <a:moveTo>
                        <a:pt x="0" y="921"/>
                      </a:moveTo>
                      <a:lnTo>
                        <a:pt x="44" y="921"/>
                      </a:lnTo>
                      <a:lnTo>
                        <a:pt x="89" y="921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9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3" name="Freeform 891"/>
                <p:cNvSpPr>
                  <a:spLocks/>
                </p:cNvSpPr>
                <p:nvPr/>
              </p:nvSpPr>
              <p:spPr bwMode="auto">
                <a:xfrm>
                  <a:off x="3945" y="2458"/>
                  <a:ext cx="14" cy="154"/>
                </a:xfrm>
                <a:custGeom>
                  <a:avLst/>
                  <a:gdLst>
                    <a:gd name="T0" fmla="*/ 0 w 89"/>
                    <a:gd name="T1" fmla="*/ 0 h 921"/>
                    <a:gd name="T2" fmla="*/ 0 w 89"/>
                    <a:gd name="T3" fmla="*/ 0 h 921"/>
                    <a:gd name="T4" fmla="*/ 0 w 89"/>
                    <a:gd name="T5" fmla="*/ 0 h 921"/>
                    <a:gd name="T6" fmla="*/ 0 w 89"/>
                    <a:gd name="T7" fmla="*/ 0 h 921"/>
                    <a:gd name="T8" fmla="*/ 0 w 89"/>
                    <a:gd name="T9" fmla="*/ 0 h 921"/>
                    <a:gd name="T10" fmla="*/ 0 w 89"/>
                    <a:gd name="T11" fmla="*/ 0 h 921"/>
                    <a:gd name="T12" fmla="*/ 0 w 89"/>
                    <a:gd name="T13" fmla="*/ 0 h 9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921"/>
                    <a:gd name="T23" fmla="*/ 89 w 89"/>
                    <a:gd name="T24" fmla="*/ 921 h 92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921">
                      <a:moveTo>
                        <a:pt x="0" y="921"/>
                      </a:moveTo>
                      <a:lnTo>
                        <a:pt x="44" y="921"/>
                      </a:lnTo>
                      <a:lnTo>
                        <a:pt x="89" y="921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92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4" name="Freeform 892"/>
                <p:cNvSpPr>
                  <a:spLocks/>
                </p:cNvSpPr>
                <p:nvPr/>
              </p:nvSpPr>
              <p:spPr bwMode="auto">
                <a:xfrm>
                  <a:off x="3945" y="2451"/>
                  <a:ext cx="14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1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4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5" name="Freeform 893"/>
                <p:cNvSpPr>
                  <a:spLocks/>
                </p:cNvSpPr>
                <p:nvPr/>
              </p:nvSpPr>
              <p:spPr bwMode="auto">
                <a:xfrm>
                  <a:off x="3945" y="2451"/>
                  <a:ext cx="14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1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4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6" name="Freeform 894"/>
                <p:cNvSpPr>
                  <a:spLocks/>
                </p:cNvSpPr>
                <p:nvPr/>
              </p:nvSpPr>
              <p:spPr bwMode="auto">
                <a:xfrm>
                  <a:off x="4530" y="2416"/>
                  <a:ext cx="8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6"/>
                      </a:lnTo>
                      <a:lnTo>
                        <a:pt x="30" y="12"/>
                      </a:lnTo>
                      <a:lnTo>
                        <a:pt x="36" y="19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6" y="71"/>
                      </a:lnTo>
                      <a:lnTo>
                        <a:pt x="30" y="78"/>
                      </a:lnTo>
                      <a:lnTo>
                        <a:pt x="20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7" name="Freeform 895"/>
                <p:cNvSpPr>
                  <a:spLocks/>
                </p:cNvSpPr>
                <p:nvPr/>
              </p:nvSpPr>
              <p:spPr bwMode="auto">
                <a:xfrm>
                  <a:off x="4530" y="2416"/>
                  <a:ext cx="8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0" y="0"/>
                      </a:moveTo>
                      <a:lnTo>
                        <a:pt x="11" y="2"/>
                      </a:lnTo>
                      <a:lnTo>
                        <a:pt x="20" y="6"/>
                      </a:lnTo>
                      <a:lnTo>
                        <a:pt x="30" y="12"/>
                      </a:lnTo>
                      <a:lnTo>
                        <a:pt x="36" y="19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6" y="71"/>
                      </a:lnTo>
                      <a:lnTo>
                        <a:pt x="30" y="78"/>
                      </a:lnTo>
                      <a:lnTo>
                        <a:pt x="20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8" name="Freeform 896"/>
                <p:cNvSpPr>
                  <a:spLocks/>
                </p:cNvSpPr>
                <p:nvPr/>
              </p:nvSpPr>
              <p:spPr bwMode="auto">
                <a:xfrm>
                  <a:off x="4200" y="2416"/>
                  <a:ext cx="330" cy="14"/>
                </a:xfrm>
                <a:custGeom>
                  <a:avLst/>
                  <a:gdLst>
                    <a:gd name="T0" fmla="*/ 0 w 1983"/>
                    <a:gd name="T1" fmla="*/ 0 h 89"/>
                    <a:gd name="T2" fmla="*/ 0 w 1983"/>
                    <a:gd name="T3" fmla="*/ 0 h 89"/>
                    <a:gd name="T4" fmla="*/ 0 w 1983"/>
                    <a:gd name="T5" fmla="*/ 0 h 89"/>
                    <a:gd name="T6" fmla="*/ 0 w 1983"/>
                    <a:gd name="T7" fmla="*/ 0 h 89"/>
                    <a:gd name="T8" fmla="*/ 0 w 1983"/>
                    <a:gd name="T9" fmla="*/ 0 h 89"/>
                    <a:gd name="T10" fmla="*/ 0 w 1983"/>
                    <a:gd name="T11" fmla="*/ 0 h 89"/>
                    <a:gd name="T12" fmla="*/ 0 w 1983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83"/>
                    <a:gd name="T22" fmla="*/ 0 h 89"/>
                    <a:gd name="T23" fmla="*/ 1983 w 1983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83" h="89">
                      <a:moveTo>
                        <a:pt x="1983" y="89"/>
                      </a:moveTo>
                      <a:lnTo>
                        <a:pt x="1983" y="45"/>
                      </a:lnTo>
                      <a:lnTo>
                        <a:pt x="1983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1983" y="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9" name="Freeform 897"/>
                <p:cNvSpPr>
                  <a:spLocks/>
                </p:cNvSpPr>
                <p:nvPr/>
              </p:nvSpPr>
              <p:spPr bwMode="auto">
                <a:xfrm>
                  <a:off x="4200" y="2416"/>
                  <a:ext cx="330" cy="14"/>
                </a:xfrm>
                <a:custGeom>
                  <a:avLst/>
                  <a:gdLst>
                    <a:gd name="T0" fmla="*/ 0 w 1983"/>
                    <a:gd name="T1" fmla="*/ 0 h 89"/>
                    <a:gd name="T2" fmla="*/ 0 w 1983"/>
                    <a:gd name="T3" fmla="*/ 0 h 89"/>
                    <a:gd name="T4" fmla="*/ 0 w 1983"/>
                    <a:gd name="T5" fmla="*/ 0 h 89"/>
                    <a:gd name="T6" fmla="*/ 0 w 1983"/>
                    <a:gd name="T7" fmla="*/ 0 h 89"/>
                    <a:gd name="T8" fmla="*/ 0 w 1983"/>
                    <a:gd name="T9" fmla="*/ 0 h 89"/>
                    <a:gd name="T10" fmla="*/ 0 w 1983"/>
                    <a:gd name="T11" fmla="*/ 0 h 89"/>
                    <a:gd name="T12" fmla="*/ 0 w 1983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83"/>
                    <a:gd name="T22" fmla="*/ 0 h 89"/>
                    <a:gd name="T23" fmla="*/ 1983 w 1983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83" h="89">
                      <a:moveTo>
                        <a:pt x="1983" y="89"/>
                      </a:moveTo>
                      <a:lnTo>
                        <a:pt x="1983" y="45"/>
                      </a:lnTo>
                      <a:lnTo>
                        <a:pt x="1983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1983" y="8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0" name="Freeform 898"/>
                <p:cNvSpPr>
                  <a:spLocks/>
                </p:cNvSpPr>
                <p:nvPr/>
              </p:nvSpPr>
              <p:spPr bwMode="auto">
                <a:xfrm>
                  <a:off x="4192" y="2416"/>
                  <a:ext cx="8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3" y="88"/>
                      </a:lnTo>
                      <a:lnTo>
                        <a:pt x="23" y="85"/>
                      </a:lnTo>
                      <a:lnTo>
                        <a:pt x="14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6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1" name="Freeform 899"/>
                <p:cNvSpPr>
                  <a:spLocks/>
                </p:cNvSpPr>
                <p:nvPr/>
              </p:nvSpPr>
              <p:spPr bwMode="auto">
                <a:xfrm>
                  <a:off x="4192" y="2416"/>
                  <a:ext cx="8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3" y="88"/>
                      </a:lnTo>
                      <a:lnTo>
                        <a:pt x="23" y="85"/>
                      </a:lnTo>
                      <a:lnTo>
                        <a:pt x="14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6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2" name="Freeform 900"/>
                <p:cNvSpPr>
                  <a:spLocks/>
                </p:cNvSpPr>
                <p:nvPr/>
              </p:nvSpPr>
              <p:spPr bwMode="auto">
                <a:xfrm>
                  <a:off x="4023" y="2416"/>
                  <a:ext cx="7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1" y="6"/>
                      </a:lnTo>
                      <a:lnTo>
                        <a:pt x="30" y="12"/>
                      </a:lnTo>
                      <a:lnTo>
                        <a:pt x="37" y="19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7" y="71"/>
                      </a:lnTo>
                      <a:lnTo>
                        <a:pt x="30" y="78"/>
                      </a:lnTo>
                      <a:lnTo>
                        <a:pt x="21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3" name="Freeform 901"/>
                <p:cNvSpPr>
                  <a:spLocks/>
                </p:cNvSpPr>
                <p:nvPr/>
              </p:nvSpPr>
              <p:spPr bwMode="auto">
                <a:xfrm>
                  <a:off x="4023" y="2416"/>
                  <a:ext cx="7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0" y="0"/>
                      </a:moveTo>
                      <a:lnTo>
                        <a:pt x="11" y="2"/>
                      </a:lnTo>
                      <a:lnTo>
                        <a:pt x="21" y="6"/>
                      </a:lnTo>
                      <a:lnTo>
                        <a:pt x="30" y="12"/>
                      </a:lnTo>
                      <a:lnTo>
                        <a:pt x="37" y="19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7" y="71"/>
                      </a:lnTo>
                      <a:lnTo>
                        <a:pt x="30" y="78"/>
                      </a:lnTo>
                      <a:lnTo>
                        <a:pt x="21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4" name="Freeform 902"/>
                <p:cNvSpPr>
                  <a:spLocks/>
                </p:cNvSpPr>
                <p:nvPr/>
              </p:nvSpPr>
              <p:spPr bwMode="auto">
                <a:xfrm>
                  <a:off x="3987" y="2416"/>
                  <a:ext cx="36" cy="14"/>
                </a:xfrm>
                <a:custGeom>
                  <a:avLst/>
                  <a:gdLst>
                    <a:gd name="T0" fmla="*/ 0 w 212"/>
                    <a:gd name="T1" fmla="*/ 0 h 89"/>
                    <a:gd name="T2" fmla="*/ 0 w 212"/>
                    <a:gd name="T3" fmla="*/ 0 h 89"/>
                    <a:gd name="T4" fmla="*/ 0 w 212"/>
                    <a:gd name="T5" fmla="*/ 0 h 89"/>
                    <a:gd name="T6" fmla="*/ 0 w 212"/>
                    <a:gd name="T7" fmla="*/ 0 h 89"/>
                    <a:gd name="T8" fmla="*/ 0 w 212"/>
                    <a:gd name="T9" fmla="*/ 0 h 89"/>
                    <a:gd name="T10" fmla="*/ 0 w 212"/>
                    <a:gd name="T11" fmla="*/ 0 h 89"/>
                    <a:gd name="T12" fmla="*/ 0 w 212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2"/>
                    <a:gd name="T22" fmla="*/ 0 h 89"/>
                    <a:gd name="T23" fmla="*/ 212 w 212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2" h="89">
                      <a:moveTo>
                        <a:pt x="212" y="89"/>
                      </a:moveTo>
                      <a:lnTo>
                        <a:pt x="212" y="45"/>
                      </a:lnTo>
                      <a:lnTo>
                        <a:pt x="212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212" y="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5" name="Freeform 903"/>
                <p:cNvSpPr>
                  <a:spLocks/>
                </p:cNvSpPr>
                <p:nvPr/>
              </p:nvSpPr>
              <p:spPr bwMode="auto">
                <a:xfrm>
                  <a:off x="3987" y="2416"/>
                  <a:ext cx="36" cy="14"/>
                </a:xfrm>
                <a:custGeom>
                  <a:avLst/>
                  <a:gdLst>
                    <a:gd name="T0" fmla="*/ 0 w 212"/>
                    <a:gd name="T1" fmla="*/ 0 h 89"/>
                    <a:gd name="T2" fmla="*/ 0 w 212"/>
                    <a:gd name="T3" fmla="*/ 0 h 89"/>
                    <a:gd name="T4" fmla="*/ 0 w 212"/>
                    <a:gd name="T5" fmla="*/ 0 h 89"/>
                    <a:gd name="T6" fmla="*/ 0 w 212"/>
                    <a:gd name="T7" fmla="*/ 0 h 89"/>
                    <a:gd name="T8" fmla="*/ 0 w 212"/>
                    <a:gd name="T9" fmla="*/ 0 h 89"/>
                    <a:gd name="T10" fmla="*/ 0 w 212"/>
                    <a:gd name="T11" fmla="*/ 0 h 89"/>
                    <a:gd name="T12" fmla="*/ 0 w 212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2"/>
                    <a:gd name="T22" fmla="*/ 0 h 89"/>
                    <a:gd name="T23" fmla="*/ 212 w 212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2" h="89">
                      <a:moveTo>
                        <a:pt x="212" y="89"/>
                      </a:moveTo>
                      <a:lnTo>
                        <a:pt x="212" y="45"/>
                      </a:lnTo>
                      <a:lnTo>
                        <a:pt x="212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212" y="8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6" name="Freeform 904"/>
                <p:cNvSpPr>
                  <a:spLocks/>
                </p:cNvSpPr>
                <p:nvPr/>
              </p:nvSpPr>
              <p:spPr bwMode="auto">
                <a:xfrm>
                  <a:off x="3980" y="2416"/>
                  <a:ext cx="7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3" y="88"/>
                      </a:lnTo>
                      <a:lnTo>
                        <a:pt x="23" y="85"/>
                      </a:lnTo>
                      <a:lnTo>
                        <a:pt x="14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6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7" name="Freeform 905"/>
                <p:cNvSpPr>
                  <a:spLocks/>
                </p:cNvSpPr>
                <p:nvPr/>
              </p:nvSpPr>
              <p:spPr bwMode="auto">
                <a:xfrm>
                  <a:off x="3980" y="2416"/>
                  <a:ext cx="7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3" y="88"/>
                      </a:lnTo>
                      <a:lnTo>
                        <a:pt x="23" y="85"/>
                      </a:lnTo>
                      <a:lnTo>
                        <a:pt x="14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6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8" name="Freeform 906"/>
                <p:cNvSpPr>
                  <a:spLocks/>
                </p:cNvSpPr>
                <p:nvPr/>
              </p:nvSpPr>
              <p:spPr bwMode="auto">
                <a:xfrm>
                  <a:off x="4558" y="2612"/>
                  <a:ext cx="15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w 88"/>
                    <a:gd name="T29" fmla="*/ 0 h 44"/>
                    <a:gd name="T30" fmla="*/ 0 w 88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4"/>
                    <a:gd name="T50" fmla="*/ 88 w 88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4">
                      <a:moveTo>
                        <a:pt x="44" y="0"/>
                      </a:moveTo>
                      <a:lnTo>
                        <a:pt x="88" y="0"/>
                      </a:lnTo>
                      <a:lnTo>
                        <a:pt x="86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69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8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0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9" name="Freeform 907"/>
                <p:cNvSpPr>
                  <a:spLocks/>
                </p:cNvSpPr>
                <p:nvPr/>
              </p:nvSpPr>
              <p:spPr bwMode="auto">
                <a:xfrm>
                  <a:off x="4558" y="2612"/>
                  <a:ext cx="15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4"/>
                    <a:gd name="T44" fmla="*/ 88 w 88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4">
                      <a:moveTo>
                        <a:pt x="88" y="0"/>
                      </a:moveTo>
                      <a:lnTo>
                        <a:pt x="86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69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8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0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80" name="Freeform 908"/>
                <p:cNvSpPr>
                  <a:spLocks/>
                </p:cNvSpPr>
                <p:nvPr/>
              </p:nvSpPr>
              <p:spPr bwMode="auto">
                <a:xfrm>
                  <a:off x="4558" y="2458"/>
                  <a:ext cx="15" cy="154"/>
                </a:xfrm>
                <a:custGeom>
                  <a:avLst/>
                  <a:gdLst>
                    <a:gd name="T0" fmla="*/ 0 w 88"/>
                    <a:gd name="T1" fmla="*/ 0 h 921"/>
                    <a:gd name="T2" fmla="*/ 0 w 88"/>
                    <a:gd name="T3" fmla="*/ 0 h 921"/>
                    <a:gd name="T4" fmla="*/ 0 w 88"/>
                    <a:gd name="T5" fmla="*/ 0 h 921"/>
                    <a:gd name="T6" fmla="*/ 0 w 88"/>
                    <a:gd name="T7" fmla="*/ 0 h 921"/>
                    <a:gd name="T8" fmla="*/ 0 w 88"/>
                    <a:gd name="T9" fmla="*/ 0 h 921"/>
                    <a:gd name="T10" fmla="*/ 0 w 88"/>
                    <a:gd name="T11" fmla="*/ 0 h 921"/>
                    <a:gd name="T12" fmla="*/ 0 w 88"/>
                    <a:gd name="T13" fmla="*/ 0 h 9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8"/>
                    <a:gd name="T22" fmla="*/ 0 h 921"/>
                    <a:gd name="T23" fmla="*/ 88 w 88"/>
                    <a:gd name="T24" fmla="*/ 921 h 92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8" h="921">
                      <a:moveTo>
                        <a:pt x="0" y="921"/>
                      </a:moveTo>
                      <a:lnTo>
                        <a:pt x="44" y="921"/>
                      </a:lnTo>
                      <a:lnTo>
                        <a:pt x="88" y="921"/>
                      </a:lnTo>
                      <a:lnTo>
                        <a:pt x="88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9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81" name="Freeform 909"/>
                <p:cNvSpPr>
                  <a:spLocks/>
                </p:cNvSpPr>
                <p:nvPr/>
              </p:nvSpPr>
              <p:spPr bwMode="auto">
                <a:xfrm>
                  <a:off x="4558" y="2458"/>
                  <a:ext cx="15" cy="154"/>
                </a:xfrm>
                <a:custGeom>
                  <a:avLst/>
                  <a:gdLst>
                    <a:gd name="T0" fmla="*/ 0 w 88"/>
                    <a:gd name="T1" fmla="*/ 0 h 921"/>
                    <a:gd name="T2" fmla="*/ 0 w 88"/>
                    <a:gd name="T3" fmla="*/ 0 h 921"/>
                    <a:gd name="T4" fmla="*/ 0 w 88"/>
                    <a:gd name="T5" fmla="*/ 0 h 921"/>
                    <a:gd name="T6" fmla="*/ 0 w 88"/>
                    <a:gd name="T7" fmla="*/ 0 h 921"/>
                    <a:gd name="T8" fmla="*/ 0 w 88"/>
                    <a:gd name="T9" fmla="*/ 0 h 921"/>
                    <a:gd name="T10" fmla="*/ 0 w 88"/>
                    <a:gd name="T11" fmla="*/ 0 h 921"/>
                    <a:gd name="T12" fmla="*/ 0 w 88"/>
                    <a:gd name="T13" fmla="*/ 0 h 9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8"/>
                    <a:gd name="T22" fmla="*/ 0 h 921"/>
                    <a:gd name="T23" fmla="*/ 88 w 88"/>
                    <a:gd name="T24" fmla="*/ 921 h 92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8" h="921">
                      <a:moveTo>
                        <a:pt x="0" y="921"/>
                      </a:moveTo>
                      <a:lnTo>
                        <a:pt x="44" y="921"/>
                      </a:lnTo>
                      <a:lnTo>
                        <a:pt x="88" y="921"/>
                      </a:lnTo>
                      <a:lnTo>
                        <a:pt x="88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92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82" name="Freeform 910"/>
                <p:cNvSpPr>
                  <a:spLocks/>
                </p:cNvSpPr>
                <p:nvPr/>
              </p:nvSpPr>
              <p:spPr bwMode="auto">
                <a:xfrm>
                  <a:off x="4558" y="2451"/>
                  <a:ext cx="15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w 88"/>
                    <a:gd name="T29" fmla="*/ 0 h 44"/>
                    <a:gd name="T30" fmla="*/ 0 w 88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4"/>
                    <a:gd name="T50" fmla="*/ 88 w 88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0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7"/>
                      </a:lnTo>
                      <a:lnTo>
                        <a:pt x="77" y="14"/>
                      </a:lnTo>
                      <a:lnTo>
                        <a:pt x="83" y="23"/>
                      </a:lnTo>
                      <a:lnTo>
                        <a:pt x="86" y="33"/>
                      </a:lnTo>
                      <a:lnTo>
                        <a:pt x="88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83" name="Freeform 911"/>
                <p:cNvSpPr>
                  <a:spLocks/>
                </p:cNvSpPr>
                <p:nvPr/>
              </p:nvSpPr>
              <p:spPr bwMode="auto">
                <a:xfrm>
                  <a:off x="4558" y="2451"/>
                  <a:ext cx="15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4"/>
                    <a:gd name="T44" fmla="*/ 88 w 88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0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7"/>
                      </a:lnTo>
                      <a:lnTo>
                        <a:pt x="77" y="14"/>
                      </a:lnTo>
                      <a:lnTo>
                        <a:pt x="83" y="23"/>
                      </a:lnTo>
                      <a:lnTo>
                        <a:pt x="86" y="33"/>
                      </a:lnTo>
                      <a:lnTo>
                        <a:pt x="88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84" name="Freeform 912"/>
                <p:cNvSpPr>
                  <a:spLocks/>
                </p:cNvSpPr>
                <p:nvPr/>
              </p:nvSpPr>
              <p:spPr bwMode="auto">
                <a:xfrm>
                  <a:off x="1333" y="3401"/>
                  <a:ext cx="23" cy="44"/>
                </a:xfrm>
                <a:custGeom>
                  <a:avLst/>
                  <a:gdLst>
                    <a:gd name="T0" fmla="*/ 0 w 136"/>
                    <a:gd name="T1" fmla="*/ 0 h 261"/>
                    <a:gd name="T2" fmla="*/ 0 w 136"/>
                    <a:gd name="T3" fmla="*/ 0 h 261"/>
                    <a:gd name="T4" fmla="*/ 0 w 136"/>
                    <a:gd name="T5" fmla="*/ 0 h 261"/>
                    <a:gd name="T6" fmla="*/ 0 w 136"/>
                    <a:gd name="T7" fmla="*/ 0 h 261"/>
                    <a:gd name="T8" fmla="*/ 0 w 136"/>
                    <a:gd name="T9" fmla="*/ 0 h 261"/>
                    <a:gd name="T10" fmla="*/ 0 w 136"/>
                    <a:gd name="T11" fmla="*/ 0 h 261"/>
                    <a:gd name="T12" fmla="*/ 0 w 136"/>
                    <a:gd name="T13" fmla="*/ 0 h 2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6"/>
                    <a:gd name="T22" fmla="*/ 0 h 261"/>
                    <a:gd name="T23" fmla="*/ 136 w 136"/>
                    <a:gd name="T24" fmla="*/ 261 h 2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6" h="261">
                      <a:moveTo>
                        <a:pt x="48" y="261"/>
                      </a:moveTo>
                      <a:lnTo>
                        <a:pt x="92" y="252"/>
                      </a:lnTo>
                      <a:lnTo>
                        <a:pt x="136" y="244"/>
                      </a:lnTo>
                      <a:lnTo>
                        <a:pt x="87" y="0"/>
                      </a:lnTo>
                      <a:lnTo>
                        <a:pt x="44" y="8"/>
                      </a:lnTo>
                      <a:lnTo>
                        <a:pt x="0" y="17"/>
                      </a:lnTo>
                      <a:lnTo>
                        <a:pt x="48" y="2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85" name="Freeform 913"/>
                <p:cNvSpPr>
                  <a:spLocks/>
                </p:cNvSpPr>
                <p:nvPr/>
              </p:nvSpPr>
              <p:spPr bwMode="auto">
                <a:xfrm>
                  <a:off x="1333" y="3401"/>
                  <a:ext cx="23" cy="44"/>
                </a:xfrm>
                <a:custGeom>
                  <a:avLst/>
                  <a:gdLst>
                    <a:gd name="T0" fmla="*/ 0 w 136"/>
                    <a:gd name="T1" fmla="*/ 0 h 261"/>
                    <a:gd name="T2" fmla="*/ 0 w 136"/>
                    <a:gd name="T3" fmla="*/ 0 h 261"/>
                    <a:gd name="T4" fmla="*/ 0 w 136"/>
                    <a:gd name="T5" fmla="*/ 0 h 261"/>
                    <a:gd name="T6" fmla="*/ 0 w 136"/>
                    <a:gd name="T7" fmla="*/ 0 h 261"/>
                    <a:gd name="T8" fmla="*/ 0 w 136"/>
                    <a:gd name="T9" fmla="*/ 0 h 261"/>
                    <a:gd name="T10" fmla="*/ 0 w 136"/>
                    <a:gd name="T11" fmla="*/ 0 h 261"/>
                    <a:gd name="T12" fmla="*/ 0 w 136"/>
                    <a:gd name="T13" fmla="*/ 0 h 2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6"/>
                    <a:gd name="T22" fmla="*/ 0 h 261"/>
                    <a:gd name="T23" fmla="*/ 136 w 136"/>
                    <a:gd name="T24" fmla="*/ 261 h 2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6" h="261">
                      <a:moveTo>
                        <a:pt x="48" y="261"/>
                      </a:moveTo>
                      <a:lnTo>
                        <a:pt x="92" y="252"/>
                      </a:lnTo>
                      <a:lnTo>
                        <a:pt x="136" y="244"/>
                      </a:lnTo>
                      <a:lnTo>
                        <a:pt x="87" y="0"/>
                      </a:lnTo>
                      <a:lnTo>
                        <a:pt x="44" y="8"/>
                      </a:lnTo>
                      <a:lnTo>
                        <a:pt x="0" y="17"/>
                      </a:lnTo>
                      <a:lnTo>
                        <a:pt x="48" y="26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86" name="Freeform 914"/>
                <p:cNvSpPr>
                  <a:spLocks/>
                </p:cNvSpPr>
                <p:nvPr/>
              </p:nvSpPr>
              <p:spPr bwMode="auto">
                <a:xfrm>
                  <a:off x="1341" y="3399"/>
                  <a:ext cx="7" cy="4"/>
                </a:xfrm>
                <a:custGeom>
                  <a:avLst/>
                  <a:gdLst>
                    <a:gd name="T0" fmla="*/ 0 w 43"/>
                    <a:gd name="T1" fmla="*/ 0 h 24"/>
                    <a:gd name="T2" fmla="*/ 0 w 43"/>
                    <a:gd name="T3" fmla="*/ 0 h 24"/>
                    <a:gd name="T4" fmla="*/ 0 w 43"/>
                    <a:gd name="T5" fmla="*/ 0 h 24"/>
                    <a:gd name="T6" fmla="*/ 0 w 43"/>
                    <a:gd name="T7" fmla="*/ 0 h 24"/>
                    <a:gd name="T8" fmla="*/ 0 w 43"/>
                    <a:gd name="T9" fmla="*/ 0 h 24"/>
                    <a:gd name="T10" fmla="*/ 0 w 43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4"/>
                    <a:gd name="T20" fmla="*/ 43 w 43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4">
                      <a:moveTo>
                        <a:pt x="0" y="24"/>
                      </a:moveTo>
                      <a:lnTo>
                        <a:pt x="43" y="16"/>
                      </a:lnTo>
                      <a:lnTo>
                        <a:pt x="41" y="11"/>
                      </a:lnTo>
                      <a:lnTo>
                        <a:pt x="39" y="5"/>
                      </a:lnTo>
                      <a:lnTo>
                        <a:pt x="37" y="0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87" name="Freeform 915"/>
                <p:cNvSpPr>
                  <a:spLocks/>
                </p:cNvSpPr>
                <p:nvPr/>
              </p:nvSpPr>
              <p:spPr bwMode="auto">
                <a:xfrm>
                  <a:off x="1347" y="3399"/>
                  <a:ext cx="1" cy="2"/>
                </a:xfrm>
                <a:custGeom>
                  <a:avLst/>
                  <a:gdLst>
                    <a:gd name="T0" fmla="*/ 0 w 6"/>
                    <a:gd name="T1" fmla="*/ 0 h 16"/>
                    <a:gd name="T2" fmla="*/ 0 w 6"/>
                    <a:gd name="T3" fmla="*/ 0 h 16"/>
                    <a:gd name="T4" fmla="*/ 0 w 6"/>
                    <a:gd name="T5" fmla="*/ 0 h 16"/>
                    <a:gd name="T6" fmla="*/ 0 w 6"/>
                    <a:gd name="T7" fmla="*/ 0 h 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"/>
                    <a:gd name="T13" fmla="*/ 0 h 16"/>
                    <a:gd name="T14" fmla="*/ 6 w 6"/>
                    <a:gd name="T15" fmla="*/ 16 h 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" h="16">
                      <a:moveTo>
                        <a:pt x="6" y="16"/>
                      </a:moveTo>
                      <a:lnTo>
                        <a:pt x="4" y="11"/>
                      </a:lnTo>
                      <a:lnTo>
                        <a:pt x="2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88" name="Freeform 916"/>
                <p:cNvSpPr>
                  <a:spLocks/>
                </p:cNvSpPr>
                <p:nvPr/>
              </p:nvSpPr>
              <p:spPr bwMode="auto">
                <a:xfrm>
                  <a:off x="1311" y="3364"/>
                  <a:ext cx="36" cy="43"/>
                </a:xfrm>
                <a:custGeom>
                  <a:avLst/>
                  <a:gdLst>
                    <a:gd name="T0" fmla="*/ 0 w 213"/>
                    <a:gd name="T1" fmla="*/ 0 h 257"/>
                    <a:gd name="T2" fmla="*/ 0 w 213"/>
                    <a:gd name="T3" fmla="*/ 0 h 257"/>
                    <a:gd name="T4" fmla="*/ 0 w 213"/>
                    <a:gd name="T5" fmla="*/ 0 h 257"/>
                    <a:gd name="T6" fmla="*/ 0 w 213"/>
                    <a:gd name="T7" fmla="*/ 0 h 257"/>
                    <a:gd name="T8" fmla="*/ 0 w 213"/>
                    <a:gd name="T9" fmla="*/ 0 h 257"/>
                    <a:gd name="T10" fmla="*/ 0 w 213"/>
                    <a:gd name="T11" fmla="*/ 0 h 257"/>
                    <a:gd name="T12" fmla="*/ 0 w 213"/>
                    <a:gd name="T13" fmla="*/ 0 h 2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3"/>
                    <a:gd name="T22" fmla="*/ 0 h 257"/>
                    <a:gd name="T23" fmla="*/ 213 w 213"/>
                    <a:gd name="T24" fmla="*/ 257 h 25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3" h="257">
                      <a:moveTo>
                        <a:pt x="138" y="257"/>
                      </a:moveTo>
                      <a:lnTo>
                        <a:pt x="176" y="232"/>
                      </a:lnTo>
                      <a:lnTo>
                        <a:pt x="213" y="208"/>
                      </a:lnTo>
                      <a:lnTo>
                        <a:pt x="75" y="0"/>
                      </a:lnTo>
                      <a:lnTo>
                        <a:pt x="38" y="25"/>
                      </a:lnTo>
                      <a:lnTo>
                        <a:pt x="0" y="50"/>
                      </a:lnTo>
                      <a:lnTo>
                        <a:pt x="138" y="2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89" name="Freeform 917"/>
                <p:cNvSpPr>
                  <a:spLocks/>
                </p:cNvSpPr>
                <p:nvPr/>
              </p:nvSpPr>
              <p:spPr bwMode="auto">
                <a:xfrm>
                  <a:off x="1311" y="3364"/>
                  <a:ext cx="36" cy="43"/>
                </a:xfrm>
                <a:custGeom>
                  <a:avLst/>
                  <a:gdLst>
                    <a:gd name="T0" fmla="*/ 0 w 213"/>
                    <a:gd name="T1" fmla="*/ 0 h 257"/>
                    <a:gd name="T2" fmla="*/ 0 w 213"/>
                    <a:gd name="T3" fmla="*/ 0 h 257"/>
                    <a:gd name="T4" fmla="*/ 0 w 213"/>
                    <a:gd name="T5" fmla="*/ 0 h 257"/>
                    <a:gd name="T6" fmla="*/ 0 w 213"/>
                    <a:gd name="T7" fmla="*/ 0 h 257"/>
                    <a:gd name="T8" fmla="*/ 0 w 213"/>
                    <a:gd name="T9" fmla="*/ 0 h 257"/>
                    <a:gd name="T10" fmla="*/ 0 w 213"/>
                    <a:gd name="T11" fmla="*/ 0 h 257"/>
                    <a:gd name="T12" fmla="*/ 0 w 213"/>
                    <a:gd name="T13" fmla="*/ 0 h 2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3"/>
                    <a:gd name="T22" fmla="*/ 0 h 257"/>
                    <a:gd name="T23" fmla="*/ 213 w 213"/>
                    <a:gd name="T24" fmla="*/ 257 h 25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3" h="257">
                      <a:moveTo>
                        <a:pt x="138" y="257"/>
                      </a:moveTo>
                      <a:lnTo>
                        <a:pt x="176" y="232"/>
                      </a:lnTo>
                      <a:lnTo>
                        <a:pt x="213" y="208"/>
                      </a:lnTo>
                      <a:lnTo>
                        <a:pt x="75" y="0"/>
                      </a:lnTo>
                      <a:lnTo>
                        <a:pt x="38" y="25"/>
                      </a:lnTo>
                      <a:lnTo>
                        <a:pt x="0" y="50"/>
                      </a:lnTo>
                      <a:lnTo>
                        <a:pt x="138" y="25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90" name="Freeform 918"/>
                <p:cNvSpPr>
                  <a:spLocks/>
                </p:cNvSpPr>
                <p:nvPr/>
              </p:nvSpPr>
              <p:spPr bwMode="auto">
                <a:xfrm>
                  <a:off x="1318" y="3362"/>
                  <a:ext cx="6" cy="6"/>
                </a:xfrm>
                <a:custGeom>
                  <a:avLst/>
                  <a:gdLst>
                    <a:gd name="T0" fmla="*/ 0 w 37"/>
                    <a:gd name="T1" fmla="*/ 0 h 37"/>
                    <a:gd name="T2" fmla="*/ 0 w 37"/>
                    <a:gd name="T3" fmla="*/ 0 h 37"/>
                    <a:gd name="T4" fmla="*/ 0 w 37"/>
                    <a:gd name="T5" fmla="*/ 0 h 37"/>
                    <a:gd name="T6" fmla="*/ 0 w 37"/>
                    <a:gd name="T7" fmla="*/ 0 h 37"/>
                    <a:gd name="T8" fmla="*/ 0 w 37"/>
                    <a:gd name="T9" fmla="*/ 0 h 37"/>
                    <a:gd name="T10" fmla="*/ 0 w 37"/>
                    <a:gd name="T11" fmla="*/ 0 h 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7"/>
                    <a:gd name="T19" fmla="*/ 0 h 37"/>
                    <a:gd name="T20" fmla="*/ 37 w 37"/>
                    <a:gd name="T21" fmla="*/ 37 h 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7" h="37">
                      <a:moveTo>
                        <a:pt x="0" y="37"/>
                      </a:moveTo>
                      <a:lnTo>
                        <a:pt x="37" y="12"/>
                      </a:lnTo>
                      <a:lnTo>
                        <a:pt x="33" y="8"/>
                      </a:lnTo>
                      <a:lnTo>
                        <a:pt x="30" y="4"/>
                      </a:lnTo>
                      <a:lnTo>
                        <a:pt x="24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91" name="Freeform 919"/>
                <p:cNvSpPr>
                  <a:spLocks/>
                </p:cNvSpPr>
                <p:nvPr/>
              </p:nvSpPr>
              <p:spPr bwMode="auto">
                <a:xfrm>
                  <a:off x="1322" y="3362"/>
                  <a:ext cx="2" cy="2"/>
                </a:xfrm>
                <a:custGeom>
                  <a:avLst/>
                  <a:gdLst>
                    <a:gd name="T0" fmla="*/ 0 w 13"/>
                    <a:gd name="T1" fmla="*/ 0 h 12"/>
                    <a:gd name="T2" fmla="*/ 0 w 13"/>
                    <a:gd name="T3" fmla="*/ 0 h 12"/>
                    <a:gd name="T4" fmla="*/ 0 w 13"/>
                    <a:gd name="T5" fmla="*/ 0 h 12"/>
                    <a:gd name="T6" fmla="*/ 0 w 13"/>
                    <a:gd name="T7" fmla="*/ 0 h 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"/>
                    <a:gd name="T13" fmla="*/ 0 h 12"/>
                    <a:gd name="T14" fmla="*/ 13 w 13"/>
                    <a:gd name="T15" fmla="*/ 12 h 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" h="12">
                      <a:moveTo>
                        <a:pt x="13" y="12"/>
                      </a:moveTo>
                      <a:lnTo>
                        <a:pt x="9" y="8"/>
                      </a:lnTo>
                      <a:lnTo>
                        <a:pt x="6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92" name="Freeform 920"/>
                <p:cNvSpPr>
                  <a:spLocks/>
                </p:cNvSpPr>
                <p:nvPr/>
              </p:nvSpPr>
              <p:spPr bwMode="auto">
                <a:xfrm>
                  <a:off x="1279" y="3339"/>
                  <a:ext cx="43" cy="36"/>
                </a:xfrm>
                <a:custGeom>
                  <a:avLst/>
                  <a:gdLst>
                    <a:gd name="T0" fmla="*/ 0 w 256"/>
                    <a:gd name="T1" fmla="*/ 0 h 212"/>
                    <a:gd name="T2" fmla="*/ 0 w 256"/>
                    <a:gd name="T3" fmla="*/ 0 h 212"/>
                    <a:gd name="T4" fmla="*/ 0 w 256"/>
                    <a:gd name="T5" fmla="*/ 0 h 212"/>
                    <a:gd name="T6" fmla="*/ 0 w 256"/>
                    <a:gd name="T7" fmla="*/ 0 h 212"/>
                    <a:gd name="T8" fmla="*/ 0 w 256"/>
                    <a:gd name="T9" fmla="*/ 0 h 212"/>
                    <a:gd name="T10" fmla="*/ 0 w 256"/>
                    <a:gd name="T11" fmla="*/ 0 h 212"/>
                    <a:gd name="T12" fmla="*/ 0 w 256"/>
                    <a:gd name="T13" fmla="*/ 0 h 2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6"/>
                    <a:gd name="T22" fmla="*/ 0 h 212"/>
                    <a:gd name="T23" fmla="*/ 256 w 256"/>
                    <a:gd name="T24" fmla="*/ 212 h 21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6" h="212">
                      <a:moveTo>
                        <a:pt x="207" y="212"/>
                      </a:moveTo>
                      <a:lnTo>
                        <a:pt x="232" y="175"/>
                      </a:lnTo>
                      <a:lnTo>
                        <a:pt x="256" y="138"/>
                      </a:lnTo>
                      <a:lnTo>
                        <a:pt x="49" y="0"/>
                      </a:lnTo>
                      <a:lnTo>
                        <a:pt x="24" y="37"/>
                      </a:lnTo>
                      <a:lnTo>
                        <a:pt x="0" y="75"/>
                      </a:lnTo>
                      <a:lnTo>
                        <a:pt x="207" y="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93" name="Freeform 921"/>
                <p:cNvSpPr>
                  <a:spLocks/>
                </p:cNvSpPr>
                <p:nvPr/>
              </p:nvSpPr>
              <p:spPr bwMode="auto">
                <a:xfrm>
                  <a:off x="1279" y="3339"/>
                  <a:ext cx="43" cy="36"/>
                </a:xfrm>
                <a:custGeom>
                  <a:avLst/>
                  <a:gdLst>
                    <a:gd name="T0" fmla="*/ 0 w 256"/>
                    <a:gd name="T1" fmla="*/ 0 h 212"/>
                    <a:gd name="T2" fmla="*/ 0 w 256"/>
                    <a:gd name="T3" fmla="*/ 0 h 212"/>
                    <a:gd name="T4" fmla="*/ 0 w 256"/>
                    <a:gd name="T5" fmla="*/ 0 h 212"/>
                    <a:gd name="T6" fmla="*/ 0 w 256"/>
                    <a:gd name="T7" fmla="*/ 0 h 212"/>
                    <a:gd name="T8" fmla="*/ 0 w 256"/>
                    <a:gd name="T9" fmla="*/ 0 h 212"/>
                    <a:gd name="T10" fmla="*/ 0 w 256"/>
                    <a:gd name="T11" fmla="*/ 0 h 212"/>
                    <a:gd name="T12" fmla="*/ 0 w 256"/>
                    <a:gd name="T13" fmla="*/ 0 h 2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6"/>
                    <a:gd name="T22" fmla="*/ 0 h 212"/>
                    <a:gd name="T23" fmla="*/ 256 w 256"/>
                    <a:gd name="T24" fmla="*/ 212 h 21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6" h="212">
                      <a:moveTo>
                        <a:pt x="207" y="212"/>
                      </a:moveTo>
                      <a:lnTo>
                        <a:pt x="232" y="175"/>
                      </a:lnTo>
                      <a:lnTo>
                        <a:pt x="256" y="138"/>
                      </a:lnTo>
                      <a:lnTo>
                        <a:pt x="49" y="0"/>
                      </a:lnTo>
                      <a:lnTo>
                        <a:pt x="24" y="37"/>
                      </a:lnTo>
                      <a:lnTo>
                        <a:pt x="0" y="75"/>
                      </a:lnTo>
                      <a:lnTo>
                        <a:pt x="207" y="21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94" name="Freeform 922"/>
                <p:cNvSpPr>
                  <a:spLocks/>
                </p:cNvSpPr>
                <p:nvPr/>
              </p:nvSpPr>
              <p:spPr bwMode="auto">
                <a:xfrm>
                  <a:off x="1283" y="3338"/>
                  <a:ext cx="4" cy="7"/>
                </a:xfrm>
                <a:custGeom>
                  <a:avLst/>
                  <a:gdLst>
                    <a:gd name="T0" fmla="*/ 0 w 25"/>
                    <a:gd name="T1" fmla="*/ 0 h 44"/>
                    <a:gd name="T2" fmla="*/ 0 w 25"/>
                    <a:gd name="T3" fmla="*/ 0 h 44"/>
                    <a:gd name="T4" fmla="*/ 0 w 25"/>
                    <a:gd name="T5" fmla="*/ 0 h 44"/>
                    <a:gd name="T6" fmla="*/ 0 w 25"/>
                    <a:gd name="T7" fmla="*/ 0 h 44"/>
                    <a:gd name="T8" fmla="*/ 0 w 25"/>
                    <a:gd name="T9" fmla="*/ 0 h 44"/>
                    <a:gd name="T10" fmla="*/ 0 w 25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44"/>
                    <a:gd name="T20" fmla="*/ 25 w 25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44">
                      <a:moveTo>
                        <a:pt x="0" y="44"/>
                      </a:moveTo>
                      <a:lnTo>
                        <a:pt x="25" y="7"/>
                      </a:lnTo>
                      <a:lnTo>
                        <a:pt x="20" y="5"/>
                      </a:lnTo>
                      <a:lnTo>
                        <a:pt x="15" y="2"/>
                      </a:lnTo>
                      <a:lnTo>
                        <a:pt x="9" y="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95" name="Freeform 923"/>
                <p:cNvSpPr>
                  <a:spLocks/>
                </p:cNvSpPr>
                <p:nvPr/>
              </p:nvSpPr>
              <p:spPr bwMode="auto">
                <a:xfrm>
                  <a:off x="1284" y="3338"/>
                  <a:ext cx="3" cy="1"/>
                </a:xfrm>
                <a:custGeom>
                  <a:avLst/>
                  <a:gdLst>
                    <a:gd name="T0" fmla="*/ 0 w 16"/>
                    <a:gd name="T1" fmla="*/ 0 h 7"/>
                    <a:gd name="T2" fmla="*/ 0 w 16"/>
                    <a:gd name="T3" fmla="*/ 0 h 7"/>
                    <a:gd name="T4" fmla="*/ 0 w 16"/>
                    <a:gd name="T5" fmla="*/ 0 h 7"/>
                    <a:gd name="T6" fmla="*/ 0 w 16"/>
                    <a:gd name="T7" fmla="*/ 0 h 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7"/>
                    <a:gd name="T14" fmla="*/ 16 w 16"/>
                    <a:gd name="T15" fmla="*/ 7 h 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7">
                      <a:moveTo>
                        <a:pt x="16" y="7"/>
                      </a:moveTo>
                      <a:lnTo>
                        <a:pt x="11" y="5"/>
                      </a:lnTo>
                      <a:lnTo>
                        <a:pt x="6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96" name="Freeform 924"/>
                <p:cNvSpPr>
                  <a:spLocks/>
                </p:cNvSpPr>
                <p:nvPr/>
              </p:nvSpPr>
              <p:spPr bwMode="auto">
                <a:xfrm>
                  <a:off x="1241" y="3330"/>
                  <a:ext cx="43" cy="23"/>
                </a:xfrm>
                <a:custGeom>
                  <a:avLst/>
                  <a:gdLst>
                    <a:gd name="T0" fmla="*/ 0 w 261"/>
                    <a:gd name="T1" fmla="*/ 0 h 136"/>
                    <a:gd name="T2" fmla="*/ 0 w 261"/>
                    <a:gd name="T3" fmla="*/ 0 h 136"/>
                    <a:gd name="T4" fmla="*/ 0 w 261"/>
                    <a:gd name="T5" fmla="*/ 0 h 136"/>
                    <a:gd name="T6" fmla="*/ 0 w 261"/>
                    <a:gd name="T7" fmla="*/ 0 h 136"/>
                    <a:gd name="T8" fmla="*/ 0 w 261"/>
                    <a:gd name="T9" fmla="*/ 0 h 136"/>
                    <a:gd name="T10" fmla="*/ 0 w 261"/>
                    <a:gd name="T11" fmla="*/ 0 h 136"/>
                    <a:gd name="T12" fmla="*/ 0 w 261"/>
                    <a:gd name="T13" fmla="*/ 0 h 1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1"/>
                    <a:gd name="T22" fmla="*/ 0 h 136"/>
                    <a:gd name="T23" fmla="*/ 261 w 261"/>
                    <a:gd name="T24" fmla="*/ 136 h 1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1" h="136">
                      <a:moveTo>
                        <a:pt x="244" y="136"/>
                      </a:moveTo>
                      <a:lnTo>
                        <a:pt x="252" y="92"/>
                      </a:lnTo>
                      <a:lnTo>
                        <a:pt x="261" y="48"/>
                      </a:lnTo>
                      <a:lnTo>
                        <a:pt x="17" y="0"/>
                      </a:lnTo>
                      <a:lnTo>
                        <a:pt x="9" y="44"/>
                      </a:lnTo>
                      <a:lnTo>
                        <a:pt x="0" y="88"/>
                      </a:lnTo>
                      <a:lnTo>
                        <a:pt x="244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97" name="Freeform 925"/>
                <p:cNvSpPr>
                  <a:spLocks/>
                </p:cNvSpPr>
                <p:nvPr/>
              </p:nvSpPr>
              <p:spPr bwMode="auto">
                <a:xfrm>
                  <a:off x="1241" y="3330"/>
                  <a:ext cx="43" cy="23"/>
                </a:xfrm>
                <a:custGeom>
                  <a:avLst/>
                  <a:gdLst>
                    <a:gd name="T0" fmla="*/ 0 w 261"/>
                    <a:gd name="T1" fmla="*/ 0 h 136"/>
                    <a:gd name="T2" fmla="*/ 0 w 261"/>
                    <a:gd name="T3" fmla="*/ 0 h 136"/>
                    <a:gd name="T4" fmla="*/ 0 w 261"/>
                    <a:gd name="T5" fmla="*/ 0 h 136"/>
                    <a:gd name="T6" fmla="*/ 0 w 261"/>
                    <a:gd name="T7" fmla="*/ 0 h 136"/>
                    <a:gd name="T8" fmla="*/ 0 w 261"/>
                    <a:gd name="T9" fmla="*/ 0 h 136"/>
                    <a:gd name="T10" fmla="*/ 0 w 261"/>
                    <a:gd name="T11" fmla="*/ 0 h 136"/>
                    <a:gd name="T12" fmla="*/ 0 w 261"/>
                    <a:gd name="T13" fmla="*/ 0 h 1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1"/>
                    <a:gd name="T22" fmla="*/ 0 h 136"/>
                    <a:gd name="T23" fmla="*/ 261 w 261"/>
                    <a:gd name="T24" fmla="*/ 136 h 1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1" h="136">
                      <a:moveTo>
                        <a:pt x="244" y="136"/>
                      </a:moveTo>
                      <a:lnTo>
                        <a:pt x="252" y="92"/>
                      </a:lnTo>
                      <a:lnTo>
                        <a:pt x="261" y="48"/>
                      </a:lnTo>
                      <a:lnTo>
                        <a:pt x="17" y="0"/>
                      </a:lnTo>
                      <a:lnTo>
                        <a:pt x="9" y="44"/>
                      </a:lnTo>
                      <a:lnTo>
                        <a:pt x="0" y="88"/>
                      </a:lnTo>
                      <a:lnTo>
                        <a:pt x="244" y="13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98" name="Freeform 926"/>
                <p:cNvSpPr>
                  <a:spLocks/>
                </p:cNvSpPr>
                <p:nvPr/>
              </p:nvSpPr>
              <p:spPr bwMode="auto">
                <a:xfrm>
                  <a:off x="1241" y="3330"/>
                  <a:ext cx="3" cy="7"/>
                </a:xfrm>
                <a:custGeom>
                  <a:avLst/>
                  <a:gdLst>
                    <a:gd name="T0" fmla="*/ 0 w 17"/>
                    <a:gd name="T1" fmla="*/ 0 h 44"/>
                    <a:gd name="T2" fmla="*/ 0 w 17"/>
                    <a:gd name="T3" fmla="*/ 0 h 44"/>
                    <a:gd name="T4" fmla="*/ 0 w 17"/>
                    <a:gd name="T5" fmla="*/ 0 h 44"/>
                    <a:gd name="T6" fmla="*/ 0 w 17"/>
                    <a:gd name="T7" fmla="*/ 0 h 44"/>
                    <a:gd name="T8" fmla="*/ 0 w 17"/>
                    <a:gd name="T9" fmla="*/ 0 h 44"/>
                    <a:gd name="T10" fmla="*/ 0 w 17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44"/>
                    <a:gd name="T20" fmla="*/ 17 w 17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44">
                      <a:moveTo>
                        <a:pt x="9" y="44"/>
                      </a:moveTo>
                      <a:lnTo>
                        <a:pt x="17" y="0"/>
                      </a:lnTo>
                      <a:lnTo>
                        <a:pt x="12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9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99" name="Freeform 927"/>
                <p:cNvSpPr>
                  <a:spLocks/>
                </p:cNvSpPr>
                <p:nvPr/>
              </p:nvSpPr>
              <p:spPr bwMode="auto">
                <a:xfrm>
                  <a:off x="1241" y="3330"/>
                  <a:ext cx="3" cy="1"/>
                </a:xfrm>
                <a:custGeom>
                  <a:avLst/>
                  <a:gdLst>
                    <a:gd name="T0" fmla="*/ 0 w 17"/>
                    <a:gd name="T1" fmla="*/ 0 h 1"/>
                    <a:gd name="T2" fmla="*/ 0 w 17"/>
                    <a:gd name="T3" fmla="*/ 0 h 1"/>
                    <a:gd name="T4" fmla="*/ 0 w 17"/>
                    <a:gd name="T5" fmla="*/ 0 h 1"/>
                    <a:gd name="T6" fmla="*/ 0 w 17"/>
                    <a:gd name="T7" fmla="*/ 0 h 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"/>
                    <a:gd name="T14" fmla="*/ 17 w 17"/>
                    <a:gd name="T15" fmla="*/ 1 h 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">
                      <a:moveTo>
                        <a:pt x="17" y="0"/>
                      </a:moveTo>
                      <a:lnTo>
                        <a:pt x="12" y="0"/>
                      </a:lnTo>
                      <a:lnTo>
                        <a:pt x="7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00" name="Freeform 928"/>
                <p:cNvSpPr>
                  <a:spLocks/>
                </p:cNvSpPr>
                <p:nvPr/>
              </p:nvSpPr>
              <p:spPr bwMode="auto">
                <a:xfrm>
                  <a:off x="1200" y="3330"/>
                  <a:ext cx="44" cy="23"/>
                </a:xfrm>
                <a:custGeom>
                  <a:avLst/>
                  <a:gdLst>
                    <a:gd name="T0" fmla="*/ 0 w 261"/>
                    <a:gd name="T1" fmla="*/ 0 h 136"/>
                    <a:gd name="T2" fmla="*/ 0 w 261"/>
                    <a:gd name="T3" fmla="*/ 0 h 136"/>
                    <a:gd name="T4" fmla="*/ 0 w 261"/>
                    <a:gd name="T5" fmla="*/ 0 h 136"/>
                    <a:gd name="T6" fmla="*/ 0 w 261"/>
                    <a:gd name="T7" fmla="*/ 0 h 136"/>
                    <a:gd name="T8" fmla="*/ 0 w 261"/>
                    <a:gd name="T9" fmla="*/ 0 h 136"/>
                    <a:gd name="T10" fmla="*/ 0 w 261"/>
                    <a:gd name="T11" fmla="*/ 0 h 136"/>
                    <a:gd name="T12" fmla="*/ 0 w 261"/>
                    <a:gd name="T13" fmla="*/ 0 h 1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1"/>
                    <a:gd name="T22" fmla="*/ 0 h 136"/>
                    <a:gd name="T23" fmla="*/ 261 w 261"/>
                    <a:gd name="T24" fmla="*/ 136 h 1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1" h="136">
                      <a:moveTo>
                        <a:pt x="261" y="88"/>
                      </a:moveTo>
                      <a:lnTo>
                        <a:pt x="253" y="44"/>
                      </a:lnTo>
                      <a:lnTo>
                        <a:pt x="244" y="0"/>
                      </a:lnTo>
                      <a:lnTo>
                        <a:pt x="0" y="48"/>
                      </a:lnTo>
                      <a:lnTo>
                        <a:pt x="8" y="92"/>
                      </a:lnTo>
                      <a:lnTo>
                        <a:pt x="17" y="136"/>
                      </a:lnTo>
                      <a:lnTo>
                        <a:pt x="261" y="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01" name="Freeform 929"/>
                <p:cNvSpPr>
                  <a:spLocks/>
                </p:cNvSpPr>
                <p:nvPr/>
              </p:nvSpPr>
              <p:spPr bwMode="auto">
                <a:xfrm>
                  <a:off x="1200" y="3330"/>
                  <a:ext cx="44" cy="23"/>
                </a:xfrm>
                <a:custGeom>
                  <a:avLst/>
                  <a:gdLst>
                    <a:gd name="T0" fmla="*/ 0 w 261"/>
                    <a:gd name="T1" fmla="*/ 0 h 136"/>
                    <a:gd name="T2" fmla="*/ 0 w 261"/>
                    <a:gd name="T3" fmla="*/ 0 h 136"/>
                    <a:gd name="T4" fmla="*/ 0 w 261"/>
                    <a:gd name="T5" fmla="*/ 0 h 136"/>
                    <a:gd name="T6" fmla="*/ 0 w 261"/>
                    <a:gd name="T7" fmla="*/ 0 h 136"/>
                    <a:gd name="T8" fmla="*/ 0 w 261"/>
                    <a:gd name="T9" fmla="*/ 0 h 136"/>
                    <a:gd name="T10" fmla="*/ 0 w 261"/>
                    <a:gd name="T11" fmla="*/ 0 h 136"/>
                    <a:gd name="T12" fmla="*/ 0 w 261"/>
                    <a:gd name="T13" fmla="*/ 0 h 1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1"/>
                    <a:gd name="T22" fmla="*/ 0 h 136"/>
                    <a:gd name="T23" fmla="*/ 261 w 261"/>
                    <a:gd name="T24" fmla="*/ 136 h 1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1" h="136">
                      <a:moveTo>
                        <a:pt x="261" y="88"/>
                      </a:moveTo>
                      <a:lnTo>
                        <a:pt x="253" y="44"/>
                      </a:lnTo>
                      <a:lnTo>
                        <a:pt x="244" y="0"/>
                      </a:lnTo>
                      <a:lnTo>
                        <a:pt x="0" y="48"/>
                      </a:lnTo>
                      <a:lnTo>
                        <a:pt x="8" y="92"/>
                      </a:lnTo>
                      <a:lnTo>
                        <a:pt x="17" y="136"/>
                      </a:lnTo>
                      <a:lnTo>
                        <a:pt x="261" y="8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02" name="Freeform 930"/>
                <p:cNvSpPr>
                  <a:spLocks/>
                </p:cNvSpPr>
                <p:nvPr/>
              </p:nvSpPr>
              <p:spPr bwMode="auto">
                <a:xfrm>
                  <a:off x="1198" y="3338"/>
                  <a:ext cx="4" cy="7"/>
                </a:xfrm>
                <a:custGeom>
                  <a:avLst/>
                  <a:gdLst>
                    <a:gd name="T0" fmla="*/ 0 w 25"/>
                    <a:gd name="T1" fmla="*/ 0 h 44"/>
                    <a:gd name="T2" fmla="*/ 0 w 25"/>
                    <a:gd name="T3" fmla="*/ 0 h 44"/>
                    <a:gd name="T4" fmla="*/ 0 w 25"/>
                    <a:gd name="T5" fmla="*/ 0 h 44"/>
                    <a:gd name="T6" fmla="*/ 0 w 25"/>
                    <a:gd name="T7" fmla="*/ 0 h 44"/>
                    <a:gd name="T8" fmla="*/ 0 w 25"/>
                    <a:gd name="T9" fmla="*/ 0 h 44"/>
                    <a:gd name="T10" fmla="*/ 0 w 25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44"/>
                    <a:gd name="T20" fmla="*/ 25 w 25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44">
                      <a:moveTo>
                        <a:pt x="25" y="44"/>
                      </a:moveTo>
                      <a:lnTo>
                        <a:pt x="17" y="0"/>
                      </a:lnTo>
                      <a:lnTo>
                        <a:pt x="11" y="2"/>
                      </a:lnTo>
                      <a:lnTo>
                        <a:pt x="6" y="5"/>
                      </a:lnTo>
                      <a:lnTo>
                        <a:pt x="0" y="7"/>
                      </a:lnTo>
                      <a:lnTo>
                        <a:pt x="25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03" name="Freeform 931"/>
                <p:cNvSpPr>
                  <a:spLocks/>
                </p:cNvSpPr>
                <p:nvPr/>
              </p:nvSpPr>
              <p:spPr bwMode="auto">
                <a:xfrm>
                  <a:off x="1198" y="3338"/>
                  <a:ext cx="2" cy="1"/>
                </a:xfrm>
                <a:custGeom>
                  <a:avLst/>
                  <a:gdLst>
                    <a:gd name="T0" fmla="*/ 0 w 17"/>
                    <a:gd name="T1" fmla="*/ 0 h 7"/>
                    <a:gd name="T2" fmla="*/ 0 w 17"/>
                    <a:gd name="T3" fmla="*/ 0 h 7"/>
                    <a:gd name="T4" fmla="*/ 0 w 17"/>
                    <a:gd name="T5" fmla="*/ 0 h 7"/>
                    <a:gd name="T6" fmla="*/ 0 w 17"/>
                    <a:gd name="T7" fmla="*/ 0 h 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7"/>
                    <a:gd name="T14" fmla="*/ 17 w 17"/>
                    <a:gd name="T15" fmla="*/ 7 h 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7">
                      <a:moveTo>
                        <a:pt x="17" y="0"/>
                      </a:moveTo>
                      <a:lnTo>
                        <a:pt x="11" y="2"/>
                      </a:lnTo>
                      <a:lnTo>
                        <a:pt x="6" y="5"/>
                      </a:lnTo>
                      <a:lnTo>
                        <a:pt x="0" y="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04" name="Freeform 932"/>
                <p:cNvSpPr>
                  <a:spLocks/>
                </p:cNvSpPr>
                <p:nvPr/>
              </p:nvSpPr>
              <p:spPr bwMode="auto">
                <a:xfrm>
                  <a:off x="1163" y="3339"/>
                  <a:ext cx="43" cy="36"/>
                </a:xfrm>
                <a:custGeom>
                  <a:avLst/>
                  <a:gdLst>
                    <a:gd name="T0" fmla="*/ 0 w 256"/>
                    <a:gd name="T1" fmla="*/ 0 h 212"/>
                    <a:gd name="T2" fmla="*/ 0 w 256"/>
                    <a:gd name="T3" fmla="*/ 0 h 212"/>
                    <a:gd name="T4" fmla="*/ 0 w 256"/>
                    <a:gd name="T5" fmla="*/ 0 h 212"/>
                    <a:gd name="T6" fmla="*/ 0 w 256"/>
                    <a:gd name="T7" fmla="*/ 0 h 212"/>
                    <a:gd name="T8" fmla="*/ 0 w 256"/>
                    <a:gd name="T9" fmla="*/ 0 h 212"/>
                    <a:gd name="T10" fmla="*/ 0 w 256"/>
                    <a:gd name="T11" fmla="*/ 0 h 212"/>
                    <a:gd name="T12" fmla="*/ 0 w 256"/>
                    <a:gd name="T13" fmla="*/ 0 h 2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6"/>
                    <a:gd name="T22" fmla="*/ 0 h 212"/>
                    <a:gd name="T23" fmla="*/ 256 w 256"/>
                    <a:gd name="T24" fmla="*/ 212 h 21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6" h="212">
                      <a:moveTo>
                        <a:pt x="256" y="75"/>
                      </a:moveTo>
                      <a:lnTo>
                        <a:pt x="231" y="37"/>
                      </a:lnTo>
                      <a:lnTo>
                        <a:pt x="206" y="0"/>
                      </a:lnTo>
                      <a:lnTo>
                        <a:pt x="0" y="138"/>
                      </a:lnTo>
                      <a:lnTo>
                        <a:pt x="25" y="175"/>
                      </a:lnTo>
                      <a:lnTo>
                        <a:pt x="49" y="212"/>
                      </a:lnTo>
                      <a:lnTo>
                        <a:pt x="256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05" name="Freeform 933"/>
                <p:cNvSpPr>
                  <a:spLocks/>
                </p:cNvSpPr>
                <p:nvPr/>
              </p:nvSpPr>
              <p:spPr bwMode="auto">
                <a:xfrm>
                  <a:off x="1163" y="3339"/>
                  <a:ext cx="43" cy="36"/>
                </a:xfrm>
                <a:custGeom>
                  <a:avLst/>
                  <a:gdLst>
                    <a:gd name="T0" fmla="*/ 0 w 256"/>
                    <a:gd name="T1" fmla="*/ 0 h 212"/>
                    <a:gd name="T2" fmla="*/ 0 w 256"/>
                    <a:gd name="T3" fmla="*/ 0 h 212"/>
                    <a:gd name="T4" fmla="*/ 0 w 256"/>
                    <a:gd name="T5" fmla="*/ 0 h 212"/>
                    <a:gd name="T6" fmla="*/ 0 w 256"/>
                    <a:gd name="T7" fmla="*/ 0 h 212"/>
                    <a:gd name="T8" fmla="*/ 0 w 256"/>
                    <a:gd name="T9" fmla="*/ 0 h 212"/>
                    <a:gd name="T10" fmla="*/ 0 w 256"/>
                    <a:gd name="T11" fmla="*/ 0 h 212"/>
                    <a:gd name="T12" fmla="*/ 0 w 256"/>
                    <a:gd name="T13" fmla="*/ 0 h 2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6"/>
                    <a:gd name="T22" fmla="*/ 0 h 212"/>
                    <a:gd name="T23" fmla="*/ 256 w 256"/>
                    <a:gd name="T24" fmla="*/ 212 h 21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6" h="212">
                      <a:moveTo>
                        <a:pt x="256" y="75"/>
                      </a:moveTo>
                      <a:lnTo>
                        <a:pt x="231" y="37"/>
                      </a:lnTo>
                      <a:lnTo>
                        <a:pt x="206" y="0"/>
                      </a:lnTo>
                      <a:lnTo>
                        <a:pt x="0" y="138"/>
                      </a:lnTo>
                      <a:lnTo>
                        <a:pt x="25" y="175"/>
                      </a:lnTo>
                      <a:lnTo>
                        <a:pt x="49" y="212"/>
                      </a:lnTo>
                      <a:lnTo>
                        <a:pt x="256" y="7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06" name="Freeform 934"/>
                <p:cNvSpPr>
                  <a:spLocks/>
                </p:cNvSpPr>
                <p:nvPr/>
              </p:nvSpPr>
              <p:spPr bwMode="auto">
                <a:xfrm>
                  <a:off x="1161" y="3362"/>
                  <a:ext cx="6" cy="6"/>
                </a:xfrm>
                <a:custGeom>
                  <a:avLst/>
                  <a:gdLst>
                    <a:gd name="T0" fmla="*/ 0 w 38"/>
                    <a:gd name="T1" fmla="*/ 0 h 37"/>
                    <a:gd name="T2" fmla="*/ 0 w 38"/>
                    <a:gd name="T3" fmla="*/ 0 h 37"/>
                    <a:gd name="T4" fmla="*/ 0 w 38"/>
                    <a:gd name="T5" fmla="*/ 0 h 37"/>
                    <a:gd name="T6" fmla="*/ 0 w 38"/>
                    <a:gd name="T7" fmla="*/ 0 h 37"/>
                    <a:gd name="T8" fmla="*/ 0 w 38"/>
                    <a:gd name="T9" fmla="*/ 0 h 37"/>
                    <a:gd name="T10" fmla="*/ 0 w 38"/>
                    <a:gd name="T11" fmla="*/ 0 h 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8"/>
                    <a:gd name="T19" fmla="*/ 0 h 37"/>
                    <a:gd name="T20" fmla="*/ 38 w 38"/>
                    <a:gd name="T21" fmla="*/ 37 h 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8" h="37">
                      <a:moveTo>
                        <a:pt x="38" y="37"/>
                      </a:moveTo>
                      <a:lnTo>
                        <a:pt x="13" y="0"/>
                      </a:lnTo>
                      <a:lnTo>
                        <a:pt x="9" y="4"/>
                      </a:lnTo>
                      <a:lnTo>
                        <a:pt x="5" y="7"/>
                      </a:lnTo>
                      <a:lnTo>
                        <a:pt x="0" y="12"/>
                      </a:lnTo>
                      <a:lnTo>
                        <a:pt x="38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07" name="Freeform 935"/>
                <p:cNvSpPr>
                  <a:spLocks/>
                </p:cNvSpPr>
                <p:nvPr/>
              </p:nvSpPr>
              <p:spPr bwMode="auto">
                <a:xfrm>
                  <a:off x="1161" y="3362"/>
                  <a:ext cx="2" cy="2"/>
                </a:xfrm>
                <a:custGeom>
                  <a:avLst/>
                  <a:gdLst>
                    <a:gd name="T0" fmla="*/ 0 w 13"/>
                    <a:gd name="T1" fmla="*/ 0 h 12"/>
                    <a:gd name="T2" fmla="*/ 0 w 13"/>
                    <a:gd name="T3" fmla="*/ 0 h 12"/>
                    <a:gd name="T4" fmla="*/ 0 w 13"/>
                    <a:gd name="T5" fmla="*/ 0 h 12"/>
                    <a:gd name="T6" fmla="*/ 0 w 13"/>
                    <a:gd name="T7" fmla="*/ 0 h 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"/>
                    <a:gd name="T13" fmla="*/ 0 h 12"/>
                    <a:gd name="T14" fmla="*/ 13 w 13"/>
                    <a:gd name="T15" fmla="*/ 12 h 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" h="12">
                      <a:moveTo>
                        <a:pt x="13" y="0"/>
                      </a:moveTo>
                      <a:lnTo>
                        <a:pt x="9" y="4"/>
                      </a:lnTo>
                      <a:lnTo>
                        <a:pt x="5" y="7"/>
                      </a:lnTo>
                      <a:lnTo>
                        <a:pt x="0" y="1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08" name="Freeform 936"/>
                <p:cNvSpPr>
                  <a:spLocks/>
                </p:cNvSpPr>
                <p:nvPr/>
              </p:nvSpPr>
              <p:spPr bwMode="auto">
                <a:xfrm>
                  <a:off x="1138" y="3364"/>
                  <a:ext cx="36" cy="43"/>
                </a:xfrm>
                <a:custGeom>
                  <a:avLst/>
                  <a:gdLst>
                    <a:gd name="T0" fmla="*/ 0 w 212"/>
                    <a:gd name="T1" fmla="*/ 0 h 257"/>
                    <a:gd name="T2" fmla="*/ 0 w 212"/>
                    <a:gd name="T3" fmla="*/ 0 h 257"/>
                    <a:gd name="T4" fmla="*/ 0 w 212"/>
                    <a:gd name="T5" fmla="*/ 0 h 257"/>
                    <a:gd name="T6" fmla="*/ 0 w 212"/>
                    <a:gd name="T7" fmla="*/ 0 h 257"/>
                    <a:gd name="T8" fmla="*/ 0 w 212"/>
                    <a:gd name="T9" fmla="*/ 0 h 257"/>
                    <a:gd name="T10" fmla="*/ 0 w 212"/>
                    <a:gd name="T11" fmla="*/ 0 h 257"/>
                    <a:gd name="T12" fmla="*/ 0 w 212"/>
                    <a:gd name="T13" fmla="*/ 0 h 2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2"/>
                    <a:gd name="T22" fmla="*/ 0 h 257"/>
                    <a:gd name="T23" fmla="*/ 212 w 212"/>
                    <a:gd name="T24" fmla="*/ 257 h 25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2" h="257">
                      <a:moveTo>
                        <a:pt x="212" y="50"/>
                      </a:moveTo>
                      <a:lnTo>
                        <a:pt x="175" y="25"/>
                      </a:lnTo>
                      <a:lnTo>
                        <a:pt x="137" y="0"/>
                      </a:lnTo>
                      <a:lnTo>
                        <a:pt x="0" y="208"/>
                      </a:lnTo>
                      <a:lnTo>
                        <a:pt x="37" y="232"/>
                      </a:lnTo>
                      <a:lnTo>
                        <a:pt x="74" y="257"/>
                      </a:lnTo>
                      <a:lnTo>
                        <a:pt x="212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09" name="Freeform 937"/>
                <p:cNvSpPr>
                  <a:spLocks/>
                </p:cNvSpPr>
                <p:nvPr/>
              </p:nvSpPr>
              <p:spPr bwMode="auto">
                <a:xfrm>
                  <a:off x="1138" y="3364"/>
                  <a:ext cx="36" cy="43"/>
                </a:xfrm>
                <a:custGeom>
                  <a:avLst/>
                  <a:gdLst>
                    <a:gd name="T0" fmla="*/ 0 w 212"/>
                    <a:gd name="T1" fmla="*/ 0 h 257"/>
                    <a:gd name="T2" fmla="*/ 0 w 212"/>
                    <a:gd name="T3" fmla="*/ 0 h 257"/>
                    <a:gd name="T4" fmla="*/ 0 w 212"/>
                    <a:gd name="T5" fmla="*/ 0 h 257"/>
                    <a:gd name="T6" fmla="*/ 0 w 212"/>
                    <a:gd name="T7" fmla="*/ 0 h 257"/>
                    <a:gd name="T8" fmla="*/ 0 w 212"/>
                    <a:gd name="T9" fmla="*/ 0 h 257"/>
                    <a:gd name="T10" fmla="*/ 0 w 212"/>
                    <a:gd name="T11" fmla="*/ 0 h 257"/>
                    <a:gd name="T12" fmla="*/ 0 w 212"/>
                    <a:gd name="T13" fmla="*/ 0 h 2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2"/>
                    <a:gd name="T22" fmla="*/ 0 h 257"/>
                    <a:gd name="T23" fmla="*/ 212 w 212"/>
                    <a:gd name="T24" fmla="*/ 257 h 25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2" h="257">
                      <a:moveTo>
                        <a:pt x="212" y="50"/>
                      </a:moveTo>
                      <a:lnTo>
                        <a:pt x="175" y="25"/>
                      </a:lnTo>
                      <a:lnTo>
                        <a:pt x="137" y="0"/>
                      </a:lnTo>
                      <a:lnTo>
                        <a:pt x="0" y="208"/>
                      </a:lnTo>
                      <a:lnTo>
                        <a:pt x="37" y="232"/>
                      </a:lnTo>
                      <a:lnTo>
                        <a:pt x="74" y="257"/>
                      </a:lnTo>
                      <a:lnTo>
                        <a:pt x="212" y="5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10" name="Freeform 938"/>
                <p:cNvSpPr>
                  <a:spLocks/>
                </p:cNvSpPr>
                <p:nvPr/>
              </p:nvSpPr>
              <p:spPr bwMode="auto">
                <a:xfrm>
                  <a:off x="1137" y="3399"/>
                  <a:ext cx="7" cy="4"/>
                </a:xfrm>
                <a:custGeom>
                  <a:avLst/>
                  <a:gdLst>
                    <a:gd name="T0" fmla="*/ 0 w 44"/>
                    <a:gd name="T1" fmla="*/ 0 h 24"/>
                    <a:gd name="T2" fmla="*/ 0 w 44"/>
                    <a:gd name="T3" fmla="*/ 0 h 24"/>
                    <a:gd name="T4" fmla="*/ 0 w 44"/>
                    <a:gd name="T5" fmla="*/ 0 h 24"/>
                    <a:gd name="T6" fmla="*/ 0 w 44"/>
                    <a:gd name="T7" fmla="*/ 0 h 24"/>
                    <a:gd name="T8" fmla="*/ 0 w 44"/>
                    <a:gd name="T9" fmla="*/ 0 h 24"/>
                    <a:gd name="T10" fmla="*/ 0 w 44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24"/>
                    <a:gd name="T20" fmla="*/ 44 w 44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24">
                      <a:moveTo>
                        <a:pt x="44" y="24"/>
                      </a:moveTo>
                      <a:lnTo>
                        <a:pt x="7" y="0"/>
                      </a:lnTo>
                      <a:lnTo>
                        <a:pt x="4" y="5"/>
                      </a:lnTo>
                      <a:lnTo>
                        <a:pt x="2" y="9"/>
                      </a:lnTo>
                      <a:lnTo>
                        <a:pt x="0" y="16"/>
                      </a:lnTo>
                      <a:lnTo>
                        <a:pt x="44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11" name="Freeform 939"/>
                <p:cNvSpPr>
                  <a:spLocks/>
                </p:cNvSpPr>
                <p:nvPr/>
              </p:nvSpPr>
              <p:spPr bwMode="auto">
                <a:xfrm>
                  <a:off x="1137" y="3399"/>
                  <a:ext cx="1" cy="2"/>
                </a:xfrm>
                <a:custGeom>
                  <a:avLst/>
                  <a:gdLst>
                    <a:gd name="T0" fmla="*/ 0 w 7"/>
                    <a:gd name="T1" fmla="*/ 0 h 16"/>
                    <a:gd name="T2" fmla="*/ 0 w 7"/>
                    <a:gd name="T3" fmla="*/ 0 h 16"/>
                    <a:gd name="T4" fmla="*/ 0 w 7"/>
                    <a:gd name="T5" fmla="*/ 0 h 16"/>
                    <a:gd name="T6" fmla="*/ 0 w 7"/>
                    <a:gd name="T7" fmla="*/ 0 h 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"/>
                    <a:gd name="T13" fmla="*/ 0 h 16"/>
                    <a:gd name="T14" fmla="*/ 7 w 7"/>
                    <a:gd name="T15" fmla="*/ 16 h 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" h="16">
                      <a:moveTo>
                        <a:pt x="7" y="0"/>
                      </a:moveTo>
                      <a:lnTo>
                        <a:pt x="4" y="5"/>
                      </a:lnTo>
                      <a:lnTo>
                        <a:pt x="2" y="9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12" name="Freeform 940"/>
                <p:cNvSpPr>
                  <a:spLocks/>
                </p:cNvSpPr>
                <p:nvPr/>
              </p:nvSpPr>
              <p:spPr bwMode="auto">
                <a:xfrm>
                  <a:off x="1129" y="3401"/>
                  <a:ext cx="23" cy="44"/>
                </a:xfrm>
                <a:custGeom>
                  <a:avLst/>
                  <a:gdLst>
                    <a:gd name="T0" fmla="*/ 0 w 137"/>
                    <a:gd name="T1" fmla="*/ 0 h 261"/>
                    <a:gd name="T2" fmla="*/ 0 w 137"/>
                    <a:gd name="T3" fmla="*/ 0 h 261"/>
                    <a:gd name="T4" fmla="*/ 0 w 137"/>
                    <a:gd name="T5" fmla="*/ 0 h 261"/>
                    <a:gd name="T6" fmla="*/ 0 w 137"/>
                    <a:gd name="T7" fmla="*/ 0 h 261"/>
                    <a:gd name="T8" fmla="*/ 0 w 137"/>
                    <a:gd name="T9" fmla="*/ 0 h 261"/>
                    <a:gd name="T10" fmla="*/ 0 w 137"/>
                    <a:gd name="T11" fmla="*/ 0 h 261"/>
                    <a:gd name="T12" fmla="*/ 0 w 137"/>
                    <a:gd name="T13" fmla="*/ 0 h 2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7"/>
                    <a:gd name="T22" fmla="*/ 0 h 261"/>
                    <a:gd name="T23" fmla="*/ 137 w 137"/>
                    <a:gd name="T24" fmla="*/ 261 h 2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7" h="261">
                      <a:moveTo>
                        <a:pt x="137" y="17"/>
                      </a:moveTo>
                      <a:lnTo>
                        <a:pt x="93" y="8"/>
                      </a:lnTo>
                      <a:lnTo>
                        <a:pt x="49" y="0"/>
                      </a:lnTo>
                      <a:lnTo>
                        <a:pt x="0" y="244"/>
                      </a:lnTo>
                      <a:lnTo>
                        <a:pt x="44" y="252"/>
                      </a:lnTo>
                      <a:lnTo>
                        <a:pt x="88" y="261"/>
                      </a:lnTo>
                      <a:lnTo>
                        <a:pt x="137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13" name="Freeform 941"/>
                <p:cNvSpPr>
                  <a:spLocks/>
                </p:cNvSpPr>
                <p:nvPr/>
              </p:nvSpPr>
              <p:spPr bwMode="auto">
                <a:xfrm>
                  <a:off x="1129" y="3401"/>
                  <a:ext cx="23" cy="44"/>
                </a:xfrm>
                <a:custGeom>
                  <a:avLst/>
                  <a:gdLst>
                    <a:gd name="T0" fmla="*/ 0 w 137"/>
                    <a:gd name="T1" fmla="*/ 0 h 261"/>
                    <a:gd name="T2" fmla="*/ 0 w 137"/>
                    <a:gd name="T3" fmla="*/ 0 h 261"/>
                    <a:gd name="T4" fmla="*/ 0 w 137"/>
                    <a:gd name="T5" fmla="*/ 0 h 261"/>
                    <a:gd name="T6" fmla="*/ 0 w 137"/>
                    <a:gd name="T7" fmla="*/ 0 h 261"/>
                    <a:gd name="T8" fmla="*/ 0 w 137"/>
                    <a:gd name="T9" fmla="*/ 0 h 261"/>
                    <a:gd name="T10" fmla="*/ 0 w 137"/>
                    <a:gd name="T11" fmla="*/ 0 h 261"/>
                    <a:gd name="T12" fmla="*/ 0 w 137"/>
                    <a:gd name="T13" fmla="*/ 0 h 2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7"/>
                    <a:gd name="T22" fmla="*/ 0 h 261"/>
                    <a:gd name="T23" fmla="*/ 137 w 137"/>
                    <a:gd name="T24" fmla="*/ 261 h 2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7" h="261">
                      <a:moveTo>
                        <a:pt x="137" y="17"/>
                      </a:moveTo>
                      <a:lnTo>
                        <a:pt x="93" y="8"/>
                      </a:lnTo>
                      <a:lnTo>
                        <a:pt x="49" y="0"/>
                      </a:lnTo>
                      <a:lnTo>
                        <a:pt x="0" y="244"/>
                      </a:lnTo>
                      <a:lnTo>
                        <a:pt x="44" y="252"/>
                      </a:lnTo>
                      <a:lnTo>
                        <a:pt x="88" y="261"/>
                      </a:lnTo>
                      <a:lnTo>
                        <a:pt x="137" y="1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14" name="Freeform 942"/>
                <p:cNvSpPr>
                  <a:spLocks/>
                </p:cNvSpPr>
                <p:nvPr/>
              </p:nvSpPr>
              <p:spPr bwMode="auto">
                <a:xfrm>
                  <a:off x="1129" y="3442"/>
                  <a:ext cx="7" cy="3"/>
                </a:xfrm>
                <a:custGeom>
                  <a:avLst/>
                  <a:gdLst>
                    <a:gd name="T0" fmla="*/ 0 w 44"/>
                    <a:gd name="T1" fmla="*/ 0 h 17"/>
                    <a:gd name="T2" fmla="*/ 0 w 44"/>
                    <a:gd name="T3" fmla="*/ 0 h 17"/>
                    <a:gd name="T4" fmla="*/ 0 w 44"/>
                    <a:gd name="T5" fmla="*/ 0 h 17"/>
                    <a:gd name="T6" fmla="*/ 0 w 44"/>
                    <a:gd name="T7" fmla="*/ 0 h 17"/>
                    <a:gd name="T8" fmla="*/ 0 w 44"/>
                    <a:gd name="T9" fmla="*/ 0 h 17"/>
                    <a:gd name="T10" fmla="*/ 0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44" y="8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0" y="17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15" name="Freeform 943"/>
                <p:cNvSpPr>
                  <a:spLocks/>
                </p:cNvSpPr>
                <p:nvPr/>
              </p:nvSpPr>
              <p:spPr bwMode="auto">
                <a:xfrm>
                  <a:off x="1129" y="3442"/>
                  <a:ext cx="1" cy="3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0 h 17"/>
                    <a:gd name="T4" fmla="*/ 0 w 1"/>
                    <a:gd name="T5" fmla="*/ 0 h 17"/>
                    <a:gd name="T6" fmla="*/ 0 w 1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"/>
                    <a:gd name="T13" fmla="*/ 0 h 17"/>
                    <a:gd name="T14" fmla="*/ 1 w 1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" h="17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0" y="1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16" name="Freeform 944"/>
                <p:cNvSpPr>
                  <a:spLocks/>
                </p:cNvSpPr>
                <p:nvPr/>
              </p:nvSpPr>
              <p:spPr bwMode="auto">
                <a:xfrm>
                  <a:off x="1129" y="3442"/>
                  <a:ext cx="23" cy="44"/>
                </a:xfrm>
                <a:custGeom>
                  <a:avLst/>
                  <a:gdLst>
                    <a:gd name="T0" fmla="*/ 0 w 137"/>
                    <a:gd name="T1" fmla="*/ 0 h 261"/>
                    <a:gd name="T2" fmla="*/ 0 w 137"/>
                    <a:gd name="T3" fmla="*/ 0 h 261"/>
                    <a:gd name="T4" fmla="*/ 0 w 137"/>
                    <a:gd name="T5" fmla="*/ 0 h 261"/>
                    <a:gd name="T6" fmla="*/ 0 w 137"/>
                    <a:gd name="T7" fmla="*/ 0 h 261"/>
                    <a:gd name="T8" fmla="*/ 0 w 137"/>
                    <a:gd name="T9" fmla="*/ 0 h 261"/>
                    <a:gd name="T10" fmla="*/ 0 w 137"/>
                    <a:gd name="T11" fmla="*/ 0 h 261"/>
                    <a:gd name="T12" fmla="*/ 0 w 137"/>
                    <a:gd name="T13" fmla="*/ 0 h 2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7"/>
                    <a:gd name="T22" fmla="*/ 0 h 261"/>
                    <a:gd name="T23" fmla="*/ 137 w 137"/>
                    <a:gd name="T24" fmla="*/ 261 h 2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7" h="261">
                      <a:moveTo>
                        <a:pt x="88" y="0"/>
                      </a:moveTo>
                      <a:lnTo>
                        <a:pt x="44" y="8"/>
                      </a:lnTo>
                      <a:lnTo>
                        <a:pt x="0" y="17"/>
                      </a:lnTo>
                      <a:lnTo>
                        <a:pt x="49" y="261"/>
                      </a:lnTo>
                      <a:lnTo>
                        <a:pt x="93" y="253"/>
                      </a:lnTo>
                      <a:lnTo>
                        <a:pt x="137" y="244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17" name="Freeform 945"/>
                <p:cNvSpPr>
                  <a:spLocks/>
                </p:cNvSpPr>
                <p:nvPr/>
              </p:nvSpPr>
              <p:spPr bwMode="auto">
                <a:xfrm>
                  <a:off x="1129" y="3442"/>
                  <a:ext cx="23" cy="44"/>
                </a:xfrm>
                <a:custGeom>
                  <a:avLst/>
                  <a:gdLst>
                    <a:gd name="T0" fmla="*/ 0 w 137"/>
                    <a:gd name="T1" fmla="*/ 0 h 261"/>
                    <a:gd name="T2" fmla="*/ 0 w 137"/>
                    <a:gd name="T3" fmla="*/ 0 h 261"/>
                    <a:gd name="T4" fmla="*/ 0 w 137"/>
                    <a:gd name="T5" fmla="*/ 0 h 261"/>
                    <a:gd name="T6" fmla="*/ 0 w 137"/>
                    <a:gd name="T7" fmla="*/ 0 h 261"/>
                    <a:gd name="T8" fmla="*/ 0 w 137"/>
                    <a:gd name="T9" fmla="*/ 0 h 261"/>
                    <a:gd name="T10" fmla="*/ 0 w 137"/>
                    <a:gd name="T11" fmla="*/ 0 h 261"/>
                    <a:gd name="T12" fmla="*/ 0 w 137"/>
                    <a:gd name="T13" fmla="*/ 0 h 2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7"/>
                    <a:gd name="T22" fmla="*/ 0 h 261"/>
                    <a:gd name="T23" fmla="*/ 137 w 137"/>
                    <a:gd name="T24" fmla="*/ 261 h 2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7" h="261">
                      <a:moveTo>
                        <a:pt x="88" y="0"/>
                      </a:moveTo>
                      <a:lnTo>
                        <a:pt x="44" y="8"/>
                      </a:lnTo>
                      <a:lnTo>
                        <a:pt x="0" y="17"/>
                      </a:lnTo>
                      <a:lnTo>
                        <a:pt x="49" y="261"/>
                      </a:lnTo>
                      <a:lnTo>
                        <a:pt x="93" y="253"/>
                      </a:lnTo>
                      <a:lnTo>
                        <a:pt x="137" y="244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18" name="Freeform 946"/>
                <p:cNvSpPr>
                  <a:spLocks/>
                </p:cNvSpPr>
                <p:nvPr/>
              </p:nvSpPr>
              <p:spPr bwMode="auto">
                <a:xfrm>
                  <a:off x="1137" y="3484"/>
                  <a:ext cx="7" cy="4"/>
                </a:xfrm>
                <a:custGeom>
                  <a:avLst/>
                  <a:gdLst>
                    <a:gd name="T0" fmla="*/ 0 w 44"/>
                    <a:gd name="T1" fmla="*/ 0 h 25"/>
                    <a:gd name="T2" fmla="*/ 0 w 44"/>
                    <a:gd name="T3" fmla="*/ 0 h 25"/>
                    <a:gd name="T4" fmla="*/ 0 w 44"/>
                    <a:gd name="T5" fmla="*/ 0 h 25"/>
                    <a:gd name="T6" fmla="*/ 0 w 44"/>
                    <a:gd name="T7" fmla="*/ 0 h 25"/>
                    <a:gd name="T8" fmla="*/ 0 w 44"/>
                    <a:gd name="T9" fmla="*/ 0 h 25"/>
                    <a:gd name="T10" fmla="*/ 0 w 4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25"/>
                    <a:gd name="T20" fmla="*/ 44 w 4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25">
                      <a:moveTo>
                        <a:pt x="44" y="0"/>
                      </a:moveTo>
                      <a:lnTo>
                        <a:pt x="0" y="8"/>
                      </a:lnTo>
                      <a:lnTo>
                        <a:pt x="2" y="14"/>
                      </a:lnTo>
                      <a:lnTo>
                        <a:pt x="4" y="19"/>
                      </a:lnTo>
                      <a:lnTo>
                        <a:pt x="7" y="25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19" name="Freeform 947"/>
                <p:cNvSpPr>
                  <a:spLocks/>
                </p:cNvSpPr>
                <p:nvPr/>
              </p:nvSpPr>
              <p:spPr bwMode="auto">
                <a:xfrm>
                  <a:off x="1137" y="3486"/>
                  <a:ext cx="1" cy="2"/>
                </a:xfrm>
                <a:custGeom>
                  <a:avLst/>
                  <a:gdLst>
                    <a:gd name="T0" fmla="*/ 0 w 7"/>
                    <a:gd name="T1" fmla="*/ 0 h 17"/>
                    <a:gd name="T2" fmla="*/ 0 w 7"/>
                    <a:gd name="T3" fmla="*/ 0 h 17"/>
                    <a:gd name="T4" fmla="*/ 0 w 7"/>
                    <a:gd name="T5" fmla="*/ 0 h 17"/>
                    <a:gd name="T6" fmla="*/ 0 w 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"/>
                    <a:gd name="T13" fmla="*/ 0 h 17"/>
                    <a:gd name="T14" fmla="*/ 7 w 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" h="17">
                      <a:moveTo>
                        <a:pt x="0" y="0"/>
                      </a:moveTo>
                      <a:lnTo>
                        <a:pt x="2" y="6"/>
                      </a:lnTo>
                      <a:lnTo>
                        <a:pt x="4" y="11"/>
                      </a:lnTo>
                      <a:lnTo>
                        <a:pt x="7" y="1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20" name="Freeform 948"/>
                <p:cNvSpPr>
                  <a:spLocks/>
                </p:cNvSpPr>
                <p:nvPr/>
              </p:nvSpPr>
              <p:spPr bwMode="auto">
                <a:xfrm>
                  <a:off x="1138" y="3480"/>
                  <a:ext cx="36" cy="43"/>
                </a:xfrm>
                <a:custGeom>
                  <a:avLst/>
                  <a:gdLst>
                    <a:gd name="T0" fmla="*/ 0 w 212"/>
                    <a:gd name="T1" fmla="*/ 0 h 256"/>
                    <a:gd name="T2" fmla="*/ 0 w 212"/>
                    <a:gd name="T3" fmla="*/ 0 h 256"/>
                    <a:gd name="T4" fmla="*/ 0 w 212"/>
                    <a:gd name="T5" fmla="*/ 0 h 256"/>
                    <a:gd name="T6" fmla="*/ 0 w 212"/>
                    <a:gd name="T7" fmla="*/ 0 h 256"/>
                    <a:gd name="T8" fmla="*/ 0 w 212"/>
                    <a:gd name="T9" fmla="*/ 0 h 256"/>
                    <a:gd name="T10" fmla="*/ 0 w 212"/>
                    <a:gd name="T11" fmla="*/ 0 h 256"/>
                    <a:gd name="T12" fmla="*/ 0 w 212"/>
                    <a:gd name="T13" fmla="*/ 0 h 25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2"/>
                    <a:gd name="T22" fmla="*/ 0 h 256"/>
                    <a:gd name="T23" fmla="*/ 212 w 212"/>
                    <a:gd name="T24" fmla="*/ 256 h 25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2" h="256">
                      <a:moveTo>
                        <a:pt x="74" y="0"/>
                      </a:moveTo>
                      <a:lnTo>
                        <a:pt x="37" y="25"/>
                      </a:lnTo>
                      <a:lnTo>
                        <a:pt x="0" y="50"/>
                      </a:lnTo>
                      <a:lnTo>
                        <a:pt x="137" y="256"/>
                      </a:lnTo>
                      <a:lnTo>
                        <a:pt x="175" y="231"/>
                      </a:lnTo>
                      <a:lnTo>
                        <a:pt x="212" y="207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21" name="Freeform 949"/>
                <p:cNvSpPr>
                  <a:spLocks/>
                </p:cNvSpPr>
                <p:nvPr/>
              </p:nvSpPr>
              <p:spPr bwMode="auto">
                <a:xfrm>
                  <a:off x="1138" y="3480"/>
                  <a:ext cx="36" cy="43"/>
                </a:xfrm>
                <a:custGeom>
                  <a:avLst/>
                  <a:gdLst>
                    <a:gd name="T0" fmla="*/ 0 w 212"/>
                    <a:gd name="T1" fmla="*/ 0 h 256"/>
                    <a:gd name="T2" fmla="*/ 0 w 212"/>
                    <a:gd name="T3" fmla="*/ 0 h 256"/>
                    <a:gd name="T4" fmla="*/ 0 w 212"/>
                    <a:gd name="T5" fmla="*/ 0 h 256"/>
                    <a:gd name="T6" fmla="*/ 0 w 212"/>
                    <a:gd name="T7" fmla="*/ 0 h 256"/>
                    <a:gd name="T8" fmla="*/ 0 w 212"/>
                    <a:gd name="T9" fmla="*/ 0 h 256"/>
                    <a:gd name="T10" fmla="*/ 0 w 212"/>
                    <a:gd name="T11" fmla="*/ 0 h 256"/>
                    <a:gd name="T12" fmla="*/ 0 w 212"/>
                    <a:gd name="T13" fmla="*/ 0 h 25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2"/>
                    <a:gd name="T22" fmla="*/ 0 h 256"/>
                    <a:gd name="T23" fmla="*/ 212 w 212"/>
                    <a:gd name="T24" fmla="*/ 256 h 25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2" h="256">
                      <a:moveTo>
                        <a:pt x="74" y="0"/>
                      </a:moveTo>
                      <a:lnTo>
                        <a:pt x="37" y="25"/>
                      </a:lnTo>
                      <a:lnTo>
                        <a:pt x="0" y="50"/>
                      </a:lnTo>
                      <a:lnTo>
                        <a:pt x="137" y="256"/>
                      </a:lnTo>
                      <a:lnTo>
                        <a:pt x="175" y="231"/>
                      </a:lnTo>
                      <a:lnTo>
                        <a:pt x="212" y="207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22" name="Freeform 950"/>
                <p:cNvSpPr>
                  <a:spLocks/>
                </p:cNvSpPr>
                <p:nvPr/>
              </p:nvSpPr>
              <p:spPr bwMode="auto">
                <a:xfrm>
                  <a:off x="1161" y="3519"/>
                  <a:ext cx="6" cy="6"/>
                </a:xfrm>
                <a:custGeom>
                  <a:avLst/>
                  <a:gdLst>
                    <a:gd name="T0" fmla="*/ 0 w 38"/>
                    <a:gd name="T1" fmla="*/ 0 h 37"/>
                    <a:gd name="T2" fmla="*/ 0 w 38"/>
                    <a:gd name="T3" fmla="*/ 0 h 37"/>
                    <a:gd name="T4" fmla="*/ 0 w 38"/>
                    <a:gd name="T5" fmla="*/ 0 h 37"/>
                    <a:gd name="T6" fmla="*/ 0 w 38"/>
                    <a:gd name="T7" fmla="*/ 0 h 37"/>
                    <a:gd name="T8" fmla="*/ 0 w 38"/>
                    <a:gd name="T9" fmla="*/ 0 h 37"/>
                    <a:gd name="T10" fmla="*/ 0 w 38"/>
                    <a:gd name="T11" fmla="*/ 0 h 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8"/>
                    <a:gd name="T19" fmla="*/ 0 h 37"/>
                    <a:gd name="T20" fmla="*/ 38 w 38"/>
                    <a:gd name="T21" fmla="*/ 37 h 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8" h="37">
                      <a:moveTo>
                        <a:pt x="38" y="0"/>
                      </a:moveTo>
                      <a:lnTo>
                        <a:pt x="0" y="25"/>
                      </a:lnTo>
                      <a:lnTo>
                        <a:pt x="5" y="29"/>
                      </a:lnTo>
                      <a:lnTo>
                        <a:pt x="8" y="33"/>
                      </a:lnTo>
                      <a:lnTo>
                        <a:pt x="13" y="37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23" name="Freeform 951"/>
                <p:cNvSpPr>
                  <a:spLocks/>
                </p:cNvSpPr>
                <p:nvPr/>
              </p:nvSpPr>
              <p:spPr bwMode="auto">
                <a:xfrm>
                  <a:off x="1161" y="3523"/>
                  <a:ext cx="2" cy="2"/>
                </a:xfrm>
                <a:custGeom>
                  <a:avLst/>
                  <a:gdLst>
                    <a:gd name="T0" fmla="*/ 0 w 13"/>
                    <a:gd name="T1" fmla="*/ 0 h 12"/>
                    <a:gd name="T2" fmla="*/ 0 w 13"/>
                    <a:gd name="T3" fmla="*/ 0 h 12"/>
                    <a:gd name="T4" fmla="*/ 0 w 13"/>
                    <a:gd name="T5" fmla="*/ 0 h 12"/>
                    <a:gd name="T6" fmla="*/ 0 w 13"/>
                    <a:gd name="T7" fmla="*/ 0 h 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"/>
                    <a:gd name="T13" fmla="*/ 0 h 12"/>
                    <a:gd name="T14" fmla="*/ 13 w 13"/>
                    <a:gd name="T15" fmla="*/ 12 h 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" h="12">
                      <a:moveTo>
                        <a:pt x="0" y="0"/>
                      </a:moveTo>
                      <a:lnTo>
                        <a:pt x="5" y="4"/>
                      </a:lnTo>
                      <a:lnTo>
                        <a:pt x="8" y="8"/>
                      </a:lnTo>
                      <a:lnTo>
                        <a:pt x="13" y="1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24" name="Freeform 952"/>
                <p:cNvSpPr>
                  <a:spLocks/>
                </p:cNvSpPr>
                <p:nvPr/>
              </p:nvSpPr>
              <p:spPr bwMode="auto">
                <a:xfrm>
                  <a:off x="1163" y="3513"/>
                  <a:ext cx="43" cy="35"/>
                </a:xfrm>
                <a:custGeom>
                  <a:avLst/>
                  <a:gdLst>
                    <a:gd name="T0" fmla="*/ 0 w 256"/>
                    <a:gd name="T1" fmla="*/ 0 h 212"/>
                    <a:gd name="T2" fmla="*/ 0 w 256"/>
                    <a:gd name="T3" fmla="*/ 0 h 212"/>
                    <a:gd name="T4" fmla="*/ 0 w 256"/>
                    <a:gd name="T5" fmla="*/ 0 h 212"/>
                    <a:gd name="T6" fmla="*/ 0 w 256"/>
                    <a:gd name="T7" fmla="*/ 0 h 212"/>
                    <a:gd name="T8" fmla="*/ 0 w 256"/>
                    <a:gd name="T9" fmla="*/ 0 h 212"/>
                    <a:gd name="T10" fmla="*/ 0 w 256"/>
                    <a:gd name="T11" fmla="*/ 0 h 212"/>
                    <a:gd name="T12" fmla="*/ 0 w 256"/>
                    <a:gd name="T13" fmla="*/ 0 h 2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6"/>
                    <a:gd name="T22" fmla="*/ 0 h 212"/>
                    <a:gd name="T23" fmla="*/ 256 w 256"/>
                    <a:gd name="T24" fmla="*/ 212 h 21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6" h="212">
                      <a:moveTo>
                        <a:pt x="49" y="0"/>
                      </a:moveTo>
                      <a:lnTo>
                        <a:pt x="25" y="36"/>
                      </a:lnTo>
                      <a:lnTo>
                        <a:pt x="0" y="73"/>
                      </a:lnTo>
                      <a:lnTo>
                        <a:pt x="206" y="212"/>
                      </a:lnTo>
                      <a:lnTo>
                        <a:pt x="231" y="175"/>
                      </a:lnTo>
                      <a:lnTo>
                        <a:pt x="256" y="139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25" name="Freeform 953"/>
                <p:cNvSpPr>
                  <a:spLocks/>
                </p:cNvSpPr>
                <p:nvPr/>
              </p:nvSpPr>
              <p:spPr bwMode="auto">
                <a:xfrm>
                  <a:off x="1163" y="3513"/>
                  <a:ext cx="43" cy="35"/>
                </a:xfrm>
                <a:custGeom>
                  <a:avLst/>
                  <a:gdLst>
                    <a:gd name="T0" fmla="*/ 0 w 256"/>
                    <a:gd name="T1" fmla="*/ 0 h 212"/>
                    <a:gd name="T2" fmla="*/ 0 w 256"/>
                    <a:gd name="T3" fmla="*/ 0 h 212"/>
                    <a:gd name="T4" fmla="*/ 0 w 256"/>
                    <a:gd name="T5" fmla="*/ 0 h 212"/>
                    <a:gd name="T6" fmla="*/ 0 w 256"/>
                    <a:gd name="T7" fmla="*/ 0 h 212"/>
                    <a:gd name="T8" fmla="*/ 0 w 256"/>
                    <a:gd name="T9" fmla="*/ 0 h 212"/>
                    <a:gd name="T10" fmla="*/ 0 w 256"/>
                    <a:gd name="T11" fmla="*/ 0 h 212"/>
                    <a:gd name="T12" fmla="*/ 0 w 256"/>
                    <a:gd name="T13" fmla="*/ 0 h 2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6"/>
                    <a:gd name="T22" fmla="*/ 0 h 212"/>
                    <a:gd name="T23" fmla="*/ 256 w 256"/>
                    <a:gd name="T24" fmla="*/ 212 h 21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6" h="212">
                      <a:moveTo>
                        <a:pt x="49" y="0"/>
                      </a:moveTo>
                      <a:lnTo>
                        <a:pt x="25" y="36"/>
                      </a:lnTo>
                      <a:lnTo>
                        <a:pt x="0" y="73"/>
                      </a:lnTo>
                      <a:lnTo>
                        <a:pt x="206" y="212"/>
                      </a:lnTo>
                      <a:lnTo>
                        <a:pt x="231" y="175"/>
                      </a:lnTo>
                      <a:lnTo>
                        <a:pt x="256" y="139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26" name="Freeform 954"/>
                <p:cNvSpPr>
                  <a:spLocks/>
                </p:cNvSpPr>
                <p:nvPr/>
              </p:nvSpPr>
              <p:spPr bwMode="auto">
                <a:xfrm>
                  <a:off x="1198" y="3542"/>
                  <a:ext cx="4" cy="7"/>
                </a:xfrm>
                <a:custGeom>
                  <a:avLst/>
                  <a:gdLst>
                    <a:gd name="T0" fmla="*/ 0 w 25"/>
                    <a:gd name="T1" fmla="*/ 0 h 44"/>
                    <a:gd name="T2" fmla="*/ 0 w 25"/>
                    <a:gd name="T3" fmla="*/ 0 h 44"/>
                    <a:gd name="T4" fmla="*/ 0 w 25"/>
                    <a:gd name="T5" fmla="*/ 0 h 44"/>
                    <a:gd name="T6" fmla="*/ 0 w 25"/>
                    <a:gd name="T7" fmla="*/ 0 h 44"/>
                    <a:gd name="T8" fmla="*/ 0 w 25"/>
                    <a:gd name="T9" fmla="*/ 0 h 44"/>
                    <a:gd name="T10" fmla="*/ 0 w 25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44"/>
                    <a:gd name="T20" fmla="*/ 25 w 25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44">
                      <a:moveTo>
                        <a:pt x="25" y="0"/>
                      </a:moveTo>
                      <a:lnTo>
                        <a:pt x="0" y="37"/>
                      </a:lnTo>
                      <a:lnTo>
                        <a:pt x="5" y="40"/>
                      </a:lnTo>
                      <a:lnTo>
                        <a:pt x="10" y="42"/>
                      </a:lnTo>
                      <a:lnTo>
                        <a:pt x="17" y="44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27" name="Freeform 955"/>
                <p:cNvSpPr>
                  <a:spLocks/>
                </p:cNvSpPr>
                <p:nvPr/>
              </p:nvSpPr>
              <p:spPr bwMode="auto">
                <a:xfrm>
                  <a:off x="1198" y="3548"/>
                  <a:ext cx="2" cy="1"/>
                </a:xfrm>
                <a:custGeom>
                  <a:avLst/>
                  <a:gdLst>
                    <a:gd name="T0" fmla="*/ 0 w 17"/>
                    <a:gd name="T1" fmla="*/ 0 h 7"/>
                    <a:gd name="T2" fmla="*/ 0 w 17"/>
                    <a:gd name="T3" fmla="*/ 0 h 7"/>
                    <a:gd name="T4" fmla="*/ 0 w 17"/>
                    <a:gd name="T5" fmla="*/ 0 h 7"/>
                    <a:gd name="T6" fmla="*/ 0 w 17"/>
                    <a:gd name="T7" fmla="*/ 0 h 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7"/>
                    <a:gd name="T14" fmla="*/ 17 w 17"/>
                    <a:gd name="T15" fmla="*/ 7 h 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7">
                      <a:moveTo>
                        <a:pt x="0" y="0"/>
                      </a:moveTo>
                      <a:lnTo>
                        <a:pt x="5" y="3"/>
                      </a:lnTo>
                      <a:lnTo>
                        <a:pt x="10" y="5"/>
                      </a:lnTo>
                      <a:lnTo>
                        <a:pt x="17" y="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28" name="Freeform 956"/>
                <p:cNvSpPr>
                  <a:spLocks/>
                </p:cNvSpPr>
                <p:nvPr/>
              </p:nvSpPr>
              <p:spPr bwMode="auto">
                <a:xfrm>
                  <a:off x="1200" y="3535"/>
                  <a:ext cx="44" cy="22"/>
                </a:xfrm>
                <a:custGeom>
                  <a:avLst/>
                  <a:gdLst>
                    <a:gd name="T0" fmla="*/ 0 w 261"/>
                    <a:gd name="T1" fmla="*/ 0 h 136"/>
                    <a:gd name="T2" fmla="*/ 0 w 261"/>
                    <a:gd name="T3" fmla="*/ 0 h 136"/>
                    <a:gd name="T4" fmla="*/ 0 w 261"/>
                    <a:gd name="T5" fmla="*/ 0 h 136"/>
                    <a:gd name="T6" fmla="*/ 0 w 261"/>
                    <a:gd name="T7" fmla="*/ 0 h 136"/>
                    <a:gd name="T8" fmla="*/ 0 w 261"/>
                    <a:gd name="T9" fmla="*/ 0 h 136"/>
                    <a:gd name="T10" fmla="*/ 0 w 261"/>
                    <a:gd name="T11" fmla="*/ 0 h 136"/>
                    <a:gd name="T12" fmla="*/ 0 w 261"/>
                    <a:gd name="T13" fmla="*/ 0 h 1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1"/>
                    <a:gd name="T22" fmla="*/ 0 h 136"/>
                    <a:gd name="T23" fmla="*/ 261 w 261"/>
                    <a:gd name="T24" fmla="*/ 136 h 1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1" h="136">
                      <a:moveTo>
                        <a:pt x="17" y="0"/>
                      </a:moveTo>
                      <a:lnTo>
                        <a:pt x="8" y="44"/>
                      </a:lnTo>
                      <a:lnTo>
                        <a:pt x="0" y="88"/>
                      </a:lnTo>
                      <a:lnTo>
                        <a:pt x="244" y="136"/>
                      </a:lnTo>
                      <a:lnTo>
                        <a:pt x="253" y="92"/>
                      </a:lnTo>
                      <a:lnTo>
                        <a:pt x="261" y="4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29" name="Freeform 957"/>
                <p:cNvSpPr>
                  <a:spLocks/>
                </p:cNvSpPr>
                <p:nvPr/>
              </p:nvSpPr>
              <p:spPr bwMode="auto">
                <a:xfrm>
                  <a:off x="1200" y="3535"/>
                  <a:ext cx="44" cy="22"/>
                </a:xfrm>
                <a:custGeom>
                  <a:avLst/>
                  <a:gdLst>
                    <a:gd name="T0" fmla="*/ 0 w 261"/>
                    <a:gd name="T1" fmla="*/ 0 h 136"/>
                    <a:gd name="T2" fmla="*/ 0 w 261"/>
                    <a:gd name="T3" fmla="*/ 0 h 136"/>
                    <a:gd name="T4" fmla="*/ 0 w 261"/>
                    <a:gd name="T5" fmla="*/ 0 h 136"/>
                    <a:gd name="T6" fmla="*/ 0 w 261"/>
                    <a:gd name="T7" fmla="*/ 0 h 136"/>
                    <a:gd name="T8" fmla="*/ 0 w 261"/>
                    <a:gd name="T9" fmla="*/ 0 h 136"/>
                    <a:gd name="T10" fmla="*/ 0 w 261"/>
                    <a:gd name="T11" fmla="*/ 0 h 136"/>
                    <a:gd name="T12" fmla="*/ 0 w 261"/>
                    <a:gd name="T13" fmla="*/ 0 h 1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1"/>
                    <a:gd name="T22" fmla="*/ 0 h 136"/>
                    <a:gd name="T23" fmla="*/ 261 w 261"/>
                    <a:gd name="T24" fmla="*/ 136 h 1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1" h="136">
                      <a:moveTo>
                        <a:pt x="17" y="0"/>
                      </a:moveTo>
                      <a:lnTo>
                        <a:pt x="8" y="44"/>
                      </a:lnTo>
                      <a:lnTo>
                        <a:pt x="0" y="88"/>
                      </a:lnTo>
                      <a:lnTo>
                        <a:pt x="244" y="136"/>
                      </a:lnTo>
                      <a:lnTo>
                        <a:pt x="253" y="92"/>
                      </a:lnTo>
                      <a:lnTo>
                        <a:pt x="261" y="4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30" name="Freeform 958"/>
                <p:cNvSpPr>
                  <a:spLocks/>
                </p:cNvSpPr>
                <p:nvPr/>
              </p:nvSpPr>
              <p:spPr bwMode="auto">
                <a:xfrm>
                  <a:off x="1241" y="3550"/>
                  <a:ext cx="3" cy="7"/>
                </a:xfrm>
                <a:custGeom>
                  <a:avLst/>
                  <a:gdLst>
                    <a:gd name="T0" fmla="*/ 0 w 17"/>
                    <a:gd name="T1" fmla="*/ 0 h 44"/>
                    <a:gd name="T2" fmla="*/ 0 w 17"/>
                    <a:gd name="T3" fmla="*/ 0 h 44"/>
                    <a:gd name="T4" fmla="*/ 0 w 17"/>
                    <a:gd name="T5" fmla="*/ 0 h 44"/>
                    <a:gd name="T6" fmla="*/ 0 w 17"/>
                    <a:gd name="T7" fmla="*/ 0 h 44"/>
                    <a:gd name="T8" fmla="*/ 0 w 17"/>
                    <a:gd name="T9" fmla="*/ 0 h 44"/>
                    <a:gd name="T10" fmla="*/ 0 w 17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44"/>
                    <a:gd name="T20" fmla="*/ 17 w 17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44">
                      <a:moveTo>
                        <a:pt x="9" y="0"/>
                      </a:moveTo>
                      <a:lnTo>
                        <a:pt x="0" y="44"/>
                      </a:lnTo>
                      <a:lnTo>
                        <a:pt x="6" y="44"/>
                      </a:lnTo>
                      <a:lnTo>
                        <a:pt x="11" y="44"/>
                      </a:lnTo>
                      <a:lnTo>
                        <a:pt x="17" y="44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31" name="Freeform 959"/>
                <p:cNvSpPr>
                  <a:spLocks/>
                </p:cNvSpPr>
                <p:nvPr/>
              </p:nvSpPr>
              <p:spPr bwMode="auto">
                <a:xfrm>
                  <a:off x="1241" y="3557"/>
                  <a:ext cx="3" cy="1"/>
                </a:xfrm>
                <a:custGeom>
                  <a:avLst/>
                  <a:gdLst>
                    <a:gd name="T0" fmla="*/ 0 w 17"/>
                    <a:gd name="T1" fmla="*/ 0 h 1"/>
                    <a:gd name="T2" fmla="*/ 0 w 17"/>
                    <a:gd name="T3" fmla="*/ 0 h 1"/>
                    <a:gd name="T4" fmla="*/ 0 w 17"/>
                    <a:gd name="T5" fmla="*/ 0 h 1"/>
                    <a:gd name="T6" fmla="*/ 0 w 17"/>
                    <a:gd name="T7" fmla="*/ 0 h 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"/>
                    <a:gd name="T14" fmla="*/ 17 w 17"/>
                    <a:gd name="T15" fmla="*/ 1 h 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1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32" name="Freeform 960"/>
                <p:cNvSpPr>
                  <a:spLocks/>
                </p:cNvSpPr>
                <p:nvPr/>
              </p:nvSpPr>
              <p:spPr bwMode="auto">
                <a:xfrm>
                  <a:off x="1241" y="3535"/>
                  <a:ext cx="43" cy="22"/>
                </a:xfrm>
                <a:custGeom>
                  <a:avLst/>
                  <a:gdLst>
                    <a:gd name="T0" fmla="*/ 0 w 261"/>
                    <a:gd name="T1" fmla="*/ 0 h 136"/>
                    <a:gd name="T2" fmla="*/ 0 w 261"/>
                    <a:gd name="T3" fmla="*/ 0 h 136"/>
                    <a:gd name="T4" fmla="*/ 0 w 261"/>
                    <a:gd name="T5" fmla="*/ 0 h 136"/>
                    <a:gd name="T6" fmla="*/ 0 w 261"/>
                    <a:gd name="T7" fmla="*/ 0 h 136"/>
                    <a:gd name="T8" fmla="*/ 0 w 261"/>
                    <a:gd name="T9" fmla="*/ 0 h 136"/>
                    <a:gd name="T10" fmla="*/ 0 w 261"/>
                    <a:gd name="T11" fmla="*/ 0 h 136"/>
                    <a:gd name="T12" fmla="*/ 0 w 261"/>
                    <a:gd name="T13" fmla="*/ 0 h 1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1"/>
                    <a:gd name="T22" fmla="*/ 0 h 136"/>
                    <a:gd name="T23" fmla="*/ 261 w 261"/>
                    <a:gd name="T24" fmla="*/ 136 h 1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1" h="136">
                      <a:moveTo>
                        <a:pt x="0" y="48"/>
                      </a:moveTo>
                      <a:lnTo>
                        <a:pt x="9" y="92"/>
                      </a:lnTo>
                      <a:lnTo>
                        <a:pt x="17" y="136"/>
                      </a:lnTo>
                      <a:lnTo>
                        <a:pt x="261" y="88"/>
                      </a:lnTo>
                      <a:lnTo>
                        <a:pt x="252" y="44"/>
                      </a:lnTo>
                      <a:lnTo>
                        <a:pt x="244" y="0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33" name="Freeform 961"/>
                <p:cNvSpPr>
                  <a:spLocks/>
                </p:cNvSpPr>
                <p:nvPr/>
              </p:nvSpPr>
              <p:spPr bwMode="auto">
                <a:xfrm>
                  <a:off x="1241" y="3535"/>
                  <a:ext cx="43" cy="22"/>
                </a:xfrm>
                <a:custGeom>
                  <a:avLst/>
                  <a:gdLst>
                    <a:gd name="T0" fmla="*/ 0 w 261"/>
                    <a:gd name="T1" fmla="*/ 0 h 136"/>
                    <a:gd name="T2" fmla="*/ 0 w 261"/>
                    <a:gd name="T3" fmla="*/ 0 h 136"/>
                    <a:gd name="T4" fmla="*/ 0 w 261"/>
                    <a:gd name="T5" fmla="*/ 0 h 136"/>
                    <a:gd name="T6" fmla="*/ 0 w 261"/>
                    <a:gd name="T7" fmla="*/ 0 h 136"/>
                    <a:gd name="T8" fmla="*/ 0 w 261"/>
                    <a:gd name="T9" fmla="*/ 0 h 136"/>
                    <a:gd name="T10" fmla="*/ 0 w 261"/>
                    <a:gd name="T11" fmla="*/ 0 h 136"/>
                    <a:gd name="T12" fmla="*/ 0 w 261"/>
                    <a:gd name="T13" fmla="*/ 0 h 1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1"/>
                    <a:gd name="T22" fmla="*/ 0 h 136"/>
                    <a:gd name="T23" fmla="*/ 261 w 261"/>
                    <a:gd name="T24" fmla="*/ 136 h 1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1" h="136">
                      <a:moveTo>
                        <a:pt x="0" y="48"/>
                      </a:moveTo>
                      <a:lnTo>
                        <a:pt x="9" y="92"/>
                      </a:lnTo>
                      <a:lnTo>
                        <a:pt x="17" y="136"/>
                      </a:lnTo>
                      <a:lnTo>
                        <a:pt x="261" y="88"/>
                      </a:lnTo>
                      <a:lnTo>
                        <a:pt x="252" y="44"/>
                      </a:lnTo>
                      <a:lnTo>
                        <a:pt x="244" y="0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34" name="Freeform 962"/>
                <p:cNvSpPr>
                  <a:spLocks/>
                </p:cNvSpPr>
                <p:nvPr/>
              </p:nvSpPr>
              <p:spPr bwMode="auto">
                <a:xfrm>
                  <a:off x="1283" y="3542"/>
                  <a:ext cx="4" cy="7"/>
                </a:xfrm>
                <a:custGeom>
                  <a:avLst/>
                  <a:gdLst>
                    <a:gd name="T0" fmla="*/ 0 w 25"/>
                    <a:gd name="T1" fmla="*/ 0 h 44"/>
                    <a:gd name="T2" fmla="*/ 0 w 25"/>
                    <a:gd name="T3" fmla="*/ 0 h 44"/>
                    <a:gd name="T4" fmla="*/ 0 w 25"/>
                    <a:gd name="T5" fmla="*/ 0 h 44"/>
                    <a:gd name="T6" fmla="*/ 0 w 25"/>
                    <a:gd name="T7" fmla="*/ 0 h 44"/>
                    <a:gd name="T8" fmla="*/ 0 w 25"/>
                    <a:gd name="T9" fmla="*/ 0 h 44"/>
                    <a:gd name="T10" fmla="*/ 0 w 25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44"/>
                    <a:gd name="T20" fmla="*/ 25 w 25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44">
                      <a:moveTo>
                        <a:pt x="0" y="0"/>
                      </a:moveTo>
                      <a:lnTo>
                        <a:pt x="9" y="44"/>
                      </a:lnTo>
                      <a:lnTo>
                        <a:pt x="14" y="42"/>
                      </a:lnTo>
                      <a:lnTo>
                        <a:pt x="20" y="40"/>
                      </a:lnTo>
                      <a:lnTo>
                        <a:pt x="25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35" name="Freeform 963"/>
                <p:cNvSpPr>
                  <a:spLocks/>
                </p:cNvSpPr>
                <p:nvPr/>
              </p:nvSpPr>
              <p:spPr bwMode="auto">
                <a:xfrm>
                  <a:off x="1284" y="3548"/>
                  <a:ext cx="3" cy="1"/>
                </a:xfrm>
                <a:custGeom>
                  <a:avLst/>
                  <a:gdLst>
                    <a:gd name="T0" fmla="*/ 0 w 16"/>
                    <a:gd name="T1" fmla="*/ 0 h 7"/>
                    <a:gd name="T2" fmla="*/ 0 w 16"/>
                    <a:gd name="T3" fmla="*/ 0 h 7"/>
                    <a:gd name="T4" fmla="*/ 0 w 16"/>
                    <a:gd name="T5" fmla="*/ 0 h 7"/>
                    <a:gd name="T6" fmla="*/ 0 w 16"/>
                    <a:gd name="T7" fmla="*/ 0 h 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7"/>
                    <a:gd name="T14" fmla="*/ 16 w 16"/>
                    <a:gd name="T15" fmla="*/ 7 h 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7">
                      <a:moveTo>
                        <a:pt x="0" y="7"/>
                      </a:moveTo>
                      <a:lnTo>
                        <a:pt x="5" y="5"/>
                      </a:lnTo>
                      <a:lnTo>
                        <a:pt x="11" y="3"/>
                      </a:lnTo>
                      <a:lnTo>
                        <a:pt x="1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36" name="Freeform 964"/>
                <p:cNvSpPr>
                  <a:spLocks/>
                </p:cNvSpPr>
                <p:nvPr/>
              </p:nvSpPr>
              <p:spPr bwMode="auto">
                <a:xfrm>
                  <a:off x="1279" y="3513"/>
                  <a:ext cx="43" cy="35"/>
                </a:xfrm>
                <a:custGeom>
                  <a:avLst/>
                  <a:gdLst>
                    <a:gd name="T0" fmla="*/ 0 w 256"/>
                    <a:gd name="T1" fmla="*/ 0 h 212"/>
                    <a:gd name="T2" fmla="*/ 0 w 256"/>
                    <a:gd name="T3" fmla="*/ 0 h 212"/>
                    <a:gd name="T4" fmla="*/ 0 w 256"/>
                    <a:gd name="T5" fmla="*/ 0 h 212"/>
                    <a:gd name="T6" fmla="*/ 0 w 256"/>
                    <a:gd name="T7" fmla="*/ 0 h 212"/>
                    <a:gd name="T8" fmla="*/ 0 w 256"/>
                    <a:gd name="T9" fmla="*/ 0 h 212"/>
                    <a:gd name="T10" fmla="*/ 0 w 256"/>
                    <a:gd name="T11" fmla="*/ 0 h 212"/>
                    <a:gd name="T12" fmla="*/ 0 w 256"/>
                    <a:gd name="T13" fmla="*/ 0 h 2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6"/>
                    <a:gd name="T22" fmla="*/ 0 h 212"/>
                    <a:gd name="T23" fmla="*/ 256 w 256"/>
                    <a:gd name="T24" fmla="*/ 212 h 21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6" h="212">
                      <a:moveTo>
                        <a:pt x="0" y="139"/>
                      </a:moveTo>
                      <a:lnTo>
                        <a:pt x="24" y="175"/>
                      </a:lnTo>
                      <a:lnTo>
                        <a:pt x="49" y="212"/>
                      </a:lnTo>
                      <a:lnTo>
                        <a:pt x="256" y="73"/>
                      </a:lnTo>
                      <a:lnTo>
                        <a:pt x="232" y="36"/>
                      </a:lnTo>
                      <a:lnTo>
                        <a:pt x="207" y="0"/>
                      </a:lnTo>
                      <a:lnTo>
                        <a:pt x="0" y="1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37" name="Freeform 965"/>
                <p:cNvSpPr>
                  <a:spLocks/>
                </p:cNvSpPr>
                <p:nvPr/>
              </p:nvSpPr>
              <p:spPr bwMode="auto">
                <a:xfrm>
                  <a:off x="1279" y="3513"/>
                  <a:ext cx="43" cy="35"/>
                </a:xfrm>
                <a:custGeom>
                  <a:avLst/>
                  <a:gdLst>
                    <a:gd name="T0" fmla="*/ 0 w 256"/>
                    <a:gd name="T1" fmla="*/ 0 h 212"/>
                    <a:gd name="T2" fmla="*/ 0 w 256"/>
                    <a:gd name="T3" fmla="*/ 0 h 212"/>
                    <a:gd name="T4" fmla="*/ 0 w 256"/>
                    <a:gd name="T5" fmla="*/ 0 h 212"/>
                    <a:gd name="T6" fmla="*/ 0 w 256"/>
                    <a:gd name="T7" fmla="*/ 0 h 212"/>
                    <a:gd name="T8" fmla="*/ 0 w 256"/>
                    <a:gd name="T9" fmla="*/ 0 h 212"/>
                    <a:gd name="T10" fmla="*/ 0 w 256"/>
                    <a:gd name="T11" fmla="*/ 0 h 212"/>
                    <a:gd name="T12" fmla="*/ 0 w 256"/>
                    <a:gd name="T13" fmla="*/ 0 h 2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6"/>
                    <a:gd name="T22" fmla="*/ 0 h 212"/>
                    <a:gd name="T23" fmla="*/ 256 w 256"/>
                    <a:gd name="T24" fmla="*/ 212 h 21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6" h="212">
                      <a:moveTo>
                        <a:pt x="0" y="139"/>
                      </a:moveTo>
                      <a:lnTo>
                        <a:pt x="24" y="175"/>
                      </a:lnTo>
                      <a:lnTo>
                        <a:pt x="49" y="212"/>
                      </a:lnTo>
                      <a:lnTo>
                        <a:pt x="256" y="73"/>
                      </a:lnTo>
                      <a:lnTo>
                        <a:pt x="232" y="36"/>
                      </a:lnTo>
                      <a:lnTo>
                        <a:pt x="207" y="0"/>
                      </a:lnTo>
                      <a:lnTo>
                        <a:pt x="0" y="13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38" name="Freeform 966"/>
                <p:cNvSpPr>
                  <a:spLocks/>
                </p:cNvSpPr>
                <p:nvPr/>
              </p:nvSpPr>
              <p:spPr bwMode="auto">
                <a:xfrm>
                  <a:off x="1318" y="3519"/>
                  <a:ext cx="6" cy="6"/>
                </a:xfrm>
                <a:custGeom>
                  <a:avLst/>
                  <a:gdLst>
                    <a:gd name="T0" fmla="*/ 0 w 37"/>
                    <a:gd name="T1" fmla="*/ 0 h 37"/>
                    <a:gd name="T2" fmla="*/ 0 w 37"/>
                    <a:gd name="T3" fmla="*/ 0 h 37"/>
                    <a:gd name="T4" fmla="*/ 0 w 37"/>
                    <a:gd name="T5" fmla="*/ 0 h 37"/>
                    <a:gd name="T6" fmla="*/ 0 w 37"/>
                    <a:gd name="T7" fmla="*/ 0 h 37"/>
                    <a:gd name="T8" fmla="*/ 0 w 37"/>
                    <a:gd name="T9" fmla="*/ 0 h 37"/>
                    <a:gd name="T10" fmla="*/ 0 w 37"/>
                    <a:gd name="T11" fmla="*/ 0 h 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7"/>
                    <a:gd name="T19" fmla="*/ 0 h 37"/>
                    <a:gd name="T20" fmla="*/ 37 w 37"/>
                    <a:gd name="T21" fmla="*/ 37 h 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7" h="37">
                      <a:moveTo>
                        <a:pt x="0" y="0"/>
                      </a:moveTo>
                      <a:lnTo>
                        <a:pt x="24" y="37"/>
                      </a:lnTo>
                      <a:lnTo>
                        <a:pt x="29" y="33"/>
                      </a:lnTo>
                      <a:lnTo>
                        <a:pt x="33" y="30"/>
                      </a:lnTo>
                      <a:lnTo>
                        <a:pt x="37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39" name="Freeform 967"/>
                <p:cNvSpPr>
                  <a:spLocks/>
                </p:cNvSpPr>
                <p:nvPr/>
              </p:nvSpPr>
              <p:spPr bwMode="auto">
                <a:xfrm>
                  <a:off x="1322" y="3523"/>
                  <a:ext cx="2" cy="2"/>
                </a:xfrm>
                <a:custGeom>
                  <a:avLst/>
                  <a:gdLst>
                    <a:gd name="T0" fmla="*/ 0 w 13"/>
                    <a:gd name="T1" fmla="*/ 0 h 12"/>
                    <a:gd name="T2" fmla="*/ 0 w 13"/>
                    <a:gd name="T3" fmla="*/ 0 h 12"/>
                    <a:gd name="T4" fmla="*/ 0 w 13"/>
                    <a:gd name="T5" fmla="*/ 0 h 12"/>
                    <a:gd name="T6" fmla="*/ 0 w 13"/>
                    <a:gd name="T7" fmla="*/ 0 h 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"/>
                    <a:gd name="T13" fmla="*/ 0 h 12"/>
                    <a:gd name="T14" fmla="*/ 13 w 13"/>
                    <a:gd name="T15" fmla="*/ 12 h 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" h="12">
                      <a:moveTo>
                        <a:pt x="0" y="12"/>
                      </a:moveTo>
                      <a:lnTo>
                        <a:pt x="5" y="8"/>
                      </a:lnTo>
                      <a:lnTo>
                        <a:pt x="9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40" name="Freeform 968"/>
                <p:cNvSpPr>
                  <a:spLocks/>
                </p:cNvSpPr>
                <p:nvPr/>
              </p:nvSpPr>
              <p:spPr bwMode="auto">
                <a:xfrm>
                  <a:off x="1311" y="3480"/>
                  <a:ext cx="36" cy="43"/>
                </a:xfrm>
                <a:custGeom>
                  <a:avLst/>
                  <a:gdLst>
                    <a:gd name="T0" fmla="*/ 0 w 213"/>
                    <a:gd name="T1" fmla="*/ 0 h 256"/>
                    <a:gd name="T2" fmla="*/ 0 w 213"/>
                    <a:gd name="T3" fmla="*/ 0 h 256"/>
                    <a:gd name="T4" fmla="*/ 0 w 213"/>
                    <a:gd name="T5" fmla="*/ 0 h 256"/>
                    <a:gd name="T6" fmla="*/ 0 w 213"/>
                    <a:gd name="T7" fmla="*/ 0 h 256"/>
                    <a:gd name="T8" fmla="*/ 0 w 213"/>
                    <a:gd name="T9" fmla="*/ 0 h 256"/>
                    <a:gd name="T10" fmla="*/ 0 w 213"/>
                    <a:gd name="T11" fmla="*/ 0 h 256"/>
                    <a:gd name="T12" fmla="*/ 0 w 213"/>
                    <a:gd name="T13" fmla="*/ 0 h 25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3"/>
                    <a:gd name="T22" fmla="*/ 0 h 256"/>
                    <a:gd name="T23" fmla="*/ 213 w 213"/>
                    <a:gd name="T24" fmla="*/ 256 h 25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3" h="256">
                      <a:moveTo>
                        <a:pt x="0" y="207"/>
                      </a:moveTo>
                      <a:lnTo>
                        <a:pt x="38" y="231"/>
                      </a:lnTo>
                      <a:lnTo>
                        <a:pt x="75" y="256"/>
                      </a:lnTo>
                      <a:lnTo>
                        <a:pt x="213" y="50"/>
                      </a:lnTo>
                      <a:lnTo>
                        <a:pt x="176" y="25"/>
                      </a:lnTo>
                      <a:lnTo>
                        <a:pt x="138" y="0"/>
                      </a:lnTo>
                      <a:lnTo>
                        <a:pt x="0" y="20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41" name="Freeform 969"/>
                <p:cNvSpPr>
                  <a:spLocks/>
                </p:cNvSpPr>
                <p:nvPr/>
              </p:nvSpPr>
              <p:spPr bwMode="auto">
                <a:xfrm>
                  <a:off x="1311" y="3480"/>
                  <a:ext cx="36" cy="43"/>
                </a:xfrm>
                <a:custGeom>
                  <a:avLst/>
                  <a:gdLst>
                    <a:gd name="T0" fmla="*/ 0 w 213"/>
                    <a:gd name="T1" fmla="*/ 0 h 256"/>
                    <a:gd name="T2" fmla="*/ 0 w 213"/>
                    <a:gd name="T3" fmla="*/ 0 h 256"/>
                    <a:gd name="T4" fmla="*/ 0 w 213"/>
                    <a:gd name="T5" fmla="*/ 0 h 256"/>
                    <a:gd name="T6" fmla="*/ 0 w 213"/>
                    <a:gd name="T7" fmla="*/ 0 h 256"/>
                    <a:gd name="T8" fmla="*/ 0 w 213"/>
                    <a:gd name="T9" fmla="*/ 0 h 256"/>
                    <a:gd name="T10" fmla="*/ 0 w 213"/>
                    <a:gd name="T11" fmla="*/ 0 h 256"/>
                    <a:gd name="T12" fmla="*/ 0 w 213"/>
                    <a:gd name="T13" fmla="*/ 0 h 25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3"/>
                    <a:gd name="T22" fmla="*/ 0 h 256"/>
                    <a:gd name="T23" fmla="*/ 213 w 213"/>
                    <a:gd name="T24" fmla="*/ 256 h 25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3" h="256">
                      <a:moveTo>
                        <a:pt x="0" y="207"/>
                      </a:moveTo>
                      <a:lnTo>
                        <a:pt x="38" y="231"/>
                      </a:lnTo>
                      <a:lnTo>
                        <a:pt x="75" y="256"/>
                      </a:lnTo>
                      <a:lnTo>
                        <a:pt x="213" y="50"/>
                      </a:lnTo>
                      <a:lnTo>
                        <a:pt x="176" y="25"/>
                      </a:lnTo>
                      <a:lnTo>
                        <a:pt x="138" y="0"/>
                      </a:lnTo>
                      <a:lnTo>
                        <a:pt x="0" y="20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42" name="Freeform 970"/>
                <p:cNvSpPr>
                  <a:spLocks/>
                </p:cNvSpPr>
                <p:nvPr/>
              </p:nvSpPr>
              <p:spPr bwMode="auto">
                <a:xfrm>
                  <a:off x="1341" y="3484"/>
                  <a:ext cx="7" cy="4"/>
                </a:xfrm>
                <a:custGeom>
                  <a:avLst/>
                  <a:gdLst>
                    <a:gd name="T0" fmla="*/ 0 w 43"/>
                    <a:gd name="T1" fmla="*/ 0 h 25"/>
                    <a:gd name="T2" fmla="*/ 0 w 43"/>
                    <a:gd name="T3" fmla="*/ 0 h 25"/>
                    <a:gd name="T4" fmla="*/ 0 w 43"/>
                    <a:gd name="T5" fmla="*/ 0 h 25"/>
                    <a:gd name="T6" fmla="*/ 0 w 43"/>
                    <a:gd name="T7" fmla="*/ 0 h 25"/>
                    <a:gd name="T8" fmla="*/ 0 w 43"/>
                    <a:gd name="T9" fmla="*/ 0 h 25"/>
                    <a:gd name="T10" fmla="*/ 0 w 43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5"/>
                    <a:gd name="T20" fmla="*/ 43 w 43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5">
                      <a:moveTo>
                        <a:pt x="0" y="0"/>
                      </a:moveTo>
                      <a:lnTo>
                        <a:pt x="37" y="25"/>
                      </a:lnTo>
                      <a:lnTo>
                        <a:pt x="39" y="20"/>
                      </a:lnTo>
                      <a:lnTo>
                        <a:pt x="41" y="15"/>
                      </a:lnTo>
                      <a:lnTo>
                        <a:pt x="43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43" name="Freeform 971"/>
                <p:cNvSpPr>
                  <a:spLocks/>
                </p:cNvSpPr>
                <p:nvPr/>
              </p:nvSpPr>
              <p:spPr bwMode="auto">
                <a:xfrm>
                  <a:off x="1347" y="3486"/>
                  <a:ext cx="1" cy="2"/>
                </a:xfrm>
                <a:custGeom>
                  <a:avLst/>
                  <a:gdLst>
                    <a:gd name="T0" fmla="*/ 0 w 6"/>
                    <a:gd name="T1" fmla="*/ 0 h 17"/>
                    <a:gd name="T2" fmla="*/ 0 w 6"/>
                    <a:gd name="T3" fmla="*/ 0 h 17"/>
                    <a:gd name="T4" fmla="*/ 0 w 6"/>
                    <a:gd name="T5" fmla="*/ 0 h 17"/>
                    <a:gd name="T6" fmla="*/ 0 w 6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"/>
                    <a:gd name="T13" fmla="*/ 0 h 17"/>
                    <a:gd name="T14" fmla="*/ 6 w 6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" h="17">
                      <a:moveTo>
                        <a:pt x="0" y="17"/>
                      </a:moveTo>
                      <a:lnTo>
                        <a:pt x="2" y="12"/>
                      </a:lnTo>
                      <a:lnTo>
                        <a:pt x="4" y="7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44" name="Freeform 972"/>
                <p:cNvSpPr>
                  <a:spLocks/>
                </p:cNvSpPr>
                <p:nvPr/>
              </p:nvSpPr>
              <p:spPr bwMode="auto">
                <a:xfrm>
                  <a:off x="1333" y="3442"/>
                  <a:ext cx="23" cy="44"/>
                </a:xfrm>
                <a:custGeom>
                  <a:avLst/>
                  <a:gdLst>
                    <a:gd name="T0" fmla="*/ 0 w 136"/>
                    <a:gd name="T1" fmla="*/ 0 h 261"/>
                    <a:gd name="T2" fmla="*/ 0 w 136"/>
                    <a:gd name="T3" fmla="*/ 0 h 261"/>
                    <a:gd name="T4" fmla="*/ 0 w 136"/>
                    <a:gd name="T5" fmla="*/ 0 h 261"/>
                    <a:gd name="T6" fmla="*/ 0 w 136"/>
                    <a:gd name="T7" fmla="*/ 0 h 261"/>
                    <a:gd name="T8" fmla="*/ 0 w 136"/>
                    <a:gd name="T9" fmla="*/ 0 h 261"/>
                    <a:gd name="T10" fmla="*/ 0 w 136"/>
                    <a:gd name="T11" fmla="*/ 0 h 261"/>
                    <a:gd name="T12" fmla="*/ 0 w 136"/>
                    <a:gd name="T13" fmla="*/ 0 h 2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6"/>
                    <a:gd name="T22" fmla="*/ 0 h 261"/>
                    <a:gd name="T23" fmla="*/ 136 w 136"/>
                    <a:gd name="T24" fmla="*/ 261 h 2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6" h="261">
                      <a:moveTo>
                        <a:pt x="0" y="244"/>
                      </a:moveTo>
                      <a:lnTo>
                        <a:pt x="44" y="253"/>
                      </a:lnTo>
                      <a:lnTo>
                        <a:pt x="87" y="261"/>
                      </a:lnTo>
                      <a:lnTo>
                        <a:pt x="136" y="17"/>
                      </a:lnTo>
                      <a:lnTo>
                        <a:pt x="92" y="8"/>
                      </a:lnTo>
                      <a:lnTo>
                        <a:pt x="48" y="0"/>
                      </a:lnTo>
                      <a:lnTo>
                        <a:pt x="0" y="2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45" name="Freeform 973"/>
                <p:cNvSpPr>
                  <a:spLocks/>
                </p:cNvSpPr>
                <p:nvPr/>
              </p:nvSpPr>
              <p:spPr bwMode="auto">
                <a:xfrm>
                  <a:off x="1333" y="3442"/>
                  <a:ext cx="23" cy="44"/>
                </a:xfrm>
                <a:custGeom>
                  <a:avLst/>
                  <a:gdLst>
                    <a:gd name="T0" fmla="*/ 0 w 136"/>
                    <a:gd name="T1" fmla="*/ 0 h 261"/>
                    <a:gd name="T2" fmla="*/ 0 w 136"/>
                    <a:gd name="T3" fmla="*/ 0 h 261"/>
                    <a:gd name="T4" fmla="*/ 0 w 136"/>
                    <a:gd name="T5" fmla="*/ 0 h 261"/>
                    <a:gd name="T6" fmla="*/ 0 w 136"/>
                    <a:gd name="T7" fmla="*/ 0 h 261"/>
                    <a:gd name="T8" fmla="*/ 0 w 136"/>
                    <a:gd name="T9" fmla="*/ 0 h 261"/>
                    <a:gd name="T10" fmla="*/ 0 w 136"/>
                    <a:gd name="T11" fmla="*/ 0 h 261"/>
                    <a:gd name="T12" fmla="*/ 0 w 136"/>
                    <a:gd name="T13" fmla="*/ 0 h 2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6"/>
                    <a:gd name="T22" fmla="*/ 0 h 261"/>
                    <a:gd name="T23" fmla="*/ 136 w 136"/>
                    <a:gd name="T24" fmla="*/ 261 h 2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6" h="261">
                      <a:moveTo>
                        <a:pt x="0" y="244"/>
                      </a:moveTo>
                      <a:lnTo>
                        <a:pt x="44" y="253"/>
                      </a:lnTo>
                      <a:lnTo>
                        <a:pt x="87" y="261"/>
                      </a:lnTo>
                      <a:lnTo>
                        <a:pt x="136" y="17"/>
                      </a:lnTo>
                      <a:lnTo>
                        <a:pt x="92" y="8"/>
                      </a:lnTo>
                      <a:lnTo>
                        <a:pt x="48" y="0"/>
                      </a:lnTo>
                      <a:lnTo>
                        <a:pt x="0" y="24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46" name="Freeform 974"/>
                <p:cNvSpPr>
                  <a:spLocks/>
                </p:cNvSpPr>
                <p:nvPr/>
              </p:nvSpPr>
              <p:spPr bwMode="auto">
                <a:xfrm>
                  <a:off x="1349" y="3442"/>
                  <a:ext cx="7" cy="3"/>
                </a:xfrm>
                <a:custGeom>
                  <a:avLst/>
                  <a:gdLst>
                    <a:gd name="T0" fmla="*/ 0 w 44"/>
                    <a:gd name="T1" fmla="*/ 0 h 17"/>
                    <a:gd name="T2" fmla="*/ 0 w 44"/>
                    <a:gd name="T3" fmla="*/ 0 h 17"/>
                    <a:gd name="T4" fmla="*/ 0 w 44"/>
                    <a:gd name="T5" fmla="*/ 0 h 17"/>
                    <a:gd name="T6" fmla="*/ 0 w 44"/>
                    <a:gd name="T7" fmla="*/ 0 h 17"/>
                    <a:gd name="T8" fmla="*/ 0 w 44"/>
                    <a:gd name="T9" fmla="*/ 0 h 17"/>
                    <a:gd name="T10" fmla="*/ 0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0" y="8"/>
                      </a:moveTo>
                      <a:lnTo>
                        <a:pt x="44" y="17"/>
                      </a:lnTo>
                      <a:lnTo>
                        <a:pt x="44" y="11"/>
                      </a:lnTo>
                      <a:lnTo>
                        <a:pt x="44" y="6"/>
                      </a:lnTo>
                      <a:lnTo>
                        <a:pt x="44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47" name="Freeform 975"/>
                <p:cNvSpPr>
                  <a:spLocks/>
                </p:cNvSpPr>
                <p:nvPr/>
              </p:nvSpPr>
              <p:spPr bwMode="auto">
                <a:xfrm>
                  <a:off x="1356" y="3442"/>
                  <a:ext cx="1" cy="3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0 h 17"/>
                    <a:gd name="T4" fmla="*/ 0 w 1"/>
                    <a:gd name="T5" fmla="*/ 0 h 17"/>
                    <a:gd name="T6" fmla="*/ 0 w 1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"/>
                    <a:gd name="T13" fmla="*/ 0 h 17"/>
                    <a:gd name="T14" fmla="*/ 1 w 1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" h="17">
                      <a:moveTo>
                        <a:pt x="0" y="17"/>
                      </a:moveTo>
                      <a:lnTo>
                        <a:pt x="0" y="11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48" name="Freeform 976"/>
                <p:cNvSpPr>
                  <a:spLocks/>
                </p:cNvSpPr>
                <p:nvPr/>
              </p:nvSpPr>
              <p:spPr bwMode="auto">
                <a:xfrm>
                  <a:off x="2656" y="3401"/>
                  <a:ext cx="22" cy="44"/>
                </a:xfrm>
                <a:custGeom>
                  <a:avLst/>
                  <a:gdLst>
                    <a:gd name="T0" fmla="*/ 0 w 136"/>
                    <a:gd name="T1" fmla="*/ 0 h 261"/>
                    <a:gd name="T2" fmla="*/ 0 w 136"/>
                    <a:gd name="T3" fmla="*/ 0 h 261"/>
                    <a:gd name="T4" fmla="*/ 0 w 136"/>
                    <a:gd name="T5" fmla="*/ 0 h 261"/>
                    <a:gd name="T6" fmla="*/ 0 w 136"/>
                    <a:gd name="T7" fmla="*/ 0 h 261"/>
                    <a:gd name="T8" fmla="*/ 0 w 136"/>
                    <a:gd name="T9" fmla="*/ 0 h 261"/>
                    <a:gd name="T10" fmla="*/ 0 w 136"/>
                    <a:gd name="T11" fmla="*/ 0 h 261"/>
                    <a:gd name="T12" fmla="*/ 0 w 136"/>
                    <a:gd name="T13" fmla="*/ 0 h 2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6"/>
                    <a:gd name="T22" fmla="*/ 0 h 261"/>
                    <a:gd name="T23" fmla="*/ 136 w 136"/>
                    <a:gd name="T24" fmla="*/ 261 h 2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6" h="261">
                      <a:moveTo>
                        <a:pt x="49" y="261"/>
                      </a:moveTo>
                      <a:lnTo>
                        <a:pt x="92" y="252"/>
                      </a:lnTo>
                      <a:lnTo>
                        <a:pt x="136" y="244"/>
                      </a:lnTo>
                      <a:lnTo>
                        <a:pt x="88" y="0"/>
                      </a:lnTo>
                      <a:lnTo>
                        <a:pt x="44" y="8"/>
                      </a:lnTo>
                      <a:lnTo>
                        <a:pt x="0" y="17"/>
                      </a:lnTo>
                      <a:lnTo>
                        <a:pt x="49" y="2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49" name="Freeform 977"/>
                <p:cNvSpPr>
                  <a:spLocks/>
                </p:cNvSpPr>
                <p:nvPr/>
              </p:nvSpPr>
              <p:spPr bwMode="auto">
                <a:xfrm>
                  <a:off x="2656" y="3401"/>
                  <a:ext cx="22" cy="44"/>
                </a:xfrm>
                <a:custGeom>
                  <a:avLst/>
                  <a:gdLst>
                    <a:gd name="T0" fmla="*/ 0 w 136"/>
                    <a:gd name="T1" fmla="*/ 0 h 261"/>
                    <a:gd name="T2" fmla="*/ 0 w 136"/>
                    <a:gd name="T3" fmla="*/ 0 h 261"/>
                    <a:gd name="T4" fmla="*/ 0 w 136"/>
                    <a:gd name="T5" fmla="*/ 0 h 261"/>
                    <a:gd name="T6" fmla="*/ 0 w 136"/>
                    <a:gd name="T7" fmla="*/ 0 h 261"/>
                    <a:gd name="T8" fmla="*/ 0 w 136"/>
                    <a:gd name="T9" fmla="*/ 0 h 261"/>
                    <a:gd name="T10" fmla="*/ 0 w 136"/>
                    <a:gd name="T11" fmla="*/ 0 h 261"/>
                    <a:gd name="T12" fmla="*/ 0 w 136"/>
                    <a:gd name="T13" fmla="*/ 0 h 2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6"/>
                    <a:gd name="T22" fmla="*/ 0 h 261"/>
                    <a:gd name="T23" fmla="*/ 136 w 136"/>
                    <a:gd name="T24" fmla="*/ 261 h 2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6" h="261">
                      <a:moveTo>
                        <a:pt x="49" y="261"/>
                      </a:moveTo>
                      <a:lnTo>
                        <a:pt x="92" y="252"/>
                      </a:lnTo>
                      <a:lnTo>
                        <a:pt x="136" y="244"/>
                      </a:lnTo>
                      <a:lnTo>
                        <a:pt x="88" y="0"/>
                      </a:lnTo>
                      <a:lnTo>
                        <a:pt x="44" y="8"/>
                      </a:lnTo>
                      <a:lnTo>
                        <a:pt x="0" y="17"/>
                      </a:lnTo>
                      <a:lnTo>
                        <a:pt x="49" y="26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50" name="Freeform 978"/>
                <p:cNvSpPr>
                  <a:spLocks/>
                </p:cNvSpPr>
                <p:nvPr/>
              </p:nvSpPr>
              <p:spPr bwMode="auto">
                <a:xfrm>
                  <a:off x="2663" y="3399"/>
                  <a:ext cx="7" cy="4"/>
                </a:xfrm>
                <a:custGeom>
                  <a:avLst/>
                  <a:gdLst>
                    <a:gd name="T0" fmla="*/ 0 w 44"/>
                    <a:gd name="T1" fmla="*/ 0 h 24"/>
                    <a:gd name="T2" fmla="*/ 0 w 44"/>
                    <a:gd name="T3" fmla="*/ 0 h 24"/>
                    <a:gd name="T4" fmla="*/ 0 w 44"/>
                    <a:gd name="T5" fmla="*/ 0 h 24"/>
                    <a:gd name="T6" fmla="*/ 0 w 44"/>
                    <a:gd name="T7" fmla="*/ 0 h 24"/>
                    <a:gd name="T8" fmla="*/ 0 w 44"/>
                    <a:gd name="T9" fmla="*/ 0 h 24"/>
                    <a:gd name="T10" fmla="*/ 0 w 44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24"/>
                    <a:gd name="T20" fmla="*/ 44 w 44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24">
                      <a:moveTo>
                        <a:pt x="0" y="24"/>
                      </a:moveTo>
                      <a:lnTo>
                        <a:pt x="44" y="16"/>
                      </a:lnTo>
                      <a:lnTo>
                        <a:pt x="42" y="11"/>
                      </a:lnTo>
                      <a:lnTo>
                        <a:pt x="40" y="5"/>
                      </a:lnTo>
                      <a:lnTo>
                        <a:pt x="38" y="0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51" name="Freeform 979"/>
                <p:cNvSpPr>
                  <a:spLocks/>
                </p:cNvSpPr>
                <p:nvPr/>
              </p:nvSpPr>
              <p:spPr bwMode="auto">
                <a:xfrm>
                  <a:off x="2669" y="3399"/>
                  <a:ext cx="1" cy="2"/>
                </a:xfrm>
                <a:custGeom>
                  <a:avLst/>
                  <a:gdLst>
                    <a:gd name="T0" fmla="*/ 0 w 6"/>
                    <a:gd name="T1" fmla="*/ 0 h 16"/>
                    <a:gd name="T2" fmla="*/ 0 w 6"/>
                    <a:gd name="T3" fmla="*/ 0 h 16"/>
                    <a:gd name="T4" fmla="*/ 0 w 6"/>
                    <a:gd name="T5" fmla="*/ 0 h 16"/>
                    <a:gd name="T6" fmla="*/ 0 w 6"/>
                    <a:gd name="T7" fmla="*/ 0 h 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"/>
                    <a:gd name="T13" fmla="*/ 0 h 16"/>
                    <a:gd name="T14" fmla="*/ 6 w 6"/>
                    <a:gd name="T15" fmla="*/ 16 h 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" h="16">
                      <a:moveTo>
                        <a:pt x="6" y="16"/>
                      </a:moveTo>
                      <a:lnTo>
                        <a:pt x="4" y="11"/>
                      </a:lnTo>
                      <a:lnTo>
                        <a:pt x="2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52" name="Freeform 980"/>
                <p:cNvSpPr>
                  <a:spLocks/>
                </p:cNvSpPr>
                <p:nvPr/>
              </p:nvSpPr>
              <p:spPr bwMode="auto">
                <a:xfrm>
                  <a:off x="2634" y="3364"/>
                  <a:ext cx="35" cy="43"/>
                </a:xfrm>
                <a:custGeom>
                  <a:avLst/>
                  <a:gdLst>
                    <a:gd name="T0" fmla="*/ 0 w 213"/>
                    <a:gd name="T1" fmla="*/ 0 h 257"/>
                    <a:gd name="T2" fmla="*/ 0 w 213"/>
                    <a:gd name="T3" fmla="*/ 0 h 257"/>
                    <a:gd name="T4" fmla="*/ 0 w 213"/>
                    <a:gd name="T5" fmla="*/ 0 h 257"/>
                    <a:gd name="T6" fmla="*/ 0 w 213"/>
                    <a:gd name="T7" fmla="*/ 0 h 257"/>
                    <a:gd name="T8" fmla="*/ 0 w 213"/>
                    <a:gd name="T9" fmla="*/ 0 h 257"/>
                    <a:gd name="T10" fmla="*/ 0 w 213"/>
                    <a:gd name="T11" fmla="*/ 0 h 257"/>
                    <a:gd name="T12" fmla="*/ 0 w 213"/>
                    <a:gd name="T13" fmla="*/ 0 h 2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3"/>
                    <a:gd name="T22" fmla="*/ 0 h 257"/>
                    <a:gd name="T23" fmla="*/ 213 w 213"/>
                    <a:gd name="T24" fmla="*/ 257 h 25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3" h="257">
                      <a:moveTo>
                        <a:pt x="138" y="257"/>
                      </a:moveTo>
                      <a:lnTo>
                        <a:pt x="175" y="232"/>
                      </a:lnTo>
                      <a:lnTo>
                        <a:pt x="213" y="208"/>
                      </a:lnTo>
                      <a:lnTo>
                        <a:pt x="75" y="0"/>
                      </a:lnTo>
                      <a:lnTo>
                        <a:pt x="37" y="25"/>
                      </a:lnTo>
                      <a:lnTo>
                        <a:pt x="0" y="50"/>
                      </a:lnTo>
                      <a:lnTo>
                        <a:pt x="138" y="2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53" name="Freeform 981"/>
                <p:cNvSpPr>
                  <a:spLocks/>
                </p:cNvSpPr>
                <p:nvPr/>
              </p:nvSpPr>
              <p:spPr bwMode="auto">
                <a:xfrm>
                  <a:off x="2634" y="3364"/>
                  <a:ext cx="35" cy="43"/>
                </a:xfrm>
                <a:custGeom>
                  <a:avLst/>
                  <a:gdLst>
                    <a:gd name="T0" fmla="*/ 0 w 213"/>
                    <a:gd name="T1" fmla="*/ 0 h 257"/>
                    <a:gd name="T2" fmla="*/ 0 w 213"/>
                    <a:gd name="T3" fmla="*/ 0 h 257"/>
                    <a:gd name="T4" fmla="*/ 0 w 213"/>
                    <a:gd name="T5" fmla="*/ 0 h 257"/>
                    <a:gd name="T6" fmla="*/ 0 w 213"/>
                    <a:gd name="T7" fmla="*/ 0 h 257"/>
                    <a:gd name="T8" fmla="*/ 0 w 213"/>
                    <a:gd name="T9" fmla="*/ 0 h 257"/>
                    <a:gd name="T10" fmla="*/ 0 w 213"/>
                    <a:gd name="T11" fmla="*/ 0 h 257"/>
                    <a:gd name="T12" fmla="*/ 0 w 213"/>
                    <a:gd name="T13" fmla="*/ 0 h 2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3"/>
                    <a:gd name="T22" fmla="*/ 0 h 257"/>
                    <a:gd name="T23" fmla="*/ 213 w 213"/>
                    <a:gd name="T24" fmla="*/ 257 h 25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3" h="257">
                      <a:moveTo>
                        <a:pt x="138" y="257"/>
                      </a:moveTo>
                      <a:lnTo>
                        <a:pt x="175" y="232"/>
                      </a:lnTo>
                      <a:lnTo>
                        <a:pt x="213" y="208"/>
                      </a:lnTo>
                      <a:lnTo>
                        <a:pt x="75" y="0"/>
                      </a:lnTo>
                      <a:lnTo>
                        <a:pt x="37" y="25"/>
                      </a:lnTo>
                      <a:lnTo>
                        <a:pt x="0" y="50"/>
                      </a:lnTo>
                      <a:lnTo>
                        <a:pt x="138" y="25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54" name="Freeform 982"/>
                <p:cNvSpPr>
                  <a:spLocks/>
                </p:cNvSpPr>
                <p:nvPr/>
              </p:nvSpPr>
              <p:spPr bwMode="auto">
                <a:xfrm>
                  <a:off x="2640" y="3362"/>
                  <a:ext cx="6" cy="6"/>
                </a:xfrm>
                <a:custGeom>
                  <a:avLst/>
                  <a:gdLst>
                    <a:gd name="T0" fmla="*/ 0 w 38"/>
                    <a:gd name="T1" fmla="*/ 0 h 37"/>
                    <a:gd name="T2" fmla="*/ 0 w 38"/>
                    <a:gd name="T3" fmla="*/ 0 h 37"/>
                    <a:gd name="T4" fmla="*/ 0 w 38"/>
                    <a:gd name="T5" fmla="*/ 0 h 37"/>
                    <a:gd name="T6" fmla="*/ 0 w 38"/>
                    <a:gd name="T7" fmla="*/ 0 h 37"/>
                    <a:gd name="T8" fmla="*/ 0 w 38"/>
                    <a:gd name="T9" fmla="*/ 0 h 37"/>
                    <a:gd name="T10" fmla="*/ 0 w 38"/>
                    <a:gd name="T11" fmla="*/ 0 h 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8"/>
                    <a:gd name="T19" fmla="*/ 0 h 37"/>
                    <a:gd name="T20" fmla="*/ 38 w 38"/>
                    <a:gd name="T21" fmla="*/ 37 h 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8" h="37">
                      <a:moveTo>
                        <a:pt x="0" y="37"/>
                      </a:moveTo>
                      <a:lnTo>
                        <a:pt x="38" y="12"/>
                      </a:lnTo>
                      <a:lnTo>
                        <a:pt x="34" y="8"/>
                      </a:lnTo>
                      <a:lnTo>
                        <a:pt x="30" y="4"/>
                      </a:lnTo>
                      <a:lnTo>
                        <a:pt x="25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55" name="Freeform 983"/>
                <p:cNvSpPr>
                  <a:spLocks/>
                </p:cNvSpPr>
                <p:nvPr/>
              </p:nvSpPr>
              <p:spPr bwMode="auto">
                <a:xfrm>
                  <a:off x="2644" y="3362"/>
                  <a:ext cx="2" cy="2"/>
                </a:xfrm>
                <a:custGeom>
                  <a:avLst/>
                  <a:gdLst>
                    <a:gd name="T0" fmla="*/ 0 w 13"/>
                    <a:gd name="T1" fmla="*/ 0 h 12"/>
                    <a:gd name="T2" fmla="*/ 0 w 13"/>
                    <a:gd name="T3" fmla="*/ 0 h 12"/>
                    <a:gd name="T4" fmla="*/ 0 w 13"/>
                    <a:gd name="T5" fmla="*/ 0 h 12"/>
                    <a:gd name="T6" fmla="*/ 0 w 13"/>
                    <a:gd name="T7" fmla="*/ 0 h 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"/>
                    <a:gd name="T13" fmla="*/ 0 h 12"/>
                    <a:gd name="T14" fmla="*/ 13 w 13"/>
                    <a:gd name="T15" fmla="*/ 12 h 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" h="12">
                      <a:moveTo>
                        <a:pt x="13" y="12"/>
                      </a:moveTo>
                      <a:lnTo>
                        <a:pt x="9" y="8"/>
                      </a:lnTo>
                      <a:lnTo>
                        <a:pt x="5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56" name="Freeform 984"/>
                <p:cNvSpPr>
                  <a:spLocks/>
                </p:cNvSpPr>
                <p:nvPr/>
              </p:nvSpPr>
              <p:spPr bwMode="auto">
                <a:xfrm>
                  <a:off x="2601" y="3339"/>
                  <a:ext cx="43" cy="36"/>
                </a:xfrm>
                <a:custGeom>
                  <a:avLst/>
                  <a:gdLst>
                    <a:gd name="T0" fmla="*/ 0 w 257"/>
                    <a:gd name="T1" fmla="*/ 0 h 212"/>
                    <a:gd name="T2" fmla="*/ 0 w 257"/>
                    <a:gd name="T3" fmla="*/ 0 h 212"/>
                    <a:gd name="T4" fmla="*/ 0 w 257"/>
                    <a:gd name="T5" fmla="*/ 0 h 212"/>
                    <a:gd name="T6" fmla="*/ 0 w 257"/>
                    <a:gd name="T7" fmla="*/ 0 h 212"/>
                    <a:gd name="T8" fmla="*/ 0 w 257"/>
                    <a:gd name="T9" fmla="*/ 0 h 212"/>
                    <a:gd name="T10" fmla="*/ 0 w 257"/>
                    <a:gd name="T11" fmla="*/ 0 h 212"/>
                    <a:gd name="T12" fmla="*/ 0 w 257"/>
                    <a:gd name="T13" fmla="*/ 0 h 2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7"/>
                    <a:gd name="T22" fmla="*/ 0 h 212"/>
                    <a:gd name="T23" fmla="*/ 257 w 257"/>
                    <a:gd name="T24" fmla="*/ 212 h 21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7" h="212">
                      <a:moveTo>
                        <a:pt x="208" y="212"/>
                      </a:moveTo>
                      <a:lnTo>
                        <a:pt x="232" y="175"/>
                      </a:lnTo>
                      <a:lnTo>
                        <a:pt x="257" y="138"/>
                      </a:lnTo>
                      <a:lnTo>
                        <a:pt x="50" y="0"/>
                      </a:lnTo>
                      <a:lnTo>
                        <a:pt x="25" y="37"/>
                      </a:lnTo>
                      <a:lnTo>
                        <a:pt x="0" y="75"/>
                      </a:lnTo>
                      <a:lnTo>
                        <a:pt x="208" y="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57" name="Freeform 985"/>
                <p:cNvSpPr>
                  <a:spLocks/>
                </p:cNvSpPr>
                <p:nvPr/>
              </p:nvSpPr>
              <p:spPr bwMode="auto">
                <a:xfrm>
                  <a:off x="2601" y="3339"/>
                  <a:ext cx="43" cy="36"/>
                </a:xfrm>
                <a:custGeom>
                  <a:avLst/>
                  <a:gdLst>
                    <a:gd name="T0" fmla="*/ 0 w 257"/>
                    <a:gd name="T1" fmla="*/ 0 h 212"/>
                    <a:gd name="T2" fmla="*/ 0 w 257"/>
                    <a:gd name="T3" fmla="*/ 0 h 212"/>
                    <a:gd name="T4" fmla="*/ 0 w 257"/>
                    <a:gd name="T5" fmla="*/ 0 h 212"/>
                    <a:gd name="T6" fmla="*/ 0 w 257"/>
                    <a:gd name="T7" fmla="*/ 0 h 212"/>
                    <a:gd name="T8" fmla="*/ 0 w 257"/>
                    <a:gd name="T9" fmla="*/ 0 h 212"/>
                    <a:gd name="T10" fmla="*/ 0 w 257"/>
                    <a:gd name="T11" fmla="*/ 0 h 212"/>
                    <a:gd name="T12" fmla="*/ 0 w 257"/>
                    <a:gd name="T13" fmla="*/ 0 h 2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7"/>
                    <a:gd name="T22" fmla="*/ 0 h 212"/>
                    <a:gd name="T23" fmla="*/ 257 w 257"/>
                    <a:gd name="T24" fmla="*/ 212 h 21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7" h="212">
                      <a:moveTo>
                        <a:pt x="208" y="212"/>
                      </a:moveTo>
                      <a:lnTo>
                        <a:pt x="232" y="175"/>
                      </a:lnTo>
                      <a:lnTo>
                        <a:pt x="257" y="138"/>
                      </a:lnTo>
                      <a:lnTo>
                        <a:pt x="50" y="0"/>
                      </a:lnTo>
                      <a:lnTo>
                        <a:pt x="25" y="37"/>
                      </a:lnTo>
                      <a:lnTo>
                        <a:pt x="0" y="75"/>
                      </a:lnTo>
                      <a:lnTo>
                        <a:pt x="208" y="21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58" name="Freeform 986"/>
                <p:cNvSpPr>
                  <a:spLocks/>
                </p:cNvSpPr>
                <p:nvPr/>
              </p:nvSpPr>
              <p:spPr bwMode="auto">
                <a:xfrm>
                  <a:off x="2605" y="3338"/>
                  <a:ext cx="4" cy="7"/>
                </a:xfrm>
                <a:custGeom>
                  <a:avLst/>
                  <a:gdLst>
                    <a:gd name="T0" fmla="*/ 0 w 25"/>
                    <a:gd name="T1" fmla="*/ 0 h 44"/>
                    <a:gd name="T2" fmla="*/ 0 w 25"/>
                    <a:gd name="T3" fmla="*/ 0 h 44"/>
                    <a:gd name="T4" fmla="*/ 0 w 25"/>
                    <a:gd name="T5" fmla="*/ 0 h 44"/>
                    <a:gd name="T6" fmla="*/ 0 w 25"/>
                    <a:gd name="T7" fmla="*/ 0 h 44"/>
                    <a:gd name="T8" fmla="*/ 0 w 25"/>
                    <a:gd name="T9" fmla="*/ 0 h 44"/>
                    <a:gd name="T10" fmla="*/ 0 w 25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44"/>
                    <a:gd name="T20" fmla="*/ 25 w 25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44">
                      <a:moveTo>
                        <a:pt x="0" y="44"/>
                      </a:moveTo>
                      <a:lnTo>
                        <a:pt x="25" y="7"/>
                      </a:lnTo>
                      <a:lnTo>
                        <a:pt x="19" y="5"/>
                      </a:lnTo>
                      <a:lnTo>
                        <a:pt x="15" y="2"/>
                      </a:lnTo>
                      <a:lnTo>
                        <a:pt x="9" y="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59" name="Freeform 987"/>
                <p:cNvSpPr>
                  <a:spLocks/>
                </p:cNvSpPr>
                <p:nvPr/>
              </p:nvSpPr>
              <p:spPr bwMode="auto">
                <a:xfrm>
                  <a:off x="2607" y="3338"/>
                  <a:ext cx="2" cy="1"/>
                </a:xfrm>
                <a:custGeom>
                  <a:avLst/>
                  <a:gdLst>
                    <a:gd name="T0" fmla="*/ 0 w 16"/>
                    <a:gd name="T1" fmla="*/ 0 h 7"/>
                    <a:gd name="T2" fmla="*/ 0 w 16"/>
                    <a:gd name="T3" fmla="*/ 0 h 7"/>
                    <a:gd name="T4" fmla="*/ 0 w 16"/>
                    <a:gd name="T5" fmla="*/ 0 h 7"/>
                    <a:gd name="T6" fmla="*/ 0 w 16"/>
                    <a:gd name="T7" fmla="*/ 0 h 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7"/>
                    <a:gd name="T14" fmla="*/ 16 w 16"/>
                    <a:gd name="T15" fmla="*/ 7 h 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7">
                      <a:moveTo>
                        <a:pt x="16" y="7"/>
                      </a:moveTo>
                      <a:lnTo>
                        <a:pt x="10" y="5"/>
                      </a:lnTo>
                      <a:lnTo>
                        <a:pt x="6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60" name="Freeform 988"/>
                <p:cNvSpPr>
                  <a:spLocks/>
                </p:cNvSpPr>
                <p:nvPr/>
              </p:nvSpPr>
              <p:spPr bwMode="auto">
                <a:xfrm>
                  <a:off x="2563" y="3330"/>
                  <a:ext cx="44" cy="23"/>
                </a:xfrm>
                <a:custGeom>
                  <a:avLst/>
                  <a:gdLst>
                    <a:gd name="T0" fmla="*/ 0 w 261"/>
                    <a:gd name="T1" fmla="*/ 0 h 136"/>
                    <a:gd name="T2" fmla="*/ 0 w 261"/>
                    <a:gd name="T3" fmla="*/ 0 h 136"/>
                    <a:gd name="T4" fmla="*/ 0 w 261"/>
                    <a:gd name="T5" fmla="*/ 0 h 136"/>
                    <a:gd name="T6" fmla="*/ 0 w 261"/>
                    <a:gd name="T7" fmla="*/ 0 h 136"/>
                    <a:gd name="T8" fmla="*/ 0 w 261"/>
                    <a:gd name="T9" fmla="*/ 0 h 136"/>
                    <a:gd name="T10" fmla="*/ 0 w 261"/>
                    <a:gd name="T11" fmla="*/ 0 h 136"/>
                    <a:gd name="T12" fmla="*/ 0 w 261"/>
                    <a:gd name="T13" fmla="*/ 0 h 1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1"/>
                    <a:gd name="T22" fmla="*/ 0 h 136"/>
                    <a:gd name="T23" fmla="*/ 261 w 261"/>
                    <a:gd name="T24" fmla="*/ 136 h 1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1" h="136">
                      <a:moveTo>
                        <a:pt x="244" y="136"/>
                      </a:moveTo>
                      <a:lnTo>
                        <a:pt x="252" y="92"/>
                      </a:lnTo>
                      <a:lnTo>
                        <a:pt x="261" y="48"/>
                      </a:lnTo>
                      <a:lnTo>
                        <a:pt x="17" y="0"/>
                      </a:lnTo>
                      <a:lnTo>
                        <a:pt x="8" y="44"/>
                      </a:lnTo>
                      <a:lnTo>
                        <a:pt x="0" y="88"/>
                      </a:lnTo>
                      <a:lnTo>
                        <a:pt x="244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61" name="Freeform 989"/>
                <p:cNvSpPr>
                  <a:spLocks/>
                </p:cNvSpPr>
                <p:nvPr/>
              </p:nvSpPr>
              <p:spPr bwMode="auto">
                <a:xfrm>
                  <a:off x="2563" y="3330"/>
                  <a:ext cx="44" cy="23"/>
                </a:xfrm>
                <a:custGeom>
                  <a:avLst/>
                  <a:gdLst>
                    <a:gd name="T0" fmla="*/ 0 w 261"/>
                    <a:gd name="T1" fmla="*/ 0 h 136"/>
                    <a:gd name="T2" fmla="*/ 0 w 261"/>
                    <a:gd name="T3" fmla="*/ 0 h 136"/>
                    <a:gd name="T4" fmla="*/ 0 w 261"/>
                    <a:gd name="T5" fmla="*/ 0 h 136"/>
                    <a:gd name="T6" fmla="*/ 0 w 261"/>
                    <a:gd name="T7" fmla="*/ 0 h 136"/>
                    <a:gd name="T8" fmla="*/ 0 w 261"/>
                    <a:gd name="T9" fmla="*/ 0 h 136"/>
                    <a:gd name="T10" fmla="*/ 0 w 261"/>
                    <a:gd name="T11" fmla="*/ 0 h 136"/>
                    <a:gd name="T12" fmla="*/ 0 w 261"/>
                    <a:gd name="T13" fmla="*/ 0 h 1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1"/>
                    <a:gd name="T22" fmla="*/ 0 h 136"/>
                    <a:gd name="T23" fmla="*/ 261 w 261"/>
                    <a:gd name="T24" fmla="*/ 136 h 1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1" h="136">
                      <a:moveTo>
                        <a:pt x="244" y="136"/>
                      </a:moveTo>
                      <a:lnTo>
                        <a:pt x="252" y="92"/>
                      </a:lnTo>
                      <a:lnTo>
                        <a:pt x="261" y="48"/>
                      </a:lnTo>
                      <a:lnTo>
                        <a:pt x="17" y="0"/>
                      </a:lnTo>
                      <a:lnTo>
                        <a:pt x="8" y="44"/>
                      </a:lnTo>
                      <a:lnTo>
                        <a:pt x="0" y="88"/>
                      </a:lnTo>
                      <a:lnTo>
                        <a:pt x="244" y="13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62" name="Freeform 990"/>
                <p:cNvSpPr>
                  <a:spLocks/>
                </p:cNvSpPr>
                <p:nvPr/>
              </p:nvSpPr>
              <p:spPr bwMode="auto">
                <a:xfrm>
                  <a:off x="2563" y="3330"/>
                  <a:ext cx="3" cy="7"/>
                </a:xfrm>
                <a:custGeom>
                  <a:avLst/>
                  <a:gdLst>
                    <a:gd name="T0" fmla="*/ 0 w 17"/>
                    <a:gd name="T1" fmla="*/ 0 h 44"/>
                    <a:gd name="T2" fmla="*/ 0 w 17"/>
                    <a:gd name="T3" fmla="*/ 0 h 44"/>
                    <a:gd name="T4" fmla="*/ 0 w 17"/>
                    <a:gd name="T5" fmla="*/ 0 h 44"/>
                    <a:gd name="T6" fmla="*/ 0 w 17"/>
                    <a:gd name="T7" fmla="*/ 0 h 44"/>
                    <a:gd name="T8" fmla="*/ 0 w 17"/>
                    <a:gd name="T9" fmla="*/ 0 h 44"/>
                    <a:gd name="T10" fmla="*/ 0 w 17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44"/>
                    <a:gd name="T20" fmla="*/ 17 w 17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44">
                      <a:moveTo>
                        <a:pt x="8" y="44"/>
                      </a:moveTo>
                      <a:lnTo>
                        <a:pt x="17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8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63" name="Freeform 991"/>
                <p:cNvSpPr>
                  <a:spLocks/>
                </p:cNvSpPr>
                <p:nvPr/>
              </p:nvSpPr>
              <p:spPr bwMode="auto">
                <a:xfrm>
                  <a:off x="2563" y="3330"/>
                  <a:ext cx="3" cy="1"/>
                </a:xfrm>
                <a:custGeom>
                  <a:avLst/>
                  <a:gdLst>
                    <a:gd name="T0" fmla="*/ 0 w 17"/>
                    <a:gd name="T1" fmla="*/ 0 h 1"/>
                    <a:gd name="T2" fmla="*/ 0 w 17"/>
                    <a:gd name="T3" fmla="*/ 0 h 1"/>
                    <a:gd name="T4" fmla="*/ 0 w 17"/>
                    <a:gd name="T5" fmla="*/ 0 h 1"/>
                    <a:gd name="T6" fmla="*/ 0 w 17"/>
                    <a:gd name="T7" fmla="*/ 0 h 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"/>
                    <a:gd name="T14" fmla="*/ 17 w 17"/>
                    <a:gd name="T15" fmla="*/ 1 h 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">
                      <a:moveTo>
                        <a:pt x="17" y="0"/>
                      </a:move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64" name="Freeform 992"/>
                <p:cNvSpPr>
                  <a:spLocks/>
                </p:cNvSpPr>
                <p:nvPr/>
              </p:nvSpPr>
              <p:spPr bwMode="auto">
                <a:xfrm>
                  <a:off x="2523" y="3330"/>
                  <a:ext cx="43" cy="23"/>
                </a:xfrm>
                <a:custGeom>
                  <a:avLst/>
                  <a:gdLst>
                    <a:gd name="T0" fmla="*/ 0 w 262"/>
                    <a:gd name="T1" fmla="*/ 0 h 136"/>
                    <a:gd name="T2" fmla="*/ 0 w 262"/>
                    <a:gd name="T3" fmla="*/ 0 h 136"/>
                    <a:gd name="T4" fmla="*/ 0 w 262"/>
                    <a:gd name="T5" fmla="*/ 0 h 136"/>
                    <a:gd name="T6" fmla="*/ 0 w 262"/>
                    <a:gd name="T7" fmla="*/ 0 h 136"/>
                    <a:gd name="T8" fmla="*/ 0 w 262"/>
                    <a:gd name="T9" fmla="*/ 0 h 136"/>
                    <a:gd name="T10" fmla="*/ 0 w 262"/>
                    <a:gd name="T11" fmla="*/ 0 h 136"/>
                    <a:gd name="T12" fmla="*/ 0 w 262"/>
                    <a:gd name="T13" fmla="*/ 0 h 1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2"/>
                    <a:gd name="T22" fmla="*/ 0 h 136"/>
                    <a:gd name="T23" fmla="*/ 262 w 262"/>
                    <a:gd name="T24" fmla="*/ 136 h 1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2" h="136">
                      <a:moveTo>
                        <a:pt x="262" y="88"/>
                      </a:moveTo>
                      <a:lnTo>
                        <a:pt x="253" y="44"/>
                      </a:lnTo>
                      <a:lnTo>
                        <a:pt x="245" y="0"/>
                      </a:lnTo>
                      <a:lnTo>
                        <a:pt x="0" y="48"/>
                      </a:lnTo>
                      <a:lnTo>
                        <a:pt x="9" y="92"/>
                      </a:lnTo>
                      <a:lnTo>
                        <a:pt x="17" y="136"/>
                      </a:lnTo>
                      <a:lnTo>
                        <a:pt x="262" y="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65" name="Freeform 993"/>
                <p:cNvSpPr>
                  <a:spLocks/>
                </p:cNvSpPr>
                <p:nvPr/>
              </p:nvSpPr>
              <p:spPr bwMode="auto">
                <a:xfrm>
                  <a:off x="2523" y="3330"/>
                  <a:ext cx="43" cy="23"/>
                </a:xfrm>
                <a:custGeom>
                  <a:avLst/>
                  <a:gdLst>
                    <a:gd name="T0" fmla="*/ 0 w 262"/>
                    <a:gd name="T1" fmla="*/ 0 h 136"/>
                    <a:gd name="T2" fmla="*/ 0 w 262"/>
                    <a:gd name="T3" fmla="*/ 0 h 136"/>
                    <a:gd name="T4" fmla="*/ 0 w 262"/>
                    <a:gd name="T5" fmla="*/ 0 h 136"/>
                    <a:gd name="T6" fmla="*/ 0 w 262"/>
                    <a:gd name="T7" fmla="*/ 0 h 136"/>
                    <a:gd name="T8" fmla="*/ 0 w 262"/>
                    <a:gd name="T9" fmla="*/ 0 h 136"/>
                    <a:gd name="T10" fmla="*/ 0 w 262"/>
                    <a:gd name="T11" fmla="*/ 0 h 136"/>
                    <a:gd name="T12" fmla="*/ 0 w 262"/>
                    <a:gd name="T13" fmla="*/ 0 h 1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2"/>
                    <a:gd name="T22" fmla="*/ 0 h 136"/>
                    <a:gd name="T23" fmla="*/ 262 w 262"/>
                    <a:gd name="T24" fmla="*/ 136 h 1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2" h="136">
                      <a:moveTo>
                        <a:pt x="262" y="88"/>
                      </a:moveTo>
                      <a:lnTo>
                        <a:pt x="253" y="44"/>
                      </a:lnTo>
                      <a:lnTo>
                        <a:pt x="245" y="0"/>
                      </a:lnTo>
                      <a:lnTo>
                        <a:pt x="0" y="48"/>
                      </a:lnTo>
                      <a:lnTo>
                        <a:pt x="9" y="92"/>
                      </a:lnTo>
                      <a:lnTo>
                        <a:pt x="17" y="136"/>
                      </a:lnTo>
                      <a:lnTo>
                        <a:pt x="262" y="8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66" name="Freeform 994"/>
                <p:cNvSpPr>
                  <a:spLocks/>
                </p:cNvSpPr>
                <p:nvPr/>
              </p:nvSpPr>
              <p:spPr bwMode="auto">
                <a:xfrm>
                  <a:off x="2520" y="3338"/>
                  <a:ext cx="4" cy="7"/>
                </a:xfrm>
                <a:custGeom>
                  <a:avLst/>
                  <a:gdLst>
                    <a:gd name="T0" fmla="*/ 0 w 25"/>
                    <a:gd name="T1" fmla="*/ 0 h 44"/>
                    <a:gd name="T2" fmla="*/ 0 w 25"/>
                    <a:gd name="T3" fmla="*/ 0 h 44"/>
                    <a:gd name="T4" fmla="*/ 0 w 25"/>
                    <a:gd name="T5" fmla="*/ 0 h 44"/>
                    <a:gd name="T6" fmla="*/ 0 w 25"/>
                    <a:gd name="T7" fmla="*/ 0 h 44"/>
                    <a:gd name="T8" fmla="*/ 0 w 25"/>
                    <a:gd name="T9" fmla="*/ 0 h 44"/>
                    <a:gd name="T10" fmla="*/ 0 w 25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44"/>
                    <a:gd name="T20" fmla="*/ 25 w 25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44">
                      <a:moveTo>
                        <a:pt x="25" y="44"/>
                      </a:moveTo>
                      <a:lnTo>
                        <a:pt x="16" y="0"/>
                      </a:lnTo>
                      <a:lnTo>
                        <a:pt x="11" y="2"/>
                      </a:lnTo>
                      <a:lnTo>
                        <a:pt x="5" y="5"/>
                      </a:lnTo>
                      <a:lnTo>
                        <a:pt x="0" y="7"/>
                      </a:lnTo>
                      <a:lnTo>
                        <a:pt x="25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67" name="Freeform 995"/>
                <p:cNvSpPr>
                  <a:spLocks/>
                </p:cNvSpPr>
                <p:nvPr/>
              </p:nvSpPr>
              <p:spPr bwMode="auto">
                <a:xfrm>
                  <a:off x="2520" y="3338"/>
                  <a:ext cx="3" cy="1"/>
                </a:xfrm>
                <a:custGeom>
                  <a:avLst/>
                  <a:gdLst>
                    <a:gd name="T0" fmla="*/ 0 w 16"/>
                    <a:gd name="T1" fmla="*/ 0 h 7"/>
                    <a:gd name="T2" fmla="*/ 0 w 16"/>
                    <a:gd name="T3" fmla="*/ 0 h 7"/>
                    <a:gd name="T4" fmla="*/ 0 w 16"/>
                    <a:gd name="T5" fmla="*/ 0 h 7"/>
                    <a:gd name="T6" fmla="*/ 0 w 16"/>
                    <a:gd name="T7" fmla="*/ 0 h 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7"/>
                    <a:gd name="T14" fmla="*/ 16 w 16"/>
                    <a:gd name="T15" fmla="*/ 7 h 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7">
                      <a:moveTo>
                        <a:pt x="16" y="0"/>
                      </a:moveTo>
                      <a:lnTo>
                        <a:pt x="11" y="2"/>
                      </a:lnTo>
                      <a:lnTo>
                        <a:pt x="5" y="5"/>
                      </a:lnTo>
                      <a:lnTo>
                        <a:pt x="0" y="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68" name="Freeform 996"/>
                <p:cNvSpPr>
                  <a:spLocks/>
                </p:cNvSpPr>
                <p:nvPr/>
              </p:nvSpPr>
              <p:spPr bwMode="auto">
                <a:xfrm>
                  <a:off x="2485" y="3339"/>
                  <a:ext cx="43" cy="36"/>
                </a:xfrm>
                <a:custGeom>
                  <a:avLst/>
                  <a:gdLst>
                    <a:gd name="T0" fmla="*/ 0 w 255"/>
                    <a:gd name="T1" fmla="*/ 0 h 212"/>
                    <a:gd name="T2" fmla="*/ 0 w 255"/>
                    <a:gd name="T3" fmla="*/ 0 h 212"/>
                    <a:gd name="T4" fmla="*/ 0 w 255"/>
                    <a:gd name="T5" fmla="*/ 0 h 212"/>
                    <a:gd name="T6" fmla="*/ 0 w 255"/>
                    <a:gd name="T7" fmla="*/ 0 h 212"/>
                    <a:gd name="T8" fmla="*/ 0 w 255"/>
                    <a:gd name="T9" fmla="*/ 0 h 212"/>
                    <a:gd name="T10" fmla="*/ 0 w 255"/>
                    <a:gd name="T11" fmla="*/ 0 h 212"/>
                    <a:gd name="T12" fmla="*/ 0 w 255"/>
                    <a:gd name="T13" fmla="*/ 0 h 2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5"/>
                    <a:gd name="T22" fmla="*/ 0 h 212"/>
                    <a:gd name="T23" fmla="*/ 255 w 255"/>
                    <a:gd name="T24" fmla="*/ 212 h 21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5" h="212">
                      <a:moveTo>
                        <a:pt x="255" y="75"/>
                      </a:moveTo>
                      <a:lnTo>
                        <a:pt x="231" y="37"/>
                      </a:lnTo>
                      <a:lnTo>
                        <a:pt x="206" y="0"/>
                      </a:lnTo>
                      <a:lnTo>
                        <a:pt x="0" y="138"/>
                      </a:lnTo>
                      <a:lnTo>
                        <a:pt x="24" y="175"/>
                      </a:lnTo>
                      <a:lnTo>
                        <a:pt x="49" y="212"/>
                      </a:lnTo>
                      <a:lnTo>
                        <a:pt x="255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69" name="Freeform 997"/>
                <p:cNvSpPr>
                  <a:spLocks/>
                </p:cNvSpPr>
                <p:nvPr/>
              </p:nvSpPr>
              <p:spPr bwMode="auto">
                <a:xfrm>
                  <a:off x="2485" y="3339"/>
                  <a:ext cx="43" cy="36"/>
                </a:xfrm>
                <a:custGeom>
                  <a:avLst/>
                  <a:gdLst>
                    <a:gd name="T0" fmla="*/ 0 w 255"/>
                    <a:gd name="T1" fmla="*/ 0 h 212"/>
                    <a:gd name="T2" fmla="*/ 0 w 255"/>
                    <a:gd name="T3" fmla="*/ 0 h 212"/>
                    <a:gd name="T4" fmla="*/ 0 w 255"/>
                    <a:gd name="T5" fmla="*/ 0 h 212"/>
                    <a:gd name="T6" fmla="*/ 0 w 255"/>
                    <a:gd name="T7" fmla="*/ 0 h 212"/>
                    <a:gd name="T8" fmla="*/ 0 w 255"/>
                    <a:gd name="T9" fmla="*/ 0 h 212"/>
                    <a:gd name="T10" fmla="*/ 0 w 255"/>
                    <a:gd name="T11" fmla="*/ 0 h 212"/>
                    <a:gd name="T12" fmla="*/ 0 w 255"/>
                    <a:gd name="T13" fmla="*/ 0 h 2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5"/>
                    <a:gd name="T22" fmla="*/ 0 h 212"/>
                    <a:gd name="T23" fmla="*/ 255 w 255"/>
                    <a:gd name="T24" fmla="*/ 212 h 21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5" h="212">
                      <a:moveTo>
                        <a:pt x="255" y="75"/>
                      </a:moveTo>
                      <a:lnTo>
                        <a:pt x="231" y="37"/>
                      </a:lnTo>
                      <a:lnTo>
                        <a:pt x="206" y="0"/>
                      </a:lnTo>
                      <a:lnTo>
                        <a:pt x="0" y="138"/>
                      </a:lnTo>
                      <a:lnTo>
                        <a:pt x="24" y="175"/>
                      </a:lnTo>
                      <a:lnTo>
                        <a:pt x="49" y="212"/>
                      </a:lnTo>
                      <a:lnTo>
                        <a:pt x="255" y="7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0" name="Freeform 998"/>
                <p:cNvSpPr>
                  <a:spLocks/>
                </p:cNvSpPr>
                <p:nvPr/>
              </p:nvSpPr>
              <p:spPr bwMode="auto">
                <a:xfrm>
                  <a:off x="2483" y="3362"/>
                  <a:ext cx="7" cy="6"/>
                </a:xfrm>
                <a:custGeom>
                  <a:avLst/>
                  <a:gdLst>
                    <a:gd name="T0" fmla="*/ 0 w 37"/>
                    <a:gd name="T1" fmla="*/ 0 h 37"/>
                    <a:gd name="T2" fmla="*/ 0 w 37"/>
                    <a:gd name="T3" fmla="*/ 0 h 37"/>
                    <a:gd name="T4" fmla="*/ 0 w 37"/>
                    <a:gd name="T5" fmla="*/ 0 h 37"/>
                    <a:gd name="T6" fmla="*/ 0 w 37"/>
                    <a:gd name="T7" fmla="*/ 0 h 37"/>
                    <a:gd name="T8" fmla="*/ 0 w 37"/>
                    <a:gd name="T9" fmla="*/ 0 h 37"/>
                    <a:gd name="T10" fmla="*/ 0 w 37"/>
                    <a:gd name="T11" fmla="*/ 0 h 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7"/>
                    <a:gd name="T19" fmla="*/ 0 h 37"/>
                    <a:gd name="T20" fmla="*/ 37 w 37"/>
                    <a:gd name="T21" fmla="*/ 37 h 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7" h="37">
                      <a:moveTo>
                        <a:pt x="37" y="37"/>
                      </a:moveTo>
                      <a:lnTo>
                        <a:pt x="13" y="0"/>
                      </a:lnTo>
                      <a:lnTo>
                        <a:pt x="9" y="4"/>
                      </a:lnTo>
                      <a:lnTo>
                        <a:pt x="4" y="7"/>
                      </a:lnTo>
                      <a:lnTo>
                        <a:pt x="0" y="12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1" name="Freeform 999"/>
                <p:cNvSpPr>
                  <a:spLocks/>
                </p:cNvSpPr>
                <p:nvPr/>
              </p:nvSpPr>
              <p:spPr bwMode="auto">
                <a:xfrm>
                  <a:off x="2483" y="3362"/>
                  <a:ext cx="2" cy="2"/>
                </a:xfrm>
                <a:custGeom>
                  <a:avLst/>
                  <a:gdLst>
                    <a:gd name="T0" fmla="*/ 0 w 13"/>
                    <a:gd name="T1" fmla="*/ 0 h 12"/>
                    <a:gd name="T2" fmla="*/ 0 w 13"/>
                    <a:gd name="T3" fmla="*/ 0 h 12"/>
                    <a:gd name="T4" fmla="*/ 0 w 13"/>
                    <a:gd name="T5" fmla="*/ 0 h 12"/>
                    <a:gd name="T6" fmla="*/ 0 w 13"/>
                    <a:gd name="T7" fmla="*/ 0 h 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"/>
                    <a:gd name="T13" fmla="*/ 0 h 12"/>
                    <a:gd name="T14" fmla="*/ 13 w 13"/>
                    <a:gd name="T15" fmla="*/ 12 h 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" h="12">
                      <a:moveTo>
                        <a:pt x="13" y="0"/>
                      </a:moveTo>
                      <a:lnTo>
                        <a:pt x="9" y="4"/>
                      </a:lnTo>
                      <a:lnTo>
                        <a:pt x="4" y="7"/>
                      </a:lnTo>
                      <a:lnTo>
                        <a:pt x="0" y="1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2" name="Freeform 1000"/>
                <p:cNvSpPr>
                  <a:spLocks/>
                </p:cNvSpPr>
                <p:nvPr/>
              </p:nvSpPr>
              <p:spPr bwMode="auto">
                <a:xfrm>
                  <a:off x="2460" y="3364"/>
                  <a:ext cx="36" cy="43"/>
                </a:xfrm>
                <a:custGeom>
                  <a:avLst/>
                  <a:gdLst>
                    <a:gd name="T0" fmla="*/ 0 w 213"/>
                    <a:gd name="T1" fmla="*/ 0 h 257"/>
                    <a:gd name="T2" fmla="*/ 0 w 213"/>
                    <a:gd name="T3" fmla="*/ 0 h 257"/>
                    <a:gd name="T4" fmla="*/ 0 w 213"/>
                    <a:gd name="T5" fmla="*/ 0 h 257"/>
                    <a:gd name="T6" fmla="*/ 0 w 213"/>
                    <a:gd name="T7" fmla="*/ 0 h 257"/>
                    <a:gd name="T8" fmla="*/ 0 w 213"/>
                    <a:gd name="T9" fmla="*/ 0 h 257"/>
                    <a:gd name="T10" fmla="*/ 0 w 213"/>
                    <a:gd name="T11" fmla="*/ 0 h 257"/>
                    <a:gd name="T12" fmla="*/ 0 w 213"/>
                    <a:gd name="T13" fmla="*/ 0 h 2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3"/>
                    <a:gd name="T22" fmla="*/ 0 h 257"/>
                    <a:gd name="T23" fmla="*/ 213 w 213"/>
                    <a:gd name="T24" fmla="*/ 257 h 25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3" h="257">
                      <a:moveTo>
                        <a:pt x="213" y="50"/>
                      </a:moveTo>
                      <a:lnTo>
                        <a:pt x="175" y="25"/>
                      </a:lnTo>
                      <a:lnTo>
                        <a:pt x="138" y="0"/>
                      </a:lnTo>
                      <a:lnTo>
                        <a:pt x="0" y="208"/>
                      </a:lnTo>
                      <a:lnTo>
                        <a:pt x="38" y="232"/>
                      </a:lnTo>
                      <a:lnTo>
                        <a:pt x="75" y="257"/>
                      </a:lnTo>
                      <a:lnTo>
                        <a:pt x="213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3" name="Freeform 1001"/>
                <p:cNvSpPr>
                  <a:spLocks/>
                </p:cNvSpPr>
                <p:nvPr/>
              </p:nvSpPr>
              <p:spPr bwMode="auto">
                <a:xfrm>
                  <a:off x="2460" y="3364"/>
                  <a:ext cx="36" cy="43"/>
                </a:xfrm>
                <a:custGeom>
                  <a:avLst/>
                  <a:gdLst>
                    <a:gd name="T0" fmla="*/ 0 w 213"/>
                    <a:gd name="T1" fmla="*/ 0 h 257"/>
                    <a:gd name="T2" fmla="*/ 0 w 213"/>
                    <a:gd name="T3" fmla="*/ 0 h 257"/>
                    <a:gd name="T4" fmla="*/ 0 w 213"/>
                    <a:gd name="T5" fmla="*/ 0 h 257"/>
                    <a:gd name="T6" fmla="*/ 0 w 213"/>
                    <a:gd name="T7" fmla="*/ 0 h 257"/>
                    <a:gd name="T8" fmla="*/ 0 w 213"/>
                    <a:gd name="T9" fmla="*/ 0 h 257"/>
                    <a:gd name="T10" fmla="*/ 0 w 213"/>
                    <a:gd name="T11" fmla="*/ 0 h 257"/>
                    <a:gd name="T12" fmla="*/ 0 w 213"/>
                    <a:gd name="T13" fmla="*/ 0 h 2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3"/>
                    <a:gd name="T22" fmla="*/ 0 h 257"/>
                    <a:gd name="T23" fmla="*/ 213 w 213"/>
                    <a:gd name="T24" fmla="*/ 257 h 25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3" h="257">
                      <a:moveTo>
                        <a:pt x="213" y="50"/>
                      </a:moveTo>
                      <a:lnTo>
                        <a:pt x="175" y="25"/>
                      </a:lnTo>
                      <a:lnTo>
                        <a:pt x="138" y="0"/>
                      </a:lnTo>
                      <a:lnTo>
                        <a:pt x="0" y="208"/>
                      </a:lnTo>
                      <a:lnTo>
                        <a:pt x="38" y="232"/>
                      </a:lnTo>
                      <a:lnTo>
                        <a:pt x="75" y="257"/>
                      </a:lnTo>
                      <a:lnTo>
                        <a:pt x="213" y="5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4" name="Freeform 1002"/>
                <p:cNvSpPr>
                  <a:spLocks/>
                </p:cNvSpPr>
                <p:nvPr/>
              </p:nvSpPr>
              <p:spPr bwMode="auto">
                <a:xfrm>
                  <a:off x="2459" y="3399"/>
                  <a:ext cx="8" cy="4"/>
                </a:xfrm>
                <a:custGeom>
                  <a:avLst/>
                  <a:gdLst>
                    <a:gd name="T0" fmla="*/ 0 w 44"/>
                    <a:gd name="T1" fmla="*/ 0 h 24"/>
                    <a:gd name="T2" fmla="*/ 0 w 44"/>
                    <a:gd name="T3" fmla="*/ 0 h 24"/>
                    <a:gd name="T4" fmla="*/ 0 w 44"/>
                    <a:gd name="T5" fmla="*/ 0 h 24"/>
                    <a:gd name="T6" fmla="*/ 0 w 44"/>
                    <a:gd name="T7" fmla="*/ 0 h 24"/>
                    <a:gd name="T8" fmla="*/ 0 w 44"/>
                    <a:gd name="T9" fmla="*/ 0 h 24"/>
                    <a:gd name="T10" fmla="*/ 0 w 44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24"/>
                    <a:gd name="T20" fmla="*/ 44 w 44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24">
                      <a:moveTo>
                        <a:pt x="44" y="24"/>
                      </a:moveTo>
                      <a:lnTo>
                        <a:pt x="6" y="0"/>
                      </a:lnTo>
                      <a:lnTo>
                        <a:pt x="4" y="5"/>
                      </a:lnTo>
                      <a:lnTo>
                        <a:pt x="2" y="9"/>
                      </a:lnTo>
                      <a:lnTo>
                        <a:pt x="0" y="16"/>
                      </a:lnTo>
                      <a:lnTo>
                        <a:pt x="44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5" name="Freeform 1003"/>
                <p:cNvSpPr>
                  <a:spLocks/>
                </p:cNvSpPr>
                <p:nvPr/>
              </p:nvSpPr>
              <p:spPr bwMode="auto">
                <a:xfrm>
                  <a:off x="2459" y="3399"/>
                  <a:ext cx="1" cy="2"/>
                </a:xfrm>
                <a:custGeom>
                  <a:avLst/>
                  <a:gdLst>
                    <a:gd name="T0" fmla="*/ 0 w 6"/>
                    <a:gd name="T1" fmla="*/ 0 h 16"/>
                    <a:gd name="T2" fmla="*/ 0 w 6"/>
                    <a:gd name="T3" fmla="*/ 0 h 16"/>
                    <a:gd name="T4" fmla="*/ 0 w 6"/>
                    <a:gd name="T5" fmla="*/ 0 h 16"/>
                    <a:gd name="T6" fmla="*/ 0 w 6"/>
                    <a:gd name="T7" fmla="*/ 0 h 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"/>
                    <a:gd name="T13" fmla="*/ 0 h 16"/>
                    <a:gd name="T14" fmla="*/ 6 w 6"/>
                    <a:gd name="T15" fmla="*/ 16 h 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" h="16">
                      <a:moveTo>
                        <a:pt x="6" y="0"/>
                      </a:moveTo>
                      <a:lnTo>
                        <a:pt x="4" y="5"/>
                      </a:lnTo>
                      <a:lnTo>
                        <a:pt x="2" y="9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6" name="Freeform 1004"/>
                <p:cNvSpPr>
                  <a:spLocks/>
                </p:cNvSpPr>
                <p:nvPr/>
              </p:nvSpPr>
              <p:spPr bwMode="auto">
                <a:xfrm>
                  <a:off x="2451" y="3401"/>
                  <a:ext cx="23" cy="44"/>
                </a:xfrm>
                <a:custGeom>
                  <a:avLst/>
                  <a:gdLst>
                    <a:gd name="T0" fmla="*/ 0 w 136"/>
                    <a:gd name="T1" fmla="*/ 0 h 261"/>
                    <a:gd name="T2" fmla="*/ 0 w 136"/>
                    <a:gd name="T3" fmla="*/ 0 h 261"/>
                    <a:gd name="T4" fmla="*/ 0 w 136"/>
                    <a:gd name="T5" fmla="*/ 0 h 261"/>
                    <a:gd name="T6" fmla="*/ 0 w 136"/>
                    <a:gd name="T7" fmla="*/ 0 h 261"/>
                    <a:gd name="T8" fmla="*/ 0 w 136"/>
                    <a:gd name="T9" fmla="*/ 0 h 261"/>
                    <a:gd name="T10" fmla="*/ 0 w 136"/>
                    <a:gd name="T11" fmla="*/ 0 h 261"/>
                    <a:gd name="T12" fmla="*/ 0 w 136"/>
                    <a:gd name="T13" fmla="*/ 0 h 2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6"/>
                    <a:gd name="T22" fmla="*/ 0 h 261"/>
                    <a:gd name="T23" fmla="*/ 136 w 136"/>
                    <a:gd name="T24" fmla="*/ 261 h 2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6" h="261">
                      <a:moveTo>
                        <a:pt x="136" y="17"/>
                      </a:moveTo>
                      <a:lnTo>
                        <a:pt x="93" y="8"/>
                      </a:lnTo>
                      <a:lnTo>
                        <a:pt x="49" y="0"/>
                      </a:lnTo>
                      <a:lnTo>
                        <a:pt x="0" y="244"/>
                      </a:lnTo>
                      <a:lnTo>
                        <a:pt x="43" y="252"/>
                      </a:lnTo>
                      <a:lnTo>
                        <a:pt x="87" y="261"/>
                      </a:lnTo>
                      <a:lnTo>
                        <a:pt x="136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7" name="Freeform 1005"/>
                <p:cNvSpPr>
                  <a:spLocks/>
                </p:cNvSpPr>
                <p:nvPr/>
              </p:nvSpPr>
              <p:spPr bwMode="auto">
                <a:xfrm>
                  <a:off x="2451" y="3401"/>
                  <a:ext cx="23" cy="44"/>
                </a:xfrm>
                <a:custGeom>
                  <a:avLst/>
                  <a:gdLst>
                    <a:gd name="T0" fmla="*/ 0 w 136"/>
                    <a:gd name="T1" fmla="*/ 0 h 261"/>
                    <a:gd name="T2" fmla="*/ 0 w 136"/>
                    <a:gd name="T3" fmla="*/ 0 h 261"/>
                    <a:gd name="T4" fmla="*/ 0 w 136"/>
                    <a:gd name="T5" fmla="*/ 0 h 261"/>
                    <a:gd name="T6" fmla="*/ 0 w 136"/>
                    <a:gd name="T7" fmla="*/ 0 h 261"/>
                    <a:gd name="T8" fmla="*/ 0 w 136"/>
                    <a:gd name="T9" fmla="*/ 0 h 261"/>
                    <a:gd name="T10" fmla="*/ 0 w 136"/>
                    <a:gd name="T11" fmla="*/ 0 h 261"/>
                    <a:gd name="T12" fmla="*/ 0 w 136"/>
                    <a:gd name="T13" fmla="*/ 0 h 2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6"/>
                    <a:gd name="T22" fmla="*/ 0 h 261"/>
                    <a:gd name="T23" fmla="*/ 136 w 136"/>
                    <a:gd name="T24" fmla="*/ 261 h 2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6" h="261">
                      <a:moveTo>
                        <a:pt x="136" y="17"/>
                      </a:moveTo>
                      <a:lnTo>
                        <a:pt x="93" y="8"/>
                      </a:lnTo>
                      <a:lnTo>
                        <a:pt x="49" y="0"/>
                      </a:lnTo>
                      <a:lnTo>
                        <a:pt x="0" y="244"/>
                      </a:lnTo>
                      <a:lnTo>
                        <a:pt x="43" y="252"/>
                      </a:lnTo>
                      <a:lnTo>
                        <a:pt x="87" y="261"/>
                      </a:lnTo>
                      <a:lnTo>
                        <a:pt x="136" y="1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8" name="Freeform 1006"/>
                <p:cNvSpPr>
                  <a:spLocks/>
                </p:cNvSpPr>
                <p:nvPr/>
              </p:nvSpPr>
              <p:spPr bwMode="auto">
                <a:xfrm>
                  <a:off x="2451" y="3442"/>
                  <a:ext cx="7" cy="3"/>
                </a:xfrm>
                <a:custGeom>
                  <a:avLst/>
                  <a:gdLst>
                    <a:gd name="T0" fmla="*/ 0 w 43"/>
                    <a:gd name="T1" fmla="*/ 0 h 17"/>
                    <a:gd name="T2" fmla="*/ 0 w 43"/>
                    <a:gd name="T3" fmla="*/ 0 h 17"/>
                    <a:gd name="T4" fmla="*/ 0 w 43"/>
                    <a:gd name="T5" fmla="*/ 0 h 17"/>
                    <a:gd name="T6" fmla="*/ 0 w 43"/>
                    <a:gd name="T7" fmla="*/ 0 h 17"/>
                    <a:gd name="T8" fmla="*/ 0 w 43"/>
                    <a:gd name="T9" fmla="*/ 0 h 17"/>
                    <a:gd name="T10" fmla="*/ 0 w 43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17"/>
                    <a:gd name="T20" fmla="*/ 43 w 43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17">
                      <a:moveTo>
                        <a:pt x="43" y="8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0" y="17"/>
                      </a:lnTo>
                      <a:lnTo>
                        <a:pt x="43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9" name="Freeform 1007"/>
                <p:cNvSpPr>
                  <a:spLocks/>
                </p:cNvSpPr>
                <p:nvPr/>
              </p:nvSpPr>
              <p:spPr bwMode="auto">
                <a:xfrm>
                  <a:off x="2451" y="3442"/>
                  <a:ext cx="1" cy="3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0 h 17"/>
                    <a:gd name="T4" fmla="*/ 0 w 1"/>
                    <a:gd name="T5" fmla="*/ 0 h 17"/>
                    <a:gd name="T6" fmla="*/ 0 w 1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"/>
                    <a:gd name="T13" fmla="*/ 0 h 17"/>
                    <a:gd name="T14" fmla="*/ 1 w 1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" h="17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0" y="1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0" name="Freeform 1008"/>
                <p:cNvSpPr>
                  <a:spLocks/>
                </p:cNvSpPr>
                <p:nvPr/>
              </p:nvSpPr>
              <p:spPr bwMode="auto">
                <a:xfrm>
                  <a:off x="2451" y="3442"/>
                  <a:ext cx="23" cy="44"/>
                </a:xfrm>
                <a:custGeom>
                  <a:avLst/>
                  <a:gdLst>
                    <a:gd name="T0" fmla="*/ 0 w 136"/>
                    <a:gd name="T1" fmla="*/ 0 h 261"/>
                    <a:gd name="T2" fmla="*/ 0 w 136"/>
                    <a:gd name="T3" fmla="*/ 0 h 261"/>
                    <a:gd name="T4" fmla="*/ 0 w 136"/>
                    <a:gd name="T5" fmla="*/ 0 h 261"/>
                    <a:gd name="T6" fmla="*/ 0 w 136"/>
                    <a:gd name="T7" fmla="*/ 0 h 261"/>
                    <a:gd name="T8" fmla="*/ 0 w 136"/>
                    <a:gd name="T9" fmla="*/ 0 h 261"/>
                    <a:gd name="T10" fmla="*/ 0 w 136"/>
                    <a:gd name="T11" fmla="*/ 0 h 261"/>
                    <a:gd name="T12" fmla="*/ 0 w 136"/>
                    <a:gd name="T13" fmla="*/ 0 h 2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6"/>
                    <a:gd name="T22" fmla="*/ 0 h 261"/>
                    <a:gd name="T23" fmla="*/ 136 w 136"/>
                    <a:gd name="T24" fmla="*/ 261 h 2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6" h="261">
                      <a:moveTo>
                        <a:pt x="87" y="0"/>
                      </a:moveTo>
                      <a:lnTo>
                        <a:pt x="43" y="8"/>
                      </a:lnTo>
                      <a:lnTo>
                        <a:pt x="0" y="17"/>
                      </a:lnTo>
                      <a:lnTo>
                        <a:pt x="49" y="261"/>
                      </a:lnTo>
                      <a:lnTo>
                        <a:pt x="93" y="253"/>
                      </a:lnTo>
                      <a:lnTo>
                        <a:pt x="136" y="244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1" name="Freeform 1009"/>
                <p:cNvSpPr>
                  <a:spLocks/>
                </p:cNvSpPr>
                <p:nvPr/>
              </p:nvSpPr>
              <p:spPr bwMode="auto">
                <a:xfrm>
                  <a:off x="2451" y="3442"/>
                  <a:ext cx="23" cy="44"/>
                </a:xfrm>
                <a:custGeom>
                  <a:avLst/>
                  <a:gdLst>
                    <a:gd name="T0" fmla="*/ 0 w 136"/>
                    <a:gd name="T1" fmla="*/ 0 h 261"/>
                    <a:gd name="T2" fmla="*/ 0 w 136"/>
                    <a:gd name="T3" fmla="*/ 0 h 261"/>
                    <a:gd name="T4" fmla="*/ 0 w 136"/>
                    <a:gd name="T5" fmla="*/ 0 h 261"/>
                    <a:gd name="T6" fmla="*/ 0 w 136"/>
                    <a:gd name="T7" fmla="*/ 0 h 261"/>
                    <a:gd name="T8" fmla="*/ 0 w 136"/>
                    <a:gd name="T9" fmla="*/ 0 h 261"/>
                    <a:gd name="T10" fmla="*/ 0 w 136"/>
                    <a:gd name="T11" fmla="*/ 0 h 261"/>
                    <a:gd name="T12" fmla="*/ 0 w 136"/>
                    <a:gd name="T13" fmla="*/ 0 h 2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6"/>
                    <a:gd name="T22" fmla="*/ 0 h 261"/>
                    <a:gd name="T23" fmla="*/ 136 w 136"/>
                    <a:gd name="T24" fmla="*/ 261 h 2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6" h="261">
                      <a:moveTo>
                        <a:pt x="87" y="0"/>
                      </a:moveTo>
                      <a:lnTo>
                        <a:pt x="43" y="8"/>
                      </a:lnTo>
                      <a:lnTo>
                        <a:pt x="0" y="17"/>
                      </a:lnTo>
                      <a:lnTo>
                        <a:pt x="49" y="261"/>
                      </a:lnTo>
                      <a:lnTo>
                        <a:pt x="93" y="253"/>
                      </a:lnTo>
                      <a:lnTo>
                        <a:pt x="136" y="244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2" name="Freeform 1010"/>
                <p:cNvSpPr>
                  <a:spLocks/>
                </p:cNvSpPr>
                <p:nvPr/>
              </p:nvSpPr>
              <p:spPr bwMode="auto">
                <a:xfrm>
                  <a:off x="2459" y="3484"/>
                  <a:ext cx="8" cy="4"/>
                </a:xfrm>
                <a:custGeom>
                  <a:avLst/>
                  <a:gdLst>
                    <a:gd name="T0" fmla="*/ 0 w 44"/>
                    <a:gd name="T1" fmla="*/ 0 h 25"/>
                    <a:gd name="T2" fmla="*/ 0 w 44"/>
                    <a:gd name="T3" fmla="*/ 0 h 25"/>
                    <a:gd name="T4" fmla="*/ 0 w 44"/>
                    <a:gd name="T5" fmla="*/ 0 h 25"/>
                    <a:gd name="T6" fmla="*/ 0 w 44"/>
                    <a:gd name="T7" fmla="*/ 0 h 25"/>
                    <a:gd name="T8" fmla="*/ 0 w 44"/>
                    <a:gd name="T9" fmla="*/ 0 h 25"/>
                    <a:gd name="T10" fmla="*/ 0 w 4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25"/>
                    <a:gd name="T20" fmla="*/ 44 w 4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25">
                      <a:moveTo>
                        <a:pt x="44" y="0"/>
                      </a:moveTo>
                      <a:lnTo>
                        <a:pt x="0" y="8"/>
                      </a:lnTo>
                      <a:lnTo>
                        <a:pt x="2" y="14"/>
                      </a:lnTo>
                      <a:lnTo>
                        <a:pt x="4" y="19"/>
                      </a:lnTo>
                      <a:lnTo>
                        <a:pt x="6" y="25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3" name="Freeform 1011"/>
                <p:cNvSpPr>
                  <a:spLocks/>
                </p:cNvSpPr>
                <p:nvPr/>
              </p:nvSpPr>
              <p:spPr bwMode="auto">
                <a:xfrm>
                  <a:off x="2459" y="3486"/>
                  <a:ext cx="1" cy="2"/>
                </a:xfrm>
                <a:custGeom>
                  <a:avLst/>
                  <a:gdLst>
                    <a:gd name="T0" fmla="*/ 0 w 6"/>
                    <a:gd name="T1" fmla="*/ 0 h 17"/>
                    <a:gd name="T2" fmla="*/ 0 w 6"/>
                    <a:gd name="T3" fmla="*/ 0 h 17"/>
                    <a:gd name="T4" fmla="*/ 0 w 6"/>
                    <a:gd name="T5" fmla="*/ 0 h 17"/>
                    <a:gd name="T6" fmla="*/ 0 w 6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"/>
                    <a:gd name="T13" fmla="*/ 0 h 17"/>
                    <a:gd name="T14" fmla="*/ 6 w 6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" h="17">
                      <a:moveTo>
                        <a:pt x="0" y="0"/>
                      </a:moveTo>
                      <a:lnTo>
                        <a:pt x="2" y="6"/>
                      </a:lnTo>
                      <a:lnTo>
                        <a:pt x="4" y="11"/>
                      </a:lnTo>
                      <a:lnTo>
                        <a:pt x="6" y="1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4" name="Freeform 1012"/>
                <p:cNvSpPr>
                  <a:spLocks/>
                </p:cNvSpPr>
                <p:nvPr/>
              </p:nvSpPr>
              <p:spPr bwMode="auto">
                <a:xfrm>
                  <a:off x="2460" y="3480"/>
                  <a:ext cx="36" cy="43"/>
                </a:xfrm>
                <a:custGeom>
                  <a:avLst/>
                  <a:gdLst>
                    <a:gd name="T0" fmla="*/ 0 w 213"/>
                    <a:gd name="T1" fmla="*/ 0 h 256"/>
                    <a:gd name="T2" fmla="*/ 0 w 213"/>
                    <a:gd name="T3" fmla="*/ 0 h 256"/>
                    <a:gd name="T4" fmla="*/ 0 w 213"/>
                    <a:gd name="T5" fmla="*/ 0 h 256"/>
                    <a:gd name="T6" fmla="*/ 0 w 213"/>
                    <a:gd name="T7" fmla="*/ 0 h 256"/>
                    <a:gd name="T8" fmla="*/ 0 w 213"/>
                    <a:gd name="T9" fmla="*/ 0 h 256"/>
                    <a:gd name="T10" fmla="*/ 0 w 213"/>
                    <a:gd name="T11" fmla="*/ 0 h 256"/>
                    <a:gd name="T12" fmla="*/ 0 w 213"/>
                    <a:gd name="T13" fmla="*/ 0 h 25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3"/>
                    <a:gd name="T22" fmla="*/ 0 h 256"/>
                    <a:gd name="T23" fmla="*/ 213 w 213"/>
                    <a:gd name="T24" fmla="*/ 256 h 25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3" h="256">
                      <a:moveTo>
                        <a:pt x="75" y="0"/>
                      </a:moveTo>
                      <a:lnTo>
                        <a:pt x="38" y="25"/>
                      </a:lnTo>
                      <a:lnTo>
                        <a:pt x="0" y="50"/>
                      </a:lnTo>
                      <a:lnTo>
                        <a:pt x="138" y="256"/>
                      </a:lnTo>
                      <a:lnTo>
                        <a:pt x="175" y="231"/>
                      </a:lnTo>
                      <a:lnTo>
                        <a:pt x="213" y="207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5" name="Freeform 1013"/>
                <p:cNvSpPr>
                  <a:spLocks/>
                </p:cNvSpPr>
                <p:nvPr/>
              </p:nvSpPr>
              <p:spPr bwMode="auto">
                <a:xfrm>
                  <a:off x="2460" y="3480"/>
                  <a:ext cx="36" cy="43"/>
                </a:xfrm>
                <a:custGeom>
                  <a:avLst/>
                  <a:gdLst>
                    <a:gd name="T0" fmla="*/ 0 w 213"/>
                    <a:gd name="T1" fmla="*/ 0 h 256"/>
                    <a:gd name="T2" fmla="*/ 0 w 213"/>
                    <a:gd name="T3" fmla="*/ 0 h 256"/>
                    <a:gd name="T4" fmla="*/ 0 w 213"/>
                    <a:gd name="T5" fmla="*/ 0 h 256"/>
                    <a:gd name="T6" fmla="*/ 0 w 213"/>
                    <a:gd name="T7" fmla="*/ 0 h 256"/>
                    <a:gd name="T8" fmla="*/ 0 w 213"/>
                    <a:gd name="T9" fmla="*/ 0 h 256"/>
                    <a:gd name="T10" fmla="*/ 0 w 213"/>
                    <a:gd name="T11" fmla="*/ 0 h 256"/>
                    <a:gd name="T12" fmla="*/ 0 w 213"/>
                    <a:gd name="T13" fmla="*/ 0 h 25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3"/>
                    <a:gd name="T22" fmla="*/ 0 h 256"/>
                    <a:gd name="T23" fmla="*/ 213 w 213"/>
                    <a:gd name="T24" fmla="*/ 256 h 25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3" h="256">
                      <a:moveTo>
                        <a:pt x="75" y="0"/>
                      </a:moveTo>
                      <a:lnTo>
                        <a:pt x="38" y="25"/>
                      </a:lnTo>
                      <a:lnTo>
                        <a:pt x="0" y="50"/>
                      </a:lnTo>
                      <a:lnTo>
                        <a:pt x="138" y="256"/>
                      </a:lnTo>
                      <a:lnTo>
                        <a:pt x="175" y="231"/>
                      </a:lnTo>
                      <a:lnTo>
                        <a:pt x="213" y="207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6" name="Freeform 1014"/>
                <p:cNvSpPr>
                  <a:spLocks/>
                </p:cNvSpPr>
                <p:nvPr/>
              </p:nvSpPr>
              <p:spPr bwMode="auto">
                <a:xfrm>
                  <a:off x="2483" y="3519"/>
                  <a:ext cx="7" cy="6"/>
                </a:xfrm>
                <a:custGeom>
                  <a:avLst/>
                  <a:gdLst>
                    <a:gd name="T0" fmla="*/ 0 w 37"/>
                    <a:gd name="T1" fmla="*/ 0 h 37"/>
                    <a:gd name="T2" fmla="*/ 0 w 37"/>
                    <a:gd name="T3" fmla="*/ 0 h 37"/>
                    <a:gd name="T4" fmla="*/ 0 w 37"/>
                    <a:gd name="T5" fmla="*/ 0 h 37"/>
                    <a:gd name="T6" fmla="*/ 0 w 37"/>
                    <a:gd name="T7" fmla="*/ 0 h 37"/>
                    <a:gd name="T8" fmla="*/ 0 w 37"/>
                    <a:gd name="T9" fmla="*/ 0 h 37"/>
                    <a:gd name="T10" fmla="*/ 0 w 37"/>
                    <a:gd name="T11" fmla="*/ 0 h 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7"/>
                    <a:gd name="T19" fmla="*/ 0 h 37"/>
                    <a:gd name="T20" fmla="*/ 37 w 37"/>
                    <a:gd name="T21" fmla="*/ 37 h 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7" h="37">
                      <a:moveTo>
                        <a:pt x="37" y="0"/>
                      </a:moveTo>
                      <a:lnTo>
                        <a:pt x="0" y="25"/>
                      </a:lnTo>
                      <a:lnTo>
                        <a:pt x="4" y="29"/>
                      </a:lnTo>
                      <a:lnTo>
                        <a:pt x="8" y="33"/>
                      </a:lnTo>
                      <a:lnTo>
                        <a:pt x="13" y="37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7" name="Freeform 1015"/>
                <p:cNvSpPr>
                  <a:spLocks/>
                </p:cNvSpPr>
                <p:nvPr/>
              </p:nvSpPr>
              <p:spPr bwMode="auto">
                <a:xfrm>
                  <a:off x="2483" y="3523"/>
                  <a:ext cx="2" cy="2"/>
                </a:xfrm>
                <a:custGeom>
                  <a:avLst/>
                  <a:gdLst>
                    <a:gd name="T0" fmla="*/ 0 w 13"/>
                    <a:gd name="T1" fmla="*/ 0 h 12"/>
                    <a:gd name="T2" fmla="*/ 0 w 13"/>
                    <a:gd name="T3" fmla="*/ 0 h 12"/>
                    <a:gd name="T4" fmla="*/ 0 w 13"/>
                    <a:gd name="T5" fmla="*/ 0 h 12"/>
                    <a:gd name="T6" fmla="*/ 0 w 13"/>
                    <a:gd name="T7" fmla="*/ 0 h 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"/>
                    <a:gd name="T13" fmla="*/ 0 h 12"/>
                    <a:gd name="T14" fmla="*/ 13 w 13"/>
                    <a:gd name="T15" fmla="*/ 12 h 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" h="12">
                      <a:moveTo>
                        <a:pt x="0" y="0"/>
                      </a:moveTo>
                      <a:lnTo>
                        <a:pt x="4" y="4"/>
                      </a:lnTo>
                      <a:lnTo>
                        <a:pt x="8" y="8"/>
                      </a:lnTo>
                      <a:lnTo>
                        <a:pt x="13" y="1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8" name="Freeform 1016"/>
                <p:cNvSpPr>
                  <a:spLocks/>
                </p:cNvSpPr>
                <p:nvPr/>
              </p:nvSpPr>
              <p:spPr bwMode="auto">
                <a:xfrm>
                  <a:off x="2485" y="3513"/>
                  <a:ext cx="43" cy="35"/>
                </a:xfrm>
                <a:custGeom>
                  <a:avLst/>
                  <a:gdLst>
                    <a:gd name="T0" fmla="*/ 0 w 255"/>
                    <a:gd name="T1" fmla="*/ 0 h 212"/>
                    <a:gd name="T2" fmla="*/ 0 w 255"/>
                    <a:gd name="T3" fmla="*/ 0 h 212"/>
                    <a:gd name="T4" fmla="*/ 0 w 255"/>
                    <a:gd name="T5" fmla="*/ 0 h 212"/>
                    <a:gd name="T6" fmla="*/ 0 w 255"/>
                    <a:gd name="T7" fmla="*/ 0 h 212"/>
                    <a:gd name="T8" fmla="*/ 0 w 255"/>
                    <a:gd name="T9" fmla="*/ 0 h 212"/>
                    <a:gd name="T10" fmla="*/ 0 w 255"/>
                    <a:gd name="T11" fmla="*/ 0 h 212"/>
                    <a:gd name="T12" fmla="*/ 0 w 255"/>
                    <a:gd name="T13" fmla="*/ 0 h 2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5"/>
                    <a:gd name="T22" fmla="*/ 0 h 212"/>
                    <a:gd name="T23" fmla="*/ 255 w 255"/>
                    <a:gd name="T24" fmla="*/ 212 h 21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5" h="212">
                      <a:moveTo>
                        <a:pt x="49" y="0"/>
                      </a:moveTo>
                      <a:lnTo>
                        <a:pt x="24" y="36"/>
                      </a:lnTo>
                      <a:lnTo>
                        <a:pt x="0" y="73"/>
                      </a:lnTo>
                      <a:lnTo>
                        <a:pt x="206" y="212"/>
                      </a:lnTo>
                      <a:lnTo>
                        <a:pt x="231" y="175"/>
                      </a:lnTo>
                      <a:lnTo>
                        <a:pt x="255" y="139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9" name="Freeform 1017"/>
                <p:cNvSpPr>
                  <a:spLocks/>
                </p:cNvSpPr>
                <p:nvPr/>
              </p:nvSpPr>
              <p:spPr bwMode="auto">
                <a:xfrm>
                  <a:off x="2485" y="3513"/>
                  <a:ext cx="43" cy="35"/>
                </a:xfrm>
                <a:custGeom>
                  <a:avLst/>
                  <a:gdLst>
                    <a:gd name="T0" fmla="*/ 0 w 255"/>
                    <a:gd name="T1" fmla="*/ 0 h 212"/>
                    <a:gd name="T2" fmla="*/ 0 w 255"/>
                    <a:gd name="T3" fmla="*/ 0 h 212"/>
                    <a:gd name="T4" fmla="*/ 0 w 255"/>
                    <a:gd name="T5" fmla="*/ 0 h 212"/>
                    <a:gd name="T6" fmla="*/ 0 w 255"/>
                    <a:gd name="T7" fmla="*/ 0 h 212"/>
                    <a:gd name="T8" fmla="*/ 0 w 255"/>
                    <a:gd name="T9" fmla="*/ 0 h 212"/>
                    <a:gd name="T10" fmla="*/ 0 w 255"/>
                    <a:gd name="T11" fmla="*/ 0 h 212"/>
                    <a:gd name="T12" fmla="*/ 0 w 255"/>
                    <a:gd name="T13" fmla="*/ 0 h 2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5"/>
                    <a:gd name="T22" fmla="*/ 0 h 212"/>
                    <a:gd name="T23" fmla="*/ 255 w 255"/>
                    <a:gd name="T24" fmla="*/ 212 h 21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5" h="212">
                      <a:moveTo>
                        <a:pt x="49" y="0"/>
                      </a:moveTo>
                      <a:lnTo>
                        <a:pt x="24" y="36"/>
                      </a:lnTo>
                      <a:lnTo>
                        <a:pt x="0" y="73"/>
                      </a:lnTo>
                      <a:lnTo>
                        <a:pt x="206" y="212"/>
                      </a:lnTo>
                      <a:lnTo>
                        <a:pt x="231" y="175"/>
                      </a:lnTo>
                      <a:lnTo>
                        <a:pt x="255" y="139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0" name="Freeform 1018"/>
                <p:cNvSpPr>
                  <a:spLocks/>
                </p:cNvSpPr>
                <p:nvPr/>
              </p:nvSpPr>
              <p:spPr bwMode="auto">
                <a:xfrm>
                  <a:off x="2520" y="3542"/>
                  <a:ext cx="4" cy="7"/>
                </a:xfrm>
                <a:custGeom>
                  <a:avLst/>
                  <a:gdLst>
                    <a:gd name="T0" fmla="*/ 0 w 25"/>
                    <a:gd name="T1" fmla="*/ 0 h 44"/>
                    <a:gd name="T2" fmla="*/ 0 w 25"/>
                    <a:gd name="T3" fmla="*/ 0 h 44"/>
                    <a:gd name="T4" fmla="*/ 0 w 25"/>
                    <a:gd name="T5" fmla="*/ 0 h 44"/>
                    <a:gd name="T6" fmla="*/ 0 w 25"/>
                    <a:gd name="T7" fmla="*/ 0 h 44"/>
                    <a:gd name="T8" fmla="*/ 0 w 25"/>
                    <a:gd name="T9" fmla="*/ 0 h 44"/>
                    <a:gd name="T10" fmla="*/ 0 w 25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44"/>
                    <a:gd name="T20" fmla="*/ 25 w 25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44">
                      <a:moveTo>
                        <a:pt x="25" y="0"/>
                      </a:moveTo>
                      <a:lnTo>
                        <a:pt x="0" y="37"/>
                      </a:lnTo>
                      <a:lnTo>
                        <a:pt x="4" y="40"/>
                      </a:lnTo>
                      <a:lnTo>
                        <a:pt x="10" y="42"/>
                      </a:lnTo>
                      <a:lnTo>
                        <a:pt x="16" y="44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1" name="Freeform 1019"/>
                <p:cNvSpPr>
                  <a:spLocks/>
                </p:cNvSpPr>
                <p:nvPr/>
              </p:nvSpPr>
              <p:spPr bwMode="auto">
                <a:xfrm>
                  <a:off x="2520" y="3548"/>
                  <a:ext cx="3" cy="1"/>
                </a:xfrm>
                <a:custGeom>
                  <a:avLst/>
                  <a:gdLst>
                    <a:gd name="T0" fmla="*/ 0 w 16"/>
                    <a:gd name="T1" fmla="*/ 0 h 7"/>
                    <a:gd name="T2" fmla="*/ 0 w 16"/>
                    <a:gd name="T3" fmla="*/ 0 h 7"/>
                    <a:gd name="T4" fmla="*/ 0 w 16"/>
                    <a:gd name="T5" fmla="*/ 0 h 7"/>
                    <a:gd name="T6" fmla="*/ 0 w 16"/>
                    <a:gd name="T7" fmla="*/ 0 h 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7"/>
                    <a:gd name="T14" fmla="*/ 16 w 16"/>
                    <a:gd name="T15" fmla="*/ 7 h 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7">
                      <a:moveTo>
                        <a:pt x="0" y="0"/>
                      </a:moveTo>
                      <a:lnTo>
                        <a:pt x="4" y="3"/>
                      </a:lnTo>
                      <a:lnTo>
                        <a:pt x="10" y="5"/>
                      </a:lnTo>
                      <a:lnTo>
                        <a:pt x="16" y="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2" name="Freeform 1020"/>
                <p:cNvSpPr>
                  <a:spLocks/>
                </p:cNvSpPr>
                <p:nvPr/>
              </p:nvSpPr>
              <p:spPr bwMode="auto">
                <a:xfrm>
                  <a:off x="2523" y="3535"/>
                  <a:ext cx="43" cy="22"/>
                </a:xfrm>
                <a:custGeom>
                  <a:avLst/>
                  <a:gdLst>
                    <a:gd name="T0" fmla="*/ 0 w 262"/>
                    <a:gd name="T1" fmla="*/ 0 h 136"/>
                    <a:gd name="T2" fmla="*/ 0 w 262"/>
                    <a:gd name="T3" fmla="*/ 0 h 136"/>
                    <a:gd name="T4" fmla="*/ 0 w 262"/>
                    <a:gd name="T5" fmla="*/ 0 h 136"/>
                    <a:gd name="T6" fmla="*/ 0 w 262"/>
                    <a:gd name="T7" fmla="*/ 0 h 136"/>
                    <a:gd name="T8" fmla="*/ 0 w 262"/>
                    <a:gd name="T9" fmla="*/ 0 h 136"/>
                    <a:gd name="T10" fmla="*/ 0 w 262"/>
                    <a:gd name="T11" fmla="*/ 0 h 136"/>
                    <a:gd name="T12" fmla="*/ 0 w 262"/>
                    <a:gd name="T13" fmla="*/ 0 h 1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2"/>
                    <a:gd name="T22" fmla="*/ 0 h 136"/>
                    <a:gd name="T23" fmla="*/ 262 w 262"/>
                    <a:gd name="T24" fmla="*/ 136 h 1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2" h="136">
                      <a:moveTo>
                        <a:pt x="17" y="0"/>
                      </a:moveTo>
                      <a:lnTo>
                        <a:pt x="9" y="44"/>
                      </a:lnTo>
                      <a:lnTo>
                        <a:pt x="0" y="88"/>
                      </a:lnTo>
                      <a:lnTo>
                        <a:pt x="245" y="136"/>
                      </a:lnTo>
                      <a:lnTo>
                        <a:pt x="253" y="92"/>
                      </a:lnTo>
                      <a:lnTo>
                        <a:pt x="262" y="4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3" name="Freeform 1021"/>
                <p:cNvSpPr>
                  <a:spLocks/>
                </p:cNvSpPr>
                <p:nvPr/>
              </p:nvSpPr>
              <p:spPr bwMode="auto">
                <a:xfrm>
                  <a:off x="2523" y="3535"/>
                  <a:ext cx="43" cy="22"/>
                </a:xfrm>
                <a:custGeom>
                  <a:avLst/>
                  <a:gdLst>
                    <a:gd name="T0" fmla="*/ 0 w 262"/>
                    <a:gd name="T1" fmla="*/ 0 h 136"/>
                    <a:gd name="T2" fmla="*/ 0 w 262"/>
                    <a:gd name="T3" fmla="*/ 0 h 136"/>
                    <a:gd name="T4" fmla="*/ 0 w 262"/>
                    <a:gd name="T5" fmla="*/ 0 h 136"/>
                    <a:gd name="T6" fmla="*/ 0 w 262"/>
                    <a:gd name="T7" fmla="*/ 0 h 136"/>
                    <a:gd name="T8" fmla="*/ 0 w 262"/>
                    <a:gd name="T9" fmla="*/ 0 h 136"/>
                    <a:gd name="T10" fmla="*/ 0 w 262"/>
                    <a:gd name="T11" fmla="*/ 0 h 136"/>
                    <a:gd name="T12" fmla="*/ 0 w 262"/>
                    <a:gd name="T13" fmla="*/ 0 h 1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2"/>
                    <a:gd name="T22" fmla="*/ 0 h 136"/>
                    <a:gd name="T23" fmla="*/ 262 w 262"/>
                    <a:gd name="T24" fmla="*/ 136 h 1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2" h="136">
                      <a:moveTo>
                        <a:pt x="17" y="0"/>
                      </a:moveTo>
                      <a:lnTo>
                        <a:pt x="9" y="44"/>
                      </a:lnTo>
                      <a:lnTo>
                        <a:pt x="0" y="88"/>
                      </a:lnTo>
                      <a:lnTo>
                        <a:pt x="245" y="136"/>
                      </a:lnTo>
                      <a:lnTo>
                        <a:pt x="253" y="92"/>
                      </a:lnTo>
                      <a:lnTo>
                        <a:pt x="262" y="4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4" name="Freeform 1022"/>
                <p:cNvSpPr>
                  <a:spLocks/>
                </p:cNvSpPr>
                <p:nvPr/>
              </p:nvSpPr>
              <p:spPr bwMode="auto">
                <a:xfrm>
                  <a:off x="2563" y="3550"/>
                  <a:ext cx="3" cy="7"/>
                </a:xfrm>
                <a:custGeom>
                  <a:avLst/>
                  <a:gdLst>
                    <a:gd name="T0" fmla="*/ 0 w 17"/>
                    <a:gd name="T1" fmla="*/ 0 h 44"/>
                    <a:gd name="T2" fmla="*/ 0 w 17"/>
                    <a:gd name="T3" fmla="*/ 0 h 44"/>
                    <a:gd name="T4" fmla="*/ 0 w 17"/>
                    <a:gd name="T5" fmla="*/ 0 h 44"/>
                    <a:gd name="T6" fmla="*/ 0 w 17"/>
                    <a:gd name="T7" fmla="*/ 0 h 44"/>
                    <a:gd name="T8" fmla="*/ 0 w 17"/>
                    <a:gd name="T9" fmla="*/ 0 h 44"/>
                    <a:gd name="T10" fmla="*/ 0 w 17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44"/>
                    <a:gd name="T20" fmla="*/ 17 w 17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44">
                      <a:moveTo>
                        <a:pt x="8" y="0"/>
                      </a:moveTo>
                      <a:lnTo>
                        <a:pt x="0" y="44"/>
                      </a:lnTo>
                      <a:lnTo>
                        <a:pt x="5" y="44"/>
                      </a:lnTo>
                      <a:lnTo>
                        <a:pt x="11" y="44"/>
                      </a:lnTo>
                      <a:lnTo>
                        <a:pt x="17" y="44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5" name="Freeform 1023"/>
                <p:cNvSpPr>
                  <a:spLocks/>
                </p:cNvSpPr>
                <p:nvPr/>
              </p:nvSpPr>
              <p:spPr bwMode="auto">
                <a:xfrm>
                  <a:off x="2563" y="3557"/>
                  <a:ext cx="3" cy="1"/>
                </a:xfrm>
                <a:custGeom>
                  <a:avLst/>
                  <a:gdLst>
                    <a:gd name="T0" fmla="*/ 0 w 17"/>
                    <a:gd name="T1" fmla="*/ 0 h 1"/>
                    <a:gd name="T2" fmla="*/ 0 w 17"/>
                    <a:gd name="T3" fmla="*/ 0 h 1"/>
                    <a:gd name="T4" fmla="*/ 0 w 17"/>
                    <a:gd name="T5" fmla="*/ 0 h 1"/>
                    <a:gd name="T6" fmla="*/ 0 w 17"/>
                    <a:gd name="T7" fmla="*/ 0 h 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"/>
                    <a:gd name="T14" fmla="*/ 17 w 17"/>
                    <a:gd name="T15" fmla="*/ 1 h 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11" y="0"/>
                      </a:lnTo>
                      <a:lnTo>
                        <a:pt x="1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6" name="Freeform 1024"/>
                <p:cNvSpPr>
                  <a:spLocks/>
                </p:cNvSpPr>
                <p:nvPr/>
              </p:nvSpPr>
              <p:spPr bwMode="auto">
                <a:xfrm>
                  <a:off x="2563" y="3535"/>
                  <a:ext cx="44" cy="22"/>
                </a:xfrm>
                <a:custGeom>
                  <a:avLst/>
                  <a:gdLst>
                    <a:gd name="T0" fmla="*/ 0 w 261"/>
                    <a:gd name="T1" fmla="*/ 0 h 136"/>
                    <a:gd name="T2" fmla="*/ 0 w 261"/>
                    <a:gd name="T3" fmla="*/ 0 h 136"/>
                    <a:gd name="T4" fmla="*/ 0 w 261"/>
                    <a:gd name="T5" fmla="*/ 0 h 136"/>
                    <a:gd name="T6" fmla="*/ 0 w 261"/>
                    <a:gd name="T7" fmla="*/ 0 h 136"/>
                    <a:gd name="T8" fmla="*/ 0 w 261"/>
                    <a:gd name="T9" fmla="*/ 0 h 136"/>
                    <a:gd name="T10" fmla="*/ 0 w 261"/>
                    <a:gd name="T11" fmla="*/ 0 h 136"/>
                    <a:gd name="T12" fmla="*/ 0 w 261"/>
                    <a:gd name="T13" fmla="*/ 0 h 1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1"/>
                    <a:gd name="T22" fmla="*/ 0 h 136"/>
                    <a:gd name="T23" fmla="*/ 261 w 261"/>
                    <a:gd name="T24" fmla="*/ 136 h 1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1" h="136">
                      <a:moveTo>
                        <a:pt x="0" y="48"/>
                      </a:moveTo>
                      <a:lnTo>
                        <a:pt x="8" y="92"/>
                      </a:lnTo>
                      <a:lnTo>
                        <a:pt x="17" y="136"/>
                      </a:lnTo>
                      <a:lnTo>
                        <a:pt x="261" y="88"/>
                      </a:lnTo>
                      <a:lnTo>
                        <a:pt x="252" y="44"/>
                      </a:lnTo>
                      <a:lnTo>
                        <a:pt x="244" y="0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7" name="Freeform 1025"/>
                <p:cNvSpPr>
                  <a:spLocks/>
                </p:cNvSpPr>
                <p:nvPr/>
              </p:nvSpPr>
              <p:spPr bwMode="auto">
                <a:xfrm>
                  <a:off x="2563" y="3535"/>
                  <a:ext cx="44" cy="22"/>
                </a:xfrm>
                <a:custGeom>
                  <a:avLst/>
                  <a:gdLst>
                    <a:gd name="T0" fmla="*/ 0 w 261"/>
                    <a:gd name="T1" fmla="*/ 0 h 136"/>
                    <a:gd name="T2" fmla="*/ 0 w 261"/>
                    <a:gd name="T3" fmla="*/ 0 h 136"/>
                    <a:gd name="T4" fmla="*/ 0 w 261"/>
                    <a:gd name="T5" fmla="*/ 0 h 136"/>
                    <a:gd name="T6" fmla="*/ 0 w 261"/>
                    <a:gd name="T7" fmla="*/ 0 h 136"/>
                    <a:gd name="T8" fmla="*/ 0 w 261"/>
                    <a:gd name="T9" fmla="*/ 0 h 136"/>
                    <a:gd name="T10" fmla="*/ 0 w 261"/>
                    <a:gd name="T11" fmla="*/ 0 h 136"/>
                    <a:gd name="T12" fmla="*/ 0 w 261"/>
                    <a:gd name="T13" fmla="*/ 0 h 1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1"/>
                    <a:gd name="T22" fmla="*/ 0 h 136"/>
                    <a:gd name="T23" fmla="*/ 261 w 261"/>
                    <a:gd name="T24" fmla="*/ 136 h 1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1" h="136">
                      <a:moveTo>
                        <a:pt x="0" y="48"/>
                      </a:moveTo>
                      <a:lnTo>
                        <a:pt x="8" y="92"/>
                      </a:lnTo>
                      <a:lnTo>
                        <a:pt x="17" y="136"/>
                      </a:lnTo>
                      <a:lnTo>
                        <a:pt x="261" y="88"/>
                      </a:lnTo>
                      <a:lnTo>
                        <a:pt x="252" y="44"/>
                      </a:lnTo>
                      <a:lnTo>
                        <a:pt x="244" y="0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8" name="Freeform 1026"/>
                <p:cNvSpPr>
                  <a:spLocks/>
                </p:cNvSpPr>
                <p:nvPr/>
              </p:nvSpPr>
              <p:spPr bwMode="auto">
                <a:xfrm>
                  <a:off x="2605" y="3542"/>
                  <a:ext cx="4" cy="7"/>
                </a:xfrm>
                <a:custGeom>
                  <a:avLst/>
                  <a:gdLst>
                    <a:gd name="T0" fmla="*/ 0 w 25"/>
                    <a:gd name="T1" fmla="*/ 0 h 44"/>
                    <a:gd name="T2" fmla="*/ 0 w 25"/>
                    <a:gd name="T3" fmla="*/ 0 h 44"/>
                    <a:gd name="T4" fmla="*/ 0 w 25"/>
                    <a:gd name="T5" fmla="*/ 0 h 44"/>
                    <a:gd name="T6" fmla="*/ 0 w 25"/>
                    <a:gd name="T7" fmla="*/ 0 h 44"/>
                    <a:gd name="T8" fmla="*/ 0 w 25"/>
                    <a:gd name="T9" fmla="*/ 0 h 44"/>
                    <a:gd name="T10" fmla="*/ 0 w 25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44"/>
                    <a:gd name="T20" fmla="*/ 25 w 25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44">
                      <a:moveTo>
                        <a:pt x="0" y="0"/>
                      </a:moveTo>
                      <a:lnTo>
                        <a:pt x="9" y="44"/>
                      </a:lnTo>
                      <a:lnTo>
                        <a:pt x="14" y="42"/>
                      </a:lnTo>
                      <a:lnTo>
                        <a:pt x="19" y="40"/>
                      </a:lnTo>
                      <a:lnTo>
                        <a:pt x="25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9" name="Freeform 1027"/>
                <p:cNvSpPr>
                  <a:spLocks/>
                </p:cNvSpPr>
                <p:nvPr/>
              </p:nvSpPr>
              <p:spPr bwMode="auto">
                <a:xfrm>
                  <a:off x="2607" y="3548"/>
                  <a:ext cx="2" cy="1"/>
                </a:xfrm>
                <a:custGeom>
                  <a:avLst/>
                  <a:gdLst>
                    <a:gd name="T0" fmla="*/ 0 w 16"/>
                    <a:gd name="T1" fmla="*/ 0 h 7"/>
                    <a:gd name="T2" fmla="*/ 0 w 16"/>
                    <a:gd name="T3" fmla="*/ 0 h 7"/>
                    <a:gd name="T4" fmla="*/ 0 w 16"/>
                    <a:gd name="T5" fmla="*/ 0 h 7"/>
                    <a:gd name="T6" fmla="*/ 0 w 16"/>
                    <a:gd name="T7" fmla="*/ 0 h 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7"/>
                    <a:gd name="T14" fmla="*/ 16 w 16"/>
                    <a:gd name="T15" fmla="*/ 7 h 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7">
                      <a:moveTo>
                        <a:pt x="0" y="7"/>
                      </a:moveTo>
                      <a:lnTo>
                        <a:pt x="5" y="5"/>
                      </a:lnTo>
                      <a:lnTo>
                        <a:pt x="10" y="3"/>
                      </a:lnTo>
                      <a:lnTo>
                        <a:pt x="1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0" name="Freeform 1028"/>
                <p:cNvSpPr>
                  <a:spLocks/>
                </p:cNvSpPr>
                <p:nvPr/>
              </p:nvSpPr>
              <p:spPr bwMode="auto">
                <a:xfrm>
                  <a:off x="2601" y="3513"/>
                  <a:ext cx="43" cy="35"/>
                </a:xfrm>
                <a:custGeom>
                  <a:avLst/>
                  <a:gdLst>
                    <a:gd name="T0" fmla="*/ 0 w 257"/>
                    <a:gd name="T1" fmla="*/ 0 h 212"/>
                    <a:gd name="T2" fmla="*/ 0 w 257"/>
                    <a:gd name="T3" fmla="*/ 0 h 212"/>
                    <a:gd name="T4" fmla="*/ 0 w 257"/>
                    <a:gd name="T5" fmla="*/ 0 h 212"/>
                    <a:gd name="T6" fmla="*/ 0 w 257"/>
                    <a:gd name="T7" fmla="*/ 0 h 212"/>
                    <a:gd name="T8" fmla="*/ 0 w 257"/>
                    <a:gd name="T9" fmla="*/ 0 h 212"/>
                    <a:gd name="T10" fmla="*/ 0 w 257"/>
                    <a:gd name="T11" fmla="*/ 0 h 212"/>
                    <a:gd name="T12" fmla="*/ 0 w 257"/>
                    <a:gd name="T13" fmla="*/ 0 h 2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7"/>
                    <a:gd name="T22" fmla="*/ 0 h 212"/>
                    <a:gd name="T23" fmla="*/ 257 w 257"/>
                    <a:gd name="T24" fmla="*/ 212 h 21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7" h="212">
                      <a:moveTo>
                        <a:pt x="0" y="139"/>
                      </a:moveTo>
                      <a:lnTo>
                        <a:pt x="25" y="175"/>
                      </a:lnTo>
                      <a:lnTo>
                        <a:pt x="50" y="212"/>
                      </a:lnTo>
                      <a:lnTo>
                        <a:pt x="257" y="73"/>
                      </a:lnTo>
                      <a:lnTo>
                        <a:pt x="232" y="36"/>
                      </a:lnTo>
                      <a:lnTo>
                        <a:pt x="208" y="0"/>
                      </a:lnTo>
                      <a:lnTo>
                        <a:pt x="0" y="1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1" name="Freeform 1029"/>
                <p:cNvSpPr>
                  <a:spLocks/>
                </p:cNvSpPr>
                <p:nvPr/>
              </p:nvSpPr>
              <p:spPr bwMode="auto">
                <a:xfrm>
                  <a:off x="2601" y="3513"/>
                  <a:ext cx="43" cy="35"/>
                </a:xfrm>
                <a:custGeom>
                  <a:avLst/>
                  <a:gdLst>
                    <a:gd name="T0" fmla="*/ 0 w 257"/>
                    <a:gd name="T1" fmla="*/ 0 h 212"/>
                    <a:gd name="T2" fmla="*/ 0 w 257"/>
                    <a:gd name="T3" fmla="*/ 0 h 212"/>
                    <a:gd name="T4" fmla="*/ 0 w 257"/>
                    <a:gd name="T5" fmla="*/ 0 h 212"/>
                    <a:gd name="T6" fmla="*/ 0 w 257"/>
                    <a:gd name="T7" fmla="*/ 0 h 212"/>
                    <a:gd name="T8" fmla="*/ 0 w 257"/>
                    <a:gd name="T9" fmla="*/ 0 h 212"/>
                    <a:gd name="T10" fmla="*/ 0 w 257"/>
                    <a:gd name="T11" fmla="*/ 0 h 212"/>
                    <a:gd name="T12" fmla="*/ 0 w 257"/>
                    <a:gd name="T13" fmla="*/ 0 h 2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7"/>
                    <a:gd name="T22" fmla="*/ 0 h 212"/>
                    <a:gd name="T23" fmla="*/ 257 w 257"/>
                    <a:gd name="T24" fmla="*/ 212 h 21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7" h="212">
                      <a:moveTo>
                        <a:pt x="0" y="139"/>
                      </a:moveTo>
                      <a:lnTo>
                        <a:pt x="25" y="175"/>
                      </a:lnTo>
                      <a:lnTo>
                        <a:pt x="50" y="212"/>
                      </a:lnTo>
                      <a:lnTo>
                        <a:pt x="257" y="73"/>
                      </a:lnTo>
                      <a:lnTo>
                        <a:pt x="232" y="36"/>
                      </a:lnTo>
                      <a:lnTo>
                        <a:pt x="208" y="0"/>
                      </a:lnTo>
                      <a:lnTo>
                        <a:pt x="0" y="13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2" name="Freeform 1030"/>
                <p:cNvSpPr>
                  <a:spLocks/>
                </p:cNvSpPr>
                <p:nvPr/>
              </p:nvSpPr>
              <p:spPr bwMode="auto">
                <a:xfrm>
                  <a:off x="2640" y="3519"/>
                  <a:ext cx="6" cy="6"/>
                </a:xfrm>
                <a:custGeom>
                  <a:avLst/>
                  <a:gdLst>
                    <a:gd name="T0" fmla="*/ 0 w 38"/>
                    <a:gd name="T1" fmla="*/ 0 h 37"/>
                    <a:gd name="T2" fmla="*/ 0 w 38"/>
                    <a:gd name="T3" fmla="*/ 0 h 37"/>
                    <a:gd name="T4" fmla="*/ 0 w 38"/>
                    <a:gd name="T5" fmla="*/ 0 h 37"/>
                    <a:gd name="T6" fmla="*/ 0 w 38"/>
                    <a:gd name="T7" fmla="*/ 0 h 37"/>
                    <a:gd name="T8" fmla="*/ 0 w 38"/>
                    <a:gd name="T9" fmla="*/ 0 h 37"/>
                    <a:gd name="T10" fmla="*/ 0 w 38"/>
                    <a:gd name="T11" fmla="*/ 0 h 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8"/>
                    <a:gd name="T19" fmla="*/ 0 h 37"/>
                    <a:gd name="T20" fmla="*/ 38 w 38"/>
                    <a:gd name="T21" fmla="*/ 37 h 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8" h="37">
                      <a:moveTo>
                        <a:pt x="0" y="0"/>
                      </a:moveTo>
                      <a:lnTo>
                        <a:pt x="25" y="37"/>
                      </a:lnTo>
                      <a:lnTo>
                        <a:pt x="29" y="33"/>
                      </a:lnTo>
                      <a:lnTo>
                        <a:pt x="34" y="30"/>
                      </a:lnTo>
                      <a:lnTo>
                        <a:pt x="38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3" name="Freeform 1031"/>
                <p:cNvSpPr>
                  <a:spLocks/>
                </p:cNvSpPr>
                <p:nvPr/>
              </p:nvSpPr>
              <p:spPr bwMode="auto">
                <a:xfrm>
                  <a:off x="2644" y="3523"/>
                  <a:ext cx="2" cy="2"/>
                </a:xfrm>
                <a:custGeom>
                  <a:avLst/>
                  <a:gdLst>
                    <a:gd name="T0" fmla="*/ 0 w 13"/>
                    <a:gd name="T1" fmla="*/ 0 h 12"/>
                    <a:gd name="T2" fmla="*/ 0 w 13"/>
                    <a:gd name="T3" fmla="*/ 0 h 12"/>
                    <a:gd name="T4" fmla="*/ 0 w 13"/>
                    <a:gd name="T5" fmla="*/ 0 h 12"/>
                    <a:gd name="T6" fmla="*/ 0 w 13"/>
                    <a:gd name="T7" fmla="*/ 0 h 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"/>
                    <a:gd name="T13" fmla="*/ 0 h 12"/>
                    <a:gd name="T14" fmla="*/ 13 w 13"/>
                    <a:gd name="T15" fmla="*/ 12 h 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" h="12">
                      <a:moveTo>
                        <a:pt x="0" y="12"/>
                      </a:moveTo>
                      <a:lnTo>
                        <a:pt x="4" y="8"/>
                      </a:lnTo>
                      <a:lnTo>
                        <a:pt x="9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4" name="Freeform 1032"/>
                <p:cNvSpPr>
                  <a:spLocks/>
                </p:cNvSpPr>
                <p:nvPr/>
              </p:nvSpPr>
              <p:spPr bwMode="auto">
                <a:xfrm>
                  <a:off x="2634" y="3480"/>
                  <a:ext cx="35" cy="43"/>
                </a:xfrm>
                <a:custGeom>
                  <a:avLst/>
                  <a:gdLst>
                    <a:gd name="T0" fmla="*/ 0 w 213"/>
                    <a:gd name="T1" fmla="*/ 0 h 256"/>
                    <a:gd name="T2" fmla="*/ 0 w 213"/>
                    <a:gd name="T3" fmla="*/ 0 h 256"/>
                    <a:gd name="T4" fmla="*/ 0 w 213"/>
                    <a:gd name="T5" fmla="*/ 0 h 256"/>
                    <a:gd name="T6" fmla="*/ 0 w 213"/>
                    <a:gd name="T7" fmla="*/ 0 h 256"/>
                    <a:gd name="T8" fmla="*/ 0 w 213"/>
                    <a:gd name="T9" fmla="*/ 0 h 256"/>
                    <a:gd name="T10" fmla="*/ 0 w 213"/>
                    <a:gd name="T11" fmla="*/ 0 h 256"/>
                    <a:gd name="T12" fmla="*/ 0 w 213"/>
                    <a:gd name="T13" fmla="*/ 0 h 25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3"/>
                    <a:gd name="T22" fmla="*/ 0 h 256"/>
                    <a:gd name="T23" fmla="*/ 213 w 213"/>
                    <a:gd name="T24" fmla="*/ 256 h 25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3" h="256">
                      <a:moveTo>
                        <a:pt x="0" y="207"/>
                      </a:moveTo>
                      <a:lnTo>
                        <a:pt x="37" y="231"/>
                      </a:lnTo>
                      <a:lnTo>
                        <a:pt x="75" y="256"/>
                      </a:lnTo>
                      <a:lnTo>
                        <a:pt x="213" y="50"/>
                      </a:lnTo>
                      <a:lnTo>
                        <a:pt x="175" y="25"/>
                      </a:lnTo>
                      <a:lnTo>
                        <a:pt x="138" y="0"/>
                      </a:lnTo>
                      <a:lnTo>
                        <a:pt x="0" y="20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5" name="Freeform 1033"/>
                <p:cNvSpPr>
                  <a:spLocks/>
                </p:cNvSpPr>
                <p:nvPr/>
              </p:nvSpPr>
              <p:spPr bwMode="auto">
                <a:xfrm>
                  <a:off x="2634" y="3480"/>
                  <a:ext cx="35" cy="43"/>
                </a:xfrm>
                <a:custGeom>
                  <a:avLst/>
                  <a:gdLst>
                    <a:gd name="T0" fmla="*/ 0 w 213"/>
                    <a:gd name="T1" fmla="*/ 0 h 256"/>
                    <a:gd name="T2" fmla="*/ 0 w 213"/>
                    <a:gd name="T3" fmla="*/ 0 h 256"/>
                    <a:gd name="T4" fmla="*/ 0 w 213"/>
                    <a:gd name="T5" fmla="*/ 0 h 256"/>
                    <a:gd name="T6" fmla="*/ 0 w 213"/>
                    <a:gd name="T7" fmla="*/ 0 h 256"/>
                    <a:gd name="T8" fmla="*/ 0 w 213"/>
                    <a:gd name="T9" fmla="*/ 0 h 256"/>
                    <a:gd name="T10" fmla="*/ 0 w 213"/>
                    <a:gd name="T11" fmla="*/ 0 h 256"/>
                    <a:gd name="T12" fmla="*/ 0 w 213"/>
                    <a:gd name="T13" fmla="*/ 0 h 25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3"/>
                    <a:gd name="T22" fmla="*/ 0 h 256"/>
                    <a:gd name="T23" fmla="*/ 213 w 213"/>
                    <a:gd name="T24" fmla="*/ 256 h 25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3" h="256">
                      <a:moveTo>
                        <a:pt x="0" y="207"/>
                      </a:moveTo>
                      <a:lnTo>
                        <a:pt x="37" y="231"/>
                      </a:lnTo>
                      <a:lnTo>
                        <a:pt x="75" y="256"/>
                      </a:lnTo>
                      <a:lnTo>
                        <a:pt x="213" y="50"/>
                      </a:lnTo>
                      <a:lnTo>
                        <a:pt x="175" y="25"/>
                      </a:lnTo>
                      <a:lnTo>
                        <a:pt x="138" y="0"/>
                      </a:lnTo>
                      <a:lnTo>
                        <a:pt x="0" y="20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6" name="Freeform 1034"/>
                <p:cNvSpPr>
                  <a:spLocks/>
                </p:cNvSpPr>
                <p:nvPr/>
              </p:nvSpPr>
              <p:spPr bwMode="auto">
                <a:xfrm>
                  <a:off x="2663" y="3484"/>
                  <a:ext cx="7" cy="4"/>
                </a:xfrm>
                <a:custGeom>
                  <a:avLst/>
                  <a:gdLst>
                    <a:gd name="T0" fmla="*/ 0 w 44"/>
                    <a:gd name="T1" fmla="*/ 0 h 25"/>
                    <a:gd name="T2" fmla="*/ 0 w 44"/>
                    <a:gd name="T3" fmla="*/ 0 h 25"/>
                    <a:gd name="T4" fmla="*/ 0 w 44"/>
                    <a:gd name="T5" fmla="*/ 0 h 25"/>
                    <a:gd name="T6" fmla="*/ 0 w 44"/>
                    <a:gd name="T7" fmla="*/ 0 h 25"/>
                    <a:gd name="T8" fmla="*/ 0 w 44"/>
                    <a:gd name="T9" fmla="*/ 0 h 25"/>
                    <a:gd name="T10" fmla="*/ 0 w 4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25"/>
                    <a:gd name="T20" fmla="*/ 44 w 4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25">
                      <a:moveTo>
                        <a:pt x="0" y="0"/>
                      </a:moveTo>
                      <a:lnTo>
                        <a:pt x="38" y="25"/>
                      </a:lnTo>
                      <a:lnTo>
                        <a:pt x="40" y="20"/>
                      </a:lnTo>
                      <a:lnTo>
                        <a:pt x="42" y="15"/>
                      </a:lnTo>
                      <a:lnTo>
                        <a:pt x="44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7" name="Freeform 1035"/>
                <p:cNvSpPr>
                  <a:spLocks/>
                </p:cNvSpPr>
                <p:nvPr/>
              </p:nvSpPr>
              <p:spPr bwMode="auto">
                <a:xfrm>
                  <a:off x="2669" y="3486"/>
                  <a:ext cx="1" cy="2"/>
                </a:xfrm>
                <a:custGeom>
                  <a:avLst/>
                  <a:gdLst>
                    <a:gd name="T0" fmla="*/ 0 w 6"/>
                    <a:gd name="T1" fmla="*/ 0 h 17"/>
                    <a:gd name="T2" fmla="*/ 0 w 6"/>
                    <a:gd name="T3" fmla="*/ 0 h 17"/>
                    <a:gd name="T4" fmla="*/ 0 w 6"/>
                    <a:gd name="T5" fmla="*/ 0 h 17"/>
                    <a:gd name="T6" fmla="*/ 0 w 6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"/>
                    <a:gd name="T13" fmla="*/ 0 h 17"/>
                    <a:gd name="T14" fmla="*/ 6 w 6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" h="17">
                      <a:moveTo>
                        <a:pt x="0" y="17"/>
                      </a:moveTo>
                      <a:lnTo>
                        <a:pt x="2" y="12"/>
                      </a:lnTo>
                      <a:lnTo>
                        <a:pt x="4" y="7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8" name="Freeform 1036"/>
                <p:cNvSpPr>
                  <a:spLocks/>
                </p:cNvSpPr>
                <p:nvPr/>
              </p:nvSpPr>
              <p:spPr bwMode="auto">
                <a:xfrm>
                  <a:off x="2656" y="3442"/>
                  <a:ext cx="22" cy="44"/>
                </a:xfrm>
                <a:custGeom>
                  <a:avLst/>
                  <a:gdLst>
                    <a:gd name="T0" fmla="*/ 0 w 136"/>
                    <a:gd name="T1" fmla="*/ 0 h 261"/>
                    <a:gd name="T2" fmla="*/ 0 w 136"/>
                    <a:gd name="T3" fmla="*/ 0 h 261"/>
                    <a:gd name="T4" fmla="*/ 0 w 136"/>
                    <a:gd name="T5" fmla="*/ 0 h 261"/>
                    <a:gd name="T6" fmla="*/ 0 w 136"/>
                    <a:gd name="T7" fmla="*/ 0 h 261"/>
                    <a:gd name="T8" fmla="*/ 0 w 136"/>
                    <a:gd name="T9" fmla="*/ 0 h 261"/>
                    <a:gd name="T10" fmla="*/ 0 w 136"/>
                    <a:gd name="T11" fmla="*/ 0 h 261"/>
                    <a:gd name="T12" fmla="*/ 0 w 136"/>
                    <a:gd name="T13" fmla="*/ 0 h 2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6"/>
                    <a:gd name="T22" fmla="*/ 0 h 261"/>
                    <a:gd name="T23" fmla="*/ 136 w 136"/>
                    <a:gd name="T24" fmla="*/ 261 h 2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6" h="261">
                      <a:moveTo>
                        <a:pt x="0" y="244"/>
                      </a:moveTo>
                      <a:lnTo>
                        <a:pt x="44" y="253"/>
                      </a:lnTo>
                      <a:lnTo>
                        <a:pt x="88" y="261"/>
                      </a:lnTo>
                      <a:lnTo>
                        <a:pt x="136" y="17"/>
                      </a:lnTo>
                      <a:lnTo>
                        <a:pt x="92" y="8"/>
                      </a:lnTo>
                      <a:lnTo>
                        <a:pt x="49" y="0"/>
                      </a:lnTo>
                      <a:lnTo>
                        <a:pt x="0" y="2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9" name="Freeform 1037"/>
                <p:cNvSpPr>
                  <a:spLocks/>
                </p:cNvSpPr>
                <p:nvPr/>
              </p:nvSpPr>
              <p:spPr bwMode="auto">
                <a:xfrm>
                  <a:off x="2656" y="3442"/>
                  <a:ext cx="22" cy="44"/>
                </a:xfrm>
                <a:custGeom>
                  <a:avLst/>
                  <a:gdLst>
                    <a:gd name="T0" fmla="*/ 0 w 136"/>
                    <a:gd name="T1" fmla="*/ 0 h 261"/>
                    <a:gd name="T2" fmla="*/ 0 w 136"/>
                    <a:gd name="T3" fmla="*/ 0 h 261"/>
                    <a:gd name="T4" fmla="*/ 0 w 136"/>
                    <a:gd name="T5" fmla="*/ 0 h 261"/>
                    <a:gd name="T6" fmla="*/ 0 w 136"/>
                    <a:gd name="T7" fmla="*/ 0 h 261"/>
                    <a:gd name="T8" fmla="*/ 0 w 136"/>
                    <a:gd name="T9" fmla="*/ 0 h 261"/>
                    <a:gd name="T10" fmla="*/ 0 w 136"/>
                    <a:gd name="T11" fmla="*/ 0 h 261"/>
                    <a:gd name="T12" fmla="*/ 0 w 136"/>
                    <a:gd name="T13" fmla="*/ 0 h 2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6"/>
                    <a:gd name="T22" fmla="*/ 0 h 261"/>
                    <a:gd name="T23" fmla="*/ 136 w 136"/>
                    <a:gd name="T24" fmla="*/ 261 h 2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6" h="261">
                      <a:moveTo>
                        <a:pt x="0" y="244"/>
                      </a:moveTo>
                      <a:lnTo>
                        <a:pt x="44" y="253"/>
                      </a:lnTo>
                      <a:lnTo>
                        <a:pt x="88" y="261"/>
                      </a:lnTo>
                      <a:lnTo>
                        <a:pt x="136" y="17"/>
                      </a:lnTo>
                      <a:lnTo>
                        <a:pt x="92" y="8"/>
                      </a:lnTo>
                      <a:lnTo>
                        <a:pt x="49" y="0"/>
                      </a:lnTo>
                      <a:lnTo>
                        <a:pt x="0" y="24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0" name="Freeform 1038"/>
                <p:cNvSpPr>
                  <a:spLocks/>
                </p:cNvSpPr>
                <p:nvPr/>
              </p:nvSpPr>
              <p:spPr bwMode="auto">
                <a:xfrm>
                  <a:off x="2671" y="3442"/>
                  <a:ext cx="7" cy="3"/>
                </a:xfrm>
                <a:custGeom>
                  <a:avLst/>
                  <a:gdLst>
                    <a:gd name="T0" fmla="*/ 0 w 44"/>
                    <a:gd name="T1" fmla="*/ 0 h 17"/>
                    <a:gd name="T2" fmla="*/ 0 w 44"/>
                    <a:gd name="T3" fmla="*/ 0 h 17"/>
                    <a:gd name="T4" fmla="*/ 0 w 44"/>
                    <a:gd name="T5" fmla="*/ 0 h 17"/>
                    <a:gd name="T6" fmla="*/ 0 w 44"/>
                    <a:gd name="T7" fmla="*/ 0 h 17"/>
                    <a:gd name="T8" fmla="*/ 0 w 44"/>
                    <a:gd name="T9" fmla="*/ 0 h 17"/>
                    <a:gd name="T10" fmla="*/ 0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0" y="8"/>
                      </a:moveTo>
                      <a:lnTo>
                        <a:pt x="44" y="17"/>
                      </a:lnTo>
                      <a:lnTo>
                        <a:pt x="44" y="11"/>
                      </a:lnTo>
                      <a:lnTo>
                        <a:pt x="44" y="6"/>
                      </a:lnTo>
                      <a:lnTo>
                        <a:pt x="44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1" name="Freeform 1039"/>
                <p:cNvSpPr>
                  <a:spLocks/>
                </p:cNvSpPr>
                <p:nvPr/>
              </p:nvSpPr>
              <p:spPr bwMode="auto">
                <a:xfrm>
                  <a:off x="2678" y="3442"/>
                  <a:ext cx="1" cy="3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0 h 17"/>
                    <a:gd name="T4" fmla="*/ 0 w 1"/>
                    <a:gd name="T5" fmla="*/ 0 h 17"/>
                    <a:gd name="T6" fmla="*/ 0 w 1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"/>
                    <a:gd name="T13" fmla="*/ 0 h 17"/>
                    <a:gd name="T14" fmla="*/ 1 w 1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" h="17">
                      <a:moveTo>
                        <a:pt x="0" y="17"/>
                      </a:moveTo>
                      <a:lnTo>
                        <a:pt x="0" y="11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2" name="Freeform 1040"/>
                <p:cNvSpPr>
                  <a:spLocks/>
                </p:cNvSpPr>
                <p:nvPr/>
              </p:nvSpPr>
              <p:spPr bwMode="auto">
                <a:xfrm>
                  <a:off x="1297" y="3406"/>
                  <a:ext cx="23" cy="39"/>
                </a:xfrm>
                <a:custGeom>
                  <a:avLst/>
                  <a:gdLst>
                    <a:gd name="T0" fmla="*/ 0 w 143"/>
                    <a:gd name="T1" fmla="*/ 0 h 236"/>
                    <a:gd name="T2" fmla="*/ 0 w 143"/>
                    <a:gd name="T3" fmla="*/ 0 h 236"/>
                    <a:gd name="T4" fmla="*/ 0 w 143"/>
                    <a:gd name="T5" fmla="*/ 0 h 236"/>
                    <a:gd name="T6" fmla="*/ 0 w 143"/>
                    <a:gd name="T7" fmla="*/ 0 h 236"/>
                    <a:gd name="T8" fmla="*/ 0 w 143"/>
                    <a:gd name="T9" fmla="*/ 0 h 236"/>
                    <a:gd name="T10" fmla="*/ 0 w 143"/>
                    <a:gd name="T11" fmla="*/ 0 h 236"/>
                    <a:gd name="T12" fmla="*/ 0 w 143"/>
                    <a:gd name="T13" fmla="*/ 0 h 2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236"/>
                    <a:gd name="T23" fmla="*/ 143 w 143"/>
                    <a:gd name="T24" fmla="*/ 236 h 2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236">
                      <a:moveTo>
                        <a:pt x="57" y="236"/>
                      </a:moveTo>
                      <a:lnTo>
                        <a:pt x="100" y="224"/>
                      </a:lnTo>
                      <a:lnTo>
                        <a:pt x="143" y="212"/>
                      </a:lnTo>
                      <a:lnTo>
                        <a:pt x="85" y="0"/>
                      </a:lnTo>
                      <a:lnTo>
                        <a:pt x="42" y="11"/>
                      </a:lnTo>
                      <a:lnTo>
                        <a:pt x="0" y="23"/>
                      </a:lnTo>
                      <a:lnTo>
                        <a:pt x="57" y="2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3" name="Freeform 1041"/>
                <p:cNvSpPr>
                  <a:spLocks/>
                </p:cNvSpPr>
                <p:nvPr/>
              </p:nvSpPr>
              <p:spPr bwMode="auto">
                <a:xfrm>
                  <a:off x="1297" y="3406"/>
                  <a:ext cx="23" cy="39"/>
                </a:xfrm>
                <a:custGeom>
                  <a:avLst/>
                  <a:gdLst>
                    <a:gd name="T0" fmla="*/ 0 w 143"/>
                    <a:gd name="T1" fmla="*/ 0 h 236"/>
                    <a:gd name="T2" fmla="*/ 0 w 143"/>
                    <a:gd name="T3" fmla="*/ 0 h 236"/>
                    <a:gd name="T4" fmla="*/ 0 w 143"/>
                    <a:gd name="T5" fmla="*/ 0 h 236"/>
                    <a:gd name="T6" fmla="*/ 0 w 143"/>
                    <a:gd name="T7" fmla="*/ 0 h 236"/>
                    <a:gd name="T8" fmla="*/ 0 w 143"/>
                    <a:gd name="T9" fmla="*/ 0 h 236"/>
                    <a:gd name="T10" fmla="*/ 0 w 143"/>
                    <a:gd name="T11" fmla="*/ 0 h 236"/>
                    <a:gd name="T12" fmla="*/ 0 w 143"/>
                    <a:gd name="T13" fmla="*/ 0 h 2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236"/>
                    <a:gd name="T23" fmla="*/ 143 w 143"/>
                    <a:gd name="T24" fmla="*/ 236 h 2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236">
                      <a:moveTo>
                        <a:pt x="57" y="236"/>
                      </a:moveTo>
                      <a:lnTo>
                        <a:pt x="100" y="224"/>
                      </a:lnTo>
                      <a:lnTo>
                        <a:pt x="143" y="212"/>
                      </a:lnTo>
                      <a:lnTo>
                        <a:pt x="85" y="0"/>
                      </a:lnTo>
                      <a:lnTo>
                        <a:pt x="42" y="11"/>
                      </a:lnTo>
                      <a:lnTo>
                        <a:pt x="0" y="23"/>
                      </a:lnTo>
                      <a:lnTo>
                        <a:pt x="57" y="23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4" name="Freeform 1042"/>
                <p:cNvSpPr>
                  <a:spLocks/>
                </p:cNvSpPr>
                <p:nvPr/>
              </p:nvSpPr>
              <p:spPr bwMode="auto">
                <a:xfrm>
                  <a:off x="1304" y="3403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0" y="31"/>
                      </a:moveTo>
                      <a:lnTo>
                        <a:pt x="43" y="20"/>
                      </a:lnTo>
                      <a:lnTo>
                        <a:pt x="41" y="14"/>
                      </a:lnTo>
                      <a:lnTo>
                        <a:pt x="39" y="10"/>
                      </a:lnTo>
                      <a:lnTo>
                        <a:pt x="36" y="5"/>
                      </a:lnTo>
                      <a:lnTo>
                        <a:pt x="31" y="0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5" name="Freeform 1043"/>
                <p:cNvSpPr>
                  <a:spLocks/>
                </p:cNvSpPr>
                <p:nvPr/>
              </p:nvSpPr>
              <p:spPr bwMode="auto">
                <a:xfrm>
                  <a:off x="1309" y="3403"/>
                  <a:ext cx="2" cy="3"/>
                </a:xfrm>
                <a:custGeom>
                  <a:avLst/>
                  <a:gdLst>
                    <a:gd name="T0" fmla="*/ 0 w 12"/>
                    <a:gd name="T1" fmla="*/ 0 h 20"/>
                    <a:gd name="T2" fmla="*/ 0 w 12"/>
                    <a:gd name="T3" fmla="*/ 0 h 20"/>
                    <a:gd name="T4" fmla="*/ 0 w 12"/>
                    <a:gd name="T5" fmla="*/ 0 h 20"/>
                    <a:gd name="T6" fmla="*/ 0 w 12"/>
                    <a:gd name="T7" fmla="*/ 0 h 20"/>
                    <a:gd name="T8" fmla="*/ 0 w 12"/>
                    <a:gd name="T9" fmla="*/ 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20"/>
                    <a:gd name="T17" fmla="*/ 12 w 12"/>
                    <a:gd name="T18" fmla="*/ 20 h 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20">
                      <a:moveTo>
                        <a:pt x="12" y="20"/>
                      </a:moveTo>
                      <a:lnTo>
                        <a:pt x="10" y="14"/>
                      </a:lnTo>
                      <a:lnTo>
                        <a:pt x="8" y="10"/>
                      </a:lnTo>
                      <a:lnTo>
                        <a:pt x="5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6" name="Freeform 1044"/>
                <p:cNvSpPr>
                  <a:spLocks/>
                </p:cNvSpPr>
                <p:nvPr/>
              </p:nvSpPr>
              <p:spPr bwMode="auto">
                <a:xfrm>
                  <a:off x="1273" y="3377"/>
                  <a:ext cx="36" cy="36"/>
                </a:xfrm>
                <a:custGeom>
                  <a:avLst/>
                  <a:gdLst>
                    <a:gd name="T0" fmla="*/ 0 w 217"/>
                    <a:gd name="T1" fmla="*/ 0 h 217"/>
                    <a:gd name="T2" fmla="*/ 0 w 217"/>
                    <a:gd name="T3" fmla="*/ 0 h 217"/>
                    <a:gd name="T4" fmla="*/ 0 w 217"/>
                    <a:gd name="T5" fmla="*/ 0 h 217"/>
                    <a:gd name="T6" fmla="*/ 0 w 217"/>
                    <a:gd name="T7" fmla="*/ 0 h 217"/>
                    <a:gd name="T8" fmla="*/ 0 w 217"/>
                    <a:gd name="T9" fmla="*/ 0 h 217"/>
                    <a:gd name="T10" fmla="*/ 0 w 217"/>
                    <a:gd name="T11" fmla="*/ 0 h 217"/>
                    <a:gd name="T12" fmla="*/ 0 w 217"/>
                    <a:gd name="T13" fmla="*/ 0 h 2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7"/>
                    <a:gd name="T22" fmla="*/ 0 h 217"/>
                    <a:gd name="T23" fmla="*/ 217 w 217"/>
                    <a:gd name="T24" fmla="*/ 217 h 2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7" h="217">
                      <a:moveTo>
                        <a:pt x="155" y="217"/>
                      </a:moveTo>
                      <a:lnTo>
                        <a:pt x="186" y="186"/>
                      </a:lnTo>
                      <a:lnTo>
                        <a:pt x="217" y="155"/>
                      </a:lnTo>
                      <a:lnTo>
                        <a:pt x="62" y="0"/>
                      </a:ln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155" y="2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7" name="Freeform 1045"/>
                <p:cNvSpPr>
                  <a:spLocks/>
                </p:cNvSpPr>
                <p:nvPr/>
              </p:nvSpPr>
              <p:spPr bwMode="auto">
                <a:xfrm>
                  <a:off x="1273" y="3377"/>
                  <a:ext cx="36" cy="36"/>
                </a:xfrm>
                <a:custGeom>
                  <a:avLst/>
                  <a:gdLst>
                    <a:gd name="T0" fmla="*/ 0 w 217"/>
                    <a:gd name="T1" fmla="*/ 0 h 217"/>
                    <a:gd name="T2" fmla="*/ 0 w 217"/>
                    <a:gd name="T3" fmla="*/ 0 h 217"/>
                    <a:gd name="T4" fmla="*/ 0 w 217"/>
                    <a:gd name="T5" fmla="*/ 0 h 217"/>
                    <a:gd name="T6" fmla="*/ 0 w 217"/>
                    <a:gd name="T7" fmla="*/ 0 h 217"/>
                    <a:gd name="T8" fmla="*/ 0 w 217"/>
                    <a:gd name="T9" fmla="*/ 0 h 217"/>
                    <a:gd name="T10" fmla="*/ 0 w 217"/>
                    <a:gd name="T11" fmla="*/ 0 h 217"/>
                    <a:gd name="T12" fmla="*/ 0 w 217"/>
                    <a:gd name="T13" fmla="*/ 0 h 2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7"/>
                    <a:gd name="T22" fmla="*/ 0 h 217"/>
                    <a:gd name="T23" fmla="*/ 217 w 217"/>
                    <a:gd name="T24" fmla="*/ 217 h 2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7" h="217">
                      <a:moveTo>
                        <a:pt x="155" y="217"/>
                      </a:moveTo>
                      <a:lnTo>
                        <a:pt x="186" y="186"/>
                      </a:lnTo>
                      <a:lnTo>
                        <a:pt x="217" y="155"/>
                      </a:lnTo>
                      <a:lnTo>
                        <a:pt x="62" y="0"/>
                      </a:ln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155" y="21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8" name="Freeform 1046"/>
                <p:cNvSpPr>
                  <a:spLocks/>
                </p:cNvSpPr>
                <p:nvPr/>
              </p:nvSpPr>
              <p:spPr bwMode="auto">
                <a:xfrm>
                  <a:off x="1278" y="3375"/>
                  <a:ext cx="5" cy="7"/>
                </a:xfrm>
                <a:custGeom>
                  <a:avLst/>
                  <a:gdLst>
                    <a:gd name="T0" fmla="*/ 0 w 31"/>
                    <a:gd name="T1" fmla="*/ 0 h 42"/>
                    <a:gd name="T2" fmla="*/ 0 w 31"/>
                    <a:gd name="T3" fmla="*/ 0 h 42"/>
                    <a:gd name="T4" fmla="*/ 0 w 31"/>
                    <a:gd name="T5" fmla="*/ 0 h 42"/>
                    <a:gd name="T6" fmla="*/ 0 w 31"/>
                    <a:gd name="T7" fmla="*/ 0 h 42"/>
                    <a:gd name="T8" fmla="*/ 0 w 31"/>
                    <a:gd name="T9" fmla="*/ 0 h 42"/>
                    <a:gd name="T10" fmla="*/ 0 w 31"/>
                    <a:gd name="T11" fmla="*/ 0 h 42"/>
                    <a:gd name="T12" fmla="*/ 0 w 31"/>
                    <a:gd name="T13" fmla="*/ 0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2"/>
                    <a:gd name="T23" fmla="*/ 31 w 31"/>
                    <a:gd name="T24" fmla="*/ 42 h 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2">
                      <a:moveTo>
                        <a:pt x="0" y="42"/>
                      </a:moveTo>
                      <a:lnTo>
                        <a:pt x="31" y="11"/>
                      </a:lnTo>
                      <a:lnTo>
                        <a:pt x="27" y="7"/>
                      </a:lnTo>
                      <a:lnTo>
                        <a:pt x="23" y="4"/>
                      </a:lnTo>
                      <a:lnTo>
                        <a:pt x="18" y="2"/>
                      </a:lnTo>
                      <a:lnTo>
                        <a:pt x="12" y="0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9" name="Freeform 1047"/>
                <p:cNvSpPr>
                  <a:spLocks/>
                </p:cNvSpPr>
                <p:nvPr/>
              </p:nvSpPr>
              <p:spPr bwMode="auto">
                <a:xfrm>
                  <a:off x="1280" y="3375"/>
                  <a:ext cx="3" cy="2"/>
                </a:xfrm>
                <a:custGeom>
                  <a:avLst/>
                  <a:gdLst>
                    <a:gd name="T0" fmla="*/ 0 w 19"/>
                    <a:gd name="T1" fmla="*/ 0 h 11"/>
                    <a:gd name="T2" fmla="*/ 0 w 19"/>
                    <a:gd name="T3" fmla="*/ 0 h 11"/>
                    <a:gd name="T4" fmla="*/ 0 w 19"/>
                    <a:gd name="T5" fmla="*/ 0 h 11"/>
                    <a:gd name="T6" fmla="*/ 0 w 19"/>
                    <a:gd name="T7" fmla="*/ 0 h 11"/>
                    <a:gd name="T8" fmla="*/ 0 w 19"/>
                    <a:gd name="T9" fmla="*/ 0 h 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11"/>
                    <a:gd name="T17" fmla="*/ 19 w 19"/>
                    <a:gd name="T18" fmla="*/ 11 h 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11">
                      <a:moveTo>
                        <a:pt x="19" y="11"/>
                      </a:moveTo>
                      <a:lnTo>
                        <a:pt x="15" y="7"/>
                      </a:lnTo>
                      <a:lnTo>
                        <a:pt x="11" y="4"/>
                      </a:lnTo>
                      <a:lnTo>
                        <a:pt x="6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0" name="Freeform 1048"/>
                <p:cNvSpPr>
                  <a:spLocks/>
                </p:cNvSpPr>
                <p:nvPr/>
              </p:nvSpPr>
              <p:spPr bwMode="auto">
                <a:xfrm>
                  <a:off x="1241" y="3366"/>
                  <a:ext cx="39" cy="23"/>
                </a:xfrm>
                <a:custGeom>
                  <a:avLst/>
                  <a:gdLst>
                    <a:gd name="T0" fmla="*/ 0 w 236"/>
                    <a:gd name="T1" fmla="*/ 0 h 142"/>
                    <a:gd name="T2" fmla="*/ 0 w 236"/>
                    <a:gd name="T3" fmla="*/ 0 h 142"/>
                    <a:gd name="T4" fmla="*/ 0 w 236"/>
                    <a:gd name="T5" fmla="*/ 0 h 142"/>
                    <a:gd name="T6" fmla="*/ 0 w 236"/>
                    <a:gd name="T7" fmla="*/ 0 h 142"/>
                    <a:gd name="T8" fmla="*/ 0 w 236"/>
                    <a:gd name="T9" fmla="*/ 0 h 142"/>
                    <a:gd name="T10" fmla="*/ 0 w 236"/>
                    <a:gd name="T11" fmla="*/ 0 h 142"/>
                    <a:gd name="T12" fmla="*/ 0 w 236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6"/>
                    <a:gd name="T22" fmla="*/ 0 h 142"/>
                    <a:gd name="T23" fmla="*/ 236 w 236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6" h="142">
                      <a:moveTo>
                        <a:pt x="213" y="142"/>
                      </a:moveTo>
                      <a:lnTo>
                        <a:pt x="224" y="99"/>
                      </a:lnTo>
                      <a:lnTo>
                        <a:pt x="236" y="57"/>
                      </a:lnTo>
                      <a:lnTo>
                        <a:pt x="24" y="0"/>
                      </a:lnTo>
                      <a:lnTo>
                        <a:pt x="12" y="43"/>
                      </a:lnTo>
                      <a:lnTo>
                        <a:pt x="0" y="86"/>
                      </a:lnTo>
                      <a:lnTo>
                        <a:pt x="213" y="1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1" name="Freeform 1049"/>
                <p:cNvSpPr>
                  <a:spLocks/>
                </p:cNvSpPr>
                <p:nvPr/>
              </p:nvSpPr>
              <p:spPr bwMode="auto">
                <a:xfrm>
                  <a:off x="1241" y="3366"/>
                  <a:ext cx="39" cy="23"/>
                </a:xfrm>
                <a:custGeom>
                  <a:avLst/>
                  <a:gdLst>
                    <a:gd name="T0" fmla="*/ 0 w 236"/>
                    <a:gd name="T1" fmla="*/ 0 h 142"/>
                    <a:gd name="T2" fmla="*/ 0 w 236"/>
                    <a:gd name="T3" fmla="*/ 0 h 142"/>
                    <a:gd name="T4" fmla="*/ 0 w 236"/>
                    <a:gd name="T5" fmla="*/ 0 h 142"/>
                    <a:gd name="T6" fmla="*/ 0 w 236"/>
                    <a:gd name="T7" fmla="*/ 0 h 142"/>
                    <a:gd name="T8" fmla="*/ 0 w 236"/>
                    <a:gd name="T9" fmla="*/ 0 h 142"/>
                    <a:gd name="T10" fmla="*/ 0 w 236"/>
                    <a:gd name="T11" fmla="*/ 0 h 142"/>
                    <a:gd name="T12" fmla="*/ 0 w 236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6"/>
                    <a:gd name="T22" fmla="*/ 0 h 142"/>
                    <a:gd name="T23" fmla="*/ 236 w 236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6" h="142">
                      <a:moveTo>
                        <a:pt x="213" y="142"/>
                      </a:moveTo>
                      <a:lnTo>
                        <a:pt x="224" y="99"/>
                      </a:lnTo>
                      <a:lnTo>
                        <a:pt x="236" y="57"/>
                      </a:lnTo>
                      <a:lnTo>
                        <a:pt x="24" y="0"/>
                      </a:lnTo>
                      <a:lnTo>
                        <a:pt x="12" y="43"/>
                      </a:lnTo>
                      <a:lnTo>
                        <a:pt x="0" y="86"/>
                      </a:lnTo>
                      <a:lnTo>
                        <a:pt x="213" y="14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2" name="Freeform 1050"/>
                <p:cNvSpPr>
                  <a:spLocks/>
                </p:cNvSpPr>
                <p:nvPr/>
              </p:nvSpPr>
              <p:spPr bwMode="auto">
                <a:xfrm>
                  <a:off x="1241" y="3365"/>
                  <a:ext cx="3" cy="8"/>
                </a:xfrm>
                <a:custGeom>
                  <a:avLst/>
                  <a:gdLst>
                    <a:gd name="T0" fmla="*/ 0 w 24"/>
                    <a:gd name="T1" fmla="*/ 0 h 44"/>
                    <a:gd name="T2" fmla="*/ 0 w 24"/>
                    <a:gd name="T3" fmla="*/ 0 h 44"/>
                    <a:gd name="T4" fmla="*/ 0 w 24"/>
                    <a:gd name="T5" fmla="*/ 0 h 44"/>
                    <a:gd name="T6" fmla="*/ 0 w 24"/>
                    <a:gd name="T7" fmla="*/ 0 h 44"/>
                    <a:gd name="T8" fmla="*/ 0 w 24"/>
                    <a:gd name="T9" fmla="*/ 0 h 44"/>
                    <a:gd name="T10" fmla="*/ 0 w 24"/>
                    <a:gd name="T11" fmla="*/ 0 h 44"/>
                    <a:gd name="T12" fmla="*/ 0 w 24"/>
                    <a:gd name="T13" fmla="*/ 0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"/>
                    <a:gd name="T22" fmla="*/ 0 h 44"/>
                    <a:gd name="T23" fmla="*/ 24 w 24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" h="44">
                      <a:moveTo>
                        <a:pt x="12" y="44"/>
                      </a:moveTo>
                      <a:lnTo>
                        <a:pt x="24" y="1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1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3" name="Freeform 1051"/>
                <p:cNvSpPr>
                  <a:spLocks/>
                </p:cNvSpPr>
                <p:nvPr/>
              </p:nvSpPr>
              <p:spPr bwMode="auto">
                <a:xfrm>
                  <a:off x="1241" y="3365"/>
                  <a:ext cx="3" cy="1"/>
                </a:xfrm>
                <a:custGeom>
                  <a:avLst/>
                  <a:gdLst>
                    <a:gd name="T0" fmla="*/ 0 w 24"/>
                    <a:gd name="T1" fmla="*/ 1 h 1"/>
                    <a:gd name="T2" fmla="*/ 0 w 24"/>
                    <a:gd name="T3" fmla="*/ 0 h 1"/>
                    <a:gd name="T4" fmla="*/ 0 w 24"/>
                    <a:gd name="T5" fmla="*/ 0 h 1"/>
                    <a:gd name="T6" fmla="*/ 0 w 24"/>
                    <a:gd name="T7" fmla="*/ 0 h 1"/>
                    <a:gd name="T8" fmla="*/ 0 w 24"/>
                    <a:gd name="T9" fmla="*/ 1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1"/>
                    <a:gd name="T17" fmla="*/ 24 w 24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1">
                      <a:moveTo>
                        <a:pt x="24" y="1"/>
                      </a:move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4" name="Freeform 1052"/>
                <p:cNvSpPr>
                  <a:spLocks/>
                </p:cNvSpPr>
                <p:nvPr/>
              </p:nvSpPr>
              <p:spPr bwMode="auto">
                <a:xfrm>
                  <a:off x="1205" y="3366"/>
                  <a:ext cx="39" cy="23"/>
                </a:xfrm>
                <a:custGeom>
                  <a:avLst/>
                  <a:gdLst>
                    <a:gd name="T0" fmla="*/ 0 w 237"/>
                    <a:gd name="T1" fmla="*/ 0 h 142"/>
                    <a:gd name="T2" fmla="*/ 0 w 237"/>
                    <a:gd name="T3" fmla="*/ 0 h 142"/>
                    <a:gd name="T4" fmla="*/ 0 w 237"/>
                    <a:gd name="T5" fmla="*/ 0 h 142"/>
                    <a:gd name="T6" fmla="*/ 0 w 237"/>
                    <a:gd name="T7" fmla="*/ 0 h 142"/>
                    <a:gd name="T8" fmla="*/ 0 w 237"/>
                    <a:gd name="T9" fmla="*/ 0 h 142"/>
                    <a:gd name="T10" fmla="*/ 0 w 237"/>
                    <a:gd name="T11" fmla="*/ 0 h 142"/>
                    <a:gd name="T12" fmla="*/ 0 w 237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7"/>
                    <a:gd name="T22" fmla="*/ 0 h 142"/>
                    <a:gd name="T23" fmla="*/ 237 w 237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7" h="142">
                      <a:moveTo>
                        <a:pt x="237" y="86"/>
                      </a:moveTo>
                      <a:lnTo>
                        <a:pt x="225" y="43"/>
                      </a:lnTo>
                      <a:lnTo>
                        <a:pt x="213" y="0"/>
                      </a:lnTo>
                      <a:lnTo>
                        <a:pt x="0" y="57"/>
                      </a:lnTo>
                      <a:lnTo>
                        <a:pt x="12" y="99"/>
                      </a:lnTo>
                      <a:lnTo>
                        <a:pt x="24" y="142"/>
                      </a:lnTo>
                      <a:lnTo>
                        <a:pt x="237" y="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5" name="Freeform 1053"/>
                <p:cNvSpPr>
                  <a:spLocks/>
                </p:cNvSpPr>
                <p:nvPr/>
              </p:nvSpPr>
              <p:spPr bwMode="auto">
                <a:xfrm>
                  <a:off x="1205" y="3366"/>
                  <a:ext cx="39" cy="23"/>
                </a:xfrm>
                <a:custGeom>
                  <a:avLst/>
                  <a:gdLst>
                    <a:gd name="T0" fmla="*/ 0 w 237"/>
                    <a:gd name="T1" fmla="*/ 0 h 142"/>
                    <a:gd name="T2" fmla="*/ 0 w 237"/>
                    <a:gd name="T3" fmla="*/ 0 h 142"/>
                    <a:gd name="T4" fmla="*/ 0 w 237"/>
                    <a:gd name="T5" fmla="*/ 0 h 142"/>
                    <a:gd name="T6" fmla="*/ 0 w 237"/>
                    <a:gd name="T7" fmla="*/ 0 h 142"/>
                    <a:gd name="T8" fmla="*/ 0 w 237"/>
                    <a:gd name="T9" fmla="*/ 0 h 142"/>
                    <a:gd name="T10" fmla="*/ 0 w 237"/>
                    <a:gd name="T11" fmla="*/ 0 h 142"/>
                    <a:gd name="T12" fmla="*/ 0 w 237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7"/>
                    <a:gd name="T22" fmla="*/ 0 h 142"/>
                    <a:gd name="T23" fmla="*/ 237 w 237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7" h="142">
                      <a:moveTo>
                        <a:pt x="237" y="86"/>
                      </a:moveTo>
                      <a:lnTo>
                        <a:pt x="225" y="43"/>
                      </a:lnTo>
                      <a:lnTo>
                        <a:pt x="213" y="0"/>
                      </a:lnTo>
                      <a:lnTo>
                        <a:pt x="0" y="57"/>
                      </a:lnTo>
                      <a:lnTo>
                        <a:pt x="12" y="99"/>
                      </a:lnTo>
                      <a:lnTo>
                        <a:pt x="24" y="142"/>
                      </a:lnTo>
                      <a:lnTo>
                        <a:pt x="237" y="8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6" name="Freeform 1054"/>
                <p:cNvSpPr>
                  <a:spLocks/>
                </p:cNvSpPr>
                <p:nvPr/>
              </p:nvSpPr>
              <p:spPr bwMode="auto">
                <a:xfrm>
                  <a:off x="1202" y="3375"/>
                  <a:ext cx="5" cy="7"/>
                </a:xfrm>
                <a:custGeom>
                  <a:avLst/>
                  <a:gdLst>
                    <a:gd name="T0" fmla="*/ 0 w 31"/>
                    <a:gd name="T1" fmla="*/ 0 h 42"/>
                    <a:gd name="T2" fmla="*/ 0 w 31"/>
                    <a:gd name="T3" fmla="*/ 0 h 42"/>
                    <a:gd name="T4" fmla="*/ 0 w 31"/>
                    <a:gd name="T5" fmla="*/ 0 h 42"/>
                    <a:gd name="T6" fmla="*/ 0 w 31"/>
                    <a:gd name="T7" fmla="*/ 0 h 42"/>
                    <a:gd name="T8" fmla="*/ 0 w 31"/>
                    <a:gd name="T9" fmla="*/ 0 h 42"/>
                    <a:gd name="T10" fmla="*/ 0 w 31"/>
                    <a:gd name="T11" fmla="*/ 0 h 42"/>
                    <a:gd name="T12" fmla="*/ 0 w 31"/>
                    <a:gd name="T13" fmla="*/ 0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2"/>
                    <a:gd name="T23" fmla="*/ 31 w 31"/>
                    <a:gd name="T24" fmla="*/ 42 h 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2">
                      <a:moveTo>
                        <a:pt x="31" y="42"/>
                      </a:moveTo>
                      <a:lnTo>
                        <a:pt x="19" y="0"/>
                      </a:lnTo>
                      <a:lnTo>
                        <a:pt x="14" y="2"/>
                      </a:lnTo>
                      <a:lnTo>
                        <a:pt x="10" y="4"/>
                      </a:lnTo>
                      <a:lnTo>
                        <a:pt x="4" y="7"/>
                      </a:lnTo>
                      <a:lnTo>
                        <a:pt x="0" y="11"/>
                      </a:lnTo>
                      <a:lnTo>
                        <a:pt x="3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7" name="Freeform 1055"/>
                <p:cNvSpPr>
                  <a:spLocks/>
                </p:cNvSpPr>
                <p:nvPr/>
              </p:nvSpPr>
              <p:spPr bwMode="auto">
                <a:xfrm>
                  <a:off x="1202" y="3375"/>
                  <a:ext cx="3" cy="2"/>
                </a:xfrm>
                <a:custGeom>
                  <a:avLst/>
                  <a:gdLst>
                    <a:gd name="T0" fmla="*/ 0 w 19"/>
                    <a:gd name="T1" fmla="*/ 0 h 11"/>
                    <a:gd name="T2" fmla="*/ 0 w 19"/>
                    <a:gd name="T3" fmla="*/ 0 h 11"/>
                    <a:gd name="T4" fmla="*/ 0 w 19"/>
                    <a:gd name="T5" fmla="*/ 0 h 11"/>
                    <a:gd name="T6" fmla="*/ 0 w 19"/>
                    <a:gd name="T7" fmla="*/ 0 h 11"/>
                    <a:gd name="T8" fmla="*/ 0 w 19"/>
                    <a:gd name="T9" fmla="*/ 0 h 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11"/>
                    <a:gd name="T17" fmla="*/ 19 w 19"/>
                    <a:gd name="T18" fmla="*/ 11 h 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11">
                      <a:moveTo>
                        <a:pt x="19" y="0"/>
                      </a:moveTo>
                      <a:lnTo>
                        <a:pt x="14" y="2"/>
                      </a:lnTo>
                      <a:lnTo>
                        <a:pt x="10" y="4"/>
                      </a:lnTo>
                      <a:lnTo>
                        <a:pt x="4" y="7"/>
                      </a:lnTo>
                      <a:lnTo>
                        <a:pt x="0" y="1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8" name="Freeform 1056"/>
                <p:cNvSpPr>
                  <a:spLocks/>
                </p:cNvSpPr>
                <p:nvPr/>
              </p:nvSpPr>
              <p:spPr bwMode="auto">
                <a:xfrm>
                  <a:off x="1176" y="3377"/>
                  <a:ext cx="36" cy="36"/>
                </a:xfrm>
                <a:custGeom>
                  <a:avLst/>
                  <a:gdLst>
                    <a:gd name="T0" fmla="*/ 0 w 218"/>
                    <a:gd name="T1" fmla="*/ 0 h 217"/>
                    <a:gd name="T2" fmla="*/ 0 w 218"/>
                    <a:gd name="T3" fmla="*/ 0 h 217"/>
                    <a:gd name="T4" fmla="*/ 0 w 218"/>
                    <a:gd name="T5" fmla="*/ 0 h 217"/>
                    <a:gd name="T6" fmla="*/ 0 w 218"/>
                    <a:gd name="T7" fmla="*/ 0 h 217"/>
                    <a:gd name="T8" fmla="*/ 0 w 218"/>
                    <a:gd name="T9" fmla="*/ 0 h 217"/>
                    <a:gd name="T10" fmla="*/ 0 w 218"/>
                    <a:gd name="T11" fmla="*/ 0 h 217"/>
                    <a:gd name="T12" fmla="*/ 0 w 218"/>
                    <a:gd name="T13" fmla="*/ 0 h 2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8"/>
                    <a:gd name="T22" fmla="*/ 0 h 217"/>
                    <a:gd name="T23" fmla="*/ 218 w 218"/>
                    <a:gd name="T24" fmla="*/ 217 h 2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8" h="217">
                      <a:moveTo>
                        <a:pt x="218" y="62"/>
                      </a:moveTo>
                      <a:lnTo>
                        <a:pt x="187" y="31"/>
                      </a:lnTo>
                      <a:lnTo>
                        <a:pt x="156" y="0"/>
                      </a:lnTo>
                      <a:lnTo>
                        <a:pt x="0" y="155"/>
                      </a:lnTo>
                      <a:lnTo>
                        <a:pt x="31" y="186"/>
                      </a:lnTo>
                      <a:lnTo>
                        <a:pt x="62" y="217"/>
                      </a:lnTo>
                      <a:lnTo>
                        <a:pt x="218" y="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9" name="Freeform 1057"/>
                <p:cNvSpPr>
                  <a:spLocks/>
                </p:cNvSpPr>
                <p:nvPr/>
              </p:nvSpPr>
              <p:spPr bwMode="auto">
                <a:xfrm>
                  <a:off x="1176" y="3377"/>
                  <a:ext cx="36" cy="36"/>
                </a:xfrm>
                <a:custGeom>
                  <a:avLst/>
                  <a:gdLst>
                    <a:gd name="T0" fmla="*/ 0 w 218"/>
                    <a:gd name="T1" fmla="*/ 0 h 217"/>
                    <a:gd name="T2" fmla="*/ 0 w 218"/>
                    <a:gd name="T3" fmla="*/ 0 h 217"/>
                    <a:gd name="T4" fmla="*/ 0 w 218"/>
                    <a:gd name="T5" fmla="*/ 0 h 217"/>
                    <a:gd name="T6" fmla="*/ 0 w 218"/>
                    <a:gd name="T7" fmla="*/ 0 h 217"/>
                    <a:gd name="T8" fmla="*/ 0 w 218"/>
                    <a:gd name="T9" fmla="*/ 0 h 217"/>
                    <a:gd name="T10" fmla="*/ 0 w 218"/>
                    <a:gd name="T11" fmla="*/ 0 h 217"/>
                    <a:gd name="T12" fmla="*/ 0 w 218"/>
                    <a:gd name="T13" fmla="*/ 0 h 2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8"/>
                    <a:gd name="T22" fmla="*/ 0 h 217"/>
                    <a:gd name="T23" fmla="*/ 218 w 218"/>
                    <a:gd name="T24" fmla="*/ 217 h 2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8" h="217">
                      <a:moveTo>
                        <a:pt x="218" y="62"/>
                      </a:moveTo>
                      <a:lnTo>
                        <a:pt x="187" y="31"/>
                      </a:lnTo>
                      <a:lnTo>
                        <a:pt x="156" y="0"/>
                      </a:lnTo>
                      <a:lnTo>
                        <a:pt x="0" y="155"/>
                      </a:lnTo>
                      <a:lnTo>
                        <a:pt x="31" y="186"/>
                      </a:lnTo>
                      <a:lnTo>
                        <a:pt x="62" y="217"/>
                      </a:lnTo>
                      <a:lnTo>
                        <a:pt x="218" y="6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0" name="Freeform 1058"/>
                <p:cNvSpPr>
                  <a:spLocks/>
                </p:cNvSpPr>
                <p:nvPr/>
              </p:nvSpPr>
              <p:spPr bwMode="auto">
                <a:xfrm>
                  <a:off x="1174" y="3403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43" y="31"/>
                      </a:moveTo>
                      <a:lnTo>
                        <a:pt x="12" y="0"/>
                      </a:lnTo>
                      <a:lnTo>
                        <a:pt x="8" y="4"/>
                      </a:lnTo>
                      <a:lnTo>
                        <a:pt x="5" y="9"/>
                      </a:lnTo>
                      <a:lnTo>
                        <a:pt x="2" y="13"/>
                      </a:lnTo>
                      <a:lnTo>
                        <a:pt x="0" y="20"/>
                      </a:lnTo>
                      <a:lnTo>
                        <a:pt x="43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1" name="Freeform 1059"/>
                <p:cNvSpPr>
                  <a:spLocks/>
                </p:cNvSpPr>
                <p:nvPr/>
              </p:nvSpPr>
              <p:spPr bwMode="auto">
                <a:xfrm>
                  <a:off x="1174" y="3403"/>
                  <a:ext cx="2" cy="3"/>
                </a:xfrm>
                <a:custGeom>
                  <a:avLst/>
                  <a:gdLst>
                    <a:gd name="T0" fmla="*/ 0 w 12"/>
                    <a:gd name="T1" fmla="*/ 0 h 20"/>
                    <a:gd name="T2" fmla="*/ 0 w 12"/>
                    <a:gd name="T3" fmla="*/ 0 h 20"/>
                    <a:gd name="T4" fmla="*/ 0 w 12"/>
                    <a:gd name="T5" fmla="*/ 0 h 20"/>
                    <a:gd name="T6" fmla="*/ 0 w 12"/>
                    <a:gd name="T7" fmla="*/ 0 h 20"/>
                    <a:gd name="T8" fmla="*/ 0 w 12"/>
                    <a:gd name="T9" fmla="*/ 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20"/>
                    <a:gd name="T17" fmla="*/ 12 w 12"/>
                    <a:gd name="T18" fmla="*/ 20 h 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20">
                      <a:moveTo>
                        <a:pt x="12" y="0"/>
                      </a:moveTo>
                      <a:lnTo>
                        <a:pt x="8" y="4"/>
                      </a:lnTo>
                      <a:lnTo>
                        <a:pt x="5" y="9"/>
                      </a:lnTo>
                      <a:lnTo>
                        <a:pt x="2" y="13"/>
                      </a:lnTo>
                      <a:lnTo>
                        <a:pt x="0" y="2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2" name="Freeform 1060"/>
                <p:cNvSpPr>
                  <a:spLocks/>
                </p:cNvSpPr>
                <p:nvPr/>
              </p:nvSpPr>
              <p:spPr bwMode="auto">
                <a:xfrm>
                  <a:off x="1164" y="3406"/>
                  <a:ext cx="24" cy="39"/>
                </a:xfrm>
                <a:custGeom>
                  <a:avLst/>
                  <a:gdLst>
                    <a:gd name="T0" fmla="*/ 0 w 142"/>
                    <a:gd name="T1" fmla="*/ 0 h 236"/>
                    <a:gd name="T2" fmla="*/ 0 w 142"/>
                    <a:gd name="T3" fmla="*/ 0 h 236"/>
                    <a:gd name="T4" fmla="*/ 0 w 142"/>
                    <a:gd name="T5" fmla="*/ 0 h 236"/>
                    <a:gd name="T6" fmla="*/ 0 w 142"/>
                    <a:gd name="T7" fmla="*/ 0 h 236"/>
                    <a:gd name="T8" fmla="*/ 0 w 142"/>
                    <a:gd name="T9" fmla="*/ 0 h 236"/>
                    <a:gd name="T10" fmla="*/ 0 w 142"/>
                    <a:gd name="T11" fmla="*/ 0 h 236"/>
                    <a:gd name="T12" fmla="*/ 0 w 142"/>
                    <a:gd name="T13" fmla="*/ 0 h 2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2"/>
                    <a:gd name="T22" fmla="*/ 0 h 236"/>
                    <a:gd name="T23" fmla="*/ 142 w 142"/>
                    <a:gd name="T24" fmla="*/ 236 h 2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2" h="236">
                      <a:moveTo>
                        <a:pt x="142" y="23"/>
                      </a:moveTo>
                      <a:lnTo>
                        <a:pt x="99" y="11"/>
                      </a:lnTo>
                      <a:lnTo>
                        <a:pt x="56" y="0"/>
                      </a:lnTo>
                      <a:lnTo>
                        <a:pt x="0" y="212"/>
                      </a:lnTo>
                      <a:lnTo>
                        <a:pt x="42" y="224"/>
                      </a:lnTo>
                      <a:lnTo>
                        <a:pt x="85" y="236"/>
                      </a:lnTo>
                      <a:lnTo>
                        <a:pt x="14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3" name="Freeform 1061"/>
                <p:cNvSpPr>
                  <a:spLocks/>
                </p:cNvSpPr>
                <p:nvPr/>
              </p:nvSpPr>
              <p:spPr bwMode="auto">
                <a:xfrm>
                  <a:off x="1164" y="3406"/>
                  <a:ext cx="24" cy="39"/>
                </a:xfrm>
                <a:custGeom>
                  <a:avLst/>
                  <a:gdLst>
                    <a:gd name="T0" fmla="*/ 0 w 142"/>
                    <a:gd name="T1" fmla="*/ 0 h 236"/>
                    <a:gd name="T2" fmla="*/ 0 w 142"/>
                    <a:gd name="T3" fmla="*/ 0 h 236"/>
                    <a:gd name="T4" fmla="*/ 0 w 142"/>
                    <a:gd name="T5" fmla="*/ 0 h 236"/>
                    <a:gd name="T6" fmla="*/ 0 w 142"/>
                    <a:gd name="T7" fmla="*/ 0 h 236"/>
                    <a:gd name="T8" fmla="*/ 0 w 142"/>
                    <a:gd name="T9" fmla="*/ 0 h 236"/>
                    <a:gd name="T10" fmla="*/ 0 w 142"/>
                    <a:gd name="T11" fmla="*/ 0 h 236"/>
                    <a:gd name="T12" fmla="*/ 0 w 142"/>
                    <a:gd name="T13" fmla="*/ 0 h 2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2"/>
                    <a:gd name="T22" fmla="*/ 0 h 236"/>
                    <a:gd name="T23" fmla="*/ 142 w 142"/>
                    <a:gd name="T24" fmla="*/ 236 h 2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2" h="236">
                      <a:moveTo>
                        <a:pt x="142" y="23"/>
                      </a:moveTo>
                      <a:lnTo>
                        <a:pt x="99" y="11"/>
                      </a:lnTo>
                      <a:lnTo>
                        <a:pt x="56" y="0"/>
                      </a:lnTo>
                      <a:lnTo>
                        <a:pt x="0" y="212"/>
                      </a:lnTo>
                      <a:lnTo>
                        <a:pt x="42" y="224"/>
                      </a:lnTo>
                      <a:lnTo>
                        <a:pt x="85" y="236"/>
                      </a:lnTo>
                      <a:lnTo>
                        <a:pt x="142" y="2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4" name="Freeform 1062"/>
                <p:cNvSpPr>
                  <a:spLocks/>
                </p:cNvSpPr>
                <p:nvPr/>
              </p:nvSpPr>
              <p:spPr bwMode="auto">
                <a:xfrm>
                  <a:off x="1164" y="3442"/>
                  <a:ext cx="8" cy="3"/>
                </a:xfrm>
                <a:custGeom>
                  <a:avLst/>
                  <a:gdLst>
                    <a:gd name="T0" fmla="*/ 0 w 43"/>
                    <a:gd name="T1" fmla="*/ 0 h 24"/>
                    <a:gd name="T2" fmla="*/ 0 w 43"/>
                    <a:gd name="T3" fmla="*/ 0 h 24"/>
                    <a:gd name="T4" fmla="*/ 0 w 43"/>
                    <a:gd name="T5" fmla="*/ 0 h 24"/>
                    <a:gd name="T6" fmla="*/ 0 w 43"/>
                    <a:gd name="T7" fmla="*/ 0 h 24"/>
                    <a:gd name="T8" fmla="*/ 0 w 43"/>
                    <a:gd name="T9" fmla="*/ 0 h 24"/>
                    <a:gd name="T10" fmla="*/ 0 w 43"/>
                    <a:gd name="T11" fmla="*/ 0 h 24"/>
                    <a:gd name="T12" fmla="*/ 0 w 43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4"/>
                    <a:gd name="T23" fmla="*/ 43 w 43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4">
                      <a:moveTo>
                        <a:pt x="43" y="12"/>
                      </a:moveTo>
                      <a:lnTo>
                        <a:pt x="1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1" y="24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5" name="Freeform 1063"/>
                <p:cNvSpPr>
                  <a:spLocks/>
                </p:cNvSpPr>
                <p:nvPr/>
              </p:nvSpPr>
              <p:spPr bwMode="auto">
                <a:xfrm>
                  <a:off x="1164" y="3442"/>
                  <a:ext cx="1" cy="3"/>
                </a:xfrm>
                <a:custGeom>
                  <a:avLst/>
                  <a:gdLst>
                    <a:gd name="T0" fmla="*/ 1 w 1"/>
                    <a:gd name="T1" fmla="*/ 0 h 24"/>
                    <a:gd name="T2" fmla="*/ 0 w 1"/>
                    <a:gd name="T3" fmla="*/ 0 h 24"/>
                    <a:gd name="T4" fmla="*/ 0 w 1"/>
                    <a:gd name="T5" fmla="*/ 0 h 24"/>
                    <a:gd name="T6" fmla="*/ 0 w 1"/>
                    <a:gd name="T7" fmla="*/ 0 h 24"/>
                    <a:gd name="T8" fmla="*/ 1 w 1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24"/>
                    <a:gd name="T17" fmla="*/ 1 w 1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24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1" y="2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6" name="Freeform 1064"/>
                <p:cNvSpPr>
                  <a:spLocks/>
                </p:cNvSpPr>
                <p:nvPr/>
              </p:nvSpPr>
              <p:spPr bwMode="auto">
                <a:xfrm>
                  <a:off x="1164" y="3442"/>
                  <a:ext cx="24" cy="39"/>
                </a:xfrm>
                <a:custGeom>
                  <a:avLst/>
                  <a:gdLst>
                    <a:gd name="T0" fmla="*/ 0 w 142"/>
                    <a:gd name="T1" fmla="*/ 0 h 237"/>
                    <a:gd name="T2" fmla="*/ 0 w 142"/>
                    <a:gd name="T3" fmla="*/ 0 h 237"/>
                    <a:gd name="T4" fmla="*/ 0 w 142"/>
                    <a:gd name="T5" fmla="*/ 0 h 237"/>
                    <a:gd name="T6" fmla="*/ 0 w 142"/>
                    <a:gd name="T7" fmla="*/ 0 h 237"/>
                    <a:gd name="T8" fmla="*/ 0 w 142"/>
                    <a:gd name="T9" fmla="*/ 0 h 237"/>
                    <a:gd name="T10" fmla="*/ 0 w 142"/>
                    <a:gd name="T11" fmla="*/ 0 h 237"/>
                    <a:gd name="T12" fmla="*/ 0 w 14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2"/>
                    <a:gd name="T22" fmla="*/ 0 h 237"/>
                    <a:gd name="T23" fmla="*/ 142 w 14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2" h="237">
                      <a:moveTo>
                        <a:pt x="85" y="0"/>
                      </a:moveTo>
                      <a:lnTo>
                        <a:pt x="42" y="12"/>
                      </a:lnTo>
                      <a:lnTo>
                        <a:pt x="0" y="24"/>
                      </a:lnTo>
                      <a:lnTo>
                        <a:pt x="56" y="237"/>
                      </a:lnTo>
                      <a:lnTo>
                        <a:pt x="99" y="225"/>
                      </a:lnTo>
                      <a:lnTo>
                        <a:pt x="142" y="213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7" name="Freeform 1065"/>
                <p:cNvSpPr>
                  <a:spLocks/>
                </p:cNvSpPr>
                <p:nvPr/>
              </p:nvSpPr>
              <p:spPr bwMode="auto">
                <a:xfrm>
                  <a:off x="1164" y="3442"/>
                  <a:ext cx="24" cy="39"/>
                </a:xfrm>
                <a:custGeom>
                  <a:avLst/>
                  <a:gdLst>
                    <a:gd name="T0" fmla="*/ 0 w 142"/>
                    <a:gd name="T1" fmla="*/ 0 h 237"/>
                    <a:gd name="T2" fmla="*/ 0 w 142"/>
                    <a:gd name="T3" fmla="*/ 0 h 237"/>
                    <a:gd name="T4" fmla="*/ 0 w 142"/>
                    <a:gd name="T5" fmla="*/ 0 h 237"/>
                    <a:gd name="T6" fmla="*/ 0 w 142"/>
                    <a:gd name="T7" fmla="*/ 0 h 237"/>
                    <a:gd name="T8" fmla="*/ 0 w 142"/>
                    <a:gd name="T9" fmla="*/ 0 h 237"/>
                    <a:gd name="T10" fmla="*/ 0 w 142"/>
                    <a:gd name="T11" fmla="*/ 0 h 237"/>
                    <a:gd name="T12" fmla="*/ 0 w 14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2"/>
                    <a:gd name="T22" fmla="*/ 0 h 237"/>
                    <a:gd name="T23" fmla="*/ 142 w 14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2" h="237">
                      <a:moveTo>
                        <a:pt x="85" y="0"/>
                      </a:moveTo>
                      <a:lnTo>
                        <a:pt x="42" y="12"/>
                      </a:lnTo>
                      <a:lnTo>
                        <a:pt x="0" y="24"/>
                      </a:lnTo>
                      <a:lnTo>
                        <a:pt x="56" y="237"/>
                      </a:lnTo>
                      <a:lnTo>
                        <a:pt x="99" y="225"/>
                      </a:lnTo>
                      <a:lnTo>
                        <a:pt x="142" y="213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8" name="Freeform 1066"/>
                <p:cNvSpPr>
                  <a:spLocks/>
                </p:cNvSpPr>
                <p:nvPr/>
              </p:nvSpPr>
              <p:spPr bwMode="auto">
                <a:xfrm>
                  <a:off x="1174" y="3479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43" y="0"/>
                      </a:moveTo>
                      <a:lnTo>
                        <a:pt x="0" y="12"/>
                      </a:lnTo>
                      <a:lnTo>
                        <a:pt x="2" y="17"/>
                      </a:lnTo>
                      <a:lnTo>
                        <a:pt x="5" y="21"/>
                      </a:lnTo>
                      <a:lnTo>
                        <a:pt x="8" y="27"/>
                      </a:lnTo>
                      <a:lnTo>
                        <a:pt x="12" y="31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9" name="Freeform 1067"/>
                <p:cNvSpPr>
                  <a:spLocks/>
                </p:cNvSpPr>
                <p:nvPr/>
              </p:nvSpPr>
              <p:spPr bwMode="auto">
                <a:xfrm>
                  <a:off x="1174" y="3481"/>
                  <a:ext cx="2" cy="3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9"/>
                    <a:gd name="T17" fmla="*/ 12 w 1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9">
                      <a:moveTo>
                        <a:pt x="0" y="0"/>
                      </a:moveTo>
                      <a:lnTo>
                        <a:pt x="2" y="5"/>
                      </a:lnTo>
                      <a:lnTo>
                        <a:pt x="5" y="9"/>
                      </a:lnTo>
                      <a:lnTo>
                        <a:pt x="8" y="15"/>
                      </a:lnTo>
                      <a:lnTo>
                        <a:pt x="12" y="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0" name="Freeform 1068"/>
                <p:cNvSpPr>
                  <a:spLocks/>
                </p:cNvSpPr>
                <p:nvPr/>
              </p:nvSpPr>
              <p:spPr bwMode="auto">
                <a:xfrm>
                  <a:off x="1176" y="3474"/>
                  <a:ext cx="36" cy="36"/>
                </a:xfrm>
                <a:custGeom>
                  <a:avLst/>
                  <a:gdLst>
                    <a:gd name="T0" fmla="*/ 0 w 218"/>
                    <a:gd name="T1" fmla="*/ 0 h 218"/>
                    <a:gd name="T2" fmla="*/ 0 w 218"/>
                    <a:gd name="T3" fmla="*/ 0 h 218"/>
                    <a:gd name="T4" fmla="*/ 0 w 218"/>
                    <a:gd name="T5" fmla="*/ 0 h 218"/>
                    <a:gd name="T6" fmla="*/ 0 w 218"/>
                    <a:gd name="T7" fmla="*/ 0 h 218"/>
                    <a:gd name="T8" fmla="*/ 0 w 218"/>
                    <a:gd name="T9" fmla="*/ 0 h 218"/>
                    <a:gd name="T10" fmla="*/ 0 w 218"/>
                    <a:gd name="T11" fmla="*/ 0 h 218"/>
                    <a:gd name="T12" fmla="*/ 0 w 218"/>
                    <a:gd name="T13" fmla="*/ 0 h 2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8"/>
                    <a:gd name="T22" fmla="*/ 0 h 218"/>
                    <a:gd name="T23" fmla="*/ 218 w 218"/>
                    <a:gd name="T24" fmla="*/ 218 h 2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8" h="218">
                      <a:moveTo>
                        <a:pt x="62" y="0"/>
                      </a:move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156" y="218"/>
                      </a:lnTo>
                      <a:lnTo>
                        <a:pt x="187" y="187"/>
                      </a:lnTo>
                      <a:lnTo>
                        <a:pt x="218" y="156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1" name="Freeform 1069"/>
                <p:cNvSpPr>
                  <a:spLocks/>
                </p:cNvSpPr>
                <p:nvPr/>
              </p:nvSpPr>
              <p:spPr bwMode="auto">
                <a:xfrm>
                  <a:off x="1176" y="3474"/>
                  <a:ext cx="36" cy="36"/>
                </a:xfrm>
                <a:custGeom>
                  <a:avLst/>
                  <a:gdLst>
                    <a:gd name="T0" fmla="*/ 0 w 218"/>
                    <a:gd name="T1" fmla="*/ 0 h 218"/>
                    <a:gd name="T2" fmla="*/ 0 w 218"/>
                    <a:gd name="T3" fmla="*/ 0 h 218"/>
                    <a:gd name="T4" fmla="*/ 0 w 218"/>
                    <a:gd name="T5" fmla="*/ 0 h 218"/>
                    <a:gd name="T6" fmla="*/ 0 w 218"/>
                    <a:gd name="T7" fmla="*/ 0 h 218"/>
                    <a:gd name="T8" fmla="*/ 0 w 218"/>
                    <a:gd name="T9" fmla="*/ 0 h 218"/>
                    <a:gd name="T10" fmla="*/ 0 w 218"/>
                    <a:gd name="T11" fmla="*/ 0 h 218"/>
                    <a:gd name="T12" fmla="*/ 0 w 218"/>
                    <a:gd name="T13" fmla="*/ 0 h 2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8"/>
                    <a:gd name="T22" fmla="*/ 0 h 218"/>
                    <a:gd name="T23" fmla="*/ 218 w 218"/>
                    <a:gd name="T24" fmla="*/ 218 h 2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8" h="218">
                      <a:moveTo>
                        <a:pt x="62" y="0"/>
                      </a:move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156" y="218"/>
                      </a:lnTo>
                      <a:lnTo>
                        <a:pt x="187" y="187"/>
                      </a:lnTo>
                      <a:lnTo>
                        <a:pt x="218" y="156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2" name="Freeform 1070"/>
                <p:cNvSpPr>
                  <a:spLocks/>
                </p:cNvSpPr>
                <p:nvPr/>
              </p:nvSpPr>
              <p:spPr bwMode="auto">
                <a:xfrm>
                  <a:off x="1202" y="3505"/>
                  <a:ext cx="5" cy="7"/>
                </a:xfrm>
                <a:custGeom>
                  <a:avLst/>
                  <a:gdLst>
                    <a:gd name="T0" fmla="*/ 0 w 31"/>
                    <a:gd name="T1" fmla="*/ 0 h 43"/>
                    <a:gd name="T2" fmla="*/ 0 w 31"/>
                    <a:gd name="T3" fmla="*/ 0 h 43"/>
                    <a:gd name="T4" fmla="*/ 0 w 31"/>
                    <a:gd name="T5" fmla="*/ 0 h 43"/>
                    <a:gd name="T6" fmla="*/ 0 w 31"/>
                    <a:gd name="T7" fmla="*/ 0 h 43"/>
                    <a:gd name="T8" fmla="*/ 0 w 31"/>
                    <a:gd name="T9" fmla="*/ 0 h 43"/>
                    <a:gd name="T10" fmla="*/ 0 w 31"/>
                    <a:gd name="T11" fmla="*/ 0 h 43"/>
                    <a:gd name="T12" fmla="*/ 0 w 31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3"/>
                    <a:gd name="T23" fmla="*/ 31 w 31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3">
                      <a:moveTo>
                        <a:pt x="31" y="0"/>
                      </a:moveTo>
                      <a:lnTo>
                        <a:pt x="0" y="31"/>
                      </a:lnTo>
                      <a:lnTo>
                        <a:pt x="4" y="35"/>
                      </a:lnTo>
                      <a:lnTo>
                        <a:pt x="9" y="38"/>
                      </a:lnTo>
                      <a:lnTo>
                        <a:pt x="14" y="41"/>
                      </a:lnTo>
                      <a:lnTo>
                        <a:pt x="19" y="43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3" name="Freeform 1071"/>
                <p:cNvSpPr>
                  <a:spLocks/>
                </p:cNvSpPr>
                <p:nvPr/>
              </p:nvSpPr>
              <p:spPr bwMode="auto">
                <a:xfrm>
                  <a:off x="1202" y="3510"/>
                  <a:ext cx="3" cy="2"/>
                </a:xfrm>
                <a:custGeom>
                  <a:avLst/>
                  <a:gdLst>
                    <a:gd name="T0" fmla="*/ 0 w 19"/>
                    <a:gd name="T1" fmla="*/ 0 h 12"/>
                    <a:gd name="T2" fmla="*/ 0 w 19"/>
                    <a:gd name="T3" fmla="*/ 0 h 12"/>
                    <a:gd name="T4" fmla="*/ 0 w 19"/>
                    <a:gd name="T5" fmla="*/ 0 h 12"/>
                    <a:gd name="T6" fmla="*/ 0 w 19"/>
                    <a:gd name="T7" fmla="*/ 0 h 12"/>
                    <a:gd name="T8" fmla="*/ 0 w 19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12"/>
                    <a:gd name="T17" fmla="*/ 19 w 19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12">
                      <a:moveTo>
                        <a:pt x="0" y="0"/>
                      </a:moveTo>
                      <a:lnTo>
                        <a:pt x="4" y="4"/>
                      </a:lnTo>
                      <a:lnTo>
                        <a:pt x="9" y="7"/>
                      </a:lnTo>
                      <a:lnTo>
                        <a:pt x="14" y="10"/>
                      </a:lnTo>
                      <a:lnTo>
                        <a:pt x="19" y="1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4" name="Freeform 1072"/>
                <p:cNvSpPr>
                  <a:spLocks/>
                </p:cNvSpPr>
                <p:nvPr/>
              </p:nvSpPr>
              <p:spPr bwMode="auto">
                <a:xfrm>
                  <a:off x="1205" y="3498"/>
                  <a:ext cx="39" cy="24"/>
                </a:xfrm>
                <a:custGeom>
                  <a:avLst/>
                  <a:gdLst>
                    <a:gd name="T0" fmla="*/ 0 w 237"/>
                    <a:gd name="T1" fmla="*/ 0 h 142"/>
                    <a:gd name="T2" fmla="*/ 0 w 237"/>
                    <a:gd name="T3" fmla="*/ 0 h 142"/>
                    <a:gd name="T4" fmla="*/ 0 w 237"/>
                    <a:gd name="T5" fmla="*/ 0 h 142"/>
                    <a:gd name="T6" fmla="*/ 0 w 237"/>
                    <a:gd name="T7" fmla="*/ 0 h 142"/>
                    <a:gd name="T8" fmla="*/ 0 w 237"/>
                    <a:gd name="T9" fmla="*/ 0 h 142"/>
                    <a:gd name="T10" fmla="*/ 0 w 237"/>
                    <a:gd name="T11" fmla="*/ 0 h 142"/>
                    <a:gd name="T12" fmla="*/ 0 w 237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7"/>
                    <a:gd name="T22" fmla="*/ 0 h 142"/>
                    <a:gd name="T23" fmla="*/ 237 w 237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7" h="142">
                      <a:moveTo>
                        <a:pt x="24" y="0"/>
                      </a:moveTo>
                      <a:lnTo>
                        <a:pt x="12" y="43"/>
                      </a:lnTo>
                      <a:lnTo>
                        <a:pt x="0" y="86"/>
                      </a:lnTo>
                      <a:lnTo>
                        <a:pt x="213" y="142"/>
                      </a:lnTo>
                      <a:lnTo>
                        <a:pt x="225" y="100"/>
                      </a:lnTo>
                      <a:lnTo>
                        <a:pt x="237" y="57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5" name="Freeform 1073"/>
                <p:cNvSpPr>
                  <a:spLocks/>
                </p:cNvSpPr>
                <p:nvPr/>
              </p:nvSpPr>
              <p:spPr bwMode="auto">
                <a:xfrm>
                  <a:off x="1205" y="3498"/>
                  <a:ext cx="39" cy="24"/>
                </a:xfrm>
                <a:custGeom>
                  <a:avLst/>
                  <a:gdLst>
                    <a:gd name="T0" fmla="*/ 0 w 237"/>
                    <a:gd name="T1" fmla="*/ 0 h 142"/>
                    <a:gd name="T2" fmla="*/ 0 w 237"/>
                    <a:gd name="T3" fmla="*/ 0 h 142"/>
                    <a:gd name="T4" fmla="*/ 0 w 237"/>
                    <a:gd name="T5" fmla="*/ 0 h 142"/>
                    <a:gd name="T6" fmla="*/ 0 w 237"/>
                    <a:gd name="T7" fmla="*/ 0 h 142"/>
                    <a:gd name="T8" fmla="*/ 0 w 237"/>
                    <a:gd name="T9" fmla="*/ 0 h 142"/>
                    <a:gd name="T10" fmla="*/ 0 w 237"/>
                    <a:gd name="T11" fmla="*/ 0 h 142"/>
                    <a:gd name="T12" fmla="*/ 0 w 237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7"/>
                    <a:gd name="T22" fmla="*/ 0 h 142"/>
                    <a:gd name="T23" fmla="*/ 237 w 237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7" h="142">
                      <a:moveTo>
                        <a:pt x="24" y="0"/>
                      </a:moveTo>
                      <a:lnTo>
                        <a:pt x="12" y="43"/>
                      </a:lnTo>
                      <a:lnTo>
                        <a:pt x="0" y="86"/>
                      </a:lnTo>
                      <a:lnTo>
                        <a:pt x="213" y="142"/>
                      </a:lnTo>
                      <a:lnTo>
                        <a:pt x="225" y="100"/>
                      </a:lnTo>
                      <a:lnTo>
                        <a:pt x="237" y="57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6" name="Freeform 1074"/>
                <p:cNvSpPr>
                  <a:spLocks/>
                </p:cNvSpPr>
                <p:nvPr/>
              </p:nvSpPr>
              <p:spPr bwMode="auto">
                <a:xfrm>
                  <a:off x="1241" y="3514"/>
                  <a:ext cx="3" cy="8"/>
                </a:xfrm>
                <a:custGeom>
                  <a:avLst/>
                  <a:gdLst>
                    <a:gd name="T0" fmla="*/ 0 w 24"/>
                    <a:gd name="T1" fmla="*/ 0 h 43"/>
                    <a:gd name="T2" fmla="*/ 0 w 24"/>
                    <a:gd name="T3" fmla="*/ 0 h 43"/>
                    <a:gd name="T4" fmla="*/ 0 w 24"/>
                    <a:gd name="T5" fmla="*/ 0 h 43"/>
                    <a:gd name="T6" fmla="*/ 0 w 24"/>
                    <a:gd name="T7" fmla="*/ 0 h 43"/>
                    <a:gd name="T8" fmla="*/ 0 w 24"/>
                    <a:gd name="T9" fmla="*/ 0 h 43"/>
                    <a:gd name="T10" fmla="*/ 0 w 24"/>
                    <a:gd name="T11" fmla="*/ 0 h 43"/>
                    <a:gd name="T12" fmla="*/ 0 w 24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"/>
                    <a:gd name="T22" fmla="*/ 0 h 43"/>
                    <a:gd name="T23" fmla="*/ 24 w 24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" h="43">
                      <a:moveTo>
                        <a:pt x="12" y="0"/>
                      </a:moveTo>
                      <a:lnTo>
                        <a:pt x="0" y="42"/>
                      </a:lnTo>
                      <a:lnTo>
                        <a:pt x="5" y="43"/>
                      </a:lnTo>
                      <a:lnTo>
                        <a:pt x="12" y="43"/>
                      </a:lnTo>
                      <a:lnTo>
                        <a:pt x="17" y="43"/>
                      </a:lnTo>
                      <a:lnTo>
                        <a:pt x="24" y="4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7" name="Freeform 1075"/>
                <p:cNvSpPr>
                  <a:spLocks/>
                </p:cNvSpPr>
                <p:nvPr/>
              </p:nvSpPr>
              <p:spPr bwMode="auto">
                <a:xfrm>
                  <a:off x="1241" y="3522"/>
                  <a:ext cx="3" cy="1"/>
                </a:xfrm>
                <a:custGeom>
                  <a:avLst/>
                  <a:gdLst>
                    <a:gd name="T0" fmla="*/ 0 w 24"/>
                    <a:gd name="T1" fmla="*/ 0 h 1"/>
                    <a:gd name="T2" fmla="*/ 0 w 24"/>
                    <a:gd name="T3" fmla="*/ 1 h 1"/>
                    <a:gd name="T4" fmla="*/ 0 w 24"/>
                    <a:gd name="T5" fmla="*/ 1 h 1"/>
                    <a:gd name="T6" fmla="*/ 0 w 24"/>
                    <a:gd name="T7" fmla="*/ 1 h 1"/>
                    <a:gd name="T8" fmla="*/ 0 w 24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1"/>
                    <a:gd name="T17" fmla="*/ 24 w 24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1">
                      <a:moveTo>
                        <a:pt x="0" y="0"/>
                      </a:moveTo>
                      <a:lnTo>
                        <a:pt x="5" y="1"/>
                      </a:lnTo>
                      <a:lnTo>
                        <a:pt x="12" y="1"/>
                      </a:lnTo>
                      <a:lnTo>
                        <a:pt x="17" y="1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8" name="Freeform 1076"/>
                <p:cNvSpPr>
                  <a:spLocks/>
                </p:cNvSpPr>
                <p:nvPr/>
              </p:nvSpPr>
              <p:spPr bwMode="auto">
                <a:xfrm>
                  <a:off x="1241" y="3498"/>
                  <a:ext cx="39" cy="24"/>
                </a:xfrm>
                <a:custGeom>
                  <a:avLst/>
                  <a:gdLst>
                    <a:gd name="T0" fmla="*/ 0 w 236"/>
                    <a:gd name="T1" fmla="*/ 0 h 142"/>
                    <a:gd name="T2" fmla="*/ 0 w 236"/>
                    <a:gd name="T3" fmla="*/ 0 h 142"/>
                    <a:gd name="T4" fmla="*/ 0 w 236"/>
                    <a:gd name="T5" fmla="*/ 0 h 142"/>
                    <a:gd name="T6" fmla="*/ 0 w 236"/>
                    <a:gd name="T7" fmla="*/ 0 h 142"/>
                    <a:gd name="T8" fmla="*/ 0 w 236"/>
                    <a:gd name="T9" fmla="*/ 0 h 142"/>
                    <a:gd name="T10" fmla="*/ 0 w 236"/>
                    <a:gd name="T11" fmla="*/ 0 h 142"/>
                    <a:gd name="T12" fmla="*/ 0 w 236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6"/>
                    <a:gd name="T22" fmla="*/ 0 h 142"/>
                    <a:gd name="T23" fmla="*/ 236 w 236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6" h="142">
                      <a:moveTo>
                        <a:pt x="0" y="57"/>
                      </a:moveTo>
                      <a:lnTo>
                        <a:pt x="12" y="100"/>
                      </a:lnTo>
                      <a:lnTo>
                        <a:pt x="24" y="142"/>
                      </a:lnTo>
                      <a:lnTo>
                        <a:pt x="236" y="86"/>
                      </a:lnTo>
                      <a:lnTo>
                        <a:pt x="224" y="43"/>
                      </a:lnTo>
                      <a:lnTo>
                        <a:pt x="213" y="0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9" name="Freeform 1077"/>
                <p:cNvSpPr>
                  <a:spLocks/>
                </p:cNvSpPr>
                <p:nvPr/>
              </p:nvSpPr>
              <p:spPr bwMode="auto">
                <a:xfrm>
                  <a:off x="1241" y="3498"/>
                  <a:ext cx="39" cy="24"/>
                </a:xfrm>
                <a:custGeom>
                  <a:avLst/>
                  <a:gdLst>
                    <a:gd name="T0" fmla="*/ 0 w 236"/>
                    <a:gd name="T1" fmla="*/ 0 h 142"/>
                    <a:gd name="T2" fmla="*/ 0 w 236"/>
                    <a:gd name="T3" fmla="*/ 0 h 142"/>
                    <a:gd name="T4" fmla="*/ 0 w 236"/>
                    <a:gd name="T5" fmla="*/ 0 h 142"/>
                    <a:gd name="T6" fmla="*/ 0 w 236"/>
                    <a:gd name="T7" fmla="*/ 0 h 142"/>
                    <a:gd name="T8" fmla="*/ 0 w 236"/>
                    <a:gd name="T9" fmla="*/ 0 h 142"/>
                    <a:gd name="T10" fmla="*/ 0 w 236"/>
                    <a:gd name="T11" fmla="*/ 0 h 142"/>
                    <a:gd name="T12" fmla="*/ 0 w 236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6"/>
                    <a:gd name="T22" fmla="*/ 0 h 142"/>
                    <a:gd name="T23" fmla="*/ 236 w 236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6" h="142">
                      <a:moveTo>
                        <a:pt x="0" y="57"/>
                      </a:moveTo>
                      <a:lnTo>
                        <a:pt x="12" y="100"/>
                      </a:lnTo>
                      <a:lnTo>
                        <a:pt x="24" y="142"/>
                      </a:lnTo>
                      <a:lnTo>
                        <a:pt x="236" y="86"/>
                      </a:lnTo>
                      <a:lnTo>
                        <a:pt x="224" y="43"/>
                      </a:lnTo>
                      <a:lnTo>
                        <a:pt x="213" y="0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0" name="Freeform 1078"/>
                <p:cNvSpPr>
                  <a:spLocks/>
                </p:cNvSpPr>
                <p:nvPr/>
              </p:nvSpPr>
              <p:spPr bwMode="auto">
                <a:xfrm>
                  <a:off x="1278" y="3505"/>
                  <a:ext cx="5" cy="7"/>
                </a:xfrm>
                <a:custGeom>
                  <a:avLst/>
                  <a:gdLst>
                    <a:gd name="T0" fmla="*/ 0 w 31"/>
                    <a:gd name="T1" fmla="*/ 0 h 43"/>
                    <a:gd name="T2" fmla="*/ 0 w 31"/>
                    <a:gd name="T3" fmla="*/ 0 h 43"/>
                    <a:gd name="T4" fmla="*/ 0 w 31"/>
                    <a:gd name="T5" fmla="*/ 0 h 43"/>
                    <a:gd name="T6" fmla="*/ 0 w 31"/>
                    <a:gd name="T7" fmla="*/ 0 h 43"/>
                    <a:gd name="T8" fmla="*/ 0 w 31"/>
                    <a:gd name="T9" fmla="*/ 0 h 43"/>
                    <a:gd name="T10" fmla="*/ 0 w 31"/>
                    <a:gd name="T11" fmla="*/ 0 h 43"/>
                    <a:gd name="T12" fmla="*/ 0 w 31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3"/>
                    <a:gd name="T23" fmla="*/ 31 w 31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3">
                      <a:moveTo>
                        <a:pt x="0" y="0"/>
                      </a:moveTo>
                      <a:lnTo>
                        <a:pt x="12" y="43"/>
                      </a:lnTo>
                      <a:lnTo>
                        <a:pt x="18" y="41"/>
                      </a:lnTo>
                      <a:lnTo>
                        <a:pt x="22" y="38"/>
                      </a:lnTo>
                      <a:lnTo>
                        <a:pt x="27" y="35"/>
                      </a:lnTo>
                      <a:lnTo>
                        <a:pt x="31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1" name="Freeform 1079"/>
                <p:cNvSpPr>
                  <a:spLocks/>
                </p:cNvSpPr>
                <p:nvPr/>
              </p:nvSpPr>
              <p:spPr bwMode="auto">
                <a:xfrm>
                  <a:off x="1280" y="3510"/>
                  <a:ext cx="3" cy="2"/>
                </a:xfrm>
                <a:custGeom>
                  <a:avLst/>
                  <a:gdLst>
                    <a:gd name="T0" fmla="*/ 0 w 19"/>
                    <a:gd name="T1" fmla="*/ 0 h 12"/>
                    <a:gd name="T2" fmla="*/ 0 w 19"/>
                    <a:gd name="T3" fmla="*/ 0 h 12"/>
                    <a:gd name="T4" fmla="*/ 0 w 19"/>
                    <a:gd name="T5" fmla="*/ 0 h 12"/>
                    <a:gd name="T6" fmla="*/ 0 w 19"/>
                    <a:gd name="T7" fmla="*/ 0 h 12"/>
                    <a:gd name="T8" fmla="*/ 0 w 19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12"/>
                    <a:gd name="T17" fmla="*/ 19 w 19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12">
                      <a:moveTo>
                        <a:pt x="0" y="12"/>
                      </a:moveTo>
                      <a:lnTo>
                        <a:pt x="6" y="10"/>
                      </a:lnTo>
                      <a:lnTo>
                        <a:pt x="10" y="7"/>
                      </a:lnTo>
                      <a:lnTo>
                        <a:pt x="15" y="4"/>
                      </a:lnTo>
                      <a:lnTo>
                        <a:pt x="19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2" name="Freeform 1080"/>
                <p:cNvSpPr>
                  <a:spLocks/>
                </p:cNvSpPr>
                <p:nvPr/>
              </p:nvSpPr>
              <p:spPr bwMode="auto">
                <a:xfrm>
                  <a:off x="1273" y="3474"/>
                  <a:ext cx="36" cy="36"/>
                </a:xfrm>
                <a:custGeom>
                  <a:avLst/>
                  <a:gdLst>
                    <a:gd name="T0" fmla="*/ 0 w 217"/>
                    <a:gd name="T1" fmla="*/ 0 h 218"/>
                    <a:gd name="T2" fmla="*/ 0 w 217"/>
                    <a:gd name="T3" fmla="*/ 0 h 218"/>
                    <a:gd name="T4" fmla="*/ 0 w 217"/>
                    <a:gd name="T5" fmla="*/ 0 h 218"/>
                    <a:gd name="T6" fmla="*/ 0 w 217"/>
                    <a:gd name="T7" fmla="*/ 0 h 218"/>
                    <a:gd name="T8" fmla="*/ 0 w 217"/>
                    <a:gd name="T9" fmla="*/ 0 h 218"/>
                    <a:gd name="T10" fmla="*/ 0 w 217"/>
                    <a:gd name="T11" fmla="*/ 0 h 218"/>
                    <a:gd name="T12" fmla="*/ 0 w 217"/>
                    <a:gd name="T13" fmla="*/ 0 h 2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7"/>
                    <a:gd name="T22" fmla="*/ 0 h 218"/>
                    <a:gd name="T23" fmla="*/ 217 w 217"/>
                    <a:gd name="T24" fmla="*/ 218 h 2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7" h="218">
                      <a:moveTo>
                        <a:pt x="0" y="156"/>
                      </a:moveTo>
                      <a:lnTo>
                        <a:pt x="31" y="187"/>
                      </a:lnTo>
                      <a:lnTo>
                        <a:pt x="62" y="218"/>
                      </a:lnTo>
                      <a:lnTo>
                        <a:pt x="217" y="62"/>
                      </a:lnTo>
                      <a:lnTo>
                        <a:pt x="186" y="31"/>
                      </a:lnTo>
                      <a:lnTo>
                        <a:pt x="155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3" name="Freeform 1081"/>
                <p:cNvSpPr>
                  <a:spLocks/>
                </p:cNvSpPr>
                <p:nvPr/>
              </p:nvSpPr>
              <p:spPr bwMode="auto">
                <a:xfrm>
                  <a:off x="1273" y="3474"/>
                  <a:ext cx="36" cy="36"/>
                </a:xfrm>
                <a:custGeom>
                  <a:avLst/>
                  <a:gdLst>
                    <a:gd name="T0" fmla="*/ 0 w 217"/>
                    <a:gd name="T1" fmla="*/ 0 h 218"/>
                    <a:gd name="T2" fmla="*/ 0 w 217"/>
                    <a:gd name="T3" fmla="*/ 0 h 218"/>
                    <a:gd name="T4" fmla="*/ 0 w 217"/>
                    <a:gd name="T5" fmla="*/ 0 h 218"/>
                    <a:gd name="T6" fmla="*/ 0 w 217"/>
                    <a:gd name="T7" fmla="*/ 0 h 218"/>
                    <a:gd name="T8" fmla="*/ 0 w 217"/>
                    <a:gd name="T9" fmla="*/ 0 h 218"/>
                    <a:gd name="T10" fmla="*/ 0 w 217"/>
                    <a:gd name="T11" fmla="*/ 0 h 218"/>
                    <a:gd name="T12" fmla="*/ 0 w 217"/>
                    <a:gd name="T13" fmla="*/ 0 h 2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7"/>
                    <a:gd name="T22" fmla="*/ 0 h 218"/>
                    <a:gd name="T23" fmla="*/ 217 w 217"/>
                    <a:gd name="T24" fmla="*/ 218 h 2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7" h="218">
                      <a:moveTo>
                        <a:pt x="0" y="156"/>
                      </a:moveTo>
                      <a:lnTo>
                        <a:pt x="31" y="187"/>
                      </a:lnTo>
                      <a:lnTo>
                        <a:pt x="62" y="218"/>
                      </a:lnTo>
                      <a:lnTo>
                        <a:pt x="217" y="62"/>
                      </a:lnTo>
                      <a:lnTo>
                        <a:pt x="186" y="31"/>
                      </a:lnTo>
                      <a:lnTo>
                        <a:pt x="155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4" name="Freeform 1082"/>
                <p:cNvSpPr>
                  <a:spLocks/>
                </p:cNvSpPr>
                <p:nvPr/>
              </p:nvSpPr>
              <p:spPr bwMode="auto">
                <a:xfrm>
                  <a:off x="1304" y="3479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0" y="0"/>
                      </a:moveTo>
                      <a:lnTo>
                        <a:pt x="31" y="31"/>
                      </a:lnTo>
                      <a:lnTo>
                        <a:pt x="36" y="27"/>
                      </a:lnTo>
                      <a:lnTo>
                        <a:pt x="39" y="22"/>
                      </a:lnTo>
                      <a:lnTo>
                        <a:pt x="41" y="17"/>
                      </a:lnTo>
                      <a:lnTo>
                        <a:pt x="4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5" name="Freeform 1083"/>
                <p:cNvSpPr>
                  <a:spLocks/>
                </p:cNvSpPr>
                <p:nvPr/>
              </p:nvSpPr>
              <p:spPr bwMode="auto">
                <a:xfrm>
                  <a:off x="1309" y="3481"/>
                  <a:ext cx="2" cy="3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9"/>
                    <a:gd name="T17" fmla="*/ 12 w 1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9">
                      <a:moveTo>
                        <a:pt x="0" y="19"/>
                      </a:moveTo>
                      <a:lnTo>
                        <a:pt x="5" y="15"/>
                      </a:lnTo>
                      <a:lnTo>
                        <a:pt x="8" y="10"/>
                      </a:lnTo>
                      <a:lnTo>
                        <a:pt x="10" y="5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6" name="Freeform 1084"/>
                <p:cNvSpPr>
                  <a:spLocks/>
                </p:cNvSpPr>
                <p:nvPr/>
              </p:nvSpPr>
              <p:spPr bwMode="auto">
                <a:xfrm>
                  <a:off x="1297" y="3442"/>
                  <a:ext cx="23" cy="39"/>
                </a:xfrm>
                <a:custGeom>
                  <a:avLst/>
                  <a:gdLst>
                    <a:gd name="T0" fmla="*/ 0 w 143"/>
                    <a:gd name="T1" fmla="*/ 0 h 237"/>
                    <a:gd name="T2" fmla="*/ 0 w 143"/>
                    <a:gd name="T3" fmla="*/ 0 h 237"/>
                    <a:gd name="T4" fmla="*/ 0 w 143"/>
                    <a:gd name="T5" fmla="*/ 0 h 237"/>
                    <a:gd name="T6" fmla="*/ 0 w 143"/>
                    <a:gd name="T7" fmla="*/ 0 h 237"/>
                    <a:gd name="T8" fmla="*/ 0 w 143"/>
                    <a:gd name="T9" fmla="*/ 0 h 237"/>
                    <a:gd name="T10" fmla="*/ 0 w 143"/>
                    <a:gd name="T11" fmla="*/ 0 h 237"/>
                    <a:gd name="T12" fmla="*/ 0 w 143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237"/>
                    <a:gd name="T23" fmla="*/ 143 w 143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237">
                      <a:moveTo>
                        <a:pt x="0" y="213"/>
                      </a:moveTo>
                      <a:lnTo>
                        <a:pt x="42" y="225"/>
                      </a:lnTo>
                      <a:lnTo>
                        <a:pt x="85" y="237"/>
                      </a:lnTo>
                      <a:lnTo>
                        <a:pt x="143" y="24"/>
                      </a:lnTo>
                      <a:lnTo>
                        <a:pt x="100" y="12"/>
                      </a:lnTo>
                      <a:lnTo>
                        <a:pt x="57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7" name="Freeform 1085"/>
                <p:cNvSpPr>
                  <a:spLocks/>
                </p:cNvSpPr>
                <p:nvPr/>
              </p:nvSpPr>
              <p:spPr bwMode="auto">
                <a:xfrm>
                  <a:off x="1297" y="3442"/>
                  <a:ext cx="23" cy="39"/>
                </a:xfrm>
                <a:custGeom>
                  <a:avLst/>
                  <a:gdLst>
                    <a:gd name="T0" fmla="*/ 0 w 143"/>
                    <a:gd name="T1" fmla="*/ 0 h 237"/>
                    <a:gd name="T2" fmla="*/ 0 w 143"/>
                    <a:gd name="T3" fmla="*/ 0 h 237"/>
                    <a:gd name="T4" fmla="*/ 0 w 143"/>
                    <a:gd name="T5" fmla="*/ 0 h 237"/>
                    <a:gd name="T6" fmla="*/ 0 w 143"/>
                    <a:gd name="T7" fmla="*/ 0 h 237"/>
                    <a:gd name="T8" fmla="*/ 0 w 143"/>
                    <a:gd name="T9" fmla="*/ 0 h 237"/>
                    <a:gd name="T10" fmla="*/ 0 w 143"/>
                    <a:gd name="T11" fmla="*/ 0 h 237"/>
                    <a:gd name="T12" fmla="*/ 0 w 143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237"/>
                    <a:gd name="T23" fmla="*/ 143 w 143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237">
                      <a:moveTo>
                        <a:pt x="0" y="213"/>
                      </a:moveTo>
                      <a:lnTo>
                        <a:pt x="42" y="225"/>
                      </a:lnTo>
                      <a:lnTo>
                        <a:pt x="85" y="237"/>
                      </a:lnTo>
                      <a:lnTo>
                        <a:pt x="143" y="24"/>
                      </a:lnTo>
                      <a:lnTo>
                        <a:pt x="100" y="12"/>
                      </a:lnTo>
                      <a:lnTo>
                        <a:pt x="57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8" name="Freeform 1086"/>
                <p:cNvSpPr>
                  <a:spLocks/>
                </p:cNvSpPr>
                <p:nvPr/>
              </p:nvSpPr>
              <p:spPr bwMode="auto">
                <a:xfrm>
                  <a:off x="1313" y="3442"/>
                  <a:ext cx="8" cy="3"/>
                </a:xfrm>
                <a:custGeom>
                  <a:avLst/>
                  <a:gdLst>
                    <a:gd name="T0" fmla="*/ 0 w 44"/>
                    <a:gd name="T1" fmla="*/ 0 h 24"/>
                    <a:gd name="T2" fmla="*/ 0 w 44"/>
                    <a:gd name="T3" fmla="*/ 0 h 24"/>
                    <a:gd name="T4" fmla="*/ 0 w 44"/>
                    <a:gd name="T5" fmla="*/ 0 h 24"/>
                    <a:gd name="T6" fmla="*/ 0 w 44"/>
                    <a:gd name="T7" fmla="*/ 0 h 24"/>
                    <a:gd name="T8" fmla="*/ 0 w 44"/>
                    <a:gd name="T9" fmla="*/ 0 h 24"/>
                    <a:gd name="T10" fmla="*/ 0 w 44"/>
                    <a:gd name="T11" fmla="*/ 0 h 24"/>
                    <a:gd name="T12" fmla="*/ 0 w 44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24"/>
                    <a:gd name="T23" fmla="*/ 44 w 44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24">
                      <a:moveTo>
                        <a:pt x="0" y="12"/>
                      </a:moveTo>
                      <a:lnTo>
                        <a:pt x="43" y="24"/>
                      </a:lnTo>
                      <a:lnTo>
                        <a:pt x="44" y="19"/>
                      </a:lnTo>
                      <a:lnTo>
                        <a:pt x="44" y="13"/>
                      </a:lnTo>
                      <a:lnTo>
                        <a:pt x="44" y="7"/>
                      </a:lnTo>
                      <a:lnTo>
                        <a:pt x="43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9" name="Freeform 1087"/>
                <p:cNvSpPr>
                  <a:spLocks/>
                </p:cNvSpPr>
                <p:nvPr/>
              </p:nvSpPr>
              <p:spPr bwMode="auto">
                <a:xfrm>
                  <a:off x="1320" y="3442"/>
                  <a:ext cx="1" cy="3"/>
                </a:xfrm>
                <a:custGeom>
                  <a:avLst/>
                  <a:gdLst>
                    <a:gd name="T0" fmla="*/ 0 w 1"/>
                    <a:gd name="T1" fmla="*/ 0 h 24"/>
                    <a:gd name="T2" fmla="*/ 1 w 1"/>
                    <a:gd name="T3" fmla="*/ 0 h 24"/>
                    <a:gd name="T4" fmla="*/ 1 w 1"/>
                    <a:gd name="T5" fmla="*/ 0 h 24"/>
                    <a:gd name="T6" fmla="*/ 1 w 1"/>
                    <a:gd name="T7" fmla="*/ 0 h 24"/>
                    <a:gd name="T8" fmla="*/ 0 w 1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24"/>
                    <a:gd name="T17" fmla="*/ 1 w 1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24">
                      <a:moveTo>
                        <a:pt x="0" y="24"/>
                      </a:moveTo>
                      <a:lnTo>
                        <a:pt x="1" y="19"/>
                      </a:lnTo>
                      <a:lnTo>
                        <a:pt x="1" y="13"/>
                      </a:lnTo>
                      <a:lnTo>
                        <a:pt x="1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0" name="Freeform 1088"/>
                <p:cNvSpPr>
                  <a:spLocks/>
                </p:cNvSpPr>
                <p:nvPr/>
              </p:nvSpPr>
              <p:spPr bwMode="auto">
                <a:xfrm>
                  <a:off x="2619" y="3406"/>
                  <a:ext cx="24" cy="39"/>
                </a:xfrm>
                <a:custGeom>
                  <a:avLst/>
                  <a:gdLst>
                    <a:gd name="T0" fmla="*/ 0 w 142"/>
                    <a:gd name="T1" fmla="*/ 0 h 236"/>
                    <a:gd name="T2" fmla="*/ 0 w 142"/>
                    <a:gd name="T3" fmla="*/ 0 h 236"/>
                    <a:gd name="T4" fmla="*/ 0 w 142"/>
                    <a:gd name="T5" fmla="*/ 0 h 236"/>
                    <a:gd name="T6" fmla="*/ 0 w 142"/>
                    <a:gd name="T7" fmla="*/ 0 h 236"/>
                    <a:gd name="T8" fmla="*/ 0 w 142"/>
                    <a:gd name="T9" fmla="*/ 0 h 236"/>
                    <a:gd name="T10" fmla="*/ 0 w 142"/>
                    <a:gd name="T11" fmla="*/ 0 h 236"/>
                    <a:gd name="T12" fmla="*/ 0 w 142"/>
                    <a:gd name="T13" fmla="*/ 0 h 2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2"/>
                    <a:gd name="T22" fmla="*/ 0 h 236"/>
                    <a:gd name="T23" fmla="*/ 142 w 142"/>
                    <a:gd name="T24" fmla="*/ 236 h 2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2" h="236">
                      <a:moveTo>
                        <a:pt x="57" y="236"/>
                      </a:moveTo>
                      <a:lnTo>
                        <a:pt x="100" y="224"/>
                      </a:lnTo>
                      <a:lnTo>
                        <a:pt x="142" y="212"/>
                      </a:lnTo>
                      <a:lnTo>
                        <a:pt x="86" y="0"/>
                      </a:lnTo>
                      <a:lnTo>
                        <a:pt x="43" y="11"/>
                      </a:lnTo>
                      <a:lnTo>
                        <a:pt x="0" y="23"/>
                      </a:lnTo>
                      <a:lnTo>
                        <a:pt x="57" y="2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1" name="Freeform 1089"/>
                <p:cNvSpPr>
                  <a:spLocks/>
                </p:cNvSpPr>
                <p:nvPr/>
              </p:nvSpPr>
              <p:spPr bwMode="auto">
                <a:xfrm>
                  <a:off x="2619" y="3406"/>
                  <a:ext cx="24" cy="39"/>
                </a:xfrm>
                <a:custGeom>
                  <a:avLst/>
                  <a:gdLst>
                    <a:gd name="T0" fmla="*/ 0 w 142"/>
                    <a:gd name="T1" fmla="*/ 0 h 236"/>
                    <a:gd name="T2" fmla="*/ 0 w 142"/>
                    <a:gd name="T3" fmla="*/ 0 h 236"/>
                    <a:gd name="T4" fmla="*/ 0 w 142"/>
                    <a:gd name="T5" fmla="*/ 0 h 236"/>
                    <a:gd name="T6" fmla="*/ 0 w 142"/>
                    <a:gd name="T7" fmla="*/ 0 h 236"/>
                    <a:gd name="T8" fmla="*/ 0 w 142"/>
                    <a:gd name="T9" fmla="*/ 0 h 236"/>
                    <a:gd name="T10" fmla="*/ 0 w 142"/>
                    <a:gd name="T11" fmla="*/ 0 h 236"/>
                    <a:gd name="T12" fmla="*/ 0 w 142"/>
                    <a:gd name="T13" fmla="*/ 0 h 2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2"/>
                    <a:gd name="T22" fmla="*/ 0 h 236"/>
                    <a:gd name="T23" fmla="*/ 142 w 142"/>
                    <a:gd name="T24" fmla="*/ 236 h 2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2" h="236">
                      <a:moveTo>
                        <a:pt x="57" y="236"/>
                      </a:moveTo>
                      <a:lnTo>
                        <a:pt x="100" y="224"/>
                      </a:lnTo>
                      <a:lnTo>
                        <a:pt x="142" y="212"/>
                      </a:lnTo>
                      <a:lnTo>
                        <a:pt x="86" y="0"/>
                      </a:lnTo>
                      <a:lnTo>
                        <a:pt x="43" y="11"/>
                      </a:lnTo>
                      <a:lnTo>
                        <a:pt x="0" y="23"/>
                      </a:lnTo>
                      <a:lnTo>
                        <a:pt x="57" y="23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2" name="Freeform 1090"/>
                <p:cNvSpPr>
                  <a:spLocks/>
                </p:cNvSpPr>
                <p:nvPr/>
              </p:nvSpPr>
              <p:spPr bwMode="auto">
                <a:xfrm>
                  <a:off x="2626" y="3403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0" y="31"/>
                      </a:moveTo>
                      <a:lnTo>
                        <a:pt x="43" y="20"/>
                      </a:lnTo>
                      <a:lnTo>
                        <a:pt x="41" y="14"/>
                      </a:lnTo>
                      <a:lnTo>
                        <a:pt x="38" y="10"/>
                      </a:lnTo>
                      <a:lnTo>
                        <a:pt x="35" y="5"/>
                      </a:lnTo>
                      <a:lnTo>
                        <a:pt x="31" y="0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3" name="Freeform 1091"/>
                <p:cNvSpPr>
                  <a:spLocks/>
                </p:cNvSpPr>
                <p:nvPr/>
              </p:nvSpPr>
              <p:spPr bwMode="auto">
                <a:xfrm>
                  <a:off x="2631" y="3403"/>
                  <a:ext cx="2" cy="3"/>
                </a:xfrm>
                <a:custGeom>
                  <a:avLst/>
                  <a:gdLst>
                    <a:gd name="T0" fmla="*/ 0 w 12"/>
                    <a:gd name="T1" fmla="*/ 0 h 20"/>
                    <a:gd name="T2" fmla="*/ 0 w 12"/>
                    <a:gd name="T3" fmla="*/ 0 h 20"/>
                    <a:gd name="T4" fmla="*/ 0 w 12"/>
                    <a:gd name="T5" fmla="*/ 0 h 20"/>
                    <a:gd name="T6" fmla="*/ 0 w 12"/>
                    <a:gd name="T7" fmla="*/ 0 h 20"/>
                    <a:gd name="T8" fmla="*/ 0 w 12"/>
                    <a:gd name="T9" fmla="*/ 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20"/>
                    <a:gd name="T17" fmla="*/ 12 w 12"/>
                    <a:gd name="T18" fmla="*/ 20 h 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20">
                      <a:moveTo>
                        <a:pt x="12" y="20"/>
                      </a:moveTo>
                      <a:lnTo>
                        <a:pt x="10" y="14"/>
                      </a:lnTo>
                      <a:lnTo>
                        <a:pt x="7" y="10"/>
                      </a:lnTo>
                      <a:lnTo>
                        <a:pt x="4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4" name="Freeform 1092"/>
                <p:cNvSpPr>
                  <a:spLocks/>
                </p:cNvSpPr>
                <p:nvPr/>
              </p:nvSpPr>
              <p:spPr bwMode="auto">
                <a:xfrm>
                  <a:off x="2595" y="3377"/>
                  <a:ext cx="36" cy="36"/>
                </a:xfrm>
                <a:custGeom>
                  <a:avLst/>
                  <a:gdLst>
                    <a:gd name="T0" fmla="*/ 0 w 217"/>
                    <a:gd name="T1" fmla="*/ 0 h 217"/>
                    <a:gd name="T2" fmla="*/ 0 w 217"/>
                    <a:gd name="T3" fmla="*/ 0 h 217"/>
                    <a:gd name="T4" fmla="*/ 0 w 217"/>
                    <a:gd name="T5" fmla="*/ 0 h 217"/>
                    <a:gd name="T6" fmla="*/ 0 w 217"/>
                    <a:gd name="T7" fmla="*/ 0 h 217"/>
                    <a:gd name="T8" fmla="*/ 0 w 217"/>
                    <a:gd name="T9" fmla="*/ 0 h 217"/>
                    <a:gd name="T10" fmla="*/ 0 w 217"/>
                    <a:gd name="T11" fmla="*/ 0 h 217"/>
                    <a:gd name="T12" fmla="*/ 0 w 217"/>
                    <a:gd name="T13" fmla="*/ 0 h 2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7"/>
                    <a:gd name="T22" fmla="*/ 0 h 217"/>
                    <a:gd name="T23" fmla="*/ 217 w 217"/>
                    <a:gd name="T24" fmla="*/ 217 h 2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7" h="217">
                      <a:moveTo>
                        <a:pt x="155" y="217"/>
                      </a:moveTo>
                      <a:lnTo>
                        <a:pt x="186" y="186"/>
                      </a:lnTo>
                      <a:lnTo>
                        <a:pt x="217" y="155"/>
                      </a:lnTo>
                      <a:lnTo>
                        <a:pt x="62" y="0"/>
                      </a:ln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155" y="2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5" name="Freeform 1093"/>
                <p:cNvSpPr>
                  <a:spLocks/>
                </p:cNvSpPr>
                <p:nvPr/>
              </p:nvSpPr>
              <p:spPr bwMode="auto">
                <a:xfrm>
                  <a:off x="2595" y="3377"/>
                  <a:ext cx="36" cy="36"/>
                </a:xfrm>
                <a:custGeom>
                  <a:avLst/>
                  <a:gdLst>
                    <a:gd name="T0" fmla="*/ 0 w 217"/>
                    <a:gd name="T1" fmla="*/ 0 h 217"/>
                    <a:gd name="T2" fmla="*/ 0 w 217"/>
                    <a:gd name="T3" fmla="*/ 0 h 217"/>
                    <a:gd name="T4" fmla="*/ 0 w 217"/>
                    <a:gd name="T5" fmla="*/ 0 h 217"/>
                    <a:gd name="T6" fmla="*/ 0 w 217"/>
                    <a:gd name="T7" fmla="*/ 0 h 217"/>
                    <a:gd name="T8" fmla="*/ 0 w 217"/>
                    <a:gd name="T9" fmla="*/ 0 h 217"/>
                    <a:gd name="T10" fmla="*/ 0 w 217"/>
                    <a:gd name="T11" fmla="*/ 0 h 217"/>
                    <a:gd name="T12" fmla="*/ 0 w 217"/>
                    <a:gd name="T13" fmla="*/ 0 h 2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7"/>
                    <a:gd name="T22" fmla="*/ 0 h 217"/>
                    <a:gd name="T23" fmla="*/ 217 w 217"/>
                    <a:gd name="T24" fmla="*/ 217 h 2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7" h="217">
                      <a:moveTo>
                        <a:pt x="155" y="217"/>
                      </a:moveTo>
                      <a:lnTo>
                        <a:pt x="186" y="186"/>
                      </a:lnTo>
                      <a:lnTo>
                        <a:pt x="217" y="155"/>
                      </a:lnTo>
                      <a:lnTo>
                        <a:pt x="62" y="0"/>
                      </a:ln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155" y="21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6" name="Freeform 1094"/>
                <p:cNvSpPr>
                  <a:spLocks/>
                </p:cNvSpPr>
                <p:nvPr/>
              </p:nvSpPr>
              <p:spPr bwMode="auto">
                <a:xfrm>
                  <a:off x="2600" y="3375"/>
                  <a:ext cx="5" cy="7"/>
                </a:xfrm>
                <a:custGeom>
                  <a:avLst/>
                  <a:gdLst>
                    <a:gd name="T0" fmla="*/ 0 w 31"/>
                    <a:gd name="T1" fmla="*/ 0 h 42"/>
                    <a:gd name="T2" fmla="*/ 0 w 31"/>
                    <a:gd name="T3" fmla="*/ 0 h 42"/>
                    <a:gd name="T4" fmla="*/ 0 w 31"/>
                    <a:gd name="T5" fmla="*/ 0 h 42"/>
                    <a:gd name="T6" fmla="*/ 0 w 31"/>
                    <a:gd name="T7" fmla="*/ 0 h 42"/>
                    <a:gd name="T8" fmla="*/ 0 w 31"/>
                    <a:gd name="T9" fmla="*/ 0 h 42"/>
                    <a:gd name="T10" fmla="*/ 0 w 31"/>
                    <a:gd name="T11" fmla="*/ 0 h 42"/>
                    <a:gd name="T12" fmla="*/ 0 w 31"/>
                    <a:gd name="T13" fmla="*/ 0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2"/>
                    <a:gd name="T23" fmla="*/ 31 w 31"/>
                    <a:gd name="T24" fmla="*/ 42 h 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2">
                      <a:moveTo>
                        <a:pt x="0" y="42"/>
                      </a:moveTo>
                      <a:lnTo>
                        <a:pt x="31" y="11"/>
                      </a:lnTo>
                      <a:lnTo>
                        <a:pt x="27" y="7"/>
                      </a:lnTo>
                      <a:lnTo>
                        <a:pt x="23" y="4"/>
                      </a:lnTo>
                      <a:lnTo>
                        <a:pt x="17" y="2"/>
                      </a:lnTo>
                      <a:lnTo>
                        <a:pt x="12" y="0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7" name="Freeform 1095"/>
                <p:cNvSpPr>
                  <a:spLocks/>
                </p:cNvSpPr>
                <p:nvPr/>
              </p:nvSpPr>
              <p:spPr bwMode="auto">
                <a:xfrm>
                  <a:off x="2602" y="3375"/>
                  <a:ext cx="3" cy="2"/>
                </a:xfrm>
                <a:custGeom>
                  <a:avLst/>
                  <a:gdLst>
                    <a:gd name="T0" fmla="*/ 0 w 19"/>
                    <a:gd name="T1" fmla="*/ 0 h 11"/>
                    <a:gd name="T2" fmla="*/ 0 w 19"/>
                    <a:gd name="T3" fmla="*/ 0 h 11"/>
                    <a:gd name="T4" fmla="*/ 0 w 19"/>
                    <a:gd name="T5" fmla="*/ 0 h 11"/>
                    <a:gd name="T6" fmla="*/ 0 w 19"/>
                    <a:gd name="T7" fmla="*/ 0 h 11"/>
                    <a:gd name="T8" fmla="*/ 0 w 19"/>
                    <a:gd name="T9" fmla="*/ 0 h 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11"/>
                    <a:gd name="T17" fmla="*/ 19 w 19"/>
                    <a:gd name="T18" fmla="*/ 11 h 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11">
                      <a:moveTo>
                        <a:pt x="19" y="11"/>
                      </a:moveTo>
                      <a:lnTo>
                        <a:pt x="15" y="7"/>
                      </a:lnTo>
                      <a:lnTo>
                        <a:pt x="11" y="4"/>
                      </a:lnTo>
                      <a:lnTo>
                        <a:pt x="5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8" name="Freeform 1096"/>
                <p:cNvSpPr>
                  <a:spLocks/>
                </p:cNvSpPr>
                <p:nvPr/>
              </p:nvSpPr>
              <p:spPr bwMode="auto">
                <a:xfrm>
                  <a:off x="2563" y="3366"/>
                  <a:ext cx="39" cy="23"/>
                </a:xfrm>
                <a:custGeom>
                  <a:avLst/>
                  <a:gdLst>
                    <a:gd name="T0" fmla="*/ 0 w 236"/>
                    <a:gd name="T1" fmla="*/ 0 h 142"/>
                    <a:gd name="T2" fmla="*/ 0 w 236"/>
                    <a:gd name="T3" fmla="*/ 0 h 142"/>
                    <a:gd name="T4" fmla="*/ 0 w 236"/>
                    <a:gd name="T5" fmla="*/ 0 h 142"/>
                    <a:gd name="T6" fmla="*/ 0 w 236"/>
                    <a:gd name="T7" fmla="*/ 0 h 142"/>
                    <a:gd name="T8" fmla="*/ 0 w 236"/>
                    <a:gd name="T9" fmla="*/ 0 h 142"/>
                    <a:gd name="T10" fmla="*/ 0 w 236"/>
                    <a:gd name="T11" fmla="*/ 0 h 142"/>
                    <a:gd name="T12" fmla="*/ 0 w 236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6"/>
                    <a:gd name="T22" fmla="*/ 0 h 142"/>
                    <a:gd name="T23" fmla="*/ 236 w 236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6" h="142">
                      <a:moveTo>
                        <a:pt x="212" y="142"/>
                      </a:moveTo>
                      <a:lnTo>
                        <a:pt x="224" y="99"/>
                      </a:lnTo>
                      <a:lnTo>
                        <a:pt x="236" y="57"/>
                      </a:lnTo>
                      <a:lnTo>
                        <a:pt x="23" y="0"/>
                      </a:lnTo>
                      <a:lnTo>
                        <a:pt x="11" y="43"/>
                      </a:lnTo>
                      <a:lnTo>
                        <a:pt x="0" y="86"/>
                      </a:lnTo>
                      <a:lnTo>
                        <a:pt x="212" y="1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9" name="Freeform 1097"/>
                <p:cNvSpPr>
                  <a:spLocks/>
                </p:cNvSpPr>
                <p:nvPr/>
              </p:nvSpPr>
              <p:spPr bwMode="auto">
                <a:xfrm>
                  <a:off x="2563" y="3366"/>
                  <a:ext cx="39" cy="23"/>
                </a:xfrm>
                <a:custGeom>
                  <a:avLst/>
                  <a:gdLst>
                    <a:gd name="T0" fmla="*/ 0 w 236"/>
                    <a:gd name="T1" fmla="*/ 0 h 142"/>
                    <a:gd name="T2" fmla="*/ 0 w 236"/>
                    <a:gd name="T3" fmla="*/ 0 h 142"/>
                    <a:gd name="T4" fmla="*/ 0 w 236"/>
                    <a:gd name="T5" fmla="*/ 0 h 142"/>
                    <a:gd name="T6" fmla="*/ 0 w 236"/>
                    <a:gd name="T7" fmla="*/ 0 h 142"/>
                    <a:gd name="T8" fmla="*/ 0 w 236"/>
                    <a:gd name="T9" fmla="*/ 0 h 142"/>
                    <a:gd name="T10" fmla="*/ 0 w 236"/>
                    <a:gd name="T11" fmla="*/ 0 h 142"/>
                    <a:gd name="T12" fmla="*/ 0 w 236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6"/>
                    <a:gd name="T22" fmla="*/ 0 h 142"/>
                    <a:gd name="T23" fmla="*/ 236 w 236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6" h="142">
                      <a:moveTo>
                        <a:pt x="212" y="142"/>
                      </a:moveTo>
                      <a:lnTo>
                        <a:pt x="224" y="99"/>
                      </a:lnTo>
                      <a:lnTo>
                        <a:pt x="236" y="57"/>
                      </a:lnTo>
                      <a:lnTo>
                        <a:pt x="23" y="0"/>
                      </a:lnTo>
                      <a:lnTo>
                        <a:pt x="11" y="43"/>
                      </a:lnTo>
                      <a:lnTo>
                        <a:pt x="0" y="86"/>
                      </a:lnTo>
                      <a:lnTo>
                        <a:pt x="212" y="14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0" name="Freeform 1098"/>
                <p:cNvSpPr>
                  <a:spLocks/>
                </p:cNvSpPr>
                <p:nvPr/>
              </p:nvSpPr>
              <p:spPr bwMode="auto">
                <a:xfrm>
                  <a:off x="2563" y="3365"/>
                  <a:ext cx="4" cy="8"/>
                </a:xfrm>
                <a:custGeom>
                  <a:avLst/>
                  <a:gdLst>
                    <a:gd name="T0" fmla="*/ 0 w 23"/>
                    <a:gd name="T1" fmla="*/ 0 h 44"/>
                    <a:gd name="T2" fmla="*/ 0 w 23"/>
                    <a:gd name="T3" fmla="*/ 0 h 44"/>
                    <a:gd name="T4" fmla="*/ 0 w 23"/>
                    <a:gd name="T5" fmla="*/ 0 h 44"/>
                    <a:gd name="T6" fmla="*/ 0 w 23"/>
                    <a:gd name="T7" fmla="*/ 0 h 44"/>
                    <a:gd name="T8" fmla="*/ 0 w 23"/>
                    <a:gd name="T9" fmla="*/ 0 h 44"/>
                    <a:gd name="T10" fmla="*/ 0 w 23"/>
                    <a:gd name="T11" fmla="*/ 0 h 44"/>
                    <a:gd name="T12" fmla="*/ 0 w 23"/>
                    <a:gd name="T13" fmla="*/ 0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44"/>
                    <a:gd name="T23" fmla="*/ 23 w 23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44">
                      <a:moveTo>
                        <a:pt x="11" y="44"/>
                      </a:moveTo>
                      <a:lnTo>
                        <a:pt x="23" y="1"/>
                      </a:lnTo>
                      <a:lnTo>
                        <a:pt x="18" y="0"/>
                      </a:lnTo>
                      <a:lnTo>
                        <a:pt x="11" y="0"/>
                      </a:lnTo>
                      <a:lnTo>
                        <a:pt x="6" y="0"/>
                      </a:lnTo>
                      <a:lnTo>
                        <a:pt x="0" y="1"/>
                      </a:lnTo>
                      <a:lnTo>
                        <a:pt x="11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1" name="Freeform 1099"/>
                <p:cNvSpPr>
                  <a:spLocks/>
                </p:cNvSpPr>
                <p:nvPr/>
              </p:nvSpPr>
              <p:spPr bwMode="auto">
                <a:xfrm>
                  <a:off x="2563" y="3365"/>
                  <a:ext cx="4" cy="1"/>
                </a:xfrm>
                <a:custGeom>
                  <a:avLst/>
                  <a:gdLst>
                    <a:gd name="T0" fmla="*/ 0 w 23"/>
                    <a:gd name="T1" fmla="*/ 1 h 1"/>
                    <a:gd name="T2" fmla="*/ 0 w 23"/>
                    <a:gd name="T3" fmla="*/ 0 h 1"/>
                    <a:gd name="T4" fmla="*/ 0 w 23"/>
                    <a:gd name="T5" fmla="*/ 0 h 1"/>
                    <a:gd name="T6" fmla="*/ 0 w 23"/>
                    <a:gd name="T7" fmla="*/ 0 h 1"/>
                    <a:gd name="T8" fmla="*/ 0 w 23"/>
                    <a:gd name="T9" fmla="*/ 1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1"/>
                    <a:gd name="T17" fmla="*/ 23 w 23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1">
                      <a:moveTo>
                        <a:pt x="23" y="1"/>
                      </a:moveTo>
                      <a:lnTo>
                        <a:pt x="18" y="0"/>
                      </a:lnTo>
                      <a:lnTo>
                        <a:pt x="11" y="0"/>
                      </a:lnTo>
                      <a:lnTo>
                        <a:pt x="6" y="0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2" name="Freeform 1100"/>
                <p:cNvSpPr>
                  <a:spLocks/>
                </p:cNvSpPr>
                <p:nvPr/>
              </p:nvSpPr>
              <p:spPr bwMode="auto">
                <a:xfrm>
                  <a:off x="2527" y="3366"/>
                  <a:ext cx="40" cy="23"/>
                </a:xfrm>
                <a:custGeom>
                  <a:avLst/>
                  <a:gdLst>
                    <a:gd name="T0" fmla="*/ 0 w 236"/>
                    <a:gd name="T1" fmla="*/ 0 h 142"/>
                    <a:gd name="T2" fmla="*/ 0 w 236"/>
                    <a:gd name="T3" fmla="*/ 0 h 142"/>
                    <a:gd name="T4" fmla="*/ 0 w 236"/>
                    <a:gd name="T5" fmla="*/ 0 h 142"/>
                    <a:gd name="T6" fmla="*/ 0 w 236"/>
                    <a:gd name="T7" fmla="*/ 0 h 142"/>
                    <a:gd name="T8" fmla="*/ 0 w 236"/>
                    <a:gd name="T9" fmla="*/ 0 h 142"/>
                    <a:gd name="T10" fmla="*/ 0 w 236"/>
                    <a:gd name="T11" fmla="*/ 0 h 142"/>
                    <a:gd name="T12" fmla="*/ 0 w 236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6"/>
                    <a:gd name="T22" fmla="*/ 0 h 142"/>
                    <a:gd name="T23" fmla="*/ 236 w 236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6" h="142">
                      <a:moveTo>
                        <a:pt x="236" y="86"/>
                      </a:moveTo>
                      <a:lnTo>
                        <a:pt x="224" y="43"/>
                      </a:lnTo>
                      <a:lnTo>
                        <a:pt x="213" y="0"/>
                      </a:lnTo>
                      <a:lnTo>
                        <a:pt x="0" y="57"/>
                      </a:lnTo>
                      <a:lnTo>
                        <a:pt x="12" y="99"/>
                      </a:lnTo>
                      <a:lnTo>
                        <a:pt x="24" y="142"/>
                      </a:lnTo>
                      <a:lnTo>
                        <a:pt x="236" y="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3" name="Freeform 1101"/>
                <p:cNvSpPr>
                  <a:spLocks/>
                </p:cNvSpPr>
                <p:nvPr/>
              </p:nvSpPr>
              <p:spPr bwMode="auto">
                <a:xfrm>
                  <a:off x="2527" y="3366"/>
                  <a:ext cx="40" cy="23"/>
                </a:xfrm>
                <a:custGeom>
                  <a:avLst/>
                  <a:gdLst>
                    <a:gd name="T0" fmla="*/ 0 w 236"/>
                    <a:gd name="T1" fmla="*/ 0 h 142"/>
                    <a:gd name="T2" fmla="*/ 0 w 236"/>
                    <a:gd name="T3" fmla="*/ 0 h 142"/>
                    <a:gd name="T4" fmla="*/ 0 w 236"/>
                    <a:gd name="T5" fmla="*/ 0 h 142"/>
                    <a:gd name="T6" fmla="*/ 0 w 236"/>
                    <a:gd name="T7" fmla="*/ 0 h 142"/>
                    <a:gd name="T8" fmla="*/ 0 w 236"/>
                    <a:gd name="T9" fmla="*/ 0 h 142"/>
                    <a:gd name="T10" fmla="*/ 0 w 236"/>
                    <a:gd name="T11" fmla="*/ 0 h 142"/>
                    <a:gd name="T12" fmla="*/ 0 w 236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6"/>
                    <a:gd name="T22" fmla="*/ 0 h 142"/>
                    <a:gd name="T23" fmla="*/ 236 w 236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6" h="142">
                      <a:moveTo>
                        <a:pt x="236" y="86"/>
                      </a:moveTo>
                      <a:lnTo>
                        <a:pt x="224" y="43"/>
                      </a:lnTo>
                      <a:lnTo>
                        <a:pt x="213" y="0"/>
                      </a:lnTo>
                      <a:lnTo>
                        <a:pt x="0" y="57"/>
                      </a:lnTo>
                      <a:lnTo>
                        <a:pt x="12" y="99"/>
                      </a:lnTo>
                      <a:lnTo>
                        <a:pt x="24" y="142"/>
                      </a:lnTo>
                      <a:lnTo>
                        <a:pt x="236" y="8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4" name="Freeform 1102"/>
                <p:cNvSpPr>
                  <a:spLocks/>
                </p:cNvSpPr>
                <p:nvPr/>
              </p:nvSpPr>
              <p:spPr bwMode="auto">
                <a:xfrm>
                  <a:off x="2524" y="3375"/>
                  <a:ext cx="5" cy="7"/>
                </a:xfrm>
                <a:custGeom>
                  <a:avLst/>
                  <a:gdLst>
                    <a:gd name="T0" fmla="*/ 0 w 31"/>
                    <a:gd name="T1" fmla="*/ 0 h 42"/>
                    <a:gd name="T2" fmla="*/ 0 w 31"/>
                    <a:gd name="T3" fmla="*/ 0 h 42"/>
                    <a:gd name="T4" fmla="*/ 0 w 31"/>
                    <a:gd name="T5" fmla="*/ 0 h 42"/>
                    <a:gd name="T6" fmla="*/ 0 w 31"/>
                    <a:gd name="T7" fmla="*/ 0 h 42"/>
                    <a:gd name="T8" fmla="*/ 0 w 31"/>
                    <a:gd name="T9" fmla="*/ 0 h 42"/>
                    <a:gd name="T10" fmla="*/ 0 w 31"/>
                    <a:gd name="T11" fmla="*/ 0 h 42"/>
                    <a:gd name="T12" fmla="*/ 0 w 31"/>
                    <a:gd name="T13" fmla="*/ 0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2"/>
                    <a:gd name="T23" fmla="*/ 31 w 31"/>
                    <a:gd name="T24" fmla="*/ 42 h 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2">
                      <a:moveTo>
                        <a:pt x="31" y="42"/>
                      </a:moveTo>
                      <a:lnTo>
                        <a:pt x="19" y="0"/>
                      </a:lnTo>
                      <a:lnTo>
                        <a:pt x="14" y="2"/>
                      </a:lnTo>
                      <a:lnTo>
                        <a:pt x="9" y="4"/>
                      </a:lnTo>
                      <a:lnTo>
                        <a:pt x="4" y="7"/>
                      </a:lnTo>
                      <a:lnTo>
                        <a:pt x="0" y="11"/>
                      </a:lnTo>
                      <a:lnTo>
                        <a:pt x="3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5" name="Freeform 1103"/>
                <p:cNvSpPr>
                  <a:spLocks/>
                </p:cNvSpPr>
                <p:nvPr/>
              </p:nvSpPr>
              <p:spPr bwMode="auto">
                <a:xfrm>
                  <a:off x="2524" y="3375"/>
                  <a:ext cx="3" cy="2"/>
                </a:xfrm>
                <a:custGeom>
                  <a:avLst/>
                  <a:gdLst>
                    <a:gd name="T0" fmla="*/ 0 w 19"/>
                    <a:gd name="T1" fmla="*/ 0 h 11"/>
                    <a:gd name="T2" fmla="*/ 0 w 19"/>
                    <a:gd name="T3" fmla="*/ 0 h 11"/>
                    <a:gd name="T4" fmla="*/ 0 w 19"/>
                    <a:gd name="T5" fmla="*/ 0 h 11"/>
                    <a:gd name="T6" fmla="*/ 0 w 19"/>
                    <a:gd name="T7" fmla="*/ 0 h 11"/>
                    <a:gd name="T8" fmla="*/ 0 w 19"/>
                    <a:gd name="T9" fmla="*/ 0 h 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11"/>
                    <a:gd name="T17" fmla="*/ 19 w 19"/>
                    <a:gd name="T18" fmla="*/ 11 h 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11">
                      <a:moveTo>
                        <a:pt x="19" y="0"/>
                      </a:moveTo>
                      <a:lnTo>
                        <a:pt x="14" y="2"/>
                      </a:lnTo>
                      <a:lnTo>
                        <a:pt x="9" y="4"/>
                      </a:lnTo>
                      <a:lnTo>
                        <a:pt x="4" y="7"/>
                      </a:lnTo>
                      <a:lnTo>
                        <a:pt x="0" y="1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6" name="Freeform 1104"/>
                <p:cNvSpPr>
                  <a:spLocks/>
                </p:cNvSpPr>
                <p:nvPr/>
              </p:nvSpPr>
              <p:spPr bwMode="auto">
                <a:xfrm>
                  <a:off x="2498" y="3377"/>
                  <a:ext cx="36" cy="36"/>
                </a:xfrm>
                <a:custGeom>
                  <a:avLst/>
                  <a:gdLst>
                    <a:gd name="T0" fmla="*/ 0 w 218"/>
                    <a:gd name="T1" fmla="*/ 0 h 217"/>
                    <a:gd name="T2" fmla="*/ 0 w 218"/>
                    <a:gd name="T3" fmla="*/ 0 h 217"/>
                    <a:gd name="T4" fmla="*/ 0 w 218"/>
                    <a:gd name="T5" fmla="*/ 0 h 217"/>
                    <a:gd name="T6" fmla="*/ 0 w 218"/>
                    <a:gd name="T7" fmla="*/ 0 h 217"/>
                    <a:gd name="T8" fmla="*/ 0 w 218"/>
                    <a:gd name="T9" fmla="*/ 0 h 217"/>
                    <a:gd name="T10" fmla="*/ 0 w 218"/>
                    <a:gd name="T11" fmla="*/ 0 h 217"/>
                    <a:gd name="T12" fmla="*/ 0 w 218"/>
                    <a:gd name="T13" fmla="*/ 0 h 2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8"/>
                    <a:gd name="T22" fmla="*/ 0 h 217"/>
                    <a:gd name="T23" fmla="*/ 218 w 218"/>
                    <a:gd name="T24" fmla="*/ 217 h 2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8" h="217">
                      <a:moveTo>
                        <a:pt x="218" y="62"/>
                      </a:moveTo>
                      <a:lnTo>
                        <a:pt x="187" y="31"/>
                      </a:lnTo>
                      <a:lnTo>
                        <a:pt x="156" y="0"/>
                      </a:lnTo>
                      <a:lnTo>
                        <a:pt x="0" y="155"/>
                      </a:lnTo>
                      <a:lnTo>
                        <a:pt x="31" y="186"/>
                      </a:lnTo>
                      <a:lnTo>
                        <a:pt x="62" y="217"/>
                      </a:lnTo>
                      <a:lnTo>
                        <a:pt x="218" y="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7" name="Freeform 1105"/>
                <p:cNvSpPr>
                  <a:spLocks/>
                </p:cNvSpPr>
                <p:nvPr/>
              </p:nvSpPr>
              <p:spPr bwMode="auto">
                <a:xfrm>
                  <a:off x="2498" y="3377"/>
                  <a:ext cx="36" cy="36"/>
                </a:xfrm>
                <a:custGeom>
                  <a:avLst/>
                  <a:gdLst>
                    <a:gd name="T0" fmla="*/ 0 w 218"/>
                    <a:gd name="T1" fmla="*/ 0 h 217"/>
                    <a:gd name="T2" fmla="*/ 0 w 218"/>
                    <a:gd name="T3" fmla="*/ 0 h 217"/>
                    <a:gd name="T4" fmla="*/ 0 w 218"/>
                    <a:gd name="T5" fmla="*/ 0 h 217"/>
                    <a:gd name="T6" fmla="*/ 0 w 218"/>
                    <a:gd name="T7" fmla="*/ 0 h 217"/>
                    <a:gd name="T8" fmla="*/ 0 w 218"/>
                    <a:gd name="T9" fmla="*/ 0 h 217"/>
                    <a:gd name="T10" fmla="*/ 0 w 218"/>
                    <a:gd name="T11" fmla="*/ 0 h 217"/>
                    <a:gd name="T12" fmla="*/ 0 w 218"/>
                    <a:gd name="T13" fmla="*/ 0 h 2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8"/>
                    <a:gd name="T22" fmla="*/ 0 h 217"/>
                    <a:gd name="T23" fmla="*/ 218 w 218"/>
                    <a:gd name="T24" fmla="*/ 217 h 2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8" h="217">
                      <a:moveTo>
                        <a:pt x="218" y="62"/>
                      </a:moveTo>
                      <a:lnTo>
                        <a:pt x="187" y="31"/>
                      </a:lnTo>
                      <a:lnTo>
                        <a:pt x="156" y="0"/>
                      </a:lnTo>
                      <a:lnTo>
                        <a:pt x="0" y="155"/>
                      </a:lnTo>
                      <a:lnTo>
                        <a:pt x="31" y="186"/>
                      </a:lnTo>
                      <a:lnTo>
                        <a:pt x="62" y="217"/>
                      </a:lnTo>
                      <a:lnTo>
                        <a:pt x="218" y="6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8" name="Freeform 1106"/>
                <p:cNvSpPr>
                  <a:spLocks/>
                </p:cNvSpPr>
                <p:nvPr/>
              </p:nvSpPr>
              <p:spPr bwMode="auto">
                <a:xfrm>
                  <a:off x="2496" y="3403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43" y="31"/>
                      </a:moveTo>
                      <a:lnTo>
                        <a:pt x="12" y="0"/>
                      </a:lnTo>
                      <a:lnTo>
                        <a:pt x="7" y="4"/>
                      </a:lnTo>
                      <a:lnTo>
                        <a:pt x="4" y="9"/>
                      </a:lnTo>
                      <a:lnTo>
                        <a:pt x="2" y="13"/>
                      </a:lnTo>
                      <a:lnTo>
                        <a:pt x="0" y="20"/>
                      </a:lnTo>
                      <a:lnTo>
                        <a:pt x="43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9" name="Freeform 1107"/>
                <p:cNvSpPr>
                  <a:spLocks/>
                </p:cNvSpPr>
                <p:nvPr/>
              </p:nvSpPr>
              <p:spPr bwMode="auto">
                <a:xfrm>
                  <a:off x="2496" y="3403"/>
                  <a:ext cx="2" cy="3"/>
                </a:xfrm>
                <a:custGeom>
                  <a:avLst/>
                  <a:gdLst>
                    <a:gd name="T0" fmla="*/ 0 w 12"/>
                    <a:gd name="T1" fmla="*/ 0 h 20"/>
                    <a:gd name="T2" fmla="*/ 0 w 12"/>
                    <a:gd name="T3" fmla="*/ 0 h 20"/>
                    <a:gd name="T4" fmla="*/ 0 w 12"/>
                    <a:gd name="T5" fmla="*/ 0 h 20"/>
                    <a:gd name="T6" fmla="*/ 0 w 12"/>
                    <a:gd name="T7" fmla="*/ 0 h 20"/>
                    <a:gd name="T8" fmla="*/ 0 w 12"/>
                    <a:gd name="T9" fmla="*/ 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20"/>
                    <a:gd name="T17" fmla="*/ 12 w 12"/>
                    <a:gd name="T18" fmla="*/ 20 h 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20">
                      <a:moveTo>
                        <a:pt x="12" y="0"/>
                      </a:moveTo>
                      <a:lnTo>
                        <a:pt x="7" y="4"/>
                      </a:lnTo>
                      <a:lnTo>
                        <a:pt x="4" y="9"/>
                      </a:lnTo>
                      <a:lnTo>
                        <a:pt x="2" y="13"/>
                      </a:lnTo>
                      <a:lnTo>
                        <a:pt x="0" y="2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0" name="Freeform 1108"/>
                <p:cNvSpPr>
                  <a:spLocks/>
                </p:cNvSpPr>
                <p:nvPr/>
              </p:nvSpPr>
              <p:spPr bwMode="auto">
                <a:xfrm>
                  <a:off x="2487" y="3406"/>
                  <a:ext cx="23" cy="39"/>
                </a:xfrm>
                <a:custGeom>
                  <a:avLst/>
                  <a:gdLst>
                    <a:gd name="T0" fmla="*/ 0 w 142"/>
                    <a:gd name="T1" fmla="*/ 0 h 236"/>
                    <a:gd name="T2" fmla="*/ 0 w 142"/>
                    <a:gd name="T3" fmla="*/ 0 h 236"/>
                    <a:gd name="T4" fmla="*/ 0 w 142"/>
                    <a:gd name="T5" fmla="*/ 0 h 236"/>
                    <a:gd name="T6" fmla="*/ 0 w 142"/>
                    <a:gd name="T7" fmla="*/ 0 h 236"/>
                    <a:gd name="T8" fmla="*/ 0 w 142"/>
                    <a:gd name="T9" fmla="*/ 0 h 236"/>
                    <a:gd name="T10" fmla="*/ 0 w 142"/>
                    <a:gd name="T11" fmla="*/ 0 h 236"/>
                    <a:gd name="T12" fmla="*/ 0 w 142"/>
                    <a:gd name="T13" fmla="*/ 0 h 2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2"/>
                    <a:gd name="T22" fmla="*/ 0 h 236"/>
                    <a:gd name="T23" fmla="*/ 142 w 142"/>
                    <a:gd name="T24" fmla="*/ 236 h 2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2" h="236">
                      <a:moveTo>
                        <a:pt x="142" y="23"/>
                      </a:moveTo>
                      <a:lnTo>
                        <a:pt x="100" y="11"/>
                      </a:lnTo>
                      <a:lnTo>
                        <a:pt x="57" y="0"/>
                      </a:lnTo>
                      <a:lnTo>
                        <a:pt x="0" y="212"/>
                      </a:lnTo>
                      <a:lnTo>
                        <a:pt x="43" y="224"/>
                      </a:lnTo>
                      <a:lnTo>
                        <a:pt x="86" y="236"/>
                      </a:lnTo>
                      <a:lnTo>
                        <a:pt x="14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1" name="Freeform 1109"/>
                <p:cNvSpPr>
                  <a:spLocks/>
                </p:cNvSpPr>
                <p:nvPr/>
              </p:nvSpPr>
              <p:spPr bwMode="auto">
                <a:xfrm>
                  <a:off x="2487" y="3406"/>
                  <a:ext cx="23" cy="39"/>
                </a:xfrm>
                <a:custGeom>
                  <a:avLst/>
                  <a:gdLst>
                    <a:gd name="T0" fmla="*/ 0 w 142"/>
                    <a:gd name="T1" fmla="*/ 0 h 236"/>
                    <a:gd name="T2" fmla="*/ 0 w 142"/>
                    <a:gd name="T3" fmla="*/ 0 h 236"/>
                    <a:gd name="T4" fmla="*/ 0 w 142"/>
                    <a:gd name="T5" fmla="*/ 0 h 236"/>
                    <a:gd name="T6" fmla="*/ 0 w 142"/>
                    <a:gd name="T7" fmla="*/ 0 h 236"/>
                    <a:gd name="T8" fmla="*/ 0 w 142"/>
                    <a:gd name="T9" fmla="*/ 0 h 236"/>
                    <a:gd name="T10" fmla="*/ 0 w 142"/>
                    <a:gd name="T11" fmla="*/ 0 h 236"/>
                    <a:gd name="T12" fmla="*/ 0 w 142"/>
                    <a:gd name="T13" fmla="*/ 0 h 2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2"/>
                    <a:gd name="T22" fmla="*/ 0 h 236"/>
                    <a:gd name="T23" fmla="*/ 142 w 142"/>
                    <a:gd name="T24" fmla="*/ 236 h 2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2" h="236">
                      <a:moveTo>
                        <a:pt x="142" y="23"/>
                      </a:moveTo>
                      <a:lnTo>
                        <a:pt x="100" y="11"/>
                      </a:lnTo>
                      <a:lnTo>
                        <a:pt x="57" y="0"/>
                      </a:lnTo>
                      <a:lnTo>
                        <a:pt x="0" y="212"/>
                      </a:lnTo>
                      <a:lnTo>
                        <a:pt x="43" y="224"/>
                      </a:lnTo>
                      <a:lnTo>
                        <a:pt x="86" y="236"/>
                      </a:lnTo>
                      <a:lnTo>
                        <a:pt x="142" y="2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2" name="Freeform 1110"/>
                <p:cNvSpPr>
                  <a:spLocks/>
                </p:cNvSpPr>
                <p:nvPr/>
              </p:nvSpPr>
              <p:spPr bwMode="auto">
                <a:xfrm>
                  <a:off x="2487" y="3442"/>
                  <a:ext cx="7" cy="3"/>
                </a:xfrm>
                <a:custGeom>
                  <a:avLst/>
                  <a:gdLst>
                    <a:gd name="T0" fmla="*/ 0 w 44"/>
                    <a:gd name="T1" fmla="*/ 0 h 24"/>
                    <a:gd name="T2" fmla="*/ 0 w 44"/>
                    <a:gd name="T3" fmla="*/ 0 h 24"/>
                    <a:gd name="T4" fmla="*/ 0 w 44"/>
                    <a:gd name="T5" fmla="*/ 0 h 24"/>
                    <a:gd name="T6" fmla="*/ 0 w 44"/>
                    <a:gd name="T7" fmla="*/ 0 h 24"/>
                    <a:gd name="T8" fmla="*/ 0 w 44"/>
                    <a:gd name="T9" fmla="*/ 0 h 24"/>
                    <a:gd name="T10" fmla="*/ 0 w 44"/>
                    <a:gd name="T11" fmla="*/ 0 h 24"/>
                    <a:gd name="T12" fmla="*/ 0 w 44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24"/>
                    <a:gd name="T23" fmla="*/ 44 w 44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24">
                      <a:moveTo>
                        <a:pt x="44" y="12"/>
                      </a:moveTo>
                      <a:lnTo>
                        <a:pt x="1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1" y="24"/>
                      </a:lnTo>
                      <a:lnTo>
                        <a:pt x="44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3" name="Freeform 1111"/>
                <p:cNvSpPr>
                  <a:spLocks/>
                </p:cNvSpPr>
                <p:nvPr/>
              </p:nvSpPr>
              <p:spPr bwMode="auto">
                <a:xfrm>
                  <a:off x="2487" y="3442"/>
                  <a:ext cx="1" cy="3"/>
                </a:xfrm>
                <a:custGeom>
                  <a:avLst/>
                  <a:gdLst>
                    <a:gd name="T0" fmla="*/ 1 w 1"/>
                    <a:gd name="T1" fmla="*/ 0 h 24"/>
                    <a:gd name="T2" fmla="*/ 0 w 1"/>
                    <a:gd name="T3" fmla="*/ 0 h 24"/>
                    <a:gd name="T4" fmla="*/ 0 w 1"/>
                    <a:gd name="T5" fmla="*/ 0 h 24"/>
                    <a:gd name="T6" fmla="*/ 0 w 1"/>
                    <a:gd name="T7" fmla="*/ 0 h 24"/>
                    <a:gd name="T8" fmla="*/ 1 w 1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24"/>
                    <a:gd name="T17" fmla="*/ 1 w 1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24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1" y="2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4" name="Freeform 1112"/>
                <p:cNvSpPr>
                  <a:spLocks/>
                </p:cNvSpPr>
                <p:nvPr/>
              </p:nvSpPr>
              <p:spPr bwMode="auto">
                <a:xfrm>
                  <a:off x="2487" y="3442"/>
                  <a:ext cx="23" cy="39"/>
                </a:xfrm>
                <a:custGeom>
                  <a:avLst/>
                  <a:gdLst>
                    <a:gd name="T0" fmla="*/ 0 w 142"/>
                    <a:gd name="T1" fmla="*/ 0 h 237"/>
                    <a:gd name="T2" fmla="*/ 0 w 142"/>
                    <a:gd name="T3" fmla="*/ 0 h 237"/>
                    <a:gd name="T4" fmla="*/ 0 w 142"/>
                    <a:gd name="T5" fmla="*/ 0 h 237"/>
                    <a:gd name="T6" fmla="*/ 0 w 142"/>
                    <a:gd name="T7" fmla="*/ 0 h 237"/>
                    <a:gd name="T8" fmla="*/ 0 w 142"/>
                    <a:gd name="T9" fmla="*/ 0 h 237"/>
                    <a:gd name="T10" fmla="*/ 0 w 142"/>
                    <a:gd name="T11" fmla="*/ 0 h 237"/>
                    <a:gd name="T12" fmla="*/ 0 w 14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2"/>
                    <a:gd name="T22" fmla="*/ 0 h 237"/>
                    <a:gd name="T23" fmla="*/ 142 w 14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2" h="237">
                      <a:moveTo>
                        <a:pt x="86" y="0"/>
                      </a:moveTo>
                      <a:lnTo>
                        <a:pt x="43" y="12"/>
                      </a:lnTo>
                      <a:lnTo>
                        <a:pt x="0" y="24"/>
                      </a:lnTo>
                      <a:lnTo>
                        <a:pt x="57" y="237"/>
                      </a:lnTo>
                      <a:lnTo>
                        <a:pt x="100" y="225"/>
                      </a:lnTo>
                      <a:lnTo>
                        <a:pt x="142" y="213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5" name="Freeform 1113"/>
                <p:cNvSpPr>
                  <a:spLocks/>
                </p:cNvSpPr>
                <p:nvPr/>
              </p:nvSpPr>
              <p:spPr bwMode="auto">
                <a:xfrm>
                  <a:off x="2487" y="3442"/>
                  <a:ext cx="23" cy="39"/>
                </a:xfrm>
                <a:custGeom>
                  <a:avLst/>
                  <a:gdLst>
                    <a:gd name="T0" fmla="*/ 0 w 142"/>
                    <a:gd name="T1" fmla="*/ 0 h 237"/>
                    <a:gd name="T2" fmla="*/ 0 w 142"/>
                    <a:gd name="T3" fmla="*/ 0 h 237"/>
                    <a:gd name="T4" fmla="*/ 0 w 142"/>
                    <a:gd name="T5" fmla="*/ 0 h 237"/>
                    <a:gd name="T6" fmla="*/ 0 w 142"/>
                    <a:gd name="T7" fmla="*/ 0 h 237"/>
                    <a:gd name="T8" fmla="*/ 0 w 142"/>
                    <a:gd name="T9" fmla="*/ 0 h 237"/>
                    <a:gd name="T10" fmla="*/ 0 w 142"/>
                    <a:gd name="T11" fmla="*/ 0 h 237"/>
                    <a:gd name="T12" fmla="*/ 0 w 14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2"/>
                    <a:gd name="T22" fmla="*/ 0 h 237"/>
                    <a:gd name="T23" fmla="*/ 142 w 14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2" h="237">
                      <a:moveTo>
                        <a:pt x="86" y="0"/>
                      </a:moveTo>
                      <a:lnTo>
                        <a:pt x="43" y="12"/>
                      </a:lnTo>
                      <a:lnTo>
                        <a:pt x="0" y="24"/>
                      </a:lnTo>
                      <a:lnTo>
                        <a:pt x="57" y="237"/>
                      </a:lnTo>
                      <a:lnTo>
                        <a:pt x="100" y="225"/>
                      </a:lnTo>
                      <a:lnTo>
                        <a:pt x="142" y="213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6" name="Freeform 1114"/>
                <p:cNvSpPr>
                  <a:spLocks/>
                </p:cNvSpPr>
                <p:nvPr/>
              </p:nvSpPr>
              <p:spPr bwMode="auto">
                <a:xfrm>
                  <a:off x="2496" y="3479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43" y="0"/>
                      </a:moveTo>
                      <a:lnTo>
                        <a:pt x="0" y="12"/>
                      </a:lnTo>
                      <a:lnTo>
                        <a:pt x="2" y="17"/>
                      </a:lnTo>
                      <a:lnTo>
                        <a:pt x="4" y="21"/>
                      </a:lnTo>
                      <a:lnTo>
                        <a:pt x="7" y="27"/>
                      </a:lnTo>
                      <a:lnTo>
                        <a:pt x="12" y="31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7" name="Freeform 1115"/>
                <p:cNvSpPr>
                  <a:spLocks/>
                </p:cNvSpPr>
                <p:nvPr/>
              </p:nvSpPr>
              <p:spPr bwMode="auto">
                <a:xfrm>
                  <a:off x="2496" y="3481"/>
                  <a:ext cx="2" cy="3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9"/>
                    <a:gd name="T17" fmla="*/ 12 w 1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9">
                      <a:moveTo>
                        <a:pt x="0" y="0"/>
                      </a:moveTo>
                      <a:lnTo>
                        <a:pt x="2" y="5"/>
                      </a:lnTo>
                      <a:lnTo>
                        <a:pt x="4" y="9"/>
                      </a:lnTo>
                      <a:lnTo>
                        <a:pt x="7" y="15"/>
                      </a:lnTo>
                      <a:lnTo>
                        <a:pt x="12" y="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8" name="Freeform 1116"/>
                <p:cNvSpPr>
                  <a:spLocks/>
                </p:cNvSpPr>
                <p:nvPr/>
              </p:nvSpPr>
              <p:spPr bwMode="auto">
                <a:xfrm>
                  <a:off x="2498" y="3474"/>
                  <a:ext cx="36" cy="36"/>
                </a:xfrm>
                <a:custGeom>
                  <a:avLst/>
                  <a:gdLst>
                    <a:gd name="T0" fmla="*/ 0 w 218"/>
                    <a:gd name="T1" fmla="*/ 0 h 218"/>
                    <a:gd name="T2" fmla="*/ 0 w 218"/>
                    <a:gd name="T3" fmla="*/ 0 h 218"/>
                    <a:gd name="T4" fmla="*/ 0 w 218"/>
                    <a:gd name="T5" fmla="*/ 0 h 218"/>
                    <a:gd name="T6" fmla="*/ 0 w 218"/>
                    <a:gd name="T7" fmla="*/ 0 h 218"/>
                    <a:gd name="T8" fmla="*/ 0 w 218"/>
                    <a:gd name="T9" fmla="*/ 0 h 218"/>
                    <a:gd name="T10" fmla="*/ 0 w 218"/>
                    <a:gd name="T11" fmla="*/ 0 h 218"/>
                    <a:gd name="T12" fmla="*/ 0 w 218"/>
                    <a:gd name="T13" fmla="*/ 0 h 2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8"/>
                    <a:gd name="T22" fmla="*/ 0 h 218"/>
                    <a:gd name="T23" fmla="*/ 218 w 218"/>
                    <a:gd name="T24" fmla="*/ 218 h 2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8" h="218">
                      <a:moveTo>
                        <a:pt x="62" y="0"/>
                      </a:move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156" y="218"/>
                      </a:lnTo>
                      <a:lnTo>
                        <a:pt x="187" y="187"/>
                      </a:lnTo>
                      <a:lnTo>
                        <a:pt x="218" y="156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9" name="Freeform 1117"/>
                <p:cNvSpPr>
                  <a:spLocks/>
                </p:cNvSpPr>
                <p:nvPr/>
              </p:nvSpPr>
              <p:spPr bwMode="auto">
                <a:xfrm>
                  <a:off x="2498" y="3474"/>
                  <a:ext cx="36" cy="36"/>
                </a:xfrm>
                <a:custGeom>
                  <a:avLst/>
                  <a:gdLst>
                    <a:gd name="T0" fmla="*/ 0 w 218"/>
                    <a:gd name="T1" fmla="*/ 0 h 218"/>
                    <a:gd name="T2" fmla="*/ 0 w 218"/>
                    <a:gd name="T3" fmla="*/ 0 h 218"/>
                    <a:gd name="T4" fmla="*/ 0 w 218"/>
                    <a:gd name="T5" fmla="*/ 0 h 218"/>
                    <a:gd name="T6" fmla="*/ 0 w 218"/>
                    <a:gd name="T7" fmla="*/ 0 h 218"/>
                    <a:gd name="T8" fmla="*/ 0 w 218"/>
                    <a:gd name="T9" fmla="*/ 0 h 218"/>
                    <a:gd name="T10" fmla="*/ 0 w 218"/>
                    <a:gd name="T11" fmla="*/ 0 h 218"/>
                    <a:gd name="T12" fmla="*/ 0 w 218"/>
                    <a:gd name="T13" fmla="*/ 0 h 2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8"/>
                    <a:gd name="T22" fmla="*/ 0 h 218"/>
                    <a:gd name="T23" fmla="*/ 218 w 218"/>
                    <a:gd name="T24" fmla="*/ 218 h 2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8" h="218">
                      <a:moveTo>
                        <a:pt x="62" y="0"/>
                      </a:move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156" y="218"/>
                      </a:lnTo>
                      <a:lnTo>
                        <a:pt x="187" y="187"/>
                      </a:lnTo>
                      <a:lnTo>
                        <a:pt x="218" y="156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0" name="Freeform 1118"/>
                <p:cNvSpPr>
                  <a:spLocks/>
                </p:cNvSpPr>
                <p:nvPr/>
              </p:nvSpPr>
              <p:spPr bwMode="auto">
                <a:xfrm>
                  <a:off x="2524" y="3505"/>
                  <a:ext cx="5" cy="7"/>
                </a:xfrm>
                <a:custGeom>
                  <a:avLst/>
                  <a:gdLst>
                    <a:gd name="T0" fmla="*/ 0 w 31"/>
                    <a:gd name="T1" fmla="*/ 0 h 43"/>
                    <a:gd name="T2" fmla="*/ 0 w 31"/>
                    <a:gd name="T3" fmla="*/ 0 h 43"/>
                    <a:gd name="T4" fmla="*/ 0 w 31"/>
                    <a:gd name="T5" fmla="*/ 0 h 43"/>
                    <a:gd name="T6" fmla="*/ 0 w 31"/>
                    <a:gd name="T7" fmla="*/ 0 h 43"/>
                    <a:gd name="T8" fmla="*/ 0 w 31"/>
                    <a:gd name="T9" fmla="*/ 0 h 43"/>
                    <a:gd name="T10" fmla="*/ 0 w 31"/>
                    <a:gd name="T11" fmla="*/ 0 h 43"/>
                    <a:gd name="T12" fmla="*/ 0 w 31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3"/>
                    <a:gd name="T23" fmla="*/ 31 w 31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3">
                      <a:moveTo>
                        <a:pt x="31" y="0"/>
                      </a:moveTo>
                      <a:lnTo>
                        <a:pt x="0" y="31"/>
                      </a:lnTo>
                      <a:lnTo>
                        <a:pt x="4" y="35"/>
                      </a:lnTo>
                      <a:lnTo>
                        <a:pt x="8" y="38"/>
                      </a:lnTo>
                      <a:lnTo>
                        <a:pt x="14" y="41"/>
                      </a:lnTo>
                      <a:lnTo>
                        <a:pt x="19" y="43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1" name="Freeform 1119"/>
                <p:cNvSpPr>
                  <a:spLocks/>
                </p:cNvSpPr>
                <p:nvPr/>
              </p:nvSpPr>
              <p:spPr bwMode="auto">
                <a:xfrm>
                  <a:off x="2524" y="3510"/>
                  <a:ext cx="3" cy="2"/>
                </a:xfrm>
                <a:custGeom>
                  <a:avLst/>
                  <a:gdLst>
                    <a:gd name="T0" fmla="*/ 0 w 19"/>
                    <a:gd name="T1" fmla="*/ 0 h 12"/>
                    <a:gd name="T2" fmla="*/ 0 w 19"/>
                    <a:gd name="T3" fmla="*/ 0 h 12"/>
                    <a:gd name="T4" fmla="*/ 0 w 19"/>
                    <a:gd name="T5" fmla="*/ 0 h 12"/>
                    <a:gd name="T6" fmla="*/ 0 w 19"/>
                    <a:gd name="T7" fmla="*/ 0 h 12"/>
                    <a:gd name="T8" fmla="*/ 0 w 19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12"/>
                    <a:gd name="T17" fmla="*/ 19 w 19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12">
                      <a:moveTo>
                        <a:pt x="0" y="0"/>
                      </a:moveTo>
                      <a:lnTo>
                        <a:pt x="4" y="4"/>
                      </a:lnTo>
                      <a:lnTo>
                        <a:pt x="8" y="7"/>
                      </a:lnTo>
                      <a:lnTo>
                        <a:pt x="14" y="10"/>
                      </a:lnTo>
                      <a:lnTo>
                        <a:pt x="19" y="1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2" name="Freeform 1120"/>
                <p:cNvSpPr>
                  <a:spLocks/>
                </p:cNvSpPr>
                <p:nvPr/>
              </p:nvSpPr>
              <p:spPr bwMode="auto">
                <a:xfrm>
                  <a:off x="2527" y="3498"/>
                  <a:ext cx="40" cy="24"/>
                </a:xfrm>
                <a:custGeom>
                  <a:avLst/>
                  <a:gdLst>
                    <a:gd name="T0" fmla="*/ 0 w 236"/>
                    <a:gd name="T1" fmla="*/ 0 h 142"/>
                    <a:gd name="T2" fmla="*/ 0 w 236"/>
                    <a:gd name="T3" fmla="*/ 0 h 142"/>
                    <a:gd name="T4" fmla="*/ 0 w 236"/>
                    <a:gd name="T5" fmla="*/ 0 h 142"/>
                    <a:gd name="T6" fmla="*/ 0 w 236"/>
                    <a:gd name="T7" fmla="*/ 0 h 142"/>
                    <a:gd name="T8" fmla="*/ 0 w 236"/>
                    <a:gd name="T9" fmla="*/ 0 h 142"/>
                    <a:gd name="T10" fmla="*/ 0 w 236"/>
                    <a:gd name="T11" fmla="*/ 0 h 142"/>
                    <a:gd name="T12" fmla="*/ 0 w 236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6"/>
                    <a:gd name="T22" fmla="*/ 0 h 142"/>
                    <a:gd name="T23" fmla="*/ 236 w 236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6" h="142">
                      <a:moveTo>
                        <a:pt x="24" y="0"/>
                      </a:moveTo>
                      <a:lnTo>
                        <a:pt x="12" y="43"/>
                      </a:lnTo>
                      <a:lnTo>
                        <a:pt x="0" y="86"/>
                      </a:lnTo>
                      <a:lnTo>
                        <a:pt x="213" y="142"/>
                      </a:lnTo>
                      <a:lnTo>
                        <a:pt x="224" y="100"/>
                      </a:lnTo>
                      <a:lnTo>
                        <a:pt x="236" y="57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3" name="Freeform 1121"/>
                <p:cNvSpPr>
                  <a:spLocks/>
                </p:cNvSpPr>
                <p:nvPr/>
              </p:nvSpPr>
              <p:spPr bwMode="auto">
                <a:xfrm>
                  <a:off x="2527" y="3498"/>
                  <a:ext cx="40" cy="24"/>
                </a:xfrm>
                <a:custGeom>
                  <a:avLst/>
                  <a:gdLst>
                    <a:gd name="T0" fmla="*/ 0 w 236"/>
                    <a:gd name="T1" fmla="*/ 0 h 142"/>
                    <a:gd name="T2" fmla="*/ 0 w 236"/>
                    <a:gd name="T3" fmla="*/ 0 h 142"/>
                    <a:gd name="T4" fmla="*/ 0 w 236"/>
                    <a:gd name="T5" fmla="*/ 0 h 142"/>
                    <a:gd name="T6" fmla="*/ 0 w 236"/>
                    <a:gd name="T7" fmla="*/ 0 h 142"/>
                    <a:gd name="T8" fmla="*/ 0 w 236"/>
                    <a:gd name="T9" fmla="*/ 0 h 142"/>
                    <a:gd name="T10" fmla="*/ 0 w 236"/>
                    <a:gd name="T11" fmla="*/ 0 h 142"/>
                    <a:gd name="T12" fmla="*/ 0 w 236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6"/>
                    <a:gd name="T22" fmla="*/ 0 h 142"/>
                    <a:gd name="T23" fmla="*/ 236 w 236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6" h="142">
                      <a:moveTo>
                        <a:pt x="24" y="0"/>
                      </a:moveTo>
                      <a:lnTo>
                        <a:pt x="12" y="43"/>
                      </a:lnTo>
                      <a:lnTo>
                        <a:pt x="0" y="86"/>
                      </a:lnTo>
                      <a:lnTo>
                        <a:pt x="213" y="142"/>
                      </a:lnTo>
                      <a:lnTo>
                        <a:pt x="224" y="100"/>
                      </a:lnTo>
                      <a:lnTo>
                        <a:pt x="236" y="57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4" name="Freeform 1122"/>
                <p:cNvSpPr>
                  <a:spLocks/>
                </p:cNvSpPr>
                <p:nvPr/>
              </p:nvSpPr>
              <p:spPr bwMode="auto">
                <a:xfrm>
                  <a:off x="2563" y="3514"/>
                  <a:ext cx="4" cy="8"/>
                </a:xfrm>
                <a:custGeom>
                  <a:avLst/>
                  <a:gdLst>
                    <a:gd name="T0" fmla="*/ 0 w 23"/>
                    <a:gd name="T1" fmla="*/ 0 h 43"/>
                    <a:gd name="T2" fmla="*/ 0 w 23"/>
                    <a:gd name="T3" fmla="*/ 0 h 43"/>
                    <a:gd name="T4" fmla="*/ 0 w 23"/>
                    <a:gd name="T5" fmla="*/ 0 h 43"/>
                    <a:gd name="T6" fmla="*/ 0 w 23"/>
                    <a:gd name="T7" fmla="*/ 0 h 43"/>
                    <a:gd name="T8" fmla="*/ 0 w 23"/>
                    <a:gd name="T9" fmla="*/ 0 h 43"/>
                    <a:gd name="T10" fmla="*/ 0 w 23"/>
                    <a:gd name="T11" fmla="*/ 0 h 43"/>
                    <a:gd name="T12" fmla="*/ 0 w 23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43"/>
                    <a:gd name="T23" fmla="*/ 23 w 23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43">
                      <a:moveTo>
                        <a:pt x="11" y="0"/>
                      </a:moveTo>
                      <a:lnTo>
                        <a:pt x="0" y="42"/>
                      </a:lnTo>
                      <a:lnTo>
                        <a:pt x="5" y="43"/>
                      </a:lnTo>
                      <a:lnTo>
                        <a:pt x="11" y="43"/>
                      </a:lnTo>
                      <a:lnTo>
                        <a:pt x="17" y="43"/>
                      </a:lnTo>
                      <a:lnTo>
                        <a:pt x="23" y="42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5" name="Freeform 1123"/>
                <p:cNvSpPr>
                  <a:spLocks/>
                </p:cNvSpPr>
                <p:nvPr/>
              </p:nvSpPr>
              <p:spPr bwMode="auto">
                <a:xfrm>
                  <a:off x="2563" y="3522"/>
                  <a:ext cx="4" cy="1"/>
                </a:xfrm>
                <a:custGeom>
                  <a:avLst/>
                  <a:gdLst>
                    <a:gd name="T0" fmla="*/ 0 w 23"/>
                    <a:gd name="T1" fmla="*/ 0 h 1"/>
                    <a:gd name="T2" fmla="*/ 0 w 23"/>
                    <a:gd name="T3" fmla="*/ 1 h 1"/>
                    <a:gd name="T4" fmla="*/ 0 w 23"/>
                    <a:gd name="T5" fmla="*/ 1 h 1"/>
                    <a:gd name="T6" fmla="*/ 0 w 23"/>
                    <a:gd name="T7" fmla="*/ 1 h 1"/>
                    <a:gd name="T8" fmla="*/ 0 w 23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1"/>
                    <a:gd name="T17" fmla="*/ 23 w 23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1">
                      <a:moveTo>
                        <a:pt x="0" y="0"/>
                      </a:moveTo>
                      <a:lnTo>
                        <a:pt x="5" y="1"/>
                      </a:lnTo>
                      <a:lnTo>
                        <a:pt x="11" y="1"/>
                      </a:lnTo>
                      <a:lnTo>
                        <a:pt x="17" y="1"/>
                      </a:lnTo>
                      <a:lnTo>
                        <a:pt x="2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6" name="Freeform 1124"/>
                <p:cNvSpPr>
                  <a:spLocks/>
                </p:cNvSpPr>
                <p:nvPr/>
              </p:nvSpPr>
              <p:spPr bwMode="auto">
                <a:xfrm>
                  <a:off x="2563" y="3498"/>
                  <a:ext cx="39" cy="24"/>
                </a:xfrm>
                <a:custGeom>
                  <a:avLst/>
                  <a:gdLst>
                    <a:gd name="T0" fmla="*/ 0 w 236"/>
                    <a:gd name="T1" fmla="*/ 0 h 142"/>
                    <a:gd name="T2" fmla="*/ 0 w 236"/>
                    <a:gd name="T3" fmla="*/ 0 h 142"/>
                    <a:gd name="T4" fmla="*/ 0 w 236"/>
                    <a:gd name="T5" fmla="*/ 0 h 142"/>
                    <a:gd name="T6" fmla="*/ 0 w 236"/>
                    <a:gd name="T7" fmla="*/ 0 h 142"/>
                    <a:gd name="T8" fmla="*/ 0 w 236"/>
                    <a:gd name="T9" fmla="*/ 0 h 142"/>
                    <a:gd name="T10" fmla="*/ 0 w 236"/>
                    <a:gd name="T11" fmla="*/ 0 h 142"/>
                    <a:gd name="T12" fmla="*/ 0 w 236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6"/>
                    <a:gd name="T22" fmla="*/ 0 h 142"/>
                    <a:gd name="T23" fmla="*/ 236 w 236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6" h="142">
                      <a:moveTo>
                        <a:pt x="0" y="57"/>
                      </a:moveTo>
                      <a:lnTo>
                        <a:pt x="11" y="100"/>
                      </a:lnTo>
                      <a:lnTo>
                        <a:pt x="23" y="142"/>
                      </a:lnTo>
                      <a:lnTo>
                        <a:pt x="236" y="86"/>
                      </a:lnTo>
                      <a:lnTo>
                        <a:pt x="224" y="43"/>
                      </a:lnTo>
                      <a:lnTo>
                        <a:pt x="212" y="0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7" name="Freeform 1125"/>
                <p:cNvSpPr>
                  <a:spLocks/>
                </p:cNvSpPr>
                <p:nvPr/>
              </p:nvSpPr>
              <p:spPr bwMode="auto">
                <a:xfrm>
                  <a:off x="2563" y="3498"/>
                  <a:ext cx="39" cy="24"/>
                </a:xfrm>
                <a:custGeom>
                  <a:avLst/>
                  <a:gdLst>
                    <a:gd name="T0" fmla="*/ 0 w 236"/>
                    <a:gd name="T1" fmla="*/ 0 h 142"/>
                    <a:gd name="T2" fmla="*/ 0 w 236"/>
                    <a:gd name="T3" fmla="*/ 0 h 142"/>
                    <a:gd name="T4" fmla="*/ 0 w 236"/>
                    <a:gd name="T5" fmla="*/ 0 h 142"/>
                    <a:gd name="T6" fmla="*/ 0 w 236"/>
                    <a:gd name="T7" fmla="*/ 0 h 142"/>
                    <a:gd name="T8" fmla="*/ 0 w 236"/>
                    <a:gd name="T9" fmla="*/ 0 h 142"/>
                    <a:gd name="T10" fmla="*/ 0 w 236"/>
                    <a:gd name="T11" fmla="*/ 0 h 142"/>
                    <a:gd name="T12" fmla="*/ 0 w 236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6"/>
                    <a:gd name="T22" fmla="*/ 0 h 142"/>
                    <a:gd name="T23" fmla="*/ 236 w 236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6" h="142">
                      <a:moveTo>
                        <a:pt x="0" y="57"/>
                      </a:moveTo>
                      <a:lnTo>
                        <a:pt x="11" y="100"/>
                      </a:lnTo>
                      <a:lnTo>
                        <a:pt x="23" y="142"/>
                      </a:lnTo>
                      <a:lnTo>
                        <a:pt x="236" y="86"/>
                      </a:lnTo>
                      <a:lnTo>
                        <a:pt x="224" y="43"/>
                      </a:lnTo>
                      <a:lnTo>
                        <a:pt x="212" y="0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8" name="Freeform 1126"/>
                <p:cNvSpPr>
                  <a:spLocks/>
                </p:cNvSpPr>
                <p:nvPr/>
              </p:nvSpPr>
              <p:spPr bwMode="auto">
                <a:xfrm>
                  <a:off x="2600" y="3505"/>
                  <a:ext cx="5" cy="7"/>
                </a:xfrm>
                <a:custGeom>
                  <a:avLst/>
                  <a:gdLst>
                    <a:gd name="T0" fmla="*/ 0 w 31"/>
                    <a:gd name="T1" fmla="*/ 0 h 43"/>
                    <a:gd name="T2" fmla="*/ 0 w 31"/>
                    <a:gd name="T3" fmla="*/ 0 h 43"/>
                    <a:gd name="T4" fmla="*/ 0 w 31"/>
                    <a:gd name="T5" fmla="*/ 0 h 43"/>
                    <a:gd name="T6" fmla="*/ 0 w 31"/>
                    <a:gd name="T7" fmla="*/ 0 h 43"/>
                    <a:gd name="T8" fmla="*/ 0 w 31"/>
                    <a:gd name="T9" fmla="*/ 0 h 43"/>
                    <a:gd name="T10" fmla="*/ 0 w 31"/>
                    <a:gd name="T11" fmla="*/ 0 h 43"/>
                    <a:gd name="T12" fmla="*/ 0 w 31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3"/>
                    <a:gd name="T23" fmla="*/ 31 w 31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3">
                      <a:moveTo>
                        <a:pt x="0" y="0"/>
                      </a:moveTo>
                      <a:lnTo>
                        <a:pt x="12" y="43"/>
                      </a:lnTo>
                      <a:lnTo>
                        <a:pt x="17" y="41"/>
                      </a:lnTo>
                      <a:lnTo>
                        <a:pt x="21" y="38"/>
                      </a:lnTo>
                      <a:lnTo>
                        <a:pt x="27" y="35"/>
                      </a:lnTo>
                      <a:lnTo>
                        <a:pt x="31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9" name="Freeform 1127"/>
                <p:cNvSpPr>
                  <a:spLocks/>
                </p:cNvSpPr>
                <p:nvPr/>
              </p:nvSpPr>
              <p:spPr bwMode="auto">
                <a:xfrm>
                  <a:off x="2602" y="3510"/>
                  <a:ext cx="3" cy="2"/>
                </a:xfrm>
                <a:custGeom>
                  <a:avLst/>
                  <a:gdLst>
                    <a:gd name="T0" fmla="*/ 0 w 19"/>
                    <a:gd name="T1" fmla="*/ 0 h 12"/>
                    <a:gd name="T2" fmla="*/ 0 w 19"/>
                    <a:gd name="T3" fmla="*/ 0 h 12"/>
                    <a:gd name="T4" fmla="*/ 0 w 19"/>
                    <a:gd name="T5" fmla="*/ 0 h 12"/>
                    <a:gd name="T6" fmla="*/ 0 w 19"/>
                    <a:gd name="T7" fmla="*/ 0 h 12"/>
                    <a:gd name="T8" fmla="*/ 0 w 19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12"/>
                    <a:gd name="T17" fmla="*/ 19 w 19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12">
                      <a:moveTo>
                        <a:pt x="0" y="12"/>
                      </a:moveTo>
                      <a:lnTo>
                        <a:pt x="5" y="10"/>
                      </a:lnTo>
                      <a:lnTo>
                        <a:pt x="9" y="7"/>
                      </a:lnTo>
                      <a:lnTo>
                        <a:pt x="15" y="4"/>
                      </a:lnTo>
                      <a:lnTo>
                        <a:pt x="19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0" name="Freeform 1128"/>
                <p:cNvSpPr>
                  <a:spLocks/>
                </p:cNvSpPr>
                <p:nvPr/>
              </p:nvSpPr>
              <p:spPr bwMode="auto">
                <a:xfrm>
                  <a:off x="2595" y="3474"/>
                  <a:ext cx="36" cy="36"/>
                </a:xfrm>
                <a:custGeom>
                  <a:avLst/>
                  <a:gdLst>
                    <a:gd name="T0" fmla="*/ 0 w 217"/>
                    <a:gd name="T1" fmla="*/ 0 h 218"/>
                    <a:gd name="T2" fmla="*/ 0 w 217"/>
                    <a:gd name="T3" fmla="*/ 0 h 218"/>
                    <a:gd name="T4" fmla="*/ 0 w 217"/>
                    <a:gd name="T5" fmla="*/ 0 h 218"/>
                    <a:gd name="T6" fmla="*/ 0 w 217"/>
                    <a:gd name="T7" fmla="*/ 0 h 218"/>
                    <a:gd name="T8" fmla="*/ 0 w 217"/>
                    <a:gd name="T9" fmla="*/ 0 h 218"/>
                    <a:gd name="T10" fmla="*/ 0 w 217"/>
                    <a:gd name="T11" fmla="*/ 0 h 218"/>
                    <a:gd name="T12" fmla="*/ 0 w 217"/>
                    <a:gd name="T13" fmla="*/ 0 h 2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7"/>
                    <a:gd name="T22" fmla="*/ 0 h 218"/>
                    <a:gd name="T23" fmla="*/ 217 w 217"/>
                    <a:gd name="T24" fmla="*/ 218 h 2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7" h="218">
                      <a:moveTo>
                        <a:pt x="0" y="156"/>
                      </a:moveTo>
                      <a:lnTo>
                        <a:pt x="31" y="187"/>
                      </a:lnTo>
                      <a:lnTo>
                        <a:pt x="62" y="218"/>
                      </a:lnTo>
                      <a:lnTo>
                        <a:pt x="217" y="62"/>
                      </a:lnTo>
                      <a:lnTo>
                        <a:pt x="186" y="31"/>
                      </a:lnTo>
                      <a:lnTo>
                        <a:pt x="155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1" name="Freeform 1129"/>
                <p:cNvSpPr>
                  <a:spLocks/>
                </p:cNvSpPr>
                <p:nvPr/>
              </p:nvSpPr>
              <p:spPr bwMode="auto">
                <a:xfrm>
                  <a:off x="2595" y="3474"/>
                  <a:ext cx="36" cy="36"/>
                </a:xfrm>
                <a:custGeom>
                  <a:avLst/>
                  <a:gdLst>
                    <a:gd name="T0" fmla="*/ 0 w 217"/>
                    <a:gd name="T1" fmla="*/ 0 h 218"/>
                    <a:gd name="T2" fmla="*/ 0 w 217"/>
                    <a:gd name="T3" fmla="*/ 0 h 218"/>
                    <a:gd name="T4" fmla="*/ 0 w 217"/>
                    <a:gd name="T5" fmla="*/ 0 h 218"/>
                    <a:gd name="T6" fmla="*/ 0 w 217"/>
                    <a:gd name="T7" fmla="*/ 0 h 218"/>
                    <a:gd name="T8" fmla="*/ 0 w 217"/>
                    <a:gd name="T9" fmla="*/ 0 h 218"/>
                    <a:gd name="T10" fmla="*/ 0 w 217"/>
                    <a:gd name="T11" fmla="*/ 0 h 218"/>
                    <a:gd name="T12" fmla="*/ 0 w 217"/>
                    <a:gd name="T13" fmla="*/ 0 h 2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7"/>
                    <a:gd name="T22" fmla="*/ 0 h 218"/>
                    <a:gd name="T23" fmla="*/ 217 w 217"/>
                    <a:gd name="T24" fmla="*/ 218 h 2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7" h="218">
                      <a:moveTo>
                        <a:pt x="0" y="156"/>
                      </a:moveTo>
                      <a:lnTo>
                        <a:pt x="31" y="187"/>
                      </a:lnTo>
                      <a:lnTo>
                        <a:pt x="62" y="218"/>
                      </a:lnTo>
                      <a:lnTo>
                        <a:pt x="217" y="62"/>
                      </a:lnTo>
                      <a:lnTo>
                        <a:pt x="186" y="31"/>
                      </a:lnTo>
                      <a:lnTo>
                        <a:pt x="155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2" name="Freeform 1130"/>
                <p:cNvSpPr>
                  <a:spLocks/>
                </p:cNvSpPr>
                <p:nvPr/>
              </p:nvSpPr>
              <p:spPr bwMode="auto">
                <a:xfrm>
                  <a:off x="2626" y="3479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0" y="0"/>
                      </a:moveTo>
                      <a:lnTo>
                        <a:pt x="31" y="31"/>
                      </a:lnTo>
                      <a:lnTo>
                        <a:pt x="35" y="27"/>
                      </a:lnTo>
                      <a:lnTo>
                        <a:pt x="38" y="22"/>
                      </a:lnTo>
                      <a:lnTo>
                        <a:pt x="41" y="17"/>
                      </a:lnTo>
                      <a:lnTo>
                        <a:pt x="4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3" name="Freeform 1131"/>
                <p:cNvSpPr>
                  <a:spLocks/>
                </p:cNvSpPr>
                <p:nvPr/>
              </p:nvSpPr>
              <p:spPr bwMode="auto">
                <a:xfrm>
                  <a:off x="2631" y="3481"/>
                  <a:ext cx="2" cy="3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9"/>
                    <a:gd name="T17" fmla="*/ 12 w 1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9">
                      <a:moveTo>
                        <a:pt x="0" y="19"/>
                      </a:moveTo>
                      <a:lnTo>
                        <a:pt x="4" y="15"/>
                      </a:lnTo>
                      <a:lnTo>
                        <a:pt x="7" y="10"/>
                      </a:lnTo>
                      <a:lnTo>
                        <a:pt x="10" y="5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4" name="Freeform 1132"/>
                <p:cNvSpPr>
                  <a:spLocks/>
                </p:cNvSpPr>
                <p:nvPr/>
              </p:nvSpPr>
              <p:spPr bwMode="auto">
                <a:xfrm>
                  <a:off x="2619" y="3442"/>
                  <a:ext cx="24" cy="39"/>
                </a:xfrm>
                <a:custGeom>
                  <a:avLst/>
                  <a:gdLst>
                    <a:gd name="T0" fmla="*/ 0 w 142"/>
                    <a:gd name="T1" fmla="*/ 0 h 237"/>
                    <a:gd name="T2" fmla="*/ 0 w 142"/>
                    <a:gd name="T3" fmla="*/ 0 h 237"/>
                    <a:gd name="T4" fmla="*/ 0 w 142"/>
                    <a:gd name="T5" fmla="*/ 0 h 237"/>
                    <a:gd name="T6" fmla="*/ 0 w 142"/>
                    <a:gd name="T7" fmla="*/ 0 h 237"/>
                    <a:gd name="T8" fmla="*/ 0 w 142"/>
                    <a:gd name="T9" fmla="*/ 0 h 237"/>
                    <a:gd name="T10" fmla="*/ 0 w 142"/>
                    <a:gd name="T11" fmla="*/ 0 h 237"/>
                    <a:gd name="T12" fmla="*/ 0 w 14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2"/>
                    <a:gd name="T22" fmla="*/ 0 h 237"/>
                    <a:gd name="T23" fmla="*/ 142 w 14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2" h="237">
                      <a:moveTo>
                        <a:pt x="0" y="213"/>
                      </a:moveTo>
                      <a:lnTo>
                        <a:pt x="43" y="225"/>
                      </a:lnTo>
                      <a:lnTo>
                        <a:pt x="86" y="237"/>
                      </a:lnTo>
                      <a:lnTo>
                        <a:pt x="142" y="24"/>
                      </a:lnTo>
                      <a:lnTo>
                        <a:pt x="100" y="12"/>
                      </a:lnTo>
                      <a:lnTo>
                        <a:pt x="57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5" name="Freeform 1133"/>
                <p:cNvSpPr>
                  <a:spLocks/>
                </p:cNvSpPr>
                <p:nvPr/>
              </p:nvSpPr>
              <p:spPr bwMode="auto">
                <a:xfrm>
                  <a:off x="2619" y="3442"/>
                  <a:ext cx="24" cy="39"/>
                </a:xfrm>
                <a:custGeom>
                  <a:avLst/>
                  <a:gdLst>
                    <a:gd name="T0" fmla="*/ 0 w 142"/>
                    <a:gd name="T1" fmla="*/ 0 h 237"/>
                    <a:gd name="T2" fmla="*/ 0 w 142"/>
                    <a:gd name="T3" fmla="*/ 0 h 237"/>
                    <a:gd name="T4" fmla="*/ 0 w 142"/>
                    <a:gd name="T5" fmla="*/ 0 h 237"/>
                    <a:gd name="T6" fmla="*/ 0 w 142"/>
                    <a:gd name="T7" fmla="*/ 0 h 237"/>
                    <a:gd name="T8" fmla="*/ 0 w 142"/>
                    <a:gd name="T9" fmla="*/ 0 h 237"/>
                    <a:gd name="T10" fmla="*/ 0 w 142"/>
                    <a:gd name="T11" fmla="*/ 0 h 237"/>
                    <a:gd name="T12" fmla="*/ 0 w 14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2"/>
                    <a:gd name="T22" fmla="*/ 0 h 237"/>
                    <a:gd name="T23" fmla="*/ 142 w 14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2" h="237">
                      <a:moveTo>
                        <a:pt x="0" y="213"/>
                      </a:moveTo>
                      <a:lnTo>
                        <a:pt x="43" y="225"/>
                      </a:lnTo>
                      <a:lnTo>
                        <a:pt x="86" y="237"/>
                      </a:lnTo>
                      <a:lnTo>
                        <a:pt x="142" y="24"/>
                      </a:lnTo>
                      <a:lnTo>
                        <a:pt x="100" y="12"/>
                      </a:lnTo>
                      <a:lnTo>
                        <a:pt x="57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6" name="Freeform 1134"/>
                <p:cNvSpPr>
                  <a:spLocks/>
                </p:cNvSpPr>
                <p:nvPr/>
              </p:nvSpPr>
              <p:spPr bwMode="auto">
                <a:xfrm>
                  <a:off x="2635" y="3442"/>
                  <a:ext cx="8" cy="3"/>
                </a:xfrm>
                <a:custGeom>
                  <a:avLst/>
                  <a:gdLst>
                    <a:gd name="T0" fmla="*/ 0 w 43"/>
                    <a:gd name="T1" fmla="*/ 0 h 24"/>
                    <a:gd name="T2" fmla="*/ 0 w 43"/>
                    <a:gd name="T3" fmla="*/ 0 h 24"/>
                    <a:gd name="T4" fmla="*/ 0 w 43"/>
                    <a:gd name="T5" fmla="*/ 0 h 24"/>
                    <a:gd name="T6" fmla="*/ 0 w 43"/>
                    <a:gd name="T7" fmla="*/ 0 h 24"/>
                    <a:gd name="T8" fmla="*/ 0 w 43"/>
                    <a:gd name="T9" fmla="*/ 0 h 24"/>
                    <a:gd name="T10" fmla="*/ 0 w 43"/>
                    <a:gd name="T11" fmla="*/ 0 h 24"/>
                    <a:gd name="T12" fmla="*/ 0 w 43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4"/>
                    <a:gd name="T23" fmla="*/ 43 w 43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4">
                      <a:moveTo>
                        <a:pt x="0" y="12"/>
                      </a:moveTo>
                      <a:lnTo>
                        <a:pt x="42" y="24"/>
                      </a:lnTo>
                      <a:lnTo>
                        <a:pt x="43" y="19"/>
                      </a:lnTo>
                      <a:lnTo>
                        <a:pt x="43" y="12"/>
                      </a:lnTo>
                      <a:lnTo>
                        <a:pt x="43" y="7"/>
                      </a:lnTo>
                      <a:lnTo>
                        <a:pt x="4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7" name="Freeform 1135"/>
                <p:cNvSpPr>
                  <a:spLocks/>
                </p:cNvSpPr>
                <p:nvPr/>
              </p:nvSpPr>
              <p:spPr bwMode="auto">
                <a:xfrm>
                  <a:off x="2643" y="3442"/>
                  <a:ext cx="1" cy="3"/>
                </a:xfrm>
                <a:custGeom>
                  <a:avLst/>
                  <a:gdLst>
                    <a:gd name="T0" fmla="*/ 0 w 1"/>
                    <a:gd name="T1" fmla="*/ 0 h 24"/>
                    <a:gd name="T2" fmla="*/ 1 w 1"/>
                    <a:gd name="T3" fmla="*/ 0 h 24"/>
                    <a:gd name="T4" fmla="*/ 1 w 1"/>
                    <a:gd name="T5" fmla="*/ 0 h 24"/>
                    <a:gd name="T6" fmla="*/ 1 w 1"/>
                    <a:gd name="T7" fmla="*/ 0 h 24"/>
                    <a:gd name="T8" fmla="*/ 0 w 1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24"/>
                    <a:gd name="T17" fmla="*/ 1 w 1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24">
                      <a:moveTo>
                        <a:pt x="0" y="24"/>
                      </a:moveTo>
                      <a:lnTo>
                        <a:pt x="1" y="19"/>
                      </a:lnTo>
                      <a:lnTo>
                        <a:pt x="1" y="12"/>
                      </a:lnTo>
                      <a:lnTo>
                        <a:pt x="1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8" name="Freeform 1136"/>
                <p:cNvSpPr>
                  <a:spLocks/>
                </p:cNvSpPr>
                <p:nvPr/>
              </p:nvSpPr>
              <p:spPr bwMode="auto">
                <a:xfrm>
                  <a:off x="1093" y="3684"/>
                  <a:ext cx="15" cy="10"/>
                </a:xfrm>
                <a:custGeom>
                  <a:avLst/>
                  <a:gdLst>
                    <a:gd name="T0" fmla="*/ 0 w 87"/>
                    <a:gd name="T1" fmla="*/ 0 h 56"/>
                    <a:gd name="T2" fmla="*/ 0 w 87"/>
                    <a:gd name="T3" fmla="*/ 0 h 56"/>
                    <a:gd name="T4" fmla="*/ 0 w 87"/>
                    <a:gd name="T5" fmla="*/ 0 h 56"/>
                    <a:gd name="T6" fmla="*/ 0 w 87"/>
                    <a:gd name="T7" fmla="*/ 0 h 56"/>
                    <a:gd name="T8" fmla="*/ 0 w 87"/>
                    <a:gd name="T9" fmla="*/ 0 h 56"/>
                    <a:gd name="T10" fmla="*/ 0 w 87"/>
                    <a:gd name="T11" fmla="*/ 0 h 56"/>
                    <a:gd name="T12" fmla="*/ 0 w 87"/>
                    <a:gd name="T13" fmla="*/ 0 h 56"/>
                    <a:gd name="T14" fmla="*/ 0 w 87"/>
                    <a:gd name="T15" fmla="*/ 0 h 56"/>
                    <a:gd name="T16" fmla="*/ 0 w 87"/>
                    <a:gd name="T17" fmla="*/ 0 h 56"/>
                    <a:gd name="T18" fmla="*/ 0 w 87"/>
                    <a:gd name="T19" fmla="*/ 0 h 56"/>
                    <a:gd name="T20" fmla="*/ 0 w 87"/>
                    <a:gd name="T21" fmla="*/ 0 h 56"/>
                    <a:gd name="T22" fmla="*/ 0 w 87"/>
                    <a:gd name="T23" fmla="*/ 0 h 56"/>
                    <a:gd name="T24" fmla="*/ 0 w 87"/>
                    <a:gd name="T25" fmla="*/ 0 h 56"/>
                    <a:gd name="T26" fmla="*/ 0 w 87"/>
                    <a:gd name="T27" fmla="*/ 0 h 56"/>
                    <a:gd name="T28" fmla="*/ 0 w 87"/>
                    <a:gd name="T29" fmla="*/ 0 h 56"/>
                    <a:gd name="T30" fmla="*/ 0 w 87"/>
                    <a:gd name="T31" fmla="*/ 0 h 5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7"/>
                    <a:gd name="T49" fmla="*/ 0 h 56"/>
                    <a:gd name="T50" fmla="*/ 87 w 87"/>
                    <a:gd name="T51" fmla="*/ 56 h 5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7" h="56">
                      <a:moveTo>
                        <a:pt x="44" y="44"/>
                      </a:moveTo>
                      <a:lnTo>
                        <a:pt x="1" y="56"/>
                      </a:lnTo>
                      <a:lnTo>
                        <a:pt x="0" y="45"/>
                      </a:lnTo>
                      <a:lnTo>
                        <a:pt x="0" y="35"/>
                      </a:lnTo>
                      <a:lnTo>
                        <a:pt x="5" y="25"/>
                      </a:lnTo>
                      <a:lnTo>
                        <a:pt x="10" y="15"/>
                      </a:lnTo>
                      <a:lnTo>
                        <a:pt x="18" y="8"/>
                      </a:lnTo>
                      <a:lnTo>
                        <a:pt x="27" y="4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59" y="3"/>
                      </a:lnTo>
                      <a:lnTo>
                        <a:pt x="69" y="7"/>
                      </a:lnTo>
                      <a:lnTo>
                        <a:pt x="76" y="14"/>
                      </a:lnTo>
                      <a:lnTo>
                        <a:pt x="83" y="23"/>
                      </a:lnTo>
                      <a:lnTo>
                        <a:pt x="87" y="32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9" name="Freeform 1137"/>
                <p:cNvSpPr>
                  <a:spLocks/>
                </p:cNvSpPr>
                <p:nvPr/>
              </p:nvSpPr>
              <p:spPr bwMode="auto">
                <a:xfrm>
                  <a:off x="1093" y="3684"/>
                  <a:ext cx="15" cy="10"/>
                </a:xfrm>
                <a:custGeom>
                  <a:avLst/>
                  <a:gdLst>
                    <a:gd name="T0" fmla="*/ 0 w 87"/>
                    <a:gd name="T1" fmla="*/ 0 h 56"/>
                    <a:gd name="T2" fmla="*/ 0 w 87"/>
                    <a:gd name="T3" fmla="*/ 0 h 56"/>
                    <a:gd name="T4" fmla="*/ 0 w 87"/>
                    <a:gd name="T5" fmla="*/ 0 h 56"/>
                    <a:gd name="T6" fmla="*/ 0 w 87"/>
                    <a:gd name="T7" fmla="*/ 0 h 56"/>
                    <a:gd name="T8" fmla="*/ 0 w 87"/>
                    <a:gd name="T9" fmla="*/ 0 h 56"/>
                    <a:gd name="T10" fmla="*/ 0 w 87"/>
                    <a:gd name="T11" fmla="*/ 0 h 56"/>
                    <a:gd name="T12" fmla="*/ 0 w 87"/>
                    <a:gd name="T13" fmla="*/ 0 h 56"/>
                    <a:gd name="T14" fmla="*/ 0 w 87"/>
                    <a:gd name="T15" fmla="*/ 0 h 56"/>
                    <a:gd name="T16" fmla="*/ 0 w 87"/>
                    <a:gd name="T17" fmla="*/ 0 h 56"/>
                    <a:gd name="T18" fmla="*/ 0 w 87"/>
                    <a:gd name="T19" fmla="*/ 0 h 56"/>
                    <a:gd name="T20" fmla="*/ 0 w 87"/>
                    <a:gd name="T21" fmla="*/ 0 h 56"/>
                    <a:gd name="T22" fmla="*/ 0 w 87"/>
                    <a:gd name="T23" fmla="*/ 0 h 56"/>
                    <a:gd name="T24" fmla="*/ 0 w 87"/>
                    <a:gd name="T25" fmla="*/ 0 h 56"/>
                    <a:gd name="T26" fmla="*/ 0 w 87"/>
                    <a:gd name="T27" fmla="*/ 0 h 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56"/>
                    <a:gd name="T44" fmla="*/ 87 w 87"/>
                    <a:gd name="T45" fmla="*/ 56 h 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56">
                      <a:moveTo>
                        <a:pt x="1" y="56"/>
                      </a:moveTo>
                      <a:lnTo>
                        <a:pt x="0" y="45"/>
                      </a:lnTo>
                      <a:lnTo>
                        <a:pt x="0" y="35"/>
                      </a:lnTo>
                      <a:lnTo>
                        <a:pt x="5" y="25"/>
                      </a:lnTo>
                      <a:lnTo>
                        <a:pt x="10" y="15"/>
                      </a:lnTo>
                      <a:lnTo>
                        <a:pt x="18" y="8"/>
                      </a:lnTo>
                      <a:lnTo>
                        <a:pt x="27" y="4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59" y="3"/>
                      </a:lnTo>
                      <a:lnTo>
                        <a:pt x="69" y="7"/>
                      </a:lnTo>
                      <a:lnTo>
                        <a:pt x="76" y="14"/>
                      </a:lnTo>
                      <a:lnTo>
                        <a:pt x="83" y="23"/>
                      </a:lnTo>
                      <a:lnTo>
                        <a:pt x="87" y="3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0" name="Freeform 1138"/>
                <p:cNvSpPr>
                  <a:spLocks/>
                </p:cNvSpPr>
                <p:nvPr/>
              </p:nvSpPr>
              <p:spPr bwMode="auto">
                <a:xfrm>
                  <a:off x="1094" y="3690"/>
                  <a:ext cx="23" cy="39"/>
                </a:xfrm>
                <a:custGeom>
                  <a:avLst/>
                  <a:gdLst>
                    <a:gd name="T0" fmla="*/ 0 w 144"/>
                    <a:gd name="T1" fmla="*/ 0 h 237"/>
                    <a:gd name="T2" fmla="*/ 0 w 144"/>
                    <a:gd name="T3" fmla="*/ 0 h 237"/>
                    <a:gd name="T4" fmla="*/ 0 w 144"/>
                    <a:gd name="T5" fmla="*/ 0 h 237"/>
                    <a:gd name="T6" fmla="*/ 0 w 144"/>
                    <a:gd name="T7" fmla="*/ 0 h 237"/>
                    <a:gd name="T8" fmla="*/ 0 w 144"/>
                    <a:gd name="T9" fmla="*/ 0 h 237"/>
                    <a:gd name="T10" fmla="*/ 0 w 144"/>
                    <a:gd name="T11" fmla="*/ 0 h 237"/>
                    <a:gd name="T12" fmla="*/ 0 w 144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237"/>
                    <a:gd name="T23" fmla="*/ 144 w 144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237">
                      <a:moveTo>
                        <a:pt x="86" y="0"/>
                      </a:moveTo>
                      <a:lnTo>
                        <a:pt x="43" y="12"/>
                      </a:lnTo>
                      <a:lnTo>
                        <a:pt x="0" y="24"/>
                      </a:lnTo>
                      <a:lnTo>
                        <a:pt x="58" y="237"/>
                      </a:lnTo>
                      <a:lnTo>
                        <a:pt x="101" y="225"/>
                      </a:lnTo>
                      <a:lnTo>
                        <a:pt x="144" y="213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1" name="Freeform 1139"/>
                <p:cNvSpPr>
                  <a:spLocks/>
                </p:cNvSpPr>
                <p:nvPr/>
              </p:nvSpPr>
              <p:spPr bwMode="auto">
                <a:xfrm>
                  <a:off x="1094" y="3690"/>
                  <a:ext cx="23" cy="39"/>
                </a:xfrm>
                <a:custGeom>
                  <a:avLst/>
                  <a:gdLst>
                    <a:gd name="T0" fmla="*/ 0 w 144"/>
                    <a:gd name="T1" fmla="*/ 0 h 237"/>
                    <a:gd name="T2" fmla="*/ 0 w 144"/>
                    <a:gd name="T3" fmla="*/ 0 h 237"/>
                    <a:gd name="T4" fmla="*/ 0 w 144"/>
                    <a:gd name="T5" fmla="*/ 0 h 237"/>
                    <a:gd name="T6" fmla="*/ 0 w 144"/>
                    <a:gd name="T7" fmla="*/ 0 h 237"/>
                    <a:gd name="T8" fmla="*/ 0 w 144"/>
                    <a:gd name="T9" fmla="*/ 0 h 237"/>
                    <a:gd name="T10" fmla="*/ 0 w 144"/>
                    <a:gd name="T11" fmla="*/ 0 h 237"/>
                    <a:gd name="T12" fmla="*/ 0 w 144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237"/>
                    <a:gd name="T23" fmla="*/ 144 w 144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237">
                      <a:moveTo>
                        <a:pt x="86" y="0"/>
                      </a:moveTo>
                      <a:lnTo>
                        <a:pt x="43" y="12"/>
                      </a:lnTo>
                      <a:lnTo>
                        <a:pt x="0" y="24"/>
                      </a:lnTo>
                      <a:lnTo>
                        <a:pt x="58" y="237"/>
                      </a:lnTo>
                      <a:lnTo>
                        <a:pt x="101" y="225"/>
                      </a:lnTo>
                      <a:lnTo>
                        <a:pt x="144" y="213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2" name="Freeform 1140"/>
                <p:cNvSpPr>
                  <a:spLocks/>
                </p:cNvSpPr>
                <p:nvPr/>
              </p:nvSpPr>
              <p:spPr bwMode="auto">
                <a:xfrm>
                  <a:off x="1103" y="3727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43" y="0"/>
                      </a:moveTo>
                      <a:lnTo>
                        <a:pt x="0" y="12"/>
                      </a:lnTo>
                      <a:lnTo>
                        <a:pt x="2" y="17"/>
                      </a:lnTo>
                      <a:lnTo>
                        <a:pt x="4" y="21"/>
                      </a:lnTo>
                      <a:lnTo>
                        <a:pt x="8" y="27"/>
                      </a:lnTo>
                      <a:lnTo>
                        <a:pt x="12" y="31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3" name="Freeform 1141"/>
                <p:cNvSpPr>
                  <a:spLocks/>
                </p:cNvSpPr>
                <p:nvPr/>
              </p:nvSpPr>
              <p:spPr bwMode="auto">
                <a:xfrm>
                  <a:off x="1103" y="3729"/>
                  <a:ext cx="2" cy="3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9"/>
                    <a:gd name="T17" fmla="*/ 12 w 1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9">
                      <a:moveTo>
                        <a:pt x="0" y="0"/>
                      </a:moveTo>
                      <a:lnTo>
                        <a:pt x="2" y="5"/>
                      </a:lnTo>
                      <a:lnTo>
                        <a:pt x="4" y="9"/>
                      </a:lnTo>
                      <a:lnTo>
                        <a:pt x="8" y="15"/>
                      </a:lnTo>
                      <a:lnTo>
                        <a:pt x="12" y="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4" name="Freeform 1142"/>
                <p:cNvSpPr>
                  <a:spLocks/>
                </p:cNvSpPr>
                <p:nvPr/>
              </p:nvSpPr>
              <p:spPr bwMode="auto">
                <a:xfrm>
                  <a:off x="1105" y="3722"/>
                  <a:ext cx="36" cy="36"/>
                </a:xfrm>
                <a:custGeom>
                  <a:avLst/>
                  <a:gdLst>
                    <a:gd name="T0" fmla="*/ 0 w 217"/>
                    <a:gd name="T1" fmla="*/ 0 h 217"/>
                    <a:gd name="T2" fmla="*/ 0 w 217"/>
                    <a:gd name="T3" fmla="*/ 0 h 217"/>
                    <a:gd name="T4" fmla="*/ 0 w 217"/>
                    <a:gd name="T5" fmla="*/ 0 h 217"/>
                    <a:gd name="T6" fmla="*/ 0 w 217"/>
                    <a:gd name="T7" fmla="*/ 0 h 217"/>
                    <a:gd name="T8" fmla="*/ 0 w 217"/>
                    <a:gd name="T9" fmla="*/ 0 h 217"/>
                    <a:gd name="T10" fmla="*/ 0 w 217"/>
                    <a:gd name="T11" fmla="*/ 0 h 217"/>
                    <a:gd name="T12" fmla="*/ 0 w 217"/>
                    <a:gd name="T13" fmla="*/ 0 h 2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7"/>
                    <a:gd name="T22" fmla="*/ 0 h 217"/>
                    <a:gd name="T23" fmla="*/ 217 w 217"/>
                    <a:gd name="T24" fmla="*/ 217 h 2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7" h="217">
                      <a:moveTo>
                        <a:pt x="62" y="0"/>
                      </a:move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155" y="217"/>
                      </a:lnTo>
                      <a:lnTo>
                        <a:pt x="186" y="186"/>
                      </a:lnTo>
                      <a:lnTo>
                        <a:pt x="217" y="155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5" name="Freeform 1143"/>
                <p:cNvSpPr>
                  <a:spLocks/>
                </p:cNvSpPr>
                <p:nvPr/>
              </p:nvSpPr>
              <p:spPr bwMode="auto">
                <a:xfrm>
                  <a:off x="1105" y="3722"/>
                  <a:ext cx="36" cy="36"/>
                </a:xfrm>
                <a:custGeom>
                  <a:avLst/>
                  <a:gdLst>
                    <a:gd name="T0" fmla="*/ 0 w 217"/>
                    <a:gd name="T1" fmla="*/ 0 h 217"/>
                    <a:gd name="T2" fmla="*/ 0 w 217"/>
                    <a:gd name="T3" fmla="*/ 0 h 217"/>
                    <a:gd name="T4" fmla="*/ 0 w 217"/>
                    <a:gd name="T5" fmla="*/ 0 h 217"/>
                    <a:gd name="T6" fmla="*/ 0 w 217"/>
                    <a:gd name="T7" fmla="*/ 0 h 217"/>
                    <a:gd name="T8" fmla="*/ 0 w 217"/>
                    <a:gd name="T9" fmla="*/ 0 h 217"/>
                    <a:gd name="T10" fmla="*/ 0 w 217"/>
                    <a:gd name="T11" fmla="*/ 0 h 217"/>
                    <a:gd name="T12" fmla="*/ 0 w 217"/>
                    <a:gd name="T13" fmla="*/ 0 h 2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7"/>
                    <a:gd name="T22" fmla="*/ 0 h 217"/>
                    <a:gd name="T23" fmla="*/ 217 w 217"/>
                    <a:gd name="T24" fmla="*/ 217 h 2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7" h="217">
                      <a:moveTo>
                        <a:pt x="62" y="0"/>
                      </a:move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155" y="217"/>
                      </a:lnTo>
                      <a:lnTo>
                        <a:pt x="186" y="186"/>
                      </a:lnTo>
                      <a:lnTo>
                        <a:pt x="217" y="155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6" name="Freeform 1144"/>
                <p:cNvSpPr>
                  <a:spLocks/>
                </p:cNvSpPr>
                <p:nvPr/>
              </p:nvSpPr>
              <p:spPr bwMode="auto">
                <a:xfrm>
                  <a:off x="1131" y="3753"/>
                  <a:ext cx="5" cy="7"/>
                </a:xfrm>
                <a:custGeom>
                  <a:avLst/>
                  <a:gdLst>
                    <a:gd name="T0" fmla="*/ 0 w 31"/>
                    <a:gd name="T1" fmla="*/ 0 h 43"/>
                    <a:gd name="T2" fmla="*/ 0 w 31"/>
                    <a:gd name="T3" fmla="*/ 0 h 43"/>
                    <a:gd name="T4" fmla="*/ 0 w 31"/>
                    <a:gd name="T5" fmla="*/ 0 h 43"/>
                    <a:gd name="T6" fmla="*/ 0 w 31"/>
                    <a:gd name="T7" fmla="*/ 0 h 43"/>
                    <a:gd name="T8" fmla="*/ 0 w 31"/>
                    <a:gd name="T9" fmla="*/ 0 h 43"/>
                    <a:gd name="T10" fmla="*/ 0 w 31"/>
                    <a:gd name="T11" fmla="*/ 0 h 43"/>
                    <a:gd name="T12" fmla="*/ 0 w 31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3"/>
                    <a:gd name="T23" fmla="*/ 31 w 31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3">
                      <a:moveTo>
                        <a:pt x="31" y="0"/>
                      </a:moveTo>
                      <a:lnTo>
                        <a:pt x="0" y="31"/>
                      </a:lnTo>
                      <a:lnTo>
                        <a:pt x="4" y="35"/>
                      </a:lnTo>
                      <a:lnTo>
                        <a:pt x="8" y="38"/>
                      </a:lnTo>
                      <a:lnTo>
                        <a:pt x="14" y="41"/>
                      </a:lnTo>
                      <a:lnTo>
                        <a:pt x="19" y="43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7" name="Freeform 1145"/>
                <p:cNvSpPr>
                  <a:spLocks/>
                </p:cNvSpPr>
                <p:nvPr/>
              </p:nvSpPr>
              <p:spPr bwMode="auto">
                <a:xfrm>
                  <a:off x="1131" y="3758"/>
                  <a:ext cx="3" cy="2"/>
                </a:xfrm>
                <a:custGeom>
                  <a:avLst/>
                  <a:gdLst>
                    <a:gd name="T0" fmla="*/ 0 w 19"/>
                    <a:gd name="T1" fmla="*/ 0 h 12"/>
                    <a:gd name="T2" fmla="*/ 0 w 19"/>
                    <a:gd name="T3" fmla="*/ 0 h 12"/>
                    <a:gd name="T4" fmla="*/ 0 w 19"/>
                    <a:gd name="T5" fmla="*/ 0 h 12"/>
                    <a:gd name="T6" fmla="*/ 0 w 19"/>
                    <a:gd name="T7" fmla="*/ 0 h 12"/>
                    <a:gd name="T8" fmla="*/ 0 w 19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12"/>
                    <a:gd name="T17" fmla="*/ 19 w 19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12">
                      <a:moveTo>
                        <a:pt x="0" y="0"/>
                      </a:moveTo>
                      <a:lnTo>
                        <a:pt x="4" y="4"/>
                      </a:lnTo>
                      <a:lnTo>
                        <a:pt x="8" y="7"/>
                      </a:lnTo>
                      <a:lnTo>
                        <a:pt x="14" y="10"/>
                      </a:lnTo>
                      <a:lnTo>
                        <a:pt x="19" y="1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8" name="Freeform 1146"/>
                <p:cNvSpPr>
                  <a:spLocks/>
                </p:cNvSpPr>
                <p:nvPr/>
              </p:nvSpPr>
              <p:spPr bwMode="auto">
                <a:xfrm>
                  <a:off x="1134" y="3746"/>
                  <a:ext cx="40" cy="24"/>
                </a:xfrm>
                <a:custGeom>
                  <a:avLst/>
                  <a:gdLst>
                    <a:gd name="T0" fmla="*/ 0 w 236"/>
                    <a:gd name="T1" fmla="*/ 0 h 143"/>
                    <a:gd name="T2" fmla="*/ 0 w 236"/>
                    <a:gd name="T3" fmla="*/ 0 h 143"/>
                    <a:gd name="T4" fmla="*/ 0 w 236"/>
                    <a:gd name="T5" fmla="*/ 0 h 143"/>
                    <a:gd name="T6" fmla="*/ 0 w 236"/>
                    <a:gd name="T7" fmla="*/ 0 h 143"/>
                    <a:gd name="T8" fmla="*/ 0 w 236"/>
                    <a:gd name="T9" fmla="*/ 0 h 143"/>
                    <a:gd name="T10" fmla="*/ 0 w 236"/>
                    <a:gd name="T11" fmla="*/ 0 h 143"/>
                    <a:gd name="T12" fmla="*/ 0 w 236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6"/>
                    <a:gd name="T22" fmla="*/ 0 h 143"/>
                    <a:gd name="T23" fmla="*/ 236 w 236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6" h="143">
                      <a:moveTo>
                        <a:pt x="24" y="0"/>
                      </a:moveTo>
                      <a:lnTo>
                        <a:pt x="12" y="43"/>
                      </a:lnTo>
                      <a:lnTo>
                        <a:pt x="0" y="86"/>
                      </a:lnTo>
                      <a:lnTo>
                        <a:pt x="213" y="143"/>
                      </a:lnTo>
                      <a:lnTo>
                        <a:pt x="224" y="101"/>
                      </a:lnTo>
                      <a:lnTo>
                        <a:pt x="236" y="58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9" name="Freeform 1147"/>
                <p:cNvSpPr>
                  <a:spLocks/>
                </p:cNvSpPr>
                <p:nvPr/>
              </p:nvSpPr>
              <p:spPr bwMode="auto">
                <a:xfrm>
                  <a:off x="1134" y="3746"/>
                  <a:ext cx="40" cy="24"/>
                </a:xfrm>
                <a:custGeom>
                  <a:avLst/>
                  <a:gdLst>
                    <a:gd name="T0" fmla="*/ 0 w 236"/>
                    <a:gd name="T1" fmla="*/ 0 h 143"/>
                    <a:gd name="T2" fmla="*/ 0 w 236"/>
                    <a:gd name="T3" fmla="*/ 0 h 143"/>
                    <a:gd name="T4" fmla="*/ 0 w 236"/>
                    <a:gd name="T5" fmla="*/ 0 h 143"/>
                    <a:gd name="T6" fmla="*/ 0 w 236"/>
                    <a:gd name="T7" fmla="*/ 0 h 143"/>
                    <a:gd name="T8" fmla="*/ 0 w 236"/>
                    <a:gd name="T9" fmla="*/ 0 h 143"/>
                    <a:gd name="T10" fmla="*/ 0 w 236"/>
                    <a:gd name="T11" fmla="*/ 0 h 143"/>
                    <a:gd name="T12" fmla="*/ 0 w 236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6"/>
                    <a:gd name="T22" fmla="*/ 0 h 143"/>
                    <a:gd name="T23" fmla="*/ 236 w 236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6" h="143">
                      <a:moveTo>
                        <a:pt x="24" y="0"/>
                      </a:moveTo>
                      <a:lnTo>
                        <a:pt x="12" y="43"/>
                      </a:lnTo>
                      <a:lnTo>
                        <a:pt x="0" y="86"/>
                      </a:lnTo>
                      <a:lnTo>
                        <a:pt x="213" y="143"/>
                      </a:lnTo>
                      <a:lnTo>
                        <a:pt x="224" y="101"/>
                      </a:lnTo>
                      <a:lnTo>
                        <a:pt x="236" y="58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0" name="Freeform 1148"/>
                <p:cNvSpPr>
                  <a:spLocks/>
                </p:cNvSpPr>
                <p:nvPr/>
              </p:nvSpPr>
              <p:spPr bwMode="auto">
                <a:xfrm>
                  <a:off x="1170" y="3755"/>
                  <a:ext cx="9" cy="15"/>
                </a:xfrm>
                <a:custGeom>
                  <a:avLst/>
                  <a:gdLst>
                    <a:gd name="T0" fmla="*/ 0 w 55"/>
                    <a:gd name="T1" fmla="*/ 0 h 86"/>
                    <a:gd name="T2" fmla="*/ 0 w 55"/>
                    <a:gd name="T3" fmla="*/ 0 h 86"/>
                    <a:gd name="T4" fmla="*/ 0 w 55"/>
                    <a:gd name="T5" fmla="*/ 0 h 86"/>
                    <a:gd name="T6" fmla="*/ 0 w 55"/>
                    <a:gd name="T7" fmla="*/ 0 h 86"/>
                    <a:gd name="T8" fmla="*/ 0 w 55"/>
                    <a:gd name="T9" fmla="*/ 0 h 86"/>
                    <a:gd name="T10" fmla="*/ 0 w 55"/>
                    <a:gd name="T11" fmla="*/ 0 h 86"/>
                    <a:gd name="T12" fmla="*/ 0 w 55"/>
                    <a:gd name="T13" fmla="*/ 0 h 86"/>
                    <a:gd name="T14" fmla="*/ 0 w 55"/>
                    <a:gd name="T15" fmla="*/ 0 h 86"/>
                    <a:gd name="T16" fmla="*/ 0 w 55"/>
                    <a:gd name="T17" fmla="*/ 0 h 86"/>
                    <a:gd name="T18" fmla="*/ 0 w 55"/>
                    <a:gd name="T19" fmla="*/ 0 h 86"/>
                    <a:gd name="T20" fmla="*/ 0 w 55"/>
                    <a:gd name="T21" fmla="*/ 0 h 86"/>
                    <a:gd name="T22" fmla="*/ 0 w 55"/>
                    <a:gd name="T23" fmla="*/ 0 h 86"/>
                    <a:gd name="T24" fmla="*/ 0 w 55"/>
                    <a:gd name="T25" fmla="*/ 0 h 86"/>
                    <a:gd name="T26" fmla="*/ 0 w 55"/>
                    <a:gd name="T27" fmla="*/ 0 h 86"/>
                    <a:gd name="T28" fmla="*/ 0 w 55"/>
                    <a:gd name="T29" fmla="*/ 0 h 86"/>
                    <a:gd name="T30" fmla="*/ 0 w 55"/>
                    <a:gd name="T31" fmla="*/ 0 h 8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5"/>
                    <a:gd name="T49" fmla="*/ 0 h 86"/>
                    <a:gd name="T50" fmla="*/ 55 w 55"/>
                    <a:gd name="T51" fmla="*/ 86 h 8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5" h="86">
                      <a:moveTo>
                        <a:pt x="11" y="43"/>
                      </a:moveTo>
                      <a:lnTo>
                        <a:pt x="23" y="0"/>
                      </a:lnTo>
                      <a:lnTo>
                        <a:pt x="33" y="4"/>
                      </a:lnTo>
                      <a:lnTo>
                        <a:pt x="41" y="11"/>
                      </a:lnTo>
                      <a:lnTo>
                        <a:pt x="49" y="18"/>
                      </a:lnTo>
                      <a:lnTo>
                        <a:pt x="53" y="28"/>
                      </a:lnTo>
                      <a:lnTo>
                        <a:pt x="55" y="38"/>
                      </a:lnTo>
                      <a:lnTo>
                        <a:pt x="55" y="49"/>
                      </a:lnTo>
                      <a:lnTo>
                        <a:pt x="52" y="60"/>
                      </a:lnTo>
                      <a:lnTo>
                        <a:pt x="48" y="68"/>
                      </a:lnTo>
                      <a:lnTo>
                        <a:pt x="40" y="77"/>
                      </a:lnTo>
                      <a:lnTo>
                        <a:pt x="31" y="82"/>
                      </a:lnTo>
                      <a:lnTo>
                        <a:pt x="21" y="86"/>
                      </a:lnTo>
                      <a:lnTo>
                        <a:pt x="10" y="86"/>
                      </a:lnTo>
                      <a:lnTo>
                        <a:pt x="0" y="85"/>
                      </a:lnTo>
                      <a:lnTo>
                        <a:pt x="11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1" name="Freeform 1149"/>
                <p:cNvSpPr>
                  <a:spLocks/>
                </p:cNvSpPr>
                <p:nvPr/>
              </p:nvSpPr>
              <p:spPr bwMode="auto">
                <a:xfrm>
                  <a:off x="1170" y="3755"/>
                  <a:ext cx="9" cy="15"/>
                </a:xfrm>
                <a:custGeom>
                  <a:avLst/>
                  <a:gdLst>
                    <a:gd name="T0" fmla="*/ 0 w 55"/>
                    <a:gd name="T1" fmla="*/ 0 h 86"/>
                    <a:gd name="T2" fmla="*/ 0 w 55"/>
                    <a:gd name="T3" fmla="*/ 0 h 86"/>
                    <a:gd name="T4" fmla="*/ 0 w 55"/>
                    <a:gd name="T5" fmla="*/ 0 h 86"/>
                    <a:gd name="T6" fmla="*/ 0 w 55"/>
                    <a:gd name="T7" fmla="*/ 0 h 86"/>
                    <a:gd name="T8" fmla="*/ 0 w 55"/>
                    <a:gd name="T9" fmla="*/ 0 h 86"/>
                    <a:gd name="T10" fmla="*/ 0 w 55"/>
                    <a:gd name="T11" fmla="*/ 0 h 86"/>
                    <a:gd name="T12" fmla="*/ 0 w 55"/>
                    <a:gd name="T13" fmla="*/ 0 h 86"/>
                    <a:gd name="T14" fmla="*/ 0 w 55"/>
                    <a:gd name="T15" fmla="*/ 0 h 86"/>
                    <a:gd name="T16" fmla="*/ 0 w 55"/>
                    <a:gd name="T17" fmla="*/ 0 h 86"/>
                    <a:gd name="T18" fmla="*/ 0 w 55"/>
                    <a:gd name="T19" fmla="*/ 0 h 86"/>
                    <a:gd name="T20" fmla="*/ 0 w 55"/>
                    <a:gd name="T21" fmla="*/ 0 h 86"/>
                    <a:gd name="T22" fmla="*/ 0 w 55"/>
                    <a:gd name="T23" fmla="*/ 0 h 86"/>
                    <a:gd name="T24" fmla="*/ 0 w 55"/>
                    <a:gd name="T25" fmla="*/ 0 h 86"/>
                    <a:gd name="T26" fmla="*/ 0 w 55"/>
                    <a:gd name="T27" fmla="*/ 0 h 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5"/>
                    <a:gd name="T43" fmla="*/ 0 h 86"/>
                    <a:gd name="T44" fmla="*/ 55 w 55"/>
                    <a:gd name="T45" fmla="*/ 86 h 8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5" h="86">
                      <a:moveTo>
                        <a:pt x="23" y="0"/>
                      </a:moveTo>
                      <a:lnTo>
                        <a:pt x="33" y="4"/>
                      </a:lnTo>
                      <a:lnTo>
                        <a:pt x="41" y="11"/>
                      </a:lnTo>
                      <a:lnTo>
                        <a:pt x="49" y="18"/>
                      </a:lnTo>
                      <a:lnTo>
                        <a:pt x="53" y="28"/>
                      </a:lnTo>
                      <a:lnTo>
                        <a:pt x="55" y="38"/>
                      </a:lnTo>
                      <a:lnTo>
                        <a:pt x="55" y="49"/>
                      </a:lnTo>
                      <a:lnTo>
                        <a:pt x="52" y="60"/>
                      </a:lnTo>
                      <a:lnTo>
                        <a:pt x="48" y="68"/>
                      </a:lnTo>
                      <a:lnTo>
                        <a:pt x="40" y="77"/>
                      </a:lnTo>
                      <a:lnTo>
                        <a:pt x="31" y="82"/>
                      </a:lnTo>
                      <a:lnTo>
                        <a:pt x="21" y="86"/>
                      </a:lnTo>
                      <a:lnTo>
                        <a:pt x="10" y="86"/>
                      </a:lnTo>
                      <a:lnTo>
                        <a:pt x="0" y="8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2" name="Freeform 1150"/>
                <p:cNvSpPr>
                  <a:spLocks/>
                </p:cNvSpPr>
                <p:nvPr/>
              </p:nvSpPr>
              <p:spPr bwMode="auto">
                <a:xfrm>
                  <a:off x="1093" y="369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4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5" y="21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3" name="Freeform 1151"/>
                <p:cNvSpPr>
                  <a:spLocks/>
                </p:cNvSpPr>
                <p:nvPr/>
              </p:nvSpPr>
              <p:spPr bwMode="auto">
                <a:xfrm>
                  <a:off x="1093" y="369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4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5" y="21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4" name="Freeform 1152"/>
                <p:cNvSpPr>
                  <a:spLocks/>
                </p:cNvSpPr>
                <p:nvPr/>
              </p:nvSpPr>
              <p:spPr bwMode="auto">
                <a:xfrm>
                  <a:off x="1093" y="3184"/>
                  <a:ext cx="15" cy="508"/>
                </a:xfrm>
                <a:custGeom>
                  <a:avLst/>
                  <a:gdLst>
                    <a:gd name="T0" fmla="*/ 0 w 89"/>
                    <a:gd name="T1" fmla="*/ 0 h 3047"/>
                    <a:gd name="T2" fmla="*/ 0 w 89"/>
                    <a:gd name="T3" fmla="*/ 0 h 3047"/>
                    <a:gd name="T4" fmla="*/ 0 w 89"/>
                    <a:gd name="T5" fmla="*/ 0 h 3047"/>
                    <a:gd name="T6" fmla="*/ 0 w 89"/>
                    <a:gd name="T7" fmla="*/ 0 h 3047"/>
                    <a:gd name="T8" fmla="*/ 0 w 89"/>
                    <a:gd name="T9" fmla="*/ 0 h 3047"/>
                    <a:gd name="T10" fmla="*/ 0 w 89"/>
                    <a:gd name="T11" fmla="*/ 0 h 3047"/>
                    <a:gd name="T12" fmla="*/ 0 w 89"/>
                    <a:gd name="T13" fmla="*/ 0 h 304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3047"/>
                    <a:gd name="T23" fmla="*/ 89 w 89"/>
                    <a:gd name="T24" fmla="*/ 3047 h 304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3047">
                      <a:moveTo>
                        <a:pt x="0" y="3047"/>
                      </a:moveTo>
                      <a:lnTo>
                        <a:pt x="44" y="3047"/>
                      </a:lnTo>
                      <a:lnTo>
                        <a:pt x="89" y="3047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30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5" name="Freeform 1153"/>
                <p:cNvSpPr>
                  <a:spLocks/>
                </p:cNvSpPr>
                <p:nvPr/>
              </p:nvSpPr>
              <p:spPr bwMode="auto">
                <a:xfrm>
                  <a:off x="1093" y="3184"/>
                  <a:ext cx="15" cy="508"/>
                </a:xfrm>
                <a:custGeom>
                  <a:avLst/>
                  <a:gdLst>
                    <a:gd name="T0" fmla="*/ 0 w 89"/>
                    <a:gd name="T1" fmla="*/ 0 h 3047"/>
                    <a:gd name="T2" fmla="*/ 0 w 89"/>
                    <a:gd name="T3" fmla="*/ 0 h 3047"/>
                    <a:gd name="T4" fmla="*/ 0 w 89"/>
                    <a:gd name="T5" fmla="*/ 0 h 3047"/>
                    <a:gd name="T6" fmla="*/ 0 w 89"/>
                    <a:gd name="T7" fmla="*/ 0 h 3047"/>
                    <a:gd name="T8" fmla="*/ 0 w 89"/>
                    <a:gd name="T9" fmla="*/ 0 h 3047"/>
                    <a:gd name="T10" fmla="*/ 0 w 89"/>
                    <a:gd name="T11" fmla="*/ 0 h 3047"/>
                    <a:gd name="T12" fmla="*/ 0 w 89"/>
                    <a:gd name="T13" fmla="*/ 0 h 304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3047"/>
                    <a:gd name="T23" fmla="*/ 89 w 89"/>
                    <a:gd name="T24" fmla="*/ 3047 h 304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3047">
                      <a:moveTo>
                        <a:pt x="0" y="3047"/>
                      </a:moveTo>
                      <a:lnTo>
                        <a:pt x="44" y="3047"/>
                      </a:lnTo>
                      <a:lnTo>
                        <a:pt x="89" y="3047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304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6" name="Freeform 1154"/>
                <p:cNvSpPr>
                  <a:spLocks/>
                </p:cNvSpPr>
                <p:nvPr/>
              </p:nvSpPr>
              <p:spPr bwMode="auto">
                <a:xfrm>
                  <a:off x="1093" y="3176"/>
                  <a:ext cx="15" cy="8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5" y="23"/>
                      </a:lnTo>
                      <a:lnTo>
                        <a:pt x="11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4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7" name="Freeform 1155"/>
                <p:cNvSpPr>
                  <a:spLocks/>
                </p:cNvSpPr>
                <p:nvPr/>
              </p:nvSpPr>
              <p:spPr bwMode="auto">
                <a:xfrm>
                  <a:off x="1093" y="3176"/>
                  <a:ext cx="15" cy="8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5" y="23"/>
                      </a:lnTo>
                      <a:lnTo>
                        <a:pt x="11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4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8" name="Freeform 1156"/>
                <p:cNvSpPr>
                  <a:spLocks/>
                </p:cNvSpPr>
                <p:nvPr/>
              </p:nvSpPr>
              <p:spPr bwMode="auto">
                <a:xfrm>
                  <a:off x="1129" y="3141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3" y="88"/>
                      </a:lnTo>
                      <a:lnTo>
                        <a:pt x="23" y="84"/>
                      </a:lnTo>
                      <a:lnTo>
                        <a:pt x="14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5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9" name="Freeform 1157"/>
                <p:cNvSpPr>
                  <a:spLocks/>
                </p:cNvSpPr>
                <p:nvPr/>
              </p:nvSpPr>
              <p:spPr bwMode="auto">
                <a:xfrm>
                  <a:off x="1129" y="3141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3" y="88"/>
                      </a:lnTo>
                      <a:lnTo>
                        <a:pt x="23" y="84"/>
                      </a:lnTo>
                      <a:lnTo>
                        <a:pt x="14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5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30" name="Freeform 1158"/>
                <p:cNvSpPr>
                  <a:spLocks/>
                </p:cNvSpPr>
                <p:nvPr/>
              </p:nvSpPr>
              <p:spPr bwMode="auto">
                <a:xfrm>
                  <a:off x="1136" y="3141"/>
                  <a:ext cx="1535" cy="15"/>
                </a:xfrm>
                <a:custGeom>
                  <a:avLst/>
                  <a:gdLst>
                    <a:gd name="T0" fmla="*/ 0 w 9208"/>
                    <a:gd name="T1" fmla="*/ 0 h 89"/>
                    <a:gd name="T2" fmla="*/ 0 w 9208"/>
                    <a:gd name="T3" fmla="*/ 0 h 89"/>
                    <a:gd name="T4" fmla="*/ 0 w 9208"/>
                    <a:gd name="T5" fmla="*/ 0 h 89"/>
                    <a:gd name="T6" fmla="*/ 0 w 9208"/>
                    <a:gd name="T7" fmla="*/ 0 h 89"/>
                    <a:gd name="T8" fmla="*/ 0 w 9208"/>
                    <a:gd name="T9" fmla="*/ 0 h 89"/>
                    <a:gd name="T10" fmla="*/ 0 w 9208"/>
                    <a:gd name="T11" fmla="*/ 0 h 89"/>
                    <a:gd name="T12" fmla="*/ 0 w 9208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208"/>
                    <a:gd name="T22" fmla="*/ 0 h 89"/>
                    <a:gd name="T23" fmla="*/ 9208 w 9208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208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9208" y="89"/>
                      </a:lnTo>
                      <a:lnTo>
                        <a:pt x="9208" y="45"/>
                      </a:lnTo>
                      <a:lnTo>
                        <a:pt x="920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31" name="Freeform 1159"/>
                <p:cNvSpPr>
                  <a:spLocks/>
                </p:cNvSpPr>
                <p:nvPr/>
              </p:nvSpPr>
              <p:spPr bwMode="auto">
                <a:xfrm>
                  <a:off x="1136" y="3141"/>
                  <a:ext cx="1535" cy="15"/>
                </a:xfrm>
                <a:custGeom>
                  <a:avLst/>
                  <a:gdLst>
                    <a:gd name="T0" fmla="*/ 0 w 9208"/>
                    <a:gd name="T1" fmla="*/ 0 h 89"/>
                    <a:gd name="T2" fmla="*/ 0 w 9208"/>
                    <a:gd name="T3" fmla="*/ 0 h 89"/>
                    <a:gd name="T4" fmla="*/ 0 w 9208"/>
                    <a:gd name="T5" fmla="*/ 0 h 89"/>
                    <a:gd name="T6" fmla="*/ 0 w 9208"/>
                    <a:gd name="T7" fmla="*/ 0 h 89"/>
                    <a:gd name="T8" fmla="*/ 0 w 9208"/>
                    <a:gd name="T9" fmla="*/ 0 h 89"/>
                    <a:gd name="T10" fmla="*/ 0 w 9208"/>
                    <a:gd name="T11" fmla="*/ 0 h 89"/>
                    <a:gd name="T12" fmla="*/ 0 w 9208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208"/>
                    <a:gd name="T22" fmla="*/ 0 h 89"/>
                    <a:gd name="T23" fmla="*/ 9208 w 9208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208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9208" y="89"/>
                      </a:lnTo>
                      <a:lnTo>
                        <a:pt x="9208" y="45"/>
                      </a:lnTo>
                      <a:lnTo>
                        <a:pt x="920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32" name="Freeform 1160"/>
                <p:cNvSpPr>
                  <a:spLocks/>
                </p:cNvSpPr>
                <p:nvPr/>
              </p:nvSpPr>
              <p:spPr bwMode="auto">
                <a:xfrm>
                  <a:off x="2671" y="3141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1" y="5"/>
                      </a:lnTo>
                      <a:lnTo>
                        <a:pt x="30" y="12"/>
                      </a:lnTo>
                      <a:lnTo>
                        <a:pt x="37" y="19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7" y="71"/>
                      </a:lnTo>
                      <a:lnTo>
                        <a:pt x="30" y="78"/>
                      </a:lnTo>
                      <a:lnTo>
                        <a:pt x="21" y="84"/>
                      </a:lnTo>
                      <a:lnTo>
                        <a:pt x="11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33" name="Freeform 1161"/>
                <p:cNvSpPr>
                  <a:spLocks/>
                </p:cNvSpPr>
                <p:nvPr/>
              </p:nvSpPr>
              <p:spPr bwMode="auto">
                <a:xfrm>
                  <a:off x="2671" y="3141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0" y="0"/>
                      </a:moveTo>
                      <a:lnTo>
                        <a:pt x="11" y="2"/>
                      </a:lnTo>
                      <a:lnTo>
                        <a:pt x="21" y="5"/>
                      </a:lnTo>
                      <a:lnTo>
                        <a:pt x="30" y="12"/>
                      </a:lnTo>
                      <a:lnTo>
                        <a:pt x="37" y="19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7" y="71"/>
                      </a:lnTo>
                      <a:lnTo>
                        <a:pt x="30" y="78"/>
                      </a:lnTo>
                      <a:lnTo>
                        <a:pt x="21" y="84"/>
                      </a:lnTo>
                      <a:lnTo>
                        <a:pt x="11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34" name="Freeform 1162"/>
                <p:cNvSpPr>
                  <a:spLocks/>
                </p:cNvSpPr>
                <p:nvPr/>
              </p:nvSpPr>
              <p:spPr bwMode="auto">
                <a:xfrm>
                  <a:off x="2699" y="3176"/>
                  <a:ext cx="15" cy="8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1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4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35" name="Freeform 1163"/>
                <p:cNvSpPr>
                  <a:spLocks/>
                </p:cNvSpPr>
                <p:nvPr/>
              </p:nvSpPr>
              <p:spPr bwMode="auto">
                <a:xfrm>
                  <a:off x="2699" y="3176"/>
                  <a:ext cx="15" cy="8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1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4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36" name="Freeform 1164"/>
                <p:cNvSpPr>
                  <a:spLocks/>
                </p:cNvSpPr>
                <p:nvPr/>
              </p:nvSpPr>
              <p:spPr bwMode="auto">
                <a:xfrm>
                  <a:off x="2699" y="3184"/>
                  <a:ext cx="15" cy="508"/>
                </a:xfrm>
                <a:custGeom>
                  <a:avLst/>
                  <a:gdLst>
                    <a:gd name="T0" fmla="*/ 0 w 89"/>
                    <a:gd name="T1" fmla="*/ 0 h 3047"/>
                    <a:gd name="T2" fmla="*/ 0 w 89"/>
                    <a:gd name="T3" fmla="*/ 0 h 3047"/>
                    <a:gd name="T4" fmla="*/ 0 w 89"/>
                    <a:gd name="T5" fmla="*/ 0 h 3047"/>
                    <a:gd name="T6" fmla="*/ 0 w 89"/>
                    <a:gd name="T7" fmla="*/ 0 h 3047"/>
                    <a:gd name="T8" fmla="*/ 0 w 89"/>
                    <a:gd name="T9" fmla="*/ 0 h 3047"/>
                    <a:gd name="T10" fmla="*/ 0 w 89"/>
                    <a:gd name="T11" fmla="*/ 0 h 3047"/>
                    <a:gd name="T12" fmla="*/ 0 w 89"/>
                    <a:gd name="T13" fmla="*/ 0 h 304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3047"/>
                    <a:gd name="T23" fmla="*/ 89 w 89"/>
                    <a:gd name="T24" fmla="*/ 3047 h 304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3047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3047"/>
                      </a:lnTo>
                      <a:lnTo>
                        <a:pt x="44" y="3047"/>
                      </a:lnTo>
                      <a:lnTo>
                        <a:pt x="89" y="3047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37" name="Freeform 1165"/>
                <p:cNvSpPr>
                  <a:spLocks/>
                </p:cNvSpPr>
                <p:nvPr/>
              </p:nvSpPr>
              <p:spPr bwMode="auto">
                <a:xfrm>
                  <a:off x="2699" y="3184"/>
                  <a:ext cx="15" cy="508"/>
                </a:xfrm>
                <a:custGeom>
                  <a:avLst/>
                  <a:gdLst>
                    <a:gd name="T0" fmla="*/ 0 w 89"/>
                    <a:gd name="T1" fmla="*/ 0 h 3047"/>
                    <a:gd name="T2" fmla="*/ 0 w 89"/>
                    <a:gd name="T3" fmla="*/ 0 h 3047"/>
                    <a:gd name="T4" fmla="*/ 0 w 89"/>
                    <a:gd name="T5" fmla="*/ 0 h 3047"/>
                    <a:gd name="T6" fmla="*/ 0 w 89"/>
                    <a:gd name="T7" fmla="*/ 0 h 3047"/>
                    <a:gd name="T8" fmla="*/ 0 w 89"/>
                    <a:gd name="T9" fmla="*/ 0 h 3047"/>
                    <a:gd name="T10" fmla="*/ 0 w 89"/>
                    <a:gd name="T11" fmla="*/ 0 h 3047"/>
                    <a:gd name="T12" fmla="*/ 0 w 89"/>
                    <a:gd name="T13" fmla="*/ 0 h 304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3047"/>
                    <a:gd name="T23" fmla="*/ 89 w 89"/>
                    <a:gd name="T24" fmla="*/ 3047 h 304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3047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3047"/>
                      </a:lnTo>
                      <a:lnTo>
                        <a:pt x="44" y="3047"/>
                      </a:lnTo>
                      <a:lnTo>
                        <a:pt x="89" y="3047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38" name="Freeform 1166"/>
                <p:cNvSpPr>
                  <a:spLocks/>
                </p:cNvSpPr>
                <p:nvPr/>
              </p:nvSpPr>
              <p:spPr bwMode="auto">
                <a:xfrm>
                  <a:off x="2699" y="369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4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39" name="Freeform 1167"/>
                <p:cNvSpPr>
                  <a:spLocks/>
                </p:cNvSpPr>
                <p:nvPr/>
              </p:nvSpPr>
              <p:spPr bwMode="auto">
                <a:xfrm>
                  <a:off x="2699" y="369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4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40" name="Freeform 1168"/>
                <p:cNvSpPr>
                  <a:spLocks/>
                </p:cNvSpPr>
                <p:nvPr/>
              </p:nvSpPr>
              <p:spPr bwMode="auto">
                <a:xfrm>
                  <a:off x="2635" y="3755"/>
                  <a:ext cx="8" cy="15"/>
                </a:xfrm>
                <a:custGeom>
                  <a:avLst/>
                  <a:gdLst>
                    <a:gd name="T0" fmla="*/ 0 w 43"/>
                    <a:gd name="T1" fmla="*/ 0 h 88"/>
                    <a:gd name="T2" fmla="*/ 0 w 43"/>
                    <a:gd name="T3" fmla="*/ 0 h 88"/>
                    <a:gd name="T4" fmla="*/ 0 w 43"/>
                    <a:gd name="T5" fmla="*/ 0 h 88"/>
                    <a:gd name="T6" fmla="*/ 0 w 43"/>
                    <a:gd name="T7" fmla="*/ 0 h 88"/>
                    <a:gd name="T8" fmla="*/ 0 w 43"/>
                    <a:gd name="T9" fmla="*/ 0 h 88"/>
                    <a:gd name="T10" fmla="*/ 0 w 43"/>
                    <a:gd name="T11" fmla="*/ 0 h 88"/>
                    <a:gd name="T12" fmla="*/ 0 w 43"/>
                    <a:gd name="T13" fmla="*/ 0 h 88"/>
                    <a:gd name="T14" fmla="*/ 0 w 43"/>
                    <a:gd name="T15" fmla="*/ 0 h 88"/>
                    <a:gd name="T16" fmla="*/ 0 w 43"/>
                    <a:gd name="T17" fmla="*/ 0 h 88"/>
                    <a:gd name="T18" fmla="*/ 0 w 43"/>
                    <a:gd name="T19" fmla="*/ 0 h 88"/>
                    <a:gd name="T20" fmla="*/ 0 w 43"/>
                    <a:gd name="T21" fmla="*/ 0 h 88"/>
                    <a:gd name="T22" fmla="*/ 0 w 43"/>
                    <a:gd name="T23" fmla="*/ 0 h 88"/>
                    <a:gd name="T24" fmla="*/ 0 w 43"/>
                    <a:gd name="T25" fmla="*/ 0 h 88"/>
                    <a:gd name="T26" fmla="*/ 0 w 43"/>
                    <a:gd name="T27" fmla="*/ 0 h 88"/>
                    <a:gd name="T28" fmla="*/ 0 w 43"/>
                    <a:gd name="T29" fmla="*/ 0 h 88"/>
                    <a:gd name="T30" fmla="*/ 0 w 43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"/>
                    <a:gd name="T49" fmla="*/ 0 h 88"/>
                    <a:gd name="T50" fmla="*/ 43 w 43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" h="88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30" y="12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3" y="39"/>
                      </a:lnTo>
                      <a:lnTo>
                        <a:pt x="43" y="50"/>
                      </a:lnTo>
                      <a:lnTo>
                        <a:pt x="41" y="61"/>
                      </a:lnTo>
                      <a:lnTo>
                        <a:pt x="36" y="70"/>
                      </a:lnTo>
                      <a:lnTo>
                        <a:pt x="30" y="78"/>
                      </a:lnTo>
                      <a:lnTo>
                        <a:pt x="20" y="84"/>
                      </a:lnTo>
                      <a:lnTo>
                        <a:pt x="10" y="87"/>
                      </a:lnTo>
                      <a:lnTo>
                        <a:pt x="0" y="88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41" name="Freeform 1169"/>
                <p:cNvSpPr>
                  <a:spLocks/>
                </p:cNvSpPr>
                <p:nvPr/>
              </p:nvSpPr>
              <p:spPr bwMode="auto">
                <a:xfrm>
                  <a:off x="2635" y="3755"/>
                  <a:ext cx="8" cy="15"/>
                </a:xfrm>
                <a:custGeom>
                  <a:avLst/>
                  <a:gdLst>
                    <a:gd name="T0" fmla="*/ 0 w 43"/>
                    <a:gd name="T1" fmla="*/ 0 h 88"/>
                    <a:gd name="T2" fmla="*/ 0 w 43"/>
                    <a:gd name="T3" fmla="*/ 0 h 88"/>
                    <a:gd name="T4" fmla="*/ 0 w 43"/>
                    <a:gd name="T5" fmla="*/ 0 h 88"/>
                    <a:gd name="T6" fmla="*/ 0 w 43"/>
                    <a:gd name="T7" fmla="*/ 0 h 88"/>
                    <a:gd name="T8" fmla="*/ 0 w 43"/>
                    <a:gd name="T9" fmla="*/ 0 h 88"/>
                    <a:gd name="T10" fmla="*/ 0 w 43"/>
                    <a:gd name="T11" fmla="*/ 0 h 88"/>
                    <a:gd name="T12" fmla="*/ 0 w 43"/>
                    <a:gd name="T13" fmla="*/ 0 h 88"/>
                    <a:gd name="T14" fmla="*/ 0 w 43"/>
                    <a:gd name="T15" fmla="*/ 0 h 88"/>
                    <a:gd name="T16" fmla="*/ 0 w 43"/>
                    <a:gd name="T17" fmla="*/ 0 h 88"/>
                    <a:gd name="T18" fmla="*/ 0 w 43"/>
                    <a:gd name="T19" fmla="*/ 0 h 88"/>
                    <a:gd name="T20" fmla="*/ 0 w 43"/>
                    <a:gd name="T21" fmla="*/ 0 h 88"/>
                    <a:gd name="T22" fmla="*/ 0 w 43"/>
                    <a:gd name="T23" fmla="*/ 0 h 88"/>
                    <a:gd name="T24" fmla="*/ 0 w 43"/>
                    <a:gd name="T25" fmla="*/ 0 h 88"/>
                    <a:gd name="T26" fmla="*/ 0 w 43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3"/>
                    <a:gd name="T43" fmla="*/ 0 h 88"/>
                    <a:gd name="T44" fmla="*/ 43 w 43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3" h="88">
                      <a:moveTo>
                        <a:pt x="0" y="0"/>
                      </a:move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30" y="12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3" y="39"/>
                      </a:lnTo>
                      <a:lnTo>
                        <a:pt x="43" y="50"/>
                      </a:lnTo>
                      <a:lnTo>
                        <a:pt x="41" y="61"/>
                      </a:lnTo>
                      <a:lnTo>
                        <a:pt x="36" y="70"/>
                      </a:lnTo>
                      <a:lnTo>
                        <a:pt x="30" y="78"/>
                      </a:lnTo>
                      <a:lnTo>
                        <a:pt x="20" y="84"/>
                      </a:lnTo>
                      <a:lnTo>
                        <a:pt x="10" y="87"/>
                      </a:lnTo>
                      <a:lnTo>
                        <a:pt x="0" y="8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42" name="Freeform 1170"/>
                <p:cNvSpPr>
                  <a:spLocks/>
                </p:cNvSpPr>
                <p:nvPr/>
              </p:nvSpPr>
              <p:spPr bwMode="auto">
                <a:xfrm>
                  <a:off x="1172" y="3755"/>
                  <a:ext cx="1463" cy="15"/>
                </a:xfrm>
                <a:custGeom>
                  <a:avLst/>
                  <a:gdLst>
                    <a:gd name="T0" fmla="*/ 0 w 8784"/>
                    <a:gd name="T1" fmla="*/ 0 h 88"/>
                    <a:gd name="T2" fmla="*/ 0 w 8784"/>
                    <a:gd name="T3" fmla="*/ 0 h 88"/>
                    <a:gd name="T4" fmla="*/ 0 w 8784"/>
                    <a:gd name="T5" fmla="*/ 0 h 88"/>
                    <a:gd name="T6" fmla="*/ 0 w 8784"/>
                    <a:gd name="T7" fmla="*/ 0 h 88"/>
                    <a:gd name="T8" fmla="*/ 0 w 8784"/>
                    <a:gd name="T9" fmla="*/ 0 h 88"/>
                    <a:gd name="T10" fmla="*/ 0 w 8784"/>
                    <a:gd name="T11" fmla="*/ 0 h 88"/>
                    <a:gd name="T12" fmla="*/ 0 w 8784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784"/>
                    <a:gd name="T22" fmla="*/ 0 h 88"/>
                    <a:gd name="T23" fmla="*/ 8784 w 8784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784" h="88">
                      <a:moveTo>
                        <a:pt x="8784" y="88"/>
                      </a:moveTo>
                      <a:lnTo>
                        <a:pt x="8784" y="45"/>
                      </a:lnTo>
                      <a:lnTo>
                        <a:pt x="8784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8"/>
                      </a:lnTo>
                      <a:lnTo>
                        <a:pt x="8784" y="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43" name="Freeform 1171"/>
                <p:cNvSpPr>
                  <a:spLocks/>
                </p:cNvSpPr>
                <p:nvPr/>
              </p:nvSpPr>
              <p:spPr bwMode="auto">
                <a:xfrm>
                  <a:off x="1172" y="3755"/>
                  <a:ext cx="1463" cy="15"/>
                </a:xfrm>
                <a:custGeom>
                  <a:avLst/>
                  <a:gdLst>
                    <a:gd name="T0" fmla="*/ 0 w 8784"/>
                    <a:gd name="T1" fmla="*/ 0 h 88"/>
                    <a:gd name="T2" fmla="*/ 0 w 8784"/>
                    <a:gd name="T3" fmla="*/ 0 h 88"/>
                    <a:gd name="T4" fmla="*/ 0 w 8784"/>
                    <a:gd name="T5" fmla="*/ 0 h 88"/>
                    <a:gd name="T6" fmla="*/ 0 w 8784"/>
                    <a:gd name="T7" fmla="*/ 0 h 88"/>
                    <a:gd name="T8" fmla="*/ 0 w 8784"/>
                    <a:gd name="T9" fmla="*/ 0 h 88"/>
                    <a:gd name="T10" fmla="*/ 0 w 8784"/>
                    <a:gd name="T11" fmla="*/ 0 h 88"/>
                    <a:gd name="T12" fmla="*/ 0 w 8784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784"/>
                    <a:gd name="T22" fmla="*/ 0 h 88"/>
                    <a:gd name="T23" fmla="*/ 8784 w 8784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784" h="88">
                      <a:moveTo>
                        <a:pt x="8784" y="88"/>
                      </a:moveTo>
                      <a:lnTo>
                        <a:pt x="8784" y="45"/>
                      </a:lnTo>
                      <a:lnTo>
                        <a:pt x="8784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8"/>
                      </a:lnTo>
                      <a:lnTo>
                        <a:pt x="8784" y="8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44" name="Freeform 1172"/>
                <p:cNvSpPr>
                  <a:spLocks/>
                </p:cNvSpPr>
                <p:nvPr/>
              </p:nvSpPr>
              <p:spPr bwMode="auto">
                <a:xfrm>
                  <a:off x="1164" y="3755"/>
                  <a:ext cx="8" cy="15"/>
                </a:xfrm>
                <a:custGeom>
                  <a:avLst/>
                  <a:gdLst>
                    <a:gd name="T0" fmla="*/ 0 w 43"/>
                    <a:gd name="T1" fmla="*/ 0 h 88"/>
                    <a:gd name="T2" fmla="*/ 0 w 43"/>
                    <a:gd name="T3" fmla="*/ 0 h 88"/>
                    <a:gd name="T4" fmla="*/ 0 w 43"/>
                    <a:gd name="T5" fmla="*/ 0 h 88"/>
                    <a:gd name="T6" fmla="*/ 0 w 43"/>
                    <a:gd name="T7" fmla="*/ 0 h 88"/>
                    <a:gd name="T8" fmla="*/ 0 w 43"/>
                    <a:gd name="T9" fmla="*/ 0 h 88"/>
                    <a:gd name="T10" fmla="*/ 0 w 43"/>
                    <a:gd name="T11" fmla="*/ 0 h 88"/>
                    <a:gd name="T12" fmla="*/ 0 w 43"/>
                    <a:gd name="T13" fmla="*/ 0 h 88"/>
                    <a:gd name="T14" fmla="*/ 0 w 43"/>
                    <a:gd name="T15" fmla="*/ 0 h 88"/>
                    <a:gd name="T16" fmla="*/ 0 w 43"/>
                    <a:gd name="T17" fmla="*/ 0 h 88"/>
                    <a:gd name="T18" fmla="*/ 0 w 43"/>
                    <a:gd name="T19" fmla="*/ 0 h 88"/>
                    <a:gd name="T20" fmla="*/ 0 w 43"/>
                    <a:gd name="T21" fmla="*/ 0 h 88"/>
                    <a:gd name="T22" fmla="*/ 0 w 43"/>
                    <a:gd name="T23" fmla="*/ 0 h 88"/>
                    <a:gd name="T24" fmla="*/ 0 w 43"/>
                    <a:gd name="T25" fmla="*/ 0 h 88"/>
                    <a:gd name="T26" fmla="*/ 0 w 43"/>
                    <a:gd name="T27" fmla="*/ 0 h 88"/>
                    <a:gd name="T28" fmla="*/ 0 w 43"/>
                    <a:gd name="T29" fmla="*/ 0 h 88"/>
                    <a:gd name="T30" fmla="*/ 0 w 43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"/>
                    <a:gd name="T49" fmla="*/ 0 h 88"/>
                    <a:gd name="T50" fmla="*/ 43 w 43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" h="88">
                      <a:moveTo>
                        <a:pt x="43" y="45"/>
                      </a:moveTo>
                      <a:lnTo>
                        <a:pt x="43" y="88"/>
                      </a:lnTo>
                      <a:lnTo>
                        <a:pt x="33" y="87"/>
                      </a:lnTo>
                      <a:lnTo>
                        <a:pt x="23" y="84"/>
                      </a:lnTo>
                      <a:lnTo>
                        <a:pt x="14" y="78"/>
                      </a:lnTo>
                      <a:lnTo>
                        <a:pt x="7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5"/>
                      </a:lnTo>
                      <a:lnTo>
                        <a:pt x="33" y="2"/>
                      </a:lnTo>
                      <a:lnTo>
                        <a:pt x="43" y="0"/>
                      </a:lnTo>
                      <a:lnTo>
                        <a:pt x="43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45" name="Freeform 1173"/>
                <p:cNvSpPr>
                  <a:spLocks/>
                </p:cNvSpPr>
                <p:nvPr/>
              </p:nvSpPr>
              <p:spPr bwMode="auto">
                <a:xfrm>
                  <a:off x="1164" y="3755"/>
                  <a:ext cx="8" cy="15"/>
                </a:xfrm>
                <a:custGeom>
                  <a:avLst/>
                  <a:gdLst>
                    <a:gd name="T0" fmla="*/ 0 w 43"/>
                    <a:gd name="T1" fmla="*/ 0 h 88"/>
                    <a:gd name="T2" fmla="*/ 0 w 43"/>
                    <a:gd name="T3" fmla="*/ 0 h 88"/>
                    <a:gd name="T4" fmla="*/ 0 w 43"/>
                    <a:gd name="T5" fmla="*/ 0 h 88"/>
                    <a:gd name="T6" fmla="*/ 0 w 43"/>
                    <a:gd name="T7" fmla="*/ 0 h 88"/>
                    <a:gd name="T8" fmla="*/ 0 w 43"/>
                    <a:gd name="T9" fmla="*/ 0 h 88"/>
                    <a:gd name="T10" fmla="*/ 0 w 43"/>
                    <a:gd name="T11" fmla="*/ 0 h 88"/>
                    <a:gd name="T12" fmla="*/ 0 w 43"/>
                    <a:gd name="T13" fmla="*/ 0 h 88"/>
                    <a:gd name="T14" fmla="*/ 0 w 43"/>
                    <a:gd name="T15" fmla="*/ 0 h 88"/>
                    <a:gd name="T16" fmla="*/ 0 w 43"/>
                    <a:gd name="T17" fmla="*/ 0 h 88"/>
                    <a:gd name="T18" fmla="*/ 0 w 43"/>
                    <a:gd name="T19" fmla="*/ 0 h 88"/>
                    <a:gd name="T20" fmla="*/ 0 w 43"/>
                    <a:gd name="T21" fmla="*/ 0 h 88"/>
                    <a:gd name="T22" fmla="*/ 0 w 43"/>
                    <a:gd name="T23" fmla="*/ 0 h 88"/>
                    <a:gd name="T24" fmla="*/ 0 w 43"/>
                    <a:gd name="T25" fmla="*/ 0 h 88"/>
                    <a:gd name="T26" fmla="*/ 0 w 43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3"/>
                    <a:gd name="T43" fmla="*/ 0 h 88"/>
                    <a:gd name="T44" fmla="*/ 43 w 43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3" h="88">
                      <a:moveTo>
                        <a:pt x="43" y="88"/>
                      </a:moveTo>
                      <a:lnTo>
                        <a:pt x="33" y="87"/>
                      </a:lnTo>
                      <a:lnTo>
                        <a:pt x="23" y="84"/>
                      </a:lnTo>
                      <a:lnTo>
                        <a:pt x="14" y="78"/>
                      </a:lnTo>
                      <a:lnTo>
                        <a:pt x="7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5"/>
                      </a:lnTo>
                      <a:lnTo>
                        <a:pt x="33" y="2"/>
                      </a:lnTo>
                      <a:lnTo>
                        <a:pt x="4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46" name="Freeform 1174"/>
                <p:cNvSpPr>
                  <a:spLocks/>
                </p:cNvSpPr>
                <p:nvPr/>
              </p:nvSpPr>
              <p:spPr bwMode="auto">
                <a:xfrm>
                  <a:off x="2628" y="3755"/>
                  <a:ext cx="9" cy="15"/>
                </a:xfrm>
                <a:custGeom>
                  <a:avLst/>
                  <a:gdLst>
                    <a:gd name="T0" fmla="*/ 0 w 55"/>
                    <a:gd name="T1" fmla="*/ 0 h 86"/>
                    <a:gd name="T2" fmla="*/ 0 w 55"/>
                    <a:gd name="T3" fmla="*/ 0 h 86"/>
                    <a:gd name="T4" fmla="*/ 0 w 55"/>
                    <a:gd name="T5" fmla="*/ 0 h 86"/>
                    <a:gd name="T6" fmla="*/ 0 w 55"/>
                    <a:gd name="T7" fmla="*/ 0 h 86"/>
                    <a:gd name="T8" fmla="*/ 0 w 55"/>
                    <a:gd name="T9" fmla="*/ 0 h 86"/>
                    <a:gd name="T10" fmla="*/ 0 w 55"/>
                    <a:gd name="T11" fmla="*/ 0 h 86"/>
                    <a:gd name="T12" fmla="*/ 0 w 55"/>
                    <a:gd name="T13" fmla="*/ 0 h 86"/>
                    <a:gd name="T14" fmla="*/ 0 w 55"/>
                    <a:gd name="T15" fmla="*/ 0 h 86"/>
                    <a:gd name="T16" fmla="*/ 0 w 55"/>
                    <a:gd name="T17" fmla="*/ 0 h 86"/>
                    <a:gd name="T18" fmla="*/ 0 w 55"/>
                    <a:gd name="T19" fmla="*/ 0 h 86"/>
                    <a:gd name="T20" fmla="*/ 0 w 55"/>
                    <a:gd name="T21" fmla="*/ 0 h 86"/>
                    <a:gd name="T22" fmla="*/ 0 w 55"/>
                    <a:gd name="T23" fmla="*/ 0 h 86"/>
                    <a:gd name="T24" fmla="*/ 0 w 55"/>
                    <a:gd name="T25" fmla="*/ 0 h 86"/>
                    <a:gd name="T26" fmla="*/ 0 w 55"/>
                    <a:gd name="T27" fmla="*/ 0 h 86"/>
                    <a:gd name="T28" fmla="*/ 0 w 55"/>
                    <a:gd name="T29" fmla="*/ 0 h 86"/>
                    <a:gd name="T30" fmla="*/ 0 w 55"/>
                    <a:gd name="T31" fmla="*/ 0 h 8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5"/>
                    <a:gd name="T49" fmla="*/ 0 h 86"/>
                    <a:gd name="T50" fmla="*/ 55 w 55"/>
                    <a:gd name="T51" fmla="*/ 86 h 8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5" h="86">
                      <a:moveTo>
                        <a:pt x="44" y="43"/>
                      </a:moveTo>
                      <a:lnTo>
                        <a:pt x="55" y="85"/>
                      </a:lnTo>
                      <a:lnTo>
                        <a:pt x="45" y="86"/>
                      </a:lnTo>
                      <a:lnTo>
                        <a:pt x="34" y="86"/>
                      </a:lnTo>
                      <a:lnTo>
                        <a:pt x="24" y="82"/>
                      </a:lnTo>
                      <a:lnTo>
                        <a:pt x="15" y="77"/>
                      </a:lnTo>
                      <a:lnTo>
                        <a:pt x="7" y="68"/>
                      </a:lnTo>
                      <a:lnTo>
                        <a:pt x="3" y="60"/>
                      </a:lnTo>
                      <a:lnTo>
                        <a:pt x="0" y="49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18"/>
                      </a:lnTo>
                      <a:lnTo>
                        <a:pt x="14" y="11"/>
                      </a:lnTo>
                      <a:lnTo>
                        <a:pt x="22" y="4"/>
                      </a:lnTo>
                      <a:lnTo>
                        <a:pt x="32" y="0"/>
                      </a:lnTo>
                      <a:lnTo>
                        <a:pt x="44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47" name="Freeform 1175"/>
                <p:cNvSpPr>
                  <a:spLocks/>
                </p:cNvSpPr>
                <p:nvPr/>
              </p:nvSpPr>
              <p:spPr bwMode="auto">
                <a:xfrm>
                  <a:off x="2628" y="3755"/>
                  <a:ext cx="9" cy="15"/>
                </a:xfrm>
                <a:custGeom>
                  <a:avLst/>
                  <a:gdLst>
                    <a:gd name="T0" fmla="*/ 0 w 55"/>
                    <a:gd name="T1" fmla="*/ 0 h 86"/>
                    <a:gd name="T2" fmla="*/ 0 w 55"/>
                    <a:gd name="T3" fmla="*/ 0 h 86"/>
                    <a:gd name="T4" fmla="*/ 0 w 55"/>
                    <a:gd name="T5" fmla="*/ 0 h 86"/>
                    <a:gd name="T6" fmla="*/ 0 w 55"/>
                    <a:gd name="T7" fmla="*/ 0 h 86"/>
                    <a:gd name="T8" fmla="*/ 0 w 55"/>
                    <a:gd name="T9" fmla="*/ 0 h 86"/>
                    <a:gd name="T10" fmla="*/ 0 w 55"/>
                    <a:gd name="T11" fmla="*/ 0 h 86"/>
                    <a:gd name="T12" fmla="*/ 0 w 55"/>
                    <a:gd name="T13" fmla="*/ 0 h 86"/>
                    <a:gd name="T14" fmla="*/ 0 w 55"/>
                    <a:gd name="T15" fmla="*/ 0 h 86"/>
                    <a:gd name="T16" fmla="*/ 0 w 55"/>
                    <a:gd name="T17" fmla="*/ 0 h 86"/>
                    <a:gd name="T18" fmla="*/ 0 w 55"/>
                    <a:gd name="T19" fmla="*/ 0 h 86"/>
                    <a:gd name="T20" fmla="*/ 0 w 55"/>
                    <a:gd name="T21" fmla="*/ 0 h 86"/>
                    <a:gd name="T22" fmla="*/ 0 w 55"/>
                    <a:gd name="T23" fmla="*/ 0 h 86"/>
                    <a:gd name="T24" fmla="*/ 0 w 55"/>
                    <a:gd name="T25" fmla="*/ 0 h 86"/>
                    <a:gd name="T26" fmla="*/ 0 w 55"/>
                    <a:gd name="T27" fmla="*/ 0 h 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5"/>
                    <a:gd name="T43" fmla="*/ 0 h 86"/>
                    <a:gd name="T44" fmla="*/ 55 w 55"/>
                    <a:gd name="T45" fmla="*/ 86 h 8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5" h="86">
                      <a:moveTo>
                        <a:pt x="55" y="85"/>
                      </a:moveTo>
                      <a:lnTo>
                        <a:pt x="45" y="86"/>
                      </a:lnTo>
                      <a:lnTo>
                        <a:pt x="34" y="86"/>
                      </a:lnTo>
                      <a:lnTo>
                        <a:pt x="24" y="82"/>
                      </a:lnTo>
                      <a:lnTo>
                        <a:pt x="15" y="77"/>
                      </a:lnTo>
                      <a:lnTo>
                        <a:pt x="7" y="68"/>
                      </a:lnTo>
                      <a:lnTo>
                        <a:pt x="3" y="60"/>
                      </a:lnTo>
                      <a:lnTo>
                        <a:pt x="0" y="49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18"/>
                      </a:lnTo>
                      <a:lnTo>
                        <a:pt x="14" y="11"/>
                      </a:lnTo>
                      <a:lnTo>
                        <a:pt x="22" y="4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48" name="Freeform 1176"/>
                <p:cNvSpPr>
                  <a:spLocks/>
                </p:cNvSpPr>
                <p:nvPr/>
              </p:nvSpPr>
              <p:spPr bwMode="auto">
                <a:xfrm>
                  <a:off x="2633" y="3746"/>
                  <a:ext cx="40" cy="24"/>
                </a:xfrm>
                <a:custGeom>
                  <a:avLst/>
                  <a:gdLst>
                    <a:gd name="T0" fmla="*/ 0 w 236"/>
                    <a:gd name="T1" fmla="*/ 0 h 143"/>
                    <a:gd name="T2" fmla="*/ 0 w 236"/>
                    <a:gd name="T3" fmla="*/ 0 h 143"/>
                    <a:gd name="T4" fmla="*/ 0 w 236"/>
                    <a:gd name="T5" fmla="*/ 0 h 143"/>
                    <a:gd name="T6" fmla="*/ 0 w 236"/>
                    <a:gd name="T7" fmla="*/ 0 h 143"/>
                    <a:gd name="T8" fmla="*/ 0 w 236"/>
                    <a:gd name="T9" fmla="*/ 0 h 143"/>
                    <a:gd name="T10" fmla="*/ 0 w 236"/>
                    <a:gd name="T11" fmla="*/ 0 h 143"/>
                    <a:gd name="T12" fmla="*/ 0 w 236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6"/>
                    <a:gd name="T22" fmla="*/ 0 h 143"/>
                    <a:gd name="T23" fmla="*/ 236 w 236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6" h="143">
                      <a:moveTo>
                        <a:pt x="0" y="58"/>
                      </a:moveTo>
                      <a:lnTo>
                        <a:pt x="12" y="101"/>
                      </a:lnTo>
                      <a:lnTo>
                        <a:pt x="23" y="143"/>
                      </a:lnTo>
                      <a:lnTo>
                        <a:pt x="236" y="86"/>
                      </a:lnTo>
                      <a:lnTo>
                        <a:pt x="224" y="43"/>
                      </a:lnTo>
                      <a:lnTo>
                        <a:pt x="213" y="0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49" name="Freeform 1177"/>
                <p:cNvSpPr>
                  <a:spLocks/>
                </p:cNvSpPr>
                <p:nvPr/>
              </p:nvSpPr>
              <p:spPr bwMode="auto">
                <a:xfrm>
                  <a:off x="2633" y="3746"/>
                  <a:ext cx="40" cy="24"/>
                </a:xfrm>
                <a:custGeom>
                  <a:avLst/>
                  <a:gdLst>
                    <a:gd name="T0" fmla="*/ 0 w 236"/>
                    <a:gd name="T1" fmla="*/ 0 h 143"/>
                    <a:gd name="T2" fmla="*/ 0 w 236"/>
                    <a:gd name="T3" fmla="*/ 0 h 143"/>
                    <a:gd name="T4" fmla="*/ 0 w 236"/>
                    <a:gd name="T5" fmla="*/ 0 h 143"/>
                    <a:gd name="T6" fmla="*/ 0 w 236"/>
                    <a:gd name="T7" fmla="*/ 0 h 143"/>
                    <a:gd name="T8" fmla="*/ 0 w 236"/>
                    <a:gd name="T9" fmla="*/ 0 h 143"/>
                    <a:gd name="T10" fmla="*/ 0 w 236"/>
                    <a:gd name="T11" fmla="*/ 0 h 143"/>
                    <a:gd name="T12" fmla="*/ 0 w 236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6"/>
                    <a:gd name="T22" fmla="*/ 0 h 143"/>
                    <a:gd name="T23" fmla="*/ 236 w 236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6" h="143">
                      <a:moveTo>
                        <a:pt x="0" y="58"/>
                      </a:moveTo>
                      <a:lnTo>
                        <a:pt x="12" y="101"/>
                      </a:lnTo>
                      <a:lnTo>
                        <a:pt x="23" y="143"/>
                      </a:lnTo>
                      <a:lnTo>
                        <a:pt x="236" y="86"/>
                      </a:lnTo>
                      <a:lnTo>
                        <a:pt x="224" y="43"/>
                      </a:lnTo>
                      <a:lnTo>
                        <a:pt x="213" y="0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50" name="Freeform 1178"/>
                <p:cNvSpPr>
                  <a:spLocks/>
                </p:cNvSpPr>
                <p:nvPr/>
              </p:nvSpPr>
              <p:spPr bwMode="auto">
                <a:xfrm>
                  <a:off x="2671" y="3753"/>
                  <a:ext cx="5" cy="7"/>
                </a:xfrm>
                <a:custGeom>
                  <a:avLst/>
                  <a:gdLst>
                    <a:gd name="T0" fmla="*/ 0 w 31"/>
                    <a:gd name="T1" fmla="*/ 0 h 43"/>
                    <a:gd name="T2" fmla="*/ 0 w 31"/>
                    <a:gd name="T3" fmla="*/ 0 h 43"/>
                    <a:gd name="T4" fmla="*/ 0 w 31"/>
                    <a:gd name="T5" fmla="*/ 0 h 43"/>
                    <a:gd name="T6" fmla="*/ 0 w 31"/>
                    <a:gd name="T7" fmla="*/ 0 h 43"/>
                    <a:gd name="T8" fmla="*/ 0 w 31"/>
                    <a:gd name="T9" fmla="*/ 0 h 43"/>
                    <a:gd name="T10" fmla="*/ 0 w 31"/>
                    <a:gd name="T11" fmla="*/ 0 h 43"/>
                    <a:gd name="T12" fmla="*/ 0 w 31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"/>
                    <a:gd name="T22" fmla="*/ 0 h 43"/>
                    <a:gd name="T23" fmla="*/ 31 w 31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" h="43">
                      <a:moveTo>
                        <a:pt x="0" y="0"/>
                      </a:moveTo>
                      <a:lnTo>
                        <a:pt x="12" y="43"/>
                      </a:lnTo>
                      <a:lnTo>
                        <a:pt x="17" y="41"/>
                      </a:lnTo>
                      <a:lnTo>
                        <a:pt x="22" y="38"/>
                      </a:lnTo>
                      <a:lnTo>
                        <a:pt x="27" y="35"/>
                      </a:lnTo>
                      <a:lnTo>
                        <a:pt x="31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51" name="Freeform 1179"/>
                <p:cNvSpPr>
                  <a:spLocks/>
                </p:cNvSpPr>
                <p:nvPr/>
              </p:nvSpPr>
              <p:spPr bwMode="auto">
                <a:xfrm>
                  <a:off x="2673" y="3758"/>
                  <a:ext cx="3" cy="2"/>
                </a:xfrm>
                <a:custGeom>
                  <a:avLst/>
                  <a:gdLst>
                    <a:gd name="T0" fmla="*/ 0 w 19"/>
                    <a:gd name="T1" fmla="*/ 0 h 12"/>
                    <a:gd name="T2" fmla="*/ 0 w 19"/>
                    <a:gd name="T3" fmla="*/ 0 h 12"/>
                    <a:gd name="T4" fmla="*/ 0 w 19"/>
                    <a:gd name="T5" fmla="*/ 0 h 12"/>
                    <a:gd name="T6" fmla="*/ 0 w 19"/>
                    <a:gd name="T7" fmla="*/ 0 h 12"/>
                    <a:gd name="T8" fmla="*/ 0 w 19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12"/>
                    <a:gd name="T17" fmla="*/ 19 w 19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12">
                      <a:moveTo>
                        <a:pt x="0" y="12"/>
                      </a:moveTo>
                      <a:lnTo>
                        <a:pt x="5" y="10"/>
                      </a:lnTo>
                      <a:lnTo>
                        <a:pt x="10" y="7"/>
                      </a:lnTo>
                      <a:lnTo>
                        <a:pt x="15" y="4"/>
                      </a:lnTo>
                      <a:lnTo>
                        <a:pt x="19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52" name="Freeform 1180"/>
                <p:cNvSpPr>
                  <a:spLocks/>
                </p:cNvSpPr>
                <p:nvPr/>
              </p:nvSpPr>
              <p:spPr bwMode="auto">
                <a:xfrm>
                  <a:off x="2666" y="3722"/>
                  <a:ext cx="36" cy="36"/>
                </a:xfrm>
                <a:custGeom>
                  <a:avLst/>
                  <a:gdLst>
                    <a:gd name="T0" fmla="*/ 0 w 218"/>
                    <a:gd name="T1" fmla="*/ 0 h 217"/>
                    <a:gd name="T2" fmla="*/ 0 w 218"/>
                    <a:gd name="T3" fmla="*/ 0 h 217"/>
                    <a:gd name="T4" fmla="*/ 0 w 218"/>
                    <a:gd name="T5" fmla="*/ 0 h 217"/>
                    <a:gd name="T6" fmla="*/ 0 w 218"/>
                    <a:gd name="T7" fmla="*/ 0 h 217"/>
                    <a:gd name="T8" fmla="*/ 0 w 218"/>
                    <a:gd name="T9" fmla="*/ 0 h 217"/>
                    <a:gd name="T10" fmla="*/ 0 w 218"/>
                    <a:gd name="T11" fmla="*/ 0 h 217"/>
                    <a:gd name="T12" fmla="*/ 0 w 218"/>
                    <a:gd name="T13" fmla="*/ 0 h 2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8"/>
                    <a:gd name="T22" fmla="*/ 0 h 217"/>
                    <a:gd name="T23" fmla="*/ 218 w 218"/>
                    <a:gd name="T24" fmla="*/ 217 h 2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8" h="217">
                      <a:moveTo>
                        <a:pt x="0" y="155"/>
                      </a:moveTo>
                      <a:lnTo>
                        <a:pt x="31" y="186"/>
                      </a:lnTo>
                      <a:lnTo>
                        <a:pt x="62" y="217"/>
                      </a:lnTo>
                      <a:lnTo>
                        <a:pt x="218" y="62"/>
                      </a:lnTo>
                      <a:lnTo>
                        <a:pt x="187" y="31"/>
                      </a:lnTo>
                      <a:lnTo>
                        <a:pt x="156" y="0"/>
                      </a:lnTo>
                      <a:lnTo>
                        <a:pt x="0" y="1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53" name="Freeform 1181"/>
                <p:cNvSpPr>
                  <a:spLocks/>
                </p:cNvSpPr>
                <p:nvPr/>
              </p:nvSpPr>
              <p:spPr bwMode="auto">
                <a:xfrm>
                  <a:off x="2666" y="3722"/>
                  <a:ext cx="36" cy="36"/>
                </a:xfrm>
                <a:custGeom>
                  <a:avLst/>
                  <a:gdLst>
                    <a:gd name="T0" fmla="*/ 0 w 218"/>
                    <a:gd name="T1" fmla="*/ 0 h 217"/>
                    <a:gd name="T2" fmla="*/ 0 w 218"/>
                    <a:gd name="T3" fmla="*/ 0 h 217"/>
                    <a:gd name="T4" fmla="*/ 0 w 218"/>
                    <a:gd name="T5" fmla="*/ 0 h 217"/>
                    <a:gd name="T6" fmla="*/ 0 w 218"/>
                    <a:gd name="T7" fmla="*/ 0 h 217"/>
                    <a:gd name="T8" fmla="*/ 0 w 218"/>
                    <a:gd name="T9" fmla="*/ 0 h 217"/>
                    <a:gd name="T10" fmla="*/ 0 w 218"/>
                    <a:gd name="T11" fmla="*/ 0 h 217"/>
                    <a:gd name="T12" fmla="*/ 0 w 218"/>
                    <a:gd name="T13" fmla="*/ 0 h 2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8"/>
                    <a:gd name="T22" fmla="*/ 0 h 217"/>
                    <a:gd name="T23" fmla="*/ 218 w 218"/>
                    <a:gd name="T24" fmla="*/ 217 h 2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8" h="217">
                      <a:moveTo>
                        <a:pt x="0" y="155"/>
                      </a:moveTo>
                      <a:lnTo>
                        <a:pt x="31" y="186"/>
                      </a:lnTo>
                      <a:lnTo>
                        <a:pt x="62" y="217"/>
                      </a:lnTo>
                      <a:lnTo>
                        <a:pt x="218" y="62"/>
                      </a:lnTo>
                      <a:lnTo>
                        <a:pt x="187" y="31"/>
                      </a:lnTo>
                      <a:lnTo>
                        <a:pt x="156" y="0"/>
                      </a:lnTo>
                      <a:lnTo>
                        <a:pt x="0" y="15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54" name="Freeform 1182"/>
                <p:cNvSpPr>
                  <a:spLocks/>
                </p:cNvSpPr>
                <p:nvPr/>
              </p:nvSpPr>
              <p:spPr bwMode="auto">
                <a:xfrm>
                  <a:off x="2697" y="3727"/>
                  <a:ext cx="7" cy="5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0 h 31"/>
                    <a:gd name="T6" fmla="*/ 0 w 43"/>
                    <a:gd name="T7" fmla="*/ 0 h 31"/>
                    <a:gd name="T8" fmla="*/ 0 w 43"/>
                    <a:gd name="T9" fmla="*/ 0 h 31"/>
                    <a:gd name="T10" fmla="*/ 0 w 43"/>
                    <a:gd name="T11" fmla="*/ 0 h 31"/>
                    <a:gd name="T12" fmla="*/ 0 w 43"/>
                    <a:gd name="T13" fmla="*/ 0 h 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1"/>
                    <a:gd name="T23" fmla="*/ 43 w 43"/>
                    <a:gd name="T24" fmla="*/ 31 h 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1">
                      <a:moveTo>
                        <a:pt x="0" y="0"/>
                      </a:moveTo>
                      <a:lnTo>
                        <a:pt x="31" y="31"/>
                      </a:lnTo>
                      <a:lnTo>
                        <a:pt x="36" y="28"/>
                      </a:lnTo>
                      <a:lnTo>
                        <a:pt x="39" y="22"/>
                      </a:lnTo>
                      <a:lnTo>
                        <a:pt x="41" y="18"/>
                      </a:lnTo>
                      <a:lnTo>
                        <a:pt x="4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55" name="Freeform 1183"/>
                <p:cNvSpPr>
                  <a:spLocks/>
                </p:cNvSpPr>
                <p:nvPr/>
              </p:nvSpPr>
              <p:spPr bwMode="auto">
                <a:xfrm>
                  <a:off x="2702" y="3729"/>
                  <a:ext cx="2" cy="3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9"/>
                    <a:gd name="T17" fmla="*/ 12 w 1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9">
                      <a:moveTo>
                        <a:pt x="0" y="19"/>
                      </a:moveTo>
                      <a:lnTo>
                        <a:pt x="5" y="16"/>
                      </a:lnTo>
                      <a:lnTo>
                        <a:pt x="8" y="10"/>
                      </a:lnTo>
                      <a:lnTo>
                        <a:pt x="10" y="6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56" name="Freeform 1184"/>
                <p:cNvSpPr>
                  <a:spLocks/>
                </p:cNvSpPr>
                <p:nvPr/>
              </p:nvSpPr>
              <p:spPr bwMode="auto">
                <a:xfrm>
                  <a:off x="2690" y="3690"/>
                  <a:ext cx="23" cy="39"/>
                </a:xfrm>
                <a:custGeom>
                  <a:avLst/>
                  <a:gdLst>
                    <a:gd name="T0" fmla="*/ 0 w 142"/>
                    <a:gd name="T1" fmla="*/ 0 h 237"/>
                    <a:gd name="T2" fmla="*/ 0 w 142"/>
                    <a:gd name="T3" fmla="*/ 0 h 237"/>
                    <a:gd name="T4" fmla="*/ 0 w 142"/>
                    <a:gd name="T5" fmla="*/ 0 h 237"/>
                    <a:gd name="T6" fmla="*/ 0 w 142"/>
                    <a:gd name="T7" fmla="*/ 0 h 237"/>
                    <a:gd name="T8" fmla="*/ 0 w 142"/>
                    <a:gd name="T9" fmla="*/ 0 h 237"/>
                    <a:gd name="T10" fmla="*/ 0 w 142"/>
                    <a:gd name="T11" fmla="*/ 0 h 237"/>
                    <a:gd name="T12" fmla="*/ 0 w 14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2"/>
                    <a:gd name="T22" fmla="*/ 0 h 237"/>
                    <a:gd name="T23" fmla="*/ 142 w 14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2" h="237">
                      <a:moveTo>
                        <a:pt x="0" y="213"/>
                      </a:moveTo>
                      <a:lnTo>
                        <a:pt x="42" y="225"/>
                      </a:lnTo>
                      <a:lnTo>
                        <a:pt x="85" y="237"/>
                      </a:lnTo>
                      <a:lnTo>
                        <a:pt x="142" y="24"/>
                      </a:lnTo>
                      <a:lnTo>
                        <a:pt x="99" y="12"/>
                      </a:lnTo>
                      <a:lnTo>
                        <a:pt x="56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57" name="Freeform 1185"/>
                <p:cNvSpPr>
                  <a:spLocks/>
                </p:cNvSpPr>
                <p:nvPr/>
              </p:nvSpPr>
              <p:spPr bwMode="auto">
                <a:xfrm>
                  <a:off x="2690" y="3690"/>
                  <a:ext cx="23" cy="39"/>
                </a:xfrm>
                <a:custGeom>
                  <a:avLst/>
                  <a:gdLst>
                    <a:gd name="T0" fmla="*/ 0 w 142"/>
                    <a:gd name="T1" fmla="*/ 0 h 237"/>
                    <a:gd name="T2" fmla="*/ 0 w 142"/>
                    <a:gd name="T3" fmla="*/ 0 h 237"/>
                    <a:gd name="T4" fmla="*/ 0 w 142"/>
                    <a:gd name="T5" fmla="*/ 0 h 237"/>
                    <a:gd name="T6" fmla="*/ 0 w 142"/>
                    <a:gd name="T7" fmla="*/ 0 h 237"/>
                    <a:gd name="T8" fmla="*/ 0 w 142"/>
                    <a:gd name="T9" fmla="*/ 0 h 237"/>
                    <a:gd name="T10" fmla="*/ 0 w 142"/>
                    <a:gd name="T11" fmla="*/ 0 h 237"/>
                    <a:gd name="T12" fmla="*/ 0 w 14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2"/>
                    <a:gd name="T22" fmla="*/ 0 h 237"/>
                    <a:gd name="T23" fmla="*/ 142 w 14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2" h="237">
                      <a:moveTo>
                        <a:pt x="0" y="213"/>
                      </a:moveTo>
                      <a:lnTo>
                        <a:pt x="42" y="225"/>
                      </a:lnTo>
                      <a:lnTo>
                        <a:pt x="85" y="237"/>
                      </a:lnTo>
                      <a:lnTo>
                        <a:pt x="142" y="24"/>
                      </a:lnTo>
                      <a:lnTo>
                        <a:pt x="99" y="12"/>
                      </a:lnTo>
                      <a:lnTo>
                        <a:pt x="56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58" name="Freeform 1186"/>
                <p:cNvSpPr>
                  <a:spLocks/>
                </p:cNvSpPr>
                <p:nvPr/>
              </p:nvSpPr>
              <p:spPr bwMode="auto">
                <a:xfrm>
                  <a:off x="2699" y="3684"/>
                  <a:ext cx="15" cy="10"/>
                </a:xfrm>
                <a:custGeom>
                  <a:avLst/>
                  <a:gdLst>
                    <a:gd name="T0" fmla="*/ 0 w 87"/>
                    <a:gd name="T1" fmla="*/ 0 h 56"/>
                    <a:gd name="T2" fmla="*/ 0 w 87"/>
                    <a:gd name="T3" fmla="*/ 0 h 56"/>
                    <a:gd name="T4" fmla="*/ 0 w 87"/>
                    <a:gd name="T5" fmla="*/ 0 h 56"/>
                    <a:gd name="T6" fmla="*/ 0 w 87"/>
                    <a:gd name="T7" fmla="*/ 0 h 56"/>
                    <a:gd name="T8" fmla="*/ 0 w 87"/>
                    <a:gd name="T9" fmla="*/ 0 h 56"/>
                    <a:gd name="T10" fmla="*/ 0 w 87"/>
                    <a:gd name="T11" fmla="*/ 0 h 56"/>
                    <a:gd name="T12" fmla="*/ 0 w 87"/>
                    <a:gd name="T13" fmla="*/ 0 h 56"/>
                    <a:gd name="T14" fmla="*/ 0 w 87"/>
                    <a:gd name="T15" fmla="*/ 0 h 56"/>
                    <a:gd name="T16" fmla="*/ 0 w 87"/>
                    <a:gd name="T17" fmla="*/ 0 h 56"/>
                    <a:gd name="T18" fmla="*/ 0 w 87"/>
                    <a:gd name="T19" fmla="*/ 0 h 56"/>
                    <a:gd name="T20" fmla="*/ 0 w 87"/>
                    <a:gd name="T21" fmla="*/ 0 h 56"/>
                    <a:gd name="T22" fmla="*/ 0 w 87"/>
                    <a:gd name="T23" fmla="*/ 0 h 56"/>
                    <a:gd name="T24" fmla="*/ 0 w 87"/>
                    <a:gd name="T25" fmla="*/ 0 h 56"/>
                    <a:gd name="T26" fmla="*/ 0 w 87"/>
                    <a:gd name="T27" fmla="*/ 0 h 56"/>
                    <a:gd name="T28" fmla="*/ 0 w 87"/>
                    <a:gd name="T29" fmla="*/ 0 h 56"/>
                    <a:gd name="T30" fmla="*/ 0 w 87"/>
                    <a:gd name="T31" fmla="*/ 0 h 5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7"/>
                    <a:gd name="T49" fmla="*/ 0 h 56"/>
                    <a:gd name="T50" fmla="*/ 87 w 87"/>
                    <a:gd name="T51" fmla="*/ 56 h 5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7" h="56">
                      <a:moveTo>
                        <a:pt x="43" y="44"/>
                      </a:moveTo>
                      <a:lnTo>
                        <a:pt x="0" y="32"/>
                      </a:lnTo>
                      <a:lnTo>
                        <a:pt x="5" y="23"/>
                      </a:lnTo>
                      <a:lnTo>
                        <a:pt x="10" y="14"/>
                      </a:lnTo>
                      <a:lnTo>
                        <a:pt x="18" y="7"/>
                      </a:lnTo>
                      <a:lnTo>
                        <a:pt x="28" y="3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59" y="3"/>
                      </a:lnTo>
                      <a:lnTo>
                        <a:pt x="69" y="8"/>
                      </a:lnTo>
                      <a:lnTo>
                        <a:pt x="77" y="15"/>
                      </a:lnTo>
                      <a:lnTo>
                        <a:pt x="83" y="24"/>
                      </a:lnTo>
                      <a:lnTo>
                        <a:pt x="86" y="35"/>
                      </a:lnTo>
                      <a:lnTo>
                        <a:pt x="87" y="45"/>
                      </a:lnTo>
                      <a:lnTo>
                        <a:pt x="86" y="56"/>
                      </a:lnTo>
                      <a:lnTo>
                        <a:pt x="43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59" name="Freeform 1187"/>
                <p:cNvSpPr>
                  <a:spLocks/>
                </p:cNvSpPr>
                <p:nvPr/>
              </p:nvSpPr>
              <p:spPr bwMode="auto">
                <a:xfrm>
                  <a:off x="2699" y="3684"/>
                  <a:ext cx="15" cy="10"/>
                </a:xfrm>
                <a:custGeom>
                  <a:avLst/>
                  <a:gdLst>
                    <a:gd name="T0" fmla="*/ 0 w 87"/>
                    <a:gd name="T1" fmla="*/ 0 h 56"/>
                    <a:gd name="T2" fmla="*/ 0 w 87"/>
                    <a:gd name="T3" fmla="*/ 0 h 56"/>
                    <a:gd name="T4" fmla="*/ 0 w 87"/>
                    <a:gd name="T5" fmla="*/ 0 h 56"/>
                    <a:gd name="T6" fmla="*/ 0 w 87"/>
                    <a:gd name="T7" fmla="*/ 0 h 56"/>
                    <a:gd name="T8" fmla="*/ 0 w 87"/>
                    <a:gd name="T9" fmla="*/ 0 h 56"/>
                    <a:gd name="T10" fmla="*/ 0 w 87"/>
                    <a:gd name="T11" fmla="*/ 0 h 56"/>
                    <a:gd name="T12" fmla="*/ 0 w 87"/>
                    <a:gd name="T13" fmla="*/ 0 h 56"/>
                    <a:gd name="T14" fmla="*/ 0 w 87"/>
                    <a:gd name="T15" fmla="*/ 0 h 56"/>
                    <a:gd name="T16" fmla="*/ 0 w 87"/>
                    <a:gd name="T17" fmla="*/ 0 h 56"/>
                    <a:gd name="T18" fmla="*/ 0 w 87"/>
                    <a:gd name="T19" fmla="*/ 0 h 56"/>
                    <a:gd name="T20" fmla="*/ 0 w 87"/>
                    <a:gd name="T21" fmla="*/ 0 h 56"/>
                    <a:gd name="T22" fmla="*/ 0 w 87"/>
                    <a:gd name="T23" fmla="*/ 0 h 56"/>
                    <a:gd name="T24" fmla="*/ 0 w 87"/>
                    <a:gd name="T25" fmla="*/ 0 h 56"/>
                    <a:gd name="T26" fmla="*/ 0 w 87"/>
                    <a:gd name="T27" fmla="*/ 0 h 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56"/>
                    <a:gd name="T44" fmla="*/ 87 w 87"/>
                    <a:gd name="T45" fmla="*/ 56 h 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56">
                      <a:moveTo>
                        <a:pt x="0" y="32"/>
                      </a:moveTo>
                      <a:lnTo>
                        <a:pt x="5" y="23"/>
                      </a:lnTo>
                      <a:lnTo>
                        <a:pt x="10" y="14"/>
                      </a:lnTo>
                      <a:lnTo>
                        <a:pt x="18" y="7"/>
                      </a:lnTo>
                      <a:lnTo>
                        <a:pt x="28" y="3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59" y="3"/>
                      </a:lnTo>
                      <a:lnTo>
                        <a:pt x="69" y="8"/>
                      </a:lnTo>
                      <a:lnTo>
                        <a:pt x="77" y="15"/>
                      </a:lnTo>
                      <a:lnTo>
                        <a:pt x="83" y="24"/>
                      </a:lnTo>
                      <a:lnTo>
                        <a:pt x="86" y="35"/>
                      </a:lnTo>
                      <a:lnTo>
                        <a:pt x="87" y="45"/>
                      </a:lnTo>
                      <a:lnTo>
                        <a:pt x="86" y="5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60" name="Freeform 1188"/>
                <p:cNvSpPr>
                  <a:spLocks/>
                </p:cNvSpPr>
                <p:nvPr/>
              </p:nvSpPr>
              <p:spPr bwMode="auto">
                <a:xfrm>
                  <a:off x="1454" y="3590"/>
                  <a:ext cx="7" cy="14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w 44"/>
                    <a:gd name="T29" fmla="*/ 0 h 88"/>
                    <a:gd name="T30" fmla="*/ 0 w 44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8"/>
                    <a:gd name="T50" fmla="*/ 44 w 44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8">
                      <a:moveTo>
                        <a:pt x="44" y="45"/>
                      </a:moveTo>
                      <a:lnTo>
                        <a:pt x="44" y="88"/>
                      </a:lnTo>
                      <a:lnTo>
                        <a:pt x="33" y="87"/>
                      </a:lnTo>
                      <a:lnTo>
                        <a:pt x="24" y="84"/>
                      </a:lnTo>
                      <a:lnTo>
                        <a:pt x="14" y="78"/>
                      </a:lnTo>
                      <a:lnTo>
                        <a:pt x="8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8" y="19"/>
                      </a:lnTo>
                      <a:lnTo>
                        <a:pt x="14" y="11"/>
                      </a:lnTo>
                      <a:lnTo>
                        <a:pt x="24" y="5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61" name="Freeform 1189"/>
                <p:cNvSpPr>
                  <a:spLocks/>
                </p:cNvSpPr>
                <p:nvPr/>
              </p:nvSpPr>
              <p:spPr bwMode="auto">
                <a:xfrm>
                  <a:off x="1454" y="3590"/>
                  <a:ext cx="7" cy="14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8"/>
                    <a:gd name="T44" fmla="*/ 44 w 44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8">
                      <a:moveTo>
                        <a:pt x="44" y="88"/>
                      </a:moveTo>
                      <a:lnTo>
                        <a:pt x="33" y="87"/>
                      </a:lnTo>
                      <a:lnTo>
                        <a:pt x="24" y="84"/>
                      </a:lnTo>
                      <a:lnTo>
                        <a:pt x="14" y="78"/>
                      </a:lnTo>
                      <a:lnTo>
                        <a:pt x="8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8" y="19"/>
                      </a:lnTo>
                      <a:lnTo>
                        <a:pt x="14" y="11"/>
                      </a:lnTo>
                      <a:lnTo>
                        <a:pt x="24" y="5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62" name="Freeform 1190"/>
                <p:cNvSpPr>
                  <a:spLocks/>
                </p:cNvSpPr>
                <p:nvPr/>
              </p:nvSpPr>
              <p:spPr bwMode="auto">
                <a:xfrm>
                  <a:off x="1461" y="3590"/>
                  <a:ext cx="74" cy="14"/>
                </a:xfrm>
                <a:custGeom>
                  <a:avLst/>
                  <a:gdLst>
                    <a:gd name="T0" fmla="*/ 0 w 446"/>
                    <a:gd name="T1" fmla="*/ 0 h 88"/>
                    <a:gd name="T2" fmla="*/ 0 w 446"/>
                    <a:gd name="T3" fmla="*/ 0 h 88"/>
                    <a:gd name="T4" fmla="*/ 0 w 446"/>
                    <a:gd name="T5" fmla="*/ 0 h 88"/>
                    <a:gd name="T6" fmla="*/ 0 w 446"/>
                    <a:gd name="T7" fmla="*/ 0 h 88"/>
                    <a:gd name="T8" fmla="*/ 0 w 446"/>
                    <a:gd name="T9" fmla="*/ 0 h 88"/>
                    <a:gd name="T10" fmla="*/ 0 w 446"/>
                    <a:gd name="T11" fmla="*/ 0 h 88"/>
                    <a:gd name="T12" fmla="*/ 0 w 446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6"/>
                    <a:gd name="T22" fmla="*/ 0 h 88"/>
                    <a:gd name="T23" fmla="*/ 446 w 446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6" h="88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8"/>
                      </a:lnTo>
                      <a:lnTo>
                        <a:pt x="446" y="88"/>
                      </a:lnTo>
                      <a:lnTo>
                        <a:pt x="446" y="45"/>
                      </a:lnTo>
                      <a:lnTo>
                        <a:pt x="44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63" name="Freeform 1191"/>
                <p:cNvSpPr>
                  <a:spLocks/>
                </p:cNvSpPr>
                <p:nvPr/>
              </p:nvSpPr>
              <p:spPr bwMode="auto">
                <a:xfrm>
                  <a:off x="1461" y="3590"/>
                  <a:ext cx="74" cy="14"/>
                </a:xfrm>
                <a:custGeom>
                  <a:avLst/>
                  <a:gdLst>
                    <a:gd name="T0" fmla="*/ 0 w 446"/>
                    <a:gd name="T1" fmla="*/ 0 h 88"/>
                    <a:gd name="T2" fmla="*/ 0 w 446"/>
                    <a:gd name="T3" fmla="*/ 0 h 88"/>
                    <a:gd name="T4" fmla="*/ 0 w 446"/>
                    <a:gd name="T5" fmla="*/ 0 h 88"/>
                    <a:gd name="T6" fmla="*/ 0 w 446"/>
                    <a:gd name="T7" fmla="*/ 0 h 88"/>
                    <a:gd name="T8" fmla="*/ 0 w 446"/>
                    <a:gd name="T9" fmla="*/ 0 h 88"/>
                    <a:gd name="T10" fmla="*/ 0 w 446"/>
                    <a:gd name="T11" fmla="*/ 0 h 88"/>
                    <a:gd name="T12" fmla="*/ 0 w 446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6"/>
                    <a:gd name="T22" fmla="*/ 0 h 88"/>
                    <a:gd name="T23" fmla="*/ 446 w 446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6" h="88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8"/>
                      </a:lnTo>
                      <a:lnTo>
                        <a:pt x="446" y="88"/>
                      </a:lnTo>
                      <a:lnTo>
                        <a:pt x="446" y="45"/>
                      </a:lnTo>
                      <a:lnTo>
                        <a:pt x="44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64" name="Freeform 1192"/>
                <p:cNvSpPr>
                  <a:spLocks/>
                </p:cNvSpPr>
                <p:nvPr/>
              </p:nvSpPr>
              <p:spPr bwMode="auto">
                <a:xfrm>
                  <a:off x="1535" y="3590"/>
                  <a:ext cx="7" cy="14"/>
                </a:xfrm>
                <a:custGeom>
                  <a:avLst/>
                  <a:gdLst>
                    <a:gd name="T0" fmla="*/ 0 w 43"/>
                    <a:gd name="T1" fmla="*/ 0 h 88"/>
                    <a:gd name="T2" fmla="*/ 0 w 43"/>
                    <a:gd name="T3" fmla="*/ 0 h 88"/>
                    <a:gd name="T4" fmla="*/ 0 w 43"/>
                    <a:gd name="T5" fmla="*/ 0 h 88"/>
                    <a:gd name="T6" fmla="*/ 0 w 43"/>
                    <a:gd name="T7" fmla="*/ 0 h 88"/>
                    <a:gd name="T8" fmla="*/ 0 w 43"/>
                    <a:gd name="T9" fmla="*/ 0 h 88"/>
                    <a:gd name="T10" fmla="*/ 0 w 43"/>
                    <a:gd name="T11" fmla="*/ 0 h 88"/>
                    <a:gd name="T12" fmla="*/ 0 w 43"/>
                    <a:gd name="T13" fmla="*/ 0 h 88"/>
                    <a:gd name="T14" fmla="*/ 0 w 43"/>
                    <a:gd name="T15" fmla="*/ 0 h 88"/>
                    <a:gd name="T16" fmla="*/ 0 w 43"/>
                    <a:gd name="T17" fmla="*/ 0 h 88"/>
                    <a:gd name="T18" fmla="*/ 0 w 43"/>
                    <a:gd name="T19" fmla="*/ 0 h 88"/>
                    <a:gd name="T20" fmla="*/ 0 w 43"/>
                    <a:gd name="T21" fmla="*/ 0 h 88"/>
                    <a:gd name="T22" fmla="*/ 0 w 43"/>
                    <a:gd name="T23" fmla="*/ 0 h 88"/>
                    <a:gd name="T24" fmla="*/ 0 w 43"/>
                    <a:gd name="T25" fmla="*/ 0 h 88"/>
                    <a:gd name="T26" fmla="*/ 0 w 43"/>
                    <a:gd name="T27" fmla="*/ 0 h 88"/>
                    <a:gd name="T28" fmla="*/ 0 w 43"/>
                    <a:gd name="T29" fmla="*/ 0 h 88"/>
                    <a:gd name="T30" fmla="*/ 0 w 43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"/>
                    <a:gd name="T49" fmla="*/ 0 h 88"/>
                    <a:gd name="T50" fmla="*/ 43 w 43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" h="88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29" y="11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3" y="39"/>
                      </a:lnTo>
                      <a:lnTo>
                        <a:pt x="43" y="50"/>
                      </a:lnTo>
                      <a:lnTo>
                        <a:pt x="41" y="61"/>
                      </a:lnTo>
                      <a:lnTo>
                        <a:pt x="36" y="70"/>
                      </a:lnTo>
                      <a:lnTo>
                        <a:pt x="29" y="78"/>
                      </a:lnTo>
                      <a:lnTo>
                        <a:pt x="20" y="84"/>
                      </a:lnTo>
                      <a:lnTo>
                        <a:pt x="10" y="87"/>
                      </a:lnTo>
                      <a:lnTo>
                        <a:pt x="0" y="88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65" name="Freeform 1193"/>
                <p:cNvSpPr>
                  <a:spLocks/>
                </p:cNvSpPr>
                <p:nvPr/>
              </p:nvSpPr>
              <p:spPr bwMode="auto">
                <a:xfrm>
                  <a:off x="1535" y="3590"/>
                  <a:ext cx="7" cy="14"/>
                </a:xfrm>
                <a:custGeom>
                  <a:avLst/>
                  <a:gdLst>
                    <a:gd name="T0" fmla="*/ 0 w 43"/>
                    <a:gd name="T1" fmla="*/ 0 h 88"/>
                    <a:gd name="T2" fmla="*/ 0 w 43"/>
                    <a:gd name="T3" fmla="*/ 0 h 88"/>
                    <a:gd name="T4" fmla="*/ 0 w 43"/>
                    <a:gd name="T5" fmla="*/ 0 h 88"/>
                    <a:gd name="T6" fmla="*/ 0 w 43"/>
                    <a:gd name="T7" fmla="*/ 0 h 88"/>
                    <a:gd name="T8" fmla="*/ 0 w 43"/>
                    <a:gd name="T9" fmla="*/ 0 h 88"/>
                    <a:gd name="T10" fmla="*/ 0 w 43"/>
                    <a:gd name="T11" fmla="*/ 0 h 88"/>
                    <a:gd name="T12" fmla="*/ 0 w 43"/>
                    <a:gd name="T13" fmla="*/ 0 h 88"/>
                    <a:gd name="T14" fmla="*/ 0 w 43"/>
                    <a:gd name="T15" fmla="*/ 0 h 88"/>
                    <a:gd name="T16" fmla="*/ 0 w 43"/>
                    <a:gd name="T17" fmla="*/ 0 h 88"/>
                    <a:gd name="T18" fmla="*/ 0 w 43"/>
                    <a:gd name="T19" fmla="*/ 0 h 88"/>
                    <a:gd name="T20" fmla="*/ 0 w 43"/>
                    <a:gd name="T21" fmla="*/ 0 h 88"/>
                    <a:gd name="T22" fmla="*/ 0 w 43"/>
                    <a:gd name="T23" fmla="*/ 0 h 88"/>
                    <a:gd name="T24" fmla="*/ 0 w 43"/>
                    <a:gd name="T25" fmla="*/ 0 h 88"/>
                    <a:gd name="T26" fmla="*/ 0 w 43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3"/>
                    <a:gd name="T43" fmla="*/ 0 h 88"/>
                    <a:gd name="T44" fmla="*/ 43 w 43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3" h="88">
                      <a:moveTo>
                        <a:pt x="0" y="0"/>
                      </a:move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29" y="11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3" y="39"/>
                      </a:lnTo>
                      <a:lnTo>
                        <a:pt x="43" y="50"/>
                      </a:lnTo>
                      <a:lnTo>
                        <a:pt x="41" y="61"/>
                      </a:lnTo>
                      <a:lnTo>
                        <a:pt x="36" y="70"/>
                      </a:lnTo>
                      <a:lnTo>
                        <a:pt x="29" y="78"/>
                      </a:lnTo>
                      <a:lnTo>
                        <a:pt x="20" y="84"/>
                      </a:lnTo>
                      <a:lnTo>
                        <a:pt x="10" y="87"/>
                      </a:lnTo>
                      <a:lnTo>
                        <a:pt x="0" y="8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66" name="Line 1194"/>
                <p:cNvSpPr>
                  <a:spLocks noChangeShapeType="1"/>
                </p:cNvSpPr>
                <p:nvPr/>
              </p:nvSpPr>
              <p:spPr bwMode="auto">
                <a:xfrm>
                  <a:off x="1431" y="3266"/>
                  <a:ext cx="1" cy="3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67" name="Freeform 1195"/>
                <p:cNvSpPr>
                  <a:spLocks/>
                </p:cNvSpPr>
                <p:nvPr/>
              </p:nvSpPr>
              <p:spPr bwMode="auto">
                <a:xfrm>
                  <a:off x="1938" y="3431"/>
                  <a:ext cx="14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w 88"/>
                    <a:gd name="T29" fmla="*/ 0 h 44"/>
                    <a:gd name="T30" fmla="*/ 0 w 88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4"/>
                    <a:gd name="T50" fmla="*/ 88 w 88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4">
                      <a:moveTo>
                        <a:pt x="44" y="0"/>
                      </a:moveTo>
                      <a:lnTo>
                        <a:pt x="88" y="0"/>
                      </a:lnTo>
                      <a:lnTo>
                        <a:pt x="86" y="11"/>
                      </a:lnTo>
                      <a:lnTo>
                        <a:pt x="83" y="20"/>
                      </a:lnTo>
                      <a:lnTo>
                        <a:pt x="77" y="30"/>
                      </a:lnTo>
                      <a:lnTo>
                        <a:pt x="69" y="36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8" y="44"/>
                      </a:lnTo>
                      <a:lnTo>
                        <a:pt x="27" y="42"/>
                      </a:lnTo>
                      <a:lnTo>
                        <a:pt x="18" y="36"/>
                      </a:lnTo>
                      <a:lnTo>
                        <a:pt x="10" y="30"/>
                      </a:lnTo>
                      <a:lnTo>
                        <a:pt x="4" y="20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68" name="Freeform 1196"/>
                <p:cNvSpPr>
                  <a:spLocks/>
                </p:cNvSpPr>
                <p:nvPr/>
              </p:nvSpPr>
              <p:spPr bwMode="auto">
                <a:xfrm>
                  <a:off x="1938" y="3431"/>
                  <a:ext cx="14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4"/>
                    <a:gd name="T44" fmla="*/ 88 w 88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4">
                      <a:moveTo>
                        <a:pt x="88" y="0"/>
                      </a:moveTo>
                      <a:lnTo>
                        <a:pt x="86" y="11"/>
                      </a:lnTo>
                      <a:lnTo>
                        <a:pt x="83" y="20"/>
                      </a:lnTo>
                      <a:lnTo>
                        <a:pt x="77" y="30"/>
                      </a:lnTo>
                      <a:lnTo>
                        <a:pt x="69" y="36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8" y="44"/>
                      </a:lnTo>
                      <a:lnTo>
                        <a:pt x="27" y="42"/>
                      </a:lnTo>
                      <a:lnTo>
                        <a:pt x="18" y="36"/>
                      </a:lnTo>
                      <a:lnTo>
                        <a:pt x="10" y="30"/>
                      </a:lnTo>
                      <a:lnTo>
                        <a:pt x="4" y="20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69" name="Freeform 1197"/>
                <p:cNvSpPr>
                  <a:spLocks/>
                </p:cNvSpPr>
                <p:nvPr/>
              </p:nvSpPr>
              <p:spPr bwMode="auto">
                <a:xfrm>
                  <a:off x="1938" y="3396"/>
                  <a:ext cx="14" cy="35"/>
                </a:xfrm>
                <a:custGeom>
                  <a:avLst/>
                  <a:gdLst>
                    <a:gd name="T0" fmla="*/ 0 w 88"/>
                    <a:gd name="T1" fmla="*/ 0 h 205"/>
                    <a:gd name="T2" fmla="*/ 0 w 88"/>
                    <a:gd name="T3" fmla="*/ 0 h 205"/>
                    <a:gd name="T4" fmla="*/ 0 w 88"/>
                    <a:gd name="T5" fmla="*/ 0 h 205"/>
                    <a:gd name="T6" fmla="*/ 0 w 88"/>
                    <a:gd name="T7" fmla="*/ 0 h 205"/>
                    <a:gd name="T8" fmla="*/ 0 w 88"/>
                    <a:gd name="T9" fmla="*/ 0 h 205"/>
                    <a:gd name="T10" fmla="*/ 0 w 88"/>
                    <a:gd name="T11" fmla="*/ 0 h 205"/>
                    <a:gd name="T12" fmla="*/ 0 w 88"/>
                    <a:gd name="T13" fmla="*/ 0 h 20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8"/>
                    <a:gd name="T22" fmla="*/ 0 h 205"/>
                    <a:gd name="T23" fmla="*/ 88 w 88"/>
                    <a:gd name="T24" fmla="*/ 205 h 20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8" h="205">
                      <a:moveTo>
                        <a:pt x="0" y="205"/>
                      </a:moveTo>
                      <a:lnTo>
                        <a:pt x="44" y="205"/>
                      </a:lnTo>
                      <a:lnTo>
                        <a:pt x="88" y="205"/>
                      </a:lnTo>
                      <a:lnTo>
                        <a:pt x="88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20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0" name="Freeform 1198"/>
                <p:cNvSpPr>
                  <a:spLocks/>
                </p:cNvSpPr>
                <p:nvPr/>
              </p:nvSpPr>
              <p:spPr bwMode="auto">
                <a:xfrm>
                  <a:off x="1938" y="3396"/>
                  <a:ext cx="14" cy="35"/>
                </a:xfrm>
                <a:custGeom>
                  <a:avLst/>
                  <a:gdLst>
                    <a:gd name="T0" fmla="*/ 0 w 88"/>
                    <a:gd name="T1" fmla="*/ 0 h 205"/>
                    <a:gd name="T2" fmla="*/ 0 w 88"/>
                    <a:gd name="T3" fmla="*/ 0 h 205"/>
                    <a:gd name="T4" fmla="*/ 0 w 88"/>
                    <a:gd name="T5" fmla="*/ 0 h 205"/>
                    <a:gd name="T6" fmla="*/ 0 w 88"/>
                    <a:gd name="T7" fmla="*/ 0 h 205"/>
                    <a:gd name="T8" fmla="*/ 0 w 88"/>
                    <a:gd name="T9" fmla="*/ 0 h 205"/>
                    <a:gd name="T10" fmla="*/ 0 w 88"/>
                    <a:gd name="T11" fmla="*/ 0 h 205"/>
                    <a:gd name="T12" fmla="*/ 0 w 88"/>
                    <a:gd name="T13" fmla="*/ 0 h 20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8"/>
                    <a:gd name="T22" fmla="*/ 0 h 205"/>
                    <a:gd name="T23" fmla="*/ 88 w 88"/>
                    <a:gd name="T24" fmla="*/ 205 h 20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8" h="205">
                      <a:moveTo>
                        <a:pt x="0" y="205"/>
                      </a:moveTo>
                      <a:lnTo>
                        <a:pt x="44" y="205"/>
                      </a:lnTo>
                      <a:lnTo>
                        <a:pt x="88" y="205"/>
                      </a:lnTo>
                      <a:lnTo>
                        <a:pt x="88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20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1" name="Freeform 1199"/>
                <p:cNvSpPr>
                  <a:spLocks/>
                </p:cNvSpPr>
                <p:nvPr/>
              </p:nvSpPr>
              <p:spPr bwMode="auto">
                <a:xfrm>
                  <a:off x="1938" y="3389"/>
                  <a:ext cx="14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w 88"/>
                    <a:gd name="T29" fmla="*/ 0 h 44"/>
                    <a:gd name="T30" fmla="*/ 0 w 88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4"/>
                    <a:gd name="T50" fmla="*/ 88 w 88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4"/>
                      </a:lnTo>
                      <a:lnTo>
                        <a:pt x="10" y="14"/>
                      </a:lnTo>
                      <a:lnTo>
                        <a:pt x="18" y="8"/>
                      </a:lnTo>
                      <a:lnTo>
                        <a:pt x="27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8"/>
                      </a:lnTo>
                      <a:lnTo>
                        <a:pt x="77" y="14"/>
                      </a:lnTo>
                      <a:lnTo>
                        <a:pt x="83" y="24"/>
                      </a:lnTo>
                      <a:lnTo>
                        <a:pt x="86" y="33"/>
                      </a:lnTo>
                      <a:lnTo>
                        <a:pt x="88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2" name="Freeform 1200"/>
                <p:cNvSpPr>
                  <a:spLocks/>
                </p:cNvSpPr>
                <p:nvPr/>
              </p:nvSpPr>
              <p:spPr bwMode="auto">
                <a:xfrm>
                  <a:off x="1938" y="3389"/>
                  <a:ext cx="14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4"/>
                    <a:gd name="T44" fmla="*/ 88 w 88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4" y="24"/>
                      </a:lnTo>
                      <a:lnTo>
                        <a:pt x="10" y="14"/>
                      </a:lnTo>
                      <a:lnTo>
                        <a:pt x="18" y="8"/>
                      </a:lnTo>
                      <a:lnTo>
                        <a:pt x="27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8"/>
                      </a:lnTo>
                      <a:lnTo>
                        <a:pt x="77" y="14"/>
                      </a:lnTo>
                      <a:lnTo>
                        <a:pt x="83" y="24"/>
                      </a:lnTo>
                      <a:lnTo>
                        <a:pt x="86" y="33"/>
                      </a:lnTo>
                      <a:lnTo>
                        <a:pt x="88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3" name="Freeform 1201"/>
                <p:cNvSpPr>
                  <a:spLocks/>
                </p:cNvSpPr>
                <p:nvPr/>
              </p:nvSpPr>
              <p:spPr bwMode="auto">
                <a:xfrm>
                  <a:off x="1890" y="3458"/>
                  <a:ext cx="8" cy="15"/>
                </a:xfrm>
                <a:custGeom>
                  <a:avLst/>
                  <a:gdLst>
                    <a:gd name="T0" fmla="*/ 0 w 43"/>
                    <a:gd name="T1" fmla="*/ 0 h 89"/>
                    <a:gd name="T2" fmla="*/ 0 w 43"/>
                    <a:gd name="T3" fmla="*/ 0 h 89"/>
                    <a:gd name="T4" fmla="*/ 0 w 43"/>
                    <a:gd name="T5" fmla="*/ 0 h 89"/>
                    <a:gd name="T6" fmla="*/ 0 w 43"/>
                    <a:gd name="T7" fmla="*/ 0 h 89"/>
                    <a:gd name="T8" fmla="*/ 0 w 43"/>
                    <a:gd name="T9" fmla="*/ 0 h 89"/>
                    <a:gd name="T10" fmla="*/ 0 w 43"/>
                    <a:gd name="T11" fmla="*/ 0 h 89"/>
                    <a:gd name="T12" fmla="*/ 0 w 43"/>
                    <a:gd name="T13" fmla="*/ 0 h 89"/>
                    <a:gd name="T14" fmla="*/ 0 w 43"/>
                    <a:gd name="T15" fmla="*/ 0 h 89"/>
                    <a:gd name="T16" fmla="*/ 0 w 43"/>
                    <a:gd name="T17" fmla="*/ 0 h 89"/>
                    <a:gd name="T18" fmla="*/ 0 w 43"/>
                    <a:gd name="T19" fmla="*/ 0 h 89"/>
                    <a:gd name="T20" fmla="*/ 0 w 43"/>
                    <a:gd name="T21" fmla="*/ 0 h 89"/>
                    <a:gd name="T22" fmla="*/ 0 w 43"/>
                    <a:gd name="T23" fmla="*/ 0 h 89"/>
                    <a:gd name="T24" fmla="*/ 0 w 43"/>
                    <a:gd name="T25" fmla="*/ 0 h 89"/>
                    <a:gd name="T26" fmla="*/ 0 w 43"/>
                    <a:gd name="T27" fmla="*/ 0 h 89"/>
                    <a:gd name="T28" fmla="*/ 0 w 43"/>
                    <a:gd name="T29" fmla="*/ 0 h 89"/>
                    <a:gd name="T30" fmla="*/ 0 w 43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"/>
                    <a:gd name="T49" fmla="*/ 0 h 89"/>
                    <a:gd name="T50" fmla="*/ 43 w 43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" h="89">
                      <a:moveTo>
                        <a:pt x="43" y="45"/>
                      </a:moveTo>
                      <a:lnTo>
                        <a:pt x="43" y="89"/>
                      </a:lnTo>
                      <a:lnTo>
                        <a:pt x="33" y="88"/>
                      </a:lnTo>
                      <a:lnTo>
                        <a:pt x="23" y="84"/>
                      </a:lnTo>
                      <a:lnTo>
                        <a:pt x="13" y="78"/>
                      </a:lnTo>
                      <a:lnTo>
                        <a:pt x="7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3" y="12"/>
                      </a:lnTo>
                      <a:lnTo>
                        <a:pt x="23" y="5"/>
                      </a:lnTo>
                      <a:lnTo>
                        <a:pt x="33" y="2"/>
                      </a:lnTo>
                      <a:lnTo>
                        <a:pt x="43" y="0"/>
                      </a:lnTo>
                      <a:lnTo>
                        <a:pt x="43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4" name="Freeform 1202"/>
                <p:cNvSpPr>
                  <a:spLocks/>
                </p:cNvSpPr>
                <p:nvPr/>
              </p:nvSpPr>
              <p:spPr bwMode="auto">
                <a:xfrm>
                  <a:off x="1890" y="3458"/>
                  <a:ext cx="8" cy="15"/>
                </a:xfrm>
                <a:custGeom>
                  <a:avLst/>
                  <a:gdLst>
                    <a:gd name="T0" fmla="*/ 0 w 43"/>
                    <a:gd name="T1" fmla="*/ 0 h 89"/>
                    <a:gd name="T2" fmla="*/ 0 w 43"/>
                    <a:gd name="T3" fmla="*/ 0 h 89"/>
                    <a:gd name="T4" fmla="*/ 0 w 43"/>
                    <a:gd name="T5" fmla="*/ 0 h 89"/>
                    <a:gd name="T6" fmla="*/ 0 w 43"/>
                    <a:gd name="T7" fmla="*/ 0 h 89"/>
                    <a:gd name="T8" fmla="*/ 0 w 43"/>
                    <a:gd name="T9" fmla="*/ 0 h 89"/>
                    <a:gd name="T10" fmla="*/ 0 w 43"/>
                    <a:gd name="T11" fmla="*/ 0 h 89"/>
                    <a:gd name="T12" fmla="*/ 0 w 43"/>
                    <a:gd name="T13" fmla="*/ 0 h 89"/>
                    <a:gd name="T14" fmla="*/ 0 w 43"/>
                    <a:gd name="T15" fmla="*/ 0 h 89"/>
                    <a:gd name="T16" fmla="*/ 0 w 43"/>
                    <a:gd name="T17" fmla="*/ 0 h 89"/>
                    <a:gd name="T18" fmla="*/ 0 w 43"/>
                    <a:gd name="T19" fmla="*/ 0 h 89"/>
                    <a:gd name="T20" fmla="*/ 0 w 43"/>
                    <a:gd name="T21" fmla="*/ 0 h 89"/>
                    <a:gd name="T22" fmla="*/ 0 w 43"/>
                    <a:gd name="T23" fmla="*/ 0 h 89"/>
                    <a:gd name="T24" fmla="*/ 0 w 43"/>
                    <a:gd name="T25" fmla="*/ 0 h 89"/>
                    <a:gd name="T26" fmla="*/ 0 w 43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3"/>
                    <a:gd name="T43" fmla="*/ 0 h 89"/>
                    <a:gd name="T44" fmla="*/ 43 w 43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3" h="89">
                      <a:moveTo>
                        <a:pt x="43" y="89"/>
                      </a:moveTo>
                      <a:lnTo>
                        <a:pt x="33" y="88"/>
                      </a:lnTo>
                      <a:lnTo>
                        <a:pt x="23" y="84"/>
                      </a:lnTo>
                      <a:lnTo>
                        <a:pt x="13" y="78"/>
                      </a:lnTo>
                      <a:lnTo>
                        <a:pt x="7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3" y="12"/>
                      </a:lnTo>
                      <a:lnTo>
                        <a:pt x="23" y="5"/>
                      </a:lnTo>
                      <a:lnTo>
                        <a:pt x="33" y="2"/>
                      </a:lnTo>
                      <a:lnTo>
                        <a:pt x="4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5" name="Freeform 1203"/>
                <p:cNvSpPr>
                  <a:spLocks/>
                </p:cNvSpPr>
                <p:nvPr/>
              </p:nvSpPr>
              <p:spPr bwMode="auto">
                <a:xfrm>
                  <a:off x="1898" y="3458"/>
                  <a:ext cx="11" cy="15"/>
                </a:xfrm>
                <a:custGeom>
                  <a:avLst/>
                  <a:gdLst>
                    <a:gd name="T0" fmla="*/ 0 w 71"/>
                    <a:gd name="T1" fmla="*/ 0 h 89"/>
                    <a:gd name="T2" fmla="*/ 0 w 71"/>
                    <a:gd name="T3" fmla="*/ 0 h 89"/>
                    <a:gd name="T4" fmla="*/ 0 w 71"/>
                    <a:gd name="T5" fmla="*/ 0 h 89"/>
                    <a:gd name="T6" fmla="*/ 0 w 71"/>
                    <a:gd name="T7" fmla="*/ 0 h 89"/>
                    <a:gd name="T8" fmla="*/ 0 w 71"/>
                    <a:gd name="T9" fmla="*/ 0 h 89"/>
                    <a:gd name="T10" fmla="*/ 0 w 71"/>
                    <a:gd name="T11" fmla="*/ 0 h 89"/>
                    <a:gd name="T12" fmla="*/ 0 w 71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1"/>
                    <a:gd name="T22" fmla="*/ 0 h 89"/>
                    <a:gd name="T23" fmla="*/ 71 w 71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1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71" y="89"/>
                      </a:lnTo>
                      <a:lnTo>
                        <a:pt x="71" y="45"/>
                      </a:lnTo>
                      <a:lnTo>
                        <a:pt x="7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6" name="Freeform 1204"/>
                <p:cNvSpPr>
                  <a:spLocks/>
                </p:cNvSpPr>
                <p:nvPr/>
              </p:nvSpPr>
              <p:spPr bwMode="auto">
                <a:xfrm>
                  <a:off x="1898" y="3458"/>
                  <a:ext cx="11" cy="15"/>
                </a:xfrm>
                <a:custGeom>
                  <a:avLst/>
                  <a:gdLst>
                    <a:gd name="T0" fmla="*/ 0 w 71"/>
                    <a:gd name="T1" fmla="*/ 0 h 89"/>
                    <a:gd name="T2" fmla="*/ 0 w 71"/>
                    <a:gd name="T3" fmla="*/ 0 h 89"/>
                    <a:gd name="T4" fmla="*/ 0 w 71"/>
                    <a:gd name="T5" fmla="*/ 0 h 89"/>
                    <a:gd name="T6" fmla="*/ 0 w 71"/>
                    <a:gd name="T7" fmla="*/ 0 h 89"/>
                    <a:gd name="T8" fmla="*/ 0 w 71"/>
                    <a:gd name="T9" fmla="*/ 0 h 89"/>
                    <a:gd name="T10" fmla="*/ 0 w 71"/>
                    <a:gd name="T11" fmla="*/ 0 h 89"/>
                    <a:gd name="T12" fmla="*/ 0 w 71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1"/>
                    <a:gd name="T22" fmla="*/ 0 h 89"/>
                    <a:gd name="T23" fmla="*/ 71 w 71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1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71" y="89"/>
                      </a:lnTo>
                      <a:lnTo>
                        <a:pt x="71" y="45"/>
                      </a:lnTo>
                      <a:lnTo>
                        <a:pt x="7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7" name="Freeform 1205"/>
                <p:cNvSpPr>
                  <a:spLocks/>
                </p:cNvSpPr>
                <p:nvPr/>
              </p:nvSpPr>
              <p:spPr bwMode="auto">
                <a:xfrm>
                  <a:off x="1909" y="3458"/>
                  <a:ext cx="8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5"/>
                      </a:lnTo>
                      <a:lnTo>
                        <a:pt x="30" y="12"/>
                      </a:lnTo>
                      <a:lnTo>
                        <a:pt x="36" y="19"/>
                      </a:lnTo>
                      <a:lnTo>
                        <a:pt x="42" y="29"/>
                      </a:lnTo>
                      <a:lnTo>
                        <a:pt x="44" y="39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6" y="70"/>
                      </a:lnTo>
                      <a:lnTo>
                        <a:pt x="30" y="78"/>
                      </a:lnTo>
                      <a:lnTo>
                        <a:pt x="20" y="84"/>
                      </a:lnTo>
                      <a:lnTo>
                        <a:pt x="11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8" name="Freeform 1206"/>
                <p:cNvSpPr>
                  <a:spLocks/>
                </p:cNvSpPr>
                <p:nvPr/>
              </p:nvSpPr>
              <p:spPr bwMode="auto">
                <a:xfrm>
                  <a:off x="1909" y="3458"/>
                  <a:ext cx="8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0" y="0"/>
                      </a:moveTo>
                      <a:lnTo>
                        <a:pt x="11" y="2"/>
                      </a:lnTo>
                      <a:lnTo>
                        <a:pt x="20" y="5"/>
                      </a:lnTo>
                      <a:lnTo>
                        <a:pt x="30" y="12"/>
                      </a:lnTo>
                      <a:lnTo>
                        <a:pt x="36" y="19"/>
                      </a:lnTo>
                      <a:lnTo>
                        <a:pt x="42" y="29"/>
                      </a:lnTo>
                      <a:lnTo>
                        <a:pt x="44" y="39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6" y="70"/>
                      </a:lnTo>
                      <a:lnTo>
                        <a:pt x="30" y="78"/>
                      </a:lnTo>
                      <a:lnTo>
                        <a:pt x="20" y="84"/>
                      </a:lnTo>
                      <a:lnTo>
                        <a:pt x="11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9" name="Freeform 1207"/>
                <p:cNvSpPr>
                  <a:spLocks/>
                </p:cNvSpPr>
                <p:nvPr/>
              </p:nvSpPr>
              <p:spPr bwMode="auto">
                <a:xfrm>
                  <a:off x="1855" y="3389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8"/>
                      </a:lnTo>
                      <a:lnTo>
                        <a:pt x="77" y="14"/>
                      </a:lnTo>
                      <a:lnTo>
                        <a:pt x="83" y="24"/>
                      </a:lnTo>
                      <a:lnTo>
                        <a:pt x="86" y="33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80" name="Freeform 1208"/>
                <p:cNvSpPr>
                  <a:spLocks/>
                </p:cNvSpPr>
                <p:nvPr/>
              </p:nvSpPr>
              <p:spPr bwMode="auto">
                <a:xfrm>
                  <a:off x="1855" y="3389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4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8"/>
                      </a:lnTo>
                      <a:lnTo>
                        <a:pt x="77" y="14"/>
                      </a:lnTo>
                      <a:lnTo>
                        <a:pt x="83" y="24"/>
                      </a:lnTo>
                      <a:lnTo>
                        <a:pt x="86" y="33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81" name="Freeform 1209"/>
                <p:cNvSpPr>
                  <a:spLocks/>
                </p:cNvSpPr>
                <p:nvPr/>
              </p:nvSpPr>
              <p:spPr bwMode="auto">
                <a:xfrm>
                  <a:off x="1855" y="3396"/>
                  <a:ext cx="15" cy="35"/>
                </a:xfrm>
                <a:custGeom>
                  <a:avLst/>
                  <a:gdLst>
                    <a:gd name="T0" fmla="*/ 0 w 89"/>
                    <a:gd name="T1" fmla="*/ 0 h 205"/>
                    <a:gd name="T2" fmla="*/ 0 w 89"/>
                    <a:gd name="T3" fmla="*/ 0 h 205"/>
                    <a:gd name="T4" fmla="*/ 0 w 89"/>
                    <a:gd name="T5" fmla="*/ 0 h 205"/>
                    <a:gd name="T6" fmla="*/ 0 w 89"/>
                    <a:gd name="T7" fmla="*/ 0 h 205"/>
                    <a:gd name="T8" fmla="*/ 0 w 89"/>
                    <a:gd name="T9" fmla="*/ 0 h 205"/>
                    <a:gd name="T10" fmla="*/ 0 w 89"/>
                    <a:gd name="T11" fmla="*/ 0 h 205"/>
                    <a:gd name="T12" fmla="*/ 0 w 89"/>
                    <a:gd name="T13" fmla="*/ 0 h 20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205"/>
                    <a:gd name="T23" fmla="*/ 89 w 89"/>
                    <a:gd name="T24" fmla="*/ 205 h 20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205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205"/>
                      </a:lnTo>
                      <a:lnTo>
                        <a:pt x="44" y="205"/>
                      </a:lnTo>
                      <a:lnTo>
                        <a:pt x="89" y="205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82" name="Freeform 1210"/>
                <p:cNvSpPr>
                  <a:spLocks/>
                </p:cNvSpPr>
                <p:nvPr/>
              </p:nvSpPr>
              <p:spPr bwMode="auto">
                <a:xfrm>
                  <a:off x="1855" y="3396"/>
                  <a:ext cx="15" cy="35"/>
                </a:xfrm>
                <a:custGeom>
                  <a:avLst/>
                  <a:gdLst>
                    <a:gd name="T0" fmla="*/ 0 w 89"/>
                    <a:gd name="T1" fmla="*/ 0 h 205"/>
                    <a:gd name="T2" fmla="*/ 0 w 89"/>
                    <a:gd name="T3" fmla="*/ 0 h 205"/>
                    <a:gd name="T4" fmla="*/ 0 w 89"/>
                    <a:gd name="T5" fmla="*/ 0 h 205"/>
                    <a:gd name="T6" fmla="*/ 0 w 89"/>
                    <a:gd name="T7" fmla="*/ 0 h 205"/>
                    <a:gd name="T8" fmla="*/ 0 w 89"/>
                    <a:gd name="T9" fmla="*/ 0 h 205"/>
                    <a:gd name="T10" fmla="*/ 0 w 89"/>
                    <a:gd name="T11" fmla="*/ 0 h 205"/>
                    <a:gd name="T12" fmla="*/ 0 w 89"/>
                    <a:gd name="T13" fmla="*/ 0 h 20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205"/>
                    <a:gd name="T23" fmla="*/ 89 w 89"/>
                    <a:gd name="T24" fmla="*/ 205 h 20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205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205"/>
                      </a:lnTo>
                      <a:lnTo>
                        <a:pt x="44" y="205"/>
                      </a:lnTo>
                      <a:lnTo>
                        <a:pt x="89" y="205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83" name="Freeform 1211"/>
                <p:cNvSpPr>
                  <a:spLocks/>
                </p:cNvSpPr>
                <p:nvPr/>
              </p:nvSpPr>
              <p:spPr bwMode="auto">
                <a:xfrm>
                  <a:off x="1855" y="3431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6" y="11"/>
                      </a:lnTo>
                      <a:lnTo>
                        <a:pt x="83" y="20"/>
                      </a:lnTo>
                      <a:lnTo>
                        <a:pt x="77" y="30"/>
                      </a:lnTo>
                      <a:lnTo>
                        <a:pt x="69" y="36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8" y="44"/>
                      </a:lnTo>
                      <a:lnTo>
                        <a:pt x="28" y="42"/>
                      </a:lnTo>
                      <a:lnTo>
                        <a:pt x="18" y="36"/>
                      </a:lnTo>
                      <a:lnTo>
                        <a:pt x="11" y="30"/>
                      </a:lnTo>
                      <a:lnTo>
                        <a:pt x="4" y="20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84" name="Freeform 1212"/>
                <p:cNvSpPr>
                  <a:spLocks/>
                </p:cNvSpPr>
                <p:nvPr/>
              </p:nvSpPr>
              <p:spPr bwMode="auto">
                <a:xfrm>
                  <a:off x="1855" y="3431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6" y="11"/>
                      </a:lnTo>
                      <a:lnTo>
                        <a:pt x="83" y="20"/>
                      </a:lnTo>
                      <a:lnTo>
                        <a:pt x="77" y="30"/>
                      </a:lnTo>
                      <a:lnTo>
                        <a:pt x="69" y="36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8" y="44"/>
                      </a:lnTo>
                      <a:lnTo>
                        <a:pt x="28" y="42"/>
                      </a:lnTo>
                      <a:lnTo>
                        <a:pt x="18" y="36"/>
                      </a:lnTo>
                      <a:lnTo>
                        <a:pt x="11" y="30"/>
                      </a:lnTo>
                      <a:lnTo>
                        <a:pt x="4" y="20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85" name="Freeform 1213"/>
                <p:cNvSpPr>
                  <a:spLocks/>
                </p:cNvSpPr>
                <p:nvPr/>
              </p:nvSpPr>
              <p:spPr bwMode="auto">
                <a:xfrm>
                  <a:off x="1599" y="3353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3" y="88"/>
                      </a:lnTo>
                      <a:lnTo>
                        <a:pt x="24" y="85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8" y="19"/>
                      </a:lnTo>
                      <a:lnTo>
                        <a:pt x="14" y="12"/>
                      </a:lnTo>
                      <a:lnTo>
                        <a:pt x="24" y="6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86" name="Freeform 1214"/>
                <p:cNvSpPr>
                  <a:spLocks/>
                </p:cNvSpPr>
                <p:nvPr/>
              </p:nvSpPr>
              <p:spPr bwMode="auto">
                <a:xfrm>
                  <a:off x="1599" y="3353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3" y="88"/>
                      </a:lnTo>
                      <a:lnTo>
                        <a:pt x="24" y="85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8" y="19"/>
                      </a:lnTo>
                      <a:lnTo>
                        <a:pt x="14" y="12"/>
                      </a:lnTo>
                      <a:lnTo>
                        <a:pt x="24" y="6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87" name="Freeform 1215"/>
                <p:cNvSpPr>
                  <a:spLocks/>
                </p:cNvSpPr>
                <p:nvPr/>
              </p:nvSpPr>
              <p:spPr bwMode="auto">
                <a:xfrm>
                  <a:off x="1606" y="3353"/>
                  <a:ext cx="221" cy="15"/>
                </a:xfrm>
                <a:custGeom>
                  <a:avLst/>
                  <a:gdLst>
                    <a:gd name="T0" fmla="*/ 0 w 1325"/>
                    <a:gd name="T1" fmla="*/ 0 h 89"/>
                    <a:gd name="T2" fmla="*/ 0 w 1325"/>
                    <a:gd name="T3" fmla="*/ 0 h 89"/>
                    <a:gd name="T4" fmla="*/ 0 w 1325"/>
                    <a:gd name="T5" fmla="*/ 0 h 89"/>
                    <a:gd name="T6" fmla="*/ 0 w 1325"/>
                    <a:gd name="T7" fmla="*/ 0 h 89"/>
                    <a:gd name="T8" fmla="*/ 0 w 1325"/>
                    <a:gd name="T9" fmla="*/ 0 h 89"/>
                    <a:gd name="T10" fmla="*/ 0 w 1325"/>
                    <a:gd name="T11" fmla="*/ 0 h 89"/>
                    <a:gd name="T12" fmla="*/ 0 w 1325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25"/>
                    <a:gd name="T22" fmla="*/ 0 h 89"/>
                    <a:gd name="T23" fmla="*/ 1325 w 1325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25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1325" y="89"/>
                      </a:lnTo>
                      <a:lnTo>
                        <a:pt x="1325" y="45"/>
                      </a:lnTo>
                      <a:lnTo>
                        <a:pt x="13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88" name="Freeform 1216"/>
                <p:cNvSpPr>
                  <a:spLocks/>
                </p:cNvSpPr>
                <p:nvPr/>
              </p:nvSpPr>
              <p:spPr bwMode="auto">
                <a:xfrm>
                  <a:off x="1606" y="3353"/>
                  <a:ext cx="221" cy="15"/>
                </a:xfrm>
                <a:custGeom>
                  <a:avLst/>
                  <a:gdLst>
                    <a:gd name="T0" fmla="*/ 0 w 1325"/>
                    <a:gd name="T1" fmla="*/ 0 h 89"/>
                    <a:gd name="T2" fmla="*/ 0 w 1325"/>
                    <a:gd name="T3" fmla="*/ 0 h 89"/>
                    <a:gd name="T4" fmla="*/ 0 w 1325"/>
                    <a:gd name="T5" fmla="*/ 0 h 89"/>
                    <a:gd name="T6" fmla="*/ 0 w 1325"/>
                    <a:gd name="T7" fmla="*/ 0 h 89"/>
                    <a:gd name="T8" fmla="*/ 0 w 1325"/>
                    <a:gd name="T9" fmla="*/ 0 h 89"/>
                    <a:gd name="T10" fmla="*/ 0 w 1325"/>
                    <a:gd name="T11" fmla="*/ 0 h 89"/>
                    <a:gd name="T12" fmla="*/ 0 w 1325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25"/>
                    <a:gd name="T22" fmla="*/ 0 h 89"/>
                    <a:gd name="T23" fmla="*/ 1325 w 1325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25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1325" y="89"/>
                      </a:lnTo>
                      <a:lnTo>
                        <a:pt x="1325" y="45"/>
                      </a:lnTo>
                      <a:lnTo>
                        <a:pt x="13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89" name="Freeform 1217"/>
                <p:cNvSpPr>
                  <a:spLocks/>
                </p:cNvSpPr>
                <p:nvPr/>
              </p:nvSpPr>
              <p:spPr bwMode="auto">
                <a:xfrm>
                  <a:off x="1827" y="3353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6"/>
                      </a:lnTo>
                      <a:lnTo>
                        <a:pt x="30" y="12"/>
                      </a:lnTo>
                      <a:lnTo>
                        <a:pt x="36" y="19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6" y="71"/>
                      </a:lnTo>
                      <a:lnTo>
                        <a:pt x="30" y="78"/>
                      </a:lnTo>
                      <a:lnTo>
                        <a:pt x="20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0" name="Freeform 1218"/>
                <p:cNvSpPr>
                  <a:spLocks/>
                </p:cNvSpPr>
                <p:nvPr/>
              </p:nvSpPr>
              <p:spPr bwMode="auto">
                <a:xfrm>
                  <a:off x="1827" y="3353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0" y="0"/>
                      </a:moveTo>
                      <a:lnTo>
                        <a:pt x="11" y="2"/>
                      </a:lnTo>
                      <a:lnTo>
                        <a:pt x="20" y="6"/>
                      </a:lnTo>
                      <a:lnTo>
                        <a:pt x="30" y="12"/>
                      </a:lnTo>
                      <a:lnTo>
                        <a:pt x="36" y="19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6" y="71"/>
                      </a:lnTo>
                      <a:lnTo>
                        <a:pt x="30" y="78"/>
                      </a:lnTo>
                      <a:lnTo>
                        <a:pt x="20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1" name="Freeform 1219"/>
                <p:cNvSpPr>
                  <a:spLocks/>
                </p:cNvSpPr>
                <p:nvPr/>
              </p:nvSpPr>
              <p:spPr bwMode="auto">
                <a:xfrm>
                  <a:off x="1563" y="356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4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2"/>
                      </a:lnTo>
                      <a:lnTo>
                        <a:pt x="50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9" y="36"/>
                      </a:lnTo>
                      <a:lnTo>
                        <a:pt x="11" y="30"/>
                      </a:lnTo>
                      <a:lnTo>
                        <a:pt x="5" y="20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2" name="Freeform 1220"/>
                <p:cNvSpPr>
                  <a:spLocks/>
                </p:cNvSpPr>
                <p:nvPr/>
              </p:nvSpPr>
              <p:spPr bwMode="auto">
                <a:xfrm>
                  <a:off x="1563" y="356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4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2"/>
                      </a:lnTo>
                      <a:lnTo>
                        <a:pt x="50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9" y="36"/>
                      </a:lnTo>
                      <a:lnTo>
                        <a:pt x="11" y="30"/>
                      </a:lnTo>
                      <a:lnTo>
                        <a:pt x="5" y="20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3" name="Freeform 1221"/>
                <p:cNvSpPr>
                  <a:spLocks/>
                </p:cNvSpPr>
                <p:nvPr/>
              </p:nvSpPr>
              <p:spPr bwMode="auto">
                <a:xfrm>
                  <a:off x="1563" y="3396"/>
                  <a:ext cx="15" cy="166"/>
                </a:xfrm>
                <a:custGeom>
                  <a:avLst/>
                  <a:gdLst>
                    <a:gd name="T0" fmla="*/ 0 w 89"/>
                    <a:gd name="T1" fmla="*/ 0 h 992"/>
                    <a:gd name="T2" fmla="*/ 0 w 89"/>
                    <a:gd name="T3" fmla="*/ 0 h 992"/>
                    <a:gd name="T4" fmla="*/ 0 w 89"/>
                    <a:gd name="T5" fmla="*/ 0 h 992"/>
                    <a:gd name="T6" fmla="*/ 0 w 89"/>
                    <a:gd name="T7" fmla="*/ 0 h 992"/>
                    <a:gd name="T8" fmla="*/ 0 w 89"/>
                    <a:gd name="T9" fmla="*/ 0 h 992"/>
                    <a:gd name="T10" fmla="*/ 0 w 89"/>
                    <a:gd name="T11" fmla="*/ 0 h 992"/>
                    <a:gd name="T12" fmla="*/ 0 w 89"/>
                    <a:gd name="T13" fmla="*/ 0 h 99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992"/>
                    <a:gd name="T23" fmla="*/ 89 w 89"/>
                    <a:gd name="T24" fmla="*/ 992 h 99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992">
                      <a:moveTo>
                        <a:pt x="0" y="992"/>
                      </a:moveTo>
                      <a:lnTo>
                        <a:pt x="44" y="992"/>
                      </a:lnTo>
                      <a:lnTo>
                        <a:pt x="89" y="992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99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4" name="Freeform 1222"/>
                <p:cNvSpPr>
                  <a:spLocks/>
                </p:cNvSpPr>
                <p:nvPr/>
              </p:nvSpPr>
              <p:spPr bwMode="auto">
                <a:xfrm>
                  <a:off x="1563" y="3396"/>
                  <a:ext cx="15" cy="166"/>
                </a:xfrm>
                <a:custGeom>
                  <a:avLst/>
                  <a:gdLst>
                    <a:gd name="T0" fmla="*/ 0 w 89"/>
                    <a:gd name="T1" fmla="*/ 0 h 992"/>
                    <a:gd name="T2" fmla="*/ 0 w 89"/>
                    <a:gd name="T3" fmla="*/ 0 h 992"/>
                    <a:gd name="T4" fmla="*/ 0 w 89"/>
                    <a:gd name="T5" fmla="*/ 0 h 992"/>
                    <a:gd name="T6" fmla="*/ 0 w 89"/>
                    <a:gd name="T7" fmla="*/ 0 h 992"/>
                    <a:gd name="T8" fmla="*/ 0 w 89"/>
                    <a:gd name="T9" fmla="*/ 0 h 992"/>
                    <a:gd name="T10" fmla="*/ 0 w 89"/>
                    <a:gd name="T11" fmla="*/ 0 h 992"/>
                    <a:gd name="T12" fmla="*/ 0 w 89"/>
                    <a:gd name="T13" fmla="*/ 0 h 99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992"/>
                    <a:gd name="T23" fmla="*/ 89 w 89"/>
                    <a:gd name="T24" fmla="*/ 992 h 99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992">
                      <a:moveTo>
                        <a:pt x="0" y="992"/>
                      </a:moveTo>
                      <a:lnTo>
                        <a:pt x="44" y="992"/>
                      </a:lnTo>
                      <a:lnTo>
                        <a:pt x="89" y="992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99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5" name="Freeform 1223"/>
                <p:cNvSpPr>
                  <a:spLocks/>
                </p:cNvSpPr>
                <p:nvPr/>
              </p:nvSpPr>
              <p:spPr bwMode="auto">
                <a:xfrm>
                  <a:off x="1563" y="3389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5" y="24"/>
                      </a:lnTo>
                      <a:lnTo>
                        <a:pt x="11" y="14"/>
                      </a:lnTo>
                      <a:lnTo>
                        <a:pt x="19" y="8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0" y="2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4" y="24"/>
                      </a:lnTo>
                      <a:lnTo>
                        <a:pt x="87" y="33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6" name="Freeform 1224"/>
                <p:cNvSpPr>
                  <a:spLocks/>
                </p:cNvSpPr>
                <p:nvPr/>
              </p:nvSpPr>
              <p:spPr bwMode="auto">
                <a:xfrm>
                  <a:off x="1563" y="3389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5" y="24"/>
                      </a:lnTo>
                      <a:lnTo>
                        <a:pt x="11" y="14"/>
                      </a:lnTo>
                      <a:lnTo>
                        <a:pt x="19" y="8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0" y="2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4" y="24"/>
                      </a:lnTo>
                      <a:lnTo>
                        <a:pt x="87" y="33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7" name="Freeform 1225"/>
                <p:cNvSpPr>
                  <a:spLocks/>
                </p:cNvSpPr>
                <p:nvPr/>
              </p:nvSpPr>
              <p:spPr bwMode="auto">
                <a:xfrm>
                  <a:off x="1516" y="3590"/>
                  <a:ext cx="7" cy="14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w 44"/>
                    <a:gd name="T29" fmla="*/ 0 h 88"/>
                    <a:gd name="T30" fmla="*/ 0 w 44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8"/>
                    <a:gd name="T50" fmla="*/ 44 w 44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8">
                      <a:moveTo>
                        <a:pt x="44" y="45"/>
                      </a:moveTo>
                      <a:lnTo>
                        <a:pt x="44" y="88"/>
                      </a:lnTo>
                      <a:lnTo>
                        <a:pt x="33" y="87"/>
                      </a:lnTo>
                      <a:lnTo>
                        <a:pt x="24" y="84"/>
                      </a:lnTo>
                      <a:lnTo>
                        <a:pt x="14" y="78"/>
                      </a:lnTo>
                      <a:lnTo>
                        <a:pt x="8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8" y="19"/>
                      </a:lnTo>
                      <a:lnTo>
                        <a:pt x="14" y="11"/>
                      </a:lnTo>
                      <a:lnTo>
                        <a:pt x="24" y="5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8" name="Freeform 1226"/>
                <p:cNvSpPr>
                  <a:spLocks/>
                </p:cNvSpPr>
                <p:nvPr/>
              </p:nvSpPr>
              <p:spPr bwMode="auto">
                <a:xfrm>
                  <a:off x="1516" y="3590"/>
                  <a:ext cx="7" cy="14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8"/>
                    <a:gd name="T44" fmla="*/ 44 w 44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8">
                      <a:moveTo>
                        <a:pt x="44" y="88"/>
                      </a:moveTo>
                      <a:lnTo>
                        <a:pt x="33" y="87"/>
                      </a:lnTo>
                      <a:lnTo>
                        <a:pt x="24" y="84"/>
                      </a:lnTo>
                      <a:lnTo>
                        <a:pt x="14" y="78"/>
                      </a:lnTo>
                      <a:lnTo>
                        <a:pt x="8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8" y="19"/>
                      </a:lnTo>
                      <a:lnTo>
                        <a:pt x="14" y="11"/>
                      </a:lnTo>
                      <a:lnTo>
                        <a:pt x="24" y="5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9" name="Freeform 1227"/>
                <p:cNvSpPr>
                  <a:spLocks/>
                </p:cNvSpPr>
                <p:nvPr/>
              </p:nvSpPr>
              <p:spPr bwMode="auto">
                <a:xfrm>
                  <a:off x="1523" y="3590"/>
                  <a:ext cx="12" cy="14"/>
                </a:xfrm>
                <a:custGeom>
                  <a:avLst/>
                  <a:gdLst>
                    <a:gd name="T0" fmla="*/ 0 w 72"/>
                    <a:gd name="T1" fmla="*/ 0 h 88"/>
                    <a:gd name="T2" fmla="*/ 0 w 72"/>
                    <a:gd name="T3" fmla="*/ 0 h 88"/>
                    <a:gd name="T4" fmla="*/ 0 w 72"/>
                    <a:gd name="T5" fmla="*/ 0 h 88"/>
                    <a:gd name="T6" fmla="*/ 0 w 72"/>
                    <a:gd name="T7" fmla="*/ 0 h 88"/>
                    <a:gd name="T8" fmla="*/ 0 w 72"/>
                    <a:gd name="T9" fmla="*/ 0 h 88"/>
                    <a:gd name="T10" fmla="*/ 0 w 72"/>
                    <a:gd name="T11" fmla="*/ 0 h 88"/>
                    <a:gd name="T12" fmla="*/ 0 w 72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2"/>
                    <a:gd name="T22" fmla="*/ 0 h 88"/>
                    <a:gd name="T23" fmla="*/ 72 w 72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2" h="88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8"/>
                      </a:lnTo>
                      <a:lnTo>
                        <a:pt x="72" y="88"/>
                      </a:lnTo>
                      <a:lnTo>
                        <a:pt x="72" y="45"/>
                      </a:lnTo>
                      <a:lnTo>
                        <a:pt x="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00" name="Freeform 1228"/>
                <p:cNvSpPr>
                  <a:spLocks/>
                </p:cNvSpPr>
                <p:nvPr/>
              </p:nvSpPr>
              <p:spPr bwMode="auto">
                <a:xfrm>
                  <a:off x="1523" y="3590"/>
                  <a:ext cx="12" cy="14"/>
                </a:xfrm>
                <a:custGeom>
                  <a:avLst/>
                  <a:gdLst>
                    <a:gd name="T0" fmla="*/ 0 w 72"/>
                    <a:gd name="T1" fmla="*/ 0 h 88"/>
                    <a:gd name="T2" fmla="*/ 0 w 72"/>
                    <a:gd name="T3" fmla="*/ 0 h 88"/>
                    <a:gd name="T4" fmla="*/ 0 w 72"/>
                    <a:gd name="T5" fmla="*/ 0 h 88"/>
                    <a:gd name="T6" fmla="*/ 0 w 72"/>
                    <a:gd name="T7" fmla="*/ 0 h 88"/>
                    <a:gd name="T8" fmla="*/ 0 w 72"/>
                    <a:gd name="T9" fmla="*/ 0 h 88"/>
                    <a:gd name="T10" fmla="*/ 0 w 72"/>
                    <a:gd name="T11" fmla="*/ 0 h 88"/>
                    <a:gd name="T12" fmla="*/ 0 w 72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2"/>
                    <a:gd name="T22" fmla="*/ 0 h 88"/>
                    <a:gd name="T23" fmla="*/ 72 w 72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2" h="88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8"/>
                      </a:lnTo>
                      <a:lnTo>
                        <a:pt x="72" y="88"/>
                      </a:lnTo>
                      <a:lnTo>
                        <a:pt x="72" y="45"/>
                      </a:lnTo>
                      <a:lnTo>
                        <a:pt x="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01" name="Freeform 1229"/>
                <p:cNvSpPr>
                  <a:spLocks/>
                </p:cNvSpPr>
                <p:nvPr/>
              </p:nvSpPr>
              <p:spPr bwMode="auto">
                <a:xfrm>
                  <a:off x="1535" y="3590"/>
                  <a:ext cx="7" cy="14"/>
                </a:xfrm>
                <a:custGeom>
                  <a:avLst/>
                  <a:gdLst>
                    <a:gd name="T0" fmla="*/ 0 w 43"/>
                    <a:gd name="T1" fmla="*/ 0 h 88"/>
                    <a:gd name="T2" fmla="*/ 0 w 43"/>
                    <a:gd name="T3" fmla="*/ 0 h 88"/>
                    <a:gd name="T4" fmla="*/ 0 w 43"/>
                    <a:gd name="T5" fmla="*/ 0 h 88"/>
                    <a:gd name="T6" fmla="*/ 0 w 43"/>
                    <a:gd name="T7" fmla="*/ 0 h 88"/>
                    <a:gd name="T8" fmla="*/ 0 w 43"/>
                    <a:gd name="T9" fmla="*/ 0 h 88"/>
                    <a:gd name="T10" fmla="*/ 0 w 43"/>
                    <a:gd name="T11" fmla="*/ 0 h 88"/>
                    <a:gd name="T12" fmla="*/ 0 w 43"/>
                    <a:gd name="T13" fmla="*/ 0 h 88"/>
                    <a:gd name="T14" fmla="*/ 0 w 43"/>
                    <a:gd name="T15" fmla="*/ 0 h 88"/>
                    <a:gd name="T16" fmla="*/ 0 w 43"/>
                    <a:gd name="T17" fmla="*/ 0 h 88"/>
                    <a:gd name="T18" fmla="*/ 0 w 43"/>
                    <a:gd name="T19" fmla="*/ 0 h 88"/>
                    <a:gd name="T20" fmla="*/ 0 w 43"/>
                    <a:gd name="T21" fmla="*/ 0 h 88"/>
                    <a:gd name="T22" fmla="*/ 0 w 43"/>
                    <a:gd name="T23" fmla="*/ 0 h 88"/>
                    <a:gd name="T24" fmla="*/ 0 w 43"/>
                    <a:gd name="T25" fmla="*/ 0 h 88"/>
                    <a:gd name="T26" fmla="*/ 0 w 43"/>
                    <a:gd name="T27" fmla="*/ 0 h 88"/>
                    <a:gd name="T28" fmla="*/ 0 w 43"/>
                    <a:gd name="T29" fmla="*/ 0 h 88"/>
                    <a:gd name="T30" fmla="*/ 0 w 43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"/>
                    <a:gd name="T49" fmla="*/ 0 h 88"/>
                    <a:gd name="T50" fmla="*/ 43 w 43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" h="88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29" y="11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3" y="39"/>
                      </a:lnTo>
                      <a:lnTo>
                        <a:pt x="43" y="50"/>
                      </a:lnTo>
                      <a:lnTo>
                        <a:pt x="41" y="61"/>
                      </a:lnTo>
                      <a:lnTo>
                        <a:pt x="36" y="70"/>
                      </a:lnTo>
                      <a:lnTo>
                        <a:pt x="29" y="78"/>
                      </a:lnTo>
                      <a:lnTo>
                        <a:pt x="20" y="84"/>
                      </a:lnTo>
                      <a:lnTo>
                        <a:pt x="10" y="87"/>
                      </a:lnTo>
                      <a:lnTo>
                        <a:pt x="0" y="88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02" name="Freeform 1230"/>
                <p:cNvSpPr>
                  <a:spLocks/>
                </p:cNvSpPr>
                <p:nvPr/>
              </p:nvSpPr>
              <p:spPr bwMode="auto">
                <a:xfrm>
                  <a:off x="1535" y="3590"/>
                  <a:ext cx="7" cy="14"/>
                </a:xfrm>
                <a:custGeom>
                  <a:avLst/>
                  <a:gdLst>
                    <a:gd name="T0" fmla="*/ 0 w 43"/>
                    <a:gd name="T1" fmla="*/ 0 h 88"/>
                    <a:gd name="T2" fmla="*/ 0 w 43"/>
                    <a:gd name="T3" fmla="*/ 0 h 88"/>
                    <a:gd name="T4" fmla="*/ 0 w 43"/>
                    <a:gd name="T5" fmla="*/ 0 h 88"/>
                    <a:gd name="T6" fmla="*/ 0 w 43"/>
                    <a:gd name="T7" fmla="*/ 0 h 88"/>
                    <a:gd name="T8" fmla="*/ 0 w 43"/>
                    <a:gd name="T9" fmla="*/ 0 h 88"/>
                    <a:gd name="T10" fmla="*/ 0 w 43"/>
                    <a:gd name="T11" fmla="*/ 0 h 88"/>
                    <a:gd name="T12" fmla="*/ 0 w 43"/>
                    <a:gd name="T13" fmla="*/ 0 h 88"/>
                    <a:gd name="T14" fmla="*/ 0 w 43"/>
                    <a:gd name="T15" fmla="*/ 0 h 88"/>
                    <a:gd name="T16" fmla="*/ 0 w 43"/>
                    <a:gd name="T17" fmla="*/ 0 h 88"/>
                    <a:gd name="T18" fmla="*/ 0 w 43"/>
                    <a:gd name="T19" fmla="*/ 0 h 88"/>
                    <a:gd name="T20" fmla="*/ 0 w 43"/>
                    <a:gd name="T21" fmla="*/ 0 h 88"/>
                    <a:gd name="T22" fmla="*/ 0 w 43"/>
                    <a:gd name="T23" fmla="*/ 0 h 88"/>
                    <a:gd name="T24" fmla="*/ 0 w 43"/>
                    <a:gd name="T25" fmla="*/ 0 h 88"/>
                    <a:gd name="T26" fmla="*/ 0 w 43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3"/>
                    <a:gd name="T43" fmla="*/ 0 h 88"/>
                    <a:gd name="T44" fmla="*/ 43 w 43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3" h="88">
                      <a:moveTo>
                        <a:pt x="0" y="0"/>
                      </a:move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29" y="11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3" y="39"/>
                      </a:lnTo>
                      <a:lnTo>
                        <a:pt x="43" y="50"/>
                      </a:lnTo>
                      <a:lnTo>
                        <a:pt x="41" y="61"/>
                      </a:lnTo>
                      <a:lnTo>
                        <a:pt x="36" y="70"/>
                      </a:lnTo>
                      <a:lnTo>
                        <a:pt x="29" y="78"/>
                      </a:lnTo>
                      <a:lnTo>
                        <a:pt x="20" y="84"/>
                      </a:lnTo>
                      <a:lnTo>
                        <a:pt x="10" y="87"/>
                      </a:lnTo>
                      <a:lnTo>
                        <a:pt x="0" y="8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03" name="Freeform 1231"/>
                <p:cNvSpPr>
                  <a:spLocks/>
                </p:cNvSpPr>
                <p:nvPr/>
              </p:nvSpPr>
              <p:spPr bwMode="auto">
                <a:xfrm>
                  <a:off x="1480" y="3283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2" y="33"/>
                      </a:lnTo>
                      <a:lnTo>
                        <a:pt x="5" y="23"/>
                      </a:lnTo>
                      <a:lnTo>
                        <a:pt x="11" y="14"/>
                      </a:lnTo>
                      <a:lnTo>
                        <a:pt x="19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4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04" name="Freeform 1232"/>
                <p:cNvSpPr>
                  <a:spLocks/>
                </p:cNvSpPr>
                <p:nvPr/>
              </p:nvSpPr>
              <p:spPr bwMode="auto">
                <a:xfrm>
                  <a:off x="1480" y="3283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2" y="33"/>
                      </a:lnTo>
                      <a:lnTo>
                        <a:pt x="5" y="23"/>
                      </a:lnTo>
                      <a:lnTo>
                        <a:pt x="11" y="14"/>
                      </a:lnTo>
                      <a:lnTo>
                        <a:pt x="19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4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05" name="Freeform 1233"/>
                <p:cNvSpPr>
                  <a:spLocks/>
                </p:cNvSpPr>
                <p:nvPr/>
              </p:nvSpPr>
              <p:spPr bwMode="auto">
                <a:xfrm>
                  <a:off x="1480" y="3290"/>
                  <a:ext cx="15" cy="272"/>
                </a:xfrm>
                <a:custGeom>
                  <a:avLst/>
                  <a:gdLst>
                    <a:gd name="T0" fmla="*/ 0 w 89"/>
                    <a:gd name="T1" fmla="*/ 0 h 1630"/>
                    <a:gd name="T2" fmla="*/ 0 w 89"/>
                    <a:gd name="T3" fmla="*/ 0 h 1630"/>
                    <a:gd name="T4" fmla="*/ 0 w 89"/>
                    <a:gd name="T5" fmla="*/ 0 h 1630"/>
                    <a:gd name="T6" fmla="*/ 0 w 89"/>
                    <a:gd name="T7" fmla="*/ 0 h 1630"/>
                    <a:gd name="T8" fmla="*/ 0 w 89"/>
                    <a:gd name="T9" fmla="*/ 0 h 1630"/>
                    <a:gd name="T10" fmla="*/ 0 w 89"/>
                    <a:gd name="T11" fmla="*/ 0 h 1630"/>
                    <a:gd name="T12" fmla="*/ 0 w 89"/>
                    <a:gd name="T13" fmla="*/ 0 h 16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1630"/>
                    <a:gd name="T23" fmla="*/ 89 w 89"/>
                    <a:gd name="T24" fmla="*/ 1630 h 163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1630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630"/>
                      </a:lnTo>
                      <a:lnTo>
                        <a:pt x="44" y="1630"/>
                      </a:lnTo>
                      <a:lnTo>
                        <a:pt x="89" y="163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06" name="Freeform 1234"/>
                <p:cNvSpPr>
                  <a:spLocks/>
                </p:cNvSpPr>
                <p:nvPr/>
              </p:nvSpPr>
              <p:spPr bwMode="auto">
                <a:xfrm>
                  <a:off x="1480" y="3290"/>
                  <a:ext cx="15" cy="272"/>
                </a:xfrm>
                <a:custGeom>
                  <a:avLst/>
                  <a:gdLst>
                    <a:gd name="T0" fmla="*/ 0 w 89"/>
                    <a:gd name="T1" fmla="*/ 0 h 1630"/>
                    <a:gd name="T2" fmla="*/ 0 w 89"/>
                    <a:gd name="T3" fmla="*/ 0 h 1630"/>
                    <a:gd name="T4" fmla="*/ 0 w 89"/>
                    <a:gd name="T5" fmla="*/ 0 h 1630"/>
                    <a:gd name="T6" fmla="*/ 0 w 89"/>
                    <a:gd name="T7" fmla="*/ 0 h 1630"/>
                    <a:gd name="T8" fmla="*/ 0 w 89"/>
                    <a:gd name="T9" fmla="*/ 0 h 1630"/>
                    <a:gd name="T10" fmla="*/ 0 w 89"/>
                    <a:gd name="T11" fmla="*/ 0 h 1630"/>
                    <a:gd name="T12" fmla="*/ 0 w 89"/>
                    <a:gd name="T13" fmla="*/ 0 h 16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1630"/>
                    <a:gd name="T23" fmla="*/ 89 w 89"/>
                    <a:gd name="T24" fmla="*/ 1630 h 163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1630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630"/>
                      </a:lnTo>
                      <a:lnTo>
                        <a:pt x="44" y="1630"/>
                      </a:lnTo>
                      <a:lnTo>
                        <a:pt x="89" y="163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07" name="Freeform 1235"/>
                <p:cNvSpPr>
                  <a:spLocks/>
                </p:cNvSpPr>
                <p:nvPr/>
              </p:nvSpPr>
              <p:spPr bwMode="auto">
                <a:xfrm>
                  <a:off x="1480" y="356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4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2"/>
                      </a:lnTo>
                      <a:lnTo>
                        <a:pt x="50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9" y="36"/>
                      </a:lnTo>
                      <a:lnTo>
                        <a:pt x="11" y="30"/>
                      </a:lnTo>
                      <a:lnTo>
                        <a:pt x="5" y="20"/>
                      </a:lnTo>
                      <a:lnTo>
                        <a:pt x="2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08" name="Freeform 1236"/>
                <p:cNvSpPr>
                  <a:spLocks/>
                </p:cNvSpPr>
                <p:nvPr/>
              </p:nvSpPr>
              <p:spPr bwMode="auto">
                <a:xfrm>
                  <a:off x="1480" y="356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4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2"/>
                      </a:lnTo>
                      <a:lnTo>
                        <a:pt x="50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9" y="36"/>
                      </a:lnTo>
                      <a:lnTo>
                        <a:pt x="11" y="30"/>
                      </a:lnTo>
                      <a:lnTo>
                        <a:pt x="5" y="20"/>
                      </a:lnTo>
                      <a:lnTo>
                        <a:pt x="2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09" name="Freeform 1237"/>
                <p:cNvSpPr>
                  <a:spLocks/>
                </p:cNvSpPr>
                <p:nvPr/>
              </p:nvSpPr>
              <p:spPr bwMode="auto">
                <a:xfrm>
                  <a:off x="2358" y="3247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30" y="12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1" y="61"/>
                      </a:lnTo>
                      <a:lnTo>
                        <a:pt x="36" y="71"/>
                      </a:lnTo>
                      <a:lnTo>
                        <a:pt x="30" y="78"/>
                      </a:lnTo>
                      <a:lnTo>
                        <a:pt x="20" y="85"/>
                      </a:lnTo>
                      <a:lnTo>
                        <a:pt x="10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10" name="Freeform 1238"/>
                <p:cNvSpPr>
                  <a:spLocks/>
                </p:cNvSpPr>
                <p:nvPr/>
              </p:nvSpPr>
              <p:spPr bwMode="auto">
                <a:xfrm>
                  <a:off x="2358" y="3247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0" y="0"/>
                      </a:move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30" y="12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1" y="61"/>
                      </a:lnTo>
                      <a:lnTo>
                        <a:pt x="36" y="71"/>
                      </a:lnTo>
                      <a:lnTo>
                        <a:pt x="30" y="78"/>
                      </a:lnTo>
                      <a:lnTo>
                        <a:pt x="20" y="85"/>
                      </a:lnTo>
                      <a:lnTo>
                        <a:pt x="10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11" name="Freeform 1239"/>
                <p:cNvSpPr>
                  <a:spLocks/>
                </p:cNvSpPr>
                <p:nvPr/>
              </p:nvSpPr>
              <p:spPr bwMode="auto">
                <a:xfrm>
                  <a:off x="1461" y="3247"/>
                  <a:ext cx="897" cy="15"/>
                </a:xfrm>
                <a:custGeom>
                  <a:avLst/>
                  <a:gdLst>
                    <a:gd name="T0" fmla="*/ 0 w 5384"/>
                    <a:gd name="T1" fmla="*/ 0 h 89"/>
                    <a:gd name="T2" fmla="*/ 0 w 5384"/>
                    <a:gd name="T3" fmla="*/ 0 h 89"/>
                    <a:gd name="T4" fmla="*/ 0 w 5384"/>
                    <a:gd name="T5" fmla="*/ 0 h 89"/>
                    <a:gd name="T6" fmla="*/ 0 w 5384"/>
                    <a:gd name="T7" fmla="*/ 0 h 89"/>
                    <a:gd name="T8" fmla="*/ 0 w 5384"/>
                    <a:gd name="T9" fmla="*/ 0 h 89"/>
                    <a:gd name="T10" fmla="*/ 0 w 5384"/>
                    <a:gd name="T11" fmla="*/ 0 h 89"/>
                    <a:gd name="T12" fmla="*/ 0 w 5384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84"/>
                    <a:gd name="T22" fmla="*/ 0 h 89"/>
                    <a:gd name="T23" fmla="*/ 5384 w 5384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84" h="89">
                      <a:moveTo>
                        <a:pt x="5384" y="89"/>
                      </a:moveTo>
                      <a:lnTo>
                        <a:pt x="5384" y="45"/>
                      </a:lnTo>
                      <a:lnTo>
                        <a:pt x="5384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5384" y="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12" name="Freeform 1240"/>
                <p:cNvSpPr>
                  <a:spLocks/>
                </p:cNvSpPr>
                <p:nvPr/>
              </p:nvSpPr>
              <p:spPr bwMode="auto">
                <a:xfrm>
                  <a:off x="1461" y="3247"/>
                  <a:ext cx="897" cy="15"/>
                </a:xfrm>
                <a:custGeom>
                  <a:avLst/>
                  <a:gdLst>
                    <a:gd name="T0" fmla="*/ 0 w 5384"/>
                    <a:gd name="T1" fmla="*/ 0 h 89"/>
                    <a:gd name="T2" fmla="*/ 0 w 5384"/>
                    <a:gd name="T3" fmla="*/ 0 h 89"/>
                    <a:gd name="T4" fmla="*/ 0 w 5384"/>
                    <a:gd name="T5" fmla="*/ 0 h 89"/>
                    <a:gd name="T6" fmla="*/ 0 w 5384"/>
                    <a:gd name="T7" fmla="*/ 0 h 89"/>
                    <a:gd name="T8" fmla="*/ 0 w 5384"/>
                    <a:gd name="T9" fmla="*/ 0 h 89"/>
                    <a:gd name="T10" fmla="*/ 0 w 5384"/>
                    <a:gd name="T11" fmla="*/ 0 h 89"/>
                    <a:gd name="T12" fmla="*/ 0 w 5384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84"/>
                    <a:gd name="T22" fmla="*/ 0 h 89"/>
                    <a:gd name="T23" fmla="*/ 5384 w 5384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84" h="89">
                      <a:moveTo>
                        <a:pt x="5384" y="89"/>
                      </a:moveTo>
                      <a:lnTo>
                        <a:pt x="5384" y="45"/>
                      </a:lnTo>
                      <a:lnTo>
                        <a:pt x="5384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5384" y="8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13" name="Freeform 1241"/>
                <p:cNvSpPr>
                  <a:spLocks/>
                </p:cNvSpPr>
                <p:nvPr/>
              </p:nvSpPr>
              <p:spPr bwMode="auto">
                <a:xfrm>
                  <a:off x="1454" y="3247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3" y="88"/>
                      </a:lnTo>
                      <a:lnTo>
                        <a:pt x="24" y="85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8" y="19"/>
                      </a:lnTo>
                      <a:lnTo>
                        <a:pt x="14" y="12"/>
                      </a:lnTo>
                      <a:lnTo>
                        <a:pt x="24" y="5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14" name="Freeform 1242"/>
                <p:cNvSpPr>
                  <a:spLocks/>
                </p:cNvSpPr>
                <p:nvPr/>
              </p:nvSpPr>
              <p:spPr bwMode="auto">
                <a:xfrm>
                  <a:off x="1454" y="3247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3" y="88"/>
                      </a:lnTo>
                      <a:lnTo>
                        <a:pt x="24" y="85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8" y="19"/>
                      </a:lnTo>
                      <a:lnTo>
                        <a:pt x="14" y="12"/>
                      </a:lnTo>
                      <a:lnTo>
                        <a:pt x="24" y="5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15" name="Freeform 1243"/>
                <p:cNvSpPr>
                  <a:spLocks/>
                </p:cNvSpPr>
                <p:nvPr/>
              </p:nvSpPr>
              <p:spPr bwMode="auto">
                <a:xfrm>
                  <a:off x="2312" y="356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3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6"/>
                      </a:lnTo>
                      <a:lnTo>
                        <a:pt x="11" y="30"/>
                      </a:lnTo>
                      <a:lnTo>
                        <a:pt x="4" y="20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16" name="Freeform 1244"/>
                <p:cNvSpPr>
                  <a:spLocks/>
                </p:cNvSpPr>
                <p:nvPr/>
              </p:nvSpPr>
              <p:spPr bwMode="auto">
                <a:xfrm>
                  <a:off x="2312" y="356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3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6"/>
                      </a:lnTo>
                      <a:lnTo>
                        <a:pt x="11" y="30"/>
                      </a:lnTo>
                      <a:lnTo>
                        <a:pt x="4" y="20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17" name="Freeform 1245"/>
                <p:cNvSpPr>
                  <a:spLocks/>
                </p:cNvSpPr>
                <p:nvPr/>
              </p:nvSpPr>
              <p:spPr bwMode="auto">
                <a:xfrm>
                  <a:off x="2312" y="3290"/>
                  <a:ext cx="15" cy="272"/>
                </a:xfrm>
                <a:custGeom>
                  <a:avLst/>
                  <a:gdLst>
                    <a:gd name="T0" fmla="*/ 0 w 89"/>
                    <a:gd name="T1" fmla="*/ 0 h 1630"/>
                    <a:gd name="T2" fmla="*/ 0 w 89"/>
                    <a:gd name="T3" fmla="*/ 0 h 1630"/>
                    <a:gd name="T4" fmla="*/ 0 w 89"/>
                    <a:gd name="T5" fmla="*/ 0 h 1630"/>
                    <a:gd name="T6" fmla="*/ 0 w 89"/>
                    <a:gd name="T7" fmla="*/ 0 h 1630"/>
                    <a:gd name="T8" fmla="*/ 0 w 89"/>
                    <a:gd name="T9" fmla="*/ 0 h 1630"/>
                    <a:gd name="T10" fmla="*/ 0 w 89"/>
                    <a:gd name="T11" fmla="*/ 0 h 1630"/>
                    <a:gd name="T12" fmla="*/ 0 w 89"/>
                    <a:gd name="T13" fmla="*/ 0 h 16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1630"/>
                    <a:gd name="T23" fmla="*/ 89 w 89"/>
                    <a:gd name="T24" fmla="*/ 1630 h 163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1630">
                      <a:moveTo>
                        <a:pt x="0" y="1630"/>
                      </a:moveTo>
                      <a:lnTo>
                        <a:pt x="44" y="1630"/>
                      </a:lnTo>
                      <a:lnTo>
                        <a:pt x="89" y="1630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6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18" name="Freeform 1246"/>
                <p:cNvSpPr>
                  <a:spLocks/>
                </p:cNvSpPr>
                <p:nvPr/>
              </p:nvSpPr>
              <p:spPr bwMode="auto">
                <a:xfrm>
                  <a:off x="2312" y="3290"/>
                  <a:ext cx="15" cy="272"/>
                </a:xfrm>
                <a:custGeom>
                  <a:avLst/>
                  <a:gdLst>
                    <a:gd name="T0" fmla="*/ 0 w 89"/>
                    <a:gd name="T1" fmla="*/ 0 h 1630"/>
                    <a:gd name="T2" fmla="*/ 0 w 89"/>
                    <a:gd name="T3" fmla="*/ 0 h 1630"/>
                    <a:gd name="T4" fmla="*/ 0 w 89"/>
                    <a:gd name="T5" fmla="*/ 0 h 1630"/>
                    <a:gd name="T6" fmla="*/ 0 w 89"/>
                    <a:gd name="T7" fmla="*/ 0 h 1630"/>
                    <a:gd name="T8" fmla="*/ 0 w 89"/>
                    <a:gd name="T9" fmla="*/ 0 h 1630"/>
                    <a:gd name="T10" fmla="*/ 0 w 89"/>
                    <a:gd name="T11" fmla="*/ 0 h 1630"/>
                    <a:gd name="T12" fmla="*/ 0 w 89"/>
                    <a:gd name="T13" fmla="*/ 0 h 16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1630"/>
                    <a:gd name="T23" fmla="*/ 89 w 89"/>
                    <a:gd name="T24" fmla="*/ 1630 h 163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1630">
                      <a:moveTo>
                        <a:pt x="0" y="1630"/>
                      </a:moveTo>
                      <a:lnTo>
                        <a:pt x="44" y="1630"/>
                      </a:lnTo>
                      <a:lnTo>
                        <a:pt x="89" y="1630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63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19" name="Freeform 1247"/>
                <p:cNvSpPr>
                  <a:spLocks/>
                </p:cNvSpPr>
                <p:nvPr/>
              </p:nvSpPr>
              <p:spPr bwMode="auto">
                <a:xfrm>
                  <a:off x="2312" y="3283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1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3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0" name="Freeform 1248"/>
                <p:cNvSpPr>
                  <a:spLocks/>
                </p:cNvSpPr>
                <p:nvPr/>
              </p:nvSpPr>
              <p:spPr bwMode="auto">
                <a:xfrm>
                  <a:off x="2312" y="3283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4" y="23"/>
                      </a:lnTo>
                      <a:lnTo>
                        <a:pt x="11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7"/>
                      </a:lnTo>
                      <a:lnTo>
                        <a:pt x="77" y="14"/>
                      </a:lnTo>
                      <a:lnTo>
                        <a:pt x="83" y="23"/>
                      </a:lnTo>
                      <a:lnTo>
                        <a:pt x="87" y="33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1" name="Freeform 1249"/>
                <p:cNvSpPr>
                  <a:spLocks/>
                </p:cNvSpPr>
                <p:nvPr/>
              </p:nvSpPr>
              <p:spPr bwMode="auto">
                <a:xfrm>
                  <a:off x="2265" y="3590"/>
                  <a:ext cx="7" cy="14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w 44"/>
                    <a:gd name="T29" fmla="*/ 0 h 88"/>
                    <a:gd name="T30" fmla="*/ 0 w 44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8"/>
                    <a:gd name="T50" fmla="*/ 44 w 44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8">
                      <a:moveTo>
                        <a:pt x="44" y="45"/>
                      </a:moveTo>
                      <a:lnTo>
                        <a:pt x="44" y="88"/>
                      </a:lnTo>
                      <a:lnTo>
                        <a:pt x="33" y="87"/>
                      </a:lnTo>
                      <a:lnTo>
                        <a:pt x="23" y="84"/>
                      </a:lnTo>
                      <a:lnTo>
                        <a:pt x="14" y="78"/>
                      </a:lnTo>
                      <a:lnTo>
                        <a:pt x="7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1"/>
                      </a:lnTo>
                      <a:lnTo>
                        <a:pt x="23" y="5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2" name="Freeform 1250"/>
                <p:cNvSpPr>
                  <a:spLocks/>
                </p:cNvSpPr>
                <p:nvPr/>
              </p:nvSpPr>
              <p:spPr bwMode="auto">
                <a:xfrm>
                  <a:off x="2265" y="3590"/>
                  <a:ext cx="7" cy="14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8"/>
                    <a:gd name="T44" fmla="*/ 44 w 44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8">
                      <a:moveTo>
                        <a:pt x="44" y="88"/>
                      </a:moveTo>
                      <a:lnTo>
                        <a:pt x="33" y="87"/>
                      </a:lnTo>
                      <a:lnTo>
                        <a:pt x="23" y="84"/>
                      </a:lnTo>
                      <a:lnTo>
                        <a:pt x="14" y="78"/>
                      </a:lnTo>
                      <a:lnTo>
                        <a:pt x="7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1"/>
                      </a:lnTo>
                      <a:lnTo>
                        <a:pt x="23" y="5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3" name="Freeform 1251"/>
                <p:cNvSpPr>
                  <a:spLocks/>
                </p:cNvSpPr>
                <p:nvPr/>
              </p:nvSpPr>
              <p:spPr bwMode="auto">
                <a:xfrm>
                  <a:off x="2272" y="3590"/>
                  <a:ext cx="12" cy="14"/>
                </a:xfrm>
                <a:custGeom>
                  <a:avLst/>
                  <a:gdLst>
                    <a:gd name="T0" fmla="*/ 0 w 72"/>
                    <a:gd name="T1" fmla="*/ 0 h 88"/>
                    <a:gd name="T2" fmla="*/ 0 w 72"/>
                    <a:gd name="T3" fmla="*/ 0 h 88"/>
                    <a:gd name="T4" fmla="*/ 0 w 72"/>
                    <a:gd name="T5" fmla="*/ 0 h 88"/>
                    <a:gd name="T6" fmla="*/ 0 w 72"/>
                    <a:gd name="T7" fmla="*/ 0 h 88"/>
                    <a:gd name="T8" fmla="*/ 0 w 72"/>
                    <a:gd name="T9" fmla="*/ 0 h 88"/>
                    <a:gd name="T10" fmla="*/ 0 w 72"/>
                    <a:gd name="T11" fmla="*/ 0 h 88"/>
                    <a:gd name="T12" fmla="*/ 0 w 72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2"/>
                    <a:gd name="T22" fmla="*/ 0 h 88"/>
                    <a:gd name="T23" fmla="*/ 72 w 72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2" h="88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8"/>
                      </a:lnTo>
                      <a:lnTo>
                        <a:pt x="72" y="88"/>
                      </a:lnTo>
                      <a:lnTo>
                        <a:pt x="72" y="45"/>
                      </a:lnTo>
                      <a:lnTo>
                        <a:pt x="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4" name="Freeform 1252"/>
                <p:cNvSpPr>
                  <a:spLocks/>
                </p:cNvSpPr>
                <p:nvPr/>
              </p:nvSpPr>
              <p:spPr bwMode="auto">
                <a:xfrm>
                  <a:off x="2272" y="3590"/>
                  <a:ext cx="12" cy="14"/>
                </a:xfrm>
                <a:custGeom>
                  <a:avLst/>
                  <a:gdLst>
                    <a:gd name="T0" fmla="*/ 0 w 72"/>
                    <a:gd name="T1" fmla="*/ 0 h 88"/>
                    <a:gd name="T2" fmla="*/ 0 w 72"/>
                    <a:gd name="T3" fmla="*/ 0 h 88"/>
                    <a:gd name="T4" fmla="*/ 0 w 72"/>
                    <a:gd name="T5" fmla="*/ 0 h 88"/>
                    <a:gd name="T6" fmla="*/ 0 w 72"/>
                    <a:gd name="T7" fmla="*/ 0 h 88"/>
                    <a:gd name="T8" fmla="*/ 0 w 72"/>
                    <a:gd name="T9" fmla="*/ 0 h 88"/>
                    <a:gd name="T10" fmla="*/ 0 w 72"/>
                    <a:gd name="T11" fmla="*/ 0 h 88"/>
                    <a:gd name="T12" fmla="*/ 0 w 72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2"/>
                    <a:gd name="T22" fmla="*/ 0 h 88"/>
                    <a:gd name="T23" fmla="*/ 72 w 72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2" h="88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8"/>
                      </a:lnTo>
                      <a:lnTo>
                        <a:pt x="72" y="88"/>
                      </a:lnTo>
                      <a:lnTo>
                        <a:pt x="72" y="45"/>
                      </a:lnTo>
                      <a:lnTo>
                        <a:pt x="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5" name="Freeform 1253"/>
                <p:cNvSpPr>
                  <a:spLocks/>
                </p:cNvSpPr>
                <p:nvPr/>
              </p:nvSpPr>
              <p:spPr bwMode="auto">
                <a:xfrm>
                  <a:off x="2284" y="3590"/>
                  <a:ext cx="7" cy="14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w 44"/>
                    <a:gd name="T29" fmla="*/ 0 h 88"/>
                    <a:gd name="T30" fmla="*/ 0 w 44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8"/>
                    <a:gd name="T50" fmla="*/ 44 w 44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8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1" y="5"/>
                      </a:lnTo>
                      <a:lnTo>
                        <a:pt x="30" y="11"/>
                      </a:lnTo>
                      <a:lnTo>
                        <a:pt x="37" y="19"/>
                      </a:lnTo>
                      <a:lnTo>
                        <a:pt x="42" y="29"/>
                      </a:lnTo>
                      <a:lnTo>
                        <a:pt x="44" y="39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7" y="70"/>
                      </a:lnTo>
                      <a:lnTo>
                        <a:pt x="30" y="78"/>
                      </a:lnTo>
                      <a:lnTo>
                        <a:pt x="21" y="84"/>
                      </a:lnTo>
                      <a:lnTo>
                        <a:pt x="11" y="87"/>
                      </a:lnTo>
                      <a:lnTo>
                        <a:pt x="0" y="88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6" name="Freeform 1254"/>
                <p:cNvSpPr>
                  <a:spLocks/>
                </p:cNvSpPr>
                <p:nvPr/>
              </p:nvSpPr>
              <p:spPr bwMode="auto">
                <a:xfrm>
                  <a:off x="2284" y="3590"/>
                  <a:ext cx="7" cy="14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8"/>
                    <a:gd name="T44" fmla="*/ 44 w 44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8">
                      <a:moveTo>
                        <a:pt x="0" y="0"/>
                      </a:moveTo>
                      <a:lnTo>
                        <a:pt x="11" y="2"/>
                      </a:lnTo>
                      <a:lnTo>
                        <a:pt x="21" y="5"/>
                      </a:lnTo>
                      <a:lnTo>
                        <a:pt x="30" y="11"/>
                      </a:lnTo>
                      <a:lnTo>
                        <a:pt x="37" y="19"/>
                      </a:lnTo>
                      <a:lnTo>
                        <a:pt x="42" y="29"/>
                      </a:lnTo>
                      <a:lnTo>
                        <a:pt x="44" y="39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7" y="70"/>
                      </a:lnTo>
                      <a:lnTo>
                        <a:pt x="30" y="78"/>
                      </a:lnTo>
                      <a:lnTo>
                        <a:pt x="21" y="84"/>
                      </a:lnTo>
                      <a:lnTo>
                        <a:pt x="11" y="87"/>
                      </a:lnTo>
                      <a:lnTo>
                        <a:pt x="0" y="8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7" name="Freeform 1255"/>
                <p:cNvSpPr>
                  <a:spLocks/>
                </p:cNvSpPr>
                <p:nvPr/>
              </p:nvSpPr>
              <p:spPr bwMode="auto">
                <a:xfrm>
                  <a:off x="2229" y="3389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4" y="24"/>
                      </a:lnTo>
                      <a:lnTo>
                        <a:pt x="87" y="33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8" name="Freeform 1256"/>
                <p:cNvSpPr>
                  <a:spLocks/>
                </p:cNvSpPr>
                <p:nvPr/>
              </p:nvSpPr>
              <p:spPr bwMode="auto">
                <a:xfrm>
                  <a:off x="2229" y="3389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4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4" y="24"/>
                      </a:lnTo>
                      <a:lnTo>
                        <a:pt x="87" y="33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9" name="Freeform 1257"/>
                <p:cNvSpPr>
                  <a:spLocks/>
                </p:cNvSpPr>
                <p:nvPr/>
              </p:nvSpPr>
              <p:spPr bwMode="auto">
                <a:xfrm>
                  <a:off x="2229" y="3396"/>
                  <a:ext cx="15" cy="166"/>
                </a:xfrm>
                <a:custGeom>
                  <a:avLst/>
                  <a:gdLst>
                    <a:gd name="T0" fmla="*/ 0 w 89"/>
                    <a:gd name="T1" fmla="*/ 0 h 992"/>
                    <a:gd name="T2" fmla="*/ 0 w 89"/>
                    <a:gd name="T3" fmla="*/ 0 h 992"/>
                    <a:gd name="T4" fmla="*/ 0 w 89"/>
                    <a:gd name="T5" fmla="*/ 0 h 992"/>
                    <a:gd name="T6" fmla="*/ 0 w 89"/>
                    <a:gd name="T7" fmla="*/ 0 h 992"/>
                    <a:gd name="T8" fmla="*/ 0 w 89"/>
                    <a:gd name="T9" fmla="*/ 0 h 992"/>
                    <a:gd name="T10" fmla="*/ 0 w 89"/>
                    <a:gd name="T11" fmla="*/ 0 h 992"/>
                    <a:gd name="T12" fmla="*/ 0 w 89"/>
                    <a:gd name="T13" fmla="*/ 0 h 99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992"/>
                    <a:gd name="T23" fmla="*/ 89 w 89"/>
                    <a:gd name="T24" fmla="*/ 992 h 99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992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992"/>
                      </a:lnTo>
                      <a:lnTo>
                        <a:pt x="44" y="992"/>
                      </a:lnTo>
                      <a:lnTo>
                        <a:pt x="89" y="992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30" name="Freeform 1258"/>
                <p:cNvSpPr>
                  <a:spLocks/>
                </p:cNvSpPr>
                <p:nvPr/>
              </p:nvSpPr>
              <p:spPr bwMode="auto">
                <a:xfrm>
                  <a:off x="2229" y="3396"/>
                  <a:ext cx="15" cy="166"/>
                </a:xfrm>
                <a:custGeom>
                  <a:avLst/>
                  <a:gdLst>
                    <a:gd name="T0" fmla="*/ 0 w 89"/>
                    <a:gd name="T1" fmla="*/ 0 h 992"/>
                    <a:gd name="T2" fmla="*/ 0 w 89"/>
                    <a:gd name="T3" fmla="*/ 0 h 992"/>
                    <a:gd name="T4" fmla="*/ 0 w 89"/>
                    <a:gd name="T5" fmla="*/ 0 h 992"/>
                    <a:gd name="T6" fmla="*/ 0 w 89"/>
                    <a:gd name="T7" fmla="*/ 0 h 992"/>
                    <a:gd name="T8" fmla="*/ 0 w 89"/>
                    <a:gd name="T9" fmla="*/ 0 h 992"/>
                    <a:gd name="T10" fmla="*/ 0 w 89"/>
                    <a:gd name="T11" fmla="*/ 0 h 992"/>
                    <a:gd name="T12" fmla="*/ 0 w 89"/>
                    <a:gd name="T13" fmla="*/ 0 h 99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992"/>
                    <a:gd name="T23" fmla="*/ 89 w 89"/>
                    <a:gd name="T24" fmla="*/ 992 h 99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992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992"/>
                      </a:lnTo>
                      <a:lnTo>
                        <a:pt x="44" y="992"/>
                      </a:lnTo>
                      <a:lnTo>
                        <a:pt x="89" y="992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31" name="Freeform 1259"/>
                <p:cNvSpPr>
                  <a:spLocks/>
                </p:cNvSpPr>
                <p:nvPr/>
              </p:nvSpPr>
              <p:spPr bwMode="auto">
                <a:xfrm>
                  <a:off x="2229" y="356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4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6"/>
                      </a:lnTo>
                      <a:lnTo>
                        <a:pt x="11" y="30"/>
                      </a:lnTo>
                      <a:lnTo>
                        <a:pt x="4" y="20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32" name="Freeform 1260"/>
                <p:cNvSpPr>
                  <a:spLocks/>
                </p:cNvSpPr>
                <p:nvPr/>
              </p:nvSpPr>
              <p:spPr bwMode="auto">
                <a:xfrm>
                  <a:off x="2229" y="356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4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6"/>
                      </a:lnTo>
                      <a:lnTo>
                        <a:pt x="11" y="30"/>
                      </a:lnTo>
                      <a:lnTo>
                        <a:pt x="4" y="20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33" name="Freeform 1261"/>
                <p:cNvSpPr>
                  <a:spLocks/>
                </p:cNvSpPr>
                <p:nvPr/>
              </p:nvSpPr>
              <p:spPr bwMode="auto">
                <a:xfrm>
                  <a:off x="1973" y="3353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3" y="88"/>
                      </a:lnTo>
                      <a:lnTo>
                        <a:pt x="24" y="85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3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3" y="29"/>
                      </a:lnTo>
                      <a:lnTo>
                        <a:pt x="8" y="19"/>
                      </a:lnTo>
                      <a:lnTo>
                        <a:pt x="14" y="12"/>
                      </a:lnTo>
                      <a:lnTo>
                        <a:pt x="24" y="6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34" name="Freeform 1262"/>
                <p:cNvSpPr>
                  <a:spLocks/>
                </p:cNvSpPr>
                <p:nvPr/>
              </p:nvSpPr>
              <p:spPr bwMode="auto">
                <a:xfrm>
                  <a:off x="1973" y="3353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3" y="88"/>
                      </a:lnTo>
                      <a:lnTo>
                        <a:pt x="24" y="85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3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3" y="29"/>
                      </a:lnTo>
                      <a:lnTo>
                        <a:pt x="8" y="19"/>
                      </a:lnTo>
                      <a:lnTo>
                        <a:pt x="14" y="12"/>
                      </a:lnTo>
                      <a:lnTo>
                        <a:pt x="24" y="6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35" name="Freeform 1263"/>
                <p:cNvSpPr>
                  <a:spLocks/>
                </p:cNvSpPr>
                <p:nvPr/>
              </p:nvSpPr>
              <p:spPr bwMode="auto">
                <a:xfrm>
                  <a:off x="1980" y="3353"/>
                  <a:ext cx="221" cy="15"/>
                </a:xfrm>
                <a:custGeom>
                  <a:avLst/>
                  <a:gdLst>
                    <a:gd name="T0" fmla="*/ 0 w 1325"/>
                    <a:gd name="T1" fmla="*/ 0 h 89"/>
                    <a:gd name="T2" fmla="*/ 0 w 1325"/>
                    <a:gd name="T3" fmla="*/ 0 h 89"/>
                    <a:gd name="T4" fmla="*/ 0 w 1325"/>
                    <a:gd name="T5" fmla="*/ 0 h 89"/>
                    <a:gd name="T6" fmla="*/ 0 w 1325"/>
                    <a:gd name="T7" fmla="*/ 0 h 89"/>
                    <a:gd name="T8" fmla="*/ 0 w 1325"/>
                    <a:gd name="T9" fmla="*/ 0 h 89"/>
                    <a:gd name="T10" fmla="*/ 0 w 1325"/>
                    <a:gd name="T11" fmla="*/ 0 h 89"/>
                    <a:gd name="T12" fmla="*/ 0 w 1325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25"/>
                    <a:gd name="T22" fmla="*/ 0 h 89"/>
                    <a:gd name="T23" fmla="*/ 1325 w 1325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25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1325" y="89"/>
                      </a:lnTo>
                      <a:lnTo>
                        <a:pt x="1325" y="45"/>
                      </a:lnTo>
                      <a:lnTo>
                        <a:pt x="13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36" name="Freeform 1264"/>
                <p:cNvSpPr>
                  <a:spLocks/>
                </p:cNvSpPr>
                <p:nvPr/>
              </p:nvSpPr>
              <p:spPr bwMode="auto">
                <a:xfrm>
                  <a:off x="1980" y="3353"/>
                  <a:ext cx="221" cy="15"/>
                </a:xfrm>
                <a:custGeom>
                  <a:avLst/>
                  <a:gdLst>
                    <a:gd name="T0" fmla="*/ 0 w 1325"/>
                    <a:gd name="T1" fmla="*/ 0 h 89"/>
                    <a:gd name="T2" fmla="*/ 0 w 1325"/>
                    <a:gd name="T3" fmla="*/ 0 h 89"/>
                    <a:gd name="T4" fmla="*/ 0 w 1325"/>
                    <a:gd name="T5" fmla="*/ 0 h 89"/>
                    <a:gd name="T6" fmla="*/ 0 w 1325"/>
                    <a:gd name="T7" fmla="*/ 0 h 89"/>
                    <a:gd name="T8" fmla="*/ 0 w 1325"/>
                    <a:gd name="T9" fmla="*/ 0 h 89"/>
                    <a:gd name="T10" fmla="*/ 0 w 1325"/>
                    <a:gd name="T11" fmla="*/ 0 h 89"/>
                    <a:gd name="T12" fmla="*/ 0 w 1325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25"/>
                    <a:gd name="T22" fmla="*/ 0 h 89"/>
                    <a:gd name="T23" fmla="*/ 1325 w 1325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25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1325" y="89"/>
                      </a:lnTo>
                      <a:lnTo>
                        <a:pt x="1325" y="45"/>
                      </a:lnTo>
                      <a:lnTo>
                        <a:pt x="13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37" name="Freeform 1265"/>
                <p:cNvSpPr>
                  <a:spLocks/>
                </p:cNvSpPr>
                <p:nvPr/>
              </p:nvSpPr>
              <p:spPr bwMode="auto">
                <a:xfrm>
                  <a:off x="2201" y="3353"/>
                  <a:ext cx="8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1" y="6"/>
                      </a:lnTo>
                      <a:lnTo>
                        <a:pt x="30" y="12"/>
                      </a:lnTo>
                      <a:lnTo>
                        <a:pt x="37" y="19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7" y="71"/>
                      </a:lnTo>
                      <a:lnTo>
                        <a:pt x="30" y="78"/>
                      </a:lnTo>
                      <a:lnTo>
                        <a:pt x="21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38" name="Freeform 1266"/>
                <p:cNvSpPr>
                  <a:spLocks/>
                </p:cNvSpPr>
                <p:nvPr/>
              </p:nvSpPr>
              <p:spPr bwMode="auto">
                <a:xfrm>
                  <a:off x="2201" y="3353"/>
                  <a:ext cx="8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0" y="0"/>
                      </a:moveTo>
                      <a:lnTo>
                        <a:pt x="11" y="2"/>
                      </a:lnTo>
                      <a:lnTo>
                        <a:pt x="21" y="6"/>
                      </a:lnTo>
                      <a:lnTo>
                        <a:pt x="30" y="12"/>
                      </a:lnTo>
                      <a:lnTo>
                        <a:pt x="37" y="19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7" y="71"/>
                      </a:lnTo>
                      <a:lnTo>
                        <a:pt x="30" y="78"/>
                      </a:lnTo>
                      <a:lnTo>
                        <a:pt x="21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39" name="Freeform 1267"/>
                <p:cNvSpPr>
                  <a:spLocks/>
                </p:cNvSpPr>
                <p:nvPr/>
              </p:nvSpPr>
              <p:spPr bwMode="auto">
                <a:xfrm>
                  <a:off x="4393" y="545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3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6"/>
                      </a:lnTo>
                      <a:lnTo>
                        <a:pt x="11" y="30"/>
                      </a:lnTo>
                      <a:lnTo>
                        <a:pt x="4" y="20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40" name="Freeform 1268"/>
                <p:cNvSpPr>
                  <a:spLocks/>
                </p:cNvSpPr>
                <p:nvPr/>
              </p:nvSpPr>
              <p:spPr bwMode="auto">
                <a:xfrm>
                  <a:off x="4393" y="545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3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6"/>
                      </a:lnTo>
                      <a:lnTo>
                        <a:pt x="11" y="30"/>
                      </a:lnTo>
                      <a:lnTo>
                        <a:pt x="4" y="20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41" name="Freeform 1269"/>
                <p:cNvSpPr>
                  <a:spLocks/>
                </p:cNvSpPr>
                <p:nvPr/>
              </p:nvSpPr>
              <p:spPr bwMode="auto">
                <a:xfrm>
                  <a:off x="4393" y="509"/>
                  <a:ext cx="15" cy="36"/>
                </a:xfrm>
                <a:custGeom>
                  <a:avLst/>
                  <a:gdLst>
                    <a:gd name="T0" fmla="*/ 0 w 89"/>
                    <a:gd name="T1" fmla="*/ 0 h 213"/>
                    <a:gd name="T2" fmla="*/ 0 w 89"/>
                    <a:gd name="T3" fmla="*/ 0 h 213"/>
                    <a:gd name="T4" fmla="*/ 0 w 89"/>
                    <a:gd name="T5" fmla="*/ 0 h 213"/>
                    <a:gd name="T6" fmla="*/ 0 w 89"/>
                    <a:gd name="T7" fmla="*/ 0 h 213"/>
                    <a:gd name="T8" fmla="*/ 0 w 89"/>
                    <a:gd name="T9" fmla="*/ 0 h 213"/>
                    <a:gd name="T10" fmla="*/ 0 w 89"/>
                    <a:gd name="T11" fmla="*/ 0 h 213"/>
                    <a:gd name="T12" fmla="*/ 0 w 89"/>
                    <a:gd name="T13" fmla="*/ 0 h 21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213"/>
                    <a:gd name="T23" fmla="*/ 89 w 89"/>
                    <a:gd name="T24" fmla="*/ 213 h 21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213">
                      <a:moveTo>
                        <a:pt x="0" y="213"/>
                      </a:moveTo>
                      <a:lnTo>
                        <a:pt x="44" y="213"/>
                      </a:lnTo>
                      <a:lnTo>
                        <a:pt x="89" y="213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42" name="Freeform 1270"/>
                <p:cNvSpPr>
                  <a:spLocks/>
                </p:cNvSpPr>
                <p:nvPr/>
              </p:nvSpPr>
              <p:spPr bwMode="auto">
                <a:xfrm>
                  <a:off x="4393" y="509"/>
                  <a:ext cx="15" cy="36"/>
                </a:xfrm>
                <a:custGeom>
                  <a:avLst/>
                  <a:gdLst>
                    <a:gd name="T0" fmla="*/ 0 w 89"/>
                    <a:gd name="T1" fmla="*/ 0 h 213"/>
                    <a:gd name="T2" fmla="*/ 0 w 89"/>
                    <a:gd name="T3" fmla="*/ 0 h 213"/>
                    <a:gd name="T4" fmla="*/ 0 w 89"/>
                    <a:gd name="T5" fmla="*/ 0 h 213"/>
                    <a:gd name="T6" fmla="*/ 0 w 89"/>
                    <a:gd name="T7" fmla="*/ 0 h 213"/>
                    <a:gd name="T8" fmla="*/ 0 w 89"/>
                    <a:gd name="T9" fmla="*/ 0 h 213"/>
                    <a:gd name="T10" fmla="*/ 0 w 89"/>
                    <a:gd name="T11" fmla="*/ 0 h 213"/>
                    <a:gd name="T12" fmla="*/ 0 w 89"/>
                    <a:gd name="T13" fmla="*/ 0 h 21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213"/>
                    <a:gd name="T23" fmla="*/ 89 w 89"/>
                    <a:gd name="T24" fmla="*/ 213 h 21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213">
                      <a:moveTo>
                        <a:pt x="0" y="213"/>
                      </a:moveTo>
                      <a:lnTo>
                        <a:pt x="44" y="213"/>
                      </a:lnTo>
                      <a:lnTo>
                        <a:pt x="89" y="213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43" name="Freeform 1271"/>
                <p:cNvSpPr>
                  <a:spLocks/>
                </p:cNvSpPr>
                <p:nvPr/>
              </p:nvSpPr>
              <p:spPr bwMode="auto">
                <a:xfrm>
                  <a:off x="4393" y="50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4"/>
                      </a:lnTo>
                      <a:lnTo>
                        <a:pt x="4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3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3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3" y="24"/>
                      </a:lnTo>
                      <a:lnTo>
                        <a:pt x="87" y="34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44" name="Freeform 1272"/>
                <p:cNvSpPr>
                  <a:spLocks/>
                </p:cNvSpPr>
                <p:nvPr/>
              </p:nvSpPr>
              <p:spPr bwMode="auto">
                <a:xfrm>
                  <a:off x="4393" y="50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4"/>
                      </a:lnTo>
                      <a:lnTo>
                        <a:pt x="4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3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3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3" y="24"/>
                      </a:lnTo>
                      <a:lnTo>
                        <a:pt x="87" y="34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45" name="Freeform 1273"/>
                <p:cNvSpPr>
                  <a:spLocks/>
                </p:cNvSpPr>
                <p:nvPr/>
              </p:nvSpPr>
              <p:spPr bwMode="auto">
                <a:xfrm>
                  <a:off x="4393" y="1494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3" y="88"/>
                      </a:lnTo>
                      <a:lnTo>
                        <a:pt x="24" y="85"/>
                      </a:lnTo>
                      <a:lnTo>
                        <a:pt x="14" y="79"/>
                      </a:lnTo>
                      <a:lnTo>
                        <a:pt x="8" y="71"/>
                      </a:lnTo>
                      <a:lnTo>
                        <a:pt x="2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8" y="20"/>
                      </a:lnTo>
                      <a:lnTo>
                        <a:pt x="14" y="12"/>
                      </a:lnTo>
                      <a:lnTo>
                        <a:pt x="24" y="6"/>
                      </a:lnTo>
                      <a:lnTo>
                        <a:pt x="33" y="3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46" name="Freeform 1274"/>
                <p:cNvSpPr>
                  <a:spLocks/>
                </p:cNvSpPr>
                <p:nvPr/>
              </p:nvSpPr>
              <p:spPr bwMode="auto">
                <a:xfrm>
                  <a:off x="4393" y="1494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3" y="88"/>
                      </a:lnTo>
                      <a:lnTo>
                        <a:pt x="24" y="85"/>
                      </a:lnTo>
                      <a:lnTo>
                        <a:pt x="14" y="79"/>
                      </a:lnTo>
                      <a:lnTo>
                        <a:pt x="8" y="71"/>
                      </a:lnTo>
                      <a:lnTo>
                        <a:pt x="2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8" y="20"/>
                      </a:lnTo>
                      <a:lnTo>
                        <a:pt x="14" y="12"/>
                      </a:lnTo>
                      <a:lnTo>
                        <a:pt x="24" y="6"/>
                      </a:lnTo>
                      <a:lnTo>
                        <a:pt x="33" y="3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47" name="Freeform 1275"/>
                <p:cNvSpPr>
                  <a:spLocks/>
                </p:cNvSpPr>
                <p:nvPr/>
              </p:nvSpPr>
              <p:spPr bwMode="auto">
                <a:xfrm>
                  <a:off x="4400" y="1494"/>
                  <a:ext cx="36" cy="15"/>
                </a:xfrm>
                <a:custGeom>
                  <a:avLst/>
                  <a:gdLst>
                    <a:gd name="T0" fmla="*/ 0 w 213"/>
                    <a:gd name="T1" fmla="*/ 0 h 89"/>
                    <a:gd name="T2" fmla="*/ 0 w 213"/>
                    <a:gd name="T3" fmla="*/ 0 h 89"/>
                    <a:gd name="T4" fmla="*/ 0 w 213"/>
                    <a:gd name="T5" fmla="*/ 0 h 89"/>
                    <a:gd name="T6" fmla="*/ 0 w 213"/>
                    <a:gd name="T7" fmla="*/ 0 h 89"/>
                    <a:gd name="T8" fmla="*/ 0 w 213"/>
                    <a:gd name="T9" fmla="*/ 0 h 89"/>
                    <a:gd name="T10" fmla="*/ 0 w 213"/>
                    <a:gd name="T11" fmla="*/ 0 h 89"/>
                    <a:gd name="T12" fmla="*/ 0 w 213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3"/>
                    <a:gd name="T22" fmla="*/ 0 h 89"/>
                    <a:gd name="T23" fmla="*/ 213 w 213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3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213" y="89"/>
                      </a:lnTo>
                      <a:lnTo>
                        <a:pt x="213" y="45"/>
                      </a:lnTo>
                      <a:lnTo>
                        <a:pt x="21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48" name="Freeform 1276"/>
                <p:cNvSpPr>
                  <a:spLocks/>
                </p:cNvSpPr>
                <p:nvPr/>
              </p:nvSpPr>
              <p:spPr bwMode="auto">
                <a:xfrm>
                  <a:off x="4400" y="1494"/>
                  <a:ext cx="36" cy="15"/>
                </a:xfrm>
                <a:custGeom>
                  <a:avLst/>
                  <a:gdLst>
                    <a:gd name="T0" fmla="*/ 0 w 213"/>
                    <a:gd name="T1" fmla="*/ 0 h 89"/>
                    <a:gd name="T2" fmla="*/ 0 w 213"/>
                    <a:gd name="T3" fmla="*/ 0 h 89"/>
                    <a:gd name="T4" fmla="*/ 0 w 213"/>
                    <a:gd name="T5" fmla="*/ 0 h 89"/>
                    <a:gd name="T6" fmla="*/ 0 w 213"/>
                    <a:gd name="T7" fmla="*/ 0 h 89"/>
                    <a:gd name="T8" fmla="*/ 0 w 213"/>
                    <a:gd name="T9" fmla="*/ 0 h 89"/>
                    <a:gd name="T10" fmla="*/ 0 w 213"/>
                    <a:gd name="T11" fmla="*/ 0 h 89"/>
                    <a:gd name="T12" fmla="*/ 0 w 213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3"/>
                    <a:gd name="T22" fmla="*/ 0 h 89"/>
                    <a:gd name="T23" fmla="*/ 213 w 213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3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213" y="89"/>
                      </a:lnTo>
                      <a:lnTo>
                        <a:pt x="213" y="45"/>
                      </a:lnTo>
                      <a:lnTo>
                        <a:pt x="21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49" name="Freeform 1277"/>
                <p:cNvSpPr>
                  <a:spLocks/>
                </p:cNvSpPr>
                <p:nvPr/>
              </p:nvSpPr>
              <p:spPr bwMode="auto">
                <a:xfrm>
                  <a:off x="4436" y="1494"/>
                  <a:ext cx="7" cy="15"/>
                </a:xfrm>
                <a:custGeom>
                  <a:avLst/>
                  <a:gdLst>
                    <a:gd name="T0" fmla="*/ 0 w 43"/>
                    <a:gd name="T1" fmla="*/ 0 h 89"/>
                    <a:gd name="T2" fmla="*/ 0 w 43"/>
                    <a:gd name="T3" fmla="*/ 0 h 89"/>
                    <a:gd name="T4" fmla="*/ 0 w 43"/>
                    <a:gd name="T5" fmla="*/ 0 h 89"/>
                    <a:gd name="T6" fmla="*/ 0 w 43"/>
                    <a:gd name="T7" fmla="*/ 0 h 89"/>
                    <a:gd name="T8" fmla="*/ 0 w 43"/>
                    <a:gd name="T9" fmla="*/ 0 h 89"/>
                    <a:gd name="T10" fmla="*/ 0 w 43"/>
                    <a:gd name="T11" fmla="*/ 0 h 89"/>
                    <a:gd name="T12" fmla="*/ 0 w 43"/>
                    <a:gd name="T13" fmla="*/ 0 h 89"/>
                    <a:gd name="T14" fmla="*/ 0 w 43"/>
                    <a:gd name="T15" fmla="*/ 0 h 89"/>
                    <a:gd name="T16" fmla="*/ 0 w 43"/>
                    <a:gd name="T17" fmla="*/ 0 h 89"/>
                    <a:gd name="T18" fmla="*/ 0 w 43"/>
                    <a:gd name="T19" fmla="*/ 0 h 89"/>
                    <a:gd name="T20" fmla="*/ 0 w 43"/>
                    <a:gd name="T21" fmla="*/ 0 h 89"/>
                    <a:gd name="T22" fmla="*/ 0 w 43"/>
                    <a:gd name="T23" fmla="*/ 0 h 89"/>
                    <a:gd name="T24" fmla="*/ 0 w 43"/>
                    <a:gd name="T25" fmla="*/ 0 h 89"/>
                    <a:gd name="T26" fmla="*/ 0 w 43"/>
                    <a:gd name="T27" fmla="*/ 0 h 89"/>
                    <a:gd name="T28" fmla="*/ 0 w 43"/>
                    <a:gd name="T29" fmla="*/ 0 h 89"/>
                    <a:gd name="T30" fmla="*/ 0 w 43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"/>
                    <a:gd name="T49" fmla="*/ 0 h 89"/>
                    <a:gd name="T50" fmla="*/ 43 w 43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0" y="3"/>
                      </a:lnTo>
                      <a:lnTo>
                        <a:pt x="20" y="6"/>
                      </a:lnTo>
                      <a:lnTo>
                        <a:pt x="29" y="12"/>
                      </a:lnTo>
                      <a:lnTo>
                        <a:pt x="36" y="20"/>
                      </a:lnTo>
                      <a:lnTo>
                        <a:pt x="41" y="29"/>
                      </a:lnTo>
                      <a:lnTo>
                        <a:pt x="43" y="40"/>
                      </a:lnTo>
                      <a:lnTo>
                        <a:pt x="43" y="51"/>
                      </a:lnTo>
                      <a:lnTo>
                        <a:pt x="41" y="61"/>
                      </a:lnTo>
                      <a:lnTo>
                        <a:pt x="36" y="71"/>
                      </a:lnTo>
                      <a:lnTo>
                        <a:pt x="29" y="79"/>
                      </a:lnTo>
                      <a:lnTo>
                        <a:pt x="20" y="85"/>
                      </a:lnTo>
                      <a:lnTo>
                        <a:pt x="10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0" name="Freeform 1278"/>
                <p:cNvSpPr>
                  <a:spLocks/>
                </p:cNvSpPr>
                <p:nvPr/>
              </p:nvSpPr>
              <p:spPr bwMode="auto">
                <a:xfrm>
                  <a:off x="4436" y="1494"/>
                  <a:ext cx="7" cy="15"/>
                </a:xfrm>
                <a:custGeom>
                  <a:avLst/>
                  <a:gdLst>
                    <a:gd name="T0" fmla="*/ 0 w 43"/>
                    <a:gd name="T1" fmla="*/ 0 h 89"/>
                    <a:gd name="T2" fmla="*/ 0 w 43"/>
                    <a:gd name="T3" fmla="*/ 0 h 89"/>
                    <a:gd name="T4" fmla="*/ 0 w 43"/>
                    <a:gd name="T5" fmla="*/ 0 h 89"/>
                    <a:gd name="T6" fmla="*/ 0 w 43"/>
                    <a:gd name="T7" fmla="*/ 0 h 89"/>
                    <a:gd name="T8" fmla="*/ 0 w 43"/>
                    <a:gd name="T9" fmla="*/ 0 h 89"/>
                    <a:gd name="T10" fmla="*/ 0 w 43"/>
                    <a:gd name="T11" fmla="*/ 0 h 89"/>
                    <a:gd name="T12" fmla="*/ 0 w 43"/>
                    <a:gd name="T13" fmla="*/ 0 h 89"/>
                    <a:gd name="T14" fmla="*/ 0 w 43"/>
                    <a:gd name="T15" fmla="*/ 0 h 89"/>
                    <a:gd name="T16" fmla="*/ 0 w 43"/>
                    <a:gd name="T17" fmla="*/ 0 h 89"/>
                    <a:gd name="T18" fmla="*/ 0 w 43"/>
                    <a:gd name="T19" fmla="*/ 0 h 89"/>
                    <a:gd name="T20" fmla="*/ 0 w 43"/>
                    <a:gd name="T21" fmla="*/ 0 h 89"/>
                    <a:gd name="T22" fmla="*/ 0 w 43"/>
                    <a:gd name="T23" fmla="*/ 0 h 89"/>
                    <a:gd name="T24" fmla="*/ 0 w 43"/>
                    <a:gd name="T25" fmla="*/ 0 h 89"/>
                    <a:gd name="T26" fmla="*/ 0 w 43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3"/>
                    <a:gd name="T43" fmla="*/ 0 h 89"/>
                    <a:gd name="T44" fmla="*/ 43 w 43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3" h="89">
                      <a:moveTo>
                        <a:pt x="0" y="0"/>
                      </a:moveTo>
                      <a:lnTo>
                        <a:pt x="10" y="3"/>
                      </a:lnTo>
                      <a:lnTo>
                        <a:pt x="20" y="6"/>
                      </a:lnTo>
                      <a:lnTo>
                        <a:pt x="29" y="12"/>
                      </a:lnTo>
                      <a:lnTo>
                        <a:pt x="36" y="20"/>
                      </a:lnTo>
                      <a:lnTo>
                        <a:pt x="41" y="29"/>
                      </a:lnTo>
                      <a:lnTo>
                        <a:pt x="43" y="40"/>
                      </a:lnTo>
                      <a:lnTo>
                        <a:pt x="43" y="51"/>
                      </a:lnTo>
                      <a:lnTo>
                        <a:pt x="41" y="61"/>
                      </a:lnTo>
                      <a:lnTo>
                        <a:pt x="36" y="71"/>
                      </a:lnTo>
                      <a:lnTo>
                        <a:pt x="29" y="79"/>
                      </a:lnTo>
                      <a:lnTo>
                        <a:pt x="20" y="85"/>
                      </a:lnTo>
                      <a:lnTo>
                        <a:pt x="10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1" name="Freeform 1279"/>
                <p:cNvSpPr>
                  <a:spLocks/>
                </p:cNvSpPr>
                <p:nvPr/>
              </p:nvSpPr>
              <p:spPr bwMode="auto">
                <a:xfrm>
                  <a:off x="4022" y="1501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  <a:gd name="T6" fmla="*/ 1 w 2"/>
                    <a:gd name="T7" fmla="*/ 1 h 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"/>
                    <a:gd name="T13" fmla="*/ 0 h 2"/>
                    <a:gd name="T14" fmla="*/ 2 w 2"/>
                    <a:gd name="T15" fmla="*/ 2 h 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" h="2">
                      <a:moveTo>
                        <a:pt x="2" y="1"/>
                      </a:moveTo>
                      <a:lnTo>
                        <a:pt x="0" y="0"/>
                      </a:lnTo>
                      <a:lnTo>
                        <a:pt x="1" y="2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2" name="Freeform 1280"/>
                <p:cNvSpPr>
                  <a:spLocks/>
                </p:cNvSpPr>
                <p:nvPr/>
              </p:nvSpPr>
              <p:spPr bwMode="auto">
                <a:xfrm>
                  <a:off x="4436" y="580"/>
                  <a:ext cx="1" cy="1"/>
                </a:xfrm>
                <a:custGeom>
                  <a:avLst/>
                  <a:gdLst>
                    <a:gd name="T0" fmla="*/ 0 w 3"/>
                    <a:gd name="T1" fmla="*/ 1 h 2"/>
                    <a:gd name="T2" fmla="*/ 0 w 3"/>
                    <a:gd name="T3" fmla="*/ 0 h 2"/>
                    <a:gd name="T4" fmla="*/ 0 w 3"/>
                    <a:gd name="T5" fmla="*/ 1 h 2"/>
                    <a:gd name="T6" fmla="*/ 0 w 3"/>
                    <a:gd name="T7" fmla="*/ 1 h 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"/>
                    <a:gd name="T13" fmla="*/ 0 h 2"/>
                    <a:gd name="T14" fmla="*/ 3 w 3"/>
                    <a:gd name="T15" fmla="*/ 2 h 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" h="2">
                      <a:moveTo>
                        <a:pt x="3" y="1"/>
                      </a:move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3" name="Freeform 1281"/>
                <p:cNvSpPr>
                  <a:spLocks/>
                </p:cNvSpPr>
                <p:nvPr/>
              </p:nvSpPr>
              <p:spPr bwMode="auto">
                <a:xfrm>
                  <a:off x="1136" y="2399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  <a:gd name="T6" fmla="*/ 1 w 2"/>
                    <a:gd name="T7" fmla="*/ 1 h 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"/>
                    <a:gd name="T13" fmla="*/ 0 h 2"/>
                    <a:gd name="T14" fmla="*/ 2 w 2"/>
                    <a:gd name="T15" fmla="*/ 2 h 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" h="2">
                      <a:moveTo>
                        <a:pt x="2" y="1"/>
                      </a:moveTo>
                      <a:lnTo>
                        <a:pt x="0" y="0"/>
                      </a:lnTo>
                      <a:lnTo>
                        <a:pt x="1" y="2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4" name="Freeform 1282"/>
                <p:cNvSpPr>
                  <a:spLocks/>
                </p:cNvSpPr>
                <p:nvPr/>
              </p:nvSpPr>
              <p:spPr bwMode="auto">
                <a:xfrm>
                  <a:off x="1348" y="2399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  <a:gd name="T6" fmla="*/ 1 w 2"/>
                    <a:gd name="T7" fmla="*/ 1 h 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"/>
                    <a:gd name="T13" fmla="*/ 0 h 2"/>
                    <a:gd name="T14" fmla="*/ 2 w 2"/>
                    <a:gd name="T15" fmla="*/ 2 h 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" h="2">
                      <a:moveTo>
                        <a:pt x="2" y="1"/>
                      </a:moveTo>
                      <a:lnTo>
                        <a:pt x="0" y="0"/>
                      </a:lnTo>
                      <a:lnTo>
                        <a:pt x="1" y="2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5" name="Freeform 1283"/>
                <p:cNvSpPr>
                  <a:spLocks/>
                </p:cNvSpPr>
                <p:nvPr/>
              </p:nvSpPr>
              <p:spPr bwMode="auto">
                <a:xfrm>
                  <a:off x="4289" y="1513"/>
                  <a:ext cx="14" cy="11"/>
                </a:xfrm>
                <a:custGeom>
                  <a:avLst/>
                  <a:gdLst>
                    <a:gd name="T0" fmla="*/ 0 w 85"/>
                    <a:gd name="T1" fmla="*/ 0 h 64"/>
                    <a:gd name="T2" fmla="*/ 0 w 85"/>
                    <a:gd name="T3" fmla="*/ 0 h 64"/>
                    <a:gd name="T4" fmla="*/ 0 w 85"/>
                    <a:gd name="T5" fmla="*/ 0 h 64"/>
                    <a:gd name="T6" fmla="*/ 0 w 85"/>
                    <a:gd name="T7" fmla="*/ 0 h 64"/>
                    <a:gd name="T8" fmla="*/ 0 w 85"/>
                    <a:gd name="T9" fmla="*/ 0 h 64"/>
                    <a:gd name="T10" fmla="*/ 0 w 85"/>
                    <a:gd name="T11" fmla="*/ 0 h 64"/>
                    <a:gd name="T12" fmla="*/ 0 w 85"/>
                    <a:gd name="T13" fmla="*/ 0 h 64"/>
                    <a:gd name="T14" fmla="*/ 0 w 85"/>
                    <a:gd name="T15" fmla="*/ 0 h 64"/>
                    <a:gd name="T16" fmla="*/ 0 w 85"/>
                    <a:gd name="T17" fmla="*/ 0 h 64"/>
                    <a:gd name="T18" fmla="*/ 0 w 85"/>
                    <a:gd name="T19" fmla="*/ 0 h 64"/>
                    <a:gd name="T20" fmla="*/ 0 w 85"/>
                    <a:gd name="T21" fmla="*/ 0 h 64"/>
                    <a:gd name="T22" fmla="*/ 0 w 85"/>
                    <a:gd name="T23" fmla="*/ 0 h 64"/>
                    <a:gd name="T24" fmla="*/ 0 w 85"/>
                    <a:gd name="T25" fmla="*/ 0 h 64"/>
                    <a:gd name="T26" fmla="*/ 0 w 85"/>
                    <a:gd name="T27" fmla="*/ 0 h 64"/>
                    <a:gd name="T28" fmla="*/ 0 w 85"/>
                    <a:gd name="T29" fmla="*/ 0 h 64"/>
                    <a:gd name="T30" fmla="*/ 0 w 85"/>
                    <a:gd name="T31" fmla="*/ 0 h 6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4"/>
                    <a:gd name="T50" fmla="*/ 85 w 85"/>
                    <a:gd name="T51" fmla="*/ 64 h 6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4">
                      <a:moveTo>
                        <a:pt x="40" y="44"/>
                      </a:moveTo>
                      <a:lnTo>
                        <a:pt x="0" y="23"/>
                      </a:lnTo>
                      <a:lnTo>
                        <a:pt x="7" y="15"/>
                      </a:lnTo>
                      <a:lnTo>
                        <a:pt x="14" y="7"/>
                      </a:lnTo>
                      <a:lnTo>
                        <a:pt x="24" y="2"/>
                      </a:lnTo>
                      <a:lnTo>
                        <a:pt x="34" y="0"/>
                      </a:lnTo>
                      <a:lnTo>
                        <a:pt x="45" y="0"/>
                      </a:lnTo>
                      <a:lnTo>
                        <a:pt x="56" y="2"/>
                      </a:lnTo>
                      <a:lnTo>
                        <a:pt x="64" y="7"/>
                      </a:lnTo>
                      <a:lnTo>
                        <a:pt x="73" y="14"/>
                      </a:lnTo>
                      <a:lnTo>
                        <a:pt x="79" y="23"/>
                      </a:lnTo>
                      <a:lnTo>
                        <a:pt x="82" y="33"/>
                      </a:lnTo>
                      <a:lnTo>
                        <a:pt x="85" y="44"/>
                      </a:lnTo>
                      <a:lnTo>
                        <a:pt x="82" y="54"/>
                      </a:lnTo>
                      <a:lnTo>
                        <a:pt x="79" y="64"/>
                      </a:lnTo>
                      <a:lnTo>
                        <a:pt x="40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6" name="Freeform 1284"/>
                <p:cNvSpPr>
                  <a:spLocks/>
                </p:cNvSpPr>
                <p:nvPr/>
              </p:nvSpPr>
              <p:spPr bwMode="auto">
                <a:xfrm>
                  <a:off x="4289" y="1513"/>
                  <a:ext cx="14" cy="11"/>
                </a:xfrm>
                <a:custGeom>
                  <a:avLst/>
                  <a:gdLst>
                    <a:gd name="T0" fmla="*/ 0 w 85"/>
                    <a:gd name="T1" fmla="*/ 0 h 64"/>
                    <a:gd name="T2" fmla="*/ 0 w 85"/>
                    <a:gd name="T3" fmla="*/ 0 h 64"/>
                    <a:gd name="T4" fmla="*/ 0 w 85"/>
                    <a:gd name="T5" fmla="*/ 0 h 64"/>
                    <a:gd name="T6" fmla="*/ 0 w 85"/>
                    <a:gd name="T7" fmla="*/ 0 h 64"/>
                    <a:gd name="T8" fmla="*/ 0 w 85"/>
                    <a:gd name="T9" fmla="*/ 0 h 64"/>
                    <a:gd name="T10" fmla="*/ 0 w 85"/>
                    <a:gd name="T11" fmla="*/ 0 h 64"/>
                    <a:gd name="T12" fmla="*/ 0 w 85"/>
                    <a:gd name="T13" fmla="*/ 0 h 64"/>
                    <a:gd name="T14" fmla="*/ 0 w 85"/>
                    <a:gd name="T15" fmla="*/ 0 h 64"/>
                    <a:gd name="T16" fmla="*/ 0 w 85"/>
                    <a:gd name="T17" fmla="*/ 0 h 64"/>
                    <a:gd name="T18" fmla="*/ 0 w 85"/>
                    <a:gd name="T19" fmla="*/ 0 h 64"/>
                    <a:gd name="T20" fmla="*/ 0 w 85"/>
                    <a:gd name="T21" fmla="*/ 0 h 64"/>
                    <a:gd name="T22" fmla="*/ 0 w 85"/>
                    <a:gd name="T23" fmla="*/ 0 h 64"/>
                    <a:gd name="T24" fmla="*/ 0 w 85"/>
                    <a:gd name="T25" fmla="*/ 0 h 64"/>
                    <a:gd name="T26" fmla="*/ 0 w 85"/>
                    <a:gd name="T27" fmla="*/ 0 h 6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4"/>
                    <a:gd name="T44" fmla="*/ 85 w 85"/>
                    <a:gd name="T45" fmla="*/ 64 h 6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4">
                      <a:moveTo>
                        <a:pt x="0" y="23"/>
                      </a:moveTo>
                      <a:lnTo>
                        <a:pt x="7" y="15"/>
                      </a:lnTo>
                      <a:lnTo>
                        <a:pt x="14" y="7"/>
                      </a:lnTo>
                      <a:lnTo>
                        <a:pt x="24" y="2"/>
                      </a:lnTo>
                      <a:lnTo>
                        <a:pt x="34" y="0"/>
                      </a:lnTo>
                      <a:lnTo>
                        <a:pt x="45" y="0"/>
                      </a:lnTo>
                      <a:lnTo>
                        <a:pt x="56" y="2"/>
                      </a:lnTo>
                      <a:lnTo>
                        <a:pt x="64" y="7"/>
                      </a:lnTo>
                      <a:lnTo>
                        <a:pt x="73" y="14"/>
                      </a:lnTo>
                      <a:lnTo>
                        <a:pt x="79" y="23"/>
                      </a:lnTo>
                      <a:lnTo>
                        <a:pt x="82" y="33"/>
                      </a:lnTo>
                      <a:lnTo>
                        <a:pt x="85" y="44"/>
                      </a:lnTo>
                      <a:lnTo>
                        <a:pt x="82" y="54"/>
                      </a:lnTo>
                      <a:lnTo>
                        <a:pt x="79" y="6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7" name="Freeform 1285"/>
                <p:cNvSpPr>
                  <a:spLocks/>
                </p:cNvSpPr>
                <p:nvPr/>
              </p:nvSpPr>
              <p:spPr bwMode="auto">
                <a:xfrm>
                  <a:off x="4162" y="1517"/>
                  <a:ext cx="141" cy="252"/>
                </a:xfrm>
                <a:custGeom>
                  <a:avLst/>
                  <a:gdLst>
                    <a:gd name="T0" fmla="*/ 0 w 845"/>
                    <a:gd name="T1" fmla="*/ 0 h 1511"/>
                    <a:gd name="T2" fmla="*/ 0 w 845"/>
                    <a:gd name="T3" fmla="*/ 0 h 1511"/>
                    <a:gd name="T4" fmla="*/ 0 w 845"/>
                    <a:gd name="T5" fmla="*/ 0 h 1511"/>
                    <a:gd name="T6" fmla="*/ 0 w 845"/>
                    <a:gd name="T7" fmla="*/ 0 h 1511"/>
                    <a:gd name="T8" fmla="*/ 0 w 845"/>
                    <a:gd name="T9" fmla="*/ 0 h 1511"/>
                    <a:gd name="T10" fmla="*/ 0 w 845"/>
                    <a:gd name="T11" fmla="*/ 0 h 1511"/>
                    <a:gd name="T12" fmla="*/ 0 w 845"/>
                    <a:gd name="T13" fmla="*/ 0 h 15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45"/>
                    <a:gd name="T22" fmla="*/ 0 h 1511"/>
                    <a:gd name="T23" fmla="*/ 845 w 845"/>
                    <a:gd name="T24" fmla="*/ 1511 h 15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45" h="1511">
                      <a:moveTo>
                        <a:pt x="845" y="41"/>
                      </a:moveTo>
                      <a:lnTo>
                        <a:pt x="806" y="21"/>
                      </a:lnTo>
                      <a:lnTo>
                        <a:pt x="766" y="0"/>
                      </a:lnTo>
                      <a:lnTo>
                        <a:pt x="0" y="1470"/>
                      </a:lnTo>
                      <a:lnTo>
                        <a:pt x="39" y="1491"/>
                      </a:lnTo>
                      <a:lnTo>
                        <a:pt x="79" y="1511"/>
                      </a:lnTo>
                      <a:lnTo>
                        <a:pt x="845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8" name="Freeform 1286"/>
                <p:cNvSpPr>
                  <a:spLocks/>
                </p:cNvSpPr>
                <p:nvPr/>
              </p:nvSpPr>
              <p:spPr bwMode="auto">
                <a:xfrm>
                  <a:off x="4162" y="1517"/>
                  <a:ext cx="141" cy="252"/>
                </a:xfrm>
                <a:custGeom>
                  <a:avLst/>
                  <a:gdLst>
                    <a:gd name="T0" fmla="*/ 0 w 845"/>
                    <a:gd name="T1" fmla="*/ 0 h 1511"/>
                    <a:gd name="T2" fmla="*/ 0 w 845"/>
                    <a:gd name="T3" fmla="*/ 0 h 1511"/>
                    <a:gd name="T4" fmla="*/ 0 w 845"/>
                    <a:gd name="T5" fmla="*/ 0 h 1511"/>
                    <a:gd name="T6" fmla="*/ 0 w 845"/>
                    <a:gd name="T7" fmla="*/ 0 h 1511"/>
                    <a:gd name="T8" fmla="*/ 0 w 845"/>
                    <a:gd name="T9" fmla="*/ 0 h 1511"/>
                    <a:gd name="T10" fmla="*/ 0 w 845"/>
                    <a:gd name="T11" fmla="*/ 0 h 1511"/>
                    <a:gd name="T12" fmla="*/ 0 w 845"/>
                    <a:gd name="T13" fmla="*/ 0 h 15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45"/>
                    <a:gd name="T22" fmla="*/ 0 h 1511"/>
                    <a:gd name="T23" fmla="*/ 845 w 845"/>
                    <a:gd name="T24" fmla="*/ 1511 h 15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45" h="1511">
                      <a:moveTo>
                        <a:pt x="845" y="41"/>
                      </a:moveTo>
                      <a:lnTo>
                        <a:pt x="806" y="21"/>
                      </a:lnTo>
                      <a:lnTo>
                        <a:pt x="766" y="0"/>
                      </a:lnTo>
                      <a:lnTo>
                        <a:pt x="0" y="1470"/>
                      </a:lnTo>
                      <a:lnTo>
                        <a:pt x="39" y="1491"/>
                      </a:lnTo>
                      <a:lnTo>
                        <a:pt x="79" y="1511"/>
                      </a:lnTo>
                      <a:lnTo>
                        <a:pt x="845" y="4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9" name="Freeform 1287"/>
                <p:cNvSpPr>
                  <a:spLocks/>
                </p:cNvSpPr>
                <p:nvPr/>
              </p:nvSpPr>
              <p:spPr bwMode="auto">
                <a:xfrm>
                  <a:off x="4161" y="1762"/>
                  <a:ext cx="14" cy="11"/>
                </a:xfrm>
                <a:custGeom>
                  <a:avLst/>
                  <a:gdLst>
                    <a:gd name="T0" fmla="*/ 0 w 83"/>
                    <a:gd name="T1" fmla="*/ 0 h 64"/>
                    <a:gd name="T2" fmla="*/ 0 w 83"/>
                    <a:gd name="T3" fmla="*/ 0 h 64"/>
                    <a:gd name="T4" fmla="*/ 0 w 83"/>
                    <a:gd name="T5" fmla="*/ 0 h 64"/>
                    <a:gd name="T6" fmla="*/ 0 w 83"/>
                    <a:gd name="T7" fmla="*/ 0 h 64"/>
                    <a:gd name="T8" fmla="*/ 0 w 83"/>
                    <a:gd name="T9" fmla="*/ 0 h 64"/>
                    <a:gd name="T10" fmla="*/ 0 w 83"/>
                    <a:gd name="T11" fmla="*/ 0 h 64"/>
                    <a:gd name="T12" fmla="*/ 0 w 83"/>
                    <a:gd name="T13" fmla="*/ 0 h 64"/>
                    <a:gd name="T14" fmla="*/ 0 w 83"/>
                    <a:gd name="T15" fmla="*/ 0 h 64"/>
                    <a:gd name="T16" fmla="*/ 0 w 83"/>
                    <a:gd name="T17" fmla="*/ 0 h 64"/>
                    <a:gd name="T18" fmla="*/ 0 w 83"/>
                    <a:gd name="T19" fmla="*/ 0 h 64"/>
                    <a:gd name="T20" fmla="*/ 0 w 83"/>
                    <a:gd name="T21" fmla="*/ 0 h 64"/>
                    <a:gd name="T22" fmla="*/ 0 w 83"/>
                    <a:gd name="T23" fmla="*/ 0 h 64"/>
                    <a:gd name="T24" fmla="*/ 0 w 83"/>
                    <a:gd name="T25" fmla="*/ 0 h 64"/>
                    <a:gd name="T26" fmla="*/ 0 w 83"/>
                    <a:gd name="T27" fmla="*/ 0 h 64"/>
                    <a:gd name="T28" fmla="*/ 0 w 83"/>
                    <a:gd name="T29" fmla="*/ 0 h 64"/>
                    <a:gd name="T30" fmla="*/ 0 w 83"/>
                    <a:gd name="T31" fmla="*/ 0 h 6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3"/>
                    <a:gd name="T49" fmla="*/ 0 h 64"/>
                    <a:gd name="T50" fmla="*/ 83 w 83"/>
                    <a:gd name="T51" fmla="*/ 64 h 6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3" h="64">
                      <a:moveTo>
                        <a:pt x="43" y="21"/>
                      </a:moveTo>
                      <a:lnTo>
                        <a:pt x="83" y="41"/>
                      </a:lnTo>
                      <a:lnTo>
                        <a:pt x="77" y="49"/>
                      </a:lnTo>
                      <a:lnTo>
                        <a:pt x="69" y="57"/>
                      </a:lnTo>
                      <a:lnTo>
                        <a:pt x="59" y="62"/>
                      </a:lnTo>
                      <a:lnTo>
                        <a:pt x="49" y="64"/>
                      </a:lnTo>
                      <a:lnTo>
                        <a:pt x="38" y="64"/>
                      </a:lnTo>
                      <a:lnTo>
                        <a:pt x="27" y="62"/>
                      </a:lnTo>
                      <a:lnTo>
                        <a:pt x="19" y="57"/>
                      </a:lnTo>
                      <a:lnTo>
                        <a:pt x="10" y="51"/>
                      </a:lnTo>
                      <a:lnTo>
                        <a:pt x="4" y="41"/>
                      </a:lnTo>
                      <a:lnTo>
                        <a:pt x="1" y="31"/>
                      </a:lnTo>
                      <a:lnTo>
                        <a:pt x="0" y="21"/>
                      </a:lnTo>
                      <a:lnTo>
                        <a:pt x="1" y="10"/>
                      </a:lnTo>
                      <a:lnTo>
                        <a:pt x="4" y="0"/>
                      </a:lnTo>
                      <a:lnTo>
                        <a:pt x="43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0" name="Freeform 1288"/>
                <p:cNvSpPr>
                  <a:spLocks/>
                </p:cNvSpPr>
                <p:nvPr/>
              </p:nvSpPr>
              <p:spPr bwMode="auto">
                <a:xfrm>
                  <a:off x="4161" y="1762"/>
                  <a:ext cx="14" cy="11"/>
                </a:xfrm>
                <a:custGeom>
                  <a:avLst/>
                  <a:gdLst>
                    <a:gd name="T0" fmla="*/ 0 w 83"/>
                    <a:gd name="T1" fmla="*/ 0 h 64"/>
                    <a:gd name="T2" fmla="*/ 0 w 83"/>
                    <a:gd name="T3" fmla="*/ 0 h 64"/>
                    <a:gd name="T4" fmla="*/ 0 w 83"/>
                    <a:gd name="T5" fmla="*/ 0 h 64"/>
                    <a:gd name="T6" fmla="*/ 0 w 83"/>
                    <a:gd name="T7" fmla="*/ 0 h 64"/>
                    <a:gd name="T8" fmla="*/ 0 w 83"/>
                    <a:gd name="T9" fmla="*/ 0 h 64"/>
                    <a:gd name="T10" fmla="*/ 0 w 83"/>
                    <a:gd name="T11" fmla="*/ 0 h 64"/>
                    <a:gd name="T12" fmla="*/ 0 w 83"/>
                    <a:gd name="T13" fmla="*/ 0 h 64"/>
                    <a:gd name="T14" fmla="*/ 0 w 83"/>
                    <a:gd name="T15" fmla="*/ 0 h 64"/>
                    <a:gd name="T16" fmla="*/ 0 w 83"/>
                    <a:gd name="T17" fmla="*/ 0 h 64"/>
                    <a:gd name="T18" fmla="*/ 0 w 83"/>
                    <a:gd name="T19" fmla="*/ 0 h 64"/>
                    <a:gd name="T20" fmla="*/ 0 w 83"/>
                    <a:gd name="T21" fmla="*/ 0 h 64"/>
                    <a:gd name="T22" fmla="*/ 0 w 83"/>
                    <a:gd name="T23" fmla="*/ 0 h 64"/>
                    <a:gd name="T24" fmla="*/ 0 w 83"/>
                    <a:gd name="T25" fmla="*/ 0 h 64"/>
                    <a:gd name="T26" fmla="*/ 0 w 83"/>
                    <a:gd name="T27" fmla="*/ 0 h 6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3"/>
                    <a:gd name="T43" fmla="*/ 0 h 64"/>
                    <a:gd name="T44" fmla="*/ 83 w 83"/>
                    <a:gd name="T45" fmla="*/ 64 h 6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3" h="64">
                      <a:moveTo>
                        <a:pt x="83" y="41"/>
                      </a:moveTo>
                      <a:lnTo>
                        <a:pt x="77" y="49"/>
                      </a:lnTo>
                      <a:lnTo>
                        <a:pt x="69" y="57"/>
                      </a:lnTo>
                      <a:lnTo>
                        <a:pt x="59" y="62"/>
                      </a:lnTo>
                      <a:lnTo>
                        <a:pt x="49" y="64"/>
                      </a:lnTo>
                      <a:lnTo>
                        <a:pt x="38" y="64"/>
                      </a:lnTo>
                      <a:lnTo>
                        <a:pt x="27" y="62"/>
                      </a:lnTo>
                      <a:lnTo>
                        <a:pt x="19" y="57"/>
                      </a:lnTo>
                      <a:lnTo>
                        <a:pt x="10" y="51"/>
                      </a:lnTo>
                      <a:lnTo>
                        <a:pt x="4" y="41"/>
                      </a:lnTo>
                      <a:lnTo>
                        <a:pt x="1" y="31"/>
                      </a:lnTo>
                      <a:lnTo>
                        <a:pt x="0" y="21"/>
                      </a:lnTo>
                      <a:lnTo>
                        <a:pt x="1" y="10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1" name="Freeform 1289"/>
                <p:cNvSpPr>
                  <a:spLocks/>
                </p:cNvSpPr>
                <p:nvPr/>
              </p:nvSpPr>
              <p:spPr bwMode="auto">
                <a:xfrm>
                  <a:off x="4157" y="2388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2" name="Freeform 1290"/>
                <p:cNvSpPr>
                  <a:spLocks/>
                </p:cNvSpPr>
                <p:nvPr/>
              </p:nvSpPr>
              <p:spPr bwMode="auto">
                <a:xfrm>
                  <a:off x="4157" y="2388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3" name="Freeform 1291"/>
                <p:cNvSpPr>
                  <a:spLocks/>
                </p:cNvSpPr>
                <p:nvPr/>
              </p:nvSpPr>
              <p:spPr bwMode="auto">
                <a:xfrm>
                  <a:off x="4157" y="1537"/>
                  <a:ext cx="15" cy="851"/>
                </a:xfrm>
                <a:custGeom>
                  <a:avLst/>
                  <a:gdLst>
                    <a:gd name="T0" fmla="*/ 0 w 89"/>
                    <a:gd name="T1" fmla="*/ 0 h 5103"/>
                    <a:gd name="T2" fmla="*/ 0 w 89"/>
                    <a:gd name="T3" fmla="*/ 0 h 5103"/>
                    <a:gd name="T4" fmla="*/ 0 w 89"/>
                    <a:gd name="T5" fmla="*/ 0 h 5103"/>
                    <a:gd name="T6" fmla="*/ 0 w 89"/>
                    <a:gd name="T7" fmla="*/ 0 h 5103"/>
                    <a:gd name="T8" fmla="*/ 0 w 89"/>
                    <a:gd name="T9" fmla="*/ 0 h 5103"/>
                    <a:gd name="T10" fmla="*/ 0 w 89"/>
                    <a:gd name="T11" fmla="*/ 0 h 5103"/>
                    <a:gd name="T12" fmla="*/ 0 w 89"/>
                    <a:gd name="T13" fmla="*/ 0 h 510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5103"/>
                    <a:gd name="T23" fmla="*/ 89 w 89"/>
                    <a:gd name="T24" fmla="*/ 5103 h 510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5103">
                      <a:moveTo>
                        <a:pt x="0" y="5103"/>
                      </a:moveTo>
                      <a:lnTo>
                        <a:pt x="44" y="5103"/>
                      </a:lnTo>
                      <a:lnTo>
                        <a:pt x="89" y="5103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4" name="Freeform 1292"/>
                <p:cNvSpPr>
                  <a:spLocks/>
                </p:cNvSpPr>
                <p:nvPr/>
              </p:nvSpPr>
              <p:spPr bwMode="auto">
                <a:xfrm>
                  <a:off x="4157" y="1537"/>
                  <a:ext cx="15" cy="851"/>
                </a:xfrm>
                <a:custGeom>
                  <a:avLst/>
                  <a:gdLst>
                    <a:gd name="T0" fmla="*/ 0 w 89"/>
                    <a:gd name="T1" fmla="*/ 0 h 5103"/>
                    <a:gd name="T2" fmla="*/ 0 w 89"/>
                    <a:gd name="T3" fmla="*/ 0 h 5103"/>
                    <a:gd name="T4" fmla="*/ 0 w 89"/>
                    <a:gd name="T5" fmla="*/ 0 h 5103"/>
                    <a:gd name="T6" fmla="*/ 0 w 89"/>
                    <a:gd name="T7" fmla="*/ 0 h 5103"/>
                    <a:gd name="T8" fmla="*/ 0 w 89"/>
                    <a:gd name="T9" fmla="*/ 0 h 5103"/>
                    <a:gd name="T10" fmla="*/ 0 w 89"/>
                    <a:gd name="T11" fmla="*/ 0 h 5103"/>
                    <a:gd name="T12" fmla="*/ 0 w 89"/>
                    <a:gd name="T13" fmla="*/ 0 h 510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5103"/>
                    <a:gd name="T23" fmla="*/ 89 w 89"/>
                    <a:gd name="T24" fmla="*/ 5103 h 510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5103">
                      <a:moveTo>
                        <a:pt x="0" y="5103"/>
                      </a:moveTo>
                      <a:lnTo>
                        <a:pt x="44" y="5103"/>
                      </a:lnTo>
                      <a:lnTo>
                        <a:pt x="89" y="5103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10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5" name="Freeform 1293"/>
                <p:cNvSpPr>
                  <a:spLocks/>
                </p:cNvSpPr>
                <p:nvPr/>
              </p:nvSpPr>
              <p:spPr bwMode="auto">
                <a:xfrm>
                  <a:off x="4157" y="1530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3" y="24"/>
                      </a:lnTo>
                      <a:lnTo>
                        <a:pt x="87" y="33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6" name="Freeform 1294"/>
                <p:cNvSpPr>
                  <a:spLocks/>
                </p:cNvSpPr>
                <p:nvPr/>
              </p:nvSpPr>
              <p:spPr bwMode="auto">
                <a:xfrm>
                  <a:off x="4157" y="1530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4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3" y="24"/>
                      </a:lnTo>
                      <a:lnTo>
                        <a:pt x="87" y="33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7" name="Freeform 1295"/>
                <p:cNvSpPr>
                  <a:spLocks/>
                </p:cNvSpPr>
                <p:nvPr/>
              </p:nvSpPr>
              <p:spPr bwMode="auto">
                <a:xfrm>
                  <a:off x="3980" y="2557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3" y="88"/>
                      </a:lnTo>
                      <a:lnTo>
                        <a:pt x="23" y="85"/>
                      </a:lnTo>
                      <a:lnTo>
                        <a:pt x="14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5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8" name="Freeform 1296"/>
                <p:cNvSpPr>
                  <a:spLocks/>
                </p:cNvSpPr>
                <p:nvPr/>
              </p:nvSpPr>
              <p:spPr bwMode="auto">
                <a:xfrm>
                  <a:off x="3980" y="2557"/>
                  <a:ext cx="7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3" y="88"/>
                      </a:lnTo>
                      <a:lnTo>
                        <a:pt x="23" y="85"/>
                      </a:lnTo>
                      <a:lnTo>
                        <a:pt x="14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5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9" name="Freeform 1297"/>
                <p:cNvSpPr>
                  <a:spLocks/>
                </p:cNvSpPr>
                <p:nvPr/>
              </p:nvSpPr>
              <p:spPr bwMode="auto">
                <a:xfrm>
                  <a:off x="3987" y="2557"/>
                  <a:ext cx="543" cy="15"/>
                </a:xfrm>
                <a:custGeom>
                  <a:avLst/>
                  <a:gdLst>
                    <a:gd name="T0" fmla="*/ 0 w 3259"/>
                    <a:gd name="T1" fmla="*/ 0 h 89"/>
                    <a:gd name="T2" fmla="*/ 0 w 3259"/>
                    <a:gd name="T3" fmla="*/ 0 h 89"/>
                    <a:gd name="T4" fmla="*/ 0 w 3259"/>
                    <a:gd name="T5" fmla="*/ 0 h 89"/>
                    <a:gd name="T6" fmla="*/ 0 w 3259"/>
                    <a:gd name="T7" fmla="*/ 0 h 89"/>
                    <a:gd name="T8" fmla="*/ 0 w 3259"/>
                    <a:gd name="T9" fmla="*/ 0 h 89"/>
                    <a:gd name="T10" fmla="*/ 0 w 3259"/>
                    <a:gd name="T11" fmla="*/ 0 h 89"/>
                    <a:gd name="T12" fmla="*/ 0 w 3259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59"/>
                    <a:gd name="T22" fmla="*/ 0 h 89"/>
                    <a:gd name="T23" fmla="*/ 3259 w 3259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59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3259" y="89"/>
                      </a:lnTo>
                      <a:lnTo>
                        <a:pt x="3259" y="45"/>
                      </a:lnTo>
                      <a:lnTo>
                        <a:pt x="325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0" name="Freeform 1298"/>
                <p:cNvSpPr>
                  <a:spLocks/>
                </p:cNvSpPr>
                <p:nvPr/>
              </p:nvSpPr>
              <p:spPr bwMode="auto">
                <a:xfrm>
                  <a:off x="3987" y="2557"/>
                  <a:ext cx="543" cy="15"/>
                </a:xfrm>
                <a:custGeom>
                  <a:avLst/>
                  <a:gdLst>
                    <a:gd name="T0" fmla="*/ 0 w 3259"/>
                    <a:gd name="T1" fmla="*/ 0 h 89"/>
                    <a:gd name="T2" fmla="*/ 0 w 3259"/>
                    <a:gd name="T3" fmla="*/ 0 h 89"/>
                    <a:gd name="T4" fmla="*/ 0 w 3259"/>
                    <a:gd name="T5" fmla="*/ 0 h 89"/>
                    <a:gd name="T6" fmla="*/ 0 w 3259"/>
                    <a:gd name="T7" fmla="*/ 0 h 89"/>
                    <a:gd name="T8" fmla="*/ 0 w 3259"/>
                    <a:gd name="T9" fmla="*/ 0 h 89"/>
                    <a:gd name="T10" fmla="*/ 0 w 3259"/>
                    <a:gd name="T11" fmla="*/ 0 h 89"/>
                    <a:gd name="T12" fmla="*/ 0 w 3259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59"/>
                    <a:gd name="T22" fmla="*/ 0 h 89"/>
                    <a:gd name="T23" fmla="*/ 3259 w 3259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59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3259" y="89"/>
                      </a:lnTo>
                      <a:lnTo>
                        <a:pt x="3259" y="45"/>
                      </a:lnTo>
                      <a:lnTo>
                        <a:pt x="325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1" name="Freeform 1299"/>
                <p:cNvSpPr>
                  <a:spLocks/>
                </p:cNvSpPr>
                <p:nvPr/>
              </p:nvSpPr>
              <p:spPr bwMode="auto">
                <a:xfrm>
                  <a:off x="4530" y="2557"/>
                  <a:ext cx="8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5"/>
                      </a:lnTo>
                      <a:lnTo>
                        <a:pt x="30" y="12"/>
                      </a:lnTo>
                      <a:lnTo>
                        <a:pt x="36" y="19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6" y="71"/>
                      </a:lnTo>
                      <a:lnTo>
                        <a:pt x="30" y="78"/>
                      </a:lnTo>
                      <a:lnTo>
                        <a:pt x="20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2" name="Freeform 1300"/>
                <p:cNvSpPr>
                  <a:spLocks/>
                </p:cNvSpPr>
                <p:nvPr/>
              </p:nvSpPr>
              <p:spPr bwMode="auto">
                <a:xfrm>
                  <a:off x="4530" y="2557"/>
                  <a:ext cx="8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0" y="0"/>
                      </a:moveTo>
                      <a:lnTo>
                        <a:pt x="11" y="2"/>
                      </a:lnTo>
                      <a:lnTo>
                        <a:pt x="20" y="5"/>
                      </a:lnTo>
                      <a:lnTo>
                        <a:pt x="30" y="12"/>
                      </a:lnTo>
                      <a:lnTo>
                        <a:pt x="36" y="19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6" y="71"/>
                      </a:lnTo>
                      <a:lnTo>
                        <a:pt x="30" y="78"/>
                      </a:lnTo>
                      <a:lnTo>
                        <a:pt x="20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3" name="Freeform 1301"/>
                <p:cNvSpPr>
                  <a:spLocks/>
                </p:cNvSpPr>
                <p:nvPr/>
              </p:nvSpPr>
              <p:spPr bwMode="auto">
                <a:xfrm>
                  <a:off x="4319" y="663"/>
                  <a:ext cx="15" cy="7"/>
                </a:xfrm>
                <a:custGeom>
                  <a:avLst/>
                  <a:gdLst>
                    <a:gd name="T0" fmla="*/ 0 w 89"/>
                    <a:gd name="T1" fmla="*/ 0 h 43"/>
                    <a:gd name="T2" fmla="*/ 0 w 89"/>
                    <a:gd name="T3" fmla="*/ 0 h 43"/>
                    <a:gd name="T4" fmla="*/ 0 w 89"/>
                    <a:gd name="T5" fmla="*/ 0 h 43"/>
                    <a:gd name="T6" fmla="*/ 0 w 89"/>
                    <a:gd name="T7" fmla="*/ 0 h 43"/>
                    <a:gd name="T8" fmla="*/ 0 w 89"/>
                    <a:gd name="T9" fmla="*/ 0 h 43"/>
                    <a:gd name="T10" fmla="*/ 0 w 89"/>
                    <a:gd name="T11" fmla="*/ 0 h 43"/>
                    <a:gd name="T12" fmla="*/ 0 w 89"/>
                    <a:gd name="T13" fmla="*/ 0 h 43"/>
                    <a:gd name="T14" fmla="*/ 0 w 89"/>
                    <a:gd name="T15" fmla="*/ 0 h 43"/>
                    <a:gd name="T16" fmla="*/ 0 w 89"/>
                    <a:gd name="T17" fmla="*/ 0 h 43"/>
                    <a:gd name="T18" fmla="*/ 0 w 89"/>
                    <a:gd name="T19" fmla="*/ 0 h 43"/>
                    <a:gd name="T20" fmla="*/ 0 w 89"/>
                    <a:gd name="T21" fmla="*/ 0 h 43"/>
                    <a:gd name="T22" fmla="*/ 0 w 89"/>
                    <a:gd name="T23" fmla="*/ 0 h 43"/>
                    <a:gd name="T24" fmla="*/ 0 w 89"/>
                    <a:gd name="T25" fmla="*/ 0 h 43"/>
                    <a:gd name="T26" fmla="*/ 0 w 89"/>
                    <a:gd name="T27" fmla="*/ 0 h 43"/>
                    <a:gd name="T28" fmla="*/ 0 w 89"/>
                    <a:gd name="T29" fmla="*/ 0 h 43"/>
                    <a:gd name="T30" fmla="*/ 0 w 89"/>
                    <a:gd name="T31" fmla="*/ 0 h 4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3"/>
                    <a:gd name="T50" fmla="*/ 89 w 89"/>
                    <a:gd name="T51" fmla="*/ 43 h 4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3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0"/>
                      </a:lnTo>
                      <a:lnTo>
                        <a:pt x="84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1"/>
                      </a:lnTo>
                      <a:lnTo>
                        <a:pt x="50" y="43"/>
                      </a:lnTo>
                      <a:lnTo>
                        <a:pt x="39" y="43"/>
                      </a:lnTo>
                      <a:lnTo>
                        <a:pt x="28" y="41"/>
                      </a:lnTo>
                      <a:lnTo>
                        <a:pt x="19" y="36"/>
                      </a:lnTo>
                      <a:lnTo>
                        <a:pt x="11" y="30"/>
                      </a:lnTo>
                      <a:lnTo>
                        <a:pt x="5" y="20"/>
                      </a:lnTo>
                      <a:lnTo>
                        <a:pt x="1" y="10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4" name="Freeform 1302"/>
                <p:cNvSpPr>
                  <a:spLocks/>
                </p:cNvSpPr>
                <p:nvPr/>
              </p:nvSpPr>
              <p:spPr bwMode="auto">
                <a:xfrm>
                  <a:off x="4319" y="663"/>
                  <a:ext cx="15" cy="7"/>
                </a:xfrm>
                <a:custGeom>
                  <a:avLst/>
                  <a:gdLst>
                    <a:gd name="T0" fmla="*/ 0 w 89"/>
                    <a:gd name="T1" fmla="*/ 0 h 43"/>
                    <a:gd name="T2" fmla="*/ 0 w 89"/>
                    <a:gd name="T3" fmla="*/ 0 h 43"/>
                    <a:gd name="T4" fmla="*/ 0 w 89"/>
                    <a:gd name="T5" fmla="*/ 0 h 43"/>
                    <a:gd name="T6" fmla="*/ 0 w 89"/>
                    <a:gd name="T7" fmla="*/ 0 h 43"/>
                    <a:gd name="T8" fmla="*/ 0 w 89"/>
                    <a:gd name="T9" fmla="*/ 0 h 43"/>
                    <a:gd name="T10" fmla="*/ 0 w 89"/>
                    <a:gd name="T11" fmla="*/ 0 h 43"/>
                    <a:gd name="T12" fmla="*/ 0 w 89"/>
                    <a:gd name="T13" fmla="*/ 0 h 43"/>
                    <a:gd name="T14" fmla="*/ 0 w 89"/>
                    <a:gd name="T15" fmla="*/ 0 h 43"/>
                    <a:gd name="T16" fmla="*/ 0 w 89"/>
                    <a:gd name="T17" fmla="*/ 0 h 43"/>
                    <a:gd name="T18" fmla="*/ 0 w 89"/>
                    <a:gd name="T19" fmla="*/ 0 h 43"/>
                    <a:gd name="T20" fmla="*/ 0 w 89"/>
                    <a:gd name="T21" fmla="*/ 0 h 43"/>
                    <a:gd name="T22" fmla="*/ 0 w 89"/>
                    <a:gd name="T23" fmla="*/ 0 h 43"/>
                    <a:gd name="T24" fmla="*/ 0 w 89"/>
                    <a:gd name="T25" fmla="*/ 0 h 43"/>
                    <a:gd name="T26" fmla="*/ 0 w 89"/>
                    <a:gd name="T27" fmla="*/ 0 h 4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3"/>
                    <a:gd name="T44" fmla="*/ 89 w 89"/>
                    <a:gd name="T45" fmla="*/ 43 h 4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3">
                      <a:moveTo>
                        <a:pt x="89" y="0"/>
                      </a:moveTo>
                      <a:lnTo>
                        <a:pt x="87" y="10"/>
                      </a:lnTo>
                      <a:lnTo>
                        <a:pt x="84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1"/>
                      </a:lnTo>
                      <a:lnTo>
                        <a:pt x="50" y="43"/>
                      </a:lnTo>
                      <a:lnTo>
                        <a:pt x="39" y="43"/>
                      </a:lnTo>
                      <a:lnTo>
                        <a:pt x="28" y="41"/>
                      </a:lnTo>
                      <a:lnTo>
                        <a:pt x="19" y="36"/>
                      </a:lnTo>
                      <a:lnTo>
                        <a:pt x="11" y="30"/>
                      </a:lnTo>
                      <a:lnTo>
                        <a:pt x="5" y="20"/>
                      </a:lnTo>
                      <a:lnTo>
                        <a:pt x="1" y="1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5" name="Freeform 1303"/>
                <p:cNvSpPr>
                  <a:spLocks/>
                </p:cNvSpPr>
                <p:nvPr/>
              </p:nvSpPr>
              <p:spPr bwMode="auto">
                <a:xfrm>
                  <a:off x="4319" y="509"/>
                  <a:ext cx="15" cy="154"/>
                </a:xfrm>
                <a:custGeom>
                  <a:avLst/>
                  <a:gdLst>
                    <a:gd name="T0" fmla="*/ 0 w 89"/>
                    <a:gd name="T1" fmla="*/ 0 h 922"/>
                    <a:gd name="T2" fmla="*/ 0 w 89"/>
                    <a:gd name="T3" fmla="*/ 0 h 922"/>
                    <a:gd name="T4" fmla="*/ 0 w 89"/>
                    <a:gd name="T5" fmla="*/ 0 h 922"/>
                    <a:gd name="T6" fmla="*/ 0 w 89"/>
                    <a:gd name="T7" fmla="*/ 0 h 922"/>
                    <a:gd name="T8" fmla="*/ 0 w 89"/>
                    <a:gd name="T9" fmla="*/ 0 h 922"/>
                    <a:gd name="T10" fmla="*/ 0 w 89"/>
                    <a:gd name="T11" fmla="*/ 0 h 922"/>
                    <a:gd name="T12" fmla="*/ 0 w 89"/>
                    <a:gd name="T13" fmla="*/ 0 h 9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922"/>
                    <a:gd name="T23" fmla="*/ 89 w 89"/>
                    <a:gd name="T24" fmla="*/ 922 h 92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922">
                      <a:moveTo>
                        <a:pt x="0" y="922"/>
                      </a:moveTo>
                      <a:lnTo>
                        <a:pt x="44" y="922"/>
                      </a:lnTo>
                      <a:lnTo>
                        <a:pt x="89" y="922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9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6" name="Freeform 1304"/>
                <p:cNvSpPr>
                  <a:spLocks/>
                </p:cNvSpPr>
                <p:nvPr/>
              </p:nvSpPr>
              <p:spPr bwMode="auto">
                <a:xfrm>
                  <a:off x="4319" y="509"/>
                  <a:ext cx="15" cy="154"/>
                </a:xfrm>
                <a:custGeom>
                  <a:avLst/>
                  <a:gdLst>
                    <a:gd name="T0" fmla="*/ 0 w 89"/>
                    <a:gd name="T1" fmla="*/ 0 h 922"/>
                    <a:gd name="T2" fmla="*/ 0 w 89"/>
                    <a:gd name="T3" fmla="*/ 0 h 922"/>
                    <a:gd name="T4" fmla="*/ 0 w 89"/>
                    <a:gd name="T5" fmla="*/ 0 h 922"/>
                    <a:gd name="T6" fmla="*/ 0 w 89"/>
                    <a:gd name="T7" fmla="*/ 0 h 922"/>
                    <a:gd name="T8" fmla="*/ 0 w 89"/>
                    <a:gd name="T9" fmla="*/ 0 h 922"/>
                    <a:gd name="T10" fmla="*/ 0 w 89"/>
                    <a:gd name="T11" fmla="*/ 0 h 922"/>
                    <a:gd name="T12" fmla="*/ 0 w 89"/>
                    <a:gd name="T13" fmla="*/ 0 h 9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922"/>
                    <a:gd name="T23" fmla="*/ 89 w 89"/>
                    <a:gd name="T24" fmla="*/ 922 h 92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922">
                      <a:moveTo>
                        <a:pt x="0" y="922"/>
                      </a:moveTo>
                      <a:lnTo>
                        <a:pt x="44" y="922"/>
                      </a:lnTo>
                      <a:lnTo>
                        <a:pt x="89" y="922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92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7" name="Freeform 1305"/>
                <p:cNvSpPr>
                  <a:spLocks/>
                </p:cNvSpPr>
                <p:nvPr/>
              </p:nvSpPr>
              <p:spPr bwMode="auto">
                <a:xfrm>
                  <a:off x="4319" y="50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4"/>
                      </a:lnTo>
                      <a:lnTo>
                        <a:pt x="5" y="24"/>
                      </a:lnTo>
                      <a:lnTo>
                        <a:pt x="11" y="14"/>
                      </a:lnTo>
                      <a:lnTo>
                        <a:pt x="19" y="8"/>
                      </a:lnTo>
                      <a:lnTo>
                        <a:pt x="28" y="3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0" y="3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4" y="24"/>
                      </a:lnTo>
                      <a:lnTo>
                        <a:pt x="87" y="34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8" name="Freeform 1306"/>
                <p:cNvSpPr>
                  <a:spLocks/>
                </p:cNvSpPr>
                <p:nvPr/>
              </p:nvSpPr>
              <p:spPr bwMode="auto">
                <a:xfrm>
                  <a:off x="4319" y="50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4"/>
                      </a:lnTo>
                      <a:lnTo>
                        <a:pt x="5" y="24"/>
                      </a:lnTo>
                      <a:lnTo>
                        <a:pt x="11" y="14"/>
                      </a:lnTo>
                      <a:lnTo>
                        <a:pt x="19" y="8"/>
                      </a:lnTo>
                      <a:lnTo>
                        <a:pt x="28" y="3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0" y="3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4" y="24"/>
                      </a:lnTo>
                      <a:lnTo>
                        <a:pt x="87" y="34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9" name="Freeform 1307"/>
                <p:cNvSpPr>
                  <a:spLocks/>
                </p:cNvSpPr>
                <p:nvPr/>
              </p:nvSpPr>
              <p:spPr bwMode="auto">
                <a:xfrm>
                  <a:off x="4230" y="663"/>
                  <a:ext cx="15" cy="7"/>
                </a:xfrm>
                <a:custGeom>
                  <a:avLst/>
                  <a:gdLst>
                    <a:gd name="T0" fmla="*/ 0 w 89"/>
                    <a:gd name="T1" fmla="*/ 0 h 43"/>
                    <a:gd name="T2" fmla="*/ 0 w 89"/>
                    <a:gd name="T3" fmla="*/ 0 h 43"/>
                    <a:gd name="T4" fmla="*/ 0 w 89"/>
                    <a:gd name="T5" fmla="*/ 0 h 43"/>
                    <a:gd name="T6" fmla="*/ 0 w 89"/>
                    <a:gd name="T7" fmla="*/ 0 h 43"/>
                    <a:gd name="T8" fmla="*/ 0 w 89"/>
                    <a:gd name="T9" fmla="*/ 0 h 43"/>
                    <a:gd name="T10" fmla="*/ 0 w 89"/>
                    <a:gd name="T11" fmla="*/ 0 h 43"/>
                    <a:gd name="T12" fmla="*/ 0 w 89"/>
                    <a:gd name="T13" fmla="*/ 0 h 43"/>
                    <a:gd name="T14" fmla="*/ 0 w 89"/>
                    <a:gd name="T15" fmla="*/ 0 h 43"/>
                    <a:gd name="T16" fmla="*/ 0 w 89"/>
                    <a:gd name="T17" fmla="*/ 0 h 43"/>
                    <a:gd name="T18" fmla="*/ 0 w 89"/>
                    <a:gd name="T19" fmla="*/ 0 h 43"/>
                    <a:gd name="T20" fmla="*/ 0 w 89"/>
                    <a:gd name="T21" fmla="*/ 0 h 43"/>
                    <a:gd name="T22" fmla="*/ 0 w 89"/>
                    <a:gd name="T23" fmla="*/ 0 h 43"/>
                    <a:gd name="T24" fmla="*/ 0 w 89"/>
                    <a:gd name="T25" fmla="*/ 0 h 43"/>
                    <a:gd name="T26" fmla="*/ 0 w 89"/>
                    <a:gd name="T27" fmla="*/ 0 h 43"/>
                    <a:gd name="T28" fmla="*/ 0 w 89"/>
                    <a:gd name="T29" fmla="*/ 0 h 43"/>
                    <a:gd name="T30" fmla="*/ 0 w 89"/>
                    <a:gd name="T31" fmla="*/ 0 h 4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3"/>
                    <a:gd name="T50" fmla="*/ 89 w 89"/>
                    <a:gd name="T51" fmla="*/ 43 h 4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3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0"/>
                      </a:lnTo>
                      <a:lnTo>
                        <a:pt x="84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1"/>
                      </a:lnTo>
                      <a:lnTo>
                        <a:pt x="49" y="43"/>
                      </a:lnTo>
                      <a:lnTo>
                        <a:pt x="39" y="43"/>
                      </a:lnTo>
                      <a:lnTo>
                        <a:pt x="28" y="41"/>
                      </a:lnTo>
                      <a:lnTo>
                        <a:pt x="18" y="36"/>
                      </a:lnTo>
                      <a:lnTo>
                        <a:pt x="11" y="30"/>
                      </a:lnTo>
                      <a:lnTo>
                        <a:pt x="5" y="20"/>
                      </a:lnTo>
                      <a:lnTo>
                        <a:pt x="1" y="10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80" name="Freeform 1308"/>
                <p:cNvSpPr>
                  <a:spLocks/>
                </p:cNvSpPr>
                <p:nvPr/>
              </p:nvSpPr>
              <p:spPr bwMode="auto">
                <a:xfrm>
                  <a:off x="4230" y="663"/>
                  <a:ext cx="15" cy="7"/>
                </a:xfrm>
                <a:custGeom>
                  <a:avLst/>
                  <a:gdLst>
                    <a:gd name="T0" fmla="*/ 0 w 89"/>
                    <a:gd name="T1" fmla="*/ 0 h 43"/>
                    <a:gd name="T2" fmla="*/ 0 w 89"/>
                    <a:gd name="T3" fmla="*/ 0 h 43"/>
                    <a:gd name="T4" fmla="*/ 0 w 89"/>
                    <a:gd name="T5" fmla="*/ 0 h 43"/>
                    <a:gd name="T6" fmla="*/ 0 w 89"/>
                    <a:gd name="T7" fmla="*/ 0 h 43"/>
                    <a:gd name="T8" fmla="*/ 0 w 89"/>
                    <a:gd name="T9" fmla="*/ 0 h 43"/>
                    <a:gd name="T10" fmla="*/ 0 w 89"/>
                    <a:gd name="T11" fmla="*/ 0 h 43"/>
                    <a:gd name="T12" fmla="*/ 0 w 89"/>
                    <a:gd name="T13" fmla="*/ 0 h 43"/>
                    <a:gd name="T14" fmla="*/ 0 w 89"/>
                    <a:gd name="T15" fmla="*/ 0 h 43"/>
                    <a:gd name="T16" fmla="*/ 0 w 89"/>
                    <a:gd name="T17" fmla="*/ 0 h 43"/>
                    <a:gd name="T18" fmla="*/ 0 w 89"/>
                    <a:gd name="T19" fmla="*/ 0 h 43"/>
                    <a:gd name="T20" fmla="*/ 0 w 89"/>
                    <a:gd name="T21" fmla="*/ 0 h 43"/>
                    <a:gd name="T22" fmla="*/ 0 w 89"/>
                    <a:gd name="T23" fmla="*/ 0 h 43"/>
                    <a:gd name="T24" fmla="*/ 0 w 89"/>
                    <a:gd name="T25" fmla="*/ 0 h 43"/>
                    <a:gd name="T26" fmla="*/ 0 w 89"/>
                    <a:gd name="T27" fmla="*/ 0 h 4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3"/>
                    <a:gd name="T44" fmla="*/ 89 w 89"/>
                    <a:gd name="T45" fmla="*/ 43 h 4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3">
                      <a:moveTo>
                        <a:pt x="89" y="0"/>
                      </a:moveTo>
                      <a:lnTo>
                        <a:pt x="87" y="10"/>
                      </a:lnTo>
                      <a:lnTo>
                        <a:pt x="84" y="20"/>
                      </a:lnTo>
                      <a:lnTo>
                        <a:pt x="77" y="30"/>
                      </a:lnTo>
                      <a:lnTo>
                        <a:pt x="70" y="36"/>
                      </a:lnTo>
                      <a:lnTo>
                        <a:pt x="60" y="41"/>
                      </a:lnTo>
                      <a:lnTo>
                        <a:pt x="49" y="43"/>
                      </a:lnTo>
                      <a:lnTo>
                        <a:pt x="39" y="43"/>
                      </a:lnTo>
                      <a:lnTo>
                        <a:pt x="28" y="41"/>
                      </a:lnTo>
                      <a:lnTo>
                        <a:pt x="18" y="36"/>
                      </a:lnTo>
                      <a:lnTo>
                        <a:pt x="11" y="30"/>
                      </a:lnTo>
                      <a:lnTo>
                        <a:pt x="5" y="20"/>
                      </a:lnTo>
                      <a:lnTo>
                        <a:pt x="1" y="1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81" name="Freeform 1309"/>
                <p:cNvSpPr>
                  <a:spLocks/>
                </p:cNvSpPr>
                <p:nvPr/>
              </p:nvSpPr>
              <p:spPr bwMode="auto">
                <a:xfrm>
                  <a:off x="4230" y="509"/>
                  <a:ext cx="15" cy="154"/>
                </a:xfrm>
                <a:custGeom>
                  <a:avLst/>
                  <a:gdLst>
                    <a:gd name="T0" fmla="*/ 0 w 89"/>
                    <a:gd name="T1" fmla="*/ 0 h 922"/>
                    <a:gd name="T2" fmla="*/ 0 w 89"/>
                    <a:gd name="T3" fmla="*/ 0 h 922"/>
                    <a:gd name="T4" fmla="*/ 0 w 89"/>
                    <a:gd name="T5" fmla="*/ 0 h 922"/>
                    <a:gd name="T6" fmla="*/ 0 w 89"/>
                    <a:gd name="T7" fmla="*/ 0 h 922"/>
                    <a:gd name="T8" fmla="*/ 0 w 89"/>
                    <a:gd name="T9" fmla="*/ 0 h 922"/>
                    <a:gd name="T10" fmla="*/ 0 w 89"/>
                    <a:gd name="T11" fmla="*/ 0 h 922"/>
                    <a:gd name="T12" fmla="*/ 0 w 89"/>
                    <a:gd name="T13" fmla="*/ 0 h 9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922"/>
                    <a:gd name="T23" fmla="*/ 89 w 89"/>
                    <a:gd name="T24" fmla="*/ 922 h 92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922">
                      <a:moveTo>
                        <a:pt x="0" y="922"/>
                      </a:moveTo>
                      <a:lnTo>
                        <a:pt x="44" y="922"/>
                      </a:lnTo>
                      <a:lnTo>
                        <a:pt x="89" y="922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9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82" name="Freeform 1310"/>
                <p:cNvSpPr>
                  <a:spLocks/>
                </p:cNvSpPr>
                <p:nvPr/>
              </p:nvSpPr>
              <p:spPr bwMode="auto">
                <a:xfrm>
                  <a:off x="4230" y="509"/>
                  <a:ext cx="15" cy="154"/>
                </a:xfrm>
                <a:custGeom>
                  <a:avLst/>
                  <a:gdLst>
                    <a:gd name="T0" fmla="*/ 0 w 89"/>
                    <a:gd name="T1" fmla="*/ 0 h 922"/>
                    <a:gd name="T2" fmla="*/ 0 w 89"/>
                    <a:gd name="T3" fmla="*/ 0 h 922"/>
                    <a:gd name="T4" fmla="*/ 0 w 89"/>
                    <a:gd name="T5" fmla="*/ 0 h 922"/>
                    <a:gd name="T6" fmla="*/ 0 w 89"/>
                    <a:gd name="T7" fmla="*/ 0 h 922"/>
                    <a:gd name="T8" fmla="*/ 0 w 89"/>
                    <a:gd name="T9" fmla="*/ 0 h 922"/>
                    <a:gd name="T10" fmla="*/ 0 w 89"/>
                    <a:gd name="T11" fmla="*/ 0 h 922"/>
                    <a:gd name="T12" fmla="*/ 0 w 89"/>
                    <a:gd name="T13" fmla="*/ 0 h 9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922"/>
                    <a:gd name="T23" fmla="*/ 89 w 89"/>
                    <a:gd name="T24" fmla="*/ 922 h 92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922">
                      <a:moveTo>
                        <a:pt x="0" y="922"/>
                      </a:moveTo>
                      <a:lnTo>
                        <a:pt x="44" y="922"/>
                      </a:lnTo>
                      <a:lnTo>
                        <a:pt x="89" y="922"/>
                      </a:lnTo>
                      <a:lnTo>
                        <a:pt x="89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92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83" name="Freeform 1311"/>
                <p:cNvSpPr>
                  <a:spLocks/>
                </p:cNvSpPr>
                <p:nvPr/>
              </p:nvSpPr>
              <p:spPr bwMode="auto">
                <a:xfrm>
                  <a:off x="4230" y="50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4"/>
                      </a:lnTo>
                      <a:lnTo>
                        <a:pt x="5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3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3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4" y="24"/>
                      </a:lnTo>
                      <a:lnTo>
                        <a:pt x="87" y="34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84" name="Freeform 1312"/>
                <p:cNvSpPr>
                  <a:spLocks/>
                </p:cNvSpPr>
                <p:nvPr/>
              </p:nvSpPr>
              <p:spPr bwMode="auto">
                <a:xfrm>
                  <a:off x="4230" y="50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4"/>
                      </a:lnTo>
                      <a:lnTo>
                        <a:pt x="5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3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3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4" y="24"/>
                      </a:lnTo>
                      <a:lnTo>
                        <a:pt x="87" y="34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85" name="Freeform 1313"/>
                <p:cNvSpPr>
                  <a:spLocks/>
                </p:cNvSpPr>
                <p:nvPr/>
              </p:nvSpPr>
              <p:spPr bwMode="auto">
                <a:xfrm>
                  <a:off x="4192" y="1494"/>
                  <a:ext cx="8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3" y="88"/>
                      </a:lnTo>
                      <a:lnTo>
                        <a:pt x="23" y="85"/>
                      </a:lnTo>
                      <a:lnTo>
                        <a:pt x="14" y="79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20"/>
                      </a:lnTo>
                      <a:lnTo>
                        <a:pt x="14" y="12"/>
                      </a:lnTo>
                      <a:lnTo>
                        <a:pt x="23" y="6"/>
                      </a:lnTo>
                      <a:lnTo>
                        <a:pt x="33" y="3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86" name="Freeform 1314"/>
                <p:cNvSpPr>
                  <a:spLocks/>
                </p:cNvSpPr>
                <p:nvPr/>
              </p:nvSpPr>
              <p:spPr bwMode="auto">
                <a:xfrm>
                  <a:off x="4192" y="1494"/>
                  <a:ext cx="8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3" y="88"/>
                      </a:lnTo>
                      <a:lnTo>
                        <a:pt x="23" y="85"/>
                      </a:lnTo>
                      <a:lnTo>
                        <a:pt x="14" y="79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20"/>
                      </a:lnTo>
                      <a:lnTo>
                        <a:pt x="14" y="12"/>
                      </a:lnTo>
                      <a:lnTo>
                        <a:pt x="23" y="6"/>
                      </a:lnTo>
                      <a:lnTo>
                        <a:pt x="33" y="3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87" name="Freeform 1315"/>
                <p:cNvSpPr>
                  <a:spLocks/>
                </p:cNvSpPr>
                <p:nvPr/>
              </p:nvSpPr>
              <p:spPr bwMode="auto">
                <a:xfrm>
                  <a:off x="4200" y="1494"/>
                  <a:ext cx="200" cy="15"/>
                </a:xfrm>
                <a:custGeom>
                  <a:avLst/>
                  <a:gdLst>
                    <a:gd name="T0" fmla="*/ 0 w 1203"/>
                    <a:gd name="T1" fmla="*/ 0 h 89"/>
                    <a:gd name="T2" fmla="*/ 0 w 1203"/>
                    <a:gd name="T3" fmla="*/ 0 h 89"/>
                    <a:gd name="T4" fmla="*/ 0 w 1203"/>
                    <a:gd name="T5" fmla="*/ 0 h 89"/>
                    <a:gd name="T6" fmla="*/ 0 w 1203"/>
                    <a:gd name="T7" fmla="*/ 0 h 89"/>
                    <a:gd name="T8" fmla="*/ 0 w 1203"/>
                    <a:gd name="T9" fmla="*/ 0 h 89"/>
                    <a:gd name="T10" fmla="*/ 0 w 1203"/>
                    <a:gd name="T11" fmla="*/ 0 h 89"/>
                    <a:gd name="T12" fmla="*/ 0 w 1203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03"/>
                    <a:gd name="T22" fmla="*/ 0 h 89"/>
                    <a:gd name="T23" fmla="*/ 1203 w 1203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03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1203" y="89"/>
                      </a:lnTo>
                      <a:lnTo>
                        <a:pt x="1203" y="45"/>
                      </a:lnTo>
                      <a:lnTo>
                        <a:pt x="120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88" name="Freeform 1316"/>
                <p:cNvSpPr>
                  <a:spLocks/>
                </p:cNvSpPr>
                <p:nvPr/>
              </p:nvSpPr>
              <p:spPr bwMode="auto">
                <a:xfrm>
                  <a:off x="4200" y="1494"/>
                  <a:ext cx="200" cy="15"/>
                </a:xfrm>
                <a:custGeom>
                  <a:avLst/>
                  <a:gdLst>
                    <a:gd name="T0" fmla="*/ 0 w 1203"/>
                    <a:gd name="T1" fmla="*/ 0 h 89"/>
                    <a:gd name="T2" fmla="*/ 0 w 1203"/>
                    <a:gd name="T3" fmla="*/ 0 h 89"/>
                    <a:gd name="T4" fmla="*/ 0 w 1203"/>
                    <a:gd name="T5" fmla="*/ 0 h 89"/>
                    <a:gd name="T6" fmla="*/ 0 w 1203"/>
                    <a:gd name="T7" fmla="*/ 0 h 89"/>
                    <a:gd name="T8" fmla="*/ 0 w 1203"/>
                    <a:gd name="T9" fmla="*/ 0 h 89"/>
                    <a:gd name="T10" fmla="*/ 0 w 1203"/>
                    <a:gd name="T11" fmla="*/ 0 h 89"/>
                    <a:gd name="T12" fmla="*/ 0 w 1203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03"/>
                    <a:gd name="T22" fmla="*/ 0 h 89"/>
                    <a:gd name="T23" fmla="*/ 1203 w 1203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03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1203" y="89"/>
                      </a:lnTo>
                      <a:lnTo>
                        <a:pt x="1203" y="45"/>
                      </a:lnTo>
                      <a:lnTo>
                        <a:pt x="120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89" name="Freeform 1317"/>
                <p:cNvSpPr>
                  <a:spLocks/>
                </p:cNvSpPr>
                <p:nvPr/>
              </p:nvSpPr>
              <p:spPr bwMode="auto">
                <a:xfrm>
                  <a:off x="4400" y="1494"/>
                  <a:ext cx="8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0" y="6"/>
                      </a:lnTo>
                      <a:lnTo>
                        <a:pt x="30" y="12"/>
                      </a:lnTo>
                      <a:lnTo>
                        <a:pt x="36" y="20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1"/>
                      </a:lnTo>
                      <a:lnTo>
                        <a:pt x="42" y="61"/>
                      </a:lnTo>
                      <a:lnTo>
                        <a:pt x="36" y="71"/>
                      </a:lnTo>
                      <a:lnTo>
                        <a:pt x="30" y="79"/>
                      </a:lnTo>
                      <a:lnTo>
                        <a:pt x="20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0" name="Freeform 1318"/>
                <p:cNvSpPr>
                  <a:spLocks/>
                </p:cNvSpPr>
                <p:nvPr/>
              </p:nvSpPr>
              <p:spPr bwMode="auto">
                <a:xfrm>
                  <a:off x="4400" y="1494"/>
                  <a:ext cx="8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0" y="0"/>
                      </a:moveTo>
                      <a:lnTo>
                        <a:pt x="11" y="3"/>
                      </a:lnTo>
                      <a:lnTo>
                        <a:pt x="20" y="6"/>
                      </a:lnTo>
                      <a:lnTo>
                        <a:pt x="30" y="12"/>
                      </a:lnTo>
                      <a:lnTo>
                        <a:pt x="36" y="20"/>
                      </a:lnTo>
                      <a:lnTo>
                        <a:pt x="42" y="29"/>
                      </a:lnTo>
                      <a:lnTo>
                        <a:pt x="44" y="40"/>
                      </a:lnTo>
                      <a:lnTo>
                        <a:pt x="44" y="51"/>
                      </a:lnTo>
                      <a:lnTo>
                        <a:pt x="42" y="61"/>
                      </a:lnTo>
                      <a:lnTo>
                        <a:pt x="36" y="71"/>
                      </a:lnTo>
                      <a:lnTo>
                        <a:pt x="30" y="79"/>
                      </a:lnTo>
                      <a:lnTo>
                        <a:pt x="20" y="85"/>
                      </a:lnTo>
                      <a:lnTo>
                        <a:pt x="11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1" name="Freeform 1319"/>
                <p:cNvSpPr>
                  <a:spLocks/>
                </p:cNvSpPr>
                <p:nvPr/>
              </p:nvSpPr>
              <p:spPr bwMode="auto">
                <a:xfrm>
                  <a:off x="4015" y="1465"/>
                  <a:ext cx="8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4" y="88"/>
                      </a:lnTo>
                      <a:lnTo>
                        <a:pt x="24" y="84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3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3" y="29"/>
                      </a:lnTo>
                      <a:lnTo>
                        <a:pt x="8" y="19"/>
                      </a:lnTo>
                      <a:lnTo>
                        <a:pt x="14" y="12"/>
                      </a:lnTo>
                      <a:lnTo>
                        <a:pt x="24" y="5"/>
                      </a:lnTo>
                      <a:lnTo>
                        <a:pt x="34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2" name="Freeform 1320"/>
                <p:cNvSpPr>
                  <a:spLocks/>
                </p:cNvSpPr>
                <p:nvPr/>
              </p:nvSpPr>
              <p:spPr bwMode="auto">
                <a:xfrm>
                  <a:off x="4015" y="1465"/>
                  <a:ext cx="8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4" y="88"/>
                      </a:lnTo>
                      <a:lnTo>
                        <a:pt x="24" y="84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3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3" y="29"/>
                      </a:lnTo>
                      <a:lnTo>
                        <a:pt x="8" y="19"/>
                      </a:lnTo>
                      <a:lnTo>
                        <a:pt x="14" y="12"/>
                      </a:lnTo>
                      <a:lnTo>
                        <a:pt x="24" y="5"/>
                      </a:lnTo>
                      <a:lnTo>
                        <a:pt x="34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3" name="Freeform 1321"/>
                <p:cNvSpPr>
                  <a:spLocks/>
                </p:cNvSpPr>
                <p:nvPr/>
              </p:nvSpPr>
              <p:spPr bwMode="auto">
                <a:xfrm>
                  <a:off x="4023" y="1465"/>
                  <a:ext cx="413" cy="14"/>
                </a:xfrm>
                <a:custGeom>
                  <a:avLst/>
                  <a:gdLst>
                    <a:gd name="T0" fmla="*/ 0 w 2480"/>
                    <a:gd name="T1" fmla="*/ 0 h 89"/>
                    <a:gd name="T2" fmla="*/ 0 w 2480"/>
                    <a:gd name="T3" fmla="*/ 0 h 89"/>
                    <a:gd name="T4" fmla="*/ 0 w 2480"/>
                    <a:gd name="T5" fmla="*/ 0 h 89"/>
                    <a:gd name="T6" fmla="*/ 0 w 2480"/>
                    <a:gd name="T7" fmla="*/ 0 h 89"/>
                    <a:gd name="T8" fmla="*/ 0 w 2480"/>
                    <a:gd name="T9" fmla="*/ 0 h 89"/>
                    <a:gd name="T10" fmla="*/ 0 w 2480"/>
                    <a:gd name="T11" fmla="*/ 0 h 89"/>
                    <a:gd name="T12" fmla="*/ 0 w 2480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80"/>
                    <a:gd name="T22" fmla="*/ 0 h 89"/>
                    <a:gd name="T23" fmla="*/ 2480 w 2480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80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2480" y="89"/>
                      </a:lnTo>
                      <a:lnTo>
                        <a:pt x="2480" y="45"/>
                      </a:lnTo>
                      <a:lnTo>
                        <a:pt x="24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4" name="Freeform 1322"/>
                <p:cNvSpPr>
                  <a:spLocks/>
                </p:cNvSpPr>
                <p:nvPr/>
              </p:nvSpPr>
              <p:spPr bwMode="auto">
                <a:xfrm>
                  <a:off x="4023" y="1465"/>
                  <a:ext cx="413" cy="14"/>
                </a:xfrm>
                <a:custGeom>
                  <a:avLst/>
                  <a:gdLst>
                    <a:gd name="T0" fmla="*/ 0 w 2480"/>
                    <a:gd name="T1" fmla="*/ 0 h 89"/>
                    <a:gd name="T2" fmla="*/ 0 w 2480"/>
                    <a:gd name="T3" fmla="*/ 0 h 89"/>
                    <a:gd name="T4" fmla="*/ 0 w 2480"/>
                    <a:gd name="T5" fmla="*/ 0 h 89"/>
                    <a:gd name="T6" fmla="*/ 0 w 2480"/>
                    <a:gd name="T7" fmla="*/ 0 h 89"/>
                    <a:gd name="T8" fmla="*/ 0 w 2480"/>
                    <a:gd name="T9" fmla="*/ 0 h 89"/>
                    <a:gd name="T10" fmla="*/ 0 w 2480"/>
                    <a:gd name="T11" fmla="*/ 0 h 89"/>
                    <a:gd name="T12" fmla="*/ 0 w 2480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80"/>
                    <a:gd name="T22" fmla="*/ 0 h 89"/>
                    <a:gd name="T23" fmla="*/ 2480 w 2480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80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2480" y="89"/>
                      </a:lnTo>
                      <a:lnTo>
                        <a:pt x="2480" y="45"/>
                      </a:lnTo>
                      <a:lnTo>
                        <a:pt x="24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5" name="Freeform 1323"/>
                <p:cNvSpPr>
                  <a:spLocks/>
                </p:cNvSpPr>
                <p:nvPr/>
              </p:nvSpPr>
              <p:spPr bwMode="auto">
                <a:xfrm>
                  <a:off x="4436" y="1465"/>
                  <a:ext cx="7" cy="14"/>
                </a:xfrm>
                <a:custGeom>
                  <a:avLst/>
                  <a:gdLst>
                    <a:gd name="T0" fmla="*/ 0 w 43"/>
                    <a:gd name="T1" fmla="*/ 0 h 89"/>
                    <a:gd name="T2" fmla="*/ 0 w 43"/>
                    <a:gd name="T3" fmla="*/ 0 h 89"/>
                    <a:gd name="T4" fmla="*/ 0 w 43"/>
                    <a:gd name="T5" fmla="*/ 0 h 89"/>
                    <a:gd name="T6" fmla="*/ 0 w 43"/>
                    <a:gd name="T7" fmla="*/ 0 h 89"/>
                    <a:gd name="T8" fmla="*/ 0 w 43"/>
                    <a:gd name="T9" fmla="*/ 0 h 89"/>
                    <a:gd name="T10" fmla="*/ 0 w 43"/>
                    <a:gd name="T11" fmla="*/ 0 h 89"/>
                    <a:gd name="T12" fmla="*/ 0 w 43"/>
                    <a:gd name="T13" fmla="*/ 0 h 89"/>
                    <a:gd name="T14" fmla="*/ 0 w 43"/>
                    <a:gd name="T15" fmla="*/ 0 h 89"/>
                    <a:gd name="T16" fmla="*/ 0 w 43"/>
                    <a:gd name="T17" fmla="*/ 0 h 89"/>
                    <a:gd name="T18" fmla="*/ 0 w 43"/>
                    <a:gd name="T19" fmla="*/ 0 h 89"/>
                    <a:gd name="T20" fmla="*/ 0 w 43"/>
                    <a:gd name="T21" fmla="*/ 0 h 89"/>
                    <a:gd name="T22" fmla="*/ 0 w 43"/>
                    <a:gd name="T23" fmla="*/ 0 h 89"/>
                    <a:gd name="T24" fmla="*/ 0 w 43"/>
                    <a:gd name="T25" fmla="*/ 0 h 89"/>
                    <a:gd name="T26" fmla="*/ 0 w 43"/>
                    <a:gd name="T27" fmla="*/ 0 h 89"/>
                    <a:gd name="T28" fmla="*/ 0 w 43"/>
                    <a:gd name="T29" fmla="*/ 0 h 89"/>
                    <a:gd name="T30" fmla="*/ 0 w 43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"/>
                    <a:gd name="T49" fmla="*/ 0 h 89"/>
                    <a:gd name="T50" fmla="*/ 43 w 43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29" y="12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3" y="40"/>
                      </a:lnTo>
                      <a:lnTo>
                        <a:pt x="43" y="50"/>
                      </a:lnTo>
                      <a:lnTo>
                        <a:pt x="41" y="61"/>
                      </a:lnTo>
                      <a:lnTo>
                        <a:pt x="36" y="71"/>
                      </a:lnTo>
                      <a:lnTo>
                        <a:pt x="29" y="78"/>
                      </a:lnTo>
                      <a:lnTo>
                        <a:pt x="20" y="84"/>
                      </a:lnTo>
                      <a:lnTo>
                        <a:pt x="10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6" name="Freeform 1324"/>
                <p:cNvSpPr>
                  <a:spLocks/>
                </p:cNvSpPr>
                <p:nvPr/>
              </p:nvSpPr>
              <p:spPr bwMode="auto">
                <a:xfrm>
                  <a:off x="4436" y="1465"/>
                  <a:ext cx="7" cy="14"/>
                </a:xfrm>
                <a:custGeom>
                  <a:avLst/>
                  <a:gdLst>
                    <a:gd name="T0" fmla="*/ 0 w 43"/>
                    <a:gd name="T1" fmla="*/ 0 h 89"/>
                    <a:gd name="T2" fmla="*/ 0 w 43"/>
                    <a:gd name="T3" fmla="*/ 0 h 89"/>
                    <a:gd name="T4" fmla="*/ 0 w 43"/>
                    <a:gd name="T5" fmla="*/ 0 h 89"/>
                    <a:gd name="T6" fmla="*/ 0 w 43"/>
                    <a:gd name="T7" fmla="*/ 0 h 89"/>
                    <a:gd name="T8" fmla="*/ 0 w 43"/>
                    <a:gd name="T9" fmla="*/ 0 h 89"/>
                    <a:gd name="T10" fmla="*/ 0 w 43"/>
                    <a:gd name="T11" fmla="*/ 0 h 89"/>
                    <a:gd name="T12" fmla="*/ 0 w 43"/>
                    <a:gd name="T13" fmla="*/ 0 h 89"/>
                    <a:gd name="T14" fmla="*/ 0 w 43"/>
                    <a:gd name="T15" fmla="*/ 0 h 89"/>
                    <a:gd name="T16" fmla="*/ 0 w 43"/>
                    <a:gd name="T17" fmla="*/ 0 h 89"/>
                    <a:gd name="T18" fmla="*/ 0 w 43"/>
                    <a:gd name="T19" fmla="*/ 0 h 89"/>
                    <a:gd name="T20" fmla="*/ 0 w 43"/>
                    <a:gd name="T21" fmla="*/ 0 h 89"/>
                    <a:gd name="T22" fmla="*/ 0 w 43"/>
                    <a:gd name="T23" fmla="*/ 0 h 89"/>
                    <a:gd name="T24" fmla="*/ 0 w 43"/>
                    <a:gd name="T25" fmla="*/ 0 h 89"/>
                    <a:gd name="T26" fmla="*/ 0 w 43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3"/>
                    <a:gd name="T43" fmla="*/ 0 h 89"/>
                    <a:gd name="T44" fmla="*/ 43 w 43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3" h="89">
                      <a:moveTo>
                        <a:pt x="0" y="0"/>
                      </a:move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29" y="12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3" y="40"/>
                      </a:lnTo>
                      <a:lnTo>
                        <a:pt x="43" y="50"/>
                      </a:lnTo>
                      <a:lnTo>
                        <a:pt x="41" y="61"/>
                      </a:lnTo>
                      <a:lnTo>
                        <a:pt x="36" y="71"/>
                      </a:lnTo>
                      <a:lnTo>
                        <a:pt x="29" y="78"/>
                      </a:lnTo>
                      <a:lnTo>
                        <a:pt x="20" y="84"/>
                      </a:lnTo>
                      <a:lnTo>
                        <a:pt x="10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7" name="Freeform 1325"/>
                <p:cNvSpPr>
                  <a:spLocks/>
                </p:cNvSpPr>
                <p:nvPr/>
              </p:nvSpPr>
              <p:spPr bwMode="auto">
                <a:xfrm>
                  <a:off x="4015" y="1382"/>
                  <a:ext cx="8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4" y="88"/>
                      </a:lnTo>
                      <a:lnTo>
                        <a:pt x="24" y="84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3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3" y="29"/>
                      </a:lnTo>
                      <a:lnTo>
                        <a:pt x="8" y="19"/>
                      </a:lnTo>
                      <a:lnTo>
                        <a:pt x="14" y="12"/>
                      </a:lnTo>
                      <a:lnTo>
                        <a:pt x="24" y="5"/>
                      </a:lnTo>
                      <a:lnTo>
                        <a:pt x="34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8" name="Freeform 1326"/>
                <p:cNvSpPr>
                  <a:spLocks/>
                </p:cNvSpPr>
                <p:nvPr/>
              </p:nvSpPr>
              <p:spPr bwMode="auto">
                <a:xfrm>
                  <a:off x="4015" y="1382"/>
                  <a:ext cx="8" cy="15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4" y="88"/>
                      </a:lnTo>
                      <a:lnTo>
                        <a:pt x="24" y="84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3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3" y="29"/>
                      </a:lnTo>
                      <a:lnTo>
                        <a:pt x="8" y="19"/>
                      </a:lnTo>
                      <a:lnTo>
                        <a:pt x="14" y="12"/>
                      </a:lnTo>
                      <a:lnTo>
                        <a:pt x="24" y="5"/>
                      </a:lnTo>
                      <a:lnTo>
                        <a:pt x="34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9" name="Freeform 1327"/>
                <p:cNvSpPr>
                  <a:spLocks/>
                </p:cNvSpPr>
                <p:nvPr/>
              </p:nvSpPr>
              <p:spPr bwMode="auto">
                <a:xfrm>
                  <a:off x="4023" y="1382"/>
                  <a:ext cx="413" cy="15"/>
                </a:xfrm>
                <a:custGeom>
                  <a:avLst/>
                  <a:gdLst>
                    <a:gd name="T0" fmla="*/ 0 w 2480"/>
                    <a:gd name="T1" fmla="*/ 0 h 89"/>
                    <a:gd name="T2" fmla="*/ 0 w 2480"/>
                    <a:gd name="T3" fmla="*/ 0 h 89"/>
                    <a:gd name="T4" fmla="*/ 0 w 2480"/>
                    <a:gd name="T5" fmla="*/ 0 h 89"/>
                    <a:gd name="T6" fmla="*/ 0 w 2480"/>
                    <a:gd name="T7" fmla="*/ 0 h 89"/>
                    <a:gd name="T8" fmla="*/ 0 w 2480"/>
                    <a:gd name="T9" fmla="*/ 0 h 89"/>
                    <a:gd name="T10" fmla="*/ 0 w 2480"/>
                    <a:gd name="T11" fmla="*/ 0 h 89"/>
                    <a:gd name="T12" fmla="*/ 0 w 2480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80"/>
                    <a:gd name="T22" fmla="*/ 0 h 89"/>
                    <a:gd name="T23" fmla="*/ 2480 w 2480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80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2480" y="89"/>
                      </a:lnTo>
                      <a:lnTo>
                        <a:pt x="2480" y="45"/>
                      </a:lnTo>
                      <a:lnTo>
                        <a:pt x="24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00" name="Freeform 1328"/>
                <p:cNvSpPr>
                  <a:spLocks/>
                </p:cNvSpPr>
                <p:nvPr/>
              </p:nvSpPr>
              <p:spPr bwMode="auto">
                <a:xfrm>
                  <a:off x="4023" y="1382"/>
                  <a:ext cx="413" cy="15"/>
                </a:xfrm>
                <a:custGeom>
                  <a:avLst/>
                  <a:gdLst>
                    <a:gd name="T0" fmla="*/ 0 w 2480"/>
                    <a:gd name="T1" fmla="*/ 0 h 89"/>
                    <a:gd name="T2" fmla="*/ 0 w 2480"/>
                    <a:gd name="T3" fmla="*/ 0 h 89"/>
                    <a:gd name="T4" fmla="*/ 0 w 2480"/>
                    <a:gd name="T5" fmla="*/ 0 h 89"/>
                    <a:gd name="T6" fmla="*/ 0 w 2480"/>
                    <a:gd name="T7" fmla="*/ 0 h 89"/>
                    <a:gd name="T8" fmla="*/ 0 w 2480"/>
                    <a:gd name="T9" fmla="*/ 0 h 89"/>
                    <a:gd name="T10" fmla="*/ 0 w 2480"/>
                    <a:gd name="T11" fmla="*/ 0 h 89"/>
                    <a:gd name="T12" fmla="*/ 0 w 2480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80"/>
                    <a:gd name="T22" fmla="*/ 0 h 89"/>
                    <a:gd name="T23" fmla="*/ 2480 w 2480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80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2480" y="89"/>
                      </a:lnTo>
                      <a:lnTo>
                        <a:pt x="2480" y="45"/>
                      </a:lnTo>
                      <a:lnTo>
                        <a:pt x="24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01" name="Freeform 1329"/>
                <p:cNvSpPr>
                  <a:spLocks/>
                </p:cNvSpPr>
                <p:nvPr/>
              </p:nvSpPr>
              <p:spPr bwMode="auto">
                <a:xfrm>
                  <a:off x="4436" y="1382"/>
                  <a:ext cx="7" cy="15"/>
                </a:xfrm>
                <a:custGeom>
                  <a:avLst/>
                  <a:gdLst>
                    <a:gd name="T0" fmla="*/ 0 w 43"/>
                    <a:gd name="T1" fmla="*/ 0 h 89"/>
                    <a:gd name="T2" fmla="*/ 0 w 43"/>
                    <a:gd name="T3" fmla="*/ 0 h 89"/>
                    <a:gd name="T4" fmla="*/ 0 w 43"/>
                    <a:gd name="T5" fmla="*/ 0 h 89"/>
                    <a:gd name="T6" fmla="*/ 0 w 43"/>
                    <a:gd name="T7" fmla="*/ 0 h 89"/>
                    <a:gd name="T8" fmla="*/ 0 w 43"/>
                    <a:gd name="T9" fmla="*/ 0 h 89"/>
                    <a:gd name="T10" fmla="*/ 0 w 43"/>
                    <a:gd name="T11" fmla="*/ 0 h 89"/>
                    <a:gd name="T12" fmla="*/ 0 w 43"/>
                    <a:gd name="T13" fmla="*/ 0 h 89"/>
                    <a:gd name="T14" fmla="*/ 0 w 43"/>
                    <a:gd name="T15" fmla="*/ 0 h 89"/>
                    <a:gd name="T16" fmla="*/ 0 w 43"/>
                    <a:gd name="T17" fmla="*/ 0 h 89"/>
                    <a:gd name="T18" fmla="*/ 0 w 43"/>
                    <a:gd name="T19" fmla="*/ 0 h 89"/>
                    <a:gd name="T20" fmla="*/ 0 w 43"/>
                    <a:gd name="T21" fmla="*/ 0 h 89"/>
                    <a:gd name="T22" fmla="*/ 0 w 43"/>
                    <a:gd name="T23" fmla="*/ 0 h 89"/>
                    <a:gd name="T24" fmla="*/ 0 w 43"/>
                    <a:gd name="T25" fmla="*/ 0 h 89"/>
                    <a:gd name="T26" fmla="*/ 0 w 43"/>
                    <a:gd name="T27" fmla="*/ 0 h 89"/>
                    <a:gd name="T28" fmla="*/ 0 w 43"/>
                    <a:gd name="T29" fmla="*/ 0 h 89"/>
                    <a:gd name="T30" fmla="*/ 0 w 43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"/>
                    <a:gd name="T49" fmla="*/ 0 h 89"/>
                    <a:gd name="T50" fmla="*/ 43 w 43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29" y="12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3" y="40"/>
                      </a:lnTo>
                      <a:lnTo>
                        <a:pt x="43" y="50"/>
                      </a:lnTo>
                      <a:lnTo>
                        <a:pt x="41" y="61"/>
                      </a:lnTo>
                      <a:lnTo>
                        <a:pt x="36" y="71"/>
                      </a:lnTo>
                      <a:lnTo>
                        <a:pt x="29" y="78"/>
                      </a:lnTo>
                      <a:lnTo>
                        <a:pt x="20" y="84"/>
                      </a:lnTo>
                      <a:lnTo>
                        <a:pt x="10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02" name="Freeform 1330"/>
                <p:cNvSpPr>
                  <a:spLocks/>
                </p:cNvSpPr>
                <p:nvPr/>
              </p:nvSpPr>
              <p:spPr bwMode="auto">
                <a:xfrm>
                  <a:off x="4436" y="1382"/>
                  <a:ext cx="7" cy="15"/>
                </a:xfrm>
                <a:custGeom>
                  <a:avLst/>
                  <a:gdLst>
                    <a:gd name="T0" fmla="*/ 0 w 43"/>
                    <a:gd name="T1" fmla="*/ 0 h 89"/>
                    <a:gd name="T2" fmla="*/ 0 w 43"/>
                    <a:gd name="T3" fmla="*/ 0 h 89"/>
                    <a:gd name="T4" fmla="*/ 0 w 43"/>
                    <a:gd name="T5" fmla="*/ 0 h 89"/>
                    <a:gd name="T6" fmla="*/ 0 w 43"/>
                    <a:gd name="T7" fmla="*/ 0 h 89"/>
                    <a:gd name="T8" fmla="*/ 0 w 43"/>
                    <a:gd name="T9" fmla="*/ 0 h 89"/>
                    <a:gd name="T10" fmla="*/ 0 w 43"/>
                    <a:gd name="T11" fmla="*/ 0 h 89"/>
                    <a:gd name="T12" fmla="*/ 0 w 43"/>
                    <a:gd name="T13" fmla="*/ 0 h 89"/>
                    <a:gd name="T14" fmla="*/ 0 w 43"/>
                    <a:gd name="T15" fmla="*/ 0 h 89"/>
                    <a:gd name="T16" fmla="*/ 0 w 43"/>
                    <a:gd name="T17" fmla="*/ 0 h 89"/>
                    <a:gd name="T18" fmla="*/ 0 w 43"/>
                    <a:gd name="T19" fmla="*/ 0 h 89"/>
                    <a:gd name="T20" fmla="*/ 0 w 43"/>
                    <a:gd name="T21" fmla="*/ 0 h 89"/>
                    <a:gd name="T22" fmla="*/ 0 w 43"/>
                    <a:gd name="T23" fmla="*/ 0 h 89"/>
                    <a:gd name="T24" fmla="*/ 0 w 43"/>
                    <a:gd name="T25" fmla="*/ 0 h 89"/>
                    <a:gd name="T26" fmla="*/ 0 w 43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3"/>
                    <a:gd name="T43" fmla="*/ 0 h 89"/>
                    <a:gd name="T44" fmla="*/ 43 w 43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3" h="89">
                      <a:moveTo>
                        <a:pt x="0" y="0"/>
                      </a:move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29" y="12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3" y="40"/>
                      </a:lnTo>
                      <a:lnTo>
                        <a:pt x="43" y="50"/>
                      </a:lnTo>
                      <a:lnTo>
                        <a:pt x="41" y="61"/>
                      </a:lnTo>
                      <a:lnTo>
                        <a:pt x="36" y="71"/>
                      </a:lnTo>
                      <a:lnTo>
                        <a:pt x="29" y="78"/>
                      </a:lnTo>
                      <a:lnTo>
                        <a:pt x="20" y="84"/>
                      </a:lnTo>
                      <a:lnTo>
                        <a:pt x="10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03" name="Freeform 1331"/>
                <p:cNvSpPr>
                  <a:spLocks/>
                </p:cNvSpPr>
                <p:nvPr/>
              </p:nvSpPr>
              <p:spPr bwMode="auto">
                <a:xfrm>
                  <a:off x="4322" y="655"/>
                  <a:ext cx="8" cy="15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w 44"/>
                    <a:gd name="T29" fmla="*/ 0 h 88"/>
                    <a:gd name="T30" fmla="*/ 0 w 44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8"/>
                    <a:gd name="T50" fmla="*/ 44 w 44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8">
                      <a:moveTo>
                        <a:pt x="44" y="45"/>
                      </a:moveTo>
                      <a:lnTo>
                        <a:pt x="44" y="88"/>
                      </a:lnTo>
                      <a:lnTo>
                        <a:pt x="33" y="87"/>
                      </a:lnTo>
                      <a:lnTo>
                        <a:pt x="23" y="84"/>
                      </a:lnTo>
                      <a:lnTo>
                        <a:pt x="14" y="78"/>
                      </a:lnTo>
                      <a:lnTo>
                        <a:pt x="7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5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04" name="Freeform 1332"/>
                <p:cNvSpPr>
                  <a:spLocks/>
                </p:cNvSpPr>
                <p:nvPr/>
              </p:nvSpPr>
              <p:spPr bwMode="auto">
                <a:xfrm>
                  <a:off x="4322" y="655"/>
                  <a:ext cx="8" cy="15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8"/>
                    <a:gd name="T44" fmla="*/ 44 w 44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8">
                      <a:moveTo>
                        <a:pt x="44" y="88"/>
                      </a:moveTo>
                      <a:lnTo>
                        <a:pt x="33" y="87"/>
                      </a:lnTo>
                      <a:lnTo>
                        <a:pt x="23" y="84"/>
                      </a:lnTo>
                      <a:lnTo>
                        <a:pt x="14" y="78"/>
                      </a:lnTo>
                      <a:lnTo>
                        <a:pt x="7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5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05" name="Freeform 1333"/>
                <p:cNvSpPr>
                  <a:spLocks/>
                </p:cNvSpPr>
                <p:nvPr/>
              </p:nvSpPr>
              <p:spPr bwMode="auto">
                <a:xfrm>
                  <a:off x="4330" y="655"/>
                  <a:ext cx="106" cy="15"/>
                </a:xfrm>
                <a:custGeom>
                  <a:avLst/>
                  <a:gdLst>
                    <a:gd name="T0" fmla="*/ 0 w 637"/>
                    <a:gd name="T1" fmla="*/ 0 h 88"/>
                    <a:gd name="T2" fmla="*/ 0 w 637"/>
                    <a:gd name="T3" fmla="*/ 0 h 88"/>
                    <a:gd name="T4" fmla="*/ 0 w 637"/>
                    <a:gd name="T5" fmla="*/ 0 h 88"/>
                    <a:gd name="T6" fmla="*/ 0 w 637"/>
                    <a:gd name="T7" fmla="*/ 0 h 88"/>
                    <a:gd name="T8" fmla="*/ 0 w 637"/>
                    <a:gd name="T9" fmla="*/ 0 h 88"/>
                    <a:gd name="T10" fmla="*/ 0 w 637"/>
                    <a:gd name="T11" fmla="*/ 0 h 88"/>
                    <a:gd name="T12" fmla="*/ 0 w 637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37"/>
                    <a:gd name="T22" fmla="*/ 0 h 88"/>
                    <a:gd name="T23" fmla="*/ 637 w 637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37" h="88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8"/>
                      </a:lnTo>
                      <a:lnTo>
                        <a:pt x="637" y="88"/>
                      </a:lnTo>
                      <a:lnTo>
                        <a:pt x="637" y="45"/>
                      </a:lnTo>
                      <a:lnTo>
                        <a:pt x="63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06" name="Freeform 1334"/>
                <p:cNvSpPr>
                  <a:spLocks/>
                </p:cNvSpPr>
                <p:nvPr/>
              </p:nvSpPr>
              <p:spPr bwMode="auto">
                <a:xfrm>
                  <a:off x="4330" y="655"/>
                  <a:ext cx="106" cy="15"/>
                </a:xfrm>
                <a:custGeom>
                  <a:avLst/>
                  <a:gdLst>
                    <a:gd name="T0" fmla="*/ 0 w 637"/>
                    <a:gd name="T1" fmla="*/ 0 h 88"/>
                    <a:gd name="T2" fmla="*/ 0 w 637"/>
                    <a:gd name="T3" fmla="*/ 0 h 88"/>
                    <a:gd name="T4" fmla="*/ 0 w 637"/>
                    <a:gd name="T5" fmla="*/ 0 h 88"/>
                    <a:gd name="T6" fmla="*/ 0 w 637"/>
                    <a:gd name="T7" fmla="*/ 0 h 88"/>
                    <a:gd name="T8" fmla="*/ 0 w 637"/>
                    <a:gd name="T9" fmla="*/ 0 h 88"/>
                    <a:gd name="T10" fmla="*/ 0 w 637"/>
                    <a:gd name="T11" fmla="*/ 0 h 88"/>
                    <a:gd name="T12" fmla="*/ 0 w 637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37"/>
                    <a:gd name="T22" fmla="*/ 0 h 88"/>
                    <a:gd name="T23" fmla="*/ 637 w 637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37" h="88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8"/>
                      </a:lnTo>
                      <a:lnTo>
                        <a:pt x="637" y="88"/>
                      </a:lnTo>
                      <a:lnTo>
                        <a:pt x="637" y="45"/>
                      </a:lnTo>
                      <a:lnTo>
                        <a:pt x="63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07" name="Freeform 1335"/>
                <p:cNvSpPr>
                  <a:spLocks/>
                </p:cNvSpPr>
                <p:nvPr/>
              </p:nvSpPr>
              <p:spPr bwMode="auto">
                <a:xfrm>
                  <a:off x="4436" y="655"/>
                  <a:ext cx="7" cy="15"/>
                </a:xfrm>
                <a:custGeom>
                  <a:avLst/>
                  <a:gdLst>
                    <a:gd name="T0" fmla="*/ 0 w 43"/>
                    <a:gd name="T1" fmla="*/ 0 h 88"/>
                    <a:gd name="T2" fmla="*/ 0 w 43"/>
                    <a:gd name="T3" fmla="*/ 0 h 88"/>
                    <a:gd name="T4" fmla="*/ 0 w 43"/>
                    <a:gd name="T5" fmla="*/ 0 h 88"/>
                    <a:gd name="T6" fmla="*/ 0 w 43"/>
                    <a:gd name="T7" fmla="*/ 0 h 88"/>
                    <a:gd name="T8" fmla="*/ 0 w 43"/>
                    <a:gd name="T9" fmla="*/ 0 h 88"/>
                    <a:gd name="T10" fmla="*/ 0 w 43"/>
                    <a:gd name="T11" fmla="*/ 0 h 88"/>
                    <a:gd name="T12" fmla="*/ 0 w 43"/>
                    <a:gd name="T13" fmla="*/ 0 h 88"/>
                    <a:gd name="T14" fmla="*/ 0 w 43"/>
                    <a:gd name="T15" fmla="*/ 0 h 88"/>
                    <a:gd name="T16" fmla="*/ 0 w 43"/>
                    <a:gd name="T17" fmla="*/ 0 h 88"/>
                    <a:gd name="T18" fmla="*/ 0 w 43"/>
                    <a:gd name="T19" fmla="*/ 0 h 88"/>
                    <a:gd name="T20" fmla="*/ 0 w 43"/>
                    <a:gd name="T21" fmla="*/ 0 h 88"/>
                    <a:gd name="T22" fmla="*/ 0 w 43"/>
                    <a:gd name="T23" fmla="*/ 0 h 88"/>
                    <a:gd name="T24" fmla="*/ 0 w 43"/>
                    <a:gd name="T25" fmla="*/ 0 h 88"/>
                    <a:gd name="T26" fmla="*/ 0 w 43"/>
                    <a:gd name="T27" fmla="*/ 0 h 88"/>
                    <a:gd name="T28" fmla="*/ 0 w 43"/>
                    <a:gd name="T29" fmla="*/ 0 h 88"/>
                    <a:gd name="T30" fmla="*/ 0 w 43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"/>
                    <a:gd name="T49" fmla="*/ 0 h 88"/>
                    <a:gd name="T50" fmla="*/ 43 w 43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" h="88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29" y="12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3" y="39"/>
                      </a:lnTo>
                      <a:lnTo>
                        <a:pt x="43" y="50"/>
                      </a:lnTo>
                      <a:lnTo>
                        <a:pt x="41" y="61"/>
                      </a:lnTo>
                      <a:lnTo>
                        <a:pt x="36" y="70"/>
                      </a:lnTo>
                      <a:lnTo>
                        <a:pt x="29" y="78"/>
                      </a:lnTo>
                      <a:lnTo>
                        <a:pt x="20" y="84"/>
                      </a:lnTo>
                      <a:lnTo>
                        <a:pt x="10" y="87"/>
                      </a:lnTo>
                      <a:lnTo>
                        <a:pt x="0" y="88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08" name="Freeform 1336"/>
                <p:cNvSpPr>
                  <a:spLocks/>
                </p:cNvSpPr>
                <p:nvPr/>
              </p:nvSpPr>
              <p:spPr bwMode="auto">
                <a:xfrm>
                  <a:off x="4436" y="655"/>
                  <a:ext cx="7" cy="15"/>
                </a:xfrm>
                <a:custGeom>
                  <a:avLst/>
                  <a:gdLst>
                    <a:gd name="T0" fmla="*/ 0 w 43"/>
                    <a:gd name="T1" fmla="*/ 0 h 88"/>
                    <a:gd name="T2" fmla="*/ 0 w 43"/>
                    <a:gd name="T3" fmla="*/ 0 h 88"/>
                    <a:gd name="T4" fmla="*/ 0 w 43"/>
                    <a:gd name="T5" fmla="*/ 0 h 88"/>
                    <a:gd name="T6" fmla="*/ 0 w 43"/>
                    <a:gd name="T7" fmla="*/ 0 h 88"/>
                    <a:gd name="T8" fmla="*/ 0 w 43"/>
                    <a:gd name="T9" fmla="*/ 0 h 88"/>
                    <a:gd name="T10" fmla="*/ 0 w 43"/>
                    <a:gd name="T11" fmla="*/ 0 h 88"/>
                    <a:gd name="T12" fmla="*/ 0 w 43"/>
                    <a:gd name="T13" fmla="*/ 0 h 88"/>
                    <a:gd name="T14" fmla="*/ 0 w 43"/>
                    <a:gd name="T15" fmla="*/ 0 h 88"/>
                    <a:gd name="T16" fmla="*/ 0 w 43"/>
                    <a:gd name="T17" fmla="*/ 0 h 88"/>
                    <a:gd name="T18" fmla="*/ 0 w 43"/>
                    <a:gd name="T19" fmla="*/ 0 h 88"/>
                    <a:gd name="T20" fmla="*/ 0 w 43"/>
                    <a:gd name="T21" fmla="*/ 0 h 88"/>
                    <a:gd name="T22" fmla="*/ 0 w 43"/>
                    <a:gd name="T23" fmla="*/ 0 h 88"/>
                    <a:gd name="T24" fmla="*/ 0 w 43"/>
                    <a:gd name="T25" fmla="*/ 0 h 88"/>
                    <a:gd name="T26" fmla="*/ 0 w 43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3"/>
                    <a:gd name="T43" fmla="*/ 0 h 88"/>
                    <a:gd name="T44" fmla="*/ 43 w 43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3" h="88">
                      <a:moveTo>
                        <a:pt x="0" y="0"/>
                      </a:move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29" y="12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3" y="39"/>
                      </a:lnTo>
                      <a:lnTo>
                        <a:pt x="43" y="50"/>
                      </a:lnTo>
                      <a:lnTo>
                        <a:pt x="41" y="61"/>
                      </a:lnTo>
                      <a:lnTo>
                        <a:pt x="36" y="70"/>
                      </a:lnTo>
                      <a:lnTo>
                        <a:pt x="29" y="78"/>
                      </a:lnTo>
                      <a:lnTo>
                        <a:pt x="20" y="84"/>
                      </a:lnTo>
                      <a:lnTo>
                        <a:pt x="10" y="87"/>
                      </a:lnTo>
                      <a:lnTo>
                        <a:pt x="0" y="8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09" name="Freeform 1337"/>
                <p:cNvSpPr>
                  <a:spLocks/>
                </p:cNvSpPr>
                <p:nvPr/>
              </p:nvSpPr>
              <p:spPr bwMode="auto">
                <a:xfrm>
                  <a:off x="4015" y="655"/>
                  <a:ext cx="8" cy="15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w 44"/>
                    <a:gd name="T29" fmla="*/ 0 h 88"/>
                    <a:gd name="T30" fmla="*/ 0 w 44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8"/>
                    <a:gd name="T50" fmla="*/ 44 w 44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8">
                      <a:moveTo>
                        <a:pt x="44" y="45"/>
                      </a:moveTo>
                      <a:lnTo>
                        <a:pt x="44" y="88"/>
                      </a:lnTo>
                      <a:lnTo>
                        <a:pt x="34" y="87"/>
                      </a:lnTo>
                      <a:lnTo>
                        <a:pt x="24" y="84"/>
                      </a:lnTo>
                      <a:lnTo>
                        <a:pt x="14" y="78"/>
                      </a:lnTo>
                      <a:lnTo>
                        <a:pt x="8" y="70"/>
                      </a:lnTo>
                      <a:lnTo>
                        <a:pt x="3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3" y="29"/>
                      </a:lnTo>
                      <a:lnTo>
                        <a:pt x="8" y="19"/>
                      </a:lnTo>
                      <a:lnTo>
                        <a:pt x="14" y="12"/>
                      </a:lnTo>
                      <a:lnTo>
                        <a:pt x="24" y="5"/>
                      </a:lnTo>
                      <a:lnTo>
                        <a:pt x="34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10" name="Freeform 1338"/>
                <p:cNvSpPr>
                  <a:spLocks/>
                </p:cNvSpPr>
                <p:nvPr/>
              </p:nvSpPr>
              <p:spPr bwMode="auto">
                <a:xfrm>
                  <a:off x="4015" y="655"/>
                  <a:ext cx="8" cy="15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8"/>
                    <a:gd name="T44" fmla="*/ 44 w 44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8">
                      <a:moveTo>
                        <a:pt x="44" y="88"/>
                      </a:moveTo>
                      <a:lnTo>
                        <a:pt x="34" y="87"/>
                      </a:lnTo>
                      <a:lnTo>
                        <a:pt x="24" y="84"/>
                      </a:lnTo>
                      <a:lnTo>
                        <a:pt x="14" y="78"/>
                      </a:lnTo>
                      <a:lnTo>
                        <a:pt x="8" y="70"/>
                      </a:lnTo>
                      <a:lnTo>
                        <a:pt x="3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3" y="29"/>
                      </a:lnTo>
                      <a:lnTo>
                        <a:pt x="8" y="19"/>
                      </a:lnTo>
                      <a:lnTo>
                        <a:pt x="14" y="12"/>
                      </a:lnTo>
                      <a:lnTo>
                        <a:pt x="24" y="5"/>
                      </a:lnTo>
                      <a:lnTo>
                        <a:pt x="34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11" name="Freeform 1339"/>
                <p:cNvSpPr>
                  <a:spLocks/>
                </p:cNvSpPr>
                <p:nvPr/>
              </p:nvSpPr>
              <p:spPr bwMode="auto">
                <a:xfrm>
                  <a:off x="4023" y="655"/>
                  <a:ext cx="212" cy="15"/>
                </a:xfrm>
                <a:custGeom>
                  <a:avLst/>
                  <a:gdLst>
                    <a:gd name="T0" fmla="*/ 0 w 1275"/>
                    <a:gd name="T1" fmla="*/ 0 h 88"/>
                    <a:gd name="T2" fmla="*/ 0 w 1275"/>
                    <a:gd name="T3" fmla="*/ 0 h 88"/>
                    <a:gd name="T4" fmla="*/ 0 w 1275"/>
                    <a:gd name="T5" fmla="*/ 0 h 88"/>
                    <a:gd name="T6" fmla="*/ 0 w 1275"/>
                    <a:gd name="T7" fmla="*/ 0 h 88"/>
                    <a:gd name="T8" fmla="*/ 0 w 1275"/>
                    <a:gd name="T9" fmla="*/ 0 h 88"/>
                    <a:gd name="T10" fmla="*/ 0 w 1275"/>
                    <a:gd name="T11" fmla="*/ 0 h 88"/>
                    <a:gd name="T12" fmla="*/ 0 w 1275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5"/>
                    <a:gd name="T22" fmla="*/ 0 h 88"/>
                    <a:gd name="T23" fmla="*/ 1275 w 1275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5" h="88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8"/>
                      </a:lnTo>
                      <a:lnTo>
                        <a:pt x="1275" y="88"/>
                      </a:lnTo>
                      <a:lnTo>
                        <a:pt x="1275" y="45"/>
                      </a:lnTo>
                      <a:lnTo>
                        <a:pt x="127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12" name="Freeform 1340"/>
                <p:cNvSpPr>
                  <a:spLocks/>
                </p:cNvSpPr>
                <p:nvPr/>
              </p:nvSpPr>
              <p:spPr bwMode="auto">
                <a:xfrm>
                  <a:off x="4023" y="655"/>
                  <a:ext cx="212" cy="15"/>
                </a:xfrm>
                <a:custGeom>
                  <a:avLst/>
                  <a:gdLst>
                    <a:gd name="T0" fmla="*/ 0 w 1275"/>
                    <a:gd name="T1" fmla="*/ 0 h 88"/>
                    <a:gd name="T2" fmla="*/ 0 w 1275"/>
                    <a:gd name="T3" fmla="*/ 0 h 88"/>
                    <a:gd name="T4" fmla="*/ 0 w 1275"/>
                    <a:gd name="T5" fmla="*/ 0 h 88"/>
                    <a:gd name="T6" fmla="*/ 0 w 1275"/>
                    <a:gd name="T7" fmla="*/ 0 h 88"/>
                    <a:gd name="T8" fmla="*/ 0 w 1275"/>
                    <a:gd name="T9" fmla="*/ 0 h 88"/>
                    <a:gd name="T10" fmla="*/ 0 w 1275"/>
                    <a:gd name="T11" fmla="*/ 0 h 88"/>
                    <a:gd name="T12" fmla="*/ 0 w 1275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5"/>
                    <a:gd name="T22" fmla="*/ 0 h 88"/>
                    <a:gd name="T23" fmla="*/ 1275 w 1275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5" h="88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8"/>
                      </a:lnTo>
                      <a:lnTo>
                        <a:pt x="1275" y="88"/>
                      </a:lnTo>
                      <a:lnTo>
                        <a:pt x="1275" y="45"/>
                      </a:lnTo>
                      <a:lnTo>
                        <a:pt x="127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13" name="Freeform 1341"/>
                <p:cNvSpPr>
                  <a:spLocks/>
                </p:cNvSpPr>
                <p:nvPr/>
              </p:nvSpPr>
              <p:spPr bwMode="auto">
                <a:xfrm>
                  <a:off x="4235" y="655"/>
                  <a:ext cx="7" cy="15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w 44"/>
                    <a:gd name="T29" fmla="*/ 0 h 88"/>
                    <a:gd name="T30" fmla="*/ 0 w 44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8"/>
                    <a:gd name="T50" fmla="*/ 44 w 44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8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5"/>
                      </a:lnTo>
                      <a:lnTo>
                        <a:pt x="30" y="12"/>
                      </a:lnTo>
                      <a:lnTo>
                        <a:pt x="37" y="19"/>
                      </a:lnTo>
                      <a:lnTo>
                        <a:pt x="42" y="29"/>
                      </a:lnTo>
                      <a:lnTo>
                        <a:pt x="44" y="39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7" y="70"/>
                      </a:lnTo>
                      <a:lnTo>
                        <a:pt x="30" y="78"/>
                      </a:lnTo>
                      <a:lnTo>
                        <a:pt x="20" y="84"/>
                      </a:lnTo>
                      <a:lnTo>
                        <a:pt x="11" y="87"/>
                      </a:lnTo>
                      <a:lnTo>
                        <a:pt x="0" y="88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14" name="Freeform 1342"/>
                <p:cNvSpPr>
                  <a:spLocks/>
                </p:cNvSpPr>
                <p:nvPr/>
              </p:nvSpPr>
              <p:spPr bwMode="auto">
                <a:xfrm>
                  <a:off x="4235" y="655"/>
                  <a:ext cx="7" cy="15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8"/>
                    <a:gd name="T44" fmla="*/ 44 w 44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8">
                      <a:moveTo>
                        <a:pt x="0" y="0"/>
                      </a:moveTo>
                      <a:lnTo>
                        <a:pt x="11" y="2"/>
                      </a:lnTo>
                      <a:lnTo>
                        <a:pt x="20" y="5"/>
                      </a:lnTo>
                      <a:lnTo>
                        <a:pt x="30" y="12"/>
                      </a:lnTo>
                      <a:lnTo>
                        <a:pt x="37" y="19"/>
                      </a:lnTo>
                      <a:lnTo>
                        <a:pt x="42" y="29"/>
                      </a:lnTo>
                      <a:lnTo>
                        <a:pt x="44" y="39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7" y="70"/>
                      </a:lnTo>
                      <a:lnTo>
                        <a:pt x="30" y="78"/>
                      </a:lnTo>
                      <a:lnTo>
                        <a:pt x="20" y="84"/>
                      </a:lnTo>
                      <a:lnTo>
                        <a:pt x="11" y="87"/>
                      </a:lnTo>
                      <a:lnTo>
                        <a:pt x="0" y="8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15" name="Freeform 1343"/>
                <p:cNvSpPr>
                  <a:spLocks/>
                </p:cNvSpPr>
                <p:nvPr/>
              </p:nvSpPr>
              <p:spPr bwMode="auto">
                <a:xfrm>
                  <a:off x="1164" y="2392"/>
                  <a:ext cx="15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w 88"/>
                    <a:gd name="T29" fmla="*/ 0 h 44"/>
                    <a:gd name="T30" fmla="*/ 0 w 88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4"/>
                    <a:gd name="T50" fmla="*/ 88 w 88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4">
                      <a:moveTo>
                        <a:pt x="43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4"/>
                      </a:lnTo>
                      <a:lnTo>
                        <a:pt x="10" y="14"/>
                      </a:lnTo>
                      <a:lnTo>
                        <a:pt x="18" y="8"/>
                      </a:lnTo>
                      <a:lnTo>
                        <a:pt x="27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59" y="2"/>
                      </a:lnTo>
                      <a:lnTo>
                        <a:pt x="69" y="8"/>
                      </a:lnTo>
                      <a:lnTo>
                        <a:pt x="77" y="14"/>
                      </a:lnTo>
                      <a:lnTo>
                        <a:pt x="83" y="24"/>
                      </a:lnTo>
                      <a:lnTo>
                        <a:pt x="86" y="33"/>
                      </a:lnTo>
                      <a:lnTo>
                        <a:pt x="88" y="44"/>
                      </a:lnTo>
                      <a:lnTo>
                        <a:pt x="43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16" name="Freeform 1344"/>
                <p:cNvSpPr>
                  <a:spLocks/>
                </p:cNvSpPr>
                <p:nvPr/>
              </p:nvSpPr>
              <p:spPr bwMode="auto">
                <a:xfrm>
                  <a:off x="1164" y="2392"/>
                  <a:ext cx="15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4"/>
                    <a:gd name="T44" fmla="*/ 88 w 88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4" y="24"/>
                      </a:lnTo>
                      <a:lnTo>
                        <a:pt x="10" y="14"/>
                      </a:lnTo>
                      <a:lnTo>
                        <a:pt x="18" y="8"/>
                      </a:lnTo>
                      <a:lnTo>
                        <a:pt x="27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59" y="2"/>
                      </a:lnTo>
                      <a:lnTo>
                        <a:pt x="69" y="8"/>
                      </a:lnTo>
                      <a:lnTo>
                        <a:pt x="77" y="14"/>
                      </a:lnTo>
                      <a:lnTo>
                        <a:pt x="83" y="24"/>
                      </a:lnTo>
                      <a:lnTo>
                        <a:pt x="86" y="33"/>
                      </a:lnTo>
                      <a:lnTo>
                        <a:pt x="88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17" name="Freeform 1345"/>
                <p:cNvSpPr>
                  <a:spLocks/>
                </p:cNvSpPr>
                <p:nvPr/>
              </p:nvSpPr>
              <p:spPr bwMode="auto">
                <a:xfrm>
                  <a:off x="1164" y="2399"/>
                  <a:ext cx="15" cy="213"/>
                </a:xfrm>
                <a:custGeom>
                  <a:avLst/>
                  <a:gdLst>
                    <a:gd name="T0" fmla="*/ 0 w 88"/>
                    <a:gd name="T1" fmla="*/ 0 h 1275"/>
                    <a:gd name="T2" fmla="*/ 0 w 88"/>
                    <a:gd name="T3" fmla="*/ 0 h 1275"/>
                    <a:gd name="T4" fmla="*/ 0 w 88"/>
                    <a:gd name="T5" fmla="*/ 0 h 1275"/>
                    <a:gd name="T6" fmla="*/ 0 w 88"/>
                    <a:gd name="T7" fmla="*/ 0 h 1275"/>
                    <a:gd name="T8" fmla="*/ 0 w 88"/>
                    <a:gd name="T9" fmla="*/ 0 h 1275"/>
                    <a:gd name="T10" fmla="*/ 0 w 88"/>
                    <a:gd name="T11" fmla="*/ 0 h 1275"/>
                    <a:gd name="T12" fmla="*/ 0 w 88"/>
                    <a:gd name="T13" fmla="*/ 0 h 127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8"/>
                    <a:gd name="T22" fmla="*/ 0 h 1275"/>
                    <a:gd name="T23" fmla="*/ 88 w 88"/>
                    <a:gd name="T24" fmla="*/ 1275 h 127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8" h="1275">
                      <a:moveTo>
                        <a:pt x="88" y="0"/>
                      </a:move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1275"/>
                      </a:lnTo>
                      <a:lnTo>
                        <a:pt x="43" y="1275"/>
                      </a:lnTo>
                      <a:lnTo>
                        <a:pt x="88" y="1275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18" name="Freeform 1346"/>
                <p:cNvSpPr>
                  <a:spLocks/>
                </p:cNvSpPr>
                <p:nvPr/>
              </p:nvSpPr>
              <p:spPr bwMode="auto">
                <a:xfrm>
                  <a:off x="1164" y="2399"/>
                  <a:ext cx="15" cy="213"/>
                </a:xfrm>
                <a:custGeom>
                  <a:avLst/>
                  <a:gdLst>
                    <a:gd name="T0" fmla="*/ 0 w 88"/>
                    <a:gd name="T1" fmla="*/ 0 h 1275"/>
                    <a:gd name="T2" fmla="*/ 0 w 88"/>
                    <a:gd name="T3" fmla="*/ 0 h 1275"/>
                    <a:gd name="T4" fmla="*/ 0 w 88"/>
                    <a:gd name="T5" fmla="*/ 0 h 1275"/>
                    <a:gd name="T6" fmla="*/ 0 w 88"/>
                    <a:gd name="T7" fmla="*/ 0 h 1275"/>
                    <a:gd name="T8" fmla="*/ 0 w 88"/>
                    <a:gd name="T9" fmla="*/ 0 h 1275"/>
                    <a:gd name="T10" fmla="*/ 0 w 88"/>
                    <a:gd name="T11" fmla="*/ 0 h 1275"/>
                    <a:gd name="T12" fmla="*/ 0 w 88"/>
                    <a:gd name="T13" fmla="*/ 0 h 127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8"/>
                    <a:gd name="T22" fmla="*/ 0 h 1275"/>
                    <a:gd name="T23" fmla="*/ 88 w 88"/>
                    <a:gd name="T24" fmla="*/ 1275 h 127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8" h="1275">
                      <a:moveTo>
                        <a:pt x="88" y="0"/>
                      </a:move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1275"/>
                      </a:lnTo>
                      <a:lnTo>
                        <a:pt x="43" y="1275"/>
                      </a:lnTo>
                      <a:lnTo>
                        <a:pt x="88" y="1275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19" name="Freeform 1347"/>
                <p:cNvSpPr>
                  <a:spLocks/>
                </p:cNvSpPr>
                <p:nvPr/>
              </p:nvSpPr>
              <p:spPr bwMode="auto">
                <a:xfrm>
                  <a:off x="1164" y="2612"/>
                  <a:ext cx="15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w 88"/>
                    <a:gd name="T29" fmla="*/ 0 h 44"/>
                    <a:gd name="T30" fmla="*/ 0 w 88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4"/>
                    <a:gd name="T50" fmla="*/ 88 w 88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4">
                      <a:moveTo>
                        <a:pt x="43" y="0"/>
                      </a:moveTo>
                      <a:lnTo>
                        <a:pt x="88" y="0"/>
                      </a:lnTo>
                      <a:lnTo>
                        <a:pt x="86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69" y="37"/>
                      </a:lnTo>
                      <a:lnTo>
                        <a:pt x="59" y="42"/>
                      </a:lnTo>
                      <a:lnTo>
                        <a:pt x="49" y="44"/>
                      </a:lnTo>
                      <a:lnTo>
                        <a:pt x="38" y="44"/>
                      </a:lnTo>
                      <a:lnTo>
                        <a:pt x="27" y="42"/>
                      </a:lnTo>
                      <a:lnTo>
                        <a:pt x="18" y="37"/>
                      </a:lnTo>
                      <a:lnTo>
                        <a:pt x="10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20" name="Freeform 1348"/>
                <p:cNvSpPr>
                  <a:spLocks/>
                </p:cNvSpPr>
                <p:nvPr/>
              </p:nvSpPr>
              <p:spPr bwMode="auto">
                <a:xfrm>
                  <a:off x="1164" y="2612"/>
                  <a:ext cx="15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4"/>
                    <a:gd name="T44" fmla="*/ 88 w 88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4">
                      <a:moveTo>
                        <a:pt x="88" y="0"/>
                      </a:moveTo>
                      <a:lnTo>
                        <a:pt x="86" y="11"/>
                      </a:lnTo>
                      <a:lnTo>
                        <a:pt x="83" y="21"/>
                      </a:lnTo>
                      <a:lnTo>
                        <a:pt x="77" y="30"/>
                      </a:lnTo>
                      <a:lnTo>
                        <a:pt x="69" y="37"/>
                      </a:lnTo>
                      <a:lnTo>
                        <a:pt x="59" y="42"/>
                      </a:lnTo>
                      <a:lnTo>
                        <a:pt x="49" y="44"/>
                      </a:lnTo>
                      <a:lnTo>
                        <a:pt x="38" y="44"/>
                      </a:lnTo>
                      <a:lnTo>
                        <a:pt x="27" y="42"/>
                      </a:lnTo>
                      <a:lnTo>
                        <a:pt x="18" y="37"/>
                      </a:lnTo>
                      <a:lnTo>
                        <a:pt x="10" y="30"/>
                      </a:lnTo>
                      <a:lnTo>
                        <a:pt x="4" y="21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21" name="Freeform 1349"/>
                <p:cNvSpPr>
                  <a:spLocks/>
                </p:cNvSpPr>
                <p:nvPr/>
              </p:nvSpPr>
              <p:spPr bwMode="auto">
                <a:xfrm>
                  <a:off x="1306" y="239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5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4" y="24"/>
                      </a:lnTo>
                      <a:lnTo>
                        <a:pt x="87" y="33"/>
                      </a:lnTo>
                      <a:lnTo>
                        <a:pt x="89" y="4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22" name="Freeform 1350"/>
                <p:cNvSpPr>
                  <a:spLocks/>
                </p:cNvSpPr>
                <p:nvPr/>
              </p:nvSpPr>
              <p:spPr bwMode="auto">
                <a:xfrm>
                  <a:off x="1306" y="239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5" y="24"/>
                      </a:lnTo>
                      <a:lnTo>
                        <a:pt x="11" y="14"/>
                      </a:lnTo>
                      <a:lnTo>
                        <a:pt x="18" y="8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70" y="8"/>
                      </a:lnTo>
                      <a:lnTo>
                        <a:pt x="77" y="14"/>
                      </a:lnTo>
                      <a:lnTo>
                        <a:pt x="84" y="24"/>
                      </a:lnTo>
                      <a:lnTo>
                        <a:pt x="87" y="33"/>
                      </a:lnTo>
                      <a:lnTo>
                        <a:pt x="8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23" name="Freeform 1351"/>
                <p:cNvSpPr>
                  <a:spLocks/>
                </p:cNvSpPr>
                <p:nvPr/>
              </p:nvSpPr>
              <p:spPr bwMode="auto">
                <a:xfrm>
                  <a:off x="1306" y="2399"/>
                  <a:ext cx="15" cy="213"/>
                </a:xfrm>
                <a:custGeom>
                  <a:avLst/>
                  <a:gdLst>
                    <a:gd name="T0" fmla="*/ 0 w 89"/>
                    <a:gd name="T1" fmla="*/ 0 h 1275"/>
                    <a:gd name="T2" fmla="*/ 0 w 89"/>
                    <a:gd name="T3" fmla="*/ 0 h 1275"/>
                    <a:gd name="T4" fmla="*/ 0 w 89"/>
                    <a:gd name="T5" fmla="*/ 0 h 1275"/>
                    <a:gd name="T6" fmla="*/ 0 w 89"/>
                    <a:gd name="T7" fmla="*/ 0 h 1275"/>
                    <a:gd name="T8" fmla="*/ 0 w 89"/>
                    <a:gd name="T9" fmla="*/ 0 h 1275"/>
                    <a:gd name="T10" fmla="*/ 0 w 89"/>
                    <a:gd name="T11" fmla="*/ 0 h 1275"/>
                    <a:gd name="T12" fmla="*/ 0 w 89"/>
                    <a:gd name="T13" fmla="*/ 0 h 127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1275"/>
                    <a:gd name="T23" fmla="*/ 89 w 89"/>
                    <a:gd name="T24" fmla="*/ 1275 h 127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1275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275"/>
                      </a:lnTo>
                      <a:lnTo>
                        <a:pt x="44" y="1275"/>
                      </a:lnTo>
                      <a:lnTo>
                        <a:pt x="89" y="1275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24" name="Freeform 1352"/>
                <p:cNvSpPr>
                  <a:spLocks/>
                </p:cNvSpPr>
                <p:nvPr/>
              </p:nvSpPr>
              <p:spPr bwMode="auto">
                <a:xfrm>
                  <a:off x="1306" y="2399"/>
                  <a:ext cx="15" cy="213"/>
                </a:xfrm>
                <a:custGeom>
                  <a:avLst/>
                  <a:gdLst>
                    <a:gd name="T0" fmla="*/ 0 w 89"/>
                    <a:gd name="T1" fmla="*/ 0 h 1275"/>
                    <a:gd name="T2" fmla="*/ 0 w 89"/>
                    <a:gd name="T3" fmla="*/ 0 h 1275"/>
                    <a:gd name="T4" fmla="*/ 0 w 89"/>
                    <a:gd name="T5" fmla="*/ 0 h 1275"/>
                    <a:gd name="T6" fmla="*/ 0 w 89"/>
                    <a:gd name="T7" fmla="*/ 0 h 1275"/>
                    <a:gd name="T8" fmla="*/ 0 w 89"/>
                    <a:gd name="T9" fmla="*/ 0 h 1275"/>
                    <a:gd name="T10" fmla="*/ 0 w 89"/>
                    <a:gd name="T11" fmla="*/ 0 h 1275"/>
                    <a:gd name="T12" fmla="*/ 0 w 89"/>
                    <a:gd name="T13" fmla="*/ 0 h 127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1275"/>
                    <a:gd name="T23" fmla="*/ 89 w 89"/>
                    <a:gd name="T24" fmla="*/ 1275 h 127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1275">
                      <a:moveTo>
                        <a:pt x="89" y="0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275"/>
                      </a:lnTo>
                      <a:lnTo>
                        <a:pt x="44" y="1275"/>
                      </a:lnTo>
                      <a:lnTo>
                        <a:pt x="89" y="1275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25" name="Freeform 1353"/>
                <p:cNvSpPr>
                  <a:spLocks/>
                </p:cNvSpPr>
                <p:nvPr/>
              </p:nvSpPr>
              <p:spPr bwMode="auto">
                <a:xfrm>
                  <a:off x="1306" y="261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w 89"/>
                    <a:gd name="T29" fmla="*/ 0 h 44"/>
                    <a:gd name="T30" fmla="*/ 0 w 89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44"/>
                    <a:gd name="T50" fmla="*/ 89 w 89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44">
                      <a:moveTo>
                        <a:pt x="44" y="0"/>
                      </a:moveTo>
                      <a:lnTo>
                        <a:pt x="89" y="0"/>
                      </a:lnTo>
                      <a:lnTo>
                        <a:pt x="87" y="11"/>
                      </a:lnTo>
                      <a:lnTo>
                        <a:pt x="84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5" y="21"/>
                      </a:ln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26" name="Freeform 1354"/>
                <p:cNvSpPr>
                  <a:spLocks/>
                </p:cNvSpPr>
                <p:nvPr/>
              </p:nvSpPr>
              <p:spPr bwMode="auto">
                <a:xfrm>
                  <a:off x="1306" y="2612"/>
                  <a:ext cx="15" cy="7"/>
                </a:xfrm>
                <a:custGeom>
                  <a:avLst/>
                  <a:gdLst>
                    <a:gd name="T0" fmla="*/ 0 w 89"/>
                    <a:gd name="T1" fmla="*/ 0 h 44"/>
                    <a:gd name="T2" fmla="*/ 0 w 89"/>
                    <a:gd name="T3" fmla="*/ 0 h 44"/>
                    <a:gd name="T4" fmla="*/ 0 w 89"/>
                    <a:gd name="T5" fmla="*/ 0 h 44"/>
                    <a:gd name="T6" fmla="*/ 0 w 89"/>
                    <a:gd name="T7" fmla="*/ 0 h 44"/>
                    <a:gd name="T8" fmla="*/ 0 w 89"/>
                    <a:gd name="T9" fmla="*/ 0 h 44"/>
                    <a:gd name="T10" fmla="*/ 0 w 89"/>
                    <a:gd name="T11" fmla="*/ 0 h 44"/>
                    <a:gd name="T12" fmla="*/ 0 w 89"/>
                    <a:gd name="T13" fmla="*/ 0 h 44"/>
                    <a:gd name="T14" fmla="*/ 0 w 89"/>
                    <a:gd name="T15" fmla="*/ 0 h 44"/>
                    <a:gd name="T16" fmla="*/ 0 w 89"/>
                    <a:gd name="T17" fmla="*/ 0 h 44"/>
                    <a:gd name="T18" fmla="*/ 0 w 89"/>
                    <a:gd name="T19" fmla="*/ 0 h 44"/>
                    <a:gd name="T20" fmla="*/ 0 w 89"/>
                    <a:gd name="T21" fmla="*/ 0 h 44"/>
                    <a:gd name="T22" fmla="*/ 0 w 89"/>
                    <a:gd name="T23" fmla="*/ 0 h 44"/>
                    <a:gd name="T24" fmla="*/ 0 w 89"/>
                    <a:gd name="T25" fmla="*/ 0 h 44"/>
                    <a:gd name="T26" fmla="*/ 0 w 89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9"/>
                    <a:gd name="T43" fmla="*/ 0 h 44"/>
                    <a:gd name="T44" fmla="*/ 89 w 89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9" h="44">
                      <a:moveTo>
                        <a:pt x="89" y="0"/>
                      </a:moveTo>
                      <a:lnTo>
                        <a:pt x="87" y="11"/>
                      </a:lnTo>
                      <a:lnTo>
                        <a:pt x="84" y="21"/>
                      </a:lnTo>
                      <a:lnTo>
                        <a:pt x="77" y="30"/>
                      </a:lnTo>
                      <a:lnTo>
                        <a:pt x="70" y="37"/>
                      </a:lnTo>
                      <a:lnTo>
                        <a:pt x="60" y="42"/>
                      </a:lnTo>
                      <a:lnTo>
                        <a:pt x="49" y="44"/>
                      </a:lnTo>
                      <a:lnTo>
                        <a:pt x="39" y="44"/>
                      </a:lnTo>
                      <a:lnTo>
                        <a:pt x="28" y="42"/>
                      </a:lnTo>
                      <a:lnTo>
                        <a:pt x="18" y="37"/>
                      </a:lnTo>
                      <a:lnTo>
                        <a:pt x="11" y="30"/>
                      </a:lnTo>
                      <a:lnTo>
                        <a:pt x="5" y="21"/>
                      </a:lnTo>
                      <a:lnTo>
                        <a:pt x="1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27" name="Freeform 1355"/>
                <p:cNvSpPr>
                  <a:spLocks/>
                </p:cNvSpPr>
                <p:nvPr/>
              </p:nvSpPr>
              <p:spPr bwMode="auto">
                <a:xfrm>
                  <a:off x="2563" y="1564"/>
                  <a:ext cx="8" cy="15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w 44"/>
                    <a:gd name="T29" fmla="*/ 0 h 88"/>
                    <a:gd name="T30" fmla="*/ 0 w 44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8"/>
                    <a:gd name="T50" fmla="*/ 44 w 44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8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5"/>
                      </a:lnTo>
                      <a:lnTo>
                        <a:pt x="30" y="11"/>
                      </a:lnTo>
                      <a:lnTo>
                        <a:pt x="36" y="19"/>
                      </a:lnTo>
                      <a:lnTo>
                        <a:pt x="42" y="29"/>
                      </a:lnTo>
                      <a:lnTo>
                        <a:pt x="44" y="39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6" y="70"/>
                      </a:lnTo>
                      <a:lnTo>
                        <a:pt x="30" y="78"/>
                      </a:lnTo>
                      <a:lnTo>
                        <a:pt x="20" y="84"/>
                      </a:lnTo>
                      <a:lnTo>
                        <a:pt x="11" y="87"/>
                      </a:lnTo>
                      <a:lnTo>
                        <a:pt x="0" y="88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28" name="Freeform 1356"/>
                <p:cNvSpPr>
                  <a:spLocks/>
                </p:cNvSpPr>
                <p:nvPr/>
              </p:nvSpPr>
              <p:spPr bwMode="auto">
                <a:xfrm>
                  <a:off x="2563" y="1564"/>
                  <a:ext cx="8" cy="15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8"/>
                    <a:gd name="T44" fmla="*/ 44 w 44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8">
                      <a:moveTo>
                        <a:pt x="0" y="0"/>
                      </a:moveTo>
                      <a:lnTo>
                        <a:pt x="11" y="2"/>
                      </a:lnTo>
                      <a:lnTo>
                        <a:pt x="20" y="5"/>
                      </a:lnTo>
                      <a:lnTo>
                        <a:pt x="30" y="11"/>
                      </a:lnTo>
                      <a:lnTo>
                        <a:pt x="36" y="19"/>
                      </a:lnTo>
                      <a:lnTo>
                        <a:pt x="42" y="29"/>
                      </a:lnTo>
                      <a:lnTo>
                        <a:pt x="44" y="39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6" y="70"/>
                      </a:lnTo>
                      <a:lnTo>
                        <a:pt x="30" y="78"/>
                      </a:lnTo>
                      <a:lnTo>
                        <a:pt x="20" y="84"/>
                      </a:lnTo>
                      <a:lnTo>
                        <a:pt x="11" y="87"/>
                      </a:lnTo>
                      <a:lnTo>
                        <a:pt x="0" y="8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29" name="Freeform 1357"/>
                <p:cNvSpPr>
                  <a:spLocks/>
                </p:cNvSpPr>
                <p:nvPr/>
              </p:nvSpPr>
              <p:spPr bwMode="auto">
                <a:xfrm>
                  <a:off x="2469" y="1564"/>
                  <a:ext cx="94" cy="15"/>
                </a:xfrm>
                <a:custGeom>
                  <a:avLst/>
                  <a:gdLst>
                    <a:gd name="T0" fmla="*/ 0 w 567"/>
                    <a:gd name="T1" fmla="*/ 0 h 88"/>
                    <a:gd name="T2" fmla="*/ 0 w 567"/>
                    <a:gd name="T3" fmla="*/ 0 h 88"/>
                    <a:gd name="T4" fmla="*/ 0 w 567"/>
                    <a:gd name="T5" fmla="*/ 0 h 88"/>
                    <a:gd name="T6" fmla="*/ 0 w 567"/>
                    <a:gd name="T7" fmla="*/ 0 h 88"/>
                    <a:gd name="T8" fmla="*/ 0 w 567"/>
                    <a:gd name="T9" fmla="*/ 0 h 88"/>
                    <a:gd name="T10" fmla="*/ 0 w 567"/>
                    <a:gd name="T11" fmla="*/ 0 h 88"/>
                    <a:gd name="T12" fmla="*/ 0 w 567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7"/>
                    <a:gd name="T22" fmla="*/ 0 h 88"/>
                    <a:gd name="T23" fmla="*/ 567 w 567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7" h="88">
                      <a:moveTo>
                        <a:pt x="567" y="88"/>
                      </a:moveTo>
                      <a:lnTo>
                        <a:pt x="567" y="45"/>
                      </a:lnTo>
                      <a:lnTo>
                        <a:pt x="567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8"/>
                      </a:lnTo>
                      <a:lnTo>
                        <a:pt x="567" y="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30" name="Freeform 1358"/>
                <p:cNvSpPr>
                  <a:spLocks/>
                </p:cNvSpPr>
                <p:nvPr/>
              </p:nvSpPr>
              <p:spPr bwMode="auto">
                <a:xfrm>
                  <a:off x="2469" y="1564"/>
                  <a:ext cx="94" cy="15"/>
                </a:xfrm>
                <a:custGeom>
                  <a:avLst/>
                  <a:gdLst>
                    <a:gd name="T0" fmla="*/ 0 w 567"/>
                    <a:gd name="T1" fmla="*/ 0 h 88"/>
                    <a:gd name="T2" fmla="*/ 0 w 567"/>
                    <a:gd name="T3" fmla="*/ 0 h 88"/>
                    <a:gd name="T4" fmla="*/ 0 w 567"/>
                    <a:gd name="T5" fmla="*/ 0 h 88"/>
                    <a:gd name="T6" fmla="*/ 0 w 567"/>
                    <a:gd name="T7" fmla="*/ 0 h 88"/>
                    <a:gd name="T8" fmla="*/ 0 w 567"/>
                    <a:gd name="T9" fmla="*/ 0 h 88"/>
                    <a:gd name="T10" fmla="*/ 0 w 567"/>
                    <a:gd name="T11" fmla="*/ 0 h 88"/>
                    <a:gd name="T12" fmla="*/ 0 w 567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7"/>
                    <a:gd name="T22" fmla="*/ 0 h 88"/>
                    <a:gd name="T23" fmla="*/ 567 w 567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7" h="88">
                      <a:moveTo>
                        <a:pt x="567" y="88"/>
                      </a:moveTo>
                      <a:lnTo>
                        <a:pt x="567" y="45"/>
                      </a:lnTo>
                      <a:lnTo>
                        <a:pt x="567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8"/>
                      </a:lnTo>
                      <a:lnTo>
                        <a:pt x="567" y="8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31" name="Freeform 1359"/>
                <p:cNvSpPr>
                  <a:spLocks/>
                </p:cNvSpPr>
                <p:nvPr/>
              </p:nvSpPr>
              <p:spPr bwMode="auto">
                <a:xfrm>
                  <a:off x="2462" y="1564"/>
                  <a:ext cx="7" cy="15"/>
                </a:xfrm>
                <a:custGeom>
                  <a:avLst/>
                  <a:gdLst>
                    <a:gd name="T0" fmla="*/ 0 w 43"/>
                    <a:gd name="T1" fmla="*/ 0 h 88"/>
                    <a:gd name="T2" fmla="*/ 0 w 43"/>
                    <a:gd name="T3" fmla="*/ 0 h 88"/>
                    <a:gd name="T4" fmla="*/ 0 w 43"/>
                    <a:gd name="T5" fmla="*/ 0 h 88"/>
                    <a:gd name="T6" fmla="*/ 0 w 43"/>
                    <a:gd name="T7" fmla="*/ 0 h 88"/>
                    <a:gd name="T8" fmla="*/ 0 w 43"/>
                    <a:gd name="T9" fmla="*/ 0 h 88"/>
                    <a:gd name="T10" fmla="*/ 0 w 43"/>
                    <a:gd name="T11" fmla="*/ 0 h 88"/>
                    <a:gd name="T12" fmla="*/ 0 w 43"/>
                    <a:gd name="T13" fmla="*/ 0 h 88"/>
                    <a:gd name="T14" fmla="*/ 0 w 43"/>
                    <a:gd name="T15" fmla="*/ 0 h 88"/>
                    <a:gd name="T16" fmla="*/ 0 w 43"/>
                    <a:gd name="T17" fmla="*/ 0 h 88"/>
                    <a:gd name="T18" fmla="*/ 0 w 43"/>
                    <a:gd name="T19" fmla="*/ 0 h 88"/>
                    <a:gd name="T20" fmla="*/ 0 w 43"/>
                    <a:gd name="T21" fmla="*/ 0 h 88"/>
                    <a:gd name="T22" fmla="*/ 0 w 43"/>
                    <a:gd name="T23" fmla="*/ 0 h 88"/>
                    <a:gd name="T24" fmla="*/ 0 w 43"/>
                    <a:gd name="T25" fmla="*/ 0 h 88"/>
                    <a:gd name="T26" fmla="*/ 0 w 43"/>
                    <a:gd name="T27" fmla="*/ 0 h 88"/>
                    <a:gd name="T28" fmla="*/ 0 w 43"/>
                    <a:gd name="T29" fmla="*/ 0 h 88"/>
                    <a:gd name="T30" fmla="*/ 0 w 43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"/>
                    <a:gd name="T49" fmla="*/ 0 h 88"/>
                    <a:gd name="T50" fmla="*/ 43 w 43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" h="88">
                      <a:moveTo>
                        <a:pt x="43" y="45"/>
                      </a:moveTo>
                      <a:lnTo>
                        <a:pt x="43" y="88"/>
                      </a:lnTo>
                      <a:lnTo>
                        <a:pt x="33" y="87"/>
                      </a:lnTo>
                      <a:lnTo>
                        <a:pt x="23" y="84"/>
                      </a:lnTo>
                      <a:lnTo>
                        <a:pt x="14" y="78"/>
                      </a:lnTo>
                      <a:lnTo>
                        <a:pt x="7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1"/>
                      </a:lnTo>
                      <a:lnTo>
                        <a:pt x="23" y="5"/>
                      </a:lnTo>
                      <a:lnTo>
                        <a:pt x="33" y="2"/>
                      </a:lnTo>
                      <a:lnTo>
                        <a:pt x="43" y="0"/>
                      </a:lnTo>
                      <a:lnTo>
                        <a:pt x="43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32" name="Freeform 1360"/>
                <p:cNvSpPr>
                  <a:spLocks/>
                </p:cNvSpPr>
                <p:nvPr/>
              </p:nvSpPr>
              <p:spPr bwMode="auto">
                <a:xfrm>
                  <a:off x="2462" y="1564"/>
                  <a:ext cx="7" cy="15"/>
                </a:xfrm>
                <a:custGeom>
                  <a:avLst/>
                  <a:gdLst>
                    <a:gd name="T0" fmla="*/ 0 w 43"/>
                    <a:gd name="T1" fmla="*/ 0 h 88"/>
                    <a:gd name="T2" fmla="*/ 0 w 43"/>
                    <a:gd name="T3" fmla="*/ 0 h 88"/>
                    <a:gd name="T4" fmla="*/ 0 w 43"/>
                    <a:gd name="T5" fmla="*/ 0 h 88"/>
                    <a:gd name="T6" fmla="*/ 0 w 43"/>
                    <a:gd name="T7" fmla="*/ 0 h 88"/>
                    <a:gd name="T8" fmla="*/ 0 w 43"/>
                    <a:gd name="T9" fmla="*/ 0 h 88"/>
                    <a:gd name="T10" fmla="*/ 0 w 43"/>
                    <a:gd name="T11" fmla="*/ 0 h 88"/>
                    <a:gd name="T12" fmla="*/ 0 w 43"/>
                    <a:gd name="T13" fmla="*/ 0 h 88"/>
                    <a:gd name="T14" fmla="*/ 0 w 43"/>
                    <a:gd name="T15" fmla="*/ 0 h 88"/>
                    <a:gd name="T16" fmla="*/ 0 w 43"/>
                    <a:gd name="T17" fmla="*/ 0 h 88"/>
                    <a:gd name="T18" fmla="*/ 0 w 43"/>
                    <a:gd name="T19" fmla="*/ 0 h 88"/>
                    <a:gd name="T20" fmla="*/ 0 w 43"/>
                    <a:gd name="T21" fmla="*/ 0 h 88"/>
                    <a:gd name="T22" fmla="*/ 0 w 43"/>
                    <a:gd name="T23" fmla="*/ 0 h 88"/>
                    <a:gd name="T24" fmla="*/ 0 w 43"/>
                    <a:gd name="T25" fmla="*/ 0 h 88"/>
                    <a:gd name="T26" fmla="*/ 0 w 43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3"/>
                    <a:gd name="T43" fmla="*/ 0 h 88"/>
                    <a:gd name="T44" fmla="*/ 43 w 43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3" h="88">
                      <a:moveTo>
                        <a:pt x="43" y="88"/>
                      </a:moveTo>
                      <a:lnTo>
                        <a:pt x="33" y="87"/>
                      </a:lnTo>
                      <a:lnTo>
                        <a:pt x="23" y="84"/>
                      </a:lnTo>
                      <a:lnTo>
                        <a:pt x="14" y="78"/>
                      </a:lnTo>
                      <a:lnTo>
                        <a:pt x="7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1"/>
                      </a:lnTo>
                      <a:lnTo>
                        <a:pt x="23" y="5"/>
                      </a:lnTo>
                      <a:lnTo>
                        <a:pt x="33" y="2"/>
                      </a:lnTo>
                      <a:lnTo>
                        <a:pt x="4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33" name="Freeform 1361"/>
                <p:cNvSpPr>
                  <a:spLocks/>
                </p:cNvSpPr>
                <p:nvPr/>
              </p:nvSpPr>
              <p:spPr bwMode="auto">
                <a:xfrm>
                  <a:off x="2014" y="564"/>
                  <a:ext cx="15" cy="9"/>
                </a:xfrm>
                <a:custGeom>
                  <a:avLst/>
                  <a:gdLst>
                    <a:gd name="T0" fmla="*/ 0 w 87"/>
                    <a:gd name="T1" fmla="*/ 0 h 57"/>
                    <a:gd name="T2" fmla="*/ 0 w 87"/>
                    <a:gd name="T3" fmla="*/ 0 h 57"/>
                    <a:gd name="T4" fmla="*/ 0 w 87"/>
                    <a:gd name="T5" fmla="*/ 0 h 57"/>
                    <a:gd name="T6" fmla="*/ 0 w 87"/>
                    <a:gd name="T7" fmla="*/ 0 h 57"/>
                    <a:gd name="T8" fmla="*/ 0 w 87"/>
                    <a:gd name="T9" fmla="*/ 0 h 57"/>
                    <a:gd name="T10" fmla="*/ 0 w 87"/>
                    <a:gd name="T11" fmla="*/ 0 h 57"/>
                    <a:gd name="T12" fmla="*/ 0 w 87"/>
                    <a:gd name="T13" fmla="*/ 0 h 57"/>
                    <a:gd name="T14" fmla="*/ 0 w 87"/>
                    <a:gd name="T15" fmla="*/ 0 h 57"/>
                    <a:gd name="T16" fmla="*/ 0 w 87"/>
                    <a:gd name="T17" fmla="*/ 0 h 57"/>
                    <a:gd name="T18" fmla="*/ 0 w 87"/>
                    <a:gd name="T19" fmla="*/ 0 h 57"/>
                    <a:gd name="T20" fmla="*/ 0 w 87"/>
                    <a:gd name="T21" fmla="*/ 0 h 57"/>
                    <a:gd name="T22" fmla="*/ 0 w 87"/>
                    <a:gd name="T23" fmla="*/ 0 h 57"/>
                    <a:gd name="T24" fmla="*/ 0 w 87"/>
                    <a:gd name="T25" fmla="*/ 0 h 57"/>
                    <a:gd name="T26" fmla="*/ 0 w 87"/>
                    <a:gd name="T27" fmla="*/ 0 h 57"/>
                    <a:gd name="T28" fmla="*/ 0 w 87"/>
                    <a:gd name="T29" fmla="*/ 0 h 57"/>
                    <a:gd name="T30" fmla="*/ 0 w 87"/>
                    <a:gd name="T31" fmla="*/ 0 h 5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7"/>
                    <a:gd name="T49" fmla="*/ 0 h 57"/>
                    <a:gd name="T50" fmla="*/ 87 w 87"/>
                    <a:gd name="T51" fmla="*/ 57 h 5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7" h="57">
                      <a:moveTo>
                        <a:pt x="44" y="44"/>
                      </a:moveTo>
                      <a:lnTo>
                        <a:pt x="1" y="57"/>
                      </a:lnTo>
                      <a:lnTo>
                        <a:pt x="0" y="47"/>
                      </a:lnTo>
                      <a:lnTo>
                        <a:pt x="0" y="37"/>
                      </a:lnTo>
                      <a:lnTo>
                        <a:pt x="3" y="26"/>
                      </a:lnTo>
                      <a:lnTo>
                        <a:pt x="9" y="16"/>
                      </a:lnTo>
                      <a:lnTo>
                        <a:pt x="16" y="9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6" y="0"/>
                      </a:lnTo>
                      <a:lnTo>
                        <a:pt x="57" y="1"/>
                      </a:lnTo>
                      <a:lnTo>
                        <a:pt x="67" y="6"/>
                      </a:lnTo>
                      <a:lnTo>
                        <a:pt x="75" y="13"/>
                      </a:lnTo>
                      <a:lnTo>
                        <a:pt x="82" y="21"/>
                      </a:lnTo>
                      <a:lnTo>
                        <a:pt x="87" y="31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34" name="Freeform 1362"/>
                <p:cNvSpPr>
                  <a:spLocks/>
                </p:cNvSpPr>
                <p:nvPr/>
              </p:nvSpPr>
              <p:spPr bwMode="auto">
                <a:xfrm>
                  <a:off x="2014" y="564"/>
                  <a:ext cx="15" cy="9"/>
                </a:xfrm>
                <a:custGeom>
                  <a:avLst/>
                  <a:gdLst>
                    <a:gd name="T0" fmla="*/ 0 w 87"/>
                    <a:gd name="T1" fmla="*/ 0 h 57"/>
                    <a:gd name="T2" fmla="*/ 0 w 87"/>
                    <a:gd name="T3" fmla="*/ 0 h 57"/>
                    <a:gd name="T4" fmla="*/ 0 w 87"/>
                    <a:gd name="T5" fmla="*/ 0 h 57"/>
                    <a:gd name="T6" fmla="*/ 0 w 87"/>
                    <a:gd name="T7" fmla="*/ 0 h 57"/>
                    <a:gd name="T8" fmla="*/ 0 w 87"/>
                    <a:gd name="T9" fmla="*/ 0 h 57"/>
                    <a:gd name="T10" fmla="*/ 0 w 87"/>
                    <a:gd name="T11" fmla="*/ 0 h 57"/>
                    <a:gd name="T12" fmla="*/ 0 w 87"/>
                    <a:gd name="T13" fmla="*/ 0 h 57"/>
                    <a:gd name="T14" fmla="*/ 0 w 87"/>
                    <a:gd name="T15" fmla="*/ 0 h 57"/>
                    <a:gd name="T16" fmla="*/ 0 w 87"/>
                    <a:gd name="T17" fmla="*/ 0 h 57"/>
                    <a:gd name="T18" fmla="*/ 0 w 87"/>
                    <a:gd name="T19" fmla="*/ 0 h 57"/>
                    <a:gd name="T20" fmla="*/ 0 w 87"/>
                    <a:gd name="T21" fmla="*/ 0 h 57"/>
                    <a:gd name="T22" fmla="*/ 0 w 87"/>
                    <a:gd name="T23" fmla="*/ 0 h 57"/>
                    <a:gd name="T24" fmla="*/ 0 w 87"/>
                    <a:gd name="T25" fmla="*/ 0 h 57"/>
                    <a:gd name="T26" fmla="*/ 0 w 87"/>
                    <a:gd name="T27" fmla="*/ 0 h 5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57"/>
                    <a:gd name="T44" fmla="*/ 87 w 87"/>
                    <a:gd name="T45" fmla="*/ 57 h 5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57">
                      <a:moveTo>
                        <a:pt x="1" y="57"/>
                      </a:moveTo>
                      <a:lnTo>
                        <a:pt x="0" y="47"/>
                      </a:lnTo>
                      <a:lnTo>
                        <a:pt x="0" y="37"/>
                      </a:lnTo>
                      <a:lnTo>
                        <a:pt x="3" y="26"/>
                      </a:lnTo>
                      <a:lnTo>
                        <a:pt x="9" y="16"/>
                      </a:lnTo>
                      <a:lnTo>
                        <a:pt x="16" y="9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6" y="0"/>
                      </a:lnTo>
                      <a:lnTo>
                        <a:pt x="57" y="1"/>
                      </a:lnTo>
                      <a:lnTo>
                        <a:pt x="67" y="6"/>
                      </a:lnTo>
                      <a:lnTo>
                        <a:pt x="75" y="13"/>
                      </a:lnTo>
                      <a:lnTo>
                        <a:pt x="82" y="21"/>
                      </a:lnTo>
                      <a:lnTo>
                        <a:pt x="87" y="3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35" name="Freeform 1363"/>
                <p:cNvSpPr>
                  <a:spLocks/>
                </p:cNvSpPr>
                <p:nvPr/>
              </p:nvSpPr>
              <p:spPr bwMode="auto">
                <a:xfrm>
                  <a:off x="2015" y="569"/>
                  <a:ext cx="20" cy="25"/>
                </a:xfrm>
                <a:custGeom>
                  <a:avLst/>
                  <a:gdLst>
                    <a:gd name="T0" fmla="*/ 0 w 124"/>
                    <a:gd name="T1" fmla="*/ 0 h 149"/>
                    <a:gd name="T2" fmla="*/ 0 w 124"/>
                    <a:gd name="T3" fmla="*/ 0 h 149"/>
                    <a:gd name="T4" fmla="*/ 0 w 124"/>
                    <a:gd name="T5" fmla="*/ 0 h 149"/>
                    <a:gd name="T6" fmla="*/ 0 w 124"/>
                    <a:gd name="T7" fmla="*/ 0 h 149"/>
                    <a:gd name="T8" fmla="*/ 0 w 124"/>
                    <a:gd name="T9" fmla="*/ 0 h 149"/>
                    <a:gd name="T10" fmla="*/ 0 w 124"/>
                    <a:gd name="T11" fmla="*/ 0 h 149"/>
                    <a:gd name="T12" fmla="*/ 0 w 124"/>
                    <a:gd name="T13" fmla="*/ 0 h 14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4"/>
                    <a:gd name="T22" fmla="*/ 0 h 149"/>
                    <a:gd name="T23" fmla="*/ 124 w 124"/>
                    <a:gd name="T24" fmla="*/ 149 h 14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4" h="149">
                      <a:moveTo>
                        <a:pt x="86" y="0"/>
                      </a:moveTo>
                      <a:lnTo>
                        <a:pt x="43" y="13"/>
                      </a:lnTo>
                      <a:lnTo>
                        <a:pt x="0" y="26"/>
                      </a:lnTo>
                      <a:lnTo>
                        <a:pt x="39" y="149"/>
                      </a:lnTo>
                      <a:lnTo>
                        <a:pt x="82" y="136"/>
                      </a:lnTo>
                      <a:lnTo>
                        <a:pt x="124" y="123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36" name="Freeform 1364"/>
                <p:cNvSpPr>
                  <a:spLocks/>
                </p:cNvSpPr>
                <p:nvPr/>
              </p:nvSpPr>
              <p:spPr bwMode="auto">
                <a:xfrm>
                  <a:off x="2015" y="569"/>
                  <a:ext cx="20" cy="25"/>
                </a:xfrm>
                <a:custGeom>
                  <a:avLst/>
                  <a:gdLst>
                    <a:gd name="T0" fmla="*/ 0 w 124"/>
                    <a:gd name="T1" fmla="*/ 0 h 149"/>
                    <a:gd name="T2" fmla="*/ 0 w 124"/>
                    <a:gd name="T3" fmla="*/ 0 h 149"/>
                    <a:gd name="T4" fmla="*/ 0 w 124"/>
                    <a:gd name="T5" fmla="*/ 0 h 149"/>
                    <a:gd name="T6" fmla="*/ 0 w 124"/>
                    <a:gd name="T7" fmla="*/ 0 h 149"/>
                    <a:gd name="T8" fmla="*/ 0 w 124"/>
                    <a:gd name="T9" fmla="*/ 0 h 149"/>
                    <a:gd name="T10" fmla="*/ 0 w 124"/>
                    <a:gd name="T11" fmla="*/ 0 h 149"/>
                    <a:gd name="T12" fmla="*/ 0 w 124"/>
                    <a:gd name="T13" fmla="*/ 0 h 14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4"/>
                    <a:gd name="T22" fmla="*/ 0 h 149"/>
                    <a:gd name="T23" fmla="*/ 124 w 124"/>
                    <a:gd name="T24" fmla="*/ 149 h 14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4" h="149">
                      <a:moveTo>
                        <a:pt x="86" y="0"/>
                      </a:moveTo>
                      <a:lnTo>
                        <a:pt x="43" y="13"/>
                      </a:lnTo>
                      <a:lnTo>
                        <a:pt x="0" y="26"/>
                      </a:lnTo>
                      <a:lnTo>
                        <a:pt x="39" y="149"/>
                      </a:lnTo>
                      <a:lnTo>
                        <a:pt x="82" y="136"/>
                      </a:lnTo>
                      <a:lnTo>
                        <a:pt x="124" y="123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37" name="Freeform 1365"/>
                <p:cNvSpPr>
                  <a:spLocks/>
                </p:cNvSpPr>
                <p:nvPr/>
              </p:nvSpPr>
              <p:spPr bwMode="auto">
                <a:xfrm>
                  <a:off x="2021" y="592"/>
                  <a:ext cx="7" cy="5"/>
                </a:xfrm>
                <a:custGeom>
                  <a:avLst/>
                  <a:gdLst>
                    <a:gd name="T0" fmla="*/ 0 w 43"/>
                    <a:gd name="T1" fmla="*/ 0 h 35"/>
                    <a:gd name="T2" fmla="*/ 0 w 43"/>
                    <a:gd name="T3" fmla="*/ 0 h 35"/>
                    <a:gd name="T4" fmla="*/ 0 w 43"/>
                    <a:gd name="T5" fmla="*/ 0 h 35"/>
                    <a:gd name="T6" fmla="*/ 0 w 43"/>
                    <a:gd name="T7" fmla="*/ 0 h 35"/>
                    <a:gd name="T8" fmla="*/ 0 w 43"/>
                    <a:gd name="T9" fmla="*/ 0 h 35"/>
                    <a:gd name="T10" fmla="*/ 0 w 43"/>
                    <a:gd name="T11" fmla="*/ 0 h 35"/>
                    <a:gd name="T12" fmla="*/ 0 w 43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35"/>
                    <a:gd name="T23" fmla="*/ 43 w 43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35">
                      <a:moveTo>
                        <a:pt x="43" y="0"/>
                      </a:moveTo>
                      <a:lnTo>
                        <a:pt x="0" y="13"/>
                      </a:lnTo>
                      <a:lnTo>
                        <a:pt x="2" y="18"/>
                      </a:lnTo>
                      <a:lnTo>
                        <a:pt x="5" y="24"/>
                      </a:lnTo>
                      <a:lnTo>
                        <a:pt x="8" y="28"/>
                      </a:lnTo>
                      <a:lnTo>
                        <a:pt x="16" y="35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38" name="Freeform 1366"/>
                <p:cNvSpPr>
                  <a:spLocks/>
                </p:cNvSpPr>
                <p:nvPr/>
              </p:nvSpPr>
              <p:spPr bwMode="auto">
                <a:xfrm>
                  <a:off x="2021" y="594"/>
                  <a:ext cx="3" cy="3"/>
                </a:xfrm>
                <a:custGeom>
                  <a:avLst/>
                  <a:gdLst>
                    <a:gd name="T0" fmla="*/ 0 w 16"/>
                    <a:gd name="T1" fmla="*/ 0 h 22"/>
                    <a:gd name="T2" fmla="*/ 0 w 16"/>
                    <a:gd name="T3" fmla="*/ 0 h 22"/>
                    <a:gd name="T4" fmla="*/ 0 w 16"/>
                    <a:gd name="T5" fmla="*/ 0 h 22"/>
                    <a:gd name="T6" fmla="*/ 0 w 16"/>
                    <a:gd name="T7" fmla="*/ 0 h 22"/>
                    <a:gd name="T8" fmla="*/ 0 w 16"/>
                    <a:gd name="T9" fmla="*/ 0 h 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"/>
                    <a:gd name="T16" fmla="*/ 0 h 22"/>
                    <a:gd name="T17" fmla="*/ 16 w 16"/>
                    <a:gd name="T18" fmla="*/ 22 h 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" h="22">
                      <a:moveTo>
                        <a:pt x="0" y="0"/>
                      </a:moveTo>
                      <a:lnTo>
                        <a:pt x="2" y="5"/>
                      </a:lnTo>
                      <a:lnTo>
                        <a:pt x="5" y="11"/>
                      </a:lnTo>
                      <a:lnTo>
                        <a:pt x="8" y="15"/>
                      </a:lnTo>
                      <a:lnTo>
                        <a:pt x="16" y="2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39" name="Freeform 1367"/>
                <p:cNvSpPr>
                  <a:spLocks/>
                </p:cNvSpPr>
                <p:nvPr/>
              </p:nvSpPr>
              <p:spPr bwMode="auto">
                <a:xfrm>
                  <a:off x="2024" y="586"/>
                  <a:ext cx="26" cy="24"/>
                </a:xfrm>
                <a:custGeom>
                  <a:avLst/>
                  <a:gdLst>
                    <a:gd name="T0" fmla="*/ 0 w 156"/>
                    <a:gd name="T1" fmla="*/ 0 h 147"/>
                    <a:gd name="T2" fmla="*/ 0 w 156"/>
                    <a:gd name="T3" fmla="*/ 0 h 147"/>
                    <a:gd name="T4" fmla="*/ 0 w 156"/>
                    <a:gd name="T5" fmla="*/ 0 h 147"/>
                    <a:gd name="T6" fmla="*/ 0 w 156"/>
                    <a:gd name="T7" fmla="*/ 0 h 147"/>
                    <a:gd name="T8" fmla="*/ 0 w 156"/>
                    <a:gd name="T9" fmla="*/ 0 h 147"/>
                    <a:gd name="T10" fmla="*/ 0 w 156"/>
                    <a:gd name="T11" fmla="*/ 0 h 147"/>
                    <a:gd name="T12" fmla="*/ 0 w 156"/>
                    <a:gd name="T13" fmla="*/ 0 h 14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6"/>
                    <a:gd name="T22" fmla="*/ 0 h 147"/>
                    <a:gd name="T23" fmla="*/ 156 w 156"/>
                    <a:gd name="T24" fmla="*/ 147 h 14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6" h="147">
                      <a:moveTo>
                        <a:pt x="53" y="0"/>
                      </a:moveTo>
                      <a:lnTo>
                        <a:pt x="27" y="35"/>
                      </a:lnTo>
                      <a:lnTo>
                        <a:pt x="0" y="70"/>
                      </a:lnTo>
                      <a:lnTo>
                        <a:pt x="102" y="147"/>
                      </a:lnTo>
                      <a:lnTo>
                        <a:pt x="129" y="112"/>
                      </a:lnTo>
                      <a:lnTo>
                        <a:pt x="156" y="77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40" name="Freeform 1368"/>
                <p:cNvSpPr>
                  <a:spLocks/>
                </p:cNvSpPr>
                <p:nvPr/>
              </p:nvSpPr>
              <p:spPr bwMode="auto">
                <a:xfrm>
                  <a:off x="2024" y="586"/>
                  <a:ext cx="26" cy="24"/>
                </a:xfrm>
                <a:custGeom>
                  <a:avLst/>
                  <a:gdLst>
                    <a:gd name="T0" fmla="*/ 0 w 156"/>
                    <a:gd name="T1" fmla="*/ 0 h 147"/>
                    <a:gd name="T2" fmla="*/ 0 w 156"/>
                    <a:gd name="T3" fmla="*/ 0 h 147"/>
                    <a:gd name="T4" fmla="*/ 0 w 156"/>
                    <a:gd name="T5" fmla="*/ 0 h 147"/>
                    <a:gd name="T6" fmla="*/ 0 w 156"/>
                    <a:gd name="T7" fmla="*/ 0 h 147"/>
                    <a:gd name="T8" fmla="*/ 0 w 156"/>
                    <a:gd name="T9" fmla="*/ 0 h 147"/>
                    <a:gd name="T10" fmla="*/ 0 w 156"/>
                    <a:gd name="T11" fmla="*/ 0 h 147"/>
                    <a:gd name="T12" fmla="*/ 0 w 156"/>
                    <a:gd name="T13" fmla="*/ 0 h 14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6"/>
                    <a:gd name="T22" fmla="*/ 0 h 147"/>
                    <a:gd name="T23" fmla="*/ 156 w 156"/>
                    <a:gd name="T24" fmla="*/ 147 h 14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6" h="147">
                      <a:moveTo>
                        <a:pt x="53" y="0"/>
                      </a:moveTo>
                      <a:lnTo>
                        <a:pt x="27" y="35"/>
                      </a:lnTo>
                      <a:lnTo>
                        <a:pt x="0" y="70"/>
                      </a:lnTo>
                      <a:lnTo>
                        <a:pt x="102" y="147"/>
                      </a:lnTo>
                      <a:lnTo>
                        <a:pt x="129" y="112"/>
                      </a:lnTo>
                      <a:lnTo>
                        <a:pt x="156" y="77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41" name="Freeform 1369"/>
                <p:cNvSpPr>
                  <a:spLocks/>
                </p:cNvSpPr>
                <p:nvPr/>
              </p:nvSpPr>
              <p:spPr bwMode="auto">
                <a:xfrm>
                  <a:off x="2041" y="598"/>
                  <a:ext cx="11" cy="14"/>
                </a:xfrm>
                <a:custGeom>
                  <a:avLst/>
                  <a:gdLst>
                    <a:gd name="T0" fmla="*/ 0 w 71"/>
                    <a:gd name="T1" fmla="*/ 0 h 79"/>
                    <a:gd name="T2" fmla="*/ 0 w 71"/>
                    <a:gd name="T3" fmla="*/ 0 h 79"/>
                    <a:gd name="T4" fmla="*/ 0 w 71"/>
                    <a:gd name="T5" fmla="*/ 0 h 79"/>
                    <a:gd name="T6" fmla="*/ 0 w 71"/>
                    <a:gd name="T7" fmla="*/ 0 h 79"/>
                    <a:gd name="T8" fmla="*/ 0 w 71"/>
                    <a:gd name="T9" fmla="*/ 0 h 79"/>
                    <a:gd name="T10" fmla="*/ 0 w 71"/>
                    <a:gd name="T11" fmla="*/ 0 h 79"/>
                    <a:gd name="T12" fmla="*/ 0 w 71"/>
                    <a:gd name="T13" fmla="*/ 0 h 79"/>
                    <a:gd name="T14" fmla="*/ 0 w 71"/>
                    <a:gd name="T15" fmla="*/ 0 h 79"/>
                    <a:gd name="T16" fmla="*/ 0 w 71"/>
                    <a:gd name="T17" fmla="*/ 0 h 79"/>
                    <a:gd name="T18" fmla="*/ 0 w 71"/>
                    <a:gd name="T19" fmla="*/ 0 h 79"/>
                    <a:gd name="T20" fmla="*/ 0 w 71"/>
                    <a:gd name="T21" fmla="*/ 0 h 79"/>
                    <a:gd name="T22" fmla="*/ 0 w 71"/>
                    <a:gd name="T23" fmla="*/ 0 h 79"/>
                    <a:gd name="T24" fmla="*/ 0 w 71"/>
                    <a:gd name="T25" fmla="*/ 0 h 79"/>
                    <a:gd name="T26" fmla="*/ 0 w 71"/>
                    <a:gd name="T27" fmla="*/ 0 h 79"/>
                    <a:gd name="T28" fmla="*/ 0 w 71"/>
                    <a:gd name="T29" fmla="*/ 0 h 79"/>
                    <a:gd name="T30" fmla="*/ 0 w 71"/>
                    <a:gd name="T31" fmla="*/ 0 h 7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71"/>
                    <a:gd name="T49" fmla="*/ 0 h 79"/>
                    <a:gd name="T50" fmla="*/ 71 w 71"/>
                    <a:gd name="T51" fmla="*/ 79 h 7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71" h="79">
                      <a:moveTo>
                        <a:pt x="27" y="35"/>
                      </a:moveTo>
                      <a:lnTo>
                        <a:pt x="54" y="0"/>
                      </a:lnTo>
                      <a:lnTo>
                        <a:pt x="61" y="7"/>
                      </a:lnTo>
                      <a:lnTo>
                        <a:pt x="67" y="16"/>
                      </a:lnTo>
                      <a:lnTo>
                        <a:pt x="71" y="26"/>
                      </a:lnTo>
                      <a:lnTo>
                        <a:pt x="71" y="37"/>
                      </a:lnTo>
                      <a:lnTo>
                        <a:pt x="70" y="48"/>
                      </a:lnTo>
                      <a:lnTo>
                        <a:pt x="66" y="57"/>
                      </a:lnTo>
                      <a:lnTo>
                        <a:pt x="59" y="66"/>
                      </a:lnTo>
                      <a:lnTo>
                        <a:pt x="51" y="72"/>
                      </a:lnTo>
                      <a:lnTo>
                        <a:pt x="41" y="77"/>
                      </a:lnTo>
                      <a:lnTo>
                        <a:pt x="30" y="79"/>
                      </a:lnTo>
                      <a:lnTo>
                        <a:pt x="20" y="79"/>
                      </a:lnTo>
                      <a:lnTo>
                        <a:pt x="10" y="76"/>
                      </a:lnTo>
                      <a:lnTo>
                        <a:pt x="0" y="70"/>
                      </a:lnTo>
                      <a:lnTo>
                        <a:pt x="27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42" name="Freeform 1370"/>
                <p:cNvSpPr>
                  <a:spLocks/>
                </p:cNvSpPr>
                <p:nvPr/>
              </p:nvSpPr>
              <p:spPr bwMode="auto">
                <a:xfrm>
                  <a:off x="2041" y="598"/>
                  <a:ext cx="11" cy="14"/>
                </a:xfrm>
                <a:custGeom>
                  <a:avLst/>
                  <a:gdLst>
                    <a:gd name="T0" fmla="*/ 0 w 71"/>
                    <a:gd name="T1" fmla="*/ 0 h 79"/>
                    <a:gd name="T2" fmla="*/ 0 w 71"/>
                    <a:gd name="T3" fmla="*/ 0 h 79"/>
                    <a:gd name="T4" fmla="*/ 0 w 71"/>
                    <a:gd name="T5" fmla="*/ 0 h 79"/>
                    <a:gd name="T6" fmla="*/ 0 w 71"/>
                    <a:gd name="T7" fmla="*/ 0 h 79"/>
                    <a:gd name="T8" fmla="*/ 0 w 71"/>
                    <a:gd name="T9" fmla="*/ 0 h 79"/>
                    <a:gd name="T10" fmla="*/ 0 w 71"/>
                    <a:gd name="T11" fmla="*/ 0 h 79"/>
                    <a:gd name="T12" fmla="*/ 0 w 71"/>
                    <a:gd name="T13" fmla="*/ 0 h 79"/>
                    <a:gd name="T14" fmla="*/ 0 w 71"/>
                    <a:gd name="T15" fmla="*/ 0 h 79"/>
                    <a:gd name="T16" fmla="*/ 0 w 71"/>
                    <a:gd name="T17" fmla="*/ 0 h 79"/>
                    <a:gd name="T18" fmla="*/ 0 w 71"/>
                    <a:gd name="T19" fmla="*/ 0 h 79"/>
                    <a:gd name="T20" fmla="*/ 0 w 71"/>
                    <a:gd name="T21" fmla="*/ 0 h 79"/>
                    <a:gd name="T22" fmla="*/ 0 w 71"/>
                    <a:gd name="T23" fmla="*/ 0 h 79"/>
                    <a:gd name="T24" fmla="*/ 0 w 71"/>
                    <a:gd name="T25" fmla="*/ 0 h 79"/>
                    <a:gd name="T26" fmla="*/ 0 w 71"/>
                    <a:gd name="T27" fmla="*/ 0 h 7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1"/>
                    <a:gd name="T43" fmla="*/ 0 h 79"/>
                    <a:gd name="T44" fmla="*/ 71 w 71"/>
                    <a:gd name="T45" fmla="*/ 79 h 7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1" h="79">
                      <a:moveTo>
                        <a:pt x="54" y="0"/>
                      </a:moveTo>
                      <a:lnTo>
                        <a:pt x="61" y="7"/>
                      </a:lnTo>
                      <a:lnTo>
                        <a:pt x="67" y="16"/>
                      </a:lnTo>
                      <a:lnTo>
                        <a:pt x="71" y="26"/>
                      </a:lnTo>
                      <a:lnTo>
                        <a:pt x="71" y="37"/>
                      </a:lnTo>
                      <a:lnTo>
                        <a:pt x="70" y="48"/>
                      </a:lnTo>
                      <a:lnTo>
                        <a:pt x="66" y="57"/>
                      </a:lnTo>
                      <a:lnTo>
                        <a:pt x="59" y="66"/>
                      </a:lnTo>
                      <a:lnTo>
                        <a:pt x="51" y="72"/>
                      </a:lnTo>
                      <a:lnTo>
                        <a:pt x="41" y="77"/>
                      </a:lnTo>
                      <a:lnTo>
                        <a:pt x="30" y="79"/>
                      </a:lnTo>
                      <a:lnTo>
                        <a:pt x="20" y="79"/>
                      </a:lnTo>
                      <a:lnTo>
                        <a:pt x="10" y="76"/>
                      </a:lnTo>
                      <a:lnTo>
                        <a:pt x="0" y="7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43" name="Freeform 1371"/>
                <p:cNvSpPr>
                  <a:spLocks/>
                </p:cNvSpPr>
                <p:nvPr/>
              </p:nvSpPr>
              <p:spPr bwMode="auto">
                <a:xfrm>
                  <a:off x="1755" y="598"/>
                  <a:ext cx="11" cy="14"/>
                </a:xfrm>
                <a:custGeom>
                  <a:avLst/>
                  <a:gdLst>
                    <a:gd name="T0" fmla="*/ 0 w 71"/>
                    <a:gd name="T1" fmla="*/ 0 h 79"/>
                    <a:gd name="T2" fmla="*/ 0 w 71"/>
                    <a:gd name="T3" fmla="*/ 0 h 79"/>
                    <a:gd name="T4" fmla="*/ 0 w 71"/>
                    <a:gd name="T5" fmla="*/ 0 h 79"/>
                    <a:gd name="T6" fmla="*/ 0 w 71"/>
                    <a:gd name="T7" fmla="*/ 0 h 79"/>
                    <a:gd name="T8" fmla="*/ 0 w 71"/>
                    <a:gd name="T9" fmla="*/ 0 h 79"/>
                    <a:gd name="T10" fmla="*/ 0 w 71"/>
                    <a:gd name="T11" fmla="*/ 0 h 79"/>
                    <a:gd name="T12" fmla="*/ 0 w 71"/>
                    <a:gd name="T13" fmla="*/ 0 h 79"/>
                    <a:gd name="T14" fmla="*/ 0 w 71"/>
                    <a:gd name="T15" fmla="*/ 0 h 79"/>
                    <a:gd name="T16" fmla="*/ 0 w 71"/>
                    <a:gd name="T17" fmla="*/ 0 h 79"/>
                    <a:gd name="T18" fmla="*/ 0 w 71"/>
                    <a:gd name="T19" fmla="*/ 0 h 79"/>
                    <a:gd name="T20" fmla="*/ 0 w 71"/>
                    <a:gd name="T21" fmla="*/ 0 h 79"/>
                    <a:gd name="T22" fmla="*/ 0 w 71"/>
                    <a:gd name="T23" fmla="*/ 0 h 79"/>
                    <a:gd name="T24" fmla="*/ 0 w 71"/>
                    <a:gd name="T25" fmla="*/ 0 h 79"/>
                    <a:gd name="T26" fmla="*/ 0 w 71"/>
                    <a:gd name="T27" fmla="*/ 0 h 79"/>
                    <a:gd name="T28" fmla="*/ 0 w 71"/>
                    <a:gd name="T29" fmla="*/ 0 h 79"/>
                    <a:gd name="T30" fmla="*/ 0 w 71"/>
                    <a:gd name="T31" fmla="*/ 0 h 7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71"/>
                    <a:gd name="T49" fmla="*/ 0 h 79"/>
                    <a:gd name="T50" fmla="*/ 71 w 71"/>
                    <a:gd name="T51" fmla="*/ 79 h 7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71" h="79">
                      <a:moveTo>
                        <a:pt x="44" y="35"/>
                      </a:moveTo>
                      <a:lnTo>
                        <a:pt x="71" y="70"/>
                      </a:lnTo>
                      <a:lnTo>
                        <a:pt x="61" y="76"/>
                      </a:lnTo>
                      <a:lnTo>
                        <a:pt x="51" y="79"/>
                      </a:lnTo>
                      <a:lnTo>
                        <a:pt x="41" y="79"/>
                      </a:lnTo>
                      <a:lnTo>
                        <a:pt x="30" y="77"/>
                      </a:lnTo>
                      <a:lnTo>
                        <a:pt x="20" y="72"/>
                      </a:lnTo>
                      <a:lnTo>
                        <a:pt x="12" y="66"/>
                      </a:lnTo>
                      <a:lnTo>
                        <a:pt x="5" y="57"/>
                      </a:lnTo>
                      <a:lnTo>
                        <a:pt x="1" y="48"/>
                      </a:lnTo>
                      <a:lnTo>
                        <a:pt x="0" y="37"/>
                      </a:lnTo>
                      <a:lnTo>
                        <a:pt x="0" y="26"/>
                      </a:lnTo>
                      <a:lnTo>
                        <a:pt x="4" y="16"/>
                      </a:lnTo>
                      <a:lnTo>
                        <a:pt x="10" y="7"/>
                      </a:lnTo>
                      <a:lnTo>
                        <a:pt x="17" y="0"/>
                      </a:lnTo>
                      <a:lnTo>
                        <a:pt x="44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44" name="Freeform 1372"/>
                <p:cNvSpPr>
                  <a:spLocks/>
                </p:cNvSpPr>
                <p:nvPr/>
              </p:nvSpPr>
              <p:spPr bwMode="auto">
                <a:xfrm>
                  <a:off x="1755" y="598"/>
                  <a:ext cx="11" cy="14"/>
                </a:xfrm>
                <a:custGeom>
                  <a:avLst/>
                  <a:gdLst>
                    <a:gd name="T0" fmla="*/ 0 w 71"/>
                    <a:gd name="T1" fmla="*/ 0 h 79"/>
                    <a:gd name="T2" fmla="*/ 0 w 71"/>
                    <a:gd name="T3" fmla="*/ 0 h 79"/>
                    <a:gd name="T4" fmla="*/ 0 w 71"/>
                    <a:gd name="T5" fmla="*/ 0 h 79"/>
                    <a:gd name="T6" fmla="*/ 0 w 71"/>
                    <a:gd name="T7" fmla="*/ 0 h 79"/>
                    <a:gd name="T8" fmla="*/ 0 w 71"/>
                    <a:gd name="T9" fmla="*/ 0 h 79"/>
                    <a:gd name="T10" fmla="*/ 0 w 71"/>
                    <a:gd name="T11" fmla="*/ 0 h 79"/>
                    <a:gd name="T12" fmla="*/ 0 w 71"/>
                    <a:gd name="T13" fmla="*/ 0 h 79"/>
                    <a:gd name="T14" fmla="*/ 0 w 71"/>
                    <a:gd name="T15" fmla="*/ 0 h 79"/>
                    <a:gd name="T16" fmla="*/ 0 w 71"/>
                    <a:gd name="T17" fmla="*/ 0 h 79"/>
                    <a:gd name="T18" fmla="*/ 0 w 71"/>
                    <a:gd name="T19" fmla="*/ 0 h 79"/>
                    <a:gd name="T20" fmla="*/ 0 w 71"/>
                    <a:gd name="T21" fmla="*/ 0 h 79"/>
                    <a:gd name="T22" fmla="*/ 0 w 71"/>
                    <a:gd name="T23" fmla="*/ 0 h 79"/>
                    <a:gd name="T24" fmla="*/ 0 w 71"/>
                    <a:gd name="T25" fmla="*/ 0 h 79"/>
                    <a:gd name="T26" fmla="*/ 0 w 71"/>
                    <a:gd name="T27" fmla="*/ 0 h 7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1"/>
                    <a:gd name="T43" fmla="*/ 0 h 79"/>
                    <a:gd name="T44" fmla="*/ 71 w 71"/>
                    <a:gd name="T45" fmla="*/ 79 h 7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1" h="79">
                      <a:moveTo>
                        <a:pt x="71" y="70"/>
                      </a:moveTo>
                      <a:lnTo>
                        <a:pt x="61" y="76"/>
                      </a:lnTo>
                      <a:lnTo>
                        <a:pt x="51" y="79"/>
                      </a:lnTo>
                      <a:lnTo>
                        <a:pt x="41" y="79"/>
                      </a:lnTo>
                      <a:lnTo>
                        <a:pt x="30" y="77"/>
                      </a:lnTo>
                      <a:lnTo>
                        <a:pt x="20" y="72"/>
                      </a:lnTo>
                      <a:lnTo>
                        <a:pt x="12" y="66"/>
                      </a:lnTo>
                      <a:lnTo>
                        <a:pt x="5" y="57"/>
                      </a:lnTo>
                      <a:lnTo>
                        <a:pt x="1" y="48"/>
                      </a:lnTo>
                      <a:lnTo>
                        <a:pt x="0" y="37"/>
                      </a:lnTo>
                      <a:lnTo>
                        <a:pt x="0" y="26"/>
                      </a:lnTo>
                      <a:lnTo>
                        <a:pt x="4" y="16"/>
                      </a:lnTo>
                      <a:lnTo>
                        <a:pt x="10" y="7"/>
                      </a:lnTo>
                      <a:lnTo>
                        <a:pt x="1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45" name="Freeform 1373"/>
                <p:cNvSpPr>
                  <a:spLocks/>
                </p:cNvSpPr>
                <p:nvPr/>
              </p:nvSpPr>
              <p:spPr bwMode="auto">
                <a:xfrm>
                  <a:off x="1757" y="586"/>
                  <a:ext cx="26" cy="24"/>
                </a:xfrm>
                <a:custGeom>
                  <a:avLst/>
                  <a:gdLst>
                    <a:gd name="T0" fmla="*/ 0 w 156"/>
                    <a:gd name="T1" fmla="*/ 0 h 147"/>
                    <a:gd name="T2" fmla="*/ 0 w 156"/>
                    <a:gd name="T3" fmla="*/ 0 h 147"/>
                    <a:gd name="T4" fmla="*/ 0 w 156"/>
                    <a:gd name="T5" fmla="*/ 0 h 147"/>
                    <a:gd name="T6" fmla="*/ 0 w 156"/>
                    <a:gd name="T7" fmla="*/ 0 h 147"/>
                    <a:gd name="T8" fmla="*/ 0 w 156"/>
                    <a:gd name="T9" fmla="*/ 0 h 147"/>
                    <a:gd name="T10" fmla="*/ 0 w 156"/>
                    <a:gd name="T11" fmla="*/ 0 h 147"/>
                    <a:gd name="T12" fmla="*/ 0 w 156"/>
                    <a:gd name="T13" fmla="*/ 0 h 14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6"/>
                    <a:gd name="T22" fmla="*/ 0 h 147"/>
                    <a:gd name="T23" fmla="*/ 156 w 156"/>
                    <a:gd name="T24" fmla="*/ 147 h 14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6" h="147">
                      <a:moveTo>
                        <a:pt x="0" y="77"/>
                      </a:moveTo>
                      <a:lnTo>
                        <a:pt x="27" y="112"/>
                      </a:lnTo>
                      <a:lnTo>
                        <a:pt x="54" y="147"/>
                      </a:lnTo>
                      <a:lnTo>
                        <a:pt x="156" y="70"/>
                      </a:lnTo>
                      <a:lnTo>
                        <a:pt x="130" y="35"/>
                      </a:lnTo>
                      <a:lnTo>
                        <a:pt x="103" y="0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46" name="Freeform 1374"/>
                <p:cNvSpPr>
                  <a:spLocks/>
                </p:cNvSpPr>
                <p:nvPr/>
              </p:nvSpPr>
              <p:spPr bwMode="auto">
                <a:xfrm>
                  <a:off x="1757" y="586"/>
                  <a:ext cx="26" cy="24"/>
                </a:xfrm>
                <a:custGeom>
                  <a:avLst/>
                  <a:gdLst>
                    <a:gd name="T0" fmla="*/ 0 w 156"/>
                    <a:gd name="T1" fmla="*/ 0 h 147"/>
                    <a:gd name="T2" fmla="*/ 0 w 156"/>
                    <a:gd name="T3" fmla="*/ 0 h 147"/>
                    <a:gd name="T4" fmla="*/ 0 w 156"/>
                    <a:gd name="T5" fmla="*/ 0 h 147"/>
                    <a:gd name="T6" fmla="*/ 0 w 156"/>
                    <a:gd name="T7" fmla="*/ 0 h 147"/>
                    <a:gd name="T8" fmla="*/ 0 w 156"/>
                    <a:gd name="T9" fmla="*/ 0 h 147"/>
                    <a:gd name="T10" fmla="*/ 0 w 156"/>
                    <a:gd name="T11" fmla="*/ 0 h 147"/>
                    <a:gd name="T12" fmla="*/ 0 w 156"/>
                    <a:gd name="T13" fmla="*/ 0 h 14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6"/>
                    <a:gd name="T22" fmla="*/ 0 h 147"/>
                    <a:gd name="T23" fmla="*/ 156 w 156"/>
                    <a:gd name="T24" fmla="*/ 147 h 14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6" h="147">
                      <a:moveTo>
                        <a:pt x="0" y="77"/>
                      </a:moveTo>
                      <a:lnTo>
                        <a:pt x="27" y="112"/>
                      </a:lnTo>
                      <a:lnTo>
                        <a:pt x="54" y="147"/>
                      </a:lnTo>
                      <a:lnTo>
                        <a:pt x="156" y="70"/>
                      </a:lnTo>
                      <a:lnTo>
                        <a:pt x="130" y="35"/>
                      </a:lnTo>
                      <a:lnTo>
                        <a:pt x="103" y="0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47" name="Freeform 1375"/>
                <p:cNvSpPr>
                  <a:spLocks/>
                </p:cNvSpPr>
                <p:nvPr/>
              </p:nvSpPr>
              <p:spPr bwMode="auto">
                <a:xfrm>
                  <a:off x="1779" y="592"/>
                  <a:ext cx="7" cy="5"/>
                </a:xfrm>
                <a:custGeom>
                  <a:avLst/>
                  <a:gdLst>
                    <a:gd name="T0" fmla="*/ 0 w 42"/>
                    <a:gd name="T1" fmla="*/ 0 h 35"/>
                    <a:gd name="T2" fmla="*/ 0 w 42"/>
                    <a:gd name="T3" fmla="*/ 0 h 35"/>
                    <a:gd name="T4" fmla="*/ 0 w 42"/>
                    <a:gd name="T5" fmla="*/ 0 h 35"/>
                    <a:gd name="T6" fmla="*/ 0 w 42"/>
                    <a:gd name="T7" fmla="*/ 0 h 35"/>
                    <a:gd name="T8" fmla="*/ 0 w 42"/>
                    <a:gd name="T9" fmla="*/ 0 h 35"/>
                    <a:gd name="T10" fmla="*/ 0 w 42"/>
                    <a:gd name="T11" fmla="*/ 0 h 35"/>
                    <a:gd name="T12" fmla="*/ 0 w 4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2"/>
                    <a:gd name="T22" fmla="*/ 0 h 35"/>
                    <a:gd name="T23" fmla="*/ 42 w 4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2" h="35">
                      <a:moveTo>
                        <a:pt x="0" y="0"/>
                      </a:moveTo>
                      <a:lnTo>
                        <a:pt x="26" y="35"/>
                      </a:lnTo>
                      <a:lnTo>
                        <a:pt x="31" y="32"/>
                      </a:lnTo>
                      <a:lnTo>
                        <a:pt x="34" y="28"/>
                      </a:lnTo>
                      <a:lnTo>
                        <a:pt x="37" y="24"/>
                      </a:lnTo>
                      <a:lnTo>
                        <a:pt x="42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48" name="Freeform 1376"/>
                <p:cNvSpPr>
                  <a:spLocks/>
                </p:cNvSpPr>
                <p:nvPr/>
              </p:nvSpPr>
              <p:spPr bwMode="auto">
                <a:xfrm>
                  <a:off x="1783" y="594"/>
                  <a:ext cx="3" cy="3"/>
                </a:xfrm>
                <a:custGeom>
                  <a:avLst/>
                  <a:gdLst>
                    <a:gd name="T0" fmla="*/ 0 w 16"/>
                    <a:gd name="T1" fmla="*/ 0 h 21"/>
                    <a:gd name="T2" fmla="*/ 0 w 16"/>
                    <a:gd name="T3" fmla="*/ 0 h 21"/>
                    <a:gd name="T4" fmla="*/ 0 w 16"/>
                    <a:gd name="T5" fmla="*/ 0 h 21"/>
                    <a:gd name="T6" fmla="*/ 0 w 16"/>
                    <a:gd name="T7" fmla="*/ 0 h 21"/>
                    <a:gd name="T8" fmla="*/ 0 w 16"/>
                    <a:gd name="T9" fmla="*/ 0 h 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"/>
                    <a:gd name="T16" fmla="*/ 0 h 21"/>
                    <a:gd name="T17" fmla="*/ 16 w 16"/>
                    <a:gd name="T18" fmla="*/ 21 h 2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" h="21">
                      <a:moveTo>
                        <a:pt x="0" y="21"/>
                      </a:moveTo>
                      <a:lnTo>
                        <a:pt x="5" y="18"/>
                      </a:lnTo>
                      <a:lnTo>
                        <a:pt x="8" y="14"/>
                      </a:lnTo>
                      <a:lnTo>
                        <a:pt x="11" y="10"/>
                      </a:lnTo>
                      <a:lnTo>
                        <a:pt x="1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49" name="Freeform 1377"/>
                <p:cNvSpPr>
                  <a:spLocks/>
                </p:cNvSpPr>
                <p:nvPr/>
              </p:nvSpPr>
              <p:spPr bwMode="auto">
                <a:xfrm>
                  <a:off x="1772" y="569"/>
                  <a:ext cx="21" cy="25"/>
                </a:xfrm>
                <a:custGeom>
                  <a:avLst/>
                  <a:gdLst>
                    <a:gd name="T0" fmla="*/ 0 w 125"/>
                    <a:gd name="T1" fmla="*/ 0 h 151"/>
                    <a:gd name="T2" fmla="*/ 0 w 125"/>
                    <a:gd name="T3" fmla="*/ 0 h 151"/>
                    <a:gd name="T4" fmla="*/ 0 w 125"/>
                    <a:gd name="T5" fmla="*/ 0 h 151"/>
                    <a:gd name="T6" fmla="*/ 0 w 125"/>
                    <a:gd name="T7" fmla="*/ 0 h 151"/>
                    <a:gd name="T8" fmla="*/ 0 w 125"/>
                    <a:gd name="T9" fmla="*/ 0 h 151"/>
                    <a:gd name="T10" fmla="*/ 0 w 125"/>
                    <a:gd name="T11" fmla="*/ 0 h 151"/>
                    <a:gd name="T12" fmla="*/ 0 w 125"/>
                    <a:gd name="T13" fmla="*/ 0 h 1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5"/>
                    <a:gd name="T22" fmla="*/ 0 h 151"/>
                    <a:gd name="T23" fmla="*/ 125 w 125"/>
                    <a:gd name="T24" fmla="*/ 151 h 15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5" h="151">
                      <a:moveTo>
                        <a:pt x="0" y="123"/>
                      </a:moveTo>
                      <a:lnTo>
                        <a:pt x="43" y="137"/>
                      </a:lnTo>
                      <a:lnTo>
                        <a:pt x="85" y="151"/>
                      </a:lnTo>
                      <a:lnTo>
                        <a:pt x="125" y="28"/>
                      </a:lnTo>
                      <a:lnTo>
                        <a:pt x="82" y="14"/>
                      </a:lnTo>
                      <a:lnTo>
                        <a:pt x="39" y="0"/>
                      </a:lnTo>
                      <a:lnTo>
                        <a:pt x="0" y="1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0" name="Freeform 1378"/>
                <p:cNvSpPr>
                  <a:spLocks/>
                </p:cNvSpPr>
                <p:nvPr/>
              </p:nvSpPr>
              <p:spPr bwMode="auto">
                <a:xfrm>
                  <a:off x="1772" y="569"/>
                  <a:ext cx="21" cy="25"/>
                </a:xfrm>
                <a:custGeom>
                  <a:avLst/>
                  <a:gdLst>
                    <a:gd name="T0" fmla="*/ 0 w 125"/>
                    <a:gd name="T1" fmla="*/ 0 h 151"/>
                    <a:gd name="T2" fmla="*/ 0 w 125"/>
                    <a:gd name="T3" fmla="*/ 0 h 151"/>
                    <a:gd name="T4" fmla="*/ 0 w 125"/>
                    <a:gd name="T5" fmla="*/ 0 h 151"/>
                    <a:gd name="T6" fmla="*/ 0 w 125"/>
                    <a:gd name="T7" fmla="*/ 0 h 151"/>
                    <a:gd name="T8" fmla="*/ 0 w 125"/>
                    <a:gd name="T9" fmla="*/ 0 h 151"/>
                    <a:gd name="T10" fmla="*/ 0 w 125"/>
                    <a:gd name="T11" fmla="*/ 0 h 151"/>
                    <a:gd name="T12" fmla="*/ 0 w 125"/>
                    <a:gd name="T13" fmla="*/ 0 h 1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5"/>
                    <a:gd name="T22" fmla="*/ 0 h 151"/>
                    <a:gd name="T23" fmla="*/ 125 w 125"/>
                    <a:gd name="T24" fmla="*/ 151 h 15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5" h="151">
                      <a:moveTo>
                        <a:pt x="0" y="123"/>
                      </a:moveTo>
                      <a:lnTo>
                        <a:pt x="43" y="137"/>
                      </a:lnTo>
                      <a:lnTo>
                        <a:pt x="85" y="151"/>
                      </a:lnTo>
                      <a:lnTo>
                        <a:pt x="125" y="28"/>
                      </a:lnTo>
                      <a:lnTo>
                        <a:pt x="82" y="14"/>
                      </a:lnTo>
                      <a:lnTo>
                        <a:pt x="39" y="0"/>
                      </a:lnTo>
                      <a:lnTo>
                        <a:pt x="0" y="12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1" name="Freeform 1379"/>
                <p:cNvSpPr>
                  <a:spLocks/>
                </p:cNvSpPr>
                <p:nvPr/>
              </p:nvSpPr>
              <p:spPr bwMode="auto">
                <a:xfrm>
                  <a:off x="1778" y="564"/>
                  <a:ext cx="15" cy="9"/>
                </a:xfrm>
                <a:custGeom>
                  <a:avLst/>
                  <a:gdLst>
                    <a:gd name="T0" fmla="*/ 0 w 87"/>
                    <a:gd name="T1" fmla="*/ 0 h 58"/>
                    <a:gd name="T2" fmla="*/ 0 w 87"/>
                    <a:gd name="T3" fmla="*/ 0 h 58"/>
                    <a:gd name="T4" fmla="*/ 0 w 87"/>
                    <a:gd name="T5" fmla="*/ 0 h 58"/>
                    <a:gd name="T6" fmla="*/ 0 w 87"/>
                    <a:gd name="T7" fmla="*/ 0 h 58"/>
                    <a:gd name="T8" fmla="*/ 0 w 87"/>
                    <a:gd name="T9" fmla="*/ 0 h 58"/>
                    <a:gd name="T10" fmla="*/ 0 w 87"/>
                    <a:gd name="T11" fmla="*/ 0 h 58"/>
                    <a:gd name="T12" fmla="*/ 0 w 87"/>
                    <a:gd name="T13" fmla="*/ 0 h 58"/>
                    <a:gd name="T14" fmla="*/ 0 w 87"/>
                    <a:gd name="T15" fmla="*/ 0 h 58"/>
                    <a:gd name="T16" fmla="*/ 0 w 87"/>
                    <a:gd name="T17" fmla="*/ 0 h 58"/>
                    <a:gd name="T18" fmla="*/ 0 w 87"/>
                    <a:gd name="T19" fmla="*/ 0 h 58"/>
                    <a:gd name="T20" fmla="*/ 0 w 87"/>
                    <a:gd name="T21" fmla="*/ 0 h 58"/>
                    <a:gd name="T22" fmla="*/ 0 w 87"/>
                    <a:gd name="T23" fmla="*/ 0 h 58"/>
                    <a:gd name="T24" fmla="*/ 0 w 87"/>
                    <a:gd name="T25" fmla="*/ 0 h 58"/>
                    <a:gd name="T26" fmla="*/ 0 w 87"/>
                    <a:gd name="T27" fmla="*/ 0 h 58"/>
                    <a:gd name="T28" fmla="*/ 0 w 87"/>
                    <a:gd name="T29" fmla="*/ 0 h 58"/>
                    <a:gd name="T30" fmla="*/ 0 w 87"/>
                    <a:gd name="T31" fmla="*/ 0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7"/>
                    <a:gd name="T49" fmla="*/ 0 h 58"/>
                    <a:gd name="T50" fmla="*/ 87 w 87"/>
                    <a:gd name="T51" fmla="*/ 58 h 5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7" h="58">
                      <a:moveTo>
                        <a:pt x="43" y="44"/>
                      </a:moveTo>
                      <a:lnTo>
                        <a:pt x="0" y="30"/>
                      </a:lnTo>
                      <a:lnTo>
                        <a:pt x="6" y="21"/>
                      </a:lnTo>
                      <a:lnTo>
                        <a:pt x="12" y="12"/>
                      </a:lnTo>
                      <a:lnTo>
                        <a:pt x="21" y="6"/>
                      </a:lnTo>
                      <a:lnTo>
                        <a:pt x="30" y="1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1" y="4"/>
                      </a:lnTo>
                      <a:lnTo>
                        <a:pt x="71" y="10"/>
                      </a:lnTo>
                      <a:lnTo>
                        <a:pt x="78" y="17"/>
                      </a:lnTo>
                      <a:lnTo>
                        <a:pt x="84" y="26"/>
                      </a:lnTo>
                      <a:lnTo>
                        <a:pt x="87" y="37"/>
                      </a:lnTo>
                      <a:lnTo>
                        <a:pt x="87" y="47"/>
                      </a:lnTo>
                      <a:lnTo>
                        <a:pt x="86" y="58"/>
                      </a:lnTo>
                      <a:lnTo>
                        <a:pt x="43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2" name="Freeform 1380"/>
                <p:cNvSpPr>
                  <a:spLocks/>
                </p:cNvSpPr>
                <p:nvPr/>
              </p:nvSpPr>
              <p:spPr bwMode="auto">
                <a:xfrm>
                  <a:off x="1778" y="564"/>
                  <a:ext cx="15" cy="9"/>
                </a:xfrm>
                <a:custGeom>
                  <a:avLst/>
                  <a:gdLst>
                    <a:gd name="T0" fmla="*/ 0 w 87"/>
                    <a:gd name="T1" fmla="*/ 0 h 58"/>
                    <a:gd name="T2" fmla="*/ 0 w 87"/>
                    <a:gd name="T3" fmla="*/ 0 h 58"/>
                    <a:gd name="T4" fmla="*/ 0 w 87"/>
                    <a:gd name="T5" fmla="*/ 0 h 58"/>
                    <a:gd name="T6" fmla="*/ 0 w 87"/>
                    <a:gd name="T7" fmla="*/ 0 h 58"/>
                    <a:gd name="T8" fmla="*/ 0 w 87"/>
                    <a:gd name="T9" fmla="*/ 0 h 58"/>
                    <a:gd name="T10" fmla="*/ 0 w 87"/>
                    <a:gd name="T11" fmla="*/ 0 h 58"/>
                    <a:gd name="T12" fmla="*/ 0 w 87"/>
                    <a:gd name="T13" fmla="*/ 0 h 58"/>
                    <a:gd name="T14" fmla="*/ 0 w 87"/>
                    <a:gd name="T15" fmla="*/ 0 h 58"/>
                    <a:gd name="T16" fmla="*/ 0 w 87"/>
                    <a:gd name="T17" fmla="*/ 0 h 58"/>
                    <a:gd name="T18" fmla="*/ 0 w 87"/>
                    <a:gd name="T19" fmla="*/ 0 h 58"/>
                    <a:gd name="T20" fmla="*/ 0 w 87"/>
                    <a:gd name="T21" fmla="*/ 0 h 58"/>
                    <a:gd name="T22" fmla="*/ 0 w 87"/>
                    <a:gd name="T23" fmla="*/ 0 h 58"/>
                    <a:gd name="T24" fmla="*/ 0 w 87"/>
                    <a:gd name="T25" fmla="*/ 0 h 58"/>
                    <a:gd name="T26" fmla="*/ 0 w 87"/>
                    <a:gd name="T27" fmla="*/ 0 h 5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58"/>
                    <a:gd name="T44" fmla="*/ 87 w 87"/>
                    <a:gd name="T45" fmla="*/ 58 h 5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58">
                      <a:moveTo>
                        <a:pt x="0" y="30"/>
                      </a:moveTo>
                      <a:lnTo>
                        <a:pt x="6" y="21"/>
                      </a:lnTo>
                      <a:lnTo>
                        <a:pt x="12" y="12"/>
                      </a:lnTo>
                      <a:lnTo>
                        <a:pt x="21" y="6"/>
                      </a:lnTo>
                      <a:lnTo>
                        <a:pt x="30" y="1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1" y="4"/>
                      </a:lnTo>
                      <a:lnTo>
                        <a:pt x="71" y="10"/>
                      </a:lnTo>
                      <a:lnTo>
                        <a:pt x="78" y="17"/>
                      </a:lnTo>
                      <a:lnTo>
                        <a:pt x="84" y="26"/>
                      </a:lnTo>
                      <a:lnTo>
                        <a:pt x="87" y="37"/>
                      </a:lnTo>
                      <a:lnTo>
                        <a:pt x="87" y="47"/>
                      </a:lnTo>
                      <a:lnTo>
                        <a:pt x="86" y="5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3" name="Freeform 1381"/>
                <p:cNvSpPr>
                  <a:spLocks/>
                </p:cNvSpPr>
                <p:nvPr/>
              </p:nvSpPr>
              <p:spPr bwMode="auto">
                <a:xfrm>
                  <a:off x="1829" y="1441"/>
                  <a:ext cx="13" cy="13"/>
                </a:xfrm>
                <a:custGeom>
                  <a:avLst/>
                  <a:gdLst>
                    <a:gd name="T0" fmla="*/ 0 w 75"/>
                    <a:gd name="T1" fmla="*/ 0 h 75"/>
                    <a:gd name="T2" fmla="*/ 0 w 75"/>
                    <a:gd name="T3" fmla="*/ 0 h 75"/>
                    <a:gd name="T4" fmla="*/ 0 w 75"/>
                    <a:gd name="T5" fmla="*/ 0 h 75"/>
                    <a:gd name="T6" fmla="*/ 0 w 75"/>
                    <a:gd name="T7" fmla="*/ 0 h 75"/>
                    <a:gd name="T8" fmla="*/ 0 w 75"/>
                    <a:gd name="T9" fmla="*/ 0 h 75"/>
                    <a:gd name="T10" fmla="*/ 0 w 75"/>
                    <a:gd name="T11" fmla="*/ 0 h 75"/>
                    <a:gd name="T12" fmla="*/ 0 w 75"/>
                    <a:gd name="T13" fmla="*/ 0 h 75"/>
                    <a:gd name="T14" fmla="*/ 0 w 75"/>
                    <a:gd name="T15" fmla="*/ 0 h 75"/>
                    <a:gd name="T16" fmla="*/ 0 w 75"/>
                    <a:gd name="T17" fmla="*/ 0 h 75"/>
                    <a:gd name="T18" fmla="*/ 0 w 75"/>
                    <a:gd name="T19" fmla="*/ 0 h 75"/>
                    <a:gd name="T20" fmla="*/ 0 w 75"/>
                    <a:gd name="T21" fmla="*/ 0 h 75"/>
                    <a:gd name="T22" fmla="*/ 0 w 75"/>
                    <a:gd name="T23" fmla="*/ 0 h 75"/>
                    <a:gd name="T24" fmla="*/ 0 w 75"/>
                    <a:gd name="T25" fmla="*/ 0 h 75"/>
                    <a:gd name="T26" fmla="*/ 0 w 75"/>
                    <a:gd name="T27" fmla="*/ 0 h 75"/>
                    <a:gd name="T28" fmla="*/ 0 w 75"/>
                    <a:gd name="T29" fmla="*/ 0 h 75"/>
                    <a:gd name="T30" fmla="*/ 0 w 75"/>
                    <a:gd name="T31" fmla="*/ 0 h 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75"/>
                    <a:gd name="T49" fmla="*/ 0 h 75"/>
                    <a:gd name="T50" fmla="*/ 75 w 75"/>
                    <a:gd name="T51" fmla="*/ 75 h 7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75" h="75">
                      <a:moveTo>
                        <a:pt x="31" y="31"/>
                      </a:moveTo>
                      <a:lnTo>
                        <a:pt x="62" y="0"/>
                      </a:lnTo>
                      <a:lnTo>
                        <a:pt x="69" y="9"/>
                      </a:lnTo>
                      <a:lnTo>
                        <a:pt x="74" y="18"/>
                      </a:lnTo>
                      <a:lnTo>
                        <a:pt x="75" y="29"/>
                      </a:lnTo>
                      <a:lnTo>
                        <a:pt x="75" y="40"/>
                      </a:lnTo>
                      <a:lnTo>
                        <a:pt x="72" y="49"/>
                      </a:lnTo>
                      <a:lnTo>
                        <a:pt x="66" y="59"/>
                      </a:lnTo>
                      <a:lnTo>
                        <a:pt x="58" y="66"/>
                      </a:lnTo>
                      <a:lnTo>
                        <a:pt x="49" y="72"/>
                      </a:lnTo>
                      <a:lnTo>
                        <a:pt x="38" y="75"/>
                      </a:lnTo>
                      <a:lnTo>
                        <a:pt x="28" y="75"/>
                      </a:lnTo>
                      <a:lnTo>
                        <a:pt x="18" y="74"/>
                      </a:lnTo>
                      <a:lnTo>
                        <a:pt x="7" y="68"/>
                      </a:lnTo>
                      <a:lnTo>
                        <a:pt x="0" y="62"/>
                      </a:lnTo>
                      <a:lnTo>
                        <a:pt x="31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4" name="Freeform 1382"/>
                <p:cNvSpPr>
                  <a:spLocks/>
                </p:cNvSpPr>
                <p:nvPr/>
              </p:nvSpPr>
              <p:spPr bwMode="auto">
                <a:xfrm>
                  <a:off x="1829" y="1441"/>
                  <a:ext cx="13" cy="13"/>
                </a:xfrm>
                <a:custGeom>
                  <a:avLst/>
                  <a:gdLst>
                    <a:gd name="T0" fmla="*/ 0 w 75"/>
                    <a:gd name="T1" fmla="*/ 0 h 75"/>
                    <a:gd name="T2" fmla="*/ 0 w 75"/>
                    <a:gd name="T3" fmla="*/ 0 h 75"/>
                    <a:gd name="T4" fmla="*/ 0 w 75"/>
                    <a:gd name="T5" fmla="*/ 0 h 75"/>
                    <a:gd name="T6" fmla="*/ 0 w 75"/>
                    <a:gd name="T7" fmla="*/ 0 h 75"/>
                    <a:gd name="T8" fmla="*/ 0 w 75"/>
                    <a:gd name="T9" fmla="*/ 0 h 75"/>
                    <a:gd name="T10" fmla="*/ 0 w 75"/>
                    <a:gd name="T11" fmla="*/ 0 h 75"/>
                    <a:gd name="T12" fmla="*/ 0 w 75"/>
                    <a:gd name="T13" fmla="*/ 0 h 75"/>
                    <a:gd name="T14" fmla="*/ 0 w 75"/>
                    <a:gd name="T15" fmla="*/ 0 h 75"/>
                    <a:gd name="T16" fmla="*/ 0 w 75"/>
                    <a:gd name="T17" fmla="*/ 0 h 75"/>
                    <a:gd name="T18" fmla="*/ 0 w 75"/>
                    <a:gd name="T19" fmla="*/ 0 h 75"/>
                    <a:gd name="T20" fmla="*/ 0 w 75"/>
                    <a:gd name="T21" fmla="*/ 0 h 75"/>
                    <a:gd name="T22" fmla="*/ 0 w 75"/>
                    <a:gd name="T23" fmla="*/ 0 h 75"/>
                    <a:gd name="T24" fmla="*/ 0 w 75"/>
                    <a:gd name="T25" fmla="*/ 0 h 75"/>
                    <a:gd name="T26" fmla="*/ 0 w 75"/>
                    <a:gd name="T27" fmla="*/ 0 h 7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5"/>
                    <a:gd name="T43" fmla="*/ 0 h 75"/>
                    <a:gd name="T44" fmla="*/ 75 w 75"/>
                    <a:gd name="T45" fmla="*/ 75 h 7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5" h="75">
                      <a:moveTo>
                        <a:pt x="62" y="0"/>
                      </a:moveTo>
                      <a:lnTo>
                        <a:pt x="69" y="9"/>
                      </a:lnTo>
                      <a:lnTo>
                        <a:pt x="74" y="18"/>
                      </a:lnTo>
                      <a:lnTo>
                        <a:pt x="75" y="29"/>
                      </a:lnTo>
                      <a:lnTo>
                        <a:pt x="75" y="40"/>
                      </a:lnTo>
                      <a:lnTo>
                        <a:pt x="72" y="49"/>
                      </a:lnTo>
                      <a:lnTo>
                        <a:pt x="66" y="59"/>
                      </a:lnTo>
                      <a:lnTo>
                        <a:pt x="58" y="66"/>
                      </a:lnTo>
                      <a:lnTo>
                        <a:pt x="49" y="72"/>
                      </a:lnTo>
                      <a:lnTo>
                        <a:pt x="38" y="75"/>
                      </a:lnTo>
                      <a:lnTo>
                        <a:pt x="28" y="75"/>
                      </a:lnTo>
                      <a:lnTo>
                        <a:pt x="18" y="74"/>
                      </a:lnTo>
                      <a:lnTo>
                        <a:pt x="7" y="68"/>
                      </a:lnTo>
                      <a:lnTo>
                        <a:pt x="0" y="6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5" name="Freeform 1383"/>
                <p:cNvSpPr>
                  <a:spLocks/>
                </p:cNvSpPr>
                <p:nvPr/>
              </p:nvSpPr>
              <p:spPr bwMode="auto">
                <a:xfrm>
                  <a:off x="1803" y="1415"/>
                  <a:ext cx="37" cy="37"/>
                </a:xfrm>
                <a:custGeom>
                  <a:avLst/>
                  <a:gdLst>
                    <a:gd name="T0" fmla="*/ 0 w 221"/>
                    <a:gd name="T1" fmla="*/ 0 h 222"/>
                    <a:gd name="T2" fmla="*/ 0 w 221"/>
                    <a:gd name="T3" fmla="*/ 0 h 222"/>
                    <a:gd name="T4" fmla="*/ 0 w 221"/>
                    <a:gd name="T5" fmla="*/ 0 h 222"/>
                    <a:gd name="T6" fmla="*/ 0 w 221"/>
                    <a:gd name="T7" fmla="*/ 0 h 222"/>
                    <a:gd name="T8" fmla="*/ 0 w 221"/>
                    <a:gd name="T9" fmla="*/ 0 h 222"/>
                    <a:gd name="T10" fmla="*/ 0 w 221"/>
                    <a:gd name="T11" fmla="*/ 0 h 222"/>
                    <a:gd name="T12" fmla="*/ 0 w 221"/>
                    <a:gd name="T13" fmla="*/ 0 h 2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1"/>
                    <a:gd name="T22" fmla="*/ 0 h 222"/>
                    <a:gd name="T23" fmla="*/ 221 w 221"/>
                    <a:gd name="T24" fmla="*/ 222 h 22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1" h="222">
                      <a:moveTo>
                        <a:pt x="159" y="222"/>
                      </a:moveTo>
                      <a:lnTo>
                        <a:pt x="190" y="191"/>
                      </a:lnTo>
                      <a:lnTo>
                        <a:pt x="221" y="160"/>
                      </a:lnTo>
                      <a:lnTo>
                        <a:pt x="62" y="0"/>
                      </a:ln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159" y="2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6" name="Freeform 1384"/>
                <p:cNvSpPr>
                  <a:spLocks/>
                </p:cNvSpPr>
                <p:nvPr/>
              </p:nvSpPr>
              <p:spPr bwMode="auto">
                <a:xfrm>
                  <a:off x="1803" y="1415"/>
                  <a:ext cx="37" cy="37"/>
                </a:xfrm>
                <a:custGeom>
                  <a:avLst/>
                  <a:gdLst>
                    <a:gd name="T0" fmla="*/ 0 w 221"/>
                    <a:gd name="T1" fmla="*/ 0 h 222"/>
                    <a:gd name="T2" fmla="*/ 0 w 221"/>
                    <a:gd name="T3" fmla="*/ 0 h 222"/>
                    <a:gd name="T4" fmla="*/ 0 w 221"/>
                    <a:gd name="T5" fmla="*/ 0 h 222"/>
                    <a:gd name="T6" fmla="*/ 0 w 221"/>
                    <a:gd name="T7" fmla="*/ 0 h 222"/>
                    <a:gd name="T8" fmla="*/ 0 w 221"/>
                    <a:gd name="T9" fmla="*/ 0 h 222"/>
                    <a:gd name="T10" fmla="*/ 0 w 221"/>
                    <a:gd name="T11" fmla="*/ 0 h 222"/>
                    <a:gd name="T12" fmla="*/ 0 w 221"/>
                    <a:gd name="T13" fmla="*/ 0 h 2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1"/>
                    <a:gd name="T22" fmla="*/ 0 h 222"/>
                    <a:gd name="T23" fmla="*/ 221 w 221"/>
                    <a:gd name="T24" fmla="*/ 222 h 22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1" h="222">
                      <a:moveTo>
                        <a:pt x="159" y="222"/>
                      </a:moveTo>
                      <a:lnTo>
                        <a:pt x="190" y="191"/>
                      </a:lnTo>
                      <a:lnTo>
                        <a:pt x="221" y="160"/>
                      </a:lnTo>
                      <a:lnTo>
                        <a:pt x="62" y="0"/>
                      </a:lnTo>
                      <a:lnTo>
                        <a:pt x="31" y="31"/>
                      </a:lnTo>
                      <a:lnTo>
                        <a:pt x="0" y="62"/>
                      </a:lnTo>
                      <a:lnTo>
                        <a:pt x="159" y="22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7" name="Freeform 1385"/>
                <p:cNvSpPr>
                  <a:spLocks/>
                </p:cNvSpPr>
                <p:nvPr/>
              </p:nvSpPr>
              <p:spPr bwMode="auto">
                <a:xfrm>
                  <a:off x="1801" y="1412"/>
                  <a:ext cx="12" cy="13"/>
                </a:xfrm>
                <a:custGeom>
                  <a:avLst/>
                  <a:gdLst>
                    <a:gd name="T0" fmla="*/ 0 w 75"/>
                    <a:gd name="T1" fmla="*/ 0 h 75"/>
                    <a:gd name="T2" fmla="*/ 0 w 75"/>
                    <a:gd name="T3" fmla="*/ 0 h 75"/>
                    <a:gd name="T4" fmla="*/ 0 w 75"/>
                    <a:gd name="T5" fmla="*/ 0 h 75"/>
                    <a:gd name="T6" fmla="*/ 0 w 75"/>
                    <a:gd name="T7" fmla="*/ 0 h 75"/>
                    <a:gd name="T8" fmla="*/ 0 w 75"/>
                    <a:gd name="T9" fmla="*/ 0 h 75"/>
                    <a:gd name="T10" fmla="*/ 0 w 75"/>
                    <a:gd name="T11" fmla="*/ 0 h 75"/>
                    <a:gd name="T12" fmla="*/ 0 w 75"/>
                    <a:gd name="T13" fmla="*/ 0 h 75"/>
                    <a:gd name="T14" fmla="*/ 0 w 75"/>
                    <a:gd name="T15" fmla="*/ 0 h 75"/>
                    <a:gd name="T16" fmla="*/ 0 w 75"/>
                    <a:gd name="T17" fmla="*/ 0 h 75"/>
                    <a:gd name="T18" fmla="*/ 0 w 75"/>
                    <a:gd name="T19" fmla="*/ 0 h 75"/>
                    <a:gd name="T20" fmla="*/ 0 w 75"/>
                    <a:gd name="T21" fmla="*/ 0 h 75"/>
                    <a:gd name="T22" fmla="*/ 0 w 75"/>
                    <a:gd name="T23" fmla="*/ 0 h 75"/>
                    <a:gd name="T24" fmla="*/ 0 w 75"/>
                    <a:gd name="T25" fmla="*/ 0 h 75"/>
                    <a:gd name="T26" fmla="*/ 0 w 75"/>
                    <a:gd name="T27" fmla="*/ 0 h 75"/>
                    <a:gd name="T28" fmla="*/ 0 w 75"/>
                    <a:gd name="T29" fmla="*/ 0 h 75"/>
                    <a:gd name="T30" fmla="*/ 0 w 75"/>
                    <a:gd name="T31" fmla="*/ 0 h 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75"/>
                    <a:gd name="T49" fmla="*/ 0 h 75"/>
                    <a:gd name="T50" fmla="*/ 75 w 75"/>
                    <a:gd name="T51" fmla="*/ 75 h 7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75" h="75">
                      <a:moveTo>
                        <a:pt x="44" y="44"/>
                      </a:moveTo>
                      <a:lnTo>
                        <a:pt x="13" y="75"/>
                      </a:lnTo>
                      <a:lnTo>
                        <a:pt x="5" y="66"/>
                      </a:lnTo>
                      <a:lnTo>
                        <a:pt x="1" y="57"/>
                      </a:lnTo>
                      <a:lnTo>
                        <a:pt x="0" y="46"/>
                      </a:lnTo>
                      <a:lnTo>
                        <a:pt x="0" y="35"/>
                      </a:lnTo>
                      <a:lnTo>
                        <a:pt x="3" y="26"/>
                      </a:lnTo>
                      <a:lnTo>
                        <a:pt x="8" y="16"/>
                      </a:lnTo>
                      <a:lnTo>
                        <a:pt x="17" y="8"/>
                      </a:lnTo>
                      <a:lnTo>
                        <a:pt x="26" y="3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7" y="1"/>
                      </a:lnTo>
                      <a:lnTo>
                        <a:pt x="67" y="6"/>
                      </a:lnTo>
                      <a:lnTo>
                        <a:pt x="75" y="13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8" name="Freeform 1386"/>
                <p:cNvSpPr>
                  <a:spLocks/>
                </p:cNvSpPr>
                <p:nvPr/>
              </p:nvSpPr>
              <p:spPr bwMode="auto">
                <a:xfrm>
                  <a:off x="1801" y="1412"/>
                  <a:ext cx="12" cy="13"/>
                </a:xfrm>
                <a:custGeom>
                  <a:avLst/>
                  <a:gdLst>
                    <a:gd name="T0" fmla="*/ 0 w 75"/>
                    <a:gd name="T1" fmla="*/ 0 h 75"/>
                    <a:gd name="T2" fmla="*/ 0 w 75"/>
                    <a:gd name="T3" fmla="*/ 0 h 75"/>
                    <a:gd name="T4" fmla="*/ 0 w 75"/>
                    <a:gd name="T5" fmla="*/ 0 h 75"/>
                    <a:gd name="T6" fmla="*/ 0 w 75"/>
                    <a:gd name="T7" fmla="*/ 0 h 75"/>
                    <a:gd name="T8" fmla="*/ 0 w 75"/>
                    <a:gd name="T9" fmla="*/ 0 h 75"/>
                    <a:gd name="T10" fmla="*/ 0 w 75"/>
                    <a:gd name="T11" fmla="*/ 0 h 75"/>
                    <a:gd name="T12" fmla="*/ 0 w 75"/>
                    <a:gd name="T13" fmla="*/ 0 h 75"/>
                    <a:gd name="T14" fmla="*/ 0 w 75"/>
                    <a:gd name="T15" fmla="*/ 0 h 75"/>
                    <a:gd name="T16" fmla="*/ 0 w 75"/>
                    <a:gd name="T17" fmla="*/ 0 h 75"/>
                    <a:gd name="T18" fmla="*/ 0 w 75"/>
                    <a:gd name="T19" fmla="*/ 0 h 75"/>
                    <a:gd name="T20" fmla="*/ 0 w 75"/>
                    <a:gd name="T21" fmla="*/ 0 h 75"/>
                    <a:gd name="T22" fmla="*/ 0 w 75"/>
                    <a:gd name="T23" fmla="*/ 0 h 75"/>
                    <a:gd name="T24" fmla="*/ 0 w 75"/>
                    <a:gd name="T25" fmla="*/ 0 h 75"/>
                    <a:gd name="T26" fmla="*/ 0 w 75"/>
                    <a:gd name="T27" fmla="*/ 0 h 7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5"/>
                    <a:gd name="T43" fmla="*/ 0 h 75"/>
                    <a:gd name="T44" fmla="*/ 75 w 75"/>
                    <a:gd name="T45" fmla="*/ 75 h 7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5" h="75">
                      <a:moveTo>
                        <a:pt x="13" y="75"/>
                      </a:moveTo>
                      <a:lnTo>
                        <a:pt x="5" y="66"/>
                      </a:lnTo>
                      <a:lnTo>
                        <a:pt x="1" y="57"/>
                      </a:lnTo>
                      <a:lnTo>
                        <a:pt x="0" y="46"/>
                      </a:lnTo>
                      <a:lnTo>
                        <a:pt x="0" y="35"/>
                      </a:lnTo>
                      <a:lnTo>
                        <a:pt x="3" y="26"/>
                      </a:lnTo>
                      <a:lnTo>
                        <a:pt x="8" y="16"/>
                      </a:lnTo>
                      <a:lnTo>
                        <a:pt x="17" y="8"/>
                      </a:lnTo>
                      <a:lnTo>
                        <a:pt x="26" y="3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7" y="1"/>
                      </a:lnTo>
                      <a:lnTo>
                        <a:pt x="67" y="6"/>
                      </a:lnTo>
                      <a:lnTo>
                        <a:pt x="75" y="1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9" name="Freeform 1387"/>
                <p:cNvSpPr>
                  <a:spLocks/>
                </p:cNvSpPr>
                <p:nvPr/>
              </p:nvSpPr>
              <p:spPr bwMode="auto">
                <a:xfrm>
                  <a:off x="1490" y="874"/>
                  <a:ext cx="14" cy="8"/>
                </a:xfrm>
                <a:custGeom>
                  <a:avLst/>
                  <a:gdLst>
                    <a:gd name="T0" fmla="*/ 0 w 88"/>
                    <a:gd name="T1" fmla="*/ 0 h 53"/>
                    <a:gd name="T2" fmla="*/ 0 w 88"/>
                    <a:gd name="T3" fmla="*/ 0 h 53"/>
                    <a:gd name="T4" fmla="*/ 0 w 88"/>
                    <a:gd name="T5" fmla="*/ 0 h 53"/>
                    <a:gd name="T6" fmla="*/ 0 w 88"/>
                    <a:gd name="T7" fmla="*/ 0 h 53"/>
                    <a:gd name="T8" fmla="*/ 0 w 88"/>
                    <a:gd name="T9" fmla="*/ 0 h 53"/>
                    <a:gd name="T10" fmla="*/ 0 w 88"/>
                    <a:gd name="T11" fmla="*/ 0 h 53"/>
                    <a:gd name="T12" fmla="*/ 0 w 88"/>
                    <a:gd name="T13" fmla="*/ 0 h 53"/>
                    <a:gd name="T14" fmla="*/ 0 w 88"/>
                    <a:gd name="T15" fmla="*/ 0 h 53"/>
                    <a:gd name="T16" fmla="*/ 0 w 88"/>
                    <a:gd name="T17" fmla="*/ 0 h 53"/>
                    <a:gd name="T18" fmla="*/ 0 w 88"/>
                    <a:gd name="T19" fmla="*/ 0 h 53"/>
                    <a:gd name="T20" fmla="*/ 0 w 88"/>
                    <a:gd name="T21" fmla="*/ 0 h 53"/>
                    <a:gd name="T22" fmla="*/ 0 w 88"/>
                    <a:gd name="T23" fmla="*/ 0 h 53"/>
                    <a:gd name="T24" fmla="*/ 0 w 88"/>
                    <a:gd name="T25" fmla="*/ 0 h 53"/>
                    <a:gd name="T26" fmla="*/ 0 w 88"/>
                    <a:gd name="T27" fmla="*/ 0 h 53"/>
                    <a:gd name="T28" fmla="*/ 0 w 88"/>
                    <a:gd name="T29" fmla="*/ 0 h 53"/>
                    <a:gd name="T30" fmla="*/ 0 w 88"/>
                    <a:gd name="T31" fmla="*/ 0 h 5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53"/>
                    <a:gd name="T50" fmla="*/ 88 w 88"/>
                    <a:gd name="T51" fmla="*/ 53 h 5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53">
                      <a:moveTo>
                        <a:pt x="44" y="44"/>
                      </a:moveTo>
                      <a:lnTo>
                        <a:pt x="0" y="36"/>
                      </a:lnTo>
                      <a:lnTo>
                        <a:pt x="3" y="25"/>
                      </a:lnTo>
                      <a:lnTo>
                        <a:pt x="10" y="16"/>
                      </a:lnTo>
                      <a:lnTo>
                        <a:pt x="17" y="9"/>
                      </a:lnTo>
                      <a:lnTo>
                        <a:pt x="27" y="4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2"/>
                      </a:lnTo>
                      <a:lnTo>
                        <a:pt x="67" y="7"/>
                      </a:lnTo>
                      <a:lnTo>
                        <a:pt x="76" y="13"/>
                      </a:lnTo>
                      <a:lnTo>
                        <a:pt x="82" y="22"/>
                      </a:lnTo>
                      <a:lnTo>
                        <a:pt x="87" y="31"/>
                      </a:lnTo>
                      <a:lnTo>
                        <a:pt x="88" y="42"/>
                      </a:lnTo>
                      <a:lnTo>
                        <a:pt x="88" y="53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0" name="Freeform 1388"/>
                <p:cNvSpPr>
                  <a:spLocks/>
                </p:cNvSpPr>
                <p:nvPr/>
              </p:nvSpPr>
              <p:spPr bwMode="auto">
                <a:xfrm>
                  <a:off x="1490" y="874"/>
                  <a:ext cx="14" cy="8"/>
                </a:xfrm>
                <a:custGeom>
                  <a:avLst/>
                  <a:gdLst>
                    <a:gd name="T0" fmla="*/ 0 w 88"/>
                    <a:gd name="T1" fmla="*/ 0 h 53"/>
                    <a:gd name="T2" fmla="*/ 0 w 88"/>
                    <a:gd name="T3" fmla="*/ 0 h 53"/>
                    <a:gd name="T4" fmla="*/ 0 w 88"/>
                    <a:gd name="T5" fmla="*/ 0 h 53"/>
                    <a:gd name="T6" fmla="*/ 0 w 88"/>
                    <a:gd name="T7" fmla="*/ 0 h 53"/>
                    <a:gd name="T8" fmla="*/ 0 w 88"/>
                    <a:gd name="T9" fmla="*/ 0 h 53"/>
                    <a:gd name="T10" fmla="*/ 0 w 88"/>
                    <a:gd name="T11" fmla="*/ 0 h 53"/>
                    <a:gd name="T12" fmla="*/ 0 w 88"/>
                    <a:gd name="T13" fmla="*/ 0 h 53"/>
                    <a:gd name="T14" fmla="*/ 0 w 88"/>
                    <a:gd name="T15" fmla="*/ 0 h 53"/>
                    <a:gd name="T16" fmla="*/ 0 w 88"/>
                    <a:gd name="T17" fmla="*/ 0 h 53"/>
                    <a:gd name="T18" fmla="*/ 0 w 88"/>
                    <a:gd name="T19" fmla="*/ 0 h 53"/>
                    <a:gd name="T20" fmla="*/ 0 w 88"/>
                    <a:gd name="T21" fmla="*/ 0 h 53"/>
                    <a:gd name="T22" fmla="*/ 0 w 88"/>
                    <a:gd name="T23" fmla="*/ 0 h 53"/>
                    <a:gd name="T24" fmla="*/ 0 w 88"/>
                    <a:gd name="T25" fmla="*/ 0 h 53"/>
                    <a:gd name="T26" fmla="*/ 0 w 88"/>
                    <a:gd name="T27" fmla="*/ 0 h 5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53"/>
                    <a:gd name="T44" fmla="*/ 88 w 88"/>
                    <a:gd name="T45" fmla="*/ 53 h 5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53">
                      <a:moveTo>
                        <a:pt x="0" y="36"/>
                      </a:moveTo>
                      <a:lnTo>
                        <a:pt x="3" y="25"/>
                      </a:lnTo>
                      <a:lnTo>
                        <a:pt x="10" y="16"/>
                      </a:lnTo>
                      <a:lnTo>
                        <a:pt x="17" y="9"/>
                      </a:lnTo>
                      <a:lnTo>
                        <a:pt x="27" y="4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2"/>
                      </a:lnTo>
                      <a:lnTo>
                        <a:pt x="67" y="7"/>
                      </a:lnTo>
                      <a:lnTo>
                        <a:pt x="76" y="13"/>
                      </a:lnTo>
                      <a:lnTo>
                        <a:pt x="82" y="22"/>
                      </a:lnTo>
                      <a:lnTo>
                        <a:pt x="87" y="31"/>
                      </a:lnTo>
                      <a:lnTo>
                        <a:pt x="88" y="42"/>
                      </a:lnTo>
                      <a:lnTo>
                        <a:pt x="88" y="5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1" name="Freeform 1389"/>
                <p:cNvSpPr>
                  <a:spLocks/>
                </p:cNvSpPr>
                <p:nvPr/>
              </p:nvSpPr>
              <p:spPr bwMode="auto">
                <a:xfrm>
                  <a:off x="1473" y="880"/>
                  <a:ext cx="31" cy="88"/>
                </a:xfrm>
                <a:custGeom>
                  <a:avLst/>
                  <a:gdLst>
                    <a:gd name="T0" fmla="*/ 0 w 189"/>
                    <a:gd name="T1" fmla="*/ 0 h 530"/>
                    <a:gd name="T2" fmla="*/ 0 w 189"/>
                    <a:gd name="T3" fmla="*/ 0 h 530"/>
                    <a:gd name="T4" fmla="*/ 0 w 189"/>
                    <a:gd name="T5" fmla="*/ 0 h 530"/>
                    <a:gd name="T6" fmla="*/ 0 w 189"/>
                    <a:gd name="T7" fmla="*/ 0 h 530"/>
                    <a:gd name="T8" fmla="*/ 0 w 189"/>
                    <a:gd name="T9" fmla="*/ 0 h 530"/>
                    <a:gd name="T10" fmla="*/ 0 w 189"/>
                    <a:gd name="T11" fmla="*/ 0 h 530"/>
                    <a:gd name="T12" fmla="*/ 0 w 189"/>
                    <a:gd name="T13" fmla="*/ 0 h 5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9"/>
                    <a:gd name="T22" fmla="*/ 0 h 530"/>
                    <a:gd name="T23" fmla="*/ 189 w 189"/>
                    <a:gd name="T24" fmla="*/ 530 h 53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9" h="530">
                      <a:moveTo>
                        <a:pt x="189" y="17"/>
                      </a:moveTo>
                      <a:lnTo>
                        <a:pt x="145" y="8"/>
                      </a:lnTo>
                      <a:lnTo>
                        <a:pt x="101" y="0"/>
                      </a:lnTo>
                      <a:lnTo>
                        <a:pt x="0" y="513"/>
                      </a:lnTo>
                      <a:lnTo>
                        <a:pt x="43" y="521"/>
                      </a:lnTo>
                      <a:lnTo>
                        <a:pt x="87" y="530"/>
                      </a:lnTo>
                      <a:lnTo>
                        <a:pt x="189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2" name="Freeform 1390"/>
                <p:cNvSpPr>
                  <a:spLocks/>
                </p:cNvSpPr>
                <p:nvPr/>
              </p:nvSpPr>
              <p:spPr bwMode="auto">
                <a:xfrm>
                  <a:off x="1473" y="880"/>
                  <a:ext cx="31" cy="88"/>
                </a:xfrm>
                <a:custGeom>
                  <a:avLst/>
                  <a:gdLst>
                    <a:gd name="T0" fmla="*/ 0 w 189"/>
                    <a:gd name="T1" fmla="*/ 0 h 530"/>
                    <a:gd name="T2" fmla="*/ 0 w 189"/>
                    <a:gd name="T3" fmla="*/ 0 h 530"/>
                    <a:gd name="T4" fmla="*/ 0 w 189"/>
                    <a:gd name="T5" fmla="*/ 0 h 530"/>
                    <a:gd name="T6" fmla="*/ 0 w 189"/>
                    <a:gd name="T7" fmla="*/ 0 h 530"/>
                    <a:gd name="T8" fmla="*/ 0 w 189"/>
                    <a:gd name="T9" fmla="*/ 0 h 530"/>
                    <a:gd name="T10" fmla="*/ 0 w 189"/>
                    <a:gd name="T11" fmla="*/ 0 h 530"/>
                    <a:gd name="T12" fmla="*/ 0 w 189"/>
                    <a:gd name="T13" fmla="*/ 0 h 5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9"/>
                    <a:gd name="T22" fmla="*/ 0 h 530"/>
                    <a:gd name="T23" fmla="*/ 189 w 189"/>
                    <a:gd name="T24" fmla="*/ 530 h 53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9" h="530">
                      <a:moveTo>
                        <a:pt x="189" y="17"/>
                      </a:moveTo>
                      <a:lnTo>
                        <a:pt x="145" y="8"/>
                      </a:lnTo>
                      <a:lnTo>
                        <a:pt x="101" y="0"/>
                      </a:lnTo>
                      <a:lnTo>
                        <a:pt x="0" y="513"/>
                      </a:lnTo>
                      <a:lnTo>
                        <a:pt x="43" y="521"/>
                      </a:lnTo>
                      <a:lnTo>
                        <a:pt x="87" y="530"/>
                      </a:lnTo>
                      <a:lnTo>
                        <a:pt x="189" y="1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3" name="Freeform 1391"/>
                <p:cNvSpPr>
                  <a:spLocks/>
                </p:cNvSpPr>
                <p:nvPr/>
              </p:nvSpPr>
              <p:spPr bwMode="auto">
                <a:xfrm>
                  <a:off x="1473" y="965"/>
                  <a:ext cx="7" cy="2"/>
                </a:xfrm>
                <a:custGeom>
                  <a:avLst/>
                  <a:gdLst>
                    <a:gd name="T0" fmla="*/ 0 w 43"/>
                    <a:gd name="T1" fmla="*/ 0 h 9"/>
                    <a:gd name="T2" fmla="*/ 0 w 43"/>
                    <a:gd name="T3" fmla="*/ 0 h 9"/>
                    <a:gd name="T4" fmla="*/ 0 w 43"/>
                    <a:gd name="T5" fmla="*/ 0 h 9"/>
                    <a:gd name="T6" fmla="*/ 0 w 43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"/>
                    <a:gd name="T13" fmla="*/ 0 h 9"/>
                    <a:gd name="T14" fmla="*/ 43 w 43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" h="9">
                      <a:moveTo>
                        <a:pt x="43" y="8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43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4" name="Line 1392"/>
                <p:cNvSpPr>
                  <a:spLocks noChangeShapeType="1"/>
                </p:cNvSpPr>
                <p:nvPr/>
              </p:nvSpPr>
              <p:spPr bwMode="auto">
                <a:xfrm>
                  <a:off x="1473" y="965"/>
                  <a:ext cx="1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5" name="Freeform 1393"/>
                <p:cNvSpPr>
                  <a:spLocks/>
                </p:cNvSpPr>
                <p:nvPr/>
              </p:nvSpPr>
              <p:spPr bwMode="auto">
                <a:xfrm>
                  <a:off x="1473" y="966"/>
                  <a:ext cx="16" cy="88"/>
                </a:xfrm>
                <a:custGeom>
                  <a:avLst/>
                  <a:gdLst>
                    <a:gd name="T0" fmla="*/ 0 w 94"/>
                    <a:gd name="T1" fmla="*/ 0 h 524"/>
                    <a:gd name="T2" fmla="*/ 0 w 94"/>
                    <a:gd name="T3" fmla="*/ 0 h 524"/>
                    <a:gd name="T4" fmla="*/ 0 w 94"/>
                    <a:gd name="T5" fmla="*/ 0 h 524"/>
                    <a:gd name="T6" fmla="*/ 0 w 94"/>
                    <a:gd name="T7" fmla="*/ 0 h 524"/>
                    <a:gd name="T8" fmla="*/ 0 w 94"/>
                    <a:gd name="T9" fmla="*/ 0 h 524"/>
                    <a:gd name="T10" fmla="*/ 0 w 94"/>
                    <a:gd name="T11" fmla="*/ 0 h 524"/>
                    <a:gd name="T12" fmla="*/ 0 w 94"/>
                    <a:gd name="T13" fmla="*/ 0 h 5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4"/>
                    <a:gd name="T22" fmla="*/ 0 h 524"/>
                    <a:gd name="T23" fmla="*/ 94 w 94"/>
                    <a:gd name="T24" fmla="*/ 524 h 5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4" h="524">
                      <a:moveTo>
                        <a:pt x="87" y="0"/>
                      </a:moveTo>
                      <a:lnTo>
                        <a:pt x="43" y="1"/>
                      </a:lnTo>
                      <a:lnTo>
                        <a:pt x="0" y="2"/>
                      </a:lnTo>
                      <a:lnTo>
                        <a:pt x="6" y="524"/>
                      </a:lnTo>
                      <a:lnTo>
                        <a:pt x="50" y="523"/>
                      </a:lnTo>
                      <a:lnTo>
                        <a:pt x="94" y="52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6" name="Freeform 1394"/>
                <p:cNvSpPr>
                  <a:spLocks/>
                </p:cNvSpPr>
                <p:nvPr/>
              </p:nvSpPr>
              <p:spPr bwMode="auto">
                <a:xfrm>
                  <a:off x="1473" y="966"/>
                  <a:ext cx="16" cy="88"/>
                </a:xfrm>
                <a:custGeom>
                  <a:avLst/>
                  <a:gdLst>
                    <a:gd name="T0" fmla="*/ 0 w 94"/>
                    <a:gd name="T1" fmla="*/ 0 h 524"/>
                    <a:gd name="T2" fmla="*/ 0 w 94"/>
                    <a:gd name="T3" fmla="*/ 0 h 524"/>
                    <a:gd name="T4" fmla="*/ 0 w 94"/>
                    <a:gd name="T5" fmla="*/ 0 h 524"/>
                    <a:gd name="T6" fmla="*/ 0 w 94"/>
                    <a:gd name="T7" fmla="*/ 0 h 524"/>
                    <a:gd name="T8" fmla="*/ 0 w 94"/>
                    <a:gd name="T9" fmla="*/ 0 h 524"/>
                    <a:gd name="T10" fmla="*/ 0 w 94"/>
                    <a:gd name="T11" fmla="*/ 0 h 524"/>
                    <a:gd name="T12" fmla="*/ 0 w 94"/>
                    <a:gd name="T13" fmla="*/ 0 h 5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4"/>
                    <a:gd name="T22" fmla="*/ 0 h 524"/>
                    <a:gd name="T23" fmla="*/ 94 w 94"/>
                    <a:gd name="T24" fmla="*/ 524 h 5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4" h="524">
                      <a:moveTo>
                        <a:pt x="87" y="0"/>
                      </a:moveTo>
                      <a:lnTo>
                        <a:pt x="43" y="1"/>
                      </a:lnTo>
                      <a:lnTo>
                        <a:pt x="0" y="2"/>
                      </a:lnTo>
                      <a:lnTo>
                        <a:pt x="6" y="524"/>
                      </a:lnTo>
                      <a:lnTo>
                        <a:pt x="50" y="523"/>
                      </a:lnTo>
                      <a:lnTo>
                        <a:pt x="94" y="52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7" name="Freeform 1395"/>
                <p:cNvSpPr>
                  <a:spLocks/>
                </p:cNvSpPr>
                <p:nvPr/>
              </p:nvSpPr>
              <p:spPr bwMode="auto">
                <a:xfrm>
                  <a:off x="1474" y="1053"/>
                  <a:ext cx="7" cy="2"/>
                </a:xfrm>
                <a:custGeom>
                  <a:avLst/>
                  <a:gdLst>
                    <a:gd name="T0" fmla="*/ 0 w 44"/>
                    <a:gd name="T1" fmla="*/ 0 h 10"/>
                    <a:gd name="T2" fmla="*/ 0 w 44"/>
                    <a:gd name="T3" fmla="*/ 0 h 10"/>
                    <a:gd name="T4" fmla="*/ 0 w 44"/>
                    <a:gd name="T5" fmla="*/ 0 h 10"/>
                    <a:gd name="T6" fmla="*/ 0 w 44"/>
                    <a:gd name="T7" fmla="*/ 0 h 1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4"/>
                    <a:gd name="T13" fmla="*/ 0 h 10"/>
                    <a:gd name="T14" fmla="*/ 44 w 44"/>
                    <a:gd name="T15" fmla="*/ 10 h 1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4" h="10">
                      <a:moveTo>
                        <a:pt x="44" y="0"/>
                      </a:moveTo>
                      <a:lnTo>
                        <a:pt x="0" y="1"/>
                      </a:lnTo>
                      <a:lnTo>
                        <a:pt x="0" y="1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8" name="Line 1396"/>
                <p:cNvSpPr>
                  <a:spLocks noChangeShapeType="1"/>
                </p:cNvSpPr>
                <p:nvPr/>
              </p:nvSpPr>
              <p:spPr bwMode="auto">
                <a:xfrm>
                  <a:off x="1474" y="1054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9" name="Freeform 1397"/>
                <p:cNvSpPr>
                  <a:spLocks/>
                </p:cNvSpPr>
                <p:nvPr/>
              </p:nvSpPr>
              <p:spPr bwMode="auto">
                <a:xfrm>
                  <a:off x="1474" y="1052"/>
                  <a:ext cx="33" cy="88"/>
                </a:xfrm>
                <a:custGeom>
                  <a:avLst/>
                  <a:gdLst>
                    <a:gd name="T0" fmla="*/ 0 w 200"/>
                    <a:gd name="T1" fmla="*/ 0 h 531"/>
                    <a:gd name="T2" fmla="*/ 0 w 200"/>
                    <a:gd name="T3" fmla="*/ 0 h 531"/>
                    <a:gd name="T4" fmla="*/ 0 w 200"/>
                    <a:gd name="T5" fmla="*/ 0 h 531"/>
                    <a:gd name="T6" fmla="*/ 0 w 200"/>
                    <a:gd name="T7" fmla="*/ 0 h 531"/>
                    <a:gd name="T8" fmla="*/ 0 w 200"/>
                    <a:gd name="T9" fmla="*/ 0 h 531"/>
                    <a:gd name="T10" fmla="*/ 0 w 200"/>
                    <a:gd name="T11" fmla="*/ 0 h 531"/>
                    <a:gd name="T12" fmla="*/ 0 w 200"/>
                    <a:gd name="T13" fmla="*/ 0 h 5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0"/>
                    <a:gd name="T22" fmla="*/ 0 h 531"/>
                    <a:gd name="T23" fmla="*/ 200 w 200"/>
                    <a:gd name="T24" fmla="*/ 531 h 5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0" h="531">
                      <a:moveTo>
                        <a:pt x="88" y="0"/>
                      </a:moveTo>
                      <a:lnTo>
                        <a:pt x="44" y="10"/>
                      </a:lnTo>
                      <a:lnTo>
                        <a:pt x="0" y="20"/>
                      </a:lnTo>
                      <a:lnTo>
                        <a:pt x="112" y="531"/>
                      </a:lnTo>
                      <a:lnTo>
                        <a:pt x="156" y="521"/>
                      </a:lnTo>
                      <a:lnTo>
                        <a:pt x="200" y="511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0" name="Freeform 1398"/>
                <p:cNvSpPr>
                  <a:spLocks/>
                </p:cNvSpPr>
                <p:nvPr/>
              </p:nvSpPr>
              <p:spPr bwMode="auto">
                <a:xfrm>
                  <a:off x="1474" y="1052"/>
                  <a:ext cx="33" cy="88"/>
                </a:xfrm>
                <a:custGeom>
                  <a:avLst/>
                  <a:gdLst>
                    <a:gd name="T0" fmla="*/ 0 w 200"/>
                    <a:gd name="T1" fmla="*/ 0 h 531"/>
                    <a:gd name="T2" fmla="*/ 0 w 200"/>
                    <a:gd name="T3" fmla="*/ 0 h 531"/>
                    <a:gd name="T4" fmla="*/ 0 w 200"/>
                    <a:gd name="T5" fmla="*/ 0 h 531"/>
                    <a:gd name="T6" fmla="*/ 0 w 200"/>
                    <a:gd name="T7" fmla="*/ 0 h 531"/>
                    <a:gd name="T8" fmla="*/ 0 w 200"/>
                    <a:gd name="T9" fmla="*/ 0 h 531"/>
                    <a:gd name="T10" fmla="*/ 0 w 200"/>
                    <a:gd name="T11" fmla="*/ 0 h 531"/>
                    <a:gd name="T12" fmla="*/ 0 w 200"/>
                    <a:gd name="T13" fmla="*/ 0 h 5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0"/>
                    <a:gd name="T22" fmla="*/ 0 h 531"/>
                    <a:gd name="T23" fmla="*/ 200 w 200"/>
                    <a:gd name="T24" fmla="*/ 531 h 5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0" h="531">
                      <a:moveTo>
                        <a:pt x="88" y="0"/>
                      </a:moveTo>
                      <a:lnTo>
                        <a:pt x="44" y="10"/>
                      </a:lnTo>
                      <a:lnTo>
                        <a:pt x="0" y="20"/>
                      </a:lnTo>
                      <a:lnTo>
                        <a:pt x="112" y="531"/>
                      </a:lnTo>
                      <a:lnTo>
                        <a:pt x="156" y="521"/>
                      </a:lnTo>
                      <a:lnTo>
                        <a:pt x="200" y="511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1" name="Freeform 1399"/>
                <p:cNvSpPr>
                  <a:spLocks/>
                </p:cNvSpPr>
                <p:nvPr/>
              </p:nvSpPr>
              <p:spPr bwMode="auto">
                <a:xfrm>
                  <a:off x="1493" y="1139"/>
                  <a:ext cx="7" cy="3"/>
                </a:xfrm>
                <a:custGeom>
                  <a:avLst/>
                  <a:gdLst>
                    <a:gd name="T0" fmla="*/ 0 w 44"/>
                    <a:gd name="T1" fmla="*/ 0 h 18"/>
                    <a:gd name="T2" fmla="*/ 0 w 44"/>
                    <a:gd name="T3" fmla="*/ 0 h 18"/>
                    <a:gd name="T4" fmla="*/ 0 w 44"/>
                    <a:gd name="T5" fmla="*/ 0 h 18"/>
                    <a:gd name="T6" fmla="*/ 0 w 44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4"/>
                    <a:gd name="T13" fmla="*/ 0 h 18"/>
                    <a:gd name="T14" fmla="*/ 44 w 44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4" h="18">
                      <a:moveTo>
                        <a:pt x="44" y="0"/>
                      </a:moveTo>
                      <a:lnTo>
                        <a:pt x="0" y="10"/>
                      </a:lnTo>
                      <a:lnTo>
                        <a:pt x="3" y="18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2" name="Line 1400"/>
                <p:cNvSpPr>
                  <a:spLocks noChangeShapeType="1"/>
                </p:cNvSpPr>
                <p:nvPr/>
              </p:nvSpPr>
              <p:spPr bwMode="auto">
                <a:xfrm>
                  <a:off x="1493" y="1140"/>
                  <a:ext cx="1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3" name="Freeform 1401"/>
                <p:cNvSpPr>
                  <a:spLocks/>
                </p:cNvSpPr>
                <p:nvPr/>
              </p:nvSpPr>
              <p:spPr bwMode="auto">
                <a:xfrm>
                  <a:off x="1493" y="1136"/>
                  <a:ext cx="49" cy="85"/>
                </a:xfrm>
                <a:custGeom>
                  <a:avLst/>
                  <a:gdLst>
                    <a:gd name="T0" fmla="*/ 0 w 294"/>
                    <a:gd name="T1" fmla="*/ 0 h 513"/>
                    <a:gd name="T2" fmla="*/ 0 w 294"/>
                    <a:gd name="T3" fmla="*/ 0 h 513"/>
                    <a:gd name="T4" fmla="*/ 0 w 294"/>
                    <a:gd name="T5" fmla="*/ 0 h 513"/>
                    <a:gd name="T6" fmla="*/ 0 w 294"/>
                    <a:gd name="T7" fmla="*/ 0 h 513"/>
                    <a:gd name="T8" fmla="*/ 0 w 294"/>
                    <a:gd name="T9" fmla="*/ 0 h 513"/>
                    <a:gd name="T10" fmla="*/ 0 w 294"/>
                    <a:gd name="T11" fmla="*/ 0 h 513"/>
                    <a:gd name="T12" fmla="*/ 0 w 294"/>
                    <a:gd name="T13" fmla="*/ 0 h 51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4"/>
                    <a:gd name="T22" fmla="*/ 0 h 513"/>
                    <a:gd name="T23" fmla="*/ 294 w 294"/>
                    <a:gd name="T24" fmla="*/ 513 h 51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4" h="513">
                      <a:moveTo>
                        <a:pt x="82" y="0"/>
                      </a:moveTo>
                      <a:lnTo>
                        <a:pt x="41" y="18"/>
                      </a:lnTo>
                      <a:lnTo>
                        <a:pt x="0" y="36"/>
                      </a:lnTo>
                      <a:lnTo>
                        <a:pt x="213" y="513"/>
                      </a:lnTo>
                      <a:lnTo>
                        <a:pt x="254" y="495"/>
                      </a:lnTo>
                      <a:lnTo>
                        <a:pt x="294" y="476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4" name="Freeform 1402"/>
                <p:cNvSpPr>
                  <a:spLocks/>
                </p:cNvSpPr>
                <p:nvPr/>
              </p:nvSpPr>
              <p:spPr bwMode="auto">
                <a:xfrm>
                  <a:off x="1493" y="1136"/>
                  <a:ext cx="49" cy="85"/>
                </a:xfrm>
                <a:custGeom>
                  <a:avLst/>
                  <a:gdLst>
                    <a:gd name="T0" fmla="*/ 0 w 294"/>
                    <a:gd name="T1" fmla="*/ 0 h 513"/>
                    <a:gd name="T2" fmla="*/ 0 w 294"/>
                    <a:gd name="T3" fmla="*/ 0 h 513"/>
                    <a:gd name="T4" fmla="*/ 0 w 294"/>
                    <a:gd name="T5" fmla="*/ 0 h 513"/>
                    <a:gd name="T6" fmla="*/ 0 w 294"/>
                    <a:gd name="T7" fmla="*/ 0 h 513"/>
                    <a:gd name="T8" fmla="*/ 0 w 294"/>
                    <a:gd name="T9" fmla="*/ 0 h 513"/>
                    <a:gd name="T10" fmla="*/ 0 w 294"/>
                    <a:gd name="T11" fmla="*/ 0 h 513"/>
                    <a:gd name="T12" fmla="*/ 0 w 294"/>
                    <a:gd name="T13" fmla="*/ 0 h 51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4"/>
                    <a:gd name="T22" fmla="*/ 0 h 513"/>
                    <a:gd name="T23" fmla="*/ 294 w 294"/>
                    <a:gd name="T24" fmla="*/ 513 h 51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4" h="513">
                      <a:moveTo>
                        <a:pt x="82" y="0"/>
                      </a:moveTo>
                      <a:lnTo>
                        <a:pt x="41" y="18"/>
                      </a:lnTo>
                      <a:lnTo>
                        <a:pt x="0" y="36"/>
                      </a:lnTo>
                      <a:lnTo>
                        <a:pt x="213" y="513"/>
                      </a:lnTo>
                      <a:lnTo>
                        <a:pt x="254" y="495"/>
                      </a:lnTo>
                      <a:lnTo>
                        <a:pt x="294" y="476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5" name="Freeform 1403"/>
                <p:cNvSpPr>
                  <a:spLocks/>
                </p:cNvSpPr>
                <p:nvPr/>
              </p:nvSpPr>
              <p:spPr bwMode="auto">
                <a:xfrm>
                  <a:off x="1529" y="1218"/>
                  <a:ext cx="6" cy="4"/>
                </a:xfrm>
                <a:custGeom>
                  <a:avLst/>
                  <a:gdLst>
                    <a:gd name="T0" fmla="*/ 0 w 41"/>
                    <a:gd name="T1" fmla="*/ 0 h 25"/>
                    <a:gd name="T2" fmla="*/ 0 w 41"/>
                    <a:gd name="T3" fmla="*/ 0 h 25"/>
                    <a:gd name="T4" fmla="*/ 0 w 41"/>
                    <a:gd name="T5" fmla="*/ 0 h 25"/>
                    <a:gd name="T6" fmla="*/ 0 w 41"/>
                    <a:gd name="T7" fmla="*/ 0 h 2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25"/>
                    <a:gd name="T14" fmla="*/ 41 w 41"/>
                    <a:gd name="T15" fmla="*/ 25 h 2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25">
                      <a:moveTo>
                        <a:pt x="41" y="0"/>
                      </a:moveTo>
                      <a:lnTo>
                        <a:pt x="0" y="18"/>
                      </a:lnTo>
                      <a:lnTo>
                        <a:pt x="4" y="25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6" name="Line 1404"/>
                <p:cNvSpPr>
                  <a:spLocks noChangeShapeType="1"/>
                </p:cNvSpPr>
                <p:nvPr/>
              </p:nvSpPr>
              <p:spPr bwMode="auto">
                <a:xfrm>
                  <a:off x="1529" y="1221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7" name="Freeform 1405"/>
                <p:cNvSpPr>
                  <a:spLocks/>
                </p:cNvSpPr>
                <p:nvPr/>
              </p:nvSpPr>
              <p:spPr bwMode="auto">
                <a:xfrm>
                  <a:off x="1529" y="1214"/>
                  <a:ext cx="63" cy="79"/>
                </a:xfrm>
                <a:custGeom>
                  <a:avLst/>
                  <a:gdLst>
                    <a:gd name="T0" fmla="*/ 0 w 379"/>
                    <a:gd name="T1" fmla="*/ 0 h 475"/>
                    <a:gd name="T2" fmla="*/ 0 w 379"/>
                    <a:gd name="T3" fmla="*/ 0 h 475"/>
                    <a:gd name="T4" fmla="*/ 0 w 379"/>
                    <a:gd name="T5" fmla="*/ 0 h 475"/>
                    <a:gd name="T6" fmla="*/ 0 w 379"/>
                    <a:gd name="T7" fmla="*/ 0 h 475"/>
                    <a:gd name="T8" fmla="*/ 0 w 379"/>
                    <a:gd name="T9" fmla="*/ 0 h 475"/>
                    <a:gd name="T10" fmla="*/ 0 w 379"/>
                    <a:gd name="T11" fmla="*/ 0 h 475"/>
                    <a:gd name="T12" fmla="*/ 0 w 379"/>
                    <a:gd name="T13" fmla="*/ 0 h 47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79"/>
                    <a:gd name="T22" fmla="*/ 0 h 475"/>
                    <a:gd name="T23" fmla="*/ 379 w 379"/>
                    <a:gd name="T24" fmla="*/ 475 h 47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79" h="475">
                      <a:moveTo>
                        <a:pt x="73" y="0"/>
                      </a:moveTo>
                      <a:lnTo>
                        <a:pt x="37" y="26"/>
                      </a:lnTo>
                      <a:lnTo>
                        <a:pt x="0" y="51"/>
                      </a:lnTo>
                      <a:lnTo>
                        <a:pt x="306" y="475"/>
                      </a:lnTo>
                      <a:lnTo>
                        <a:pt x="342" y="449"/>
                      </a:lnTo>
                      <a:lnTo>
                        <a:pt x="379" y="423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" name="Freeform 1406"/>
                <p:cNvSpPr>
                  <a:spLocks/>
                </p:cNvSpPr>
                <p:nvPr/>
              </p:nvSpPr>
              <p:spPr bwMode="auto">
                <a:xfrm>
                  <a:off x="1529" y="1214"/>
                  <a:ext cx="63" cy="79"/>
                </a:xfrm>
                <a:custGeom>
                  <a:avLst/>
                  <a:gdLst>
                    <a:gd name="T0" fmla="*/ 0 w 379"/>
                    <a:gd name="T1" fmla="*/ 0 h 475"/>
                    <a:gd name="T2" fmla="*/ 0 w 379"/>
                    <a:gd name="T3" fmla="*/ 0 h 475"/>
                    <a:gd name="T4" fmla="*/ 0 w 379"/>
                    <a:gd name="T5" fmla="*/ 0 h 475"/>
                    <a:gd name="T6" fmla="*/ 0 w 379"/>
                    <a:gd name="T7" fmla="*/ 0 h 475"/>
                    <a:gd name="T8" fmla="*/ 0 w 379"/>
                    <a:gd name="T9" fmla="*/ 0 h 475"/>
                    <a:gd name="T10" fmla="*/ 0 w 379"/>
                    <a:gd name="T11" fmla="*/ 0 h 475"/>
                    <a:gd name="T12" fmla="*/ 0 w 379"/>
                    <a:gd name="T13" fmla="*/ 0 h 47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79"/>
                    <a:gd name="T22" fmla="*/ 0 h 475"/>
                    <a:gd name="T23" fmla="*/ 379 w 379"/>
                    <a:gd name="T24" fmla="*/ 475 h 47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79" h="475">
                      <a:moveTo>
                        <a:pt x="73" y="0"/>
                      </a:moveTo>
                      <a:lnTo>
                        <a:pt x="37" y="26"/>
                      </a:lnTo>
                      <a:lnTo>
                        <a:pt x="0" y="51"/>
                      </a:lnTo>
                      <a:lnTo>
                        <a:pt x="306" y="475"/>
                      </a:lnTo>
                      <a:lnTo>
                        <a:pt x="342" y="449"/>
                      </a:lnTo>
                      <a:lnTo>
                        <a:pt x="379" y="423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9" name="Freeform 1407"/>
                <p:cNvSpPr>
                  <a:spLocks/>
                </p:cNvSpPr>
                <p:nvPr/>
              </p:nvSpPr>
              <p:spPr bwMode="auto">
                <a:xfrm>
                  <a:off x="1580" y="1289"/>
                  <a:ext cx="6" cy="5"/>
                </a:xfrm>
                <a:custGeom>
                  <a:avLst/>
                  <a:gdLst>
                    <a:gd name="T0" fmla="*/ 0 w 36"/>
                    <a:gd name="T1" fmla="*/ 0 h 33"/>
                    <a:gd name="T2" fmla="*/ 0 w 36"/>
                    <a:gd name="T3" fmla="*/ 0 h 33"/>
                    <a:gd name="T4" fmla="*/ 0 w 36"/>
                    <a:gd name="T5" fmla="*/ 0 h 33"/>
                    <a:gd name="T6" fmla="*/ 0 w 36"/>
                    <a:gd name="T7" fmla="*/ 0 h 3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3"/>
                    <a:gd name="T14" fmla="*/ 36 w 36"/>
                    <a:gd name="T15" fmla="*/ 33 h 3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3">
                      <a:moveTo>
                        <a:pt x="36" y="0"/>
                      </a:moveTo>
                      <a:lnTo>
                        <a:pt x="0" y="26"/>
                      </a:lnTo>
                      <a:lnTo>
                        <a:pt x="6" y="33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0" name="Line 1408"/>
                <p:cNvSpPr>
                  <a:spLocks noChangeShapeType="1"/>
                </p:cNvSpPr>
                <p:nvPr/>
              </p:nvSpPr>
              <p:spPr bwMode="auto">
                <a:xfrm>
                  <a:off x="1580" y="129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1" name="Freeform 1409"/>
                <p:cNvSpPr>
                  <a:spLocks/>
                </p:cNvSpPr>
                <p:nvPr/>
              </p:nvSpPr>
              <p:spPr bwMode="auto">
                <a:xfrm>
                  <a:off x="1581" y="1283"/>
                  <a:ext cx="75" cy="70"/>
                </a:xfrm>
                <a:custGeom>
                  <a:avLst/>
                  <a:gdLst>
                    <a:gd name="T0" fmla="*/ 0 w 446"/>
                    <a:gd name="T1" fmla="*/ 0 h 418"/>
                    <a:gd name="T2" fmla="*/ 0 w 446"/>
                    <a:gd name="T3" fmla="*/ 0 h 418"/>
                    <a:gd name="T4" fmla="*/ 0 w 446"/>
                    <a:gd name="T5" fmla="*/ 0 h 418"/>
                    <a:gd name="T6" fmla="*/ 0 w 446"/>
                    <a:gd name="T7" fmla="*/ 0 h 418"/>
                    <a:gd name="T8" fmla="*/ 0 w 446"/>
                    <a:gd name="T9" fmla="*/ 0 h 418"/>
                    <a:gd name="T10" fmla="*/ 0 w 446"/>
                    <a:gd name="T11" fmla="*/ 0 h 418"/>
                    <a:gd name="T12" fmla="*/ 0 w 446"/>
                    <a:gd name="T13" fmla="*/ 0 h 4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6"/>
                    <a:gd name="T22" fmla="*/ 0 h 418"/>
                    <a:gd name="T23" fmla="*/ 446 w 446"/>
                    <a:gd name="T24" fmla="*/ 418 h 4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6" h="418">
                      <a:moveTo>
                        <a:pt x="60" y="0"/>
                      </a:moveTo>
                      <a:lnTo>
                        <a:pt x="30" y="33"/>
                      </a:lnTo>
                      <a:lnTo>
                        <a:pt x="0" y="66"/>
                      </a:lnTo>
                      <a:lnTo>
                        <a:pt x="386" y="418"/>
                      </a:lnTo>
                      <a:lnTo>
                        <a:pt x="416" y="385"/>
                      </a:lnTo>
                      <a:lnTo>
                        <a:pt x="446" y="352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2" name="Freeform 1410"/>
                <p:cNvSpPr>
                  <a:spLocks/>
                </p:cNvSpPr>
                <p:nvPr/>
              </p:nvSpPr>
              <p:spPr bwMode="auto">
                <a:xfrm>
                  <a:off x="1581" y="1283"/>
                  <a:ext cx="75" cy="70"/>
                </a:xfrm>
                <a:custGeom>
                  <a:avLst/>
                  <a:gdLst>
                    <a:gd name="T0" fmla="*/ 0 w 446"/>
                    <a:gd name="T1" fmla="*/ 0 h 418"/>
                    <a:gd name="T2" fmla="*/ 0 w 446"/>
                    <a:gd name="T3" fmla="*/ 0 h 418"/>
                    <a:gd name="T4" fmla="*/ 0 w 446"/>
                    <a:gd name="T5" fmla="*/ 0 h 418"/>
                    <a:gd name="T6" fmla="*/ 0 w 446"/>
                    <a:gd name="T7" fmla="*/ 0 h 418"/>
                    <a:gd name="T8" fmla="*/ 0 w 446"/>
                    <a:gd name="T9" fmla="*/ 0 h 418"/>
                    <a:gd name="T10" fmla="*/ 0 w 446"/>
                    <a:gd name="T11" fmla="*/ 0 h 418"/>
                    <a:gd name="T12" fmla="*/ 0 w 446"/>
                    <a:gd name="T13" fmla="*/ 0 h 4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6"/>
                    <a:gd name="T22" fmla="*/ 0 h 418"/>
                    <a:gd name="T23" fmla="*/ 446 w 446"/>
                    <a:gd name="T24" fmla="*/ 418 h 4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6" h="418">
                      <a:moveTo>
                        <a:pt x="60" y="0"/>
                      </a:moveTo>
                      <a:lnTo>
                        <a:pt x="30" y="33"/>
                      </a:lnTo>
                      <a:lnTo>
                        <a:pt x="0" y="66"/>
                      </a:lnTo>
                      <a:lnTo>
                        <a:pt x="386" y="418"/>
                      </a:lnTo>
                      <a:lnTo>
                        <a:pt x="416" y="385"/>
                      </a:lnTo>
                      <a:lnTo>
                        <a:pt x="446" y="352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3" name="Freeform 1411"/>
                <p:cNvSpPr>
                  <a:spLocks/>
                </p:cNvSpPr>
                <p:nvPr/>
              </p:nvSpPr>
              <p:spPr bwMode="auto">
                <a:xfrm>
                  <a:off x="1646" y="1347"/>
                  <a:ext cx="5" cy="7"/>
                </a:xfrm>
                <a:custGeom>
                  <a:avLst/>
                  <a:gdLst>
                    <a:gd name="T0" fmla="*/ 0 w 30"/>
                    <a:gd name="T1" fmla="*/ 0 h 38"/>
                    <a:gd name="T2" fmla="*/ 0 w 30"/>
                    <a:gd name="T3" fmla="*/ 0 h 38"/>
                    <a:gd name="T4" fmla="*/ 0 w 30"/>
                    <a:gd name="T5" fmla="*/ 0 h 38"/>
                    <a:gd name="T6" fmla="*/ 0 w 30"/>
                    <a:gd name="T7" fmla="*/ 0 h 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38"/>
                    <a:gd name="T14" fmla="*/ 30 w 30"/>
                    <a:gd name="T15" fmla="*/ 38 h 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38">
                      <a:moveTo>
                        <a:pt x="30" y="0"/>
                      </a:moveTo>
                      <a:lnTo>
                        <a:pt x="0" y="33"/>
                      </a:lnTo>
                      <a:lnTo>
                        <a:pt x="8" y="38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4" name="Line 1412"/>
                <p:cNvSpPr>
                  <a:spLocks noChangeShapeType="1"/>
                </p:cNvSpPr>
                <p:nvPr/>
              </p:nvSpPr>
              <p:spPr bwMode="auto">
                <a:xfrm>
                  <a:off x="1646" y="135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5" name="Freeform 1413"/>
                <p:cNvSpPr>
                  <a:spLocks/>
                </p:cNvSpPr>
                <p:nvPr/>
              </p:nvSpPr>
              <p:spPr bwMode="auto">
                <a:xfrm>
                  <a:off x="1647" y="1341"/>
                  <a:ext cx="82" cy="57"/>
                </a:xfrm>
                <a:custGeom>
                  <a:avLst/>
                  <a:gdLst>
                    <a:gd name="T0" fmla="*/ 0 w 494"/>
                    <a:gd name="T1" fmla="*/ 0 h 343"/>
                    <a:gd name="T2" fmla="*/ 0 w 494"/>
                    <a:gd name="T3" fmla="*/ 0 h 343"/>
                    <a:gd name="T4" fmla="*/ 0 w 494"/>
                    <a:gd name="T5" fmla="*/ 0 h 343"/>
                    <a:gd name="T6" fmla="*/ 0 w 494"/>
                    <a:gd name="T7" fmla="*/ 0 h 343"/>
                    <a:gd name="T8" fmla="*/ 0 w 494"/>
                    <a:gd name="T9" fmla="*/ 0 h 343"/>
                    <a:gd name="T10" fmla="*/ 0 w 494"/>
                    <a:gd name="T11" fmla="*/ 0 h 343"/>
                    <a:gd name="T12" fmla="*/ 0 w 494"/>
                    <a:gd name="T13" fmla="*/ 0 h 3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94"/>
                    <a:gd name="T22" fmla="*/ 0 h 343"/>
                    <a:gd name="T23" fmla="*/ 494 w 494"/>
                    <a:gd name="T24" fmla="*/ 343 h 3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94" h="343">
                      <a:moveTo>
                        <a:pt x="45" y="0"/>
                      </a:moveTo>
                      <a:lnTo>
                        <a:pt x="22" y="39"/>
                      </a:lnTo>
                      <a:lnTo>
                        <a:pt x="0" y="77"/>
                      </a:lnTo>
                      <a:lnTo>
                        <a:pt x="450" y="343"/>
                      </a:lnTo>
                      <a:lnTo>
                        <a:pt x="472" y="305"/>
                      </a:lnTo>
                      <a:lnTo>
                        <a:pt x="494" y="2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6" name="Freeform 1414"/>
                <p:cNvSpPr>
                  <a:spLocks/>
                </p:cNvSpPr>
                <p:nvPr/>
              </p:nvSpPr>
              <p:spPr bwMode="auto">
                <a:xfrm>
                  <a:off x="1647" y="1341"/>
                  <a:ext cx="82" cy="57"/>
                </a:xfrm>
                <a:custGeom>
                  <a:avLst/>
                  <a:gdLst>
                    <a:gd name="T0" fmla="*/ 0 w 494"/>
                    <a:gd name="T1" fmla="*/ 0 h 343"/>
                    <a:gd name="T2" fmla="*/ 0 w 494"/>
                    <a:gd name="T3" fmla="*/ 0 h 343"/>
                    <a:gd name="T4" fmla="*/ 0 w 494"/>
                    <a:gd name="T5" fmla="*/ 0 h 343"/>
                    <a:gd name="T6" fmla="*/ 0 w 494"/>
                    <a:gd name="T7" fmla="*/ 0 h 343"/>
                    <a:gd name="T8" fmla="*/ 0 w 494"/>
                    <a:gd name="T9" fmla="*/ 0 h 343"/>
                    <a:gd name="T10" fmla="*/ 0 w 494"/>
                    <a:gd name="T11" fmla="*/ 0 h 343"/>
                    <a:gd name="T12" fmla="*/ 0 w 494"/>
                    <a:gd name="T13" fmla="*/ 0 h 3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94"/>
                    <a:gd name="T22" fmla="*/ 0 h 343"/>
                    <a:gd name="T23" fmla="*/ 494 w 494"/>
                    <a:gd name="T24" fmla="*/ 343 h 3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94" h="343">
                      <a:moveTo>
                        <a:pt x="45" y="0"/>
                      </a:moveTo>
                      <a:lnTo>
                        <a:pt x="22" y="39"/>
                      </a:lnTo>
                      <a:lnTo>
                        <a:pt x="0" y="77"/>
                      </a:lnTo>
                      <a:lnTo>
                        <a:pt x="450" y="343"/>
                      </a:lnTo>
                      <a:lnTo>
                        <a:pt x="472" y="305"/>
                      </a:lnTo>
                      <a:lnTo>
                        <a:pt x="494" y="2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7" name="Freeform 1415"/>
                <p:cNvSpPr>
                  <a:spLocks/>
                </p:cNvSpPr>
                <p:nvPr/>
              </p:nvSpPr>
              <p:spPr bwMode="auto">
                <a:xfrm>
                  <a:off x="1722" y="1392"/>
                  <a:ext cx="4" cy="7"/>
                </a:xfrm>
                <a:custGeom>
                  <a:avLst/>
                  <a:gdLst>
                    <a:gd name="T0" fmla="*/ 0 w 22"/>
                    <a:gd name="T1" fmla="*/ 0 h 42"/>
                    <a:gd name="T2" fmla="*/ 0 w 22"/>
                    <a:gd name="T3" fmla="*/ 0 h 42"/>
                    <a:gd name="T4" fmla="*/ 0 w 22"/>
                    <a:gd name="T5" fmla="*/ 0 h 42"/>
                    <a:gd name="T6" fmla="*/ 0 w 2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2"/>
                    <a:gd name="T13" fmla="*/ 0 h 42"/>
                    <a:gd name="T14" fmla="*/ 22 w 2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2" h="42">
                      <a:moveTo>
                        <a:pt x="22" y="0"/>
                      </a:moveTo>
                      <a:lnTo>
                        <a:pt x="0" y="38"/>
                      </a:lnTo>
                      <a:lnTo>
                        <a:pt x="8" y="42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8" name="Line 1416"/>
                <p:cNvSpPr>
                  <a:spLocks noChangeShapeType="1"/>
                </p:cNvSpPr>
                <p:nvPr/>
              </p:nvSpPr>
              <p:spPr bwMode="auto">
                <a:xfrm>
                  <a:off x="1722" y="1398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9" name="Freeform 1417"/>
                <p:cNvSpPr>
                  <a:spLocks/>
                </p:cNvSpPr>
                <p:nvPr/>
              </p:nvSpPr>
              <p:spPr bwMode="auto">
                <a:xfrm>
                  <a:off x="1723" y="1385"/>
                  <a:ext cx="87" cy="42"/>
                </a:xfrm>
                <a:custGeom>
                  <a:avLst/>
                  <a:gdLst>
                    <a:gd name="T0" fmla="*/ 0 w 522"/>
                    <a:gd name="T1" fmla="*/ 0 h 252"/>
                    <a:gd name="T2" fmla="*/ 0 w 522"/>
                    <a:gd name="T3" fmla="*/ 0 h 252"/>
                    <a:gd name="T4" fmla="*/ 0 w 522"/>
                    <a:gd name="T5" fmla="*/ 0 h 252"/>
                    <a:gd name="T6" fmla="*/ 0 w 522"/>
                    <a:gd name="T7" fmla="*/ 0 h 252"/>
                    <a:gd name="T8" fmla="*/ 0 w 522"/>
                    <a:gd name="T9" fmla="*/ 0 h 252"/>
                    <a:gd name="T10" fmla="*/ 0 w 522"/>
                    <a:gd name="T11" fmla="*/ 0 h 252"/>
                    <a:gd name="T12" fmla="*/ 0 w 522"/>
                    <a:gd name="T13" fmla="*/ 0 h 2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2"/>
                    <a:gd name="T22" fmla="*/ 0 h 252"/>
                    <a:gd name="T23" fmla="*/ 522 w 522"/>
                    <a:gd name="T24" fmla="*/ 252 h 2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2" h="252">
                      <a:moveTo>
                        <a:pt x="28" y="0"/>
                      </a:moveTo>
                      <a:lnTo>
                        <a:pt x="14" y="42"/>
                      </a:lnTo>
                      <a:lnTo>
                        <a:pt x="0" y="84"/>
                      </a:lnTo>
                      <a:lnTo>
                        <a:pt x="494" y="252"/>
                      </a:lnTo>
                      <a:lnTo>
                        <a:pt x="508" y="211"/>
                      </a:lnTo>
                      <a:lnTo>
                        <a:pt x="522" y="169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0" name="Freeform 1418"/>
                <p:cNvSpPr>
                  <a:spLocks/>
                </p:cNvSpPr>
                <p:nvPr/>
              </p:nvSpPr>
              <p:spPr bwMode="auto">
                <a:xfrm>
                  <a:off x="1723" y="1385"/>
                  <a:ext cx="87" cy="42"/>
                </a:xfrm>
                <a:custGeom>
                  <a:avLst/>
                  <a:gdLst>
                    <a:gd name="T0" fmla="*/ 0 w 522"/>
                    <a:gd name="T1" fmla="*/ 0 h 252"/>
                    <a:gd name="T2" fmla="*/ 0 w 522"/>
                    <a:gd name="T3" fmla="*/ 0 h 252"/>
                    <a:gd name="T4" fmla="*/ 0 w 522"/>
                    <a:gd name="T5" fmla="*/ 0 h 252"/>
                    <a:gd name="T6" fmla="*/ 0 w 522"/>
                    <a:gd name="T7" fmla="*/ 0 h 252"/>
                    <a:gd name="T8" fmla="*/ 0 w 522"/>
                    <a:gd name="T9" fmla="*/ 0 h 252"/>
                    <a:gd name="T10" fmla="*/ 0 w 522"/>
                    <a:gd name="T11" fmla="*/ 0 h 252"/>
                    <a:gd name="T12" fmla="*/ 0 w 522"/>
                    <a:gd name="T13" fmla="*/ 0 h 2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2"/>
                    <a:gd name="T22" fmla="*/ 0 h 252"/>
                    <a:gd name="T23" fmla="*/ 522 w 522"/>
                    <a:gd name="T24" fmla="*/ 252 h 2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2" h="252">
                      <a:moveTo>
                        <a:pt x="28" y="0"/>
                      </a:moveTo>
                      <a:lnTo>
                        <a:pt x="14" y="42"/>
                      </a:lnTo>
                      <a:lnTo>
                        <a:pt x="0" y="84"/>
                      </a:lnTo>
                      <a:lnTo>
                        <a:pt x="494" y="252"/>
                      </a:lnTo>
                      <a:lnTo>
                        <a:pt x="508" y="211"/>
                      </a:lnTo>
                      <a:lnTo>
                        <a:pt x="522" y="169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1" name="Freeform 1419"/>
                <p:cNvSpPr>
                  <a:spLocks/>
                </p:cNvSpPr>
                <p:nvPr/>
              </p:nvSpPr>
              <p:spPr bwMode="auto">
                <a:xfrm>
                  <a:off x="1806" y="1413"/>
                  <a:ext cx="9" cy="14"/>
                </a:xfrm>
                <a:custGeom>
                  <a:avLst/>
                  <a:gdLst>
                    <a:gd name="T0" fmla="*/ 0 w 58"/>
                    <a:gd name="T1" fmla="*/ 0 h 86"/>
                    <a:gd name="T2" fmla="*/ 0 w 58"/>
                    <a:gd name="T3" fmla="*/ 0 h 86"/>
                    <a:gd name="T4" fmla="*/ 0 w 58"/>
                    <a:gd name="T5" fmla="*/ 0 h 86"/>
                    <a:gd name="T6" fmla="*/ 0 w 58"/>
                    <a:gd name="T7" fmla="*/ 0 h 86"/>
                    <a:gd name="T8" fmla="*/ 0 w 58"/>
                    <a:gd name="T9" fmla="*/ 0 h 86"/>
                    <a:gd name="T10" fmla="*/ 0 w 58"/>
                    <a:gd name="T11" fmla="*/ 0 h 86"/>
                    <a:gd name="T12" fmla="*/ 0 w 58"/>
                    <a:gd name="T13" fmla="*/ 0 h 86"/>
                    <a:gd name="T14" fmla="*/ 0 w 58"/>
                    <a:gd name="T15" fmla="*/ 0 h 86"/>
                    <a:gd name="T16" fmla="*/ 0 w 58"/>
                    <a:gd name="T17" fmla="*/ 0 h 86"/>
                    <a:gd name="T18" fmla="*/ 0 w 58"/>
                    <a:gd name="T19" fmla="*/ 0 h 86"/>
                    <a:gd name="T20" fmla="*/ 0 w 58"/>
                    <a:gd name="T21" fmla="*/ 0 h 86"/>
                    <a:gd name="T22" fmla="*/ 0 w 58"/>
                    <a:gd name="T23" fmla="*/ 0 h 86"/>
                    <a:gd name="T24" fmla="*/ 0 w 58"/>
                    <a:gd name="T25" fmla="*/ 0 h 86"/>
                    <a:gd name="T26" fmla="*/ 0 w 58"/>
                    <a:gd name="T27" fmla="*/ 0 h 86"/>
                    <a:gd name="T28" fmla="*/ 0 w 58"/>
                    <a:gd name="T29" fmla="*/ 0 h 86"/>
                    <a:gd name="T30" fmla="*/ 0 w 58"/>
                    <a:gd name="T31" fmla="*/ 0 h 8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8"/>
                    <a:gd name="T49" fmla="*/ 0 h 86"/>
                    <a:gd name="T50" fmla="*/ 58 w 58"/>
                    <a:gd name="T51" fmla="*/ 86 h 8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8" h="86">
                      <a:moveTo>
                        <a:pt x="14" y="42"/>
                      </a:moveTo>
                      <a:lnTo>
                        <a:pt x="28" y="0"/>
                      </a:lnTo>
                      <a:lnTo>
                        <a:pt x="37" y="4"/>
                      </a:lnTo>
                      <a:lnTo>
                        <a:pt x="46" y="11"/>
                      </a:lnTo>
                      <a:lnTo>
                        <a:pt x="52" y="20"/>
                      </a:lnTo>
                      <a:lnTo>
                        <a:pt x="56" y="30"/>
                      </a:lnTo>
                      <a:lnTo>
                        <a:pt x="58" y="41"/>
                      </a:lnTo>
                      <a:lnTo>
                        <a:pt x="58" y="51"/>
                      </a:lnTo>
                      <a:lnTo>
                        <a:pt x="53" y="61"/>
                      </a:lnTo>
                      <a:lnTo>
                        <a:pt x="48" y="70"/>
                      </a:lnTo>
                      <a:lnTo>
                        <a:pt x="40" y="77"/>
                      </a:lnTo>
                      <a:lnTo>
                        <a:pt x="31" y="82"/>
                      </a:lnTo>
                      <a:lnTo>
                        <a:pt x="20" y="86"/>
                      </a:lnTo>
                      <a:lnTo>
                        <a:pt x="9" y="86"/>
                      </a:lnTo>
                      <a:lnTo>
                        <a:pt x="0" y="83"/>
                      </a:lnTo>
                      <a:lnTo>
                        <a:pt x="14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2" name="Freeform 1420"/>
                <p:cNvSpPr>
                  <a:spLocks/>
                </p:cNvSpPr>
                <p:nvPr/>
              </p:nvSpPr>
              <p:spPr bwMode="auto">
                <a:xfrm>
                  <a:off x="1806" y="1413"/>
                  <a:ext cx="9" cy="14"/>
                </a:xfrm>
                <a:custGeom>
                  <a:avLst/>
                  <a:gdLst>
                    <a:gd name="T0" fmla="*/ 0 w 58"/>
                    <a:gd name="T1" fmla="*/ 0 h 86"/>
                    <a:gd name="T2" fmla="*/ 0 w 58"/>
                    <a:gd name="T3" fmla="*/ 0 h 86"/>
                    <a:gd name="T4" fmla="*/ 0 w 58"/>
                    <a:gd name="T5" fmla="*/ 0 h 86"/>
                    <a:gd name="T6" fmla="*/ 0 w 58"/>
                    <a:gd name="T7" fmla="*/ 0 h 86"/>
                    <a:gd name="T8" fmla="*/ 0 w 58"/>
                    <a:gd name="T9" fmla="*/ 0 h 86"/>
                    <a:gd name="T10" fmla="*/ 0 w 58"/>
                    <a:gd name="T11" fmla="*/ 0 h 86"/>
                    <a:gd name="T12" fmla="*/ 0 w 58"/>
                    <a:gd name="T13" fmla="*/ 0 h 86"/>
                    <a:gd name="T14" fmla="*/ 0 w 58"/>
                    <a:gd name="T15" fmla="*/ 0 h 86"/>
                    <a:gd name="T16" fmla="*/ 0 w 58"/>
                    <a:gd name="T17" fmla="*/ 0 h 86"/>
                    <a:gd name="T18" fmla="*/ 0 w 58"/>
                    <a:gd name="T19" fmla="*/ 0 h 86"/>
                    <a:gd name="T20" fmla="*/ 0 w 58"/>
                    <a:gd name="T21" fmla="*/ 0 h 86"/>
                    <a:gd name="T22" fmla="*/ 0 w 58"/>
                    <a:gd name="T23" fmla="*/ 0 h 86"/>
                    <a:gd name="T24" fmla="*/ 0 w 58"/>
                    <a:gd name="T25" fmla="*/ 0 h 86"/>
                    <a:gd name="T26" fmla="*/ 0 w 58"/>
                    <a:gd name="T27" fmla="*/ 0 h 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8"/>
                    <a:gd name="T43" fmla="*/ 0 h 86"/>
                    <a:gd name="T44" fmla="*/ 58 w 58"/>
                    <a:gd name="T45" fmla="*/ 86 h 8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8" h="86">
                      <a:moveTo>
                        <a:pt x="28" y="0"/>
                      </a:moveTo>
                      <a:lnTo>
                        <a:pt x="37" y="4"/>
                      </a:lnTo>
                      <a:lnTo>
                        <a:pt x="46" y="11"/>
                      </a:lnTo>
                      <a:lnTo>
                        <a:pt x="52" y="20"/>
                      </a:lnTo>
                      <a:lnTo>
                        <a:pt x="56" y="30"/>
                      </a:lnTo>
                      <a:lnTo>
                        <a:pt x="58" y="41"/>
                      </a:lnTo>
                      <a:lnTo>
                        <a:pt x="58" y="51"/>
                      </a:lnTo>
                      <a:lnTo>
                        <a:pt x="53" y="61"/>
                      </a:lnTo>
                      <a:lnTo>
                        <a:pt x="48" y="70"/>
                      </a:lnTo>
                      <a:lnTo>
                        <a:pt x="40" y="77"/>
                      </a:lnTo>
                      <a:lnTo>
                        <a:pt x="31" y="82"/>
                      </a:lnTo>
                      <a:lnTo>
                        <a:pt x="20" y="86"/>
                      </a:lnTo>
                      <a:lnTo>
                        <a:pt x="9" y="86"/>
                      </a:lnTo>
                      <a:lnTo>
                        <a:pt x="0" y="8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3" name="Freeform 1421"/>
                <p:cNvSpPr>
                  <a:spLocks/>
                </p:cNvSpPr>
                <p:nvPr/>
              </p:nvSpPr>
              <p:spPr bwMode="auto">
                <a:xfrm>
                  <a:off x="1549" y="718"/>
                  <a:ext cx="9" cy="14"/>
                </a:xfrm>
                <a:custGeom>
                  <a:avLst/>
                  <a:gdLst>
                    <a:gd name="T0" fmla="*/ 0 w 56"/>
                    <a:gd name="T1" fmla="*/ 0 h 87"/>
                    <a:gd name="T2" fmla="*/ 0 w 56"/>
                    <a:gd name="T3" fmla="*/ 0 h 87"/>
                    <a:gd name="T4" fmla="*/ 0 w 56"/>
                    <a:gd name="T5" fmla="*/ 0 h 87"/>
                    <a:gd name="T6" fmla="*/ 0 w 56"/>
                    <a:gd name="T7" fmla="*/ 0 h 87"/>
                    <a:gd name="T8" fmla="*/ 0 w 56"/>
                    <a:gd name="T9" fmla="*/ 0 h 87"/>
                    <a:gd name="T10" fmla="*/ 0 w 56"/>
                    <a:gd name="T11" fmla="*/ 0 h 87"/>
                    <a:gd name="T12" fmla="*/ 0 w 56"/>
                    <a:gd name="T13" fmla="*/ 0 h 87"/>
                    <a:gd name="T14" fmla="*/ 0 w 56"/>
                    <a:gd name="T15" fmla="*/ 0 h 87"/>
                    <a:gd name="T16" fmla="*/ 0 w 56"/>
                    <a:gd name="T17" fmla="*/ 0 h 87"/>
                    <a:gd name="T18" fmla="*/ 0 w 56"/>
                    <a:gd name="T19" fmla="*/ 0 h 87"/>
                    <a:gd name="T20" fmla="*/ 0 w 56"/>
                    <a:gd name="T21" fmla="*/ 0 h 87"/>
                    <a:gd name="T22" fmla="*/ 0 w 56"/>
                    <a:gd name="T23" fmla="*/ 0 h 87"/>
                    <a:gd name="T24" fmla="*/ 0 w 56"/>
                    <a:gd name="T25" fmla="*/ 0 h 87"/>
                    <a:gd name="T26" fmla="*/ 0 w 56"/>
                    <a:gd name="T27" fmla="*/ 0 h 87"/>
                    <a:gd name="T28" fmla="*/ 0 w 56"/>
                    <a:gd name="T29" fmla="*/ 0 h 87"/>
                    <a:gd name="T30" fmla="*/ 0 w 56"/>
                    <a:gd name="T31" fmla="*/ 0 h 8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6"/>
                    <a:gd name="T49" fmla="*/ 0 h 87"/>
                    <a:gd name="T50" fmla="*/ 56 w 56"/>
                    <a:gd name="T51" fmla="*/ 87 h 8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6" h="87">
                      <a:moveTo>
                        <a:pt x="44" y="43"/>
                      </a:moveTo>
                      <a:lnTo>
                        <a:pt x="56" y="85"/>
                      </a:lnTo>
                      <a:lnTo>
                        <a:pt x="45" y="87"/>
                      </a:lnTo>
                      <a:lnTo>
                        <a:pt x="34" y="85"/>
                      </a:lnTo>
                      <a:lnTo>
                        <a:pt x="24" y="82"/>
                      </a:lnTo>
                      <a:lnTo>
                        <a:pt x="15" y="77"/>
                      </a:lnTo>
                      <a:lnTo>
                        <a:pt x="7" y="68"/>
                      </a:lnTo>
                      <a:lnTo>
                        <a:pt x="2" y="59"/>
                      </a:lnTo>
                      <a:lnTo>
                        <a:pt x="0" y="49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18"/>
                      </a:lnTo>
                      <a:lnTo>
                        <a:pt x="14" y="10"/>
                      </a:lnTo>
                      <a:lnTo>
                        <a:pt x="22" y="4"/>
                      </a:lnTo>
                      <a:lnTo>
                        <a:pt x="32" y="0"/>
                      </a:lnTo>
                      <a:lnTo>
                        <a:pt x="44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4" name="Freeform 1422"/>
                <p:cNvSpPr>
                  <a:spLocks/>
                </p:cNvSpPr>
                <p:nvPr/>
              </p:nvSpPr>
              <p:spPr bwMode="auto">
                <a:xfrm>
                  <a:off x="1549" y="718"/>
                  <a:ext cx="9" cy="14"/>
                </a:xfrm>
                <a:custGeom>
                  <a:avLst/>
                  <a:gdLst>
                    <a:gd name="T0" fmla="*/ 0 w 56"/>
                    <a:gd name="T1" fmla="*/ 0 h 87"/>
                    <a:gd name="T2" fmla="*/ 0 w 56"/>
                    <a:gd name="T3" fmla="*/ 0 h 87"/>
                    <a:gd name="T4" fmla="*/ 0 w 56"/>
                    <a:gd name="T5" fmla="*/ 0 h 87"/>
                    <a:gd name="T6" fmla="*/ 0 w 56"/>
                    <a:gd name="T7" fmla="*/ 0 h 87"/>
                    <a:gd name="T8" fmla="*/ 0 w 56"/>
                    <a:gd name="T9" fmla="*/ 0 h 87"/>
                    <a:gd name="T10" fmla="*/ 0 w 56"/>
                    <a:gd name="T11" fmla="*/ 0 h 87"/>
                    <a:gd name="T12" fmla="*/ 0 w 56"/>
                    <a:gd name="T13" fmla="*/ 0 h 87"/>
                    <a:gd name="T14" fmla="*/ 0 w 56"/>
                    <a:gd name="T15" fmla="*/ 0 h 87"/>
                    <a:gd name="T16" fmla="*/ 0 w 56"/>
                    <a:gd name="T17" fmla="*/ 0 h 87"/>
                    <a:gd name="T18" fmla="*/ 0 w 56"/>
                    <a:gd name="T19" fmla="*/ 0 h 87"/>
                    <a:gd name="T20" fmla="*/ 0 w 56"/>
                    <a:gd name="T21" fmla="*/ 0 h 87"/>
                    <a:gd name="T22" fmla="*/ 0 w 56"/>
                    <a:gd name="T23" fmla="*/ 0 h 87"/>
                    <a:gd name="T24" fmla="*/ 0 w 56"/>
                    <a:gd name="T25" fmla="*/ 0 h 87"/>
                    <a:gd name="T26" fmla="*/ 0 w 56"/>
                    <a:gd name="T27" fmla="*/ 0 h 8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6"/>
                    <a:gd name="T43" fmla="*/ 0 h 87"/>
                    <a:gd name="T44" fmla="*/ 56 w 56"/>
                    <a:gd name="T45" fmla="*/ 87 h 8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6" h="87">
                      <a:moveTo>
                        <a:pt x="56" y="85"/>
                      </a:moveTo>
                      <a:lnTo>
                        <a:pt x="45" y="87"/>
                      </a:lnTo>
                      <a:lnTo>
                        <a:pt x="34" y="85"/>
                      </a:lnTo>
                      <a:lnTo>
                        <a:pt x="24" y="82"/>
                      </a:lnTo>
                      <a:lnTo>
                        <a:pt x="15" y="77"/>
                      </a:lnTo>
                      <a:lnTo>
                        <a:pt x="7" y="68"/>
                      </a:lnTo>
                      <a:lnTo>
                        <a:pt x="2" y="59"/>
                      </a:lnTo>
                      <a:lnTo>
                        <a:pt x="0" y="49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18"/>
                      </a:lnTo>
                      <a:lnTo>
                        <a:pt x="14" y="10"/>
                      </a:lnTo>
                      <a:lnTo>
                        <a:pt x="22" y="4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5" name="Freeform 1423"/>
                <p:cNvSpPr>
                  <a:spLocks/>
                </p:cNvSpPr>
                <p:nvPr/>
              </p:nvSpPr>
              <p:spPr bwMode="auto">
                <a:xfrm>
                  <a:off x="1555" y="708"/>
                  <a:ext cx="40" cy="24"/>
                </a:xfrm>
                <a:custGeom>
                  <a:avLst/>
                  <a:gdLst>
                    <a:gd name="T0" fmla="*/ 0 w 242"/>
                    <a:gd name="T1" fmla="*/ 0 h 143"/>
                    <a:gd name="T2" fmla="*/ 0 w 242"/>
                    <a:gd name="T3" fmla="*/ 0 h 143"/>
                    <a:gd name="T4" fmla="*/ 0 w 242"/>
                    <a:gd name="T5" fmla="*/ 0 h 143"/>
                    <a:gd name="T6" fmla="*/ 0 w 242"/>
                    <a:gd name="T7" fmla="*/ 0 h 143"/>
                    <a:gd name="T8" fmla="*/ 0 w 242"/>
                    <a:gd name="T9" fmla="*/ 0 h 143"/>
                    <a:gd name="T10" fmla="*/ 0 w 242"/>
                    <a:gd name="T11" fmla="*/ 0 h 143"/>
                    <a:gd name="T12" fmla="*/ 0 w 242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2"/>
                    <a:gd name="T22" fmla="*/ 0 h 143"/>
                    <a:gd name="T23" fmla="*/ 242 w 242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2" h="143">
                      <a:moveTo>
                        <a:pt x="0" y="58"/>
                      </a:moveTo>
                      <a:lnTo>
                        <a:pt x="12" y="101"/>
                      </a:lnTo>
                      <a:lnTo>
                        <a:pt x="24" y="143"/>
                      </a:lnTo>
                      <a:lnTo>
                        <a:pt x="242" y="86"/>
                      </a:lnTo>
                      <a:lnTo>
                        <a:pt x="230" y="43"/>
                      </a:lnTo>
                      <a:lnTo>
                        <a:pt x="218" y="0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6" name="Freeform 1424"/>
                <p:cNvSpPr>
                  <a:spLocks/>
                </p:cNvSpPr>
                <p:nvPr/>
              </p:nvSpPr>
              <p:spPr bwMode="auto">
                <a:xfrm>
                  <a:off x="1555" y="708"/>
                  <a:ext cx="40" cy="24"/>
                </a:xfrm>
                <a:custGeom>
                  <a:avLst/>
                  <a:gdLst>
                    <a:gd name="T0" fmla="*/ 0 w 242"/>
                    <a:gd name="T1" fmla="*/ 0 h 143"/>
                    <a:gd name="T2" fmla="*/ 0 w 242"/>
                    <a:gd name="T3" fmla="*/ 0 h 143"/>
                    <a:gd name="T4" fmla="*/ 0 w 242"/>
                    <a:gd name="T5" fmla="*/ 0 h 143"/>
                    <a:gd name="T6" fmla="*/ 0 w 242"/>
                    <a:gd name="T7" fmla="*/ 0 h 143"/>
                    <a:gd name="T8" fmla="*/ 0 w 242"/>
                    <a:gd name="T9" fmla="*/ 0 h 143"/>
                    <a:gd name="T10" fmla="*/ 0 w 242"/>
                    <a:gd name="T11" fmla="*/ 0 h 143"/>
                    <a:gd name="T12" fmla="*/ 0 w 242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2"/>
                    <a:gd name="T22" fmla="*/ 0 h 143"/>
                    <a:gd name="T23" fmla="*/ 242 w 242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2" h="143">
                      <a:moveTo>
                        <a:pt x="0" y="58"/>
                      </a:moveTo>
                      <a:lnTo>
                        <a:pt x="12" y="101"/>
                      </a:lnTo>
                      <a:lnTo>
                        <a:pt x="24" y="143"/>
                      </a:lnTo>
                      <a:lnTo>
                        <a:pt x="242" y="86"/>
                      </a:lnTo>
                      <a:lnTo>
                        <a:pt x="230" y="43"/>
                      </a:lnTo>
                      <a:lnTo>
                        <a:pt x="218" y="0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7" name="Freeform 1425"/>
                <p:cNvSpPr>
                  <a:spLocks/>
                </p:cNvSpPr>
                <p:nvPr/>
              </p:nvSpPr>
              <p:spPr bwMode="auto">
                <a:xfrm>
                  <a:off x="1591" y="708"/>
                  <a:ext cx="9" cy="14"/>
                </a:xfrm>
                <a:custGeom>
                  <a:avLst/>
                  <a:gdLst>
                    <a:gd name="T0" fmla="*/ 0 w 56"/>
                    <a:gd name="T1" fmla="*/ 0 h 87"/>
                    <a:gd name="T2" fmla="*/ 0 w 56"/>
                    <a:gd name="T3" fmla="*/ 0 h 87"/>
                    <a:gd name="T4" fmla="*/ 0 w 56"/>
                    <a:gd name="T5" fmla="*/ 0 h 87"/>
                    <a:gd name="T6" fmla="*/ 0 w 56"/>
                    <a:gd name="T7" fmla="*/ 0 h 87"/>
                    <a:gd name="T8" fmla="*/ 0 w 56"/>
                    <a:gd name="T9" fmla="*/ 0 h 87"/>
                    <a:gd name="T10" fmla="*/ 0 w 56"/>
                    <a:gd name="T11" fmla="*/ 0 h 87"/>
                    <a:gd name="T12" fmla="*/ 0 w 56"/>
                    <a:gd name="T13" fmla="*/ 0 h 87"/>
                    <a:gd name="T14" fmla="*/ 0 w 56"/>
                    <a:gd name="T15" fmla="*/ 0 h 87"/>
                    <a:gd name="T16" fmla="*/ 0 w 56"/>
                    <a:gd name="T17" fmla="*/ 0 h 87"/>
                    <a:gd name="T18" fmla="*/ 0 w 56"/>
                    <a:gd name="T19" fmla="*/ 0 h 87"/>
                    <a:gd name="T20" fmla="*/ 0 w 56"/>
                    <a:gd name="T21" fmla="*/ 0 h 87"/>
                    <a:gd name="T22" fmla="*/ 0 w 56"/>
                    <a:gd name="T23" fmla="*/ 0 h 87"/>
                    <a:gd name="T24" fmla="*/ 0 w 56"/>
                    <a:gd name="T25" fmla="*/ 0 h 87"/>
                    <a:gd name="T26" fmla="*/ 0 w 56"/>
                    <a:gd name="T27" fmla="*/ 0 h 87"/>
                    <a:gd name="T28" fmla="*/ 0 w 56"/>
                    <a:gd name="T29" fmla="*/ 0 h 87"/>
                    <a:gd name="T30" fmla="*/ 0 w 56"/>
                    <a:gd name="T31" fmla="*/ 0 h 8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6"/>
                    <a:gd name="T49" fmla="*/ 0 h 87"/>
                    <a:gd name="T50" fmla="*/ 56 w 56"/>
                    <a:gd name="T51" fmla="*/ 87 h 8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6" h="87">
                      <a:moveTo>
                        <a:pt x="12" y="44"/>
                      </a:moveTo>
                      <a:lnTo>
                        <a:pt x="0" y="1"/>
                      </a:lnTo>
                      <a:lnTo>
                        <a:pt x="11" y="0"/>
                      </a:lnTo>
                      <a:lnTo>
                        <a:pt x="21" y="1"/>
                      </a:lnTo>
                      <a:lnTo>
                        <a:pt x="32" y="4"/>
                      </a:lnTo>
                      <a:lnTo>
                        <a:pt x="41" y="10"/>
                      </a:lnTo>
                      <a:lnTo>
                        <a:pt x="48" y="18"/>
                      </a:lnTo>
                      <a:lnTo>
                        <a:pt x="53" y="28"/>
                      </a:lnTo>
                      <a:lnTo>
                        <a:pt x="56" y="38"/>
                      </a:lnTo>
                      <a:lnTo>
                        <a:pt x="56" y="48"/>
                      </a:lnTo>
                      <a:lnTo>
                        <a:pt x="53" y="59"/>
                      </a:lnTo>
                      <a:lnTo>
                        <a:pt x="49" y="69"/>
                      </a:lnTo>
                      <a:lnTo>
                        <a:pt x="42" y="77"/>
                      </a:lnTo>
                      <a:lnTo>
                        <a:pt x="33" y="82"/>
                      </a:lnTo>
                      <a:lnTo>
                        <a:pt x="24" y="87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8" name="Freeform 1426"/>
                <p:cNvSpPr>
                  <a:spLocks/>
                </p:cNvSpPr>
                <p:nvPr/>
              </p:nvSpPr>
              <p:spPr bwMode="auto">
                <a:xfrm>
                  <a:off x="1591" y="708"/>
                  <a:ext cx="9" cy="14"/>
                </a:xfrm>
                <a:custGeom>
                  <a:avLst/>
                  <a:gdLst>
                    <a:gd name="T0" fmla="*/ 0 w 56"/>
                    <a:gd name="T1" fmla="*/ 0 h 87"/>
                    <a:gd name="T2" fmla="*/ 0 w 56"/>
                    <a:gd name="T3" fmla="*/ 0 h 87"/>
                    <a:gd name="T4" fmla="*/ 0 w 56"/>
                    <a:gd name="T5" fmla="*/ 0 h 87"/>
                    <a:gd name="T6" fmla="*/ 0 w 56"/>
                    <a:gd name="T7" fmla="*/ 0 h 87"/>
                    <a:gd name="T8" fmla="*/ 0 w 56"/>
                    <a:gd name="T9" fmla="*/ 0 h 87"/>
                    <a:gd name="T10" fmla="*/ 0 w 56"/>
                    <a:gd name="T11" fmla="*/ 0 h 87"/>
                    <a:gd name="T12" fmla="*/ 0 w 56"/>
                    <a:gd name="T13" fmla="*/ 0 h 87"/>
                    <a:gd name="T14" fmla="*/ 0 w 56"/>
                    <a:gd name="T15" fmla="*/ 0 h 87"/>
                    <a:gd name="T16" fmla="*/ 0 w 56"/>
                    <a:gd name="T17" fmla="*/ 0 h 87"/>
                    <a:gd name="T18" fmla="*/ 0 w 56"/>
                    <a:gd name="T19" fmla="*/ 0 h 87"/>
                    <a:gd name="T20" fmla="*/ 0 w 56"/>
                    <a:gd name="T21" fmla="*/ 0 h 87"/>
                    <a:gd name="T22" fmla="*/ 0 w 56"/>
                    <a:gd name="T23" fmla="*/ 0 h 87"/>
                    <a:gd name="T24" fmla="*/ 0 w 56"/>
                    <a:gd name="T25" fmla="*/ 0 h 87"/>
                    <a:gd name="T26" fmla="*/ 0 w 56"/>
                    <a:gd name="T27" fmla="*/ 0 h 8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6"/>
                    <a:gd name="T43" fmla="*/ 0 h 87"/>
                    <a:gd name="T44" fmla="*/ 56 w 56"/>
                    <a:gd name="T45" fmla="*/ 87 h 8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6" h="87">
                      <a:moveTo>
                        <a:pt x="0" y="1"/>
                      </a:moveTo>
                      <a:lnTo>
                        <a:pt x="11" y="0"/>
                      </a:lnTo>
                      <a:lnTo>
                        <a:pt x="21" y="1"/>
                      </a:lnTo>
                      <a:lnTo>
                        <a:pt x="32" y="4"/>
                      </a:lnTo>
                      <a:lnTo>
                        <a:pt x="41" y="10"/>
                      </a:lnTo>
                      <a:lnTo>
                        <a:pt x="48" y="18"/>
                      </a:lnTo>
                      <a:lnTo>
                        <a:pt x="53" y="28"/>
                      </a:lnTo>
                      <a:lnTo>
                        <a:pt x="56" y="38"/>
                      </a:lnTo>
                      <a:lnTo>
                        <a:pt x="56" y="48"/>
                      </a:lnTo>
                      <a:lnTo>
                        <a:pt x="53" y="59"/>
                      </a:lnTo>
                      <a:lnTo>
                        <a:pt x="49" y="69"/>
                      </a:lnTo>
                      <a:lnTo>
                        <a:pt x="42" y="77"/>
                      </a:lnTo>
                      <a:lnTo>
                        <a:pt x="33" y="82"/>
                      </a:lnTo>
                      <a:lnTo>
                        <a:pt x="24" y="8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9" name="Freeform 1427"/>
                <p:cNvSpPr>
                  <a:spLocks/>
                </p:cNvSpPr>
                <p:nvPr/>
              </p:nvSpPr>
              <p:spPr bwMode="auto">
                <a:xfrm>
                  <a:off x="2207" y="708"/>
                  <a:ext cx="9" cy="14"/>
                </a:xfrm>
                <a:custGeom>
                  <a:avLst/>
                  <a:gdLst>
                    <a:gd name="T0" fmla="*/ 0 w 55"/>
                    <a:gd name="T1" fmla="*/ 0 h 87"/>
                    <a:gd name="T2" fmla="*/ 0 w 55"/>
                    <a:gd name="T3" fmla="*/ 0 h 87"/>
                    <a:gd name="T4" fmla="*/ 0 w 55"/>
                    <a:gd name="T5" fmla="*/ 0 h 87"/>
                    <a:gd name="T6" fmla="*/ 0 w 55"/>
                    <a:gd name="T7" fmla="*/ 0 h 87"/>
                    <a:gd name="T8" fmla="*/ 0 w 55"/>
                    <a:gd name="T9" fmla="*/ 0 h 87"/>
                    <a:gd name="T10" fmla="*/ 0 w 55"/>
                    <a:gd name="T11" fmla="*/ 0 h 87"/>
                    <a:gd name="T12" fmla="*/ 0 w 55"/>
                    <a:gd name="T13" fmla="*/ 0 h 87"/>
                    <a:gd name="T14" fmla="*/ 0 w 55"/>
                    <a:gd name="T15" fmla="*/ 0 h 87"/>
                    <a:gd name="T16" fmla="*/ 0 w 55"/>
                    <a:gd name="T17" fmla="*/ 0 h 87"/>
                    <a:gd name="T18" fmla="*/ 0 w 55"/>
                    <a:gd name="T19" fmla="*/ 0 h 87"/>
                    <a:gd name="T20" fmla="*/ 0 w 55"/>
                    <a:gd name="T21" fmla="*/ 0 h 87"/>
                    <a:gd name="T22" fmla="*/ 0 w 55"/>
                    <a:gd name="T23" fmla="*/ 0 h 87"/>
                    <a:gd name="T24" fmla="*/ 0 w 55"/>
                    <a:gd name="T25" fmla="*/ 0 h 87"/>
                    <a:gd name="T26" fmla="*/ 0 w 55"/>
                    <a:gd name="T27" fmla="*/ 0 h 87"/>
                    <a:gd name="T28" fmla="*/ 0 w 55"/>
                    <a:gd name="T29" fmla="*/ 0 h 87"/>
                    <a:gd name="T30" fmla="*/ 0 w 55"/>
                    <a:gd name="T31" fmla="*/ 0 h 8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5"/>
                    <a:gd name="T49" fmla="*/ 0 h 87"/>
                    <a:gd name="T50" fmla="*/ 55 w 55"/>
                    <a:gd name="T51" fmla="*/ 87 h 8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5" h="87">
                      <a:moveTo>
                        <a:pt x="43" y="44"/>
                      </a:moveTo>
                      <a:lnTo>
                        <a:pt x="32" y="87"/>
                      </a:lnTo>
                      <a:lnTo>
                        <a:pt x="22" y="82"/>
                      </a:lnTo>
                      <a:lnTo>
                        <a:pt x="13" y="77"/>
                      </a:lnTo>
                      <a:lnTo>
                        <a:pt x="6" y="69"/>
                      </a:lnTo>
                      <a:lnTo>
                        <a:pt x="2" y="59"/>
                      </a:lnTo>
                      <a:lnTo>
                        <a:pt x="0" y="48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7" y="18"/>
                      </a:lnTo>
                      <a:lnTo>
                        <a:pt x="15" y="10"/>
                      </a:lnTo>
                      <a:lnTo>
                        <a:pt x="23" y="4"/>
                      </a:lnTo>
                      <a:lnTo>
                        <a:pt x="34" y="1"/>
                      </a:lnTo>
                      <a:lnTo>
                        <a:pt x="44" y="0"/>
                      </a:lnTo>
                      <a:lnTo>
                        <a:pt x="55" y="1"/>
                      </a:lnTo>
                      <a:lnTo>
                        <a:pt x="43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00" name="Freeform 1428"/>
                <p:cNvSpPr>
                  <a:spLocks/>
                </p:cNvSpPr>
                <p:nvPr/>
              </p:nvSpPr>
              <p:spPr bwMode="auto">
                <a:xfrm>
                  <a:off x="2207" y="708"/>
                  <a:ext cx="9" cy="14"/>
                </a:xfrm>
                <a:custGeom>
                  <a:avLst/>
                  <a:gdLst>
                    <a:gd name="T0" fmla="*/ 0 w 55"/>
                    <a:gd name="T1" fmla="*/ 0 h 87"/>
                    <a:gd name="T2" fmla="*/ 0 w 55"/>
                    <a:gd name="T3" fmla="*/ 0 h 87"/>
                    <a:gd name="T4" fmla="*/ 0 w 55"/>
                    <a:gd name="T5" fmla="*/ 0 h 87"/>
                    <a:gd name="T6" fmla="*/ 0 w 55"/>
                    <a:gd name="T7" fmla="*/ 0 h 87"/>
                    <a:gd name="T8" fmla="*/ 0 w 55"/>
                    <a:gd name="T9" fmla="*/ 0 h 87"/>
                    <a:gd name="T10" fmla="*/ 0 w 55"/>
                    <a:gd name="T11" fmla="*/ 0 h 87"/>
                    <a:gd name="T12" fmla="*/ 0 w 55"/>
                    <a:gd name="T13" fmla="*/ 0 h 87"/>
                    <a:gd name="T14" fmla="*/ 0 w 55"/>
                    <a:gd name="T15" fmla="*/ 0 h 87"/>
                    <a:gd name="T16" fmla="*/ 0 w 55"/>
                    <a:gd name="T17" fmla="*/ 0 h 87"/>
                    <a:gd name="T18" fmla="*/ 0 w 55"/>
                    <a:gd name="T19" fmla="*/ 0 h 87"/>
                    <a:gd name="T20" fmla="*/ 0 w 55"/>
                    <a:gd name="T21" fmla="*/ 0 h 87"/>
                    <a:gd name="T22" fmla="*/ 0 w 55"/>
                    <a:gd name="T23" fmla="*/ 0 h 87"/>
                    <a:gd name="T24" fmla="*/ 0 w 55"/>
                    <a:gd name="T25" fmla="*/ 0 h 87"/>
                    <a:gd name="T26" fmla="*/ 0 w 55"/>
                    <a:gd name="T27" fmla="*/ 0 h 8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5"/>
                    <a:gd name="T43" fmla="*/ 0 h 87"/>
                    <a:gd name="T44" fmla="*/ 55 w 55"/>
                    <a:gd name="T45" fmla="*/ 87 h 8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5" h="87">
                      <a:moveTo>
                        <a:pt x="32" y="87"/>
                      </a:moveTo>
                      <a:lnTo>
                        <a:pt x="22" y="82"/>
                      </a:lnTo>
                      <a:lnTo>
                        <a:pt x="13" y="77"/>
                      </a:lnTo>
                      <a:lnTo>
                        <a:pt x="6" y="69"/>
                      </a:lnTo>
                      <a:lnTo>
                        <a:pt x="2" y="59"/>
                      </a:lnTo>
                      <a:lnTo>
                        <a:pt x="0" y="48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7" y="18"/>
                      </a:lnTo>
                      <a:lnTo>
                        <a:pt x="15" y="10"/>
                      </a:lnTo>
                      <a:lnTo>
                        <a:pt x="23" y="4"/>
                      </a:lnTo>
                      <a:lnTo>
                        <a:pt x="34" y="1"/>
                      </a:lnTo>
                      <a:lnTo>
                        <a:pt x="44" y="0"/>
                      </a:lnTo>
                      <a:lnTo>
                        <a:pt x="55" y="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01" name="Freeform 1429"/>
                <p:cNvSpPr>
                  <a:spLocks/>
                </p:cNvSpPr>
                <p:nvPr/>
              </p:nvSpPr>
              <p:spPr bwMode="auto">
                <a:xfrm>
                  <a:off x="2212" y="708"/>
                  <a:ext cx="41" cy="24"/>
                </a:xfrm>
                <a:custGeom>
                  <a:avLst/>
                  <a:gdLst>
                    <a:gd name="T0" fmla="*/ 0 w 241"/>
                    <a:gd name="T1" fmla="*/ 0 h 143"/>
                    <a:gd name="T2" fmla="*/ 0 w 241"/>
                    <a:gd name="T3" fmla="*/ 0 h 143"/>
                    <a:gd name="T4" fmla="*/ 0 w 241"/>
                    <a:gd name="T5" fmla="*/ 0 h 143"/>
                    <a:gd name="T6" fmla="*/ 0 w 241"/>
                    <a:gd name="T7" fmla="*/ 0 h 143"/>
                    <a:gd name="T8" fmla="*/ 0 w 241"/>
                    <a:gd name="T9" fmla="*/ 0 h 143"/>
                    <a:gd name="T10" fmla="*/ 0 w 241"/>
                    <a:gd name="T11" fmla="*/ 0 h 143"/>
                    <a:gd name="T12" fmla="*/ 0 w 241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1"/>
                    <a:gd name="T22" fmla="*/ 0 h 143"/>
                    <a:gd name="T23" fmla="*/ 241 w 241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1" h="143">
                      <a:moveTo>
                        <a:pt x="23" y="0"/>
                      </a:moveTo>
                      <a:lnTo>
                        <a:pt x="11" y="43"/>
                      </a:lnTo>
                      <a:lnTo>
                        <a:pt x="0" y="86"/>
                      </a:lnTo>
                      <a:lnTo>
                        <a:pt x="218" y="143"/>
                      </a:lnTo>
                      <a:lnTo>
                        <a:pt x="229" y="101"/>
                      </a:lnTo>
                      <a:lnTo>
                        <a:pt x="241" y="58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02" name="Freeform 1430"/>
                <p:cNvSpPr>
                  <a:spLocks/>
                </p:cNvSpPr>
                <p:nvPr/>
              </p:nvSpPr>
              <p:spPr bwMode="auto">
                <a:xfrm>
                  <a:off x="2212" y="708"/>
                  <a:ext cx="41" cy="24"/>
                </a:xfrm>
                <a:custGeom>
                  <a:avLst/>
                  <a:gdLst>
                    <a:gd name="T0" fmla="*/ 0 w 241"/>
                    <a:gd name="T1" fmla="*/ 0 h 143"/>
                    <a:gd name="T2" fmla="*/ 0 w 241"/>
                    <a:gd name="T3" fmla="*/ 0 h 143"/>
                    <a:gd name="T4" fmla="*/ 0 w 241"/>
                    <a:gd name="T5" fmla="*/ 0 h 143"/>
                    <a:gd name="T6" fmla="*/ 0 w 241"/>
                    <a:gd name="T7" fmla="*/ 0 h 143"/>
                    <a:gd name="T8" fmla="*/ 0 w 241"/>
                    <a:gd name="T9" fmla="*/ 0 h 143"/>
                    <a:gd name="T10" fmla="*/ 0 w 241"/>
                    <a:gd name="T11" fmla="*/ 0 h 143"/>
                    <a:gd name="T12" fmla="*/ 0 w 241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1"/>
                    <a:gd name="T22" fmla="*/ 0 h 143"/>
                    <a:gd name="T23" fmla="*/ 241 w 241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1" h="143">
                      <a:moveTo>
                        <a:pt x="23" y="0"/>
                      </a:moveTo>
                      <a:lnTo>
                        <a:pt x="11" y="43"/>
                      </a:lnTo>
                      <a:lnTo>
                        <a:pt x="0" y="86"/>
                      </a:lnTo>
                      <a:lnTo>
                        <a:pt x="218" y="143"/>
                      </a:lnTo>
                      <a:lnTo>
                        <a:pt x="229" y="101"/>
                      </a:lnTo>
                      <a:lnTo>
                        <a:pt x="241" y="58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03" name="Freeform 1431"/>
                <p:cNvSpPr>
                  <a:spLocks/>
                </p:cNvSpPr>
                <p:nvPr/>
              </p:nvSpPr>
              <p:spPr bwMode="auto">
                <a:xfrm>
                  <a:off x="2249" y="718"/>
                  <a:ext cx="9" cy="14"/>
                </a:xfrm>
                <a:custGeom>
                  <a:avLst/>
                  <a:gdLst>
                    <a:gd name="T0" fmla="*/ 0 w 55"/>
                    <a:gd name="T1" fmla="*/ 0 h 87"/>
                    <a:gd name="T2" fmla="*/ 0 w 55"/>
                    <a:gd name="T3" fmla="*/ 0 h 87"/>
                    <a:gd name="T4" fmla="*/ 0 w 55"/>
                    <a:gd name="T5" fmla="*/ 0 h 87"/>
                    <a:gd name="T6" fmla="*/ 0 w 55"/>
                    <a:gd name="T7" fmla="*/ 0 h 87"/>
                    <a:gd name="T8" fmla="*/ 0 w 55"/>
                    <a:gd name="T9" fmla="*/ 0 h 87"/>
                    <a:gd name="T10" fmla="*/ 0 w 55"/>
                    <a:gd name="T11" fmla="*/ 0 h 87"/>
                    <a:gd name="T12" fmla="*/ 0 w 55"/>
                    <a:gd name="T13" fmla="*/ 0 h 87"/>
                    <a:gd name="T14" fmla="*/ 0 w 55"/>
                    <a:gd name="T15" fmla="*/ 0 h 87"/>
                    <a:gd name="T16" fmla="*/ 0 w 55"/>
                    <a:gd name="T17" fmla="*/ 0 h 87"/>
                    <a:gd name="T18" fmla="*/ 0 w 55"/>
                    <a:gd name="T19" fmla="*/ 0 h 87"/>
                    <a:gd name="T20" fmla="*/ 0 w 55"/>
                    <a:gd name="T21" fmla="*/ 0 h 87"/>
                    <a:gd name="T22" fmla="*/ 0 w 55"/>
                    <a:gd name="T23" fmla="*/ 0 h 87"/>
                    <a:gd name="T24" fmla="*/ 0 w 55"/>
                    <a:gd name="T25" fmla="*/ 0 h 87"/>
                    <a:gd name="T26" fmla="*/ 0 w 55"/>
                    <a:gd name="T27" fmla="*/ 0 h 87"/>
                    <a:gd name="T28" fmla="*/ 0 w 55"/>
                    <a:gd name="T29" fmla="*/ 0 h 87"/>
                    <a:gd name="T30" fmla="*/ 0 w 55"/>
                    <a:gd name="T31" fmla="*/ 0 h 8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5"/>
                    <a:gd name="T49" fmla="*/ 0 h 87"/>
                    <a:gd name="T50" fmla="*/ 55 w 55"/>
                    <a:gd name="T51" fmla="*/ 87 h 8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5" h="87">
                      <a:moveTo>
                        <a:pt x="11" y="43"/>
                      </a:moveTo>
                      <a:lnTo>
                        <a:pt x="23" y="0"/>
                      </a:lnTo>
                      <a:lnTo>
                        <a:pt x="33" y="4"/>
                      </a:lnTo>
                      <a:lnTo>
                        <a:pt x="41" y="10"/>
                      </a:lnTo>
                      <a:lnTo>
                        <a:pt x="49" y="18"/>
                      </a:lnTo>
                      <a:lnTo>
                        <a:pt x="53" y="28"/>
                      </a:lnTo>
                      <a:lnTo>
                        <a:pt x="55" y="38"/>
                      </a:lnTo>
                      <a:lnTo>
                        <a:pt x="55" y="49"/>
                      </a:lnTo>
                      <a:lnTo>
                        <a:pt x="53" y="59"/>
                      </a:lnTo>
                      <a:lnTo>
                        <a:pt x="48" y="68"/>
                      </a:lnTo>
                      <a:lnTo>
                        <a:pt x="40" y="77"/>
                      </a:lnTo>
                      <a:lnTo>
                        <a:pt x="32" y="82"/>
                      </a:lnTo>
                      <a:lnTo>
                        <a:pt x="21" y="85"/>
                      </a:lnTo>
                      <a:lnTo>
                        <a:pt x="10" y="87"/>
                      </a:lnTo>
                      <a:lnTo>
                        <a:pt x="0" y="85"/>
                      </a:lnTo>
                      <a:lnTo>
                        <a:pt x="11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04" name="Freeform 1432"/>
                <p:cNvSpPr>
                  <a:spLocks/>
                </p:cNvSpPr>
                <p:nvPr/>
              </p:nvSpPr>
              <p:spPr bwMode="auto">
                <a:xfrm>
                  <a:off x="2249" y="718"/>
                  <a:ext cx="9" cy="14"/>
                </a:xfrm>
                <a:custGeom>
                  <a:avLst/>
                  <a:gdLst>
                    <a:gd name="T0" fmla="*/ 0 w 55"/>
                    <a:gd name="T1" fmla="*/ 0 h 87"/>
                    <a:gd name="T2" fmla="*/ 0 w 55"/>
                    <a:gd name="T3" fmla="*/ 0 h 87"/>
                    <a:gd name="T4" fmla="*/ 0 w 55"/>
                    <a:gd name="T5" fmla="*/ 0 h 87"/>
                    <a:gd name="T6" fmla="*/ 0 w 55"/>
                    <a:gd name="T7" fmla="*/ 0 h 87"/>
                    <a:gd name="T8" fmla="*/ 0 w 55"/>
                    <a:gd name="T9" fmla="*/ 0 h 87"/>
                    <a:gd name="T10" fmla="*/ 0 w 55"/>
                    <a:gd name="T11" fmla="*/ 0 h 87"/>
                    <a:gd name="T12" fmla="*/ 0 w 55"/>
                    <a:gd name="T13" fmla="*/ 0 h 87"/>
                    <a:gd name="T14" fmla="*/ 0 w 55"/>
                    <a:gd name="T15" fmla="*/ 0 h 87"/>
                    <a:gd name="T16" fmla="*/ 0 w 55"/>
                    <a:gd name="T17" fmla="*/ 0 h 87"/>
                    <a:gd name="T18" fmla="*/ 0 w 55"/>
                    <a:gd name="T19" fmla="*/ 0 h 87"/>
                    <a:gd name="T20" fmla="*/ 0 w 55"/>
                    <a:gd name="T21" fmla="*/ 0 h 87"/>
                    <a:gd name="T22" fmla="*/ 0 w 55"/>
                    <a:gd name="T23" fmla="*/ 0 h 87"/>
                    <a:gd name="T24" fmla="*/ 0 w 55"/>
                    <a:gd name="T25" fmla="*/ 0 h 87"/>
                    <a:gd name="T26" fmla="*/ 0 w 55"/>
                    <a:gd name="T27" fmla="*/ 0 h 8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5"/>
                    <a:gd name="T43" fmla="*/ 0 h 87"/>
                    <a:gd name="T44" fmla="*/ 55 w 55"/>
                    <a:gd name="T45" fmla="*/ 87 h 8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5" h="87">
                      <a:moveTo>
                        <a:pt x="23" y="0"/>
                      </a:moveTo>
                      <a:lnTo>
                        <a:pt x="33" y="4"/>
                      </a:lnTo>
                      <a:lnTo>
                        <a:pt x="41" y="10"/>
                      </a:lnTo>
                      <a:lnTo>
                        <a:pt x="49" y="18"/>
                      </a:lnTo>
                      <a:lnTo>
                        <a:pt x="53" y="28"/>
                      </a:lnTo>
                      <a:lnTo>
                        <a:pt x="55" y="38"/>
                      </a:lnTo>
                      <a:lnTo>
                        <a:pt x="55" y="49"/>
                      </a:lnTo>
                      <a:lnTo>
                        <a:pt x="53" y="59"/>
                      </a:lnTo>
                      <a:lnTo>
                        <a:pt x="48" y="68"/>
                      </a:lnTo>
                      <a:lnTo>
                        <a:pt x="40" y="77"/>
                      </a:lnTo>
                      <a:lnTo>
                        <a:pt x="32" y="82"/>
                      </a:lnTo>
                      <a:lnTo>
                        <a:pt x="21" y="85"/>
                      </a:lnTo>
                      <a:lnTo>
                        <a:pt x="10" y="87"/>
                      </a:lnTo>
                      <a:lnTo>
                        <a:pt x="0" y="8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05" name="Freeform 1433"/>
                <p:cNvSpPr>
                  <a:spLocks/>
                </p:cNvSpPr>
                <p:nvPr/>
              </p:nvSpPr>
              <p:spPr bwMode="auto">
                <a:xfrm>
                  <a:off x="2313" y="837"/>
                  <a:ext cx="14" cy="10"/>
                </a:xfrm>
                <a:custGeom>
                  <a:avLst/>
                  <a:gdLst>
                    <a:gd name="T0" fmla="*/ 0 w 87"/>
                    <a:gd name="T1" fmla="*/ 0 h 56"/>
                    <a:gd name="T2" fmla="*/ 0 w 87"/>
                    <a:gd name="T3" fmla="*/ 0 h 56"/>
                    <a:gd name="T4" fmla="*/ 0 w 87"/>
                    <a:gd name="T5" fmla="*/ 0 h 56"/>
                    <a:gd name="T6" fmla="*/ 0 w 87"/>
                    <a:gd name="T7" fmla="*/ 0 h 56"/>
                    <a:gd name="T8" fmla="*/ 0 w 87"/>
                    <a:gd name="T9" fmla="*/ 0 h 56"/>
                    <a:gd name="T10" fmla="*/ 0 w 87"/>
                    <a:gd name="T11" fmla="*/ 0 h 56"/>
                    <a:gd name="T12" fmla="*/ 0 w 87"/>
                    <a:gd name="T13" fmla="*/ 0 h 56"/>
                    <a:gd name="T14" fmla="*/ 0 w 87"/>
                    <a:gd name="T15" fmla="*/ 0 h 56"/>
                    <a:gd name="T16" fmla="*/ 0 w 87"/>
                    <a:gd name="T17" fmla="*/ 0 h 56"/>
                    <a:gd name="T18" fmla="*/ 0 w 87"/>
                    <a:gd name="T19" fmla="*/ 0 h 56"/>
                    <a:gd name="T20" fmla="*/ 0 w 87"/>
                    <a:gd name="T21" fmla="*/ 0 h 56"/>
                    <a:gd name="T22" fmla="*/ 0 w 87"/>
                    <a:gd name="T23" fmla="*/ 0 h 56"/>
                    <a:gd name="T24" fmla="*/ 0 w 87"/>
                    <a:gd name="T25" fmla="*/ 0 h 56"/>
                    <a:gd name="T26" fmla="*/ 0 w 87"/>
                    <a:gd name="T27" fmla="*/ 0 h 56"/>
                    <a:gd name="T28" fmla="*/ 0 w 87"/>
                    <a:gd name="T29" fmla="*/ 0 h 56"/>
                    <a:gd name="T30" fmla="*/ 0 w 87"/>
                    <a:gd name="T31" fmla="*/ 0 h 5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7"/>
                    <a:gd name="T49" fmla="*/ 0 h 56"/>
                    <a:gd name="T50" fmla="*/ 87 w 87"/>
                    <a:gd name="T51" fmla="*/ 56 h 5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7" h="56">
                      <a:moveTo>
                        <a:pt x="43" y="44"/>
                      </a:moveTo>
                      <a:lnTo>
                        <a:pt x="0" y="32"/>
                      </a:lnTo>
                      <a:lnTo>
                        <a:pt x="5" y="23"/>
                      </a:lnTo>
                      <a:lnTo>
                        <a:pt x="11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3"/>
                      </a:lnTo>
                      <a:lnTo>
                        <a:pt x="69" y="8"/>
                      </a:lnTo>
                      <a:lnTo>
                        <a:pt x="77" y="15"/>
                      </a:lnTo>
                      <a:lnTo>
                        <a:pt x="83" y="25"/>
                      </a:lnTo>
                      <a:lnTo>
                        <a:pt x="87" y="34"/>
                      </a:lnTo>
                      <a:lnTo>
                        <a:pt x="87" y="45"/>
                      </a:lnTo>
                      <a:lnTo>
                        <a:pt x="86" y="56"/>
                      </a:lnTo>
                      <a:lnTo>
                        <a:pt x="43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06" name="Freeform 1434"/>
                <p:cNvSpPr>
                  <a:spLocks/>
                </p:cNvSpPr>
                <p:nvPr/>
              </p:nvSpPr>
              <p:spPr bwMode="auto">
                <a:xfrm>
                  <a:off x="2313" y="837"/>
                  <a:ext cx="14" cy="10"/>
                </a:xfrm>
                <a:custGeom>
                  <a:avLst/>
                  <a:gdLst>
                    <a:gd name="T0" fmla="*/ 0 w 87"/>
                    <a:gd name="T1" fmla="*/ 0 h 56"/>
                    <a:gd name="T2" fmla="*/ 0 w 87"/>
                    <a:gd name="T3" fmla="*/ 0 h 56"/>
                    <a:gd name="T4" fmla="*/ 0 w 87"/>
                    <a:gd name="T5" fmla="*/ 0 h 56"/>
                    <a:gd name="T6" fmla="*/ 0 w 87"/>
                    <a:gd name="T7" fmla="*/ 0 h 56"/>
                    <a:gd name="T8" fmla="*/ 0 w 87"/>
                    <a:gd name="T9" fmla="*/ 0 h 56"/>
                    <a:gd name="T10" fmla="*/ 0 w 87"/>
                    <a:gd name="T11" fmla="*/ 0 h 56"/>
                    <a:gd name="T12" fmla="*/ 0 w 87"/>
                    <a:gd name="T13" fmla="*/ 0 h 56"/>
                    <a:gd name="T14" fmla="*/ 0 w 87"/>
                    <a:gd name="T15" fmla="*/ 0 h 56"/>
                    <a:gd name="T16" fmla="*/ 0 w 87"/>
                    <a:gd name="T17" fmla="*/ 0 h 56"/>
                    <a:gd name="T18" fmla="*/ 0 w 87"/>
                    <a:gd name="T19" fmla="*/ 0 h 56"/>
                    <a:gd name="T20" fmla="*/ 0 w 87"/>
                    <a:gd name="T21" fmla="*/ 0 h 56"/>
                    <a:gd name="T22" fmla="*/ 0 w 87"/>
                    <a:gd name="T23" fmla="*/ 0 h 56"/>
                    <a:gd name="T24" fmla="*/ 0 w 87"/>
                    <a:gd name="T25" fmla="*/ 0 h 56"/>
                    <a:gd name="T26" fmla="*/ 0 w 87"/>
                    <a:gd name="T27" fmla="*/ 0 h 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56"/>
                    <a:gd name="T44" fmla="*/ 87 w 87"/>
                    <a:gd name="T45" fmla="*/ 56 h 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56">
                      <a:moveTo>
                        <a:pt x="0" y="32"/>
                      </a:moveTo>
                      <a:lnTo>
                        <a:pt x="5" y="23"/>
                      </a:lnTo>
                      <a:lnTo>
                        <a:pt x="11" y="14"/>
                      </a:lnTo>
                      <a:lnTo>
                        <a:pt x="18" y="7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60" y="3"/>
                      </a:lnTo>
                      <a:lnTo>
                        <a:pt x="69" y="8"/>
                      </a:lnTo>
                      <a:lnTo>
                        <a:pt x="77" y="15"/>
                      </a:lnTo>
                      <a:lnTo>
                        <a:pt x="83" y="25"/>
                      </a:lnTo>
                      <a:lnTo>
                        <a:pt x="87" y="34"/>
                      </a:lnTo>
                      <a:lnTo>
                        <a:pt x="87" y="45"/>
                      </a:lnTo>
                      <a:lnTo>
                        <a:pt x="86" y="5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07" name="Freeform 1435"/>
                <p:cNvSpPr>
                  <a:spLocks/>
                </p:cNvSpPr>
                <p:nvPr/>
              </p:nvSpPr>
              <p:spPr bwMode="auto">
                <a:xfrm>
                  <a:off x="2303" y="843"/>
                  <a:ext cx="24" cy="40"/>
                </a:xfrm>
                <a:custGeom>
                  <a:avLst/>
                  <a:gdLst>
                    <a:gd name="T0" fmla="*/ 0 w 145"/>
                    <a:gd name="T1" fmla="*/ 0 h 242"/>
                    <a:gd name="T2" fmla="*/ 0 w 145"/>
                    <a:gd name="T3" fmla="*/ 0 h 242"/>
                    <a:gd name="T4" fmla="*/ 0 w 145"/>
                    <a:gd name="T5" fmla="*/ 0 h 242"/>
                    <a:gd name="T6" fmla="*/ 0 w 145"/>
                    <a:gd name="T7" fmla="*/ 0 h 242"/>
                    <a:gd name="T8" fmla="*/ 0 w 145"/>
                    <a:gd name="T9" fmla="*/ 0 h 242"/>
                    <a:gd name="T10" fmla="*/ 0 w 145"/>
                    <a:gd name="T11" fmla="*/ 0 h 242"/>
                    <a:gd name="T12" fmla="*/ 0 w 145"/>
                    <a:gd name="T13" fmla="*/ 0 h 2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5"/>
                    <a:gd name="T22" fmla="*/ 0 h 242"/>
                    <a:gd name="T23" fmla="*/ 145 w 145"/>
                    <a:gd name="T24" fmla="*/ 242 h 2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5" h="242">
                      <a:moveTo>
                        <a:pt x="145" y="24"/>
                      </a:moveTo>
                      <a:lnTo>
                        <a:pt x="102" y="12"/>
                      </a:lnTo>
                      <a:lnTo>
                        <a:pt x="59" y="0"/>
                      </a:lnTo>
                      <a:lnTo>
                        <a:pt x="0" y="218"/>
                      </a:lnTo>
                      <a:lnTo>
                        <a:pt x="43" y="230"/>
                      </a:lnTo>
                      <a:lnTo>
                        <a:pt x="86" y="242"/>
                      </a:lnTo>
                      <a:lnTo>
                        <a:pt x="145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08" name="Freeform 1436"/>
                <p:cNvSpPr>
                  <a:spLocks/>
                </p:cNvSpPr>
                <p:nvPr/>
              </p:nvSpPr>
              <p:spPr bwMode="auto">
                <a:xfrm>
                  <a:off x="2303" y="843"/>
                  <a:ext cx="24" cy="40"/>
                </a:xfrm>
                <a:custGeom>
                  <a:avLst/>
                  <a:gdLst>
                    <a:gd name="T0" fmla="*/ 0 w 145"/>
                    <a:gd name="T1" fmla="*/ 0 h 242"/>
                    <a:gd name="T2" fmla="*/ 0 w 145"/>
                    <a:gd name="T3" fmla="*/ 0 h 242"/>
                    <a:gd name="T4" fmla="*/ 0 w 145"/>
                    <a:gd name="T5" fmla="*/ 0 h 242"/>
                    <a:gd name="T6" fmla="*/ 0 w 145"/>
                    <a:gd name="T7" fmla="*/ 0 h 242"/>
                    <a:gd name="T8" fmla="*/ 0 w 145"/>
                    <a:gd name="T9" fmla="*/ 0 h 242"/>
                    <a:gd name="T10" fmla="*/ 0 w 145"/>
                    <a:gd name="T11" fmla="*/ 0 h 242"/>
                    <a:gd name="T12" fmla="*/ 0 w 145"/>
                    <a:gd name="T13" fmla="*/ 0 h 2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5"/>
                    <a:gd name="T22" fmla="*/ 0 h 242"/>
                    <a:gd name="T23" fmla="*/ 145 w 145"/>
                    <a:gd name="T24" fmla="*/ 242 h 2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5" h="242">
                      <a:moveTo>
                        <a:pt x="145" y="24"/>
                      </a:moveTo>
                      <a:lnTo>
                        <a:pt x="102" y="12"/>
                      </a:lnTo>
                      <a:lnTo>
                        <a:pt x="59" y="0"/>
                      </a:lnTo>
                      <a:lnTo>
                        <a:pt x="0" y="218"/>
                      </a:lnTo>
                      <a:lnTo>
                        <a:pt x="43" y="230"/>
                      </a:lnTo>
                      <a:lnTo>
                        <a:pt x="86" y="242"/>
                      </a:lnTo>
                      <a:lnTo>
                        <a:pt x="145" y="2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09" name="Freeform 1437"/>
                <p:cNvSpPr>
                  <a:spLocks/>
                </p:cNvSpPr>
                <p:nvPr/>
              </p:nvSpPr>
              <p:spPr bwMode="auto">
                <a:xfrm>
                  <a:off x="2303" y="879"/>
                  <a:ext cx="14" cy="9"/>
                </a:xfrm>
                <a:custGeom>
                  <a:avLst/>
                  <a:gdLst>
                    <a:gd name="T0" fmla="*/ 0 w 87"/>
                    <a:gd name="T1" fmla="*/ 0 h 56"/>
                    <a:gd name="T2" fmla="*/ 0 w 87"/>
                    <a:gd name="T3" fmla="*/ 0 h 56"/>
                    <a:gd name="T4" fmla="*/ 0 w 87"/>
                    <a:gd name="T5" fmla="*/ 0 h 56"/>
                    <a:gd name="T6" fmla="*/ 0 w 87"/>
                    <a:gd name="T7" fmla="*/ 0 h 56"/>
                    <a:gd name="T8" fmla="*/ 0 w 87"/>
                    <a:gd name="T9" fmla="*/ 0 h 56"/>
                    <a:gd name="T10" fmla="*/ 0 w 87"/>
                    <a:gd name="T11" fmla="*/ 0 h 56"/>
                    <a:gd name="T12" fmla="*/ 0 w 87"/>
                    <a:gd name="T13" fmla="*/ 0 h 56"/>
                    <a:gd name="T14" fmla="*/ 0 w 87"/>
                    <a:gd name="T15" fmla="*/ 0 h 56"/>
                    <a:gd name="T16" fmla="*/ 0 w 87"/>
                    <a:gd name="T17" fmla="*/ 0 h 56"/>
                    <a:gd name="T18" fmla="*/ 0 w 87"/>
                    <a:gd name="T19" fmla="*/ 0 h 56"/>
                    <a:gd name="T20" fmla="*/ 0 w 87"/>
                    <a:gd name="T21" fmla="*/ 0 h 56"/>
                    <a:gd name="T22" fmla="*/ 0 w 87"/>
                    <a:gd name="T23" fmla="*/ 0 h 56"/>
                    <a:gd name="T24" fmla="*/ 0 w 87"/>
                    <a:gd name="T25" fmla="*/ 0 h 56"/>
                    <a:gd name="T26" fmla="*/ 0 w 87"/>
                    <a:gd name="T27" fmla="*/ 0 h 56"/>
                    <a:gd name="T28" fmla="*/ 0 w 87"/>
                    <a:gd name="T29" fmla="*/ 0 h 56"/>
                    <a:gd name="T30" fmla="*/ 0 w 87"/>
                    <a:gd name="T31" fmla="*/ 0 h 5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7"/>
                    <a:gd name="T49" fmla="*/ 0 h 56"/>
                    <a:gd name="T50" fmla="*/ 87 w 87"/>
                    <a:gd name="T51" fmla="*/ 56 h 5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7" h="56">
                      <a:moveTo>
                        <a:pt x="44" y="12"/>
                      </a:moveTo>
                      <a:lnTo>
                        <a:pt x="87" y="24"/>
                      </a:lnTo>
                      <a:lnTo>
                        <a:pt x="83" y="34"/>
                      </a:lnTo>
                      <a:lnTo>
                        <a:pt x="76" y="42"/>
                      </a:lnTo>
                      <a:lnTo>
                        <a:pt x="69" y="50"/>
                      </a:lnTo>
                      <a:lnTo>
                        <a:pt x="59" y="54"/>
                      </a:lnTo>
                      <a:lnTo>
                        <a:pt x="49" y="56"/>
                      </a:lnTo>
                      <a:lnTo>
                        <a:pt x="38" y="56"/>
                      </a:lnTo>
                      <a:lnTo>
                        <a:pt x="27" y="53"/>
                      </a:lnTo>
                      <a:lnTo>
                        <a:pt x="19" y="48"/>
                      </a:lnTo>
                      <a:lnTo>
                        <a:pt x="10" y="41"/>
                      </a:lnTo>
                      <a:lnTo>
                        <a:pt x="5" y="31"/>
                      </a:lnTo>
                      <a:lnTo>
                        <a:pt x="1" y="22"/>
                      </a:lnTo>
                      <a:lnTo>
                        <a:pt x="0" y="11"/>
                      </a:lnTo>
                      <a:lnTo>
                        <a:pt x="1" y="0"/>
                      </a:lnTo>
                      <a:lnTo>
                        <a:pt x="44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0" name="Freeform 1438"/>
                <p:cNvSpPr>
                  <a:spLocks/>
                </p:cNvSpPr>
                <p:nvPr/>
              </p:nvSpPr>
              <p:spPr bwMode="auto">
                <a:xfrm>
                  <a:off x="2303" y="879"/>
                  <a:ext cx="14" cy="9"/>
                </a:xfrm>
                <a:custGeom>
                  <a:avLst/>
                  <a:gdLst>
                    <a:gd name="T0" fmla="*/ 0 w 87"/>
                    <a:gd name="T1" fmla="*/ 0 h 56"/>
                    <a:gd name="T2" fmla="*/ 0 w 87"/>
                    <a:gd name="T3" fmla="*/ 0 h 56"/>
                    <a:gd name="T4" fmla="*/ 0 w 87"/>
                    <a:gd name="T5" fmla="*/ 0 h 56"/>
                    <a:gd name="T6" fmla="*/ 0 w 87"/>
                    <a:gd name="T7" fmla="*/ 0 h 56"/>
                    <a:gd name="T8" fmla="*/ 0 w 87"/>
                    <a:gd name="T9" fmla="*/ 0 h 56"/>
                    <a:gd name="T10" fmla="*/ 0 w 87"/>
                    <a:gd name="T11" fmla="*/ 0 h 56"/>
                    <a:gd name="T12" fmla="*/ 0 w 87"/>
                    <a:gd name="T13" fmla="*/ 0 h 56"/>
                    <a:gd name="T14" fmla="*/ 0 w 87"/>
                    <a:gd name="T15" fmla="*/ 0 h 56"/>
                    <a:gd name="T16" fmla="*/ 0 w 87"/>
                    <a:gd name="T17" fmla="*/ 0 h 56"/>
                    <a:gd name="T18" fmla="*/ 0 w 87"/>
                    <a:gd name="T19" fmla="*/ 0 h 56"/>
                    <a:gd name="T20" fmla="*/ 0 w 87"/>
                    <a:gd name="T21" fmla="*/ 0 h 56"/>
                    <a:gd name="T22" fmla="*/ 0 w 87"/>
                    <a:gd name="T23" fmla="*/ 0 h 56"/>
                    <a:gd name="T24" fmla="*/ 0 w 87"/>
                    <a:gd name="T25" fmla="*/ 0 h 56"/>
                    <a:gd name="T26" fmla="*/ 0 w 87"/>
                    <a:gd name="T27" fmla="*/ 0 h 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56"/>
                    <a:gd name="T44" fmla="*/ 87 w 87"/>
                    <a:gd name="T45" fmla="*/ 56 h 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56">
                      <a:moveTo>
                        <a:pt x="87" y="24"/>
                      </a:moveTo>
                      <a:lnTo>
                        <a:pt x="83" y="34"/>
                      </a:lnTo>
                      <a:lnTo>
                        <a:pt x="76" y="42"/>
                      </a:lnTo>
                      <a:lnTo>
                        <a:pt x="69" y="50"/>
                      </a:lnTo>
                      <a:lnTo>
                        <a:pt x="59" y="54"/>
                      </a:lnTo>
                      <a:lnTo>
                        <a:pt x="49" y="56"/>
                      </a:lnTo>
                      <a:lnTo>
                        <a:pt x="38" y="56"/>
                      </a:lnTo>
                      <a:lnTo>
                        <a:pt x="27" y="53"/>
                      </a:lnTo>
                      <a:lnTo>
                        <a:pt x="19" y="48"/>
                      </a:lnTo>
                      <a:lnTo>
                        <a:pt x="10" y="41"/>
                      </a:lnTo>
                      <a:lnTo>
                        <a:pt x="5" y="31"/>
                      </a:lnTo>
                      <a:lnTo>
                        <a:pt x="1" y="22"/>
                      </a:lnTo>
                      <a:lnTo>
                        <a:pt x="0" y="11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1" name="Freeform 1439"/>
                <p:cNvSpPr>
                  <a:spLocks/>
                </p:cNvSpPr>
                <p:nvPr/>
              </p:nvSpPr>
              <p:spPr bwMode="auto">
                <a:xfrm>
                  <a:off x="1994" y="1412"/>
                  <a:ext cx="13" cy="13"/>
                </a:xfrm>
                <a:custGeom>
                  <a:avLst/>
                  <a:gdLst>
                    <a:gd name="T0" fmla="*/ 0 w 75"/>
                    <a:gd name="T1" fmla="*/ 0 h 75"/>
                    <a:gd name="T2" fmla="*/ 0 w 75"/>
                    <a:gd name="T3" fmla="*/ 0 h 75"/>
                    <a:gd name="T4" fmla="*/ 0 w 75"/>
                    <a:gd name="T5" fmla="*/ 0 h 75"/>
                    <a:gd name="T6" fmla="*/ 0 w 75"/>
                    <a:gd name="T7" fmla="*/ 0 h 75"/>
                    <a:gd name="T8" fmla="*/ 0 w 75"/>
                    <a:gd name="T9" fmla="*/ 0 h 75"/>
                    <a:gd name="T10" fmla="*/ 0 w 75"/>
                    <a:gd name="T11" fmla="*/ 0 h 75"/>
                    <a:gd name="T12" fmla="*/ 0 w 75"/>
                    <a:gd name="T13" fmla="*/ 0 h 75"/>
                    <a:gd name="T14" fmla="*/ 0 w 75"/>
                    <a:gd name="T15" fmla="*/ 0 h 75"/>
                    <a:gd name="T16" fmla="*/ 0 w 75"/>
                    <a:gd name="T17" fmla="*/ 0 h 75"/>
                    <a:gd name="T18" fmla="*/ 0 w 75"/>
                    <a:gd name="T19" fmla="*/ 0 h 75"/>
                    <a:gd name="T20" fmla="*/ 0 w 75"/>
                    <a:gd name="T21" fmla="*/ 0 h 75"/>
                    <a:gd name="T22" fmla="*/ 0 w 75"/>
                    <a:gd name="T23" fmla="*/ 0 h 75"/>
                    <a:gd name="T24" fmla="*/ 0 w 75"/>
                    <a:gd name="T25" fmla="*/ 0 h 75"/>
                    <a:gd name="T26" fmla="*/ 0 w 75"/>
                    <a:gd name="T27" fmla="*/ 0 h 75"/>
                    <a:gd name="T28" fmla="*/ 0 w 75"/>
                    <a:gd name="T29" fmla="*/ 0 h 75"/>
                    <a:gd name="T30" fmla="*/ 0 w 75"/>
                    <a:gd name="T31" fmla="*/ 0 h 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75"/>
                    <a:gd name="T49" fmla="*/ 0 h 75"/>
                    <a:gd name="T50" fmla="*/ 75 w 75"/>
                    <a:gd name="T51" fmla="*/ 75 h 7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75" h="75">
                      <a:moveTo>
                        <a:pt x="31" y="44"/>
                      </a:moveTo>
                      <a:lnTo>
                        <a:pt x="0" y="13"/>
                      </a:lnTo>
                      <a:lnTo>
                        <a:pt x="8" y="6"/>
                      </a:lnTo>
                      <a:lnTo>
                        <a:pt x="19" y="1"/>
                      </a:lnTo>
                      <a:lnTo>
                        <a:pt x="28" y="0"/>
                      </a:lnTo>
                      <a:lnTo>
                        <a:pt x="39" y="0"/>
                      </a:lnTo>
                      <a:lnTo>
                        <a:pt x="50" y="3"/>
                      </a:lnTo>
                      <a:lnTo>
                        <a:pt x="58" y="8"/>
                      </a:lnTo>
                      <a:lnTo>
                        <a:pt x="67" y="16"/>
                      </a:lnTo>
                      <a:lnTo>
                        <a:pt x="72" y="26"/>
                      </a:lnTo>
                      <a:lnTo>
                        <a:pt x="75" y="35"/>
                      </a:lnTo>
                      <a:lnTo>
                        <a:pt x="75" y="46"/>
                      </a:lnTo>
                      <a:lnTo>
                        <a:pt x="74" y="57"/>
                      </a:lnTo>
                      <a:lnTo>
                        <a:pt x="70" y="66"/>
                      </a:lnTo>
                      <a:lnTo>
                        <a:pt x="62" y="75"/>
                      </a:lnTo>
                      <a:lnTo>
                        <a:pt x="31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2" name="Freeform 1440"/>
                <p:cNvSpPr>
                  <a:spLocks/>
                </p:cNvSpPr>
                <p:nvPr/>
              </p:nvSpPr>
              <p:spPr bwMode="auto">
                <a:xfrm>
                  <a:off x="1994" y="1412"/>
                  <a:ext cx="13" cy="13"/>
                </a:xfrm>
                <a:custGeom>
                  <a:avLst/>
                  <a:gdLst>
                    <a:gd name="T0" fmla="*/ 0 w 75"/>
                    <a:gd name="T1" fmla="*/ 0 h 75"/>
                    <a:gd name="T2" fmla="*/ 0 w 75"/>
                    <a:gd name="T3" fmla="*/ 0 h 75"/>
                    <a:gd name="T4" fmla="*/ 0 w 75"/>
                    <a:gd name="T5" fmla="*/ 0 h 75"/>
                    <a:gd name="T6" fmla="*/ 0 w 75"/>
                    <a:gd name="T7" fmla="*/ 0 h 75"/>
                    <a:gd name="T8" fmla="*/ 0 w 75"/>
                    <a:gd name="T9" fmla="*/ 0 h 75"/>
                    <a:gd name="T10" fmla="*/ 0 w 75"/>
                    <a:gd name="T11" fmla="*/ 0 h 75"/>
                    <a:gd name="T12" fmla="*/ 0 w 75"/>
                    <a:gd name="T13" fmla="*/ 0 h 75"/>
                    <a:gd name="T14" fmla="*/ 0 w 75"/>
                    <a:gd name="T15" fmla="*/ 0 h 75"/>
                    <a:gd name="T16" fmla="*/ 0 w 75"/>
                    <a:gd name="T17" fmla="*/ 0 h 75"/>
                    <a:gd name="T18" fmla="*/ 0 w 75"/>
                    <a:gd name="T19" fmla="*/ 0 h 75"/>
                    <a:gd name="T20" fmla="*/ 0 w 75"/>
                    <a:gd name="T21" fmla="*/ 0 h 75"/>
                    <a:gd name="T22" fmla="*/ 0 w 75"/>
                    <a:gd name="T23" fmla="*/ 0 h 75"/>
                    <a:gd name="T24" fmla="*/ 0 w 75"/>
                    <a:gd name="T25" fmla="*/ 0 h 75"/>
                    <a:gd name="T26" fmla="*/ 0 w 75"/>
                    <a:gd name="T27" fmla="*/ 0 h 7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5"/>
                    <a:gd name="T43" fmla="*/ 0 h 75"/>
                    <a:gd name="T44" fmla="*/ 75 w 75"/>
                    <a:gd name="T45" fmla="*/ 75 h 7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5" h="75">
                      <a:moveTo>
                        <a:pt x="0" y="13"/>
                      </a:moveTo>
                      <a:lnTo>
                        <a:pt x="8" y="6"/>
                      </a:lnTo>
                      <a:lnTo>
                        <a:pt x="19" y="1"/>
                      </a:lnTo>
                      <a:lnTo>
                        <a:pt x="28" y="0"/>
                      </a:lnTo>
                      <a:lnTo>
                        <a:pt x="39" y="0"/>
                      </a:lnTo>
                      <a:lnTo>
                        <a:pt x="50" y="3"/>
                      </a:lnTo>
                      <a:lnTo>
                        <a:pt x="58" y="8"/>
                      </a:lnTo>
                      <a:lnTo>
                        <a:pt x="67" y="16"/>
                      </a:lnTo>
                      <a:lnTo>
                        <a:pt x="72" y="26"/>
                      </a:lnTo>
                      <a:lnTo>
                        <a:pt x="75" y="35"/>
                      </a:lnTo>
                      <a:lnTo>
                        <a:pt x="75" y="46"/>
                      </a:lnTo>
                      <a:lnTo>
                        <a:pt x="74" y="57"/>
                      </a:lnTo>
                      <a:lnTo>
                        <a:pt x="70" y="66"/>
                      </a:lnTo>
                      <a:lnTo>
                        <a:pt x="62" y="7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3" name="Freeform 1441"/>
                <p:cNvSpPr>
                  <a:spLocks/>
                </p:cNvSpPr>
                <p:nvPr/>
              </p:nvSpPr>
              <p:spPr bwMode="auto">
                <a:xfrm>
                  <a:off x="1968" y="1415"/>
                  <a:ext cx="36" cy="37"/>
                </a:xfrm>
                <a:custGeom>
                  <a:avLst/>
                  <a:gdLst>
                    <a:gd name="T0" fmla="*/ 0 w 221"/>
                    <a:gd name="T1" fmla="*/ 0 h 222"/>
                    <a:gd name="T2" fmla="*/ 0 w 221"/>
                    <a:gd name="T3" fmla="*/ 0 h 222"/>
                    <a:gd name="T4" fmla="*/ 0 w 221"/>
                    <a:gd name="T5" fmla="*/ 0 h 222"/>
                    <a:gd name="T6" fmla="*/ 0 w 221"/>
                    <a:gd name="T7" fmla="*/ 0 h 222"/>
                    <a:gd name="T8" fmla="*/ 0 w 221"/>
                    <a:gd name="T9" fmla="*/ 0 h 222"/>
                    <a:gd name="T10" fmla="*/ 0 w 221"/>
                    <a:gd name="T11" fmla="*/ 0 h 222"/>
                    <a:gd name="T12" fmla="*/ 0 w 221"/>
                    <a:gd name="T13" fmla="*/ 0 h 2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1"/>
                    <a:gd name="T22" fmla="*/ 0 h 222"/>
                    <a:gd name="T23" fmla="*/ 221 w 221"/>
                    <a:gd name="T24" fmla="*/ 222 h 22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1" h="222">
                      <a:moveTo>
                        <a:pt x="221" y="62"/>
                      </a:moveTo>
                      <a:lnTo>
                        <a:pt x="190" y="31"/>
                      </a:lnTo>
                      <a:lnTo>
                        <a:pt x="159" y="0"/>
                      </a:lnTo>
                      <a:lnTo>
                        <a:pt x="0" y="160"/>
                      </a:lnTo>
                      <a:lnTo>
                        <a:pt x="31" y="191"/>
                      </a:lnTo>
                      <a:lnTo>
                        <a:pt x="62" y="222"/>
                      </a:lnTo>
                      <a:lnTo>
                        <a:pt x="221" y="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4" name="Freeform 1442"/>
                <p:cNvSpPr>
                  <a:spLocks/>
                </p:cNvSpPr>
                <p:nvPr/>
              </p:nvSpPr>
              <p:spPr bwMode="auto">
                <a:xfrm>
                  <a:off x="1968" y="1415"/>
                  <a:ext cx="36" cy="37"/>
                </a:xfrm>
                <a:custGeom>
                  <a:avLst/>
                  <a:gdLst>
                    <a:gd name="T0" fmla="*/ 0 w 221"/>
                    <a:gd name="T1" fmla="*/ 0 h 222"/>
                    <a:gd name="T2" fmla="*/ 0 w 221"/>
                    <a:gd name="T3" fmla="*/ 0 h 222"/>
                    <a:gd name="T4" fmla="*/ 0 w 221"/>
                    <a:gd name="T5" fmla="*/ 0 h 222"/>
                    <a:gd name="T6" fmla="*/ 0 w 221"/>
                    <a:gd name="T7" fmla="*/ 0 h 222"/>
                    <a:gd name="T8" fmla="*/ 0 w 221"/>
                    <a:gd name="T9" fmla="*/ 0 h 222"/>
                    <a:gd name="T10" fmla="*/ 0 w 221"/>
                    <a:gd name="T11" fmla="*/ 0 h 222"/>
                    <a:gd name="T12" fmla="*/ 0 w 221"/>
                    <a:gd name="T13" fmla="*/ 0 h 2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1"/>
                    <a:gd name="T22" fmla="*/ 0 h 222"/>
                    <a:gd name="T23" fmla="*/ 221 w 221"/>
                    <a:gd name="T24" fmla="*/ 222 h 22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1" h="222">
                      <a:moveTo>
                        <a:pt x="221" y="62"/>
                      </a:moveTo>
                      <a:lnTo>
                        <a:pt x="190" y="31"/>
                      </a:lnTo>
                      <a:lnTo>
                        <a:pt x="159" y="0"/>
                      </a:lnTo>
                      <a:lnTo>
                        <a:pt x="0" y="160"/>
                      </a:lnTo>
                      <a:lnTo>
                        <a:pt x="31" y="191"/>
                      </a:lnTo>
                      <a:lnTo>
                        <a:pt x="62" y="222"/>
                      </a:lnTo>
                      <a:lnTo>
                        <a:pt x="221" y="6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5" name="Freeform 1443"/>
                <p:cNvSpPr>
                  <a:spLocks/>
                </p:cNvSpPr>
                <p:nvPr/>
              </p:nvSpPr>
              <p:spPr bwMode="auto">
                <a:xfrm>
                  <a:off x="1965" y="1441"/>
                  <a:ext cx="13" cy="13"/>
                </a:xfrm>
                <a:custGeom>
                  <a:avLst/>
                  <a:gdLst>
                    <a:gd name="T0" fmla="*/ 0 w 75"/>
                    <a:gd name="T1" fmla="*/ 0 h 75"/>
                    <a:gd name="T2" fmla="*/ 0 w 75"/>
                    <a:gd name="T3" fmla="*/ 0 h 75"/>
                    <a:gd name="T4" fmla="*/ 0 w 75"/>
                    <a:gd name="T5" fmla="*/ 0 h 75"/>
                    <a:gd name="T6" fmla="*/ 0 w 75"/>
                    <a:gd name="T7" fmla="*/ 0 h 75"/>
                    <a:gd name="T8" fmla="*/ 0 w 75"/>
                    <a:gd name="T9" fmla="*/ 0 h 75"/>
                    <a:gd name="T10" fmla="*/ 0 w 75"/>
                    <a:gd name="T11" fmla="*/ 0 h 75"/>
                    <a:gd name="T12" fmla="*/ 0 w 75"/>
                    <a:gd name="T13" fmla="*/ 0 h 75"/>
                    <a:gd name="T14" fmla="*/ 0 w 75"/>
                    <a:gd name="T15" fmla="*/ 0 h 75"/>
                    <a:gd name="T16" fmla="*/ 0 w 75"/>
                    <a:gd name="T17" fmla="*/ 0 h 75"/>
                    <a:gd name="T18" fmla="*/ 0 w 75"/>
                    <a:gd name="T19" fmla="*/ 0 h 75"/>
                    <a:gd name="T20" fmla="*/ 0 w 75"/>
                    <a:gd name="T21" fmla="*/ 0 h 75"/>
                    <a:gd name="T22" fmla="*/ 0 w 75"/>
                    <a:gd name="T23" fmla="*/ 0 h 75"/>
                    <a:gd name="T24" fmla="*/ 0 w 75"/>
                    <a:gd name="T25" fmla="*/ 0 h 75"/>
                    <a:gd name="T26" fmla="*/ 0 w 75"/>
                    <a:gd name="T27" fmla="*/ 0 h 75"/>
                    <a:gd name="T28" fmla="*/ 0 w 75"/>
                    <a:gd name="T29" fmla="*/ 0 h 75"/>
                    <a:gd name="T30" fmla="*/ 0 w 75"/>
                    <a:gd name="T31" fmla="*/ 0 h 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75"/>
                    <a:gd name="T49" fmla="*/ 0 h 75"/>
                    <a:gd name="T50" fmla="*/ 75 w 75"/>
                    <a:gd name="T51" fmla="*/ 75 h 7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75" h="75">
                      <a:moveTo>
                        <a:pt x="44" y="31"/>
                      </a:moveTo>
                      <a:lnTo>
                        <a:pt x="75" y="62"/>
                      </a:lnTo>
                      <a:lnTo>
                        <a:pt x="68" y="68"/>
                      </a:lnTo>
                      <a:lnTo>
                        <a:pt x="57" y="74"/>
                      </a:lnTo>
                      <a:lnTo>
                        <a:pt x="47" y="75"/>
                      </a:lnTo>
                      <a:lnTo>
                        <a:pt x="37" y="75"/>
                      </a:lnTo>
                      <a:lnTo>
                        <a:pt x="26" y="72"/>
                      </a:lnTo>
                      <a:lnTo>
                        <a:pt x="18" y="66"/>
                      </a:lnTo>
                      <a:lnTo>
                        <a:pt x="9" y="59"/>
                      </a:lnTo>
                      <a:lnTo>
                        <a:pt x="4" y="49"/>
                      </a:lnTo>
                      <a:lnTo>
                        <a:pt x="0" y="40"/>
                      </a:lnTo>
                      <a:lnTo>
                        <a:pt x="0" y="29"/>
                      </a:lnTo>
                      <a:lnTo>
                        <a:pt x="1" y="18"/>
                      </a:lnTo>
                      <a:lnTo>
                        <a:pt x="6" y="9"/>
                      </a:lnTo>
                      <a:lnTo>
                        <a:pt x="13" y="0"/>
                      </a:lnTo>
                      <a:lnTo>
                        <a:pt x="44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6" name="Freeform 1444"/>
                <p:cNvSpPr>
                  <a:spLocks/>
                </p:cNvSpPr>
                <p:nvPr/>
              </p:nvSpPr>
              <p:spPr bwMode="auto">
                <a:xfrm>
                  <a:off x="1965" y="1441"/>
                  <a:ext cx="13" cy="13"/>
                </a:xfrm>
                <a:custGeom>
                  <a:avLst/>
                  <a:gdLst>
                    <a:gd name="T0" fmla="*/ 0 w 75"/>
                    <a:gd name="T1" fmla="*/ 0 h 75"/>
                    <a:gd name="T2" fmla="*/ 0 w 75"/>
                    <a:gd name="T3" fmla="*/ 0 h 75"/>
                    <a:gd name="T4" fmla="*/ 0 w 75"/>
                    <a:gd name="T5" fmla="*/ 0 h 75"/>
                    <a:gd name="T6" fmla="*/ 0 w 75"/>
                    <a:gd name="T7" fmla="*/ 0 h 75"/>
                    <a:gd name="T8" fmla="*/ 0 w 75"/>
                    <a:gd name="T9" fmla="*/ 0 h 75"/>
                    <a:gd name="T10" fmla="*/ 0 w 75"/>
                    <a:gd name="T11" fmla="*/ 0 h 75"/>
                    <a:gd name="T12" fmla="*/ 0 w 75"/>
                    <a:gd name="T13" fmla="*/ 0 h 75"/>
                    <a:gd name="T14" fmla="*/ 0 w 75"/>
                    <a:gd name="T15" fmla="*/ 0 h 75"/>
                    <a:gd name="T16" fmla="*/ 0 w 75"/>
                    <a:gd name="T17" fmla="*/ 0 h 75"/>
                    <a:gd name="T18" fmla="*/ 0 w 75"/>
                    <a:gd name="T19" fmla="*/ 0 h 75"/>
                    <a:gd name="T20" fmla="*/ 0 w 75"/>
                    <a:gd name="T21" fmla="*/ 0 h 75"/>
                    <a:gd name="T22" fmla="*/ 0 w 75"/>
                    <a:gd name="T23" fmla="*/ 0 h 75"/>
                    <a:gd name="T24" fmla="*/ 0 w 75"/>
                    <a:gd name="T25" fmla="*/ 0 h 75"/>
                    <a:gd name="T26" fmla="*/ 0 w 75"/>
                    <a:gd name="T27" fmla="*/ 0 h 7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5"/>
                    <a:gd name="T43" fmla="*/ 0 h 75"/>
                    <a:gd name="T44" fmla="*/ 75 w 75"/>
                    <a:gd name="T45" fmla="*/ 75 h 7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5" h="75">
                      <a:moveTo>
                        <a:pt x="75" y="62"/>
                      </a:moveTo>
                      <a:lnTo>
                        <a:pt x="68" y="68"/>
                      </a:lnTo>
                      <a:lnTo>
                        <a:pt x="57" y="74"/>
                      </a:lnTo>
                      <a:lnTo>
                        <a:pt x="47" y="75"/>
                      </a:lnTo>
                      <a:lnTo>
                        <a:pt x="37" y="75"/>
                      </a:lnTo>
                      <a:lnTo>
                        <a:pt x="26" y="72"/>
                      </a:lnTo>
                      <a:lnTo>
                        <a:pt x="18" y="66"/>
                      </a:lnTo>
                      <a:lnTo>
                        <a:pt x="9" y="59"/>
                      </a:lnTo>
                      <a:lnTo>
                        <a:pt x="4" y="49"/>
                      </a:lnTo>
                      <a:lnTo>
                        <a:pt x="0" y="40"/>
                      </a:lnTo>
                      <a:lnTo>
                        <a:pt x="0" y="29"/>
                      </a:lnTo>
                      <a:lnTo>
                        <a:pt x="1" y="18"/>
                      </a:lnTo>
                      <a:lnTo>
                        <a:pt x="6" y="9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7" name="Freeform 1445"/>
                <p:cNvSpPr>
                  <a:spLocks/>
                </p:cNvSpPr>
                <p:nvPr/>
              </p:nvSpPr>
              <p:spPr bwMode="auto">
                <a:xfrm>
                  <a:off x="1490" y="879"/>
                  <a:ext cx="14" cy="9"/>
                </a:xfrm>
                <a:custGeom>
                  <a:avLst/>
                  <a:gdLst>
                    <a:gd name="T0" fmla="*/ 0 w 87"/>
                    <a:gd name="T1" fmla="*/ 0 h 56"/>
                    <a:gd name="T2" fmla="*/ 0 w 87"/>
                    <a:gd name="T3" fmla="*/ 0 h 56"/>
                    <a:gd name="T4" fmla="*/ 0 w 87"/>
                    <a:gd name="T5" fmla="*/ 0 h 56"/>
                    <a:gd name="T6" fmla="*/ 0 w 87"/>
                    <a:gd name="T7" fmla="*/ 0 h 56"/>
                    <a:gd name="T8" fmla="*/ 0 w 87"/>
                    <a:gd name="T9" fmla="*/ 0 h 56"/>
                    <a:gd name="T10" fmla="*/ 0 w 87"/>
                    <a:gd name="T11" fmla="*/ 0 h 56"/>
                    <a:gd name="T12" fmla="*/ 0 w 87"/>
                    <a:gd name="T13" fmla="*/ 0 h 56"/>
                    <a:gd name="T14" fmla="*/ 0 w 87"/>
                    <a:gd name="T15" fmla="*/ 0 h 56"/>
                    <a:gd name="T16" fmla="*/ 0 w 87"/>
                    <a:gd name="T17" fmla="*/ 0 h 56"/>
                    <a:gd name="T18" fmla="*/ 0 w 87"/>
                    <a:gd name="T19" fmla="*/ 0 h 56"/>
                    <a:gd name="T20" fmla="*/ 0 w 87"/>
                    <a:gd name="T21" fmla="*/ 0 h 56"/>
                    <a:gd name="T22" fmla="*/ 0 w 87"/>
                    <a:gd name="T23" fmla="*/ 0 h 56"/>
                    <a:gd name="T24" fmla="*/ 0 w 87"/>
                    <a:gd name="T25" fmla="*/ 0 h 56"/>
                    <a:gd name="T26" fmla="*/ 0 w 87"/>
                    <a:gd name="T27" fmla="*/ 0 h 56"/>
                    <a:gd name="T28" fmla="*/ 0 w 87"/>
                    <a:gd name="T29" fmla="*/ 0 h 56"/>
                    <a:gd name="T30" fmla="*/ 0 w 87"/>
                    <a:gd name="T31" fmla="*/ 0 h 5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7"/>
                    <a:gd name="T49" fmla="*/ 0 h 56"/>
                    <a:gd name="T50" fmla="*/ 87 w 87"/>
                    <a:gd name="T51" fmla="*/ 56 h 5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7" h="56">
                      <a:moveTo>
                        <a:pt x="43" y="12"/>
                      </a:moveTo>
                      <a:lnTo>
                        <a:pt x="86" y="0"/>
                      </a:lnTo>
                      <a:lnTo>
                        <a:pt x="87" y="11"/>
                      </a:lnTo>
                      <a:lnTo>
                        <a:pt x="87" y="22"/>
                      </a:lnTo>
                      <a:lnTo>
                        <a:pt x="82" y="31"/>
                      </a:lnTo>
                      <a:lnTo>
                        <a:pt x="77" y="41"/>
                      </a:lnTo>
                      <a:lnTo>
                        <a:pt x="69" y="48"/>
                      </a:lnTo>
                      <a:lnTo>
                        <a:pt x="60" y="53"/>
                      </a:lnTo>
                      <a:lnTo>
                        <a:pt x="49" y="56"/>
                      </a:lnTo>
                      <a:lnTo>
                        <a:pt x="39" y="56"/>
                      </a:lnTo>
                      <a:lnTo>
                        <a:pt x="28" y="54"/>
                      </a:lnTo>
                      <a:lnTo>
                        <a:pt x="18" y="50"/>
                      </a:lnTo>
                      <a:lnTo>
                        <a:pt x="11" y="42"/>
                      </a:lnTo>
                      <a:lnTo>
                        <a:pt x="4" y="34"/>
                      </a:lnTo>
                      <a:lnTo>
                        <a:pt x="0" y="24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8" name="Freeform 1446"/>
                <p:cNvSpPr>
                  <a:spLocks/>
                </p:cNvSpPr>
                <p:nvPr/>
              </p:nvSpPr>
              <p:spPr bwMode="auto">
                <a:xfrm>
                  <a:off x="1490" y="879"/>
                  <a:ext cx="14" cy="9"/>
                </a:xfrm>
                <a:custGeom>
                  <a:avLst/>
                  <a:gdLst>
                    <a:gd name="T0" fmla="*/ 0 w 87"/>
                    <a:gd name="T1" fmla="*/ 0 h 56"/>
                    <a:gd name="T2" fmla="*/ 0 w 87"/>
                    <a:gd name="T3" fmla="*/ 0 h 56"/>
                    <a:gd name="T4" fmla="*/ 0 w 87"/>
                    <a:gd name="T5" fmla="*/ 0 h 56"/>
                    <a:gd name="T6" fmla="*/ 0 w 87"/>
                    <a:gd name="T7" fmla="*/ 0 h 56"/>
                    <a:gd name="T8" fmla="*/ 0 w 87"/>
                    <a:gd name="T9" fmla="*/ 0 h 56"/>
                    <a:gd name="T10" fmla="*/ 0 w 87"/>
                    <a:gd name="T11" fmla="*/ 0 h 56"/>
                    <a:gd name="T12" fmla="*/ 0 w 87"/>
                    <a:gd name="T13" fmla="*/ 0 h 56"/>
                    <a:gd name="T14" fmla="*/ 0 w 87"/>
                    <a:gd name="T15" fmla="*/ 0 h 56"/>
                    <a:gd name="T16" fmla="*/ 0 w 87"/>
                    <a:gd name="T17" fmla="*/ 0 h 56"/>
                    <a:gd name="T18" fmla="*/ 0 w 87"/>
                    <a:gd name="T19" fmla="*/ 0 h 56"/>
                    <a:gd name="T20" fmla="*/ 0 w 87"/>
                    <a:gd name="T21" fmla="*/ 0 h 56"/>
                    <a:gd name="T22" fmla="*/ 0 w 87"/>
                    <a:gd name="T23" fmla="*/ 0 h 56"/>
                    <a:gd name="T24" fmla="*/ 0 w 87"/>
                    <a:gd name="T25" fmla="*/ 0 h 56"/>
                    <a:gd name="T26" fmla="*/ 0 w 87"/>
                    <a:gd name="T27" fmla="*/ 0 h 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56"/>
                    <a:gd name="T44" fmla="*/ 87 w 87"/>
                    <a:gd name="T45" fmla="*/ 56 h 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56">
                      <a:moveTo>
                        <a:pt x="86" y="0"/>
                      </a:moveTo>
                      <a:lnTo>
                        <a:pt x="87" y="11"/>
                      </a:lnTo>
                      <a:lnTo>
                        <a:pt x="87" y="22"/>
                      </a:lnTo>
                      <a:lnTo>
                        <a:pt x="82" y="31"/>
                      </a:lnTo>
                      <a:lnTo>
                        <a:pt x="77" y="41"/>
                      </a:lnTo>
                      <a:lnTo>
                        <a:pt x="69" y="48"/>
                      </a:lnTo>
                      <a:lnTo>
                        <a:pt x="60" y="53"/>
                      </a:lnTo>
                      <a:lnTo>
                        <a:pt x="49" y="56"/>
                      </a:lnTo>
                      <a:lnTo>
                        <a:pt x="39" y="56"/>
                      </a:lnTo>
                      <a:lnTo>
                        <a:pt x="28" y="54"/>
                      </a:lnTo>
                      <a:lnTo>
                        <a:pt x="18" y="50"/>
                      </a:lnTo>
                      <a:lnTo>
                        <a:pt x="11" y="42"/>
                      </a:lnTo>
                      <a:lnTo>
                        <a:pt x="4" y="34"/>
                      </a:lnTo>
                      <a:lnTo>
                        <a:pt x="0" y="2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9" name="Freeform 1447"/>
                <p:cNvSpPr>
                  <a:spLocks/>
                </p:cNvSpPr>
                <p:nvPr/>
              </p:nvSpPr>
              <p:spPr bwMode="auto">
                <a:xfrm>
                  <a:off x="1480" y="843"/>
                  <a:ext cx="24" cy="40"/>
                </a:xfrm>
                <a:custGeom>
                  <a:avLst/>
                  <a:gdLst>
                    <a:gd name="T0" fmla="*/ 0 w 145"/>
                    <a:gd name="T1" fmla="*/ 0 h 242"/>
                    <a:gd name="T2" fmla="*/ 0 w 145"/>
                    <a:gd name="T3" fmla="*/ 0 h 242"/>
                    <a:gd name="T4" fmla="*/ 0 w 145"/>
                    <a:gd name="T5" fmla="*/ 0 h 242"/>
                    <a:gd name="T6" fmla="*/ 0 w 145"/>
                    <a:gd name="T7" fmla="*/ 0 h 242"/>
                    <a:gd name="T8" fmla="*/ 0 w 145"/>
                    <a:gd name="T9" fmla="*/ 0 h 242"/>
                    <a:gd name="T10" fmla="*/ 0 w 145"/>
                    <a:gd name="T11" fmla="*/ 0 h 242"/>
                    <a:gd name="T12" fmla="*/ 0 w 145"/>
                    <a:gd name="T13" fmla="*/ 0 h 2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5"/>
                    <a:gd name="T22" fmla="*/ 0 h 242"/>
                    <a:gd name="T23" fmla="*/ 145 w 145"/>
                    <a:gd name="T24" fmla="*/ 242 h 2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5" h="242">
                      <a:moveTo>
                        <a:pt x="59" y="242"/>
                      </a:moveTo>
                      <a:lnTo>
                        <a:pt x="102" y="230"/>
                      </a:lnTo>
                      <a:lnTo>
                        <a:pt x="145" y="218"/>
                      </a:lnTo>
                      <a:lnTo>
                        <a:pt x="86" y="0"/>
                      </a:lnTo>
                      <a:lnTo>
                        <a:pt x="43" y="12"/>
                      </a:lnTo>
                      <a:lnTo>
                        <a:pt x="0" y="24"/>
                      </a:lnTo>
                      <a:lnTo>
                        <a:pt x="59" y="2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0" name="Freeform 1448"/>
                <p:cNvSpPr>
                  <a:spLocks/>
                </p:cNvSpPr>
                <p:nvPr/>
              </p:nvSpPr>
              <p:spPr bwMode="auto">
                <a:xfrm>
                  <a:off x="1480" y="843"/>
                  <a:ext cx="24" cy="40"/>
                </a:xfrm>
                <a:custGeom>
                  <a:avLst/>
                  <a:gdLst>
                    <a:gd name="T0" fmla="*/ 0 w 145"/>
                    <a:gd name="T1" fmla="*/ 0 h 242"/>
                    <a:gd name="T2" fmla="*/ 0 w 145"/>
                    <a:gd name="T3" fmla="*/ 0 h 242"/>
                    <a:gd name="T4" fmla="*/ 0 w 145"/>
                    <a:gd name="T5" fmla="*/ 0 h 242"/>
                    <a:gd name="T6" fmla="*/ 0 w 145"/>
                    <a:gd name="T7" fmla="*/ 0 h 242"/>
                    <a:gd name="T8" fmla="*/ 0 w 145"/>
                    <a:gd name="T9" fmla="*/ 0 h 242"/>
                    <a:gd name="T10" fmla="*/ 0 w 145"/>
                    <a:gd name="T11" fmla="*/ 0 h 242"/>
                    <a:gd name="T12" fmla="*/ 0 w 145"/>
                    <a:gd name="T13" fmla="*/ 0 h 2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5"/>
                    <a:gd name="T22" fmla="*/ 0 h 242"/>
                    <a:gd name="T23" fmla="*/ 145 w 145"/>
                    <a:gd name="T24" fmla="*/ 242 h 2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5" h="242">
                      <a:moveTo>
                        <a:pt x="59" y="242"/>
                      </a:moveTo>
                      <a:lnTo>
                        <a:pt x="102" y="230"/>
                      </a:lnTo>
                      <a:lnTo>
                        <a:pt x="145" y="218"/>
                      </a:lnTo>
                      <a:lnTo>
                        <a:pt x="86" y="0"/>
                      </a:lnTo>
                      <a:lnTo>
                        <a:pt x="43" y="12"/>
                      </a:lnTo>
                      <a:lnTo>
                        <a:pt x="0" y="24"/>
                      </a:lnTo>
                      <a:lnTo>
                        <a:pt x="59" y="24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1" name="Freeform 1449"/>
                <p:cNvSpPr>
                  <a:spLocks/>
                </p:cNvSpPr>
                <p:nvPr/>
              </p:nvSpPr>
              <p:spPr bwMode="auto">
                <a:xfrm>
                  <a:off x="1480" y="837"/>
                  <a:ext cx="14" cy="10"/>
                </a:xfrm>
                <a:custGeom>
                  <a:avLst/>
                  <a:gdLst>
                    <a:gd name="T0" fmla="*/ 0 w 87"/>
                    <a:gd name="T1" fmla="*/ 0 h 56"/>
                    <a:gd name="T2" fmla="*/ 0 w 87"/>
                    <a:gd name="T3" fmla="*/ 0 h 56"/>
                    <a:gd name="T4" fmla="*/ 0 w 87"/>
                    <a:gd name="T5" fmla="*/ 0 h 56"/>
                    <a:gd name="T6" fmla="*/ 0 w 87"/>
                    <a:gd name="T7" fmla="*/ 0 h 56"/>
                    <a:gd name="T8" fmla="*/ 0 w 87"/>
                    <a:gd name="T9" fmla="*/ 0 h 56"/>
                    <a:gd name="T10" fmla="*/ 0 w 87"/>
                    <a:gd name="T11" fmla="*/ 0 h 56"/>
                    <a:gd name="T12" fmla="*/ 0 w 87"/>
                    <a:gd name="T13" fmla="*/ 0 h 56"/>
                    <a:gd name="T14" fmla="*/ 0 w 87"/>
                    <a:gd name="T15" fmla="*/ 0 h 56"/>
                    <a:gd name="T16" fmla="*/ 0 w 87"/>
                    <a:gd name="T17" fmla="*/ 0 h 56"/>
                    <a:gd name="T18" fmla="*/ 0 w 87"/>
                    <a:gd name="T19" fmla="*/ 0 h 56"/>
                    <a:gd name="T20" fmla="*/ 0 w 87"/>
                    <a:gd name="T21" fmla="*/ 0 h 56"/>
                    <a:gd name="T22" fmla="*/ 0 w 87"/>
                    <a:gd name="T23" fmla="*/ 0 h 56"/>
                    <a:gd name="T24" fmla="*/ 0 w 87"/>
                    <a:gd name="T25" fmla="*/ 0 h 56"/>
                    <a:gd name="T26" fmla="*/ 0 w 87"/>
                    <a:gd name="T27" fmla="*/ 0 h 56"/>
                    <a:gd name="T28" fmla="*/ 0 w 87"/>
                    <a:gd name="T29" fmla="*/ 0 h 56"/>
                    <a:gd name="T30" fmla="*/ 0 w 87"/>
                    <a:gd name="T31" fmla="*/ 0 h 5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7"/>
                    <a:gd name="T49" fmla="*/ 0 h 56"/>
                    <a:gd name="T50" fmla="*/ 87 w 87"/>
                    <a:gd name="T51" fmla="*/ 56 h 5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7" h="56">
                      <a:moveTo>
                        <a:pt x="44" y="44"/>
                      </a:moveTo>
                      <a:lnTo>
                        <a:pt x="1" y="56"/>
                      </a:lnTo>
                      <a:lnTo>
                        <a:pt x="0" y="45"/>
                      </a:lnTo>
                      <a:lnTo>
                        <a:pt x="1" y="34"/>
                      </a:lnTo>
                      <a:lnTo>
                        <a:pt x="5" y="25"/>
                      </a:lnTo>
                      <a:lnTo>
                        <a:pt x="10" y="15"/>
                      </a:lnTo>
                      <a:lnTo>
                        <a:pt x="19" y="8"/>
                      </a:lnTo>
                      <a:lnTo>
                        <a:pt x="27" y="3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59" y="2"/>
                      </a:lnTo>
                      <a:lnTo>
                        <a:pt x="69" y="7"/>
                      </a:lnTo>
                      <a:lnTo>
                        <a:pt x="76" y="14"/>
                      </a:lnTo>
                      <a:lnTo>
                        <a:pt x="83" y="23"/>
                      </a:lnTo>
                      <a:lnTo>
                        <a:pt x="87" y="32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2" name="Freeform 1450"/>
                <p:cNvSpPr>
                  <a:spLocks/>
                </p:cNvSpPr>
                <p:nvPr/>
              </p:nvSpPr>
              <p:spPr bwMode="auto">
                <a:xfrm>
                  <a:off x="1480" y="837"/>
                  <a:ext cx="14" cy="10"/>
                </a:xfrm>
                <a:custGeom>
                  <a:avLst/>
                  <a:gdLst>
                    <a:gd name="T0" fmla="*/ 0 w 87"/>
                    <a:gd name="T1" fmla="*/ 0 h 56"/>
                    <a:gd name="T2" fmla="*/ 0 w 87"/>
                    <a:gd name="T3" fmla="*/ 0 h 56"/>
                    <a:gd name="T4" fmla="*/ 0 w 87"/>
                    <a:gd name="T5" fmla="*/ 0 h 56"/>
                    <a:gd name="T6" fmla="*/ 0 w 87"/>
                    <a:gd name="T7" fmla="*/ 0 h 56"/>
                    <a:gd name="T8" fmla="*/ 0 w 87"/>
                    <a:gd name="T9" fmla="*/ 0 h 56"/>
                    <a:gd name="T10" fmla="*/ 0 w 87"/>
                    <a:gd name="T11" fmla="*/ 0 h 56"/>
                    <a:gd name="T12" fmla="*/ 0 w 87"/>
                    <a:gd name="T13" fmla="*/ 0 h 56"/>
                    <a:gd name="T14" fmla="*/ 0 w 87"/>
                    <a:gd name="T15" fmla="*/ 0 h 56"/>
                    <a:gd name="T16" fmla="*/ 0 w 87"/>
                    <a:gd name="T17" fmla="*/ 0 h 56"/>
                    <a:gd name="T18" fmla="*/ 0 w 87"/>
                    <a:gd name="T19" fmla="*/ 0 h 56"/>
                    <a:gd name="T20" fmla="*/ 0 w 87"/>
                    <a:gd name="T21" fmla="*/ 0 h 56"/>
                    <a:gd name="T22" fmla="*/ 0 w 87"/>
                    <a:gd name="T23" fmla="*/ 0 h 56"/>
                    <a:gd name="T24" fmla="*/ 0 w 87"/>
                    <a:gd name="T25" fmla="*/ 0 h 56"/>
                    <a:gd name="T26" fmla="*/ 0 w 87"/>
                    <a:gd name="T27" fmla="*/ 0 h 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56"/>
                    <a:gd name="T44" fmla="*/ 87 w 87"/>
                    <a:gd name="T45" fmla="*/ 56 h 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56">
                      <a:moveTo>
                        <a:pt x="1" y="56"/>
                      </a:moveTo>
                      <a:lnTo>
                        <a:pt x="0" y="45"/>
                      </a:lnTo>
                      <a:lnTo>
                        <a:pt x="1" y="34"/>
                      </a:lnTo>
                      <a:lnTo>
                        <a:pt x="5" y="25"/>
                      </a:lnTo>
                      <a:lnTo>
                        <a:pt x="10" y="15"/>
                      </a:lnTo>
                      <a:lnTo>
                        <a:pt x="19" y="8"/>
                      </a:lnTo>
                      <a:lnTo>
                        <a:pt x="27" y="3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59" y="2"/>
                      </a:lnTo>
                      <a:lnTo>
                        <a:pt x="69" y="7"/>
                      </a:lnTo>
                      <a:lnTo>
                        <a:pt x="76" y="14"/>
                      </a:lnTo>
                      <a:lnTo>
                        <a:pt x="83" y="23"/>
                      </a:lnTo>
                      <a:lnTo>
                        <a:pt x="87" y="3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3" name="Freeform 1451"/>
                <p:cNvSpPr>
                  <a:spLocks/>
                </p:cNvSpPr>
                <p:nvPr/>
              </p:nvSpPr>
              <p:spPr bwMode="auto">
                <a:xfrm>
                  <a:off x="1948" y="1472"/>
                  <a:ext cx="14" cy="10"/>
                </a:xfrm>
                <a:custGeom>
                  <a:avLst/>
                  <a:gdLst>
                    <a:gd name="T0" fmla="*/ 0 w 85"/>
                    <a:gd name="T1" fmla="*/ 0 h 60"/>
                    <a:gd name="T2" fmla="*/ 0 w 85"/>
                    <a:gd name="T3" fmla="*/ 0 h 60"/>
                    <a:gd name="T4" fmla="*/ 0 w 85"/>
                    <a:gd name="T5" fmla="*/ 0 h 60"/>
                    <a:gd name="T6" fmla="*/ 0 w 85"/>
                    <a:gd name="T7" fmla="*/ 0 h 60"/>
                    <a:gd name="T8" fmla="*/ 0 w 85"/>
                    <a:gd name="T9" fmla="*/ 0 h 60"/>
                    <a:gd name="T10" fmla="*/ 0 w 85"/>
                    <a:gd name="T11" fmla="*/ 0 h 60"/>
                    <a:gd name="T12" fmla="*/ 0 w 85"/>
                    <a:gd name="T13" fmla="*/ 0 h 60"/>
                    <a:gd name="T14" fmla="*/ 0 w 85"/>
                    <a:gd name="T15" fmla="*/ 0 h 60"/>
                    <a:gd name="T16" fmla="*/ 0 w 85"/>
                    <a:gd name="T17" fmla="*/ 0 h 60"/>
                    <a:gd name="T18" fmla="*/ 0 w 85"/>
                    <a:gd name="T19" fmla="*/ 0 h 60"/>
                    <a:gd name="T20" fmla="*/ 0 w 85"/>
                    <a:gd name="T21" fmla="*/ 0 h 60"/>
                    <a:gd name="T22" fmla="*/ 0 w 85"/>
                    <a:gd name="T23" fmla="*/ 0 h 60"/>
                    <a:gd name="T24" fmla="*/ 0 w 85"/>
                    <a:gd name="T25" fmla="*/ 0 h 60"/>
                    <a:gd name="T26" fmla="*/ 0 w 85"/>
                    <a:gd name="T27" fmla="*/ 0 h 60"/>
                    <a:gd name="T28" fmla="*/ 0 w 85"/>
                    <a:gd name="T29" fmla="*/ 0 h 60"/>
                    <a:gd name="T30" fmla="*/ 0 w 85"/>
                    <a:gd name="T31" fmla="*/ 0 h 6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0"/>
                    <a:gd name="T50" fmla="*/ 85 w 85"/>
                    <a:gd name="T51" fmla="*/ 60 h 6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0">
                      <a:moveTo>
                        <a:pt x="41" y="44"/>
                      </a:moveTo>
                      <a:lnTo>
                        <a:pt x="0" y="28"/>
                      </a:lnTo>
                      <a:lnTo>
                        <a:pt x="5" y="18"/>
                      </a:lnTo>
                      <a:lnTo>
                        <a:pt x="12" y="10"/>
                      </a:lnTo>
                      <a:lnTo>
                        <a:pt x="21" y="4"/>
                      </a:lnTo>
                      <a:lnTo>
                        <a:pt x="32" y="1"/>
                      </a:lnTo>
                      <a:lnTo>
                        <a:pt x="42" y="0"/>
                      </a:lnTo>
                      <a:lnTo>
                        <a:pt x="53" y="1"/>
                      </a:lnTo>
                      <a:lnTo>
                        <a:pt x="63" y="5"/>
                      </a:lnTo>
                      <a:lnTo>
                        <a:pt x="71" y="11"/>
                      </a:lnTo>
                      <a:lnTo>
                        <a:pt x="79" y="19"/>
                      </a:lnTo>
                      <a:lnTo>
                        <a:pt x="83" y="29"/>
                      </a:lnTo>
                      <a:lnTo>
                        <a:pt x="85" y="40"/>
                      </a:lnTo>
                      <a:lnTo>
                        <a:pt x="85" y="50"/>
                      </a:lnTo>
                      <a:lnTo>
                        <a:pt x="83" y="60"/>
                      </a:lnTo>
                      <a:lnTo>
                        <a:pt x="41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4" name="Freeform 1452"/>
                <p:cNvSpPr>
                  <a:spLocks/>
                </p:cNvSpPr>
                <p:nvPr/>
              </p:nvSpPr>
              <p:spPr bwMode="auto">
                <a:xfrm>
                  <a:off x="1948" y="1472"/>
                  <a:ext cx="14" cy="10"/>
                </a:xfrm>
                <a:custGeom>
                  <a:avLst/>
                  <a:gdLst>
                    <a:gd name="T0" fmla="*/ 0 w 85"/>
                    <a:gd name="T1" fmla="*/ 0 h 60"/>
                    <a:gd name="T2" fmla="*/ 0 w 85"/>
                    <a:gd name="T3" fmla="*/ 0 h 60"/>
                    <a:gd name="T4" fmla="*/ 0 w 85"/>
                    <a:gd name="T5" fmla="*/ 0 h 60"/>
                    <a:gd name="T6" fmla="*/ 0 w 85"/>
                    <a:gd name="T7" fmla="*/ 0 h 60"/>
                    <a:gd name="T8" fmla="*/ 0 w 85"/>
                    <a:gd name="T9" fmla="*/ 0 h 60"/>
                    <a:gd name="T10" fmla="*/ 0 w 85"/>
                    <a:gd name="T11" fmla="*/ 0 h 60"/>
                    <a:gd name="T12" fmla="*/ 0 w 85"/>
                    <a:gd name="T13" fmla="*/ 0 h 60"/>
                    <a:gd name="T14" fmla="*/ 0 w 85"/>
                    <a:gd name="T15" fmla="*/ 0 h 60"/>
                    <a:gd name="T16" fmla="*/ 0 w 85"/>
                    <a:gd name="T17" fmla="*/ 0 h 60"/>
                    <a:gd name="T18" fmla="*/ 0 w 85"/>
                    <a:gd name="T19" fmla="*/ 0 h 60"/>
                    <a:gd name="T20" fmla="*/ 0 w 85"/>
                    <a:gd name="T21" fmla="*/ 0 h 60"/>
                    <a:gd name="T22" fmla="*/ 0 w 85"/>
                    <a:gd name="T23" fmla="*/ 0 h 60"/>
                    <a:gd name="T24" fmla="*/ 0 w 85"/>
                    <a:gd name="T25" fmla="*/ 0 h 60"/>
                    <a:gd name="T26" fmla="*/ 0 w 85"/>
                    <a:gd name="T27" fmla="*/ 0 h 6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0"/>
                    <a:gd name="T44" fmla="*/ 85 w 85"/>
                    <a:gd name="T45" fmla="*/ 60 h 6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0">
                      <a:moveTo>
                        <a:pt x="0" y="28"/>
                      </a:moveTo>
                      <a:lnTo>
                        <a:pt x="5" y="18"/>
                      </a:lnTo>
                      <a:lnTo>
                        <a:pt x="12" y="10"/>
                      </a:lnTo>
                      <a:lnTo>
                        <a:pt x="21" y="4"/>
                      </a:lnTo>
                      <a:lnTo>
                        <a:pt x="32" y="1"/>
                      </a:lnTo>
                      <a:lnTo>
                        <a:pt x="42" y="0"/>
                      </a:lnTo>
                      <a:lnTo>
                        <a:pt x="53" y="1"/>
                      </a:lnTo>
                      <a:lnTo>
                        <a:pt x="63" y="5"/>
                      </a:lnTo>
                      <a:lnTo>
                        <a:pt x="71" y="11"/>
                      </a:lnTo>
                      <a:lnTo>
                        <a:pt x="79" y="19"/>
                      </a:lnTo>
                      <a:lnTo>
                        <a:pt x="83" y="29"/>
                      </a:lnTo>
                      <a:lnTo>
                        <a:pt x="85" y="40"/>
                      </a:lnTo>
                      <a:lnTo>
                        <a:pt x="85" y="50"/>
                      </a:lnTo>
                      <a:lnTo>
                        <a:pt x="83" y="6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5" name="Freeform 1453"/>
                <p:cNvSpPr>
                  <a:spLocks/>
                </p:cNvSpPr>
                <p:nvPr/>
              </p:nvSpPr>
              <p:spPr bwMode="auto">
                <a:xfrm>
                  <a:off x="1938" y="1477"/>
                  <a:ext cx="24" cy="30"/>
                </a:xfrm>
                <a:custGeom>
                  <a:avLst/>
                  <a:gdLst>
                    <a:gd name="T0" fmla="*/ 0 w 142"/>
                    <a:gd name="T1" fmla="*/ 0 h 179"/>
                    <a:gd name="T2" fmla="*/ 0 w 142"/>
                    <a:gd name="T3" fmla="*/ 0 h 179"/>
                    <a:gd name="T4" fmla="*/ 0 w 142"/>
                    <a:gd name="T5" fmla="*/ 0 h 179"/>
                    <a:gd name="T6" fmla="*/ 0 w 142"/>
                    <a:gd name="T7" fmla="*/ 0 h 179"/>
                    <a:gd name="T8" fmla="*/ 0 w 142"/>
                    <a:gd name="T9" fmla="*/ 0 h 179"/>
                    <a:gd name="T10" fmla="*/ 0 w 142"/>
                    <a:gd name="T11" fmla="*/ 0 h 179"/>
                    <a:gd name="T12" fmla="*/ 0 w 142"/>
                    <a:gd name="T13" fmla="*/ 0 h 1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2"/>
                    <a:gd name="T22" fmla="*/ 0 h 179"/>
                    <a:gd name="T23" fmla="*/ 142 w 142"/>
                    <a:gd name="T24" fmla="*/ 179 h 17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2" h="179">
                      <a:moveTo>
                        <a:pt x="142" y="32"/>
                      </a:moveTo>
                      <a:lnTo>
                        <a:pt x="100" y="16"/>
                      </a:lnTo>
                      <a:lnTo>
                        <a:pt x="59" y="0"/>
                      </a:lnTo>
                      <a:lnTo>
                        <a:pt x="0" y="147"/>
                      </a:lnTo>
                      <a:lnTo>
                        <a:pt x="42" y="163"/>
                      </a:lnTo>
                      <a:lnTo>
                        <a:pt x="83" y="179"/>
                      </a:lnTo>
                      <a:lnTo>
                        <a:pt x="142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6" name="Freeform 1454"/>
                <p:cNvSpPr>
                  <a:spLocks/>
                </p:cNvSpPr>
                <p:nvPr/>
              </p:nvSpPr>
              <p:spPr bwMode="auto">
                <a:xfrm>
                  <a:off x="1938" y="1477"/>
                  <a:ext cx="24" cy="30"/>
                </a:xfrm>
                <a:custGeom>
                  <a:avLst/>
                  <a:gdLst>
                    <a:gd name="T0" fmla="*/ 0 w 142"/>
                    <a:gd name="T1" fmla="*/ 0 h 179"/>
                    <a:gd name="T2" fmla="*/ 0 w 142"/>
                    <a:gd name="T3" fmla="*/ 0 h 179"/>
                    <a:gd name="T4" fmla="*/ 0 w 142"/>
                    <a:gd name="T5" fmla="*/ 0 h 179"/>
                    <a:gd name="T6" fmla="*/ 0 w 142"/>
                    <a:gd name="T7" fmla="*/ 0 h 179"/>
                    <a:gd name="T8" fmla="*/ 0 w 142"/>
                    <a:gd name="T9" fmla="*/ 0 h 179"/>
                    <a:gd name="T10" fmla="*/ 0 w 142"/>
                    <a:gd name="T11" fmla="*/ 0 h 179"/>
                    <a:gd name="T12" fmla="*/ 0 w 142"/>
                    <a:gd name="T13" fmla="*/ 0 h 1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2"/>
                    <a:gd name="T22" fmla="*/ 0 h 179"/>
                    <a:gd name="T23" fmla="*/ 142 w 142"/>
                    <a:gd name="T24" fmla="*/ 179 h 17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2" h="179">
                      <a:moveTo>
                        <a:pt x="142" y="32"/>
                      </a:moveTo>
                      <a:lnTo>
                        <a:pt x="100" y="16"/>
                      </a:lnTo>
                      <a:lnTo>
                        <a:pt x="59" y="0"/>
                      </a:lnTo>
                      <a:lnTo>
                        <a:pt x="0" y="147"/>
                      </a:lnTo>
                      <a:lnTo>
                        <a:pt x="42" y="163"/>
                      </a:lnTo>
                      <a:lnTo>
                        <a:pt x="83" y="179"/>
                      </a:lnTo>
                      <a:lnTo>
                        <a:pt x="142" y="3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7" name="Freeform 1455"/>
                <p:cNvSpPr>
                  <a:spLocks/>
                </p:cNvSpPr>
                <p:nvPr/>
              </p:nvSpPr>
              <p:spPr bwMode="auto">
                <a:xfrm>
                  <a:off x="1938" y="1502"/>
                  <a:ext cx="14" cy="10"/>
                </a:xfrm>
                <a:custGeom>
                  <a:avLst/>
                  <a:gdLst>
                    <a:gd name="T0" fmla="*/ 0 w 85"/>
                    <a:gd name="T1" fmla="*/ 0 h 60"/>
                    <a:gd name="T2" fmla="*/ 0 w 85"/>
                    <a:gd name="T3" fmla="*/ 0 h 60"/>
                    <a:gd name="T4" fmla="*/ 0 w 85"/>
                    <a:gd name="T5" fmla="*/ 0 h 60"/>
                    <a:gd name="T6" fmla="*/ 0 w 85"/>
                    <a:gd name="T7" fmla="*/ 0 h 60"/>
                    <a:gd name="T8" fmla="*/ 0 w 85"/>
                    <a:gd name="T9" fmla="*/ 0 h 60"/>
                    <a:gd name="T10" fmla="*/ 0 w 85"/>
                    <a:gd name="T11" fmla="*/ 0 h 60"/>
                    <a:gd name="T12" fmla="*/ 0 w 85"/>
                    <a:gd name="T13" fmla="*/ 0 h 60"/>
                    <a:gd name="T14" fmla="*/ 0 w 85"/>
                    <a:gd name="T15" fmla="*/ 0 h 60"/>
                    <a:gd name="T16" fmla="*/ 0 w 85"/>
                    <a:gd name="T17" fmla="*/ 0 h 60"/>
                    <a:gd name="T18" fmla="*/ 0 w 85"/>
                    <a:gd name="T19" fmla="*/ 0 h 60"/>
                    <a:gd name="T20" fmla="*/ 0 w 85"/>
                    <a:gd name="T21" fmla="*/ 0 h 60"/>
                    <a:gd name="T22" fmla="*/ 0 w 85"/>
                    <a:gd name="T23" fmla="*/ 0 h 60"/>
                    <a:gd name="T24" fmla="*/ 0 w 85"/>
                    <a:gd name="T25" fmla="*/ 0 h 60"/>
                    <a:gd name="T26" fmla="*/ 0 w 85"/>
                    <a:gd name="T27" fmla="*/ 0 h 60"/>
                    <a:gd name="T28" fmla="*/ 0 w 85"/>
                    <a:gd name="T29" fmla="*/ 0 h 60"/>
                    <a:gd name="T30" fmla="*/ 0 w 85"/>
                    <a:gd name="T31" fmla="*/ 0 h 6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0"/>
                    <a:gd name="T50" fmla="*/ 85 w 85"/>
                    <a:gd name="T51" fmla="*/ 60 h 6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0">
                      <a:moveTo>
                        <a:pt x="44" y="16"/>
                      </a:moveTo>
                      <a:lnTo>
                        <a:pt x="85" y="32"/>
                      </a:lnTo>
                      <a:lnTo>
                        <a:pt x="80" y="42"/>
                      </a:lnTo>
                      <a:lnTo>
                        <a:pt x="72" y="51"/>
                      </a:lnTo>
                      <a:lnTo>
                        <a:pt x="64" y="56"/>
                      </a:lnTo>
                      <a:lnTo>
                        <a:pt x="53" y="59"/>
                      </a:lnTo>
                      <a:lnTo>
                        <a:pt x="42" y="60"/>
                      </a:lnTo>
                      <a:lnTo>
                        <a:pt x="32" y="59"/>
                      </a:lnTo>
                      <a:lnTo>
                        <a:pt x="22" y="55"/>
                      </a:lnTo>
                      <a:lnTo>
                        <a:pt x="14" y="50"/>
                      </a:lnTo>
                      <a:lnTo>
                        <a:pt x="6" y="41"/>
                      </a:lnTo>
                      <a:lnTo>
                        <a:pt x="2" y="31"/>
                      </a:lnTo>
                      <a:lnTo>
                        <a:pt x="0" y="21"/>
                      </a:lnTo>
                      <a:lnTo>
                        <a:pt x="0" y="10"/>
                      </a:lnTo>
                      <a:lnTo>
                        <a:pt x="2" y="0"/>
                      </a:lnTo>
                      <a:lnTo>
                        <a:pt x="44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8" name="Freeform 1456"/>
                <p:cNvSpPr>
                  <a:spLocks/>
                </p:cNvSpPr>
                <p:nvPr/>
              </p:nvSpPr>
              <p:spPr bwMode="auto">
                <a:xfrm>
                  <a:off x="1938" y="1502"/>
                  <a:ext cx="14" cy="10"/>
                </a:xfrm>
                <a:custGeom>
                  <a:avLst/>
                  <a:gdLst>
                    <a:gd name="T0" fmla="*/ 0 w 85"/>
                    <a:gd name="T1" fmla="*/ 0 h 60"/>
                    <a:gd name="T2" fmla="*/ 0 w 85"/>
                    <a:gd name="T3" fmla="*/ 0 h 60"/>
                    <a:gd name="T4" fmla="*/ 0 w 85"/>
                    <a:gd name="T5" fmla="*/ 0 h 60"/>
                    <a:gd name="T6" fmla="*/ 0 w 85"/>
                    <a:gd name="T7" fmla="*/ 0 h 60"/>
                    <a:gd name="T8" fmla="*/ 0 w 85"/>
                    <a:gd name="T9" fmla="*/ 0 h 60"/>
                    <a:gd name="T10" fmla="*/ 0 w 85"/>
                    <a:gd name="T11" fmla="*/ 0 h 60"/>
                    <a:gd name="T12" fmla="*/ 0 w 85"/>
                    <a:gd name="T13" fmla="*/ 0 h 60"/>
                    <a:gd name="T14" fmla="*/ 0 w 85"/>
                    <a:gd name="T15" fmla="*/ 0 h 60"/>
                    <a:gd name="T16" fmla="*/ 0 w 85"/>
                    <a:gd name="T17" fmla="*/ 0 h 60"/>
                    <a:gd name="T18" fmla="*/ 0 w 85"/>
                    <a:gd name="T19" fmla="*/ 0 h 60"/>
                    <a:gd name="T20" fmla="*/ 0 w 85"/>
                    <a:gd name="T21" fmla="*/ 0 h 60"/>
                    <a:gd name="T22" fmla="*/ 0 w 85"/>
                    <a:gd name="T23" fmla="*/ 0 h 60"/>
                    <a:gd name="T24" fmla="*/ 0 w 85"/>
                    <a:gd name="T25" fmla="*/ 0 h 60"/>
                    <a:gd name="T26" fmla="*/ 0 w 85"/>
                    <a:gd name="T27" fmla="*/ 0 h 6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0"/>
                    <a:gd name="T44" fmla="*/ 85 w 85"/>
                    <a:gd name="T45" fmla="*/ 60 h 6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0">
                      <a:moveTo>
                        <a:pt x="85" y="32"/>
                      </a:moveTo>
                      <a:lnTo>
                        <a:pt x="80" y="42"/>
                      </a:lnTo>
                      <a:lnTo>
                        <a:pt x="72" y="51"/>
                      </a:lnTo>
                      <a:lnTo>
                        <a:pt x="64" y="56"/>
                      </a:lnTo>
                      <a:lnTo>
                        <a:pt x="53" y="59"/>
                      </a:lnTo>
                      <a:lnTo>
                        <a:pt x="42" y="60"/>
                      </a:lnTo>
                      <a:lnTo>
                        <a:pt x="32" y="59"/>
                      </a:lnTo>
                      <a:lnTo>
                        <a:pt x="22" y="55"/>
                      </a:lnTo>
                      <a:lnTo>
                        <a:pt x="14" y="50"/>
                      </a:lnTo>
                      <a:lnTo>
                        <a:pt x="6" y="41"/>
                      </a:lnTo>
                      <a:lnTo>
                        <a:pt x="2" y="31"/>
                      </a:lnTo>
                      <a:lnTo>
                        <a:pt x="0" y="21"/>
                      </a:lnTo>
                      <a:lnTo>
                        <a:pt x="0" y="1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9" name="Freeform 1457"/>
                <p:cNvSpPr>
                  <a:spLocks/>
                </p:cNvSpPr>
                <p:nvPr/>
              </p:nvSpPr>
              <p:spPr bwMode="auto">
                <a:xfrm>
                  <a:off x="1855" y="1502"/>
                  <a:ext cx="15" cy="10"/>
                </a:xfrm>
                <a:custGeom>
                  <a:avLst/>
                  <a:gdLst>
                    <a:gd name="T0" fmla="*/ 0 w 85"/>
                    <a:gd name="T1" fmla="*/ 0 h 60"/>
                    <a:gd name="T2" fmla="*/ 0 w 85"/>
                    <a:gd name="T3" fmla="*/ 0 h 60"/>
                    <a:gd name="T4" fmla="*/ 0 w 85"/>
                    <a:gd name="T5" fmla="*/ 0 h 60"/>
                    <a:gd name="T6" fmla="*/ 0 w 85"/>
                    <a:gd name="T7" fmla="*/ 0 h 60"/>
                    <a:gd name="T8" fmla="*/ 0 w 85"/>
                    <a:gd name="T9" fmla="*/ 0 h 60"/>
                    <a:gd name="T10" fmla="*/ 0 w 85"/>
                    <a:gd name="T11" fmla="*/ 0 h 60"/>
                    <a:gd name="T12" fmla="*/ 0 w 85"/>
                    <a:gd name="T13" fmla="*/ 0 h 60"/>
                    <a:gd name="T14" fmla="*/ 0 w 85"/>
                    <a:gd name="T15" fmla="*/ 0 h 60"/>
                    <a:gd name="T16" fmla="*/ 0 w 85"/>
                    <a:gd name="T17" fmla="*/ 0 h 60"/>
                    <a:gd name="T18" fmla="*/ 0 w 85"/>
                    <a:gd name="T19" fmla="*/ 0 h 60"/>
                    <a:gd name="T20" fmla="*/ 0 w 85"/>
                    <a:gd name="T21" fmla="*/ 0 h 60"/>
                    <a:gd name="T22" fmla="*/ 0 w 85"/>
                    <a:gd name="T23" fmla="*/ 0 h 60"/>
                    <a:gd name="T24" fmla="*/ 0 w 85"/>
                    <a:gd name="T25" fmla="*/ 0 h 60"/>
                    <a:gd name="T26" fmla="*/ 0 w 85"/>
                    <a:gd name="T27" fmla="*/ 0 h 60"/>
                    <a:gd name="T28" fmla="*/ 0 w 85"/>
                    <a:gd name="T29" fmla="*/ 0 h 60"/>
                    <a:gd name="T30" fmla="*/ 0 w 85"/>
                    <a:gd name="T31" fmla="*/ 0 h 6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0"/>
                    <a:gd name="T50" fmla="*/ 85 w 85"/>
                    <a:gd name="T51" fmla="*/ 60 h 6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0">
                      <a:moveTo>
                        <a:pt x="42" y="16"/>
                      </a:moveTo>
                      <a:lnTo>
                        <a:pt x="83" y="0"/>
                      </a:lnTo>
                      <a:lnTo>
                        <a:pt x="85" y="10"/>
                      </a:lnTo>
                      <a:lnTo>
                        <a:pt x="85" y="21"/>
                      </a:lnTo>
                      <a:lnTo>
                        <a:pt x="83" y="31"/>
                      </a:lnTo>
                      <a:lnTo>
                        <a:pt x="79" y="41"/>
                      </a:lnTo>
                      <a:lnTo>
                        <a:pt x="72" y="50"/>
                      </a:lnTo>
                      <a:lnTo>
                        <a:pt x="63" y="55"/>
                      </a:lnTo>
                      <a:lnTo>
                        <a:pt x="53" y="59"/>
                      </a:lnTo>
                      <a:lnTo>
                        <a:pt x="43" y="60"/>
                      </a:lnTo>
                      <a:lnTo>
                        <a:pt x="32" y="59"/>
                      </a:lnTo>
                      <a:lnTo>
                        <a:pt x="21" y="56"/>
                      </a:lnTo>
                      <a:lnTo>
                        <a:pt x="13" y="51"/>
                      </a:lnTo>
                      <a:lnTo>
                        <a:pt x="5" y="42"/>
                      </a:lnTo>
                      <a:lnTo>
                        <a:pt x="0" y="32"/>
                      </a:lnTo>
                      <a:lnTo>
                        <a:pt x="42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30" name="Freeform 1458"/>
                <p:cNvSpPr>
                  <a:spLocks/>
                </p:cNvSpPr>
                <p:nvPr/>
              </p:nvSpPr>
              <p:spPr bwMode="auto">
                <a:xfrm>
                  <a:off x="1855" y="1502"/>
                  <a:ext cx="15" cy="10"/>
                </a:xfrm>
                <a:custGeom>
                  <a:avLst/>
                  <a:gdLst>
                    <a:gd name="T0" fmla="*/ 0 w 85"/>
                    <a:gd name="T1" fmla="*/ 0 h 60"/>
                    <a:gd name="T2" fmla="*/ 0 w 85"/>
                    <a:gd name="T3" fmla="*/ 0 h 60"/>
                    <a:gd name="T4" fmla="*/ 0 w 85"/>
                    <a:gd name="T5" fmla="*/ 0 h 60"/>
                    <a:gd name="T6" fmla="*/ 0 w 85"/>
                    <a:gd name="T7" fmla="*/ 0 h 60"/>
                    <a:gd name="T8" fmla="*/ 0 w 85"/>
                    <a:gd name="T9" fmla="*/ 0 h 60"/>
                    <a:gd name="T10" fmla="*/ 0 w 85"/>
                    <a:gd name="T11" fmla="*/ 0 h 60"/>
                    <a:gd name="T12" fmla="*/ 0 w 85"/>
                    <a:gd name="T13" fmla="*/ 0 h 60"/>
                    <a:gd name="T14" fmla="*/ 0 w 85"/>
                    <a:gd name="T15" fmla="*/ 0 h 60"/>
                    <a:gd name="T16" fmla="*/ 0 w 85"/>
                    <a:gd name="T17" fmla="*/ 0 h 60"/>
                    <a:gd name="T18" fmla="*/ 0 w 85"/>
                    <a:gd name="T19" fmla="*/ 0 h 60"/>
                    <a:gd name="T20" fmla="*/ 0 w 85"/>
                    <a:gd name="T21" fmla="*/ 0 h 60"/>
                    <a:gd name="T22" fmla="*/ 0 w 85"/>
                    <a:gd name="T23" fmla="*/ 0 h 60"/>
                    <a:gd name="T24" fmla="*/ 0 w 85"/>
                    <a:gd name="T25" fmla="*/ 0 h 60"/>
                    <a:gd name="T26" fmla="*/ 0 w 85"/>
                    <a:gd name="T27" fmla="*/ 0 h 6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0"/>
                    <a:gd name="T44" fmla="*/ 85 w 85"/>
                    <a:gd name="T45" fmla="*/ 60 h 6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0">
                      <a:moveTo>
                        <a:pt x="83" y="0"/>
                      </a:moveTo>
                      <a:lnTo>
                        <a:pt x="85" y="10"/>
                      </a:lnTo>
                      <a:lnTo>
                        <a:pt x="85" y="21"/>
                      </a:lnTo>
                      <a:lnTo>
                        <a:pt x="83" y="31"/>
                      </a:lnTo>
                      <a:lnTo>
                        <a:pt x="79" y="41"/>
                      </a:lnTo>
                      <a:lnTo>
                        <a:pt x="72" y="50"/>
                      </a:lnTo>
                      <a:lnTo>
                        <a:pt x="63" y="55"/>
                      </a:lnTo>
                      <a:lnTo>
                        <a:pt x="53" y="59"/>
                      </a:lnTo>
                      <a:lnTo>
                        <a:pt x="43" y="60"/>
                      </a:lnTo>
                      <a:lnTo>
                        <a:pt x="32" y="59"/>
                      </a:lnTo>
                      <a:lnTo>
                        <a:pt x="21" y="56"/>
                      </a:lnTo>
                      <a:lnTo>
                        <a:pt x="13" y="51"/>
                      </a:lnTo>
                      <a:lnTo>
                        <a:pt x="5" y="42"/>
                      </a:lnTo>
                      <a:lnTo>
                        <a:pt x="0" y="3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31" name="Freeform 1459"/>
                <p:cNvSpPr>
                  <a:spLocks/>
                </p:cNvSpPr>
                <p:nvPr/>
              </p:nvSpPr>
              <p:spPr bwMode="auto">
                <a:xfrm>
                  <a:off x="1846" y="1477"/>
                  <a:ext cx="23" cy="30"/>
                </a:xfrm>
                <a:custGeom>
                  <a:avLst/>
                  <a:gdLst>
                    <a:gd name="T0" fmla="*/ 0 w 142"/>
                    <a:gd name="T1" fmla="*/ 0 h 179"/>
                    <a:gd name="T2" fmla="*/ 0 w 142"/>
                    <a:gd name="T3" fmla="*/ 0 h 179"/>
                    <a:gd name="T4" fmla="*/ 0 w 142"/>
                    <a:gd name="T5" fmla="*/ 0 h 179"/>
                    <a:gd name="T6" fmla="*/ 0 w 142"/>
                    <a:gd name="T7" fmla="*/ 0 h 179"/>
                    <a:gd name="T8" fmla="*/ 0 w 142"/>
                    <a:gd name="T9" fmla="*/ 0 h 179"/>
                    <a:gd name="T10" fmla="*/ 0 w 142"/>
                    <a:gd name="T11" fmla="*/ 0 h 179"/>
                    <a:gd name="T12" fmla="*/ 0 w 142"/>
                    <a:gd name="T13" fmla="*/ 0 h 1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2"/>
                    <a:gd name="T22" fmla="*/ 0 h 179"/>
                    <a:gd name="T23" fmla="*/ 142 w 142"/>
                    <a:gd name="T24" fmla="*/ 179 h 17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2" h="179">
                      <a:moveTo>
                        <a:pt x="59" y="179"/>
                      </a:moveTo>
                      <a:lnTo>
                        <a:pt x="101" y="163"/>
                      </a:lnTo>
                      <a:lnTo>
                        <a:pt x="142" y="147"/>
                      </a:lnTo>
                      <a:lnTo>
                        <a:pt x="84" y="0"/>
                      </a:lnTo>
                      <a:lnTo>
                        <a:pt x="42" y="16"/>
                      </a:lnTo>
                      <a:lnTo>
                        <a:pt x="0" y="32"/>
                      </a:lnTo>
                      <a:lnTo>
                        <a:pt x="59" y="1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32" name="Freeform 1460"/>
                <p:cNvSpPr>
                  <a:spLocks/>
                </p:cNvSpPr>
                <p:nvPr/>
              </p:nvSpPr>
              <p:spPr bwMode="auto">
                <a:xfrm>
                  <a:off x="1846" y="1477"/>
                  <a:ext cx="23" cy="30"/>
                </a:xfrm>
                <a:custGeom>
                  <a:avLst/>
                  <a:gdLst>
                    <a:gd name="T0" fmla="*/ 0 w 142"/>
                    <a:gd name="T1" fmla="*/ 0 h 179"/>
                    <a:gd name="T2" fmla="*/ 0 w 142"/>
                    <a:gd name="T3" fmla="*/ 0 h 179"/>
                    <a:gd name="T4" fmla="*/ 0 w 142"/>
                    <a:gd name="T5" fmla="*/ 0 h 179"/>
                    <a:gd name="T6" fmla="*/ 0 w 142"/>
                    <a:gd name="T7" fmla="*/ 0 h 179"/>
                    <a:gd name="T8" fmla="*/ 0 w 142"/>
                    <a:gd name="T9" fmla="*/ 0 h 179"/>
                    <a:gd name="T10" fmla="*/ 0 w 142"/>
                    <a:gd name="T11" fmla="*/ 0 h 179"/>
                    <a:gd name="T12" fmla="*/ 0 w 142"/>
                    <a:gd name="T13" fmla="*/ 0 h 1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2"/>
                    <a:gd name="T22" fmla="*/ 0 h 179"/>
                    <a:gd name="T23" fmla="*/ 142 w 142"/>
                    <a:gd name="T24" fmla="*/ 179 h 17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2" h="179">
                      <a:moveTo>
                        <a:pt x="59" y="179"/>
                      </a:moveTo>
                      <a:lnTo>
                        <a:pt x="101" y="163"/>
                      </a:lnTo>
                      <a:lnTo>
                        <a:pt x="142" y="147"/>
                      </a:lnTo>
                      <a:lnTo>
                        <a:pt x="84" y="0"/>
                      </a:lnTo>
                      <a:lnTo>
                        <a:pt x="42" y="16"/>
                      </a:lnTo>
                      <a:lnTo>
                        <a:pt x="0" y="32"/>
                      </a:lnTo>
                      <a:lnTo>
                        <a:pt x="59" y="17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33" name="Freeform 1461"/>
                <p:cNvSpPr>
                  <a:spLocks/>
                </p:cNvSpPr>
                <p:nvPr/>
              </p:nvSpPr>
              <p:spPr bwMode="auto">
                <a:xfrm>
                  <a:off x="1845" y="1472"/>
                  <a:ext cx="14" cy="10"/>
                </a:xfrm>
                <a:custGeom>
                  <a:avLst/>
                  <a:gdLst>
                    <a:gd name="T0" fmla="*/ 0 w 86"/>
                    <a:gd name="T1" fmla="*/ 0 h 60"/>
                    <a:gd name="T2" fmla="*/ 0 w 86"/>
                    <a:gd name="T3" fmla="*/ 0 h 60"/>
                    <a:gd name="T4" fmla="*/ 0 w 86"/>
                    <a:gd name="T5" fmla="*/ 0 h 60"/>
                    <a:gd name="T6" fmla="*/ 0 w 86"/>
                    <a:gd name="T7" fmla="*/ 0 h 60"/>
                    <a:gd name="T8" fmla="*/ 0 w 86"/>
                    <a:gd name="T9" fmla="*/ 0 h 60"/>
                    <a:gd name="T10" fmla="*/ 0 w 86"/>
                    <a:gd name="T11" fmla="*/ 0 h 60"/>
                    <a:gd name="T12" fmla="*/ 0 w 86"/>
                    <a:gd name="T13" fmla="*/ 0 h 60"/>
                    <a:gd name="T14" fmla="*/ 0 w 86"/>
                    <a:gd name="T15" fmla="*/ 0 h 60"/>
                    <a:gd name="T16" fmla="*/ 0 w 86"/>
                    <a:gd name="T17" fmla="*/ 0 h 60"/>
                    <a:gd name="T18" fmla="*/ 0 w 86"/>
                    <a:gd name="T19" fmla="*/ 0 h 60"/>
                    <a:gd name="T20" fmla="*/ 0 w 86"/>
                    <a:gd name="T21" fmla="*/ 0 h 60"/>
                    <a:gd name="T22" fmla="*/ 0 w 86"/>
                    <a:gd name="T23" fmla="*/ 0 h 60"/>
                    <a:gd name="T24" fmla="*/ 0 w 86"/>
                    <a:gd name="T25" fmla="*/ 0 h 60"/>
                    <a:gd name="T26" fmla="*/ 0 w 86"/>
                    <a:gd name="T27" fmla="*/ 0 h 60"/>
                    <a:gd name="T28" fmla="*/ 0 w 86"/>
                    <a:gd name="T29" fmla="*/ 0 h 60"/>
                    <a:gd name="T30" fmla="*/ 0 w 86"/>
                    <a:gd name="T31" fmla="*/ 0 h 6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6"/>
                    <a:gd name="T49" fmla="*/ 0 h 60"/>
                    <a:gd name="T50" fmla="*/ 86 w 86"/>
                    <a:gd name="T51" fmla="*/ 60 h 6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6" h="60">
                      <a:moveTo>
                        <a:pt x="44" y="44"/>
                      </a:moveTo>
                      <a:lnTo>
                        <a:pt x="2" y="60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6" y="19"/>
                      </a:lnTo>
                      <a:lnTo>
                        <a:pt x="14" y="11"/>
                      </a:lnTo>
                      <a:lnTo>
                        <a:pt x="23" y="5"/>
                      </a:lnTo>
                      <a:lnTo>
                        <a:pt x="32" y="1"/>
                      </a:lnTo>
                      <a:lnTo>
                        <a:pt x="43" y="0"/>
                      </a:lnTo>
                      <a:lnTo>
                        <a:pt x="54" y="1"/>
                      </a:lnTo>
                      <a:lnTo>
                        <a:pt x="64" y="4"/>
                      </a:lnTo>
                      <a:lnTo>
                        <a:pt x="73" y="10"/>
                      </a:lnTo>
                      <a:lnTo>
                        <a:pt x="80" y="18"/>
                      </a:lnTo>
                      <a:lnTo>
                        <a:pt x="86" y="28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34" name="Freeform 1462"/>
                <p:cNvSpPr>
                  <a:spLocks/>
                </p:cNvSpPr>
                <p:nvPr/>
              </p:nvSpPr>
              <p:spPr bwMode="auto">
                <a:xfrm>
                  <a:off x="1845" y="1472"/>
                  <a:ext cx="14" cy="10"/>
                </a:xfrm>
                <a:custGeom>
                  <a:avLst/>
                  <a:gdLst>
                    <a:gd name="T0" fmla="*/ 0 w 86"/>
                    <a:gd name="T1" fmla="*/ 0 h 60"/>
                    <a:gd name="T2" fmla="*/ 0 w 86"/>
                    <a:gd name="T3" fmla="*/ 0 h 60"/>
                    <a:gd name="T4" fmla="*/ 0 w 86"/>
                    <a:gd name="T5" fmla="*/ 0 h 60"/>
                    <a:gd name="T6" fmla="*/ 0 w 86"/>
                    <a:gd name="T7" fmla="*/ 0 h 60"/>
                    <a:gd name="T8" fmla="*/ 0 w 86"/>
                    <a:gd name="T9" fmla="*/ 0 h 60"/>
                    <a:gd name="T10" fmla="*/ 0 w 86"/>
                    <a:gd name="T11" fmla="*/ 0 h 60"/>
                    <a:gd name="T12" fmla="*/ 0 w 86"/>
                    <a:gd name="T13" fmla="*/ 0 h 60"/>
                    <a:gd name="T14" fmla="*/ 0 w 86"/>
                    <a:gd name="T15" fmla="*/ 0 h 60"/>
                    <a:gd name="T16" fmla="*/ 0 w 86"/>
                    <a:gd name="T17" fmla="*/ 0 h 60"/>
                    <a:gd name="T18" fmla="*/ 0 w 86"/>
                    <a:gd name="T19" fmla="*/ 0 h 60"/>
                    <a:gd name="T20" fmla="*/ 0 w 86"/>
                    <a:gd name="T21" fmla="*/ 0 h 60"/>
                    <a:gd name="T22" fmla="*/ 0 w 86"/>
                    <a:gd name="T23" fmla="*/ 0 h 60"/>
                    <a:gd name="T24" fmla="*/ 0 w 86"/>
                    <a:gd name="T25" fmla="*/ 0 h 60"/>
                    <a:gd name="T26" fmla="*/ 0 w 86"/>
                    <a:gd name="T27" fmla="*/ 0 h 6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6"/>
                    <a:gd name="T43" fmla="*/ 0 h 60"/>
                    <a:gd name="T44" fmla="*/ 86 w 86"/>
                    <a:gd name="T45" fmla="*/ 60 h 6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6" h="60">
                      <a:moveTo>
                        <a:pt x="2" y="60"/>
                      </a:move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6" y="19"/>
                      </a:lnTo>
                      <a:lnTo>
                        <a:pt x="14" y="11"/>
                      </a:lnTo>
                      <a:lnTo>
                        <a:pt x="23" y="5"/>
                      </a:lnTo>
                      <a:lnTo>
                        <a:pt x="32" y="1"/>
                      </a:lnTo>
                      <a:lnTo>
                        <a:pt x="43" y="0"/>
                      </a:lnTo>
                      <a:lnTo>
                        <a:pt x="54" y="1"/>
                      </a:lnTo>
                      <a:lnTo>
                        <a:pt x="64" y="4"/>
                      </a:lnTo>
                      <a:lnTo>
                        <a:pt x="73" y="10"/>
                      </a:lnTo>
                      <a:lnTo>
                        <a:pt x="80" y="18"/>
                      </a:lnTo>
                      <a:lnTo>
                        <a:pt x="86" y="2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35" name="Freeform 1463"/>
                <p:cNvSpPr>
                  <a:spLocks/>
                </p:cNvSpPr>
                <p:nvPr/>
              </p:nvSpPr>
              <p:spPr bwMode="auto">
                <a:xfrm>
                  <a:off x="1840" y="1770"/>
                  <a:ext cx="14" cy="10"/>
                </a:xfrm>
                <a:custGeom>
                  <a:avLst/>
                  <a:gdLst>
                    <a:gd name="T0" fmla="*/ 0 w 83"/>
                    <a:gd name="T1" fmla="*/ 0 h 64"/>
                    <a:gd name="T2" fmla="*/ 0 w 83"/>
                    <a:gd name="T3" fmla="*/ 0 h 64"/>
                    <a:gd name="T4" fmla="*/ 0 w 83"/>
                    <a:gd name="T5" fmla="*/ 0 h 64"/>
                    <a:gd name="T6" fmla="*/ 0 w 83"/>
                    <a:gd name="T7" fmla="*/ 0 h 64"/>
                    <a:gd name="T8" fmla="*/ 0 w 83"/>
                    <a:gd name="T9" fmla="*/ 0 h 64"/>
                    <a:gd name="T10" fmla="*/ 0 w 83"/>
                    <a:gd name="T11" fmla="*/ 0 h 64"/>
                    <a:gd name="T12" fmla="*/ 0 w 83"/>
                    <a:gd name="T13" fmla="*/ 0 h 64"/>
                    <a:gd name="T14" fmla="*/ 0 w 83"/>
                    <a:gd name="T15" fmla="*/ 0 h 64"/>
                    <a:gd name="T16" fmla="*/ 0 w 83"/>
                    <a:gd name="T17" fmla="*/ 0 h 64"/>
                    <a:gd name="T18" fmla="*/ 0 w 83"/>
                    <a:gd name="T19" fmla="*/ 0 h 64"/>
                    <a:gd name="T20" fmla="*/ 0 w 83"/>
                    <a:gd name="T21" fmla="*/ 0 h 64"/>
                    <a:gd name="T22" fmla="*/ 0 w 83"/>
                    <a:gd name="T23" fmla="*/ 0 h 64"/>
                    <a:gd name="T24" fmla="*/ 0 w 83"/>
                    <a:gd name="T25" fmla="*/ 0 h 64"/>
                    <a:gd name="T26" fmla="*/ 0 w 83"/>
                    <a:gd name="T27" fmla="*/ 0 h 64"/>
                    <a:gd name="T28" fmla="*/ 0 w 83"/>
                    <a:gd name="T29" fmla="*/ 0 h 64"/>
                    <a:gd name="T30" fmla="*/ 0 w 83"/>
                    <a:gd name="T31" fmla="*/ 0 h 6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3"/>
                    <a:gd name="T49" fmla="*/ 0 h 64"/>
                    <a:gd name="T50" fmla="*/ 83 w 83"/>
                    <a:gd name="T51" fmla="*/ 64 h 6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3" h="64">
                      <a:moveTo>
                        <a:pt x="44" y="20"/>
                      </a:moveTo>
                      <a:lnTo>
                        <a:pt x="83" y="41"/>
                      </a:lnTo>
                      <a:lnTo>
                        <a:pt x="77" y="50"/>
                      </a:lnTo>
                      <a:lnTo>
                        <a:pt x="69" y="57"/>
                      </a:lnTo>
                      <a:lnTo>
                        <a:pt x="60" y="62"/>
                      </a:lnTo>
                      <a:lnTo>
                        <a:pt x="49" y="64"/>
                      </a:lnTo>
                      <a:lnTo>
                        <a:pt x="38" y="64"/>
                      </a:lnTo>
                      <a:lnTo>
                        <a:pt x="28" y="62"/>
                      </a:lnTo>
                      <a:lnTo>
                        <a:pt x="18" y="57"/>
                      </a:lnTo>
                      <a:lnTo>
                        <a:pt x="11" y="50"/>
                      </a:lnTo>
                      <a:lnTo>
                        <a:pt x="4" y="41"/>
                      </a:lnTo>
                      <a:lnTo>
                        <a:pt x="1" y="31"/>
                      </a:lnTo>
                      <a:lnTo>
                        <a:pt x="0" y="20"/>
                      </a:lnTo>
                      <a:lnTo>
                        <a:pt x="1" y="10"/>
                      </a:lnTo>
                      <a:lnTo>
                        <a:pt x="4" y="0"/>
                      </a:lnTo>
                      <a:lnTo>
                        <a:pt x="44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36" name="Freeform 1464"/>
                <p:cNvSpPr>
                  <a:spLocks/>
                </p:cNvSpPr>
                <p:nvPr/>
              </p:nvSpPr>
              <p:spPr bwMode="auto">
                <a:xfrm>
                  <a:off x="1840" y="1770"/>
                  <a:ext cx="14" cy="10"/>
                </a:xfrm>
                <a:custGeom>
                  <a:avLst/>
                  <a:gdLst>
                    <a:gd name="T0" fmla="*/ 0 w 83"/>
                    <a:gd name="T1" fmla="*/ 0 h 64"/>
                    <a:gd name="T2" fmla="*/ 0 w 83"/>
                    <a:gd name="T3" fmla="*/ 0 h 64"/>
                    <a:gd name="T4" fmla="*/ 0 w 83"/>
                    <a:gd name="T5" fmla="*/ 0 h 64"/>
                    <a:gd name="T6" fmla="*/ 0 w 83"/>
                    <a:gd name="T7" fmla="*/ 0 h 64"/>
                    <a:gd name="T8" fmla="*/ 0 w 83"/>
                    <a:gd name="T9" fmla="*/ 0 h 64"/>
                    <a:gd name="T10" fmla="*/ 0 w 83"/>
                    <a:gd name="T11" fmla="*/ 0 h 64"/>
                    <a:gd name="T12" fmla="*/ 0 w 83"/>
                    <a:gd name="T13" fmla="*/ 0 h 64"/>
                    <a:gd name="T14" fmla="*/ 0 w 83"/>
                    <a:gd name="T15" fmla="*/ 0 h 64"/>
                    <a:gd name="T16" fmla="*/ 0 w 83"/>
                    <a:gd name="T17" fmla="*/ 0 h 64"/>
                    <a:gd name="T18" fmla="*/ 0 w 83"/>
                    <a:gd name="T19" fmla="*/ 0 h 64"/>
                    <a:gd name="T20" fmla="*/ 0 w 83"/>
                    <a:gd name="T21" fmla="*/ 0 h 64"/>
                    <a:gd name="T22" fmla="*/ 0 w 83"/>
                    <a:gd name="T23" fmla="*/ 0 h 64"/>
                    <a:gd name="T24" fmla="*/ 0 w 83"/>
                    <a:gd name="T25" fmla="*/ 0 h 64"/>
                    <a:gd name="T26" fmla="*/ 0 w 83"/>
                    <a:gd name="T27" fmla="*/ 0 h 6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3"/>
                    <a:gd name="T43" fmla="*/ 0 h 64"/>
                    <a:gd name="T44" fmla="*/ 83 w 83"/>
                    <a:gd name="T45" fmla="*/ 64 h 6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3" h="64">
                      <a:moveTo>
                        <a:pt x="83" y="41"/>
                      </a:moveTo>
                      <a:lnTo>
                        <a:pt x="77" y="50"/>
                      </a:lnTo>
                      <a:lnTo>
                        <a:pt x="69" y="57"/>
                      </a:lnTo>
                      <a:lnTo>
                        <a:pt x="60" y="62"/>
                      </a:lnTo>
                      <a:lnTo>
                        <a:pt x="49" y="64"/>
                      </a:lnTo>
                      <a:lnTo>
                        <a:pt x="38" y="64"/>
                      </a:lnTo>
                      <a:lnTo>
                        <a:pt x="28" y="62"/>
                      </a:lnTo>
                      <a:lnTo>
                        <a:pt x="18" y="57"/>
                      </a:lnTo>
                      <a:lnTo>
                        <a:pt x="11" y="50"/>
                      </a:lnTo>
                      <a:lnTo>
                        <a:pt x="4" y="41"/>
                      </a:lnTo>
                      <a:lnTo>
                        <a:pt x="1" y="31"/>
                      </a:lnTo>
                      <a:lnTo>
                        <a:pt x="0" y="20"/>
                      </a:lnTo>
                      <a:lnTo>
                        <a:pt x="1" y="10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37" name="Freeform 1465"/>
                <p:cNvSpPr>
                  <a:spLocks/>
                </p:cNvSpPr>
                <p:nvPr/>
              </p:nvSpPr>
              <p:spPr bwMode="auto">
                <a:xfrm>
                  <a:off x="1840" y="1740"/>
                  <a:ext cx="29" cy="36"/>
                </a:xfrm>
                <a:custGeom>
                  <a:avLst/>
                  <a:gdLst>
                    <a:gd name="T0" fmla="*/ 0 w 171"/>
                    <a:gd name="T1" fmla="*/ 0 h 216"/>
                    <a:gd name="T2" fmla="*/ 0 w 171"/>
                    <a:gd name="T3" fmla="*/ 0 h 216"/>
                    <a:gd name="T4" fmla="*/ 0 w 171"/>
                    <a:gd name="T5" fmla="*/ 0 h 216"/>
                    <a:gd name="T6" fmla="*/ 0 w 171"/>
                    <a:gd name="T7" fmla="*/ 0 h 216"/>
                    <a:gd name="T8" fmla="*/ 0 w 171"/>
                    <a:gd name="T9" fmla="*/ 0 h 216"/>
                    <a:gd name="T10" fmla="*/ 0 w 171"/>
                    <a:gd name="T11" fmla="*/ 0 h 216"/>
                    <a:gd name="T12" fmla="*/ 0 w 171"/>
                    <a:gd name="T13" fmla="*/ 0 h 2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1"/>
                    <a:gd name="T22" fmla="*/ 0 h 216"/>
                    <a:gd name="T23" fmla="*/ 171 w 171"/>
                    <a:gd name="T24" fmla="*/ 216 h 21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1" h="216">
                      <a:moveTo>
                        <a:pt x="0" y="175"/>
                      </a:moveTo>
                      <a:lnTo>
                        <a:pt x="40" y="195"/>
                      </a:lnTo>
                      <a:lnTo>
                        <a:pt x="79" y="216"/>
                      </a:lnTo>
                      <a:lnTo>
                        <a:pt x="171" y="40"/>
                      </a:lnTo>
                      <a:lnTo>
                        <a:pt x="132" y="20"/>
                      </a:lnTo>
                      <a:lnTo>
                        <a:pt x="92" y="0"/>
                      </a:lnTo>
                      <a:lnTo>
                        <a:pt x="0" y="1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38" name="Freeform 1466"/>
                <p:cNvSpPr>
                  <a:spLocks/>
                </p:cNvSpPr>
                <p:nvPr/>
              </p:nvSpPr>
              <p:spPr bwMode="auto">
                <a:xfrm>
                  <a:off x="1840" y="1740"/>
                  <a:ext cx="29" cy="36"/>
                </a:xfrm>
                <a:custGeom>
                  <a:avLst/>
                  <a:gdLst>
                    <a:gd name="T0" fmla="*/ 0 w 171"/>
                    <a:gd name="T1" fmla="*/ 0 h 216"/>
                    <a:gd name="T2" fmla="*/ 0 w 171"/>
                    <a:gd name="T3" fmla="*/ 0 h 216"/>
                    <a:gd name="T4" fmla="*/ 0 w 171"/>
                    <a:gd name="T5" fmla="*/ 0 h 216"/>
                    <a:gd name="T6" fmla="*/ 0 w 171"/>
                    <a:gd name="T7" fmla="*/ 0 h 216"/>
                    <a:gd name="T8" fmla="*/ 0 w 171"/>
                    <a:gd name="T9" fmla="*/ 0 h 216"/>
                    <a:gd name="T10" fmla="*/ 0 w 171"/>
                    <a:gd name="T11" fmla="*/ 0 h 216"/>
                    <a:gd name="T12" fmla="*/ 0 w 171"/>
                    <a:gd name="T13" fmla="*/ 0 h 2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1"/>
                    <a:gd name="T22" fmla="*/ 0 h 216"/>
                    <a:gd name="T23" fmla="*/ 171 w 171"/>
                    <a:gd name="T24" fmla="*/ 216 h 21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1" h="216">
                      <a:moveTo>
                        <a:pt x="0" y="175"/>
                      </a:moveTo>
                      <a:lnTo>
                        <a:pt x="40" y="195"/>
                      </a:lnTo>
                      <a:lnTo>
                        <a:pt x="79" y="216"/>
                      </a:lnTo>
                      <a:lnTo>
                        <a:pt x="171" y="40"/>
                      </a:lnTo>
                      <a:lnTo>
                        <a:pt x="132" y="20"/>
                      </a:lnTo>
                      <a:lnTo>
                        <a:pt x="92" y="0"/>
                      </a:lnTo>
                      <a:lnTo>
                        <a:pt x="0" y="17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39" name="Freeform 1467"/>
                <p:cNvSpPr>
                  <a:spLocks/>
                </p:cNvSpPr>
                <p:nvPr/>
              </p:nvSpPr>
              <p:spPr bwMode="auto">
                <a:xfrm>
                  <a:off x="1856" y="1736"/>
                  <a:ext cx="14" cy="11"/>
                </a:xfrm>
                <a:custGeom>
                  <a:avLst/>
                  <a:gdLst>
                    <a:gd name="T0" fmla="*/ 0 w 85"/>
                    <a:gd name="T1" fmla="*/ 0 h 64"/>
                    <a:gd name="T2" fmla="*/ 0 w 85"/>
                    <a:gd name="T3" fmla="*/ 0 h 64"/>
                    <a:gd name="T4" fmla="*/ 0 w 85"/>
                    <a:gd name="T5" fmla="*/ 0 h 64"/>
                    <a:gd name="T6" fmla="*/ 0 w 85"/>
                    <a:gd name="T7" fmla="*/ 0 h 64"/>
                    <a:gd name="T8" fmla="*/ 0 w 85"/>
                    <a:gd name="T9" fmla="*/ 0 h 64"/>
                    <a:gd name="T10" fmla="*/ 0 w 85"/>
                    <a:gd name="T11" fmla="*/ 0 h 64"/>
                    <a:gd name="T12" fmla="*/ 0 w 85"/>
                    <a:gd name="T13" fmla="*/ 0 h 64"/>
                    <a:gd name="T14" fmla="*/ 0 w 85"/>
                    <a:gd name="T15" fmla="*/ 0 h 64"/>
                    <a:gd name="T16" fmla="*/ 0 w 85"/>
                    <a:gd name="T17" fmla="*/ 0 h 64"/>
                    <a:gd name="T18" fmla="*/ 0 w 85"/>
                    <a:gd name="T19" fmla="*/ 0 h 64"/>
                    <a:gd name="T20" fmla="*/ 0 w 85"/>
                    <a:gd name="T21" fmla="*/ 0 h 64"/>
                    <a:gd name="T22" fmla="*/ 0 w 85"/>
                    <a:gd name="T23" fmla="*/ 0 h 64"/>
                    <a:gd name="T24" fmla="*/ 0 w 85"/>
                    <a:gd name="T25" fmla="*/ 0 h 64"/>
                    <a:gd name="T26" fmla="*/ 0 w 85"/>
                    <a:gd name="T27" fmla="*/ 0 h 64"/>
                    <a:gd name="T28" fmla="*/ 0 w 85"/>
                    <a:gd name="T29" fmla="*/ 0 h 64"/>
                    <a:gd name="T30" fmla="*/ 0 w 85"/>
                    <a:gd name="T31" fmla="*/ 0 h 6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4"/>
                    <a:gd name="T50" fmla="*/ 85 w 85"/>
                    <a:gd name="T51" fmla="*/ 64 h 6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4">
                      <a:moveTo>
                        <a:pt x="40" y="44"/>
                      </a:moveTo>
                      <a:lnTo>
                        <a:pt x="0" y="24"/>
                      </a:lnTo>
                      <a:lnTo>
                        <a:pt x="7" y="14"/>
                      </a:lnTo>
                      <a:lnTo>
                        <a:pt x="14" y="8"/>
                      </a:lnTo>
                      <a:lnTo>
                        <a:pt x="24" y="2"/>
                      </a:lnTo>
                      <a:lnTo>
                        <a:pt x="34" y="0"/>
                      </a:lnTo>
                      <a:lnTo>
                        <a:pt x="45" y="0"/>
                      </a:lnTo>
                      <a:lnTo>
                        <a:pt x="56" y="2"/>
                      </a:lnTo>
                      <a:lnTo>
                        <a:pt x="65" y="8"/>
                      </a:lnTo>
                      <a:lnTo>
                        <a:pt x="73" y="14"/>
                      </a:lnTo>
                      <a:lnTo>
                        <a:pt x="79" y="24"/>
                      </a:lnTo>
                      <a:lnTo>
                        <a:pt x="82" y="33"/>
                      </a:lnTo>
                      <a:lnTo>
                        <a:pt x="85" y="44"/>
                      </a:lnTo>
                      <a:lnTo>
                        <a:pt x="82" y="55"/>
                      </a:lnTo>
                      <a:lnTo>
                        <a:pt x="79" y="64"/>
                      </a:lnTo>
                      <a:lnTo>
                        <a:pt x="40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40" name="Freeform 1468"/>
                <p:cNvSpPr>
                  <a:spLocks/>
                </p:cNvSpPr>
                <p:nvPr/>
              </p:nvSpPr>
              <p:spPr bwMode="auto">
                <a:xfrm>
                  <a:off x="1856" y="1736"/>
                  <a:ext cx="14" cy="11"/>
                </a:xfrm>
                <a:custGeom>
                  <a:avLst/>
                  <a:gdLst>
                    <a:gd name="T0" fmla="*/ 0 w 85"/>
                    <a:gd name="T1" fmla="*/ 0 h 64"/>
                    <a:gd name="T2" fmla="*/ 0 w 85"/>
                    <a:gd name="T3" fmla="*/ 0 h 64"/>
                    <a:gd name="T4" fmla="*/ 0 w 85"/>
                    <a:gd name="T5" fmla="*/ 0 h 64"/>
                    <a:gd name="T6" fmla="*/ 0 w 85"/>
                    <a:gd name="T7" fmla="*/ 0 h 64"/>
                    <a:gd name="T8" fmla="*/ 0 w 85"/>
                    <a:gd name="T9" fmla="*/ 0 h 64"/>
                    <a:gd name="T10" fmla="*/ 0 w 85"/>
                    <a:gd name="T11" fmla="*/ 0 h 64"/>
                    <a:gd name="T12" fmla="*/ 0 w 85"/>
                    <a:gd name="T13" fmla="*/ 0 h 64"/>
                    <a:gd name="T14" fmla="*/ 0 w 85"/>
                    <a:gd name="T15" fmla="*/ 0 h 64"/>
                    <a:gd name="T16" fmla="*/ 0 w 85"/>
                    <a:gd name="T17" fmla="*/ 0 h 64"/>
                    <a:gd name="T18" fmla="*/ 0 w 85"/>
                    <a:gd name="T19" fmla="*/ 0 h 64"/>
                    <a:gd name="T20" fmla="*/ 0 w 85"/>
                    <a:gd name="T21" fmla="*/ 0 h 64"/>
                    <a:gd name="T22" fmla="*/ 0 w 85"/>
                    <a:gd name="T23" fmla="*/ 0 h 64"/>
                    <a:gd name="T24" fmla="*/ 0 w 85"/>
                    <a:gd name="T25" fmla="*/ 0 h 64"/>
                    <a:gd name="T26" fmla="*/ 0 w 85"/>
                    <a:gd name="T27" fmla="*/ 0 h 6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4"/>
                    <a:gd name="T44" fmla="*/ 85 w 85"/>
                    <a:gd name="T45" fmla="*/ 64 h 6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4">
                      <a:moveTo>
                        <a:pt x="0" y="24"/>
                      </a:moveTo>
                      <a:lnTo>
                        <a:pt x="7" y="14"/>
                      </a:lnTo>
                      <a:lnTo>
                        <a:pt x="14" y="8"/>
                      </a:lnTo>
                      <a:lnTo>
                        <a:pt x="24" y="2"/>
                      </a:lnTo>
                      <a:lnTo>
                        <a:pt x="34" y="0"/>
                      </a:lnTo>
                      <a:lnTo>
                        <a:pt x="45" y="0"/>
                      </a:lnTo>
                      <a:lnTo>
                        <a:pt x="56" y="2"/>
                      </a:lnTo>
                      <a:lnTo>
                        <a:pt x="65" y="8"/>
                      </a:lnTo>
                      <a:lnTo>
                        <a:pt x="73" y="14"/>
                      </a:lnTo>
                      <a:lnTo>
                        <a:pt x="79" y="24"/>
                      </a:lnTo>
                      <a:lnTo>
                        <a:pt x="82" y="33"/>
                      </a:lnTo>
                      <a:lnTo>
                        <a:pt x="85" y="44"/>
                      </a:lnTo>
                      <a:lnTo>
                        <a:pt x="82" y="55"/>
                      </a:lnTo>
                      <a:lnTo>
                        <a:pt x="79" y="6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41" name="Freeform 1469"/>
                <p:cNvSpPr>
                  <a:spLocks/>
                </p:cNvSpPr>
                <p:nvPr/>
              </p:nvSpPr>
              <p:spPr bwMode="auto">
                <a:xfrm>
                  <a:off x="1938" y="1736"/>
                  <a:ext cx="14" cy="11"/>
                </a:xfrm>
                <a:custGeom>
                  <a:avLst/>
                  <a:gdLst>
                    <a:gd name="T0" fmla="*/ 0 w 83"/>
                    <a:gd name="T1" fmla="*/ 0 h 64"/>
                    <a:gd name="T2" fmla="*/ 0 w 83"/>
                    <a:gd name="T3" fmla="*/ 0 h 64"/>
                    <a:gd name="T4" fmla="*/ 0 w 83"/>
                    <a:gd name="T5" fmla="*/ 0 h 64"/>
                    <a:gd name="T6" fmla="*/ 0 w 83"/>
                    <a:gd name="T7" fmla="*/ 0 h 64"/>
                    <a:gd name="T8" fmla="*/ 0 w 83"/>
                    <a:gd name="T9" fmla="*/ 0 h 64"/>
                    <a:gd name="T10" fmla="*/ 0 w 83"/>
                    <a:gd name="T11" fmla="*/ 0 h 64"/>
                    <a:gd name="T12" fmla="*/ 0 w 83"/>
                    <a:gd name="T13" fmla="*/ 0 h 64"/>
                    <a:gd name="T14" fmla="*/ 0 w 83"/>
                    <a:gd name="T15" fmla="*/ 0 h 64"/>
                    <a:gd name="T16" fmla="*/ 0 w 83"/>
                    <a:gd name="T17" fmla="*/ 0 h 64"/>
                    <a:gd name="T18" fmla="*/ 0 w 83"/>
                    <a:gd name="T19" fmla="*/ 0 h 64"/>
                    <a:gd name="T20" fmla="*/ 0 w 83"/>
                    <a:gd name="T21" fmla="*/ 0 h 64"/>
                    <a:gd name="T22" fmla="*/ 0 w 83"/>
                    <a:gd name="T23" fmla="*/ 0 h 64"/>
                    <a:gd name="T24" fmla="*/ 0 w 83"/>
                    <a:gd name="T25" fmla="*/ 0 h 64"/>
                    <a:gd name="T26" fmla="*/ 0 w 83"/>
                    <a:gd name="T27" fmla="*/ 0 h 64"/>
                    <a:gd name="T28" fmla="*/ 0 w 83"/>
                    <a:gd name="T29" fmla="*/ 0 h 64"/>
                    <a:gd name="T30" fmla="*/ 0 w 83"/>
                    <a:gd name="T31" fmla="*/ 0 h 6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3"/>
                    <a:gd name="T49" fmla="*/ 0 h 64"/>
                    <a:gd name="T50" fmla="*/ 83 w 83"/>
                    <a:gd name="T51" fmla="*/ 64 h 6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3" h="64">
                      <a:moveTo>
                        <a:pt x="44" y="44"/>
                      </a:moveTo>
                      <a:lnTo>
                        <a:pt x="4" y="64"/>
                      </a:lnTo>
                      <a:lnTo>
                        <a:pt x="1" y="55"/>
                      </a:ln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4"/>
                      </a:lnTo>
                      <a:lnTo>
                        <a:pt x="10" y="14"/>
                      </a:lnTo>
                      <a:lnTo>
                        <a:pt x="19" y="8"/>
                      </a:lnTo>
                      <a:lnTo>
                        <a:pt x="27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8"/>
                      </a:lnTo>
                      <a:lnTo>
                        <a:pt x="77" y="15"/>
                      </a:lnTo>
                      <a:lnTo>
                        <a:pt x="83" y="2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42" name="Freeform 1470"/>
                <p:cNvSpPr>
                  <a:spLocks/>
                </p:cNvSpPr>
                <p:nvPr/>
              </p:nvSpPr>
              <p:spPr bwMode="auto">
                <a:xfrm>
                  <a:off x="1938" y="1736"/>
                  <a:ext cx="14" cy="11"/>
                </a:xfrm>
                <a:custGeom>
                  <a:avLst/>
                  <a:gdLst>
                    <a:gd name="T0" fmla="*/ 0 w 83"/>
                    <a:gd name="T1" fmla="*/ 0 h 64"/>
                    <a:gd name="T2" fmla="*/ 0 w 83"/>
                    <a:gd name="T3" fmla="*/ 0 h 64"/>
                    <a:gd name="T4" fmla="*/ 0 w 83"/>
                    <a:gd name="T5" fmla="*/ 0 h 64"/>
                    <a:gd name="T6" fmla="*/ 0 w 83"/>
                    <a:gd name="T7" fmla="*/ 0 h 64"/>
                    <a:gd name="T8" fmla="*/ 0 w 83"/>
                    <a:gd name="T9" fmla="*/ 0 h 64"/>
                    <a:gd name="T10" fmla="*/ 0 w 83"/>
                    <a:gd name="T11" fmla="*/ 0 h 64"/>
                    <a:gd name="T12" fmla="*/ 0 w 83"/>
                    <a:gd name="T13" fmla="*/ 0 h 64"/>
                    <a:gd name="T14" fmla="*/ 0 w 83"/>
                    <a:gd name="T15" fmla="*/ 0 h 64"/>
                    <a:gd name="T16" fmla="*/ 0 w 83"/>
                    <a:gd name="T17" fmla="*/ 0 h 64"/>
                    <a:gd name="T18" fmla="*/ 0 w 83"/>
                    <a:gd name="T19" fmla="*/ 0 h 64"/>
                    <a:gd name="T20" fmla="*/ 0 w 83"/>
                    <a:gd name="T21" fmla="*/ 0 h 64"/>
                    <a:gd name="T22" fmla="*/ 0 w 83"/>
                    <a:gd name="T23" fmla="*/ 0 h 64"/>
                    <a:gd name="T24" fmla="*/ 0 w 83"/>
                    <a:gd name="T25" fmla="*/ 0 h 64"/>
                    <a:gd name="T26" fmla="*/ 0 w 83"/>
                    <a:gd name="T27" fmla="*/ 0 h 6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3"/>
                    <a:gd name="T43" fmla="*/ 0 h 64"/>
                    <a:gd name="T44" fmla="*/ 83 w 83"/>
                    <a:gd name="T45" fmla="*/ 64 h 6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3" h="64">
                      <a:moveTo>
                        <a:pt x="4" y="64"/>
                      </a:moveTo>
                      <a:lnTo>
                        <a:pt x="1" y="55"/>
                      </a:ln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4"/>
                      </a:lnTo>
                      <a:lnTo>
                        <a:pt x="10" y="14"/>
                      </a:lnTo>
                      <a:lnTo>
                        <a:pt x="19" y="8"/>
                      </a:lnTo>
                      <a:lnTo>
                        <a:pt x="27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60" y="2"/>
                      </a:lnTo>
                      <a:lnTo>
                        <a:pt x="69" y="8"/>
                      </a:lnTo>
                      <a:lnTo>
                        <a:pt x="77" y="15"/>
                      </a:lnTo>
                      <a:lnTo>
                        <a:pt x="83" y="2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43" name="Freeform 1471"/>
                <p:cNvSpPr>
                  <a:spLocks/>
                </p:cNvSpPr>
                <p:nvPr/>
              </p:nvSpPr>
              <p:spPr bwMode="auto">
                <a:xfrm>
                  <a:off x="1938" y="1740"/>
                  <a:ext cx="29" cy="36"/>
                </a:xfrm>
                <a:custGeom>
                  <a:avLst/>
                  <a:gdLst>
                    <a:gd name="T0" fmla="*/ 0 w 170"/>
                    <a:gd name="T1" fmla="*/ 0 h 216"/>
                    <a:gd name="T2" fmla="*/ 0 w 170"/>
                    <a:gd name="T3" fmla="*/ 0 h 216"/>
                    <a:gd name="T4" fmla="*/ 0 w 170"/>
                    <a:gd name="T5" fmla="*/ 0 h 216"/>
                    <a:gd name="T6" fmla="*/ 0 w 170"/>
                    <a:gd name="T7" fmla="*/ 0 h 216"/>
                    <a:gd name="T8" fmla="*/ 0 w 170"/>
                    <a:gd name="T9" fmla="*/ 0 h 216"/>
                    <a:gd name="T10" fmla="*/ 0 w 170"/>
                    <a:gd name="T11" fmla="*/ 0 h 216"/>
                    <a:gd name="T12" fmla="*/ 0 w 170"/>
                    <a:gd name="T13" fmla="*/ 0 h 2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0"/>
                    <a:gd name="T22" fmla="*/ 0 h 216"/>
                    <a:gd name="T23" fmla="*/ 170 w 170"/>
                    <a:gd name="T24" fmla="*/ 216 h 21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0" h="216">
                      <a:moveTo>
                        <a:pt x="79" y="0"/>
                      </a:moveTo>
                      <a:lnTo>
                        <a:pt x="40" y="20"/>
                      </a:lnTo>
                      <a:lnTo>
                        <a:pt x="0" y="40"/>
                      </a:lnTo>
                      <a:lnTo>
                        <a:pt x="91" y="216"/>
                      </a:lnTo>
                      <a:lnTo>
                        <a:pt x="130" y="195"/>
                      </a:lnTo>
                      <a:lnTo>
                        <a:pt x="170" y="175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44" name="Freeform 1472"/>
                <p:cNvSpPr>
                  <a:spLocks/>
                </p:cNvSpPr>
                <p:nvPr/>
              </p:nvSpPr>
              <p:spPr bwMode="auto">
                <a:xfrm>
                  <a:off x="1938" y="1740"/>
                  <a:ext cx="29" cy="36"/>
                </a:xfrm>
                <a:custGeom>
                  <a:avLst/>
                  <a:gdLst>
                    <a:gd name="T0" fmla="*/ 0 w 170"/>
                    <a:gd name="T1" fmla="*/ 0 h 216"/>
                    <a:gd name="T2" fmla="*/ 0 w 170"/>
                    <a:gd name="T3" fmla="*/ 0 h 216"/>
                    <a:gd name="T4" fmla="*/ 0 w 170"/>
                    <a:gd name="T5" fmla="*/ 0 h 216"/>
                    <a:gd name="T6" fmla="*/ 0 w 170"/>
                    <a:gd name="T7" fmla="*/ 0 h 216"/>
                    <a:gd name="T8" fmla="*/ 0 w 170"/>
                    <a:gd name="T9" fmla="*/ 0 h 216"/>
                    <a:gd name="T10" fmla="*/ 0 w 170"/>
                    <a:gd name="T11" fmla="*/ 0 h 216"/>
                    <a:gd name="T12" fmla="*/ 0 w 170"/>
                    <a:gd name="T13" fmla="*/ 0 h 2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0"/>
                    <a:gd name="T22" fmla="*/ 0 h 216"/>
                    <a:gd name="T23" fmla="*/ 170 w 170"/>
                    <a:gd name="T24" fmla="*/ 216 h 21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0" h="216">
                      <a:moveTo>
                        <a:pt x="79" y="0"/>
                      </a:moveTo>
                      <a:lnTo>
                        <a:pt x="40" y="20"/>
                      </a:lnTo>
                      <a:lnTo>
                        <a:pt x="0" y="40"/>
                      </a:lnTo>
                      <a:lnTo>
                        <a:pt x="91" y="216"/>
                      </a:lnTo>
                      <a:lnTo>
                        <a:pt x="130" y="195"/>
                      </a:lnTo>
                      <a:lnTo>
                        <a:pt x="170" y="175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45" name="Freeform 1473"/>
                <p:cNvSpPr>
                  <a:spLocks/>
                </p:cNvSpPr>
                <p:nvPr/>
              </p:nvSpPr>
              <p:spPr bwMode="auto">
                <a:xfrm>
                  <a:off x="1953" y="1770"/>
                  <a:ext cx="14" cy="10"/>
                </a:xfrm>
                <a:custGeom>
                  <a:avLst/>
                  <a:gdLst>
                    <a:gd name="T0" fmla="*/ 0 w 83"/>
                    <a:gd name="T1" fmla="*/ 0 h 64"/>
                    <a:gd name="T2" fmla="*/ 0 w 83"/>
                    <a:gd name="T3" fmla="*/ 0 h 64"/>
                    <a:gd name="T4" fmla="*/ 0 w 83"/>
                    <a:gd name="T5" fmla="*/ 0 h 64"/>
                    <a:gd name="T6" fmla="*/ 0 w 83"/>
                    <a:gd name="T7" fmla="*/ 0 h 64"/>
                    <a:gd name="T8" fmla="*/ 0 w 83"/>
                    <a:gd name="T9" fmla="*/ 0 h 64"/>
                    <a:gd name="T10" fmla="*/ 0 w 83"/>
                    <a:gd name="T11" fmla="*/ 0 h 64"/>
                    <a:gd name="T12" fmla="*/ 0 w 83"/>
                    <a:gd name="T13" fmla="*/ 0 h 64"/>
                    <a:gd name="T14" fmla="*/ 0 w 83"/>
                    <a:gd name="T15" fmla="*/ 0 h 64"/>
                    <a:gd name="T16" fmla="*/ 0 w 83"/>
                    <a:gd name="T17" fmla="*/ 0 h 64"/>
                    <a:gd name="T18" fmla="*/ 0 w 83"/>
                    <a:gd name="T19" fmla="*/ 0 h 64"/>
                    <a:gd name="T20" fmla="*/ 0 w 83"/>
                    <a:gd name="T21" fmla="*/ 0 h 64"/>
                    <a:gd name="T22" fmla="*/ 0 w 83"/>
                    <a:gd name="T23" fmla="*/ 0 h 64"/>
                    <a:gd name="T24" fmla="*/ 0 w 83"/>
                    <a:gd name="T25" fmla="*/ 0 h 64"/>
                    <a:gd name="T26" fmla="*/ 0 w 83"/>
                    <a:gd name="T27" fmla="*/ 0 h 64"/>
                    <a:gd name="T28" fmla="*/ 0 w 83"/>
                    <a:gd name="T29" fmla="*/ 0 h 64"/>
                    <a:gd name="T30" fmla="*/ 0 w 83"/>
                    <a:gd name="T31" fmla="*/ 0 h 6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3"/>
                    <a:gd name="T49" fmla="*/ 0 h 64"/>
                    <a:gd name="T50" fmla="*/ 83 w 83"/>
                    <a:gd name="T51" fmla="*/ 64 h 6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3" h="64">
                      <a:moveTo>
                        <a:pt x="39" y="20"/>
                      </a:moveTo>
                      <a:lnTo>
                        <a:pt x="79" y="0"/>
                      </a:lnTo>
                      <a:lnTo>
                        <a:pt x="82" y="10"/>
                      </a:lnTo>
                      <a:lnTo>
                        <a:pt x="83" y="20"/>
                      </a:lnTo>
                      <a:lnTo>
                        <a:pt x="82" y="31"/>
                      </a:lnTo>
                      <a:lnTo>
                        <a:pt x="79" y="41"/>
                      </a:lnTo>
                      <a:lnTo>
                        <a:pt x="72" y="50"/>
                      </a:lnTo>
                      <a:lnTo>
                        <a:pt x="64" y="57"/>
                      </a:lnTo>
                      <a:lnTo>
                        <a:pt x="55" y="62"/>
                      </a:lnTo>
                      <a:lnTo>
                        <a:pt x="45" y="64"/>
                      </a:lnTo>
                      <a:lnTo>
                        <a:pt x="34" y="64"/>
                      </a:lnTo>
                      <a:lnTo>
                        <a:pt x="23" y="62"/>
                      </a:lnTo>
                      <a:lnTo>
                        <a:pt x="14" y="57"/>
                      </a:lnTo>
                      <a:lnTo>
                        <a:pt x="6" y="49"/>
                      </a:lnTo>
                      <a:lnTo>
                        <a:pt x="0" y="41"/>
                      </a:lnTo>
                      <a:lnTo>
                        <a:pt x="39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46" name="Freeform 1474"/>
                <p:cNvSpPr>
                  <a:spLocks/>
                </p:cNvSpPr>
                <p:nvPr/>
              </p:nvSpPr>
              <p:spPr bwMode="auto">
                <a:xfrm>
                  <a:off x="1953" y="1770"/>
                  <a:ext cx="14" cy="10"/>
                </a:xfrm>
                <a:custGeom>
                  <a:avLst/>
                  <a:gdLst>
                    <a:gd name="T0" fmla="*/ 0 w 83"/>
                    <a:gd name="T1" fmla="*/ 0 h 64"/>
                    <a:gd name="T2" fmla="*/ 0 w 83"/>
                    <a:gd name="T3" fmla="*/ 0 h 64"/>
                    <a:gd name="T4" fmla="*/ 0 w 83"/>
                    <a:gd name="T5" fmla="*/ 0 h 64"/>
                    <a:gd name="T6" fmla="*/ 0 w 83"/>
                    <a:gd name="T7" fmla="*/ 0 h 64"/>
                    <a:gd name="T8" fmla="*/ 0 w 83"/>
                    <a:gd name="T9" fmla="*/ 0 h 64"/>
                    <a:gd name="T10" fmla="*/ 0 w 83"/>
                    <a:gd name="T11" fmla="*/ 0 h 64"/>
                    <a:gd name="T12" fmla="*/ 0 w 83"/>
                    <a:gd name="T13" fmla="*/ 0 h 64"/>
                    <a:gd name="T14" fmla="*/ 0 w 83"/>
                    <a:gd name="T15" fmla="*/ 0 h 64"/>
                    <a:gd name="T16" fmla="*/ 0 w 83"/>
                    <a:gd name="T17" fmla="*/ 0 h 64"/>
                    <a:gd name="T18" fmla="*/ 0 w 83"/>
                    <a:gd name="T19" fmla="*/ 0 h 64"/>
                    <a:gd name="T20" fmla="*/ 0 w 83"/>
                    <a:gd name="T21" fmla="*/ 0 h 64"/>
                    <a:gd name="T22" fmla="*/ 0 w 83"/>
                    <a:gd name="T23" fmla="*/ 0 h 64"/>
                    <a:gd name="T24" fmla="*/ 0 w 83"/>
                    <a:gd name="T25" fmla="*/ 0 h 64"/>
                    <a:gd name="T26" fmla="*/ 0 w 83"/>
                    <a:gd name="T27" fmla="*/ 0 h 6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3"/>
                    <a:gd name="T43" fmla="*/ 0 h 64"/>
                    <a:gd name="T44" fmla="*/ 83 w 83"/>
                    <a:gd name="T45" fmla="*/ 64 h 6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3" h="64">
                      <a:moveTo>
                        <a:pt x="79" y="0"/>
                      </a:moveTo>
                      <a:lnTo>
                        <a:pt x="82" y="10"/>
                      </a:lnTo>
                      <a:lnTo>
                        <a:pt x="83" y="20"/>
                      </a:lnTo>
                      <a:lnTo>
                        <a:pt x="82" y="31"/>
                      </a:lnTo>
                      <a:lnTo>
                        <a:pt x="79" y="41"/>
                      </a:lnTo>
                      <a:lnTo>
                        <a:pt x="72" y="50"/>
                      </a:lnTo>
                      <a:lnTo>
                        <a:pt x="64" y="57"/>
                      </a:lnTo>
                      <a:lnTo>
                        <a:pt x="55" y="62"/>
                      </a:lnTo>
                      <a:lnTo>
                        <a:pt x="45" y="64"/>
                      </a:lnTo>
                      <a:lnTo>
                        <a:pt x="34" y="64"/>
                      </a:lnTo>
                      <a:lnTo>
                        <a:pt x="23" y="62"/>
                      </a:lnTo>
                      <a:lnTo>
                        <a:pt x="14" y="57"/>
                      </a:lnTo>
                      <a:lnTo>
                        <a:pt x="6" y="49"/>
                      </a:lnTo>
                      <a:lnTo>
                        <a:pt x="0" y="4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47" name="Freeform 1475"/>
                <p:cNvSpPr>
                  <a:spLocks/>
                </p:cNvSpPr>
                <p:nvPr/>
              </p:nvSpPr>
              <p:spPr bwMode="auto">
                <a:xfrm>
                  <a:off x="1506" y="1183"/>
                  <a:ext cx="15" cy="8"/>
                </a:xfrm>
                <a:custGeom>
                  <a:avLst/>
                  <a:gdLst>
                    <a:gd name="T0" fmla="*/ 0 w 88"/>
                    <a:gd name="T1" fmla="*/ 0 h 50"/>
                    <a:gd name="T2" fmla="*/ 0 w 88"/>
                    <a:gd name="T3" fmla="*/ 0 h 50"/>
                    <a:gd name="T4" fmla="*/ 0 w 88"/>
                    <a:gd name="T5" fmla="*/ 0 h 50"/>
                    <a:gd name="T6" fmla="*/ 0 w 88"/>
                    <a:gd name="T7" fmla="*/ 0 h 50"/>
                    <a:gd name="T8" fmla="*/ 0 w 88"/>
                    <a:gd name="T9" fmla="*/ 0 h 50"/>
                    <a:gd name="T10" fmla="*/ 0 w 88"/>
                    <a:gd name="T11" fmla="*/ 0 h 50"/>
                    <a:gd name="T12" fmla="*/ 0 w 88"/>
                    <a:gd name="T13" fmla="*/ 0 h 50"/>
                    <a:gd name="T14" fmla="*/ 0 w 88"/>
                    <a:gd name="T15" fmla="*/ 0 h 50"/>
                    <a:gd name="T16" fmla="*/ 0 w 88"/>
                    <a:gd name="T17" fmla="*/ 0 h 50"/>
                    <a:gd name="T18" fmla="*/ 0 w 88"/>
                    <a:gd name="T19" fmla="*/ 0 h 50"/>
                    <a:gd name="T20" fmla="*/ 0 w 88"/>
                    <a:gd name="T21" fmla="*/ 0 h 50"/>
                    <a:gd name="T22" fmla="*/ 0 w 88"/>
                    <a:gd name="T23" fmla="*/ 0 h 50"/>
                    <a:gd name="T24" fmla="*/ 0 w 88"/>
                    <a:gd name="T25" fmla="*/ 0 h 50"/>
                    <a:gd name="T26" fmla="*/ 0 w 88"/>
                    <a:gd name="T27" fmla="*/ 0 h 50"/>
                    <a:gd name="T28" fmla="*/ 0 w 88"/>
                    <a:gd name="T29" fmla="*/ 0 h 50"/>
                    <a:gd name="T30" fmla="*/ 0 w 88"/>
                    <a:gd name="T31" fmla="*/ 0 h 5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50"/>
                    <a:gd name="T50" fmla="*/ 88 w 88"/>
                    <a:gd name="T51" fmla="*/ 50 h 5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50">
                      <a:moveTo>
                        <a:pt x="44" y="6"/>
                      </a:moveTo>
                      <a:lnTo>
                        <a:pt x="88" y="0"/>
                      </a:lnTo>
                      <a:lnTo>
                        <a:pt x="88" y="11"/>
                      </a:lnTo>
                      <a:lnTo>
                        <a:pt x="86" y="20"/>
                      </a:lnTo>
                      <a:lnTo>
                        <a:pt x="82" y="30"/>
                      </a:lnTo>
                      <a:lnTo>
                        <a:pt x="75" y="38"/>
                      </a:lnTo>
                      <a:lnTo>
                        <a:pt x="67" y="45"/>
                      </a:lnTo>
                      <a:lnTo>
                        <a:pt x="56" y="49"/>
                      </a:lnTo>
                      <a:lnTo>
                        <a:pt x="45" y="50"/>
                      </a:lnTo>
                      <a:lnTo>
                        <a:pt x="35" y="50"/>
                      </a:lnTo>
                      <a:lnTo>
                        <a:pt x="25" y="46"/>
                      </a:lnTo>
                      <a:lnTo>
                        <a:pt x="16" y="41"/>
                      </a:lnTo>
                      <a:lnTo>
                        <a:pt x="9" y="33"/>
                      </a:lnTo>
                      <a:lnTo>
                        <a:pt x="4" y="23"/>
                      </a:lnTo>
                      <a:lnTo>
                        <a:pt x="0" y="13"/>
                      </a:lnTo>
                      <a:lnTo>
                        <a:pt x="44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48" name="Freeform 1476"/>
                <p:cNvSpPr>
                  <a:spLocks/>
                </p:cNvSpPr>
                <p:nvPr/>
              </p:nvSpPr>
              <p:spPr bwMode="auto">
                <a:xfrm>
                  <a:off x="1506" y="1183"/>
                  <a:ext cx="15" cy="8"/>
                </a:xfrm>
                <a:custGeom>
                  <a:avLst/>
                  <a:gdLst>
                    <a:gd name="T0" fmla="*/ 0 w 88"/>
                    <a:gd name="T1" fmla="*/ 0 h 50"/>
                    <a:gd name="T2" fmla="*/ 0 w 88"/>
                    <a:gd name="T3" fmla="*/ 0 h 50"/>
                    <a:gd name="T4" fmla="*/ 0 w 88"/>
                    <a:gd name="T5" fmla="*/ 0 h 50"/>
                    <a:gd name="T6" fmla="*/ 0 w 88"/>
                    <a:gd name="T7" fmla="*/ 0 h 50"/>
                    <a:gd name="T8" fmla="*/ 0 w 88"/>
                    <a:gd name="T9" fmla="*/ 0 h 50"/>
                    <a:gd name="T10" fmla="*/ 0 w 88"/>
                    <a:gd name="T11" fmla="*/ 0 h 50"/>
                    <a:gd name="T12" fmla="*/ 0 w 88"/>
                    <a:gd name="T13" fmla="*/ 0 h 50"/>
                    <a:gd name="T14" fmla="*/ 0 w 88"/>
                    <a:gd name="T15" fmla="*/ 0 h 50"/>
                    <a:gd name="T16" fmla="*/ 0 w 88"/>
                    <a:gd name="T17" fmla="*/ 0 h 50"/>
                    <a:gd name="T18" fmla="*/ 0 w 88"/>
                    <a:gd name="T19" fmla="*/ 0 h 50"/>
                    <a:gd name="T20" fmla="*/ 0 w 88"/>
                    <a:gd name="T21" fmla="*/ 0 h 50"/>
                    <a:gd name="T22" fmla="*/ 0 w 88"/>
                    <a:gd name="T23" fmla="*/ 0 h 50"/>
                    <a:gd name="T24" fmla="*/ 0 w 88"/>
                    <a:gd name="T25" fmla="*/ 0 h 50"/>
                    <a:gd name="T26" fmla="*/ 0 w 88"/>
                    <a:gd name="T27" fmla="*/ 0 h 5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50"/>
                    <a:gd name="T44" fmla="*/ 88 w 88"/>
                    <a:gd name="T45" fmla="*/ 50 h 5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50">
                      <a:moveTo>
                        <a:pt x="88" y="0"/>
                      </a:moveTo>
                      <a:lnTo>
                        <a:pt x="88" y="11"/>
                      </a:lnTo>
                      <a:lnTo>
                        <a:pt x="86" y="20"/>
                      </a:lnTo>
                      <a:lnTo>
                        <a:pt x="82" y="30"/>
                      </a:lnTo>
                      <a:lnTo>
                        <a:pt x="75" y="38"/>
                      </a:lnTo>
                      <a:lnTo>
                        <a:pt x="67" y="45"/>
                      </a:lnTo>
                      <a:lnTo>
                        <a:pt x="56" y="49"/>
                      </a:lnTo>
                      <a:lnTo>
                        <a:pt x="45" y="50"/>
                      </a:lnTo>
                      <a:lnTo>
                        <a:pt x="35" y="50"/>
                      </a:lnTo>
                      <a:lnTo>
                        <a:pt x="25" y="46"/>
                      </a:lnTo>
                      <a:lnTo>
                        <a:pt x="16" y="41"/>
                      </a:lnTo>
                      <a:lnTo>
                        <a:pt x="9" y="33"/>
                      </a:lnTo>
                      <a:lnTo>
                        <a:pt x="4" y="23"/>
                      </a:lnTo>
                      <a:lnTo>
                        <a:pt x="0" y="1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49" name="Freeform 1477"/>
                <p:cNvSpPr>
                  <a:spLocks/>
                </p:cNvSpPr>
                <p:nvPr/>
              </p:nvSpPr>
              <p:spPr bwMode="auto">
                <a:xfrm>
                  <a:off x="1504" y="1167"/>
                  <a:ext cx="17" cy="18"/>
                </a:xfrm>
                <a:custGeom>
                  <a:avLst/>
                  <a:gdLst>
                    <a:gd name="T0" fmla="*/ 0 w 103"/>
                    <a:gd name="T1" fmla="*/ 0 h 108"/>
                    <a:gd name="T2" fmla="*/ 0 w 103"/>
                    <a:gd name="T3" fmla="*/ 0 h 108"/>
                    <a:gd name="T4" fmla="*/ 0 w 103"/>
                    <a:gd name="T5" fmla="*/ 0 h 108"/>
                    <a:gd name="T6" fmla="*/ 0 w 103"/>
                    <a:gd name="T7" fmla="*/ 0 h 108"/>
                    <a:gd name="T8" fmla="*/ 0 w 103"/>
                    <a:gd name="T9" fmla="*/ 0 h 108"/>
                    <a:gd name="T10" fmla="*/ 0 w 103"/>
                    <a:gd name="T11" fmla="*/ 0 h 108"/>
                    <a:gd name="T12" fmla="*/ 0 w 103"/>
                    <a:gd name="T13" fmla="*/ 0 h 10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3"/>
                    <a:gd name="T22" fmla="*/ 0 h 108"/>
                    <a:gd name="T23" fmla="*/ 103 w 103"/>
                    <a:gd name="T24" fmla="*/ 108 h 10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3" h="108">
                      <a:moveTo>
                        <a:pt x="15" y="108"/>
                      </a:moveTo>
                      <a:lnTo>
                        <a:pt x="59" y="101"/>
                      </a:lnTo>
                      <a:lnTo>
                        <a:pt x="103" y="95"/>
                      </a:lnTo>
                      <a:lnTo>
                        <a:pt x="88" y="0"/>
                      </a:lnTo>
                      <a:lnTo>
                        <a:pt x="44" y="6"/>
                      </a:lnTo>
                      <a:lnTo>
                        <a:pt x="0" y="13"/>
                      </a:lnTo>
                      <a:lnTo>
                        <a:pt x="15" y="1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50" name="Freeform 1478"/>
                <p:cNvSpPr>
                  <a:spLocks/>
                </p:cNvSpPr>
                <p:nvPr/>
              </p:nvSpPr>
              <p:spPr bwMode="auto">
                <a:xfrm>
                  <a:off x="1504" y="1167"/>
                  <a:ext cx="17" cy="18"/>
                </a:xfrm>
                <a:custGeom>
                  <a:avLst/>
                  <a:gdLst>
                    <a:gd name="T0" fmla="*/ 0 w 103"/>
                    <a:gd name="T1" fmla="*/ 0 h 108"/>
                    <a:gd name="T2" fmla="*/ 0 w 103"/>
                    <a:gd name="T3" fmla="*/ 0 h 108"/>
                    <a:gd name="T4" fmla="*/ 0 w 103"/>
                    <a:gd name="T5" fmla="*/ 0 h 108"/>
                    <a:gd name="T6" fmla="*/ 0 w 103"/>
                    <a:gd name="T7" fmla="*/ 0 h 108"/>
                    <a:gd name="T8" fmla="*/ 0 w 103"/>
                    <a:gd name="T9" fmla="*/ 0 h 108"/>
                    <a:gd name="T10" fmla="*/ 0 w 103"/>
                    <a:gd name="T11" fmla="*/ 0 h 108"/>
                    <a:gd name="T12" fmla="*/ 0 w 103"/>
                    <a:gd name="T13" fmla="*/ 0 h 10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3"/>
                    <a:gd name="T22" fmla="*/ 0 h 108"/>
                    <a:gd name="T23" fmla="*/ 103 w 103"/>
                    <a:gd name="T24" fmla="*/ 108 h 10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3" h="108">
                      <a:moveTo>
                        <a:pt x="15" y="108"/>
                      </a:moveTo>
                      <a:lnTo>
                        <a:pt x="59" y="101"/>
                      </a:lnTo>
                      <a:lnTo>
                        <a:pt x="103" y="95"/>
                      </a:lnTo>
                      <a:lnTo>
                        <a:pt x="88" y="0"/>
                      </a:lnTo>
                      <a:lnTo>
                        <a:pt x="44" y="6"/>
                      </a:lnTo>
                      <a:lnTo>
                        <a:pt x="0" y="13"/>
                      </a:lnTo>
                      <a:lnTo>
                        <a:pt x="15" y="10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51" name="Freeform 1479"/>
                <p:cNvSpPr>
                  <a:spLocks/>
                </p:cNvSpPr>
                <p:nvPr/>
              </p:nvSpPr>
              <p:spPr bwMode="auto">
                <a:xfrm>
                  <a:off x="1504" y="1161"/>
                  <a:ext cx="14" cy="8"/>
                </a:xfrm>
                <a:custGeom>
                  <a:avLst/>
                  <a:gdLst>
                    <a:gd name="T0" fmla="*/ 0 w 88"/>
                    <a:gd name="T1" fmla="*/ 0 h 51"/>
                    <a:gd name="T2" fmla="*/ 0 w 88"/>
                    <a:gd name="T3" fmla="*/ 0 h 51"/>
                    <a:gd name="T4" fmla="*/ 0 w 88"/>
                    <a:gd name="T5" fmla="*/ 0 h 51"/>
                    <a:gd name="T6" fmla="*/ 0 w 88"/>
                    <a:gd name="T7" fmla="*/ 0 h 51"/>
                    <a:gd name="T8" fmla="*/ 0 w 88"/>
                    <a:gd name="T9" fmla="*/ 0 h 51"/>
                    <a:gd name="T10" fmla="*/ 0 w 88"/>
                    <a:gd name="T11" fmla="*/ 0 h 51"/>
                    <a:gd name="T12" fmla="*/ 0 w 88"/>
                    <a:gd name="T13" fmla="*/ 0 h 51"/>
                    <a:gd name="T14" fmla="*/ 0 w 88"/>
                    <a:gd name="T15" fmla="*/ 0 h 51"/>
                    <a:gd name="T16" fmla="*/ 0 w 88"/>
                    <a:gd name="T17" fmla="*/ 0 h 51"/>
                    <a:gd name="T18" fmla="*/ 0 w 88"/>
                    <a:gd name="T19" fmla="*/ 0 h 51"/>
                    <a:gd name="T20" fmla="*/ 0 w 88"/>
                    <a:gd name="T21" fmla="*/ 0 h 51"/>
                    <a:gd name="T22" fmla="*/ 0 w 88"/>
                    <a:gd name="T23" fmla="*/ 0 h 51"/>
                    <a:gd name="T24" fmla="*/ 0 w 88"/>
                    <a:gd name="T25" fmla="*/ 0 h 51"/>
                    <a:gd name="T26" fmla="*/ 0 w 88"/>
                    <a:gd name="T27" fmla="*/ 0 h 51"/>
                    <a:gd name="T28" fmla="*/ 0 w 88"/>
                    <a:gd name="T29" fmla="*/ 0 h 51"/>
                    <a:gd name="T30" fmla="*/ 0 w 88"/>
                    <a:gd name="T31" fmla="*/ 0 h 5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51"/>
                    <a:gd name="T50" fmla="*/ 88 w 88"/>
                    <a:gd name="T51" fmla="*/ 51 h 5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51">
                      <a:moveTo>
                        <a:pt x="44" y="44"/>
                      </a:move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3" y="30"/>
                      </a:lnTo>
                      <a:lnTo>
                        <a:pt x="7" y="21"/>
                      </a:lnTo>
                      <a:lnTo>
                        <a:pt x="13" y="12"/>
                      </a:lnTo>
                      <a:lnTo>
                        <a:pt x="22" y="6"/>
                      </a:lnTo>
                      <a:lnTo>
                        <a:pt x="32" y="1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3" y="5"/>
                      </a:lnTo>
                      <a:lnTo>
                        <a:pt x="72" y="10"/>
                      </a:lnTo>
                      <a:lnTo>
                        <a:pt x="79" y="17"/>
                      </a:lnTo>
                      <a:lnTo>
                        <a:pt x="85" y="27"/>
                      </a:lnTo>
                      <a:lnTo>
                        <a:pt x="88" y="38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52" name="Freeform 1480"/>
                <p:cNvSpPr>
                  <a:spLocks/>
                </p:cNvSpPr>
                <p:nvPr/>
              </p:nvSpPr>
              <p:spPr bwMode="auto">
                <a:xfrm>
                  <a:off x="1504" y="1161"/>
                  <a:ext cx="14" cy="8"/>
                </a:xfrm>
                <a:custGeom>
                  <a:avLst/>
                  <a:gdLst>
                    <a:gd name="T0" fmla="*/ 0 w 88"/>
                    <a:gd name="T1" fmla="*/ 0 h 51"/>
                    <a:gd name="T2" fmla="*/ 0 w 88"/>
                    <a:gd name="T3" fmla="*/ 0 h 51"/>
                    <a:gd name="T4" fmla="*/ 0 w 88"/>
                    <a:gd name="T5" fmla="*/ 0 h 51"/>
                    <a:gd name="T6" fmla="*/ 0 w 88"/>
                    <a:gd name="T7" fmla="*/ 0 h 51"/>
                    <a:gd name="T8" fmla="*/ 0 w 88"/>
                    <a:gd name="T9" fmla="*/ 0 h 51"/>
                    <a:gd name="T10" fmla="*/ 0 w 88"/>
                    <a:gd name="T11" fmla="*/ 0 h 51"/>
                    <a:gd name="T12" fmla="*/ 0 w 88"/>
                    <a:gd name="T13" fmla="*/ 0 h 51"/>
                    <a:gd name="T14" fmla="*/ 0 w 88"/>
                    <a:gd name="T15" fmla="*/ 0 h 51"/>
                    <a:gd name="T16" fmla="*/ 0 w 88"/>
                    <a:gd name="T17" fmla="*/ 0 h 51"/>
                    <a:gd name="T18" fmla="*/ 0 w 88"/>
                    <a:gd name="T19" fmla="*/ 0 h 51"/>
                    <a:gd name="T20" fmla="*/ 0 w 88"/>
                    <a:gd name="T21" fmla="*/ 0 h 51"/>
                    <a:gd name="T22" fmla="*/ 0 w 88"/>
                    <a:gd name="T23" fmla="*/ 0 h 51"/>
                    <a:gd name="T24" fmla="*/ 0 w 88"/>
                    <a:gd name="T25" fmla="*/ 0 h 51"/>
                    <a:gd name="T26" fmla="*/ 0 w 88"/>
                    <a:gd name="T27" fmla="*/ 0 h 5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51"/>
                    <a:gd name="T44" fmla="*/ 88 w 88"/>
                    <a:gd name="T45" fmla="*/ 51 h 5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51">
                      <a:moveTo>
                        <a:pt x="0" y="51"/>
                      </a:moveTo>
                      <a:lnTo>
                        <a:pt x="0" y="40"/>
                      </a:lnTo>
                      <a:lnTo>
                        <a:pt x="3" y="30"/>
                      </a:lnTo>
                      <a:lnTo>
                        <a:pt x="7" y="21"/>
                      </a:lnTo>
                      <a:lnTo>
                        <a:pt x="13" y="12"/>
                      </a:lnTo>
                      <a:lnTo>
                        <a:pt x="22" y="6"/>
                      </a:lnTo>
                      <a:lnTo>
                        <a:pt x="32" y="1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3" y="5"/>
                      </a:lnTo>
                      <a:lnTo>
                        <a:pt x="72" y="10"/>
                      </a:lnTo>
                      <a:lnTo>
                        <a:pt x="79" y="17"/>
                      </a:lnTo>
                      <a:lnTo>
                        <a:pt x="85" y="27"/>
                      </a:lnTo>
                      <a:lnTo>
                        <a:pt x="88" y="3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53" name="Freeform 1481"/>
                <p:cNvSpPr>
                  <a:spLocks/>
                </p:cNvSpPr>
                <p:nvPr/>
              </p:nvSpPr>
              <p:spPr bwMode="auto">
                <a:xfrm>
                  <a:off x="1639" y="1333"/>
                  <a:ext cx="10" cy="14"/>
                </a:xfrm>
                <a:custGeom>
                  <a:avLst/>
                  <a:gdLst>
                    <a:gd name="T0" fmla="*/ 0 w 56"/>
                    <a:gd name="T1" fmla="*/ 0 h 87"/>
                    <a:gd name="T2" fmla="*/ 0 w 56"/>
                    <a:gd name="T3" fmla="*/ 0 h 87"/>
                    <a:gd name="T4" fmla="*/ 0 w 56"/>
                    <a:gd name="T5" fmla="*/ 0 h 87"/>
                    <a:gd name="T6" fmla="*/ 0 w 56"/>
                    <a:gd name="T7" fmla="*/ 0 h 87"/>
                    <a:gd name="T8" fmla="*/ 0 w 56"/>
                    <a:gd name="T9" fmla="*/ 0 h 87"/>
                    <a:gd name="T10" fmla="*/ 0 w 56"/>
                    <a:gd name="T11" fmla="*/ 0 h 87"/>
                    <a:gd name="T12" fmla="*/ 0 w 56"/>
                    <a:gd name="T13" fmla="*/ 0 h 87"/>
                    <a:gd name="T14" fmla="*/ 0 w 56"/>
                    <a:gd name="T15" fmla="*/ 0 h 87"/>
                    <a:gd name="T16" fmla="*/ 0 w 56"/>
                    <a:gd name="T17" fmla="*/ 0 h 87"/>
                    <a:gd name="T18" fmla="*/ 0 w 56"/>
                    <a:gd name="T19" fmla="*/ 0 h 87"/>
                    <a:gd name="T20" fmla="*/ 0 w 56"/>
                    <a:gd name="T21" fmla="*/ 0 h 87"/>
                    <a:gd name="T22" fmla="*/ 0 w 56"/>
                    <a:gd name="T23" fmla="*/ 0 h 87"/>
                    <a:gd name="T24" fmla="*/ 0 w 56"/>
                    <a:gd name="T25" fmla="*/ 0 h 87"/>
                    <a:gd name="T26" fmla="*/ 0 w 56"/>
                    <a:gd name="T27" fmla="*/ 0 h 87"/>
                    <a:gd name="T28" fmla="*/ 0 w 56"/>
                    <a:gd name="T29" fmla="*/ 0 h 87"/>
                    <a:gd name="T30" fmla="*/ 0 w 56"/>
                    <a:gd name="T31" fmla="*/ 0 h 8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6"/>
                    <a:gd name="T49" fmla="*/ 0 h 87"/>
                    <a:gd name="T50" fmla="*/ 56 w 56"/>
                    <a:gd name="T51" fmla="*/ 87 h 8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6" h="87">
                      <a:moveTo>
                        <a:pt x="13" y="43"/>
                      </a:moveTo>
                      <a:lnTo>
                        <a:pt x="25" y="0"/>
                      </a:lnTo>
                      <a:lnTo>
                        <a:pt x="35" y="4"/>
                      </a:lnTo>
                      <a:lnTo>
                        <a:pt x="44" y="12"/>
                      </a:lnTo>
                      <a:lnTo>
                        <a:pt x="51" y="20"/>
                      </a:lnTo>
                      <a:lnTo>
                        <a:pt x="55" y="30"/>
                      </a:lnTo>
                      <a:lnTo>
                        <a:pt x="56" y="40"/>
                      </a:lnTo>
                      <a:lnTo>
                        <a:pt x="56" y="50"/>
                      </a:lnTo>
                      <a:lnTo>
                        <a:pt x="53" y="61"/>
                      </a:lnTo>
                      <a:lnTo>
                        <a:pt x="48" y="71"/>
                      </a:lnTo>
                      <a:lnTo>
                        <a:pt x="40" y="78"/>
                      </a:lnTo>
                      <a:lnTo>
                        <a:pt x="31" y="84"/>
                      </a:lnTo>
                      <a:lnTo>
                        <a:pt x="20" y="87"/>
                      </a:lnTo>
                      <a:lnTo>
                        <a:pt x="10" y="87"/>
                      </a:lnTo>
                      <a:lnTo>
                        <a:pt x="0" y="86"/>
                      </a:lnTo>
                      <a:lnTo>
                        <a:pt x="13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54" name="Freeform 1482"/>
                <p:cNvSpPr>
                  <a:spLocks/>
                </p:cNvSpPr>
                <p:nvPr/>
              </p:nvSpPr>
              <p:spPr bwMode="auto">
                <a:xfrm>
                  <a:off x="1639" y="1333"/>
                  <a:ext cx="10" cy="14"/>
                </a:xfrm>
                <a:custGeom>
                  <a:avLst/>
                  <a:gdLst>
                    <a:gd name="T0" fmla="*/ 0 w 56"/>
                    <a:gd name="T1" fmla="*/ 0 h 87"/>
                    <a:gd name="T2" fmla="*/ 0 w 56"/>
                    <a:gd name="T3" fmla="*/ 0 h 87"/>
                    <a:gd name="T4" fmla="*/ 0 w 56"/>
                    <a:gd name="T5" fmla="*/ 0 h 87"/>
                    <a:gd name="T6" fmla="*/ 0 w 56"/>
                    <a:gd name="T7" fmla="*/ 0 h 87"/>
                    <a:gd name="T8" fmla="*/ 0 w 56"/>
                    <a:gd name="T9" fmla="*/ 0 h 87"/>
                    <a:gd name="T10" fmla="*/ 0 w 56"/>
                    <a:gd name="T11" fmla="*/ 0 h 87"/>
                    <a:gd name="T12" fmla="*/ 0 w 56"/>
                    <a:gd name="T13" fmla="*/ 0 h 87"/>
                    <a:gd name="T14" fmla="*/ 0 w 56"/>
                    <a:gd name="T15" fmla="*/ 0 h 87"/>
                    <a:gd name="T16" fmla="*/ 0 w 56"/>
                    <a:gd name="T17" fmla="*/ 0 h 87"/>
                    <a:gd name="T18" fmla="*/ 0 w 56"/>
                    <a:gd name="T19" fmla="*/ 0 h 87"/>
                    <a:gd name="T20" fmla="*/ 0 w 56"/>
                    <a:gd name="T21" fmla="*/ 0 h 87"/>
                    <a:gd name="T22" fmla="*/ 0 w 56"/>
                    <a:gd name="T23" fmla="*/ 0 h 87"/>
                    <a:gd name="T24" fmla="*/ 0 w 56"/>
                    <a:gd name="T25" fmla="*/ 0 h 87"/>
                    <a:gd name="T26" fmla="*/ 0 w 56"/>
                    <a:gd name="T27" fmla="*/ 0 h 8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6"/>
                    <a:gd name="T43" fmla="*/ 0 h 87"/>
                    <a:gd name="T44" fmla="*/ 56 w 56"/>
                    <a:gd name="T45" fmla="*/ 87 h 8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6" h="87">
                      <a:moveTo>
                        <a:pt x="25" y="0"/>
                      </a:moveTo>
                      <a:lnTo>
                        <a:pt x="35" y="4"/>
                      </a:lnTo>
                      <a:lnTo>
                        <a:pt x="44" y="12"/>
                      </a:lnTo>
                      <a:lnTo>
                        <a:pt x="51" y="20"/>
                      </a:lnTo>
                      <a:lnTo>
                        <a:pt x="55" y="30"/>
                      </a:lnTo>
                      <a:lnTo>
                        <a:pt x="56" y="40"/>
                      </a:lnTo>
                      <a:lnTo>
                        <a:pt x="56" y="50"/>
                      </a:lnTo>
                      <a:lnTo>
                        <a:pt x="53" y="61"/>
                      </a:lnTo>
                      <a:lnTo>
                        <a:pt x="48" y="71"/>
                      </a:lnTo>
                      <a:lnTo>
                        <a:pt x="40" y="78"/>
                      </a:lnTo>
                      <a:lnTo>
                        <a:pt x="31" y="84"/>
                      </a:lnTo>
                      <a:lnTo>
                        <a:pt x="20" y="87"/>
                      </a:lnTo>
                      <a:lnTo>
                        <a:pt x="10" y="87"/>
                      </a:lnTo>
                      <a:lnTo>
                        <a:pt x="0" y="8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55" name="Freeform 1483"/>
                <p:cNvSpPr>
                  <a:spLocks/>
                </p:cNvSpPr>
                <p:nvPr/>
              </p:nvSpPr>
              <p:spPr bwMode="auto">
                <a:xfrm>
                  <a:off x="1615" y="1326"/>
                  <a:ext cx="29" cy="21"/>
                </a:xfrm>
                <a:custGeom>
                  <a:avLst/>
                  <a:gdLst>
                    <a:gd name="T0" fmla="*/ 0 w 170"/>
                    <a:gd name="T1" fmla="*/ 0 h 131"/>
                    <a:gd name="T2" fmla="*/ 0 w 170"/>
                    <a:gd name="T3" fmla="*/ 0 h 131"/>
                    <a:gd name="T4" fmla="*/ 0 w 170"/>
                    <a:gd name="T5" fmla="*/ 0 h 131"/>
                    <a:gd name="T6" fmla="*/ 0 w 170"/>
                    <a:gd name="T7" fmla="*/ 0 h 131"/>
                    <a:gd name="T8" fmla="*/ 0 w 170"/>
                    <a:gd name="T9" fmla="*/ 0 h 131"/>
                    <a:gd name="T10" fmla="*/ 0 w 170"/>
                    <a:gd name="T11" fmla="*/ 0 h 131"/>
                    <a:gd name="T12" fmla="*/ 0 w 170"/>
                    <a:gd name="T13" fmla="*/ 0 h 1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0"/>
                    <a:gd name="T22" fmla="*/ 0 h 131"/>
                    <a:gd name="T23" fmla="*/ 170 w 170"/>
                    <a:gd name="T24" fmla="*/ 131 h 1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0" h="131">
                      <a:moveTo>
                        <a:pt x="145" y="131"/>
                      </a:moveTo>
                      <a:lnTo>
                        <a:pt x="158" y="88"/>
                      </a:lnTo>
                      <a:lnTo>
                        <a:pt x="170" y="45"/>
                      </a:lnTo>
                      <a:lnTo>
                        <a:pt x="26" y="0"/>
                      </a:lnTo>
                      <a:lnTo>
                        <a:pt x="13" y="43"/>
                      </a:lnTo>
                      <a:lnTo>
                        <a:pt x="0" y="86"/>
                      </a:lnTo>
                      <a:lnTo>
                        <a:pt x="145" y="1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56" name="Freeform 1484"/>
                <p:cNvSpPr>
                  <a:spLocks/>
                </p:cNvSpPr>
                <p:nvPr/>
              </p:nvSpPr>
              <p:spPr bwMode="auto">
                <a:xfrm>
                  <a:off x="1615" y="1326"/>
                  <a:ext cx="29" cy="21"/>
                </a:xfrm>
                <a:custGeom>
                  <a:avLst/>
                  <a:gdLst>
                    <a:gd name="T0" fmla="*/ 0 w 170"/>
                    <a:gd name="T1" fmla="*/ 0 h 131"/>
                    <a:gd name="T2" fmla="*/ 0 w 170"/>
                    <a:gd name="T3" fmla="*/ 0 h 131"/>
                    <a:gd name="T4" fmla="*/ 0 w 170"/>
                    <a:gd name="T5" fmla="*/ 0 h 131"/>
                    <a:gd name="T6" fmla="*/ 0 w 170"/>
                    <a:gd name="T7" fmla="*/ 0 h 131"/>
                    <a:gd name="T8" fmla="*/ 0 w 170"/>
                    <a:gd name="T9" fmla="*/ 0 h 131"/>
                    <a:gd name="T10" fmla="*/ 0 w 170"/>
                    <a:gd name="T11" fmla="*/ 0 h 131"/>
                    <a:gd name="T12" fmla="*/ 0 w 170"/>
                    <a:gd name="T13" fmla="*/ 0 h 1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0"/>
                    <a:gd name="T22" fmla="*/ 0 h 131"/>
                    <a:gd name="T23" fmla="*/ 170 w 170"/>
                    <a:gd name="T24" fmla="*/ 131 h 1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0" h="131">
                      <a:moveTo>
                        <a:pt x="145" y="131"/>
                      </a:moveTo>
                      <a:lnTo>
                        <a:pt x="158" y="88"/>
                      </a:lnTo>
                      <a:lnTo>
                        <a:pt x="170" y="45"/>
                      </a:lnTo>
                      <a:lnTo>
                        <a:pt x="26" y="0"/>
                      </a:lnTo>
                      <a:lnTo>
                        <a:pt x="13" y="43"/>
                      </a:lnTo>
                      <a:lnTo>
                        <a:pt x="0" y="86"/>
                      </a:lnTo>
                      <a:lnTo>
                        <a:pt x="145" y="13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57" name="Freeform 1485"/>
                <p:cNvSpPr>
                  <a:spLocks/>
                </p:cNvSpPr>
                <p:nvPr/>
              </p:nvSpPr>
              <p:spPr bwMode="auto">
                <a:xfrm>
                  <a:off x="1614" y="1325"/>
                  <a:ext cx="6" cy="8"/>
                </a:xfrm>
                <a:custGeom>
                  <a:avLst/>
                  <a:gdLst>
                    <a:gd name="T0" fmla="*/ 0 w 31"/>
                    <a:gd name="T1" fmla="*/ 0 h 44"/>
                    <a:gd name="T2" fmla="*/ 0 w 31"/>
                    <a:gd name="T3" fmla="*/ 0 h 44"/>
                    <a:gd name="T4" fmla="*/ 0 w 31"/>
                    <a:gd name="T5" fmla="*/ 0 h 44"/>
                    <a:gd name="T6" fmla="*/ 0 w 31"/>
                    <a:gd name="T7" fmla="*/ 0 h 44"/>
                    <a:gd name="T8" fmla="*/ 0 w 31"/>
                    <a:gd name="T9" fmla="*/ 0 h 44"/>
                    <a:gd name="T10" fmla="*/ 0 w 31"/>
                    <a:gd name="T11" fmla="*/ 0 h 44"/>
                    <a:gd name="T12" fmla="*/ 0 w 31"/>
                    <a:gd name="T13" fmla="*/ 0 h 44"/>
                    <a:gd name="T14" fmla="*/ 0 w 31"/>
                    <a:gd name="T15" fmla="*/ 0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"/>
                    <a:gd name="T25" fmla="*/ 0 h 44"/>
                    <a:gd name="T26" fmla="*/ 31 w 31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" h="44">
                      <a:moveTo>
                        <a:pt x="18" y="44"/>
                      </a:moveTo>
                      <a:lnTo>
                        <a:pt x="31" y="1"/>
                      </a:lnTo>
                      <a:lnTo>
                        <a:pt x="26" y="0"/>
                      </a:lnTo>
                      <a:lnTo>
                        <a:pt x="20" y="0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0" y="3"/>
                      </a:lnTo>
                      <a:lnTo>
                        <a:pt x="18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58" name="Freeform 1486"/>
                <p:cNvSpPr>
                  <a:spLocks/>
                </p:cNvSpPr>
                <p:nvPr/>
              </p:nvSpPr>
              <p:spPr bwMode="auto">
                <a:xfrm>
                  <a:off x="1614" y="1325"/>
                  <a:ext cx="6" cy="1"/>
                </a:xfrm>
                <a:custGeom>
                  <a:avLst/>
                  <a:gdLst>
                    <a:gd name="T0" fmla="*/ 0 w 31"/>
                    <a:gd name="T1" fmla="*/ 0 h 3"/>
                    <a:gd name="T2" fmla="*/ 0 w 31"/>
                    <a:gd name="T3" fmla="*/ 0 h 3"/>
                    <a:gd name="T4" fmla="*/ 0 w 31"/>
                    <a:gd name="T5" fmla="*/ 0 h 3"/>
                    <a:gd name="T6" fmla="*/ 0 w 31"/>
                    <a:gd name="T7" fmla="*/ 0 h 3"/>
                    <a:gd name="T8" fmla="*/ 0 w 31"/>
                    <a:gd name="T9" fmla="*/ 0 h 3"/>
                    <a:gd name="T10" fmla="*/ 0 w 31"/>
                    <a:gd name="T11" fmla="*/ 0 h 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1"/>
                    <a:gd name="T19" fmla="*/ 0 h 3"/>
                    <a:gd name="T20" fmla="*/ 31 w 31"/>
                    <a:gd name="T21" fmla="*/ 3 h 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1" h="3">
                      <a:moveTo>
                        <a:pt x="31" y="1"/>
                      </a:moveTo>
                      <a:lnTo>
                        <a:pt x="26" y="0"/>
                      </a:lnTo>
                      <a:lnTo>
                        <a:pt x="20" y="0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0" y="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59" name="Freeform 1487"/>
                <p:cNvSpPr>
                  <a:spLocks/>
                </p:cNvSpPr>
                <p:nvPr/>
              </p:nvSpPr>
              <p:spPr bwMode="auto">
                <a:xfrm>
                  <a:off x="1592" y="1326"/>
                  <a:ext cx="28" cy="24"/>
                </a:xfrm>
                <a:custGeom>
                  <a:avLst/>
                  <a:gdLst>
                    <a:gd name="T0" fmla="*/ 0 w 173"/>
                    <a:gd name="T1" fmla="*/ 0 h 143"/>
                    <a:gd name="T2" fmla="*/ 0 w 173"/>
                    <a:gd name="T3" fmla="*/ 0 h 143"/>
                    <a:gd name="T4" fmla="*/ 0 w 173"/>
                    <a:gd name="T5" fmla="*/ 0 h 143"/>
                    <a:gd name="T6" fmla="*/ 0 w 173"/>
                    <a:gd name="T7" fmla="*/ 0 h 143"/>
                    <a:gd name="T8" fmla="*/ 0 w 173"/>
                    <a:gd name="T9" fmla="*/ 0 h 143"/>
                    <a:gd name="T10" fmla="*/ 0 w 173"/>
                    <a:gd name="T11" fmla="*/ 0 h 143"/>
                    <a:gd name="T12" fmla="*/ 0 w 173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3"/>
                    <a:gd name="T22" fmla="*/ 0 h 143"/>
                    <a:gd name="T23" fmla="*/ 173 w 173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3" h="143">
                      <a:moveTo>
                        <a:pt x="173" y="82"/>
                      </a:moveTo>
                      <a:lnTo>
                        <a:pt x="155" y="41"/>
                      </a:lnTo>
                      <a:lnTo>
                        <a:pt x="137" y="0"/>
                      </a:lnTo>
                      <a:lnTo>
                        <a:pt x="0" y="61"/>
                      </a:lnTo>
                      <a:lnTo>
                        <a:pt x="18" y="102"/>
                      </a:lnTo>
                      <a:lnTo>
                        <a:pt x="37" y="143"/>
                      </a:lnTo>
                      <a:lnTo>
                        <a:pt x="173" y="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60" name="Freeform 1488"/>
                <p:cNvSpPr>
                  <a:spLocks/>
                </p:cNvSpPr>
                <p:nvPr/>
              </p:nvSpPr>
              <p:spPr bwMode="auto">
                <a:xfrm>
                  <a:off x="1592" y="1326"/>
                  <a:ext cx="28" cy="24"/>
                </a:xfrm>
                <a:custGeom>
                  <a:avLst/>
                  <a:gdLst>
                    <a:gd name="T0" fmla="*/ 0 w 173"/>
                    <a:gd name="T1" fmla="*/ 0 h 143"/>
                    <a:gd name="T2" fmla="*/ 0 w 173"/>
                    <a:gd name="T3" fmla="*/ 0 h 143"/>
                    <a:gd name="T4" fmla="*/ 0 w 173"/>
                    <a:gd name="T5" fmla="*/ 0 h 143"/>
                    <a:gd name="T6" fmla="*/ 0 w 173"/>
                    <a:gd name="T7" fmla="*/ 0 h 143"/>
                    <a:gd name="T8" fmla="*/ 0 w 173"/>
                    <a:gd name="T9" fmla="*/ 0 h 143"/>
                    <a:gd name="T10" fmla="*/ 0 w 173"/>
                    <a:gd name="T11" fmla="*/ 0 h 143"/>
                    <a:gd name="T12" fmla="*/ 0 w 173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3"/>
                    <a:gd name="T22" fmla="*/ 0 h 143"/>
                    <a:gd name="T23" fmla="*/ 173 w 173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3" h="143">
                      <a:moveTo>
                        <a:pt x="173" y="82"/>
                      </a:moveTo>
                      <a:lnTo>
                        <a:pt x="155" y="41"/>
                      </a:lnTo>
                      <a:lnTo>
                        <a:pt x="137" y="0"/>
                      </a:lnTo>
                      <a:lnTo>
                        <a:pt x="0" y="61"/>
                      </a:lnTo>
                      <a:lnTo>
                        <a:pt x="18" y="102"/>
                      </a:lnTo>
                      <a:lnTo>
                        <a:pt x="37" y="143"/>
                      </a:lnTo>
                      <a:lnTo>
                        <a:pt x="173" y="8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61" name="Freeform 1489"/>
                <p:cNvSpPr>
                  <a:spLocks/>
                </p:cNvSpPr>
                <p:nvPr/>
              </p:nvSpPr>
              <p:spPr bwMode="auto">
                <a:xfrm>
                  <a:off x="1588" y="1336"/>
                  <a:ext cx="7" cy="7"/>
                </a:xfrm>
                <a:custGeom>
                  <a:avLst/>
                  <a:gdLst>
                    <a:gd name="T0" fmla="*/ 0 w 40"/>
                    <a:gd name="T1" fmla="*/ 0 h 41"/>
                    <a:gd name="T2" fmla="*/ 0 w 40"/>
                    <a:gd name="T3" fmla="*/ 0 h 41"/>
                    <a:gd name="T4" fmla="*/ 0 w 40"/>
                    <a:gd name="T5" fmla="*/ 0 h 41"/>
                    <a:gd name="T6" fmla="*/ 0 w 40"/>
                    <a:gd name="T7" fmla="*/ 0 h 41"/>
                    <a:gd name="T8" fmla="*/ 0 w 40"/>
                    <a:gd name="T9" fmla="*/ 0 h 41"/>
                    <a:gd name="T10" fmla="*/ 0 w 40"/>
                    <a:gd name="T11" fmla="*/ 0 h 41"/>
                    <a:gd name="T12" fmla="*/ 0 w 40"/>
                    <a:gd name="T13" fmla="*/ 0 h 41"/>
                    <a:gd name="T14" fmla="*/ 0 w 40"/>
                    <a:gd name="T15" fmla="*/ 0 h 4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"/>
                    <a:gd name="T25" fmla="*/ 0 h 41"/>
                    <a:gd name="T26" fmla="*/ 40 w 40"/>
                    <a:gd name="T27" fmla="*/ 41 h 4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" h="41">
                      <a:moveTo>
                        <a:pt x="40" y="41"/>
                      </a:moveTo>
                      <a:lnTo>
                        <a:pt x="22" y="0"/>
                      </a:lnTo>
                      <a:lnTo>
                        <a:pt x="17" y="4"/>
                      </a:lnTo>
                      <a:lnTo>
                        <a:pt x="13" y="6"/>
                      </a:lnTo>
                      <a:lnTo>
                        <a:pt x="8" y="10"/>
                      </a:lnTo>
                      <a:lnTo>
                        <a:pt x="5" y="14"/>
                      </a:lnTo>
                      <a:lnTo>
                        <a:pt x="0" y="23"/>
                      </a:lnTo>
                      <a:lnTo>
                        <a:pt x="40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62" name="Freeform 1490"/>
                <p:cNvSpPr>
                  <a:spLocks/>
                </p:cNvSpPr>
                <p:nvPr/>
              </p:nvSpPr>
              <p:spPr bwMode="auto">
                <a:xfrm>
                  <a:off x="1588" y="1336"/>
                  <a:ext cx="4" cy="4"/>
                </a:xfrm>
                <a:custGeom>
                  <a:avLst/>
                  <a:gdLst>
                    <a:gd name="T0" fmla="*/ 0 w 22"/>
                    <a:gd name="T1" fmla="*/ 0 h 23"/>
                    <a:gd name="T2" fmla="*/ 0 w 22"/>
                    <a:gd name="T3" fmla="*/ 0 h 23"/>
                    <a:gd name="T4" fmla="*/ 0 w 22"/>
                    <a:gd name="T5" fmla="*/ 0 h 23"/>
                    <a:gd name="T6" fmla="*/ 0 w 22"/>
                    <a:gd name="T7" fmla="*/ 0 h 23"/>
                    <a:gd name="T8" fmla="*/ 0 w 22"/>
                    <a:gd name="T9" fmla="*/ 0 h 23"/>
                    <a:gd name="T10" fmla="*/ 0 w 22"/>
                    <a:gd name="T11" fmla="*/ 0 h 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"/>
                    <a:gd name="T19" fmla="*/ 0 h 23"/>
                    <a:gd name="T20" fmla="*/ 22 w 22"/>
                    <a:gd name="T21" fmla="*/ 23 h 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" h="23">
                      <a:moveTo>
                        <a:pt x="22" y="0"/>
                      </a:moveTo>
                      <a:lnTo>
                        <a:pt x="17" y="4"/>
                      </a:lnTo>
                      <a:lnTo>
                        <a:pt x="13" y="6"/>
                      </a:lnTo>
                      <a:lnTo>
                        <a:pt x="8" y="10"/>
                      </a:lnTo>
                      <a:lnTo>
                        <a:pt x="5" y="14"/>
                      </a:lnTo>
                      <a:lnTo>
                        <a:pt x="0" y="2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63" name="Freeform 1491"/>
                <p:cNvSpPr>
                  <a:spLocks/>
                </p:cNvSpPr>
                <p:nvPr/>
              </p:nvSpPr>
              <p:spPr bwMode="auto">
                <a:xfrm>
                  <a:off x="1577" y="1340"/>
                  <a:ext cx="24" cy="29"/>
                </a:xfrm>
                <a:custGeom>
                  <a:avLst/>
                  <a:gdLst>
                    <a:gd name="T0" fmla="*/ 0 w 143"/>
                    <a:gd name="T1" fmla="*/ 0 h 173"/>
                    <a:gd name="T2" fmla="*/ 0 w 143"/>
                    <a:gd name="T3" fmla="*/ 0 h 173"/>
                    <a:gd name="T4" fmla="*/ 0 w 143"/>
                    <a:gd name="T5" fmla="*/ 0 h 173"/>
                    <a:gd name="T6" fmla="*/ 0 w 143"/>
                    <a:gd name="T7" fmla="*/ 0 h 173"/>
                    <a:gd name="T8" fmla="*/ 0 w 143"/>
                    <a:gd name="T9" fmla="*/ 0 h 173"/>
                    <a:gd name="T10" fmla="*/ 0 w 143"/>
                    <a:gd name="T11" fmla="*/ 0 h 173"/>
                    <a:gd name="T12" fmla="*/ 0 w 143"/>
                    <a:gd name="T13" fmla="*/ 0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73"/>
                    <a:gd name="T23" fmla="*/ 143 w 143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73">
                      <a:moveTo>
                        <a:pt x="143" y="36"/>
                      </a:moveTo>
                      <a:lnTo>
                        <a:pt x="102" y="18"/>
                      </a:lnTo>
                      <a:lnTo>
                        <a:pt x="62" y="0"/>
                      </a:lnTo>
                      <a:lnTo>
                        <a:pt x="0" y="137"/>
                      </a:lnTo>
                      <a:lnTo>
                        <a:pt x="41" y="155"/>
                      </a:lnTo>
                      <a:lnTo>
                        <a:pt x="81" y="173"/>
                      </a:lnTo>
                      <a:lnTo>
                        <a:pt x="14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64" name="Freeform 1492"/>
                <p:cNvSpPr>
                  <a:spLocks/>
                </p:cNvSpPr>
                <p:nvPr/>
              </p:nvSpPr>
              <p:spPr bwMode="auto">
                <a:xfrm>
                  <a:off x="1577" y="1340"/>
                  <a:ext cx="24" cy="29"/>
                </a:xfrm>
                <a:custGeom>
                  <a:avLst/>
                  <a:gdLst>
                    <a:gd name="T0" fmla="*/ 0 w 143"/>
                    <a:gd name="T1" fmla="*/ 0 h 173"/>
                    <a:gd name="T2" fmla="*/ 0 w 143"/>
                    <a:gd name="T3" fmla="*/ 0 h 173"/>
                    <a:gd name="T4" fmla="*/ 0 w 143"/>
                    <a:gd name="T5" fmla="*/ 0 h 173"/>
                    <a:gd name="T6" fmla="*/ 0 w 143"/>
                    <a:gd name="T7" fmla="*/ 0 h 173"/>
                    <a:gd name="T8" fmla="*/ 0 w 143"/>
                    <a:gd name="T9" fmla="*/ 0 h 173"/>
                    <a:gd name="T10" fmla="*/ 0 w 143"/>
                    <a:gd name="T11" fmla="*/ 0 h 173"/>
                    <a:gd name="T12" fmla="*/ 0 w 143"/>
                    <a:gd name="T13" fmla="*/ 0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73"/>
                    <a:gd name="T23" fmla="*/ 143 w 143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73">
                      <a:moveTo>
                        <a:pt x="143" y="36"/>
                      </a:moveTo>
                      <a:lnTo>
                        <a:pt x="102" y="18"/>
                      </a:lnTo>
                      <a:lnTo>
                        <a:pt x="62" y="0"/>
                      </a:lnTo>
                      <a:lnTo>
                        <a:pt x="0" y="137"/>
                      </a:lnTo>
                      <a:lnTo>
                        <a:pt x="41" y="155"/>
                      </a:lnTo>
                      <a:lnTo>
                        <a:pt x="81" y="173"/>
                      </a:lnTo>
                      <a:lnTo>
                        <a:pt x="143" y="3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65" name="Freeform 1493"/>
                <p:cNvSpPr>
                  <a:spLocks/>
                </p:cNvSpPr>
                <p:nvPr/>
              </p:nvSpPr>
              <p:spPr bwMode="auto">
                <a:xfrm>
                  <a:off x="1577" y="1363"/>
                  <a:ext cx="14" cy="10"/>
                </a:xfrm>
                <a:custGeom>
                  <a:avLst/>
                  <a:gdLst>
                    <a:gd name="T0" fmla="*/ 0 w 84"/>
                    <a:gd name="T1" fmla="*/ 0 h 62"/>
                    <a:gd name="T2" fmla="*/ 0 w 84"/>
                    <a:gd name="T3" fmla="*/ 0 h 62"/>
                    <a:gd name="T4" fmla="*/ 0 w 84"/>
                    <a:gd name="T5" fmla="*/ 0 h 62"/>
                    <a:gd name="T6" fmla="*/ 0 w 84"/>
                    <a:gd name="T7" fmla="*/ 0 h 62"/>
                    <a:gd name="T8" fmla="*/ 0 w 84"/>
                    <a:gd name="T9" fmla="*/ 0 h 62"/>
                    <a:gd name="T10" fmla="*/ 0 w 84"/>
                    <a:gd name="T11" fmla="*/ 0 h 62"/>
                    <a:gd name="T12" fmla="*/ 0 w 84"/>
                    <a:gd name="T13" fmla="*/ 0 h 62"/>
                    <a:gd name="T14" fmla="*/ 0 w 84"/>
                    <a:gd name="T15" fmla="*/ 0 h 62"/>
                    <a:gd name="T16" fmla="*/ 0 w 84"/>
                    <a:gd name="T17" fmla="*/ 0 h 62"/>
                    <a:gd name="T18" fmla="*/ 0 w 84"/>
                    <a:gd name="T19" fmla="*/ 0 h 62"/>
                    <a:gd name="T20" fmla="*/ 0 w 84"/>
                    <a:gd name="T21" fmla="*/ 0 h 62"/>
                    <a:gd name="T22" fmla="*/ 0 w 84"/>
                    <a:gd name="T23" fmla="*/ 0 h 62"/>
                    <a:gd name="T24" fmla="*/ 0 w 84"/>
                    <a:gd name="T25" fmla="*/ 0 h 62"/>
                    <a:gd name="T26" fmla="*/ 0 w 84"/>
                    <a:gd name="T27" fmla="*/ 0 h 62"/>
                    <a:gd name="T28" fmla="*/ 0 w 84"/>
                    <a:gd name="T29" fmla="*/ 0 h 62"/>
                    <a:gd name="T30" fmla="*/ 0 w 84"/>
                    <a:gd name="T31" fmla="*/ 0 h 6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4"/>
                    <a:gd name="T49" fmla="*/ 0 h 62"/>
                    <a:gd name="T50" fmla="*/ 84 w 84"/>
                    <a:gd name="T51" fmla="*/ 62 h 6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4" h="62">
                      <a:moveTo>
                        <a:pt x="44" y="18"/>
                      </a:moveTo>
                      <a:lnTo>
                        <a:pt x="84" y="36"/>
                      </a:lnTo>
                      <a:lnTo>
                        <a:pt x="79" y="46"/>
                      </a:lnTo>
                      <a:lnTo>
                        <a:pt x="71" y="53"/>
                      </a:lnTo>
                      <a:lnTo>
                        <a:pt x="62" y="58"/>
                      </a:lnTo>
                      <a:lnTo>
                        <a:pt x="51" y="62"/>
                      </a:lnTo>
                      <a:lnTo>
                        <a:pt x="40" y="62"/>
                      </a:lnTo>
                      <a:lnTo>
                        <a:pt x="31" y="61"/>
                      </a:lnTo>
                      <a:lnTo>
                        <a:pt x="20" y="55"/>
                      </a:lnTo>
                      <a:lnTo>
                        <a:pt x="13" y="49"/>
                      </a:lnTo>
                      <a:lnTo>
                        <a:pt x="5" y="40"/>
                      </a:lnTo>
                      <a:lnTo>
                        <a:pt x="1" y="31"/>
                      </a:lnTo>
                      <a:lnTo>
                        <a:pt x="0" y="20"/>
                      </a:lnTo>
                      <a:lnTo>
                        <a:pt x="0" y="9"/>
                      </a:lnTo>
                      <a:lnTo>
                        <a:pt x="3" y="0"/>
                      </a:lnTo>
                      <a:lnTo>
                        <a:pt x="44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66" name="Freeform 1494"/>
                <p:cNvSpPr>
                  <a:spLocks/>
                </p:cNvSpPr>
                <p:nvPr/>
              </p:nvSpPr>
              <p:spPr bwMode="auto">
                <a:xfrm>
                  <a:off x="1577" y="1363"/>
                  <a:ext cx="14" cy="10"/>
                </a:xfrm>
                <a:custGeom>
                  <a:avLst/>
                  <a:gdLst>
                    <a:gd name="T0" fmla="*/ 0 w 84"/>
                    <a:gd name="T1" fmla="*/ 0 h 62"/>
                    <a:gd name="T2" fmla="*/ 0 w 84"/>
                    <a:gd name="T3" fmla="*/ 0 h 62"/>
                    <a:gd name="T4" fmla="*/ 0 w 84"/>
                    <a:gd name="T5" fmla="*/ 0 h 62"/>
                    <a:gd name="T6" fmla="*/ 0 w 84"/>
                    <a:gd name="T7" fmla="*/ 0 h 62"/>
                    <a:gd name="T8" fmla="*/ 0 w 84"/>
                    <a:gd name="T9" fmla="*/ 0 h 62"/>
                    <a:gd name="T10" fmla="*/ 0 w 84"/>
                    <a:gd name="T11" fmla="*/ 0 h 62"/>
                    <a:gd name="T12" fmla="*/ 0 w 84"/>
                    <a:gd name="T13" fmla="*/ 0 h 62"/>
                    <a:gd name="T14" fmla="*/ 0 w 84"/>
                    <a:gd name="T15" fmla="*/ 0 h 62"/>
                    <a:gd name="T16" fmla="*/ 0 w 84"/>
                    <a:gd name="T17" fmla="*/ 0 h 62"/>
                    <a:gd name="T18" fmla="*/ 0 w 84"/>
                    <a:gd name="T19" fmla="*/ 0 h 62"/>
                    <a:gd name="T20" fmla="*/ 0 w 84"/>
                    <a:gd name="T21" fmla="*/ 0 h 62"/>
                    <a:gd name="T22" fmla="*/ 0 w 84"/>
                    <a:gd name="T23" fmla="*/ 0 h 62"/>
                    <a:gd name="T24" fmla="*/ 0 w 84"/>
                    <a:gd name="T25" fmla="*/ 0 h 62"/>
                    <a:gd name="T26" fmla="*/ 0 w 84"/>
                    <a:gd name="T27" fmla="*/ 0 h 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"/>
                    <a:gd name="T43" fmla="*/ 0 h 62"/>
                    <a:gd name="T44" fmla="*/ 84 w 84"/>
                    <a:gd name="T45" fmla="*/ 62 h 6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" h="62">
                      <a:moveTo>
                        <a:pt x="84" y="36"/>
                      </a:moveTo>
                      <a:lnTo>
                        <a:pt x="79" y="46"/>
                      </a:lnTo>
                      <a:lnTo>
                        <a:pt x="71" y="53"/>
                      </a:lnTo>
                      <a:lnTo>
                        <a:pt x="62" y="58"/>
                      </a:lnTo>
                      <a:lnTo>
                        <a:pt x="51" y="62"/>
                      </a:lnTo>
                      <a:lnTo>
                        <a:pt x="40" y="62"/>
                      </a:lnTo>
                      <a:lnTo>
                        <a:pt x="31" y="61"/>
                      </a:lnTo>
                      <a:lnTo>
                        <a:pt x="20" y="55"/>
                      </a:lnTo>
                      <a:lnTo>
                        <a:pt x="13" y="49"/>
                      </a:lnTo>
                      <a:lnTo>
                        <a:pt x="5" y="40"/>
                      </a:lnTo>
                      <a:lnTo>
                        <a:pt x="1" y="31"/>
                      </a:lnTo>
                      <a:lnTo>
                        <a:pt x="0" y="20"/>
                      </a:lnTo>
                      <a:lnTo>
                        <a:pt x="0" y="9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67" name="Freeform 1495"/>
                <p:cNvSpPr>
                  <a:spLocks/>
                </p:cNvSpPr>
                <p:nvPr/>
              </p:nvSpPr>
              <p:spPr bwMode="auto">
                <a:xfrm>
                  <a:off x="2216" y="1363"/>
                  <a:ext cx="14" cy="10"/>
                </a:xfrm>
                <a:custGeom>
                  <a:avLst/>
                  <a:gdLst>
                    <a:gd name="T0" fmla="*/ 0 w 84"/>
                    <a:gd name="T1" fmla="*/ 0 h 62"/>
                    <a:gd name="T2" fmla="*/ 0 w 84"/>
                    <a:gd name="T3" fmla="*/ 0 h 62"/>
                    <a:gd name="T4" fmla="*/ 0 w 84"/>
                    <a:gd name="T5" fmla="*/ 0 h 62"/>
                    <a:gd name="T6" fmla="*/ 0 w 84"/>
                    <a:gd name="T7" fmla="*/ 0 h 62"/>
                    <a:gd name="T8" fmla="*/ 0 w 84"/>
                    <a:gd name="T9" fmla="*/ 0 h 62"/>
                    <a:gd name="T10" fmla="*/ 0 w 84"/>
                    <a:gd name="T11" fmla="*/ 0 h 62"/>
                    <a:gd name="T12" fmla="*/ 0 w 84"/>
                    <a:gd name="T13" fmla="*/ 0 h 62"/>
                    <a:gd name="T14" fmla="*/ 0 w 84"/>
                    <a:gd name="T15" fmla="*/ 0 h 62"/>
                    <a:gd name="T16" fmla="*/ 0 w 84"/>
                    <a:gd name="T17" fmla="*/ 0 h 62"/>
                    <a:gd name="T18" fmla="*/ 0 w 84"/>
                    <a:gd name="T19" fmla="*/ 0 h 62"/>
                    <a:gd name="T20" fmla="*/ 0 w 84"/>
                    <a:gd name="T21" fmla="*/ 0 h 62"/>
                    <a:gd name="T22" fmla="*/ 0 w 84"/>
                    <a:gd name="T23" fmla="*/ 0 h 62"/>
                    <a:gd name="T24" fmla="*/ 0 w 84"/>
                    <a:gd name="T25" fmla="*/ 0 h 62"/>
                    <a:gd name="T26" fmla="*/ 0 w 84"/>
                    <a:gd name="T27" fmla="*/ 0 h 62"/>
                    <a:gd name="T28" fmla="*/ 0 w 84"/>
                    <a:gd name="T29" fmla="*/ 0 h 62"/>
                    <a:gd name="T30" fmla="*/ 0 w 84"/>
                    <a:gd name="T31" fmla="*/ 0 h 6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4"/>
                    <a:gd name="T49" fmla="*/ 0 h 62"/>
                    <a:gd name="T50" fmla="*/ 84 w 84"/>
                    <a:gd name="T51" fmla="*/ 62 h 6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4" h="62">
                      <a:moveTo>
                        <a:pt x="41" y="18"/>
                      </a:moveTo>
                      <a:lnTo>
                        <a:pt x="81" y="0"/>
                      </a:lnTo>
                      <a:lnTo>
                        <a:pt x="84" y="9"/>
                      </a:lnTo>
                      <a:lnTo>
                        <a:pt x="84" y="20"/>
                      </a:lnTo>
                      <a:lnTo>
                        <a:pt x="83" y="31"/>
                      </a:lnTo>
                      <a:lnTo>
                        <a:pt x="79" y="40"/>
                      </a:lnTo>
                      <a:lnTo>
                        <a:pt x="72" y="49"/>
                      </a:lnTo>
                      <a:lnTo>
                        <a:pt x="64" y="55"/>
                      </a:lnTo>
                      <a:lnTo>
                        <a:pt x="54" y="61"/>
                      </a:lnTo>
                      <a:lnTo>
                        <a:pt x="44" y="62"/>
                      </a:lnTo>
                      <a:lnTo>
                        <a:pt x="33" y="62"/>
                      </a:lnTo>
                      <a:lnTo>
                        <a:pt x="23" y="58"/>
                      </a:lnTo>
                      <a:lnTo>
                        <a:pt x="13" y="53"/>
                      </a:lnTo>
                      <a:lnTo>
                        <a:pt x="5" y="46"/>
                      </a:lnTo>
                      <a:lnTo>
                        <a:pt x="0" y="36"/>
                      </a:lnTo>
                      <a:lnTo>
                        <a:pt x="41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68" name="Freeform 1496"/>
                <p:cNvSpPr>
                  <a:spLocks/>
                </p:cNvSpPr>
                <p:nvPr/>
              </p:nvSpPr>
              <p:spPr bwMode="auto">
                <a:xfrm>
                  <a:off x="2216" y="1363"/>
                  <a:ext cx="14" cy="10"/>
                </a:xfrm>
                <a:custGeom>
                  <a:avLst/>
                  <a:gdLst>
                    <a:gd name="T0" fmla="*/ 0 w 84"/>
                    <a:gd name="T1" fmla="*/ 0 h 62"/>
                    <a:gd name="T2" fmla="*/ 0 w 84"/>
                    <a:gd name="T3" fmla="*/ 0 h 62"/>
                    <a:gd name="T4" fmla="*/ 0 w 84"/>
                    <a:gd name="T5" fmla="*/ 0 h 62"/>
                    <a:gd name="T6" fmla="*/ 0 w 84"/>
                    <a:gd name="T7" fmla="*/ 0 h 62"/>
                    <a:gd name="T8" fmla="*/ 0 w 84"/>
                    <a:gd name="T9" fmla="*/ 0 h 62"/>
                    <a:gd name="T10" fmla="*/ 0 w 84"/>
                    <a:gd name="T11" fmla="*/ 0 h 62"/>
                    <a:gd name="T12" fmla="*/ 0 w 84"/>
                    <a:gd name="T13" fmla="*/ 0 h 62"/>
                    <a:gd name="T14" fmla="*/ 0 w 84"/>
                    <a:gd name="T15" fmla="*/ 0 h 62"/>
                    <a:gd name="T16" fmla="*/ 0 w 84"/>
                    <a:gd name="T17" fmla="*/ 0 h 62"/>
                    <a:gd name="T18" fmla="*/ 0 w 84"/>
                    <a:gd name="T19" fmla="*/ 0 h 62"/>
                    <a:gd name="T20" fmla="*/ 0 w 84"/>
                    <a:gd name="T21" fmla="*/ 0 h 62"/>
                    <a:gd name="T22" fmla="*/ 0 w 84"/>
                    <a:gd name="T23" fmla="*/ 0 h 62"/>
                    <a:gd name="T24" fmla="*/ 0 w 84"/>
                    <a:gd name="T25" fmla="*/ 0 h 62"/>
                    <a:gd name="T26" fmla="*/ 0 w 84"/>
                    <a:gd name="T27" fmla="*/ 0 h 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"/>
                    <a:gd name="T43" fmla="*/ 0 h 62"/>
                    <a:gd name="T44" fmla="*/ 84 w 84"/>
                    <a:gd name="T45" fmla="*/ 62 h 6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" h="62">
                      <a:moveTo>
                        <a:pt x="81" y="0"/>
                      </a:moveTo>
                      <a:lnTo>
                        <a:pt x="84" y="9"/>
                      </a:lnTo>
                      <a:lnTo>
                        <a:pt x="84" y="20"/>
                      </a:lnTo>
                      <a:lnTo>
                        <a:pt x="83" y="31"/>
                      </a:lnTo>
                      <a:lnTo>
                        <a:pt x="79" y="40"/>
                      </a:lnTo>
                      <a:lnTo>
                        <a:pt x="72" y="49"/>
                      </a:lnTo>
                      <a:lnTo>
                        <a:pt x="64" y="55"/>
                      </a:lnTo>
                      <a:lnTo>
                        <a:pt x="54" y="61"/>
                      </a:lnTo>
                      <a:lnTo>
                        <a:pt x="44" y="62"/>
                      </a:lnTo>
                      <a:lnTo>
                        <a:pt x="33" y="62"/>
                      </a:lnTo>
                      <a:lnTo>
                        <a:pt x="23" y="58"/>
                      </a:lnTo>
                      <a:lnTo>
                        <a:pt x="13" y="53"/>
                      </a:lnTo>
                      <a:lnTo>
                        <a:pt x="5" y="46"/>
                      </a:lnTo>
                      <a:lnTo>
                        <a:pt x="0" y="3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69" name="Freeform 1497"/>
                <p:cNvSpPr>
                  <a:spLocks/>
                </p:cNvSpPr>
                <p:nvPr/>
              </p:nvSpPr>
              <p:spPr bwMode="auto">
                <a:xfrm>
                  <a:off x="2206" y="1340"/>
                  <a:ext cx="24" cy="29"/>
                </a:xfrm>
                <a:custGeom>
                  <a:avLst/>
                  <a:gdLst>
                    <a:gd name="T0" fmla="*/ 0 w 143"/>
                    <a:gd name="T1" fmla="*/ 0 h 173"/>
                    <a:gd name="T2" fmla="*/ 0 w 143"/>
                    <a:gd name="T3" fmla="*/ 0 h 173"/>
                    <a:gd name="T4" fmla="*/ 0 w 143"/>
                    <a:gd name="T5" fmla="*/ 0 h 173"/>
                    <a:gd name="T6" fmla="*/ 0 w 143"/>
                    <a:gd name="T7" fmla="*/ 0 h 173"/>
                    <a:gd name="T8" fmla="*/ 0 w 143"/>
                    <a:gd name="T9" fmla="*/ 0 h 173"/>
                    <a:gd name="T10" fmla="*/ 0 w 143"/>
                    <a:gd name="T11" fmla="*/ 0 h 173"/>
                    <a:gd name="T12" fmla="*/ 0 w 143"/>
                    <a:gd name="T13" fmla="*/ 0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73"/>
                    <a:gd name="T23" fmla="*/ 143 w 143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73">
                      <a:moveTo>
                        <a:pt x="62" y="173"/>
                      </a:moveTo>
                      <a:lnTo>
                        <a:pt x="103" y="155"/>
                      </a:lnTo>
                      <a:lnTo>
                        <a:pt x="143" y="137"/>
                      </a:lnTo>
                      <a:lnTo>
                        <a:pt x="81" y="0"/>
                      </a:lnTo>
                      <a:lnTo>
                        <a:pt x="41" y="18"/>
                      </a:lnTo>
                      <a:lnTo>
                        <a:pt x="0" y="36"/>
                      </a:lnTo>
                      <a:lnTo>
                        <a:pt x="62" y="1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70" name="Freeform 1498"/>
                <p:cNvSpPr>
                  <a:spLocks/>
                </p:cNvSpPr>
                <p:nvPr/>
              </p:nvSpPr>
              <p:spPr bwMode="auto">
                <a:xfrm>
                  <a:off x="2206" y="1340"/>
                  <a:ext cx="24" cy="29"/>
                </a:xfrm>
                <a:custGeom>
                  <a:avLst/>
                  <a:gdLst>
                    <a:gd name="T0" fmla="*/ 0 w 143"/>
                    <a:gd name="T1" fmla="*/ 0 h 173"/>
                    <a:gd name="T2" fmla="*/ 0 w 143"/>
                    <a:gd name="T3" fmla="*/ 0 h 173"/>
                    <a:gd name="T4" fmla="*/ 0 w 143"/>
                    <a:gd name="T5" fmla="*/ 0 h 173"/>
                    <a:gd name="T6" fmla="*/ 0 w 143"/>
                    <a:gd name="T7" fmla="*/ 0 h 173"/>
                    <a:gd name="T8" fmla="*/ 0 w 143"/>
                    <a:gd name="T9" fmla="*/ 0 h 173"/>
                    <a:gd name="T10" fmla="*/ 0 w 143"/>
                    <a:gd name="T11" fmla="*/ 0 h 173"/>
                    <a:gd name="T12" fmla="*/ 0 w 143"/>
                    <a:gd name="T13" fmla="*/ 0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73"/>
                    <a:gd name="T23" fmla="*/ 143 w 143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73">
                      <a:moveTo>
                        <a:pt x="62" y="173"/>
                      </a:moveTo>
                      <a:lnTo>
                        <a:pt x="103" y="155"/>
                      </a:lnTo>
                      <a:lnTo>
                        <a:pt x="143" y="137"/>
                      </a:lnTo>
                      <a:lnTo>
                        <a:pt x="81" y="0"/>
                      </a:lnTo>
                      <a:lnTo>
                        <a:pt x="41" y="18"/>
                      </a:lnTo>
                      <a:lnTo>
                        <a:pt x="0" y="36"/>
                      </a:lnTo>
                      <a:lnTo>
                        <a:pt x="62" y="17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71" name="Freeform 1499"/>
                <p:cNvSpPr>
                  <a:spLocks/>
                </p:cNvSpPr>
                <p:nvPr/>
              </p:nvSpPr>
              <p:spPr bwMode="auto">
                <a:xfrm>
                  <a:off x="2213" y="1336"/>
                  <a:ext cx="6" cy="7"/>
                </a:xfrm>
                <a:custGeom>
                  <a:avLst/>
                  <a:gdLst>
                    <a:gd name="T0" fmla="*/ 0 w 40"/>
                    <a:gd name="T1" fmla="*/ 0 h 41"/>
                    <a:gd name="T2" fmla="*/ 0 w 40"/>
                    <a:gd name="T3" fmla="*/ 0 h 41"/>
                    <a:gd name="T4" fmla="*/ 0 w 40"/>
                    <a:gd name="T5" fmla="*/ 0 h 41"/>
                    <a:gd name="T6" fmla="*/ 0 w 40"/>
                    <a:gd name="T7" fmla="*/ 0 h 41"/>
                    <a:gd name="T8" fmla="*/ 0 w 40"/>
                    <a:gd name="T9" fmla="*/ 0 h 41"/>
                    <a:gd name="T10" fmla="*/ 0 w 40"/>
                    <a:gd name="T11" fmla="*/ 0 h 41"/>
                    <a:gd name="T12" fmla="*/ 0 w 40"/>
                    <a:gd name="T13" fmla="*/ 0 h 41"/>
                    <a:gd name="T14" fmla="*/ 0 w 40"/>
                    <a:gd name="T15" fmla="*/ 0 h 4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"/>
                    <a:gd name="T25" fmla="*/ 0 h 41"/>
                    <a:gd name="T26" fmla="*/ 40 w 40"/>
                    <a:gd name="T27" fmla="*/ 41 h 4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" h="41">
                      <a:moveTo>
                        <a:pt x="0" y="41"/>
                      </a:moveTo>
                      <a:lnTo>
                        <a:pt x="40" y="23"/>
                      </a:lnTo>
                      <a:lnTo>
                        <a:pt x="37" y="17"/>
                      </a:lnTo>
                      <a:lnTo>
                        <a:pt x="34" y="13"/>
                      </a:lnTo>
                      <a:lnTo>
                        <a:pt x="31" y="9"/>
                      </a:lnTo>
                      <a:lnTo>
                        <a:pt x="26" y="6"/>
                      </a:lnTo>
                      <a:lnTo>
                        <a:pt x="18" y="0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72" name="Freeform 1500"/>
                <p:cNvSpPr>
                  <a:spLocks/>
                </p:cNvSpPr>
                <p:nvPr/>
              </p:nvSpPr>
              <p:spPr bwMode="auto">
                <a:xfrm>
                  <a:off x="2216" y="1336"/>
                  <a:ext cx="3" cy="4"/>
                </a:xfrm>
                <a:custGeom>
                  <a:avLst/>
                  <a:gdLst>
                    <a:gd name="T0" fmla="*/ 0 w 22"/>
                    <a:gd name="T1" fmla="*/ 0 h 23"/>
                    <a:gd name="T2" fmla="*/ 0 w 22"/>
                    <a:gd name="T3" fmla="*/ 0 h 23"/>
                    <a:gd name="T4" fmla="*/ 0 w 22"/>
                    <a:gd name="T5" fmla="*/ 0 h 23"/>
                    <a:gd name="T6" fmla="*/ 0 w 22"/>
                    <a:gd name="T7" fmla="*/ 0 h 23"/>
                    <a:gd name="T8" fmla="*/ 0 w 22"/>
                    <a:gd name="T9" fmla="*/ 0 h 23"/>
                    <a:gd name="T10" fmla="*/ 0 w 22"/>
                    <a:gd name="T11" fmla="*/ 0 h 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"/>
                    <a:gd name="T19" fmla="*/ 0 h 23"/>
                    <a:gd name="T20" fmla="*/ 22 w 22"/>
                    <a:gd name="T21" fmla="*/ 23 h 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" h="23">
                      <a:moveTo>
                        <a:pt x="22" y="23"/>
                      </a:moveTo>
                      <a:lnTo>
                        <a:pt x="19" y="17"/>
                      </a:lnTo>
                      <a:lnTo>
                        <a:pt x="16" y="13"/>
                      </a:lnTo>
                      <a:lnTo>
                        <a:pt x="13" y="9"/>
                      </a:lnTo>
                      <a:lnTo>
                        <a:pt x="8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73" name="Freeform 1501"/>
                <p:cNvSpPr>
                  <a:spLocks/>
                </p:cNvSpPr>
                <p:nvPr/>
              </p:nvSpPr>
              <p:spPr bwMode="auto">
                <a:xfrm>
                  <a:off x="2187" y="1326"/>
                  <a:ext cx="29" cy="24"/>
                </a:xfrm>
                <a:custGeom>
                  <a:avLst/>
                  <a:gdLst>
                    <a:gd name="T0" fmla="*/ 0 w 174"/>
                    <a:gd name="T1" fmla="*/ 0 h 143"/>
                    <a:gd name="T2" fmla="*/ 0 w 174"/>
                    <a:gd name="T3" fmla="*/ 0 h 143"/>
                    <a:gd name="T4" fmla="*/ 0 w 174"/>
                    <a:gd name="T5" fmla="*/ 0 h 143"/>
                    <a:gd name="T6" fmla="*/ 0 w 174"/>
                    <a:gd name="T7" fmla="*/ 0 h 143"/>
                    <a:gd name="T8" fmla="*/ 0 w 174"/>
                    <a:gd name="T9" fmla="*/ 0 h 143"/>
                    <a:gd name="T10" fmla="*/ 0 w 174"/>
                    <a:gd name="T11" fmla="*/ 0 h 143"/>
                    <a:gd name="T12" fmla="*/ 0 w 174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4"/>
                    <a:gd name="T22" fmla="*/ 0 h 143"/>
                    <a:gd name="T23" fmla="*/ 174 w 174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4" h="143">
                      <a:moveTo>
                        <a:pt x="138" y="143"/>
                      </a:moveTo>
                      <a:lnTo>
                        <a:pt x="156" y="102"/>
                      </a:lnTo>
                      <a:lnTo>
                        <a:pt x="174" y="61"/>
                      </a:lnTo>
                      <a:lnTo>
                        <a:pt x="36" y="0"/>
                      </a:lnTo>
                      <a:lnTo>
                        <a:pt x="18" y="41"/>
                      </a:lnTo>
                      <a:lnTo>
                        <a:pt x="0" y="82"/>
                      </a:lnTo>
                      <a:lnTo>
                        <a:pt x="138" y="1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74" name="Freeform 1502"/>
                <p:cNvSpPr>
                  <a:spLocks/>
                </p:cNvSpPr>
                <p:nvPr/>
              </p:nvSpPr>
              <p:spPr bwMode="auto">
                <a:xfrm>
                  <a:off x="2187" y="1326"/>
                  <a:ext cx="29" cy="24"/>
                </a:xfrm>
                <a:custGeom>
                  <a:avLst/>
                  <a:gdLst>
                    <a:gd name="T0" fmla="*/ 0 w 174"/>
                    <a:gd name="T1" fmla="*/ 0 h 143"/>
                    <a:gd name="T2" fmla="*/ 0 w 174"/>
                    <a:gd name="T3" fmla="*/ 0 h 143"/>
                    <a:gd name="T4" fmla="*/ 0 w 174"/>
                    <a:gd name="T5" fmla="*/ 0 h 143"/>
                    <a:gd name="T6" fmla="*/ 0 w 174"/>
                    <a:gd name="T7" fmla="*/ 0 h 143"/>
                    <a:gd name="T8" fmla="*/ 0 w 174"/>
                    <a:gd name="T9" fmla="*/ 0 h 143"/>
                    <a:gd name="T10" fmla="*/ 0 w 174"/>
                    <a:gd name="T11" fmla="*/ 0 h 143"/>
                    <a:gd name="T12" fmla="*/ 0 w 174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4"/>
                    <a:gd name="T22" fmla="*/ 0 h 143"/>
                    <a:gd name="T23" fmla="*/ 174 w 174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4" h="143">
                      <a:moveTo>
                        <a:pt x="138" y="143"/>
                      </a:moveTo>
                      <a:lnTo>
                        <a:pt x="156" y="102"/>
                      </a:lnTo>
                      <a:lnTo>
                        <a:pt x="174" y="61"/>
                      </a:lnTo>
                      <a:lnTo>
                        <a:pt x="36" y="0"/>
                      </a:lnTo>
                      <a:lnTo>
                        <a:pt x="18" y="41"/>
                      </a:lnTo>
                      <a:lnTo>
                        <a:pt x="0" y="82"/>
                      </a:lnTo>
                      <a:lnTo>
                        <a:pt x="138" y="14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75" name="Freeform 1503"/>
                <p:cNvSpPr>
                  <a:spLocks/>
                </p:cNvSpPr>
                <p:nvPr/>
              </p:nvSpPr>
              <p:spPr bwMode="auto">
                <a:xfrm>
                  <a:off x="2188" y="1325"/>
                  <a:ext cx="5" cy="8"/>
                </a:xfrm>
                <a:custGeom>
                  <a:avLst/>
                  <a:gdLst>
                    <a:gd name="T0" fmla="*/ 0 w 31"/>
                    <a:gd name="T1" fmla="*/ 0 h 44"/>
                    <a:gd name="T2" fmla="*/ 0 w 31"/>
                    <a:gd name="T3" fmla="*/ 0 h 44"/>
                    <a:gd name="T4" fmla="*/ 0 w 31"/>
                    <a:gd name="T5" fmla="*/ 0 h 44"/>
                    <a:gd name="T6" fmla="*/ 0 w 31"/>
                    <a:gd name="T7" fmla="*/ 0 h 44"/>
                    <a:gd name="T8" fmla="*/ 0 w 31"/>
                    <a:gd name="T9" fmla="*/ 0 h 44"/>
                    <a:gd name="T10" fmla="*/ 0 w 31"/>
                    <a:gd name="T11" fmla="*/ 0 h 44"/>
                    <a:gd name="T12" fmla="*/ 0 w 31"/>
                    <a:gd name="T13" fmla="*/ 0 h 44"/>
                    <a:gd name="T14" fmla="*/ 0 w 31"/>
                    <a:gd name="T15" fmla="*/ 0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"/>
                    <a:gd name="T25" fmla="*/ 0 h 44"/>
                    <a:gd name="T26" fmla="*/ 31 w 31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" h="44">
                      <a:moveTo>
                        <a:pt x="13" y="44"/>
                      </a:moveTo>
                      <a:lnTo>
                        <a:pt x="31" y="3"/>
                      </a:lnTo>
                      <a:lnTo>
                        <a:pt x="26" y="1"/>
                      </a:lnTo>
                      <a:lnTo>
                        <a:pt x="20" y="0"/>
                      </a:lnTo>
                      <a:lnTo>
                        <a:pt x="15" y="0"/>
                      </a:lnTo>
                      <a:lnTo>
                        <a:pt x="9" y="0"/>
                      </a:lnTo>
                      <a:lnTo>
                        <a:pt x="0" y="1"/>
                      </a:lnTo>
                      <a:lnTo>
                        <a:pt x="13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76" name="Freeform 1504"/>
                <p:cNvSpPr>
                  <a:spLocks/>
                </p:cNvSpPr>
                <p:nvPr/>
              </p:nvSpPr>
              <p:spPr bwMode="auto">
                <a:xfrm>
                  <a:off x="2188" y="1325"/>
                  <a:ext cx="5" cy="1"/>
                </a:xfrm>
                <a:custGeom>
                  <a:avLst/>
                  <a:gdLst>
                    <a:gd name="T0" fmla="*/ 0 w 31"/>
                    <a:gd name="T1" fmla="*/ 0 h 3"/>
                    <a:gd name="T2" fmla="*/ 0 w 31"/>
                    <a:gd name="T3" fmla="*/ 0 h 3"/>
                    <a:gd name="T4" fmla="*/ 0 w 31"/>
                    <a:gd name="T5" fmla="*/ 0 h 3"/>
                    <a:gd name="T6" fmla="*/ 0 w 31"/>
                    <a:gd name="T7" fmla="*/ 0 h 3"/>
                    <a:gd name="T8" fmla="*/ 0 w 31"/>
                    <a:gd name="T9" fmla="*/ 0 h 3"/>
                    <a:gd name="T10" fmla="*/ 0 w 31"/>
                    <a:gd name="T11" fmla="*/ 0 h 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1"/>
                    <a:gd name="T19" fmla="*/ 0 h 3"/>
                    <a:gd name="T20" fmla="*/ 31 w 31"/>
                    <a:gd name="T21" fmla="*/ 3 h 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1" h="3">
                      <a:moveTo>
                        <a:pt x="31" y="3"/>
                      </a:moveTo>
                      <a:lnTo>
                        <a:pt x="26" y="1"/>
                      </a:lnTo>
                      <a:lnTo>
                        <a:pt x="20" y="0"/>
                      </a:lnTo>
                      <a:lnTo>
                        <a:pt x="15" y="0"/>
                      </a:lnTo>
                      <a:lnTo>
                        <a:pt x="9" y="0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77" name="Freeform 1505"/>
                <p:cNvSpPr>
                  <a:spLocks/>
                </p:cNvSpPr>
                <p:nvPr/>
              </p:nvSpPr>
              <p:spPr bwMode="auto">
                <a:xfrm>
                  <a:off x="2164" y="1326"/>
                  <a:ext cx="28" cy="21"/>
                </a:xfrm>
                <a:custGeom>
                  <a:avLst/>
                  <a:gdLst>
                    <a:gd name="T0" fmla="*/ 0 w 169"/>
                    <a:gd name="T1" fmla="*/ 0 h 131"/>
                    <a:gd name="T2" fmla="*/ 0 w 169"/>
                    <a:gd name="T3" fmla="*/ 0 h 131"/>
                    <a:gd name="T4" fmla="*/ 0 w 169"/>
                    <a:gd name="T5" fmla="*/ 0 h 131"/>
                    <a:gd name="T6" fmla="*/ 0 w 169"/>
                    <a:gd name="T7" fmla="*/ 0 h 131"/>
                    <a:gd name="T8" fmla="*/ 0 w 169"/>
                    <a:gd name="T9" fmla="*/ 0 h 131"/>
                    <a:gd name="T10" fmla="*/ 0 w 169"/>
                    <a:gd name="T11" fmla="*/ 0 h 131"/>
                    <a:gd name="T12" fmla="*/ 0 w 169"/>
                    <a:gd name="T13" fmla="*/ 0 h 1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9"/>
                    <a:gd name="T22" fmla="*/ 0 h 131"/>
                    <a:gd name="T23" fmla="*/ 169 w 169"/>
                    <a:gd name="T24" fmla="*/ 131 h 1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9" h="131">
                      <a:moveTo>
                        <a:pt x="169" y="86"/>
                      </a:moveTo>
                      <a:lnTo>
                        <a:pt x="156" y="43"/>
                      </a:lnTo>
                      <a:lnTo>
                        <a:pt x="143" y="0"/>
                      </a:lnTo>
                      <a:lnTo>
                        <a:pt x="0" y="45"/>
                      </a:lnTo>
                      <a:lnTo>
                        <a:pt x="13" y="88"/>
                      </a:lnTo>
                      <a:lnTo>
                        <a:pt x="25" y="131"/>
                      </a:lnTo>
                      <a:lnTo>
                        <a:pt x="169" y="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78" name="Freeform 1506"/>
                <p:cNvSpPr>
                  <a:spLocks/>
                </p:cNvSpPr>
                <p:nvPr/>
              </p:nvSpPr>
              <p:spPr bwMode="auto">
                <a:xfrm>
                  <a:off x="2164" y="1326"/>
                  <a:ext cx="28" cy="21"/>
                </a:xfrm>
                <a:custGeom>
                  <a:avLst/>
                  <a:gdLst>
                    <a:gd name="T0" fmla="*/ 0 w 169"/>
                    <a:gd name="T1" fmla="*/ 0 h 131"/>
                    <a:gd name="T2" fmla="*/ 0 w 169"/>
                    <a:gd name="T3" fmla="*/ 0 h 131"/>
                    <a:gd name="T4" fmla="*/ 0 w 169"/>
                    <a:gd name="T5" fmla="*/ 0 h 131"/>
                    <a:gd name="T6" fmla="*/ 0 w 169"/>
                    <a:gd name="T7" fmla="*/ 0 h 131"/>
                    <a:gd name="T8" fmla="*/ 0 w 169"/>
                    <a:gd name="T9" fmla="*/ 0 h 131"/>
                    <a:gd name="T10" fmla="*/ 0 w 169"/>
                    <a:gd name="T11" fmla="*/ 0 h 131"/>
                    <a:gd name="T12" fmla="*/ 0 w 169"/>
                    <a:gd name="T13" fmla="*/ 0 h 1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9"/>
                    <a:gd name="T22" fmla="*/ 0 h 131"/>
                    <a:gd name="T23" fmla="*/ 169 w 169"/>
                    <a:gd name="T24" fmla="*/ 131 h 13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9" h="131">
                      <a:moveTo>
                        <a:pt x="169" y="86"/>
                      </a:moveTo>
                      <a:lnTo>
                        <a:pt x="156" y="43"/>
                      </a:lnTo>
                      <a:lnTo>
                        <a:pt x="143" y="0"/>
                      </a:lnTo>
                      <a:lnTo>
                        <a:pt x="0" y="45"/>
                      </a:lnTo>
                      <a:lnTo>
                        <a:pt x="13" y="88"/>
                      </a:lnTo>
                      <a:lnTo>
                        <a:pt x="25" y="131"/>
                      </a:lnTo>
                      <a:lnTo>
                        <a:pt x="169" y="8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79" name="Freeform 1507"/>
                <p:cNvSpPr>
                  <a:spLocks/>
                </p:cNvSpPr>
                <p:nvPr/>
              </p:nvSpPr>
              <p:spPr bwMode="auto">
                <a:xfrm>
                  <a:off x="2158" y="1333"/>
                  <a:ext cx="10" cy="14"/>
                </a:xfrm>
                <a:custGeom>
                  <a:avLst/>
                  <a:gdLst>
                    <a:gd name="T0" fmla="*/ 0 w 56"/>
                    <a:gd name="T1" fmla="*/ 0 h 87"/>
                    <a:gd name="T2" fmla="*/ 0 w 56"/>
                    <a:gd name="T3" fmla="*/ 0 h 87"/>
                    <a:gd name="T4" fmla="*/ 0 w 56"/>
                    <a:gd name="T5" fmla="*/ 0 h 87"/>
                    <a:gd name="T6" fmla="*/ 0 w 56"/>
                    <a:gd name="T7" fmla="*/ 0 h 87"/>
                    <a:gd name="T8" fmla="*/ 0 w 56"/>
                    <a:gd name="T9" fmla="*/ 0 h 87"/>
                    <a:gd name="T10" fmla="*/ 0 w 56"/>
                    <a:gd name="T11" fmla="*/ 0 h 87"/>
                    <a:gd name="T12" fmla="*/ 0 w 56"/>
                    <a:gd name="T13" fmla="*/ 0 h 87"/>
                    <a:gd name="T14" fmla="*/ 0 w 56"/>
                    <a:gd name="T15" fmla="*/ 0 h 87"/>
                    <a:gd name="T16" fmla="*/ 0 w 56"/>
                    <a:gd name="T17" fmla="*/ 0 h 87"/>
                    <a:gd name="T18" fmla="*/ 0 w 56"/>
                    <a:gd name="T19" fmla="*/ 0 h 87"/>
                    <a:gd name="T20" fmla="*/ 0 w 56"/>
                    <a:gd name="T21" fmla="*/ 0 h 87"/>
                    <a:gd name="T22" fmla="*/ 0 w 56"/>
                    <a:gd name="T23" fmla="*/ 0 h 87"/>
                    <a:gd name="T24" fmla="*/ 0 w 56"/>
                    <a:gd name="T25" fmla="*/ 0 h 87"/>
                    <a:gd name="T26" fmla="*/ 0 w 56"/>
                    <a:gd name="T27" fmla="*/ 0 h 87"/>
                    <a:gd name="T28" fmla="*/ 0 w 56"/>
                    <a:gd name="T29" fmla="*/ 0 h 87"/>
                    <a:gd name="T30" fmla="*/ 0 w 56"/>
                    <a:gd name="T31" fmla="*/ 0 h 8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6"/>
                    <a:gd name="T49" fmla="*/ 0 h 87"/>
                    <a:gd name="T50" fmla="*/ 56 w 56"/>
                    <a:gd name="T51" fmla="*/ 87 h 8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6" h="87">
                      <a:moveTo>
                        <a:pt x="44" y="43"/>
                      </a:moveTo>
                      <a:lnTo>
                        <a:pt x="56" y="86"/>
                      </a:lnTo>
                      <a:lnTo>
                        <a:pt x="47" y="87"/>
                      </a:lnTo>
                      <a:lnTo>
                        <a:pt x="36" y="87"/>
                      </a:lnTo>
                      <a:lnTo>
                        <a:pt x="25" y="84"/>
                      </a:lnTo>
                      <a:lnTo>
                        <a:pt x="16" y="78"/>
                      </a:lnTo>
                      <a:lnTo>
                        <a:pt x="8" y="71"/>
                      </a:lnTo>
                      <a:lnTo>
                        <a:pt x="3" y="61"/>
                      </a:lnTo>
                      <a:lnTo>
                        <a:pt x="0" y="51"/>
                      </a:lnTo>
                      <a:lnTo>
                        <a:pt x="0" y="41"/>
                      </a:lnTo>
                      <a:lnTo>
                        <a:pt x="1" y="30"/>
                      </a:lnTo>
                      <a:lnTo>
                        <a:pt x="5" y="20"/>
                      </a:lnTo>
                      <a:lnTo>
                        <a:pt x="13" y="12"/>
                      </a:lnTo>
                      <a:lnTo>
                        <a:pt x="20" y="5"/>
                      </a:lnTo>
                      <a:lnTo>
                        <a:pt x="31" y="0"/>
                      </a:lnTo>
                      <a:lnTo>
                        <a:pt x="44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0" name="Freeform 1508"/>
                <p:cNvSpPr>
                  <a:spLocks/>
                </p:cNvSpPr>
                <p:nvPr/>
              </p:nvSpPr>
              <p:spPr bwMode="auto">
                <a:xfrm>
                  <a:off x="2158" y="1333"/>
                  <a:ext cx="10" cy="14"/>
                </a:xfrm>
                <a:custGeom>
                  <a:avLst/>
                  <a:gdLst>
                    <a:gd name="T0" fmla="*/ 0 w 56"/>
                    <a:gd name="T1" fmla="*/ 0 h 87"/>
                    <a:gd name="T2" fmla="*/ 0 w 56"/>
                    <a:gd name="T3" fmla="*/ 0 h 87"/>
                    <a:gd name="T4" fmla="*/ 0 w 56"/>
                    <a:gd name="T5" fmla="*/ 0 h 87"/>
                    <a:gd name="T6" fmla="*/ 0 w 56"/>
                    <a:gd name="T7" fmla="*/ 0 h 87"/>
                    <a:gd name="T8" fmla="*/ 0 w 56"/>
                    <a:gd name="T9" fmla="*/ 0 h 87"/>
                    <a:gd name="T10" fmla="*/ 0 w 56"/>
                    <a:gd name="T11" fmla="*/ 0 h 87"/>
                    <a:gd name="T12" fmla="*/ 0 w 56"/>
                    <a:gd name="T13" fmla="*/ 0 h 87"/>
                    <a:gd name="T14" fmla="*/ 0 w 56"/>
                    <a:gd name="T15" fmla="*/ 0 h 87"/>
                    <a:gd name="T16" fmla="*/ 0 w 56"/>
                    <a:gd name="T17" fmla="*/ 0 h 87"/>
                    <a:gd name="T18" fmla="*/ 0 w 56"/>
                    <a:gd name="T19" fmla="*/ 0 h 87"/>
                    <a:gd name="T20" fmla="*/ 0 w 56"/>
                    <a:gd name="T21" fmla="*/ 0 h 87"/>
                    <a:gd name="T22" fmla="*/ 0 w 56"/>
                    <a:gd name="T23" fmla="*/ 0 h 87"/>
                    <a:gd name="T24" fmla="*/ 0 w 56"/>
                    <a:gd name="T25" fmla="*/ 0 h 87"/>
                    <a:gd name="T26" fmla="*/ 0 w 56"/>
                    <a:gd name="T27" fmla="*/ 0 h 8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6"/>
                    <a:gd name="T43" fmla="*/ 0 h 87"/>
                    <a:gd name="T44" fmla="*/ 56 w 56"/>
                    <a:gd name="T45" fmla="*/ 87 h 8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6" h="87">
                      <a:moveTo>
                        <a:pt x="56" y="86"/>
                      </a:moveTo>
                      <a:lnTo>
                        <a:pt x="47" y="87"/>
                      </a:lnTo>
                      <a:lnTo>
                        <a:pt x="36" y="87"/>
                      </a:lnTo>
                      <a:lnTo>
                        <a:pt x="25" y="84"/>
                      </a:lnTo>
                      <a:lnTo>
                        <a:pt x="16" y="78"/>
                      </a:lnTo>
                      <a:lnTo>
                        <a:pt x="8" y="71"/>
                      </a:lnTo>
                      <a:lnTo>
                        <a:pt x="3" y="61"/>
                      </a:lnTo>
                      <a:lnTo>
                        <a:pt x="0" y="51"/>
                      </a:lnTo>
                      <a:lnTo>
                        <a:pt x="0" y="41"/>
                      </a:lnTo>
                      <a:lnTo>
                        <a:pt x="1" y="30"/>
                      </a:lnTo>
                      <a:lnTo>
                        <a:pt x="5" y="20"/>
                      </a:lnTo>
                      <a:lnTo>
                        <a:pt x="13" y="12"/>
                      </a:lnTo>
                      <a:lnTo>
                        <a:pt x="20" y="5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1" name="Freeform 1509"/>
                <p:cNvSpPr>
                  <a:spLocks/>
                </p:cNvSpPr>
                <p:nvPr/>
              </p:nvSpPr>
              <p:spPr bwMode="auto">
                <a:xfrm>
                  <a:off x="1391" y="2416"/>
                  <a:ext cx="10" cy="14"/>
                </a:xfrm>
                <a:custGeom>
                  <a:avLst/>
                  <a:gdLst>
                    <a:gd name="T0" fmla="*/ 0 w 60"/>
                    <a:gd name="T1" fmla="*/ 0 h 86"/>
                    <a:gd name="T2" fmla="*/ 0 w 60"/>
                    <a:gd name="T3" fmla="*/ 0 h 86"/>
                    <a:gd name="T4" fmla="*/ 0 w 60"/>
                    <a:gd name="T5" fmla="*/ 0 h 86"/>
                    <a:gd name="T6" fmla="*/ 0 w 60"/>
                    <a:gd name="T7" fmla="*/ 0 h 86"/>
                    <a:gd name="T8" fmla="*/ 0 w 60"/>
                    <a:gd name="T9" fmla="*/ 0 h 86"/>
                    <a:gd name="T10" fmla="*/ 0 w 60"/>
                    <a:gd name="T11" fmla="*/ 0 h 86"/>
                    <a:gd name="T12" fmla="*/ 0 w 60"/>
                    <a:gd name="T13" fmla="*/ 0 h 86"/>
                    <a:gd name="T14" fmla="*/ 0 w 60"/>
                    <a:gd name="T15" fmla="*/ 0 h 86"/>
                    <a:gd name="T16" fmla="*/ 0 w 60"/>
                    <a:gd name="T17" fmla="*/ 0 h 86"/>
                    <a:gd name="T18" fmla="*/ 0 w 60"/>
                    <a:gd name="T19" fmla="*/ 0 h 86"/>
                    <a:gd name="T20" fmla="*/ 0 w 60"/>
                    <a:gd name="T21" fmla="*/ 0 h 86"/>
                    <a:gd name="T22" fmla="*/ 0 w 60"/>
                    <a:gd name="T23" fmla="*/ 0 h 86"/>
                    <a:gd name="T24" fmla="*/ 0 w 60"/>
                    <a:gd name="T25" fmla="*/ 0 h 86"/>
                    <a:gd name="T26" fmla="*/ 0 w 60"/>
                    <a:gd name="T27" fmla="*/ 0 h 86"/>
                    <a:gd name="T28" fmla="*/ 0 w 60"/>
                    <a:gd name="T29" fmla="*/ 0 h 86"/>
                    <a:gd name="T30" fmla="*/ 0 w 60"/>
                    <a:gd name="T31" fmla="*/ 0 h 8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0"/>
                    <a:gd name="T49" fmla="*/ 0 h 86"/>
                    <a:gd name="T50" fmla="*/ 60 w 60"/>
                    <a:gd name="T51" fmla="*/ 86 h 8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0" h="86">
                      <a:moveTo>
                        <a:pt x="44" y="42"/>
                      </a:moveTo>
                      <a:lnTo>
                        <a:pt x="60" y="84"/>
                      </a:lnTo>
                      <a:lnTo>
                        <a:pt x="49" y="86"/>
                      </a:lnTo>
                      <a:lnTo>
                        <a:pt x="38" y="86"/>
                      </a:lnTo>
                      <a:lnTo>
                        <a:pt x="29" y="84"/>
                      </a:lnTo>
                      <a:lnTo>
                        <a:pt x="19" y="78"/>
                      </a:lnTo>
                      <a:lnTo>
                        <a:pt x="11" y="72"/>
                      </a:lnTo>
                      <a:lnTo>
                        <a:pt x="4" y="63"/>
                      </a:lnTo>
                      <a:lnTo>
                        <a:pt x="1" y="53"/>
                      </a:lnTo>
                      <a:lnTo>
                        <a:pt x="0" y="42"/>
                      </a:lnTo>
                      <a:lnTo>
                        <a:pt x="1" y="31"/>
                      </a:lnTo>
                      <a:lnTo>
                        <a:pt x="4" y="22"/>
                      </a:lnTo>
                      <a:lnTo>
                        <a:pt x="11" y="13"/>
                      </a:lnTo>
                      <a:lnTo>
                        <a:pt x="18" y="6"/>
                      </a:lnTo>
                      <a:lnTo>
                        <a:pt x="28" y="0"/>
                      </a:lnTo>
                      <a:lnTo>
                        <a:pt x="44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2" name="Freeform 1510"/>
                <p:cNvSpPr>
                  <a:spLocks/>
                </p:cNvSpPr>
                <p:nvPr/>
              </p:nvSpPr>
              <p:spPr bwMode="auto">
                <a:xfrm>
                  <a:off x="1391" y="2416"/>
                  <a:ext cx="10" cy="14"/>
                </a:xfrm>
                <a:custGeom>
                  <a:avLst/>
                  <a:gdLst>
                    <a:gd name="T0" fmla="*/ 0 w 60"/>
                    <a:gd name="T1" fmla="*/ 0 h 86"/>
                    <a:gd name="T2" fmla="*/ 0 w 60"/>
                    <a:gd name="T3" fmla="*/ 0 h 86"/>
                    <a:gd name="T4" fmla="*/ 0 w 60"/>
                    <a:gd name="T5" fmla="*/ 0 h 86"/>
                    <a:gd name="T6" fmla="*/ 0 w 60"/>
                    <a:gd name="T7" fmla="*/ 0 h 86"/>
                    <a:gd name="T8" fmla="*/ 0 w 60"/>
                    <a:gd name="T9" fmla="*/ 0 h 86"/>
                    <a:gd name="T10" fmla="*/ 0 w 60"/>
                    <a:gd name="T11" fmla="*/ 0 h 86"/>
                    <a:gd name="T12" fmla="*/ 0 w 60"/>
                    <a:gd name="T13" fmla="*/ 0 h 86"/>
                    <a:gd name="T14" fmla="*/ 0 w 60"/>
                    <a:gd name="T15" fmla="*/ 0 h 86"/>
                    <a:gd name="T16" fmla="*/ 0 w 60"/>
                    <a:gd name="T17" fmla="*/ 0 h 86"/>
                    <a:gd name="T18" fmla="*/ 0 w 60"/>
                    <a:gd name="T19" fmla="*/ 0 h 86"/>
                    <a:gd name="T20" fmla="*/ 0 w 60"/>
                    <a:gd name="T21" fmla="*/ 0 h 86"/>
                    <a:gd name="T22" fmla="*/ 0 w 60"/>
                    <a:gd name="T23" fmla="*/ 0 h 86"/>
                    <a:gd name="T24" fmla="*/ 0 w 60"/>
                    <a:gd name="T25" fmla="*/ 0 h 86"/>
                    <a:gd name="T26" fmla="*/ 0 w 60"/>
                    <a:gd name="T27" fmla="*/ 0 h 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0"/>
                    <a:gd name="T43" fmla="*/ 0 h 86"/>
                    <a:gd name="T44" fmla="*/ 60 w 60"/>
                    <a:gd name="T45" fmla="*/ 86 h 8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0" h="86">
                      <a:moveTo>
                        <a:pt x="60" y="84"/>
                      </a:moveTo>
                      <a:lnTo>
                        <a:pt x="49" y="86"/>
                      </a:lnTo>
                      <a:lnTo>
                        <a:pt x="38" y="86"/>
                      </a:lnTo>
                      <a:lnTo>
                        <a:pt x="29" y="84"/>
                      </a:lnTo>
                      <a:lnTo>
                        <a:pt x="19" y="78"/>
                      </a:lnTo>
                      <a:lnTo>
                        <a:pt x="11" y="72"/>
                      </a:lnTo>
                      <a:lnTo>
                        <a:pt x="4" y="63"/>
                      </a:lnTo>
                      <a:lnTo>
                        <a:pt x="1" y="53"/>
                      </a:lnTo>
                      <a:lnTo>
                        <a:pt x="0" y="42"/>
                      </a:lnTo>
                      <a:lnTo>
                        <a:pt x="1" y="31"/>
                      </a:lnTo>
                      <a:lnTo>
                        <a:pt x="4" y="22"/>
                      </a:lnTo>
                      <a:lnTo>
                        <a:pt x="11" y="13"/>
                      </a:lnTo>
                      <a:lnTo>
                        <a:pt x="18" y="6"/>
                      </a:lnTo>
                      <a:lnTo>
                        <a:pt x="28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3" name="Freeform 1511"/>
                <p:cNvSpPr>
                  <a:spLocks/>
                </p:cNvSpPr>
                <p:nvPr/>
              </p:nvSpPr>
              <p:spPr bwMode="auto">
                <a:xfrm>
                  <a:off x="1395" y="2407"/>
                  <a:ext cx="30" cy="23"/>
                </a:xfrm>
                <a:custGeom>
                  <a:avLst/>
                  <a:gdLst>
                    <a:gd name="T0" fmla="*/ 0 w 177"/>
                    <a:gd name="T1" fmla="*/ 0 h 140"/>
                    <a:gd name="T2" fmla="*/ 0 w 177"/>
                    <a:gd name="T3" fmla="*/ 0 h 140"/>
                    <a:gd name="T4" fmla="*/ 0 w 177"/>
                    <a:gd name="T5" fmla="*/ 0 h 140"/>
                    <a:gd name="T6" fmla="*/ 0 w 177"/>
                    <a:gd name="T7" fmla="*/ 0 h 140"/>
                    <a:gd name="T8" fmla="*/ 0 w 177"/>
                    <a:gd name="T9" fmla="*/ 0 h 140"/>
                    <a:gd name="T10" fmla="*/ 0 w 177"/>
                    <a:gd name="T11" fmla="*/ 0 h 140"/>
                    <a:gd name="T12" fmla="*/ 0 w 177"/>
                    <a:gd name="T13" fmla="*/ 0 h 1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7"/>
                    <a:gd name="T22" fmla="*/ 0 h 140"/>
                    <a:gd name="T23" fmla="*/ 177 w 177"/>
                    <a:gd name="T24" fmla="*/ 140 h 14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7" h="140">
                      <a:moveTo>
                        <a:pt x="0" y="56"/>
                      </a:moveTo>
                      <a:lnTo>
                        <a:pt x="16" y="98"/>
                      </a:lnTo>
                      <a:lnTo>
                        <a:pt x="32" y="140"/>
                      </a:lnTo>
                      <a:lnTo>
                        <a:pt x="177" y="83"/>
                      </a:lnTo>
                      <a:lnTo>
                        <a:pt x="161" y="41"/>
                      </a:lnTo>
                      <a:lnTo>
                        <a:pt x="145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4" name="Freeform 1512"/>
                <p:cNvSpPr>
                  <a:spLocks/>
                </p:cNvSpPr>
                <p:nvPr/>
              </p:nvSpPr>
              <p:spPr bwMode="auto">
                <a:xfrm>
                  <a:off x="1395" y="2407"/>
                  <a:ext cx="30" cy="23"/>
                </a:xfrm>
                <a:custGeom>
                  <a:avLst/>
                  <a:gdLst>
                    <a:gd name="T0" fmla="*/ 0 w 177"/>
                    <a:gd name="T1" fmla="*/ 0 h 140"/>
                    <a:gd name="T2" fmla="*/ 0 w 177"/>
                    <a:gd name="T3" fmla="*/ 0 h 140"/>
                    <a:gd name="T4" fmla="*/ 0 w 177"/>
                    <a:gd name="T5" fmla="*/ 0 h 140"/>
                    <a:gd name="T6" fmla="*/ 0 w 177"/>
                    <a:gd name="T7" fmla="*/ 0 h 140"/>
                    <a:gd name="T8" fmla="*/ 0 w 177"/>
                    <a:gd name="T9" fmla="*/ 0 h 140"/>
                    <a:gd name="T10" fmla="*/ 0 w 177"/>
                    <a:gd name="T11" fmla="*/ 0 h 140"/>
                    <a:gd name="T12" fmla="*/ 0 w 177"/>
                    <a:gd name="T13" fmla="*/ 0 h 1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7"/>
                    <a:gd name="T22" fmla="*/ 0 h 140"/>
                    <a:gd name="T23" fmla="*/ 177 w 177"/>
                    <a:gd name="T24" fmla="*/ 140 h 14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7" h="140">
                      <a:moveTo>
                        <a:pt x="0" y="56"/>
                      </a:moveTo>
                      <a:lnTo>
                        <a:pt x="16" y="98"/>
                      </a:lnTo>
                      <a:lnTo>
                        <a:pt x="32" y="140"/>
                      </a:lnTo>
                      <a:lnTo>
                        <a:pt x="177" y="83"/>
                      </a:lnTo>
                      <a:lnTo>
                        <a:pt x="161" y="41"/>
                      </a:lnTo>
                      <a:lnTo>
                        <a:pt x="145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5" name="Freeform 1513"/>
                <p:cNvSpPr>
                  <a:spLocks/>
                </p:cNvSpPr>
                <p:nvPr/>
              </p:nvSpPr>
              <p:spPr bwMode="auto">
                <a:xfrm>
                  <a:off x="1422" y="2414"/>
                  <a:ext cx="7" cy="7"/>
                </a:xfrm>
                <a:custGeom>
                  <a:avLst/>
                  <a:gdLst>
                    <a:gd name="T0" fmla="*/ 0 w 40"/>
                    <a:gd name="T1" fmla="*/ 0 h 42"/>
                    <a:gd name="T2" fmla="*/ 0 w 40"/>
                    <a:gd name="T3" fmla="*/ 0 h 42"/>
                    <a:gd name="T4" fmla="*/ 0 w 40"/>
                    <a:gd name="T5" fmla="*/ 0 h 42"/>
                    <a:gd name="T6" fmla="*/ 0 w 40"/>
                    <a:gd name="T7" fmla="*/ 0 h 42"/>
                    <a:gd name="T8" fmla="*/ 0 w 40"/>
                    <a:gd name="T9" fmla="*/ 0 h 42"/>
                    <a:gd name="T10" fmla="*/ 0 w 40"/>
                    <a:gd name="T11" fmla="*/ 0 h 42"/>
                    <a:gd name="T12" fmla="*/ 0 w 40"/>
                    <a:gd name="T13" fmla="*/ 0 h 42"/>
                    <a:gd name="T14" fmla="*/ 0 w 40"/>
                    <a:gd name="T15" fmla="*/ 0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"/>
                    <a:gd name="T25" fmla="*/ 0 h 42"/>
                    <a:gd name="T26" fmla="*/ 40 w 40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" h="42">
                      <a:moveTo>
                        <a:pt x="0" y="0"/>
                      </a:moveTo>
                      <a:lnTo>
                        <a:pt x="16" y="42"/>
                      </a:lnTo>
                      <a:lnTo>
                        <a:pt x="21" y="39"/>
                      </a:lnTo>
                      <a:lnTo>
                        <a:pt x="26" y="37"/>
                      </a:lnTo>
                      <a:lnTo>
                        <a:pt x="30" y="32"/>
                      </a:lnTo>
                      <a:lnTo>
                        <a:pt x="34" y="29"/>
                      </a:lnTo>
                      <a:lnTo>
                        <a:pt x="40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6" name="Freeform 1514"/>
                <p:cNvSpPr>
                  <a:spLocks/>
                </p:cNvSpPr>
                <p:nvPr/>
              </p:nvSpPr>
              <p:spPr bwMode="auto">
                <a:xfrm>
                  <a:off x="1425" y="2417"/>
                  <a:ext cx="4" cy="4"/>
                </a:xfrm>
                <a:custGeom>
                  <a:avLst/>
                  <a:gdLst>
                    <a:gd name="T0" fmla="*/ 0 w 24"/>
                    <a:gd name="T1" fmla="*/ 0 h 22"/>
                    <a:gd name="T2" fmla="*/ 0 w 24"/>
                    <a:gd name="T3" fmla="*/ 0 h 22"/>
                    <a:gd name="T4" fmla="*/ 0 w 24"/>
                    <a:gd name="T5" fmla="*/ 0 h 22"/>
                    <a:gd name="T6" fmla="*/ 0 w 24"/>
                    <a:gd name="T7" fmla="*/ 0 h 22"/>
                    <a:gd name="T8" fmla="*/ 0 w 24"/>
                    <a:gd name="T9" fmla="*/ 0 h 22"/>
                    <a:gd name="T10" fmla="*/ 0 w 24"/>
                    <a:gd name="T11" fmla="*/ 0 h 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2"/>
                    <a:gd name="T20" fmla="*/ 24 w 24"/>
                    <a:gd name="T21" fmla="*/ 22 h 2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2">
                      <a:moveTo>
                        <a:pt x="0" y="22"/>
                      </a:moveTo>
                      <a:lnTo>
                        <a:pt x="5" y="19"/>
                      </a:lnTo>
                      <a:lnTo>
                        <a:pt x="10" y="17"/>
                      </a:lnTo>
                      <a:lnTo>
                        <a:pt x="14" y="12"/>
                      </a:lnTo>
                      <a:lnTo>
                        <a:pt x="18" y="9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7" name="Freeform 1515"/>
                <p:cNvSpPr>
                  <a:spLocks/>
                </p:cNvSpPr>
                <p:nvPr/>
              </p:nvSpPr>
              <p:spPr bwMode="auto">
                <a:xfrm>
                  <a:off x="1416" y="2387"/>
                  <a:ext cx="24" cy="30"/>
                </a:xfrm>
                <a:custGeom>
                  <a:avLst/>
                  <a:gdLst>
                    <a:gd name="T0" fmla="*/ 0 w 146"/>
                    <a:gd name="T1" fmla="*/ 0 h 180"/>
                    <a:gd name="T2" fmla="*/ 0 w 146"/>
                    <a:gd name="T3" fmla="*/ 0 h 180"/>
                    <a:gd name="T4" fmla="*/ 0 w 146"/>
                    <a:gd name="T5" fmla="*/ 0 h 180"/>
                    <a:gd name="T6" fmla="*/ 0 w 146"/>
                    <a:gd name="T7" fmla="*/ 0 h 180"/>
                    <a:gd name="T8" fmla="*/ 0 w 146"/>
                    <a:gd name="T9" fmla="*/ 0 h 180"/>
                    <a:gd name="T10" fmla="*/ 0 w 146"/>
                    <a:gd name="T11" fmla="*/ 0 h 180"/>
                    <a:gd name="T12" fmla="*/ 0 w 146"/>
                    <a:gd name="T13" fmla="*/ 0 h 1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6"/>
                    <a:gd name="T22" fmla="*/ 0 h 180"/>
                    <a:gd name="T23" fmla="*/ 146 w 146"/>
                    <a:gd name="T24" fmla="*/ 180 h 18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6" h="180">
                      <a:moveTo>
                        <a:pt x="0" y="141"/>
                      </a:moveTo>
                      <a:lnTo>
                        <a:pt x="39" y="160"/>
                      </a:lnTo>
                      <a:lnTo>
                        <a:pt x="79" y="180"/>
                      </a:lnTo>
                      <a:lnTo>
                        <a:pt x="146" y="39"/>
                      </a:lnTo>
                      <a:lnTo>
                        <a:pt x="106" y="19"/>
                      </a:lnTo>
                      <a:lnTo>
                        <a:pt x="67" y="0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8" name="Freeform 1516"/>
                <p:cNvSpPr>
                  <a:spLocks/>
                </p:cNvSpPr>
                <p:nvPr/>
              </p:nvSpPr>
              <p:spPr bwMode="auto">
                <a:xfrm>
                  <a:off x="1416" y="2387"/>
                  <a:ext cx="24" cy="30"/>
                </a:xfrm>
                <a:custGeom>
                  <a:avLst/>
                  <a:gdLst>
                    <a:gd name="T0" fmla="*/ 0 w 146"/>
                    <a:gd name="T1" fmla="*/ 0 h 180"/>
                    <a:gd name="T2" fmla="*/ 0 w 146"/>
                    <a:gd name="T3" fmla="*/ 0 h 180"/>
                    <a:gd name="T4" fmla="*/ 0 w 146"/>
                    <a:gd name="T5" fmla="*/ 0 h 180"/>
                    <a:gd name="T6" fmla="*/ 0 w 146"/>
                    <a:gd name="T7" fmla="*/ 0 h 180"/>
                    <a:gd name="T8" fmla="*/ 0 w 146"/>
                    <a:gd name="T9" fmla="*/ 0 h 180"/>
                    <a:gd name="T10" fmla="*/ 0 w 146"/>
                    <a:gd name="T11" fmla="*/ 0 h 180"/>
                    <a:gd name="T12" fmla="*/ 0 w 146"/>
                    <a:gd name="T13" fmla="*/ 0 h 1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6"/>
                    <a:gd name="T22" fmla="*/ 0 h 180"/>
                    <a:gd name="T23" fmla="*/ 146 w 146"/>
                    <a:gd name="T24" fmla="*/ 180 h 18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6" h="180">
                      <a:moveTo>
                        <a:pt x="0" y="141"/>
                      </a:moveTo>
                      <a:lnTo>
                        <a:pt x="39" y="160"/>
                      </a:lnTo>
                      <a:lnTo>
                        <a:pt x="79" y="180"/>
                      </a:lnTo>
                      <a:lnTo>
                        <a:pt x="146" y="39"/>
                      </a:lnTo>
                      <a:lnTo>
                        <a:pt x="106" y="19"/>
                      </a:lnTo>
                      <a:lnTo>
                        <a:pt x="67" y="0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9" name="Freeform 1517"/>
                <p:cNvSpPr>
                  <a:spLocks/>
                </p:cNvSpPr>
                <p:nvPr/>
              </p:nvSpPr>
              <p:spPr bwMode="auto">
                <a:xfrm>
                  <a:off x="1427" y="2383"/>
                  <a:ext cx="14" cy="10"/>
                </a:xfrm>
                <a:custGeom>
                  <a:avLst/>
                  <a:gdLst>
                    <a:gd name="T0" fmla="*/ 0 w 83"/>
                    <a:gd name="T1" fmla="*/ 0 h 64"/>
                    <a:gd name="T2" fmla="*/ 0 w 83"/>
                    <a:gd name="T3" fmla="*/ 0 h 64"/>
                    <a:gd name="T4" fmla="*/ 0 w 83"/>
                    <a:gd name="T5" fmla="*/ 0 h 64"/>
                    <a:gd name="T6" fmla="*/ 0 w 83"/>
                    <a:gd name="T7" fmla="*/ 0 h 64"/>
                    <a:gd name="T8" fmla="*/ 0 w 83"/>
                    <a:gd name="T9" fmla="*/ 0 h 64"/>
                    <a:gd name="T10" fmla="*/ 0 w 83"/>
                    <a:gd name="T11" fmla="*/ 0 h 64"/>
                    <a:gd name="T12" fmla="*/ 0 w 83"/>
                    <a:gd name="T13" fmla="*/ 0 h 64"/>
                    <a:gd name="T14" fmla="*/ 0 w 83"/>
                    <a:gd name="T15" fmla="*/ 0 h 64"/>
                    <a:gd name="T16" fmla="*/ 0 w 83"/>
                    <a:gd name="T17" fmla="*/ 0 h 64"/>
                    <a:gd name="T18" fmla="*/ 0 w 83"/>
                    <a:gd name="T19" fmla="*/ 0 h 64"/>
                    <a:gd name="T20" fmla="*/ 0 w 83"/>
                    <a:gd name="T21" fmla="*/ 0 h 64"/>
                    <a:gd name="T22" fmla="*/ 0 w 83"/>
                    <a:gd name="T23" fmla="*/ 0 h 64"/>
                    <a:gd name="T24" fmla="*/ 0 w 83"/>
                    <a:gd name="T25" fmla="*/ 0 h 64"/>
                    <a:gd name="T26" fmla="*/ 0 w 83"/>
                    <a:gd name="T27" fmla="*/ 0 h 64"/>
                    <a:gd name="T28" fmla="*/ 0 w 83"/>
                    <a:gd name="T29" fmla="*/ 0 h 64"/>
                    <a:gd name="T30" fmla="*/ 0 w 83"/>
                    <a:gd name="T31" fmla="*/ 0 h 6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3"/>
                    <a:gd name="T49" fmla="*/ 0 h 64"/>
                    <a:gd name="T50" fmla="*/ 83 w 83"/>
                    <a:gd name="T51" fmla="*/ 64 h 6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3" h="64">
                      <a:moveTo>
                        <a:pt x="39" y="44"/>
                      </a:moveTo>
                      <a:lnTo>
                        <a:pt x="0" y="25"/>
                      </a:lnTo>
                      <a:lnTo>
                        <a:pt x="5" y="17"/>
                      </a:lnTo>
                      <a:lnTo>
                        <a:pt x="13" y="9"/>
                      </a:lnTo>
                      <a:lnTo>
                        <a:pt x="22" y="4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3" y="3"/>
                      </a:lnTo>
                      <a:lnTo>
                        <a:pt x="63" y="7"/>
                      </a:lnTo>
                      <a:lnTo>
                        <a:pt x="71" y="13"/>
                      </a:lnTo>
                      <a:lnTo>
                        <a:pt x="78" y="22"/>
                      </a:lnTo>
                      <a:lnTo>
                        <a:pt x="82" y="33"/>
                      </a:lnTo>
                      <a:lnTo>
                        <a:pt x="83" y="42"/>
                      </a:lnTo>
                      <a:lnTo>
                        <a:pt x="83" y="53"/>
                      </a:lnTo>
                      <a:lnTo>
                        <a:pt x="79" y="64"/>
                      </a:lnTo>
                      <a:lnTo>
                        <a:pt x="39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90" name="Freeform 1518"/>
                <p:cNvSpPr>
                  <a:spLocks/>
                </p:cNvSpPr>
                <p:nvPr/>
              </p:nvSpPr>
              <p:spPr bwMode="auto">
                <a:xfrm>
                  <a:off x="1427" y="2383"/>
                  <a:ext cx="14" cy="10"/>
                </a:xfrm>
                <a:custGeom>
                  <a:avLst/>
                  <a:gdLst>
                    <a:gd name="T0" fmla="*/ 0 w 83"/>
                    <a:gd name="T1" fmla="*/ 0 h 64"/>
                    <a:gd name="T2" fmla="*/ 0 w 83"/>
                    <a:gd name="T3" fmla="*/ 0 h 64"/>
                    <a:gd name="T4" fmla="*/ 0 w 83"/>
                    <a:gd name="T5" fmla="*/ 0 h 64"/>
                    <a:gd name="T6" fmla="*/ 0 w 83"/>
                    <a:gd name="T7" fmla="*/ 0 h 64"/>
                    <a:gd name="T8" fmla="*/ 0 w 83"/>
                    <a:gd name="T9" fmla="*/ 0 h 64"/>
                    <a:gd name="T10" fmla="*/ 0 w 83"/>
                    <a:gd name="T11" fmla="*/ 0 h 64"/>
                    <a:gd name="T12" fmla="*/ 0 w 83"/>
                    <a:gd name="T13" fmla="*/ 0 h 64"/>
                    <a:gd name="T14" fmla="*/ 0 w 83"/>
                    <a:gd name="T15" fmla="*/ 0 h 64"/>
                    <a:gd name="T16" fmla="*/ 0 w 83"/>
                    <a:gd name="T17" fmla="*/ 0 h 64"/>
                    <a:gd name="T18" fmla="*/ 0 w 83"/>
                    <a:gd name="T19" fmla="*/ 0 h 64"/>
                    <a:gd name="T20" fmla="*/ 0 w 83"/>
                    <a:gd name="T21" fmla="*/ 0 h 64"/>
                    <a:gd name="T22" fmla="*/ 0 w 83"/>
                    <a:gd name="T23" fmla="*/ 0 h 64"/>
                    <a:gd name="T24" fmla="*/ 0 w 83"/>
                    <a:gd name="T25" fmla="*/ 0 h 64"/>
                    <a:gd name="T26" fmla="*/ 0 w 83"/>
                    <a:gd name="T27" fmla="*/ 0 h 6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3"/>
                    <a:gd name="T43" fmla="*/ 0 h 64"/>
                    <a:gd name="T44" fmla="*/ 83 w 83"/>
                    <a:gd name="T45" fmla="*/ 64 h 6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3" h="64">
                      <a:moveTo>
                        <a:pt x="0" y="25"/>
                      </a:moveTo>
                      <a:lnTo>
                        <a:pt x="5" y="17"/>
                      </a:lnTo>
                      <a:lnTo>
                        <a:pt x="13" y="9"/>
                      </a:lnTo>
                      <a:lnTo>
                        <a:pt x="22" y="4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3" y="3"/>
                      </a:lnTo>
                      <a:lnTo>
                        <a:pt x="63" y="7"/>
                      </a:lnTo>
                      <a:lnTo>
                        <a:pt x="71" y="13"/>
                      </a:lnTo>
                      <a:lnTo>
                        <a:pt x="78" y="22"/>
                      </a:lnTo>
                      <a:lnTo>
                        <a:pt x="82" y="33"/>
                      </a:lnTo>
                      <a:lnTo>
                        <a:pt x="83" y="42"/>
                      </a:lnTo>
                      <a:lnTo>
                        <a:pt x="83" y="53"/>
                      </a:lnTo>
                      <a:lnTo>
                        <a:pt x="79" y="6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91" name="Freeform 1519"/>
                <p:cNvSpPr>
                  <a:spLocks/>
                </p:cNvSpPr>
                <p:nvPr/>
              </p:nvSpPr>
              <p:spPr bwMode="auto">
                <a:xfrm>
                  <a:off x="1509" y="2378"/>
                  <a:ext cx="15" cy="10"/>
                </a:xfrm>
                <a:custGeom>
                  <a:avLst/>
                  <a:gdLst>
                    <a:gd name="T0" fmla="*/ 0 w 85"/>
                    <a:gd name="T1" fmla="*/ 0 h 58"/>
                    <a:gd name="T2" fmla="*/ 0 w 85"/>
                    <a:gd name="T3" fmla="*/ 0 h 58"/>
                    <a:gd name="T4" fmla="*/ 0 w 85"/>
                    <a:gd name="T5" fmla="*/ 0 h 58"/>
                    <a:gd name="T6" fmla="*/ 0 w 85"/>
                    <a:gd name="T7" fmla="*/ 0 h 58"/>
                    <a:gd name="T8" fmla="*/ 0 w 85"/>
                    <a:gd name="T9" fmla="*/ 0 h 58"/>
                    <a:gd name="T10" fmla="*/ 0 w 85"/>
                    <a:gd name="T11" fmla="*/ 0 h 58"/>
                    <a:gd name="T12" fmla="*/ 0 w 85"/>
                    <a:gd name="T13" fmla="*/ 0 h 58"/>
                    <a:gd name="T14" fmla="*/ 0 w 85"/>
                    <a:gd name="T15" fmla="*/ 0 h 58"/>
                    <a:gd name="T16" fmla="*/ 0 w 85"/>
                    <a:gd name="T17" fmla="*/ 0 h 58"/>
                    <a:gd name="T18" fmla="*/ 0 w 85"/>
                    <a:gd name="T19" fmla="*/ 0 h 58"/>
                    <a:gd name="T20" fmla="*/ 0 w 85"/>
                    <a:gd name="T21" fmla="*/ 0 h 58"/>
                    <a:gd name="T22" fmla="*/ 0 w 85"/>
                    <a:gd name="T23" fmla="*/ 0 h 58"/>
                    <a:gd name="T24" fmla="*/ 0 w 85"/>
                    <a:gd name="T25" fmla="*/ 0 h 58"/>
                    <a:gd name="T26" fmla="*/ 0 w 85"/>
                    <a:gd name="T27" fmla="*/ 0 h 58"/>
                    <a:gd name="T28" fmla="*/ 0 w 85"/>
                    <a:gd name="T29" fmla="*/ 0 h 58"/>
                    <a:gd name="T30" fmla="*/ 0 w 85"/>
                    <a:gd name="T31" fmla="*/ 0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58"/>
                    <a:gd name="T50" fmla="*/ 85 w 85"/>
                    <a:gd name="T51" fmla="*/ 58 h 5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58">
                      <a:moveTo>
                        <a:pt x="43" y="43"/>
                      </a:moveTo>
                      <a:lnTo>
                        <a:pt x="2" y="58"/>
                      </a:lnTo>
                      <a:lnTo>
                        <a:pt x="0" y="48"/>
                      </a:lnTo>
                      <a:lnTo>
                        <a:pt x="0" y="37"/>
                      </a:lnTo>
                      <a:lnTo>
                        <a:pt x="2" y="27"/>
                      </a:lnTo>
                      <a:lnTo>
                        <a:pt x="7" y="18"/>
                      </a:lnTo>
                      <a:lnTo>
                        <a:pt x="15" y="10"/>
                      </a:lnTo>
                      <a:lnTo>
                        <a:pt x="23" y="4"/>
                      </a:lnTo>
                      <a:lnTo>
                        <a:pt x="34" y="1"/>
                      </a:lnTo>
                      <a:lnTo>
                        <a:pt x="44" y="0"/>
                      </a:lnTo>
                      <a:lnTo>
                        <a:pt x="55" y="1"/>
                      </a:lnTo>
                      <a:lnTo>
                        <a:pt x="65" y="5"/>
                      </a:lnTo>
                      <a:lnTo>
                        <a:pt x="73" y="10"/>
                      </a:lnTo>
                      <a:lnTo>
                        <a:pt x="80" y="19"/>
                      </a:lnTo>
                      <a:lnTo>
                        <a:pt x="85" y="28"/>
                      </a:lnTo>
                      <a:lnTo>
                        <a:pt x="43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92" name="Freeform 1520"/>
                <p:cNvSpPr>
                  <a:spLocks/>
                </p:cNvSpPr>
                <p:nvPr/>
              </p:nvSpPr>
              <p:spPr bwMode="auto">
                <a:xfrm>
                  <a:off x="1509" y="2378"/>
                  <a:ext cx="15" cy="10"/>
                </a:xfrm>
                <a:custGeom>
                  <a:avLst/>
                  <a:gdLst>
                    <a:gd name="T0" fmla="*/ 0 w 85"/>
                    <a:gd name="T1" fmla="*/ 0 h 58"/>
                    <a:gd name="T2" fmla="*/ 0 w 85"/>
                    <a:gd name="T3" fmla="*/ 0 h 58"/>
                    <a:gd name="T4" fmla="*/ 0 w 85"/>
                    <a:gd name="T5" fmla="*/ 0 h 58"/>
                    <a:gd name="T6" fmla="*/ 0 w 85"/>
                    <a:gd name="T7" fmla="*/ 0 h 58"/>
                    <a:gd name="T8" fmla="*/ 0 w 85"/>
                    <a:gd name="T9" fmla="*/ 0 h 58"/>
                    <a:gd name="T10" fmla="*/ 0 w 85"/>
                    <a:gd name="T11" fmla="*/ 0 h 58"/>
                    <a:gd name="T12" fmla="*/ 0 w 85"/>
                    <a:gd name="T13" fmla="*/ 0 h 58"/>
                    <a:gd name="T14" fmla="*/ 0 w 85"/>
                    <a:gd name="T15" fmla="*/ 0 h 58"/>
                    <a:gd name="T16" fmla="*/ 0 w 85"/>
                    <a:gd name="T17" fmla="*/ 0 h 58"/>
                    <a:gd name="T18" fmla="*/ 0 w 85"/>
                    <a:gd name="T19" fmla="*/ 0 h 58"/>
                    <a:gd name="T20" fmla="*/ 0 w 85"/>
                    <a:gd name="T21" fmla="*/ 0 h 58"/>
                    <a:gd name="T22" fmla="*/ 0 w 85"/>
                    <a:gd name="T23" fmla="*/ 0 h 58"/>
                    <a:gd name="T24" fmla="*/ 0 w 85"/>
                    <a:gd name="T25" fmla="*/ 0 h 58"/>
                    <a:gd name="T26" fmla="*/ 0 w 85"/>
                    <a:gd name="T27" fmla="*/ 0 h 5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58"/>
                    <a:gd name="T44" fmla="*/ 85 w 85"/>
                    <a:gd name="T45" fmla="*/ 58 h 5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58">
                      <a:moveTo>
                        <a:pt x="2" y="58"/>
                      </a:moveTo>
                      <a:lnTo>
                        <a:pt x="0" y="48"/>
                      </a:lnTo>
                      <a:lnTo>
                        <a:pt x="0" y="37"/>
                      </a:lnTo>
                      <a:lnTo>
                        <a:pt x="2" y="27"/>
                      </a:lnTo>
                      <a:lnTo>
                        <a:pt x="7" y="18"/>
                      </a:lnTo>
                      <a:lnTo>
                        <a:pt x="15" y="10"/>
                      </a:lnTo>
                      <a:lnTo>
                        <a:pt x="23" y="4"/>
                      </a:lnTo>
                      <a:lnTo>
                        <a:pt x="34" y="1"/>
                      </a:lnTo>
                      <a:lnTo>
                        <a:pt x="44" y="0"/>
                      </a:lnTo>
                      <a:lnTo>
                        <a:pt x="55" y="1"/>
                      </a:lnTo>
                      <a:lnTo>
                        <a:pt x="65" y="5"/>
                      </a:lnTo>
                      <a:lnTo>
                        <a:pt x="73" y="10"/>
                      </a:lnTo>
                      <a:lnTo>
                        <a:pt x="80" y="19"/>
                      </a:lnTo>
                      <a:lnTo>
                        <a:pt x="85" y="2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93" name="Freeform 1521"/>
                <p:cNvSpPr>
                  <a:spLocks/>
                </p:cNvSpPr>
                <p:nvPr/>
              </p:nvSpPr>
              <p:spPr bwMode="auto">
                <a:xfrm>
                  <a:off x="1510" y="2383"/>
                  <a:ext cx="23" cy="31"/>
                </a:xfrm>
                <a:custGeom>
                  <a:avLst/>
                  <a:gdLst>
                    <a:gd name="T0" fmla="*/ 0 w 141"/>
                    <a:gd name="T1" fmla="*/ 0 h 190"/>
                    <a:gd name="T2" fmla="*/ 0 w 141"/>
                    <a:gd name="T3" fmla="*/ 0 h 190"/>
                    <a:gd name="T4" fmla="*/ 0 w 141"/>
                    <a:gd name="T5" fmla="*/ 0 h 190"/>
                    <a:gd name="T6" fmla="*/ 0 w 141"/>
                    <a:gd name="T7" fmla="*/ 0 h 190"/>
                    <a:gd name="T8" fmla="*/ 0 w 141"/>
                    <a:gd name="T9" fmla="*/ 0 h 190"/>
                    <a:gd name="T10" fmla="*/ 0 w 141"/>
                    <a:gd name="T11" fmla="*/ 0 h 190"/>
                    <a:gd name="T12" fmla="*/ 0 w 141"/>
                    <a:gd name="T13" fmla="*/ 0 h 19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1"/>
                    <a:gd name="T22" fmla="*/ 0 h 190"/>
                    <a:gd name="T23" fmla="*/ 141 w 141"/>
                    <a:gd name="T24" fmla="*/ 190 h 19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1" h="190">
                      <a:moveTo>
                        <a:pt x="83" y="0"/>
                      </a:moveTo>
                      <a:lnTo>
                        <a:pt x="41" y="15"/>
                      </a:lnTo>
                      <a:lnTo>
                        <a:pt x="0" y="30"/>
                      </a:lnTo>
                      <a:lnTo>
                        <a:pt x="57" y="190"/>
                      </a:lnTo>
                      <a:lnTo>
                        <a:pt x="99" y="175"/>
                      </a:lnTo>
                      <a:lnTo>
                        <a:pt x="141" y="16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94" name="Freeform 1522"/>
                <p:cNvSpPr>
                  <a:spLocks/>
                </p:cNvSpPr>
                <p:nvPr/>
              </p:nvSpPr>
              <p:spPr bwMode="auto">
                <a:xfrm>
                  <a:off x="1510" y="2383"/>
                  <a:ext cx="23" cy="31"/>
                </a:xfrm>
                <a:custGeom>
                  <a:avLst/>
                  <a:gdLst>
                    <a:gd name="T0" fmla="*/ 0 w 141"/>
                    <a:gd name="T1" fmla="*/ 0 h 190"/>
                    <a:gd name="T2" fmla="*/ 0 w 141"/>
                    <a:gd name="T3" fmla="*/ 0 h 190"/>
                    <a:gd name="T4" fmla="*/ 0 w 141"/>
                    <a:gd name="T5" fmla="*/ 0 h 190"/>
                    <a:gd name="T6" fmla="*/ 0 w 141"/>
                    <a:gd name="T7" fmla="*/ 0 h 190"/>
                    <a:gd name="T8" fmla="*/ 0 w 141"/>
                    <a:gd name="T9" fmla="*/ 0 h 190"/>
                    <a:gd name="T10" fmla="*/ 0 w 141"/>
                    <a:gd name="T11" fmla="*/ 0 h 190"/>
                    <a:gd name="T12" fmla="*/ 0 w 141"/>
                    <a:gd name="T13" fmla="*/ 0 h 19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1"/>
                    <a:gd name="T22" fmla="*/ 0 h 190"/>
                    <a:gd name="T23" fmla="*/ 141 w 141"/>
                    <a:gd name="T24" fmla="*/ 190 h 19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1" h="190">
                      <a:moveTo>
                        <a:pt x="83" y="0"/>
                      </a:moveTo>
                      <a:lnTo>
                        <a:pt x="41" y="15"/>
                      </a:lnTo>
                      <a:lnTo>
                        <a:pt x="0" y="30"/>
                      </a:lnTo>
                      <a:lnTo>
                        <a:pt x="57" y="190"/>
                      </a:lnTo>
                      <a:lnTo>
                        <a:pt x="99" y="175"/>
                      </a:lnTo>
                      <a:lnTo>
                        <a:pt x="141" y="16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95" name="Freeform 1523"/>
                <p:cNvSpPr>
                  <a:spLocks/>
                </p:cNvSpPr>
                <p:nvPr/>
              </p:nvSpPr>
              <p:spPr bwMode="auto">
                <a:xfrm>
                  <a:off x="1519" y="2412"/>
                  <a:ext cx="7" cy="7"/>
                </a:xfrm>
                <a:custGeom>
                  <a:avLst/>
                  <a:gdLst>
                    <a:gd name="T0" fmla="*/ 0 w 42"/>
                    <a:gd name="T1" fmla="*/ 0 h 40"/>
                    <a:gd name="T2" fmla="*/ 0 w 42"/>
                    <a:gd name="T3" fmla="*/ 0 h 40"/>
                    <a:gd name="T4" fmla="*/ 0 w 42"/>
                    <a:gd name="T5" fmla="*/ 0 h 40"/>
                    <a:gd name="T6" fmla="*/ 0 w 42"/>
                    <a:gd name="T7" fmla="*/ 0 h 40"/>
                    <a:gd name="T8" fmla="*/ 0 w 42"/>
                    <a:gd name="T9" fmla="*/ 0 h 40"/>
                    <a:gd name="T10" fmla="*/ 0 w 42"/>
                    <a:gd name="T11" fmla="*/ 0 h 40"/>
                    <a:gd name="T12" fmla="*/ 0 w 42"/>
                    <a:gd name="T13" fmla="*/ 0 h 40"/>
                    <a:gd name="T14" fmla="*/ 0 w 42"/>
                    <a:gd name="T15" fmla="*/ 0 h 40"/>
                    <a:gd name="T16" fmla="*/ 0 w 42"/>
                    <a:gd name="T17" fmla="*/ 0 h 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2"/>
                    <a:gd name="T28" fmla="*/ 0 h 40"/>
                    <a:gd name="T29" fmla="*/ 42 w 42"/>
                    <a:gd name="T30" fmla="*/ 40 h 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2" h="40">
                      <a:moveTo>
                        <a:pt x="42" y="0"/>
                      </a:moveTo>
                      <a:lnTo>
                        <a:pt x="0" y="15"/>
                      </a:lnTo>
                      <a:lnTo>
                        <a:pt x="3" y="20"/>
                      </a:lnTo>
                      <a:lnTo>
                        <a:pt x="6" y="24"/>
                      </a:lnTo>
                      <a:lnTo>
                        <a:pt x="9" y="30"/>
                      </a:lnTo>
                      <a:lnTo>
                        <a:pt x="13" y="33"/>
                      </a:lnTo>
                      <a:lnTo>
                        <a:pt x="18" y="36"/>
                      </a:lnTo>
                      <a:lnTo>
                        <a:pt x="24" y="40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96" name="Freeform 1524"/>
                <p:cNvSpPr>
                  <a:spLocks/>
                </p:cNvSpPr>
                <p:nvPr/>
              </p:nvSpPr>
              <p:spPr bwMode="auto">
                <a:xfrm>
                  <a:off x="1519" y="2414"/>
                  <a:ext cx="4" cy="5"/>
                </a:xfrm>
                <a:custGeom>
                  <a:avLst/>
                  <a:gdLst>
                    <a:gd name="T0" fmla="*/ 0 w 24"/>
                    <a:gd name="T1" fmla="*/ 0 h 25"/>
                    <a:gd name="T2" fmla="*/ 0 w 24"/>
                    <a:gd name="T3" fmla="*/ 0 h 25"/>
                    <a:gd name="T4" fmla="*/ 0 w 24"/>
                    <a:gd name="T5" fmla="*/ 0 h 25"/>
                    <a:gd name="T6" fmla="*/ 0 w 24"/>
                    <a:gd name="T7" fmla="*/ 0 h 25"/>
                    <a:gd name="T8" fmla="*/ 0 w 24"/>
                    <a:gd name="T9" fmla="*/ 0 h 25"/>
                    <a:gd name="T10" fmla="*/ 0 w 24"/>
                    <a:gd name="T11" fmla="*/ 0 h 25"/>
                    <a:gd name="T12" fmla="*/ 0 w 24"/>
                    <a:gd name="T13" fmla="*/ 0 h 2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"/>
                    <a:gd name="T22" fmla="*/ 0 h 25"/>
                    <a:gd name="T23" fmla="*/ 24 w 24"/>
                    <a:gd name="T24" fmla="*/ 25 h 2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" h="2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6" y="9"/>
                      </a:lnTo>
                      <a:lnTo>
                        <a:pt x="9" y="15"/>
                      </a:lnTo>
                      <a:lnTo>
                        <a:pt x="13" y="18"/>
                      </a:lnTo>
                      <a:lnTo>
                        <a:pt x="18" y="21"/>
                      </a:lnTo>
                      <a:lnTo>
                        <a:pt x="24" y="2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97" name="Freeform 1525"/>
                <p:cNvSpPr>
                  <a:spLocks/>
                </p:cNvSpPr>
                <p:nvPr/>
              </p:nvSpPr>
              <p:spPr bwMode="auto">
                <a:xfrm>
                  <a:off x="1523" y="2405"/>
                  <a:ext cx="32" cy="25"/>
                </a:xfrm>
                <a:custGeom>
                  <a:avLst/>
                  <a:gdLst>
                    <a:gd name="T0" fmla="*/ 0 w 191"/>
                    <a:gd name="T1" fmla="*/ 0 h 149"/>
                    <a:gd name="T2" fmla="*/ 0 w 191"/>
                    <a:gd name="T3" fmla="*/ 0 h 149"/>
                    <a:gd name="T4" fmla="*/ 0 w 191"/>
                    <a:gd name="T5" fmla="*/ 0 h 149"/>
                    <a:gd name="T6" fmla="*/ 0 w 191"/>
                    <a:gd name="T7" fmla="*/ 0 h 149"/>
                    <a:gd name="T8" fmla="*/ 0 w 191"/>
                    <a:gd name="T9" fmla="*/ 0 h 149"/>
                    <a:gd name="T10" fmla="*/ 0 w 191"/>
                    <a:gd name="T11" fmla="*/ 0 h 149"/>
                    <a:gd name="T12" fmla="*/ 0 w 191"/>
                    <a:gd name="T13" fmla="*/ 0 h 14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1"/>
                    <a:gd name="T22" fmla="*/ 0 h 149"/>
                    <a:gd name="T23" fmla="*/ 191 w 191"/>
                    <a:gd name="T24" fmla="*/ 149 h 14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1" h="149">
                      <a:moveTo>
                        <a:pt x="36" y="0"/>
                      </a:moveTo>
                      <a:lnTo>
                        <a:pt x="18" y="41"/>
                      </a:lnTo>
                      <a:lnTo>
                        <a:pt x="0" y="81"/>
                      </a:lnTo>
                      <a:lnTo>
                        <a:pt x="155" y="149"/>
                      </a:lnTo>
                      <a:lnTo>
                        <a:pt x="173" y="108"/>
                      </a:lnTo>
                      <a:lnTo>
                        <a:pt x="191" y="67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98" name="Freeform 1526"/>
                <p:cNvSpPr>
                  <a:spLocks/>
                </p:cNvSpPr>
                <p:nvPr/>
              </p:nvSpPr>
              <p:spPr bwMode="auto">
                <a:xfrm>
                  <a:off x="1523" y="2405"/>
                  <a:ext cx="32" cy="25"/>
                </a:xfrm>
                <a:custGeom>
                  <a:avLst/>
                  <a:gdLst>
                    <a:gd name="T0" fmla="*/ 0 w 191"/>
                    <a:gd name="T1" fmla="*/ 0 h 149"/>
                    <a:gd name="T2" fmla="*/ 0 w 191"/>
                    <a:gd name="T3" fmla="*/ 0 h 149"/>
                    <a:gd name="T4" fmla="*/ 0 w 191"/>
                    <a:gd name="T5" fmla="*/ 0 h 149"/>
                    <a:gd name="T6" fmla="*/ 0 w 191"/>
                    <a:gd name="T7" fmla="*/ 0 h 149"/>
                    <a:gd name="T8" fmla="*/ 0 w 191"/>
                    <a:gd name="T9" fmla="*/ 0 h 149"/>
                    <a:gd name="T10" fmla="*/ 0 w 191"/>
                    <a:gd name="T11" fmla="*/ 0 h 149"/>
                    <a:gd name="T12" fmla="*/ 0 w 191"/>
                    <a:gd name="T13" fmla="*/ 0 h 14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1"/>
                    <a:gd name="T22" fmla="*/ 0 h 149"/>
                    <a:gd name="T23" fmla="*/ 191 w 191"/>
                    <a:gd name="T24" fmla="*/ 149 h 14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1" h="149">
                      <a:moveTo>
                        <a:pt x="36" y="0"/>
                      </a:moveTo>
                      <a:lnTo>
                        <a:pt x="18" y="41"/>
                      </a:lnTo>
                      <a:lnTo>
                        <a:pt x="0" y="81"/>
                      </a:lnTo>
                      <a:lnTo>
                        <a:pt x="155" y="149"/>
                      </a:lnTo>
                      <a:lnTo>
                        <a:pt x="173" y="108"/>
                      </a:lnTo>
                      <a:lnTo>
                        <a:pt x="191" y="67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99" name="Freeform 1527"/>
                <p:cNvSpPr>
                  <a:spLocks/>
                </p:cNvSpPr>
                <p:nvPr/>
              </p:nvSpPr>
              <p:spPr bwMode="auto">
                <a:xfrm>
                  <a:off x="1549" y="2416"/>
                  <a:ext cx="10" cy="14"/>
                </a:xfrm>
                <a:custGeom>
                  <a:avLst/>
                  <a:gdLst>
                    <a:gd name="T0" fmla="*/ 0 w 62"/>
                    <a:gd name="T1" fmla="*/ 0 h 85"/>
                    <a:gd name="T2" fmla="*/ 0 w 62"/>
                    <a:gd name="T3" fmla="*/ 0 h 85"/>
                    <a:gd name="T4" fmla="*/ 0 w 62"/>
                    <a:gd name="T5" fmla="*/ 0 h 85"/>
                    <a:gd name="T6" fmla="*/ 0 w 62"/>
                    <a:gd name="T7" fmla="*/ 0 h 85"/>
                    <a:gd name="T8" fmla="*/ 0 w 62"/>
                    <a:gd name="T9" fmla="*/ 0 h 85"/>
                    <a:gd name="T10" fmla="*/ 0 w 62"/>
                    <a:gd name="T11" fmla="*/ 0 h 85"/>
                    <a:gd name="T12" fmla="*/ 0 w 62"/>
                    <a:gd name="T13" fmla="*/ 0 h 85"/>
                    <a:gd name="T14" fmla="*/ 0 w 62"/>
                    <a:gd name="T15" fmla="*/ 0 h 85"/>
                    <a:gd name="T16" fmla="*/ 0 w 62"/>
                    <a:gd name="T17" fmla="*/ 0 h 85"/>
                    <a:gd name="T18" fmla="*/ 0 w 62"/>
                    <a:gd name="T19" fmla="*/ 0 h 85"/>
                    <a:gd name="T20" fmla="*/ 0 w 62"/>
                    <a:gd name="T21" fmla="*/ 0 h 85"/>
                    <a:gd name="T22" fmla="*/ 0 w 62"/>
                    <a:gd name="T23" fmla="*/ 0 h 85"/>
                    <a:gd name="T24" fmla="*/ 0 w 62"/>
                    <a:gd name="T25" fmla="*/ 0 h 85"/>
                    <a:gd name="T26" fmla="*/ 0 w 62"/>
                    <a:gd name="T27" fmla="*/ 0 h 85"/>
                    <a:gd name="T28" fmla="*/ 0 w 62"/>
                    <a:gd name="T29" fmla="*/ 0 h 85"/>
                    <a:gd name="T30" fmla="*/ 0 w 62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2"/>
                    <a:gd name="T49" fmla="*/ 0 h 85"/>
                    <a:gd name="T50" fmla="*/ 62 w 62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2" h="85">
                      <a:moveTo>
                        <a:pt x="18" y="41"/>
                      </a:moveTo>
                      <a:lnTo>
                        <a:pt x="36" y="0"/>
                      </a:lnTo>
                      <a:lnTo>
                        <a:pt x="45" y="6"/>
                      </a:lnTo>
                      <a:lnTo>
                        <a:pt x="52" y="13"/>
                      </a:lnTo>
                      <a:lnTo>
                        <a:pt x="59" y="22"/>
                      </a:lnTo>
                      <a:lnTo>
                        <a:pt x="62" y="33"/>
                      </a:lnTo>
                      <a:lnTo>
                        <a:pt x="62" y="43"/>
                      </a:lnTo>
                      <a:lnTo>
                        <a:pt x="61" y="54"/>
                      </a:lnTo>
                      <a:lnTo>
                        <a:pt x="57" y="64"/>
                      </a:lnTo>
                      <a:lnTo>
                        <a:pt x="50" y="72"/>
                      </a:lnTo>
                      <a:lnTo>
                        <a:pt x="42" y="78"/>
                      </a:lnTo>
                      <a:lnTo>
                        <a:pt x="32" y="83"/>
                      </a:lnTo>
                      <a:lnTo>
                        <a:pt x="21" y="85"/>
                      </a:lnTo>
                      <a:lnTo>
                        <a:pt x="11" y="85"/>
                      </a:lnTo>
                      <a:lnTo>
                        <a:pt x="0" y="82"/>
                      </a:lnTo>
                      <a:lnTo>
                        <a:pt x="18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00" name="Freeform 1528"/>
                <p:cNvSpPr>
                  <a:spLocks/>
                </p:cNvSpPr>
                <p:nvPr/>
              </p:nvSpPr>
              <p:spPr bwMode="auto">
                <a:xfrm>
                  <a:off x="1549" y="2416"/>
                  <a:ext cx="10" cy="14"/>
                </a:xfrm>
                <a:custGeom>
                  <a:avLst/>
                  <a:gdLst>
                    <a:gd name="T0" fmla="*/ 0 w 62"/>
                    <a:gd name="T1" fmla="*/ 0 h 85"/>
                    <a:gd name="T2" fmla="*/ 0 w 62"/>
                    <a:gd name="T3" fmla="*/ 0 h 85"/>
                    <a:gd name="T4" fmla="*/ 0 w 62"/>
                    <a:gd name="T5" fmla="*/ 0 h 85"/>
                    <a:gd name="T6" fmla="*/ 0 w 62"/>
                    <a:gd name="T7" fmla="*/ 0 h 85"/>
                    <a:gd name="T8" fmla="*/ 0 w 62"/>
                    <a:gd name="T9" fmla="*/ 0 h 85"/>
                    <a:gd name="T10" fmla="*/ 0 w 62"/>
                    <a:gd name="T11" fmla="*/ 0 h 85"/>
                    <a:gd name="T12" fmla="*/ 0 w 62"/>
                    <a:gd name="T13" fmla="*/ 0 h 85"/>
                    <a:gd name="T14" fmla="*/ 0 w 62"/>
                    <a:gd name="T15" fmla="*/ 0 h 85"/>
                    <a:gd name="T16" fmla="*/ 0 w 62"/>
                    <a:gd name="T17" fmla="*/ 0 h 85"/>
                    <a:gd name="T18" fmla="*/ 0 w 62"/>
                    <a:gd name="T19" fmla="*/ 0 h 85"/>
                    <a:gd name="T20" fmla="*/ 0 w 62"/>
                    <a:gd name="T21" fmla="*/ 0 h 85"/>
                    <a:gd name="T22" fmla="*/ 0 w 62"/>
                    <a:gd name="T23" fmla="*/ 0 h 85"/>
                    <a:gd name="T24" fmla="*/ 0 w 62"/>
                    <a:gd name="T25" fmla="*/ 0 h 85"/>
                    <a:gd name="T26" fmla="*/ 0 w 62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2"/>
                    <a:gd name="T43" fmla="*/ 0 h 85"/>
                    <a:gd name="T44" fmla="*/ 62 w 62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2" h="85">
                      <a:moveTo>
                        <a:pt x="36" y="0"/>
                      </a:moveTo>
                      <a:lnTo>
                        <a:pt x="45" y="6"/>
                      </a:lnTo>
                      <a:lnTo>
                        <a:pt x="52" y="13"/>
                      </a:lnTo>
                      <a:lnTo>
                        <a:pt x="59" y="22"/>
                      </a:lnTo>
                      <a:lnTo>
                        <a:pt x="62" y="33"/>
                      </a:lnTo>
                      <a:lnTo>
                        <a:pt x="62" y="43"/>
                      </a:lnTo>
                      <a:lnTo>
                        <a:pt x="61" y="54"/>
                      </a:lnTo>
                      <a:lnTo>
                        <a:pt x="57" y="64"/>
                      </a:lnTo>
                      <a:lnTo>
                        <a:pt x="50" y="72"/>
                      </a:lnTo>
                      <a:lnTo>
                        <a:pt x="42" y="78"/>
                      </a:lnTo>
                      <a:lnTo>
                        <a:pt x="32" y="83"/>
                      </a:lnTo>
                      <a:lnTo>
                        <a:pt x="21" y="85"/>
                      </a:lnTo>
                      <a:lnTo>
                        <a:pt x="11" y="85"/>
                      </a:lnTo>
                      <a:lnTo>
                        <a:pt x="0" y="8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01" name="Freeform 1529"/>
                <p:cNvSpPr>
                  <a:spLocks/>
                </p:cNvSpPr>
                <p:nvPr/>
              </p:nvSpPr>
              <p:spPr bwMode="auto">
                <a:xfrm>
                  <a:off x="2248" y="2416"/>
                  <a:ext cx="10" cy="14"/>
                </a:xfrm>
                <a:custGeom>
                  <a:avLst/>
                  <a:gdLst>
                    <a:gd name="T0" fmla="*/ 0 w 62"/>
                    <a:gd name="T1" fmla="*/ 0 h 85"/>
                    <a:gd name="T2" fmla="*/ 0 w 62"/>
                    <a:gd name="T3" fmla="*/ 0 h 85"/>
                    <a:gd name="T4" fmla="*/ 0 w 62"/>
                    <a:gd name="T5" fmla="*/ 0 h 85"/>
                    <a:gd name="T6" fmla="*/ 0 w 62"/>
                    <a:gd name="T7" fmla="*/ 0 h 85"/>
                    <a:gd name="T8" fmla="*/ 0 w 62"/>
                    <a:gd name="T9" fmla="*/ 0 h 85"/>
                    <a:gd name="T10" fmla="*/ 0 w 62"/>
                    <a:gd name="T11" fmla="*/ 0 h 85"/>
                    <a:gd name="T12" fmla="*/ 0 w 62"/>
                    <a:gd name="T13" fmla="*/ 0 h 85"/>
                    <a:gd name="T14" fmla="*/ 0 w 62"/>
                    <a:gd name="T15" fmla="*/ 0 h 85"/>
                    <a:gd name="T16" fmla="*/ 0 w 62"/>
                    <a:gd name="T17" fmla="*/ 0 h 85"/>
                    <a:gd name="T18" fmla="*/ 0 w 62"/>
                    <a:gd name="T19" fmla="*/ 0 h 85"/>
                    <a:gd name="T20" fmla="*/ 0 w 62"/>
                    <a:gd name="T21" fmla="*/ 0 h 85"/>
                    <a:gd name="T22" fmla="*/ 0 w 62"/>
                    <a:gd name="T23" fmla="*/ 0 h 85"/>
                    <a:gd name="T24" fmla="*/ 0 w 62"/>
                    <a:gd name="T25" fmla="*/ 0 h 85"/>
                    <a:gd name="T26" fmla="*/ 0 w 62"/>
                    <a:gd name="T27" fmla="*/ 0 h 85"/>
                    <a:gd name="T28" fmla="*/ 0 w 62"/>
                    <a:gd name="T29" fmla="*/ 0 h 85"/>
                    <a:gd name="T30" fmla="*/ 0 w 62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2"/>
                    <a:gd name="T49" fmla="*/ 0 h 85"/>
                    <a:gd name="T50" fmla="*/ 62 w 62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2" h="85">
                      <a:moveTo>
                        <a:pt x="44" y="41"/>
                      </a:moveTo>
                      <a:lnTo>
                        <a:pt x="62" y="82"/>
                      </a:lnTo>
                      <a:lnTo>
                        <a:pt x="52" y="85"/>
                      </a:lnTo>
                      <a:lnTo>
                        <a:pt x="41" y="85"/>
                      </a:lnTo>
                      <a:lnTo>
                        <a:pt x="30" y="83"/>
                      </a:lnTo>
                      <a:lnTo>
                        <a:pt x="21" y="78"/>
                      </a:lnTo>
                      <a:lnTo>
                        <a:pt x="12" y="72"/>
                      </a:lnTo>
                      <a:lnTo>
                        <a:pt x="6" y="64"/>
                      </a:lnTo>
                      <a:lnTo>
                        <a:pt x="1" y="54"/>
                      </a:lnTo>
                      <a:lnTo>
                        <a:pt x="0" y="43"/>
                      </a:lnTo>
                      <a:lnTo>
                        <a:pt x="0" y="33"/>
                      </a:lnTo>
                      <a:lnTo>
                        <a:pt x="3" y="22"/>
                      </a:lnTo>
                      <a:lnTo>
                        <a:pt x="10" y="13"/>
                      </a:lnTo>
                      <a:lnTo>
                        <a:pt x="17" y="6"/>
                      </a:lnTo>
                      <a:lnTo>
                        <a:pt x="26" y="0"/>
                      </a:lnTo>
                      <a:lnTo>
                        <a:pt x="44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02" name="Freeform 1530"/>
                <p:cNvSpPr>
                  <a:spLocks/>
                </p:cNvSpPr>
                <p:nvPr/>
              </p:nvSpPr>
              <p:spPr bwMode="auto">
                <a:xfrm>
                  <a:off x="2248" y="2416"/>
                  <a:ext cx="10" cy="14"/>
                </a:xfrm>
                <a:custGeom>
                  <a:avLst/>
                  <a:gdLst>
                    <a:gd name="T0" fmla="*/ 0 w 62"/>
                    <a:gd name="T1" fmla="*/ 0 h 85"/>
                    <a:gd name="T2" fmla="*/ 0 w 62"/>
                    <a:gd name="T3" fmla="*/ 0 h 85"/>
                    <a:gd name="T4" fmla="*/ 0 w 62"/>
                    <a:gd name="T5" fmla="*/ 0 h 85"/>
                    <a:gd name="T6" fmla="*/ 0 w 62"/>
                    <a:gd name="T7" fmla="*/ 0 h 85"/>
                    <a:gd name="T8" fmla="*/ 0 w 62"/>
                    <a:gd name="T9" fmla="*/ 0 h 85"/>
                    <a:gd name="T10" fmla="*/ 0 w 62"/>
                    <a:gd name="T11" fmla="*/ 0 h 85"/>
                    <a:gd name="T12" fmla="*/ 0 w 62"/>
                    <a:gd name="T13" fmla="*/ 0 h 85"/>
                    <a:gd name="T14" fmla="*/ 0 w 62"/>
                    <a:gd name="T15" fmla="*/ 0 h 85"/>
                    <a:gd name="T16" fmla="*/ 0 w 62"/>
                    <a:gd name="T17" fmla="*/ 0 h 85"/>
                    <a:gd name="T18" fmla="*/ 0 w 62"/>
                    <a:gd name="T19" fmla="*/ 0 h 85"/>
                    <a:gd name="T20" fmla="*/ 0 w 62"/>
                    <a:gd name="T21" fmla="*/ 0 h 85"/>
                    <a:gd name="T22" fmla="*/ 0 w 62"/>
                    <a:gd name="T23" fmla="*/ 0 h 85"/>
                    <a:gd name="T24" fmla="*/ 0 w 62"/>
                    <a:gd name="T25" fmla="*/ 0 h 85"/>
                    <a:gd name="T26" fmla="*/ 0 w 62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2"/>
                    <a:gd name="T43" fmla="*/ 0 h 85"/>
                    <a:gd name="T44" fmla="*/ 62 w 62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2" h="85">
                      <a:moveTo>
                        <a:pt x="62" y="82"/>
                      </a:moveTo>
                      <a:lnTo>
                        <a:pt x="52" y="85"/>
                      </a:lnTo>
                      <a:lnTo>
                        <a:pt x="41" y="85"/>
                      </a:lnTo>
                      <a:lnTo>
                        <a:pt x="30" y="83"/>
                      </a:lnTo>
                      <a:lnTo>
                        <a:pt x="21" y="78"/>
                      </a:lnTo>
                      <a:lnTo>
                        <a:pt x="12" y="72"/>
                      </a:lnTo>
                      <a:lnTo>
                        <a:pt x="6" y="64"/>
                      </a:lnTo>
                      <a:lnTo>
                        <a:pt x="1" y="54"/>
                      </a:lnTo>
                      <a:lnTo>
                        <a:pt x="0" y="43"/>
                      </a:lnTo>
                      <a:lnTo>
                        <a:pt x="0" y="33"/>
                      </a:lnTo>
                      <a:lnTo>
                        <a:pt x="3" y="22"/>
                      </a:lnTo>
                      <a:lnTo>
                        <a:pt x="10" y="13"/>
                      </a:lnTo>
                      <a:lnTo>
                        <a:pt x="17" y="6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03" name="Freeform 1531"/>
                <p:cNvSpPr>
                  <a:spLocks/>
                </p:cNvSpPr>
                <p:nvPr/>
              </p:nvSpPr>
              <p:spPr bwMode="auto">
                <a:xfrm>
                  <a:off x="2252" y="2405"/>
                  <a:ext cx="32" cy="25"/>
                </a:xfrm>
                <a:custGeom>
                  <a:avLst/>
                  <a:gdLst>
                    <a:gd name="T0" fmla="*/ 0 w 191"/>
                    <a:gd name="T1" fmla="*/ 0 h 149"/>
                    <a:gd name="T2" fmla="*/ 0 w 191"/>
                    <a:gd name="T3" fmla="*/ 0 h 149"/>
                    <a:gd name="T4" fmla="*/ 0 w 191"/>
                    <a:gd name="T5" fmla="*/ 0 h 149"/>
                    <a:gd name="T6" fmla="*/ 0 w 191"/>
                    <a:gd name="T7" fmla="*/ 0 h 149"/>
                    <a:gd name="T8" fmla="*/ 0 w 191"/>
                    <a:gd name="T9" fmla="*/ 0 h 149"/>
                    <a:gd name="T10" fmla="*/ 0 w 191"/>
                    <a:gd name="T11" fmla="*/ 0 h 149"/>
                    <a:gd name="T12" fmla="*/ 0 w 191"/>
                    <a:gd name="T13" fmla="*/ 0 h 14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1"/>
                    <a:gd name="T22" fmla="*/ 0 h 149"/>
                    <a:gd name="T23" fmla="*/ 191 w 191"/>
                    <a:gd name="T24" fmla="*/ 149 h 14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1" h="149">
                      <a:moveTo>
                        <a:pt x="0" y="67"/>
                      </a:moveTo>
                      <a:lnTo>
                        <a:pt x="18" y="108"/>
                      </a:lnTo>
                      <a:lnTo>
                        <a:pt x="36" y="149"/>
                      </a:lnTo>
                      <a:lnTo>
                        <a:pt x="191" y="81"/>
                      </a:lnTo>
                      <a:lnTo>
                        <a:pt x="173" y="41"/>
                      </a:lnTo>
                      <a:lnTo>
                        <a:pt x="15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04" name="Freeform 1532"/>
                <p:cNvSpPr>
                  <a:spLocks/>
                </p:cNvSpPr>
                <p:nvPr/>
              </p:nvSpPr>
              <p:spPr bwMode="auto">
                <a:xfrm>
                  <a:off x="2252" y="2405"/>
                  <a:ext cx="32" cy="25"/>
                </a:xfrm>
                <a:custGeom>
                  <a:avLst/>
                  <a:gdLst>
                    <a:gd name="T0" fmla="*/ 0 w 191"/>
                    <a:gd name="T1" fmla="*/ 0 h 149"/>
                    <a:gd name="T2" fmla="*/ 0 w 191"/>
                    <a:gd name="T3" fmla="*/ 0 h 149"/>
                    <a:gd name="T4" fmla="*/ 0 w 191"/>
                    <a:gd name="T5" fmla="*/ 0 h 149"/>
                    <a:gd name="T6" fmla="*/ 0 w 191"/>
                    <a:gd name="T7" fmla="*/ 0 h 149"/>
                    <a:gd name="T8" fmla="*/ 0 w 191"/>
                    <a:gd name="T9" fmla="*/ 0 h 149"/>
                    <a:gd name="T10" fmla="*/ 0 w 191"/>
                    <a:gd name="T11" fmla="*/ 0 h 149"/>
                    <a:gd name="T12" fmla="*/ 0 w 191"/>
                    <a:gd name="T13" fmla="*/ 0 h 14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1"/>
                    <a:gd name="T22" fmla="*/ 0 h 149"/>
                    <a:gd name="T23" fmla="*/ 191 w 191"/>
                    <a:gd name="T24" fmla="*/ 149 h 14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1" h="149">
                      <a:moveTo>
                        <a:pt x="0" y="67"/>
                      </a:moveTo>
                      <a:lnTo>
                        <a:pt x="18" y="108"/>
                      </a:lnTo>
                      <a:lnTo>
                        <a:pt x="36" y="149"/>
                      </a:lnTo>
                      <a:lnTo>
                        <a:pt x="191" y="81"/>
                      </a:lnTo>
                      <a:lnTo>
                        <a:pt x="173" y="41"/>
                      </a:lnTo>
                      <a:lnTo>
                        <a:pt x="15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05" name="Freeform 1533"/>
                <p:cNvSpPr>
                  <a:spLocks/>
                </p:cNvSpPr>
                <p:nvPr/>
              </p:nvSpPr>
              <p:spPr bwMode="auto">
                <a:xfrm>
                  <a:off x="2281" y="2412"/>
                  <a:ext cx="7" cy="7"/>
                </a:xfrm>
                <a:custGeom>
                  <a:avLst/>
                  <a:gdLst>
                    <a:gd name="T0" fmla="*/ 0 w 42"/>
                    <a:gd name="T1" fmla="*/ 0 h 40"/>
                    <a:gd name="T2" fmla="*/ 0 w 42"/>
                    <a:gd name="T3" fmla="*/ 0 h 40"/>
                    <a:gd name="T4" fmla="*/ 0 w 42"/>
                    <a:gd name="T5" fmla="*/ 0 h 40"/>
                    <a:gd name="T6" fmla="*/ 0 w 42"/>
                    <a:gd name="T7" fmla="*/ 0 h 40"/>
                    <a:gd name="T8" fmla="*/ 0 w 42"/>
                    <a:gd name="T9" fmla="*/ 0 h 40"/>
                    <a:gd name="T10" fmla="*/ 0 w 42"/>
                    <a:gd name="T11" fmla="*/ 0 h 40"/>
                    <a:gd name="T12" fmla="*/ 0 w 42"/>
                    <a:gd name="T13" fmla="*/ 0 h 40"/>
                    <a:gd name="T14" fmla="*/ 0 w 42"/>
                    <a:gd name="T15" fmla="*/ 0 h 40"/>
                    <a:gd name="T16" fmla="*/ 0 w 42"/>
                    <a:gd name="T17" fmla="*/ 0 h 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2"/>
                    <a:gd name="T28" fmla="*/ 0 h 40"/>
                    <a:gd name="T29" fmla="*/ 42 w 42"/>
                    <a:gd name="T30" fmla="*/ 40 h 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2" h="40">
                      <a:moveTo>
                        <a:pt x="0" y="0"/>
                      </a:moveTo>
                      <a:lnTo>
                        <a:pt x="18" y="40"/>
                      </a:lnTo>
                      <a:lnTo>
                        <a:pt x="22" y="38"/>
                      </a:lnTo>
                      <a:lnTo>
                        <a:pt x="27" y="35"/>
                      </a:lnTo>
                      <a:lnTo>
                        <a:pt x="31" y="31"/>
                      </a:lnTo>
                      <a:lnTo>
                        <a:pt x="35" y="26"/>
                      </a:lnTo>
                      <a:lnTo>
                        <a:pt x="39" y="22"/>
                      </a:lnTo>
                      <a:lnTo>
                        <a:pt x="42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06" name="Freeform 1534"/>
                <p:cNvSpPr>
                  <a:spLocks/>
                </p:cNvSpPr>
                <p:nvPr/>
              </p:nvSpPr>
              <p:spPr bwMode="auto">
                <a:xfrm>
                  <a:off x="2284" y="2414"/>
                  <a:ext cx="4" cy="5"/>
                </a:xfrm>
                <a:custGeom>
                  <a:avLst/>
                  <a:gdLst>
                    <a:gd name="T0" fmla="*/ 0 w 24"/>
                    <a:gd name="T1" fmla="*/ 0 h 25"/>
                    <a:gd name="T2" fmla="*/ 0 w 24"/>
                    <a:gd name="T3" fmla="*/ 0 h 25"/>
                    <a:gd name="T4" fmla="*/ 0 w 24"/>
                    <a:gd name="T5" fmla="*/ 0 h 25"/>
                    <a:gd name="T6" fmla="*/ 0 w 24"/>
                    <a:gd name="T7" fmla="*/ 0 h 25"/>
                    <a:gd name="T8" fmla="*/ 0 w 24"/>
                    <a:gd name="T9" fmla="*/ 0 h 25"/>
                    <a:gd name="T10" fmla="*/ 0 w 24"/>
                    <a:gd name="T11" fmla="*/ 0 h 25"/>
                    <a:gd name="T12" fmla="*/ 0 w 24"/>
                    <a:gd name="T13" fmla="*/ 0 h 2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"/>
                    <a:gd name="T22" fmla="*/ 0 h 25"/>
                    <a:gd name="T23" fmla="*/ 24 w 24"/>
                    <a:gd name="T24" fmla="*/ 25 h 2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" h="25">
                      <a:moveTo>
                        <a:pt x="0" y="25"/>
                      </a:moveTo>
                      <a:lnTo>
                        <a:pt x="4" y="23"/>
                      </a:lnTo>
                      <a:lnTo>
                        <a:pt x="9" y="20"/>
                      </a:lnTo>
                      <a:lnTo>
                        <a:pt x="13" y="16"/>
                      </a:lnTo>
                      <a:lnTo>
                        <a:pt x="17" y="11"/>
                      </a:lnTo>
                      <a:lnTo>
                        <a:pt x="21" y="7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07" name="Freeform 1535"/>
                <p:cNvSpPr>
                  <a:spLocks/>
                </p:cNvSpPr>
                <p:nvPr/>
              </p:nvSpPr>
              <p:spPr bwMode="auto">
                <a:xfrm>
                  <a:off x="2274" y="2383"/>
                  <a:ext cx="23" cy="31"/>
                </a:xfrm>
                <a:custGeom>
                  <a:avLst/>
                  <a:gdLst>
                    <a:gd name="T0" fmla="*/ 0 w 140"/>
                    <a:gd name="T1" fmla="*/ 0 h 190"/>
                    <a:gd name="T2" fmla="*/ 0 w 140"/>
                    <a:gd name="T3" fmla="*/ 0 h 190"/>
                    <a:gd name="T4" fmla="*/ 0 w 140"/>
                    <a:gd name="T5" fmla="*/ 0 h 190"/>
                    <a:gd name="T6" fmla="*/ 0 w 140"/>
                    <a:gd name="T7" fmla="*/ 0 h 190"/>
                    <a:gd name="T8" fmla="*/ 0 w 140"/>
                    <a:gd name="T9" fmla="*/ 0 h 190"/>
                    <a:gd name="T10" fmla="*/ 0 w 140"/>
                    <a:gd name="T11" fmla="*/ 0 h 190"/>
                    <a:gd name="T12" fmla="*/ 0 w 140"/>
                    <a:gd name="T13" fmla="*/ 0 h 19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0"/>
                    <a:gd name="T22" fmla="*/ 0 h 190"/>
                    <a:gd name="T23" fmla="*/ 140 w 140"/>
                    <a:gd name="T24" fmla="*/ 190 h 19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0" h="190">
                      <a:moveTo>
                        <a:pt x="0" y="160"/>
                      </a:moveTo>
                      <a:lnTo>
                        <a:pt x="42" y="175"/>
                      </a:lnTo>
                      <a:lnTo>
                        <a:pt x="84" y="190"/>
                      </a:lnTo>
                      <a:lnTo>
                        <a:pt x="140" y="30"/>
                      </a:lnTo>
                      <a:lnTo>
                        <a:pt x="99" y="15"/>
                      </a:lnTo>
                      <a:lnTo>
                        <a:pt x="57" y="0"/>
                      </a:lnTo>
                      <a:lnTo>
                        <a:pt x="0" y="1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08" name="Freeform 1536"/>
                <p:cNvSpPr>
                  <a:spLocks/>
                </p:cNvSpPr>
                <p:nvPr/>
              </p:nvSpPr>
              <p:spPr bwMode="auto">
                <a:xfrm>
                  <a:off x="2274" y="2383"/>
                  <a:ext cx="23" cy="31"/>
                </a:xfrm>
                <a:custGeom>
                  <a:avLst/>
                  <a:gdLst>
                    <a:gd name="T0" fmla="*/ 0 w 140"/>
                    <a:gd name="T1" fmla="*/ 0 h 190"/>
                    <a:gd name="T2" fmla="*/ 0 w 140"/>
                    <a:gd name="T3" fmla="*/ 0 h 190"/>
                    <a:gd name="T4" fmla="*/ 0 w 140"/>
                    <a:gd name="T5" fmla="*/ 0 h 190"/>
                    <a:gd name="T6" fmla="*/ 0 w 140"/>
                    <a:gd name="T7" fmla="*/ 0 h 190"/>
                    <a:gd name="T8" fmla="*/ 0 w 140"/>
                    <a:gd name="T9" fmla="*/ 0 h 190"/>
                    <a:gd name="T10" fmla="*/ 0 w 140"/>
                    <a:gd name="T11" fmla="*/ 0 h 190"/>
                    <a:gd name="T12" fmla="*/ 0 w 140"/>
                    <a:gd name="T13" fmla="*/ 0 h 19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0"/>
                    <a:gd name="T22" fmla="*/ 0 h 190"/>
                    <a:gd name="T23" fmla="*/ 140 w 140"/>
                    <a:gd name="T24" fmla="*/ 190 h 19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0" h="190">
                      <a:moveTo>
                        <a:pt x="0" y="160"/>
                      </a:moveTo>
                      <a:lnTo>
                        <a:pt x="42" y="175"/>
                      </a:lnTo>
                      <a:lnTo>
                        <a:pt x="84" y="190"/>
                      </a:lnTo>
                      <a:lnTo>
                        <a:pt x="140" y="30"/>
                      </a:lnTo>
                      <a:lnTo>
                        <a:pt x="99" y="15"/>
                      </a:lnTo>
                      <a:lnTo>
                        <a:pt x="57" y="0"/>
                      </a:lnTo>
                      <a:lnTo>
                        <a:pt x="0" y="16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09" name="Freeform 1537"/>
                <p:cNvSpPr>
                  <a:spLocks/>
                </p:cNvSpPr>
                <p:nvPr/>
              </p:nvSpPr>
              <p:spPr bwMode="auto">
                <a:xfrm>
                  <a:off x="2284" y="2378"/>
                  <a:ext cx="14" cy="10"/>
                </a:xfrm>
                <a:custGeom>
                  <a:avLst/>
                  <a:gdLst>
                    <a:gd name="T0" fmla="*/ 0 w 86"/>
                    <a:gd name="T1" fmla="*/ 0 h 58"/>
                    <a:gd name="T2" fmla="*/ 0 w 86"/>
                    <a:gd name="T3" fmla="*/ 0 h 58"/>
                    <a:gd name="T4" fmla="*/ 0 w 86"/>
                    <a:gd name="T5" fmla="*/ 0 h 58"/>
                    <a:gd name="T6" fmla="*/ 0 w 86"/>
                    <a:gd name="T7" fmla="*/ 0 h 58"/>
                    <a:gd name="T8" fmla="*/ 0 w 86"/>
                    <a:gd name="T9" fmla="*/ 0 h 58"/>
                    <a:gd name="T10" fmla="*/ 0 w 86"/>
                    <a:gd name="T11" fmla="*/ 0 h 58"/>
                    <a:gd name="T12" fmla="*/ 0 w 86"/>
                    <a:gd name="T13" fmla="*/ 0 h 58"/>
                    <a:gd name="T14" fmla="*/ 0 w 86"/>
                    <a:gd name="T15" fmla="*/ 0 h 58"/>
                    <a:gd name="T16" fmla="*/ 0 w 86"/>
                    <a:gd name="T17" fmla="*/ 0 h 58"/>
                    <a:gd name="T18" fmla="*/ 0 w 86"/>
                    <a:gd name="T19" fmla="*/ 0 h 58"/>
                    <a:gd name="T20" fmla="*/ 0 w 86"/>
                    <a:gd name="T21" fmla="*/ 0 h 58"/>
                    <a:gd name="T22" fmla="*/ 0 w 86"/>
                    <a:gd name="T23" fmla="*/ 0 h 58"/>
                    <a:gd name="T24" fmla="*/ 0 w 86"/>
                    <a:gd name="T25" fmla="*/ 0 h 58"/>
                    <a:gd name="T26" fmla="*/ 0 w 86"/>
                    <a:gd name="T27" fmla="*/ 0 h 58"/>
                    <a:gd name="T28" fmla="*/ 0 w 86"/>
                    <a:gd name="T29" fmla="*/ 0 h 58"/>
                    <a:gd name="T30" fmla="*/ 0 w 86"/>
                    <a:gd name="T31" fmla="*/ 0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6"/>
                    <a:gd name="T49" fmla="*/ 0 h 58"/>
                    <a:gd name="T50" fmla="*/ 86 w 86"/>
                    <a:gd name="T51" fmla="*/ 58 h 5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6" h="58">
                      <a:moveTo>
                        <a:pt x="42" y="43"/>
                      </a:moveTo>
                      <a:lnTo>
                        <a:pt x="0" y="28"/>
                      </a:lnTo>
                      <a:lnTo>
                        <a:pt x="4" y="19"/>
                      </a:lnTo>
                      <a:lnTo>
                        <a:pt x="12" y="11"/>
                      </a:lnTo>
                      <a:lnTo>
                        <a:pt x="20" y="5"/>
                      </a:lnTo>
                      <a:lnTo>
                        <a:pt x="30" y="1"/>
                      </a:lnTo>
                      <a:lnTo>
                        <a:pt x="41" y="0"/>
                      </a:lnTo>
                      <a:lnTo>
                        <a:pt x="51" y="1"/>
                      </a:lnTo>
                      <a:lnTo>
                        <a:pt x="62" y="4"/>
                      </a:lnTo>
                      <a:lnTo>
                        <a:pt x="71" y="9"/>
                      </a:lnTo>
                      <a:lnTo>
                        <a:pt x="78" y="18"/>
                      </a:lnTo>
                      <a:lnTo>
                        <a:pt x="82" y="26"/>
                      </a:lnTo>
                      <a:lnTo>
                        <a:pt x="86" y="37"/>
                      </a:lnTo>
                      <a:lnTo>
                        <a:pt x="86" y="48"/>
                      </a:lnTo>
                      <a:lnTo>
                        <a:pt x="83" y="58"/>
                      </a:lnTo>
                      <a:lnTo>
                        <a:pt x="42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10" name="Freeform 1538"/>
                <p:cNvSpPr>
                  <a:spLocks/>
                </p:cNvSpPr>
                <p:nvPr/>
              </p:nvSpPr>
              <p:spPr bwMode="auto">
                <a:xfrm>
                  <a:off x="2284" y="2378"/>
                  <a:ext cx="14" cy="10"/>
                </a:xfrm>
                <a:custGeom>
                  <a:avLst/>
                  <a:gdLst>
                    <a:gd name="T0" fmla="*/ 0 w 86"/>
                    <a:gd name="T1" fmla="*/ 0 h 58"/>
                    <a:gd name="T2" fmla="*/ 0 w 86"/>
                    <a:gd name="T3" fmla="*/ 0 h 58"/>
                    <a:gd name="T4" fmla="*/ 0 w 86"/>
                    <a:gd name="T5" fmla="*/ 0 h 58"/>
                    <a:gd name="T6" fmla="*/ 0 w 86"/>
                    <a:gd name="T7" fmla="*/ 0 h 58"/>
                    <a:gd name="T8" fmla="*/ 0 w 86"/>
                    <a:gd name="T9" fmla="*/ 0 h 58"/>
                    <a:gd name="T10" fmla="*/ 0 w 86"/>
                    <a:gd name="T11" fmla="*/ 0 h 58"/>
                    <a:gd name="T12" fmla="*/ 0 w 86"/>
                    <a:gd name="T13" fmla="*/ 0 h 58"/>
                    <a:gd name="T14" fmla="*/ 0 w 86"/>
                    <a:gd name="T15" fmla="*/ 0 h 58"/>
                    <a:gd name="T16" fmla="*/ 0 w 86"/>
                    <a:gd name="T17" fmla="*/ 0 h 58"/>
                    <a:gd name="T18" fmla="*/ 0 w 86"/>
                    <a:gd name="T19" fmla="*/ 0 h 58"/>
                    <a:gd name="T20" fmla="*/ 0 w 86"/>
                    <a:gd name="T21" fmla="*/ 0 h 58"/>
                    <a:gd name="T22" fmla="*/ 0 w 86"/>
                    <a:gd name="T23" fmla="*/ 0 h 58"/>
                    <a:gd name="T24" fmla="*/ 0 w 86"/>
                    <a:gd name="T25" fmla="*/ 0 h 58"/>
                    <a:gd name="T26" fmla="*/ 0 w 86"/>
                    <a:gd name="T27" fmla="*/ 0 h 5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6"/>
                    <a:gd name="T43" fmla="*/ 0 h 58"/>
                    <a:gd name="T44" fmla="*/ 86 w 86"/>
                    <a:gd name="T45" fmla="*/ 58 h 5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6" h="58">
                      <a:moveTo>
                        <a:pt x="0" y="28"/>
                      </a:moveTo>
                      <a:lnTo>
                        <a:pt x="4" y="19"/>
                      </a:lnTo>
                      <a:lnTo>
                        <a:pt x="12" y="11"/>
                      </a:lnTo>
                      <a:lnTo>
                        <a:pt x="20" y="5"/>
                      </a:lnTo>
                      <a:lnTo>
                        <a:pt x="30" y="1"/>
                      </a:lnTo>
                      <a:lnTo>
                        <a:pt x="41" y="0"/>
                      </a:lnTo>
                      <a:lnTo>
                        <a:pt x="51" y="1"/>
                      </a:lnTo>
                      <a:lnTo>
                        <a:pt x="62" y="4"/>
                      </a:lnTo>
                      <a:lnTo>
                        <a:pt x="71" y="9"/>
                      </a:lnTo>
                      <a:lnTo>
                        <a:pt x="78" y="18"/>
                      </a:lnTo>
                      <a:lnTo>
                        <a:pt x="82" y="26"/>
                      </a:lnTo>
                      <a:lnTo>
                        <a:pt x="86" y="37"/>
                      </a:lnTo>
                      <a:lnTo>
                        <a:pt x="86" y="48"/>
                      </a:lnTo>
                      <a:lnTo>
                        <a:pt x="83" y="5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11" name="Freeform 1539"/>
                <p:cNvSpPr>
                  <a:spLocks/>
                </p:cNvSpPr>
                <p:nvPr/>
              </p:nvSpPr>
              <p:spPr bwMode="auto">
                <a:xfrm>
                  <a:off x="2366" y="2383"/>
                  <a:ext cx="14" cy="10"/>
                </a:xfrm>
                <a:custGeom>
                  <a:avLst/>
                  <a:gdLst>
                    <a:gd name="T0" fmla="*/ 0 w 84"/>
                    <a:gd name="T1" fmla="*/ 0 h 64"/>
                    <a:gd name="T2" fmla="*/ 0 w 84"/>
                    <a:gd name="T3" fmla="*/ 0 h 64"/>
                    <a:gd name="T4" fmla="*/ 0 w 84"/>
                    <a:gd name="T5" fmla="*/ 0 h 64"/>
                    <a:gd name="T6" fmla="*/ 0 w 84"/>
                    <a:gd name="T7" fmla="*/ 0 h 64"/>
                    <a:gd name="T8" fmla="*/ 0 w 84"/>
                    <a:gd name="T9" fmla="*/ 0 h 64"/>
                    <a:gd name="T10" fmla="*/ 0 w 84"/>
                    <a:gd name="T11" fmla="*/ 0 h 64"/>
                    <a:gd name="T12" fmla="*/ 0 w 84"/>
                    <a:gd name="T13" fmla="*/ 0 h 64"/>
                    <a:gd name="T14" fmla="*/ 0 w 84"/>
                    <a:gd name="T15" fmla="*/ 0 h 64"/>
                    <a:gd name="T16" fmla="*/ 0 w 84"/>
                    <a:gd name="T17" fmla="*/ 0 h 64"/>
                    <a:gd name="T18" fmla="*/ 0 w 84"/>
                    <a:gd name="T19" fmla="*/ 0 h 64"/>
                    <a:gd name="T20" fmla="*/ 0 w 84"/>
                    <a:gd name="T21" fmla="*/ 0 h 64"/>
                    <a:gd name="T22" fmla="*/ 0 w 84"/>
                    <a:gd name="T23" fmla="*/ 0 h 64"/>
                    <a:gd name="T24" fmla="*/ 0 w 84"/>
                    <a:gd name="T25" fmla="*/ 0 h 64"/>
                    <a:gd name="T26" fmla="*/ 0 w 84"/>
                    <a:gd name="T27" fmla="*/ 0 h 64"/>
                    <a:gd name="T28" fmla="*/ 0 w 84"/>
                    <a:gd name="T29" fmla="*/ 0 h 64"/>
                    <a:gd name="T30" fmla="*/ 0 w 84"/>
                    <a:gd name="T31" fmla="*/ 0 h 6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4"/>
                    <a:gd name="T49" fmla="*/ 0 h 64"/>
                    <a:gd name="T50" fmla="*/ 84 w 84"/>
                    <a:gd name="T51" fmla="*/ 64 h 6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4" h="64">
                      <a:moveTo>
                        <a:pt x="44" y="44"/>
                      </a:moveTo>
                      <a:lnTo>
                        <a:pt x="3" y="64"/>
                      </a:lnTo>
                      <a:lnTo>
                        <a:pt x="0" y="53"/>
                      </a:lnTo>
                      <a:lnTo>
                        <a:pt x="0" y="42"/>
                      </a:lnTo>
                      <a:lnTo>
                        <a:pt x="1" y="31"/>
                      </a:lnTo>
                      <a:lnTo>
                        <a:pt x="5" y="22"/>
                      </a:lnTo>
                      <a:lnTo>
                        <a:pt x="12" y="13"/>
                      </a:lnTo>
                      <a:lnTo>
                        <a:pt x="20" y="7"/>
                      </a:lnTo>
                      <a:lnTo>
                        <a:pt x="30" y="3"/>
                      </a:lnTo>
                      <a:lnTo>
                        <a:pt x="41" y="0"/>
                      </a:lnTo>
                      <a:lnTo>
                        <a:pt x="51" y="0"/>
                      </a:lnTo>
                      <a:lnTo>
                        <a:pt x="61" y="4"/>
                      </a:lnTo>
                      <a:lnTo>
                        <a:pt x="70" y="9"/>
                      </a:lnTo>
                      <a:lnTo>
                        <a:pt x="78" y="17"/>
                      </a:lnTo>
                      <a:lnTo>
                        <a:pt x="84" y="25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12" name="Freeform 1540"/>
                <p:cNvSpPr>
                  <a:spLocks/>
                </p:cNvSpPr>
                <p:nvPr/>
              </p:nvSpPr>
              <p:spPr bwMode="auto">
                <a:xfrm>
                  <a:off x="2366" y="2383"/>
                  <a:ext cx="14" cy="10"/>
                </a:xfrm>
                <a:custGeom>
                  <a:avLst/>
                  <a:gdLst>
                    <a:gd name="T0" fmla="*/ 0 w 84"/>
                    <a:gd name="T1" fmla="*/ 0 h 64"/>
                    <a:gd name="T2" fmla="*/ 0 w 84"/>
                    <a:gd name="T3" fmla="*/ 0 h 64"/>
                    <a:gd name="T4" fmla="*/ 0 w 84"/>
                    <a:gd name="T5" fmla="*/ 0 h 64"/>
                    <a:gd name="T6" fmla="*/ 0 w 84"/>
                    <a:gd name="T7" fmla="*/ 0 h 64"/>
                    <a:gd name="T8" fmla="*/ 0 w 84"/>
                    <a:gd name="T9" fmla="*/ 0 h 64"/>
                    <a:gd name="T10" fmla="*/ 0 w 84"/>
                    <a:gd name="T11" fmla="*/ 0 h 64"/>
                    <a:gd name="T12" fmla="*/ 0 w 84"/>
                    <a:gd name="T13" fmla="*/ 0 h 64"/>
                    <a:gd name="T14" fmla="*/ 0 w 84"/>
                    <a:gd name="T15" fmla="*/ 0 h 64"/>
                    <a:gd name="T16" fmla="*/ 0 w 84"/>
                    <a:gd name="T17" fmla="*/ 0 h 64"/>
                    <a:gd name="T18" fmla="*/ 0 w 84"/>
                    <a:gd name="T19" fmla="*/ 0 h 64"/>
                    <a:gd name="T20" fmla="*/ 0 w 84"/>
                    <a:gd name="T21" fmla="*/ 0 h 64"/>
                    <a:gd name="T22" fmla="*/ 0 w 84"/>
                    <a:gd name="T23" fmla="*/ 0 h 64"/>
                    <a:gd name="T24" fmla="*/ 0 w 84"/>
                    <a:gd name="T25" fmla="*/ 0 h 64"/>
                    <a:gd name="T26" fmla="*/ 0 w 84"/>
                    <a:gd name="T27" fmla="*/ 0 h 6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"/>
                    <a:gd name="T43" fmla="*/ 0 h 64"/>
                    <a:gd name="T44" fmla="*/ 84 w 84"/>
                    <a:gd name="T45" fmla="*/ 64 h 6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" h="64">
                      <a:moveTo>
                        <a:pt x="3" y="64"/>
                      </a:moveTo>
                      <a:lnTo>
                        <a:pt x="0" y="53"/>
                      </a:lnTo>
                      <a:lnTo>
                        <a:pt x="0" y="42"/>
                      </a:lnTo>
                      <a:lnTo>
                        <a:pt x="1" y="31"/>
                      </a:lnTo>
                      <a:lnTo>
                        <a:pt x="5" y="22"/>
                      </a:lnTo>
                      <a:lnTo>
                        <a:pt x="12" y="13"/>
                      </a:lnTo>
                      <a:lnTo>
                        <a:pt x="20" y="7"/>
                      </a:lnTo>
                      <a:lnTo>
                        <a:pt x="30" y="3"/>
                      </a:lnTo>
                      <a:lnTo>
                        <a:pt x="41" y="0"/>
                      </a:lnTo>
                      <a:lnTo>
                        <a:pt x="51" y="0"/>
                      </a:lnTo>
                      <a:lnTo>
                        <a:pt x="61" y="4"/>
                      </a:lnTo>
                      <a:lnTo>
                        <a:pt x="70" y="9"/>
                      </a:lnTo>
                      <a:lnTo>
                        <a:pt x="78" y="17"/>
                      </a:lnTo>
                      <a:lnTo>
                        <a:pt x="84" y="2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13" name="Freeform 1541"/>
                <p:cNvSpPr>
                  <a:spLocks/>
                </p:cNvSpPr>
                <p:nvPr/>
              </p:nvSpPr>
              <p:spPr bwMode="auto">
                <a:xfrm>
                  <a:off x="2367" y="2387"/>
                  <a:ext cx="24" cy="30"/>
                </a:xfrm>
                <a:custGeom>
                  <a:avLst/>
                  <a:gdLst>
                    <a:gd name="T0" fmla="*/ 0 w 148"/>
                    <a:gd name="T1" fmla="*/ 0 h 180"/>
                    <a:gd name="T2" fmla="*/ 0 w 148"/>
                    <a:gd name="T3" fmla="*/ 0 h 180"/>
                    <a:gd name="T4" fmla="*/ 0 w 148"/>
                    <a:gd name="T5" fmla="*/ 0 h 180"/>
                    <a:gd name="T6" fmla="*/ 0 w 148"/>
                    <a:gd name="T7" fmla="*/ 0 h 180"/>
                    <a:gd name="T8" fmla="*/ 0 w 148"/>
                    <a:gd name="T9" fmla="*/ 0 h 180"/>
                    <a:gd name="T10" fmla="*/ 0 w 148"/>
                    <a:gd name="T11" fmla="*/ 0 h 180"/>
                    <a:gd name="T12" fmla="*/ 0 w 148"/>
                    <a:gd name="T13" fmla="*/ 0 h 1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8"/>
                    <a:gd name="T22" fmla="*/ 0 h 180"/>
                    <a:gd name="T23" fmla="*/ 148 w 148"/>
                    <a:gd name="T24" fmla="*/ 180 h 18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8" h="180">
                      <a:moveTo>
                        <a:pt x="81" y="0"/>
                      </a:moveTo>
                      <a:lnTo>
                        <a:pt x="41" y="19"/>
                      </a:lnTo>
                      <a:lnTo>
                        <a:pt x="0" y="39"/>
                      </a:lnTo>
                      <a:lnTo>
                        <a:pt x="66" y="180"/>
                      </a:lnTo>
                      <a:lnTo>
                        <a:pt x="107" y="160"/>
                      </a:lnTo>
                      <a:lnTo>
                        <a:pt x="148" y="141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14" name="Freeform 1542"/>
                <p:cNvSpPr>
                  <a:spLocks/>
                </p:cNvSpPr>
                <p:nvPr/>
              </p:nvSpPr>
              <p:spPr bwMode="auto">
                <a:xfrm>
                  <a:off x="2367" y="2387"/>
                  <a:ext cx="24" cy="30"/>
                </a:xfrm>
                <a:custGeom>
                  <a:avLst/>
                  <a:gdLst>
                    <a:gd name="T0" fmla="*/ 0 w 148"/>
                    <a:gd name="T1" fmla="*/ 0 h 180"/>
                    <a:gd name="T2" fmla="*/ 0 w 148"/>
                    <a:gd name="T3" fmla="*/ 0 h 180"/>
                    <a:gd name="T4" fmla="*/ 0 w 148"/>
                    <a:gd name="T5" fmla="*/ 0 h 180"/>
                    <a:gd name="T6" fmla="*/ 0 w 148"/>
                    <a:gd name="T7" fmla="*/ 0 h 180"/>
                    <a:gd name="T8" fmla="*/ 0 w 148"/>
                    <a:gd name="T9" fmla="*/ 0 h 180"/>
                    <a:gd name="T10" fmla="*/ 0 w 148"/>
                    <a:gd name="T11" fmla="*/ 0 h 180"/>
                    <a:gd name="T12" fmla="*/ 0 w 148"/>
                    <a:gd name="T13" fmla="*/ 0 h 1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8"/>
                    <a:gd name="T22" fmla="*/ 0 h 180"/>
                    <a:gd name="T23" fmla="*/ 148 w 148"/>
                    <a:gd name="T24" fmla="*/ 180 h 18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8" h="180">
                      <a:moveTo>
                        <a:pt x="81" y="0"/>
                      </a:moveTo>
                      <a:lnTo>
                        <a:pt x="41" y="19"/>
                      </a:lnTo>
                      <a:lnTo>
                        <a:pt x="0" y="39"/>
                      </a:lnTo>
                      <a:lnTo>
                        <a:pt x="66" y="180"/>
                      </a:lnTo>
                      <a:lnTo>
                        <a:pt x="107" y="160"/>
                      </a:lnTo>
                      <a:lnTo>
                        <a:pt x="148" y="141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15" name="Freeform 1543"/>
                <p:cNvSpPr>
                  <a:spLocks/>
                </p:cNvSpPr>
                <p:nvPr/>
              </p:nvSpPr>
              <p:spPr bwMode="auto">
                <a:xfrm>
                  <a:off x="2378" y="2414"/>
                  <a:ext cx="7" cy="7"/>
                </a:xfrm>
                <a:custGeom>
                  <a:avLst/>
                  <a:gdLst>
                    <a:gd name="T0" fmla="*/ 0 w 41"/>
                    <a:gd name="T1" fmla="*/ 0 h 42"/>
                    <a:gd name="T2" fmla="*/ 0 w 41"/>
                    <a:gd name="T3" fmla="*/ 0 h 42"/>
                    <a:gd name="T4" fmla="*/ 0 w 41"/>
                    <a:gd name="T5" fmla="*/ 0 h 42"/>
                    <a:gd name="T6" fmla="*/ 0 w 41"/>
                    <a:gd name="T7" fmla="*/ 0 h 42"/>
                    <a:gd name="T8" fmla="*/ 0 w 41"/>
                    <a:gd name="T9" fmla="*/ 0 h 42"/>
                    <a:gd name="T10" fmla="*/ 0 w 41"/>
                    <a:gd name="T11" fmla="*/ 0 h 42"/>
                    <a:gd name="T12" fmla="*/ 0 w 41"/>
                    <a:gd name="T13" fmla="*/ 0 h 42"/>
                    <a:gd name="T14" fmla="*/ 0 w 41"/>
                    <a:gd name="T15" fmla="*/ 0 h 42"/>
                    <a:gd name="T16" fmla="*/ 0 w 41"/>
                    <a:gd name="T17" fmla="*/ 0 h 4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1"/>
                    <a:gd name="T28" fmla="*/ 0 h 42"/>
                    <a:gd name="T29" fmla="*/ 41 w 41"/>
                    <a:gd name="T30" fmla="*/ 42 h 4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1" h="42">
                      <a:moveTo>
                        <a:pt x="41" y="0"/>
                      </a:moveTo>
                      <a:lnTo>
                        <a:pt x="0" y="20"/>
                      </a:lnTo>
                      <a:lnTo>
                        <a:pt x="4" y="24"/>
                      </a:lnTo>
                      <a:lnTo>
                        <a:pt x="7" y="28"/>
                      </a:lnTo>
                      <a:lnTo>
                        <a:pt x="11" y="32"/>
                      </a:lnTo>
                      <a:lnTo>
                        <a:pt x="15" y="37"/>
                      </a:lnTo>
                      <a:lnTo>
                        <a:pt x="20" y="39"/>
                      </a:lnTo>
                      <a:lnTo>
                        <a:pt x="25" y="42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16" name="Freeform 1544"/>
                <p:cNvSpPr>
                  <a:spLocks/>
                </p:cNvSpPr>
                <p:nvPr/>
              </p:nvSpPr>
              <p:spPr bwMode="auto">
                <a:xfrm>
                  <a:off x="2378" y="2417"/>
                  <a:ext cx="4" cy="4"/>
                </a:xfrm>
                <a:custGeom>
                  <a:avLst/>
                  <a:gdLst>
                    <a:gd name="T0" fmla="*/ 0 w 25"/>
                    <a:gd name="T1" fmla="*/ 0 h 22"/>
                    <a:gd name="T2" fmla="*/ 0 w 25"/>
                    <a:gd name="T3" fmla="*/ 0 h 22"/>
                    <a:gd name="T4" fmla="*/ 0 w 25"/>
                    <a:gd name="T5" fmla="*/ 0 h 22"/>
                    <a:gd name="T6" fmla="*/ 0 w 25"/>
                    <a:gd name="T7" fmla="*/ 0 h 22"/>
                    <a:gd name="T8" fmla="*/ 0 w 25"/>
                    <a:gd name="T9" fmla="*/ 0 h 22"/>
                    <a:gd name="T10" fmla="*/ 0 w 25"/>
                    <a:gd name="T11" fmla="*/ 0 h 22"/>
                    <a:gd name="T12" fmla="*/ 0 w 25"/>
                    <a:gd name="T13" fmla="*/ 0 h 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"/>
                    <a:gd name="T22" fmla="*/ 0 h 22"/>
                    <a:gd name="T23" fmla="*/ 25 w 25"/>
                    <a:gd name="T24" fmla="*/ 22 h 2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" h="22">
                      <a:moveTo>
                        <a:pt x="0" y="0"/>
                      </a:moveTo>
                      <a:lnTo>
                        <a:pt x="4" y="4"/>
                      </a:lnTo>
                      <a:lnTo>
                        <a:pt x="7" y="8"/>
                      </a:lnTo>
                      <a:lnTo>
                        <a:pt x="11" y="12"/>
                      </a:lnTo>
                      <a:lnTo>
                        <a:pt x="15" y="17"/>
                      </a:lnTo>
                      <a:lnTo>
                        <a:pt x="20" y="19"/>
                      </a:lnTo>
                      <a:lnTo>
                        <a:pt x="25" y="2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17" name="Freeform 1545"/>
                <p:cNvSpPr>
                  <a:spLocks/>
                </p:cNvSpPr>
                <p:nvPr/>
              </p:nvSpPr>
              <p:spPr bwMode="auto">
                <a:xfrm>
                  <a:off x="2382" y="2407"/>
                  <a:ext cx="30" cy="23"/>
                </a:xfrm>
                <a:custGeom>
                  <a:avLst/>
                  <a:gdLst>
                    <a:gd name="T0" fmla="*/ 0 w 177"/>
                    <a:gd name="T1" fmla="*/ 0 h 140"/>
                    <a:gd name="T2" fmla="*/ 0 w 177"/>
                    <a:gd name="T3" fmla="*/ 0 h 140"/>
                    <a:gd name="T4" fmla="*/ 0 w 177"/>
                    <a:gd name="T5" fmla="*/ 0 h 140"/>
                    <a:gd name="T6" fmla="*/ 0 w 177"/>
                    <a:gd name="T7" fmla="*/ 0 h 140"/>
                    <a:gd name="T8" fmla="*/ 0 w 177"/>
                    <a:gd name="T9" fmla="*/ 0 h 140"/>
                    <a:gd name="T10" fmla="*/ 0 w 177"/>
                    <a:gd name="T11" fmla="*/ 0 h 140"/>
                    <a:gd name="T12" fmla="*/ 0 w 177"/>
                    <a:gd name="T13" fmla="*/ 0 h 1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7"/>
                    <a:gd name="T22" fmla="*/ 0 h 140"/>
                    <a:gd name="T23" fmla="*/ 177 w 177"/>
                    <a:gd name="T24" fmla="*/ 140 h 14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7" h="140">
                      <a:moveTo>
                        <a:pt x="32" y="0"/>
                      </a:moveTo>
                      <a:lnTo>
                        <a:pt x="16" y="41"/>
                      </a:lnTo>
                      <a:lnTo>
                        <a:pt x="0" y="83"/>
                      </a:lnTo>
                      <a:lnTo>
                        <a:pt x="145" y="140"/>
                      </a:lnTo>
                      <a:lnTo>
                        <a:pt x="161" y="98"/>
                      </a:lnTo>
                      <a:lnTo>
                        <a:pt x="177" y="56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18" name="Freeform 1546"/>
                <p:cNvSpPr>
                  <a:spLocks/>
                </p:cNvSpPr>
                <p:nvPr/>
              </p:nvSpPr>
              <p:spPr bwMode="auto">
                <a:xfrm>
                  <a:off x="2382" y="2407"/>
                  <a:ext cx="30" cy="23"/>
                </a:xfrm>
                <a:custGeom>
                  <a:avLst/>
                  <a:gdLst>
                    <a:gd name="T0" fmla="*/ 0 w 177"/>
                    <a:gd name="T1" fmla="*/ 0 h 140"/>
                    <a:gd name="T2" fmla="*/ 0 w 177"/>
                    <a:gd name="T3" fmla="*/ 0 h 140"/>
                    <a:gd name="T4" fmla="*/ 0 w 177"/>
                    <a:gd name="T5" fmla="*/ 0 h 140"/>
                    <a:gd name="T6" fmla="*/ 0 w 177"/>
                    <a:gd name="T7" fmla="*/ 0 h 140"/>
                    <a:gd name="T8" fmla="*/ 0 w 177"/>
                    <a:gd name="T9" fmla="*/ 0 h 140"/>
                    <a:gd name="T10" fmla="*/ 0 w 177"/>
                    <a:gd name="T11" fmla="*/ 0 h 140"/>
                    <a:gd name="T12" fmla="*/ 0 w 177"/>
                    <a:gd name="T13" fmla="*/ 0 h 1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7"/>
                    <a:gd name="T22" fmla="*/ 0 h 140"/>
                    <a:gd name="T23" fmla="*/ 177 w 177"/>
                    <a:gd name="T24" fmla="*/ 140 h 14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7" h="140">
                      <a:moveTo>
                        <a:pt x="32" y="0"/>
                      </a:moveTo>
                      <a:lnTo>
                        <a:pt x="16" y="41"/>
                      </a:lnTo>
                      <a:lnTo>
                        <a:pt x="0" y="83"/>
                      </a:lnTo>
                      <a:lnTo>
                        <a:pt x="145" y="140"/>
                      </a:lnTo>
                      <a:lnTo>
                        <a:pt x="161" y="98"/>
                      </a:lnTo>
                      <a:lnTo>
                        <a:pt x="177" y="56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19" name="Freeform 1547"/>
                <p:cNvSpPr>
                  <a:spLocks/>
                </p:cNvSpPr>
                <p:nvPr/>
              </p:nvSpPr>
              <p:spPr bwMode="auto">
                <a:xfrm>
                  <a:off x="2406" y="2416"/>
                  <a:ext cx="10" cy="14"/>
                </a:xfrm>
                <a:custGeom>
                  <a:avLst/>
                  <a:gdLst>
                    <a:gd name="T0" fmla="*/ 0 w 60"/>
                    <a:gd name="T1" fmla="*/ 0 h 86"/>
                    <a:gd name="T2" fmla="*/ 0 w 60"/>
                    <a:gd name="T3" fmla="*/ 0 h 86"/>
                    <a:gd name="T4" fmla="*/ 0 w 60"/>
                    <a:gd name="T5" fmla="*/ 0 h 86"/>
                    <a:gd name="T6" fmla="*/ 0 w 60"/>
                    <a:gd name="T7" fmla="*/ 0 h 86"/>
                    <a:gd name="T8" fmla="*/ 0 w 60"/>
                    <a:gd name="T9" fmla="*/ 0 h 86"/>
                    <a:gd name="T10" fmla="*/ 0 w 60"/>
                    <a:gd name="T11" fmla="*/ 0 h 86"/>
                    <a:gd name="T12" fmla="*/ 0 w 60"/>
                    <a:gd name="T13" fmla="*/ 0 h 86"/>
                    <a:gd name="T14" fmla="*/ 0 w 60"/>
                    <a:gd name="T15" fmla="*/ 0 h 86"/>
                    <a:gd name="T16" fmla="*/ 0 w 60"/>
                    <a:gd name="T17" fmla="*/ 0 h 86"/>
                    <a:gd name="T18" fmla="*/ 0 w 60"/>
                    <a:gd name="T19" fmla="*/ 0 h 86"/>
                    <a:gd name="T20" fmla="*/ 0 w 60"/>
                    <a:gd name="T21" fmla="*/ 0 h 86"/>
                    <a:gd name="T22" fmla="*/ 0 w 60"/>
                    <a:gd name="T23" fmla="*/ 0 h 86"/>
                    <a:gd name="T24" fmla="*/ 0 w 60"/>
                    <a:gd name="T25" fmla="*/ 0 h 86"/>
                    <a:gd name="T26" fmla="*/ 0 w 60"/>
                    <a:gd name="T27" fmla="*/ 0 h 86"/>
                    <a:gd name="T28" fmla="*/ 0 w 60"/>
                    <a:gd name="T29" fmla="*/ 0 h 86"/>
                    <a:gd name="T30" fmla="*/ 0 w 60"/>
                    <a:gd name="T31" fmla="*/ 0 h 8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0"/>
                    <a:gd name="T49" fmla="*/ 0 h 86"/>
                    <a:gd name="T50" fmla="*/ 60 w 60"/>
                    <a:gd name="T51" fmla="*/ 86 h 8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0" h="86">
                      <a:moveTo>
                        <a:pt x="16" y="42"/>
                      </a:moveTo>
                      <a:lnTo>
                        <a:pt x="32" y="0"/>
                      </a:lnTo>
                      <a:lnTo>
                        <a:pt x="42" y="6"/>
                      </a:lnTo>
                      <a:lnTo>
                        <a:pt x="49" y="13"/>
                      </a:lnTo>
                      <a:lnTo>
                        <a:pt x="56" y="22"/>
                      </a:lnTo>
                      <a:lnTo>
                        <a:pt x="59" y="31"/>
                      </a:lnTo>
                      <a:lnTo>
                        <a:pt x="60" y="42"/>
                      </a:lnTo>
                      <a:lnTo>
                        <a:pt x="59" y="53"/>
                      </a:lnTo>
                      <a:lnTo>
                        <a:pt x="56" y="63"/>
                      </a:lnTo>
                      <a:lnTo>
                        <a:pt x="49" y="72"/>
                      </a:lnTo>
                      <a:lnTo>
                        <a:pt x="41" y="78"/>
                      </a:lnTo>
                      <a:lnTo>
                        <a:pt x="31" y="84"/>
                      </a:lnTo>
                      <a:lnTo>
                        <a:pt x="22" y="86"/>
                      </a:lnTo>
                      <a:lnTo>
                        <a:pt x="11" y="86"/>
                      </a:lnTo>
                      <a:lnTo>
                        <a:pt x="0" y="84"/>
                      </a:lnTo>
                      <a:lnTo>
                        <a:pt x="1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20" name="Freeform 1548"/>
                <p:cNvSpPr>
                  <a:spLocks/>
                </p:cNvSpPr>
                <p:nvPr/>
              </p:nvSpPr>
              <p:spPr bwMode="auto">
                <a:xfrm>
                  <a:off x="2406" y="2416"/>
                  <a:ext cx="10" cy="14"/>
                </a:xfrm>
                <a:custGeom>
                  <a:avLst/>
                  <a:gdLst>
                    <a:gd name="T0" fmla="*/ 0 w 60"/>
                    <a:gd name="T1" fmla="*/ 0 h 86"/>
                    <a:gd name="T2" fmla="*/ 0 w 60"/>
                    <a:gd name="T3" fmla="*/ 0 h 86"/>
                    <a:gd name="T4" fmla="*/ 0 w 60"/>
                    <a:gd name="T5" fmla="*/ 0 h 86"/>
                    <a:gd name="T6" fmla="*/ 0 w 60"/>
                    <a:gd name="T7" fmla="*/ 0 h 86"/>
                    <a:gd name="T8" fmla="*/ 0 w 60"/>
                    <a:gd name="T9" fmla="*/ 0 h 86"/>
                    <a:gd name="T10" fmla="*/ 0 w 60"/>
                    <a:gd name="T11" fmla="*/ 0 h 86"/>
                    <a:gd name="T12" fmla="*/ 0 w 60"/>
                    <a:gd name="T13" fmla="*/ 0 h 86"/>
                    <a:gd name="T14" fmla="*/ 0 w 60"/>
                    <a:gd name="T15" fmla="*/ 0 h 86"/>
                    <a:gd name="T16" fmla="*/ 0 w 60"/>
                    <a:gd name="T17" fmla="*/ 0 h 86"/>
                    <a:gd name="T18" fmla="*/ 0 w 60"/>
                    <a:gd name="T19" fmla="*/ 0 h 86"/>
                    <a:gd name="T20" fmla="*/ 0 w 60"/>
                    <a:gd name="T21" fmla="*/ 0 h 86"/>
                    <a:gd name="T22" fmla="*/ 0 w 60"/>
                    <a:gd name="T23" fmla="*/ 0 h 86"/>
                    <a:gd name="T24" fmla="*/ 0 w 60"/>
                    <a:gd name="T25" fmla="*/ 0 h 86"/>
                    <a:gd name="T26" fmla="*/ 0 w 60"/>
                    <a:gd name="T27" fmla="*/ 0 h 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0"/>
                    <a:gd name="T43" fmla="*/ 0 h 86"/>
                    <a:gd name="T44" fmla="*/ 60 w 60"/>
                    <a:gd name="T45" fmla="*/ 86 h 8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0" h="86">
                      <a:moveTo>
                        <a:pt x="32" y="0"/>
                      </a:moveTo>
                      <a:lnTo>
                        <a:pt x="42" y="6"/>
                      </a:lnTo>
                      <a:lnTo>
                        <a:pt x="49" y="13"/>
                      </a:lnTo>
                      <a:lnTo>
                        <a:pt x="56" y="22"/>
                      </a:lnTo>
                      <a:lnTo>
                        <a:pt x="59" y="31"/>
                      </a:lnTo>
                      <a:lnTo>
                        <a:pt x="60" y="42"/>
                      </a:lnTo>
                      <a:lnTo>
                        <a:pt x="59" y="53"/>
                      </a:lnTo>
                      <a:lnTo>
                        <a:pt x="56" y="63"/>
                      </a:lnTo>
                      <a:lnTo>
                        <a:pt x="49" y="72"/>
                      </a:lnTo>
                      <a:lnTo>
                        <a:pt x="41" y="78"/>
                      </a:lnTo>
                      <a:lnTo>
                        <a:pt x="31" y="84"/>
                      </a:lnTo>
                      <a:lnTo>
                        <a:pt x="22" y="86"/>
                      </a:lnTo>
                      <a:lnTo>
                        <a:pt x="11" y="86"/>
                      </a:lnTo>
                      <a:lnTo>
                        <a:pt x="0" y="8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21" name="Freeform 1549"/>
                <p:cNvSpPr>
                  <a:spLocks/>
                </p:cNvSpPr>
                <p:nvPr/>
              </p:nvSpPr>
              <p:spPr bwMode="auto">
                <a:xfrm>
                  <a:off x="2428" y="2416"/>
                  <a:ext cx="10" cy="14"/>
                </a:xfrm>
                <a:custGeom>
                  <a:avLst/>
                  <a:gdLst>
                    <a:gd name="T0" fmla="*/ 0 w 60"/>
                    <a:gd name="T1" fmla="*/ 0 h 85"/>
                    <a:gd name="T2" fmla="*/ 0 w 60"/>
                    <a:gd name="T3" fmla="*/ 0 h 85"/>
                    <a:gd name="T4" fmla="*/ 0 w 60"/>
                    <a:gd name="T5" fmla="*/ 0 h 85"/>
                    <a:gd name="T6" fmla="*/ 0 w 60"/>
                    <a:gd name="T7" fmla="*/ 0 h 85"/>
                    <a:gd name="T8" fmla="*/ 0 w 60"/>
                    <a:gd name="T9" fmla="*/ 0 h 85"/>
                    <a:gd name="T10" fmla="*/ 0 w 60"/>
                    <a:gd name="T11" fmla="*/ 0 h 85"/>
                    <a:gd name="T12" fmla="*/ 0 w 60"/>
                    <a:gd name="T13" fmla="*/ 0 h 85"/>
                    <a:gd name="T14" fmla="*/ 0 w 60"/>
                    <a:gd name="T15" fmla="*/ 0 h 85"/>
                    <a:gd name="T16" fmla="*/ 0 w 60"/>
                    <a:gd name="T17" fmla="*/ 0 h 85"/>
                    <a:gd name="T18" fmla="*/ 0 w 60"/>
                    <a:gd name="T19" fmla="*/ 0 h 85"/>
                    <a:gd name="T20" fmla="*/ 0 w 60"/>
                    <a:gd name="T21" fmla="*/ 0 h 85"/>
                    <a:gd name="T22" fmla="*/ 0 w 60"/>
                    <a:gd name="T23" fmla="*/ 0 h 85"/>
                    <a:gd name="T24" fmla="*/ 0 w 60"/>
                    <a:gd name="T25" fmla="*/ 0 h 85"/>
                    <a:gd name="T26" fmla="*/ 0 w 60"/>
                    <a:gd name="T27" fmla="*/ 0 h 85"/>
                    <a:gd name="T28" fmla="*/ 0 w 60"/>
                    <a:gd name="T29" fmla="*/ 0 h 85"/>
                    <a:gd name="T30" fmla="*/ 0 w 60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0"/>
                    <a:gd name="T49" fmla="*/ 0 h 85"/>
                    <a:gd name="T50" fmla="*/ 60 w 60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0" h="85">
                      <a:moveTo>
                        <a:pt x="43" y="41"/>
                      </a:moveTo>
                      <a:lnTo>
                        <a:pt x="60" y="82"/>
                      </a:lnTo>
                      <a:lnTo>
                        <a:pt x="50" y="85"/>
                      </a:lnTo>
                      <a:lnTo>
                        <a:pt x="39" y="85"/>
                      </a:lnTo>
                      <a:lnTo>
                        <a:pt x="29" y="83"/>
                      </a:lnTo>
                      <a:lnTo>
                        <a:pt x="20" y="78"/>
                      </a:lnTo>
                      <a:lnTo>
                        <a:pt x="11" y="72"/>
                      </a:lnTo>
                      <a:lnTo>
                        <a:pt x="5" y="64"/>
                      </a:lnTo>
                      <a:lnTo>
                        <a:pt x="1" y="53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4" y="22"/>
                      </a:lnTo>
                      <a:lnTo>
                        <a:pt x="9" y="13"/>
                      </a:lnTo>
                      <a:lnTo>
                        <a:pt x="17" y="6"/>
                      </a:lnTo>
                      <a:lnTo>
                        <a:pt x="26" y="0"/>
                      </a:lnTo>
                      <a:lnTo>
                        <a:pt x="43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22" name="Freeform 1550"/>
                <p:cNvSpPr>
                  <a:spLocks/>
                </p:cNvSpPr>
                <p:nvPr/>
              </p:nvSpPr>
              <p:spPr bwMode="auto">
                <a:xfrm>
                  <a:off x="2428" y="2416"/>
                  <a:ext cx="10" cy="14"/>
                </a:xfrm>
                <a:custGeom>
                  <a:avLst/>
                  <a:gdLst>
                    <a:gd name="T0" fmla="*/ 0 w 60"/>
                    <a:gd name="T1" fmla="*/ 0 h 85"/>
                    <a:gd name="T2" fmla="*/ 0 w 60"/>
                    <a:gd name="T3" fmla="*/ 0 h 85"/>
                    <a:gd name="T4" fmla="*/ 0 w 60"/>
                    <a:gd name="T5" fmla="*/ 0 h 85"/>
                    <a:gd name="T6" fmla="*/ 0 w 60"/>
                    <a:gd name="T7" fmla="*/ 0 h 85"/>
                    <a:gd name="T8" fmla="*/ 0 w 60"/>
                    <a:gd name="T9" fmla="*/ 0 h 85"/>
                    <a:gd name="T10" fmla="*/ 0 w 60"/>
                    <a:gd name="T11" fmla="*/ 0 h 85"/>
                    <a:gd name="T12" fmla="*/ 0 w 60"/>
                    <a:gd name="T13" fmla="*/ 0 h 85"/>
                    <a:gd name="T14" fmla="*/ 0 w 60"/>
                    <a:gd name="T15" fmla="*/ 0 h 85"/>
                    <a:gd name="T16" fmla="*/ 0 w 60"/>
                    <a:gd name="T17" fmla="*/ 0 h 85"/>
                    <a:gd name="T18" fmla="*/ 0 w 60"/>
                    <a:gd name="T19" fmla="*/ 0 h 85"/>
                    <a:gd name="T20" fmla="*/ 0 w 60"/>
                    <a:gd name="T21" fmla="*/ 0 h 85"/>
                    <a:gd name="T22" fmla="*/ 0 w 60"/>
                    <a:gd name="T23" fmla="*/ 0 h 85"/>
                    <a:gd name="T24" fmla="*/ 0 w 60"/>
                    <a:gd name="T25" fmla="*/ 0 h 85"/>
                    <a:gd name="T26" fmla="*/ 0 w 60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0"/>
                    <a:gd name="T43" fmla="*/ 0 h 85"/>
                    <a:gd name="T44" fmla="*/ 60 w 60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0" h="85">
                      <a:moveTo>
                        <a:pt x="60" y="82"/>
                      </a:moveTo>
                      <a:lnTo>
                        <a:pt x="50" y="85"/>
                      </a:lnTo>
                      <a:lnTo>
                        <a:pt x="39" y="85"/>
                      </a:lnTo>
                      <a:lnTo>
                        <a:pt x="29" y="83"/>
                      </a:lnTo>
                      <a:lnTo>
                        <a:pt x="20" y="78"/>
                      </a:lnTo>
                      <a:lnTo>
                        <a:pt x="11" y="72"/>
                      </a:lnTo>
                      <a:lnTo>
                        <a:pt x="5" y="64"/>
                      </a:lnTo>
                      <a:lnTo>
                        <a:pt x="1" y="53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4" y="22"/>
                      </a:lnTo>
                      <a:lnTo>
                        <a:pt x="9" y="13"/>
                      </a:lnTo>
                      <a:lnTo>
                        <a:pt x="17" y="6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23" name="Freeform 1551"/>
                <p:cNvSpPr>
                  <a:spLocks/>
                </p:cNvSpPr>
                <p:nvPr/>
              </p:nvSpPr>
              <p:spPr bwMode="auto">
                <a:xfrm>
                  <a:off x="2432" y="2409"/>
                  <a:ext cx="22" cy="21"/>
                </a:xfrm>
                <a:custGeom>
                  <a:avLst/>
                  <a:gdLst>
                    <a:gd name="T0" fmla="*/ 0 w 134"/>
                    <a:gd name="T1" fmla="*/ 0 h 123"/>
                    <a:gd name="T2" fmla="*/ 0 w 134"/>
                    <a:gd name="T3" fmla="*/ 0 h 123"/>
                    <a:gd name="T4" fmla="*/ 0 w 134"/>
                    <a:gd name="T5" fmla="*/ 0 h 123"/>
                    <a:gd name="T6" fmla="*/ 0 w 134"/>
                    <a:gd name="T7" fmla="*/ 0 h 123"/>
                    <a:gd name="T8" fmla="*/ 0 w 134"/>
                    <a:gd name="T9" fmla="*/ 0 h 123"/>
                    <a:gd name="T10" fmla="*/ 0 w 134"/>
                    <a:gd name="T11" fmla="*/ 0 h 123"/>
                    <a:gd name="T12" fmla="*/ 0 w 134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4"/>
                    <a:gd name="T22" fmla="*/ 0 h 123"/>
                    <a:gd name="T23" fmla="*/ 134 w 134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4" h="123">
                      <a:moveTo>
                        <a:pt x="0" y="41"/>
                      </a:moveTo>
                      <a:lnTo>
                        <a:pt x="17" y="82"/>
                      </a:lnTo>
                      <a:lnTo>
                        <a:pt x="34" y="123"/>
                      </a:lnTo>
                      <a:lnTo>
                        <a:pt x="134" y="81"/>
                      </a:lnTo>
                      <a:lnTo>
                        <a:pt x="117" y="40"/>
                      </a:lnTo>
                      <a:lnTo>
                        <a:pt x="100" y="0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24" name="Freeform 1552"/>
                <p:cNvSpPr>
                  <a:spLocks/>
                </p:cNvSpPr>
                <p:nvPr/>
              </p:nvSpPr>
              <p:spPr bwMode="auto">
                <a:xfrm>
                  <a:off x="2432" y="2409"/>
                  <a:ext cx="22" cy="21"/>
                </a:xfrm>
                <a:custGeom>
                  <a:avLst/>
                  <a:gdLst>
                    <a:gd name="T0" fmla="*/ 0 w 134"/>
                    <a:gd name="T1" fmla="*/ 0 h 123"/>
                    <a:gd name="T2" fmla="*/ 0 w 134"/>
                    <a:gd name="T3" fmla="*/ 0 h 123"/>
                    <a:gd name="T4" fmla="*/ 0 w 134"/>
                    <a:gd name="T5" fmla="*/ 0 h 123"/>
                    <a:gd name="T6" fmla="*/ 0 w 134"/>
                    <a:gd name="T7" fmla="*/ 0 h 123"/>
                    <a:gd name="T8" fmla="*/ 0 w 134"/>
                    <a:gd name="T9" fmla="*/ 0 h 123"/>
                    <a:gd name="T10" fmla="*/ 0 w 134"/>
                    <a:gd name="T11" fmla="*/ 0 h 123"/>
                    <a:gd name="T12" fmla="*/ 0 w 134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4"/>
                    <a:gd name="T22" fmla="*/ 0 h 123"/>
                    <a:gd name="T23" fmla="*/ 134 w 134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4" h="123">
                      <a:moveTo>
                        <a:pt x="0" y="41"/>
                      </a:moveTo>
                      <a:lnTo>
                        <a:pt x="17" y="82"/>
                      </a:lnTo>
                      <a:lnTo>
                        <a:pt x="34" y="123"/>
                      </a:lnTo>
                      <a:lnTo>
                        <a:pt x="134" y="81"/>
                      </a:lnTo>
                      <a:lnTo>
                        <a:pt x="117" y="40"/>
                      </a:lnTo>
                      <a:lnTo>
                        <a:pt x="100" y="0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25" name="Freeform 1553"/>
                <p:cNvSpPr>
                  <a:spLocks/>
                </p:cNvSpPr>
                <p:nvPr/>
              </p:nvSpPr>
              <p:spPr bwMode="auto">
                <a:xfrm>
                  <a:off x="2451" y="2416"/>
                  <a:ext cx="7" cy="7"/>
                </a:xfrm>
                <a:custGeom>
                  <a:avLst/>
                  <a:gdLst>
                    <a:gd name="T0" fmla="*/ 0 w 40"/>
                    <a:gd name="T1" fmla="*/ 0 h 41"/>
                    <a:gd name="T2" fmla="*/ 0 w 40"/>
                    <a:gd name="T3" fmla="*/ 0 h 41"/>
                    <a:gd name="T4" fmla="*/ 0 w 40"/>
                    <a:gd name="T5" fmla="*/ 0 h 41"/>
                    <a:gd name="T6" fmla="*/ 0 w 40"/>
                    <a:gd name="T7" fmla="*/ 0 h 41"/>
                    <a:gd name="T8" fmla="*/ 0 w 40"/>
                    <a:gd name="T9" fmla="*/ 0 h 41"/>
                    <a:gd name="T10" fmla="*/ 0 w 40"/>
                    <a:gd name="T11" fmla="*/ 0 h 41"/>
                    <a:gd name="T12" fmla="*/ 0 w 40"/>
                    <a:gd name="T13" fmla="*/ 0 h 41"/>
                    <a:gd name="T14" fmla="*/ 0 w 40"/>
                    <a:gd name="T15" fmla="*/ 0 h 41"/>
                    <a:gd name="T16" fmla="*/ 0 w 40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0"/>
                    <a:gd name="T28" fmla="*/ 0 h 41"/>
                    <a:gd name="T29" fmla="*/ 40 w 40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0" h="41">
                      <a:moveTo>
                        <a:pt x="0" y="0"/>
                      </a:moveTo>
                      <a:lnTo>
                        <a:pt x="17" y="41"/>
                      </a:lnTo>
                      <a:lnTo>
                        <a:pt x="22" y="39"/>
                      </a:lnTo>
                      <a:lnTo>
                        <a:pt x="26" y="36"/>
                      </a:lnTo>
                      <a:lnTo>
                        <a:pt x="31" y="32"/>
                      </a:lnTo>
                      <a:lnTo>
                        <a:pt x="35" y="28"/>
                      </a:lnTo>
                      <a:lnTo>
                        <a:pt x="37" y="24"/>
                      </a:lnTo>
                      <a:lnTo>
                        <a:pt x="4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26" name="Freeform 1554"/>
                <p:cNvSpPr>
                  <a:spLocks/>
                </p:cNvSpPr>
                <p:nvPr/>
              </p:nvSpPr>
              <p:spPr bwMode="auto">
                <a:xfrm>
                  <a:off x="2454" y="2419"/>
                  <a:ext cx="4" cy="4"/>
                </a:xfrm>
                <a:custGeom>
                  <a:avLst/>
                  <a:gdLst>
                    <a:gd name="T0" fmla="*/ 0 w 23"/>
                    <a:gd name="T1" fmla="*/ 0 h 24"/>
                    <a:gd name="T2" fmla="*/ 0 w 23"/>
                    <a:gd name="T3" fmla="*/ 0 h 24"/>
                    <a:gd name="T4" fmla="*/ 0 w 23"/>
                    <a:gd name="T5" fmla="*/ 0 h 24"/>
                    <a:gd name="T6" fmla="*/ 0 w 23"/>
                    <a:gd name="T7" fmla="*/ 0 h 24"/>
                    <a:gd name="T8" fmla="*/ 0 w 23"/>
                    <a:gd name="T9" fmla="*/ 0 h 24"/>
                    <a:gd name="T10" fmla="*/ 0 w 23"/>
                    <a:gd name="T11" fmla="*/ 0 h 24"/>
                    <a:gd name="T12" fmla="*/ 0 w 23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24"/>
                    <a:gd name="T23" fmla="*/ 23 w 23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24">
                      <a:moveTo>
                        <a:pt x="0" y="24"/>
                      </a:moveTo>
                      <a:lnTo>
                        <a:pt x="5" y="22"/>
                      </a:lnTo>
                      <a:lnTo>
                        <a:pt x="9" y="19"/>
                      </a:lnTo>
                      <a:lnTo>
                        <a:pt x="14" y="15"/>
                      </a:lnTo>
                      <a:lnTo>
                        <a:pt x="18" y="11"/>
                      </a:lnTo>
                      <a:lnTo>
                        <a:pt x="20" y="7"/>
                      </a:lnTo>
                      <a:lnTo>
                        <a:pt x="2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27" name="Freeform 1555"/>
                <p:cNvSpPr>
                  <a:spLocks/>
                </p:cNvSpPr>
                <p:nvPr/>
              </p:nvSpPr>
              <p:spPr bwMode="auto">
                <a:xfrm>
                  <a:off x="2445" y="2397"/>
                  <a:ext cx="20" cy="22"/>
                </a:xfrm>
                <a:custGeom>
                  <a:avLst/>
                  <a:gdLst>
                    <a:gd name="T0" fmla="*/ 0 w 123"/>
                    <a:gd name="T1" fmla="*/ 0 h 133"/>
                    <a:gd name="T2" fmla="*/ 0 w 123"/>
                    <a:gd name="T3" fmla="*/ 0 h 133"/>
                    <a:gd name="T4" fmla="*/ 0 w 123"/>
                    <a:gd name="T5" fmla="*/ 0 h 133"/>
                    <a:gd name="T6" fmla="*/ 0 w 123"/>
                    <a:gd name="T7" fmla="*/ 0 h 133"/>
                    <a:gd name="T8" fmla="*/ 0 w 123"/>
                    <a:gd name="T9" fmla="*/ 0 h 133"/>
                    <a:gd name="T10" fmla="*/ 0 w 123"/>
                    <a:gd name="T11" fmla="*/ 0 h 133"/>
                    <a:gd name="T12" fmla="*/ 0 w 123"/>
                    <a:gd name="T13" fmla="*/ 0 h 13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3"/>
                    <a:gd name="T22" fmla="*/ 0 h 133"/>
                    <a:gd name="T23" fmla="*/ 123 w 123"/>
                    <a:gd name="T24" fmla="*/ 133 h 13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3" h="133">
                      <a:moveTo>
                        <a:pt x="0" y="99"/>
                      </a:moveTo>
                      <a:lnTo>
                        <a:pt x="41" y="116"/>
                      </a:lnTo>
                      <a:lnTo>
                        <a:pt x="81" y="133"/>
                      </a:lnTo>
                      <a:lnTo>
                        <a:pt x="123" y="34"/>
                      </a:lnTo>
                      <a:lnTo>
                        <a:pt x="82" y="17"/>
                      </a:lnTo>
                      <a:lnTo>
                        <a:pt x="42" y="0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28" name="Freeform 1556"/>
                <p:cNvSpPr>
                  <a:spLocks/>
                </p:cNvSpPr>
                <p:nvPr/>
              </p:nvSpPr>
              <p:spPr bwMode="auto">
                <a:xfrm>
                  <a:off x="2445" y="2397"/>
                  <a:ext cx="20" cy="22"/>
                </a:xfrm>
                <a:custGeom>
                  <a:avLst/>
                  <a:gdLst>
                    <a:gd name="T0" fmla="*/ 0 w 123"/>
                    <a:gd name="T1" fmla="*/ 0 h 133"/>
                    <a:gd name="T2" fmla="*/ 0 w 123"/>
                    <a:gd name="T3" fmla="*/ 0 h 133"/>
                    <a:gd name="T4" fmla="*/ 0 w 123"/>
                    <a:gd name="T5" fmla="*/ 0 h 133"/>
                    <a:gd name="T6" fmla="*/ 0 w 123"/>
                    <a:gd name="T7" fmla="*/ 0 h 133"/>
                    <a:gd name="T8" fmla="*/ 0 w 123"/>
                    <a:gd name="T9" fmla="*/ 0 h 133"/>
                    <a:gd name="T10" fmla="*/ 0 w 123"/>
                    <a:gd name="T11" fmla="*/ 0 h 133"/>
                    <a:gd name="T12" fmla="*/ 0 w 123"/>
                    <a:gd name="T13" fmla="*/ 0 h 13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3"/>
                    <a:gd name="T22" fmla="*/ 0 h 133"/>
                    <a:gd name="T23" fmla="*/ 123 w 123"/>
                    <a:gd name="T24" fmla="*/ 133 h 13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3" h="133">
                      <a:moveTo>
                        <a:pt x="0" y="99"/>
                      </a:moveTo>
                      <a:lnTo>
                        <a:pt x="41" y="116"/>
                      </a:lnTo>
                      <a:lnTo>
                        <a:pt x="81" y="133"/>
                      </a:lnTo>
                      <a:lnTo>
                        <a:pt x="123" y="34"/>
                      </a:lnTo>
                      <a:lnTo>
                        <a:pt x="82" y="17"/>
                      </a:lnTo>
                      <a:lnTo>
                        <a:pt x="42" y="0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29" name="Freeform 1557"/>
                <p:cNvSpPr>
                  <a:spLocks/>
                </p:cNvSpPr>
                <p:nvPr/>
              </p:nvSpPr>
              <p:spPr bwMode="auto">
                <a:xfrm>
                  <a:off x="2452" y="2392"/>
                  <a:ext cx="14" cy="10"/>
                </a:xfrm>
                <a:custGeom>
                  <a:avLst/>
                  <a:gdLst>
                    <a:gd name="T0" fmla="*/ 0 w 84"/>
                    <a:gd name="T1" fmla="*/ 0 h 61"/>
                    <a:gd name="T2" fmla="*/ 0 w 84"/>
                    <a:gd name="T3" fmla="*/ 0 h 61"/>
                    <a:gd name="T4" fmla="*/ 0 w 84"/>
                    <a:gd name="T5" fmla="*/ 0 h 61"/>
                    <a:gd name="T6" fmla="*/ 0 w 84"/>
                    <a:gd name="T7" fmla="*/ 0 h 61"/>
                    <a:gd name="T8" fmla="*/ 0 w 84"/>
                    <a:gd name="T9" fmla="*/ 0 h 61"/>
                    <a:gd name="T10" fmla="*/ 0 w 84"/>
                    <a:gd name="T11" fmla="*/ 0 h 61"/>
                    <a:gd name="T12" fmla="*/ 0 w 84"/>
                    <a:gd name="T13" fmla="*/ 0 h 61"/>
                    <a:gd name="T14" fmla="*/ 0 w 84"/>
                    <a:gd name="T15" fmla="*/ 0 h 61"/>
                    <a:gd name="T16" fmla="*/ 0 w 84"/>
                    <a:gd name="T17" fmla="*/ 0 h 61"/>
                    <a:gd name="T18" fmla="*/ 0 w 84"/>
                    <a:gd name="T19" fmla="*/ 0 h 61"/>
                    <a:gd name="T20" fmla="*/ 0 w 84"/>
                    <a:gd name="T21" fmla="*/ 0 h 61"/>
                    <a:gd name="T22" fmla="*/ 0 w 84"/>
                    <a:gd name="T23" fmla="*/ 0 h 61"/>
                    <a:gd name="T24" fmla="*/ 0 w 84"/>
                    <a:gd name="T25" fmla="*/ 0 h 61"/>
                    <a:gd name="T26" fmla="*/ 0 w 84"/>
                    <a:gd name="T27" fmla="*/ 0 h 61"/>
                    <a:gd name="T28" fmla="*/ 0 w 84"/>
                    <a:gd name="T29" fmla="*/ 0 h 61"/>
                    <a:gd name="T30" fmla="*/ 0 w 84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4"/>
                    <a:gd name="T49" fmla="*/ 0 h 61"/>
                    <a:gd name="T50" fmla="*/ 84 w 84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4" h="61">
                      <a:moveTo>
                        <a:pt x="40" y="44"/>
                      </a:moveTo>
                      <a:lnTo>
                        <a:pt x="0" y="27"/>
                      </a:lnTo>
                      <a:lnTo>
                        <a:pt x="5" y="17"/>
                      </a:lnTo>
                      <a:lnTo>
                        <a:pt x="13" y="10"/>
                      </a:lnTo>
                      <a:lnTo>
                        <a:pt x="21" y="4"/>
                      </a:lnTo>
                      <a:lnTo>
                        <a:pt x="31" y="0"/>
                      </a:lnTo>
                      <a:lnTo>
                        <a:pt x="41" y="0"/>
                      </a:lnTo>
                      <a:lnTo>
                        <a:pt x="52" y="1"/>
                      </a:lnTo>
                      <a:lnTo>
                        <a:pt x="63" y="5"/>
                      </a:lnTo>
                      <a:lnTo>
                        <a:pt x="71" y="12"/>
                      </a:lnTo>
                      <a:lnTo>
                        <a:pt x="78" y="20"/>
                      </a:lnTo>
                      <a:lnTo>
                        <a:pt x="82" y="30"/>
                      </a:lnTo>
                      <a:lnTo>
                        <a:pt x="84" y="40"/>
                      </a:lnTo>
                      <a:lnTo>
                        <a:pt x="84" y="50"/>
                      </a:lnTo>
                      <a:lnTo>
                        <a:pt x="81" y="61"/>
                      </a:lnTo>
                      <a:lnTo>
                        <a:pt x="40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30" name="Freeform 1558"/>
                <p:cNvSpPr>
                  <a:spLocks/>
                </p:cNvSpPr>
                <p:nvPr/>
              </p:nvSpPr>
              <p:spPr bwMode="auto">
                <a:xfrm>
                  <a:off x="2452" y="2392"/>
                  <a:ext cx="14" cy="10"/>
                </a:xfrm>
                <a:custGeom>
                  <a:avLst/>
                  <a:gdLst>
                    <a:gd name="T0" fmla="*/ 0 w 84"/>
                    <a:gd name="T1" fmla="*/ 0 h 61"/>
                    <a:gd name="T2" fmla="*/ 0 w 84"/>
                    <a:gd name="T3" fmla="*/ 0 h 61"/>
                    <a:gd name="T4" fmla="*/ 0 w 84"/>
                    <a:gd name="T5" fmla="*/ 0 h 61"/>
                    <a:gd name="T6" fmla="*/ 0 w 84"/>
                    <a:gd name="T7" fmla="*/ 0 h 61"/>
                    <a:gd name="T8" fmla="*/ 0 w 84"/>
                    <a:gd name="T9" fmla="*/ 0 h 61"/>
                    <a:gd name="T10" fmla="*/ 0 w 84"/>
                    <a:gd name="T11" fmla="*/ 0 h 61"/>
                    <a:gd name="T12" fmla="*/ 0 w 84"/>
                    <a:gd name="T13" fmla="*/ 0 h 61"/>
                    <a:gd name="T14" fmla="*/ 0 w 84"/>
                    <a:gd name="T15" fmla="*/ 0 h 61"/>
                    <a:gd name="T16" fmla="*/ 0 w 84"/>
                    <a:gd name="T17" fmla="*/ 0 h 61"/>
                    <a:gd name="T18" fmla="*/ 0 w 84"/>
                    <a:gd name="T19" fmla="*/ 0 h 61"/>
                    <a:gd name="T20" fmla="*/ 0 w 84"/>
                    <a:gd name="T21" fmla="*/ 0 h 61"/>
                    <a:gd name="T22" fmla="*/ 0 w 84"/>
                    <a:gd name="T23" fmla="*/ 0 h 61"/>
                    <a:gd name="T24" fmla="*/ 0 w 84"/>
                    <a:gd name="T25" fmla="*/ 0 h 61"/>
                    <a:gd name="T26" fmla="*/ 0 w 84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"/>
                    <a:gd name="T43" fmla="*/ 0 h 61"/>
                    <a:gd name="T44" fmla="*/ 84 w 84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" h="61">
                      <a:moveTo>
                        <a:pt x="0" y="27"/>
                      </a:moveTo>
                      <a:lnTo>
                        <a:pt x="5" y="17"/>
                      </a:lnTo>
                      <a:lnTo>
                        <a:pt x="13" y="10"/>
                      </a:lnTo>
                      <a:lnTo>
                        <a:pt x="21" y="4"/>
                      </a:lnTo>
                      <a:lnTo>
                        <a:pt x="31" y="0"/>
                      </a:lnTo>
                      <a:lnTo>
                        <a:pt x="41" y="0"/>
                      </a:lnTo>
                      <a:lnTo>
                        <a:pt x="52" y="1"/>
                      </a:lnTo>
                      <a:lnTo>
                        <a:pt x="63" y="5"/>
                      </a:lnTo>
                      <a:lnTo>
                        <a:pt x="71" y="12"/>
                      </a:lnTo>
                      <a:lnTo>
                        <a:pt x="78" y="20"/>
                      </a:lnTo>
                      <a:lnTo>
                        <a:pt x="82" y="30"/>
                      </a:lnTo>
                      <a:lnTo>
                        <a:pt x="84" y="40"/>
                      </a:lnTo>
                      <a:lnTo>
                        <a:pt x="84" y="50"/>
                      </a:lnTo>
                      <a:lnTo>
                        <a:pt x="81" y="6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31" name="Freeform 1559"/>
                <p:cNvSpPr>
                  <a:spLocks/>
                </p:cNvSpPr>
                <p:nvPr/>
              </p:nvSpPr>
              <p:spPr bwMode="auto">
                <a:xfrm>
                  <a:off x="1111" y="2416"/>
                  <a:ext cx="12" cy="14"/>
                </a:xfrm>
                <a:custGeom>
                  <a:avLst/>
                  <a:gdLst>
                    <a:gd name="T0" fmla="*/ 0 w 69"/>
                    <a:gd name="T1" fmla="*/ 0 h 82"/>
                    <a:gd name="T2" fmla="*/ 0 w 69"/>
                    <a:gd name="T3" fmla="*/ 0 h 82"/>
                    <a:gd name="T4" fmla="*/ 0 w 69"/>
                    <a:gd name="T5" fmla="*/ 0 h 82"/>
                    <a:gd name="T6" fmla="*/ 0 w 69"/>
                    <a:gd name="T7" fmla="*/ 0 h 82"/>
                    <a:gd name="T8" fmla="*/ 0 w 69"/>
                    <a:gd name="T9" fmla="*/ 0 h 82"/>
                    <a:gd name="T10" fmla="*/ 0 w 69"/>
                    <a:gd name="T11" fmla="*/ 0 h 82"/>
                    <a:gd name="T12" fmla="*/ 0 w 69"/>
                    <a:gd name="T13" fmla="*/ 0 h 82"/>
                    <a:gd name="T14" fmla="*/ 0 w 69"/>
                    <a:gd name="T15" fmla="*/ 0 h 82"/>
                    <a:gd name="T16" fmla="*/ 0 w 69"/>
                    <a:gd name="T17" fmla="*/ 0 h 82"/>
                    <a:gd name="T18" fmla="*/ 0 w 69"/>
                    <a:gd name="T19" fmla="*/ 0 h 82"/>
                    <a:gd name="T20" fmla="*/ 0 w 69"/>
                    <a:gd name="T21" fmla="*/ 0 h 82"/>
                    <a:gd name="T22" fmla="*/ 0 w 69"/>
                    <a:gd name="T23" fmla="*/ 0 h 82"/>
                    <a:gd name="T24" fmla="*/ 0 w 69"/>
                    <a:gd name="T25" fmla="*/ 0 h 82"/>
                    <a:gd name="T26" fmla="*/ 0 w 69"/>
                    <a:gd name="T27" fmla="*/ 0 h 82"/>
                    <a:gd name="T28" fmla="*/ 0 w 69"/>
                    <a:gd name="T29" fmla="*/ 0 h 82"/>
                    <a:gd name="T30" fmla="*/ 0 w 69"/>
                    <a:gd name="T31" fmla="*/ 0 h 8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9"/>
                    <a:gd name="T49" fmla="*/ 0 h 82"/>
                    <a:gd name="T50" fmla="*/ 69 w 69"/>
                    <a:gd name="T51" fmla="*/ 82 h 8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9" h="82">
                      <a:moveTo>
                        <a:pt x="44" y="38"/>
                      </a:moveTo>
                      <a:lnTo>
                        <a:pt x="69" y="75"/>
                      </a:lnTo>
                      <a:lnTo>
                        <a:pt x="59" y="79"/>
                      </a:lnTo>
                      <a:lnTo>
                        <a:pt x="48" y="82"/>
                      </a:lnTo>
                      <a:lnTo>
                        <a:pt x="38" y="82"/>
                      </a:lnTo>
                      <a:lnTo>
                        <a:pt x="28" y="79"/>
                      </a:lnTo>
                      <a:lnTo>
                        <a:pt x="18" y="74"/>
                      </a:lnTo>
                      <a:lnTo>
                        <a:pt x="10" y="67"/>
                      </a:lnTo>
                      <a:lnTo>
                        <a:pt x="4" y="58"/>
                      </a:lnTo>
                      <a:lnTo>
                        <a:pt x="1" y="47"/>
                      </a:lnTo>
                      <a:lnTo>
                        <a:pt x="0" y="37"/>
                      </a:lnTo>
                      <a:lnTo>
                        <a:pt x="1" y="26"/>
                      </a:lnTo>
                      <a:lnTo>
                        <a:pt x="6" y="16"/>
                      </a:lnTo>
                      <a:lnTo>
                        <a:pt x="11" y="8"/>
                      </a:lnTo>
                      <a:lnTo>
                        <a:pt x="19" y="0"/>
                      </a:lnTo>
                      <a:lnTo>
                        <a:pt x="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32" name="Freeform 1560"/>
                <p:cNvSpPr>
                  <a:spLocks/>
                </p:cNvSpPr>
                <p:nvPr/>
              </p:nvSpPr>
              <p:spPr bwMode="auto">
                <a:xfrm>
                  <a:off x="1111" y="2416"/>
                  <a:ext cx="12" cy="14"/>
                </a:xfrm>
                <a:custGeom>
                  <a:avLst/>
                  <a:gdLst>
                    <a:gd name="T0" fmla="*/ 0 w 69"/>
                    <a:gd name="T1" fmla="*/ 0 h 82"/>
                    <a:gd name="T2" fmla="*/ 0 w 69"/>
                    <a:gd name="T3" fmla="*/ 0 h 82"/>
                    <a:gd name="T4" fmla="*/ 0 w 69"/>
                    <a:gd name="T5" fmla="*/ 0 h 82"/>
                    <a:gd name="T6" fmla="*/ 0 w 69"/>
                    <a:gd name="T7" fmla="*/ 0 h 82"/>
                    <a:gd name="T8" fmla="*/ 0 w 69"/>
                    <a:gd name="T9" fmla="*/ 0 h 82"/>
                    <a:gd name="T10" fmla="*/ 0 w 69"/>
                    <a:gd name="T11" fmla="*/ 0 h 82"/>
                    <a:gd name="T12" fmla="*/ 0 w 69"/>
                    <a:gd name="T13" fmla="*/ 0 h 82"/>
                    <a:gd name="T14" fmla="*/ 0 w 69"/>
                    <a:gd name="T15" fmla="*/ 0 h 82"/>
                    <a:gd name="T16" fmla="*/ 0 w 69"/>
                    <a:gd name="T17" fmla="*/ 0 h 82"/>
                    <a:gd name="T18" fmla="*/ 0 w 69"/>
                    <a:gd name="T19" fmla="*/ 0 h 82"/>
                    <a:gd name="T20" fmla="*/ 0 w 69"/>
                    <a:gd name="T21" fmla="*/ 0 h 82"/>
                    <a:gd name="T22" fmla="*/ 0 w 69"/>
                    <a:gd name="T23" fmla="*/ 0 h 82"/>
                    <a:gd name="T24" fmla="*/ 0 w 69"/>
                    <a:gd name="T25" fmla="*/ 0 h 82"/>
                    <a:gd name="T26" fmla="*/ 0 w 69"/>
                    <a:gd name="T27" fmla="*/ 0 h 8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9"/>
                    <a:gd name="T43" fmla="*/ 0 h 82"/>
                    <a:gd name="T44" fmla="*/ 69 w 69"/>
                    <a:gd name="T45" fmla="*/ 82 h 8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9" h="82">
                      <a:moveTo>
                        <a:pt x="69" y="75"/>
                      </a:moveTo>
                      <a:lnTo>
                        <a:pt x="59" y="79"/>
                      </a:lnTo>
                      <a:lnTo>
                        <a:pt x="48" y="82"/>
                      </a:lnTo>
                      <a:lnTo>
                        <a:pt x="38" y="82"/>
                      </a:lnTo>
                      <a:lnTo>
                        <a:pt x="28" y="79"/>
                      </a:lnTo>
                      <a:lnTo>
                        <a:pt x="18" y="74"/>
                      </a:lnTo>
                      <a:lnTo>
                        <a:pt x="10" y="67"/>
                      </a:lnTo>
                      <a:lnTo>
                        <a:pt x="4" y="58"/>
                      </a:lnTo>
                      <a:lnTo>
                        <a:pt x="1" y="47"/>
                      </a:lnTo>
                      <a:lnTo>
                        <a:pt x="0" y="37"/>
                      </a:lnTo>
                      <a:lnTo>
                        <a:pt x="1" y="26"/>
                      </a:lnTo>
                      <a:lnTo>
                        <a:pt x="6" y="16"/>
                      </a:lnTo>
                      <a:lnTo>
                        <a:pt x="11" y="8"/>
                      </a:lnTo>
                      <a:lnTo>
                        <a:pt x="19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33" name="Freeform 1561"/>
                <p:cNvSpPr>
                  <a:spLocks/>
                </p:cNvSpPr>
                <p:nvPr/>
              </p:nvSpPr>
              <p:spPr bwMode="auto">
                <a:xfrm>
                  <a:off x="1114" y="2408"/>
                  <a:ext cx="21" cy="21"/>
                </a:xfrm>
                <a:custGeom>
                  <a:avLst/>
                  <a:gdLst>
                    <a:gd name="T0" fmla="*/ 0 w 125"/>
                    <a:gd name="T1" fmla="*/ 0 h 125"/>
                    <a:gd name="T2" fmla="*/ 0 w 125"/>
                    <a:gd name="T3" fmla="*/ 0 h 125"/>
                    <a:gd name="T4" fmla="*/ 0 w 125"/>
                    <a:gd name="T5" fmla="*/ 0 h 125"/>
                    <a:gd name="T6" fmla="*/ 0 w 125"/>
                    <a:gd name="T7" fmla="*/ 0 h 125"/>
                    <a:gd name="T8" fmla="*/ 0 w 125"/>
                    <a:gd name="T9" fmla="*/ 0 h 125"/>
                    <a:gd name="T10" fmla="*/ 0 w 125"/>
                    <a:gd name="T11" fmla="*/ 0 h 125"/>
                    <a:gd name="T12" fmla="*/ 0 w 125"/>
                    <a:gd name="T13" fmla="*/ 0 h 12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5"/>
                    <a:gd name="T22" fmla="*/ 0 h 125"/>
                    <a:gd name="T23" fmla="*/ 125 w 125"/>
                    <a:gd name="T24" fmla="*/ 125 h 12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5" h="125">
                      <a:moveTo>
                        <a:pt x="0" y="50"/>
                      </a:moveTo>
                      <a:lnTo>
                        <a:pt x="25" y="88"/>
                      </a:lnTo>
                      <a:lnTo>
                        <a:pt x="50" y="125"/>
                      </a:lnTo>
                      <a:lnTo>
                        <a:pt x="125" y="75"/>
                      </a:lnTo>
                      <a:lnTo>
                        <a:pt x="101" y="38"/>
                      </a:lnTo>
                      <a:lnTo>
                        <a:pt x="76" y="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34" name="Freeform 1562"/>
                <p:cNvSpPr>
                  <a:spLocks/>
                </p:cNvSpPr>
                <p:nvPr/>
              </p:nvSpPr>
              <p:spPr bwMode="auto">
                <a:xfrm>
                  <a:off x="1114" y="2408"/>
                  <a:ext cx="21" cy="21"/>
                </a:xfrm>
                <a:custGeom>
                  <a:avLst/>
                  <a:gdLst>
                    <a:gd name="T0" fmla="*/ 0 w 125"/>
                    <a:gd name="T1" fmla="*/ 0 h 125"/>
                    <a:gd name="T2" fmla="*/ 0 w 125"/>
                    <a:gd name="T3" fmla="*/ 0 h 125"/>
                    <a:gd name="T4" fmla="*/ 0 w 125"/>
                    <a:gd name="T5" fmla="*/ 0 h 125"/>
                    <a:gd name="T6" fmla="*/ 0 w 125"/>
                    <a:gd name="T7" fmla="*/ 0 h 125"/>
                    <a:gd name="T8" fmla="*/ 0 w 125"/>
                    <a:gd name="T9" fmla="*/ 0 h 125"/>
                    <a:gd name="T10" fmla="*/ 0 w 125"/>
                    <a:gd name="T11" fmla="*/ 0 h 125"/>
                    <a:gd name="T12" fmla="*/ 0 w 125"/>
                    <a:gd name="T13" fmla="*/ 0 h 12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5"/>
                    <a:gd name="T22" fmla="*/ 0 h 125"/>
                    <a:gd name="T23" fmla="*/ 125 w 125"/>
                    <a:gd name="T24" fmla="*/ 125 h 12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5" h="125">
                      <a:moveTo>
                        <a:pt x="0" y="50"/>
                      </a:moveTo>
                      <a:lnTo>
                        <a:pt x="25" y="88"/>
                      </a:lnTo>
                      <a:lnTo>
                        <a:pt x="50" y="125"/>
                      </a:lnTo>
                      <a:lnTo>
                        <a:pt x="125" y="75"/>
                      </a:lnTo>
                      <a:lnTo>
                        <a:pt x="101" y="38"/>
                      </a:lnTo>
                      <a:lnTo>
                        <a:pt x="76" y="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35" name="Freeform 1563"/>
                <p:cNvSpPr>
                  <a:spLocks/>
                </p:cNvSpPr>
                <p:nvPr/>
              </p:nvSpPr>
              <p:spPr bwMode="auto">
                <a:xfrm>
                  <a:off x="1131" y="2414"/>
                  <a:ext cx="7" cy="6"/>
                </a:xfrm>
                <a:custGeom>
                  <a:avLst/>
                  <a:gdLst>
                    <a:gd name="T0" fmla="*/ 0 w 42"/>
                    <a:gd name="T1" fmla="*/ 0 h 37"/>
                    <a:gd name="T2" fmla="*/ 0 w 42"/>
                    <a:gd name="T3" fmla="*/ 0 h 37"/>
                    <a:gd name="T4" fmla="*/ 0 w 42"/>
                    <a:gd name="T5" fmla="*/ 0 h 37"/>
                    <a:gd name="T6" fmla="*/ 0 w 42"/>
                    <a:gd name="T7" fmla="*/ 0 h 37"/>
                    <a:gd name="T8" fmla="*/ 0 w 42"/>
                    <a:gd name="T9" fmla="*/ 0 h 37"/>
                    <a:gd name="T10" fmla="*/ 0 w 42"/>
                    <a:gd name="T11" fmla="*/ 0 h 37"/>
                    <a:gd name="T12" fmla="*/ 0 w 42"/>
                    <a:gd name="T13" fmla="*/ 0 h 37"/>
                    <a:gd name="T14" fmla="*/ 0 w 42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2"/>
                    <a:gd name="T25" fmla="*/ 0 h 37"/>
                    <a:gd name="T26" fmla="*/ 42 w 42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2" h="37">
                      <a:moveTo>
                        <a:pt x="0" y="0"/>
                      </a:moveTo>
                      <a:lnTo>
                        <a:pt x="24" y="37"/>
                      </a:lnTo>
                      <a:lnTo>
                        <a:pt x="29" y="33"/>
                      </a:lnTo>
                      <a:lnTo>
                        <a:pt x="33" y="29"/>
                      </a:lnTo>
                      <a:lnTo>
                        <a:pt x="36" y="25"/>
                      </a:lnTo>
                      <a:lnTo>
                        <a:pt x="39" y="20"/>
                      </a:lnTo>
                      <a:lnTo>
                        <a:pt x="42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36" name="Freeform 1564"/>
                <p:cNvSpPr>
                  <a:spLocks/>
                </p:cNvSpPr>
                <p:nvPr/>
              </p:nvSpPr>
              <p:spPr bwMode="auto">
                <a:xfrm>
                  <a:off x="1135" y="2416"/>
                  <a:ext cx="3" cy="4"/>
                </a:xfrm>
                <a:custGeom>
                  <a:avLst/>
                  <a:gdLst>
                    <a:gd name="T0" fmla="*/ 0 w 18"/>
                    <a:gd name="T1" fmla="*/ 0 h 22"/>
                    <a:gd name="T2" fmla="*/ 0 w 18"/>
                    <a:gd name="T3" fmla="*/ 0 h 22"/>
                    <a:gd name="T4" fmla="*/ 0 w 18"/>
                    <a:gd name="T5" fmla="*/ 0 h 22"/>
                    <a:gd name="T6" fmla="*/ 0 w 18"/>
                    <a:gd name="T7" fmla="*/ 0 h 22"/>
                    <a:gd name="T8" fmla="*/ 0 w 18"/>
                    <a:gd name="T9" fmla="*/ 0 h 22"/>
                    <a:gd name="T10" fmla="*/ 0 w 18"/>
                    <a:gd name="T11" fmla="*/ 0 h 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22"/>
                    <a:gd name="T20" fmla="*/ 18 w 18"/>
                    <a:gd name="T21" fmla="*/ 22 h 2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22">
                      <a:moveTo>
                        <a:pt x="0" y="22"/>
                      </a:moveTo>
                      <a:lnTo>
                        <a:pt x="5" y="18"/>
                      </a:lnTo>
                      <a:lnTo>
                        <a:pt x="9" y="14"/>
                      </a:lnTo>
                      <a:lnTo>
                        <a:pt x="12" y="10"/>
                      </a:lnTo>
                      <a:lnTo>
                        <a:pt x="15" y="5"/>
                      </a:lnTo>
                      <a:lnTo>
                        <a:pt x="18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37" name="Freeform 1565"/>
                <p:cNvSpPr>
                  <a:spLocks/>
                </p:cNvSpPr>
                <p:nvPr/>
              </p:nvSpPr>
              <p:spPr bwMode="auto">
                <a:xfrm>
                  <a:off x="1124" y="2397"/>
                  <a:ext cx="19" cy="19"/>
                </a:xfrm>
                <a:custGeom>
                  <a:avLst/>
                  <a:gdLst>
                    <a:gd name="T0" fmla="*/ 0 w 113"/>
                    <a:gd name="T1" fmla="*/ 0 h 117"/>
                    <a:gd name="T2" fmla="*/ 0 w 113"/>
                    <a:gd name="T3" fmla="*/ 0 h 117"/>
                    <a:gd name="T4" fmla="*/ 0 w 113"/>
                    <a:gd name="T5" fmla="*/ 0 h 117"/>
                    <a:gd name="T6" fmla="*/ 0 w 113"/>
                    <a:gd name="T7" fmla="*/ 0 h 117"/>
                    <a:gd name="T8" fmla="*/ 0 w 113"/>
                    <a:gd name="T9" fmla="*/ 0 h 117"/>
                    <a:gd name="T10" fmla="*/ 0 w 113"/>
                    <a:gd name="T11" fmla="*/ 0 h 117"/>
                    <a:gd name="T12" fmla="*/ 0 w 113"/>
                    <a:gd name="T13" fmla="*/ 0 h 1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3"/>
                    <a:gd name="T22" fmla="*/ 0 h 117"/>
                    <a:gd name="T23" fmla="*/ 113 w 113"/>
                    <a:gd name="T24" fmla="*/ 117 h 1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3" h="117">
                      <a:moveTo>
                        <a:pt x="0" y="87"/>
                      </a:moveTo>
                      <a:lnTo>
                        <a:pt x="42" y="102"/>
                      </a:lnTo>
                      <a:lnTo>
                        <a:pt x="84" y="117"/>
                      </a:lnTo>
                      <a:lnTo>
                        <a:pt x="113" y="30"/>
                      </a:lnTo>
                      <a:lnTo>
                        <a:pt x="72" y="15"/>
                      </a:lnTo>
                      <a:lnTo>
                        <a:pt x="30" y="0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38" name="Freeform 1566"/>
                <p:cNvSpPr>
                  <a:spLocks/>
                </p:cNvSpPr>
                <p:nvPr/>
              </p:nvSpPr>
              <p:spPr bwMode="auto">
                <a:xfrm>
                  <a:off x="1124" y="2397"/>
                  <a:ext cx="19" cy="19"/>
                </a:xfrm>
                <a:custGeom>
                  <a:avLst/>
                  <a:gdLst>
                    <a:gd name="T0" fmla="*/ 0 w 113"/>
                    <a:gd name="T1" fmla="*/ 0 h 117"/>
                    <a:gd name="T2" fmla="*/ 0 w 113"/>
                    <a:gd name="T3" fmla="*/ 0 h 117"/>
                    <a:gd name="T4" fmla="*/ 0 w 113"/>
                    <a:gd name="T5" fmla="*/ 0 h 117"/>
                    <a:gd name="T6" fmla="*/ 0 w 113"/>
                    <a:gd name="T7" fmla="*/ 0 h 117"/>
                    <a:gd name="T8" fmla="*/ 0 w 113"/>
                    <a:gd name="T9" fmla="*/ 0 h 117"/>
                    <a:gd name="T10" fmla="*/ 0 w 113"/>
                    <a:gd name="T11" fmla="*/ 0 h 117"/>
                    <a:gd name="T12" fmla="*/ 0 w 113"/>
                    <a:gd name="T13" fmla="*/ 0 h 1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3"/>
                    <a:gd name="T22" fmla="*/ 0 h 117"/>
                    <a:gd name="T23" fmla="*/ 113 w 113"/>
                    <a:gd name="T24" fmla="*/ 117 h 1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3" h="117">
                      <a:moveTo>
                        <a:pt x="0" y="87"/>
                      </a:moveTo>
                      <a:lnTo>
                        <a:pt x="42" y="102"/>
                      </a:lnTo>
                      <a:lnTo>
                        <a:pt x="84" y="117"/>
                      </a:lnTo>
                      <a:lnTo>
                        <a:pt x="113" y="30"/>
                      </a:lnTo>
                      <a:lnTo>
                        <a:pt x="72" y="15"/>
                      </a:lnTo>
                      <a:lnTo>
                        <a:pt x="30" y="0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39" name="Freeform 1567"/>
                <p:cNvSpPr>
                  <a:spLocks/>
                </p:cNvSpPr>
                <p:nvPr/>
              </p:nvSpPr>
              <p:spPr bwMode="auto">
                <a:xfrm>
                  <a:off x="1129" y="2392"/>
                  <a:ext cx="14" cy="10"/>
                </a:xfrm>
                <a:custGeom>
                  <a:avLst/>
                  <a:gdLst>
                    <a:gd name="T0" fmla="*/ 0 w 86"/>
                    <a:gd name="T1" fmla="*/ 0 h 59"/>
                    <a:gd name="T2" fmla="*/ 0 w 86"/>
                    <a:gd name="T3" fmla="*/ 0 h 59"/>
                    <a:gd name="T4" fmla="*/ 0 w 86"/>
                    <a:gd name="T5" fmla="*/ 0 h 59"/>
                    <a:gd name="T6" fmla="*/ 0 w 86"/>
                    <a:gd name="T7" fmla="*/ 0 h 59"/>
                    <a:gd name="T8" fmla="*/ 0 w 86"/>
                    <a:gd name="T9" fmla="*/ 0 h 59"/>
                    <a:gd name="T10" fmla="*/ 0 w 86"/>
                    <a:gd name="T11" fmla="*/ 0 h 59"/>
                    <a:gd name="T12" fmla="*/ 0 w 86"/>
                    <a:gd name="T13" fmla="*/ 0 h 59"/>
                    <a:gd name="T14" fmla="*/ 0 w 86"/>
                    <a:gd name="T15" fmla="*/ 0 h 59"/>
                    <a:gd name="T16" fmla="*/ 0 w 86"/>
                    <a:gd name="T17" fmla="*/ 0 h 59"/>
                    <a:gd name="T18" fmla="*/ 0 w 86"/>
                    <a:gd name="T19" fmla="*/ 0 h 59"/>
                    <a:gd name="T20" fmla="*/ 0 w 86"/>
                    <a:gd name="T21" fmla="*/ 0 h 59"/>
                    <a:gd name="T22" fmla="*/ 0 w 86"/>
                    <a:gd name="T23" fmla="*/ 0 h 59"/>
                    <a:gd name="T24" fmla="*/ 0 w 86"/>
                    <a:gd name="T25" fmla="*/ 0 h 59"/>
                    <a:gd name="T26" fmla="*/ 0 w 86"/>
                    <a:gd name="T27" fmla="*/ 0 h 59"/>
                    <a:gd name="T28" fmla="*/ 0 w 86"/>
                    <a:gd name="T29" fmla="*/ 0 h 59"/>
                    <a:gd name="T30" fmla="*/ 0 w 86"/>
                    <a:gd name="T31" fmla="*/ 0 h 5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6"/>
                    <a:gd name="T49" fmla="*/ 0 h 59"/>
                    <a:gd name="T50" fmla="*/ 86 w 86"/>
                    <a:gd name="T51" fmla="*/ 59 h 5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6" h="59">
                      <a:moveTo>
                        <a:pt x="42" y="44"/>
                      </a:moveTo>
                      <a:lnTo>
                        <a:pt x="0" y="29"/>
                      </a:lnTo>
                      <a:lnTo>
                        <a:pt x="4" y="19"/>
                      </a:lnTo>
                      <a:lnTo>
                        <a:pt x="12" y="12"/>
                      </a:lnTo>
                      <a:lnTo>
                        <a:pt x="20" y="5"/>
                      </a:lnTo>
                      <a:lnTo>
                        <a:pt x="30" y="1"/>
                      </a:lnTo>
                      <a:lnTo>
                        <a:pt x="41" y="0"/>
                      </a:lnTo>
                      <a:lnTo>
                        <a:pt x="51" y="0"/>
                      </a:lnTo>
                      <a:lnTo>
                        <a:pt x="61" y="4"/>
                      </a:lnTo>
                      <a:lnTo>
                        <a:pt x="71" y="10"/>
                      </a:lnTo>
                      <a:lnTo>
                        <a:pt x="77" y="17"/>
                      </a:lnTo>
                      <a:lnTo>
                        <a:pt x="82" y="27"/>
                      </a:lnTo>
                      <a:lnTo>
                        <a:pt x="86" y="38"/>
                      </a:lnTo>
                      <a:lnTo>
                        <a:pt x="86" y="48"/>
                      </a:lnTo>
                      <a:lnTo>
                        <a:pt x="83" y="59"/>
                      </a:lnTo>
                      <a:lnTo>
                        <a:pt x="42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40" name="Freeform 1568"/>
                <p:cNvSpPr>
                  <a:spLocks/>
                </p:cNvSpPr>
                <p:nvPr/>
              </p:nvSpPr>
              <p:spPr bwMode="auto">
                <a:xfrm>
                  <a:off x="1129" y="2392"/>
                  <a:ext cx="14" cy="10"/>
                </a:xfrm>
                <a:custGeom>
                  <a:avLst/>
                  <a:gdLst>
                    <a:gd name="T0" fmla="*/ 0 w 86"/>
                    <a:gd name="T1" fmla="*/ 0 h 59"/>
                    <a:gd name="T2" fmla="*/ 0 w 86"/>
                    <a:gd name="T3" fmla="*/ 0 h 59"/>
                    <a:gd name="T4" fmla="*/ 0 w 86"/>
                    <a:gd name="T5" fmla="*/ 0 h 59"/>
                    <a:gd name="T6" fmla="*/ 0 w 86"/>
                    <a:gd name="T7" fmla="*/ 0 h 59"/>
                    <a:gd name="T8" fmla="*/ 0 w 86"/>
                    <a:gd name="T9" fmla="*/ 0 h 59"/>
                    <a:gd name="T10" fmla="*/ 0 w 86"/>
                    <a:gd name="T11" fmla="*/ 0 h 59"/>
                    <a:gd name="T12" fmla="*/ 0 w 86"/>
                    <a:gd name="T13" fmla="*/ 0 h 59"/>
                    <a:gd name="T14" fmla="*/ 0 w 86"/>
                    <a:gd name="T15" fmla="*/ 0 h 59"/>
                    <a:gd name="T16" fmla="*/ 0 w 86"/>
                    <a:gd name="T17" fmla="*/ 0 h 59"/>
                    <a:gd name="T18" fmla="*/ 0 w 86"/>
                    <a:gd name="T19" fmla="*/ 0 h 59"/>
                    <a:gd name="T20" fmla="*/ 0 w 86"/>
                    <a:gd name="T21" fmla="*/ 0 h 59"/>
                    <a:gd name="T22" fmla="*/ 0 w 86"/>
                    <a:gd name="T23" fmla="*/ 0 h 59"/>
                    <a:gd name="T24" fmla="*/ 0 w 86"/>
                    <a:gd name="T25" fmla="*/ 0 h 59"/>
                    <a:gd name="T26" fmla="*/ 0 w 86"/>
                    <a:gd name="T27" fmla="*/ 0 h 5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6"/>
                    <a:gd name="T43" fmla="*/ 0 h 59"/>
                    <a:gd name="T44" fmla="*/ 86 w 86"/>
                    <a:gd name="T45" fmla="*/ 59 h 5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6" h="59">
                      <a:moveTo>
                        <a:pt x="0" y="29"/>
                      </a:moveTo>
                      <a:lnTo>
                        <a:pt x="4" y="19"/>
                      </a:lnTo>
                      <a:lnTo>
                        <a:pt x="12" y="12"/>
                      </a:lnTo>
                      <a:lnTo>
                        <a:pt x="20" y="5"/>
                      </a:lnTo>
                      <a:lnTo>
                        <a:pt x="30" y="1"/>
                      </a:lnTo>
                      <a:lnTo>
                        <a:pt x="41" y="0"/>
                      </a:lnTo>
                      <a:lnTo>
                        <a:pt x="51" y="0"/>
                      </a:lnTo>
                      <a:lnTo>
                        <a:pt x="61" y="4"/>
                      </a:lnTo>
                      <a:lnTo>
                        <a:pt x="71" y="10"/>
                      </a:lnTo>
                      <a:lnTo>
                        <a:pt x="77" y="17"/>
                      </a:lnTo>
                      <a:lnTo>
                        <a:pt x="82" y="27"/>
                      </a:lnTo>
                      <a:lnTo>
                        <a:pt x="86" y="38"/>
                      </a:lnTo>
                      <a:lnTo>
                        <a:pt x="86" y="48"/>
                      </a:lnTo>
                      <a:lnTo>
                        <a:pt x="83" y="5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41" name="Freeform 1569"/>
                <p:cNvSpPr>
                  <a:spLocks/>
                </p:cNvSpPr>
                <p:nvPr/>
              </p:nvSpPr>
              <p:spPr bwMode="auto">
                <a:xfrm>
                  <a:off x="1341" y="2392"/>
                  <a:ext cx="14" cy="10"/>
                </a:xfrm>
                <a:custGeom>
                  <a:avLst/>
                  <a:gdLst>
                    <a:gd name="T0" fmla="*/ 0 w 84"/>
                    <a:gd name="T1" fmla="*/ 0 h 61"/>
                    <a:gd name="T2" fmla="*/ 0 w 84"/>
                    <a:gd name="T3" fmla="*/ 0 h 61"/>
                    <a:gd name="T4" fmla="*/ 0 w 84"/>
                    <a:gd name="T5" fmla="*/ 0 h 61"/>
                    <a:gd name="T6" fmla="*/ 0 w 84"/>
                    <a:gd name="T7" fmla="*/ 0 h 61"/>
                    <a:gd name="T8" fmla="*/ 0 w 84"/>
                    <a:gd name="T9" fmla="*/ 0 h 61"/>
                    <a:gd name="T10" fmla="*/ 0 w 84"/>
                    <a:gd name="T11" fmla="*/ 0 h 61"/>
                    <a:gd name="T12" fmla="*/ 0 w 84"/>
                    <a:gd name="T13" fmla="*/ 0 h 61"/>
                    <a:gd name="T14" fmla="*/ 0 w 84"/>
                    <a:gd name="T15" fmla="*/ 0 h 61"/>
                    <a:gd name="T16" fmla="*/ 0 w 84"/>
                    <a:gd name="T17" fmla="*/ 0 h 61"/>
                    <a:gd name="T18" fmla="*/ 0 w 84"/>
                    <a:gd name="T19" fmla="*/ 0 h 61"/>
                    <a:gd name="T20" fmla="*/ 0 w 84"/>
                    <a:gd name="T21" fmla="*/ 0 h 61"/>
                    <a:gd name="T22" fmla="*/ 0 w 84"/>
                    <a:gd name="T23" fmla="*/ 0 h 61"/>
                    <a:gd name="T24" fmla="*/ 0 w 84"/>
                    <a:gd name="T25" fmla="*/ 0 h 61"/>
                    <a:gd name="T26" fmla="*/ 0 w 84"/>
                    <a:gd name="T27" fmla="*/ 0 h 61"/>
                    <a:gd name="T28" fmla="*/ 0 w 84"/>
                    <a:gd name="T29" fmla="*/ 0 h 61"/>
                    <a:gd name="T30" fmla="*/ 0 w 84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4"/>
                    <a:gd name="T49" fmla="*/ 0 h 61"/>
                    <a:gd name="T50" fmla="*/ 84 w 84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4" h="61">
                      <a:moveTo>
                        <a:pt x="44" y="44"/>
                      </a:moveTo>
                      <a:lnTo>
                        <a:pt x="3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30"/>
                      </a:lnTo>
                      <a:lnTo>
                        <a:pt x="6" y="20"/>
                      </a:lnTo>
                      <a:lnTo>
                        <a:pt x="13" y="12"/>
                      </a:lnTo>
                      <a:lnTo>
                        <a:pt x="21" y="5"/>
                      </a:lnTo>
                      <a:lnTo>
                        <a:pt x="32" y="1"/>
                      </a:lnTo>
                      <a:lnTo>
                        <a:pt x="43" y="0"/>
                      </a:lnTo>
                      <a:lnTo>
                        <a:pt x="53" y="0"/>
                      </a:lnTo>
                      <a:lnTo>
                        <a:pt x="63" y="4"/>
                      </a:lnTo>
                      <a:lnTo>
                        <a:pt x="71" y="10"/>
                      </a:lnTo>
                      <a:lnTo>
                        <a:pt x="79" y="17"/>
                      </a:lnTo>
                      <a:lnTo>
                        <a:pt x="84" y="27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42" name="Freeform 1570"/>
                <p:cNvSpPr>
                  <a:spLocks/>
                </p:cNvSpPr>
                <p:nvPr/>
              </p:nvSpPr>
              <p:spPr bwMode="auto">
                <a:xfrm>
                  <a:off x="1341" y="2392"/>
                  <a:ext cx="14" cy="10"/>
                </a:xfrm>
                <a:custGeom>
                  <a:avLst/>
                  <a:gdLst>
                    <a:gd name="T0" fmla="*/ 0 w 84"/>
                    <a:gd name="T1" fmla="*/ 0 h 61"/>
                    <a:gd name="T2" fmla="*/ 0 w 84"/>
                    <a:gd name="T3" fmla="*/ 0 h 61"/>
                    <a:gd name="T4" fmla="*/ 0 w 84"/>
                    <a:gd name="T5" fmla="*/ 0 h 61"/>
                    <a:gd name="T6" fmla="*/ 0 w 84"/>
                    <a:gd name="T7" fmla="*/ 0 h 61"/>
                    <a:gd name="T8" fmla="*/ 0 w 84"/>
                    <a:gd name="T9" fmla="*/ 0 h 61"/>
                    <a:gd name="T10" fmla="*/ 0 w 84"/>
                    <a:gd name="T11" fmla="*/ 0 h 61"/>
                    <a:gd name="T12" fmla="*/ 0 w 84"/>
                    <a:gd name="T13" fmla="*/ 0 h 61"/>
                    <a:gd name="T14" fmla="*/ 0 w 84"/>
                    <a:gd name="T15" fmla="*/ 0 h 61"/>
                    <a:gd name="T16" fmla="*/ 0 w 84"/>
                    <a:gd name="T17" fmla="*/ 0 h 61"/>
                    <a:gd name="T18" fmla="*/ 0 w 84"/>
                    <a:gd name="T19" fmla="*/ 0 h 61"/>
                    <a:gd name="T20" fmla="*/ 0 w 84"/>
                    <a:gd name="T21" fmla="*/ 0 h 61"/>
                    <a:gd name="T22" fmla="*/ 0 w 84"/>
                    <a:gd name="T23" fmla="*/ 0 h 61"/>
                    <a:gd name="T24" fmla="*/ 0 w 84"/>
                    <a:gd name="T25" fmla="*/ 0 h 61"/>
                    <a:gd name="T26" fmla="*/ 0 w 84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"/>
                    <a:gd name="T43" fmla="*/ 0 h 61"/>
                    <a:gd name="T44" fmla="*/ 84 w 84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" h="61">
                      <a:moveTo>
                        <a:pt x="3" y="61"/>
                      </a:move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30"/>
                      </a:lnTo>
                      <a:lnTo>
                        <a:pt x="6" y="20"/>
                      </a:lnTo>
                      <a:lnTo>
                        <a:pt x="13" y="12"/>
                      </a:lnTo>
                      <a:lnTo>
                        <a:pt x="21" y="5"/>
                      </a:lnTo>
                      <a:lnTo>
                        <a:pt x="32" y="1"/>
                      </a:lnTo>
                      <a:lnTo>
                        <a:pt x="43" y="0"/>
                      </a:lnTo>
                      <a:lnTo>
                        <a:pt x="53" y="0"/>
                      </a:lnTo>
                      <a:lnTo>
                        <a:pt x="63" y="4"/>
                      </a:lnTo>
                      <a:lnTo>
                        <a:pt x="71" y="10"/>
                      </a:lnTo>
                      <a:lnTo>
                        <a:pt x="79" y="17"/>
                      </a:lnTo>
                      <a:lnTo>
                        <a:pt x="84" y="2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43" name="Freeform 1571"/>
                <p:cNvSpPr>
                  <a:spLocks/>
                </p:cNvSpPr>
                <p:nvPr/>
              </p:nvSpPr>
              <p:spPr bwMode="auto">
                <a:xfrm>
                  <a:off x="1342" y="2397"/>
                  <a:ext cx="20" cy="22"/>
                </a:xfrm>
                <a:custGeom>
                  <a:avLst/>
                  <a:gdLst>
                    <a:gd name="T0" fmla="*/ 0 w 123"/>
                    <a:gd name="T1" fmla="*/ 0 h 133"/>
                    <a:gd name="T2" fmla="*/ 0 w 123"/>
                    <a:gd name="T3" fmla="*/ 0 h 133"/>
                    <a:gd name="T4" fmla="*/ 0 w 123"/>
                    <a:gd name="T5" fmla="*/ 0 h 133"/>
                    <a:gd name="T6" fmla="*/ 0 w 123"/>
                    <a:gd name="T7" fmla="*/ 0 h 133"/>
                    <a:gd name="T8" fmla="*/ 0 w 123"/>
                    <a:gd name="T9" fmla="*/ 0 h 133"/>
                    <a:gd name="T10" fmla="*/ 0 w 123"/>
                    <a:gd name="T11" fmla="*/ 0 h 133"/>
                    <a:gd name="T12" fmla="*/ 0 w 123"/>
                    <a:gd name="T13" fmla="*/ 0 h 13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3"/>
                    <a:gd name="T22" fmla="*/ 0 h 133"/>
                    <a:gd name="T23" fmla="*/ 123 w 123"/>
                    <a:gd name="T24" fmla="*/ 133 h 13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3" h="133">
                      <a:moveTo>
                        <a:pt x="81" y="0"/>
                      </a:move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42" y="133"/>
                      </a:lnTo>
                      <a:lnTo>
                        <a:pt x="82" y="116"/>
                      </a:lnTo>
                      <a:lnTo>
                        <a:pt x="123" y="99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44" name="Freeform 1572"/>
                <p:cNvSpPr>
                  <a:spLocks/>
                </p:cNvSpPr>
                <p:nvPr/>
              </p:nvSpPr>
              <p:spPr bwMode="auto">
                <a:xfrm>
                  <a:off x="1342" y="2397"/>
                  <a:ext cx="20" cy="22"/>
                </a:xfrm>
                <a:custGeom>
                  <a:avLst/>
                  <a:gdLst>
                    <a:gd name="T0" fmla="*/ 0 w 123"/>
                    <a:gd name="T1" fmla="*/ 0 h 133"/>
                    <a:gd name="T2" fmla="*/ 0 w 123"/>
                    <a:gd name="T3" fmla="*/ 0 h 133"/>
                    <a:gd name="T4" fmla="*/ 0 w 123"/>
                    <a:gd name="T5" fmla="*/ 0 h 133"/>
                    <a:gd name="T6" fmla="*/ 0 w 123"/>
                    <a:gd name="T7" fmla="*/ 0 h 133"/>
                    <a:gd name="T8" fmla="*/ 0 w 123"/>
                    <a:gd name="T9" fmla="*/ 0 h 133"/>
                    <a:gd name="T10" fmla="*/ 0 w 123"/>
                    <a:gd name="T11" fmla="*/ 0 h 133"/>
                    <a:gd name="T12" fmla="*/ 0 w 123"/>
                    <a:gd name="T13" fmla="*/ 0 h 13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3"/>
                    <a:gd name="T22" fmla="*/ 0 h 133"/>
                    <a:gd name="T23" fmla="*/ 123 w 123"/>
                    <a:gd name="T24" fmla="*/ 133 h 13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3" h="133">
                      <a:moveTo>
                        <a:pt x="81" y="0"/>
                      </a:move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42" y="133"/>
                      </a:lnTo>
                      <a:lnTo>
                        <a:pt x="82" y="116"/>
                      </a:lnTo>
                      <a:lnTo>
                        <a:pt x="123" y="99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45" name="Freeform 1573"/>
                <p:cNvSpPr>
                  <a:spLocks/>
                </p:cNvSpPr>
                <p:nvPr/>
              </p:nvSpPr>
              <p:spPr bwMode="auto">
                <a:xfrm>
                  <a:off x="1349" y="2416"/>
                  <a:ext cx="7" cy="7"/>
                </a:xfrm>
                <a:custGeom>
                  <a:avLst/>
                  <a:gdLst>
                    <a:gd name="T0" fmla="*/ 0 w 40"/>
                    <a:gd name="T1" fmla="*/ 0 h 41"/>
                    <a:gd name="T2" fmla="*/ 0 w 40"/>
                    <a:gd name="T3" fmla="*/ 0 h 41"/>
                    <a:gd name="T4" fmla="*/ 0 w 40"/>
                    <a:gd name="T5" fmla="*/ 0 h 41"/>
                    <a:gd name="T6" fmla="*/ 0 w 40"/>
                    <a:gd name="T7" fmla="*/ 0 h 41"/>
                    <a:gd name="T8" fmla="*/ 0 w 40"/>
                    <a:gd name="T9" fmla="*/ 0 h 41"/>
                    <a:gd name="T10" fmla="*/ 0 w 40"/>
                    <a:gd name="T11" fmla="*/ 0 h 41"/>
                    <a:gd name="T12" fmla="*/ 0 w 40"/>
                    <a:gd name="T13" fmla="*/ 0 h 41"/>
                    <a:gd name="T14" fmla="*/ 0 w 40"/>
                    <a:gd name="T15" fmla="*/ 0 h 41"/>
                    <a:gd name="T16" fmla="*/ 0 w 40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0"/>
                    <a:gd name="T28" fmla="*/ 0 h 41"/>
                    <a:gd name="T29" fmla="*/ 40 w 40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0" h="41">
                      <a:moveTo>
                        <a:pt x="40" y="0"/>
                      </a:moveTo>
                      <a:lnTo>
                        <a:pt x="0" y="17"/>
                      </a:lnTo>
                      <a:lnTo>
                        <a:pt x="2" y="23"/>
                      </a:lnTo>
                      <a:lnTo>
                        <a:pt x="5" y="27"/>
                      </a:lnTo>
                      <a:lnTo>
                        <a:pt x="8" y="31"/>
                      </a:lnTo>
                      <a:lnTo>
                        <a:pt x="13" y="36"/>
                      </a:lnTo>
                      <a:lnTo>
                        <a:pt x="17" y="38"/>
                      </a:lnTo>
                      <a:lnTo>
                        <a:pt x="23" y="41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46" name="Freeform 1574"/>
                <p:cNvSpPr>
                  <a:spLocks/>
                </p:cNvSpPr>
                <p:nvPr/>
              </p:nvSpPr>
              <p:spPr bwMode="auto">
                <a:xfrm>
                  <a:off x="1349" y="2419"/>
                  <a:ext cx="4" cy="4"/>
                </a:xfrm>
                <a:custGeom>
                  <a:avLst/>
                  <a:gdLst>
                    <a:gd name="T0" fmla="*/ 0 w 23"/>
                    <a:gd name="T1" fmla="*/ 0 h 24"/>
                    <a:gd name="T2" fmla="*/ 0 w 23"/>
                    <a:gd name="T3" fmla="*/ 0 h 24"/>
                    <a:gd name="T4" fmla="*/ 0 w 23"/>
                    <a:gd name="T5" fmla="*/ 0 h 24"/>
                    <a:gd name="T6" fmla="*/ 0 w 23"/>
                    <a:gd name="T7" fmla="*/ 0 h 24"/>
                    <a:gd name="T8" fmla="*/ 0 w 23"/>
                    <a:gd name="T9" fmla="*/ 0 h 24"/>
                    <a:gd name="T10" fmla="*/ 0 w 23"/>
                    <a:gd name="T11" fmla="*/ 0 h 24"/>
                    <a:gd name="T12" fmla="*/ 0 w 23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24"/>
                    <a:gd name="T23" fmla="*/ 23 w 23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24">
                      <a:moveTo>
                        <a:pt x="0" y="0"/>
                      </a:moveTo>
                      <a:lnTo>
                        <a:pt x="2" y="6"/>
                      </a:lnTo>
                      <a:lnTo>
                        <a:pt x="5" y="10"/>
                      </a:lnTo>
                      <a:lnTo>
                        <a:pt x="8" y="14"/>
                      </a:lnTo>
                      <a:lnTo>
                        <a:pt x="13" y="19"/>
                      </a:lnTo>
                      <a:lnTo>
                        <a:pt x="17" y="21"/>
                      </a:lnTo>
                      <a:lnTo>
                        <a:pt x="23" y="2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47" name="Freeform 1575"/>
                <p:cNvSpPr>
                  <a:spLocks/>
                </p:cNvSpPr>
                <p:nvPr/>
              </p:nvSpPr>
              <p:spPr bwMode="auto">
                <a:xfrm>
                  <a:off x="1353" y="2409"/>
                  <a:ext cx="22" cy="21"/>
                </a:xfrm>
                <a:custGeom>
                  <a:avLst/>
                  <a:gdLst>
                    <a:gd name="T0" fmla="*/ 0 w 135"/>
                    <a:gd name="T1" fmla="*/ 0 h 123"/>
                    <a:gd name="T2" fmla="*/ 0 w 135"/>
                    <a:gd name="T3" fmla="*/ 0 h 123"/>
                    <a:gd name="T4" fmla="*/ 0 w 135"/>
                    <a:gd name="T5" fmla="*/ 0 h 123"/>
                    <a:gd name="T6" fmla="*/ 0 w 135"/>
                    <a:gd name="T7" fmla="*/ 0 h 123"/>
                    <a:gd name="T8" fmla="*/ 0 w 135"/>
                    <a:gd name="T9" fmla="*/ 0 h 123"/>
                    <a:gd name="T10" fmla="*/ 0 w 135"/>
                    <a:gd name="T11" fmla="*/ 0 h 123"/>
                    <a:gd name="T12" fmla="*/ 0 w 135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5"/>
                    <a:gd name="T22" fmla="*/ 0 h 123"/>
                    <a:gd name="T23" fmla="*/ 135 w 135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5" h="123">
                      <a:moveTo>
                        <a:pt x="34" y="0"/>
                      </a:moveTo>
                      <a:lnTo>
                        <a:pt x="17" y="40"/>
                      </a:lnTo>
                      <a:lnTo>
                        <a:pt x="0" y="81"/>
                      </a:lnTo>
                      <a:lnTo>
                        <a:pt x="101" y="123"/>
                      </a:lnTo>
                      <a:lnTo>
                        <a:pt x="118" y="82"/>
                      </a:lnTo>
                      <a:lnTo>
                        <a:pt x="135" y="41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48" name="Freeform 1576"/>
                <p:cNvSpPr>
                  <a:spLocks/>
                </p:cNvSpPr>
                <p:nvPr/>
              </p:nvSpPr>
              <p:spPr bwMode="auto">
                <a:xfrm>
                  <a:off x="1353" y="2409"/>
                  <a:ext cx="22" cy="21"/>
                </a:xfrm>
                <a:custGeom>
                  <a:avLst/>
                  <a:gdLst>
                    <a:gd name="T0" fmla="*/ 0 w 135"/>
                    <a:gd name="T1" fmla="*/ 0 h 123"/>
                    <a:gd name="T2" fmla="*/ 0 w 135"/>
                    <a:gd name="T3" fmla="*/ 0 h 123"/>
                    <a:gd name="T4" fmla="*/ 0 w 135"/>
                    <a:gd name="T5" fmla="*/ 0 h 123"/>
                    <a:gd name="T6" fmla="*/ 0 w 135"/>
                    <a:gd name="T7" fmla="*/ 0 h 123"/>
                    <a:gd name="T8" fmla="*/ 0 w 135"/>
                    <a:gd name="T9" fmla="*/ 0 h 123"/>
                    <a:gd name="T10" fmla="*/ 0 w 135"/>
                    <a:gd name="T11" fmla="*/ 0 h 123"/>
                    <a:gd name="T12" fmla="*/ 0 w 135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5"/>
                    <a:gd name="T22" fmla="*/ 0 h 123"/>
                    <a:gd name="T23" fmla="*/ 135 w 135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5" h="123">
                      <a:moveTo>
                        <a:pt x="34" y="0"/>
                      </a:moveTo>
                      <a:lnTo>
                        <a:pt x="17" y="40"/>
                      </a:lnTo>
                      <a:lnTo>
                        <a:pt x="0" y="81"/>
                      </a:lnTo>
                      <a:lnTo>
                        <a:pt x="101" y="123"/>
                      </a:lnTo>
                      <a:lnTo>
                        <a:pt x="118" y="82"/>
                      </a:lnTo>
                      <a:lnTo>
                        <a:pt x="135" y="41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49" name="Freeform 1577"/>
                <p:cNvSpPr>
                  <a:spLocks/>
                </p:cNvSpPr>
                <p:nvPr/>
              </p:nvSpPr>
              <p:spPr bwMode="auto">
                <a:xfrm>
                  <a:off x="1369" y="2416"/>
                  <a:ext cx="11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w 61"/>
                    <a:gd name="T29" fmla="*/ 0 h 85"/>
                    <a:gd name="T30" fmla="*/ 0 w 61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5"/>
                    <a:gd name="T50" fmla="*/ 61 w 61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5">
                      <a:moveTo>
                        <a:pt x="17" y="41"/>
                      </a:moveTo>
                      <a:lnTo>
                        <a:pt x="34" y="0"/>
                      </a:lnTo>
                      <a:lnTo>
                        <a:pt x="44" y="6"/>
                      </a:lnTo>
                      <a:lnTo>
                        <a:pt x="51" y="12"/>
                      </a:lnTo>
                      <a:lnTo>
                        <a:pt x="56" y="22"/>
                      </a:lnTo>
                      <a:lnTo>
                        <a:pt x="61" y="31"/>
                      </a:lnTo>
                      <a:lnTo>
                        <a:pt x="61" y="42"/>
                      </a:lnTo>
                      <a:lnTo>
                        <a:pt x="60" y="53"/>
                      </a:lnTo>
                      <a:lnTo>
                        <a:pt x="55" y="62"/>
                      </a:lnTo>
                      <a:lnTo>
                        <a:pt x="49" y="71"/>
                      </a:lnTo>
                      <a:lnTo>
                        <a:pt x="41" y="78"/>
                      </a:lnTo>
                      <a:lnTo>
                        <a:pt x="32" y="83"/>
                      </a:lnTo>
                      <a:lnTo>
                        <a:pt x="21" y="85"/>
                      </a:lnTo>
                      <a:lnTo>
                        <a:pt x="10" y="85"/>
                      </a:lnTo>
                      <a:lnTo>
                        <a:pt x="0" y="82"/>
                      </a:lnTo>
                      <a:lnTo>
                        <a:pt x="17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50" name="Freeform 1578"/>
                <p:cNvSpPr>
                  <a:spLocks/>
                </p:cNvSpPr>
                <p:nvPr/>
              </p:nvSpPr>
              <p:spPr bwMode="auto">
                <a:xfrm>
                  <a:off x="1369" y="2416"/>
                  <a:ext cx="11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5"/>
                    <a:gd name="T44" fmla="*/ 61 w 61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5">
                      <a:moveTo>
                        <a:pt x="34" y="0"/>
                      </a:moveTo>
                      <a:lnTo>
                        <a:pt x="44" y="6"/>
                      </a:lnTo>
                      <a:lnTo>
                        <a:pt x="51" y="12"/>
                      </a:lnTo>
                      <a:lnTo>
                        <a:pt x="56" y="22"/>
                      </a:lnTo>
                      <a:lnTo>
                        <a:pt x="61" y="31"/>
                      </a:lnTo>
                      <a:lnTo>
                        <a:pt x="61" y="42"/>
                      </a:lnTo>
                      <a:lnTo>
                        <a:pt x="60" y="53"/>
                      </a:lnTo>
                      <a:lnTo>
                        <a:pt x="55" y="62"/>
                      </a:lnTo>
                      <a:lnTo>
                        <a:pt x="49" y="71"/>
                      </a:lnTo>
                      <a:lnTo>
                        <a:pt x="41" y="78"/>
                      </a:lnTo>
                      <a:lnTo>
                        <a:pt x="32" y="83"/>
                      </a:lnTo>
                      <a:lnTo>
                        <a:pt x="21" y="85"/>
                      </a:lnTo>
                      <a:lnTo>
                        <a:pt x="10" y="85"/>
                      </a:lnTo>
                      <a:lnTo>
                        <a:pt x="0" y="8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51" name="Freeform 1579"/>
                <p:cNvSpPr>
                  <a:spLocks/>
                </p:cNvSpPr>
                <p:nvPr/>
              </p:nvSpPr>
              <p:spPr bwMode="auto">
                <a:xfrm>
                  <a:off x="1114" y="2415"/>
                  <a:ext cx="12" cy="14"/>
                </a:xfrm>
                <a:custGeom>
                  <a:avLst/>
                  <a:gdLst>
                    <a:gd name="T0" fmla="*/ 0 w 69"/>
                    <a:gd name="T1" fmla="*/ 0 h 81"/>
                    <a:gd name="T2" fmla="*/ 0 w 69"/>
                    <a:gd name="T3" fmla="*/ 0 h 81"/>
                    <a:gd name="T4" fmla="*/ 0 w 69"/>
                    <a:gd name="T5" fmla="*/ 0 h 81"/>
                    <a:gd name="T6" fmla="*/ 0 w 69"/>
                    <a:gd name="T7" fmla="*/ 0 h 81"/>
                    <a:gd name="T8" fmla="*/ 0 w 69"/>
                    <a:gd name="T9" fmla="*/ 0 h 81"/>
                    <a:gd name="T10" fmla="*/ 0 w 69"/>
                    <a:gd name="T11" fmla="*/ 0 h 81"/>
                    <a:gd name="T12" fmla="*/ 0 w 69"/>
                    <a:gd name="T13" fmla="*/ 0 h 81"/>
                    <a:gd name="T14" fmla="*/ 0 w 69"/>
                    <a:gd name="T15" fmla="*/ 0 h 81"/>
                    <a:gd name="T16" fmla="*/ 0 w 69"/>
                    <a:gd name="T17" fmla="*/ 0 h 81"/>
                    <a:gd name="T18" fmla="*/ 0 w 69"/>
                    <a:gd name="T19" fmla="*/ 0 h 81"/>
                    <a:gd name="T20" fmla="*/ 0 w 69"/>
                    <a:gd name="T21" fmla="*/ 0 h 81"/>
                    <a:gd name="T22" fmla="*/ 0 w 69"/>
                    <a:gd name="T23" fmla="*/ 0 h 81"/>
                    <a:gd name="T24" fmla="*/ 0 w 69"/>
                    <a:gd name="T25" fmla="*/ 0 h 81"/>
                    <a:gd name="T26" fmla="*/ 0 w 69"/>
                    <a:gd name="T27" fmla="*/ 0 h 81"/>
                    <a:gd name="T28" fmla="*/ 0 w 69"/>
                    <a:gd name="T29" fmla="*/ 0 h 81"/>
                    <a:gd name="T30" fmla="*/ 0 w 69"/>
                    <a:gd name="T31" fmla="*/ 0 h 8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9"/>
                    <a:gd name="T49" fmla="*/ 0 h 81"/>
                    <a:gd name="T50" fmla="*/ 69 w 69"/>
                    <a:gd name="T51" fmla="*/ 81 h 8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9" h="81">
                      <a:moveTo>
                        <a:pt x="25" y="44"/>
                      </a:moveTo>
                      <a:lnTo>
                        <a:pt x="0" y="6"/>
                      </a:lnTo>
                      <a:lnTo>
                        <a:pt x="10" y="2"/>
                      </a:lnTo>
                      <a:lnTo>
                        <a:pt x="21" y="0"/>
                      </a:lnTo>
                      <a:lnTo>
                        <a:pt x="31" y="0"/>
                      </a:lnTo>
                      <a:lnTo>
                        <a:pt x="42" y="3"/>
                      </a:lnTo>
                      <a:lnTo>
                        <a:pt x="51" y="7"/>
                      </a:lnTo>
                      <a:lnTo>
                        <a:pt x="59" y="15"/>
                      </a:lnTo>
                      <a:lnTo>
                        <a:pt x="65" y="25"/>
                      </a:lnTo>
                      <a:lnTo>
                        <a:pt x="69" y="34"/>
                      </a:lnTo>
                      <a:lnTo>
                        <a:pt x="69" y="45"/>
                      </a:lnTo>
                      <a:lnTo>
                        <a:pt x="68" y="56"/>
                      </a:lnTo>
                      <a:lnTo>
                        <a:pt x="63" y="65"/>
                      </a:lnTo>
                      <a:lnTo>
                        <a:pt x="57" y="74"/>
                      </a:lnTo>
                      <a:lnTo>
                        <a:pt x="50" y="81"/>
                      </a:lnTo>
                      <a:lnTo>
                        <a:pt x="25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52" name="Freeform 1580"/>
                <p:cNvSpPr>
                  <a:spLocks/>
                </p:cNvSpPr>
                <p:nvPr/>
              </p:nvSpPr>
              <p:spPr bwMode="auto">
                <a:xfrm>
                  <a:off x="1114" y="2415"/>
                  <a:ext cx="12" cy="14"/>
                </a:xfrm>
                <a:custGeom>
                  <a:avLst/>
                  <a:gdLst>
                    <a:gd name="T0" fmla="*/ 0 w 69"/>
                    <a:gd name="T1" fmla="*/ 0 h 81"/>
                    <a:gd name="T2" fmla="*/ 0 w 69"/>
                    <a:gd name="T3" fmla="*/ 0 h 81"/>
                    <a:gd name="T4" fmla="*/ 0 w 69"/>
                    <a:gd name="T5" fmla="*/ 0 h 81"/>
                    <a:gd name="T6" fmla="*/ 0 w 69"/>
                    <a:gd name="T7" fmla="*/ 0 h 81"/>
                    <a:gd name="T8" fmla="*/ 0 w 69"/>
                    <a:gd name="T9" fmla="*/ 0 h 81"/>
                    <a:gd name="T10" fmla="*/ 0 w 69"/>
                    <a:gd name="T11" fmla="*/ 0 h 81"/>
                    <a:gd name="T12" fmla="*/ 0 w 69"/>
                    <a:gd name="T13" fmla="*/ 0 h 81"/>
                    <a:gd name="T14" fmla="*/ 0 w 69"/>
                    <a:gd name="T15" fmla="*/ 0 h 81"/>
                    <a:gd name="T16" fmla="*/ 0 w 69"/>
                    <a:gd name="T17" fmla="*/ 0 h 81"/>
                    <a:gd name="T18" fmla="*/ 0 w 69"/>
                    <a:gd name="T19" fmla="*/ 0 h 81"/>
                    <a:gd name="T20" fmla="*/ 0 w 69"/>
                    <a:gd name="T21" fmla="*/ 0 h 81"/>
                    <a:gd name="T22" fmla="*/ 0 w 69"/>
                    <a:gd name="T23" fmla="*/ 0 h 81"/>
                    <a:gd name="T24" fmla="*/ 0 w 69"/>
                    <a:gd name="T25" fmla="*/ 0 h 81"/>
                    <a:gd name="T26" fmla="*/ 0 w 69"/>
                    <a:gd name="T27" fmla="*/ 0 h 8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9"/>
                    <a:gd name="T43" fmla="*/ 0 h 81"/>
                    <a:gd name="T44" fmla="*/ 69 w 69"/>
                    <a:gd name="T45" fmla="*/ 81 h 8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9" h="81">
                      <a:moveTo>
                        <a:pt x="0" y="6"/>
                      </a:moveTo>
                      <a:lnTo>
                        <a:pt x="10" y="2"/>
                      </a:lnTo>
                      <a:lnTo>
                        <a:pt x="21" y="0"/>
                      </a:lnTo>
                      <a:lnTo>
                        <a:pt x="31" y="0"/>
                      </a:lnTo>
                      <a:lnTo>
                        <a:pt x="42" y="3"/>
                      </a:lnTo>
                      <a:lnTo>
                        <a:pt x="51" y="7"/>
                      </a:lnTo>
                      <a:lnTo>
                        <a:pt x="59" y="15"/>
                      </a:lnTo>
                      <a:lnTo>
                        <a:pt x="65" y="25"/>
                      </a:lnTo>
                      <a:lnTo>
                        <a:pt x="69" y="34"/>
                      </a:lnTo>
                      <a:lnTo>
                        <a:pt x="69" y="45"/>
                      </a:lnTo>
                      <a:lnTo>
                        <a:pt x="68" y="56"/>
                      </a:lnTo>
                      <a:lnTo>
                        <a:pt x="63" y="65"/>
                      </a:lnTo>
                      <a:lnTo>
                        <a:pt x="57" y="74"/>
                      </a:lnTo>
                      <a:lnTo>
                        <a:pt x="50" y="8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53" name="Freeform 1581"/>
                <p:cNvSpPr>
                  <a:spLocks/>
                </p:cNvSpPr>
                <p:nvPr/>
              </p:nvSpPr>
              <p:spPr bwMode="auto">
                <a:xfrm>
                  <a:off x="1102" y="2416"/>
                  <a:ext cx="21" cy="21"/>
                </a:xfrm>
                <a:custGeom>
                  <a:avLst/>
                  <a:gdLst>
                    <a:gd name="T0" fmla="*/ 0 w 127"/>
                    <a:gd name="T1" fmla="*/ 0 h 125"/>
                    <a:gd name="T2" fmla="*/ 0 w 127"/>
                    <a:gd name="T3" fmla="*/ 0 h 125"/>
                    <a:gd name="T4" fmla="*/ 0 w 127"/>
                    <a:gd name="T5" fmla="*/ 0 h 125"/>
                    <a:gd name="T6" fmla="*/ 0 w 127"/>
                    <a:gd name="T7" fmla="*/ 0 h 125"/>
                    <a:gd name="T8" fmla="*/ 0 w 127"/>
                    <a:gd name="T9" fmla="*/ 0 h 125"/>
                    <a:gd name="T10" fmla="*/ 0 w 127"/>
                    <a:gd name="T11" fmla="*/ 0 h 125"/>
                    <a:gd name="T12" fmla="*/ 0 w 127"/>
                    <a:gd name="T13" fmla="*/ 0 h 12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"/>
                    <a:gd name="T22" fmla="*/ 0 h 125"/>
                    <a:gd name="T23" fmla="*/ 127 w 127"/>
                    <a:gd name="T24" fmla="*/ 125 h 12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" h="125">
                      <a:moveTo>
                        <a:pt x="127" y="75"/>
                      </a:moveTo>
                      <a:lnTo>
                        <a:pt x="102" y="38"/>
                      </a:lnTo>
                      <a:lnTo>
                        <a:pt x="77" y="0"/>
                      </a:lnTo>
                      <a:lnTo>
                        <a:pt x="0" y="51"/>
                      </a:lnTo>
                      <a:lnTo>
                        <a:pt x="25" y="88"/>
                      </a:lnTo>
                      <a:lnTo>
                        <a:pt x="50" y="125"/>
                      </a:lnTo>
                      <a:lnTo>
                        <a:pt x="127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54" name="Freeform 1582"/>
                <p:cNvSpPr>
                  <a:spLocks/>
                </p:cNvSpPr>
                <p:nvPr/>
              </p:nvSpPr>
              <p:spPr bwMode="auto">
                <a:xfrm>
                  <a:off x="1102" y="2416"/>
                  <a:ext cx="21" cy="21"/>
                </a:xfrm>
                <a:custGeom>
                  <a:avLst/>
                  <a:gdLst>
                    <a:gd name="T0" fmla="*/ 0 w 127"/>
                    <a:gd name="T1" fmla="*/ 0 h 125"/>
                    <a:gd name="T2" fmla="*/ 0 w 127"/>
                    <a:gd name="T3" fmla="*/ 0 h 125"/>
                    <a:gd name="T4" fmla="*/ 0 w 127"/>
                    <a:gd name="T5" fmla="*/ 0 h 125"/>
                    <a:gd name="T6" fmla="*/ 0 w 127"/>
                    <a:gd name="T7" fmla="*/ 0 h 125"/>
                    <a:gd name="T8" fmla="*/ 0 w 127"/>
                    <a:gd name="T9" fmla="*/ 0 h 125"/>
                    <a:gd name="T10" fmla="*/ 0 w 127"/>
                    <a:gd name="T11" fmla="*/ 0 h 125"/>
                    <a:gd name="T12" fmla="*/ 0 w 127"/>
                    <a:gd name="T13" fmla="*/ 0 h 12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"/>
                    <a:gd name="T22" fmla="*/ 0 h 125"/>
                    <a:gd name="T23" fmla="*/ 127 w 127"/>
                    <a:gd name="T24" fmla="*/ 125 h 12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" h="125">
                      <a:moveTo>
                        <a:pt x="127" y="75"/>
                      </a:moveTo>
                      <a:lnTo>
                        <a:pt x="102" y="38"/>
                      </a:lnTo>
                      <a:lnTo>
                        <a:pt x="77" y="0"/>
                      </a:lnTo>
                      <a:lnTo>
                        <a:pt x="0" y="51"/>
                      </a:lnTo>
                      <a:lnTo>
                        <a:pt x="25" y="88"/>
                      </a:lnTo>
                      <a:lnTo>
                        <a:pt x="50" y="125"/>
                      </a:lnTo>
                      <a:lnTo>
                        <a:pt x="127" y="7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55" name="Freeform 1583"/>
                <p:cNvSpPr>
                  <a:spLocks/>
                </p:cNvSpPr>
                <p:nvPr/>
              </p:nvSpPr>
              <p:spPr bwMode="auto">
                <a:xfrm>
                  <a:off x="1099" y="2424"/>
                  <a:ext cx="7" cy="7"/>
                </a:xfrm>
                <a:custGeom>
                  <a:avLst/>
                  <a:gdLst>
                    <a:gd name="T0" fmla="*/ 0 w 42"/>
                    <a:gd name="T1" fmla="*/ 0 h 37"/>
                    <a:gd name="T2" fmla="*/ 0 w 42"/>
                    <a:gd name="T3" fmla="*/ 0 h 37"/>
                    <a:gd name="T4" fmla="*/ 0 w 42"/>
                    <a:gd name="T5" fmla="*/ 0 h 37"/>
                    <a:gd name="T6" fmla="*/ 0 w 42"/>
                    <a:gd name="T7" fmla="*/ 0 h 37"/>
                    <a:gd name="T8" fmla="*/ 0 w 42"/>
                    <a:gd name="T9" fmla="*/ 0 h 37"/>
                    <a:gd name="T10" fmla="*/ 0 w 42"/>
                    <a:gd name="T11" fmla="*/ 0 h 37"/>
                    <a:gd name="T12" fmla="*/ 0 w 42"/>
                    <a:gd name="T13" fmla="*/ 0 h 37"/>
                    <a:gd name="T14" fmla="*/ 0 w 42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2"/>
                    <a:gd name="T25" fmla="*/ 0 h 37"/>
                    <a:gd name="T26" fmla="*/ 42 w 42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2" h="37">
                      <a:moveTo>
                        <a:pt x="42" y="37"/>
                      </a:moveTo>
                      <a:lnTo>
                        <a:pt x="17" y="0"/>
                      </a:lnTo>
                      <a:lnTo>
                        <a:pt x="13" y="3"/>
                      </a:lnTo>
                      <a:lnTo>
                        <a:pt x="9" y="7"/>
                      </a:lnTo>
                      <a:lnTo>
                        <a:pt x="6" y="11"/>
                      </a:lnTo>
                      <a:lnTo>
                        <a:pt x="3" y="16"/>
                      </a:lnTo>
                      <a:lnTo>
                        <a:pt x="0" y="23"/>
                      </a:lnTo>
                      <a:lnTo>
                        <a:pt x="42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56" name="Freeform 1584"/>
                <p:cNvSpPr>
                  <a:spLocks/>
                </p:cNvSpPr>
                <p:nvPr/>
              </p:nvSpPr>
              <p:spPr bwMode="auto">
                <a:xfrm>
                  <a:off x="1099" y="2424"/>
                  <a:ext cx="3" cy="4"/>
                </a:xfrm>
                <a:custGeom>
                  <a:avLst/>
                  <a:gdLst>
                    <a:gd name="T0" fmla="*/ 0 w 17"/>
                    <a:gd name="T1" fmla="*/ 0 h 23"/>
                    <a:gd name="T2" fmla="*/ 0 w 17"/>
                    <a:gd name="T3" fmla="*/ 0 h 23"/>
                    <a:gd name="T4" fmla="*/ 0 w 17"/>
                    <a:gd name="T5" fmla="*/ 0 h 23"/>
                    <a:gd name="T6" fmla="*/ 0 w 17"/>
                    <a:gd name="T7" fmla="*/ 0 h 23"/>
                    <a:gd name="T8" fmla="*/ 0 w 17"/>
                    <a:gd name="T9" fmla="*/ 0 h 23"/>
                    <a:gd name="T10" fmla="*/ 0 w 17"/>
                    <a:gd name="T11" fmla="*/ 0 h 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23"/>
                    <a:gd name="T20" fmla="*/ 17 w 17"/>
                    <a:gd name="T21" fmla="*/ 23 h 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23">
                      <a:moveTo>
                        <a:pt x="17" y="0"/>
                      </a:moveTo>
                      <a:lnTo>
                        <a:pt x="13" y="3"/>
                      </a:lnTo>
                      <a:lnTo>
                        <a:pt x="9" y="7"/>
                      </a:lnTo>
                      <a:lnTo>
                        <a:pt x="6" y="11"/>
                      </a:lnTo>
                      <a:lnTo>
                        <a:pt x="3" y="16"/>
                      </a:lnTo>
                      <a:lnTo>
                        <a:pt x="0" y="2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57" name="Freeform 1585"/>
                <p:cNvSpPr>
                  <a:spLocks/>
                </p:cNvSpPr>
                <p:nvPr/>
              </p:nvSpPr>
              <p:spPr bwMode="auto">
                <a:xfrm>
                  <a:off x="1094" y="2428"/>
                  <a:ext cx="19" cy="20"/>
                </a:xfrm>
                <a:custGeom>
                  <a:avLst/>
                  <a:gdLst>
                    <a:gd name="T0" fmla="*/ 0 w 114"/>
                    <a:gd name="T1" fmla="*/ 0 h 116"/>
                    <a:gd name="T2" fmla="*/ 0 w 114"/>
                    <a:gd name="T3" fmla="*/ 0 h 116"/>
                    <a:gd name="T4" fmla="*/ 0 w 114"/>
                    <a:gd name="T5" fmla="*/ 0 h 116"/>
                    <a:gd name="T6" fmla="*/ 0 w 114"/>
                    <a:gd name="T7" fmla="*/ 0 h 116"/>
                    <a:gd name="T8" fmla="*/ 0 w 114"/>
                    <a:gd name="T9" fmla="*/ 0 h 116"/>
                    <a:gd name="T10" fmla="*/ 0 w 114"/>
                    <a:gd name="T11" fmla="*/ 0 h 116"/>
                    <a:gd name="T12" fmla="*/ 0 w 114"/>
                    <a:gd name="T13" fmla="*/ 0 h 1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4"/>
                    <a:gd name="T22" fmla="*/ 0 h 116"/>
                    <a:gd name="T23" fmla="*/ 114 w 114"/>
                    <a:gd name="T24" fmla="*/ 116 h 11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4" h="116">
                      <a:moveTo>
                        <a:pt x="114" y="28"/>
                      </a:moveTo>
                      <a:lnTo>
                        <a:pt x="72" y="14"/>
                      </a:lnTo>
                      <a:lnTo>
                        <a:pt x="30" y="0"/>
                      </a:lnTo>
                      <a:lnTo>
                        <a:pt x="0" y="88"/>
                      </a:lnTo>
                      <a:lnTo>
                        <a:pt x="42" y="102"/>
                      </a:lnTo>
                      <a:lnTo>
                        <a:pt x="84" y="116"/>
                      </a:lnTo>
                      <a:lnTo>
                        <a:pt x="114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58" name="Freeform 1586"/>
                <p:cNvSpPr>
                  <a:spLocks/>
                </p:cNvSpPr>
                <p:nvPr/>
              </p:nvSpPr>
              <p:spPr bwMode="auto">
                <a:xfrm>
                  <a:off x="1094" y="2428"/>
                  <a:ext cx="19" cy="20"/>
                </a:xfrm>
                <a:custGeom>
                  <a:avLst/>
                  <a:gdLst>
                    <a:gd name="T0" fmla="*/ 0 w 114"/>
                    <a:gd name="T1" fmla="*/ 0 h 116"/>
                    <a:gd name="T2" fmla="*/ 0 w 114"/>
                    <a:gd name="T3" fmla="*/ 0 h 116"/>
                    <a:gd name="T4" fmla="*/ 0 w 114"/>
                    <a:gd name="T5" fmla="*/ 0 h 116"/>
                    <a:gd name="T6" fmla="*/ 0 w 114"/>
                    <a:gd name="T7" fmla="*/ 0 h 116"/>
                    <a:gd name="T8" fmla="*/ 0 w 114"/>
                    <a:gd name="T9" fmla="*/ 0 h 116"/>
                    <a:gd name="T10" fmla="*/ 0 w 114"/>
                    <a:gd name="T11" fmla="*/ 0 h 116"/>
                    <a:gd name="T12" fmla="*/ 0 w 114"/>
                    <a:gd name="T13" fmla="*/ 0 h 1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4"/>
                    <a:gd name="T22" fmla="*/ 0 h 116"/>
                    <a:gd name="T23" fmla="*/ 114 w 114"/>
                    <a:gd name="T24" fmla="*/ 116 h 11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4" h="116">
                      <a:moveTo>
                        <a:pt x="114" y="28"/>
                      </a:moveTo>
                      <a:lnTo>
                        <a:pt x="72" y="14"/>
                      </a:lnTo>
                      <a:lnTo>
                        <a:pt x="30" y="0"/>
                      </a:lnTo>
                      <a:lnTo>
                        <a:pt x="0" y="88"/>
                      </a:lnTo>
                      <a:lnTo>
                        <a:pt x="42" y="102"/>
                      </a:lnTo>
                      <a:lnTo>
                        <a:pt x="84" y="116"/>
                      </a:lnTo>
                      <a:lnTo>
                        <a:pt x="114" y="2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59" name="Freeform 1587"/>
                <p:cNvSpPr>
                  <a:spLocks/>
                </p:cNvSpPr>
                <p:nvPr/>
              </p:nvSpPr>
              <p:spPr bwMode="auto">
                <a:xfrm>
                  <a:off x="1093" y="2443"/>
                  <a:ext cx="15" cy="10"/>
                </a:xfrm>
                <a:custGeom>
                  <a:avLst/>
                  <a:gdLst>
                    <a:gd name="T0" fmla="*/ 0 w 86"/>
                    <a:gd name="T1" fmla="*/ 0 h 58"/>
                    <a:gd name="T2" fmla="*/ 0 w 86"/>
                    <a:gd name="T3" fmla="*/ 0 h 58"/>
                    <a:gd name="T4" fmla="*/ 0 w 86"/>
                    <a:gd name="T5" fmla="*/ 0 h 58"/>
                    <a:gd name="T6" fmla="*/ 0 w 86"/>
                    <a:gd name="T7" fmla="*/ 0 h 58"/>
                    <a:gd name="T8" fmla="*/ 0 w 86"/>
                    <a:gd name="T9" fmla="*/ 0 h 58"/>
                    <a:gd name="T10" fmla="*/ 0 w 86"/>
                    <a:gd name="T11" fmla="*/ 0 h 58"/>
                    <a:gd name="T12" fmla="*/ 0 w 86"/>
                    <a:gd name="T13" fmla="*/ 0 h 58"/>
                    <a:gd name="T14" fmla="*/ 0 w 86"/>
                    <a:gd name="T15" fmla="*/ 0 h 58"/>
                    <a:gd name="T16" fmla="*/ 0 w 86"/>
                    <a:gd name="T17" fmla="*/ 0 h 58"/>
                    <a:gd name="T18" fmla="*/ 0 w 86"/>
                    <a:gd name="T19" fmla="*/ 0 h 58"/>
                    <a:gd name="T20" fmla="*/ 0 w 86"/>
                    <a:gd name="T21" fmla="*/ 0 h 58"/>
                    <a:gd name="T22" fmla="*/ 0 w 86"/>
                    <a:gd name="T23" fmla="*/ 0 h 58"/>
                    <a:gd name="T24" fmla="*/ 0 w 86"/>
                    <a:gd name="T25" fmla="*/ 0 h 58"/>
                    <a:gd name="T26" fmla="*/ 0 w 86"/>
                    <a:gd name="T27" fmla="*/ 0 h 58"/>
                    <a:gd name="T28" fmla="*/ 0 w 86"/>
                    <a:gd name="T29" fmla="*/ 0 h 58"/>
                    <a:gd name="T30" fmla="*/ 0 w 86"/>
                    <a:gd name="T31" fmla="*/ 0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6"/>
                    <a:gd name="T49" fmla="*/ 0 h 58"/>
                    <a:gd name="T50" fmla="*/ 86 w 86"/>
                    <a:gd name="T51" fmla="*/ 58 h 5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6" h="58">
                      <a:moveTo>
                        <a:pt x="44" y="14"/>
                      </a:moveTo>
                      <a:lnTo>
                        <a:pt x="86" y="28"/>
                      </a:lnTo>
                      <a:lnTo>
                        <a:pt x="82" y="37"/>
                      </a:lnTo>
                      <a:lnTo>
                        <a:pt x="75" y="46"/>
                      </a:lnTo>
                      <a:lnTo>
                        <a:pt x="67" y="52"/>
                      </a:lnTo>
                      <a:lnTo>
                        <a:pt x="56" y="56"/>
                      </a:lnTo>
                      <a:lnTo>
                        <a:pt x="45" y="58"/>
                      </a:lnTo>
                      <a:lnTo>
                        <a:pt x="35" y="58"/>
                      </a:lnTo>
                      <a:lnTo>
                        <a:pt x="25" y="53"/>
                      </a:lnTo>
                      <a:lnTo>
                        <a:pt x="16" y="48"/>
                      </a:lnTo>
                      <a:lnTo>
                        <a:pt x="9" y="40"/>
                      </a:lnTo>
                      <a:lnTo>
                        <a:pt x="4" y="31"/>
                      </a:lnTo>
                      <a:lnTo>
                        <a:pt x="0" y="20"/>
                      </a:lnTo>
                      <a:lnTo>
                        <a:pt x="0" y="9"/>
                      </a:lnTo>
                      <a:lnTo>
                        <a:pt x="2" y="0"/>
                      </a:lnTo>
                      <a:lnTo>
                        <a:pt x="44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60" name="Freeform 1588"/>
                <p:cNvSpPr>
                  <a:spLocks/>
                </p:cNvSpPr>
                <p:nvPr/>
              </p:nvSpPr>
              <p:spPr bwMode="auto">
                <a:xfrm>
                  <a:off x="1093" y="2443"/>
                  <a:ext cx="15" cy="10"/>
                </a:xfrm>
                <a:custGeom>
                  <a:avLst/>
                  <a:gdLst>
                    <a:gd name="T0" fmla="*/ 0 w 86"/>
                    <a:gd name="T1" fmla="*/ 0 h 58"/>
                    <a:gd name="T2" fmla="*/ 0 w 86"/>
                    <a:gd name="T3" fmla="*/ 0 h 58"/>
                    <a:gd name="T4" fmla="*/ 0 w 86"/>
                    <a:gd name="T5" fmla="*/ 0 h 58"/>
                    <a:gd name="T6" fmla="*/ 0 w 86"/>
                    <a:gd name="T7" fmla="*/ 0 h 58"/>
                    <a:gd name="T8" fmla="*/ 0 w 86"/>
                    <a:gd name="T9" fmla="*/ 0 h 58"/>
                    <a:gd name="T10" fmla="*/ 0 w 86"/>
                    <a:gd name="T11" fmla="*/ 0 h 58"/>
                    <a:gd name="T12" fmla="*/ 0 w 86"/>
                    <a:gd name="T13" fmla="*/ 0 h 58"/>
                    <a:gd name="T14" fmla="*/ 0 w 86"/>
                    <a:gd name="T15" fmla="*/ 0 h 58"/>
                    <a:gd name="T16" fmla="*/ 0 w 86"/>
                    <a:gd name="T17" fmla="*/ 0 h 58"/>
                    <a:gd name="T18" fmla="*/ 0 w 86"/>
                    <a:gd name="T19" fmla="*/ 0 h 58"/>
                    <a:gd name="T20" fmla="*/ 0 w 86"/>
                    <a:gd name="T21" fmla="*/ 0 h 58"/>
                    <a:gd name="T22" fmla="*/ 0 w 86"/>
                    <a:gd name="T23" fmla="*/ 0 h 58"/>
                    <a:gd name="T24" fmla="*/ 0 w 86"/>
                    <a:gd name="T25" fmla="*/ 0 h 58"/>
                    <a:gd name="T26" fmla="*/ 0 w 86"/>
                    <a:gd name="T27" fmla="*/ 0 h 5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6"/>
                    <a:gd name="T43" fmla="*/ 0 h 58"/>
                    <a:gd name="T44" fmla="*/ 86 w 86"/>
                    <a:gd name="T45" fmla="*/ 58 h 5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6" h="58">
                      <a:moveTo>
                        <a:pt x="86" y="28"/>
                      </a:moveTo>
                      <a:lnTo>
                        <a:pt x="82" y="37"/>
                      </a:lnTo>
                      <a:lnTo>
                        <a:pt x="75" y="46"/>
                      </a:lnTo>
                      <a:lnTo>
                        <a:pt x="67" y="52"/>
                      </a:lnTo>
                      <a:lnTo>
                        <a:pt x="56" y="56"/>
                      </a:lnTo>
                      <a:lnTo>
                        <a:pt x="45" y="58"/>
                      </a:lnTo>
                      <a:lnTo>
                        <a:pt x="35" y="58"/>
                      </a:lnTo>
                      <a:lnTo>
                        <a:pt x="25" y="53"/>
                      </a:lnTo>
                      <a:lnTo>
                        <a:pt x="16" y="48"/>
                      </a:lnTo>
                      <a:lnTo>
                        <a:pt x="9" y="40"/>
                      </a:lnTo>
                      <a:lnTo>
                        <a:pt x="4" y="31"/>
                      </a:lnTo>
                      <a:lnTo>
                        <a:pt x="0" y="20"/>
                      </a:lnTo>
                      <a:lnTo>
                        <a:pt x="0" y="9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61" name="Freeform 1589"/>
                <p:cNvSpPr>
                  <a:spLocks/>
                </p:cNvSpPr>
                <p:nvPr/>
              </p:nvSpPr>
              <p:spPr bwMode="auto">
                <a:xfrm>
                  <a:off x="2699" y="2444"/>
                  <a:ext cx="15" cy="10"/>
                </a:xfrm>
                <a:custGeom>
                  <a:avLst/>
                  <a:gdLst>
                    <a:gd name="T0" fmla="*/ 0 w 86"/>
                    <a:gd name="T1" fmla="*/ 0 h 59"/>
                    <a:gd name="T2" fmla="*/ 0 w 86"/>
                    <a:gd name="T3" fmla="*/ 0 h 59"/>
                    <a:gd name="T4" fmla="*/ 0 w 86"/>
                    <a:gd name="T5" fmla="*/ 0 h 59"/>
                    <a:gd name="T6" fmla="*/ 0 w 86"/>
                    <a:gd name="T7" fmla="*/ 0 h 59"/>
                    <a:gd name="T8" fmla="*/ 0 w 86"/>
                    <a:gd name="T9" fmla="*/ 0 h 59"/>
                    <a:gd name="T10" fmla="*/ 0 w 86"/>
                    <a:gd name="T11" fmla="*/ 0 h 59"/>
                    <a:gd name="T12" fmla="*/ 0 w 86"/>
                    <a:gd name="T13" fmla="*/ 0 h 59"/>
                    <a:gd name="T14" fmla="*/ 0 w 86"/>
                    <a:gd name="T15" fmla="*/ 0 h 59"/>
                    <a:gd name="T16" fmla="*/ 0 w 86"/>
                    <a:gd name="T17" fmla="*/ 0 h 59"/>
                    <a:gd name="T18" fmla="*/ 0 w 86"/>
                    <a:gd name="T19" fmla="*/ 0 h 59"/>
                    <a:gd name="T20" fmla="*/ 0 w 86"/>
                    <a:gd name="T21" fmla="*/ 0 h 59"/>
                    <a:gd name="T22" fmla="*/ 0 w 86"/>
                    <a:gd name="T23" fmla="*/ 0 h 59"/>
                    <a:gd name="T24" fmla="*/ 0 w 86"/>
                    <a:gd name="T25" fmla="*/ 0 h 59"/>
                    <a:gd name="T26" fmla="*/ 0 w 86"/>
                    <a:gd name="T27" fmla="*/ 0 h 59"/>
                    <a:gd name="T28" fmla="*/ 0 w 86"/>
                    <a:gd name="T29" fmla="*/ 0 h 59"/>
                    <a:gd name="T30" fmla="*/ 0 w 86"/>
                    <a:gd name="T31" fmla="*/ 0 h 5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6"/>
                    <a:gd name="T49" fmla="*/ 0 h 59"/>
                    <a:gd name="T50" fmla="*/ 86 w 86"/>
                    <a:gd name="T51" fmla="*/ 59 h 5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6" h="59">
                      <a:moveTo>
                        <a:pt x="42" y="15"/>
                      </a:moveTo>
                      <a:lnTo>
                        <a:pt x="84" y="0"/>
                      </a:lnTo>
                      <a:lnTo>
                        <a:pt x="86" y="11"/>
                      </a:lnTo>
                      <a:lnTo>
                        <a:pt x="86" y="22"/>
                      </a:lnTo>
                      <a:lnTo>
                        <a:pt x="83" y="32"/>
                      </a:lnTo>
                      <a:lnTo>
                        <a:pt x="77" y="42"/>
                      </a:lnTo>
                      <a:lnTo>
                        <a:pt x="71" y="49"/>
                      </a:lnTo>
                      <a:lnTo>
                        <a:pt x="61" y="55"/>
                      </a:lnTo>
                      <a:lnTo>
                        <a:pt x="52" y="59"/>
                      </a:lnTo>
                      <a:lnTo>
                        <a:pt x="41" y="59"/>
                      </a:lnTo>
                      <a:lnTo>
                        <a:pt x="30" y="58"/>
                      </a:lnTo>
                      <a:lnTo>
                        <a:pt x="21" y="54"/>
                      </a:lnTo>
                      <a:lnTo>
                        <a:pt x="12" y="47"/>
                      </a:lnTo>
                      <a:lnTo>
                        <a:pt x="5" y="40"/>
                      </a:lnTo>
                      <a:lnTo>
                        <a:pt x="0" y="30"/>
                      </a:lnTo>
                      <a:lnTo>
                        <a:pt x="42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62" name="Freeform 1590"/>
                <p:cNvSpPr>
                  <a:spLocks/>
                </p:cNvSpPr>
                <p:nvPr/>
              </p:nvSpPr>
              <p:spPr bwMode="auto">
                <a:xfrm>
                  <a:off x="2699" y="2444"/>
                  <a:ext cx="15" cy="10"/>
                </a:xfrm>
                <a:custGeom>
                  <a:avLst/>
                  <a:gdLst>
                    <a:gd name="T0" fmla="*/ 0 w 86"/>
                    <a:gd name="T1" fmla="*/ 0 h 59"/>
                    <a:gd name="T2" fmla="*/ 0 w 86"/>
                    <a:gd name="T3" fmla="*/ 0 h 59"/>
                    <a:gd name="T4" fmla="*/ 0 w 86"/>
                    <a:gd name="T5" fmla="*/ 0 h 59"/>
                    <a:gd name="T6" fmla="*/ 0 w 86"/>
                    <a:gd name="T7" fmla="*/ 0 h 59"/>
                    <a:gd name="T8" fmla="*/ 0 w 86"/>
                    <a:gd name="T9" fmla="*/ 0 h 59"/>
                    <a:gd name="T10" fmla="*/ 0 w 86"/>
                    <a:gd name="T11" fmla="*/ 0 h 59"/>
                    <a:gd name="T12" fmla="*/ 0 w 86"/>
                    <a:gd name="T13" fmla="*/ 0 h 59"/>
                    <a:gd name="T14" fmla="*/ 0 w 86"/>
                    <a:gd name="T15" fmla="*/ 0 h 59"/>
                    <a:gd name="T16" fmla="*/ 0 w 86"/>
                    <a:gd name="T17" fmla="*/ 0 h 59"/>
                    <a:gd name="T18" fmla="*/ 0 w 86"/>
                    <a:gd name="T19" fmla="*/ 0 h 59"/>
                    <a:gd name="T20" fmla="*/ 0 w 86"/>
                    <a:gd name="T21" fmla="*/ 0 h 59"/>
                    <a:gd name="T22" fmla="*/ 0 w 86"/>
                    <a:gd name="T23" fmla="*/ 0 h 59"/>
                    <a:gd name="T24" fmla="*/ 0 w 86"/>
                    <a:gd name="T25" fmla="*/ 0 h 59"/>
                    <a:gd name="T26" fmla="*/ 0 w 86"/>
                    <a:gd name="T27" fmla="*/ 0 h 5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6"/>
                    <a:gd name="T43" fmla="*/ 0 h 59"/>
                    <a:gd name="T44" fmla="*/ 86 w 86"/>
                    <a:gd name="T45" fmla="*/ 59 h 5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6" h="59">
                      <a:moveTo>
                        <a:pt x="84" y="0"/>
                      </a:moveTo>
                      <a:lnTo>
                        <a:pt x="86" y="11"/>
                      </a:lnTo>
                      <a:lnTo>
                        <a:pt x="86" y="22"/>
                      </a:lnTo>
                      <a:lnTo>
                        <a:pt x="83" y="32"/>
                      </a:lnTo>
                      <a:lnTo>
                        <a:pt x="77" y="42"/>
                      </a:lnTo>
                      <a:lnTo>
                        <a:pt x="71" y="49"/>
                      </a:lnTo>
                      <a:lnTo>
                        <a:pt x="61" y="55"/>
                      </a:lnTo>
                      <a:lnTo>
                        <a:pt x="52" y="59"/>
                      </a:lnTo>
                      <a:lnTo>
                        <a:pt x="41" y="59"/>
                      </a:lnTo>
                      <a:lnTo>
                        <a:pt x="30" y="58"/>
                      </a:lnTo>
                      <a:lnTo>
                        <a:pt x="21" y="54"/>
                      </a:lnTo>
                      <a:lnTo>
                        <a:pt x="12" y="47"/>
                      </a:lnTo>
                      <a:lnTo>
                        <a:pt x="5" y="40"/>
                      </a:lnTo>
                      <a:lnTo>
                        <a:pt x="0" y="3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63" name="Freeform 1591"/>
                <p:cNvSpPr>
                  <a:spLocks/>
                </p:cNvSpPr>
                <p:nvPr/>
              </p:nvSpPr>
              <p:spPr bwMode="auto">
                <a:xfrm>
                  <a:off x="2694" y="2430"/>
                  <a:ext cx="19" cy="19"/>
                </a:xfrm>
                <a:custGeom>
                  <a:avLst/>
                  <a:gdLst>
                    <a:gd name="T0" fmla="*/ 0 w 114"/>
                    <a:gd name="T1" fmla="*/ 0 h 116"/>
                    <a:gd name="T2" fmla="*/ 0 w 114"/>
                    <a:gd name="T3" fmla="*/ 0 h 116"/>
                    <a:gd name="T4" fmla="*/ 0 w 114"/>
                    <a:gd name="T5" fmla="*/ 0 h 116"/>
                    <a:gd name="T6" fmla="*/ 0 w 114"/>
                    <a:gd name="T7" fmla="*/ 0 h 116"/>
                    <a:gd name="T8" fmla="*/ 0 w 114"/>
                    <a:gd name="T9" fmla="*/ 0 h 116"/>
                    <a:gd name="T10" fmla="*/ 0 w 114"/>
                    <a:gd name="T11" fmla="*/ 0 h 116"/>
                    <a:gd name="T12" fmla="*/ 0 w 114"/>
                    <a:gd name="T13" fmla="*/ 0 h 1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4"/>
                    <a:gd name="T22" fmla="*/ 0 h 116"/>
                    <a:gd name="T23" fmla="*/ 114 w 114"/>
                    <a:gd name="T24" fmla="*/ 116 h 11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4" h="116">
                      <a:moveTo>
                        <a:pt x="30" y="116"/>
                      </a:moveTo>
                      <a:lnTo>
                        <a:pt x="72" y="101"/>
                      </a:lnTo>
                      <a:lnTo>
                        <a:pt x="114" y="86"/>
                      </a:lnTo>
                      <a:lnTo>
                        <a:pt x="84" y="0"/>
                      </a:lnTo>
                      <a:lnTo>
                        <a:pt x="42" y="15"/>
                      </a:lnTo>
                      <a:lnTo>
                        <a:pt x="0" y="30"/>
                      </a:lnTo>
                      <a:lnTo>
                        <a:pt x="3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64" name="Freeform 1592"/>
                <p:cNvSpPr>
                  <a:spLocks/>
                </p:cNvSpPr>
                <p:nvPr/>
              </p:nvSpPr>
              <p:spPr bwMode="auto">
                <a:xfrm>
                  <a:off x="2694" y="2430"/>
                  <a:ext cx="19" cy="19"/>
                </a:xfrm>
                <a:custGeom>
                  <a:avLst/>
                  <a:gdLst>
                    <a:gd name="T0" fmla="*/ 0 w 114"/>
                    <a:gd name="T1" fmla="*/ 0 h 116"/>
                    <a:gd name="T2" fmla="*/ 0 w 114"/>
                    <a:gd name="T3" fmla="*/ 0 h 116"/>
                    <a:gd name="T4" fmla="*/ 0 w 114"/>
                    <a:gd name="T5" fmla="*/ 0 h 116"/>
                    <a:gd name="T6" fmla="*/ 0 w 114"/>
                    <a:gd name="T7" fmla="*/ 0 h 116"/>
                    <a:gd name="T8" fmla="*/ 0 w 114"/>
                    <a:gd name="T9" fmla="*/ 0 h 116"/>
                    <a:gd name="T10" fmla="*/ 0 w 114"/>
                    <a:gd name="T11" fmla="*/ 0 h 116"/>
                    <a:gd name="T12" fmla="*/ 0 w 114"/>
                    <a:gd name="T13" fmla="*/ 0 h 1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4"/>
                    <a:gd name="T22" fmla="*/ 0 h 116"/>
                    <a:gd name="T23" fmla="*/ 114 w 114"/>
                    <a:gd name="T24" fmla="*/ 116 h 11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4" h="116">
                      <a:moveTo>
                        <a:pt x="30" y="116"/>
                      </a:moveTo>
                      <a:lnTo>
                        <a:pt x="72" y="101"/>
                      </a:lnTo>
                      <a:lnTo>
                        <a:pt x="114" y="86"/>
                      </a:lnTo>
                      <a:lnTo>
                        <a:pt x="84" y="0"/>
                      </a:lnTo>
                      <a:lnTo>
                        <a:pt x="42" y="15"/>
                      </a:lnTo>
                      <a:lnTo>
                        <a:pt x="0" y="30"/>
                      </a:lnTo>
                      <a:lnTo>
                        <a:pt x="30" y="11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65" name="Freeform 1593"/>
                <p:cNvSpPr>
                  <a:spLocks/>
                </p:cNvSpPr>
                <p:nvPr/>
              </p:nvSpPr>
              <p:spPr bwMode="auto">
                <a:xfrm>
                  <a:off x="2701" y="2426"/>
                  <a:ext cx="7" cy="6"/>
                </a:xfrm>
                <a:custGeom>
                  <a:avLst/>
                  <a:gdLst>
                    <a:gd name="T0" fmla="*/ 0 w 42"/>
                    <a:gd name="T1" fmla="*/ 0 h 38"/>
                    <a:gd name="T2" fmla="*/ 0 w 42"/>
                    <a:gd name="T3" fmla="*/ 0 h 38"/>
                    <a:gd name="T4" fmla="*/ 0 w 42"/>
                    <a:gd name="T5" fmla="*/ 0 h 38"/>
                    <a:gd name="T6" fmla="*/ 0 w 42"/>
                    <a:gd name="T7" fmla="*/ 0 h 38"/>
                    <a:gd name="T8" fmla="*/ 0 w 42"/>
                    <a:gd name="T9" fmla="*/ 0 h 38"/>
                    <a:gd name="T10" fmla="*/ 0 w 42"/>
                    <a:gd name="T11" fmla="*/ 0 h 38"/>
                    <a:gd name="T12" fmla="*/ 0 w 42"/>
                    <a:gd name="T13" fmla="*/ 0 h 38"/>
                    <a:gd name="T14" fmla="*/ 0 w 42"/>
                    <a:gd name="T15" fmla="*/ 0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2"/>
                    <a:gd name="T25" fmla="*/ 0 h 38"/>
                    <a:gd name="T26" fmla="*/ 42 w 42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2" h="38">
                      <a:moveTo>
                        <a:pt x="0" y="38"/>
                      </a:moveTo>
                      <a:lnTo>
                        <a:pt x="42" y="23"/>
                      </a:lnTo>
                      <a:lnTo>
                        <a:pt x="40" y="18"/>
                      </a:lnTo>
                      <a:lnTo>
                        <a:pt x="37" y="13"/>
                      </a:lnTo>
                      <a:lnTo>
                        <a:pt x="33" y="9"/>
                      </a:lnTo>
                      <a:lnTo>
                        <a:pt x="30" y="5"/>
                      </a:lnTo>
                      <a:lnTo>
                        <a:pt x="25" y="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66" name="Freeform 1594"/>
                <p:cNvSpPr>
                  <a:spLocks/>
                </p:cNvSpPr>
                <p:nvPr/>
              </p:nvSpPr>
              <p:spPr bwMode="auto">
                <a:xfrm>
                  <a:off x="2705" y="2426"/>
                  <a:ext cx="3" cy="4"/>
                </a:xfrm>
                <a:custGeom>
                  <a:avLst/>
                  <a:gdLst>
                    <a:gd name="T0" fmla="*/ 0 w 17"/>
                    <a:gd name="T1" fmla="*/ 0 h 23"/>
                    <a:gd name="T2" fmla="*/ 0 w 17"/>
                    <a:gd name="T3" fmla="*/ 0 h 23"/>
                    <a:gd name="T4" fmla="*/ 0 w 17"/>
                    <a:gd name="T5" fmla="*/ 0 h 23"/>
                    <a:gd name="T6" fmla="*/ 0 w 17"/>
                    <a:gd name="T7" fmla="*/ 0 h 23"/>
                    <a:gd name="T8" fmla="*/ 0 w 17"/>
                    <a:gd name="T9" fmla="*/ 0 h 23"/>
                    <a:gd name="T10" fmla="*/ 0 w 17"/>
                    <a:gd name="T11" fmla="*/ 0 h 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23"/>
                    <a:gd name="T20" fmla="*/ 17 w 17"/>
                    <a:gd name="T21" fmla="*/ 23 h 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23">
                      <a:moveTo>
                        <a:pt x="17" y="23"/>
                      </a:moveTo>
                      <a:lnTo>
                        <a:pt x="15" y="18"/>
                      </a:lnTo>
                      <a:lnTo>
                        <a:pt x="12" y="13"/>
                      </a:lnTo>
                      <a:lnTo>
                        <a:pt x="8" y="9"/>
                      </a:lnTo>
                      <a:lnTo>
                        <a:pt x="5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67" name="Freeform 1595"/>
                <p:cNvSpPr>
                  <a:spLocks/>
                </p:cNvSpPr>
                <p:nvPr/>
              </p:nvSpPr>
              <p:spPr bwMode="auto">
                <a:xfrm>
                  <a:off x="2685" y="2418"/>
                  <a:ext cx="20" cy="21"/>
                </a:xfrm>
                <a:custGeom>
                  <a:avLst/>
                  <a:gdLst>
                    <a:gd name="T0" fmla="*/ 0 w 125"/>
                    <a:gd name="T1" fmla="*/ 0 h 125"/>
                    <a:gd name="T2" fmla="*/ 0 w 125"/>
                    <a:gd name="T3" fmla="*/ 0 h 125"/>
                    <a:gd name="T4" fmla="*/ 0 w 125"/>
                    <a:gd name="T5" fmla="*/ 0 h 125"/>
                    <a:gd name="T6" fmla="*/ 0 w 125"/>
                    <a:gd name="T7" fmla="*/ 0 h 125"/>
                    <a:gd name="T8" fmla="*/ 0 w 125"/>
                    <a:gd name="T9" fmla="*/ 0 h 125"/>
                    <a:gd name="T10" fmla="*/ 0 w 125"/>
                    <a:gd name="T11" fmla="*/ 0 h 125"/>
                    <a:gd name="T12" fmla="*/ 0 w 125"/>
                    <a:gd name="T13" fmla="*/ 0 h 12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5"/>
                    <a:gd name="T22" fmla="*/ 0 h 125"/>
                    <a:gd name="T23" fmla="*/ 125 w 125"/>
                    <a:gd name="T24" fmla="*/ 125 h 12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5" h="125">
                      <a:moveTo>
                        <a:pt x="75" y="125"/>
                      </a:moveTo>
                      <a:lnTo>
                        <a:pt x="100" y="88"/>
                      </a:lnTo>
                      <a:lnTo>
                        <a:pt x="125" y="50"/>
                      </a:lnTo>
                      <a:lnTo>
                        <a:pt x="49" y="0"/>
                      </a:lnTo>
                      <a:lnTo>
                        <a:pt x="24" y="37"/>
                      </a:lnTo>
                      <a:lnTo>
                        <a:pt x="0" y="75"/>
                      </a:lnTo>
                      <a:lnTo>
                        <a:pt x="75" y="1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68" name="Freeform 1596"/>
                <p:cNvSpPr>
                  <a:spLocks/>
                </p:cNvSpPr>
                <p:nvPr/>
              </p:nvSpPr>
              <p:spPr bwMode="auto">
                <a:xfrm>
                  <a:off x="2685" y="2418"/>
                  <a:ext cx="20" cy="21"/>
                </a:xfrm>
                <a:custGeom>
                  <a:avLst/>
                  <a:gdLst>
                    <a:gd name="T0" fmla="*/ 0 w 125"/>
                    <a:gd name="T1" fmla="*/ 0 h 125"/>
                    <a:gd name="T2" fmla="*/ 0 w 125"/>
                    <a:gd name="T3" fmla="*/ 0 h 125"/>
                    <a:gd name="T4" fmla="*/ 0 w 125"/>
                    <a:gd name="T5" fmla="*/ 0 h 125"/>
                    <a:gd name="T6" fmla="*/ 0 w 125"/>
                    <a:gd name="T7" fmla="*/ 0 h 125"/>
                    <a:gd name="T8" fmla="*/ 0 w 125"/>
                    <a:gd name="T9" fmla="*/ 0 h 125"/>
                    <a:gd name="T10" fmla="*/ 0 w 125"/>
                    <a:gd name="T11" fmla="*/ 0 h 125"/>
                    <a:gd name="T12" fmla="*/ 0 w 125"/>
                    <a:gd name="T13" fmla="*/ 0 h 12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5"/>
                    <a:gd name="T22" fmla="*/ 0 h 125"/>
                    <a:gd name="T23" fmla="*/ 125 w 125"/>
                    <a:gd name="T24" fmla="*/ 125 h 12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5" h="125">
                      <a:moveTo>
                        <a:pt x="75" y="125"/>
                      </a:moveTo>
                      <a:lnTo>
                        <a:pt x="100" y="88"/>
                      </a:lnTo>
                      <a:lnTo>
                        <a:pt x="125" y="50"/>
                      </a:lnTo>
                      <a:lnTo>
                        <a:pt x="49" y="0"/>
                      </a:lnTo>
                      <a:lnTo>
                        <a:pt x="24" y="37"/>
                      </a:lnTo>
                      <a:lnTo>
                        <a:pt x="0" y="75"/>
                      </a:lnTo>
                      <a:lnTo>
                        <a:pt x="75" y="12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69" name="Freeform 1597"/>
                <p:cNvSpPr>
                  <a:spLocks/>
                </p:cNvSpPr>
                <p:nvPr/>
              </p:nvSpPr>
              <p:spPr bwMode="auto">
                <a:xfrm>
                  <a:off x="2681" y="2417"/>
                  <a:ext cx="12" cy="13"/>
                </a:xfrm>
                <a:custGeom>
                  <a:avLst/>
                  <a:gdLst>
                    <a:gd name="T0" fmla="*/ 0 w 69"/>
                    <a:gd name="T1" fmla="*/ 0 h 81"/>
                    <a:gd name="T2" fmla="*/ 0 w 69"/>
                    <a:gd name="T3" fmla="*/ 0 h 81"/>
                    <a:gd name="T4" fmla="*/ 0 w 69"/>
                    <a:gd name="T5" fmla="*/ 0 h 81"/>
                    <a:gd name="T6" fmla="*/ 0 w 69"/>
                    <a:gd name="T7" fmla="*/ 0 h 81"/>
                    <a:gd name="T8" fmla="*/ 0 w 69"/>
                    <a:gd name="T9" fmla="*/ 0 h 81"/>
                    <a:gd name="T10" fmla="*/ 0 w 69"/>
                    <a:gd name="T11" fmla="*/ 0 h 81"/>
                    <a:gd name="T12" fmla="*/ 0 w 69"/>
                    <a:gd name="T13" fmla="*/ 0 h 81"/>
                    <a:gd name="T14" fmla="*/ 0 w 69"/>
                    <a:gd name="T15" fmla="*/ 0 h 81"/>
                    <a:gd name="T16" fmla="*/ 0 w 69"/>
                    <a:gd name="T17" fmla="*/ 0 h 81"/>
                    <a:gd name="T18" fmla="*/ 0 w 69"/>
                    <a:gd name="T19" fmla="*/ 0 h 81"/>
                    <a:gd name="T20" fmla="*/ 0 w 69"/>
                    <a:gd name="T21" fmla="*/ 0 h 81"/>
                    <a:gd name="T22" fmla="*/ 0 w 69"/>
                    <a:gd name="T23" fmla="*/ 0 h 81"/>
                    <a:gd name="T24" fmla="*/ 0 w 69"/>
                    <a:gd name="T25" fmla="*/ 0 h 81"/>
                    <a:gd name="T26" fmla="*/ 0 w 69"/>
                    <a:gd name="T27" fmla="*/ 0 h 81"/>
                    <a:gd name="T28" fmla="*/ 0 w 69"/>
                    <a:gd name="T29" fmla="*/ 0 h 81"/>
                    <a:gd name="T30" fmla="*/ 0 w 69"/>
                    <a:gd name="T31" fmla="*/ 0 h 8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9"/>
                    <a:gd name="T49" fmla="*/ 0 h 81"/>
                    <a:gd name="T50" fmla="*/ 69 w 69"/>
                    <a:gd name="T51" fmla="*/ 81 h 8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9" h="81">
                      <a:moveTo>
                        <a:pt x="44" y="43"/>
                      </a:moveTo>
                      <a:lnTo>
                        <a:pt x="20" y="81"/>
                      </a:lnTo>
                      <a:lnTo>
                        <a:pt x="11" y="73"/>
                      </a:lnTo>
                      <a:lnTo>
                        <a:pt x="6" y="65"/>
                      </a:lnTo>
                      <a:lnTo>
                        <a:pt x="1" y="55"/>
                      </a:lnTo>
                      <a:lnTo>
                        <a:pt x="0" y="44"/>
                      </a:lnTo>
                      <a:lnTo>
                        <a:pt x="1" y="34"/>
                      </a:lnTo>
                      <a:lnTo>
                        <a:pt x="5" y="23"/>
                      </a:lnTo>
                      <a:lnTo>
                        <a:pt x="10" y="15"/>
                      </a:lnTo>
                      <a:lnTo>
                        <a:pt x="19" y="7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59" y="2"/>
                      </a:lnTo>
                      <a:lnTo>
                        <a:pt x="69" y="6"/>
                      </a:lnTo>
                      <a:lnTo>
                        <a:pt x="44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70" name="Freeform 1598"/>
                <p:cNvSpPr>
                  <a:spLocks/>
                </p:cNvSpPr>
                <p:nvPr/>
              </p:nvSpPr>
              <p:spPr bwMode="auto">
                <a:xfrm>
                  <a:off x="2681" y="2417"/>
                  <a:ext cx="12" cy="13"/>
                </a:xfrm>
                <a:custGeom>
                  <a:avLst/>
                  <a:gdLst>
                    <a:gd name="T0" fmla="*/ 0 w 69"/>
                    <a:gd name="T1" fmla="*/ 0 h 81"/>
                    <a:gd name="T2" fmla="*/ 0 w 69"/>
                    <a:gd name="T3" fmla="*/ 0 h 81"/>
                    <a:gd name="T4" fmla="*/ 0 w 69"/>
                    <a:gd name="T5" fmla="*/ 0 h 81"/>
                    <a:gd name="T6" fmla="*/ 0 w 69"/>
                    <a:gd name="T7" fmla="*/ 0 h 81"/>
                    <a:gd name="T8" fmla="*/ 0 w 69"/>
                    <a:gd name="T9" fmla="*/ 0 h 81"/>
                    <a:gd name="T10" fmla="*/ 0 w 69"/>
                    <a:gd name="T11" fmla="*/ 0 h 81"/>
                    <a:gd name="T12" fmla="*/ 0 w 69"/>
                    <a:gd name="T13" fmla="*/ 0 h 81"/>
                    <a:gd name="T14" fmla="*/ 0 w 69"/>
                    <a:gd name="T15" fmla="*/ 0 h 81"/>
                    <a:gd name="T16" fmla="*/ 0 w 69"/>
                    <a:gd name="T17" fmla="*/ 0 h 81"/>
                    <a:gd name="T18" fmla="*/ 0 w 69"/>
                    <a:gd name="T19" fmla="*/ 0 h 81"/>
                    <a:gd name="T20" fmla="*/ 0 w 69"/>
                    <a:gd name="T21" fmla="*/ 0 h 81"/>
                    <a:gd name="T22" fmla="*/ 0 w 69"/>
                    <a:gd name="T23" fmla="*/ 0 h 81"/>
                    <a:gd name="T24" fmla="*/ 0 w 69"/>
                    <a:gd name="T25" fmla="*/ 0 h 81"/>
                    <a:gd name="T26" fmla="*/ 0 w 69"/>
                    <a:gd name="T27" fmla="*/ 0 h 8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9"/>
                    <a:gd name="T43" fmla="*/ 0 h 81"/>
                    <a:gd name="T44" fmla="*/ 69 w 69"/>
                    <a:gd name="T45" fmla="*/ 81 h 8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9" h="81">
                      <a:moveTo>
                        <a:pt x="20" y="81"/>
                      </a:moveTo>
                      <a:lnTo>
                        <a:pt x="11" y="73"/>
                      </a:lnTo>
                      <a:lnTo>
                        <a:pt x="6" y="65"/>
                      </a:lnTo>
                      <a:lnTo>
                        <a:pt x="1" y="55"/>
                      </a:lnTo>
                      <a:lnTo>
                        <a:pt x="0" y="44"/>
                      </a:lnTo>
                      <a:lnTo>
                        <a:pt x="1" y="34"/>
                      </a:lnTo>
                      <a:lnTo>
                        <a:pt x="5" y="23"/>
                      </a:lnTo>
                      <a:lnTo>
                        <a:pt x="10" y="15"/>
                      </a:lnTo>
                      <a:lnTo>
                        <a:pt x="19" y="7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59" y="2"/>
                      </a:lnTo>
                      <a:lnTo>
                        <a:pt x="69" y="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71" name="Freeform 1599"/>
                <p:cNvSpPr>
                  <a:spLocks/>
                </p:cNvSpPr>
                <p:nvPr/>
              </p:nvSpPr>
              <p:spPr bwMode="auto">
                <a:xfrm>
                  <a:off x="2664" y="2392"/>
                  <a:ext cx="14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w 88"/>
                    <a:gd name="T29" fmla="*/ 0 h 44"/>
                    <a:gd name="T30" fmla="*/ 0 w 88"/>
                    <a:gd name="T31" fmla="*/ 0 h 4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4"/>
                    <a:gd name="T50" fmla="*/ 88 w 88"/>
                    <a:gd name="T51" fmla="*/ 44 h 4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4">
                      <a:moveTo>
                        <a:pt x="43" y="44"/>
                      </a:moveTo>
                      <a:lnTo>
                        <a:pt x="0" y="44"/>
                      </a:lnTo>
                      <a:lnTo>
                        <a:pt x="1" y="33"/>
                      </a:lnTo>
                      <a:lnTo>
                        <a:pt x="4" y="24"/>
                      </a:lnTo>
                      <a:lnTo>
                        <a:pt x="10" y="14"/>
                      </a:lnTo>
                      <a:lnTo>
                        <a:pt x="18" y="8"/>
                      </a:lnTo>
                      <a:lnTo>
                        <a:pt x="27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59" y="2"/>
                      </a:lnTo>
                      <a:lnTo>
                        <a:pt x="69" y="8"/>
                      </a:lnTo>
                      <a:lnTo>
                        <a:pt x="76" y="14"/>
                      </a:lnTo>
                      <a:lnTo>
                        <a:pt x="83" y="24"/>
                      </a:lnTo>
                      <a:lnTo>
                        <a:pt x="86" y="33"/>
                      </a:lnTo>
                      <a:lnTo>
                        <a:pt x="88" y="44"/>
                      </a:lnTo>
                      <a:lnTo>
                        <a:pt x="43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72" name="Freeform 1600"/>
                <p:cNvSpPr>
                  <a:spLocks/>
                </p:cNvSpPr>
                <p:nvPr/>
              </p:nvSpPr>
              <p:spPr bwMode="auto">
                <a:xfrm>
                  <a:off x="2664" y="2392"/>
                  <a:ext cx="14" cy="7"/>
                </a:xfrm>
                <a:custGeom>
                  <a:avLst/>
                  <a:gdLst>
                    <a:gd name="T0" fmla="*/ 0 w 88"/>
                    <a:gd name="T1" fmla="*/ 0 h 44"/>
                    <a:gd name="T2" fmla="*/ 0 w 88"/>
                    <a:gd name="T3" fmla="*/ 0 h 44"/>
                    <a:gd name="T4" fmla="*/ 0 w 88"/>
                    <a:gd name="T5" fmla="*/ 0 h 44"/>
                    <a:gd name="T6" fmla="*/ 0 w 88"/>
                    <a:gd name="T7" fmla="*/ 0 h 44"/>
                    <a:gd name="T8" fmla="*/ 0 w 88"/>
                    <a:gd name="T9" fmla="*/ 0 h 44"/>
                    <a:gd name="T10" fmla="*/ 0 w 88"/>
                    <a:gd name="T11" fmla="*/ 0 h 44"/>
                    <a:gd name="T12" fmla="*/ 0 w 88"/>
                    <a:gd name="T13" fmla="*/ 0 h 44"/>
                    <a:gd name="T14" fmla="*/ 0 w 88"/>
                    <a:gd name="T15" fmla="*/ 0 h 44"/>
                    <a:gd name="T16" fmla="*/ 0 w 88"/>
                    <a:gd name="T17" fmla="*/ 0 h 44"/>
                    <a:gd name="T18" fmla="*/ 0 w 88"/>
                    <a:gd name="T19" fmla="*/ 0 h 44"/>
                    <a:gd name="T20" fmla="*/ 0 w 88"/>
                    <a:gd name="T21" fmla="*/ 0 h 44"/>
                    <a:gd name="T22" fmla="*/ 0 w 88"/>
                    <a:gd name="T23" fmla="*/ 0 h 44"/>
                    <a:gd name="T24" fmla="*/ 0 w 88"/>
                    <a:gd name="T25" fmla="*/ 0 h 44"/>
                    <a:gd name="T26" fmla="*/ 0 w 88"/>
                    <a:gd name="T27" fmla="*/ 0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4"/>
                    <a:gd name="T44" fmla="*/ 88 w 88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4">
                      <a:moveTo>
                        <a:pt x="0" y="44"/>
                      </a:moveTo>
                      <a:lnTo>
                        <a:pt x="1" y="33"/>
                      </a:lnTo>
                      <a:lnTo>
                        <a:pt x="4" y="24"/>
                      </a:lnTo>
                      <a:lnTo>
                        <a:pt x="10" y="14"/>
                      </a:lnTo>
                      <a:lnTo>
                        <a:pt x="18" y="8"/>
                      </a:lnTo>
                      <a:lnTo>
                        <a:pt x="27" y="2"/>
                      </a:lnTo>
                      <a:lnTo>
                        <a:pt x="38" y="0"/>
                      </a:lnTo>
                      <a:lnTo>
                        <a:pt x="49" y="0"/>
                      </a:lnTo>
                      <a:lnTo>
                        <a:pt x="59" y="2"/>
                      </a:lnTo>
                      <a:lnTo>
                        <a:pt x="69" y="8"/>
                      </a:lnTo>
                      <a:lnTo>
                        <a:pt x="76" y="14"/>
                      </a:lnTo>
                      <a:lnTo>
                        <a:pt x="83" y="24"/>
                      </a:lnTo>
                      <a:lnTo>
                        <a:pt x="86" y="33"/>
                      </a:lnTo>
                      <a:lnTo>
                        <a:pt x="88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73" name="Freeform 1601"/>
                <p:cNvSpPr>
                  <a:spLocks/>
                </p:cNvSpPr>
                <p:nvPr/>
              </p:nvSpPr>
              <p:spPr bwMode="auto">
                <a:xfrm>
                  <a:off x="2664" y="2399"/>
                  <a:ext cx="14" cy="2"/>
                </a:xfrm>
                <a:custGeom>
                  <a:avLst/>
                  <a:gdLst>
                    <a:gd name="T0" fmla="*/ 0 w 88"/>
                    <a:gd name="T1" fmla="*/ 0 h 9"/>
                    <a:gd name="T2" fmla="*/ 0 w 88"/>
                    <a:gd name="T3" fmla="*/ 0 h 9"/>
                    <a:gd name="T4" fmla="*/ 0 w 88"/>
                    <a:gd name="T5" fmla="*/ 0 h 9"/>
                    <a:gd name="T6" fmla="*/ 0 w 88"/>
                    <a:gd name="T7" fmla="*/ 0 h 9"/>
                    <a:gd name="T8" fmla="*/ 0 w 88"/>
                    <a:gd name="T9" fmla="*/ 0 h 9"/>
                    <a:gd name="T10" fmla="*/ 0 w 88"/>
                    <a:gd name="T11" fmla="*/ 0 h 9"/>
                    <a:gd name="T12" fmla="*/ 0 w 88"/>
                    <a:gd name="T13" fmla="*/ 0 h 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8"/>
                    <a:gd name="T22" fmla="*/ 0 h 9"/>
                    <a:gd name="T23" fmla="*/ 88 w 88"/>
                    <a:gd name="T24" fmla="*/ 9 h 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8" h="9">
                      <a:moveTo>
                        <a:pt x="88" y="0"/>
                      </a:move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43" y="9"/>
                      </a:lnTo>
                      <a:lnTo>
                        <a:pt x="88" y="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74" name="Freeform 1602"/>
                <p:cNvSpPr>
                  <a:spLocks/>
                </p:cNvSpPr>
                <p:nvPr/>
              </p:nvSpPr>
              <p:spPr bwMode="auto">
                <a:xfrm>
                  <a:off x="2664" y="2399"/>
                  <a:ext cx="14" cy="2"/>
                </a:xfrm>
                <a:custGeom>
                  <a:avLst/>
                  <a:gdLst>
                    <a:gd name="T0" fmla="*/ 0 w 88"/>
                    <a:gd name="T1" fmla="*/ 0 h 9"/>
                    <a:gd name="T2" fmla="*/ 0 w 88"/>
                    <a:gd name="T3" fmla="*/ 0 h 9"/>
                    <a:gd name="T4" fmla="*/ 0 w 88"/>
                    <a:gd name="T5" fmla="*/ 0 h 9"/>
                    <a:gd name="T6" fmla="*/ 0 w 88"/>
                    <a:gd name="T7" fmla="*/ 0 h 9"/>
                    <a:gd name="T8" fmla="*/ 0 w 88"/>
                    <a:gd name="T9" fmla="*/ 0 h 9"/>
                    <a:gd name="T10" fmla="*/ 0 w 88"/>
                    <a:gd name="T11" fmla="*/ 0 h 9"/>
                    <a:gd name="T12" fmla="*/ 0 w 88"/>
                    <a:gd name="T13" fmla="*/ 0 h 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8"/>
                    <a:gd name="T22" fmla="*/ 0 h 9"/>
                    <a:gd name="T23" fmla="*/ 88 w 88"/>
                    <a:gd name="T24" fmla="*/ 9 h 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8" h="9">
                      <a:moveTo>
                        <a:pt x="88" y="0"/>
                      </a:move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43" y="9"/>
                      </a:lnTo>
                      <a:lnTo>
                        <a:pt x="88" y="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75" name="Freeform 1603"/>
                <p:cNvSpPr>
                  <a:spLocks/>
                </p:cNvSpPr>
                <p:nvPr/>
              </p:nvSpPr>
              <p:spPr bwMode="auto">
                <a:xfrm>
                  <a:off x="2664" y="2401"/>
                  <a:ext cx="14" cy="7"/>
                </a:xfrm>
                <a:custGeom>
                  <a:avLst/>
                  <a:gdLst>
                    <a:gd name="T0" fmla="*/ 0 w 88"/>
                    <a:gd name="T1" fmla="*/ 0 h 43"/>
                    <a:gd name="T2" fmla="*/ 0 w 88"/>
                    <a:gd name="T3" fmla="*/ 0 h 43"/>
                    <a:gd name="T4" fmla="*/ 0 w 88"/>
                    <a:gd name="T5" fmla="*/ 0 h 43"/>
                    <a:gd name="T6" fmla="*/ 0 w 88"/>
                    <a:gd name="T7" fmla="*/ 0 h 43"/>
                    <a:gd name="T8" fmla="*/ 0 w 88"/>
                    <a:gd name="T9" fmla="*/ 0 h 43"/>
                    <a:gd name="T10" fmla="*/ 0 w 88"/>
                    <a:gd name="T11" fmla="*/ 0 h 43"/>
                    <a:gd name="T12" fmla="*/ 0 w 88"/>
                    <a:gd name="T13" fmla="*/ 0 h 43"/>
                    <a:gd name="T14" fmla="*/ 0 w 88"/>
                    <a:gd name="T15" fmla="*/ 0 h 43"/>
                    <a:gd name="T16" fmla="*/ 0 w 88"/>
                    <a:gd name="T17" fmla="*/ 0 h 43"/>
                    <a:gd name="T18" fmla="*/ 0 w 88"/>
                    <a:gd name="T19" fmla="*/ 0 h 43"/>
                    <a:gd name="T20" fmla="*/ 0 w 88"/>
                    <a:gd name="T21" fmla="*/ 0 h 43"/>
                    <a:gd name="T22" fmla="*/ 0 w 88"/>
                    <a:gd name="T23" fmla="*/ 0 h 43"/>
                    <a:gd name="T24" fmla="*/ 0 w 88"/>
                    <a:gd name="T25" fmla="*/ 0 h 43"/>
                    <a:gd name="T26" fmla="*/ 0 w 88"/>
                    <a:gd name="T27" fmla="*/ 0 h 43"/>
                    <a:gd name="T28" fmla="*/ 0 w 88"/>
                    <a:gd name="T29" fmla="*/ 0 h 43"/>
                    <a:gd name="T30" fmla="*/ 0 w 88"/>
                    <a:gd name="T31" fmla="*/ 0 h 4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3"/>
                    <a:gd name="T50" fmla="*/ 88 w 88"/>
                    <a:gd name="T51" fmla="*/ 43 h 4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3">
                      <a:moveTo>
                        <a:pt x="43" y="0"/>
                      </a:moveTo>
                      <a:lnTo>
                        <a:pt x="88" y="0"/>
                      </a:lnTo>
                      <a:lnTo>
                        <a:pt x="86" y="10"/>
                      </a:lnTo>
                      <a:lnTo>
                        <a:pt x="83" y="20"/>
                      </a:lnTo>
                      <a:lnTo>
                        <a:pt x="76" y="29"/>
                      </a:lnTo>
                      <a:lnTo>
                        <a:pt x="69" y="36"/>
                      </a:lnTo>
                      <a:lnTo>
                        <a:pt x="59" y="41"/>
                      </a:lnTo>
                      <a:lnTo>
                        <a:pt x="49" y="43"/>
                      </a:lnTo>
                      <a:lnTo>
                        <a:pt x="38" y="43"/>
                      </a:lnTo>
                      <a:lnTo>
                        <a:pt x="27" y="41"/>
                      </a:lnTo>
                      <a:lnTo>
                        <a:pt x="18" y="36"/>
                      </a:lnTo>
                      <a:lnTo>
                        <a:pt x="10" y="29"/>
                      </a:lnTo>
                      <a:lnTo>
                        <a:pt x="4" y="20"/>
                      </a:lnTo>
                      <a:lnTo>
                        <a:pt x="1" y="10"/>
                      </a:lnTo>
                      <a:lnTo>
                        <a:pt x="0" y="0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76" name="Freeform 1604"/>
                <p:cNvSpPr>
                  <a:spLocks/>
                </p:cNvSpPr>
                <p:nvPr/>
              </p:nvSpPr>
              <p:spPr bwMode="auto">
                <a:xfrm>
                  <a:off x="2664" y="2401"/>
                  <a:ext cx="14" cy="7"/>
                </a:xfrm>
                <a:custGeom>
                  <a:avLst/>
                  <a:gdLst>
                    <a:gd name="T0" fmla="*/ 0 w 88"/>
                    <a:gd name="T1" fmla="*/ 0 h 43"/>
                    <a:gd name="T2" fmla="*/ 0 w 88"/>
                    <a:gd name="T3" fmla="*/ 0 h 43"/>
                    <a:gd name="T4" fmla="*/ 0 w 88"/>
                    <a:gd name="T5" fmla="*/ 0 h 43"/>
                    <a:gd name="T6" fmla="*/ 0 w 88"/>
                    <a:gd name="T7" fmla="*/ 0 h 43"/>
                    <a:gd name="T8" fmla="*/ 0 w 88"/>
                    <a:gd name="T9" fmla="*/ 0 h 43"/>
                    <a:gd name="T10" fmla="*/ 0 w 88"/>
                    <a:gd name="T11" fmla="*/ 0 h 43"/>
                    <a:gd name="T12" fmla="*/ 0 w 88"/>
                    <a:gd name="T13" fmla="*/ 0 h 43"/>
                    <a:gd name="T14" fmla="*/ 0 w 88"/>
                    <a:gd name="T15" fmla="*/ 0 h 43"/>
                    <a:gd name="T16" fmla="*/ 0 w 88"/>
                    <a:gd name="T17" fmla="*/ 0 h 43"/>
                    <a:gd name="T18" fmla="*/ 0 w 88"/>
                    <a:gd name="T19" fmla="*/ 0 h 43"/>
                    <a:gd name="T20" fmla="*/ 0 w 88"/>
                    <a:gd name="T21" fmla="*/ 0 h 43"/>
                    <a:gd name="T22" fmla="*/ 0 w 88"/>
                    <a:gd name="T23" fmla="*/ 0 h 43"/>
                    <a:gd name="T24" fmla="*/ 0 w 88"/>
                    <a:gd name="T25" fmla="*/ 0 h 43"/>
                    <a:gd name="T26" fmla="*/ 0 w 88"/>
                    <a:gd name="T27" fmla="*/ 0 h 4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3"/>
                    <a:gd name="T44" fmla="*/ 88 w 88"/>
                    <a:gd name="T45" fmla="*/ 43 h 4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3">
                      <a:moveTo>
                        <a:pt x="88" y="0"/>
                      </a:moveTo>
                      <a:lnTo>
                        <a:pt x="86" y="10"/>
                      </a:lnTo>
                      <a:lnTo>
                        <a:pt x="83" y="20"/>
                      </a:lnTo>
                      <a:lnTo>
                        <a:pt x="76" y="29"/>
                      </a:lnTo>
                      <a:lnTo>
                        <a:pt x="69" y="36"/>
                      </a:lnTo>
                      <a:lnTo>
                        <a:pt x="59" y="41"/>
                      </a:lnTo>
                      <a:lnTo>
                        <a:pt x="49" y="43"/>
                      </a:lnTo>
                      <a:lnTo>
                        <a:pt x="38" y="43"/>
                      </a:lnTo>
                      <a:lnTo>
                        <a:pt x="27" y="41"/>
                      </a:lnTo>
                      <a:lnTo>
                        <a:pt x="18" y="36"/>
                      </a:lnTo>
                      <a:lnTo>
                        <a:pt x="10" y="29"/>
                      </a:lnTo>
                      <a:lnTo>
                        <a:pt x="4" y="20"/>
                      </a:lnTo>
                      <a:lnTo>
                        <a:pt x="1" y="1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77" name="Freeform 1605"/>
                <p:cNvSpPr>
                  <a:spLocks/>
                </p:cNvSpPr>
                <p:nvPr/>
              </p:nvSpPr>
              <p:spPr bwMode="auto">
                <a:xfrm>
                  <a:off x="2664" y="2394"/>
                  <a:ext cx="14" cy="9"/>
                </a:xfrm>
                <a:custGeom>
                  <a:avLst/>
                  <a:gdLst>
                    <a:gd name="T0" fmla="*/ 0 w 85"/>
                    <a:gd name="T1" fmla="*/ 0 h 58"/>
                    <a:gd name="T2" fmla="*/ 0 w 85"/>
                    <a:gd name="T3" fmla="*/ 0 h 58"/>
                    <a:gd name="T4" fmla="*/ 0 w 85"/>
                    <a:gd name="T5" fmla="*/ 0 h 58"/>
                    <a:gd name="T6" fmla="*/ 0 w 85"/>
                    <a:gd name="T7" fmla="*/ 0 h 58"/>
                    <a:gd name="T8" fmla="*/ 0 w 85"/>
                    <a:gd name="T9" fmla="*/ 0 h 58"/>
                    <a:gd name="T10" fmla="*/ 0 w 85"/>
                    <a:gd name="T11" fmla="*/ 0 h 58"/>
                    <a:gd name="T12" fmla="*/ 0 w 85"/>
                    <a:gd name="T13" fmla="*/ 0 h 58"/>
                    <a:gd name="T14" fmla="*/ 0 w 85"/>
                    <a:gd name="T15" fmla="*/ 0 h 58"/>
                    <a:gd name="T16" fmla="*/ 0 w 85"/>
                    <a:gd name="T17" fmla="*/ 0 h 58"/>
                    <a:gd name="T18" fmla="*/ 0 w 85"/>
                    <a:gd name="T19" fmla="*/ 0 h 58"/>
                    <a:gd name="T20" fmla="*/ 0 w 85"/>
                    <a:gd name="T21" fmla="*/ 0 h 58"/>
                    <a:gd name="T22" fmla="*/ 0 w 85"/>
                    <a:gd name="T23" fmla="*/ 0 h 58"/>
                    <a:gd name="T24" fmla="*/ 0 w 85"/>
                    <a:gd name="T25" fmla="*/ 0 h 58"/>
                    <a:gd name="T26" fmla="*/ 0 w 85"/>
                    <a:gd name="T27" fmla="*/ 0 h 58"/>
                    <a:gd name="T28" fmla="*/ 0 w 85"/>
                    <a:gd name="T29" fmla="*/ 0 h 58"/>
                    <a:gd name="T30" fmla="*/ 0 w 85"/>
                    <a:gd name="T31" fmla="*/ 0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58"/>
                    <a:gd name="T50" fmla="*/ 85 w 85"/>
                    <a:gd name="T51" fmla="*/ 58 h 5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58">
                      <a:moveTo>
                        <a:pt x="43" y="44"/>
                      </a:moveTo>
                      <a:lnTo>
                        <a:pt x="2" y="58"/>
                      </a:lnTo>
                      <a:lnTo>
                        <a:pt x="0" y="48"/>
                      </a:lnTo>
                      <a:lnTo>
                        <a:pt x="0" y="37"/>
                      </a:lnTo>
                      <a:lnTo>
                        <a:pt x="3" y="26"/>
                      </a:lnTo>
                      <a:lnTo>
                        <a:pt x="8" y="17"/>
                      </a:lnTo>
                      <a:lnTo>
                        <a:pt x="14" y="9"/>
                      </a:lnTo>
                      <a:lnTo>
                        <a:pt x="24" y="4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5" y="1"/>
                      </a:lnTo>
                      <a:lnTo>
                        <a:pt x="65" y="5"/>
                      </a:lnTo>
                      <a:lnTo>
                        <a:pt x="73" y="11"/>
                      </a:lnTo>
                      <a:lnTo>
                        <a:pt x="81" y="19"/>
                      </a:lnTo>
                      <a:lnTo>
                        <a:pt x="85" y="29"/>
                      </a:lnTo>
                      <a:lnTo>
                        <a:pt x="43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78" name="Freeform 1606"/>
                <p:cNvSpPr>
                  <a:spLocks/>
                </p:cNvSpPr>
                <p:nvPr/>
              </p:nvSpPr>
              <p:spPr bwMode="auto">
                <a:xfrm>
                  <a:off x="2664" y="2394"/>
                  <a:ext cx="14" cy="9"/>
                </a:xfrm>
                <a:custGeom>
                  <a:avLst/>
                  <a:gdLst>
                    <a:gd name="T0" fmla="*/ 0 w 85"/>
                    <a:gd name="T1" fmla="*/ 0 h 58"/>
                    <a:gd name="T2" fmla="*/ 0 w 85"/>
                    <a:gd name="T3" fmla="*/ 0 h 58"/>
                    <a:gd name="T4" fmla="*/ 0 w 85"/>
                    <a:gd name="T5" fmla="*/ 0 h 58"/>
                    <a:gd name="T6" fmla="*/ 0 w 85"/>
                    <a:gd name="T7" fmla="*/ 0 h 58"/>
                    <a:gd name="T8" fmla="*/ 0 w 85"/>
                    <a:gd name="T9" fmla="*/ 0 h 58"/>
                    <a:gd name="T10" fmla="*/ 0 w 85"/>
                    <a:gd name="T11" fmla="*/ 0 h 58"/>
                    <a:gd name="T12" fmla="*/ 0 w 85"/>
                    <a:gd name="T13" fmla="*/ 0 h 58"/>
                    <a:gd name="T14" fmla="*/ 0 w 85"/>
                    <a:gd name="T15" fmla="*/ 0 h 58"/>
                    <a:gd name="T16" fmla="*/ 0 w 85"/>
                    <a:gd name="T17" fmla="*/ 0 h 58"/>
                    <a:gd name="T18" fmla="*/ 0 w 85"/>
                    <a:gd name="T19" fmla="*/ 0 h 58"/>
                    <a:gd name="T20" fmla="*/ 0 w 85"/>
                    <a:gd name="T21" fmla="*/ 0 h 58"/>
                    <a:gd name="T22" fmla="*/ 0 w 85"/>
                    <a:gd name="T23" fmla="*/ 0 h 58"/>
                    <a:gd name="T24" fmla="*/ 0 w 85"/>
                    <a:gd name="T25" fmla="*/ 0 h 58"/>
                    <a:gd name="T26" fmla="*/ 0 w 85"/>
                    <a:gd name="T27" fmla="*/ 0 h 5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58"/>
                    <a:gd name="T44" fmla="*/ 85 w 85"/>
                    <a:gd name="T45" fmla="*/ 58 h 5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58">
                      <a:moveTo>
                        <a:pt x="2" y="58"/>
                      </a:moveTo>
                      <a:lnTo>
                        <a:pt x="0" y="48"/>
                      </a:lnTo>
                      <a:lnTo>
                        <a:pt x="0" y="37"/>
                      </a:lnTo>
                      <a:lnTo>
                        <a:pt x="3" y="26"/>
                      </a:lnTo>
                      <a:lnTo>
                        <a:pt x="8" y="17"/>
                      </a:lnTo>
                      <a:lnTo>
                        <a:pt x="14" y="9"/>
                      </a:lnTo>
                      <a:lnTo>
                        <a:pt x="24" y="4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5" y="1"/>
                      </a:lnTo>
                      <a:lnTo>
                        <a:pt x="65" y="5"/>
                      </a:lnTo>
                      <a:lnTo>
                        <a:pt x="73" y="11"/>
                      </a:lnTo>
                      <a:lnTo>
                        <a:pt x="81" y="19"/>
                      </a:lnTo>
                      <a:lnTo>
                        <a:pt x="85" y="2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79" name="Freeform 1607"/>
                <p:cNvSpPr>
                  <a:spLocks/>
                </p:cNvSpPr>
                <p:nvPr/>
              </p:nvSpPr>
              <p:spPr bwMode="auto">
                <a:xfrm>
                  <a:off x="2664" y="2398"/>
                  <a:ext cx="19" cy="20"/>
                </a:xfrm>
                <a:custGeom>
                  <a:avLst/>
                  <a:gdLst>
                    <a:gd name="T0" fmla="*/ 0 w 113"/>
                    <a:gd name="T1" fmla="*/ 0 h 116"/>
                    <a:gd name="T2" fmla="*/ 0 w 113"/>
                    <a:gd name="T3" fmla="*/ 0 h 116"/>
                    <a:gd name="T4" fmla="*/ 0 w 113"/>
                    <a:gd name="T5" fmla="*/ 0 h 116"/>
                    <a:gd name="T6" fmla="*/ 0 w 113"/>
                    <a:gd name="T7" fmla="*/ 0 h 116"/>
                    <a:gd name="T8" fmla="*/ 0 w 113"/>
                    <a:gd name="T9" fmla="*/ 0 h 116"/>
                    <a:gd name="T10" fmla="*/ 0 w 113"/>
                    <a:gd name="T11" fmla="*/ 0 h 116"/>
                    <a:gd name="T12" fmla="*/ 0 w 113"/>
                    <a:gd name="T13" fmla="*/ 0 h 1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3"/>
                    <a:gd name="T22" fmla="*/ 0 h 116"/>
                    <a:gd name="T23" fmla="*/ 113 w 113"/>
                    <a:gd name="T24" fmla="*/ 116 h 11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3" h="116">
                      <a:moveTo>
                        <a:pt x="83" y="0"/>
                      </a:moveTo>
                      <a:lnTo>
                        <a:pt x="41" y="15"/>
                      </a:lnTo>
                      <a:lnTo>
                        <a:pt x="0" y="29"/>
                      </a:lnTo>
                      <a:lnTo>
                        <a:pt x="30" y="116"/>
                      </a:lnTo>
                      <a:lnTo>
                        <a:pt x="71" y="101"/>
                      </a:lnTo>
                      <a:lnTo>
                        <a:pt x="113" y="86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80" name="Freeform 1608"/>
                <p:cNvSpPr>
                  <a:spLocks/>
                </p:cNvSpPr>
                <p:nvPr/>
              </p:nvSpPr>
              <p:spPr bwMode="auto">
                <a:xfrm>
                  <a:off x="2664" y="2398"/>
                  <a:ext cx="19" cy="20"/>
                </a:xfrm>
                <a:custGeom>
                  <a:avLst/>
                  <a:gdLst>
                    <a:gd name="T0" fmla="*/ 0 w 113"/>
                    <a:gd name="T1" fmla="*/ 0 h 116"/>
                    <a:gd name="T2" fmla="*/ 0 w 113"/>
                    <a:gd name="T3" fmla="*/ 0 h 116"/>
                    <a:gd name="T4" fmla="*/ 0 w 113"/>
                    <a:gd name="T5" fmla="*/ 0 h 116"/>
                    <a:gd name="T6" fmla="*/ 0 w 113"/>
                    <a:gd name="T7" fmla="*/ 0 h 116"/>
                    <a:gd name="T8" fmla="*/ 0 w 113"/>
                    <a:gd name="T9" fmla="*/ 0 h 116"/>
                    <a:gd name="T10" fmla="*/ 0 w 113"/>
                    <a:gd name="T11" fmla="*/ 0 h 116"/>
                    <a:gd name="T12" fmla="*/ 0 w 113"/>
                    <a:gd name="T13" fmla="*/ 0 h 1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3"/>
                    <a:gd name="T22" fmla="*/ 0 h 116"/>
                    <a:gd name="T23" fmla="*/ 113 w 113"/>
                    <a:gd name="T24" fmla="*/ 116 h 11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3" h="116">
                      <a:moveTo>
                        <a:pt x="83" y="0"/>
                      </a:moveTo>
                      <a:lnTo>
                        <a:pt x="41" y="15"/>
                      </a:lnTo>
                      <a:lnTo>
                        <a:pt x="0" y="29"/>
                      </a:lnTo>
                      <a:lnTo>
                        <a:pt x="30" y="116"/>
                      </a:lnTo>
                      <a:lnTo>
                        <a:pt x="71" y="101"/>
                      </a:lnTo>
                      <a:lnTo>
                        <a:pt x="113" y="86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81" name="Freeform 1609"/>
                <p:cNvSpPr>
                  <a:spLocks/>
                </p:cNvSpPr>
                <p:nvPr/>
              </p:nvSpPr>
              <p:spPr bwMode="auto">
                <a:xfrm>
                  <a:off x="2669" y="2415"/>
                  <a:ext cx="7" cy="7"/>
                </a:xfrm>
                <a:custGeom>
                  <a:avLst/>
                  <a:gdLst>
                    <a:gd name="T0" fmla="*/ 0 w 41"/>
                    <a:gd name="T1" fmla="*/ 0 h 38"/>
                    <a:gd name="T2" fmla="*/ 0 w 41"/>
                    <a:gd name="T3" fmla="*/ 0 h 38"/>
                    <a:gd name="T4" fmla="*/ 0 w 41"/>
                    <a:gd name="T5" fmla="*/ 0 h 38"/>
                    <a:gd name="T6" fmla="*/ 0 w 41"/>
                    <a:gd name="T7" fmla="*/ 0 h 38"/>
                    <a:gd name="T8" fmla="*/ 0 w 41"/>
                    <a:gd name="T9" fmla="*/ 0 h 38"/>
                    <a:gd name="T10" fmla="*/ 0 w 41"/>
                    <a:gd name="T11" fmla="*/ 0 h 38"/>
                    <a:gd name="T12" fmla="*/ 0 w 41"/>
                    <a:gd name="T13" fmla="*/ 0 h 38"/>
                    <a:gd name="T14" fmla="*/ 0 w 41"/>
                    <a:gd name="T15" fmla="*/ 0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1"/>
                    <a:gd name="T25" fmla="*/ 0 h 38"/>
                    <a:gd name="T26" fmla="*/ 41 w 41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1" h="38">
                      <a:moveTo>
                        <a:pt x="41" y="0"/>
                      </a:moveTo>
                      <a:lnTo>
                        <a:pt x="0" y="15"/>
                      </a:lnTo>
                      <a:lnTo>
                        <a:pt x="2" y="19"/>
                      </a:lnTo>
                      <a:lnTo>
                        <a:pt x="4" y="25"/>
                      </a:lnTo>
                      <a:lnTo>
                        <a:pt x="8" y="29"/>
                      </a:lnTo>
                      <a:lnTo>
                        <a:pt x="11" y="33"/>
                      </a:lnTo>
                      <a:lnTo>
                        <a:pt x="17" y="38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82" name="Freeform 1610"/>
                <p:cNvSpPr>
                  <a:spLocks/>
                </p:cNvSpPr>
                <p:nvPr/>
              </p:nvSpPr>
              <p:spPr bwMode="auto">
                <a:xfrm>
                  <a:off x="2669" y="2418"/>
                  <a:ext cx="3" cy="4"/>
                </a:xfrm>
                <a:custGeom>
                  <a:avLst/>
                  <a:gdLst>
                    <a:gd name="T0" fmla="*/ 0 w 17"/>
                    <a:gd name="T1" fmla="*/ 0 h 23"/>
                    <a:gd name="T2" fmla="*/ 0 w 17"/>
                    <a:gd name="T3" fmla="*/ 0 h 23"/>
                    <a:gd name="T4" fmla="*/ 0 w 17"/>
                    <a:gd name="T5" fmla="*/ 0 h 23"/>
                    <a:gd name="T6" fmla="*/ 0 w 17"/>
                    <a:gd name="T7" fmla="*/ 0 h 23"/>
                    <a:gd name="T8" fmla="*/ 0 w 17"/>
                    <a:gd name="T9" fmla="*/ 0 h 23"/>
                    <a:gd name="T10" fmla="*/ 0 w 17"/>
                    <a:gd name="T11" fmla="*/ 0 h 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23"/>
                    <a:gd name="T20" fmla="*/ 17 w 17"/>
                    <a:gd name="T21" fmla="*/ 23 h 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23">
                      <a:moveTo>
                        <a:pt x="0" y="0"/>
                      </a:moveTo>
                      <a:lnTo>
                        <a:pt x="2" y="4"/>
                      </a:lnTo>
                      <a:lnTo>
                        <a:pt x="4" y="10"/>
                      </a:lnTo>
                      <a:lnTo>
                        <a:pt x="8" y="14"/>
                      </a:lnTo>
                      <a:lnTo>
                        <a:pt x="11" y="18"/>
                      </a:lnTo>
                      <a:lnTo>
                        <a:pt x="17" y="2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83" name="Freeform 1611"/>
                <p:cNvSpPr>
                  <a:spLocks/>
                </p:cNvSpPr>
                <p:nvPr/>
              </p:nvSpPr>
              <p:spPr bwMode="auto">
                <a:xfrm>
                  <a:off x="2672" y="2409"/>
                  <a:ext cx="21" cy="21"/>
                </a:xfrm>
                <a:custGeom>
                  <a:avLst/>
                  <a:gdLst>
                    <a:gd name="T0" fmla="*/ 0 w 126"/>
                    <a:gd name="T1" fmla="*/ 0 h 126"/>
                    <a:gd name="T2" fmla="*/ 0 w 126"/>
                    <a:gd name="T3" fmla="*/ 0 h 126"/>
                    <a:gd name="T4" fmla="*/ 0 w 126"/>
                    <a:gd name="T5" fmla="*/ 0 h 126"/>
                    <a:gd name="T6" fmla="*/ 0 w 126"/>
                    <a:gd name="T7" fmla="*/ 0 h 126"/>
                    <a:gd name="T8" fmla="*/ 0 w 126"/>
                    <a:gd name="T9" fmla="*/ 0 h 126"/>
                    <a:gd name="T10" fmla="*/ 0 w 126"/>
                    <a:gd name="T11" fmla="*/ 0 h 126"/>
                    <a:gd name="T12" fmla="*/ 0 w 126"/>
                    <a:gd name="T13" fmla="*/ 0 h 1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6"/>
                    <a:gd name="T22" fmla="*/ 0 h 126"/>
                    <a:gd name="T23" fmla="*/ 126 w 126"/>
                    <a:gd name="T24" fmla="*/ 126 h 1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6" h="126">
                      <a:moveTo>
                        <a:pt x="49" y="0"/>
                      </a:moveTo>
                      <a:lnTo>
                        <a:pt x="24" y="37"/>
                      </a:lnTo>
                      <a:lnTo>
                        <a:pt x="0" y="75"/>
                      </a:lnTo>
                      <a:lnTo>
                        <a:pt x="77" y="126"/>
                      </a:lnTo>
                      <a:lnTo>
                        <a:pt x="101" y="88"/>
                      </a:lnTo>
                      <a:lnTo>
                        <a:pt x="126" y="51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84" name="Freeform 1612"/>
                <p:cNvSpPr>
                  <a:spLocks/>
                </p:cNvSpPr>
                <p:nvPr/>
              </p:nvSpPr>
              <p:spPr bwMode="auto">
                <a:xfrm>
                  <a:off x="2672" y="2409"/>
                  <a:ext cx="21" cy="21"/>
                </a:xfrm>
                <a:custGeom>
                  <a:avLst/>
                  <a:gdLst>
                    <a:gd name="T0" fmla="*/ 0 w 126"/>
                    <a:gd name="T1" fmla="*/ 0 h 126"/>
                    <a:gd name="T2" fmla="*/ 0 w 126"/>
                    <a:gd name="T3" fmla="*/ 0 h 126"/>
                    <a:gd name="T4" fmla="*/ 0 w 126"/>
                    <a:gd name="T5" fmla="*/ 0 h 126"/>
                    <a:gd name="T6" fmla="*/ 0 w 126"/>
                    <a:gd name="T7" fmla="*/ 0 h 126"/>
                    <a:gd name="T8" fmla="*/ 0 w 126"/>
                    <a:gd name="T9" fmla="*/ 0 h 126"/>
                    <a:gd name="T10" fmla="*/ 0 w 126"/>
                    <a:gd name="T11" fmla="*/ 0 h 126"/>
                    <a:gd name="T12" fmla="*/ 0 w 126"/>
                    <a:gd name="T13" fmla="*/ 0 h 1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6"/>
                    <a:gd name="T22" fmla="*/ 0 h 126"/>
                    <a:gd name="T23" fmla="*/ 126 w 126"/>
                    <a:gd name="T24" fmla="*/ 126 h 1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6" h="126">
                      <a:moveTo>
                        <a:pt x="49" y="0"/>
                      </a:moveTo>
                      <a:lnTo>
                        <a:pt x="24" y="37"/>
                      </a:lnTo>
                      <a:lnTo>
                        <a:pt x="0" y="75"/>
                      </a:lnTo>
                      <a:lnTo>
                        <a:pt x="77" y="126"/>
                      </a:lnTo>
                      <a:lnTo>
                        <a:pt x="101" y="88"/>
                      </a:lnTo>
                      <a:lnTo>
                        <a:pt x="126" y="51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85" name="Freeform 1613"/>
                <p:cNvSpPr>
                  <a:spLocks/>
                </p:cNvSpPr>
                <p:nvPr/>
              </p:nvSpPr>
              <p:spPr bwMode="auto">
                <a:xfrm>
                  <a:off x="2685" y="2418"/>
                  <a:ext cx="11" cy="13"/>
                </a:xfrm>
                <a:custGeom>
                  <a:avLst/>
                  <a:gdLst>
                    <a:gd name="T0" fmla="*/ 0 w 68"/>
                    <a:gd name="T1" fmla="*/ 0 h 81"/>
                    <a:gd name="T2" fmla="*/ 0 w 68"/>
                    <a:gd name="T3" fmla="*/ 0 h 81"/>
                    <a:gd name="T4" fmla="*/ 0 w 68"/>
                    <a:gd name="T5" fmla="*/ 0 h 81"/>
                    <a:gd name="T6" fmla="*/ 0 w 68"/>
                    <a:gd name="T7" fmla="*/ 0 h 81"/>
                    <a:gd name="T8" fmla="*/ 0 w 68"/>
                    <a:gd name="T9" fmla="*/ 0 h 81"/>
                    <a:gd name="T10" fmla="*/ 0 w 68"/>
                    <a:gd name="T11" fmla="*/ 0 h 81"/>
                    <a:gd name="T12" fmla="*/ 0 w 68"/>
                    <a:gd name="T13" fmla="*/ 0 h 81"/>
                    <a:gd name="T14" fmla="*/ 0 w 68"/>
                    <a:gd name="T15" fmla="*/ 0 h 81"/>
                    <a:gd name="T16" fmla="*/ 0 w 68"/>
                    <a:gd name="T17" fmla="*/ 0 h 81"/>
                    <a:gd name="T18" fmla="*/ 0 w 68"/>
                    <a:gd name="T19" fmla="*/ 0 h 81"/>
                    <a:gd name="T20" fmla="*/ 0 w 68"/>
                    <a:gd name="T21" fmla="*/ 0 h 81"/>
                    <a:gd name="T22" fmla="*/ 0 w 68"/>
                    <a:gd name="T23" fmla="*/ 0 h 81"/>
                    <a:gd name="T24" fmla="*/ 0 w 68"/>
                    <a:gd name="T25" fmla="*/ 0 h 81"/>
                    <a:gd name="T26" fmla="*/ 0 w 68"/>
                    <a:gd name="T27" fmla="*/ 0 h 81"/>
                    <a:gd name="T28" fmla="*/ 0 w 68"/>
                    <a:gd name="T29" fmla="*/ 0 h 81"/>
                    <a:gd name="T30" fmla="*/ 0 w 68"/>
                    <a:gd name="T31" fmla="*/ 0 h 8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8"/>
                    <a:gd name="T49" fmla="*/ 0 h 81"/>
                    <a:gd name="T50" fmla="*/ 68 w 68"/>
                    <a:gd name="T51" fmla="*/ 81 h 8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8" h="81">
                      <a:moveTo>
                        <a:pt x="24" y="37"/>
                      </a:moveTo>
                      <a:lnTo>
                        <a:pt x="49" y="0"/>
                      </a:lnTo>
                      <a:lnTo>
                        <a:pt x="57" y="7"/>
                      </a:lnTo>
                      <a:lnTo>
                        <a:pt x="63" y="16"/>
                      </a:lnTo>
                      <a:lnTo>
                        <a:pt x="67" y="26"/>
                      </a:lnTo>
                      <a:lnTo>
                        <a:pt x="68" y="36"/>
                      </a:lnTo>
                      <a:lnTo>
                        <a:pt x="67" y="47"/>
                      </a:lnTo>
                      <a:lnTo>
                        <a:pt x="64" y="58"/>
                      </a:lnTo>
                      <a:lnTo>
                        <a:pt x="58" y="66"/>
                      </a:lnTo>
                      <a:lnTo>
                        <a:pt x="50" y="74"/>
                      </a:lnTo>
                      <a:lnTo>
                        <a:pt x="40" y="79"/>
                      </a:lnTo>
                      <a:lnTo>
                        <a:pt x="31" y="81"/>
                      </a:lnTo>
                      <a:lnTo>
                        <a:pt x="20" y="81"/>
                      </a:lnTo>
                      <a:lnTo>
                        <a:pt x="9" y="79"/>
                      </a:lnTo>
                      <a:lnTo>
                        <a:pt x="0" y="75"/>
                      </a:lnTo>
                      <a:lnTo>
                        <a:pt x="24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86" name="Freeform 1614"/>
                <p:cNvSpPr>
                  <a:spLocks/>
                </p:cNvSpPr>
                <p:nvPr/>
              </p:nvSpPr>
              <p:spPr bwMode="auto">
                <a:xfrm>
                  <a:off x="2685" y="2418"/>
                  <a:ext cx="11" cy="13"/>
                </a:xfrm>
                <a:custGeom>
                  <a:avLst/>
                  <a:gdLst>
                    <a:gd name="T0" fmla="*/ 0 w 68"/>
                    <a:gd name="T1" fmla="*/ 0 h 81"/>
                    <a:gd name="T2" fmla="*/ 0 w 68"/>
                    <a:gd name="T3" fmla="*/ 0 h 81"/>
                    <a:gd name="T4" fmla="*/ 0 w 68"/>
                    <a:gd name="T5" fmla="*/ 0 h 81"/>
                    <a:gd name="T6" fmla="*/ 0 w 68"/>
                    <a:gd name="T7" fmla="*/ 0 h 81"/>
                    <a:gd name="T8" fmla="*/ 0 w 68"/>
                    <a:gd name="T9" fmla="*/ 0 h 81"/>
                    <a:gd name="T10" fmla="*/ 0 w 68"/>
                    <a:gd name="T11" fmla="*/ 0 h 81"/>
                    <a:gd name="T12" fmla="*/ 0 w 68"/>
                    <a:gd name="T13" fmla="*/ 0 h 81"/>
                    <a:gd name="T14" fmla="*/ 0 w 68"/>
                    <a:gd name="T15" fmla="*/ 0 h 81"/>
                    <a:gd name="T16" fmla="*/ 0 w 68"/>
                    <a:gd name="T17" fmla="*/ 0 h 81"/>
                    <a:gd name="T18" fmla="*/ 0 w 68"/>
                    <a:gd name="T19" fmla="*/ 0 h 81"/>
                    <a:gd name="T20" fmla="*/ 0 w 68"/>
                    <a:gd name="T21" fmla="*/ 0 h 81"/>
                    <a:gd name="T22" fmla="*/ 0 w 68"/>
                    <a:gd name="T23" fmla="*/ 0 h 81"/>
                    <a:gd name="T24" fmla="*/ 0 w 68"/>
                    <a:gd name="T25" fmla="*/ 0 h 81"/>
                    <a:gd name="T26" fmla="*/ 0 w 68"/>
                    <a:gd name="T27" fmla="*/ 0 h 8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8"/>
                    <a:gd name="T43" fmla="*/ 0 h 81"/>
                    <a:gd name="T44" fmla="*/ 68 w 68"/>
                    <a:gd name="T45" fmla="*/ 81 h 8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8" h="81">
                      <a:moveTo>
                        <a:pt x="49" y="0"/>
                      </a:moveTo>
                      <a:lnTo>
                        <a:pt x="57" y="7"/>
                      </a:lnTo>
                      <a:lnTo>
                        <a:pt x="63" y="16"/>
                      </a:lnTo>
                      <a:lnTo>
                        <a:pt x="67" y="26"/>
                      </a:lnTo>
                      <a:lnTo>
                        <a:pt x="68" y="36"/>
                      </a:lnTo>
                      <a:lnTo>
                        <a:pt x="67" y="47"/>
                      </a:lnTo>
                      <a:lnTo>
                        <a:pt x="64" y="58"/>
                      </a:lnTo>
                      <a:lnTo>
                        <a:pt x="58" y="66"/>
                      </a:lnTo>
                      <a:lnTo>
                        <a:pt x="50" y="74"/>
                      </a:lnTo>
                      <a:lnTo>
                        <a:pt x="40" y="79"/>
                      </a:lnTo>
                      <a:lnTo>
                        <a:pt x="31" y="81"/>
                      </a:lnTo>
                      <a:lnTo>
                        <a:pt x="20" y="81"/>
                      </a:lnTo>
                      <a:lnTo>
                        <a:pt x="9" y="79"/>
                      </a:lnTo>
                      <a:lnTo>
                        <a:pt x="0" y="7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87" name="Freeform 1615"/>
                <p:cNvSpPr>
                  <a:spLocks/>
                </p:cNvSpPr>
                <p:nvPr/>
              </p:nvSpPr>
              <p:spPr bwMode="auto">
                <a:xfrm>
                  <a:off x="1499" y="2558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w 61"/>
                    <a:gd name="T29" fmla="*/ 0 h 85"/>
                    <a:gd name="T30" fmla="*/ 0 w 61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5"/>
                    <a:gd name="T50" fmla="*/ 61 w 61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5">
                      <a:moveTo>
                        <a:pt x="17" y="44"/>
                      </a:moveTo>
                      <a:lnTo>
                        <a:pt x="0" y="3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9" y="14"/>
                      </a:lnTo>
                      <a:lnTo>
                        <a:pt x="55" y="23"/>
                      </a:lnTo>
                      <a:lnTo>
                        <a:pt x="60" y="32"/>
                      </a:lnTo>
                      <a:lnTo>
                        <a:pt x="61" y="43"/>
                      </a:lnTo>
                      <a:lnTo>
                        <a:pt x="61" y="54"/>
                      </a:lnTo>
                      <a:lnTo>
                        <a:pt x="56" y="63"/>
                      </a:lnTo>
                      <a:lnTo>
                        <a:pt x="51" y="73"/>
                      </a:lnTo>
                      <a:lnTo>
                        <a:pt x="44" y="79"/>
                      </a:lnTo>
                      <a:lnTo>
                        <a:pt x="34" y="85"/>
                      </a:lnTo>
                      <a:lnTo>
                        <a:pt x="17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88" name="Freeform 1616"/>
                <p:cNvSpPr>
                  <a:spLocks/>
                </p:cNvSpPr>
                <p:nvPr/>
              </p:nvSpPr>
              <p:spPr bwMode="auto">
                <a:xfrm>
                  <a:off x="1499" y="2558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5"/>
                    <a:gd name="T44" fmla="*/ 61 w 61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5">
                      <a:moveTo>
                        <a:pt x="0" y="3"/>
                      </a:move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9" y="14"/>
                      </a:lnTo>
                      <a:lnTo>
                        <a:pt x="55" y="23"/>
                      </a:lnTo>
                      <a:lnTo>
                        <a:pt x="60" y="32"/>
                      </a:lnTo>
                      <a:lnTo>
                        <a:pt x="61" y="43"/>
                      </a:lnTo>
                      <a:lnTo>
                        <a:pt x="61" y="54"/>
                      </a:lnTo>
                      <a:lnTo>
                        <a:pt x="56" y="63"/>
                      </a:lnTo>
                      <a:lnTo>
                        <a:pt x="51" y="73"/>
                      </a:lnTo>
                      <a:lnTo>
                        <a:pt x="44" y="79"/>
                      </a:lnTo>
                      <a:lnTo>
                        <a:pt x="34" y="8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89" name="Freeform 1617"/>
                <p:cNvSpPr>
                  <a:spLocks/>
                </p:cNvSpPr>
                <p:nvPr/>
              </p:nvSpPr>
              <p:spPr bwMode="auto">
                <a:xfrm>
                  <a:off x="1474" y="2558"/>
                  <a:ext cx="31" cy="24"/>
                </a:xfrm>
                <a:custGeom>
                  <a:avLst/>
                  <a:gdLst>
                    <a:gd name="T0" fmla="*/ 0 w 185"/>
                    <a:gd name="T1" fmla="*/ 0 h 144"/>
                    <a:gd name="T2" fmla="*/ 0 w 185"/>
                    <a:gd name="T3" fmla="*/ 0 h 144"/>
                    <a:gd name="T4" fmla="*/ 0 w 185"/>
                    <a:gd name="T5" fmla="*/ 0 h 144"/>
                    <a:gd name="T6" fmla="*/ 0 w 185"/>
                    <a:gd name="T7" fmla="*/ 0 h 144"/>
                    <a:gd name="T8" fmla="*/ 0 w 185"/>
                    <a:gd name="T9" fmla="*/ 0 h 144"/>
                    <a:gd name="T10" fmla="*/ 0 w 185"/>
                    <a:gd name="T11" fmla="*/ 0 h 144"/>
                    <a:gd name="T12" fmla="*/ 0 w 185"/>
                    <a:gd name="T13" fmla="*/ 0 h 1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4"/>
                    <a:gd name="T23" fmla="*/ 185 w 185"/>
                    <a:gd name="T24" fmla="*/ 144 h 1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4">
                      <a:moveTo>
                        <a:pt x="185" y="82"/>
                      </a:moveTo>
                      <a:lnTo>
                        <a:pt x="168" y="41"/>
                      </a:lnTo>
                      <a:lnTo>
                        <a:pt x="151" y="0"/>
                      </a:lnTo>
                      <a:lnTo>
                        <a:pt x="0" y="62"/>
                      </a:lnTo>
                      <a:lnTo>
                        <a:pt x="17" y="103"/>
                      </a:lnTo>
                      <a:lnTo>
                        <a:pt x="34" y="144"/>
                      </a:lnTo>
                      <a:lnTo>
                        <a:pt x="185" y="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90" name="Freeform 1618"/>
                <p:cNvSpPr>
                  <a:spLocks/>
                </p:cNvSpPr>
                <p:nvPr/>
              </p:nvSpPr>
              <p:spPr bwMode="auto">
                <a:xfrm>
                  <a:off x="1474" y="2558"/>
                  <a:ext cx="31" cy="24"/>
                </a:xfrm>
                <a:custGeom>
                  <a:avLst/>
                  <a:gdLst>
                    <a:gd name="T0" fmla="*/ 0 w 185"/>
                    <a:gd name="T1" fmla="*/ 0 h 144"/>
                    <a:gd name="T2" fmla="*/ 0 w 185"/>
                    <a:gd name="T3" fmla="*/ 0 h 144"/>
                    <a:gd name="T4" fmla="*/ 0 w 185"/>
                    <a:gd name="T5" fmla="*/ 0 h 144"/>
                    <a:gd name="T6" fmla="*/ 0 w 185"/>
                    <a:gd name="T7" fmla="*/ 0 h 144"/>
                    <a:gd name="T8" fmla="*/ 0 w 185"/>
                    <a:gd name="T9" fmla="*/ 0 h 144"/>
                    <a:gd name="T10" fmla="*/ 0 w 185"/>
                    <a:gd name="T11" fmla="*/ 0 h 144"/>
                    <a:gd name="T12" fmla="*/ 0 w 185"/>
                    <a:gd name="T13" fmla="*/ 0 h 1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4"/>
                    <a:gd name="T23" fmla="*/ 185 w 185"/>
                    <a:gd name="T24" fmla="*/ 144 h 1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4">
                      <a:moveTo>
                        <a:pt x="185" y="82"/>
                      </a:moveTo>
                      <a:lnTo>
                        <a:pt x="168" y="41"/>
                      </a:lnTo>
                      <a:lnTo>
                        <a:pt x="151" y="0"/>
                      </a:lnTo>
                      <a:lnTo>
                        <a:pt x="0" y="62"/>
                      </a:lnTo>
                      <a:lnTo>
                        <a:pt x="17" y="103"/>
                      </a:lnTo>
                      <a:lnTo>
                        <a:pt x="34" y="144"/>
                      </a:lnTo>
                      <a:lnTo>
                        <a:pt x="185" y="8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91" name="Freeform 1619"/>
                <p:cNvSpPr>
                  <a:spLocks/>
                </p:cNvSpPr>
                <p:nvPr/>
              </p:nvSpPr>
              <p:spPr bwMode="auto">
                <a:xfrm>
                  <a:off x="1470" y="2568"/>
                  <a:ext cx="7" cy="7"/>
                </a:xfrm>
                <a:custGeom>
                  <a:avLst/>
                  <a:gdLst>
                    <a:gd name="T0" fmla="*/ 0 w 40"/>
                    <a:gd name="T1" fmla="*/ 0 h 41"/>
                    <a:gd name="T2" fmla="*/ 0 w 40"/>
                    <a:gd name="T3" fmla="*/ 0 h 41"/>
                    <a:gd name="T4" fmla="*/ 0 w 40"/>
                    <a:gd name="T5" fmla="*/ 0 h 41"/>
                    <a:gd name="T6" fmla="*/ 0 w 40"/>
                    <a:gd name="T7" fmla="*/ 0 h 41"/>
                    <a:gd name="T8" fmla="*/ 0 w 40"/>
                    <a:gd name="T9" fmla="*/ 0 h 41"/>
                    <a:gd name="T10" fmla="*/ 0 w 40"/>
                    <a:gd name="T11" fmla="*/ 0 h 41"/>
                    <a:gd name="T12" fmla="*/ 0 w 40"/>
                    <a:gd name="T13" fmla="*/ 0 h 41"/>
                    <a:gd name="T14" fmla="*/ 0 w 40"/>
                    <a:gd name="T15" fmla="*/ 0 h 41"/>
                    <a:gd name="T16" fmla="*/ 0 w 40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0"/>
                    <a:gd name="T28" fmla="*/ 0 h 41"/>
                    <a:gd name="T29" fmla="*/ 40 w 40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0" h="41">
                      <a:moveTo>
                        <a:pt x="40" y="41"/>
                      </a:moveTo>
                      <a:lnTo>
                        <a:pt x="23" y="0"/>
                      </a:lnTo>
                      <a:lnTo>
                        <a:pt x="19" y="2"/>
                      </a:lnTo>
                      <a:lnTo>
                        <a:pt x="13" y="6"/>
                      </a:lnTo>
                      <a:lnTo>
                        <a:pt x="9" y="9"/>
                      </a:lnTo>
                      <a:lnTo>
                        <a:pt x="6" y="13"/>
                      </a:lnTo>
                      <a:lnTo>
                        <a:pt x="3" y="17"/>
                      </a:lnTo>
                      <a:lnTo>
                        <a:pt x="0" y="24"/>
                      </a:lnTo>
                      <a:lnTo>
                        <a:pt x="40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92" name="Freeform 1620"/>
                <p:cNvSpPr>
                  <a:spLocks/>
                </p:cNvSpPr>
                <p:nvPr/>
              </p:nvSpPr>
              <p:spPr bwMode="auto">
                <a:xfrm>
                  <a:off x="1470" y="2568"/>
                  <a:ext cx="4" cy="4"/>
                </a:xfrm>
                <a:custGeom>
                  <a:avLst/>
                  <a:gdLst>
                    <a:gd name="T0" fmla="*/ 0 w 23"/>
                    <a:gd name="T1" fmla="*/ 0 h 24"/>
                    <a:gd name="T2" fmla="*/ 0 w 23"/>
                    <a:gd name="T3" fmla="*/ 0 h 24"/>
                    <a:gd name="T4" fmla="*/ 0 w 23"/>
                    <a:gd name="T5" fmla="*/ 0 h 24"/>
                    <a:gd name="T6" fmla="*/ 0 w 23"/>
                    <a:gd name="T7" fmla="*/ 0 h 24"/>
                    <a:gd name="T8" fmla="*/ 0 w 23"/>
                    <a:gd name="T9" fmla="*/ 0 h 24"/>
                    <a:gd name="T10" fmla="*/ 0 w 23"/>
                    <a:gd name="T11" fmla="*/ 0 h 24"/>
                    <a:gd name="T12" fmla="*/ 0 w 23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24"/>
                    <a:gd name="T23" fmla="*/ 23 w 23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24">
                      <a:moveTo>
                        <a:pt x="23" y="0"/>
                      </a:moveTo>
                      <a:lnTo>
                        <a:pt x="19" y="2"/>
                      </a:lnTo>
                      <a:lnTo>
                        <a:pt x="13" y="6"/>
                      </a:lnTo>
                      <a:lnTo>
                        <a:pt x="9" y="9"/>
                      </a:lnTo>
                      <a:lnTo>
                        <a:pt x="6" y="13"/>
                      </a:lnTo>
                      <a:lnTo>
                        <a:pt x="3" y="17"/>
                      </a:lnTo>
                      <a:lnTo>
                        <a:pt x="0" y="2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93" name="Freeform 1621"/>
                <p:cNvSpPr>
                  <a:spLocks/>
                </p:cNvSpPr>
                <p:nvPr/>
              </p:nvSpPr>
              <p:spPr bwMode="auto">
                <a:xfrm>
                  <a:off x="1460" y="2572"/>
                  <a:ext cx="24" cy="31"/>
                </a:xfrm>
                <a:custGeom>
                  <a:avLst/>
                  <a:gdLst>
                    <a:gd name="T0" fmla="*/ 0 w 143"/>
                    <a:gd name="T1" fmla="*/ 0 h 185"/>
                    <a:gd name="T2" fmla="*/ 0 w 143"/>
                    <a:gd name="T3" fmla="*/ 0 h 185"/>
                    <a:gd name="T4" fmla="*/ 0 w 143"/>
                    <a:gd name="T5" fmla="*/ 0 h 185"/>
                    <a:gd name="T6" fmla="*/ 0 w 143"/>
                    <a:gd name="T7" fmla="*/ 0 h 185"/>
                    <a:gd name="T8" fmla="*/ 0 w 143"/>
                    <a:gd name="T9" fmla="*/ 0 h 185"/>
                    <a:gd name="T10" fmla="*/ 0 w 143"/>
                    <a:gd name="T11" fmla="*/ 0 h 185"/>
                    <a:gd name="T12" fmla="*/ 0 w 143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5"/>
                    <a:gd name="T23" fmla="*/ 143 w 143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5">
                      <a:moveTo>
                        <a:pt x="143" y="34"/>
                      </a:moveTo>
                      <a:lnTo>
                        <a:pt x="102" y="17"/>
                      </a:lnTo>
                      <a:lnTo>
                        <a:pt x="62" y="0"/>
                      </a:lnTo>
                      <a:lnTo>
                        <a:pt x="0" y="151"/>
                      </a:lnTo>
                      <a:lnTo>
                        <a:pt x="40" y="168"/>
                      </a:lnTo>
                      <a:lnTo>
                        <a:pt x="81" y="185"/>
                      </a:lnTo>
                      <a:lnTo>
                        <a:pt x="143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94" name="Freeform 1622"/>
                <p:cNvSpPr>
                  <a:spLocks/>
                </p:cNvSpPr>
                <p:nvPr/>
              </p:nvSpPr>
              <p:spPr bwMode="auto">
                <a:xfrm>
                  <a:off x="1460" y="2572"/>
                  <a:ext cx="24" cy="31"/>
                </a:xfrm>
                <a:custGeom>
                  <a:avLst/>
                  <a:gdLst>
                    <a:gd name="T0" fmla="*/ 0 w 143"/>
                    <a:gd name="T1" fmla="*/ 0 h 185"/>
                    <a:gd name="T2" fmla="*/ 0 w 143"/>
                    <a:gd name="T3" fmla="*/ 0 h 185"/>
                    <a:gd name="T4" fmla="*/ 0 w 143"/>
                    <a:gd name="T5" fmla="*/ 0 h 185"/>
                    <a:gd name="T6" fmla="*/ 0 w 143"/>
                    <a:gd name="T7" fmla="*/ 0 h 185"/>
                    <a:gd name="T8" fmla="*/ 0 w 143"/>
                    <a:gd name="T9" fmla="*/ 0 h 185"/>
                    <a:gd name="T10" fmla="*/ 0 w 143"/>
                    <a:gd name="T11" fmla="*/ 0 h 185"/>
                    <a:gd name="T12" fmla="*/ 0 w 143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5"/>
                    <a:gd name="T23" fmla="*/ 143 w 143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5">
                      <a:moveTo>
                        <a:pt x="143" y="34"/>
                      </a:moveTo>
                      <a:lnTo>
                        <a:pt x="102" y="17"/>
                      </a:lnTo>
                      <a:lnTo>
                        <a:pt x="62" y="0"/>
                      </a:lnTo>
                      <a:lnTo>
                        <a:pt x="0" y="151"/>
                      </a:lnTo>
                      <a:lnTo>
                        <a:pt x="40" y="168"/>
                      </a:lnTo>
                      <a:lnTo>
                        <a:pt x="81" y="185"/>
                      </a:lnTo>
                      <a:lnTo>
                        <a:pt x="143" y="3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95" name="Freeform 1623"/>
                <p:cNvSpPr>
                  <a:spLocks/>
                </p:cNvSpPr>
                <p:nvPr/>
              </p:nvSpPr>
              <p:spPr bwMode="auto">
                <a:xfrm>
                  <a:off x="1459" y="2597"/>
                  <a:ext cx="14" cy="11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w 85"/>
                    <a:gd name="T29" fmla="*/ 0 h 61"/>
                    <a:gd name="T30" fmla="*/ 0 w 85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1"/>
                    <a:gd name="T50" fmla="*/ 85 w 85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1">
                      <a:moveTo>
                        <a:pt x="44" y="17"/>
                      </a:moveTo>
                      <a:lnTo>
                        <a:pt x="85" y="34"/>
                      </a:lnTo>
                      <a:lnTo>
                        <a:pt x="79" y="43"/>
                      </a:lnTo>
                      <a:lnTo>
                        <a:pt x="73" y="51"/>
                      </a:lnTo>
                      <a:lnTo>
                        <a:pt x="63" y="56"/>
                      </a:lnTo>
                      <a:lnTo>
                        <a:pt x="54" y="61"/>
                      </a:lnTo>
                      <a:lnTo>
                        <a:pt x="43" y="61"/>
                      </a:lnTo>
                      <a:lnTo>
                        <a:pt x="32" y="59"/>
                      </a:lnTo>
                      <a:lnTo>
                        <a:pt x="23" y="55"/>
                      </a:lnTo>
                      <a:lnTo>
                        <a:pt x="14" y="49"/>
                      </a:lnTo>
                      <a:lnTo>
                        <a:pt x="7" y="41"/>
                      </a:lnTo>
                      <a:lnTo>
                        <a:pt x="3" y="32"/>
                      </a:lnTo>
                      <a:lnTo>
                        <a:pt x="0" y="21"/>
                      </a:lnTo>
                      <a:lnTo>
                        <a:pt x="0" y="10"/>
                      </a:lnTo>
                      <a:lnTo>
                        <a:pt x="4" y="0"/>
                      </a:lnTo>
                      <a:lnTo>
                        <a:pt x="44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96" name="Freeform 1624"/>
                <p:cNvSpPr>
                  <a:spLocks/>
                </p:cNvSpPr>
                <p:nvPr/>
              </p:nvSpPr>
              <p:spPr bwMode="auto">
                <a:xfrm>
                  <a:off x="1459" y="2597"/>
                  <a:ext cx="14" cy="11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1"/>
                    <a:gd name="T44" fmla="*/ 85 w 85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1">
                      <a:moveTo>
                        <a:pt x="85" y="34"/>
                      </a:moveTo>
                      <a:lnTo>
                        <a:pt x="79" y="43"/>
                      </a:lnTo>
                      <a:lnTo>
                        <a:pt x="73" y="51"/>
                      </a:lnTo>
                      <a:lnTo>
                        <a:pt x="63" y="56"/>
                      </a:lnTo>
                      <a:lnTo>
                        <a:pt x="54" y="61"/>
                      </a:lnTo>
                      <a:lnTo>
                        <a:pt x="43" y="61"/>
                      </a:lnTo>
                      <a:lnTo>
                        <a:pt x="32" y="59"/>
                      </a:lnTo>
                      <a:lnTo>
                        <a:pt x="23" y="55"/>
                      </a:lnTo>
                      <a:lnTo>
                        <a:pt x="14" y="49"/>
                      </a:lnTo>
                      <a:lnTo>
                        <a:pt x="7" y="41"/>
                      </a:lnTo>
                      <a:lnTo>
                        <a:pt x="3" y="32"/>
                      </a:lnTo>
                      <a:lnTo>
                        <a:pt x="0" y="21"/>
                      </a:lnTo>
                      <a:lnTo>
                        <a:pt x="0" y="10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97" name="Freeform 1625"/>
                <p:cNvSpPr>
                  <a:spLocks/>
                </p:cNvSpPr>
                <p:nvPr/>
              </p:nvSpPr>
              <p:spPr bwMode="auto">
                <a:xfrm>
                  <a:off x="2334" y="2597"/>
                  <a:ext cx="14" cy="11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w 85"/>
                    <a:gd name="T29" fmla="*/ 0 h 61"/>
                    <a:gd name="T30" fmla="*/ 0 w 85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1"/>
                    <a:gd name="T50" fmla="*/ 85 w 85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1">
                      <a:moveTo>
                        <a:pt x="41" y="17"/>
                      </a:moveTo>
                      <a:lnTo>
                        <a:pt x="82" y="0"/>
                      </a:lnTo>
                      <a:lnTo>
                        <a:pt x="85" y="10"/>
                      </a:lnTo>
                      <a:lnTo>
                        <a:pt x="85" y="21"/>
                      </a:lnTo>
                      <a:lnTo>
                        <a:pt x="83" y="32"/>
                      </a:lnTo>
                      <a:lnTo>
                        <a:pt x="78" y="41"/>
                      </a:lnTo>
                      <a:lnTo>
                        <a:pt x="71" y="49"/>
                      </a:lnTo>
                      <a:lnTo>
                        <a:pt x="62" y="55"/>
                      </a:lnTo>
                      <a:lnTo>
                        <a:pt x="53" y="59"/>
                      </a:lnTo>
                      <a:lnTo>
                        <a:pt x="42" y="61"/>
                      </a:lnTo>
                      <a:lnTo>
                        <a:pt x="31" y="61"/>
                      </a:lnTo>
                      <a:lnTo>
                        <a:pt x="22" y="56"/>
                      </a:lnTo>
                      <a:lnTo>
                        <a:pt x="12" y="51"/>
                      </a:lnTo>
                      <a:lnTo>
                        <a:pt x="6" y="43"/>
                      </a:lnTo>
                      <a:lnTo>
                        <a:pt x="0" y="34"/>
                      </a:lnTo>
                      <a:lnTo>
                        <a:pt x="4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98" name="Freeform 1626"/>
                <p:cNvSpPr>
                  <a:spLocks/>
                </p:cNvSpPr>
                <p:nvPr/>
              </p:nvSpPr>
              <p:spPr bwMode="auto">
                <a:xfrm>
                  <a:off x="2334" y="2597"/>
                  <a:ext cx="14" cy="11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1"/>
                    <a:gd name="T44" fmla="*/ 85 w 85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1">
                      <a:moveTo>
                        <a:pt x="82" y="0"/>
                      </a:moveTo>
                      <a:lnTo>
                        <a:pt x="85" y="10"/>
                      </a:lnTo>
                      <a:lnTo>
                        <a:pt x="85" y="21"/>
                      </a:lnTo>
                      <a:lnTo>
                        <a:pt x="83" y="32"/>
                      </a:lnTo>
                      <a:lnTo>
                        <a:pt x="78" y="41"/>
                      </a:lnTo>
                      <a:lnTo>
                        <a:pt x="71" y="49"/>
                      </a:lnTo>
                      <a:lnTo>
                        <a:pt x="62" y="55"/>
                      </a:lnTo>
                      <a:lnTo>
                        <a:pt x="53" y="59"/>
                      </a:lnTo>
                      <a:lnTo>
                        <a:pt x="42" y="61"/>
                      </a:lnTo>
                      <a:lnTo>
                        <a:pt x="31" y="61"/>
                      </a:lnTo>
                      <a:lnTo>
                        <a:pt x="22" y="56"/>
                      </a:lnTo>
                      <a:lnTo>
                        <a:pt x="12" y="51"/>
                      </a:lnTo>
                      <a:lnTo>
                        <a:pt x="6" y="43"/>
                      </a:lnTo>
                      <a:lnTo>
                        <a:pt x="0" y="3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99" name="Freeform 1627"/>
                <p:cNvSpPr>
                  <a:spLocks/>
                </p:cNvSpPr>
                <p:nvPr/>
              </p:nvSpPr>
              <p:spPr bwMode="auto">
                <a:xfrm>
                  <a:off x="2323" y="2572"/>
                  <a:ext cx="24" cy="31"/>
                </a:xfrm>
                <a:custGeom>
                  <a:avLst/>
                  <a:gdLst>
                    <a:gd name="T0" fmla="*/ 0 w 144"/>
                    <a:gd name="T1" fmla="*/ 0 h 185"/>
                    <a:gd name="T2" fmla="*/ 0 w 144"/>
                    <a:gd name="T3" fmla="*/ 0 h 185"/>
                    <a:gd name="T4" fmla="*/ 0 w 144"/>
                    <a:gd name="T5" fmla="*/ 0 h 185"/>
                    <a:gd name="T6" fmla="*/ 0 w 144"/>
                    <a:gd name="T7" fmla="*/ 0 h 185"/>
                    <a:gd name="T8" fmla="*/ 0 w 144"/>
                    <a:gd name="T9" fmla="*/ 0 h 185"/>
                    <a:gd name="T10" fmla="*/ 0 w 144"/>
                    <a:gd name="T11" fmla="*/ 0 h 185"/>
                    <a:gd name="T12" fmla="*/ 0 w 1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5"/>
                    <a:gd name="T23" fmla="*/ 144 w 1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5">
                      <a:moveTo>
                        <a:pt x="62" y="185"/>
                      </a:moveTo>
                      <a:lnTo>
                        <a:pt x="103" y="168"/>
                      </a:lnTo>
                      <a:lnTo>
                        <a:pt x="144" y="151"/>
                      </a:lnTo>
                      <a:lnTo>
                        <a:pt x="82" y="0"/>
                      </a:ln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00" name="Freeform 1628"/>
                <p:cNvSpPr>
                  <a:spLocks/>
                </p:cNvSpPr>
                <p:nvPr/>
              </p:nvSpPr>
              <p:spPr bwMode="auto">
                <a:xfrm>
                  <a:off x="2323" y="2572"/>
                  <a:ext cx="24" cy="31"/>
                </a:xfrm>
                <a:custGeom>
                  <a:avLst/>
                  <a:gdLst>
                    <a:gd name="T0" fmla="*/ 0 w 144"/>
                    <a:gd name="T1" fmla="*/ 0 h 185"/>
                    <a:gd name="T2" fmla="*/ 0 w 144"/>
                    <a:gd name="T3" fmla="*/ 0 h 185"/>
                    <a:gd name="T4" fmla="*/ 0 w 144"/>
                    <a:gd name="T5" fmla="*/ 0 h 185"/>
                    <a:gd name="T6" fmla="*/ 0 w 144"/>
                    <a:gd name="T7" fmla="*/ 0 h 185"/>
                    <a:gd name="T8" fmla="*/ 0 w 144"/>
                    <a:gd name="T9" fmla="*/ 0 h 185"/>
                    <a:gd name="T10" fmla="*/ 0 w 144"/>
                    <a:gd name="T11" fmla="*/ 0 h 185"/>
                    <a:gd name="T12" fmla="*/ 0 w 1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5"/>
                    <a:gd name="T23" fmla="*/ 144 w 1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5">
                      <a:moveTo>
                        <a:pt x="62" y="185"/>
                      </a:moveTo>
                      <a:lnTo>
                        <a:pt x="103" y="168"/>
                      </a:lnTo>
                      <a:lnTo>
                        <a:pt x="144" y="151"/>
                      </a:lnTo>
                      <a:lnTo>
                        <a:pt x="82" y="0"/>
                      </a:ln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01" name="Freeform 1629"/>
                <p:cNvSpPr>
                  <a:spLocks/>
                </p:cNvSpPr>
                <p:nvPr/>
              </p:nvSpPr>
              <p:spPr bwMode="auto">
                <a:xfrm>
                  <a:off x="2330" y="2568"/>
                  <a:ext cx="7" cy="7"/>
                </a:xfrm>
                <a:custGeom>
                  <a:avLst/>
                  <a:gdLst>
                    <a:gd name="T0" fmla="*/ 0 w 41"/>
                    <a:gd name="T1" fmla="*/ 0 h 41"/>
                    <a:gd name="T2" fmla="*/ 0 w 41"/>
                    <a:gd name="T3" fmla="*/ 0 h 41"/>
                    <a:gd name="T4" fmla="*/ 0 w 41"/>
                    <a:gd name="T5" fmla="*/ 0 h 41"/>
                    <a:gd name="T6" fmla="*/ 0 w 41"/>
                    <a:gd name="T7" fmla="*/ 0 h 41"/>
                    <a:gd name="T8" fmla="*/ 0 w 41"/>
                    <a:gd name="T9" fmla="*/ 0 h 41"/>
                    <a:gd name="T10" fmla="*/ 0 w 41"/>
                    <a:gd name="T11" fmla="*/ 0 h 41"/>
                    <a:gd name="T12" fmla="*/ 0 w 41"/>
                    <a:gd name="T13" fmla="*/ 0 h 41"/>
                    <a:gd name="T14" fmla="*/ 0 w 41"/>
                    <a:gd name="T15" fmla="*/ 0 h 41"/>
                    <a:gd name="T16" fmla="*/ 0 w 41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1"/>
                    <a:gd name="T28" fmla="*/ 0 h 41"/>
                    <a:gd name="T29" fmla="*/ 41 w 41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1" h="41">
                      <a:moveTo>
                        <a:pt x="0" y="41"/>
                      </a:moveTo>
                      <a:lnTo>
                        <a:pt x="41" y="24"/>
                      </a:lnTo>
                      <a:lnTo>
                        <a:pt x="38" y="20"/>
                      </a:lnTo>
                      <a:lnTo>
                        <a:pt x="35" y="14"/>
                      </a:lnTo>
                      <a:lnTo>
                        <a:pt x="32" y="10"/>
                      </a:lnTo>
                      <a:lnTo>
                        <a:pt x="28" y="7"/>
                      </a:lnTo>
                      <a:lnTo>
                        <a:pt x="23" y="4"/>
                      </a:lnTo>
                      <a:lnTo>
                        <a:pt x="17" y="0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02" name="Freeform 1630"/>
                <p:cNvSpPr>
                  <a:spLocks/>
                </p:cNvSpPr>
                <p:nvPr/>
              </p:nvSpPr>
              <p:spPr bwMode="auto">
                <a:xfrm>
                  <a:off x="2333" y="2568"/>
                  <a:ext cx="4" cy="4"/>
                </a:xfrm>
                <a:custGeom>
                  <a:avLst/>
                  <a:gdLst>
                    <a:gd name="T0" fmla="*/ 0 w 24"/>
                    <a:gd name="T1" fmla="*/ 0 h 24"/>
                    <a:gd name="T2" fmla="*/ 0 w 24"/>
                    <a:gd name="T3" fmla="*/ 0 h 24"/>
                    <a:gd name="T4" fmla="*/ 0 w 24"/>
                    <a:gd name="T5" fmla="*/ 0 h 24"/>
                    <a:gd name="T6" fmla="*/ 0 w 24"/>
                    <a:gd name="T7" fmla="*/ 0 h 24"/>
                    <a:gd name="T8" fmla="*/ 0 w 24"/>
                    <a:gd name="T9" fmla="*/ 0 h 24"/>
                    <a:gd name="T10" fmla="*/ 0 w 24"/>
                    <a:gd name="T11" fmla="*/ 0 h 24"/>
                    <a:gd name="T12" fmla="*/ 0 w 24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"/>
                    <a:gd name="T22" fmla="*/ 0 h 24"/>
                    <a:gd name="T23" fmla="*/ 24 w 24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" h="24">
                      <a:moveTo>
                        <a:pt x="24" y="24"/>
                      </a:moveTo>
                      <a:lnTo>
                        <a:pt x="21" y="20"/>
                      </a:lnTo>
                      <a:lnTo>
                        <a:pt x="18" y="14"/>
                      </a:lnTo>
                      <a:lnTo>
                        <a:pt x="15" y="10"/>
                      </a:lnTo>
                      <a:lnTo>
                        <a:pt x="11" y="7"/>
                      </a:lnTo>
                      <a:lnTo>
                        <a:pt x="6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03" name="Freeform 1631"/>
                <p:cNvSpPr>
                  <a:spLocks/>
                </p:cNvSpPr>
                <p:nvPr/>
              </p:nvSpPr>
              <p:spPr bwMode="auto">
                <a:xfrm>
                  <a:off x="2302" y="2558"/>
                  <a:ext cx="31" cy="24"/>
                </a:xfrm>
                <a:custGeom>
                  <a:avLst/>
                  <a:gdLst>
                    <a:gd name="T0" fmla="*/ 0 w 185"/>
                    <a:gd name="T1" fmla="*/ 0 h 144"/>
                    <a:gd name="T2" fmla="*/ 0 w 185"/>
                    <a:gd name="T3" fmla="*/ 0 h 144"/>
                    <a:gd name="T4" fmla="*/ 0 w 185"/>
                    <a:gd name="T5" fmla="*/ 0 h 144"/>
                    <a:gd name="T6" fmla="*/ 0 w 185"/>
                    <a:gd name="T7" fmla="*/ 0 h 144"/>
                    <a:gd name="T8" fmla="*/ 0 w 185"/>
                    <a:gd name="T9" fmla="*/ 0 h 144"/>
                    <a:gd name="T10" fmla="*/ 0 w 185"/>
                    <a:gd name="T11" fmla="*/ 0 h 144"/>
                    <a:gd name="T12" fmla="*/ 0 w 185"/>
                    <a:gd name="T13" fmla="*/ 0 h 1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4"/>
                    <a:gd name="T23" fmla="*/ 185 w 185"/>
                    <a:gd name="T24" fmla="*/ 144 h 1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4">
                      <a:moveTo>
                        <a:pt x="151" y="144"/>
                      </a:moveTo>
                      <a:lnTo>
                        <a:pt x="168" y="103"/>
                      </a:lnTo>
                      <a:lnTo>
                        <a:pt x="185" y="62"/>
                      </a:lnTo>
                      <a:lnTo>
                        <a:pt x="34" y="0"/>
                      </a:lnTo>
                      <a:lnTo>
                        <a:pt x="17" y="41"/>
                      </a:lnTo>
                      <a:lnTo>
                        <a:pt x="0" y="82"/>
                      </a:lnTo>
                      <a:lnTo>
                        <a:pt x="151" y="1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04" name="Freeform 1632"/>
                <p:cNvSpPr>
                  <a:spLocks/>
                </p:cNvSpPr>
                <p:nvPr/>
              </p:nvSpPr>
              <p:spPr bwMode="auto">
                <a:xfrm>
                  <a:off x="2302" y="2558"/>
                  <a:ext cx="31" cy="24"/>
                </a:xfrm>
                <a:custGeom>
                  <a:avLst/>
                  <a:gdLst>
                    <a:gd name="T0" fmla="*/ 0 w 185"/>
                    <a:gd name="T1" fmla="*/ 0 h 144"/>
                    <a:gd name="T2" fmla="*/ 0 w 185"/>
                    <a:gd name="T3" fmla="*/ 0 h 144"/>
                    <a:gd name="T4" fmla="*/ 0 w 185"/>
                    <a:gd name="T5" fmla="*/ 0 h 144"/>
                    <a:gd name="T6" fmla="*/ 0 w 185"/>
                    <a:gd name="T7" fmla="*/ 0 h 144"/>
                    <a:gd name="T8" fmla="*/ 0 w 185"/>
                    <a:gd name="T9" fmla="*/ 0 h 144"/>
                    <a:gd name="T10" fmla="*/ 0 w 185"/>
                    <a:gd name="T11" fmla="*/ 0 h 144"/>
                    <a:gd name="T12" fmla="*/ 0 w 185"/>
                    <a:gd name="T13" fmla="*/ 0 h 1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4"/>
                    <a:gd name="T23" fmla="*/ 185 w 185"/>
                    <a:gd name="T24" fmla="*/ 144 h 1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4">
                      <a:moveTo>
                        <a:pt x="151" y="144"/>
                      </a:moveTo>
                      <a:lnTo>
                        <a:pt x="168" y="103"/>
                      </a:lnTo>
                      <a:lnTo>
                        <a:pt x="185" y="62"/>
                      </a:lnTo>
                      <a:lnTo>
                        <a:pt x="34" y="0"/>
                      </a:lnTo>
                      <a:lnTo>
                        <a:pt x="17" y="41"/>
                      </a:lnTo>
                      <a:lnTo>
                        <a:pt x="0" y="82"/>
                      </a:lnTo>
                      <a:lnTo>
                        <a:pt x="151" y="14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05" name="Freeform 1633"/>
                <p:cNvSpPr>
                  <a:spLocks/>
                </p:cNvSpPr>
                <p:nvPr/>
              </p:nvSpPr>
              <p:spPr bwMode="auto">
                <a:xfrm>
                  <a:off x="2298" y="2558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w 61"/>
                    <a:gd name="T29" fmla="*/ 0 h 85"/>
                    <a:gd name="T30" fmla="*/ 0 w 61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5"/>
                    <a:gd name="T50" fmla="*/ 61 w 61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5">
                      <a:moveTo>
                        <a:pt x="44" y="44"/>
                      </a:moveTo>
                      <a:lnTo>
                        <a:pt x="27" y="85"/>
                      </a:lnTo>
                      <a:lnTo>
                        <a:pt x="18" y="79"/>
                      </a:lnTo>
                      <a:lnTo>
                        <a:pt x="10" y="73"/>
                      </a:lnTo>
                      <a:lnTo>
                        <a:pt x="5" y="63"/>
                      </a:lnTo>
                      <a:lnTo>
                        <a:pt x="0" y="54"/>
                      </a:lnTo>
                      <a:lnTo>
                        <a:pt x="0" y="43"/>
                      </a:lnTo>
                      <a:lnTo>
                        <a:pt x="2" y="32"/>
                      </a:lnTo>
                      <a:lnTo>
                        <a:pt x="6" y="23"/>
                      </a:lnTo>
                      <a:lnTo>
                        <a:pt x="12" y="14"/>
                      </a:lnTo>
                      <a:lnTo>
                        <a:pt x="20" y="7"/>
                      </a:lnTo>
                      <a:lnTo>
                        <a:pt x="29" y="2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1" y="3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06" name="Freeform 1634"/>
                <p:cNvSpPr>
                  <a:spLocks/>
                </p:cNvSpPr>
                <p:nvPr/>
              </p:nvSpPr>
              <p:spPr bwMode="auto">
                <a:xfrm>
                  <a:off x="2298" y="2558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5"/>
                    <a:gd name="T44" fmla="*/ 61 w 61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5">
                      <a:moveTo>
                        <a:pt x="27" y="85"/>
                      </a:moveTo>
                      <a:lnTo>
                        <a:pt x="18" y="79"/>
                      </a:lnTo>
                      <a:lnTo>
                        <a:pt x="10" y="73"/>
                      </a:lnTo>
                      <a:lnTo>
                        <a:pt x="5" y="63"/>
                      </a:lnTo>
                      <a:lnTo>
                        <a:pt x="0" y="54"/>
                      </a:lnTo>
                      <a:lnTo>
                        <a:pt x="0" y="43"/>
                      </a:lnTo>
                      <a:lnTo>
                        <a:pt x="2" y="32"/>
                      </a:lnTo>
                      <a:lnTo>
                        <a:pt x="6" y="23"/>
                      </a:lnTo>
                      <a:lnTo>
                        <a:pt x="12" y="14"/>
                      </a:lnTo>
                      <a:lnTo>
                        <a:pt x="20" y="7"/>
                      </a:lnTo>
                      <a:lnTo>
                        <a:pt x="29" y="2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1" y="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07" name="Freeform 1635"/>
                <p:cNvSpPr>
                  <a:spLocks/>
                </p:cNvSpPr>
                <p:nvPr/>
              </p:nvSpPr>
              <p:spPr bwMode="auto">
                <a:xfrm>
                  <a:off x="1133" y="3141"/>
                  <a:ext cx="10" cy="14"/>
                </a:xfrm>
                <a:custGeom>
                  <a:avLst/>
                  <a:gdLst>
                    <a:gd name="T0" fmla="*/ 0 w 61"/>
                    <a:gd name="T1" fmla="*/ 0 h 84"/>
                    <a:gd name="T2" fmla="*/ 0 w 61"/>
                    <a:gd name="T3" fmla="*/ 0 h 84"/>
                    <a:gd name="T4" fmla="*/ 0 w 61"/>
                    <a:gd name="T5" fmla="*/ 0 h 84"/>
                    <a:gd name="T6" fmla="*/ 0 w 61"/>
                    <a:gd name="T7" fmla="*/ 0 h 84"/>
                    <a:gd name="T8" fmla="*/ 0 w 61"/>
                    <a:gd name="T9" fmla="*/ 0 h 84"/>
                    <a:gd name="T10" fmla="*/ 0 w 61"/>
                    <a:gd name="T11" fmla="*/ 0 h 84"/>
                    <a:gd name="T12" fmla="*/ 0 w 61"/>
                    <a:gd name="T13" fmla="*/ 0 h 84"/>
                    <a:gd name="T14" fmla="*/ 0 w 61"/>
                    <a:gd name="T15" fmla="*/ 0 h 84"/>
                    <a:gd name="T16" fmla="*/ 0 w 61"/>
                    <a:gd name="T17" fmla="*/ 0 h 84"/>
                    <a:gd name="T18" fmla="*/ 0 w 61"/>
                    <a:gd name="T19" fmla="*/ 0 h 84"/>
                    <a:gd name="T20" fmla="*/ 0 w 61"/>
                    <a:gd name="T21" fmla="*/ 0 h 84"/>
                    <a:gd name="T22" fmla="*/ 0 w 61"/>
                    <a:gd name="T23" fmla="*/ 0 h 84"/>
                    <a:gd name="T24" fmla="*/ 0 w 61"/>
                    <a:gd name="T25" fmla="*/ 0 h 84"/>
                    <a:gd name="T26" fmla="*/ 0 w 61"/>
                    <a:gd name="T27" fmla="*/ 0 h 84"/>
                    <a:gd name="T28" fmla="*/ 0 w 61"/>
                    <a:gd name="T29" fmla="*/ 0 h 84"/>
                    <a:gd name="T30" fmla="*/ 0 w 61"/>
                    <a:gd name="T31" fmla="*/ 0 h 8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4"/>
                    <a:gd name="T50" fmla="*/ 61 w 61"/>
                    <a:gd name="T51" fmla="*/ 84 h 8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4">
                      <a:moveTo>
                        <a:pt x="17" y="44"/>
                      </a:moveTo>
                      <a:lnTo>
                        <a:pt x="0" y="3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2" y="2"/>
                      </a:lnTo>
                      <a:lnTo>
                        <a:pt x="41" y="6"/>
                      </a:lnTo>
                      <a:lnTo>
                        <a:pt x="49" y="14"/>
                      </a:lnTo>
                      <a:lnTo>
                        <a:pt x="55" y="22"/>
                      </a:lnTo>
                      <a:lnTo>
                        <a:pt x="60" y="32"/>
                      </a:lnTo>
                      <a:lnTo>
                        <a:pt x="61" y="43"/>
                      </a:lnTo>
                      <a:lnTo>
                        <a:pt x="61" y="53"/>
                      </a:lnTo>
                      <a:lnTo>
                        <a:pt x="56" y="63"/>
                      </a:lnTo>
                      <a:lnTo>
                        <a:pt x="51" y="73"/>
                      </a:lnTo>
                      <a:lnTo>
                        <a:pt x="44" y="79"/>
                      </a:lnTo>
                      <a:lnTo>
                        <a:pt x="34" y="84"/>
                      </a:lnTo>
                      <a:lnTo>
                        <a:pt x="17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08" name="Freeform 1636"/>
                <p:cNvSpPr>
                  <a:spLocks/>
                </p:cNvSpPr>
                <p:nvPr/>
              </p:nvSpPr>
              <p:spPr bwMode="auto">
                <a:xfrm>
                  <a:off x="1133" y="3141"/>
                  <a:ext cx="10" cy="14"/>
                </a:xfrm>
                <a:custGeom>
                  <a:avLst/>
                  <a:gdLst>
                    <a:gd name="T0" fmla="*/ 0 w 61"/>
                    <a:gd name="T1" fmla="*/ 0 h 84"/>
                    <a:gd name="T2" fmla="*/ 0 w 61"/>
                    <a:gd name="T3" fmla="*/ 0 h 84"/>
                    <a:gd name="T4" fmla="*/ 0 w 61"/>
                    <a:gd name="T5" fmla="*/ 0 h 84"/>
                    <a:gd name="T6" fmla="*/ 0 w 61"/>
                    <a:gd name="T7" fmla="*/ 0 h 84"/>
                    <a:gd name="T8" fmla="*/ 0 w 61"/>
                    <a:gd name="T9" fmla="*/ 0 h 84"/>
                    <a:gd name="T10" fmla="*/ 0 w 61"/>
                    <a:gd name="T11" fmla="*/ 0 h 84"/>
                    <a:gd name="T12" fmla="*/ 0 w 61"/>
                    <a:gd name="T13" fmla="*/ 0 h 84"/>
                    <a:gd name="T14" fmla="*/ 0 w 61"/>
                    <a:gd name="T15" fmla="*/ 0 h 84"/>
                    <a:gd name="T16" fmla="*/ 0 w 61"/>
                    <a:gd name="T17" fmla="*/ 0 h 84"/>
                    <a:gd name="T18" fmla="*/ 0 w 61"/>
                    <a:gd name="T19" fmla="*/ 0 h 84"/>
                    <a:gd name="T20" fmla="*/ 0 w 61"/>
                    <a:gd name="T21" fmla="*/ 0 h 84"/>
                    <a:gd name="T22" fmla="*/ 0 w 61"/>
                    <a:gd name="T23" fmla="*/ 0 h 84"/>
                    <a:gd name="T24" fmla="*/ 0 w 61"/>
                    <a:gd name="T25" fmla="*/ 0 h 84"/>
                    <a:gd name="T26" fmla="*/ 0 w 61"/>
                    <a:gd name="T27" fmla="*/ 0 h 8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4"/>
                    <a:gd name="T44" fmla="*/ 61 w 61"/>
                    <a:gd name="T45" fmla="*/ 84 h 8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4">
                      <a:moveTo>
                        <a:pt x="0" y="3"/>
                      </a:move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2" y="2"/>
                      </a:lnTo>
                      <a:lnTo>
                        <a:pt x="41" y="6"/>
                      </a:lnTo>
                      <a:lnTo>
                        <a:pt x="49" y="14"/>
                      </a:lnTo>
                      <a:lnTo>
                        <a:pt x="55" y="22"/>
                      </a:lnTo>
                      <a:lnTo>
                        <a:pt x="60" y="32"/>
                      </a:lnTo>
                      <a:lnTo>
                        <a:pt x="61" y="43"/>
                      </a:lnTo>
                      <a:lnTo>
                        <a:pt x="61" y="53"/>
                      </a:lnTo>
                      <a:lnTo>
                        <a:pt x="56" y="63"/>
                      </a:lnTo>
                      <a:lnTo>
                        <a:pt x="51" y="73"/>
                      </a:lnTo>
                      <a:lnTo>
                        <a:pt x="44" y="79"/>
                      </a:lnTo>
                      <a:lnTo>
                        <a:pt x="34" y="8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09" name="Freeform 1637"/>
                <p:cNvSpPr>
                  <a:spLocks/>
                </p:cNvSpPr>
                <p:nvPr/>
              </p:nvSpPr>
              <p:spPr bwMode="auto">
                <a:xfrm>
                  <a:off x="1108" y="3142"/>
                  <a:ext cx="31" cy="23"/>
                </a:xfrm>
                <a:custGeom>
                  <a:avLst/>
                  <a:gdLst>
                    <a:gd name="T0" fmla="*/ 0 w 184"/>
                    <a:gd name="T1" fmla="*/ 0 h 143"/>
                    <a:gd name="T2" fmla="*/ 0 w 184"/>
                    <a:gd name="T3" fmla="*/ 0 h 143"/>
                    <a:gd name="T4" fmla="*/ 0 w 184"/>
                    <a:gd name="T5" fmla="*/ 0 h 143"/>
                    <a:gd name="T6" fmla="*/ 0 w 184"/>
                    <a:gd name="T7" fmla="*/ 0 h 143"/>
                    <a:gd name="T8" fmla="*/ 0 w 184"/>
                    <a:gd name="T9" fmla="*/ 0 h 143"/>
                    <a:gd name="T10" fmla="*/ 0 w 184"/>
                    <a:gd name="T11" fmla="*/ 0 h 143"/>
                    <a:gd name="T12" fmla="*/ 0 w 184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3"/>
                    <a:gd name="T23" fmla="*/ 184 w 184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3">
                      <a:moveTo>
                        <a:pt x="184" y="81"/>
                      </a:moveTo>
                      <a:lnTo>
                        <a:pt x="167" y="41"/>
                      </a:lnTo>
                      <a:lnTo>
                        <a:pt x="150" y="0"/>
                      </a:lnTo>
                      <a:lnTo>
                        <a:pt x="0" y="62"/>
                      </a:lnTo>
                      <a:lnTo>
                        <a:pt x="17" y="103"/>
                      </a:lnTo>
                      <a:lnTo>
                        <a:pt x="34" y="143"/>
                      </a:lnTo>
                      <a:lnTo>
                        <a:pt x="184" y="8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10" name="Freeform 1638"/>
                <p:cNvSpPr>
                  <a:spLocks/>
                </p:cNvSpPr>
                <p:nvPr/>
              </p:nvSpPr>
              <p:spPr bwMode="auto">
                <a:xfrm>
                  <a:off x="1108" y="3142"/>
                  <a:ext cx="31" cy="23"/>
                </a:xfrm>
                <a:custGeom>
                  <a:avLst/>
                  <a:gdLst>
                    <a:gd name="T0" fmla="*/ 0 w 184"/>
                    <a:gd name="T1" fmla="*/ 0 h 143"/>
                    <a:gd name="T2" fmla="*/ 0 w 184"/>
                    <a:gd name="T3" fmla="*/ 0 h 143"/>
                    <a:gd name="T4" fmla="*/ 0 w 184"/>
                    <a:gd name="T5" fmla="*/ 0 h 143"/>
                    <a:gd name="T6" fmla="*/ 0 w 184"/>
                    <a:gd name="T7" fmla="*/ 0 h 143"/>
                    <a:gd name="T8" fmla="*/ 0 w 184"/>
                    <a:gd name="T9" fmla="*/ 0 h 143"/>
                    <a:gd name="T10" fmla="*/ 0 w 184"/>
                    <a:gd name="T11" fmla="*/ 0 h 143"/>
                    <a:gd name="T12" fmla="*/ 0 w 184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3"/>
                    <a:gd name="T23" fmla="*/ 184 w 184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3">
                      <a:moveTo>
                        <a:pt x="184" y="81"/>
                      </a:moveTo>
                      <a:lnTo>
                        <a:pt x="167" y="41"/>
                      </a:lnTo>
                      <a:lnTo>
                        <a:pt x="150" y="0"/>
                      </a:lnTo>
                      <a:lnTo>
                        <a:pt x="0" y="62"/>
                      </a:lnTo>
                      <a:lnTo>
                        <a:pt x="17" y="103"/>
                      </a:lnTo>
                      <a:lnTo>
                        <a:pt x="34" y="143"/>
                      </a:lnTo>
                      <a:lnTo>
                        <a:pt x="184" y="8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11" name="Freeform 1639"/>
                <p:cNvSpPr>
                  <a:spLocks/>
                </p:cNvSpPr>
                <p:nvPr/>
              </p:nvSpPr>
              <p:spPr bwMode="auto">
                <a:xfrm>
                  <a:off x="1104" y="3152"/>
                  <a:ext cx="7" cy="7"/>
                </a:xfrm>
                <a:custGeom>
                  <a:avLst/>
                  <a:gdLst>
                    <a:gd name="T0" fmla="*/ 0 w 40"/>
                    <a:gd name="T1" fmla="*/ 0 h 41"/>
                    <a:gd name="T2" fmla="*/ 0 w 40"/>
                    <a:gd name="T3" fmla="*/ 0 h 41"/>
                    <a:gd name="T4" fmla="*/ 0 w 40"/>
                    <a:gd name="T5" fmla="*/ 0 h 41"/>
                    <a:gd name="T6" fmla="*/ 0 w 40"/>
                    <a:gd name="T7" fmla="*/ 0 h 41"/>
                    <a:gd name="T8" fmla="*/ 0 w 40"/>
                    <a:gd name="T9" fmla="*/ 0 h 41"/>
                    <a:gd name="T10" fmla="*/ 0 w 40"/>
                    <a:gd name="T11" fmla="*/ 0 h 41"/>
                    <a:gd name="T12" fmla="*/ 0 w 40"/>
                    <a:gd name="T13" fmla="*/ 0 h 41"/>
                    <a:gd name="T14" fmla="*/ 0 w 40"/>
                    <a:gd name="T15" fmla="*/ 0 h 41"/>
                    <a:gd name="T16" fmla="*/ 0 w 40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0"/>
                    <a:gd name="T28" fmla="*/ 0 h 41"/>
                    <a:gd name="T29" fmla="*/ 40 w 40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0" h="41">
                      <a:moveTo>
                        <a:pt x="40" y="41"/>
                      </a:moveTo>
                      <a:lnTo>
                        <a:pt x="23" y="0"/>
                      </a:lnTo>
                      <a:lnTo>
                        <a:pt x="18" y="2"/>
                      </a:lnTo>
                      <a:lnTo>
                        <a:pt x="13" y="6"/>
                      </a:lnTo>
                      <a:lnTo>
                        <a:pt x="9" y="9"/>
                      </a:lnTo>
                      <a:lnTo>
                        <a:pt x="6" y="13"/>
                      </a:lnTo>
                      <a:lnTo>
                        <a:pt x="3" y="17"/>
                      </a:lnTo>
                      <a:lnTo>
                        <a:pt x="0" y="24"/>
                      </a:lnTo>
                      <a:lnTo>
                        <a:pt x="40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12" name="Freeform 1640"/>
                <p:cNvSpPr>
                  <a:spLocks/>
                </p:cNvSpPr>
                <p:nvPr/>
              </p:nvSpPr>
              <p:spPr bwMode="auto">
                <a:xfrm>
                  <a:off x="1104" y="3152"/>
                  <a:ext cx="4" cy="4"/>
                </a:xfrm>
                <a:custGeom>
                  <a:avLst/>
                  <a:gdLst>
                    <a:gd name="T0" fmla="*/ 0 w 23"/>
                    <a:gd name="T1" fmla="*/ 0 h 24"/>
                    <a:gd name="T2" fmla="*/ 0 w 23"/>
                    <a:gd name="T3" fmla="*/ 0 h 24"/>
                    <a:gd name="T4" fmla="*/ 0 w 23"/>
                    <a:gd name="T5" fmla="*/ 0 h 24"/>
                    <a:gd name="T6" fmla="*/ 0 w 23"/>
                    <a:gd name="T7" fmla="*/ 0 h 24"/>
                    <a:gd name="T8" fmla="*/ 0 w 23"/>
                    <a:gd name="T9" fmla="*/ 0 h 24"/>
                    <a:gd name="T10" fmla="*/ 0 w 23"/>
                    <a:gd name="T11" fmla="*/ 0 h 24"/>
                    <a:gd name="T12" fmla="*/ 0 w 23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24"/>
                    <a:gd name="T23" fmla="*/ 23 w 23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24">
                      <a:moveTo>
                        <a:pt x="23" y="0"/>
                      </a:moveTo>
                      <a:lnTo>
                        <a:pt x="18" y="2"/>
                      </a:lnTo>
                      <a:lnTo>
                        <a:pt x="13" y="6"/>
                      </a:lnTo>
                      <a:lnTo>
                        <a:pt x="9" y="9"/>
                      </a:lnTo>
                      <a:lnTo>
                        <a:pt x="6" y="13"/>
                      </a:lnTo>
                      <a:lnTo>
                        <a:pt x="3" y="17"/>
                      </a:lnTo>
                      <a:lnTo>
                        <a:pt x="0" y="2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13" name="Freeform 1641"/>
                <p:cNvSpPr>
                  <a:spLocks/>
                </p:cNvSpPr>
                <p:nvPr/>
              </p:nvSpPr>
              <p:spPr bwMode="auto">
                <a:xfrm>
                  <a:off x="1094" y="3156"/>
                  <a:ext cx="24" cy="31"/>
                </a:xfrm>
                <a:custGeom>
                  <a:avLst/>
                  <a:gdLst>
                    <a:gd name="T0" fmla="*/ 0 w 144"/>
                    <a:gd name="T1" fmla="*/ 0 h 185"/>
                    <a:gd name="T2" fmla="*/ 0 w 144"/>
                    <a:gd name="T3" fmla="*/ 0 h 185"/>
                    <a:gd name="T4" fmla="*/ 0 w 144"/>
                    <a:gd name="T5" fmla="*/ 0 h 185"/>
                    <a:gd name="T6" fmla="*/ 0 w 144"/>
                    <a:gd name="T7" fmla="*/ 0 h 185"/>
                    <a:gd name="T8" fmla="*/ 0 w 144"/>
                    <a:gd name="T9" fmla="*/ 0 h 185"/>
                    <a:gd name="T10" fmla="*/ 0 w 144"/>
                    <a:gd name="T11" fmla="*/ 0 h 185"/>
                    <a:gd name="T12" fmla="*/ 0 w 1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5"/>
                    <a:gd name="T23" fmla="*/ 144 w 1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5">
                      <a:moveTo>
                        <a:pt x="144" y="34"/>
                      </a:moveTo>
                      <a:lnTo>
                        <a:pt x="103" y="17"/>
                      </a:lnTo>
                      <a:lnTo>
                        <a:pt x="63" y="0"/>
                      </a:lnTo>
                      <a:lnTo>
                        <a:pt x="0" y="150"/>
                      </a:lnTo>
                      <a:lnTo>
                        <a:pt x="40" y="168"/>
                      </a:lnTo>
                      <a:lnTo>
                        <a:pt x="81" y="185"/>
                      </a:lnTo>
                      <a:lnTo>
                        <a:pt x="144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14" name="Freeform 1642"/>
                <p:cNvSpPr>
                  <a:spLocks/>
                </p:cNvSpPr>
                <p:nvPr/>
              </p:nvSpPr>
              <p:spPr bwMode="auto">
                <a:xfrm>
                  <a:off x="1094" y="3156"/>
                  <a:ext cx="24" cy="31"/>
                </a:xfrm>
                <a:custGeom>
                  <a:avLst/>
                  <a:gdLst>
                    <a:gd name="T0" fmla="*/ 0 w 144"/>
                    <a:gd name="T1" fmla="*/ 0 h 185"/>
                    <a:gd name="T2" fmla="*/ 0 w 144"/>
                    <a:gd name="T3" fmla="*/ 0 h 185"/>
                    <a:gd name="T4" fmla="*/ 0 w 144"/>
                    <a:gd name="T5" fmla="*/ 0 h 185"/>
                    <a:gd name="T6" fmla="*/ 0 w 144"/>
                    <a:gd name="T7" fmla="*/ 0 h 185"/>
                    <a:gd name="T8" fmla="*/ 0 w 144"/>
                    <a:gd name="T9" fmla="*/ 0 h 185"/>
                    <a:gd name="T10" fmla="*/ 0 w 144"/>
                    <a:gd name="T11" fmla="*/ 0 h 185"/>
                    <a:gd name="T12" fmla="*/ 0 w 1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5"/>
                    <a:gd name="T23" fmla="*/ 144 w 1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5">
                      <a:moveTo>
                        <a:pt x="144" y="34"/>
                      </a:moveTo>
                      <a:lnTo>
                        <a:pt x="103" y="17"/>
                      </a:lnTo>
                      <a:lnTo>
                        <a:pt x="63" y="0"/>
                      </a:lnTo>
                      <a:lnTo>
                        <a:pt x="0" y="150"/>
                      </a:lnTo>
                      <a:lnTo>
                        <a:pt x="40" y="168"/>
                      </a:lnTo>
                      <a:lnTo>
                        <a:pt x="81" y="185"/>
                      </a:lnTo>
                      <a:lnTo>
                        <a:pt x="144" y="3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15" name="Freeform 1643"/>
                <p:cNvSpPr>
                  <a:spLocks/>
                </p:cNvSpPr>
                <p:nvPr/>
              </p:nvSpPr>
              <p:spPr bwMode="auto">
                <a:xfrm>
                  <a:off x="1093" y="3181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w 85"/>
                    <a:gd name="T29" fmla="*/ 0 h 61"/>
                    <a:gd name="T30" fmla="*/ 0 w 85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1"/>
                    <a:gd name="T50" fmla="*/ 85 w 85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1">
                      <a:moveTo>
                        <a:pt x="44" y="18"/>
                      </a:moveTo>
                      <a:lnTo>
                        <a:pt x="85" y="35"/>
                      </a:lnTo>
                      <a:lnTo>
                        <a:pt x="79" y="44"/>
                      </a:lnTo>
                      <a:lnTo>
                        <a:pt x="72" y="52"/>
                      </a:lnTo>
                      <a:lnTo>
                        <a:pt x="63" y="57"/>
                      </a:lnTo>
                      <a:lnTo>
                        <a:pt x="54" y="61"/>
                      </a:lnTo>
                      <a:lnTo>
                        <a:pt x="43" y="61"/>
                      </a:lnTo>
                      <a:lnTo>
                        <a:pt x="32" y="60"/>
                      </a:lnTo>
                      <a:lnTo>
                        <a:pt x="22" y="56"/>
                      </a:lnTo>
                      <a:lnTo>
                        <a:pt x="13" y="50"/>
                      </a:lnTo>
                      <a:lnTo>
                        <a:pt x="7" y="41"/>
                      </a:lnTo>
                      <a:lnTo>
                        <a:pt x="2" y="31"/>
                      </a:lnTo>
                      <a:lnTo>
                        <a:pt x="0" y="22"/>
                      </a:lnTo>
                      <a:lnTo>
                        <a:pt x="0" y="11"/>
                      </a:lnTo>
                      <a:lnTo>
                        <a:pt x="4" y="0"/>
                      </a:lnTo>
                      <a:lnTo>
                        <a:pt x="44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16" name="Freeform 1644"/>
                <p:cNvSpPr>
                  <a:spLocks/>
                </p:cNvSpPr>
                <p:nvPr/>
              </p:nvSpPr>
              <p:spPr bwMode="auto">
                <a:xfrm>
                  <a:off x="1093" y="3181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1"/>
                    <a:gd name="T44" fmla="*/ 85 w 85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1">
                      <a:moveTo>
                        <a:pt x="85" y="35"/>
                      </a:moveTo>
                      <a:lnTo>
                        <a:pt x="79" y="44"/>
                      </a:lnTo>
                      <a:lnTo>
                        <a:pt x="72" y="52"/>
                      </a:lnTo>
                      <a:lnTo>
                        <a:pt x="63" y="57"/>
                      </a:lnTo>
                      <a:lnTo>
                        <a:pt x="54" y="61"/>
                      </a:lnTo>
                      <a:lnTo>
                        <a:pt x="43" y="61"/>
                      </a:lnTo>
                      <a:lnTo>
                        <a:pt x="32" y="60"/>
                      </a:lnTo>
                      <a:lnTo>
                        <a:pt x="22" y="56"/>
                      </a:lnTo>
                      <a:lnTo>
                        <a:pt x="13" y="50"/>
                      </a:lnTo>
                      <a:lnTo>
                        <a:pt x="7" y="41"/>
                      </a:lnTo>
                      <a:lnTo>
                        <a:pt x="2" y="31"/>
                      </a:lnTo>
                      <a:lnTo>
                        <a:pt x="0" y="22"/>
                      </a:lnTo>
                      <a:lnTo>
                        <a:pt x="0" y="11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17" name="Freeform 1645"/>
                <p:cNvSpPr>
                  <a:spLocks/>
                </p:cNvSpPr>
                <p:nvPr/>
              </p:nvSpPr>
              <p:spPr bwMode="auto">
                <a:xfrm>
                  <a:off x="2700" y="3181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w 85"/>
                    <a:gd name="T29" fmla="*/ 0 h 61"/>
                    <a:gd name="T30" fmla="*/ 0 w 85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1"/>
                    <a:gd name="T50" fmla="*/ 85 w 85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1">
                      <a:moveTo>
                        <a:pt x="41" y="18"/>
                      </a:moveTo>
                      <a:lnTo>
                        <a:pt x="82" y="0"/>
                      </a:lnTo>
                      <a:lnTo>
                        <a:pt x="85" y="11"/>
                      </a:lnTo>
                      <a:lnTo>
                        <a:pt x="85" y="22"/>
                      </a:lnTo>
                      <a:lnTo>
                        <a:pt x="83" y="33"/>
                      </a:lnTo>
                      <a:lnTo>
                        <a:pt x="78" y="42"/>
                      </a:lnTo>
                      <a:lnTo>
                        <a:pt x="71" y="50"/>
                      </a:lnTo>
                      <a:lnTo>
                        <a:pt x="62" y="56"/>
                      </a:lnTo>
                      <a:lnTo>
                        <a:pt x="53" y="60"/>
                      </a:lnTo>
                      <a:lnTo>
                        <a:pt x="42" y="61"/>
                      </a:lnTo>
                      <a:lnTo>
                        <a:pt x="31" y="61"/>
                      </a:lnTo>
                      <a:lnTo>
                        <a:pt x="22" y="57"/>
                      </a:lnTo>
                      <a:lnTo>
                        <a:pt x="12" y="52"/>
                      </a:lnTo>
                      <a:lnTo>
                        <a:pt x="6" y="44"/>
                      </a:lnTo>
                      <a:lnTo>
                        <a:pt x="0" y="35"/>
                      </a:lnTo>
                      <a:lnTo>
                        <a:pt x="41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18" name="Freeform 1646"/>
                <p:cNvSpPr>
                  <a:spLocks/>
                </p:cNvSpPr>
                <p:nvPr/>
              </p:nvSpPr>
              <p:spPr bwMode="auto">
                <a:xfrm>
                  <a:off x="2700" y="3181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1"/>
                    <a:gd name="T44" fmla="*/ 85 w 85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1">
                      <a:moveTo>
                        <a:pt x="82" y="0"/>
                      </a:moveTo>
                      <a:lnTo>
                        <a:pt x="85" y="11"/>
                      </a:lnTo>
                      <a:lnTo>
                        <a:pt x="85" y="22"/>
                      </a:lnTo>
                      <a:lnTo>
                        <a:pt x="83" y="33"/>
                      </a:lnTo>
                      <a:lnTo>
                        <a:pt x="78" y="42"/>
                      </a:lnTo>
                      <a:lnTo>
                        <a:pt x="71" y="50"/>
                      </a:lnTo>
                      <a:lnTo>
                        <a:pt x="62" y="56"/>
                      </a:lnTo>
                      <a:lnTo>
                        <a:pt x="53" y="60"/>
                      </a:lnTo>
                      <a:lnTo>
                        <a:pt x="42" y="61"/>
                      </a:lnTo>
                      <a:lnTo>
                        <a:pt x="31" y="61"/>
                      </a:lnTo>
                      <a:lnTo>
                        <a:pt x="22" y="57"/>
                      </a:lnTo>
                      <a:lnTo>
                        <a:pt x="12" y="52"/>
                      </a:lnTo>
                      <a:lnTo>
                        <a:pt x="6" y="44"/>
                      </a:lnTo>
                      <a:lnTo>
                        <a:pt x="0" y="3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19" name="Freeform 1647"/>
                <p:cNvSpPr>
                  <a:spLocks/>
                </p:cNvSpPr>
                <p:nvPr/>
              </p:nvSpPr>
              <p:spPr bwMode="auto">
                <a:xfrm>
                  <a:off x="2689" y="3156"/>
                  <a:ext cx="24" cy="31"/>
                </a:xfrm>
                <a:custGeom>
                  <a:avLst/>
                  <a:gdLst>
                    <a:gd name="T0" fmla="*/ 0 w 144"/>
                    <a:gd name="T1" fmla="*/ 0 h 185"/>
                    <a:gd name="T2" fmla="*/ 0 w 144"/>
                    <a:gd name="T3" fmla="*/ 0 h 185"/>
                    <a:gd name="T4" fmla="*/ 0 w 144"/>
                    <a:gd name="T5" fmla="*/ 0 h 185"/>
                    <a:gd name="T6" fmla="*/ 0 w 144"/>
                    <a:gd name="T7" fmla="*/ 0 h 185"/>
                    <a:gd name="T8" fmla="*/ 0 w 144"/>
                    <a:gd name="T9" fmla="*/ 0 h 185"/>
                    <a:gd name="T10" fmla="*/ 0 w 144"/>
                    <a:gd name="T11" fmla="*/ 0 h 185"/>
                    <a:gd name="T12" fmla="*/ 0 w 1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5"/>
                    <a:gd name="T23" fmla="*/ 144 w 1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5">
                      <a:moveTo>
                        <a:pt x="62" y="185"/>
                      </a:moveTo>
                      <a:lnTo>
                        <a:pt x="103" y="168"/>
                      </a:lnTo>
                      <a:lnTo>
                        <a:pt x="144" y="150"/>
                      </a:lnTo>
                      <a:lnTo>
                        <a:pt x="82" y="0"/>
                      </a:ln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20" name="Freeform 1648"/>
                <p:cNvSpPr>
                  <a:spLocks/>
                </p:cNvSpPr>
                <p:nvPr/>
              </p:nvSpPr>
              <p:spPr bwMode="auto">
                <a:xfrm>
                  <a:off x="2689" y="3156"/>
                  <a:ext cx="24" cy="31"/>
                </a:xfrm>
                <a:custGeom>
                  <a:avLst/>
                  <a:gdLst>
                    <a:gd name="T0" fmla="*/ 0 w 144"/>
                    <a:gd name="T1" fmla="*/ 0 h 185"/>
                    <a:gd name="T2" fmla="*/ 0 w 144"/>
                    <a:gd name="T3" fmla="*/ 0 h 185"/>
                    <a:gd name="T4" fmla="*/ 0 w 144"/>
                    <a:gd name="T5" fmla="*/ 0 h 185"/>
                    <a:gd name="T6" fmla="*/ 0 w 144"/>
                    <a:gd name="T7" fmla="*/ 0 h 185"/>
                    <a:gd name="T8" fmla="*/ 0 w 144"/>
                    <a:gd name="T9" fmla="*/ 0 h 185"/>
                    <a:gd name="T10" fmla="*/ 0 w 144"/>
                    <a:gd name="T11" fmla="*/ 0 h 185"/>
                    <a:gd name="T12" fmla="*/ 0 w 1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5"/>
                    <a:gd name="T23" fmla="*/ 144 w 1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5">
                      <a:moveTo>
                        <a:pt x="62" y="185"/>
                      </a:moveTo>
                      <a:lnTo>
                        <a:pt x="103" y="168"/>
                      </a:lnTo>
                      <a:lnTo>
                        <a:pt x="144" y="150"/>
                      </a:lnTo>
                      <a:lnTo>
                        <a:pt x="82" y="0"/>
                      </a:ln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21" name="Freeform 1649"/>
                <p:cNvSpPr>
                  <a:spLocks/>
                </p:cNvSpPr>
                <p:nvPr/>
              </p:nvSpPr>
              <p:spPr bwMode="auto">
                <a:xfrm>
                  <a:off x="2696" y="3152"/>
                  <a:ext cx="7" cy="7"/>
                </a:xfrm>
                <a:custGeom>
                  <a:avLst/>
                  <a:gdLst>
                    <a:gd name="T0" fmla="*/ 0 w 41"/>
                    <a:gd name="T1" fmla="*/ 0 h 41"/>
                    <a:gd name="T2" fmla="*/ 0 w 41"/>
                    <a:gd name="T3" fmla="*/ 0 h 41"/>
                    <a:gd name="T4" fmla="*/ 0 w 41"/>
                    <a:gd name="T5" fmla="*/ 0 h 41"/>
                    <a:gd name="T6" fmla="*/ 0 w 41"/>
                    <a:gd name="T7" fmla="*/ 0 h 41"/>
                    <a:gd name="T8" fmla="*/ 0 w 41"/>
                    <a:gd name="T9" fmla="*/ 0 h 41"/>
                    <a:gd name="T10" fmla="*/ 0 w 41"/>
                    <a:gd name="T11" fmla="*/ 0 h 41"/>
                    <a:gd name="T12" fmla="*/ 0 w 41"/>
                    <a:gd name="T13" fmla="*/ 0 h 41"/>
                    <a:gd name="T14" fmla="*/ 0 w 41"/>
                    <a:gd name="T15" fmla="*/ 0 h 41"/>
                    <a:gd name="T16" fmla="*/ 0 w 41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1"/>
                    <a:gd name="T28" fmla="*/ 0 h 41"/>
                    <a:gd name="T29" fmla="*/ 41 w 41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1" h="41">
                      <a:moveTo>
                        <a:pt x="0" y="41"/>
                      </a:moveTo>
                      <a:lnTo>
                        <a:pt x="41" y="24"/>
                      </a:lnTo>
                      <a:lnTo>
                        <a:pt x="38" y="19"/>
                      </a:lnTo>
                      <a:lnTo>
                        <a:pt x="35" y="14"/>
                      </a:lnTo>
                      <a:lnTo>
                        <a:pt x="32" y="10"/>
                      </a:lnTo>
                      <a:lnTo>
                        <a:pt x="28" y="7"/>
                      </a:lnTo>
                      <a:lnTo>
                        <a:pt x="24" y="3"/>
                      </a:lnTo>
                      <a:lnTo>
                        <a:pt x="17" y="0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22" name="Freeform 1650"/>
                <p:cNvSpPr>
                  <a:spLocks/>
                </p:cNvSpPr>
                <p:nvPr/>
              </p:nvSpPr>
              <p:spPr bwMode="auto">
                <a:xfrm>
                  <a:off x="2699" y="3152"/>
                  <a:ext cx="4" cy="4"/>
                </a:xfrm>
                <a:custGeom>
                  <a:avLst/>
                  <a:gdLst>
                    <a:gd name="T0" fmla="*/ 0 w 24"/>
                    <a:gd name="T1" fmla="*/ 0 h 24"/>
                    <a:gd name="T2" fmla="*/ 0 w 24"/>
                    <a:gd name="T3" fmla="*/ 0 h 24"/>
                    <a:gd name="T4" fmla="*/ 0 w 24"/>
                    <a:gd name="T5" fmla="*/ 0 h 24"/>
                    <a:gd name="T6" fmla="*/ 0 w 24"/>
                    <a:gd name="T7" fmla="*/ 0 h 24"/>
                    <a:gd name="T8" fmla="*/ 0 w 24"/>
                    <a:gd name="T9" fmla="*/ 0 h 24"/>
                    <a:gd name="T10" fmla="*/ 0 w 24"/>
                    <a:gd name="T11" fmla="*/ 0 h 24"/>
                    <a:gd name="T12" fmla="*/ 0 w 24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"/>
                    <a:gd name="T22" fmla="*/ 0 h 24"/>
                    <a:gd name="T23" fmla="*/ 24 w 24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" h="24">
                      <a:moveTo>
                        <a:pt x="24" y="24"/>
                      </a:moveTo>
                      <a:lnTo>
                        <a:pt x="21" y="19"/>
                      </a:lnTo>
                      <a:lnTo>
                        <a:pt x="18" y="14"/>
                      </a:lnTo>
                      <a:lnTo>
                        <a:pt x="15" y="10"/>
                      </a:lnTo>
                      <a:lnTo>
                        <a:pt x="11" y="7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23" name="Freeform 1651"/>
                <p:cNvSpPr>
                  <a:spLocks/>
                </p:cNvSpPr>
                <p:nvPr/>
              </p:nvSpPr>
              <p:spPr bwMode="auto">
                <a:xfrm>
                  <a:off x="2668" y="3142"/>
                  <a:ext cx="31" cy="23"/>
                </a:xfrm>
                <a:custGeom>
                  <a:avLst/>
                  <a:gdLst>
                    <a:gd name="T0" fmla="*/ 0 w 185"/>
                    <a:gd name="T1" fmla="*/ 0 h 143"/>
                    <a:gd name="T2" fmla="*/ 0 w 185"/>
                    <a:gd name="T3" fmla="*/ 0 h 143"/>
                    <a:gd name="T4" fmla="*/ 0 w 185"/>
                    <a:gd name="T5" fmla="*/ 0 h 143"/>
                    <a:gd name="T6" fmla="*/ 0 w 185"/>
                    <a:gd name="T7" fmla="*/ 0 h 143"/>
                    <a:gd name="T8" fmla="*/ 0 w 185"/>
                    <a:gd name="T9" fmla="*/ 0 h 143"/>
                    <a:gd name="T10" fmla="*/ 0 w 185"/>
                    <a:gd name="T11" fmla="*/ 0 h 143"/>
                    <a:gd name="T12" fmla="*/ 0 w 185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3"/>
                    <a:gd name="T23" fmla="*/ 185 w 185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3">
                      <a:moveTo>
                        <a:pt x="151" y="143"/>
                      </a:moveTo>
                      <a:lnTo>
                        <a:pt x="168" y="103"/>
                      </a:lnTo>
                      <a:lnTo>
                        <a:pt x="185" y="62"/>
                      </a:lnTo>
                      <a:lnTo>
                        <a:pt x="34" y="0"/>
                      </a:lnTo>
                      <a:lnTo>
                        <a:pt x="17" y="41"/>
                      </a:lnTo>
                      <a:lnTo>
                        <a:pt x="0" y="81"/>
                      </a:lnTo>
                      <a:lnTo>
                        <a:pt x="151" y="1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24" name="Freeform 1652"/>
                <p:cNvSpPr>
                  <a:spLocks/>
                </p:cNvSpPr>
                <p:nvPr/>
              </p:nvSpPr>
              <p:spPr bwMode="auto">
                <a:xfrm>
                  <a:off x="2668" y="3142"/>
                  <a:ext cx="31" cy="23"/>
                </a:xfrm>
                <a:custGeom>
                  <a:avLst/>
                  <a:gdLst>
                    <a:gd name="T0" fmla="*/ 0 w 185"/>
                    <a:gd name="T1" fmla="*/ 0 h 143"/>
                    <a:gd name="T2" fmla="*/ 0 w 185"/>
                    <a:gd name="T3" fmla="*/ 0 h 143"/>
                    <a:gd name="T4" fmla="*/ 0 w 185"/>
                    <a:gd name="T5" fmla="*/ 0 h 143"/>
                    <a:gd name="T6" fmla="*/ 0 w 185"/>
                    <a:gd name="T7" fmla="*/ 0 h 143"/>
                    <a:gd name="T8" fmla="*/ 0 w 185"/>
                    <a:gd name="T9" fmla="*/ 0 h 143"/>
                    <a:gd name="T10" fmla="*/ 0 w 185"/>
                    <a:gd name="T11" fmla="*/ 0 h 143"/>
                    <a:gd name="T12" fmla="*/ 0 w 185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3"/>
                    <a:gd name="T23" fmla="*/ 185 w 185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3">
                      <a:moveTo>
                        <a:pt x="151" y="143"/>
                      </a:moveTo>
                      <a:lnTo>
                        <a:pt x="168" y="103"/>
                      </a:lnTo>
                      <a:lnTo>
                        <a:pt x="185" y="62"/>
                      </a:lnTo>
                      <a:lnTo>
                        <a:pt x="34" y="0"/>
                      </a:lnTo>
                      <a:lnTo>
                        <a:pt x="17" y="41"/>
                      </a:lnTo>
                      <a:lnTo>
                        <a:pt x="0" y="81"/>
                      </a:lnTo>
                      <a:lnTo>
                        <a:pt x="151" y="14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25" name="Freeform 1653"/>
                <p:cNvSpPr>
                  <a:spLocks/>
                </p:cNvSpPr>
                <p:nvPr/>
              </p:nvSpPr>
              <p:spPr bwMode="auto">
                <a:xfrm>
                  <a:off x="2664" y="3141"/>
                  <a:ext cx="10" cy="14"/>
                </a:xfrm>
                <a:custGeom>
                  <a:avLst/>
                  <a:gdLst>
                    <a:gd name="T0" fmla="*/ 0 w 60"/>
                    <a:gd name="T1" fmla="*/ 0 h 84"/>
                    <a:gd name="T2" fmla="*/ 0 w 60"/>
                    <a:gd name="T3" fmla="*/ 0 h 84"/>
                    <a:gd name="T4" fmla="*/ 0 w 60"/>
                    <a:gd name="T5" fmla="*/ 0 h 84"/>
                    <a:gd name="T6" fmla="*/ 0 w 60"/>
                    <a:gd name="T7" fmla="*/ 0 h 84"/>
                    <a:gd name="T8" fmla="*/ 0 w 60"/>
                    <a:gd name="T9" fmla="*/ 0 h 84"/>
                    <a:gd name="T10" fmla="*/ 0 w 60"/>
                    <a:gd name="T11" fmla="*/ 0 h 84"/>
                    <a:gd name="T12" fmla="*/ 0 w 60"/>
                    <a:gd name="T13" fmla="*/ 0 h 84"/>
                    <a:gd name="T14" fmla="*/ 0 w 60"/>
                    <a:gd name="T15" fmla="*/ 0 h 84"/>
                    <a:gd name="T16" fmla="*/ 0 w 60"/>
                    <a:gd name="T17" fmla="*/ 0 h 84"/>
                    <a:gd name="T18" fmla="*/ 0 w 60"/>
                    <a:gd name="T19" fmla="*/ 0 h 84"/>
                    <a:gd name="T20" fmla="*/ 0 w 60"/>
                    <a:gd name="T21" fmla="*/ 0 h 84"/>
                    <a:gd name="T22" fmla="*/ 0 w 60"/>
                    <a:gd name="T23" fmla="*/ 0 h 84"/>
                    <a:gd name="T24" fmla="*/ 0 w 60"/>
                    <a:gd name="T25" fmla="*/ 0 h 84"/>
                    <a:gd name="T26" fmla="*/ 0 w 60"/>
                    <a:gd name="T27" fmla="*/ 0 h 84"/>
                    <a:gd name="T28" fmla="*/ 0 w 60"/>
                    <a:gd name="T29" fmla="*/ 0 h 84"/>
                    <a:gd name="T30" fmla="*/ 0 w 60"/>
                    <a:gd name="T31" fmla="*/ 0 h 8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0"/>
                    <a:gd name="T49" fmla="*/ 0 h 84"/>
                    <a:gd name="T50" fmla="*/ 60 w 60"/>
                    <a:gd name="T51" fmla="*/ 84 h 8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0" h="84">
                      <a:moveTo>
                        <a:pt x="43" y="44"/>
                      </a:moveTo>
                      <a:lnTo>
                        <a:pt x="26" y="84"/>
                      </a:lnTo>
                      <a:lnTo>
                        <a:pt x="17" y="79"/>
                      </a:lnTo>
                      <a:lnTo>
                        <a:pt x="9" y="73"/>
                      </a:lnTo>
                      <a:lnTo>
                        <a:pt x="4" y="63"/>
                      </a:lnTo>
                      <a:lnTo>
                        <a:pt x="0" y="53"/>
                      </a:lnTo>
                      <a:lnTo>
                        <a:pt x="0" y="43"/>
                      </a:lnTo>
                      <a:lnTo>
                        <a:pt x="1" y="32"/>
                      </a:lnTo>
                      <a:lnTo>
                        <a:pt x="5" y="22"/>
                      </a:lnTo>
                      <a:lnTo>
                        <a:pt x="11" y="14"/>
                      </a:lnTo>
                      <a:lnTo>
                        <a:pt x="19" y="6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0" y="3"/>
                      </a:lnTo>
                      <a:lnTo>
                        <a:pt x="43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26" name="Freeform 1654"/>
                <p:cNvSpPr>
                  <a:spLocks/>
                </p:cNvSpPr>
                <p:nvPr/>
              </p:nvSpPr>
              <p:spPr bwMode="auto">
                <a:xfrm>
                  <a:off x="2664" y="3141"/>
                  <a:ext cx="10" cy="14"/>
                </a:xfrm>
                <a:custGeom>
                  <a:avLst/>
                  <a:gdLst>
                    <a:gd name="T0" fmla="*/ 0 w 60"/>
                    <a:gd name="T1" fmla="*/ 0 h 84"/>
                    <a:gd name="T2" fmla="*/ 0 w 60"/>
                    <a:gd name="T3" fmla="*/ 0 h 84"/>
                    <a:gd name="T4" fmla="*/ 0 w 60"/>
                    <a:gd name="T5" fmla="*/ 0 h 84"/>
                    <a:gd name="T6" fmla="*/ 0 w 60"/>
                    <a:gd name="T7" fmla="*/ 0 h 84"/>
                    <a:gd name="T8" fmla="*/ 0 w 60"/>
                    <a:gd name="T9" fmla="*/ 0 h 84"/>
                    <a:gd name="T10" fmla="*/ 0 w 60"/>
                    <a:gd name="T11" fmla="*/ 0 h 84"/>
                    <a:gd name="T12" fmla="*/ 0 w 60"/>
                    <a:gd name="T13" fmla="*/ 0 h 84"/>
                    <a:gd name="T14" fmla="*/ 0 w 60"/>
                    <a:gd name="T15" fmla="*/ 0 h 84"/>
                    <a:gd name="T16" fmla="*/ 0 w 60"/>
                    <a:gd name="T17" fmla="*/ 0 h 84"/>
                    <a:gd name="T18" fmla="*/ 0 w 60"/>
                    <a:gd name="T19" fmla="*/ 0 h 84"/>
                    <a:gd name="T20" fmla="*/ 0 w 60"/>
                    <a:gd name="T21" fmla="*/ 0 h 84"/>
                    <a:gd name="T22" fmla="*/ 0 w 60"/>
                    <a:gd name="T23" fmla="*/ 0 h 84"/>
                    <a:gd name="T24" fmla="*/ 0 w 60"/>
                    <a:gd name="T25" fmla="*/ 0 h 84"/>
                    <a:gd name="T26" fmla="*/ 0 w 60"/>
                    <a:gd name="T27" fmla="*/ 0 h 8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0"/>
                    <a:gd name="T43" fmla="*/ 0 h 84"/>
                    <a:gd name="T44" fmla="*/ 60 w 60"/>
                    <a:gd name="T45" fmla="*/ 84 h 8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0" h="84">
                      <a:moveTo>
                        <a:pt x="26" y="84"/>
                      </a:moveTo>
                      <a:lnTo>
                        <a:pt x="17" y="79"/>
                      </a:lnTo>
                      <a:lnTo>
                        <a:pt x="9" y="73"/>
                      </a:lnTo>
                      <a:lnTo>
                        <a:pt x="4" y="63"/>
                      </a:lnTo>
                      <a:lnTo>
                        <a:pt x="0" y="53"/>
                      </a:lnTo>
                      <a:lnTo>
                        <a:pt x="0" y="43"/>
                      </a:lnTo>
                      <a:lnTo>
                        <a:pt x="1" y="32"/>
                      </a:lnTo>
                      <a:lnTo>
                        <a:pt x="5" y="22"/>
                      </a:lnTo>
                      <a:lnTo>
                        <a:pt x="11" y="14"/>
                      </a:lnTo>
                      <a:lnTo>
                        <a:pt x="19" y="6"/>
                      </a:lnTo>
                      <a:lnTo>
                        <a:pt x="28" y="2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0" y="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27" name="Freeform 1655"/>
                <p:cNvSpPr>
                  <a:spLocks/>
                </p:cNvSpPr>
                <p:nvPr/>
              </p:nvSpPr>
              <p:spPr bwMode="auto">
                <a:xfrm>
                  <a:off x="1902" y="3459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w 61"/>
                    <a:gd name="T29" fmla="*/ 0 h 85"/>
                    <a:gd name="T30" fmla="*/ 0 w 61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5"/>
                    <a:gd name="T50" fmla="*/ 61 w 61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5">
                      <a:moveTo>
                        <a:pt x="44" y="41"/>
                      </a:moveTo>
                      <a:lnTo>
                        <a:pt x="61" y="81"/>
                      </a:lnTo>
                      <a:lnTo>
                        <a:pt x="50" y="85"/>
                      </a:lnTo>
                      <a:lnTo>
                        <a:pt x="40" y="85"/>
                      </a:lnTo>
                      <a:lnTo>
                        <a:pt x="29" y="83"/>
                      </a:lnTo>
                      <a:lnTo>
                        <a:pt x="19" y="78"/>
                      </a:lnTo>
                      <a:lnTo>
                        <a:pt x="12" y="71"/>
                      </a:lnTo>
                      <a:lnTo>
                        <a:pt x="5" y="62"/>
                      </a:lnTo>
                      <a:lnTo>
                        <a:pt x="1" y="53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4" y="22"/>
                      </a:lnTo>
                      <a:lnTo>
                        <a:pt x="10" y="12"/>
                      </a:lnTo>
                      <a:lnTo>
                        <a:pt x="17" y="6"/>
                      </a:lnTo>
                      <a:lnTo>
                        <a:pt x="27" y="0"/>
                      </a:lnTo>
                      <a:lnTo>
                        <a:pt x="44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28" name="Freeform 1656"/>
                <p:cNvSpPr>
                  <a:spLocks/>
                </p:cNvSpPr>
                <p:nvPr/>
              </p:nvSpPr>
              <p:spPr bwMode="auto">
                <a:xfrm>
                  <a:off x="1902" y="3459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5"/>
                    <a:gd name="T44" fmla="*/ 61 w 61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5">
                      <a:moveTo>
                        <a:pt x="61" y="81"/>
                      </a:moveTo>
                      <a:lnTo>
                        <a:pt x="50" y="85"/>
                      </a:lnTo>
                      <a:lnTo>
                        <a:pt x="40" y="85"/>
                      </a:lnTo>
                      <a:lnTo>
                        <a:pt x="29" y="83"/>
                      </a:lnTo>
                      <a:lnTo>
                        <a:pt x="19" y="78"/>
                      </a:lnTo>
                      <a:lnTo>
                        <a:pt x="12" y="71"/>
                      </a:lnTo>
                      <a:lnTo>
                        <a:pt x="5" y="62"/>
                      </a:lnTo>
                      <a:lnTo>
                        <a:pt x="1" y="53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4" y="22"/>
                      </a:lnTo>
                      <a:lnTo>
                        <a:pt x="10" y="12"/>
                      </a:lnTo>
                      <a:lnTo>
                        <a:pt x="17" y="6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29" name="Freeform 1657"/>
                <p:cNvSpPr>
                  <a:spLocks/>
                </p:cNvSpPr>
                <p:nvPr/>
              </p:nvSpPr>
              <p:spPr bwMode="auto">
                <a:xfrm>
                  <a:off x="1907" y="3449"/>
                  <a:ext cx="30" cy="24"/>
                </a:xfrm>
                <a:custGeom>
                  <a:avLst/>
                  <a:gdLst>
                    <a:gd name="T0" fmla="*/ 0 w 185"/>
                    <a:gd name="T1" fmla="*/ 0 h 143"/>
                    <a:gd name="T2" fmla="*/ 0 w 185"/>
                    <a:gd name="T3" fmla="*/ 0 h 143"/>
                    <a:gd name="T4" fmla="*/ 0 w 185"/>
                    <a:gd name="T5" fmla="*/ 0 h 143"/>
                    <a:gd name="T6" fmla="*/ 0 w 185"/>
                    <a:gd name="T7" fmla="*/ 0 h 143"/>
                    <a:gd name="T8" fmla="*/ 0 w 185"/>
                    <a:gd name="T9" fmla="*/ 0 h 143"/>
                    <a:gd name="T10" fmla="*/ 0 w 185"/>
                    <a:gd name="T11" fmla="*/ 0 h 143"/>
                    <a:gd name="T12" fmla="*/ 0 w 185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3"/>
                    <a:gd name="T23" fmla="*/ 185 w 185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3">
                      <a:moveTo>
                        <a:pt x="0" y="62"/>
                      </a:moveTo>
                      <a:lnTo>
                        <a:pt x="17" y="103"/>
                      </a:lnTo>
                      <a:lnTo>
                        <a:pt x="34" y="143"/>
                      </a:lnTo>
                      <a:lnTo>
                        <a:pt x="185" y="81"/>
                      </a:lnTo>
                      <a:lnTo>
                        <a:pt x="168" y="41"/>
                      </a:lnTo>
                      <a:lnTo>
                        <a:pt x="150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30" name="Freeform 1658"/>
                <p:cNvSpPr>
                  <a:spLocks/>
                </p:cNvSpPr>
                <p:nvPr/>
              </p:nvSpPr>
              <p:spPr bwMode="auto">
                <a:xfrm>
                  <a:off x="1907" y="3449"/>
                  <a:ext cx="30" cy="24"/>
                </a:xfrm>
                <a:custGeom>
                  <a:avLst/>
                  <a:gdLst>
                    <a:gd name="T0" fmla="*/ 0 w 185"/>
                    <a:gd name="T1" fmla="*/ 0 h 143"/>
                    <a:gd name="T2" fmla="*/ 0 w 185"/>
                    <a:gd name="T3" fmla="*/ 0 h 143"/>
                    <a:gd name="T4" fmla="*/ 0 w 185"/>
                    <a:gd name="T5" fmla="*/ 0 h 143"/>
                    <a:gd name="T6" fmla="*/ 0 w 185"/>
                    <a:gd name="T7" fmla="*/ 0 h 143"/>
                    <a:gd name="T8" fmla="*/ 0 w 185"/>
                    <a:gd name="T9" fmla="*/ 0 h 143"/>
                    <a:gd name="T10" fmla="*/ 0 w 185"/>
                    <a:gd name="T11" fmla="*/ 0 h 143"/>
                    <a:gd name="T12" fmla="*/ 0 w 185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3"/>
                    <a:gd name="T23" fmla="*/ 185 w 185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3">
                      <a:moveTo>
                        <a:pt x="0" y="62"/>
                      </a:moveTo>
                      <a:lnTo>
                        <a:pt x="17" y="103"/>
                      </a:lnTo>
                      <a:lnTo>
                        <a:pt x="34" y="143"/>
                      </a:lnTo>
                      <a:lnTo>
                        <a:pt x="185" y="81"/>
                      </a:lnTo>
                      <a:lnTo>
                        <a:pt x="168" y="41"/>
                      </a:lnTo>
                      <a:lnTo>
                        <a:pt x="150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31" name="Freeform 1659"/>
                <p:cNvSpPr>
                  <a:spLocks/>
                </p:cNvSpPr>
                <p:nvPr/>
              </p:nvSpPr>
              <p:spPr bwMode="auto">
                <a:xfrm>
                  <a:off x="1935" y="3456"/>
                  <a:ext cx="6" cy="6"/>
                </a:xfrm>
                <a:custGeom>
                  <a:avLst/>
                  <a:gdLst>
                    <a:gd name="T0" fmla="*/ 0 w 40"/>
                    <a:gd name="T1" fmla="*/ 0 h 40"/>
                    <a:gd name="T2" fmla="*/ 0 w 40"/>
                    <a:gd name="T3" fmla="*/ 0 h 40"/>
                    <a:gd name="T4" fmla="*/ 0 w 40"/>
                    <a:gd name="T5" fmla="*/ 0 h 40"/>
                    <a:gd name="T6" fmla="*/ 0 w 40"/>
                    <a:gd name="T7" fmla="*/ 0 h 40"/>
                    <a:gd name="T8" fmla="*/ 0 w 40"/>
                    <a:gd name="T9" fmla="*/ 0 h 40"/>
                    <a:gd name="T10" fmla="*/ 0 w 40"/>
                    <a:gd name="T11" fmla="*/ 0 h 40"/>
                    <a:gd name="T12" fmla="*/ 0 w 40"/>
                    <a:gd name="T13" fmla="*/ 0 h 40"/>
                    <a:gd name="T14" fmla="*/ 0 w 40"/>
                    <a:gd name="T15" fmla="*/ 0 h 40"/>
                    <a:gd name="T16" fmla="*/ 0 w 40"/>
                    <a:gd name="T17" fmla="*/ 0 h 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0"/>
                    <a:gd name="T28" fmla="*/ 0 h 40"/>
                    <a:gd name="T29" fmla="*/ 40 w 40"/>
                    <a:gd name="T30" fmla="*/ 40 h 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0" h="40">
                      <a:moveTo>
                        <a:pt x="0" y="0"/>
                      </a:moveTo>
                      <a:lnTo>
                        <a:pt x="17" y="40"/>
                      </a:lnTo>
                      <a:lnTo>
                        <a:pt x="21" y="38"/>
                      </a:lnTo>
                      <a:lnTo>
                        <a:pt x="26" y="35"/>
                      </a:lnTo>
                      <a:lnTo>
                        <a:pt x="31" y="32"/>
                      </a:lnTo>
                      <a:lnTo>
                        <a:pt x="34" y="28"/>
                      </a:lnTo>
                      <a:lnTo>
                        <a:pt x="37" y="23"/>
                      </a:lnTo>
                      <a:lnTo>
                        <a:pt x="4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32" name="Freeform 1660"/>
                <p:cNvSpPr>
                  <a:spLocks/>
                </p:cNvSpPr>
                <p:nvPr/>
              </p:nvSpPr>
              <p:spPr bwMode="auto">
                <a:xfrm>
                  <a:off x="1937" y="3458"/>
                  <a:ext cx="4" cy="4"/>
                </a:xfrm>
                <a:custGeom>
                  <a:avLst/>
                  <a:gdLst>
                    <a:gd name="T0" fmla="*/ 0 w 23"/>
                    <a:gd name="T1" fmla="*/ 0 h 23"/>
                    <a:gd name="T2" fmla="*/ 0 w 23"/>
                    <a:gd name="T3" fmla="*/ 0 h 23"/>
                    <a:gd name="T4" fmla="*/ 0 w 23"/>
                    <a:gd name="T5" fmla="*/ 0 h 23"/>
                    <a:gd name="T6" fmla="*/ 0 w 23"/>
                    <a:gd name="T7" fmla="*/ 0 h 23"/>
                    <a:gd name="T8" fmla="*/ 0 w 23"/>
                    <a:gd name="T9" fmla="*/ 0 h 23"/>
                    <a:gd name="T10" fmla="*/ 0 w 23"/>
                    <a:gd name="T11" fmla="*/ 0 h 23"/>
                    <a:gd name="T12" fmla="*/ 0 w 23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23"/>
                    <a:gd name="T23" fmla="*/ 23 w 23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23">
                      <a:moveTo>
                        <a:pt x="0" y="23"/>
                      </a:moveTo>
                      <a:lnTo>
                        <a:pt x="4" y="21"/>
                      </a:lnTo>
                      <a:lnTo>
                        <a:pt x="9" y="18"/>
                      </a:lnTo>
                      <a:lnTo>
                        <a:pt x="14" y="15"/>
                      </a:lnTo>
                      <a:lnTo>
                        <a:pt x="17" y="11"/>
                      </a:lnTo>
                      <a:lnTo>
                        <a:pt x="20" y="6"/>
                      </a:lnTo>
                      <a:lnTo>
                        <a:pt x="2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33" name="Freeform 1661"/>
                <p:cNvSpPr>
                  <a:spLocks/>
                </p:cNvSpPr>
                <p:nvPr/>
              </p:nvSpPr>
              <p:spPr bwMode="auto">
                <a:xfrm>
                  <a:off x="1928" y="3428"/>
                  <a:ext cx="24" cy="30"/>
                </a:xfrm>
                <a:custGeom>
                  <a:avLst/>
                  <a:gdLst>
                    <a:gd name="T0" fmla="*/ 0 w 143"/>
                    <a:gd name="T1" fmla="*/ 0 h 185"/>
                    <a:gd name="T2" fmla="*/ 0 w 143"/>
                    <a:gd name="T3" fmla="*/ 0 h 185"/>
                    <a:gd name="T4" fmla="*/ 0 w 143"/>
                    <a:gd name="T5" fmla="*/ 0 h 185"/>
                    <a:gd name="T6" fmla="*/ 0 w 143"/>
                    <a:gd name="T7" fmla="*/ 0 h 185"/>
                    <a:gd name="T8" fmla="*/ 0 w 143"/>
                    <a:gd name="T9" fmla="*/ 0 h 185"/>
                    <a:gd name="T10" fmla="*/ 0 w 143"/>
                    <a:gd name="T11" fmla="*/ 0 h 185"/>
                    <a:gd name="T12" fmla="*/ 0 w 143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5"/>
                    <a:gd name="T23" fmla="*/ 143 w 143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5">
                      <a:moveTo>
                        <a:pt x="0" y="151"/>
                      </a:moveTo>
                      <a:lnTo>
                        <a:pt x="41" y="168"/>
                      </a:lnTo>
                      <a:lnTo>
                        <a:pt x="81" y="185"/>
                      </a:lnTo>
                      <a:lnTo>
                        <a:pt x="143" y="34"/>
                      </a:lnTo>
                      <a:lnTo>
                        <a:pt x="103" y="17"/>
                      </a:lnTo>
                      <a:lnTo>
                        <a:pt x="62" y="0"/>
                      </a:lnTo>
                      <a:lnTo>
                        <a:pt x="0" y="1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34" name="Freeform 1662"/>
                <p:cNvSpPr>
                  <a:spLocks/>
                </p:cNvSpPr>
                <p:nvPr/>
              </p:nvSpPr>
              <p:spPr bwMode="auto">
                <a:xfrm>
                  <a:off x="1928" y="3428"/>
                  <a:ext cx="24" cy="30"/>
                </a:xfrm>
                <a:custGeom>
                  <a:avLst/>
                  <a:gdLst>
                    <a:gd name="T0" fmla="*/ 0 w 143"/>
                    <a:gd name="T1" fmla="*/ 0 h 185"/>
                    <a:gd name="T2" fmla="*/ 0 w 143"/>
                    <a:gd name="T3" fmla="*/ 0 h 185"/>
                    <a:gd name="T4" fmla="*/ 0 w 143"/>
                    <a:gd name="T5" fmla="*/ 0 h 185"/>
                    <a:gd name="T6" fmla="*/ 0 w 143"/>
                    <a:gd name="T7" fmla="*/ 0 h 185"/>
                    <a:gd name="T8" fmla="*/ 0 w 143"/>
                    <a:gd name="T9" fmla="*/ 0 h 185"/>
                    <a:gd name="T10" fmla="*/ 0 w 143"/>
                    <a:gd name="T11" fmla="*/ 0 h 185"/>
                    <a:gd name="T12" fmla="*/ 0 w 143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5"/>
                    <a:gd name="T23" fmla="*/ 143 w 143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5">
                      <a:moveTo>
                        <a:pt x="0" y="151"/>
                      </a:moveTo>
                      <a:lnTo>
                        <a:pt x="41" y="168"/>
                      </a:lnTo>
                      <a:lnTo>
                        <a:pt x="81" y="185"/>
                      </a:lnTo>
                      <a:lnTo>
                        <a:pt x="143" y="34"/>
                      </a:lnTo>
                      <a:lnTo>
                        <a:pt x="103" y="17"/>
                      </a:lnTo>
                      <a:lnTo>
                        <a:pt x="62" y="0"/>
                      </a:lnTo>
                      <a:lnTo>
                        <a:pt x="0" y="15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35" name="Freeform 1663"/>
                <p:cNvSpPr>
                  <a:spLocks/>
                </p:cNvSpPr>
                <p:nvPr/>
              </p:nvSpPr>
              <p:spPr bwMode="auto">
                <a:xfrm>
                  <a:off x="1938" y="3423"/>
                  <a:ext cx="14" cy="10"/>
                </a:xfrm>
                <a:custGeom>
                  <a:avLst/>
                  <a:gdLst>
                    <a:gd name="T0" fmla="*/ 0 w 84"/>
                    <a:gd name="T1" fmla="*/ 0 h 61"/>
                    <a:gd name="T2" fmla="*/ 0 w 84"/>
                    <a:gd name="T3" fmla="*/ 0 h 61"/>
                    <a:gd name="T4" fmla="*/ 0 w 84"/>
                    <a:gd name="T5" fmla="*/ 0 h 61"/>
                    <a:gd name="T6" fmla="*/ 0 w 84"/>
                    <a:gd name="T7" fmla="*/ 0 h 61"/>
                    <a:gd name="T8" fmla="*/ 0 w 84"/>
                    <a:gd name="T9" fmla="*/ 0 h 61"/>
                    <a:gd name="T10" fmla="*/ 0 w 84"/>
                    <a:gd name="T11" fmla="*/ 0 h 61"/>
                    <a:gd name="T12" fmla="*/ 0 w 84"/>
                    <a:gd name="T13" fmla="*/ 0 h 61"/>
                    <a:gd name="T14" fmla="*/ 0 w 84"/>
                    <a:gd name="T15" fmla="*/ 0 h 61"/>
                    <a:gd name="T16" fmla="*/ 0 w 84"/>
                    <a:gd name="T17" fmla="*/ 0 h 61"/>
                    <a:gd name="T18" fmla="*/ 0 w 84"/>
                    <a:gd name="T19" fmla="*/ 0 h 61"/>
                    <a:gd name="T20" fmla="*/ 0 w 84"/>
                    <a:gd name="T21" fmla="*/ 0 h 61"/>
                    <a:gd name="T22" fmla="*/ 0 w 84"/>
                    <a:gd name="T23" fmla="*/ 0 h 61"/>
                    <a:gd name="T24" fmla="*/ 0 w 84"/>
                    <a:gd name="T25" fmla="*/ 0 h 61"/>
                    <a:gd name="T26" fmla="*/ 0 w 84"/>
                    <a:gd name="T27" fmla="*/ 0 h 61"/>
                    <a:gd name="T28" fmla="*/ 0 w 84"/>
                    <a:gd name="T29" fmla="*/ 0 h 61"/>
                    <a:gd name="T30" fmla="*/ 0 w 84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4"/>
                    <a:gd name="T49" fmla="*/ 0 h 61"/>
                    <a:gd name="T50" fmla="*/ 84 w 84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4" h="61">
                      <a:moveTo>
                        <a:pt x="41" y="44"/>
                      </a:moveTo>
                      <a:lnTo>
                        <a:pt x="0" y="27"/>
                      </a:lnTo>
                      <a:lnTo>
                        <a:pt x="5" y="17"/>
                      </a:lnTo>
                      <a:lnTo>
                        <a:pt x="12" y="10"/>
                      </a:lnTo>
                      <a:lnTo>
                        <a:pt x="21" y="5"/>
                      </a:lnTo>
                      <a:lnTo>
                        <a:pt x="31" y="0"/>
                      </a:lnTo>
                      <a:lnTo>
                        <a:pt x="42" y="0"/>
                      </a:lnTo>
                      <a:lnTo>
                        <a:pt x="52" y="1"/>
                      </a:lnTo>
                      <a:lnTo>
                        <a:pt x="62" y="6"/>
                      </a:lnTo>
                      <a:lnTo>
                        <a:pt x="70" y="12"/>
                      </a:lnTo>
                      <a:lnTo>
                        <a:pt x="78" y="20"/>
                      </a:lnTo>
                      <a:lnTo>
                        <a:pt x="82" y="29"/>
                      </a:lnTo>
                      <a:lnTo>
                        <a:pt x="84" y="40"/>
                      </a:lnTo>
                      <a:lnTo>
                        <a:pt x="84" y="51"/>
                      </a:lnTo>
                      <a:lnTo>
                        <a:pt x="81" y="61"/>
                      </a:lnTo>
                      <a:lnTo>
                        <a:pt x="41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36" name="Freeform 1664"/>
                <p:cNvSpPr>
                  <a:spLocks/>
                </p:cNvSpPr>
                <p:nvPr/>
              </p:nvSpPr>
              <p:spPr bwMode="auto">
                <a:xfrm>
                  <a:off x="1938" y="3423"/>
                  <a:ext cx="14" cy="10"/>
                </a:xfrm>
                <a:custGeom>
                  <a:avLst/>
                  <a:gdLst>
                    <a:gd name="T0" fmla="*/ 0 w 84"/>
                    <a:gd name="T1" fmla="*/ 0 h 61"/>
                    <a:gd name="T2" fmla="*/ 0 w 84"/>
                    <a:gd name="T3" fmla="*/ 0 h 61"/>
                    <a:gd name="T4" fmla="*/ 0 w 84"/>
                    <a:gd name="T5" fmla="*/ 0 h 61"/>
                    <a:gd name="T6" fmla="*/ 0 w 84"/>
                    <a:gd name="T7" fmla="*/ 0 h 61"/>
                    <a:gd name="T8" fmla="*/ 0 w 84"/>
                    <a:gd name="T9" fmla="*/ 0 h 61"/>
                    <a:gd name="T10" fmla="*/ 0 w 84"/>
                    <a:gd name="T11" fmla="*/ 0 h 61"/>
                    <a:gd name="T12" fmla="*/ 0 w 84"/>
                    <a:gd name="T13" fmla="*/ 0 h 61"/>
                    <a:gd name="T14" fmla="*/ 0 w 84"/>
                    <a:gd name="T15" fmla="*/ 0 h 61"/>
                    <a:gd name="T16" fmla="*/ 0 w 84"/>
                    <a:gd name="T17" fmla="*/ 0 h 61"/>
                    <a:gd name="T18" fmla="*/ 0 w 84"/>
                    <a:gd name="T19" fmla="*/ 0 h 61"/>
                    <a:gd name="T20" fmla="*/ 0 w 84"/>
                    <a:gd name="T21" fmla="*/ 0 h 61"/>
                    <a:gd name="T22" fmla="*/ 0 w 84"/>
                    <a:gd name="T23" fmla="*/ 0 h 61"/>
                    <a:gd name="T24" fmla="*/ 0 w 84"/>
                    <a:gd name="T25" fmla="*/ 0 h 61"/>
                    <a:gd name="T26" fmla="*/ 0 w 84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"/>
                    <a:gd name="T43" fmla="*/ 0 h 61"/>
                    <a:gd name="T44" fmla="*/ 84 w 84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" h="61">
                      <a:moveTo>
                        <a:pt x="0" y="27"/>
                      </a:moveTo>
                      <a:lnTo>
                        <a:pt x="5" y="17"/>
                      </a:lnTo>
                      <a:lnTo>
                        <a:pt x="12" y="10"/>
                      </a:lnTo>
                      <a:lnTo>
                        <a:pt x="21" y="5"/>
                      </a:lnTo>
                      <a:lnTo>
                        <a:pt x="31" y="0"/>
                      </a:lnTo>
                      <a:lnTo>
                        <a:pt x="42" y="0"/>
                      </a:lnTo>
                      <a:lnTo>
                        <a:pt x="52" y="1"/>
                      </a:lnTo>
                      <a:lnTo>
                        <a:pt x="62" y="6"/>
                      </a:lnTo>
                      <a:lnTo>
                        <a:pt x="70" y="12"/>
                      </a:lnTo>
                      <a:lnTo>
                        <a:pt x="78" y="20"/>
                      </a:lnTo>
                      <a:lnTo>
                        <a:pt x="82" y="29"/>
                      </a:lnTo>
                      <a:lnTo>
                        <a:pt x="84" y="40"/>
                      </a:lnTo>
                      <a:lnTo>
                        <a:pt x="84" y="51"/>
                      </a:lnTo>
                      <a:lnTo>
                        <a:pt x="81" y="6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37" name="Freeform 1665"/>
                <p:cNvSpPr>
                  <a:spLocks/>
                </p:cNvSpPr>
                <p:nvPr/>
              </p:nvSpPr>
              <p:spPr bwMode="auto">
                <a:xfrm>
                  <a:off x="1855" y="3423"/>
                  <a:ext cx="14" cy="10"/>
                </a:xfrm>
                <a:custGeom>
                  <a:avLst/>
                  <a:gdLst>
                    <a:gd name="T0" fmla="*/ 0 w 84"/>
                    <a:gd name="T1" fmla="*/ 0 h 61"/>
                    <a:gd name="T2" fmla="*/ 0 w 84"/>
                    <a:gd name="T3" fmla="*/ 0 h 61"/>
                    <a:gd name="T4" fmla="*/ 0 w 84"/>
                    <a:gd name="T5" fmla="*/ 0 h 61"/>
                    <a:gd name="T6" fmla="*/ 0 w 84"/>
                    <a:gd name="T7" fmla="*/ 0 h 61"/>
                    <a:gd name="T8" fmla="*/ 0 w 84"/>
                    <a:gd name="T9" fmla="*/ 0 h 61"/>
                    <a:gd name="T10" fmla="*/ 0 w 84"/>
                    <a:gd name="T11" fmla="*/ 0 h 61"/>
                    <a:gd name="T12" fmla="*/ 0 w 84"/>
                    <a:gd name="T13" fmla="*/ 0 h 61"/>
                    <a:gd name="T14" fmla="*/ 0 w 84"/>
                    <a:gd name="T15" fmla="*/ 0 h 61"/>
                    <a:gd name="T16" fmla="*/ 0 w 84"/>
                    <a:gd name="T17" fmla="*/ 0 h 61"/>
                    <a:gd name="T18" fmla="*/ 0 w 84"/>
                    <a:gd name="T19" fmla="*/ 0 h 61"/>
                    <a:gd name="T20" fmla="*/ 0 w 84"/>
                    <a:gd name="T21" fmla="*/ 0 h 61"/>
                    <a:gd name="T22" fmla="*/ 0 w 84"/>
                    <a:gd name="T23" fmla="*/ 0 h 61"/>
                    <a:gd name="T24" fmla="*/ 0 w 84"/>
                    <a:gd name="T25" fmla="*/ 0 h 61"/>
                    <a:gd name="T26" fmla="*/ 0 w 84"/>
                    <a:gd name="T27" fmla="*/ 0 h 61"/>
                    <a:gd name="T28" fmla="*/ 0 w 84"/>
                    <a:gd name="T29" fmla="*/ 0 h 61"/>
                    <a:gd name="T30" fmla="*/ 0 w 84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4"/>
                    <a:gd name="T49" fmla="*/ 0 h 61"/>
                    <a:gd name="T50" fmla="*/ 84 w 84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4" h="61">
                      <a:moveTo>
                        <a:pt x="44" y="44"/>
                      </a:moveTo>
                      <a:lnTo>
                        <a:pt x="3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6" y="20"/>
                      </a:lnTo>
                      <a:lnTo>
                        <a:pt x="14" y="12"/>
                      </a:lnTo>
                      <a:lnTo>
                        <a:pt x="22" y="6"/>
                      </a:lnTo>
                      <a:lnTo>
                        <a:pt x="32" y="1"/>
                      </a:lnTo>
                      <a:lnTo>
                        <a:pt x="43" y="0"/>
                      </a:lnTo>
                      <a:lnTo>
                        <a:pt x="53" y="0"/>
                      </a:lnTo>
                      <a:lnTo>
                        <a:pt x="63" y="5"/>
                      </a:lnTo>
                      <a:lnTo>
                        <a:pt x="73" y="10"/>
                      </a:lnTo>
                      <a:lnTo>
                        <a:pt x="79" y="17"/>
                      </a:lnTo>
                      <a:lnTo>
                        <a:pt x="84" y="27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38" name="Freeform 1666"/>
                <p:cNvSpPr>
                  <a:spLocks/>
                </p:cNvSpPr>
                <p:nvPr/>
              </p:nvSpPr>
              <p:spPr bwMode="auto">
                <a:xfrm>
                  <a:off x="1855" y="3423"/>
                  <a:ext cx="14" cy="10"/>
                </a:xfrm>
                <a:custGeom>
                  <a:avLst/>
                  <a:gdLst>
                    <a:gd name="T0" fmla="*/ 0 w 84"/>
                    <a:gd name="T1" fmla="*/ 0 h 61"/>
                    <a:gd name="T2" fmla="*/ 0 w 84"/>
                    <a:gd name="T3" fmla="*/ 0 h 61"/>
                    <a:gd name="T4" fmla="*/ 0 w 84"/>
                    <a:gd name="T5" fmla="*/ 0 h 61"/>
                    <a:gd name="T6" fmla="*/ 0 w 84"/>
                    <a:gd name="T7" fmla="*/ 0 h 61"/>
                    <a:gd name="T8" fmla="*/ 0 w 84"/>
                    <a:gd name="T9" fmla="*/ 0 h 61"/>
                    <a:gd name="T10" fmla="*/ 0 w 84"/>
                    <a:gd name="T11" fmla="*/ 0 h 61"/>
                    <a:gd name="T12" fmla="*/ 0 w 84"/>
                    <a:gd name="T13" fmla="*/ 0 h 61"/>
                    <a:gd name="T14" fmla="*/ 0 w 84"/>
                    <a:gd name="T15" fmla="*/ 0 h 61"/>
                    <a:gd name="T16" fmla="*/ 0 w 84"/>
                    <a:gd name="T17" fmla="*/ 0 h 61"/>
                    <a:gd name="T18" fmla="*/ 0 w 84"/>
                    <a:gd name="T19" fmla="*/ 0 h 61"/>
                    <a:gd name="T20" fmla="*/ 0 w 84"/>
                    <a:gd name="T21" fmla="*/ 0 h 61"/>
                    <a:gd name="T22" fmla="*/ 0 w 84"/>
                    <a:gd name="T23" fmla="*/ 0 h 61"/>
                    <a:gd name="T24" fmla="*/ 0 w 84"/>
                    <a:gd name="T25" fmla="*/ 0 h 61"/>
                    <a:gd name="T26" fmla="*/ 0 w 84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"/>
                    <a:gd name="T43" fmla="*/ 0 h 61"/>
                    <a:gd name="T44" fmla="*/ 84 w 84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" h="61">
                      <a:moveTo>
                        <a:pt x="3" y="61"/>
                      </a:move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6" y="20"/>
                      </a:lnTo>
                      <a:lnTo>
                        <a:pt x="14" y="12"/>
                      </a:lnTo>
                      <a:lnTo>
                        <a:pt x="22" y="6"/>
                      </a:lnTo>
                      <a:lnTo>
                        <a:pt x="32" y="1"/>
                      </a:lnTo>
                      <a:lnTo>
                        <a:pt x="43" y="0"/>
                      </a:lnTo>
                      <a:lnTo>
                        <a:pt x="53" y="0"/>
                      </a:lnTo>
                      <a:lnTo>
                        <a:pt x="63" y="5"/>
                      </a:lnTo>
                      <a:lnTo>
                        <a:pt x="73" y="10"/>
                      </a:lnTo>
                      <a:lnTo>
                        <a:pt x="79" y="17"/>
                      </a:lnTo>
                      <a:lnTo>
                        <a:pt x="84" y="2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39" name="Freeform 1667"/>
                <p:cNvSpPr>
                  <a:spLocks/>
                </p:cNvSpPr>
                <p:nvPr/>
              </p:nvSpPr>
              <p:spPr bwMode="auto">
                <a:xfrm>
                  <a:off x="1856" y="3428"/>
                  <a:ext cx="23" cy="30"/>
                </a:xfrm>
                <a:custGeom>
                  <a:avLst/>
                  <a:gdLst>
                    <a:gd name="T0" fmla="*/ 0 w 143"/>
                    <a:gd name="T1" fmla="*/ 0 h 185"/>
                    <a:gd name="T2" fmla="*/ 0 w 143"/>
                    <a:gd name="T3" fmla="*/ 0 h 185"/>
                    <a:gd name="T4" fmla="*/ 0 w 143"/>
                    <a:gd name="T5" fmla="*/ 0 h 185"/>
                    <a:gd name="T6" fmla="*/ 0 w 143"/>
                    <a:gd name="T7" fmla="*/ 0 h 185"/>
                    <a:gd name="T8" fmla="*/ 0 w 143"/>
                    <a:gd name="T9" fmla="*/ 0 h 185"/>
                    <a:gd name="T10" fmla="*/ 0 w 143"/>
                    <a:gd name="T11" fmla="*/ 0 h 185"/>
                    <a:gd name="T12" fmla="*/ 0 w 143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5"/>
                    <a:gd name="T23" fmla="*/ 143 w 143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5">
                      <a:moveTo>
                        <a:pt x="81" y="0"/>
                      </a:move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2" y="185"/>
                      </a:lnTo>
                      <a:lnTo>
                        <a:pt x="103" y="168"/>
                      </a:lnTo>
                      <a:lnTo>
                        <a:pt x="143" y="151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40" name="Freeform 1668"/>
                <p:cNvSpPr>
                  <a:spLocks/>
                </p:cNvSpPr>
                <p:nvPr/>
              </p:nvSpPr>
              <p:spPr bwMode="auto">
                <a:xfrm>
                  <a:off x="1856" y="3428"/>
                  <a:ext cx="23" cy="30"/>
                </a:xfrm>
                <a:custGeom>
                  <a:avLst/>
                  <a:gdLst>
                    <a:gd name="T0" fmla="*/ 0 w 143"/>
                    <a:gd name="T1" fmla="*/ 0 h 185"/>
                    <a:gd name="T2" fmla="*/ 0 w 143"/>
                    <a:gd name="T3" fmla="*/ 0 h 185"/>
                    <a:gd name="T4" fmla="*/ 0 w 143"/>
                    <a:gd name="T5" fmla="*/ 0 h 185"/>
                    <a:gd name="T6" fmla="*/ 0 w 143"/>
                    <a:gd name="T7" fmla="*/ 0 h 185"/>
                    <a:gd name="T8" fmla="*/ 0 w 143"/>
                    <a:gd name="T9" fmla="*/ 0 h 185"/>
                    <a:gd name="T10" fmla="*/ 0 w 143"/>
                    <a:gd name="T11" fmla="*/ 0 h 185"/>
                    <a:gd name="T12" fmla="*/ 0 w 143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5"/>
                    <a:gd name="T23" fmla="*/ 143 w 143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5">
                      <a:moveTo>
                        <a:pt x="81" y="0"/>
                      </a:move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2" y="185"/>
                      </a:lnTo>
                      <a:lnTo>
                        <a:pt x="103" y="168"/>
                      </a:lnTo>
                      <a:lnTo>
                        <a:pt x="143" y="151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41" name="Freeform 1669"/>
                <p:cNvSpPr>
                  <a:spLocks/>
                </p:cNvSpPr>
                <p:nvPr/>
              </p:nvSpPr>
              <p:spPr bwMode="auto">
                <a:xfrm>
                  <a:off x="1866" y="3456"/>
                  <a:ext cx="7" cy="6"/>
                </a:xfrm>
                <a:custGeom>
                  <a:avLst/>
                  <a:gdLst>
                    <a:gd name="T0" fmla="*/ 0 w 41"/>
                    <a:gd name="T1" fmla="*/ 0 h 40"/>
                    <a:gd name="T2" fmla="*/ 0 w 41"/>
                    <a:gd name="T3" fmla="*/ 0 h 40"/>
                    <a:gd name="T4" fmla="*/ 0 w 41"/>
                    <a:gd name="T5" fmla="*/ 0 h 40"/>
                    <a:gd name="T6" fmla="*/ 0 w 41"/>
                    <a:gd name="T7" fmla="*/ 0 h 40"/>
                    <a:gd name="T8" fmla="*/ 0 w 41"/>
                    <a:gd name="T9" fmla="*/ 0 h 40"/>
                    <a:gd name="T10" fmla="*/ 0 w 41"/>
                    <a:gd name="T11" fmla="*/ 0 h 40"/>
                    <a:gd name="T12" fmla="*/ 0 w 41"/>
                    <a:gd name="T13" fmla="*/ 0 h 40"/>
                    <a:gd name="T14" fmla="*/ 0 w 41"/>
                    <a:gd name="T15" fmla="*/ 0 h 40"/>
                    <a:gd name="T16" fmla="*/ 0 w 41"/>
                    <a:gd name="T17" fmla="*/ 0 h 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1"/>
                    <a:gd name="T28" fmla="*/ 0 h 40"/>
                    <a:gd name="T29" fmla="*/ 41 w 41"/>
                    <a:gd name="T30" fmla="*/ 40 h 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1" h="40">
                      <a:moveTo>
                        <a:pt x="41" y="0"/>
                      </a:moveTo>
                      <a:lnTo>
                        <a:pt x="0" y="17"/>
                      </a:lnTo>
                      <a:lnTo>
                        <a:pt x="2" y="21"/>
                      </a:lnTo>
                      <a:lnTo>
                        <a:pt x="5" y="27"/>
                      </a:lnTo>
                      <a:lnTo>
                        <a:pt x="9" y="31"/>
                      </a:lnTo>
                      <a:lnTo>
                        <a:pt x="13" y="34"/>
                      </a:lnTo>
                      <a:lnTo>
                        <a:pt x="17" y="37"/>
                      </a:lnTo>
                      <a:lnTo>
                        <a:pt x="24" y="40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42" name="Freeform 1670"/>
                <p:cNvSpPr>
                  <a:spLocks/>
                </p:cNvSpPr>
                <p:nvPr/>
              </p:nvSpPr>
              <p:spPr bwMode="auto">
                <a:xfrm>
                  <a:off x="1866" y="3458"/>
                  <a:ext cx="4" cy="4"/>
                </a:xfrm>
                <a:custGeom>
                  <a:avLst/>
                  <a:gdLst>
                    <a:gd name="T0" fmla="*/ 0 w 24"/>
                    <a:gd name="T1" fmla="*/ 0 h 23"/>
                    <a:gd name="T2" fmla="*/ 0 w 24"/>
                    <a:gd name="T3" fmla="*/ 0 h 23"/>
                    <a:gd name="T4" fmla="*/ 0 w 24"/>
                    <a:gd name="T5" fmla="*/ 0 h 23"/>
                    <a:gd name="T6" fmla="*/ 0 w 24"/>
                    <a:gd name="T7" fmla="*/ 0 h 23"/>
                    <a:gd name="T8" fmla="*/ 0 w 24"/>
                    <a:gd name="T9" fmla="*/ 0 h 23"/>
                    <a:gd name="T10" fmla="*/ 0 w 24"/>
                    <a:gd name="T11" fmla="*/ 0 h 23"/>
                    <a:gd name="T12" fmla="*/ 0 w 24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"/>
                    <a:gd name="T22" fmla="*/ 0 h 23"/>
                    <a:gd name="T23" fmla="*/ 24 w 24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" h="23">
                      <a:moveTo>
                        <a:pt x="0" y="0"/>
                      </a:moveTo>
                      <a:lnTo>
                        <a:pt x="2" y="4"/>
                      </a:lnTo>
                      <a:lnTo>
                        <a:pt x="5" y="10"/>
                      </a:lnTo>
                      <a:lnTo>
                        <a:pt x="9" y="14"/>
                      </a:lnTo>
                      <a:lnTo>
                        <a:pt x="13" y="17"/>
                      </a:lnTo>
                      <a:lnTo>
                        <a:pt x="17" y="20"/>
                      </a:lnTo>
                      <a:lnTo>
                        <a:pt x="24" y="2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43" name="Freeform 1671"/>
                <p:cNvSpPr>
                  <a:spLocks/>
                </p:cNvSpPr>
                <p:nvPr/>
              </p:nvSpPr>
              <p:spPr bwMode="auto">
                <a:xfrm>
                  <a:off x="1870" y="3449"/>
                  <a:ext cx="31" cy="24"/>
                </a:xfrm>
                <a:custGeom>
                  <a:avLst/>
                  <a:gdLst>
                    <a:gd name="T0" fmla="*/ 0 w 184"/>
                    <a:gd name="T1" fmla="*/ 0 h 143"/>
                    <a:gd name="T2" fmla="*/ 0 w 184"/>
                    <a:gd name="T3" fmla="*/ 0 h 143"/>
                    <a:gd name="T4" fmla="*/ 0 w 184"/>
                    <a:gd name="T5" fmla="*/ 0 h 143"/>
                    <a:gd name="T6" fmla="*/ 0 w 184"/>
                    <a:gd name="T7" fmla="*/ 0 h 143"/>
                    <a:gd name="T8" fmla="*/ 0 w 184"/>
                    <a:gd name="T9" fmla="*/ 0 h 143"/>
                    <a:gd name="T10" fmla="*/ 0 w 184"/>
                    <a:gd name="T11" fmla="*/ 0 h 143"/>
                    <a:gd name="T12" fmla="*/ 0 w 184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3"/>
                    <a:gd name="T23" fmla="*/ 184 w 184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3">
                      <a:moveTo>
                        <a:pt x="34" y="0"/>
                      </a:moveTo>
                      <a:lnTo>
                        <a:pt x="17" y="41"/>
                      </a:lnTo>
                      <a:lnTo>
                        <a:pt x="0" y="81"/>
                      </a:lnTo>
                      <a:lnTo>
                        <a:pt x="150" y="143"/>
                      </a:lnTo>
                      <a:lnTo>
                        <a:pt x="167" y="103"/>
                      </a:lnTo>
                      <a:lnTo>
                        <a:pt x="184" y="6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44" name="Freeform 1672"/>
                <p:cNvSpPr>
                  <a:spLocks/>
                </p:cNvSpPr>
                <p:nvPr/>
              </p:nvSpPr>
              <p:spPr bwMode="auto">
                <a:xfrm>
                  <a:off x="1870" y="3449"/>
                  <a:ext cx="31" cy="24"/>
                </a:xfrm>
                <a:custGeom>
                  <a:avLst/>
                  <a:gdLst>
                    <a:gd name="T0" fmla="*/ 0 w 184"/>
                    <a:gd name="T1" fmla="*/ 0 h 143"/>
                    <a:gd name="T2" fmla="*/ 0 w 184"/>
                    <a:gd name="T3" fmla="*/ 0 h 143"/>
                    <a:gd name="T4" fmla="*/ 0 w 184"/>
                    <a:gd name="T5" fmla="*/ 0 h 143"/>
                    <a:gd name="T6" fmla="*/ 0 w 184"/>
                    <a:gd name="T7" fmla="*/ 0 h 143"/>
                    <a:gd name="T8" fmla="*/ 0 w 184"/>
                    <a:gd name="T9" fmla="*/ 0 h 143"/>
                    <a:gd name="T10" fmla="*/ 0 w 184"/>
                    <a:gd name="T11" fmla="*/ 0 h 143"/>
                    <a:gd name="T12" fmla="*/ 0 w 184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3"/>
                    <a:gd name="T23" fmla="*/ 184 w 184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3">
                      <a:moveTo>
                        <a:pt x="34" y="0"/>
                      </a:moveTo>
                      <a:lnTo>
                        <a:pt x="17" y="41"/>
                      </a:lnTo>
                      <a:lnTo>
                        <a:pt x="0" y="81"/>
                      </a:lnTo>
                      <a:lnTo>
                        <a:pt x="150" y="143"/>
                      </a:lnTo>
                      <a:lnTo>
                        <a:pt x="167" y="103"/>
                      </a:lnTo>
                      <a:lnTo>
                        <a:pt x="184" y="6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45" name="Freeform 1673"/>
                <p:cNvSpPr>
                  <a:spLocks/>
                </p:cNvSpPr>
                <p:nvPr/>
              </p:nvSpPr>
              <p:spPr bwMode="auto">
                <a:xfrm>
                  <a:off x="1895" y="3459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w 61"/>
                    <a:gd name="T29" fmla="*/ 0 h 85"/>
                    <a:gd name="T30" fmla="*/ 0 w 61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5"/>
                    <a:gd name="T50" fmla="*/ 61 w 61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5">
                      <a:moveTo>
                        <a:pt x="17" y="41"/>
                      </a:moveTo>
                      <a:lnTo>
                        <a:pt x="34" y="0"/>
                      </a:lnTo>
                      <a:lnTo>
                        <a:pt x="44" y="6"/>
                      </a:lnTo>
                      <a:lnTo>
                        <a:pt x="52" y="12"/>
                      </a:lnTo>
                      <a:lnTo>
                        <a:pt x="57" y="22"/>
                      </a:lnTo>
                      <a:lnTo>
                        <a:pt x="61" y="31"/>
                      </a:lnTo>
                      <a:lnTo>
                        <a:pt x="61" y="42"/>
                      </a:lnTo>
                      <a:lnTo>
                        <a:pt x="60" y="53"/>
                      </a:lnTo>
                      <a:lnTo>
                        <a:pt x="56" y="62"/>
                      </a:lnTo>
                      <a:lnTo>
                        <a:pt x="49" y="71"/>
                      </a:lnTo>
                      <a:lnTo>
                        <a:pt x="42" y="78"/>
                      </a:lnTo>
                      <a:lnTo>
                        <a:pt x="32" y="83"/>
                      </a:lnTo>
                      <a:lnTo>
                        <a:pt x="22" y="85"/>
                      </a:lnTo>
                      <a:lnTo>
                        <a:pt x="11" y="85"/>
                      </a:lnTo>
                      <a:lnTo>
                        <a:pt x="0" y="81"/>
                      </a:lnTo>
                      <a:lnTo>
                        <a:pt x="17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46" name="Freeform 1674"/>
                <p:cNvSpPr>
                  <a:spLocks/>
                </p:cNvSpPr>
                <p:nvPr/>
              </p:nvSpPr>
              <p:spPr bwMode="auto">
                <a:xfrm>
                  <a:off x="1895" y="3459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5"/>
                    <a:gd name="T44" fmla="*/ 61 w 61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5">
                      <a:moveTo>
                        <a:pt x="34" y="0"/>
                      </a:moveTo>
                      <a:lnTo>
                        <a:pt x="44" y="6"/>
                      </a:lnTo>
                      <a:lnTo>
                        <a:pt x="52" y="12"/>
                      </a:lnTo>
                      <a:lnTo>
                        <a:pt x="57" y="22"/>
                      </a:lnTo>
                      <a:lnTo>
                        <a:pt x="61" y="31"/>
                      </a:lnTo>
                      <a:lnTo>
                        <a:pt x="61" y="42"/>
                      </a:lnTo>
                      <a:lnTo>
                        <a:pt x="60" y="53"/>
                      </a:lnTo>
                      <a:lnTo>
                        <a:pt x="56" y="62"/>
                      </a:lnTo>
                      <a:lnTo>
                        <a:pt x="49" y="71"/>
                      </a:lnTo>
                      <a:lnTo>
                        <a:pt x="42" y="78"/>
                      </a:lnTo>
                      <a:lnTo>
                        <a:pt x="32" y="83"/>
                      </a:lnTo>
                      <a:lnTo>
                        <a:pt x="22" y="85"/>
                      </a:lnTo>
                      <a:lnTo>
                        <a:pt x="11" y="85"/>
                      </a:lnTo>
                      <a:lnTo>
                        <a:pt x="0" y="8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47" name="Freeform 1675"/>
                <p:cNvSpPr>
                  <a:spLocks/>
                </p:cNvSpPr>
                <p:nvPr/>
              </p:nvSpPr>
              <p:spPr bwMode="auto">
                <a:xfrm>
                  <a:off x="1856" y="3393"/>
                  <a:ext cx="14" cy="11"/>
                </a:xfrm>
                <a:custGeom>
                  <a:avLst/>
                  <a:gdLst>
                    <a:gd name="T0" fmla="*/ 0 w 84"/>
                    <a:gd name="T1" fmla="*/ 0 h 61"/>
                    <a:gd name="T2" fmla="*/ 0 w 84"/>
                    <a:gd name="T3" fmla="*/ 0 h 61"/>
                    <a:gd name="T4" fmla="*/ 0 w 84"/>
                    <a:gd name="T5" fmla="*/ 0 h 61"/>
                    <a:gd name="T6" fmla="*/ 0 w 84"/>
                    <a:gd name="T7" fmla="*/ 0 h 61"/>
                    <a:gd name="T8" fmla="*/ 0 w 84"/>
                    <a:gd name="T9" fmla="*/ 0 h 61"/>
                    <a:gd name="T10" fmla="*/ 0 w 84"/>
                    <a:gd name="T11" fmla="*/ 0 h 61"/>
                    <a:gd name="T12" fmla="*/ 0 w 84"/>
                    <a:gd name="T13" fmla="*/ 0 h 61"/>
                    <a:gd name="T14" fmla="*/ 0 w 84"/>
                    <a:gd name="T15" fmla="*/ 0 h 61"/>
                    <a:gd name="T16" fmla="*/ 0 w 84"/>
                    <a:gd name="T17" fmla="*/ 0 h 61"/>
                    <a:gd name="T18" fmla="*/ 0 w 84"/>
                    <a:gd name="T19" fmla="*/ 0 h 61"/>
                    <a:gd name="T20" fmla="*/ 0 w 84"/>
                    <a:gd name="T21" fmla="*/ 0 h 61"/>
                    <a:gd name="T22" fmla="*/ 0 w 84"/>
                    <a:gd name="T23" fmla="*/ 0 h 61"/>
                    <a:gd name="T24" fmla="*/ 0 w 84"/>
                    <a:gd name="T25" fmla="*/ 0 h 61"/>
                    <a:gd name="T26" fmla="*/ 0 w 84"/>
                    <a:gd name="T27" fmla="*/ 0 h 61"/>
                    <a:gd name="T28" fmla="*/ 0 w 84"/>
                    <a:gd name="T29" fmla="*/ 0 h 61"/>
                    <a:gd name="T30" fmla="*/ 0 w 84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4"/>
                    <a:gd name="T49" fmla="*/ 0 h 61"/>
                    <a:gd name="T50" fmla="*/ 84 w 84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4" h="61">
                      <a:moveTo>
                        <a:pt x="41" y="17"/>
                      </a:moveTo>
                      <a:lnTo>
                        <a:pt x="81" y="0"/>
                      </a:lnTo>
                      <a:lnTo>
                        <a:pt x="84" y="10"/>
                      </a:lnTo>
                      <a:lnTo>
                        <a:pt x="84" y="21"/>
                      </a:lnTo>
                      <a:lnTo>
                        <a:pt x="82" y="32"/>
                      </a:lnTo>
                      <a:lnTo>
                        <a:pt x="78" y="41"/>
                      </a:lnTo>
                      <a:lnTo>
                        <a:pt x="71" y="49"/>
                      </a:lnTo>
                      <a:lnTo>
                        <a:pt x="62" y="55"/>
                      </a:lnTo>
                      <a:lnTo>
                        <a:pt x="52" y="60"/>
                      </a:lnTo>
                      <a:lnTo>
                        <a:pt x="42" y="61"/>
                      </a:lnTo>
                      <a:lnTo>
                        <a:pt x="31" y="61"/>
                      </a:lnTo>
                      <a:lnTo>
                        <a:pt x="21" y="56"/>
                      </a:lnTo>
                      <a:lnTo>
                        <a:pt x="12" y="51"/>
                      </a:lnTo>
                      <a:lnTo>
                        <a:pt x="5" y="44"/>
                      </a:lnTo>
                      <a:lnTo>
                        <a:pt x="0" y="34"/>
                      </a:lnTo>
                      <a:lnTo>
                        <a:pt x="4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48" name="Freeform 1676"/>
                <p:cNvSpPr>
                  <a:spLocks/>
                </p:cNvSpPr>
                <p:nvPr/>
              </p:nvSpPr>
              <p:spPr bwMode="auto">
                <a:xfrm>
                  <a:off x="1856" y="3393"/>
                  <a:ext cx="14" cy="11"/>
                </a:xfrm>
                <a:custGeom>
                  <a:avLst/>
                  <a:gdLst>
                    <a:gd name="T0" fmla="*/ 0 w 84"/>
                    <a:gd name="T1" fmla="*/ 0 h 61"/>
                    <a:gd name="T2" fmla="*/ 0 w 84"/>
                    <a:gd name="T3" fmla="*/ 0 h 61"/>
                    <a:gd name="T4" fmla="*/ 0 w 84"/>
                    <a:gd name="T5" fmla="*/ 0 h 61"/>
                    <a:gd name="T6" fmla="*/ 0 w 84"/>
                    <a:gd name="T7" fmla="*/ 0 h 61"/>
                    <a:gd name="T8" fmla="*/ 0 w 84"/>
                    <a:gd name="T9" fmla="*/ 0 h 61"/>
                    <a:gd name="T10" fmla="*/ 0 w 84"/>
                    <a:gd name="T11" fmla="*/ 0 h 61"/>
                    <a:gd name="T12" fmla="*/ 0 w 84"/>
                    <a:gd name="T13" fmla="*/ 0 h 61"/>
                    <a:gd name="T14" fmla="*/ 0 w 84"/>
                    <a:gd name="T15" fmla="*/ 0 h 61"/>
                    <a:gd name="T16" fmla="*/ 0 w 84"/>
                    <a:gd name="T17" fmla="*/ 0 h 61"/>
                    <a:gd name="T18" fmla="*/ 0 w 84"/>
                    <a:gd name="T19" fmla="*/ 0 h 61"/>
                    <a:gd name="T20" fmla="*/ 0 w 84"/>
                    <a:gd name="T21" fmla="*/ 0 h 61"/>
                    <a:gd name="T22" fmla="*/ 0 w 84"/>
                    <a:gd name="T23" fmla="*/ 0 h 61"/>
                    <a:gd name="T24" fmla="*/ 0 w 84"/>
                    <a:gd name="T25" fmla="*/ 0 h 61"/>
                    <a:gd name="T26" fmla="*/ 0 w 84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"/>
                    <a:gd name="T43" fmla="*/ 0 h 61"/>
                    <a:gd name="T44" fmla="*/ 84 w 84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" h="61">
                      <a:moveTo>
                        <a:pt x="81" y="0"/>
                      </a:moveTo>
                      <a:lnTo>
                        <a:pt x="84" y="10"/>
                      </a:lnTo>
                      <a:lnTo>
                        <a:pt x="84" y="21"/>
                      </a:lnTo>
                      <a:lnTo>
                        <a:pt x="82" y="32"/>
                      </a:lnTo>
                      <a:lnTo>
                        <a:pt x="78" y="41"/>
                      </a:lnTo>
                      <a:lnTo>
                        <a:pt x="71" y="49"/>
                      </a:lnTo>
                      <a:lnTo>
                        <a:pt x="62" y="55"/>
                      </a:lnTo>
                      <a:lnTo>
                        <a:pt x="52" y="60"/>
                      </a:lnTo>
                      <a:lnTo>
                        <a:pt x="42" y="61"/>
                      </a:lnTo>
                      <a:lnTo>
                        <a:pt x="31" y="61"/>
                      </a:lnTo>
                      <a:lnTo>
                        <a:pt x="21" y="56"/>
                      </a:lnTo>
                      <a:lnTo>
                        <a:pt x="12" y="51"/>
                      </a:lnTo>
                      <a:lnTo>
                        <a:pt x="5" y="44"/>
                      </a:lnTo>
                      <a:lnTo>
                        <a:pt x="0" y="3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49" name="Freeform 1677"/>
                <p:cNvSpPr>
                  <a:spLocks/>
                </p:cNvSpPr>
                <p:nvPr/>
              </p:nvSpPr>
              <p:spPr bwMode="auto">
                <a:xfrm>
                  <a:off x="1845" y="3368"/>
                  <a:ext cx="24" cy="31"/>
                </a:xfrm>
                <a:custGeom>
                  <a:avLst/>
                  <a:gdLst>
                    <a:gd name="T0" fmla="*/ 0 w 143"/>
                    <a:gd name="T1" fmla="*/ 0 h 185"/>
                    <a:gd name="T2" fmla="*/ 0 w 143"/>
                    <a:gd name="T3" fmla="*/ 0 h 185"/>
                    <a:gd name="T4" fmla="*/ 0 w 143"/>
                    <a:gd name="T5" fmla="*/ 0 h 185"/>
                    <a:gd name="T6" fmla="*/ 0 w 143"/>
                    <a:gd name="T7" fmla="*/ 0 h 185"/>
                    <a:gd name="T8" fmla="*/ 0 w 143"/>
                    <a:gd name="T9" fmla="*/ 0 h 185"/>
                    <a:gd name="T10" fmla="*/ 0 w 143"/>
                    <a:gd name="T11" fmla="*/ 0 h 185"/>
                    <a:gd name="T12" fmla="*/ 0 w 143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5"/>
                    <a:gd name="T23" fmla="*/ 143 w 143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5">
                      <a:moveTo>
                        <a:pt x="62" y="185"/>
                      </a:moveTo>
                      <a:lnTo>
                        <a:pt x="103" y="168"/>
                      </a:lnTo>
                      <a:lnTo>
                        <a:pt x="143" y="151"/>
                      </a:lnTo>
                      <a:lnTo>
                        <a:pt x="81" y="0"/>
                      </a:ln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50" name="Freeform 1678"/>
                <p:cNvSpPr>
                  <a:spLocks/>
                </p:cNvSpPr>
                <p:nvPr/>
              </p:nvSpPr>
              <p:spPr bwMode="auto">
                <a:xfrm>
                  <a:off x="1845" y="3368"/>
                  <a:ext cx="24" cy="31"/>
                </a:xfrm>
                <a:custGeom>
                  <a:avLst/>
                  <a:gdLst>
                    <a:gd name="T0" fmla="*/ 0 w 143"/>
                    <a:gd name="T1" fmla="*/ 0 h 185"/>
                    <a:gd name="T2" fmla="*/ 0 w 143"/>
                    <a:gd name="T3" fmla="*/ 0 h 185"/>
                    <a:gd name="T4" fmla="*/ 0 w 143"/>
                    <a:gd name="T5" fmla="*/ 0 h 185"/>
                    <a:gd name="T6" fmla="*/ 0 w 143"/>
                    <a:gd name="T7" fmla="*/ 0 h 185"/>
                    <a:gd name="T8" fmla="*/ 0 w 143"/>
                    <a:gd name="T9" fmla="*/ 0 h 185"/>
                    <a:gd name="T10" fmla="*/ 0 w 143"/>
                    <a:gd name="T11" fmla="*/ 0 h 185"/>
                    <a:gd name="T12" fmla="*/ 0 w 143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5"/>
                    <a:gd name="T23" fmla="*/ 143 w 143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5">
                      <a:moveTo>
                        <a:pt x="62" y="185"/>
                      </a:moveTo>
                      <a:lnTo>
                        <a:pt x="103" y="168"/>
                      </a:lnTo>
                      <a:lnTo>
                        <a:pt x="143" y="151"/>
                      </a:lnTo>
                      <a:lnTo>
                        <a:pt x="81" y="0"/>
                      </a:ln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51" name="Freeform 1679"/>
                <p:cNvSpPr>
                  <a:spLocks/>
                </p:cNvSpPr>
                <p:nvPr/>
              </p:nvSpPr>
              <p:spPr bwMode="auto">
                <a:xfrm>
                  <a:off x="1852" y="3364"/>
                  <a:ext cx="7" cy="7"/>
                </a:xfrm>
                <a:custGeom>
                  <a:avLst/>
                  <a:gdLst>
                    <a:gd name="T0" fmla="*/ 0 w 40"/>
                    <a:gd name="T1" fmla="*/ 0 h 40"/>
                    <a:gd name="T2" fmla="*/ 0 w 40"/>
                    <a:gd name="T3" fmla="*/ 0 h 40"/>
                    <a:gd name="T4" fmla="*/ 0 w 40"/>
                    <a:gd name="T5" fmla="*/ 0 h 40"/>
                    <a:gd name="T6" fmla="*/ 0 w 40"/>
                    <a:gd name="T7" fmla="*/ 0 h 40"/>
                    <a:gd name="T8" fmla="*/ 0 w 40"/>
                    <a:gd name="T9" fmla="*/ 0 h 40"/>
                    <a:gd name="T10" fmla="*/ 0 w 40"/>
                    <a:gd name="T11" fmla="*/ 0 h 40"/>
                    <a:gd name="T12" fmla="*/ 0 w 40"/>
                    <a:gd name="T13" fmla="*/ 0 h 40"/>
                    <a:gd name="T14" fmla="*/ 0 w 40"/>
                    <a:gd name="T15" fmla="*/ 0 h 40"/>
                    <a:gd name="T16" fmla="*/ 0 w 40"/>
                    <a:gd name="T17" fmla="*/ 0 h 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0"/>
                    <a:gd name="T28" fmla="*/ 0 h 40"/>
                    <a:gd name="T29" fmla="*/ 40 w 40"/>
                    <a:gd name="T30" fmla="*/ 40 h 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0" h="40">
                      <a:moveTo>
                        <a:pt x="0" y="40"/>
                      </a:moveTo>
                      <a:lnTo>
                        <a:pt x="40" y="23"/>
                      </a:lnTo>
                      <a:lnTo>
                        <a:pt x="38" y="19"/>
                      </a:lnTo>
                      <a:lnTo>
                        <a:pt x="35" y="13"/>
                      </a:lnTo>
                      <a:lnTo>
                        <a:pt x="32" y="9"/>
                      </a:lnTo>
                      <a:lnTo>
                        <a:pt x="27" y="6"/>
                      </a:lnTo>
                      <a:lnTo>
                        <a:pt x="23" y="3"/>
                      </a:lnTo>
                      <a:lnTo>
                        <a:pt x="17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52" name="Freeform 1680"/>
                <p:cNvSpPr>
                  <a:spLocks/>
                </p:cNvSpPr>
                <p:nvPr/>
              </p:nvSpPr>
              <p:spPr bwMode="auto">
                <a:xfrm>
                  <a:off x="1855" y="3364"/>
                  <a:ext cx="4" cy="4"/>
                </a:xfrm>
                <a:custGeom>
                  <a:avLst/>
                  <a:gdLst>
                    <a:gd name="T0" fmla="*/ 0 w 23"/>
                    <a:gd name="T1" fmla="*/ 0 h 23"/>
                    <a:gd name="T2" fmla="*/ 0 w 23"/>
                    <a:gd name="T3" fmla="*/ 0 h 23"/>
                    <a:gd name="T4" fmla="*/ 0 w 23"/>
                    <a:gd name="T5" fmla="*/ 0 h 23"/>
                    <a:gd name="T6" fmla="*/ 0 w 23"/>
                    <a:gd name="T7" fmla="*/ 0 h 23"/>
                    <a:gd name="T8" fmla="*/ 0 w 23"/>
                    <a:gd name="T9" fmla="*/ 0 h 23"/>
                    <a:gd name="T10" fmla="*/ 0 w 23"/>
                    <a:gd name="T11" fmla="*/ 0 h 23"/>
                    <a:gd name="T12" fmla="*/ 0 w 23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23"/>
                    <a:gd name="T23" fmla="*/ 23 w 23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23">
                      <a:moveTo>
                        <a:pt x="23" y="23"/>
                      </a:moveTo>
                      <a:lnTo>
                        <a:pt x="21" y="19"/>
                      </a:lnTo>
                      <a:lnTo>
                        <a:pt x="18" y="13"/>
                      </a:lnTo>
                      <a:lnTo>
                        <a:pt x="15" y="9"/>
                      </a:lnTo>
                      <a:lnTo>
                        <a:pt x="10" y="6"/>
                      </a:lnTo>
                      <a:lnTo>
                        <a:pt x="6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53" name="Freeform 1681"/>
                <p:cNvSpPr>
                  <a:spLocks/>
                </p:cNvSpPr>
                <p:nvPr/>
              </p:nvSpPr>
              <p:spPr bwMode="auto">
                <a:xfrm>
                  <a:off x="1824" y="3354"/>
                  <a:ext cx="31" cy="24"/>
                </a:xfrm>
                <a:custGeom>
                  <a:avLst/>
                  <a:gdLst>
                    <a:gd name="T0" fmla="*/ 0 w 185"/>
                    <a:gd name="T1" fmla="*/ 0 h 143"/>
                    <a:gd name="T2" fmla="*/ 0 w 185"/>
                    <a:gd name="T3" fmla="*/ 0 h 143"/>
                    <a:gd name="T4" fmla="*/ 0 w 185"/>
                    <a:gd name="T5" fmla="*/ 0 h 143"/>
                    <a:gd name="T6" fmla="*/ 0 w 185"/>
                    <a:gd name="T7" fmla="*/ 0 h 143"/>
                    <a:gd name="T8" fmla="*/ 0 w 185"/>
                    <a:gd name="T9" fmla="*/ 0 h 143"/>
                    <a:gd name="T10" fmla="*/ 0 w 185"/>
                    <a:gd name="T11" fmla="*/ 0 h 143"/>
                    <a:gd name="T12" fmla="*/ 0 w 185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3"/>
                    <a:gd name="T23" fmla="*/ 185 w 185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3">
                      <a:moveTo>
                        <a:pt x="151" y="143"/>
                      </a:moveTo>
                      <a:lnTo>
                        <a:pt x="168" y="102"/>
                      </a:lnTo>
                      <a:lnTo>
                        <a:pt x="185" y="62"/>
                      </a:lnTo>
                      <a:lnTo>
                        <a:pt x="34" y="0"/>
                      </a:lnTo>
                      <a:lnTo>
                        <a:pt x="17" y="40"/>
                      </a:lnTo>
                      <a:lnTo>
                        <a:pt x="0" y="81"/>
                      </a:lnTo>
                      <a:lnTo>
                        <a:pt x="151" y="1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54" name="Freeform 1682"/>
                <p:cNvSpPr>
                  <a:spLocks/>
                </p:cNvSpPr>
                <p:nvPr/>
              </p:nvSpPr>
              <p:spPr bwMode="auto">
                <a:xfrm>
                  <a:off x="1824" y="3354"/>
                  <a:ext cx="31" cy="24"/>
                </a:xfrm>
                <a:custGeom>
                  <a:avLst/>
                  <a:gdLst>
                    <a:gd name="T0" fmla="*/ 0 w 185"/>
                    <a:gd name="T1" fmla="*/ 0 h 143"/>
                    <a:gd name="T2" fmla="*/ 0 w 185"/>
                    <a:gd name="T3" fmla="*/ 0 h 143"/>
                    <a:gd name="T4" fmla="*/ 0 w 185"/>
                    <a:gd name="T5" fmla="*/ 0 h 143"/>
                    <a:gd name="T6" fmla="*/ 0 w 185"/>
                    <a:gd name="T7" fmla="*/ 0 h 143"/>
                    <a:gd name="T8" fmla="*/ 0 w 185"/>
                    <a:gd name="T9" fmla="*/ 0 h 143"/>
                    <a:gd name="T10" fmla="*/ 0 w 185"/>
                    <a:gd name="T11" fmla="*/ 0 h 143"/>
                    <a:gd name="T12" fmla="*/ 0 w 185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3"/>
                    <a:gd name="T23" fmla="*/ 185 w 185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3">
                      <a:moveTo>
                        <a:pt x="151" y="143"/>
                      </a:moveTo>
                      <a:lnTo>
                        <a:pt x="168" y="102"/>
                      </a:lnTo>
                      <a:lnTo>
                        <a:pt x="185" y="62"/>
                      </a:lnTo>
                      <a:lnTo>
                        <a:pt x="34" y="0"/>
                      </a:lnTo>
                      <a:lnTo>
                        <a:pt x="17" y="40"/>
                      </a:lnTo>
                      <a:lnTo>
                        <a:pt x="0" y="81"/>
                      </a:lnTo>
                      <a:lnTo>
                        <a:pt x="151" y="14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55" name="Freeform 1683"/>
                <p:cNvSpPr>
                  <a:spLocks/>
                </p:cNvSpPr>
                <p:nvPr/>
              </p:nvSpPr>
              <p:spPr bwMode="auto">
                <a:xfrm>
                  <a:off x="1820" y="3354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w 61"/>
                    <a:gd name="T29" fmla="*/ 0 h 85"/>
                    <a:gd name="T30" fmla="*/ 0 w 61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5"/>
                    <a:gd name="T50" fmla="*/ 61 w 61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5">
                      <a:moveTo>
                        <a:pt x="44" y="44"/>
                      </a:moveTo>
                      <a:lnTo>
                        <a:pt x="27" y="85"/>
                      </a:lnTo>
                      <a:lnTo>
                        <a:pt x="17" y="79"/>
                      </a:lnTo>
                      <a:lnTo>
                        <a:pt x="10" y="73"/>
                      </a:lnTo>
                      <a:lnTo>
                        <a:pt x="4" y="63"/>
                      </a:lnTo>
                      <a:lnTo>
                        <a:pt x="0" y="54"/>
                      </a:lnTo>
                      <a:lnTo>
                        <a:pt x="0" y="43"/>
                      </a:lnTo>
                      <a:lnTo>
                        <a:pt x="1" y="32"/>
                      </a:lnTo>
                      <a:lnTo>
                        <a:pt x="6" y="23"/>
                      </a:lnTo>
                      <a:lnTo>
                        <a:pt x="12" y="14"/>
                      </a:lnTo>
                      <a:lnTo>
                        <a:pt x="19" y="7"/>
                      </a:lnTo>
                      <a:lnTo>
                        <a:pt x="29" y="2"/>
                      </a:lnTo>
                      <a:lnTo>
                        <a:pt x="40" y="0"/>
                      </a:lnTo>
                      <a:lnTo>
                        <a:pt x="50" y="0"/>
                      </a:lnTo>
                      <a:lnTo>
                        <a:pt x="61" y="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56" name="Freeform 1684"/>
                <p:cNvSpPr>
                  <a:spLocks/>
                </p:cNvSpPr>
                <p:nvPr/>
              </p:nvSpPr>
              <p:spPr bwMode="auto">
                <a:xfrm>
                  <a:off x="1820" y="3354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5"/>
                    <a:gd name="T44" fmla="*/ 61 w 61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5">
                      <a:moveTo>
                        <a:pt x="27" y="85"/>
                      </a:moveTo>
                      <a:lnTo>
                        <a:pt x="17" y="79"/>
                      </a:lnTo>
                      <a:lnTo>
                        <a:pt x="10" y="73"/>
                      </a:lnTo>
                      <a:lnTo>
                        <a:pt x="4" y="63"/>
                      </a:lnTo>
                      <a:lnTo>
                        <a:pt x="0" y="54"/>
                      </a:lnTo>
                      <a:lnTo>
                        <a:pt x="0" y="43"/>
                      </a:lnTo>
                      <a:lnTo>
                        <a:pt x="1" y="32"/>
                      </a:lnTo>
                      <a:lnTo>
                        <a:pt x="6" y="23"/>
                      </a:lnTo>
                      <a:lnTo>
                        <a:pt x="12" y="14"/>
                      </a:lnTo>
                      <a:lnTo>
                        <a:pt x="19" y="7"/>
                      </a:lnTo>
                      <a:lnTo>
                        <a:pt x="29" y="2"/>
                      </a:lnTo>
                      <a:lnTo>
                        <a:pt x="40" y="0"/>
                      </a:lnTo>
                      <a:lnTo>
                        <a:pt x="50" y="0"/>
                      </a:lnTo>
                      <a:lnTo>
                        <a:pt x="61" y="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57" name="Freeform 1685"/>
                <p:cNvSpPr>
                  <a:spLocks/>
                </p:cNvSpPr>
                <p:nvPr/>
              </p:nvSpPr>
              <p:spPr bwMode="auto">
                <a:xfrm>
                  <a:off x="1978" y="3354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w 61"/>
                    <a:gd name="T29" fmla="*/ 0 h 85"/>
                    <a:gd name="T30" fmla="*/ 0 w 61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5"/>
                    <a:gd name="T50" fmla="*/ 61 w 61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5">
                      <a:moveTo>
                        <a:pt x="17" y="44"/>
                      </a:moveTo>
                      <a:lnTo>
                        <a:pt x="0" y="4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2"/>
                      </a:lnTo>
                      <a:lnTo>
                        <a:pt x="42" y="7"/>
                      </a:lnTo>
                      <a:lnTo>
                        <a:pt x="49" y="14"/>
                      </a:lnTo>
                      <a:lnTo>
                        <a:pt x="56" y="23"/>
                      </a:lnTo>
                      <a:lnTo>
                        <a:pt x="60" y="32"/>
                      </a:lnTo>
                      <a:lnTo>
                        <a:pt x="61" y="43"/>
                      </a:lnTo>
                      <a:lnTo>
                        <a:pt x="61" y="54"/>
                      </a:lnTo>
                      <a:lnTo>
                        <a:pt x="57" y="63"/>
                      </a:lnTo>
                      <a:lnTo>
                        <a:pt x="51" y="73"/>
                      </a:lnTo>
                      <a:lnTo>
                        <a:pt x="44" y="79"/>
                      </a:lnTo>
                      <a:lnTo>
                        <a:pt x="34" y="85"/>
                      </a:lnTo>
                      <a:lnTo>
                        <a:pt x="17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58" name="Freeform 1686"/>
                <p:cNvSpPr>
                  <a:spLocks/>
                </p:cNvSpPr>
                <p:nvPr/>
              </p:nvSpPr>
              <p:spPr bwMode="auto">
                <a:xfrm>
                  <a:off x="1978" y="3354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5"/>
                    <a:gd name="T44" fmla="*/ 61 w 61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5">
                      <a:moveTo>
                        <a:pt x="0" y="4"/>
                      </a:move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2"/>
                      </a:lnTo>
                      <a:lnTo>
                        <a:pt x="42" y="7"/>
                      </a:lnTo>
                      <a:lnTo>
                        <a:pt x="49" y="14"/>
                      </a:lnTo>
                      <a:lnTo>
                        <a:pt x="56" y="23"/>
                      </a:lnTo>
                      <a:lnTo>
                        <a:pt x="60" y="32"/>
                      </a:lnTo>
                      <a:lnTo>
                        <a:pt x="61" y="43"/>
                      </a:lnTo>
                      <a:lnTo>
                        <a:pt x="61" y="54"/>
                      </a:lnTo>
                      <a:lnTo>
                        <a:pt x="57" y="63"/>
                      </a:lnTo>
                      <a:lnTo>
                        <a:pt x="51" y="73"/>
                      </a:lnTo>
                      <a:lnTo>
                        <a:pt x="44" y="79"/>
                      </a:lnTo>
                      <a:lnTo>
                        <a:pt x="34" y="8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59" name="Freeform 1687"/>
                <p:cNvSpPr>
                  <a:spLocks/>
                </p:cNvSpPr>
                <p:nvPr/>
              </p:nvSpPr>
              <p:spPr bwMode="auto">
                <a:xfrm>
                  <a:off x="1952" y="3354"/>
                  <a:ext cx="31" cy="24"/>
                </a:xfrm>
                <a:custGeom>
                  <a:avLst/>
                  <a:gdLst>
                    <a:gd name="T0" fmla="*/ 0 w 185"/>
                    <a:gd name="T1" fmla="*/ 0 h 143"/>
                    <a:gd name="T2" fmla="*/ 0 w 185"/>
                    <a:gd name="T3" fmla="*/ 0 h 143"/>
                    <a:gd name="T4" fmla="*/ 0 w 185"/>
                    <a:gd name="T5" fmla="*/ 0 h 143"/>
                    <a:gd name="T6" fmla="*/ 0 w 185"/>
                    <a:gd name="T7" fmla="*/ 0 h 143"/>
                    <a:gd name="T8" fmla="*/ 0 w 185"/>
                    <a:gd name="T9" fmla="*/ 0 h 143"/>
                    <a:gd name="T10" fmla="*/ 0 w 185"/>
                    <a:gd name="T11" fmla="*/ 0 h 143"/>
                    <a:gd name="T12" fmla="*/ 0 w 185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3"/>
                    <a:gd name="T23" fmla="*/ 185 w 185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3">
                      <a:moveTo>
                        <a:pt x="185" y="81"/>
                      </a:moveTo>
                      <a:lnTo>
                        <a:pt x="168" y="40"/>
                      </a:lnTo>
                      <a:lnTo>
                        <a:pt x="151" y="0"/>
                      </a:lnTo>
                      <a:lnTo>
                        <a:pt x="0" y="62"/>
                      </a:lnTo>
                      <a:lnTo>
                        <a:pt x="18" y="102"/>
                      </a:lnTo>
                      <a:lnTo>
                        <a:pt x="35" y="143"/>
                      </a:lnTo>
                      <a:lnTo>
                        <a:pt x="185" y="8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60" name="Freeform 1688"/>
                <p:cNvSpPr>
                  <a:spLocks/>
                </p:cNvSpPr>
                <p:nvPr/>
              </p:nvSpPr>
              <p:spPr bwMode="auto">
                <a:xfrm>
                  <a:off x="1952" y="3354"/>
                  <a:ext cx="31" cy="24"/>
                </a:xfrm>
                <a:custGeom>
                  <a:avLst/>
                  <a:gdLst>
                    <a:gd name="T0" fmla="*/ 0 w 185"/>
                    <a:gd name="T1" fmla="*/ 0 h 143"/>
                    <a:gd name="T2" fmla="*/ 0 w 185"/>
                    <a:gd name="T3" fmla="*/ 0 h 143"/>
                    <a:gd name="T4" fmla="*/ 0 w 185"/>
                    <a:gd name="T5" fmla="*/ 0 h 143"/>
                    <a:gd name="T6" fmla="*/ 0 w 185"/>
                    <a:gd name="T7" fmla="*/ 0 h 143"/>
                    <a:gd name="T8" fmla="*/ 0 w 185"/>
                    <a:gd name="T9" fmla="*/ 0 h 143"/>
                    <a:gd name="T10" fmla="*/ 0 w 185"/>
                    <a:gd name="T11" fmla="*/ 0 h 143"/>
                    <a:gd name="T12" fmla="*/ 0 w 185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3"/>
                    <a:gd name="T23" fmla="*/ 185 w 185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3">
                      <a:moveTo>
                        <a:pt x="185" y="81"/>
                      </a:moveTo>
                      <a:lnTo>
                        <a:pt x="168" y="40"/>
                      </a:lnTo>
                      <a:lnTo>
                        <a:pt x="151" y="0"/>
                      </a:lnTo>
                      <a:lnTo>
                        <a:pt x="0" y="62"/>
                      </a:lnTo>
                      <a:lnTo>
                        <a:pt x="18" y="102"/>
                      </a:lnTo>
                      <a:lnTo>
                        <a:pt x="35" y="143"/>
                      </a:lnTo>
                      <a:lnTo>
                        <a:pt x="185" y="8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61" name="Freeform 1689"/>
                <p:cNvSpPr>
                  <a:spLocks/>
                </p:cNvSpPr>
                <p:nvPr/>
              </p:nvSpPr>
              <p:spPr bwMode="auto">
                <a:xfrm>
                  <a:off x="1948" y="3364"/>
                  <a:ext cx="7" cy="7"/>
                </a:xfrm>
                <a:custGeom>
                  <a:avLst/>
                  <a:gdLst>
                    <a:gd name="T0" fmla="*/ 0 w 41"/>
                    <a:gd name="T1" fmla="*/ 0 h 40"/>
                    <a:gd name="T2" fmla="*/ 0 w 41"/>
                    <a:gd name="T3" fmla="*/ 0 h 40"/>
                    <a:gd name="T4" fmla="*/ 0 w 41"/>
                    <a:gd name="T5" fmla="*/ 0 h 40"/>
                    <a:gd name="T6" fmla="*/ 0 w 41"/>
                    <a:gd name="T7" fmla="*/ 0 h 40"/>
                    <a:gd name="T8" fmla="*/ 0 w 41"/>
                    <a:gd name="T9" fmla="*/ 0 h 40"/>
                    <a:gd name="T10" fmla="*/ 0 w 41"/>
                    <a:gd name="T11" fmla="*/ 0 h 40"/>
                    <a:gd name="T12" fmla="*/ 0 w 41"/>
                    <a:gd name="T13" fmla="*/ 0 h 40"/>
                    <a:gd name="T14" fmla="*/ 0 w 41"/>
                    <a:gd name="T15" fmla="*/ 0 h 40"/>
                    <a:gd name="T16" fmla="*/ 0 w 41"/>
                    <a:gd name="T17" fmla="*/ 0 h 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1"/>
                    <a:gd name="T28" fmla="*/ 0 h 40"/>
                    <a:gd name="T29" fmla="*/ 41 w 41"/>
                    <a:gd name="T30" fmla="*/ 40 h 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1" h="40">
                      <a:moveTo>
                        <a:pt x="41" y="40"/>
                      </a:moveTo>
                      <a:lnTo>
                        <a:pt x="23" y="0"/>
                      </a:lnTo>
                      <a:lnTo>
                        <a:pt x="19" y="2"/>
                      </a:lnTo>
                      <a:lnTo>
                        <a:pt x="14" y="5"/>
                      </a:lnTo>
                      <a:lnTo>
                        <a:pt x="10" y="8"/>
                      </a:lnTo>
                      <a:lnTo>
                        <a:pt x="6" y="12"/>
                      </a:lnTo>
                      <a:lnTo>
                        <a:pt x="3" y="17"/>
                      </a:lnTo>
                      <a:lnTo>
                        <a:pt x="0" y="23"/>
                      </a:lnTo>
                      <a:lnTo>
                        <a:pt x="41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62" name="Freeform 1690"/>
                <p:cNvSpPr>
                  <a:spLocks/>
                </p:cNvSpPr>
                <p:nvPr/>
              </p:nvSpPr>
              <p:spPr bwMode="auto">
                <a:xfrm>
                  <a:off x="1948" y="3364"/>
                  <a:ext cx="4" cy="4"/>
                </a:xfrm>
                <a:custGeom>
                  <a:avLst/>
                  <a:gdLst>
                    <a:gd name="T0" fmla="*/ 0 w 23"/>
                    <a:gd name="T1" fmla="*/ 0 h 23"/>
                    <a:gd name="T2" fmla="*/ 0 w 23"/>
                    <a:gd name="T3" fmla="*/ 0 h 23"/>
                    <a:gd name="T4" fmla="*/ 0 w 23"/>
                    <a:gd name="T5" fmla="*/ 0 h 23"/>
                    <a:gd name="T6" fmla="*/ 0 w 23"/>
                    <a:gd name="T7" fmla="*/ 0 h 23"/>
                    <a:gd name="T8" fmla="*/ 0 w 23"/>
                    <a:gd name="T9" fmla="*/ 0 h 23"/>
                    <a:gd name="T10" fmla="*/ 0 w 23"/>
                    <a:gd name="T11" fmla="*/ 0 h 23"/>
                    <a:gd name="T12" fmla="*/ 0 w 23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23"/>
                    <a:gd name="T23" fmla="*/ 23 w 23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23">
                      <a:moveTo>
                        <a:pt x="23" y="0"/>
                      </a:moveTo>
                      <a:lnTo>
                        <a:pt x="19" y="2"/>
                      </a:lnTo>
                      <a:lnTo>
                        <a:pt x="14" y="5"/>
                      </a:lnTo>
                      <a:lnTo>
                        <a:pt x="10" y="8"/>
                      </a:lnTo>
                      <a:lnTo>
                        <a:pt x="6" y="12"/>
                      </a:lnTo>
                      <a:lnTo>
                        <a:pt x="3" y="17"/>
                      </a:lnTo>
                      <a:lnTo>
                        <a:pt x="0" y="2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63" name="Freeform 1691"/>
                <p:cNvSpPr>
                  <a:spLocks/>
                </p:cNvSpPr>
                <p:nvPr/>
              </p:nvSpPr>
              <p:spPr bwMode="auto">
                <a:xfrm>
                  <a:off x="1938" y="3368"/>
                  <a:ext cx="24" cy="31"/>
                </a:xfrm>
                <a:custGeom>
                  <a:avLst/>
                  <a:gdLst>
                    <a:gd name="T0" fmla="*/ 0 w 143"/>
                    <a:gd name="T1" fmla="*/ 0 h 185"/>
                    <a:gd name="T2" fmla="*/ 0 w 143"/>
                    <a:gd name="T3" fmla="*/ 0 h 185"/>
                    <a:gd name="T4" fmla="*/ 0 w 143"/>
                    <a:gd name="T5" fmla="*/ 0 h 185"/>
                    <a:gd name="T6" fmla="*/ 0 w 143"/>
                    <a:gd name="T7" fmla="*/ 0 h 185"/>
                    <a:gd name="T8" fmla="*/ 0 w 143"/>
                    <a:gd name="T9" fmla="*/ 0 h 185"/>
                    <a:gd name="T10" fmla="*/ 0 w 143"/>
                    <a:gd name="T11" fmla="*/ 0 h 185"/>
                    <a:gd name="T12" fmla="*/ 0 w 143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5"/>
                    <a:gd name="T23" fmla="*/ 143 w 143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5">
                      <a:moveTo>
                        <a:pt x="143" y="34"/>
                      </a:moveTo>
                      <a:lnTo>
                        <a:pt x="103" y="17"/>
                      </a:lnTo>
                      <a:lnTo>
                        <a:pt x="62" y="0"/>
                      </a:lnTo>
                      <a:lnTo>
                        <a:pt x="0" y="151"/>
                      </a:lnTo>
                      <a:lnTo>
                        <a:pt x="41" y="168"/>
                      </a:lnTo>
                      <a:lnTo>
                        <a:pt x="81" y="185"/>
                      </a:lnTo>
                      <a:lnTo>
                        <a:pt x="143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64" name="Freeform 1692"/>
                <p:cNvSpPr>
                  <a:spLocks/>
                </p:cNvSpPr>
                <p:nvPr/>
              </p:nvSpPr>
              <p:spPr bwMode="auto">
                <a:xfrm>
                  <a:off x="1938" y="3368"/>
                  <a:ext cx="24" cy="31"/>
                </a:xfrm>
                <a:custGeom>
                  <a:avLst/>
                  <a:gdLst>
                    <a:gd name="T0" fmla="*/ 0 w 143"/>
                    <a:gd name="T1" fmla="*/ 0 h 185"/>
                    <a:gd name="T2" fmla="*/ 0 w 143"/>
                    <a:gd name="T3" fmla="*/ 0 h 185"/>
                    <a:gd name="T4" fmla="*/ 0 w 143"/>
                    <a:gd name="T5" fmla="*/ 0 h 185"/>
                    <a:gd name="T6" fmla="*/ 0 w 143"/>
                    <a:gd name="T7" fmla="*/ 0 h 185"/>
                    <a:gd name="T8" fmla="*/ 0 w 143"/>
                    <a:gd name="T9" fmla="*/ 0 h 185"/>
                    <a:gd name="T10" fmla="*/ 0 w 143"/>
                    <a:gd name="T11" fmla="*/ 0 h 185"/>
                    <a:gd name="T12" fmla="*/ 0 w 143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5"/>
                    <a:gd name="T23" fmla="*/ 143 w 143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5">
                      <a:moveTo>
                        <a:pt x="143" y="34"/>
                      </a:moveTo>
                      <a:lnTo>
                        <a:pt x="103" y="17"/>
                      </a:lnTo>
                      <a:lnTo>
                        <a:pt x="62" y="0"/>
                      </a:lnTo>
                      <a:lnTo>
                        <a:pt x="0" y="151"/>
                      </a:lnTo>
                      <a:lnTo>
                        <a:pt x="41" y="168"/>
                      </a:lnTo>
                      <a:lnTo>
                        <a:pt x="81" y="185"/>
                      </a:lnTo>
                      <a:lnTo>
                        <a:pt x="143" y="3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65" name="Freeform 1693"/>
                <p:cNvSpPr>
                  <a:spLocks/>
                </p:cNvSpPr>
                <p:nvPr/>
              </p:nvSpPr>
              <p:spPr bwMode="auto">
                <a:xfrm>
                  <a:off x="1938" y="3393"/>
                  <a:ext cx="14" cy="11"/>
                </a:xfrm>
                <a:custGeom>
                  <a:avLst/>
                  <a:gdLst>
                    <a:gd name="T0" fmla="*/ 0 w 84"/>
                    <a:gd name="T1" fmla="*/ 0 h 61"/>
                    <a:gd name="T2" fmla="*/ 0 w 84"/>
                    <a:gd name="T3" fmla="*/ 0 h 61"/>
                    <a:gd name="T4" fmla="*/ 0 w 84"/>
                    <a:gd name="T5" fmla="*/ 0 h 61"/>
                    <a:gd name="T6" fmla="*/ 0 w 84"/>
                    <a:gd name="T7" fmla="*/ 0 h 61"/>
                    <a:gd name="T8" fmla="*/ 0 w 84"/>
                    <a:gd name="T9" fmla="*/ 0 h 61"/>
                    <a:gd name="T10" fmla="*/ 0 w 84"/>
                    <a:gd name="T11" fmla="*/ 0 h 61"/>
                    <a:gd name="T12" fmla="*/ 0 w 84"/>
                    <a:gd name="T13" fmla="*/ 0 h 61"/>
                    <a:gd name="T14" fmla="*/ 0 w 84"/>
                    <a:gd name="T15" fmla="*/ 0 h 61"/>
                    <a:gd name="T16" fmla="*/ 0 w 84"/>
                    <a:gd name="T17" fmla="*/ 0 h 61"/>
                    <a:gd name="T18" fmla="*/ 0 w 84"/>
                    <a:gd name="T19" fmla="*/ 0 h 61"/>
                    <a:gd name="T20" fmla="*/ 0 w 84"/>
                    <a:gd name="T21" fmla="*/ 0 h 61"/>
                    <a:gd name="T22" fmla="*/ 0 w 84"/>
                    <a:gd name="T23" fmla="*/ 0 h 61"/>
                    <a:gd name="T24" fmla="*/ 0 w 84"/>
                    <a:gd name="T25" fmla="*/ 0 h 61"/>
                    <a:gd name="T26" fmla="*/ 0 w 84"/>
                    <a:gd name="T27" fmla="*/ 0 h 61"/>
                    <a:gd name="T28" fmla="*/ 0 w 84"/>
                    <a:gd name="T29" fmla="*/ 0 h 61"/>
                    <a:gd name="T30" fmla="*/ 0 w 84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4"/>
                    <a:gd name="T49" fmla="*/ 0 h 61"/>
                    <a:gd name="T50" fmla="*/ 84 w 84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4" h="61">
                      <a:moveTo>
                        <a:pt x="44" y="17"/>
                      </a:moveTo>
                      <a:lnTo>
                        <a:pt x="84" y="34"/>
                      </a:lnTo>
                      <a:lnTo>
                        <a:pt x="79" y="44"/>
                      </a:lnTo>
                      <a:lnTo>
                        <a:pt x="72" y="51"/>
                      </a:lnTo>
                      <a:lnTo>
                        <a:pt x="63" y="56"/>
                      </a:lnTo>
                      <a:lnTo>
                        <a:pt x="53" y="61"/>
                      </a:lnTo>
                      <a:lnTo>
                        <a:pt x="42" y="61"/>
                      </a:lnTo>
                      <a:lnTo>
                        <a:pt x="32" y="60"/>
                      </a:lnTo>
                      <a:lnTo>
                        <a:pt x="22" y="55"/>
                      </a:lnTo>
                      <a:lnTo>
                        <a:pt x="14" y="49"/>
                      </a:lnTo>
                      <a:lnTo>
                        <a:pt x="6" y="41"/>
                      </a:lnTo>
                      <a:lnTo>
                        <a:pt x="2" y="32"/>
                      </a:lnTo>
                      <a:lnTo>
                        <a:pt x="0" y="21"/>
                      </a:lnTo>
                      <a:lnTo>
                        <a:pt x="0" y="10"/>
                      </a:lnTo>
                      <a:lnTo>
                        <a:pt x="3" y="0"/>
                      </a:lnTo>
                      <a:lnTo>
                        <a:pt x="44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66" name="Freeform 1694"/>
                <p:cNvSpPr>
                  <a:spLocks/>
                </p:cNvSpPr>
                <p:nvPr/>
              </p:nvSpPr>
              <p:spPr bwMode="auto">
                <a:xfrm>
                  <a:off x="1938" y="3393"/>
                  <a:ext cx="14" cy="11"/>
                </a:xfrm>
                <a:custGeom>
                  <a:avLst/>
                  <a:gdLst>
                    <a:gd name="T0" fmla="*/ 0 w 84"/>
                    <a:gd name="T1" fmla="*/ 0 h 61"/>
                    <a:gd name="T2" fmla="*/ 0 w 84"/>
                    <a:gd name="T3" fmla="*/ 0 h 61"/>
                    <a:gd name="T4" fmla="*/ 0 w 84"/>
                    <a:gd name="T5" fmla="*/ 0 h 61"/>
                    <a:gd name="T6" fmla="*/ 0 w 84"/>
                    <a:gd name="T7" fmla="*/ 0 h 61"/>
                    <a:gd name="T8" fmla="*/ 0 w 84"/>
                    <a:gd name="T9" fmla="*/ 0 h 61"/>
                    <a:gd name="T10" fmla="*/ 0 w 84"/>
                    <a:gd name="T11" fmla="*/ 0 h 61"/>
                    <a:gd name="T12" fmla="*/ 0 w 84"/>
                    <a:gd name="T13" fmla="*/ 0 h 61"/>
                    <a:gd name="T14" fmla="*/ 0 w 84"/>
                    <a:gd name="T15" fmla="*/ 0 h 61"/>
                    <a:gd name="T16" fmla="*/ 0 w 84"/>
                    <a:gd name="T17" fmla="*/ 0 h 61"/>
                    <a:gd name="T18" fmla="*/ 0 w 84"/>
                    <a:gd name="T19" fmla="*/ 0 h 61"/>
                    <a:gd name="T20" fmla="*/ 0 w 84"/>
                    <a:gd name="T21" fmla="*/ 0 h 61"/>
                    <a:gd name="T22" fmla="*/ 0 w 84"/>
                    <a:gd name="T23" fmla="*/ 0 h 61"/>
                    <a:gd name="T24" fmla="*/ 0 w 84"/>
                    <a:gd name="T25" fmla="*/ 0 h 61"/>
                    <a:gd name="T26" fmla="*/ 0 w 84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"/>
                    <a:gd name="T43" fmla="*/ 0 h 61"/>
                    <a:gd name="T44" fmla="*/ 84 w 84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" h="61">
                      <a:moveTo>
                        <a:pt x="84" y="34"/>
                      </a:moveTo>
                      <a:lnTo>
                        <a:pt x="79" y="44"/>
                      </a:lnTo>
                      <a:lnTo>
                        <a:pt x="72" y="51"/>
                      </a:lnTo>
                      <a:lnTo>
                        <a:pt x="63" y="56"/>
                      </a:lnTo>
                      <a:lnTo>
                        <a:pt x="53" y="61"/>
                      </a:lnTo>
                      <a:lnTo>
                        <a:pt x="42" y="61"/>
                      </a:lnTo>
                      <a:lnTo>
                        <a:pt x="32" y="60"/>
                      </a:lnTo>
                      <a:lnTo>
                        <a:pt x="22" y="55"/>
                      </a:lnTo>
                      <a:lnTo>
                        <a:pt x="14" y="49"/>
                      </a:lnTo>
                      <a:lnTo>
                        <a:pt x="6" y="41"/>
                      </a:lnTo>
                      <a:lnTo>
                        <a:pt x="2" y="32"/>
                      </a:lnTo>
                      <a:lnTo>
                        <a:pt x="0" y="21"/>
                      </a:lnTo>
                      <a:lnTo>
                        <a:pt x="0" y="10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67" name="Freeform 1695"/>
                <p:cNvSpPr>
                  <a:spLocks/>
                </p:cNvSpPr>
                <p:nvPr/>
              </p:nvSpPr>
              <p:spPr bwMode="auto">
                <a:xfrm>
                  <a:off x="1603" y="3354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w 61"/>
                    <a:gd name="T29" fmla="*/ 0 h 85"/>
                    <a:gd name="T30" fmla="*/ 0 w 61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5"/>
                    <a:gd name="T50" fmla="*/ 61 w 61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5">
                      <a:moveTo>
                        <a:pt x="17" y="44"/>
                      </a:moveTo>
                      <a:lnTo>
                        <a:pt x="0" y="4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9" y="14"/>
                      </a:lnTo>
                      <a:lnTo>
                        <a:pt x="55" y="23"/>
                      </a:lnTo>
                      <a:lnTo>
                        <a:pt x="60" y="32"/>
                      </a:lnTo>
                      <a:lnTo>
                        <a:pt x="61" y="43"/>
                      </a:lnTo>
                      <a:lnTo>
                        <a:pt x="61" y="54"/>
                      </a:lnTo>
                      <a:lnTo>
                        <a:pt x="56" y="63"/>
                      </a:lnTo>
                      <a:lnTo>
                        <a:pt x="51" y="73"/>
                      </a:lnTo>
                      <a:lnTo>
                        <a:pt x="44" y="79"/>
                      </a:lnTo>
                      <a:lnTo>
                        <a:pt x="34" y="85"/>
                      </a:lnTo>
                      <a:lnTo>
                        <a:pt x="17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68" name="Freeform 1696"/>
                <p:cNvSpPr>
                  <a:spLocks/>
                </p:cNvSpPr>
                <p:nvPr/>
              </p:nvSpPr>
              <p:spPr bwMode="auto">
                <a:xfrm>
                  <a:off x="1603" y="3354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5"/>
                    <a:gd name="T44" fmla="*/ 61 w 61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5">
                      <a:moveTo>
                        <a:pt x="0" y="4"/>
                      </a:move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9" y="14"/>
                      </a:lnTo>
                      <a:lnTo>
                        <a:pt x="55" y="23"/>
                      </a:lnTo>
                      <a:lnTo>
                        <a:pt x="60" y="32"/>
                      </a:lnTo>
                      <a:lnTo>
                        <a:pt x="61" y="43"/>
                      </a:lnTo>
                      <a:lnTo>
                        <a:pt x="61" y="54"/>
                      </a:lnTo>
                      <a:lnTo>
                        <a:pt x="56" y="63"/>
                      </a:lnTo>
                      <a:lnTo>
                        <a:pt x="51" y="73"/>
                      </a:lnTo>
                      <a:lnTo>
                        <a:pt x="44" y="79"/>
                      </a:lnTo>
                      <a:lnTo>
                        <a:pt x="34" y="8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69" name="Freeform 1697"/>
                <p:cNvSpPr>
                  <a:spLocks/>
                </p:cNvSpPr>
                <p:nvPr/>
              </p:nvSpPr>
              <p:spPr bwMode="auto">
                <a:xfrm>
                  <a:off x="1578" y="3354"/>
                  <a:ext cx="31" cy="24"/>
                </a:xfrm>
                <a:custGeom>
                  <a:avLst/>
                  <a:gdLst>
                    <a:gd name="T0" fmla="*/ 0 w 185"/>
                    <a:gd name="T1" fmla="*/ 0 h 143"/>
                    <a:gd name="T2" fmla="*/ 0 w 185"/>
                    <a:gd name="T3" fmla="*/ 0 h 143"/>
                    <a:gd name="T4" fmla="*/ 0 w 185"/>
                    <a:gd name="T5" fmla="*/ 0 h 143"/>
                    <a:gd name="T6" fmla="*/ 0 w 185"/>
                    <a:gd name="T7" fmla="*/ 0 h 143"/>
                    <a:gd name="T8" fmla="*/ 0 w 185"/>
                    <a:gd name="T9" fmla="*/ 0 h 143"/>
                    <a:gd name="T10" fmla="*/ 0 w 185"/>
                    <a:gd name="T11" fmla="*/ 0 h 143"/>
                    <a:gd name="T12" fmla="*/ 0 w 185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3"/>
                    <a:gd name="T23" fmla="*/ 185 w 185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3">
                      <a:moveTo>
                        <a:pt x="185" y="81"/>
                      </a:moveTo>
                      <a:lnTo>
                        <a:pt x="168" y="40"/>
                      </a:lnTo>
                      <a:lnTo>
                        <a:pt x="151" y="0"/>
                      </a:lnTo>
                      <a:lnTo>
                        <a:pt x="0" y="62"/>
                      </a:lnTo>
                      <a:lnTo>
                        <a:pt x="17" y="102"/>
                      </a:lnTo>
                      <a:lnTo>
                        <a:pt x="34" y="143"/>
                      </a:lnTo>
                      <a:lnTo>
                        <a:pt x="185" y="8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70" name="Freeform 1698"/>
                <p:cNvSpPr>
                  <a:spLocks/>
                </p:cNvSpPr>
                <p:nvPr/>
              </p:nvSpPr>
              <p:spPr bwMode="auto">
                <a:xfrm>
                  <a:off x="1578" y="3354"/>
                  <a:ext cx="31" cy="24"/>
                </a:xfrm>
                <a:custGeom>
                  <a:avLst/>
                  <a:gdLst>
                    <a:gd name="T0" fmla="*/ 0 w 185"/>
                    <a:gd name="T1" fmla="*/ 0 h 143"/>
                    <a:gd name="T2" fmla="*/ 0 w 185"/>
                    <a:gd name="T3" fmla="*/ 0 h 143"/>
                    <a:gd name="T4" fmla="*/ 0 w 185"/>
                    <a:gd name="T5" fmla="*/ 0 h 143"/>
                    <a:gd name="T6" fmla="*/ 0 w 185"/>
                    <a:gd name="T7" fmla="*/ 0 h 143"/>
                    <a:gd name="T8" fmla="*/ 0 w 185"/>
                    <a:gd name="T9" fmla="*/ 0 h 143"/>
                    <a:gd name="T10" fmla="*/ 0 w 185"/>
                    <a:gd name="T11" fmla="*/ 0 h 143"/>
                    <a:gd name="T12" fmla="*/ 0 w 185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3"/>
                    <a:gd name="T23" fmla="*/ 185 w 185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3">
                      <a:moveTo>
                        <a:pt x="185" y="81"/>
                      </a:moveTo>
                      <a:lnTo>
                        <a:pt x="168" y="40"/>
                      </a:lnTo>
                      <a:lnTo>
                        <a:pt x="151" y="0"/>
                      </a:lnTo>
                      <a:lnTo>
                        <a:pt x="0" y="62"/>
                      </a:lnTo>
                      <a:lnTo>
                        <a:pt x="17" y="102"/>
                      </a:lnTo>
                      <a:lnTo>
                        <a:pt x="34" y="143"/>
                      </a:lnTo>
                      <a:lnTo>
                        <a:pt x="185" y="8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71" name="Freeform 1699"/>
                <p:cNvSpPr>
                  <a:spLocks/>
                </p:cNvSpPr>
                <p:nvPr/>
              </p:nvSpPr>
              <p:spPr bwMode="auto">
                <a:xfrm>
                  <a:off x="1574" y="3364"/>
                  <a:ext cx="7" cy="7"/>
                </a:xfrm>
                <a:custGeom>
                  <a:avLst/>
                  <a:gdLst>
                    <a:gd name="T0" fmla="*/ 0 w 40"/>
                    <a:gd name="T1" fmla="*/ 0 h 40"/>
                    <a:gd name="T2" fmla="*/ 0 w 40"/>
                    <a:gd name="T3" fmla="*/ 0 h 40"/>
                    <a:gd name="T4" fmla="*/ 0 w 40"/>
                    <a:gd name="T5" fmla="*/ 0 h 40"/>
                    <a:gd name="T6" fmla="*/ 0 w 40"/>
                    <a:gd name="T7" fmla="*/ 0 h 40"/>
                    <a:gd name="T8" fmla="*/ 0 w 40"/>
                    <a:gd name="T9" fmla="*/ 0 h 40"/>
                    <a:gd name="T10" fmla="*/ 0 w 40"/>
                    <a:gd name="T11" fmla="*/ 0 h 40"/>
                    <a:gd name="T12" fmla="*/ 0 w 40"/>
                    <a:gd name="T13" fmla="*/ 0 h 40"/>
                    <a:gd name="T14" fmla="*/ 0 w 40"/>
                    <a:gd name="T15" fmla="*/ 0 h 40"/>
                    <a:gd name="T16" fmla="*/ 0 w 40"/>
                    <a:gd name="T17" fmla="*/ 0 h 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0"/>
                    <a:gd name="T28" fmla="*/ 0 h 40"/>
                    <a:gd name="T29" fmla="*/ 40 w 40"/>
                    <a:gd name="T30" fmla="*/ 40 h 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0" h="40">
                      <a:moveTo>
                        <a:pt x="40" y="40"/>
                      </a:moveTo>
                      <a:lnTo>
                        <a:pt x="23" y="0"/>
                      </a:lnTo>
                      <a:lnTo>
                        <a:pt x="19" y="2"/>
                      </a:lnTo>
                      <a:lnTo>
                        <a:pt x="13" y="5"/>
                      </a:lnTo>
                      <a:lnTo>
                        <a:pt x="9" y="8"/>
                      </a:lnTo>
                      <a:lnTo>
                        <a:pt x="6" y="12"/>
                      </a:lnTo>
                      <a:lnTo>
                        <a:pt x="3" y="17"/>
                      </a:lnTo>
                      <a:lnTo>
                        <a:pt x="0" y="23"/>
                      </a:lnTo>
                      <a:lnTo>
                        <a:pt x="40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72" name="Freeform 1700"/>
                <p:cNvSpPr>
                  <a:spLocks/>
                </p:cNvSpPr>
                <p:nvPr/>
              </p:nvSpPr>
              <p:spPr bwMode="auto">
                <a:xfrm>
                  <a:off x="1574" y="3364"/>
                  <a:ext cx="4" cy="4"/>
                </a:xfrm>
                <a:custGeom>
                  <a:avLst/>
                  <a:gdLst>
                    <a:gd name="T0" fmla="*/ 0 w 23"/>
                    <a:gd name="T1" fmla="*/ 0 h 23"/>
                    <a:gd name="T2" fmla="*/ 0 w 23"/>
                    <a:gd name="T3" fmla="*/ 0 h 23"/>
                    <a:gd name="T4" fmla="*/ 0 w 23"/>
                    <a:gd name="T5" fmla="*/ 0 h 23"/>
                    <a:gd name="T6" fmla="*/ 0 w 23"/>
                    <a:gd name="T7" fmla="*/ 0 h 23"/>
                    <a:gd name="T8" fmla="*/ 0 w 23"/>
                    <a:gd name="T9" fmla="*/ 0 h 23"/>
                    <a:gd name="T10" fmla="*/ 0 w 23"/>
                    <a:gd name="T11" fmla="*/ 0 h 23"/>
                    <a:gd name="T12" fmla="*/ 0 w 23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23"/>
                    <a:gd name="T23" fmla="*/ 23 w 23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23">
                      <a:moveTo>
                        <a:pt x="23" y="0"/>
                      </a:moveTo>
                      <a:lnTo>
                        <a:pt x="19" y="2"/>
                      </a:lnTo>
                      <a:lnTo>
                        <a:pt x="13" y="5"/>
                      </a:lnTo>
                      <a:lnTo>
                        <a:pt x="9" y="8"/>
                      </a:lnTo>
                      <a:lnTo>
                        <a:pt x="6" y="12"/>
                      </a:lnTo>
                      <a:lnTo>
                        <a:pt x="3" y="17"/>
                      </a:lnTo>
                      <a:lnTo>
                        <a:pt x="0" y="2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73" name="Freeform 1701"/>
                <p:cNvSpPr>
                  <a:spLocks/>
                </p:cNvSpPr>
                <p:nvPr/>
              </p:nvSpPr>
              <p:spPr bwMode="auto">
                <a:xfrm>
                  <a:off x="1564" y="3368"/>
                  <a:ext cx="24" cy="31"/>
                </a:xfrm>
                <a:custGeom>
                  <a:avLst/>
                  <a:gdLst>
                    <a:gd name="T0" fmla="*/ 0 w 143"/>
                    <a:gd name="T1" fmla="*/ 0 h 185"/>
                    <a:gd name="T2" fmla="*/ 0 w 143"/>
                    <a:gd name="T3" fmla="*/ 0 h 185"/>
                    <a:gd name="T4" fmla="*/ 0 w 143"/>
                    <a:gd name="T5" fmla="*/ 0 h 185"/>
                    <a:gd name="T6" fmla="*/ 0 w 143"/>
                    <a:gd name="T7" fmla="*/ 0 h 185"/>
                    <a:gd name="T8" fmla="*/ 0 w 143"/>
                    <a:gd name="T9" fmla="*/ 0 h 185"/>
                    <a:gd name="T10" fmla="*/ 0 w 143"/>
                    <a:gd name="T11" fmla="*/ 0 h 185"/>
                    <a:gd name="T12" fmla="*/ 0 w 143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5"/>
                    <a:gd name="T23" fmla="*/ 143 w 143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5">
                      <a:moveTo>
                        <a:pt x="143" y="34"/>
                      </a:moveTo>
                      <a:lnTo>
                        <a:pt x="102" y="17"/>
                      </a:lnTo>
                      <a:lnTo>
                        <a:pt x="62" y="0"/>
                      </a:lnTo>
                      <a:lnTo>
                        <a:pt x="0" y="151"/>
                      </a:lnTo>
                      <a:lnTo>
                        <a:pt x="40" y="168"/>
                      </a:lnTo>
                      <a:lnTo>
                        <a:pt x="81" y="185"/>
                      </a:lnTo>
                      <a:lnTo>
                        <a:pt x="143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74" name="Freeform 1702"/>
                <p:cNvSpPr>
                  <a:spLocks/>
                </p:cNvSpPr>
                <p:nvPr/>
              </p:nvSpPr>
              <p:spPr bwMode="auto">
                <a:xfrm>
                  <a:off x="1564" y="3368"/>
                  <a:ext cx="24" cy="31"/>
                </a:xfrm>
                <a:custGeom>
                  <a:avLst/>
                  <a:gdLst>
                    <a:gd name="T0" fmla="*/ 0 w 143"/>
                    <a:gd name="T1" fmla="*/ 0 h 185"/>
                    <a:gd name="T2" fmla="*/ 0 w 143"/>
                    <a:gd name="T3" fmla="*/ 0 h 185"/>
                    <a:gd name="T4" fmla="*/ 0 w 143"/>
                    <a:gd name="T5" fmla="*/ 0 h 185"/>
                    <a:gd name="T6" fmla="*/ 0 w 143"/>
                    <a:gd name="T7" fmla="*/ 0 h 185"/>
                    <a:gd name="T8" fmla="*/ 0 w 143"/>
                    <a:gd name="T9" fmla="*/ 0 h 185"/>
                    <a:gd name="T10" fmla="*/ 0 w 143"/>
                    <a:gd name="T11" fmla="*/ 0 h 185"/>
                    <a:gd name="T12" fmla="*/ 0 w 143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5"/>
                    <a:gd name="T23" fmla="*/ 143 w 143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5">
                      <a:moveTo>
                        <a:pt x="143" y="34"/>
                      </a:moveTo>
                      <a:lnTo>
                        <a:pt x="102" y="17"/>
                      </a:lnTo>
                      <a:lnTo>
                        <a:pt x="62" y="0"/>
                      </a:lnTo>
                      <a:lnTo>
                        <a:pt x="0" y="151"/>
                      </a:lnTo>
                      <a:lnTo>
                        <a:pt x="40" y="168"/>
                      </a:lnTo>
                      <a:lnTo>
                        <a:pt x="81" y="185"/>
                      </a:lnTo>
                      <a:lnTo>
                        <a:pt x="143" y="3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75" name="Freeform 1703"/>
                <p:cNvSpPr>
                  <a:spLocks/>
                </p:cNvSpPr>
                <p:nvPr/>
              </p:nvSpPr>
              <p:spPr bwMode="auto">
                <a:xfrm>
                  <a:off x="1563" y="3393"/>
                  <a:ext cx="14" cy="11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w 85"/>
                    <a:gd name="T29" fmla="*/ 0 h 61"/>
                    <a:gd name="T30" fmla="*/ 0 w 85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1"/>
                    <a:gd name="T50" fmla="*/ 85 w 85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1">
                      <a:moveTo>
                        <a:pt x="44" y="17"/>
                      </a:moveTo>
                      <a:lnTo>
                        <a:pt x="85" y="34"/>
                      </a:lnTo>
                      <a:lnTo>
                        <a:pt x="79" y="44"/>
                      </a:lnTo>
                      <a:lnTo>
                        <a:pt x="73" y="51"/>
                      </a:lnTo>
                      <a:lnTo>
                        <a:pt x="63" y="56"/>
                      </a:lnTo>
                      <a:lnTo>
                        <a:pt x="54" y="61"/>
                      </a:lnTo>
                      <a:lnTo>
                        <a:pt x="43" y="61"/>
                      </a:lnTo>
                      <a:lnTo>
                        <a:pt x="32" y="60"/>
                      </a:lnTo>
                      <a:lnTo>
                        <a:pt x="23" y="55"/>
                      </a:lnTo>
                      <a:lnTo>
                        <a:pt x="14" y="49"/>
                      </a:lnTo>
                      <a:lnTo>
                        <a:pt x="7" y="41"/>
                      </a:lnTo>
                      <a:lnTo>
                        <a:pt x="3" y="32"/>
                      </a:lnTo>
                      <a:lnTo>
                        <a:pt x="0" y="21"/>
                      </a:lnTo>
                      <a:lnTo>
                        <a:pt x="0" y="10"/>
                      </a:lnTo>
                      <a:lnTo>
                        <a:pt x="4" y="0"/>
                      </a:lnTo>
                      <a:lnTo>
                        <a:pt x="44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76" name="Freeform 1704"/>
                <p:cNvSpPr>
                  <a:spLocks/>
                </p:cNvSpPr>
                <p:nvPr/>
              </p:nvSpPr>
              <p:spPr bwMode="auto">
                <a:xfrm>
                  <a:off x="1563" y="3393"/>
                  <a:ext cx="14" cy="11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1"/>
                    <a:gd name="T44" fmla="*/ 85 w 85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1">
                      <a:moveTo>
                        <a:pt x="85" y="34"/>
                      </a:moveTo>
                      <a:lnTo>
                        <a:pt x="79" y="44"/>
                      </a:lnTo>
                      <a:lnTo>
                        <a:pt x="73" y="51"/>
                      </a:lnTo>
                      <a:lnTo>
                        <a:pt x="63" y="56"/>
                      </a:lnTo>
                      <a:lnTo>
                        <a:pt x="54" y="61"/>
                      </a:lnTo>
                      <a:lnTo>
                        <a:pt x="43" y="61"/>
                      </a:lnTo>
                      <a:lnTo>
                        <a:pt x="32" y="60"/>
                      </a:lnTo>
                      <a:lnTo>
                        <a:pt x="23" y="55"/>
                      </a:lnTo>
                      <a:lnTo>
                        <a:pt x="14" y="49"/>
                      </a:lnTo>
                      <a:lnTo>
                        <a:pt x="7" y="41"/>
                      </a:lnTo>
                      <a:lnTo>
                        <a:pt x="3" y="32"/>
                      </a:lnTo>
                      <a:lnTo>
                        <a:pt x="0" y="21"/>
                      </a:lnTo>
                      <a:lnTo>
                        <a:pt x="0" y="10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77" name="Freeform 1705"/>
                <p:cNvSpPr>
                  <a:spLocks/>
                </p:cNvSpPr>
                <p:nvPr/>
              </p:nvSpPr>
              <p:spPr bwMode="auto">
                <a:xfrm>
                  <a:off x="1528" y="3590"/>
                  <a:ext cx="10" cy="14"/>
                </a:xfrm>
                <a:custGeom>
                  <a:avLst/>
                  <a:gdLst>
                    <a:gd name="T0" fmla="*/ 0 w 61"/>
                    <a:gd name="T1" fmla="*/ 0 h 84"/>
                    <a:gd name="T2" fmla="*/ 0 w 61"/>
                    <a:gd name="T3" fmla="*/ 0 h 84"/>
                    <a:gd name="T4" fmla="*/ 0 w 61"/>
                    <a:gd name="T5" fmla="*/ 0 h 84"/>
                    <a:gd name="T6" fmla="*/ 0 w 61"/>
                    <a:gd name="T7" fmla="*/ 0 h 84"/>
                    <a:gd name="T8" fmla="*/ 0 w 61"/>
                    <a:gd name="T9" fmla="*/ 0 h 84"/>
                    <a:gd name="T10" fmla="*/ 0 w 61"/>
                    <a:gd name="T11" fmla="*/ 0 h 84"/>
                    <a:gd name="T12" fmla="*/ 0 w 61"/>
                    <a:gd name="T13" fmla="*/ 0 h 84"/>
                    <a:gd name="T14" fmla="*/ 0 w 61"/>
                    <a:gd name="T15" fmla="*/ 0 h 84"/>
                    <a:gd name="T16" fmla="*/ 0 w 61"/>
                    <a:gd name="T17" fmla="*/ 0 h 84"/>
                    <a:gd name="T18" fmla="*/ 0 w 61"/>
                    <a:gd name="T19" fmla="*/ 0 h 84"/>
                    <a:gd name="T20" fmla="*/ 0 w 61"/>
                    <a:gd name="T21" fmla="*/ 0 h 84"/>
                    <a:gd name="T22" fmla="*/ 0 w 61"/>
                    <a:gd name="T23" fmla="*/ 0 h 84"/>
                    <a:gd name="T24" fmla="*/ 0 w 61"/>
                    <a:gd name="T25" fmla="*/ 0 h 84"/>
                    <a:gd name="T26" fmla="*/ 0 w 61"/>
                    <a:gd name="T27" fmla="*/ 0 h 84"/>
                    <a:gd name="T28" fmla="*/ 0 w 61"/>
                    <a:gd name="T29" fmla="*/ 0 h 84"/>
                    <a:gd name="T30" fmla="*/ 0 w 61"/>
                    <a:gd name="T31" fmla="*/ 0 h 8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4"/>
                    <a:gd name="T50" fmla="*/ 61 w 61"/>
                    <a:gd name="T51" fmla="*/ 84 h 8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4">
                      <a:moveTo>
                        <a:pt x="44" y="41"/>
                      </a:moveTo>
                      <a:lnTo>
                        <a:pt x="61" y="81"/>
                      </a:lnTo>
                      <a:lnTo>
                        <a:pt x="50" y="84"/>
                      </a:lnTo>
                      <a:lnTo>
                        <a:pt x="39" y="84"/>
                      </a:lnTo>
                      <a:lnTo>
                        <a:pt x="29" y="82"/>
                      </a:lnTo>
                      <a:lnTo>
                        <a:pt x="19" y="78"/>
                      </a:lnTo>
                      <a:lnTo>
                        <a:pt x="12" y="71"/>
                      </a:lnTo>
                      <a:lnTo>
                        <a:pt x="5" y="62"/>
                      </a:lnTo>
                      <a:lnTo>
                        <a:pt x="1" y="52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4" y="21"/>
                      </a:lnTo>
                      <a:lnTo>
                        <a:pt x="9" y="12"/>
                      </a:lnTo>
                      <a:lnTo>
                        <a:pt x="17" y="5"/>
                      </a:lnTo>
                      <a:lnTo>
                        <a:pt x="26" y="0"/>
                      </a:lnTo>
                      <a:lnTo>
                        <a:pt x="44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78" name="Freeform 1706"/>
                <p:cNvSpPr>
                  <a:spLocks/>
                </p:cNvSpPr>
                <p:nvPr/>
              </p:nvSpPr>
              <p:spPr bwMode="auto">
                <a:xfrm>
                  <a:off x="1528" y="3590"/>
                  <a:ext cx="10" cy="14"/>
                </a:xfrm>
                <a:custGeom>
                  <a:avLst/>
                  <a:gdLst>
                    <a:gd name="T0" fmla="*/ 0 w 61"/>
                    <a:gd name="T1" fmla="*/ 0 h 84"/>
                    <a:gd name="T2" fmla="*/ 0 w 61"/>
                    <a:gd name="T3" fmla="*/ 0 h 84"/>
                    <a:gd name="T4" fmla="*/ 0 w 61"/>
                    <a:gd name="T5" fmla="*/ 0 h 84"/>
                    <a:gd name="T6" fmla="*/ 0 w 61"/>
                    <a:gd name="T7" fmla="*/ 0 h 84"/>
                    <a:gd name="T8" fmla="*/ 0 w 61"/>
                    <a:gd name="T9" fmla="*/ 0 h 84"/>
                    <a:gd name="T10" fmla="*/ 0 w 61"/>
                    <a:gd name="T11" fmla="*/ 0 h 84"/>
                    <a:gd name="T12" fmla="*/ 0 w 61"/>
                    <a:gd name="T13" fmla="*/ 0 h 84"/>
                    <a:gd name="T14" fmla="*/ 0 w 61"/>
                    <a:gd name="T15" fmla="*/ 0 h 84"/>
                    <a:gd name="T16" fmla="*/ 0 w 61"/>
                    <a:gd name="T17" fmla="*/ 0 h 84"/>
                    <a:gd name="T18" fmla="*/ 0 w 61"/>
                    <a:gd name="T19" fmla="*/ 0 h 84"/>
                    <a:gd name="T20" fmla="*/ 0 w 61"/>
                    <a:gd name="T21" fmla="*/ 0 h 84"/>
                    <a:gd name="T22" fmla="*/ 0 w 61"/>
                    <a:gd name="T23" fmla="*/ 0 h 84"/>
                    <a:gd name="T24" fmla="*/ 0 w 61"/>
                    <a:gd name="T25" fmla="*/ 0 h 84"/>
                    <a:gd name="T26" fmla="*/ 0 w 61"/>
                    <a:gd name="T27" fmla="*/ 0 h 8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4"/>
                    <a:gd name="T44" fmla="*/ 61 w 61"/>
                    <a:gd name="T45" fmla="*/ 84 h 8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4">
                      <a:moveTo>
                        <a:pt x="61" y="81"/>
                      </a:moveTo>
                      <a:lnTo>
                        <a:pt x="50" y="84"/>
                      </a:lnTo>
                      <a:lnTo>
                        <a:pt x="39" y="84"/>
                      </a:lnTo>
                      <a:lnTo>
                        <a:pt x="29" y="82"/>
                      </a:lnTo>
                      <a:lnTo>
                        <a:pt x="19" y="78"/>
                      </a:lnTo>
                      <a:lnTo>
                        <a:pt x="12" y="71"/>
                      </a:lnTo>
                      <a:lnTo>
                        <a:pt x="5" y="62"/>
                      </a:lnTo>
                      <a:lnTo>
                        <a:pt x="1" y="52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4" y="21"/>
                      </a:lnTo>
                      <a:lnTo>
                        <a:pt x="9" y="12"/>
                      </a:lnTo>
                      <a:lnTo>
                        <a:pt x="17" y="5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79" name="Freeform 1707"/>
                <p:cNvSpPr>
                  <a:spLocks/>
                </p:cNvSpPr>
                <p:nvPr/>
              </p:nvSpPr>
              <p:spPr bwMode="auto">
                <a:xfrm>
                  <a:off x="1532" y="3580"/>
                  <a:ext cx="31" cy="24"/>
                </a:xfrm>
                <a:custGeom>
                  <a:avLst/>
                  <a:gdLst>
                    <a:gd name="T0" fmla="*/ 0 w 185"/>
                    <a:gd name="T1" fmla="*/ 0 h 143"/>
                    <a:gd name="T2" fmla="*/ 0 w 185"/>
                    <a:gd name="T3" fmla="*/ 0 h 143"/>
                    <a:gd name="T4" fmla="*/ 0 w 185"/>
                    <a:gd name="T5" fmla="*/ 0 h 143"/>
                    <a:gd name="T6" fmla="*/ 0 w 185"/>
                    <a:gd name="T7" fmla="*/ 0 h 143"/>
                    <a:gd name="T8" fmla="*/ 0 w 185"/>
                    <a:gd name="T9" fmla="*/ 0 h 143"/>
                    <a:gd name="T10" fmla="*/ 0 w 185"/>
                    <a:gd name="T11" fmla="*/ 0 h 143"/>
                    <a:gd name="T12" fmla="*/ 0 w 185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3"/>
                    <a:gd name="T23" fmla="*/ 185 w 185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3">
                      <a:moveTo>
                        <a:pt x="0" y="62"/>
                      </a:moveTo>
                      <a:lnTo>
                        <a:pt x="18" y="103"/>
                      </a:lnTo>
                      <a:lnTo>
                        <a:pt x="35" y="143"/>
                      </a:lnTo>
                      <a:lnTo>
                        <a:pt x="185" y="81"/>
                      </a:lnTo>
                      <a:lnTo>
                        <a:pt x="168" y="41"/>
                      </a:lnTo>
                      <a:lnTo>
                        <a:pt x="151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0" name="Freeform 1708"/>
                <p:cNvSpPr>
                  <a:spLocks/>
                </p:cNvSpPr>
                <p:nvPr/>
              </p:nvSpPr>
              <p:spPr bwMode="auto">
                <a:xfrm>
                  <a:off x="1532" y="3580"/>
                  <a:ext cx="31" cy="24"/>
                </a:xfrm>
                <a:custGeom>
                  <a:avLst/>
                  <a:gdLst>
                    <a:gd name="T0" fmla="*/ 0 w 185"/>
                    <a:gd name="T1" fmla="*/ 0 h 143"/>
                    <a:gd name="T2" fmla="*/ 0 w 185"/>
                    <a:gd name="T3" fmla="*/ 0 h 143"/>
                    <a:gd name="T4" fmla="*/ 0 w 185"/>
                    <a:gd name="T5" fmla="*/ 0 h 143"/>
                    <a:gd name="T6" fmla="*/ 0 w 185"/>
                    <a:gd name="T7" fmla="*/ 0 h 143"/>
                    <a:gd name="T8" fmla="*/ 0 w 185"/>
                    <a:gd name="T9" fmla="*/ 0 h 143"/>
                    <a:gd name="T10" fmla="*/ 0 w 185"/>
                    <a:gd name="T11" fmla="*/ 0 h 143"/>
                    <a:gd name="T12" fmla="*/ 0 w 185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3"/>
                    <a:gd name="T23" fmla="*/ 185 w 185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3">
                      <a:moveTo>
                        <a:pt x="0" y="62"/>
                      </a:moveTo>
                      <a:lnTo>
                        <a:pt x="18" y="103"/>
                      </a:lnTo>
                      <a:lnTo>
                        <a:pt x="35" y="143"/>
                      </a:lnTo>
                      <a:lnTo>
                        <a:pt x="185" y="81"/>
                      </a:lnTo>
                      <a:lnTo>
                        <a:pt x="168" y="41"/>
                      </a:lnTo>
                      <a:lnTo>
                        <a:pt x="151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1" name="Freeform 1709"/>
                <p:cNvSpPr>
                  <a:spLocks/>
                </p:cNvSpPr>
                <p:nvPr/>
              </p:nvSpPr>
              <p:spPr bwMode="auto">
                <a:xfrm>
                  <a:off x="1560" y="3587"/>
                  <a:ext cx="7" cy="7"/>
                </a:xfrm>
                <a:custGeom>
                  <a:avLst/>
                  <a:gdLst>
                    <a:gd name="T0" fmla="*/ 0 w 41"/>
                    <a:gd name="T1" fmla="*/ 0 h 40"/>
                    <a:gd name="T2" fmla="*/ 0 w 41"/>
                    <a:gd name="T3" fmla="*/ 0 h 40"/>
                    <a:gd name="T4" fmla="*/ 0 w 41"/>
                    <a:gd name="T5" fmla="*/ 0 h 40"/>
                    <a:gd name="T6" fmla="*/ 0 w 41"/>
                    <a:gd name="T7" fmla="*/ 0 h 40"/>
                    <a:gd name="T8" fmla="*/ 0 w 41"/>
                    <a:gd name="T9" fmla="*/ 0 h 40"/>
                    <a:gd name="T10" fmla="*/ 0 w 41"/>
                    <a:gd name="T11" fmla="*/ 0 h 40"/>
                    <a:gd name="T12" fmla="*/ 0 w 41"/>
                    <a:gd name="T13" fmla="*/ 0 h 40"/>
                    <a:gd name="T14" fmla="*/ 0 w 41"/>
                    <a:gd name="T15" fmla="*/ 0 h 40"/>
                    <a:gd name="T16" fmla="*/ 0 w 41"/>
                    <a:gd name="T17" fmla="*/ 0 h 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1"/>
                    <a:gd name="T28" fmla="*/ 0 h 40"/>
                    <a:gd name="T29" fmla="*/ 41 w 41"/>
                    <a:gd name="T30" fmla="*/ 40 h 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1" h="40">
                      <a:moveTo>
                        <a:pt x="0" y="0"/>
                      </a:moveTo>
                      <a:lnTo>
                        <a:pt x="17" y="40"/>
                      </a:lnTo>
                      <a:lnTo>
                        <a:pt x="22" y="38"/>
                      </a:lnTo>
                      <a:lnTo>
                        <a:pt x="27" y="35"/>
                      </a:lnTo>
                      <a:lnTo>
                        <a:pt x="31" y="32"/>
                      </a:lnTo>
                      <a:lnTo>
                        <a:pt x="34" y="27"/>
                      </a:lnTo>
                      <a:lnTo>
                        <a:pt x="38" y="23"/>
                      </a:lnTo>
                      <a:lnTo>
                        <a:pt x="4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2" name="Freeform 1710"/>
                <p:cNvSpPr>
                  <a:spLocks/>
                </p:cNvSpPr>
                <p:nvPr/>
              </p:nvSpPr>
              <p:spPr bwMode="auto">
                <a:xfrm>
                  <a:off x="1563" y="3590"/>
                  <a:ext cx="4" cy="4"/>
                </a:xfrm>
                <a:custGeom>
                  <a:avLst/>
                  <a:gdLst>
                    <a:gd name="T0" fmla="*/ 0 w 24"/>
                    <a:gd name="T1" fmla="*/ 0 h 23"/>
                    <a:gd name="T2" fmla="*/ 0 w 24"/>
                    <a:gd name="T3" fmla="*/ 0 h 23"/>
                    <a:gd name="T4" fmla="*/ 0 w 24"/>
                    <a:gd name="T5" fmla="*/ 0 h 23"/>
                    <a:gd name="T6" fmla="*/ 0 w 24"/>
                    <a:gd name="T7" fmla="*/ 0 h 23"/>
                    <a:gd name="T8" fmla="*/ 0 w 24"/>
                    <a:gd name="T9" fmla="*/ 0 h 23"/>
                    <a:gd name="T10" fmla="*/ 0 w 24"/>
                    <a:gd name="T11" fmla="*/ 0 h 23"/>
                    <a:gd name="T12" fmla="*/ 0 w 24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"/>
                    <a:gd name="T22" fmla="*/ 0 h 23"/>
                    <a:gd name="T23" fmla="*/ 24 w 24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" h="23">
                      <a:moveTo>
                        <a:pt x="0" y="23"/>
                      </a:moveTo>
                      <a:lnTo>
                        <a:pt x="5" y="21"/>
                      </a:lnTo>
                      <a:lnTo>
                        <a:pt x="10" y="18"/>
                      </a:lnTo>
                      <a:lnTo>
                        <a:pt x="14" y="15"/>
                      </a:lnTo>
                      <a:lnTo>
                        <a:pt x="17" y="10"/>
                      </a:lnTo>
                      <a:lnTo>
                        <a:pt x="21" y="6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3" name="Freeform 1711"/>
                <p:cNvSpPr>
                  <a:spLocks/>
                </p:cNvSpPr>
                <p:nvPr/>
              </p:nvSpPr>
              <p:spPr bwMode="auto">
                <a:xfrm>
                  <a:off x="1553" y="3559"/>
                  <a:ext cx="24" cy="31"/>
                </a:xfrm>
                <a:custGeom>
                  <a:avLst/>
                  <a:gdLst>
                    <a:gd name="T0" fmla="*/ 0 w 143"/>
                    <a:gd name="T1" fmla="*/ 0 h 185"/>
                    <a:gd name="T2" fmla="*/ 0 w 143"/>
                    <a:gd name="T3" fmla="*/ 0 h 185"/>
                    <a:gd name="T4" fmla="*/ 0 w 143"/>
                    <a:gd name="T5" fmla="*/ 0 h 185"/>
                    <a:gd name="T6" fmla="*/ 0 w 143"/>
                    <a:gd name="T7" fmla="*/ 0 h 185"/>
                    <a:gd name="T8" fmla="*/ 0 w 143"/>
                    <a:gd name="T9" fmla="*/ 0 h 185"/>
                    <a:gd name="T10" fmla="*/ 0 w 143"/>
                    <a:gd name="T11" fmla="*/ 0 h 185"/>
                    <a:gd name="T12" fmla="*/ 0 w 143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5"/>
                    <a:gd name="T23" fmla="*/ 143 w 143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5">
                      <a:moveTo>
                        <a:pt x="0" y="150"/>
                      </a:moveTo>
                      <a:lnTo>
                        <a:pt x="40" y="168"/>
                      </a:lnTo>
                      <a:lnTo>
                        <a:pt x="81" y="185"/>
                      </a:lnTo>
                      <a:lnTo>
                        <a:pt x="143" y="34"/>
                      </a:lnTo>
                      <a:lnTo>
                        <a:pt x="102" y="17"/>
                      </a:lnTo>
                      <a:lnTo>
                        <a:pt x="62" y="0"/>
                      </a:lnTo>
                      <a:lnTo>
                        <a:pt x="0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4" name="Freeform 1712"/>
                <p:cNvSpPr>
                  <a:spLocks/>
                </p:cNvSpPr>
                <p:nvPr/>
              </p:nvSpPr>
              <p:spPr bwMode="auto">
                <a:xfrm>
                  <a:off x="1553" y="3559"/>
                  <a:ext cx="24" cy="31"/>
                </a:xfrm>
                <a:custGeom>
                  <a:avLst/>
                  <a:gdLst>
                    <a:gd name="T0" fmla="*/ 0 w 143"/>
                    <a:gd name="T1" fmla="*/ 0 h 185"/>
                    <a:gd name="T2" fmla="*/ 0 w 143"/>
                    <a:gd name="T3" fmla="*/ 0 h 185"/>
                    <a:gd name="T4" fmla="*/ 0 w 143"/>
                    <a:gd name="T5" fmla="*/ 0 h 185"/>
                    <a:gd name="T6" fmla="*/ 0 w 143"/>
                    <a:gd name="T7" fmla="*/ 0 h 185"/>
                    <a:gd name="T8" fmla="*/ 0 w 143"/>
                    <a:gd name="T9" fmla="*/ 0 h 185"/>
                    <a:gd name="T10" fmla="*/ 0 w 143"/>
                    <a:gd name="T11" fmla="*/ 0 h 185"/>
                    <a:gd name="T12" fmla="*/ 0 w 143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5"/>
                    <a:gd name="T23" fmla="*/ 143 w 143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5">
                      <a:moveTo>
                        <a:pt x="0" y="150"/>
                      </a:moveTo>
                      <a:lnTo>
                        <a:pt x="40" y="168"/>
                      </a:lnTo>
                      <a:lnTo>
                        <a:pt x="81" y="185"/>
                      </a:lnTo>
                      <a:lnTo>
                        <a:pt x="143" y="34"/>
                      </a:lnTo>
                      <a:lnTo>
                        <a:pt x="102" y="17"/>
                      </a:lnTo>
                      <a:lnTo>
                        <a:pt x="62" y="0"/>
                      </a:lnTo>
                      <a:lnTo>
                        <a:pt x="0" y="15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5" name="Freeform 1713"/>
                <p:cNvSpPr>
                  <a:spLocks/>
                </p:cNvSpPr>
                <p:nvPr/>
              </p:nvSpPr>
              <p:spPr bwMode="auto">
                <a:xfrm>
                  <a:off x="1564" y="3554"/>
                  <a:ext cx="14" cy="10"/>
                </a:xfrm>
                <a:custGeom>
                  <a:avLst/>
                  <a:gdLst>
                    <a:gd name="T0" fmla="*/ 0 w 84"/>
                    <a:gd name="T1" fmla="*/ 0 h 61"/>
                    <a:gd name="T2" fmla="*/ 0 w 84"/>
                    <a:gd name="T3" fmla="*/ 0 h 61"/>
                    <a:gd name="T4" fmla="*/ 0 w 84"/>
                    <a:gd name="T5" fmla="*/ 0 h 61"/>
                    <a:gd name="T6" fmla="*/ 0 w 84"/>
                    <a:gd name="T7" fmla="*/ 0 h 61"/>
                    <a:gd name="T8" fmla="*/ 0 w 84"/>
                    <a:gd name="T9" fmla="*/ 0 h 61"/>
                    <a:gd name="T10" fmla="*/ 0 w 84"/>
                    <a:gd name="T11" fmla="*/ 0 h 61"/>
                    <a:gd name="T12" fmla="*/ 0 w 84"/>
                    <a:gd name="T13" fmla="*/ 0 h 61"/>
                    <a:gd name="T14" fmla="*/ 0 w 84"/>
                    <a:gd name="T15" fmla="*/ 0 h 61"/>
                    <a:gd name="T16" fmla="*/ 0 w 84"/>
                    <a:gd name="T17" fmla="*/ 0 h 61"/>
                    <a:gd name="T18" fmla="*/ 0 w 84"/>
                    <a:gd name="T19" fmla="*/ 0 h 61"/>
                    <a:gd name="T20" fmla="*/ 0 w 84"/>
                    <a:gd name="T21" fmla="*/ 0 h 61"/>
                    <a:gd name="T22" fmla="*/ 0 w 84"/>
                    <a:gd name="T23" fmla="*/ 0 h 61"/>
                    <a:gd name="T24" fmla="*/ 0 w 84"/>
                    <a:gd name="T25" fmla="*/ 0 h 61"/>
                    <a:gd name="T26" fmla="*/ 0 w 84"/>
                    <a:gd name="T27" fmla="*/ 0 h 61"/>
                    <a:gd name="T28" fmla="*/ 0 w 84"/>
                    <a:gd name="T29" fmla="*/ 0 h 61"/>
                    <a:gd name="T30" fmla="*/ 0 w 84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4"/>
                    <a:gd name="T49" fmla="*/ 0 h 61"/>
                    <a:gd name="T50" fmla="*/ 84 w 84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4" h="61">
                      <a:moveTo>
                        <a:pt x="40" y="44"/>
                      </a:moveTo>
                      <a:lnTo>
                        <a:pt x="0" y="27"/>
                      </a:lnTo>
                      <a:lnTo>
                        <a:pt x="5" y="17"/>
                      </a:lnTo>
                      <a:lnTo>
                        <a:pt x="11" y="10"/>
                      </a:lnTo>
                      <a:lnTo>
                        <a:pt x="21" y="4"/>
                      </a:lnTo>
                      <a:lnTo>
                        <a:pt x="31" y="0"/>
                      </a:lnTo>
                      <a:lnTo>
                        <a:pt x="41" y="0"/>
                      </a:lnTo>
                      <a:lnTo>
                        <a:pt x="52" y="1"/>
                      </a:lnTo>
                      <a:lnTo>
                        <a:pt x="62" y="5"/>
                      </a:lnTo>
                      <a:lnTo>
                        <a:pt x="70" y="12"/>
                      </a:lnTo>
                      <a:lnTo>
                        <a:pt x="78" y="19"/>
                      </a:lnTo>
                      <a:lnTo>
                        <a:pt x="82" y="29"/>
                      </a:lnTo>
                      <a:lnTo>
                        <a:pt x="84" y="40"/>
                      </a:lnTo>
                      <a:lnTo>
                        <a:pt x="84" y="50"/>
                      </a:lnTo>
                      <a:lnTo>
                        <a:pt x="81" y="61"/>
                      </a:lnTo>
                      <a:lnTo>
                        <a:pt x="40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6" name="Freeform 1714"/>
                <p:cNvSpPr>
                  <a:spLocks/>
                </p:cNvSpPr>
                <p:nvPr/>
              </p:nvSpPr>
              <p:spPr bwMode="auto">
                <a:xfrm>
                  <a:off x="1564" y="3554"/>
                  <a:ext cx="14" cy="10"/>
                </a:xfrm>
                <a:custGeom>
                  <a:avLst/>
                  <a:gdLst>
                    <a:gd name="T0" fmla="*/ 0 w 84"/>
                    <a:gd name="T1" fmla="*/ 0 h 61"/>
                    <a:gd name="T2" fmla="*/ 0 w 84"/>
                    <a:gd name="T3" fmla="*/ 0 h 61"/>
                    <a:gd name="T4" fmla="*/ 0 w 84"/>
                    <a:gd name="T5" fmla="*/ 0 h 61"/>
                    <a:gd name="T6" fmla="*/ 0 w 84"/>
                    <a:gd name="T7" fmla="*/ 0 h 61"/>
                    <a:gd name="T8" fmla="*/ 0 w 84"/>
                    <a:gd name="T9" fmla="*/ 0 h 61"/>
                    <a:gd name="T10" fmla="*/ 0 w 84"/>
                    <a:gd name="T11" fmla="*/ 0 h 61"/>
                    <a:gd name="T12" fmla="*/ 0 w 84"/>
                    <a:gd name="T13" fmla="*/ 0 h 61"/>
                    <a:gd name="T14" fmla="*/ 0 w 84"/>
                    <a:gd name="T15" fmla="*/ 0 h 61"/>
                    <a:gd name="T16" fmla="*/ 0 w 84"/>
                    <a:gd name="T17" fmla="*/ 0 h 61"/>
                    <a:gd name="T18" fmla="*/ 0 w 84"/>
                    <a:gd name="T19" fmla="*/ 0 h 61"/>
                    <a:gd name="T20" fmla="*/ 0 w 84"/>
                    <a:gd name="T21" fmla="*/ 0 h 61"/>
                    <a:gd name="T22" fmla="*/ 0 w 84"/>
                    <a:gd name="T23" fmla="*/ 0 h 61"/>
                    <a:gd name="T24" fmla="*/ 0 w 84"/>
                    <a:gd name="T25" fmla="*/ 0 h 61"/>
                    <a:gd name="T26" fmla="*/ 0 w 84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"/>
                    <a:gd name="T43" fmla="*/ 0 h 61"/>
                    <a:gd name="T44" fmla="*/ 84 w 84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" h="61">
                      <a:moveTo>
                        <a:pt x="0" y="27"/>
                      </a:moveTo>
                      <a:lnTo>
                        <a:pt x="5" y="17"/>
                      </a:lnTo>
                      <a:lnTo>
                        <a:pt x="11" y="10"/>
                      </a:lnTo>
                      <a:lnTo>
                        <a:pt x="21" y="4"/>
                      </a:lnTo>
                      <a:lnTo>
                        <a:pt x="31" y="0"/>
                      </a:lnTo>
                      <a:lnTo>
                        <a:pt x="41" y="0"/>
                      </a:lnTo>
                      <a:lnTo>
                        <a:pt x="52" y="1"/>
                      </a:lnTo>
                      <a:lnTo>
                        <a:pt x="62" y="5"/>
                      </a:lnTo>
                      <a:lnTo>
                        <a:pt x="70" y="12"/>
                      </a:lnTo>
                      <a:lnTo>
                        <a:pt x="78" y="19"/>
                      </a:lnTo>
                      <a:lnTo>
                        <a:pt x="82" y="29"/>
                      </a:lnTo>
                      <a:lnTo>
                        <a:pt x="84" y="40"/>
                      </a:lnTo>
                      <a:lnTo>
                        <a:pt x="84" y="50"/>
                      </a:lnTo>
                      <a:lnTo>
                        <a:pt x="81" y="6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" name="Freeform 1715"/>
                <p:cNvSpPr>
                  <a:spLocks/>
                </p:cNvSpPr>
                <p:nvPr/>
              </p:nvSpPr>
              <p:spPr bwMode="auto">
                <a:xfrm>
                  <a:off x="2230" y="3393"/>
                  <a:ext cx="14" cy="11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w 85"/>
                    <a:gd name="T29" fmla="*/ 0 h 61"/>
                    <a:gd name="T30" fmla="*/ 0 w 85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1"/>
                    <a:gd name="T50" fmla="*/ 85 w 85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1">
                      <a:moveTo>
                        <a:pt x="41" y="17"/>
                      </a:moveTo>
                      <a:lnTo>
                        <a:pt x="82" y="0"/>
                      </a:lnTo>
                      <a:lnTo>
                        <a:pt x="85" y="10"/>
                      </a:lnTo>
                      <a:lnTo>
                        <a:pt x="85" y="21"/>
                      </a:lnTo>
                      <a:lnTo>
                        <a:pt x="83" y="31"/>
                      </a:lnTo>
                      <a:lnTo>
                        <a:pt x="78" y="40"/>
                      </a:lnTo>
                      <a:lnTo>
                        <a:pt x="72" y="49"/>
                      </a:lnTo>
                      <a:lnTo>
                        <a:pt x="63" y="55"/>
                      </a:lnTo>
                      <a:lnTo>
                        <a:pt x="53" y="60"/>
                      </a:lnTo>
                      <a:lnTo>
                        <a:pt x="42" y="61"/>
                      </a:lnTo>
                      <a:lnTo>
                        <a:pt x="31" y="61"/>
                      </a:lnTo>
                      <a:lnTo>
                        <a:pt x="22" y="56"/>
                      </a:lnTo>
                      <a:lnTo>
                        <a:pt x="13" y="51"/>
                      </a:lnTo>
                      <a:lnTo>
                        <a:pt x="6" y="44"/>
                      </a:lnTo>
                      <a:lnTo>
                        <a:pt x="0" y="34"/>
                      </a:lnTo>
                      <a:lnTo>
                        <a:pt x="4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" name="Freeform 1716"/>
                <p:cNvSpPr>
                  <a:spLocks/>
                </p:cNvSpPr>
                <p:nvPr/>
              </p:nvSpPr>
              <p:spPr bwMode="auto">
                <a:xfrm>
                  <a:off x="2230" y="3393"/>
                  <a:ext cx="14" cy="11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1"/>
                    <a:gd name="T44" fmla="*/ 85 w 85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1">
                      <a:moveTo>
                        <a:pt x="82" y="0"/>
                      </a:moveTo>
                      <a:lnTo>
                        <a:pt x="85" y="10"/>
                      </a:lnTo>
                      <a:lnTo>
                        <a:pt x="85" y="21"/>
                      </a:lnTo>
                      <a:lnTo>
                        <a:pt x="83" y="31"/>
                      </a:lnTo>
                      <a:lnTo>
                        <a:pt x="78" y="40"/>
                      </a:lnTo>
                      <a:lnTo>
                        <a:pt x="72" y="49"/>
                      </a:lnTo>
                      <a:lnTo>
                        <a:pt x="63" y="55"/>
                      </a:lnTo>
                      <a:lnTo>
                        <a:pt x="53" y="60"/>
                      </a:lnTo>
                      <a:lnTo>
                        <a:pt x="42" y="61"/>
                      </a:lnTo>
                      <a:lnTo>
                        <a:pt x="31" y="61"/>
                      </a:lnTo>
                      <a:lnTo>
                        <a:pt x="22" y="56"/>
                      </a:lnTo>
                      <a:lnTo>
                        <a:pt x="13" y="51"/>
                      </a:lnTo>
                      <a:lnTo>
                        <a:pt x="6" y="44"/>
                      </a:lnTo>
                      <a:lnTo>
                        <a:pt x="0" y="3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9" name="Freeform 1717"/>
                <p:cNvSpPr>
                  <a:spLocks/>
                </p:cNvSpPr>
                <p:nvPr/>
              </p:nvSpPr>
              <p:spPr bwMode="auto">
                <a:xfrm>
                  <a:off x="2219" y="3368"/>
                  <a:ext cx="24" cy="31"/>
                </a:xfrm>
                <a:custGeom>
                  <a:avLst/>
                  <a:gdLst>
                    <a:gd name="T0" fmla="*/ 0 w 145"/>
                    <a:gd name="T1" fmla="*/ 0 h 185"/>
                    <a:gd name="T2" fmla="*/ 0 w 145"/>
                    <a:gd name="T3" fmla="*/ 0 h 185"/>
                    <a:gd name="T4" fmla="*/ 0 w 145"/>
                    <a:gd name="T5" fmla="*/ 0 h 185"/>
                    <a:gd name="T6" fmla="*/ 0 w 145"/>
                    <a:gd name="T7" fmla="*/ 0 h 185"/>
                    <a:gd name="T8" fmla="*/ 0 w 145"/>
                    <a:gd name="T9" fmla="*/ 0 h 185"/>
                    <a:gd name="T10" fmla="*/ 0 w 145"/>
                    <a:gd name="T11" fmla="*/ 0 h 185"/>
                    <a:gd name="T12" fmla="*/ 0 w 145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5"/>
                    <a:gd name="T22" fmla="*/ 0 h 185"/>
                    <a:gd name="T23" fmla="*/ 145 w 145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5" h="185">
                      <a:moveTo>
                        <a:pt x="63" y="185"/>
                      </a:moveTo>
                      <a:lnTo>
                        <a:pt x="104" y="168"/>
                      </a:lnTo>
                      <a:lnTo>
                        <a:pt x="145" y="151"/>
                      </a:lnTo>
                      <a:lnTo>
                        <a:pt x="82" y="0"/>
                      </a:ln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3" y="1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0" name="Freeform 1718"/>
                <p:cNvSpPr>
                  <a:spLocks/>
                </p:cNvSpPr>
                <p:nvPr/>
              </p:nvSpPr>
              <p:spPr bwMode="auto">
                <a:xfrm>
                  <a:off x="2219" y="3368"/>
                  <a:ext cx="24" cy="31"/>
                </a:xfrm>
                <a:custGeom>
                  <a:avLst/>
                  <a:gdLst>
                    <a:gd name="T0" fmla="*/ 0 w 145"/>
                    <a:gd name="T1" fmla="*/ 0 h 185"/>
                    <a:gd name="T2" fmla="*/ 0 w 145"/>
                    <a:gd name="T3" fmla="*/ 0 h 185"/>
                    <a:gd name="T4" fmla="*/ 0 w 145"/>
                    <a:gd name="T5" fmla="*/ 0 h 185"/>
                    <a:gd name="T6" fmla="*/ 0 w 145"/>
                    <a:gd name="T7" fmla="*/ 0 h 185"/>
                    <a:gd name="T8" fmla="*/ 0 w 145"/>
                    <a:gd name="T9" fmla="*/ 0 h 185"/>
                    <a:gd name="T10" fmla="*/ 0 w 145"/>
                    <a:gd name="T11" fmla="*/ 0 h 185"/>
                    <a:gd name="T12" fmla="*/ 0 w 145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5"/>
                    <a:gd name="T22" fmla="*/ 0 h 185"/>
                    <a:gd name="T23" fmla="*/ 145 w 145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5" h="185">
                      <a:moveTo>
                        <a:pt x="63" y="185"/>
                      </a:moveTo>
                      <a:lnTo>
                        <a:pt x="104" y="168"/>
                      </a:lnTo>
                      <a:lnTo>
                        <a:pt x="145" y="151"/>
                      </a:lnTo>
                      <a:lnTo>
                        <a:pt x="82" y="0"/>
                      </a:ln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3" y="18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1" name="Freeform 1719"/>
                <p:cNvSpPr>
                  <a:spLocks/>
                </p:cNvSpPr>
                <p:nvPr/>
              </p:nvSpPr>
              <p:spPr bwMode="auto">
                <a:xfrm>
                  <a:off x="2226" y="3364"/>
                  <a:ext cx="7" cy="7"/>
                </a:xfrm>
                <a:custGeom>
                  <a:avLst/>
                  <a:gdLst>
                    <a:gd name="T0" fmla="*/ 0 w 41"/>
                    <a:gd name="T1" fmla="*/ 0 h 40"/>
                    <a:gd name="T2" fmla="*/ 0 w 41"/>
                    <a:gd name="T3" fmla="*/ 0 h 40"/>
                    <a:gd name="T4" fmla="*/ 0 w 41"/>
                    <a:gd name="T5" fmla="*/ 0 h 40"/>
                    <a:gd name="T6" fmla="*/ 0 w 41"/>
                    <a:gd name="T7" fmla="*/ 0 h 40"/>
                    <a:gd name="T8" fmla="*/ 0 w 41"/>
                    <a:gd name="T9" fmla="*/ 0 h 40"/>
                    <a:gd name="T10" fmla="*/ 0 w 41"/>
                    <a:gd name="T11" fmla="*/ 0 h 40"/>
                    <a:gd name="T12" fmla="*/ 0 w 41"/>
                    <a:gd name="T13" fmla="*/ 0 h 40"/>
                    <a:gd name="T14" fmla="*/ 0 w 41"/>
                    <a:gd name="T15" fmla="*/ 0 h 40"/>
                    <a:gd name="T16" fmla="*/ 0 w 41"/>
                    <a:gd name="T17" fmla="*/ 0 h 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1"/>
                    <a:gd name="T28" fmla="*/ 0 h 40"/>
                    <a:gd name="T29" fmla="*/ 41 w 41"/>
                    <a:gd name="T30" fmla="*/ 40 h 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1" h="40">
                      <a:moveTo>
                        <a:pt x="0" y="40"/>
                      </a:moveTo>
                      <a:lnTo>
                        <a:pt x="41" y="23"/>
                      </a:lnTo>
                      <a:lnTo>
                        <a:pt x="38" y="18"/>
                      </a:lnTo>
                      <a:lnTo>
                        <a:pt x="35" y="13"/>
                      </a:lnTo>
                      <a:lnTo>
                        <a:pt x="32" y="9"/>
                      </a:lnTo>
                      <a:lnTo>
                        <a:pt x="28" y="6"/>
                      </a:lnTo>
                      <a:lnTo>
                        <a:pt x="23" y="3"/>
                      </a:lnTo>
                      <a:lnTo>
                        <a:pt x="17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2" name="Freeform 1720"/>
                <p:cNvSpPr>
                  <a:spLocks/>
                </p:cNvSpPr>
                <p:nvPr/>
              </p:nvSpPr>
              <p:spPr bwMode="auto">
                <a:xfrm>
                  <a:off x="2229" y="3364"/>
                  <a:ext cx="4" cy="4"/>
                </a:xfrm>
                <a:custGeom>
                  <a:avLst/>
                  <a:gdLst>
                    <a:gd name="T0" fmla="*/ 0 w 24"/>
                    <a:gd name="T1" fmla="*/ 0 h 23"/>
                    <a:gd name="T2" fmla="*/ 0 w 24"/>
                    <a:gd name="T3" fmla="*/ 0 h 23"/>
                    <a:gd name="T4" fmla="*/ 0 w 24"/>
                    <a:gd name="T5" fmla="*/ 0 h 23"/>
                    <a:gd name="T6" fmla="*/ 0 w 24"/>
                    <a:gd name="T7" fmla="*/ 0 h 23"/>
                    <a:gd name="T8" fmla="*/ 0 w 24"/>
                    <a:gd name="T9" fmla="*/ 0 h 23"/>
                    <a:gd name="T10" fmla="*/ 0 w 24"/>
                    <a:gd name="T11" fmla="*/ 0 h 23"/>
                    <a:gd name="T12" fmla="*/ 0 w 24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"/>
                    <a:gd name="T22" fmla="*/ 0 h 23"/>
                    <a:gd name="T23" fmla="*/ 24 w 24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" h="23">
                      <a:moveTo>
                        <a:pt x="24" y="23"/>
                      </a:moveTo>
                      <a:lnTo>
                        <a:pt x="21" y="18"/>
                      </a:lnTo>
                      <a:lnTo>
                        <a:pt x="18" y="13"/>
                      </a:lnTo>
                      <a:lnTo>
                        <a:pt x="15" y="9"/>
                      </a:lnTo>
                      <a:lnTo>
                        <a:pt x="11" y="6"/>
                      </a:lnTo>
                      <a:lnTo>
                        <a:pt x="6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3" name="Freeform 1721"/>
                <p:cNvSpPr>
                  <a:spLocks/>
                </p:cNvSpPr>
                <p:nvPr/>
              </p:nvSpPr>
              <p:spPr bwMode="auto">
                <a:xfrm>
                  <a:off x="2198" y="3354"/>
                  <a:ext cx="31" cy="24"/>
                </a:xfrm>
                <a:custGeom>
                  <a:avLst/>
                  <a:gdLst>
                    <a:gd name="T0" fmla="*/ 0 w 184"/>
                    <a:gd name="T1" fmla="*/ 0 h 143"/>
                    <a:gd name="T2" fmla="*/ 0 w 184"/>
                    <a:gd name="T3" fmla="*/ 0 h 143"/>
                    <a:gd name="T4" fmla="*/ 0 w 184"/>
                    <a:gd name="T5" fmla="*/ 0 h 143"/>
                    <a:gd name="T6" fmla="*/ 0 w 184"/>
                    <a:gd name="T7" fmla="*/ 0 h 143"/>
                    <a:gd name="T8" fmla="*/ 0 w 184"/>
                    <a:gd name="T9" fmla="*/ 0 h 143"/>
                    <a:gd name="T10" fmla="*/ 0 w 184"/>
                    <a:gd name="T11" fmla="*/ 0 h 143"/>
                    <a:gd name="T12" fmla="*/ 0 w 184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3"/>
                    <a:gd name="T23" fmla="*/ 184 w 184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3">
                      <a:moveTo>
                        <a:pt x="150" y="143"/>
                      </a:moveTo>
                      <a:lnTo>
                        <a:pt x="167" y="102"/>
                      </a:lnTo>
                      <a:lnTo>
                        <a:pt x="184" y="62"/>
                      </a:lnTo>
                      <a:lnTo>
                        <a:pt x="34" y="0"/>
                      </a:lnTo>
                      <a:lnTo>
                        <a:pt x="17" y="40"/>
                      </a:lnTo>
                      <a:lnTo>
                        <a:pt x="0" y="81"/>
                      </a:lnTo>
                      <a:lnTo>
                        <a:pt x="150" y="1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4" name="Freeform 1722"/>
                <p:cNvSpPr>
                  <a:spLocks/>
                </p:cNvSpPr>
                <p:nvPr/>
              </p:nvSpPr>
              <p:spPr bwMode="auto">
                <a:xfrm>
                  <a:off x="2198" y="3354"/>
                  <a:ext cx="31" cy="24"/>
                </a:xfrm>
                <a:custGeom>
                  <a:avLst/>
                  <a:gdLst>
                    <a:gd name="T0" fmla="*/ 0 w 184"/>
                    <a:gd name="T1" fmla="*/ 0 h 143"/>
                    <a:gd name="T2" fmla="*/ 0 w 184"/>
                    <a:gd name="T3" fmla="*/ 0 h 143"/>
                    <a:gd name="T4" fmla="*/ 0 w 184"/>
                    <a:gd name="T5" fmla="*/ 0 h 143"/>
                    <a:gd name="T6" fmla="*/ 0 w 184"/>
                    <a:gd name="T7" fmla="*/ 0 h 143"/>
                    <a:gd name="T8" fmla="*/ 0 w 184"/>
                    <a:gd name="T9" fmla="*/ 0 h 143"/>
                    <a:gd name="T10" fmla="*/ 0 w 184"/>
                    <a:gd name="T11" fmla="*/ 0 h 143"/>
                    <a:gd name="T12" fmla="*/ 0 w 184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3"/>
                    <a:gd name="T23" fmla="*/ 184 w 184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3">
                      <a:moveTo>
                        <a:pt x="150" y="143"/>
                      </a:moveTo>
                      <a:lnTo>
                        <a:pt x="167" y="102"/>
                      </a:lnTo>
                      <a:lnTo>
                        <a:pt x="184" y="62"/>
                      </a:lnTo>
                      <a:lnTo>
                        <a:pt x="34" y="0"/>
                      </a:lnTo>
                      <a:lnTo>
                        <a:pt x="17" y="40"/>
                      </a:lnTo>
                      <a:lnTo>
                        <a:pt x="0" y="81"/>
                      </a:lnTo>
                      <a:lnTo>
                        <a:pt x="150" y="14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5" name="Freeform 1723"/>
                <p:cNvSpPr>
                  <a:spLocks/>
                </p:cNvSpPr>
                <p:nvPr/>
              </p:nvSpPr>
              <p:spPr bwMode="auto">
                <a:xfrm>
                  <a:off x="2194" y="3354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w 61"/>
                    <a:gd name="T29" fmla="*/ 0 h 85"/>
                    <a:gd name="T30" fmla="*/ 0 w 61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5"/>
                    <a:gd name="T50" fmla="*/ 61 w 61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5">
                      <a:moveTo>
                        <a:pt x="44" y="44"/>
                      </a:moveTo>
                      <a:lnTo>
                        <a:pt x="27" y="85"/>
                      </a:lnTo>
                      <a:lnTo>
                        <a:pt x="18" y="79"/>
                      </a:lnTo>
                      <a:lnTo>
                        <a:pt x="10" y="73"/>
                      </a:lnTo>
                      <a:lnTo>
                        <a:pt x="5" y="63"/>
                      </a:lnTo>
                      <a:lnTo>
                        <a:pt x="0" y="54"/>
                      </a:lnTo>
                      <a:lnTo>
                        <a:pt x="0" y="43"/>
                      </a:lnTo>
                      <a:lnTo>
                        <a:pt x="2" y="32"/>
                      </a:lnTo>
                      <a:lnTo>
                        <a:pt x="6" y="23"/>
                      </a:lnTo>
                      <a:lnTo>
                        <a:pt x="12" y="14"/>
                      </a:lnTo>
                      <a:lnTo>
                        <a:pt x="20" y="7"/>
                      </a:lnTo>
                      <a:lnTo>
                        <a:pt x="29" y="2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1" y="4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6" name="Freeform 1724"/>
                <p:cNvSpPr>
                  <a:spLocks/>
                </p:cNvSpPr>
                <p:nvPr/>
              </p:nvSpPr>
              <p:spPr bwMode="auto">
                <a:xfrm>
                  <a:off x="2194" y="3354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5"/>
                    <a:gd name="T44" fmla="*/ 61 w 61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5">
                      <a:moveTo>
                        <a:pt x="27" y="85"/>
                      </a:moveTo>
                      <a:lnTo>
                        <a:pt x="18" y="79"/>
                      </a:lnTo>
                      <a:lnTo>
                        <a:pt x="10" y="73"/>
                      </a:lnTo>
                      <a:lnTo>
                        <a:pt x="5" y="63"/>
                      </a:lnTo>
                      <a:lnTo>
                        <a:pt x="0" y="54"/>
                      </a:lnTo>
                      <a:lnTo>
                        <a:pt x="0" y="43"/>
                      </a:lnTo>
                      <a:lnTo>
                        <a:pt x="2" y="32"/>
                      </a:lnTo>
                      <a:lnTo>
                        <a:pt x="6" y="23"/>
                      </a:lnTo>
                      <a:lnTo>
                        <a:pt x="12" y="14"/>
                      </a:lnTo>
                      <a:lnTo>
                        <a:pt x="20" y="7"/>
                      </a:lnTo>
                      <a:lnTo>
                        <a:pt x="29" y="2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1" y="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7" name="Freeform 1725"/>
                <p:cNvSpPr>
                  <a:spLocks/>
                </p:cNvSpPr>
                <p:nvPr/>
              </p:nvSpPr>
              <p:spPr bwMode="auto">
                <a:xfrm>
                  <a:off x="2229" y="3554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w 85"/>
                    <a:gd name="T29" fmla="*/ 0 h 61"/>
                    <a:gd name="T30" fmla="*/ 0 w 85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1"/>
                    <a:gd name="T50" fmla="*/ 85 w 85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1">
                      <a:moveTo>
                        <a:pt x="44" y="44"/>
                      </a:moveTo>
                      <a:lnTo>
                        <a:pt x="3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5"/>
                      </a:lnTo>
                      <a:lnTo>
                        <a:pt x="32" y="1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3" y="4"/>
                      </a:lnTo>
                      <a:lnTo>
                        <a:pt x="73" y="10"/>
                      </a:lnTo>
                      <a:lnTo>
                        <a:pt x="79" y="17"/>
                      </a:lnTo>
                      <a:lnTo>
                        <a:pt x="85" y="27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8" name="Freeform 1726"/>
                <p:cNvSpPr>
                  <a:spLocks/>
                </p:cNvSpPr>
                <p:nvPr/>
              </p:nvSpPr>
              <p:spPr bwMode="auto">
                <a:xfrm>
                  <a:off x="2229" y="3554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1"/>
                    <a:gd name="T44" fmla="*/ 85 w 85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1">
                      <a:moveTo>
                        <a:pt x="3" y="61"/>
                      </a:move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5"/>
                      </a:lnTo>
                      <a:lnTo>
                        <a:pt x="32" y="1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3" y="4"/>
                      </a:lnTo>
                      <a:lnTo>
                        <a:pt x="73" y="10"/>
                      </a:lnTo>
                      <a:lnTo>
                        <a:pt x="79" y="17"/>
                      </a:lnTo>
                      <a:lnTo>
                        <a:pt x="85" y="2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9" name="Freeform 1727"/>
                <p:cNvSpPr>
                  <a:spLocks/>
                </p:cNvSpPr>
                <p:nvPr/>
              </p:nvSpPr>
              <p:spPr bwMode="auto">
                <a:xfrm>
                  <a:off x="2230" y="3559"/>
                  <a:ext cx="24" cy="31"/>
                </a:xfrm>
                <a:custGeom>
                  <a:avLst/>
                  <a:gdLst>
                    <a:gd name="T0" fmla="*/ 0 w 144"/>
                    <a:gd name="T1" fmla="*/ 0 h 185"/>
                    <a:gd name="T2" fmla="*/ 0 w 144"/>
                    <a:gd name="T3" fmla="*/ 0 h 185"/>
                    <a:gd name="T4" fmla="*/ 0 w 144"/>
                    <a:gd name="T5" fmla="*/ 0 h 185"/>
                    <a:gd name="T6" fmla="*/ 0 w 144"/>
                    <a:gd name="T7" fmla="*/ 0 h 185"/>
                    <a:gd name="T8" fmla="*/ 0 w 144"/>
                    <a:gd name="T9" fmla="*/ 0 h 185"/>
                    <a:gd name="T10" fmla="*/ 0 w 144"/>
                    <a:gd name="T11" fmla="*/ 0 h 185"/>
                    <a:gd name="T12" fmla="*/ 0 w 1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5"/>
                    <a:gd name="T23" fmla="*/ 144 w 1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5">
                      <a:moveTo>
                        <a:pt x="82" y="0"/>
                      </a:move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2" y="185"/>
                      </a:lnTo>
                      <a:lnTo>
                        <a:pt x="103" y="168"/>
                      </a:lnTo>
                      <a:lnTo>
                        <a:pt x="144" y="150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0" name="Freeform 1728"/>
                <p:cNvSpPr>
                  <a:spLocks/>
                </p:cNvSpPr>
                <p:nvPr/>
              </p:nvSpPr>
              <p:spPr bwMode="auto">
                <a:xfrm>
                  <a:off x="2230" y="3559"/>
                  <a:ext cx="24" cy="31"/>
                </a:xfrm>
                <a:custGeom>
                  <a:avLst/>
                  <a:gdLst>
                    <a:gd name="T0" fmla="*/ 0 w 144"/>
                    <a:gd name="T1" fmla="*/ 0 h 185"/>
                    <a:gd name="T2" fmla="*/ 0 w 144"/>
                    <a:gd name="T3" fmla="*/ 0 h 185"/>
                    <a:gd name="T4" fmla="*/ 0 w 144"/>
                    <a:gd name="T5" fmla="*/ 0 h 185"/>
                    <a:gd name="T6" fmla="*/ 0 w 144"/>
                    <a:gd name="T7" fmla="*/ 0 h 185"/>
                    <a:gd name="T8" fmla="*/ 0 w 144"/>
                    <a:gd name="T9" fmla="*/ 0 h 185"/>
                    <a:gd name="T10" fmla="*/ 0 w 144"/>
                    <a:gd name="T11" fmla="*/ 0 h 185"/>
                    <a:gd name="T12" fmla="*/ 0 w 1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5"/>
                    <a:gd name="T23" fmla="*/ 144 w 1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5">
                      <a:moveTo>
                        <a:pt x="82" y="0"/>
                      </a:move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2" y="185"/>
                      </a:lnTo>
                      <a:lnTo>
                        <a:pt x="103" y="168"/>
                      </a:lnTo>
                      <a:lnTo>
                        <a:pt x="144" y="150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1" name="Freeform 1729"/>
                <p:cNvSpPr>
                  <a:spLocks/>
                </p:cNvSpPr>
                <p:nvPr/>
              </p:nvSpPr>
              <p:spPr bwMode="auto">
                <a:xfrm>
                  <a:off x="2240" y="3587"/>
                  <a:ext cx="7" cy="7"/>
                </a:xfrm>
                <a:custGeom>
                  <a:avLst/>
                  <a:gdLst>
                    <a:gd name="T0" fmla="*/ 0 w 41"/>
                    <a:gd name="T1" fmla="*/ 0 h 40"/>
                    <a:gd name="T2" fmla="*/ 0 w 41"/>
                    <a:gd name="T3" fmla="*/ 0 h 40"/>
                    <a:gd name="T4" fmla="*/ 0 w 41"/>
                    <a:gd name="T5" fmla="*/ 0 h 40"/>
                    <a:gd name="T6" fmla="*/ 0 w 41"/>
                    <a:gd name="T7" fmla="*/ 0 h 40"/>
                    <a:gd name="T8" fmla="*/ 0 w 41"/>
                    <a:gd name="T9" fmla="*/ 0 h 40"/>
                    <a:gd name="T10" fmla="*/ 0 w 41"/>
                    <a:gd name="T11" fmla="*/ 0 h 40"/>
                    <a:gd name="T12" fmla="*/ 0 w 41"/>
                    <a:gd name="T13" fmla="*/ 0 h 40"/>
                    <a:gd name="T14" fmla="*/ 0 w 41"/>
                    <a:gd name="T15" fmla="*/ 0 h 40"/>
                    <a:gd name="T16" fmla="*/ 0 w 41"/>
                    <a:gd name="T17" fmla="*/ 0 h 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1"/>
                    <a:gd name="T28" fmla="*/ 0 h 40"/>
                    <a:gd name="T29" fmla="*/ 41 w 41"/>
                    <a:gd name="T30" fmla="*/ 40 h 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1" h="40">
                      <a:moveTo>
                        <a:pt x="41" y="0"/>
                      </a:moveTo>
                      <a:lnTo>
                        <a:pt x="0" y="17"/>
                      </a:lnTo>
                      <a:lnTo>
                        <a:pt x="2" y="21"/>
                      </a:lnTo>
                      <a:lnTo>
                        <a:pt x="6" y="26"/>
                      </a:lnTo>
                      <a:lnTo>
                        <a:pt x="9" y="31"/>
                      </a:lnTo>
                      <a:lnTo>
                        <a:pt x="13" y="34"/>
                      </a:lnTo>
                      <a:lnTo>
                        <a:pt x="17" y="37"/>
                      </a:lnTo>
                      <a:lnTo>
                        <a:pt x="24" y="40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2" name="Freeform 1730"/>
                <p:cNvSpPr>
                  <a:spLocks/>
                </p:cNvSpPr>
                <p:nvPr/>
              </p:nvSpPr>
              <p:spPr bwMode="auto">
                <a:xfrm>
                  <a:off x="2240" y="3590"/>
                  <a:ext cx="4" cy="4"/>
                </a:xfrm>
                <a:custGeom>
                  <a:avLst/>
                  <a:gdLst>
                    <a:gd name="T0" fmla="*/ 0 w 24"/>
                    <a:gd name="T1" fmla="*/ 0 h 23"/>
                    <a:gd name="T2" fmla="*/ 0 w 24"/>
                    <a:gd name="T3" fmla="*/ 0 h 23"/>
                    <a:gd name="T4" fmla="*/ 0 w 24"/>
                    <a:gd name="T5" fmla="*/ 0 h 23"/>
                    <a:gd name="T6" fmla="*/ 0 w 24"/>
                    <a:gd name="T7" fmla="*/ 0 h 23"/>
                    <a:gd name="T8" fmla="*/ 0 w 24"/>
                    <a:gd name="T9" fmla="*/ 0 h 23"/>
                    <a:gd name="T10" fmla="*/ 0 w 24"/>
                    <a:gd name="T11" fmla="*/ 0 h 23"/>
                    <a:gd name="T12" fmla="*/ 0 w 24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"/>
                    <a:gd name="T22" fmla="*/ 0 h 23"/>
                    <a:gd name="T23" fmla="*/ 24 w 24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" h="23">
                      <a:moveTo>
                        <a:pt x="0" y="0"/>
                      </a:moveTo>
                      <a:lnTo>
                        <a:pt x="2" y="4"/>
                      </a:lnTo>
                      <a:lnTo>
                        <a:pt x="6" y="9"/>
                      </a:lnTo>
                      <a:lnTo>
                        <a:pt x="9" y="14"/>
                      </a:lnTo>
                      <a:lnTo>
                        <a:pt x="13" y="17"/>
                      </a:lnTo>
                      <a:lnTo>
                        <a:pt x="17" y="20"/>
                      </a:lnTo>
                      <a:lnTo>
                        <a:pt x="24" y="2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3" name="Freeform 1731"/>
                <p:cNvSpPr>
                  <a:spLocks/>
                </p:cNvSpPr>
                <p:nvPr/>
              </p:nvSpPr>
              <p:spPr bwMode="auto">
                <a:xfrm>
                  <a:off x="2244" y="3580"/>
                  <a:ext cx="31" cy="24"/>
                </a:xfrm>
                <a:custGeom>
                  <a:avLst/>
                  <a:gdLst>
                    <a:gd name="T0" fmla="*/ 0 w 184"/>
                    <a:gd name="T1" fmla="*/ 0 h 143"/>
                    <a:gd name="T2" fmla="*/ 0 w 184"/>
                    <a:gd name="T3" fmla="*/ 0 h 143"/>
                    <a:gd name="T4" fmla="*/ 0 w 184"/>
                    <a:gd name="T5" fmla="*/ 0 h 143"/>
                    <a:gd name="T6" fmla="*/ 0 w 184"/>
                    <a:gd name="T7" fmla="*/ 0 h 143"/>
                    <a:gd name="T8" fmla="*/ 0 w 184"/>
                    <a:gd name="T9" fmla="*/ 0 h 143"/>
                    <a:gd name="T10" fmla="*/ 0 w 184"/>
                    <a:gd name="T11" fmla="*/ 0 h 143"/>
                    <a:gd name="T12" fmla="*/ 0 w 184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3"/>
                    <a:gd name="T23" fmla="*/ 184 w 184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3">
                      <a:moveTo>
                        <a:pt x="34" y="0"/>
                      </a:moveTo>
                      <a:lnTo>
                        <a:pt x="17" y="41"/>
                      </a:lnTo>
                      <a:lnTo>
                        <a:pt x="0" y="81"/>
                      </a:lnTo>
                      <a:lnTo>
                        <a:pt x="149" y="143"/>
                      </a:lnTo>
                      <a:lnTo>
                        <a:pt x="167" y="103"/>
                      </a:lnTo>
                      <a:lnTo>
                        <a:pt x="184" y="6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4" name="Freeform 1732"/>
                <p:cNvSpPr>
                  <a:spLocks/>
                </p:cNvSpPr>
                <p:nvPr/>
              </p:nvSpPr>
              <p:spPr bwMode="auto">
                <a:xfrm>
                  <a:off x="2244" y="3580"/>
                  <a:ext cx="31" cy="24"/>
                </a:xfrm>
                <a:custGeom>
                  <a:avLst/>
                  <a:gdLst>
                    <a:gd name="T0" fmla="*/ 0 w 184"/>
                    <a:gd name="T1" fmla="*/ 0 h 143"/>
                    <a:gd name="T2" fmla="*/ 0 w 184"/>
                    <a:gd name="T3" fmla="*/ 0 h 143"/>
                    <a:gd name="T4" fmla="*/ 0 w 184"/>
                    <a:gd name="T5" fmla="*/ 0 h 143"/>
                    <a:gd name="T6" fmla="*/ 0 w 184"/>
                    <a:gd name="T7" fmla="*/ 0 h 143"/>
                    <a:gd name="T8" fmla="*/ 0 w 184"/>
                    <a:gd name="T9" fmla="*/ 0 h 143"/>
                    <a:gd name="T10" fmla="*/ 0 w 184"/>
                    <a:gd name="T11" fmla="*/ 0 h 143"/>
                    <a:gd name="T12" fmla="*/ 0 w 184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3"/>
                    <a:gd name="T23" fmla="*/ 184 w 184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3">
                      <a:moveTo>
                        <a:pt x="34" y="0"/>
                      </a:moveTo>
                      <a:lnTo>
                        <a:pt x="17" y="41"/>
                      </a:lnTo>
                      <a:lnTo>
                        <a:pt x="0" y="81"/>
                      </a:lnTo>
                      <a:lnTo>
                        <a:pt x="149" y="143"/>
                      </a:lnTo>
                      <a:lnTo>
                        <a:pt x="167" y="103"/>
                      </a:lnTo>
                      <a:lnTo>
                        <a:pt x="184" y="6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5" name="Freeform 1733"/>
                <p:cNvSpPr>
                  <a:spLocks/>
                </p:cNvSpPr>
                <p:nvPr/>
              </p:nvSpPr>
              <p:spPr bwMode="auto">
                <a:xfrm>
                  <a:off x="2269" y="3590"/>
                  <a:ext cx="10" cy="14"/>
                </a:xfrm>
                <a:custGeom>
                  <a:avLst/>
                  <a:gdLst>
                    <a:gd name="T0" fmla="*/ 0 w 61"/>
                    <a:gd name="T1" fmla="*/ 0 h 84"/>
                    <a:gd name="T2" fmla="*/ 0 w 61"/>
                    <a:gd name="T3" fmla="*/ 0 h 84"/>
                    <a:gd name="T4" fmla="*/ 0 w 61"/>
                    <a:gd name="T5" fmla="*/ 0 h 84"/>
                    <a:gd name="T6" fmla="*/ 0 w 61"/>
                    <a:gd name="T7" fmla="*/ 0 h 84"/>
                    <a:gd name="T8" fmla="*/ 0 w 61"/>
                    <a:gd name="T9" fmla="*/ 0 h 84"/>
                    <a:gd name="T10" fmla="*/ 0 w 61"/>
                    <a:gd name="T11" fmla="*/ 0 h 84"/>
                    <a:gd name="T12" fmla="*/ 0 w 61"/>
                    <a:gd name="T13" fmla="*/ 0 h 84"/>
                    <a:gd name="T14" fmla="*/ 0 w 61"/>
                    <a:gd name="T15" fmla="*/ 0 h 84"/>
                    <a:gd name="T16" fmla="*/ 0 w 61"/>
                    <a:gd name="T17" fmla="*/ 0 h 84"/>
                    <a:gd name="T18" fmla="*/ 0 w 61"/>
                    <a:gd name="T19" fmla="*/ 0 h 84"/>
                    <a:gd name="T20" fmla="*/ 0 w 61"/>
                    <a:gd name="T21" fmla="*/ 0 h 84"/>
                    <a:gd name="T22" fmla="*/ 0 w 61"/>
                    <a:gd name="T23" fmla="*/ 0 h 84"/>
                    <a:gd name="T24" fmla="*/ 0 w 61"/>
                    <a:gd name="T25" fmla="*/ 0 h 84"/>
                    <a:gd name="T26" fmla="*/ 0 w 61"/>
                    <a:gd name="T27" fmla="*/ 0 h 84"/>
                    <a:gd name="T28" fmla="*/ 0 w 61"/>
                    <a:gd name="T29" fmla="*/ 0 h 84"/>
                    <a:gd name="T30" fmla="*/ 0 w 61"/>
                    <a:gd name="T31" fmla="*/ 0 h 8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4"/>
                    <a:gd name="T50" fmla="*/ 61 w 61"/>
                    <a:gd name="T51" fmla="*/ 84 h 8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4">
                      <a:moveTo>
                        <a:pt x="18" y="41"/>
                      </a:moveTo>
                      <a:lnTo>
                        <a:pt x="35" y="0"/>
                      </a:lnTo>
                      <a:lnTo>
                        <a:pt x="44" y="5"/>
                      </a:lnTo>
                      <a:lnTo>
                        <a:pt x="52" y="12"/>
                      </a:lnTo>
                      <a:lnTo>
                        <a:pt x="57" y="21"/>
                      </a:lnTo>
                      <a:lnTo>
                        <a:pt x="61" y="31"/>
                      </a:lnTo>
                      <a:lnTo>
                        <a:pt x="61" y="42"/>
                      </a:lnTo>
                      <a:lnTo>
                        <a:pt x="60" y="52"/>
                      </a:lnTo>
                      <a:lnTo>
                        <a:pt x="56" y="62"/>
                      </a:lnTo>
                      <a:lnTo>
                        <a:pt x="50" y="71"/>
                      </a:lnTo>
                      <a:lnTo>
                        <a:pt x="42" y="78"/>
                      </a:lnTo>
                      <a:lnTo>
                        <a:pt x="33" y="82"/>
                      </a:lnTo>
                      <a:lnTo>
                        <a:pt x="22" y="84"/>
                      </a:lnTo>
                      <a:lnTo>
                        <a:pt x="11" y="84"/>
                      </a:lnTo>
                      <a:lnTo>
                        <a:pt x="0" y="81"/>
                      </a:lnTo>
                      <a:lnTo>
                        <a:pt x="18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" name="Freeform 1734"/>
                <p:cNvSpPr>
                  <a:spLocks/>
                </p:cNvSpPr>
                <p:nvPr/>
              </p:nvSpPr>
              <p:spPr bwMode="auto">
                <a:xfrm>
                  <a:off x="2269" y="3590"/>
                  <a:ext cx="10" cy="14"/>
                </a:xfrm>
                <a:custGeom>
                  <a:avLst/>
                  <a:gdLst>
                    <a:gd name="T0" fmla="*/ 0 w 61"/>
                    <a:gd name="T1" fmla="*/ 0 h 84"/>
                    <a:gd name="T2" fmla="*/ 0 w 61"/>
                    <a:gd name="T3" fmla="*/ 0 h 84"/>
                    <a:gd name="T4" fmla="*/ 0 w 61"/>
                    <a:gd name="T5" fmla="*/ 0 h 84"/>
                    <a:gd name="T6" fmla="*/ 0 w 61"/>
                    <a:gd name="T7" fmla="*/ 0 h 84"/>
                    <a:gd name="T8" fmla="*/ 0 w 61"/>
                    <a:gd name="T9" fmla="*/ 0 h 84"/>
                    <a:gd name="T10" fmla="*/ 0 w 61"/>
                    <a:gd name="T11" fmla="*/ 0 h 84"/>
                    <a:gd name="T12" fmla="*/ 0 w 61"/>
                    <a:gd name="T13" fmla="*/ 0 h 84"/>
                    <a:gd name="T14" fmla="*/ 0 w 61"/>
                    <a:gd name="T15" fmla="*/ 0 h 84"/>
                    <a:gd name="T16" fmla="*/ 0 w 61"/>
                    <a:gd name="T17" fmla="*/ 0 h 84"/>
                    <a:gd name="T18" fmla="*/ 0 w 61"/>
                    <a:gd name="T19" fmla="*/ 0 h 84"/>
                    <a:gd name="T20" fmla="*/ 0 w 61"/>
                    <a:gd name="T21" fmla="*/ 0 h 84"/>
                    <a:gd name="T22" fmla="*/ 0 w 61"/>
                    <a:gd name="T23" fmla="*/ 0 h 84"/>
                    <a:gd name="T24" fmla="*/ 0 w 61"/>
                    <a:gd name="T25" fmla="*/ 0 h 84"/>
                    <a:gd name="T26" fmla="*/ 0 w 61"/>
                    <a:gd name="T27" fmla="*/ 0 h 8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4"/>
                    <a:gd name="T44" fmla="*/ 61 w 61"/>
                    <a:gd name="T45" fmla="*/ 84 h 8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4">
                      <a:moveTo>
                        <a:pt x="35" y="0"/>
                      </a:moveTo>
                      <a:lnTo>
                        <a:pt x="44" y="5"/>
                      </a:lnTo>
                      <a:lnTo>
                        <a:pt x="52" y="12"/>
                      </a:lnTo>
                      <a:lnTo>
                        <a:pt x="57" y="21"/>
                      </a:lnTo>
                      <a:lnTo>
                        <a:pt x="61" y="31"/>
                      </a:lnTo>
                      <a:lnTo>
                        <a:pt x="61" y="42"/>
                      </a:lnTo>
                      <a:lnTo>
                        <a:pt x="60" y="52"/>
                      </a:lnTo>
                      <a:lnTo>
                        <a:pt x="56" y="62"/>
                      </a:lnTo>
                      <a:lnTo>
                        <a:pt x="50" y="71"/>
                      </a:lnTo>
                      <a:lnTo>
                        <a:pt x="42" y="78"/>
                      </a:lnTo>
                      <a:lnTo>
                        <a:pt x="33" y="82"/>
                      </a:lnTo>
                      <a:lnTo>
                        <a:pt x="22" y="84"/>
                      </a:lnTo>
                      <a:lnTo>
                        <a:pt x="11" y="84"/>
                      </a:lnTo>
                      <a:lnTo>
                        <a:pt x="0" y="8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7" name="Freeform 1735"/>
                <p:cNvSpPr>
                  <a:spLocks/>
                </p:cNvSpPr>
                <p:nvPr/>
              </p:nvSpPr>
              <p:spPr bwMode="auto">
                <a:xfrm>
                  <a:off x="2277" y="3590"/>
                  <a:ext cx="10" cy="14"/>
                </a:xfrm>
                <a:custGeom>
                  <a:avLst/>
                  <a:gdLst>
                    <a:gd name="T0" fmla="*/ 0 w 61"/>
                    <a:gd name="T1" fmla="*/ 0 h 84"/>
                    <a:gd name="T2" fmla="*/ 0 w 61"/>
                    <a:gd name="T3" fmla="*/ 0 h 84"/>
                    <a:gd name="T4" fmla="*/ 0 w 61"/>
                    <a:gd name="T5" fmla="*/ 0 h 84"/>
                    <a:gd name="T6" fmla="*/ 0 w 61"/>
                    <a:gd name="T7" fmla="*/ 0 h 84"/>
                    <a:gd name="T8" fmla="*/ 0 w 61"/>
                    <a:gd name="T9" fmla="*/ 0 h 84"/>
                    <a:gd name="T10" fmla="*/ 0 w 61"/>
                    <a:gd name="T11" fmla="*/ 0 h 84"/>
                    <a:gd name="T12" fmla="*/ 0 w 61"/>
                    <a:gd name="T13" fmla="*/ 0 h 84"/>
                    <a:gd name="T14" fmla="*/ 0 w 61"/>
                    <a:gd name="T15" fmla="*/ 0 h 84"/>
                    <a:gd name="T16" fmla="*/ 0 w 61"/>
                    <a:gd name="T17" fmla="*/ 0 h 84"/>
                    <a:gd name="T18" fmla="*/ 0 w 61"/>
                    <a:gd name="T19" fmla="*/ 0 h 84"/>
                    <a:gd name="T20" fmla="*/ 0 w 61"/>
                    <a:gd name="T21" fmla="*/ 0 h 84"/>
                    <a:gd name="T22" fmla="*/ 0 w 61"/>
                    <a:gd name="T23" fmla="*/ 0 h 84"/>
                    <a:gd name="T24" fmla="*/ 0 w 61"/>
                    <a:gd name="T25" fmla="*/ 0 h 84"/>
                    <a:gd name="T26" fmla="*/ 0 w 61"/>
                    <a:gd name="T27" fmla="*/ 0 h 84"/>
                    <a:gd name="T28" fmla="*/ 0 w 61"/>
                    <a:gd name="T29" fmla="*/ 0 h 84"/>
                    <a:gd name="T30" fmla="*/ 0 w 61"/>
                    <a:gd name="T31" fmla="*/ 0 h 8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4"/>
                    <a:gd name="T50" fmla="*/ 61 w 61"/>
                    <a:gd name="T51" fmla="*/ 84 h 8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4">
                      <a:moveTo>
                        <a:pt x="44" y="41"/>
                      </a:moveTo>
                      <a:lnTo>
                        <a:pt x="61" y="81"/>
                      </a:lnTo>
                      <a:lnTo>
                        <a:pt x="51" y="84"/>
                      </a:lnTo>
                      <a:lnTo>
                        <a:pt x="40" y="84"/>
                      </a:lnTo>
                      <a:lnTo>
                        <a:pt x="29" y="82"/>
                      </a:lnTo>
                      <a:lnTo>
                        <a:pt x="20" y="78"/>
                      </a:lnTo>
                      <a:lnTo>
                        <a:pt x="12" y="71"/>
                      </a:lnTo>
                      <a:lnTo>
                        <a:pt x="6" y="62"/>
                      </a:lnTo>
                      <a:lnTo>
                        <a:pt x="1" y="52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5" y="21"/>
                      </a:lnTo>
                      <a:lnTo>
                        <a:pt x="10" y="12"/>
                      </a:lnTo>
                      <a:lnTo>
                        <a:pt x="18" y="5"/>
                      </a:lnTo>
                      <a:lnTo>
                        <a:pt x="27" y="0"/>
                      </a:lnTo>
                      <a:lnTo>
                        <a:pt x="44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8" name="Freeform 1736"/>
                <p:cNvSpPr>
                  <a:spLocks/>
                </p:cNvSpPr>
                <p:nvPr/>
              </p:nvSpPr>
              <p:spPr bwMode="auto">
                <a:xfrm>
                  <a:off x="2277" y="3590"/>
                  <a:ext cx="10" cy="14"/>
                </a:xfrm>
                <a:custGeom>
                  <a:avLst/>
                  <a:gdLst>
                    <a:gd name="T0" fmla="*/ 0 w 61"/>
                    <a:gd name="T1" fmla="*/ 0 h 84"/>
                    <a:gd name="T2" fmla="*/ 0 w 61"/>
                    <a:gd name="T3" fmla="*/ 0 h 84"/>
                    <a:gd name="T4" fmla="*/ 0 w 61"/>
                    <a:gd name="T5" fmla="*/ 0 h 84"/>
                    <a:gd name="T6" fmla="*/ 0 w 61"/>
                    <a:gd name="T7" fmla="*/ 0 h 84"/>
                    <a:gd name="T8" fmla="*/ 0 w 61"/>
                    <a:gd name="T9" fmla="*/ 0 h 84"/>
                    <a:gd name="T10" fmla="*/ 0 w 61"/>
                    <a:gd name="T11" fmla="*/ 0 h 84"/>
                    <a:gd name="T12" fmla="*/ 0 w 61"/>
                    <a:gd name="T13" fmla="*/ 0 h 84"/>
                    <a:gd name="T14" fmla="*/ 0 w 61"/>
                    <a:gd name="T15" fmla="*/ 0 h 84"/>
                    <a:gd name="T16" fmla="*/ 0 w 61"/>
                    <a:gd name="T17" fmla="*/ 0 h 84"/>
                    <a:gd name="T18" fmla="*/ 0 w 61"/>
                    <a:gd name="T19" fmla="*/ 0 h 84"/>
                    <a:gd name="T20" fmla="*/ 0 w 61"/>
                    <a:gd name="T21" fmla="*/ 0 h 84"/>
                    <a:gd name="T22" fmla="*/ 0 w 61"/>
                    <a:gd name="T23" fmla="*/ 0 h 84"/>
                    <a:gd name="T24" fmla="*/ 0 w 61"/>
                    <a:gd name="T25" fmla="*/ 0 h 84"/>
                    <a:gd name="T26" fmla="*/ 0 w 61"/>
                    <a:gd name="T27" fmla="*/ 0 h 8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4"/>
                    <a:gd name="T44" fmla="*/ 61 w 61"/>
                    <a:gd name="T45" fmla="*/ 84 h 8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4">
                      <a:moveTo>
                        <a:pt x="61" y="81"/>
                      </a:moveTo>
                      <a:lnTo>
                        <a:pt x="51" y="84"/>
                      </a:lnTo>
                      <a:lnTo>
                        <a:pt x="40" y="84"/>
                      </a:lnTo>
                      <a:lnTo>
                        <a:pt x="29" y="82"/>
                      </a:lnTo>
                      <a:lnTo>
                        <a:pt x="20" y="78"/>
                      </a:lnTo>
                      <a:lnTo>
                        <a:pt x="12" y="71"/>
                      </a:lnTo>
                      <a:lnTo>
                        <a:pt x="6" y="62"/>
                      </a:lnTo>
                      <a:lnTo>
                        <a:pt x="1" y="52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5" y="21"/>
                      </a:lnTo>
                      <a:lnTo>
                        <a:pt x="10" y="12"/>
                      </a:lnTo>
                      <a:lnTo>
                        <a:pt x="18" y="5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9" name="Freeform 1737"/>
                <p:cNvSpPr>
                  <a:spLocks/>
                </p:cNvSpPr>
                <p:nvPr/>
              </p:nvSpPr>
              <p:spPr bwMode="auto">
                <a:xfrm>
                  <a:off x="2281" y="3580"/>
                  <a:ext cx="31" cy="24"/>
                </a:xfrm>
                <a:custGeom>
                  <a:avLst/>
                  <a:gdLst>
                    <a:gd name="T0" fmla="*/ 0 w 184"/>
                    <a:gd name="T1" fmla="*/ 0 h 143"/>
                    <a:gd name="T2" fmla="*/ 0 w 184"/>
                    <a:gd name="T3" fmla="*/ 0 h 143"/>
                    <a:gd name="T4" fmla="*/ 0 w 184"/>
                    <a:gd name="T5" fmla="*/ 0 h 143"/>
                    <a:gd name="T6" fmla="*/ 0 w 184"/>
                    <a:gd name="T7" fmla="*/ 0 h 143"/>
                    <a:gd name="T8" fmla="*/ 0 w 184"/>
                    <a:gd name="T9" fmla="*/ 0 h 143"/>
                    <a:gd name="T10" fmla="*/ 0 w 184"/>
                    <a:gd name="T11" fmla="*/ 0 h 143"/>
                    <a:gd name="T12" fmla="*/ 0 w 184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3"/>
                    <a:gd name="T23" fmla="*/ 184 w 184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3">
                      <a:moveTo>
                        <a:pt x="0" y="62"/>
                      </a:moveTo>
                      <a:lnTo>
                        <a:pt x="17" y="103"/>
                      </a:lnTo>
                      <a:lnTo>
                        <a:pt x="34" y="143"/>
                      </a:lnTo>
                      <a:lnTo>
                        <a:pt x="184" y="81"/>
                      </a:lnTo>
                      <a:lnTo>
                        <a:pt x="167" y="41"/>
                      </a:lnTo>
                      <a:lnTo>
                        <a:pt x="150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10" name="Freeform 1738"/>
                <p:cNvSpPr>
                  <a:spLocks/>
                </p:cNvSpPr>
                <p:nvPr/>
              </p:nvSpPr>
              <p:spPr bwMode="auto">
                <a:xfrm>
                  <a:off x="2281" y="3580"/>
                  <a:ext cx="31" cy="24"/>
                </a:xfrm>
                <a:custGeom>
                  <a:avLst/>
                  <a:gdLst>
                    <a:gd name="T0" fmla="*/ 0 w 184"/>
                    <a:gd name="T1" fmla="*/ 0 h 143"/>
                    <a:gd name="T2" fmla="*/ 0 w 184"/>
                    <a:gd name="T3" fmla="*/ 0 h 143"/>
                    <a:gd name="T4" fmla="*/ 0 w 184"/>
                    <a:gd name="T5" fmla="*/ 0 h 143"/>
                    <a:gd name="T6" fmla="*/ 0 w 184"/>
                    <a:gd name="T7" fmla="*/ 0 h 143"/>
                    <a:gd name="T8" fmla="*/ 0 w 184"/>
                    <a:gd name="T9" fmla="*/ 0 h 143"/>
                    <a:gd name="T10" fmla="*/ 0 w 184"/>
                    <a:gd name="T11" fmla="*/ 0 h 143"/>
                    <a:gd name="T12" fmla="*/ 0 w 184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3"/>
                    <a:gd name="T23" fmla="*/ 184 w 184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3">
                      <a:moveTo>
                        <a:pt x="0" y="62"/>
                      </a:moveTo>
                      <a:lnTo>
                        <a:pt x="17" y="103"/>
                      </a:lnTo>
                      <a:lnTo>
                        <a:pt x="34" y="143"/>
                      </a:lnTo>
                      <a:lnTo>
                        <a:pt x="184" y="81"/>
                      </a:lnTo>
                      <a:lnTo>
                        <a:pt x="167" y="41"/>
                      </a:lnTo>
                      <a:lnTo>
                        <a:pt x="150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11" name="Freeform 1739"/>
                <p:cNvSpPr>
                  <a:spLocks/>
                </p:cNvSpPr>
                <p:nvPr/>
              </p:nvSpPr>
              <p:spPr bwMode="auto">
                <a:xfrm>
                  <a:off x="2309" y="3587"/>
                  <a:ext cx="7" cy="7"/>
                </a:xfrm>
                <a:custGeom>
                  <a:avLst/>
                  <a:gdLst>
                    <a:gd name="T0" fmla="*/ 0 w 40"/>
                    <a:gd name="T1" fmla="*/ 0 h 40"/>
                    <a:gd name="T2" fmla="*/ 0 w 40"/>
                    <a:gd name="T3" fmla="*/ 0 h 40"/>
                    <a:gd name="T4" fmla="*/ 0 w 40"/>
                    <a:gd name="T5" fmla="*/ 0 h 40"/>
                    <a:gd name="T6" fmla="*/ 0 w 40"/>
                    <a:gd name="T7" fmla="*/ 0 h 40"/>
                    <a:gd name="T8" fmla="*/ 0 w 40"/>
                    <a:gd name="T9" fmla="*/ 0 h 40"/>
                    <a:gd name="T10" fmla="*/ 0 w 40"/>
                    <a:gd name="T11" fmla="*/ 0 h 40"/>
                    <a:gd name="T12" fmla="*/ 0 w 40"/>
                    <a:gd name="T13" fmla="*/ 0 h 40"/>
                    <a:gd name="T14" fmla="*/ 0 w 40"/>
                    <a:gd name="T15" fmla="*/ 0 h 40"/>
                    <a:gd name="T16" fmla="*/ 0 w 40"/>
                    <a:gd name="T17" fmla="*/ 0 h 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0"/>
                    <a:gd name="T28" fmla="*/ 0 h 40"/>
                    <a:gd name="T29" fmla="*/ 40 w 40"/>
                    <a:gd name="T30" fmla="*/ 40 h 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0" h="40">
                      <a:moveTo>
                        <a:pt x="0" y="0"/>
                      </a:moveTo>
                      <a:lnTo>
                        <a:pt x="17" y="40"/>
                      </a:lnTo>
                      <a:lnTo>
                        <a:pt x="22" y="38"/>
                      </a:lnTo>
                      <a:lnTo>
                        <a:pt x="27" y="35"/>
                      </a:lnTo>
                      <a:lnTo>
                        <a:pt x="31" y="32"/>
                      </a:lnTo>
                      <a:lnTo>
                        <a:pt x="34" y="27"/>
                      </a:lnTo>
                      <a:lnTo>
                        <a:pt x="37" y="23"/>
                      </a:lnTo>
                      <a:lnTo>
                        <a:pt x="4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12" name="Freeform 1740"/>
                <p:cNvSpPr>
                  <a:spLocks/>
                </p:cNvSpPr>
                <p:nvPr/>
              </p:nvSpPr>
              <p:spPr bwMode="auto">
                <a:xfrm>
                  <a:off x="2312" y="3590"/>
                  <a:ext cx="4" cy="4"/>
                </a:xfrm>
                <a:custGeom>
                  <a:avLst/>
                  <a:gdLst>
                    <a:gd name="T0" fmla="*/ 0 w 23"/>
                    <a:gd name="T1" fmla="*/ 0 h 23"/>
                    <a:gd name="T2" fmla="*/ 0 w 23"/>
                    <a:gd name="T3" fmla="*/ 0 h 23"/>
                    <a:gd name="T4" fmla="*/ 0 w 23"/>
                    <a:gd name="T5" fmla="*/ 0 h 23"/>
                    <a:gd name="T6" fmla="*/ 0 w 23"/>
                    <a:gd name="T7" fmla="*/ 0 h 23"/>
                    <a:gd name="T8" fmla="*/ 0 w 23"/>
                    <a:gd name="T9" fmla="*/ 0 h 23"/>
                    <a:gd name="T10" fmla="*/ 0 w 23"/>
                    <a:gd name="T11" fmla="*/ 0 h 23"/>
                    <a:gd name="T12" fmla="*/ 0 w 23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23"/>
                    <a:gd name="T23" fmla="*/ 23 w 23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23">
                      <a:moveTo>
                        <a:pt x="0" y="23"/>
                      </a:moveTo>
                      <a:lnTo>
                        <a:pt x="5" y="21"/>
                      </a:lnTo>
                      <a:lnTo>
                        <a:pt x="10" y="18"/>
                      </a:lnTo>
                      <a:lnTo>
                        <a:pt x="14" y="15"/>
                      </a:lnTo>
                      <a:lnTo>
                        <a:pt x="17" y="10"/>
                      </a:lnTo>
                      <a:lnTo>
                        <a:pt x="20" y="6"/>
                      </a:lnTo>
                      <a:lnTo>
                        <a:pt x="2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13" name="Freeform 1741"/>
                <p:cNvSpPr>
                  <a:spLocks/>
                </p:cNvSpPr>
                <p:nvPr/>
              </p:nvSpPr>
              <p:spPr bwMode="auto">
                <a:xfrm>
                  <a:off x="2302" y="3559"/>
                  <a:ext cx="24" cy="31"/>
                </a:xfrm>
                <a:custGeom>
                  <a:avLst/>
                  <a:gdLst>
                    <a:gd name="T0" fmla="*/ 0 w 144"/>
                    <a:gd name="T1" fmla="*/ 0 h 185"/>
                    <a:gd name="T2" fmla="*/ 0 w 144"/>
                    <a:gd name="T3" fmla="*/ 0 h 185"/>
                    <a:gd name="T4" fmla="*/ 0 w 144"/>
                    <a:gd name="T5" fmla="*/ 0 h 185"/>
                    <a:gd name="T6" fmla="*/ 0 w 144"/>
                    <a:gd name="T7" fmla="*/ 0 h 185"/>
                    <a:gd name="T8" fmla="*/ 0 w 144"/>
                    <a:gd name="T9" fmla="*/ 0 h 185"/>
                    <a:gd name="T10" fmla="*/ 0 w 144"/>
                    <a:gd name="T11" fmla="*/ 0 h 185"/>
                    <a:gd name="T12" fmla="*/ 0 w 1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5"/>
                    <a:gd name="T23" fmla="*/ 144 w 1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5">
                      <a:moveTo>
                        <a:pt x="0" y="150"/>
                      </a:moveTo>
                      <a:lnTo>
                        <a:pt x="41" y="168"/>
                      </a:lnTo>
                      <a:lnTo>
                        <a:pt x="81" y="185"/>
                      </a:lnTo>
                      <a:lnTo>
                        <a:pt x="144" y="34"/>
                      </a:lnTo>
                      <a:lnTo>
                        <a:pt x="104" y="17"/>
                      </a:lnTo>
                      <a:lnTo>
                        <a:pt x="63" y="0"/>
                      </a:lnTo>
                      <a:lnTo>
                        <a:pt x="0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14" name="Freeform 1742"/>
                <p:cNvSpPr>
                  <a:spLocks/>
                </p:cNvSpPr>
                <p:nvPr/>
              </p:nvSpPr>
              <p:spPr bwMode="auto">
                <a:xfrm>
                  <a:off x="2302" y="3559"/>
                  <a:ext cx="24" cy="31"/>
                </a:xfrm>
                <a:custGeom>
                  <a:avLst/>
                  <a:gdLst>
                    <a:gd name="T0" fmla="*/ 0 w 144"/>
                    <a:gd name="T1" fmla="*/ 0 h 185"/>
                    <a:gd name="T2" fmla="*/ 0 w 144"/>
                    <a:gd name="T3" fmla="*/ 0 h 185"/>
                    <a:gd name="T4" fmla="*/ 0 w 144"/>
                    <a:gd name="T5" fmla="*/ 0 h 185"/>
                    <a:gd name="T6" fmla="*/ 0 w 144"/>
                    <a:gd name="T7" fmla="*/ 0 h 185"/>
                    <a:gd name="T8" fmla="*/ 0 w 144"/>
                    <a:gd name="T9" fmla="*/ 0 h 185"/>
                    <a:gd name="T10" fmla="*/ 0 w 144"/>
                    <a:gd name="T11" fmla="*/ 0 h 185"/>
                    <a:gd name="T12" fmla="*/ 0 w 1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5"/>
                    <a:gd name="T23" fmla="*/ 144 w 1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5">
                      <a:moveTo>
                        <a:pt x="0" y="150"/>
                      </a:moveTo>
                      <a:lnTo>
                        <a:pt x="41" y="168"/>
                      </a:lnTo>
                      <a:lnTo>
                        <a:pt x="81" y="185"/>
                      </a:lnTo>
                      <a:lnTo>
                        <a:pt x="144" y="34"/>
                      </a:lnTo>
                      <a:lnTo>
                        <a:pt x="104" y="17"/>
                      </a:lnTo>
                      <a:lnTo>
                        <a:pt x="63" y="0"/>
                      </a:lnTo>
                      <a:lnTo>
                        <a:pt x="0" y="15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15" name="Freeform 1743"/>
                <p:cNvSpPr>
                  <a:spLocks/>
                </p:cNvSpPr>
                <p:nvPr/>
              </p:nvSpPr>
              <p:spPr bwMode="auto">
                <a:xfrm>
                  <a:off x="2313" y="3554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w 85"/>
                    <a:gd name="T29" fmla="*/ 0 h 61"/>
                    <a:gd name="T30" fmla="*/ 0 w 85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1"/>
                    <a:gd name="T50" fmla="*/ 85 w 85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1">
                      <a:moveTo>
                        <a:pt x="41" y="44"/>
                      </a:moveTo>
                      <a:lnTo>
                        <a:pt x="0" y="27"/>
                      </a:lnTo>
                      <a:lnTo>
                        <a:pt x="6" y="17"/>
                      </a:lnTo>
                      <a:lnTo>
                        <a:pt x="13" y="10"/>
                      </a:lnTo>
                      <a:lnTo>
                        <a:pt x="22" y="4"/>
                      </a:lnTo>
                      <a:lnTo>
                        <a:pt x="31" y="0"/>
                      </a:lnTo>
                      <a:lnTo>
                        <a:pt x="42" y="0"/>
                      </a:lnTo>
                      <a:lnTo>
                        <a:pt x="53" y="1"/>
                      </a:lnTo>
                      <a:lnTo>
                        <a:pt x="63" y="5"/>
                      </a:lnTo>
                      <a:lnTo>
                        <a:pt x="72" y="12"/>
                      </a:lnTo>
                      <a:lnTo>
                        <a:pt x="78" y="20"/>
                      </a:lnTo>
                      <a:lnTo>
                        <a:pt x="83" y="30"/>
                      </a:lnTo>
                      <a:lnTo>
                        <a:pt x="85" y="40"/>
                      </a:lnTo>
                      <a:lnTo>
                        <a:pt x="85" y="50"/>
                      </a:lnTo>
                      <a:lnTo>
                        <a:pt x="81" y="61"/>
                      </a:lnTo>
                      <a:lnTo>
                        <a:pt x="41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16" name="Freeform 1744"/>
                <p:cNvSpPr>
                  <a:spLocks/>
                </p:cNvSpPr>
                <p:nvPr/>
              </p:nvSpPr>
              <p:spPr bwMode="auto">
                <a:xfrm>
                  <a:off x="2313" y="3554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1"/>
                    <a:gd name="T44" fmla="*/ 85 w 85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1">
                      <a:moveTo>
                        <a:pt x="0" y="27"/>
                      </a:moveTo>
                      <a:lnTo>
                        <a:pt x="6" y="17"/>
                      </a:lnTo>
                      <a:lnTo>
                        <a:pt x="13" y="10"/>
                      </a:lnTo>
                      <a:lnTo>
                        <a:pt x="22" y="4"/>
                      </a:lnTo>
                      <a:lnTo>
                        <a:pt x="31" y="0"/>
                      </a:lnTo>
                      <a:lnTo>
                        <a:pt x="42" y="0"/>
                      </a:lnTo>
                      <a:lnTo>
                        <a:pt x="53" y="1"/>
                      </a:lnTo>
                      <a:lnTo>
                        <a:pt x="63" y="5"/>
                      </a:lnTo>
                      <a:lnTo>
                        <a:pt x="72" y="12"/>
                      </a:lnTo>
                      <a:lnTo>
                        <a:pt x="78" y="20"/>
                      </a:lnTo>
                      <a:lnTo>
                        <a:pt x="83" y="30"/>
                      </a:lnTo>
                      <a:lnTo>
                        <a:pt x="85" y="40"/>
                      </a:lnTo>
                      <a:lnTo>
                        <a:pt x="85" y="50"/>
                      </a:lnTo>
                      <a:lnTo>
                        <a:pt x="81" y="6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17" name="Freeform 1745"/>
                <p:cNvSpPr>
                  <a:spLocks/>
                </p:cNvSpPr>
                <p:nvPr/>
              </p:nvSpPr>
              <p:spPr bwMode="auto">
                <a:xfrm>
                  <a:off x="2313" y="3287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w 85"/>
                    <a:gd name="T29" fmla="*/ 0 h 61"/>
                    <a:gd name="T30" fmla="*/ 0 w 85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1"/>
                    <a:gd name="T50" fmla="*/ 85 w 85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1">
                      <a:moveTo>
                        <a:pt x="41" y="17"/>
                      </a:moveTo>
                      <a:lnTo>
                        <a:pt x="81" y="0"/>
                      </a:lnTo>
                      <a:lnTo>
                        <a:pt x="85" y="10"/>
                      </a:lnTo>
                      <a:lnTo>
                        <a:pt x="85" y="21"/>
                      </a:lnTo>
                      <a:lnTo>
                        <a:pt x="83" y="31"/>
                      </a:lnTo>
                      <a:lnTo>
                        <a:pt x="78" y="40"/>
                      </a:lnTo>
                      <a:lnTo>
                        <a:pt x="72" y="49"/>
                      </a:lnTo>
                      <a:lnTo>
                        <a:pt x="63" y="55"/>
                      </a:lnTo>
                      <a:lnTo>
                        <a:pt x="53" y="59"/>
                      </a:lnTo>
                      <a:lnTo>
                        <a:pt x="43" y="61"/>
                      </a:lnTo>
                      <a:lnTo>
                        <a:pt x="32" y="61"/>
                      </a:lnTo>
                      <a:lnTo>
                        <a:pt x="22" y="56"/>
                      </a:lnTo>
                      <a:lnTo>
                        <a:pt x="13" y="51"/>
                      </a:lnTo>
                      <a:lnTo>
                        <a:pt x="6" y="43"/>
                      </a:lnTo>
                      <a:lnTo>
                        <a:pt x="0" y="34"/>
                      </a:lnTo>
                      <a:lnTo>
                        <a:pt x="4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18" name="Freeform 1746"/>
                <p:cNvSpPr>
                  <a:spLocks/>
                </p:cNvSpPr>
                <p:nvPr/>
              </p:nvSpPr>
              <p:spPr bwMode="auto">
                <a:xfrm>
                  <a:off x="2313" y="3287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1"/>
                    <a:gd name="T44" fmla="*/ 85 w 85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1">
                      <a:moveTo>
                        <a:pt x="81" y="0"/>
                      </a:moveTo>
                      <a:lnTo>
                        <a:pt x="85" y="10"/>
                      </a:lnTo>
                      <a:lnTo>
                        <a:pt x="85" y="21"/>
                      </a:lnTo>
                      <a:lnTo>
                        <a:pt x="83" y="31"/>
                      </a:lnTo>
                      <a:lnTo>
                        <a:pt x="78" y="40"/>
                      </a:lnTo>
                      <a:lnTo>
                        <a:pt x="72" y="49"/>
                      </a:lnTo>
                      <a:lnTo>
                        <a:pt x="63" y="55"/>
                      </a:lnTo>
                      <a:lnTo>
                        <a:pt x="53" y="59"/>
                      </a:lnTo>
                      <a:lnTo>
                        <a:pt x="43" y="61"/>
                      </a:lnTo>
                      <a:lnTo>
                        <a:pt x="32" y="61"/>
                      </a:lnTo>
                      <a:lnTo>
                        <a:pt x="22" y="56"/>
                      </a:lnTo>
                      <a:lnTo>
                        <a:pt x="13" y="51"/>
                      </a:lnTo>
                      <a:lnTo>
                        <a:pt x="6" y="43"/>
                      </a:lnTo>
                      <a:lnTo>
                        <a:pt x="0" y="3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19" name="Freeform 1747"/>
                <p:cNvSpPr>
                  <a:spLocks/>
                </p:cNvSpPr>
                <p:nvPr/>
              </p:nvSpPr>
              <p:spPr bwMode="auto">
                <a:xfrm>
                  <a:off x="2302" y="3262"/>
                  <a:ext cx="24" cy="31"/>
                </a:xfrm>
                <a:custGeom>
                  <a:avLst/>
                  <a:gdLst>
                    <a:gd name="T0" fmla="*/ 0 w 144"/>
                    <a:gd name="T1" fmla="*/ 0 h 184"/>
                    <a:gd name="T2" fmla="*/ 0 w 144"/>
                    <a:gd name="T3" fmla="*/ 0 h 184"/>
                    <a:gd name="T4" fmla="*/ 0 w 144"/>
                    <a:gd name="T5" fmla="*/ 0 h 184"/>
                    <a:gd name="T6" fmla="*/ 0 w 144"/>
                    <a:gd name="T7" fmla="*/ 0 h 184"/>
                    <a:gd name="T8" fmla="*/ 0 w 144"/>
                    <a:gd name="T9" fmla="*/ 0 h 184"/>
                    <a:gd name="T10" fmla="*/ 0 w 144"/>
                    <a:gd name="T11" fmla="*/ 0 h 184"/>
                    <a:gd name="T12" fmla="*/ 0 w 144"/>
                    <a:gd name="T13" fmla="*/ 0 h 1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4"/>
                    <a:gd name="T23" fmla="*/ 144 w 144"/>
                    <a:gd name="T24" fmla="*/ 184 h 1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4">
                      <a:moveTo>
                        <a:pt x="63" y="184"/>
                      </a:moveTo>
                      <a:lnTo>
                        <a:pt x="104" y="167"/>
                      </a:lnTo>
                      <a:lnTo>
                        <a:pt x="144" y="150"/>
                      </a:lnTo>
                      <a:lnTo>
                        <a:pt x="81" y="0"/>
                      </a:ln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3" y="1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20" name="Freeform 1748"/>
                <p:cNvSpPr>
                  <a:spLocks/>
                </p:cNvSpPr>
                <p:nvPr/>
              </p:nvSpPr>
              <p:spPr bwMode="auto">
                <a:xfrm>
                  <a:off x="2302" y="3262"/>
                  <a:ext cx="24" cy="31"/>
                </a:xfrm>
                <a:custGeom>
                  <a:avLst/>
                  <a:gdLst>
                    <a:gd name="T0" fmla="*/ 0 w 144"/>
                    <a:gd name="T1" fmla="*/ 0 h 184"/>
                    <a:gd name="T2" fmla="*/ 0 w 144"/>
                    <a:gd name="T3" fmla="*/ 0 h 184"/>
                    <a:gd name="T4" fmla="*/ 0 w 144"/>
                    <a:gd name="T5" fmla="*/ 0 h 184"/>
                    <a:gd name="T6" fmla="*/ 0 w 144"/>
                    <a:gd name="T7" fmla="*/ 0 h 184"/>
                    <a:gd name="T8" fmla="*/ 0 w 144"/>
                    <a:gd name="T9" fmla="*/ 0 h 184"/>
                    <a:gd name="T10" fmla="*/ 0 w 144"/>
                    <a:gd name="T11" fmla="*/ 0 h 184"/>
                    <a:gd name="T12" fmla="*/ 0 w 144"/>
                    <a:gd name="T13" fmla="*/ 0 h 1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4"/>
                    <a:gd name="T23" fmla="*/ 144 w 144"/>
                    <a:gd name="T24" fmla="*/ 184 h 1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4">
                      <a:moveTo>
                        <a:pt x="63" y="184"/>
                      </a:moveTo>
                      <a:lnTo>
                        <a:pt x="104" y="167"/>
                      </a:lnTo>
                      <a:lnTo>
                        <a:pt x="144" y="150"/>
                      </a:lnTo>
                      <a:lnTo>
                        <a:pt x="81" y="0"/>
                      </a:ln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3" y="18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21" name="Freeform 1749"/>
                <p:cNvSpPr>
                  <a:spLocks/>
                </p:cNvSpPr>
                <p:nvPr/>
              </p:nvSpPr>
              <p:spPr bwMode="auto">
                <a:xfrm>
                  <a:off x="2309" y="3258"/>
                  <a:ext cx="7" cy="7"/>
                </a:xfrm>
                <a:custGeom>
                  <a:avLst/>
                  <a:gdLst>
                    <a:gd name="T0" fmla="*/ 0 w 40"/>
                    <a:gd name="T1" fmla="*/ 0 h 41"/>
                    <a:gd name="T2" fmla="*/ 0 w 40"/>
                    <a:gd name="T3" fmla="*/ 0 h 41"/>
                    <a:gd name="T4" fmla="*/ 0 w 40"/>
                    <a:gd name="T5" fmla="*/ 0 h 41"/>
                    <a:gd name="T6" fmla="*/ 0 w 40"/>
                    <a:gd name="T7" fmla="*/ 0 h 41"/>
                    <a:gd name="T8" fmla="*/ 0 w 40"/>
                    <a:gd name="T9" fmla="*/ 0 h 41"/>
                    <a:gd name="T10" fmla="*/ 0 w 40"/>
                    <a:gd name="T11" fmla="*/ 0 h 41"/>
                    <a:gd name="T12" fmla="*/ 0 w 40"/>
                    <a:gd name="T13" fmla="*/ 0 h 41"/>
                    <a:gd name="T14" fmla="*/ 0 w 40"/>
                    <a:gd name="T15" fmla="*/ 0 h 41"/>
                    <a:gd name="T16" fmla="*/ 0 w 40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0"/>
                    <a:gd name="T28" fmla="*/ 0 h 41"/>
                    <a:gd name="T29" fmla="*/ 40 w 40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0" h="41">
                      <a:moveTo>
                        <a:pt x="0" y="41"/>
                      </a:moveTo>
                      <a:lnTo>
                        <a:pt x="40" y="24"/>
                      </a:lnTo>
                      <a:lnTo>
                        <a:pt x="38" y="19"/>
                      </a:lnTo>
                      <a:lnTo>
                        <a:pt x="35" y="14"/>
                      </a:lnTo>
                      <a:lnTo>
                        <a:pt x="32" y="10"/>
                      </a:lnTo>
                      <a:lnTo>
                        <a:pt x="28" y="6"/>
                      </a:lnTo>
                      <a:lnTo>
                        <a:pt x="22" y="3"/>
                      </a:lnTo>
                      <a:lnTo>
                        <a:pt x="17" y="0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22" name="Freeform 1750"/>
                <p:cNvSpPr>
                  <a:spLocks/>
                </p:cNvSpPr>
                <p:nvPr/>
              </p:nvSpPr>
              <p:spPr bwMode="auto">
                <a:xfrm>
                  <a:off x="2312" y="3258"/>
                  <a:ext cx="4" cy="4"/>
                </a:xfrm>
                <a:custGeom>
                  <a:avLst/>
                  <a:gdLst>
                    <a:gd name="T0" fmla="*/ 0 w 23"/>
                    <a:gd name="T1" fmla="*/ 0 h 24"/>
                    <a:gd name="T2" fmla="*/ 0 w 23"/>
                    <a:gd name="T3" fmla="*/ 0 h 24"/>
                    <a:gd name="T4" fmla="*/ 0 w 23"/>
                    <a:gd name="T5" fmla="*/ 0 h 24"/>
                    <a:gd name="T6" fmla="*/ 0 w 23"/>
                    <a:gd name="T7" fmla="*/ 0 h 24"/>
                    <a:gd name="T8" fmla="*/ 0 w 23"/>
                    <a:gd name="T9" fmla="*/ 0 h 24"/>
                    <a:gd name="T10" fmla="*/ 0 w 23"/>
                    <a:gd name="T11" fmla="*/ 0 h 24"/>
                    <a:gd name="T12" fmla="*/ 0 w 23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24"/>
                    <a:gd name="T23" fmla="*/ 23 w 23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24">
                      <a:moveTo>
                        <a:pt x="23" y="24"/>
                      </a:moveTo>
                      <a:lnTo>
                        <a:pt x="21" y="19"/>
                      </a:lnTo>
                      <a:lnTo>
                        <a:pt x="18" y="14"/>
                      </a:lnTo>
                      <a:lnTo>
                        <a:pt x="15" y="10"/>
                      </a:lnTo>
                      <a:lnTo>
                        <a:pt x="11" y="6"/>
                      </a:lnTo>
                      <a:lnTo>
                        <a:pt x="5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23" name="Freeform 1751"/>
                <p:cNvSpPr>
                  <a:spLocks/>
                </p:cNvSpPr>
                <p:nvPr/>
              </p:nvSpPr>
              <p:spPr bwMode="auto">
                <a:xfrm>
                  <a:off x="2281" y="3248"/>
                  <a:ext cx="31" cy="24"/>
                </a:xfrm>
                <a:custGeom>
                  <a:avLst/>
                  <a:gdLst>
                    <a:gd name="T0" fmla="*/ 0 w 184"/>
                    <a:gd name="T1" fmla="*/ 0 h 145"/>
                    <a:gd name="T2" fmla="*/ 0 w 184"/>
                    <a:gd name="T3" fmla="*/ 0 h 145"/>
                    <a:gd name="T4" fmla="*/ 0 w 184"/>
                    <a:gd name="T5" fmla="*/ 0 h 145"/>
                    <a:gd name="T6" fmla="*/ 0 w 184"/>
                    <a:gd name="T7" fmla="*/ 0 h 145"/>
                    <a:gd name="T8" fmla="*/ 0 w 184"/>
                    <a:gd name="T9" fmla="*/ 0 h 145"/>
                    <a:gd name="T10" fmla="*/ 0 w 184"/>
                    <a:gd name="T11" fmla="*/ 0 h 145"/>
                    <a:gd name="T12" fmla="*/ 0 w 184"/>
                    <a:gd name="T13" fmla="*/ 0 h 1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5"/>
                    <a:gd name="T23" fmla="*/ 184 w 184"/>
                    <a:gd name="T24" fmla="*/ 145 h 1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5">
                      <a:moveTo>
                        <a:pt x="150" y="145"/>
                      </a:moveTo>
                      <a:lnTo>
                        <a:pt x="167" y="104"/>
                      </a:lnTo>
                      <a:lnTo>
                        <a:pt x="184" y="63"/>
                      </a:lnTo>
                      <a:lnTo>
                        <a:pt x="34" y="0"/>
                      </a:lnTo>
                      <a:lnTo>
                        <a:pt x="17" y="41"/>
                      </a:lnTo>
                      <a:lnTo>
                        <a:pt x="0" y="82"/>
                      </a:lnTo>
                      <a:lnTo>
                        <a:pt x="150" y="1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24" name="Freeform 1752"/>
                <p:cNvSpPr>
                  <a:spLocks/>
                </p:cNvSpPr>
                <p:nvPr/>
              </p:nvSpPr>
              <p:spPr bwMode="auto">
                <a:xfrm>
                  <a:off x="2281" y="3248"/>
                  <a:ext cx="31" cy="24"/>
                </a:xfrm>
                <a:custGeom>
                  <a:avLst/>
                  <a:gdLst>
                    <a:gd name="T0" fmla="*/ 0 w 184"/>
                    <a:gd name="T1" fmla="*/ 0 h 145"/>
                    <a:gd name="T2" fmla="*/ 0 w 184"/>
                    <a:gd name="T3" fmla="*/ 0 h 145"/>
                    <a:gd name="T4" fmla="*/ 0 w 184"/>
                    <a:gd name="T5" fmla="*/ 0 h 145"/>
                    <a:gd name="T6" fmla="*/ 0 w 184"/>
                    <a:gd name="T7" fmla="*/ 0 h 145"/>
                    <a:gd name="T8" fmla="*/ 0 w 184"/>
                    <a:gd name="T9" fmla="*/ 0 h 145"/>
                    <a:gd name="T10" fmla="*/ 0 w 184"/>
                    <a:gd name="T11" fmla="*/ 0 h 145"/>
                    <a:gd name="T12" fmla="*/ 0 w 184"/>
                    <a:gd name="T13" fmla="*/ 0 h 1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5"/>
                    <a:gd name="T23" fmla="*/ 184 w 184"/>
                    <a:gd name="T24" fmla="*/ 145 h 1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5">
                      <a:moveTo>
                        <a:pt x="150" y="145"/>
                      </a:moveTo>
                      <a:lnTo>
                        <a:pt x="167" y="104"/>
                      </a:lnTo>
                      <a:lnTo>
                        <a:pt x="184" y="63"/>
                      </a:lnTo>
                      <a:lnTo>
                        <a:pt x="34" y="0"/>
                      </a:lnTo>
                      <a:lnTo>
                        <a:pt x="17" y="41"/>
                      </a:lnTo>
                      <a:lnTo>
                        <a:pt x="0" y="82"/>
                      </a:lnTo>
                      <a:lnTo>
                        <a:pt x="150" y="14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25" name="Freeform 1753"/>
                <p:cNvSpPr>
                  <a:spLocks/>
                </p:cNvSpPr>
                <p:nvPr/>
              </p:nvSpPr>
              <p:spPr bwMode="auto">
                <a:xfrm>
                  <a:off x="2277" y="3247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w 61"/>
                    <a:gd name="T29" fmla="*/ 0 h 85"/>
                    <a:gd name="T30" fmla="*/ 0 w 61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5"/>
                    <a:gd name="T50" fmla="*/ 61 w 61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5">
                      <a:moveTo>
                        <a:pt x="44" y="44"/>
                      </a:moveTo>
                      <a:lnTo>
                        <a:pt x="27" y="85"/>
                      </a:lnTo>
                      <a:lnTo>
                        <a:pt x="18" y="79"/>
                      </a:lnTo>
                      <a:lnTo>
                        <a:pt x="10" y="72"/>
                      </a:lnTo>
                      <a:lnTo>
                        <a:pt x="5" y="63"/>
                      </a:lnTo>
                      <a:lnTo>
                        <a:pt x="0" y="53"/>
                      </a:lnTo>
                      <a:lnTo>
                        <a:pt x="0" y="42"/>
                      </a:lnTo>
                      <a:lnTo>
                        <a:pt x="1" y="32"/>
                      </a:lnTo>
                      <a:lnTo>
                        <a:pt x="6" y="22"/>
                      </a:lnTo>
                      <a:lnTo>
                        <a:pt x="12" y="13"/>
                      </a:lnTo>
                      <a:lnTo>
                        <a:pt x="21" y="7"/>
                      </a:lnTo>
                      <a:lnTo>
                        <a:pt x="30" y="2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1" y="3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26" name="Freeform 1754"/>
                <p:cNvSpPr>
                  <a:spLocks/>
                </p:cNvSpPr>
                <p:nvPr/>
              </p:nvSpPr>
              <p:spPr bwMode="auto">
                <a:xfrm>
                  <a:off x="2277" y="3247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5"/>
                    <a:gd name="T44" fmla="*/ 61 w 61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5">
                      <a:moveTo>
                        <a:pt x="27" y="85"/>
                      </a:moveTo>
                      <a:lnTo>
                        <a:pt x="18" y="79"/>
                      </a:lnTo>
                      <a:lnTo>
                        <a:pt x="10" y="72"/>
                      </a:lnTo>
                      <a:lnTo>
                        <a:pt x="5" y="63"/>
                      </a:lnTo>
                      <a:lnTo>
                        <a:pt x="0" y="53"/>
                      </a:lnTo>
                      <a:lnTo>
                        <a:pt x="0" y="42"/>
                      </a:lnTo>
                      <a:lnTo>
                        <a:pt x="1" y="32"/>
                      </a:lnTo>
                      <a:lnTo>
                        <a:pt x="6" y="22"/>
                      </a:lnTo>
                      <a:lnTo>
                        <a:pt x="12" y="13"/>
                      </a:lnTo>
                      <a:lnTo>
                        <a:pt x="21" y="7"/>
                      </a:lnTo>
                      <a:lnTo>
                        <a:pt x="30" y="2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1" y="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27" name="Freeform 1755"/>
                <p:cNvSpPr>
                  <a:spLocks/>
                </p:cNvSpPr>
                <p:nvPr/>
              </p:nvSpPr>
              <p:spPr bwMode="auto">
                <a:xfrm>
                  <a:off x="1520" y="3247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w 61"/>
                    <a:gd name="T29" fmla="*/ 0 h 85"/>
                    <a:gd name="T30" fmla="*/ 0 w 61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5"/>
                    <a:gd name="T50" fmla="*/ 61 w 61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5">
                      <a:moveTo>
                        <a:pt x="17" y="44"/>
                      </a:moveTo>
                      <a:lnTo>
                        <a:pt x="0" y="3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1" y="2"/>
                      </a:lnTo>
                      <a:lnTo>
                        <a:pt x="40" y="7"/>
                      </a:lnTo>
                      <a:lnTo>
                        <a:pt x="49" y="13"/>
                      </a:lnTo>
                      <a:lnTo>
                        <a:pt x="55" y="22"/>
                      </a:lnTo>
                      <a:lnTo>
                        <a:pt x="60" y="32"/>
                      </a:lnTo>
                      <a:lnTo>
                        <a:pt x="61" y="43"/>
                      </a:lnTo>
                      <a:lnTo>
                        <a:pt x="61" y="54"/>
                      </a:lnTo>
                      <a:lnTo>
                        <a:pt x="57" y="63"/>
                      </a:lnTo>
                      <a:lnTo>
                        <a:pt x="51" y="72"/>
                      </a:lnTo>
                      <a:lnTo>
                        <a:pt x="44" y="79"/>
                      </a:lnTo>
                      <a:lnTo>
                        <a:pt x="34" y="85"/>
                      </a:lnTo>
                      <a:lnTo>
                        <a:pt x="17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28" name="Freeform 1756"/>
                <p:cNvSpPr>
                  <a:spLocks/>
                </p:cNvSpPr>
                <p:nvPr/>
              </p:nvSpPr>
              <p:spPr bwMode="auto">
                <a:xfrm>
                  <a:off x="1520" y="3247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5"/>
                    <a:gd name="T44" fmla="*/ 61 w 61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5">
                      <a:moveTo>
                        <a:pt x="0" y="3"/>
                      </a:move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1" y="2"/>
                      </a:lnTo>
                      <a:lnTo>
                        <a:pt x="40" y="7"/>
                      </a:lnTo>
                      <a:lnTo>
                        <a:pt x="49" y="13"/>
                      </a:lnTo>
                      <a:lnTo>
                        <a:pt x="55" y="22"/>
                      </a:lnTo>
                      <a:lnTo>
                        <a:pt x="60" y="32"/>
                      </a:lnTo>
                      <a:lnTo>
                        <a:pt x="61" y="43"/>
                      </a:lnTo>
                      <a:lnTo>
                        <a:pt x="61" y="54"/>
                      </a:lnTo>
                      <a:lnTo>
                        <a:pt x="57" y="63"/>
                      </a:lnTo>
                      <a:lnTo>
                        <a:pt x="51" y="72"/>
                      </a:lnTo>
                      <a:lnTo>
                        <a:pt x="44" y="79"/>
                      </a:lnTo>
                      <a:lnTo>
                        <a:pt x="34" y="8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29" name="Freeform 1757"/>
                <p:cNvSpPr>
                  <a:spLocks/>
                </p:cNvSpPr>
                <p:nvPr/>
              </p:nvSpPr>
              <p:spPr bwMode="auto">
                <a:xfrm>
                  <a:off x="1495" y="3248"/>
                  <a:ext cx="31" cy="24"/>
                </a:xfrm>
                <a:custGeom>
                  <a:avLst/>
                  <a:gdLst>
                    <a:gd name="T0" fmla="*/ 0 w 185"/>
                    <a:gd name="T1" fmla="*/ 0 h 145"/>
                    <a:gd name="T2" fmla="*/ 0 w 185"/>
                    <a:gd name="T3" fmla="*/ 0 h 145"/>
                    <a:gd name="T4" fmla="*/ 0 w 185"/>
                    <a:gd name="T5" fmla="*/ 0 h 145"/>
                    <a:gd name="T6" fmla="*/ 0 w 185"/>
                    <a:gd name="T7" fmla="*/ 0 h 145"/>
                    <a:gd name="T8" fmla="*/ 0 w 185"/>
                    <a:gd name="T9" fmla="*/ 0 h 145"/>
                    <a:gd name="T10" fmla="*/ 0 w 185"/>
                    <a:gd name="T11" fmla="*/ 0 h 145"/>
                    <a:gd name="T12" fmla="*/ 0 w 185"/>
                    <a:gd name="T13" fmla="*/ 0 h 1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5"/>
                    <a:gd name="T23" fmla="*/ 185 w 185"/>
                    <a:gd name="T24" fmla="*/ 145 h 1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5">
                      <a:moveTo>
                        <a:pt x="185" y="82"/>
                      </a:moveTo>
                      <a:lnTo>
                        <a:pt x="168" y="41"/>
                      </a:lnTo>
                      <a:lnTo>
                        <a:pt x="151" y="0"/>
                      </a:lnTo>
                      <a:lnTo>
                        <a:pt x="0" y="63"/>
                      </a:lnTo>
                      <a:lnTo>
                        <a:pt x="17" y="104"/>
                      </a:lnTo>
                      <a:lnTo>
                        <a:pt x="34" y="145"/>
                      </a:lnTo>
                      <a:lnTo>
                        <a:pt x="185" y="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30" name="Freeform 1758"/>
                <p:cNvSpPr>
                  <a:spLocks/>
                </p:cNvSpPr>
                <p:nvPr/>
              </p:nvSpPr>
              <p:spPr bwMode="auto">
                <a:xfrm>
                  <a:off x="1495" y="3248"/>
                  <a:ext cx="31" cy="24"/>
                </a:xfrm>
                <a:custGeom>
                  <a:avLst/>
                  <a:gdLst>
                    <a:gd name="T0" fmla="*/ 0 w 185"/>
                    <a:gd name="T1" fmla="*/ 0 h 145"/>
                    <a:gd name="T2" fmla="*/ 0 w 185"/>
                    <a:gd name="T3" fmla="*/ 0 h 145"/>
                    <a:gd name="T4" fmla="*/ 0 w 185"/>
                    <a:gd name="T5" fmla="*/ 0 h 145"/>
                    <a:gd name="T6" fmla="*/ 0 w 185"/>
                    <a:gd name="T7" fmla="*/ 0 h 145"/>
                    <a:gd name="T8" fmla="*/ 0 w 185"/>
                    <a:gd name="T9" fmla="*/ 0 h 145"/>
                    <a:gd name="T10" fmla="*/ 0 w 185"/>
                    <a:gd name="T11" fmla="*/ 0 h 145"/>
                    <a:gd name="T12" fmla="*/ 0 w 185"/>
                    <a:gd name="T13" fmla="*/ 0 h 1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5"/>
                    <a:gd name="T23" fmla="*/ 185 w 185"/>
                    <a:gd name="T24" fmla="*/ 145 h 1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5">
                      <a:moveTo>
                        <a:pt x="185" y="82"/>
                      </a:moveTo>
                      <a:lnTo>
                        <a:pt x="168" y="41"/>
                      </a:lnTo>
                      <a:lnTo>
                        <a:pt x="151" y="0"/>
                      </a:lnTo>
                      <a:lnTo>
                        <a:pt x="0" y="63"/>
                      </a:lnTo>
                      <a:lnTo>
                        <a:pt x="17" y="104"/>
                      </a:lnTo>
                      <a:lnTo>
                        <a:pt x="34" y="145"/>
                      </a:lnTo>
                      <a:lnTo>
                        <a:pt x="185" y="8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31" name="Freeform 1759"/>
                <p:cNvSpPr>
                  <a:spLocks/>
                </p:cNvSpPr>
                <p:nvPr/>
              </p:nvSpPr>
              <p:spPr bwMode="auto">
                <a:xfrm>
                  <a:off x="1491" y="3258"/>
                  <a:ext cx="7" cy="7"/>
                </a:xfrm>
                <a:custGeom>
                  <a:avLst/>
                  <a:gdLst>
                    <a:gd name="T0" fmla="*/ 0 w 40"/>
                    <a:gd name="T1" fmla="*/ 0 h 41"/>
                    <a:gd name="T2" fmla="*/ 0 w 40"/>
                    <a:gd name="T3" fmla="*/ 0 h 41"/>
                    <a:gd name="T4" fmla="*/ 0 w 40"/>
                    <a:gd name="T5" fmla="*/ 0 h 41"/>
                    <a:gd name="T6" fmla="*/ 0 w 40"/>
                    <a:gd name="T7" fmla="*/ 0 h 41"/>
                    <a:gd name="T8" fmla="*/ 0 w 40"/>
                    <a:gd name="T9" fmla="*/ 0 h 41"/>
                    <a:gd name="T10" fmla="*/ 0 w 40"/>
                    <a:gd name="T11" fmla="*/ 0 h 41"/>
                    <a:gd name="T12" fmla="*/ 0 w 40"/>
                    <a:gd name="T13" fmla="*/ 0 h 41"/>
                    <a:gd name="T14" fmla="*/ 0 w 40"/>
                    <a:gd name="T15" fmla="*/ 0 h 41"/>
                    <a:gd name="T16" fmla="*/ 0 w 40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0"/>
                    <a:gd name="T28" fmla="*/ 0 h 41"/>
                    <a:gd name="T29" fmla="*/ 40 w 40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0" h="41">
                      <a:moveTo>
                        <a:pt x="40" y="41"/>
                      </a:moveTo>
                      <a:lnTo>
                        <a:pt x="23" y="0"/>
                      </a:lnTo>
                      <a:lnTo>
                        <a:pt x="18" y="3"/>
                      </a:lnTo>
                      <a:lnTo>
                        <a:pt x="14" y="6"/>
                      </a:lnTo>
                      <a:lnTo>
                        <a:pt x="9" y="9"/>
                      </a:lnTo>
                      <a:lnTo>
                        <a:pt x="6" y="13"/>
                      </a:lnTo>
                      <a:lnTo>
                        <a:pt x="3" y="18"/>
                      </a:lnTo>
                      <a:lnTo>
                        <a:pt x="0" y="24"/>
                      </a:lnTo>
                      <a:lnTo>
                        <a:pt x="40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32" name="Freeform 1760"/>
                <p:cNvSpPr>
                  <a:spLocks/>
                </p:cNvSpPr>
                <p:nvPr/>
              </p:nvSpPr>
              <p:spPr bwMode="auto">
                <a:xfrm>
                  <a:off x="1491" y="3258"/>
                  <a:ext cx="4" cy="4"/>
                </a:xfrm>
                <a:custGeom>
                  <a:avLst/>
                  <a:gdLst>
                    <a:gd name="T0" fmla="*/ 0 w 23"/>
                    <a:gd name="T1" fmla="*/ 0 h 24"/>
                    <a:gd name="T2" fmla="*/ 0 w 23"/>
                    <a:gd name="T3" fmla="*/ 0 h 24"/>
                    <a:gd name="T4" fmla="*/ 0 w 23"/>
                    <a:gd name="T5" fmla="*/ 0 h 24"/>
                    <a:gd name="T6" fmla="*/ 0 w 23"/>
                    <a:gd name="T7" fmla="*/ 0 h 24"/>
                    <a:gd name="T8" fmla="*/ 0 w 23"/>
                    <a:gd name="T9" fmla="*/ 0 h 24"/>
                    <a:gd name="T10" fmla="*/ 0 w 23"/>
                    <a:gd name="T11" fmla="*/ 0 h 24"/>
                    <a:gd name="T12" fmla="*/ 0 w 23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24"/>
                    <a:gd name="T23" fmla="*/ 23 w 23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24">
                      <a:moveTo>
                        <a:pt x="23" y="0"/>
                      </a:moveTo>
                      <a:lnTo>
                        <a:pt x="18" y="3"/>
                      </a:lnTo>
                      <a:lnTo>
                        <a:pt x="14" y="6"/>
                      </a:lnTo>
                      <a:lnTo>
                        <a:pt x="9" y="9"/>
                      </a:lnTo>
                      <a:lnTo>
                        <a:pt x="6" y="13"/>
                      </a:lnTo>
                      <a:lnTo>
                        <a:pt x="3" y="18"/>
                      </a:lnTo>
                      <a:lnTo>
                        <a:pt x="0" y="2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33" name="Freeform 1761"/>
                <p:cNvSpPr>
                  <a:spLocks/>
                </p:cNvSpPr>
                <p:nvPr/>
              </p:nvSpPr>
              <p:spPr bwMode="auto">
                <a:xfrm>
                  <a:off x="1481" y="3262"/>
                  <a:ext cx="24" cy="31"/>
                </a:xfrm>
                <a:custGeom>
                  <a:avLst/>
                  <a:gdLst>
                    <a:gd name="T0" fmla="*/ 0 w 143"/>
                    <a:gd name="T1" fmla="*/ 0 h 184"/>
                    <a:gd name="T2" fmla="*/ 0 w 143"/>
                    <a:gd name="T3" fmla="*/ 0 h 184"/>
                    <a:gd name="T4" fmla="*/ 0 w 143"/>
                    <a:gd name="T5" fmla="*/ 0 h 184"/>
                    <a:gd name="T6" fmla="*/ 0 w 143"/>
                    <a:gd name="T7" fmla="*/ 0 h 184"/>
                    <a:gd name="T8" fmla="*/ 0 w 143"/>
                    <a:gd name="T9" fmla="*/ 0 h 184"/>
                    <a:gd name="T10" fmla="*/ 0 w 143"/>
                    <a:gd name="T11" fmla="*/ 0 h 184"/>
                    <a:gd name="T12" fmla="*/ 0 w 143"/>
                    <a:gd name="T13" fmla="*/ 0 h 1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4"/>
                    <a:gd name="T23" fmla="*/ 143 w 143"/>
                    <a:gd name="T24" fmla="*/ 184 h 1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4">
                      <a:moveTo>
                        <a:pt x="143" y="34"/>
                      </a:moveTo>
                      <a:lnTo>
                        <a:pt x="102" y="17"/>
                      </a:lnTo>
                      <a:lnTo>
                        <a:pt x="62" y="0"/>
                      </a:lnTo>
                      <a:lnTo>
                        <a:pt x="0" y="150"/>
                      </a:lnTo>
                      <a:lnTo>
                        <a:pt x="40" y="167"/>
                      </a:lnTo>
                      <a:lnTo>
                        <a:pt x="81" y="184"/>
                      </a:lnTo>
                      <a:lnTo>
                        <a:pt x="143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34" name="Freeform 1762"/>
                <p:cNvSpPr>
                  <a:spLocks/>
                </p:cNvSpPr>
                <p:nvPr/>
              </p:nvSpPr>
              <p:spPr bwMode="auto">
                <a:xfrm>
                  <a:off x="1481" y="3262"/>
                  <a:ext cx="24" cy="31"/>
                </a:xfrm>
                <a:custGeom>
                  <a:avLst/>
                  <a:gdLst>
                    <a:gd name="T0" fmla="*/ 0 w 143"/>
                    <a:gd name="T1" fmla="*/ 0 h 184"/>
                    <a:gd name="T2" fmla="*/ 0 w 143"/>
                    <a:gd name="T3" fmla="*/ 0 h 184"/>
                    <a:gd name="T4" fmla="*/ 0 w 143"/>
                    <a:gd name="T5" fmla="*/ 0 h 184"/>
                    <a:gd name="T6" fmla="*/ 0 w 143"/>
                    <a:gd name="T7" fmla="*/ 0 h 184"/>
                    <a:gd name="T8" fmla="*/ 0 w 143"/>
                    <a:gd name="T9" fmla="*/ 0 h 184"/>
                    <a:gd name="T10" fmla="*/ 0 w 143"/>
                    <a:gd name="T11" fmla="*/ 0 h 184"/>
                    <a:gd name="T12" fmla="*/ 0 w 143"/>
                    <a:gd name="T13" fmla="*/ 0 h 1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4"/>
                    <a:gd name="T23" fmla="*/ 143 w 143"/>
                    <a:gd name="T24" fmla="*/ 184 h 1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4">
                      <a:moveTo>
                        <a:pt x="143" y="34"/>
                      </a:moveTo>
                      <a:lnTo>
                        <a:pt x="102" y="17"/>
                      </a:lnTo>
                      <a:lnTo>
                        <a:pt x="62" y="0"/>
                      </a:lnTo>
                      <a:lnTo>
                        <a:pt x="0" y="150"/>
                      </a:lnTo>
                      <a:lnTo>
                        <a:pt x="40" y="167"/>
                      </a:lnTo>
                      <a:lnTo>
                        <a:pt x="81" y="184"/>
                      </a:lnTo>
                      <a:lnTo>
                        <a:pt x="143" y="3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35" name="Freeform 1763"/>
                <p:cNvSpPr>
                  <a:spLocks/>
                </p:cNvSpPr>
                <p:nvPr/>
              </p:nvSpPr>
              <p:spPr bwMode="auto">
                <a:xfrm>
                  <a:off x="1480" y="3287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w 85"/>
                    <a:gd name="T29" fmla="*/ 0 h 61"/>
                    <a:gd name="T30" fmla="*/ 0 w 85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1"/>
                    <a:gd name="T50" fmla="*/ 85 w 85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1">
                      <a:moveTo>
                        <a:pt x="44" y="17"/>
                      </a:moveTo>
                      <a:lnTo>
                        <a:pt x="85" y="34"/>
                      </a:lnTo>
                      <a:lnTo>
                        <a:pt x="80" y="43"/>
                      </a:lnTo>
                      <a:lnTo>
                        <a:pt x="73" y="51"/>
                      </a:lnTo>
                      <a:lnTo>
                        <a:pt x="64" y="56"/>
                      </a:lnTo>
                      <a:lnTo>
                        <a:pt x="54" y="61"/>
                      </a:lnTo>
                      <a:lnTo>
                        <a:pt x="43" y="61"/>
                      </a:lnTo>
                      <a:lnTo>
                        <a:pt x="33" y="59"/>
                      </a:lnTo>
                      <a:lnTo>
                        <a:pt x="23" y="55"/>
                      </a:lnTo>
                      <a:lnTo>
                        <a:pt x="14" y="49"/>
                      </a:lnTo>
                      <a:lnTo>
                        <a:pt x="7" y="41"/>
                      </a:lnTo>
                      <a:lnTo>
                        <a:pt x="3" y="32"/>
                      </a:lnTo>
                      <a:lnTo>
                        <a:pt x="0" y="21"/>
                      </a:lnTo>
                      <a:lnTo>
                        <a:pt x="0" y="10"/>
                      </a:lnTo>
                      <a:lnTo>
                        <a:pt x="4" y="0"/>
                      </a:lnTo>
                      <a:lnTo>
                        <a:pt x="44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36" name="Freeform 1764"/>
                <p:cNvSpPr>
                  <a:spLocks/>
                </p:cNvSpPr>
                <p:nvPr/>
              </p:nvSpPr>
              <p:spPr bwMode="auto">
                <a:xfrm>
                  <a:off x="1480" y="3287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1"/>
                    <a:gd name="T44" fmla="*/ 85 w 85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1">
                      <a:moveTo>
                        <a:pt x="85" y="34"/>
                      </a:moveTo>
                      <a:lnTo>
                        <a:pt x="80" y="43"/>
                      </a:lnTo>
                      <a:lnTo>
                        <a:pt x="73" y="51"/>
                      </a:lnTo>
                      <a:lnTo>
                        <a:pt x="64" y="56"/>
                      </a:lnTo>
                      <a:lnTo>
                        <a:pt x="54" y="61"/>
                      </a:lnTo>
                      <a:lnTo>
                        <a:pt x="43" y="61"/>
                      </a:lnTo>
                      <a:lnTo>
                        <a:pt x="33" y="59"/>
                      </a:lnTo>
                      <a:lnTo>
                        <a:pt x="23" y="55"/>
                      </a:lnTo>
                      <a:lnTo>
                        <a:pt x="14" y="49"/>
                      </a:lnTo>
                      <a:lnTo>
                        <a:pt x="7" y="41"/>
                      </a:lnTo>
                      <a:lnTo>
                        <a:pt x="3" y="32"/>
                      </a:lnTo>
                      <a:lnTo>
                        <a:pt x="0" y="21"/>
                      </a:lnTo>
                      <a:lnTo>
                        <a:pt x="0" y="10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37" name="Freeform 1765"/>
                <p:cNvSpPr>
                  <a:spLocks/>
                </p:cNvSpPr>
                <p:nvPr/>
              </p:nvSpPr>
              <p:spPr bwMode="auto">
                <a:xfrm>
                  <a:off x="1480" y="3554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w 85"/>
                    <a:gd name="T29" fmla="*/ 0 h 61"/>
                    <a:gd name="T30" fmla="*/ 0 w 85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1"/>
                    <a:gd name="T50" fmla="*/ 85 w 85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1">
                      <a:moveTo>
                        <a:pt x="44" y="44"/>
                      </a:moveTo>
                      <a:lnTo>
                        <a:pt x="4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3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5"/>
                      </a:lnTo>
                      <a:lnTo>
                        <a:pt x="33" y="1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4" y="4"/>
                      </a:lnTo>
                      <a:lnTo>
                        <a:pt x="73" y="10"/>
                      </a:lnTo>
                      <a:lnTo>
                        <a:pt x="80" y="17"/>
                      </a:lnTo>
                      <a:lnTo>
                        <a:pt x="85" y="27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38" name="Freeform 1766"/>
                <p:cNvSpPr>
                  <a:spLocks/>
                </p:cNvSpPr>
                <p:nvPr/>
              </p:nvSpPr>
              <p:spPr bwMode="auto">
                <a:xfrm>
                  <a:off x="1480" y="3554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1"/>
                    <a:gd name="T44" fmla="*/ 85 w 85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1">
                      <a:moveTo>
                        <a:pt x="4" y="61"/>
                      </a:move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3" y="29"/>
                      </a:lnTo>
                      <a:lnTo>
                        <a:pt x="7" y="19"/>
                      </a:lnTo>
                      <a:lnTo>
                        <a:pt x="14" y="12"/>
                      </a:lnTo>
                      <a:lnTo>
                        <a:pt x="23" y="5"/>
                      </a:lnTo>
                      <a:lnTo>
                        <a:pt x="33" y="1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4" y="4"/>
                      </a:lnTo>
                      <a:lnTo>
                        <a:pt x="73" y="10"/>
                      </a:lnTo>
                      <a:lnTo>
                        <a:pt x="80" y="17"/>
                      </a:lnTo>
                      <a:lnTo>
                        <a:pt x="85" y="2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39" name="Freeform 1767"/>
                <p:cNvSpPr>
                  <a:spLocks/>
                </p:cNvSpPr>
                <p:nvPr/>
              </p:nvSpPr>
              <p:spPr bwMode="auto">
                <a:xfrm>
                  <a:off x="1481" y="3559"/>
                  <a:ext cx="24" cy="31"/>
                </a:xfrm>
                <a:custGeom>
                  <a:avLst/>
                  <a:gdLst>
                    <a:gd name="T0" fmla="*/ 0 w 143"/>
                    <a:gd name="T1" fmla="*/ 0 h 185"/>
                    <a:gd name="T2" fmla="*/ 0 w 143"/>
                    <a:gd name="T3" fmla="*/ 0 h 185"/>
                    <a:gd name="T4" fmla="*/ 0 w 143"/>
                    <a:gd name="T5" fmla="*/ 0 h 185"/>
                    <a:gd name="T6" fmla="*/ 0 w 143"/>
                    <a:gd name="T7" fmla="*/ 0 h 185"/>
                    <a:gd name="T8" fmla="*/ 0 w 143"/>
                    <a:gd name="T9" fmla="*/ 0 h 185"/>
                    <a:gd name="T10" fmla="*/ 0 w 143"/>
                    <a:gd name="T11" fmla="*/ 0 h 185"/>
                    <a:gd name="T12" fmla="*/ 0 w 143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5"/>
                    <a:gd name="T23" fmla="*/ 143 w 143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5">
                      <a:moveTo>
                        <a:pt x="81" y="0"/>
                      </a:moveTo>
                      <a:lnTo>
                        <a:pt x="40" y="17"/>
                      </a:lnTo>
                      <a:lnTo>
                        <a:pt x="0" y="34"/>
                      </a:lnTo>
                      <a:lnTo>
                        <a:pt x="62" y="185"/>
                      </a:lnTo>
                      <a:lnTo>
                        <a:pt x="102" y="168"/>
                      </a:lnTo>
                      <a:lnTo>
                        <a:pt x="143" y="150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40" name="Freeform 1768"/>
                <p:cNvSpPr>
                  <a:spLocks/>
                </p:cNvSpPr>
                <p:nvPr/>
              </p:nvSpPr>
              <p:spPr bwMode="auto">
                <a:xfrm>
                  <a:off x="1481" y="3559"/>
                  <a:ext cx="24" cy="31"/>
                </a:xfrm>
                <a:custGeom>
                  <a:avLst/>
                  <a:gdLst>
                    <a:gd name="T0" fmla="*/ 0 w 143"/>
                    <a:gd name="T1" fmla="*/ 0 h 185"/>
                    <a:gd name="T2" fmla="*/ 0 w 143"/>
                    <a:gd name="T3" fmla="*/ 0 h 185"/>
                    <a:gd name="T4" fmla="*/ 0 w 143"/>
                    <a:gd name="T5" fmla="*/ 0 h 185"/>
                    <a:gd name="T6" fmla="*/ 0 w 143"/>
                    <a:gd name="T7" fmla="*/ 0 h 185"/>
                    <a:gd name="T8" fmla="*/ 0 w 143"/>
                    <a:gd name="T9" fmla="*/ 0 h 185"/>
                    <a:gd name="T10" fmla="*/ 0 w 143"/>
                    <a:gd name="T11" fmla="*/ 0 h 185"/>
                    <a:gd name="T12" fmla="*/ 0 w 143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5"/>
                    <a:gd name="T23" fmla="*/ 143 w 143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5">
                      <a:moveTo>
                        <a:pt x="81" y="0"/>
                      </a:moveTo>
                      <a:lnTo>
                        <a:pt x="40" y="17"/>
                      </a:lnTo>
                      <a:lnTo>
                        <a:pt x="0" y="34"/>
                      </a:lnTo>
                      <a:lnTo>
                        <a:pt x="62" y="185"/>
                      </a:lnTo>
                      <a:lnTo>
                        <a:pt x="102" y="168"/>
                      </a:lnTo>
                      <a:lnTo>
                        <a:pt x="143" y="150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41" name="Freeform 1769"/>
                <p:cNvSpPr>
                  <a:spLocks/>
                </p:cNvSpPr>
                <p:nvPr/>
              </p:nvSpPr>
              <p:spPr bwMode="auto">
                <a:xfrm>
                  <a:off x="1491" y="3587"/>
                  <a:ext cx="7" cy="7"/>
                </a:xfrm>
                <a:custGeom>
                  <a:avLst/>
                  <a:gdLst>
                    <a:gd name="T0" fmla="*/ 0 w 40"/>
                    <a:gd name="T1" fmla="*/ 0 h 40"/>
                    <a:gd name="T2" fmla="*/ 0 w 40"/>
                    <a:gd name="T3" fmla="*/ 0 h 40"/>
                    <a:gd name="T4" fmla="*/ 0 w 40"/>
                    <a:gd name="T5" fmla="*/ 0 h 40"/>
                    <a:gd name="T6" fmla="*/ 0 w 40"/>
                    <a:gd name="T7" fmla="*/ 0 h 40"/>
                    <a:gd name="T8" fmla="*/ 0 w 40"/>
                    <a:gd name="T9" fmla="*/ 0 h 40"/>
                    <a:gd name="T10" fmla="*/ 0 w 40"/>
                    <a:gd name="T11" fmla="*/ 0 h 40"/>
                    <a:gd name="T12" fmla="*/ 0 w 40"/>
                    <a:gd name="T13" fmla="*/ 0 h 40"/>
                    <a:gd name="T14" fmla="*/ 0 w 40"/>
                    <a:gd name="T15" fmla="*/ 0 h 40"/>
                    <a:gd name="T16" fmla="*/ 0 w 40"/>
                    <a:gd name="T17" fmla="*/ 0 h 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0"/>
                    <a:gd name="T28" fmla="*/ 0 h 40"/>
                    <a:gd name="T29" fmla="*/ 40 w 40"/>
                    <a:gd name="T30" fmla="*/ 40 h 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0" h="40">
                      <a:moveTo>
                        <a:pt x="40" y="0"/>
                      </a:moveTo>
                      <a:lnTo>
                        <a:pt x="0" y="17"/>
                      </a:lnTo>
                      <a:lnTo>
                        <a:pt x="2" y="21"/>
                      </a:lnTo>
                      <a:lnTo>
                        <a:pt x="5" y="26"/>
                      </a:lnTo>
                      <a:lnTo>
                        <a:pt x="8" y="31"/>
                      </a:lnTo>
                      <a:lnTo>
                        <a:pt x="13" y="34"/>
                      </a:lnTo>
                      <a:lnTo>
                        <a:pt x="17" y="37"/>
                      </a:lnTo>
                      <a:lnTo>
                        <a:pt x="23" y="40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42" name="Freeform 1770"/>
                <p:cNvSpPr>
                  <a:spLocks/>
                </p:cNvSpPr>
                <p:nvPr/>
              </p:nvSpPr>
              <p:spPr bwMode="auto">
                <a:xfrm>
                  <a:off x="1491" y="3590"/>
                  <a:ext cx="4" cy="4"/>
                </a:xfrm>
                <a:custGeom>
                  <a:avLst/>
                  <a:gdLst>
                    <a:gd name="T0" fmla="*/ 0 w 23"/>
                    <a:gd name="T1" fmla="*/ 0 h 23"/>
                    <a:gd name="T2" fmla="*/ 0 w 23"/>
                    <a:gd name="T3" fmla="*/ 0 h 23"/>
                    <a:gd name="T4" fmla="*/ 0 w 23"/>
                    <a:gd name="T5" fmla="*/ 0 h 23"/>
                    <a:gd name="T6" fmla="*/ 0 w 23"/>
                    <a:gd name="T7" fmla="*/ 0 h 23"/>
                    <a:gd name="T8" fmla="*/ 0 w 23"/>
                    <a:gd name="T9" fmla="*/ 0 h 23"/>
                    <a:gd name="T10" fmla="*/ 0 w 23"/>
                    <a:gd name="T11" fmla="*/ 0 h 23"/>
                    <a:gd name="T12" fmla="*/ 0 w 23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23"/>
                    <a:gd name="T23" fmla="*/ 23 w 23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23">
                      <a:moveTo>
                        <a:pt x="0" y="0"/>
                      </a:moveTo>
                      <a:lnTo>
                        <a:pt x="2" y="4"/>
                      </a:lnTo>
                      <a:lnTo>
                        <a:pt x="5" y="9"/>
                      </a:lnTo>
                      <a:lnTo>
                        <a:pt x="8" y="14"/>
                      </a:lnTo>
                      <a:lnTo>
                        <a:pt x="13" y="17"/>
                      </a:lnTo>
                      <a:lnTo>
                        <a:pt x="17" y="20"/>
                      </a:lnTo>
                      <a:lnTo>
                        <a:pt x="23" y="2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43" name="Freeform 1771"/>
                <p:cNvSpPr>
                  <a:spLocks/>
                </p:cNvSpPr>
                <p:nvPr/>
              </p:nvSpPr>
              <p:spPr bwMode="auto">
                <a:xfrm>
                  <a:off x="1495" y="3580"/>
                  <a:ext cx="31" cy="24"/>
                </a:xfrm>
                <a:custGeom>
                  <a:avLst/>
                  <a:gdLst>
                    <a:gd name="T0" fmla="*/ 0 w 185"/>
                    <a:gd name="T1" fmla="*/ 0 h 143"/>
                    <a:gd name="T2" fmla="*/ 0 w 185"/>
                    <a:gd name="T3" fmla="*/ 0 h 143"/>
                    <a:gd name="T4" fmla="*/ 0 w 185"/>
                    <a:gd name="T5" fmla="*/ 0 h 143"/>
                    <a:gd name="T6" fmla="*/ 0 w 185"/>
                    <a:gd name="T7" fmla="*/ 0 h 143"/>
                    <a:gd name="T8" fmla="*/ 0 w 185"/>
                    <a:gd name="T9" fmla="*/ 0 h 143"/>
                    <a:gd name="T10" fmla="*/ 0 w 185"/>
                    <a:gd name="T11" fmla="*/ 0 h 143"/>
                    <a:gd name="T12" fmla="*/ 0 w 185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3"/>
                    <a:gd name="T23" fmla="*/ 185 w 185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3">
                      <a:moveTo>
                        <a:pt x="34" y="0"/>
                      </a:moveTo>
                      <a:lnTo>
                        <a:pt x="17" y="41"/>
                      </a:lnTo>
                      <a:lnTo>
                        <a:pt x="0" y="81"/>
                      </a:lnTo>
                      <a:lnTo>
                        <a:pt x="151" y="143"/>
                      </a:lnTo>
                      <a:lnTo>
                        <a:pt x="168" y="103"/>
                      </a:lnTo>
                      <a:lnTo>
                        <a:pt x="185" y="6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44" name="Freeform 1772"/>
                <p:cNvSpPr>
                  <a:spLocks/>
                </p:cNvSpPr>
                <p:nvPr/>
              </p:nvSpPr>
              <p:spPr bwMode="auto">
                <a:xfrm>
                  <a:off x="1495" y="3580"/>
                  <a:ext cx="31" cy="24"/>
                </a:xfrm>
                <a:custGeom>
                  <a:avLst/>
                  <a:gdLst>
                    <a:gd name="T0" fmla="*/ 0 w 185"/>
                    <a:gd name="T1" fmla="*/ 0 h 143"/>
                    <a:gd name="T2" fmla="*/ 0 w 185"/>
                    <a:gd name="T3" fmla="*/ 0 h 143"/>
                    <a:gd name="T4" fmla="*/ 0 w 185"/>
                    <a:gd name="T5" fmla="*/ 0 h 143"/>
                    <a:gd name="T6" fmla="*/ 0 w 185"/>
                    <a:gd name="T7" fmla="*/ 0 h 143"/>
                    <a:gd name="T8" fmla="*/ 0 w 185"/>
                    <a:gd name="T9" fmla="*/ 0 h 143"/>
                    <a:gd name="T10" fmla="*/ 0 w 185"/>
                    <a:gd name="T11" fmla="*/ 0 h 143"/>
                    <a:gd name="T12" fmla="*/ 0 w 185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3"/>
                    <a:gd name="T23" fmla="*/ 185 w 185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3">
                      <a:moveTo>
                        <a:pt x="34" y="0"/>
                      </a:moveTo>
                      <a:lnTo>
                        <a:pt x="17" y="41"/>
                      </a:lnTo>
                      <a:lnTo>
                        <a:pt x="0" y="81"/>
                      </a:lnTo>
                      <a:lnTo>
                        <a:pt x="151" y="143"/>
                      </a:lnTo>
                      <a:lnTo>
                        <a:pt x="168" y="103"/>
                      </a:lnTo>
                      <a:lnTo>
                        <a:pt x="185" y="6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45" name="Freeform 1773"/>
                <p:cNvSpPr>
                  <a:spLocks/>
                </p:cNvSpPr>
                <p:nvPr/>
              </p:nvSpPr>
              <p:spPr bwMode="auto">
                <a:xfrm>
                  <a:off x="1520" y="3590"/>
                  <a:ext cx="10" cy="14"/>
                </a:xfrm>
                <a:custGeom>
                  <a:avLst/>
                  <a:gdLst>
                    <a:gd name="T0" fmla="*/ 0 w 61"/>
                    <a:gd name="T1" fmla="*/ 0 h 84"/>
                    <a:gd name="T2" fmla="*/ 0 w 61"/>
                    <a:gd name="T3" fmla="*/ 0 h 84"/>
                    <a:gd name="T4" fmla="*/ 0 w 61"/>
                    <a:gd name="T5" fmla="*/ 0 h 84"/>
                    <a:gd name="T6" fmla="*/ 0 w 61"/>
                    <a:gd name="T7" fmla="*/ 0 h 84"/>
                    <a:gd name="T8" fmla="*/ 0 w 61"/>
                    <a:gd name="T9" fmla="*/ 0 h 84"/>
                    <a:gd name="T10" fmla="*/ 0 w 61"/>
                    <a:gd name="T11" fmla="*/ 0 h 84"/>
                    <a:gd name="T12" fmla="*/ 0 w 61"/>
                    <a:gd name="T13" fmla="*/ 0 h 84"/>
                    <a:gd name="T14" fmla="*/ 0 w 61"/>
                    <a:gd name="T15" fmla="*/ 0 h 84"/>
                    <a:gd name="T16" fmla="*/ 0 w 61"/>
                    <a:gd name="T17" fmla="*/ 0 h 84"/>
                    <a:gd name="T18" fmla="*/ 0 w 61"/>
                    <a:gd name="T19" fmla="*/ 0 h 84"/>
                    <a:gd name="T20" fmla="*/ 0 w 61"/>
                    <a:gd name="T21" fmla="*/ 0 h 84"/>
                    <a:gd name="T22" fmla="*/ 0 w 61"/>
                    <a:gd name="T23" fmla="*/ 0 h 84"/>
                    <a:gd name="T24" fmla="*/ 0 w 61"/>
                    <a:gd name="T25" fmla="*/ 0 h 84"/>
                    <a:gd name="T26" fmla="*/ 0 w 61"/>
                    <a:gd name="T27" fmla="*/ 0 h 84"/>
                    <a:gd name="T28" fmla="*/ 0 w 61"/>
                    <a:gd name="T29" fmla="*/ 0 h 84"/>
                    <a:gd name="T30" fmla="*/ 0 w 61"/>
                    <a:gd name="T31" fmla="*/ 0 h 8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4"/>
                    <a:gd name="T50" fmla="*/ 61 w 61"/>
                    <a:gd name="T51" fmla="*/ 84 h 8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4">
                      <a:moveTo>
                        <a:pt x="17" y="41"/>
                      </a:moveTo>
                      <a:lnTo>
                        <a:pt x="34" y="0"/>
                      </a:lnTo>
                      <a:lnTo>
                        <a:pt x="44" y="5"/>
                      </a:lnTo>
                      <a:lnTo>
                        <a:pt x="51" y="12"/>
                      </a:lnTo>
                      <a:lnTo>
                        <a:pt x="57" y="21"/>
                      </a:lnTo>
                      <a:lnTo>
                        <a:pt x="61" y="31"/>
                      </a:lnTo>
                      <a:lnTo>
                        <a:pt x="61" y="42"/>
                      </a:lnTo>
                      <a:lnTo>
                        <a:pt x="60" y="52"/>
                      </a:lnTo>
                      <a:lnTo>
                        <a:pt x="55" y="62"/>
                      </a:lnTo>
                      <a:lnTo>
                        <a:pt x="49" y="71"/>
                      </a:lnTo>
                      <a:lnTo>
                        <a:pt x="42" y="78"/>
                      </a:lnTo>
                      <a:lnTo>
                        <a:pt x="32" y="82"/>
                      </a:lnTo>
                      <a:lnTo>
                        <a:pt x="21" y="84"/>
                      </a:lnTo>
                      <a:lnTo>
                        <a:pt x="11" y="84"/>
                      </a:lnTo>
                      <a:lnTo>
                        <a:pt x="0" y="81"/>
                      </a:lnTo>
                      <a:lnTo>
                        <a:pt x="17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46" name="Freeform 1774"/>
                <p:cNvSpPr>
                  <a:spLocks/>
                </p:cNvSpPr>
                <p:nvPr/>
              </p:nvSpPr>
              <p:spPr bwMode="auto">
                <a:xfrm>
                  <a:off x="1520" y="3590"/>
                  <a:ext cx="10" cy="14"/>
                </a:xfrm>
                <a:custGeom>
                  <a:avLst/>
                  <a:gdLst>
                    <a:gd name="T0" fmla="*/ 0 w 61"/>
                    <a:gd name="T1" fmla="*/ 0 h 84"/>
                    <a:gd name="T2" fmla="*/ 0 w 61"/>
                    <a:gd name="T3" fmla="*/ 0 h 84"/>
                    <a:gd name="T4" fmla="*/ 0 w 61"/>
                    <a:gd name="T5" fmla="*/ 0 h 84"/>
                    <a:gd name="T6" fmla="*/ 0 w 61"/>
                    <a:gd name="T7" fmla="*/ 0 h 84"/>
                    <a:gd name="T8" fmla="*/ 0 w 61"/>
                    <a:gd name="T9" fmla="*/ 0 h 84"/>
                    <a:gd name="T10" fmla="*/ 0 w 61"/>
                    <a:gd name="T11" fmla="*/ 0 h 84"/>
                    <a:gd name="T12" fmla="*/ 0 w 61"/>
                    <a:gd name="T13" fmla="*/ 0 h 84"/>
                    <a:gd name="T14" fmla="*/ 0 w 61"/>
                    <a:gd name="T15" fmla="*/ 0 h 84"/>
                    <a:gd name="T16" fmla="*/ 0 w 61"/>
                    <a:gd name="T17" fmla="*/ 0 h 84"/>
                    <a:gd name="T18" fmla="*/ 0 w 61"/>
                    <a:gd name="T19" fmla="*/ 0 h 84"/>
                    <a:gd name="T20" fmla="*/ 0 w 61"/>
                    <a:gd name="T21" fmla="*/ 0 h 84"/>
                    <a:gd name="T22" fmla="*/ 0 w 61"/>
                    <a:gd name="T23" fmla="*/ 0 h 84"/>
                    <a:gd name="T24" fmla="*/ 0 w 61"/>
                    <a:gd name="T25" fmla="*/ 0 h 84"/>
                    <a:gd name="T26" fmla="*/ 0 w 61"/>
                    <a:gd name="T27" fmla="*/ 0 h 8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4"/>
                    <a:gd name="T44" fmla="*/ 61 w 61"/>
                    <a:gd name="T45" fmla="*/ 84 h 8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4">
                      <a:moveTo>
                        <a:pt x="34" y="0"/>
                      </a:moveTo>
                      <a:lnTo>
                        <a:pt x="44" y="5"/>
                      </a:lnTo>
                      <a:lnTo>
                        <a:pt x="51" y="12"/>
                      </a:lnTo>
                      <a:lnTo>
                        <a:pt x="57" y="21"/>
                      </a:lnTo>
                      <a:lnTo>
                        <a:pt x="61" y="31"/>
                      </a:lnTo>
                      <a:lnTo>
                        <a:pt x="61" y="42"/>
                      </a:lnTo>
                      <a:lnTo>
                        <a:pt x="60" y="52"/>
                      </a:lnTo>
                      <a:lnTo>
                        <a:pt x="55" y="62"/>
                      </a:lnTo>
                      <a:lnTo>
                        <a:pt x="49" y="71"/>
                      </a:lnTo>
                      <a:lnTo>
                        <a:pt x="42" y="78"/>
                      </a:lnTo>
                      <a:lnTo>
                        <a:pt x="32" y="82"/>
                      </a:lnTo>
                      <a:lnTo>
                        <a:pt x="21" y="84"/>
                      </a:lnTo>
                      <a:lnTo>
                        <a:pt x="11" y="84"/>
                      </a:lnTo>
                      <a:lnTo>
                        <a:pt x="0" y="8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47" name="Freeform 1775"/>
                <p:cNvSpPr>
                  <a:spLocks/>
                </p:cNvSpPr>
                <p:nvPr/>
              </p:nvSpPr>
              <p:spPr bwMode="auto">
                <a:xfrm>
                  <a:off x="1457" y="3590"/>
                  <a:ext cx="11" cy="13"/>
                </a:xfrm>
                <a:custGeom>
                  <a:avLst/>
                  <a:gdLst>
                    <a:gd name="T0" fmla="*/ 0 w 68"/>
                    <a:gd name="T1" fmla="*/ 0 h 81"/>
                    <a:gd name="T2" fmla="*/ 0 w 68"/>
                    <a:gd name="T3" fmla="*/ 0 h 81"/>
                    <a:gd name="T4" fmla="*/ 0 w 68"/>
                    <a:gd name="T5" fmla="*/ 0 h 81"/>
                    <a:gd name="T6" fmla="*/ 0 w 68"/>
                    <a:gd name="T7" fmla="*/ 0 h 81"/>
                    <a:gd name="T8" fmla="*/ 0 w 68"/>
                    <a:gd name="T9" fmla="*/ 0 h 81"/>
                    <a:gd name="T10" fmla="*/ 0 w 68"/>
                    <a:gd name="T11" fmla="*/ 0 h 81"/>
                    <a:gd name="T12" fmla="*/ 0 w 68"/>
                    <a:gd name="T13" fmla="*/ 0 h 81"/>
                    <a:gd name="T14" fmla="*/ 0 w 68"/>
                    <a:gd name="T15" fmla="*/ 0 h 81"/>
                    <a:gd name="T16" fmla="*/ 0 w 68"/>
                    <a:gd name="T17" fmla="*/ 0 h 81"/>
                    <a:gd name="T18" fmla="*/ 0 w 68"/>
                    <a:gd name="T19" fmla="*/ 0 h 81"/>
                    <a:gd name="T20" fmla="*/ 0 w 68"/>
                    <a:gd name="T21" fmla="*/ 0 h 81"/>
                    <a:gd name="T22" fmla="*/ 0 w 68"/>
                    <a:gd name="T23" fmla="*/ 0 h 81"/>
                    <a:gd name="T24" fmla="*/ 0 w 68"/>
                    <a:gd name="T25" fmla="*/ 0 h 81"/>
                    <a:gd name="T26" fmla="*/ 0 w 68"/>
                    <a:gd name="T27" fmla="*/ 0 h 81"/>
                    <a:gd name="T28" fmla="*/ 0 w 68"/>
                    <a:gd name="T29" fmla="*/ 0 h 81"/>
                    <a:gd name="T30" fmla="*/ 0 w 68"/>
                    <a:gd name="T31" fmla="*/ 0 h 8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8"/>
                    <a:gd name="T49" fmla="*/ 0 h 81"/>
                    <a:gd name="T50" fmla="*/ 68 w 68"/>
                    <a:gd name="T51" fmla="*/ 81 h 8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8" h="81">
                      <a:moveTo>
                        <a:pt x="24" y="44"/>
                      </a:moveTo>
                      <a:lnTo>
                        <a:pt x="0" y="6"/>
                      </a:lnTo>
                      <a:lnTo>
                        <a:pt x="10" y="2"/>
                      </a:lnTo>
                      <a:lnTo>
                        <a:pt x="21" y="0"/>
                      </a:lnTo>
                      <a:lnTo>
                        <a:pt x="31" y="0"/>
                      </a:lnTo>
                      <a:lnTo>
                        <a:pt x="42" y="3"/>
                      </a:lnTo>
                      <a:lnTo>
                        <a:pt x="51" y="8"/>
                      </a:lnTo>
                      <a:lnTo>
                        <a:pt x="58" y="16"/>
                      </a:lnTo>
                      <a:lnTo>
                        <a:pt x="65" y="24"/>
                      </a:lnTo>
                      <a:lnTo>
                        <a:pt x="68" y="35"/>
                      </a:lnTo>
                      <a:lnTo>
                        <a:pt x="68" y="46"/>
                      </a:lnTo>
                      <a:lnTo>
                        <a:pt x="67" y="56"/>
                      </a:lnTo>
                      <a:lnTo>
                        <a:pt x="62" y="66"/>
                      </a:lnTo>
                      <a:lnTo>
                        <a:pt x="56" y="75"/>
                      </a:lnTo>
                      <a:lnTo>
                        <a:pt x="47" y="81"/>
                      </a:lnTo>
                      <a:lnTo>
                        <a:pt x="2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48" name="Freeform 1776"/>
                <p:cNvSpPr>
                  <a:spLocks/>
                </p:cNvSpPr>
                <p:nvPr/>
              </p:nvSpPr>
              <p:spPr bwMode="auto">
                <a:xfrm>
                  <a:off x="1457" y="3590"/>
                  <a:ext cx="11" cy="13"/>
                </a:xfrm>
                <a:custGeom>
                  <a:avLst/>
                  <a:gdLst>
                    <a:gd name="T0" fmla="*/ 0 w 68"/>
                    <a:gd name="T1" fmla="*/ 0 h 81"/>
                    <a:gd name="T2" fmla="*/ 0 w 68"/>
                    <a:gd name="T3" fmla="*/ 0 h 81"/>
                    <a:gd name="T4" fmla="*/ 0 w 68"/>
                    <a:gd name="T5" fmla="*/ 0 h 81"/>
                    <a:gd name="T6" fmla="*/ 0 w 68"/>
                    <a:gd name="T7" fmla="*/ 0 h 81"/>
                    <a:gd name="T8" fmla="*/ 0 w 68"/>
                    <a:gd name="T9" fmla="*/ 0 h 81"/>
                    <a:gd name="T10" fmla="*/ 0 w 68"/>
                    <a:gd name="T11" fmla="*/ 0 h 81"/>
                    <a:gd name="T12" fmla="*/ 0 w 68"/>
                    <a:gd name="T13" fmla="*/ 0 h 81"/>
                    <a:gd name="T14" fmla="*/ 0 w 68"/>
                    <a:gd name="T15" fmla="*/ 0 h 81"/>
                    <a:gd name="T16" fmla="*/ 0 w 68"/>
                    <a:gd name="T17" fmla="*/ 0 h 81"/>
                    <a:gd name="T18" fmla="*/ 0 w 68"/>
                    <a:gd name="T19" fmla="*/ 0 h 81"/>
                    <a:gd name="T20" fmla="*/ 0 w 68"/>
                    <a:gd name="T21" fmla="*/ 0 h 81"/>
                    <a:gd name="T22" fmla="*/ 0 w 68"/>
                    <a:gd name="T23" fmla="*/ 0 h 81"/>
                    <a:gd name="T24" fmla="*/ 0 w 68"/>
                    <a:gd name="T25" fmla="*/ 0 h 81"/>
                    <a:gd name="T26" fmla="*/ 0 w 68"/>
                    <a:gd name="T27" fmla="*/ 0 h 8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8"/>
                    <a:gd name="T43" fmla="*/ 0 h 81"/>
                    <a:gd name="T44" fmla="*/ 68 w 68"/>
                    <a:gd name="T45" fmla="*/ 81 h 8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8" h="81">
                      <a:moveTo>
                        <a:pt x="0" y="6"/>
                      </a:moveTo>
                      <a:lnTo>
                        <a:pt x="10" y="2"/>
                      </a:lnTo>
                      <a:lnTo>
                        <a:pt x="21" y="0"/>
                      </a:lnTo>
                      <a:lnTo>
                        <a:pt x="31" y="0"/>
                      </a:lnTo>
                      <a:lnTo>
                        <a:pt x="42" y="3"/>
                      </a:lnTo>
                      <a:lnTo>
                        <a:pt x="51" y="8"/>
                      </a:lnTo>
                      <a:lnTo>
                        <a:pt x="58" y="16"/>
                      </a:lnTo>
                      <a:lnTo>
                        <a:pt x="65" y="24"/>
                      </a:lnTo>
                      <a:lnTo>
                        <a:pt x="68" y="35"/>
                      </a:lnTo>
                      <a:lnTo>
                        <a:pt x="68" y="46"/>
                      </a:lnTo>
                      <a:lnTo>
                        <a:pt x="67" y="56"/>
                      </a:lnTo>
                      <a:lnTo>
                        <a:pt x="62" y="66"/>
                      </a:lnTo>
                      <a:lnTo>
                        <a:pt x="56" y="75"/>
                      </a:lnTo>
                      <a:lnTo>
                        <a:pt x="47" y="8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49" name="Freeform 1777"/>
                <p:cNvSpPr>
                  <a:spLocks/>
                </p:cNvSpPr>
                <p:nvPr/>
              </p:nvSpPr>
              <p:spPr bwMode="auto">
                <a:xfrm>
                  <a:off x="1425" y="3591"/>
                  <a:ext cx="40" cy="32"/>
                </a:xfrm>
                <a:custGeom>
                  <a:avLst/>
                  <a:gdLst>
                    <a:gd name="T0" fmla="*/ 0 w 237"/>
                    <a:gd name="T1" fmla="*/ 0 h 194"/>
                    <a:gd name="T2" fmla="*/ 0 w 237"/>
                    <a:gd name="T3" fmla="*/ 0 h 194"/>
                    <a:gd name="T4" fmla="*/ 0 w 237"/>
                    <a:gd name="T5" fmla="*/ 0 h 194"/>
                    <a:gd name="T6" fmla="*/ 0 w 237"/>
                    <a:gd name="T7" fmla="*/ 0 h 194"/>
                    <a:gd name="T8" fmla="*/ 0 w 237"/>
                    <a:gd name="T9" fmla="*/ 0 h 194"/>
                    <a:gd name="T10" fmla="*/ 0 w 237"/>
                    <a:gd name="T11" fmla="*/ 0 h 194"/>
                    <a:gd name="T12" fmla="*/ 0 w 237"/>
                    <a:gd name="T13" fmla="*/ 0 h 19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7"/>
                    <a:gd name="T22" fmla="*/ 0 h 194"/>
                    <a:gd name="T23" fmla="*/ 237 w 237"/>
                    <a:gd name="T24" fmla="*/ 194 h 19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7" h="194">
                      <a:moveTo>
                        <a:pt x="237" y="75"/>
                      </a:moveTo>
                      <a:lnTo>
                        <a:pt x="214" y="38"/>
                      </a:lnTo>
                      <a:lnTo>
                        <a:pt x="190" y="0"/>
                      </a:lnTo>
                      <a:lnTo>
                        <a:pt x="0" y="119"/>
                      </a:lnTo>
                      <a:lnTo>
                        <a:pt x="24" y="156"/>
                      </a:lnTo>
                      <a:lnTo>
                        <a:pt x="47" y="194"/>
                      </a:lnTo>
                      <a:lnTo>
                        <a:pt x="237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50" name="Freeform 1778"/>
                <p:cNvSpPr>
                  <a:spLocks/>
                </p:cNvSpPr>
                <p:nvPr/>
              </p:nvSpPr>
              <p:spPr bwMode="auto">
                <a:xfrm>
                  <a:off x="1425" y="3591"/>
                  <a:ext cx="40" cy="32"/>
                </a:xfrm>
                <a:custGeom>
                  <a:avLst/>
                  <a:gdLst>
                    <a:gd name="T0" fmla="*/ 0 w 237"/>
                    <a:gd name="T1" fmla="*/ 0 h 194"/>
                    <a:gd name="T2" fmla="*/ 0 w 237"/>
                    <a:gd name="T3" fmla="*/ 0 h 194"/>
                    <a:gd name="T4" fmla="*/ 0 w 237"/>
                    <a:gd name="T5" fmla="*/ 0 h 194"/>
                    <a:gd name="T6" fmla="*/ 0 w 237"/>
                    <a:gd name="T7" fmla="*/ 0 h 194"/>
                    <a:gd name="T8" fmla="*/ 0 w 237"/>
                    <a:gd name="T9" fmla="*/ 0 h 194"/>
                    <a:gd name="T10" fmla="*/ 0 w 237"/>
                    <a:gd name="T11" fmla="*/ 0 h 194"/>
                    <a:gd name="T12" fmla="*/ 0 w 237"/>
                    <a:gd name="T13" fmla="*/ 0 h 19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7"/>
                    <a:gd name="T22" fmla="*/ 0 h 194"/>
                    <a:gd name="T23" fmla="*/ 237 w 237"/>
                    <a:gd name="T24" fmla="*/ 194 h 19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7" h="194">
                      <a:moveTo>
                        <a:pt x="237" y="75"/>
                      </a:moveTo>
                      <a:lnTo>
                        <a:pt x="214" y="38"/>
                      </a:lnTo>
                      <a:lnTo>
                        <a:pt x="190" y="0"/>
                      </a:lnTo>
                      <a:lnTo>
                        <a:pt x="0" y="119"/>
                      </a:lnTo>
                      <a:lnTo>
                        <a:pt x="24" y="156"/>
                      </a:lnTo>
                      <a:lnTo>
                        <a:pt x="47" y="194"/>
                      </a:lnTo>
                      <a:lnTo>
                        <a:pt x="237" y="7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51" name="Freeform 1779"/>
                <p:cNvSpPr>
                  <a:spLocks/>
                </p:cNvSpPr>
                <p:nvPr/>
              </p:nvSpPr>
              <p:spPr bwMode="auto">
                <a:xfrm>
                  <a:off x="1422" y="3611"/>
                  <a:ext cx="11" cy="13"/>
                </a:xfrm>
                <a:custGeom>
                  <a:avLst/>
                  <a:gdLst>
                    <a:gd name="T0" fmla="*/ 0 w 67"/>
                    <a:gd name="T1" fmla="*/ 0 h 81"/>
                    <a:gd name="T2" fmla="*/ 0 w 67"/>
                    <a:gd name="T3" fmla="*/ 0 h 81"/>
                    <a:gd name="T4" fmla="*/ 0 w 67"/>
                    <a:gd name="T5" fmla="*/ 0 h 81"/>
                    <a:gd name="T6" fmla="*/ 0 w 67"/>
                    <a:gd name="T7" fmla="*/ 0 h 81"/>
                    <a:gd name="T8" fmla="*/ 0 w 67"/>
                    <a:gd name="T9" fmla="*/ 0 h 81"/>
                    <a:gd name="T10" fmla="*/ 0 w 67"/>
                    <a:gd name="T11" fmla="*/ 0 h 81"/>
                    <a:gd name="T12" fmla="*/ 0 w 67"/>
                    <a:gd name="T13" fmla="*/ 0 h 81"/>
                    <a:gd name="T14" fmla="*/ 0 w 67"/>
                    <a:gd name="T15" fmla="*/ 0 h 81"/>
                    <a:gd name="T16" fmla="*/ 0 w 67"/>
                    <a:gd name="T17" fmla="*/ 0 h 81"/>
                    <a:gd name="T18" fmla="*/ 0 w 67"/>
                    <a:gd name="T19" fmla="*/ 0 h 81"/>
                    <a:gd name="T20" fmla="*/ 0 w 67"/>
                    <a:gd name="T21" fmla="*/ 0 h 81"/>
                    <a:gd name="T22" fmla="*/ 0 w 67"/>
                    <a:gd name="T23" fmla="*/ 0 h 81"/>
                    <a:gd name="T24" fmla="*/ 0 w 67"/>
                    <a:gd name="T25" fmla="*/ 0 h 81"/>
                    <a:gd name="T26" fmla="*/ 0 w 67"/>
                    <a:gd name="T27" fmla="*/ 0 h 81"/>
                    <a:gd name="T28" fmla="*/ 0 w 67"/>
                    <a:gd name="T29" fmla="*/ 0 h 81"/>
                    <a:gd name="T30" fmla="*/ 0 w 67"/>
                    <a:gd name="T31" fmla="*/ 0 h 8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7"/>
                    <a:gd name="T49" fmla="*/ 0 h 81"/>
                    <a:gd name="T50" fmla="*/ 67 w 67"/>
                    <a:gd name="T51" fmla="*/ 81 h 8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7" h="81">
                      <a:moveTo>
                        <a:pt x="44" y="37"/>
                      </a:moveTo>
                      <a:lnTo>
                        <a:pt x="67" y="75"/>
                      </a:lnTo>
                      <a:lnTo>
                        <a:pt x="58" y="79"/>
                      </a:lnTo>
                      <a:lnTo>
                        <a:pt x="47" y="81"/>
                      </a:lnTo>
                      <a:lnTo>
                        <a:pt x="36" y="81"/>
                      </a:lnTo>
                      <a:lnTo>
                        <a:pt x="26" y="78"/>
                      </a:lnTo>
                      <a:lnTo>
                        <a:pt x="17" y="73"/>
                      </a:lnTo>
                      <a:lnTo>
                        <a:pt x="10" y="65"/>
                      </a:lnTo>
                      <a:lnTo>
                        <a:pt x="3" y="56"/>
                      </a:lnTo>
                      <a:lnTo>
                        <a:pt x="0" y="46"/>
                      </a:lnTo>
                      <a:lnTo>
                        <a:pt x="0" y="35"/>
                      </a:lnTo>
                      <a:lnTo>
                        <a:pt x="1" y="24"/>
                      </a:lnTo>
                      <a:lnTo>
                        <a:pt x="5" y="15"/>
                      </a:lnTo>
                      <a:lnTo>
                        <a:pt x="12" y="6"/>
                      </a:lnTo>
                      <a:lnTo>
                        <a:pt x="20" y="0"/>
                      </a:lnTo>
                      <a:lnTo>
                        <a:pt x="44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52" name="Freeform 1780"/>
                <p:cNvSpPr>
                  <a:spLocks/>
                </p:cNvSpPr>
                <p:nvPr/>
              </p:nvSpPr>
              <p:spPr bwMode="auto">
                <a:xfrm>
                  <a:off x="1422" y="3611"/>
                  <a:ext cx="11" cy="13"/>
                </a:xfrm>
                <a:custGeom>
                  <a:avLst/>
                  <a:gdLst>
                    <a:gd name="T0" fmla="*/ 0 w 67"/>
                    <a:gd name="T1" fmla="*/ 0 h 81"/>
                    <a:gd name="T2" fmla="*/ 0 w 67"/>
                    <a:gd name="T3" fmla="*/ 0 h 81"/>
                    <a:gd name="T4" fmla="*/ 0 w 67"/>
                    <a:gd name="T5" fmla="*/ 0 h 81"/>
                    <a:gd name="T6" fmla="*/ 0 w 67"/>
                    <a:gd name="T7" fmla="*/ 0 h 81"/>
                    <a:gd name="T8" fmla="*/ 0 w 67"/>
                    <a:gd name="T9" fmla="*/ 0 h 81"/>
                    <a:gd name="T10" fmla="*/ 0 w 67"/>
                    <a:gd name="T11" fmla="*/ 0 h 81"/>
                    <a:gd name="T12" fmla="*/ 0 w 67"/>
                    <a:gd name="T13" fmla="*/ 0 h 81"/>
                    <a:gd name="T14" fmla="*/ 0 w 67"/>
                    <a:gd name="T15" fmla="*/ 0 h 81"/>
                    <a:gd name="T16" fmla="*/ 0 w 67"/>
                    <a:gd name="T17" fmla="*/ 0 h 81"/>
                    <a:gd name="T18" fmla="*/ 0 w 67"/>
                    <a:gd name="T19" fmla="*/ 0 h 81"/>
                    <a:gd name="T20" fmla="*/ 0 w 67"/>
                    <a:gd name="T21" fmla="*/ 0 h 81"/>
                    <a:gd name="T22" fmla="*/ 0 w 67"/>
                    <a:gd name="T23" fmla="*/ 0 h 81"/>
                    <a:gd name="T24" fmla="*/ 0 w 67"/>
                    <a:gd name="T25" fmla="*/ 0 h 81"/>
                    <a:gd name="T26" fmla="*/ 0 w 67"/>
                    <a:gd name="T27" fmla="*/ 0 h 8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7"/>
                    <a:gd name="T43" fmla="*/ 0 h 81"/>
                    <a:gd name="T44" fmla="*/ 67 w 67"/>
                    <a:gd name="T45" fmla="*/ 81 h 8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7" h="81">
                      <a:moveTo>
                        <a:pt x="67" y="75"/>
                      </a:moveTo>
                      <a:lnTo>
                        <a:pt x="58" y="79"/>
                      </a:lnTo>
                      <a:lnTo>
                        <a:pt x="47" y="81"/>
                      </a:lnTo>
                      <a:lnTo>
                        <a:pt x="36" y="81"/>
                      </a:lnTo>
                      <a:lnTo>
                        <a:pt x="26" y="78"/>
                      </a:lnTo>
                      <a:lnTo>
                        <a:pt x="17" y="73"/>
                      </a:lnTo>
                      <a:lnTo>
                        <a:pt x="10" y="65"/>
                      </a:lnTo>
                      <a:lnTo>
                        <a:pt x="3" y="56"/>
                      </a:lnTo>
                      <a:lnTo>
                        <a:pt x="0" y="46"/>
                      </a:lnTo>
                      <a:lnTo>
                        <a:pt x="0" y="35"/>
                      </a:lnTo>
                      <a:lnTo>
                        <a:pt x="1" y="24"/>
                      </a:lnTo>
                      <a:lnTo>
                        <a:pt x="5" y="15"/>
                      </a:lnTo>
                      <a:lnTo>
                        <a:pt x="12" y="6"/>
                      </a:lnTo>
                      <a:lnTo>
                        <a:pt x="2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53" name="Freeform 1781"/>
                <p:cNvSpPr>
                  <a:spLocks/>
                </p:cNvSpPr>
                <p:nvPr/>
              </p:nvSpPr>
              <p:spPr bwMode="auto">
                <a:xfrm>
                  <a:off x="1422" y="3228"/>
                  <a:ext cx="11" cy="13"/>
                </a:xfrm>
                <a:custGeom>
                  <a:avLst/>
                  <a:gdLst>
                    <a:gd name="T0" fmla="*/ 0 w 67"/>
                    <a:gd name="T1" fmla="*/ 0 h 81"/>
                    <a:gd name="T2" fmla="*/ 0 w 67"/>
                    <a:gd name="T3" fmla="*/ 0 h 81"/>
                    <a:gd name="T4" fmla="*/ 0 w 67"/>
                    <a:gd name="T5" fmla="*/ 0 h 81"/>
                    <a:gd name="T6" fmla="*/ 0 w 67"/>
                    <a:gd name="T7" fmla="*/ 0 h 81"/>
                    <a:gd name="T8" fmla="*/ 0 w 67"/>
                    <a:gd name="T9" fmla="*/ 0 h 81"/>
                    <a:gd name="T10" fmla="*/ 0 w 67"/>
                    <a:gd name="T11" fmla="*/ 0 h 81"/>
                    <a:gd name="T12" fmla="*/ 0 w 67"/>
                    <a:gd name="T13" fmla="*/ 0 h 81"/>
                    <a:gd name="T14" fmla="*/ 0 w 67"/>
                    <a:gd name="T15" fmla="*/ 0 h 81"/>
                    <a:gd name="T16" fmla="*/ 0 w 67"/>
                    <a:gd name="T17" fmla="*/ 0 h 81"/>
                    <a:gd name="T18" fmla="*/ 0 w 67"/>
                    <a:gd name="T19" fmla="*/ 0 h 81"/>
                    <a:gd name="T20" fmla="*/ 0 w 67"/>
                    <a:gd name="T21" fmla="*/ 0 h 81"/>
                    <a:gd name="T22" fmla="*/ 0 w 67"/>
                    <a:gd name="T23" fmla="*/ 0 h 81"/>
                    <a:gd name="T24" fmla="*/ 0 w 67"/>
                    <a:gd name="T25" fmla="*/ 0 h 81"/>
                    <a:gd name="T26" fmla="*/ 0 w 67"/>
                    <a:gd name="T27" fmla="*/ 0 h 81"/>
                    <a:gd name="T28" fmla="*/ 0 w 67"/>
                    <a:gd name="T29" fmla="*/ 0 h 81"/>
                    <a:gd name="T30" fmla="*/ 0 w 67"/>
                    <a:gd name="T31" fmla="*/ 0 h 8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7"/>
                    <a:gd name="T49" fmla="*/ 0 h 81"/>
                    <a:gd name="T50" fmla="*/ 67 w 67"/>
                    <a:gd name="T51" fmla="*/ 81 h 8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7" h="81">
                      <a:moveTo>
                        <a:pt x="44" y="43"/>
                      </a:moveTo>
                      <a:lnTo>
                        <a:pt x="20" y="81"/>
                      </a:lnTo>
                      <a:lnTo>
                        <a:pt x="12" y="74"/>
                      </a:lnTo>
                      <a:lnTo>
                        <a:pt x="5" y="66"/>
                      </a:lnTo>
                      <a:lnTo>
                        <a:pt x="1" y="56"/>
                      </a:lnTo>
                      <a:lnTo>
                        <a:pt x="0" y="46"/>
                      </a:lnTo>
                      <a:lnTo>
                        <a:pt x="0" y="35"/>
                      </a:lnTo>
                      <a:lnTo>
                        <a:pt x="3" y="25"/>
                      </a:lnTo>
                      <a:lnTo>
                        <a:pt x="10" y="16"/>
                      </a:lnTo>
                      <a:lnTo>
                        <a:pt x="17" y="8"/>
                      </a:lnTo>
                      <a:lnTo>
                        <a:pt x="26" y="3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2"/>
                      </a:lnTo>
                      <a:lnTo>
                        <a:pt x="67" y="6"/>
                      </a:lnTo>
                      <a:lnTo>
                        <a:pt x="44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54" name="Freeform 1782"/>
                <p:cNvSpPr>
                  <a:spLocks/>
                </p:cNvSpPr>
                <p:nvPr/>
              </p:nvSpPr>
              <p:spPr bwMode="auto">
                <a:xfrm>
                  <a:off x="1422" y="3228"/>
                  <a:ext cx="11" cy="13"/>
                </a:xfrm>
                <a:custGeom>
                  <a:avLst/>
                  <a:gdLst>
                    <a:gd name="T0" fmla="*/ 0 w 67"/>
                    <a:gd name="T1" fmla="*/ 0 h 81"/>
                    <a:gd name="T2" fmla="*/ 0 w 67"/>
                    <a:gd name="T3" fmla="*/ 0 h 81"/>
                    <a:gd name="T4" fmla="*/ 0 w 67"/>
                    <a:gd name="T5" fmla="*/ 0 h 81"/>
                    <a:gd name="T6" fmla="*/ 0 w 67"/>
                    <a:gd name="T7" fmla="*/ 0 h 81"/>
                    <a:gd name="T8" fmla="*/ 0 w 67"/>
                    <a:gd name="T9" fmla="*/ 0 h 81"/>
                    <a:gd name="T10" fmla="*/ 0 w 67"/>
                    <a:gd name="T11" fmla="*/ 0 h 81"/>
                    <a:gd name="T12" fmla="*/ 0 w 67"/>
                    <a:gd name="T13" fmla="*/ 0 h 81"/>
                    <a:gd name="T14" fmla="*/ 0 w 67"/>
                    <a:gd name="T15" fmla="*/ 0 h 81"/>
                    <a:gd name="T16" fmla="*/ 0 w 67"/>
                    <a:gd name="T17" fmla="*/ 0 h 81"/>
                    <a:gd name="T18" fmla="*/ 0 w 67"/>
                    <a:gd name="T19" fmla="*/ 0 h 81"/>
                    <a:gd name="T20" fmla="*/ 0 w 67"/>
                    <a:gd name="T21" fmla="*/ 0 h 81"/>
                    <a:gd name="T22" fmla="*/ 0 w 67"/>
                    <a:gd name="T23" fmla="*/ 0 h 81"/>
                    <a:gd name="T24" fmla="*/ 0 w 67"/>
                    <a:gd name="T25" fmla="*/ 0 h 81"/>
                    <a:gd name="T26" fmla="*/ 0 w 67"/>
                    <a:gd name="T27" fmla="*/ 0 h 8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7"/>
                    <a:gd name="T43" fmla="*/ 0 h 81"/>
                    <a:gd name="T44" fmla="*/ 67 w 67"/>
                    <a:gd name="T45" fmla="*/ 81 h 8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7" h="81">
                      <a:moveTo>
                        <a:pt x="20" y="81"/>
                      </a:moveTo>
                      <a:lnTo>
                        <a:pt x="12" y="74"/>
                      </a:lnTo>
                      <a:lnTo>
                        <a:pt x="5" y="66"/>
                      </a:lnTo>
                      <a:lnTo>
                        <a:pt x="1" y="56"/>
                      </a:lnTo>
                      <a:lnTo>
                        <a:pt x="0" y="46"/>
                      </a:lnTo>
                      <a:lnTo>
                        <a:pt x="0" y="35"/>
                      </a:lnTo>
                      <a:lnTo>
                        <a:pt x="3" y="25"/>
                      </a:lnTo>
                      <a:lnTo>
                        <a:pt x="10" y="16"/>
                      </a:lnTo>
                      <a:lnTo>
                        <a:pt x="17" y="8"/>
                      </a:lnTo>
                      <a:lnTo>
                        <a:pt x="26" y="3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2"/>
                      </a:lnTo>
                      <a:lnTo>
                        <a:pt x="67" y="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55" name="Freeform 1783"/>
                <p:cNvSpPr>
                  <a:spLocks/>
                </p:cNvSpPr>
                <p:nvPr/>
              </p:nvSpPr>
              <p:spPr bwMode="auto">
                <a:xfrm>
                  <a:off x="1425" y="3229"/>
                  <a:ext cx="40" cy="32"/>
                </a:xfrm>
                <a:custGeom>
                  <a:avLst/>
                  <a:gdLst>
                    <a:gd name="T0" fmla="*/ 0 w 237"/>
                    <a:gd name="T1" fmla="*/ 0 h 192"/>
                    <a:gd name="T2" fmla="*/ 0 w 237"/>
                    <a:gd name="T3" fmla="*/ 0 h 192"/>
                    <a:gd name="T4" fmla="*/ 0 w 237"/>
                    <a:gd name="T5" fmla="*/ 0 h 192"/>
                    <a:gd name="T6" fmla="*/ 0 w 237"/>
                    <a:gd name="T7" fmla="*/ 0 h 192"/>
                    <a:gd name="T8" fmla="*/ 0 w 237"/>
                    <a:gd name="T9" fmla="*/ 0 h 192"/>
                    <a:gd name="T10" fmla="*/ 0 w 237"/>
                    <a:gd name="T11" fmla="*/ 0 h 192"/>
                    <a:gd name="T12" fmla="*/ 0 w 237"/>
                    <a:gd name="T13" fmla="*/ 0 h 19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7"/>
                    <a:gd name="T22" fmla="*/ 0 h 192"/>
                    <a:gd name="T23" fmla="*/ 237 w 237"/>
                    <a:gd name="T24" fmla="*/ 192 h 19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7" h="192">
                      <a:moveTo>
                        <a:pt x="47" y="0"/>
                      </a:moveTo>
                      <a:lnTo>
                        <a:pt x="24" y="37"/>
                      </a:lnTo>
                      <a:lnTo>
                        <a:pt x="0" y="75"/>
                      </a:lnTo>
                      <a:lnTo>
                        <a:pt x="190" y="192"/>
                      </a:lnTo>
                      <a:lnTo>
                        <a:pt x="214" y="155"/>
                      </a:lnTo>
                      <a:lnTo>
                        <a:pt x="237" y="118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56" name="Freeform 1784"/>
                <p:cNvSpPr>
                  <a:spLocks/>
                </p:cNvSpPr>
                <p:nvPr/>
              </p:nvSpPr>
              <p:spPr bwMode="auto">
                <a:xfrm>
                  <a:off x="1425" y="3229"/>
                  <a:ext cx="40" cy="32"/>
                </a:xfrm>
                <a:custGeom>
                  <a:avLst/>
                  <a:gdLst>
                    <a:gd name="T0" fmla="*/ 0 w 237"/>
                    <a:gd name="T1" fmla="*/ 0 h 192"/>
                    <a:gd name="T2" fmla="*/ 0 w 237"/>
                    <a:gd name="T3" fmla="*/ 0 h 192"/>
                    <a:gd name="T4" fmla="*/ 0 w 237"/>
                    <a:gd name="T5" fmla="*/ 0 h 192"/>
                    <a:gd name="T6" fmla="*/ 0 w 237"/>
                    <a:gd name="T7" fmla="*/ 0 h 192"/>
                    <a:gd name="T8" fmla="*/ 0 w 237"/>
                    <a:gd name="T9" fmla="*/ 0 h 192"/>
                    <a:gd name="T10" fmla="*/ 0 w 237"/>
                    <a:gd name="T11" fmla="*/ 0 h 192"/>
                    <a:gd name="T12" fmla="*/ 0 w 237"/>
                    <a:gd name="T13" fmla="*/ 0 h 19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7"/>
                    <a:gd name="T22" fmla="*/ 0 h 192"/>
                    <a:gd name="T23" fmla="*/ 237 w 237"/>
                    <a:gd name="T24" fmla="*/ 192 h 19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7" h="192">
                      <a:moveTo>
                        <a:pt x="47" y="0"/>
                      </a:moveTo>
                      <a:lnTo>
                        <a:pt x="24" y="37"/>
                      </a:lnTo>
                      <a:lnTo>
                        <a:pt x="0" y="75"/>
                      </a:lnTo>
                      <a:lnTo>
                        <a:pt x="190" y="192"/>
                      </a:lnTo>
                      <a:lnTo>
                        <a:pt x="214" y="155"/>
                      </a:lnTo>
                      <a:lnTo>
                        <a:pt x="237" y="118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57" name="Freeform 1785"/>
                <p:cNvSpPr>
                  <a:spLocks/>
                </p:cNvSpPr>
                <p:nvPr/>
              </p:nvSpPr>
              <p:spPr bwMode="auto">
                <a:xfrm>
                  <a:off x="1457" y="3248"/>
                  <a:ext cx="11" cy="14"/>
                </a:xfrm>
                <a:custGeom>
                  <a:avLst/>
                  <a:gdLst>
                    <a:gd name="T0" fmla="*/ 0 w 68"/>
                    <a:gd name="T1" fmla="*/ 0 h 81"/>
                    <a:gd name="T2" fmla="*/ 0 w 68"/>
                    <a:gd name="T3" fmla="*/ 0 h 81"/>
                    <a:gd name="T4" fmla="*/ 0 w 68"/>
                    <a:gd name="T5" fmla="*/ 0 h 81"/>
                    <a:gd name="T6" fmla="*/ 0 w 68"/>
                    <a:gd name="T7" fmla="*/ 0 h 81"/>
                    <a:gd name="T8" fmla="*/ 0 w 68"/>
                    <a:gd name="T9" fmla="*/ 0 h 81"/>
                    <a:gd name="T10" fmla="*/ 0 w 68"/>
                    <a:gd name="T11" fmla="*/ 0 h 81"/>
                    <a:gd name="T12" fmla="*/ 0 w 68"/>
                    <a:gd name="T13" fmla="*/ 0 h 81"/>
                    <a:gd name="T14" fmla="*/ 0 w 68"/>
                    <a:gd name="T15" fmla="*/ 0 h 81"/>
                    <a:gd name="T16" fmla="*/ 0 w 68"/>
                    <a:gd name="T17" fmla="*/ 0 h 81"/>
                    <a:gd name="T18" fmla="*/ 0 w 68"/>
                    <a:gd name="T19" fmla="*/ 0 h 81"/>
                    <a:gd name="T20" fmla="*/ 0 w 68"/>
                    <a:gd name="T21" fmla="*/ 0 h 81"/>
                    <a:gd name="T22" fmla="*/ 0 w 68"/>
                    <a:gd name="T23" fmla="*/ 0 h 81"/>
                    <a:gd name="T24" fmla="*/ 0 w 68"/>
                    <a:gd name="T25" fmla="*/ 0 h 81"/>
                    <a:gd name="T26" fmla="*/ 0 w 68"/>
                    <a:gd name="T27" fmla="*/ 0 h 81"/>
                    <a:gd name="T28" fmla="*/ 0 w 68"/>
                    <a:gd name="T29" fmla="*/ 0 h 81"/>
                    <a:gd name="T30" fmla="*/ 0 w 68"/>
                    <a:gd name="T31" fmla="*/ 0 h 8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8"/>
                    <a:gd name="T49" fmla="*/ 0 h 81"/>
                    <a:gd name="T50" fmla="*/ 68 w 68"/>
                    <a:gd name="T51" fmla="*/ 81 h 8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8" h="81">
                      <a:moveTo>
                        <a:pt x="24" y="37"/>
                      </a:moveTo>
                      <a:lnTo>
                        <a:pt x="47" y="0"/>
                      </a:lnTo>
                      <a:lnTo>
                        <a:pt x="56" y="6"/>
                      </a:lnTo>
                      <a:lnTo>
                        <a:pt x="62" y="15"/>
                      </a:lnTo>
                      <a:lnTo>
                        <a:pt x="67" y="24"/>
                      </a:lnTo>
                      <a:lnTo>
                        <a:pt x="68" y="35"/>
                      </a:lnTo>
                      <a:lnTo>
                        <a:pt x="68" y="46"/>
                      </a:lnTo>
                      <a:lnTo>
                        <a:pt x="65" y="55"/>
                      </a:lnTo>
                      <a:lnTo>
                        <a:pt x="58" y="65"/>
                      </a:lnTo>
                      <a:lnTo>
                        <a:pt x="51" y="72"/>
                      </a:lnTo>
                      <a:lnTo>
                        <a:pt x="42" y="78"/>
                      </a:lnTo>
                      <a:lnTo>
                        <a:pt x="31" y="81"/>
                      </a:lnTo>
                      <a:lnTo>
                        <a:pt x="21" y="81"/>
                      </a:lnTo>
                      <a:lnTo>
                        <a:pt x="10" y="79"/>
                      </a:lnTo>
                      <a:lnTo>
                        <a:pt x="0" y="74"/>
                      </a:lnTo>
                      <a:lnTo>
                        <a:pt x="24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58" name="Freeform 1786"/>
                <p:cNvSpPr>
                  <a:spLocks/>
                </p:cNvSpPr>
                <p:nvPr/>
              </p:nvSpPr>
              <p:spPr bwMode="auto">
                <a:xfrm>
                  <a:off x="1457" y="3248"/>
                  <a:ext cx="11" cy="14"/>
                </a:xfrm>
                <a:custGeom>
                  <a:avLst/>
                  <a:gdLst>
                    <a:gd name="T0" fmla="*/ 0 w 68"/>
                    <a:gd name="T1" fmla="*/ 0 h 81"/>
                    <a:gd name="T2" fmla="*/ 0 w 68"/>
                    <a:gd name="T3" fmla="*/ 0 h 81"/>
                    <a:gd name="T4" fmla="*/ 0 w 68"/>
                    <a:gd name="T5" fmla="*/ 0 h 81"/>
                    <a:gd name="T6" fmla="*/ 0 w 68"/>
                    <a:gd name="T7" fmla="*/ 0 h 81"/>
                    <a:gd name="T8" fmla="*/ 0 w 68"/>
                    <a:gd name="T9" fmla="*/ 0 h 81"/>
                    <a:gd name="T10" fmla="*/ 0 w 68"/>
                    <a:gd name="T11" fmla="*/ 0 h 81"/>
                    <a:gd name="T12" fmla="*/ 0 w 68"/>
                    <a:gd name="T13" fmla="*/ 0 h 81"/>
                    <a:gd name="T14" fmla="*/ 0 w 68"/>
                    <a:gd name="T15" fmla="*/ 0 h 81"/>
                    <a:gd name="T16" fmla="*/ 0 w 68"/>
                    <a:gd name="T17" fmla="*/ 0 h 81"/>
                    <a:gd name="T18" fmla="*/ 0 w 68"/>
                    <a:gd name="T19" fmla="*/ 0 h 81"/>
                    <a:gd name="T20" fmla="*/ 0 w 68"/>
                    <a:gd name="T21" fmla="*/ 0 h 81"/>
                    <a:gd name="T22" fmla="*/ 0 w 68"/>
                    <a:gd name="T23" fmla="*/ 0 h 81"/>
                    <a:gd name="T24" fmla="*/ 0 w 68"/>
                    <a:gd name="T25" fmla="*/ 0 h 81"/>
                    <a:gd name="T26" fmla="*/ 0 w 68"/>
                    <a:gd name="T27" fmla="*/ 0 h 8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8"/>
                    <a:gd name="T43" fmla="*/ 0 h 81"/>
                    <a:gd name="T44" fmla="*/ 68 w 68"/>
                    <a:gd name="T45" fmla="*/ 81 h 8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8" h="81">
                      <a:moveTo>
                        <a:pt x="47" y="0"/>
                      </a:moveTo>
                      <a:lnTo>
                        <a:pt x="56" y="6"/>
                      </a:lnTo>
                      <a:lnTo>
                        <a:pt x="62" y="15"/>
                      </a:lnTo>
                      <a:lnTo>
                        <a:pt x="67" y="24"/>
                      </a:lnTo>
                      <a:lnTo>
                        <a:pt x="68" y="35"/>
                      </a:lnTo>
                      <a:lnTo>
                        <a:pt x="68" y="46"/>
                      </a:lnTo>
                      <a:lnTo>
                        <a:pt x="65" y="55"/>
                      </a:lnTo>
                      <a:lnTo>
                        <a:pt x="58" y="65"/>
                      </a:lnTo>
                      <a:lnTo>
                        <a:pt x="51" y="72"/>
                      </a:lnTo>
                      <a:lnTo>
                        <a:pt x="42" y="78"/>
                      </a:lnTo>
                      <a:lnTo>
                        <a:pt x="31" y="81"/>
                      </a:lnTo>
                      <a:lnTo>
                        <a:pt x="21" y="81"/>
                      </a:lnTo>
                      <a:lnTo>
                        <a:pt x="10" y="79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59" name="Freeform 1787"/>
                <p:cNvSpPr>
                  <a:spLocks/>
                </p:cNvSpPr>
                <p:nvPr/>
              </p:nvSpPr>
              <p:spPr bwMode="auto">
                <a:xfrm>
                  <a:off x="2358" y="3590"/>
                  <a:ext cx="7" cy="14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w 44"/>
                    <a:gd name="T29" fmla="*/ 0 h 88"/>
                    <a:gd name="T30" fmla="*/ 0 w 44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8"/>
                    <a:gd name="T50" fmla="*/ 44 w 44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8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30" y="11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4" y="39"/>
                      </a:lnTo>
                      <a:lnTo>
                        <a:pt x="44" y="50"/>
                      </a:lnTo>
                      <a:lnTo>
                        <a:pt x="41" y="61"/>
                      </a:lnTo>
                      <a:lnTo>
                        <a:pt x="36" y="70"/>
                      </a:lnTo>
                      <a:lnTo>
                        <a:pt x="30" y="78"/>
                      </a:lnTo>
                      <a:lnTo>
                        <a:pt x="20" y="84"/>
                      </a:lnTo>
                      <a:lnTo>
                        <a:pt x="10" y="87"/>
                      </a:lnTo>
                      <a:lnTo>
                        <a:pt x="0" y="88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60" name="Freeform 1788"/>
                <p:cNvSpPr>
                  <a:spLocks/>
                </p:cNvSpPr>
                <p:nvPr/>
              </p:nvSpPr>
              <p:spPr bwMode="auto">
                <a:xfrm>
                  <a:off x="2358" y="3590"/>
                  <a:ext cx="7" cy="14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8"/>
                    <a:gd name="T44" fmla="*/ 44 w 44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8">
                      <a:moveTo>
                        <a:pt x="0" y="0"/>
                      </a:move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30" y="11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4" y="39"/>
                      </a:lnTo>
                      <a:lnTo>
                        <a:pt x="44" y="50"/>
                      </a:lnTo>
                      <a:lnTo>
                        <a:pt x="41" y="61"/>
                      </a:lnTo>
                      <a:lnTo>
                        <a:pt x="36" y="70"/>
                      </a:lnTo>
                      <a:lnTo>
                        <a:pt x="30" y="78"/>
                      </a:lnTo>
                      <a:lnTo>
                        <a:pt x="20" y="84"/>
                      </a:lnTo>
                      <a:lnTo>
                        <a:pt x="10" y="87"/>
                      </a:lnTo>
                      <a:lnTo>
                        <a:pt x="0" y="8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61" name="Freeform 1789"/>
                <p:cNvSpPr>
                  <a:spLocks/>
                </p:cNvSpPr>
                <p:nvPr/>
              </p:nvSpPr>
              <p:spPr bwMode="auto">
                <a:xfrm>
                  <a:off x="2284" y="3590"/>
                  <a:ext cx="74" cy="14"/>
                </a:xfrm>
                <a:custGeom>
                  <a:avLst/>
                  <a:gdLst>
                    <a:gd name="T0" fmla="*/ 0 w 446"/>
                    <a:gd name="T1" fmla="*/ 0 h 88"/>
                    <a:gd name="T2" fmla="*/ 0 w 446"/>
                    <a:gd name="T3" fmla="*/ 0 h 88"/>
                    <a:gd name="T4" fmla="*/ 0 w 446"/>
                    <a:gd name="T5" fmla="*/ 0 h 88"/>
                    <a:gd name="T6" fmla="*/ 0 w 446"/>
                    <a:gd name="T7" fmla="*/ 0 h 88"/>
                    <a:gd name="T8" fmla="*/ 0 w 446"/>
                    <a:gd name="T9" fmla="*/ 0 h 88"/>
                    <a:gd name="T10" fmla="*/ 0 w 446"/>
                    <a:gd name="T11" fmla="*/ 0 h 88"/>
                    <a:gd name="T12" fmla="*/ 0 w 446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6"/>
                    <a:gd name="T22" fmla="*/ 0 h 88"/>
                    <a:gd name="T23" fmla="*/ 446 w 446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6" h="88">
                      <a:moveTo>
                        <a:pt x="446" y="88"/>
                      </a:moveTo>
                      <a:lnTo>
                        <a:pt x="446" y="45"/>
                      </a:lnTo>
                      <a:lnTo>
                        <a:pt x="446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8"/>
                      </a:lnTo>
                      <a:lnTo>
                        <a:pt x="446" y="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62" name="Freeform 1790"/>
                <p:cNvSpPr>
                  <a:spLocks/>
                </p:cNvSpPr>
                <p:nvPr/>
              </p:nvSpPr>
              <p:spPr bwMode="auto">
                <a:xfrm>
                  <a:off x="2284" y="3590"/>
                  <a:ext cx="74" cy="14"/>
                </a:xfrm>
                <a:custGeom>
                  <a:avLst/>
                  <a:gdLst>
                    <a:gd name="T0" fmla="*/ 0 w 446"/>
                    <a:gd name="T1" fmla="*/ 0 h 88"/>
                    <a:gd name="T2" fmla="*/ 0 w 446"/>
                    <a:gd name="T3" fmla="*/ 0 h 88"/>
                    <a:gd name="T4" fmla="*/ 0 w 446"/>
                    <a:gd name="T5" fmla="*/ 0 h 88"/>
                    <a:gd name="T6" fmla="*/ 0 w 446"/>
                    <a:gd name="T7" fmla="*/ 0 h 88"/>
                    <a:gd name="T8" fmla="*/ 0 w 446"/>
                    <a:gd name="T9" fmla="*/ 0 h 88"/>
                    <a:gd name="T10" fmla="*/ 0 w 446"/>
                    <a:gd name="T11" fmla="*/ 0 h 88"/>
                    <a:gd name="T12" fmla="*/ 0 w 446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6"/>
                    <a:gd name="T22" fmla="*/ 0 h 88"/>
                    <a:gd name="T23" fmla="*/ 446 w 446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6" h="88">
                      <a:moveTo>
                        <a:pt x="446" y="88"/>
                      </a:moveTo>
                      <a:lnTo>
                        <a:pt x="446" y="45"/>
                      </a:lnTo>
                      <a:lnTo>
                        <a:pt x="446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8"/>
                      </a:lnTo>
                      <a:lnTo>
                        <a:pt x="446" y="8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63" name="Freeform 1791"/>
                <p:cNvSpPr>
                  <a:spLocks/>
                </p:cNvSpPr>
                <p:nvPr/>
              </p:nvSpPr>
              <p:spPr bwMode="auto">
                <a:xfrm>
                  <a:off x="2277" y="3590"/>
                  <a:ext cx="7" cy="14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w 44"/>
                    <a:gd name="T29" fmla="*/ 0 h 88"/>
                    <a:gd name="T30" fmla="*/ 0 w 44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8"/>
                    <a:gd name="T50" fmla="*/ 44 w 44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8">
                      <a:moveTo>
                        <a:pt x="44" y="45"/>
                      </a:moveTo>
                      <a:lnTo>
                        <a:pt x="44" y="88"/>
                      </a:lnTo>
                      <a:lnTo>
                        <a:pt x="33" y="87"/>
                      </a:lnTo>
                      <a:lnTo>
                        <a:pt x="24" y="84"/>
                      </a:lnTo>
                      <a:lnTo>
                        <a:pt x="14" y="78"/>
                      </a:lnTo>
                      <a:lnTo>
                        <a:pt x="8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8" y="19"/>
                      </a:lnTo>
                      <a:lnTo>
                        <a:pt x="14" y="11"/>
                      </a:lnTo>
                      <a:lnTo>
                        <a:pt x="24" y="5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64" name="Freeform 1792"/>
                <p:cNvSpPr>
                  <a:spLocks/>
                </p:cNvSpPr>
                <p:nvPr/>
              </p:nvSpPr>
              <p:spPr bwMode="auto">
                <a:xfrm>
                  <a:off x="2277" y="3590"/>
                  <a:ext cx="7" cy="14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8"/>
                    <a:gd name="T44" fmla="*/ 44 w 44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8">
                      <a:moveTo>
                        <a:pt x="44" y="88"/>
                      </a:moveTo>
                      <a:lnTo>
                        <a:pt x="33" y="87"/>
                      </a:lnTo>
                      <a:lnTo>
                        <a:pt x="24" y="84"/>
                      </a:lnTo>
                      <a:lnTo>
                        <a:pt x="14" y="78"/>
                      </a:lnTo>
                      <a:lnTo>
                        <a:pt x="8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8" y="19"/>
                      </a:lnTo>
                      <a:lnTo>
                        <a:pt x="14" y="11"/>
                      </a:lnTo>
                      <a:lnTo>
                        <a:pt x="24" y="5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65" name="Line 1793"/>
                <p:cNvSpPr>
                  <a:spLocks noChangeShapeType="1"/>
                </p:cNvSpPr>
                <p:nvPr/>
              </p:nvSpPr>
              <p:spPr bwMode="auto">
                <a:xfrm>
                  <a:off x="2388" y="3266"/>
                  <a:ext cx="1" cy="31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66" name="Freeform 1794"/>
                <p:cNvSpPr>
                  <a:spLocks/>
                </p:cNvSpPr>
                <p:nvPr/>
              </p:nvSpPr>
              <p:spPr bwMode="auto">
                <a:xfrm>
                  <a:off x="2386" y="3611"/>
                  <a:ext cx="11" cy="13"/>
                </a:xfrm>
                <a:custGeom>
                  <a:avLst/>
                  <a:gdLst>
                    <a:gd name="T0" fmla="*/ 0 w 68"/>
                    <a:gd name="T1" fmla="*/ 0 h 81"/>
                    <a:gd name="T2" fmla="*/ 0 w 68"/>
                    <a:gd name="T3" fmla="*/ 0 h 81"/>
                    <a:gd name="T4" fmla="*/ 0 w 68"/>
                    <a:gd name="T5" fmla="*/ 0 h 81"/>
                    <a:gd name="T6" fmla="*/ 0 w 68"/>
                    <a:gd name="T7" fmla="*/ 0 h 81"/>
                    <a:gd name="T8" fmla="*/ 0 w 68"/>
                    <a:gd name="T9" fmla="*/ 0 h 81"/>
                    <a:gd name="T10" fmla="*/ 0 w 68"/>
                    <a:gd name="T11" fmla="*/ 0 h 81"/>
                    <a:gd name="T12" fmla="*/ 0 w 68"/>
                    <a:gd name="T13" fmla="*/ 0 h 81"/>
                    <a:gd name="T14" fmla="*/ 0 w 68"/>
                    <a:gd name="T15" fmla="*/ 0 h 81"/>
                    <a:gd name="T16" fmla="*/ 0 w 68"/>
                    <a:gd name="T17" fmla="*/ 0 h 81"/>
                    <a:gd name="T18" fmla="*/ 0 w 68"/>
                    <a:gd name="T19" fmla="*/ 0 h 81"/>
                    <a:gd name="T20" fmla="*/ 0 w 68"/>
                    <a:gd name="T21" fmla="*/ 0 h 81"/>
                    <a:gd name="T22" fmla="*/ 0 w 68"/>
                    <a:gd name="T23" fmla="*/ 0 h 81"/>
                    <a:gd name="T24" fmla="*/ 0 w 68"/>
                    <a:gd name="T25" fmla="*/ 0 h 81"/>
                    <a:gd name="T26" fmla="*/ 0 w 68"/>
                    <a:gd name="T27" fmla="*/ 0 h 81"/>
                    <a:gd name="T28" fmla="*/ 0 w 68"/>
                    <a:gd name="T29" fmla="*/ 0 h 81"/>
                    <a:gd name="T30" fmla="*/ 0 w 68"/>
                    <a:gd name="T31" fmla="*/ 0 h 8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8"/>
                    <a:gd name="T49" fmla="*/ 0 h 81"/>
                    <a:gd name="T50" fmla="*/ 68 w 68"/>
                    <a:gd name="T51" fmla="*/ 81 h 8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8" h="81">
                      <a:moveTo>
                        <a:pt x="24" y="37"/>
                      </a:moveTo>
                      <a:lnTo>
                        <a:pt x="48" y="0"/>
                      </a:lnTo>
                      <a:lnTo>
                        <a:pt x="56" y="6"/>
                      </a:lnTo>
                      <a:lnTo>
                        <a:pt x="62" y="15"/>
                      </a:lnTo>
                      <a:lnTo>
                        <a:pt x="67" y="24"/>
                      </a:lnTo>
                      <a:lnTo>
                        <a:pt x="68" y="35"/>
                      </a:lnTo>
                      <a:lnTo>
                        <a:pt x="68" y="46"/>
                      </a:lnTo>
                      <a:lnTo>
                        <a:pt x="65" y="56"/>
                      </a:lnTo>
                      <a:lnTo>
                        <a:pt x="58" y="65"/>
                      </a:lnTo>
                      <a:lnTo>
                        <a:pt x="51" y="73"/>
                      </a:lnTo>
                      <a:lnTo>
                        <a:pt x="42" y="78"/>
                      </a:lnTo>
                      <a:lnTo>
                        <a:pt x="31" y="81"/>
                      </a:lnTo>
                      <a:lnTo>
                        <a:pt x="21" y="81"/>
                      </a:lnTo>
                      <a:lnTo>
                        <a:pt x="10" y="79"/>
                      </a:lnTo>
                      <a:lnTo>
                        <a:pt x="0" y="75"/>
                      </a:lnTo>
                      <a:lnTo>
                        <a:pt x="24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67" name="Freeform 1795"/>
                <p:cNvSpPr>
                  <a:spLocks/>
                </p:cNvSpPr>
                <p:nvPr/>
              </p:nvSpPr>
              <p:spPr bwMode="auto">
                <a:xfrm>
                  <a:off x="2386" y="3611"/>
                  <a:ext cx="11" cy="13"/>
                </a:xfrm>
                <a:custGeom>
                  <a:avLst/>
                  <a:gdLst>
                    <a:gd name="T0" fmla="*/ 0 w 68"/>
                    <a:gd name="T1" fmla="*/ 0 h 81"/>
                    <a:gd name="T2" fmla="*/ 0 w 68"/>
                    <a:gd name="T3" fmla="*/ 0 h 81"/>
                    <a:gd name="T4" fmla="*/ 0 w 68"/>
                    <a:gd name="T5" fmla="*/ 0 h 81"/>
                    <a:gd name="T6" fmla="*/ 0 w 68"/>
                    <a:gd name="T7" fmla="*/ 0 h 81"/>
                    <a:gd name="T8" fmla="*/ 0 w 68"/>
                    <a:gd name="T9" fmla="*/ 0 h 81"/>
                    <a:gd name="T10" fmla="*/ 0 w 68"/>
                    <a:gd name="T11" fmla="*/ 0 h 81"/>
                    <a:gd name="T12" fmla="*/ 0 w 68"/>
                    <a:gd name="T13" fmla="*/ 0 h 81"/>
                    <a:gd name="T14" fmla="*/ 0 w 68"/>
                    <a:gd name="T15" fmla="*/ 0 h 81"/>
                    <a:gd name="T16" fmla="*/ 0 w 68"/>
                    <a:gd name="T17" fmla="*/ 0 h 81"/>
                    <a:gd name="T18" fmla="*/ 0 w 68"/>
                    <a:gd name="T19" fmla="*/ 0 h 81"/>
                    <a:gd name="T20" fmla="*/ 0 w 68"/>
                    <a:gd name="T21" fmla="*/ 0 h 81"/>
                    <a:gd name="T22" fmla="*/ 0 w 68"/>
                    <a:gd name="T23" fmla="*/ 0 h 81"/>
                    <a:gd name="T24" fmla="*/ 0 w 68"/>
                    <a:gd name="T25" fmla="*/ 0 h 81"/>
                    <a:gd name="T26" fmla="*/ 0 w 68"/>
                    <a:gd name="T27" fmla="*/ 0 h 8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8"/>
                    <a:gd name="T43" fmla="*/ 0 h 81"/>
                    <a:gd name="T44" fmla="*/ 68 w 68"/>
                    <a:gd name="T45" fmla="*/ 81 h 8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8" h="81">
                      <a:moveTo>
                        <a:pt x="48" y="0"/>
                      </a:moveTo>
                      <a:lnTo>
                        <a:pt x="56" y="6"/>
                      </a:lnTo>
                      <a:lnTo>
                        <a:pt x="62" y="15"/>
                      </a:lnTo>
                      <a:lnTo>
                        <a:pt x="67" y="24"/>
                      </a:lnTo>
                      <a:lnTo>
                        <a:pt x="68" y="35"/>
                      </a:lnTo>
                      <a:lnTo>
                        <a:pt x="68" y="46"/>
                      </a:lnTo>
                      <a:lnTo>
                        <a:pt x="65" y="56"/>
                      </a:lnTo>
                      <a:lnTo>
                        <a:pt x="58" y="65"/>
                      </a:lnTo>
                      <a:lnTo>
                        <a:pt x="51" y="73"/>
                      </a:lnTo>
                      <a:lnTo>
                        <a:pt x="42" y="78"/>
                      </a:lnTo>
                      <a:lnTo>
                        <a:pt x="31" y="81"/>
                      </a:lnTo>
                      <a:lnTo>
                        <a:pt x="21" y="81"/>
                      </a:lnTo>
                      <a:lnTo>
                        <a:pt x="10" y="79"/>
                      </a:lnTo>
                      <a:lnTo>
                        <a:pt x="0" y="7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68" name="Freeform 1796"/>
                <p:cNvSpPr>
                  <a:spLocks/>
                </p:cNvSpPr>
                <p:nvPr/>
              </p:nvSpPr>
              <p:spPr bwMode="auto">
                <a:xfrm>
                  <a:off x="2354" y="3591"/>
                  <a:ext cx="40" cy="32"/>
                </a:xfrm>
                <a:custGeom>
                  <a:avLst/>
                  <a:gdLst>
                    <a:gd name="T0" fmla="*/ 0 w 238"/>
                    <a:gd name="T1" fmla="*/ 0 h 194"/>
                    <a:gd name="T2" fmla="*/ 0 w 238"/>
                    <a:gd name="T3" fmla="*/ 0 h 194"/>
                    <a:gd name="T4" fmla="*/ 0 w 238"/>
                    <a:gd name="T5" fmla="*/ 0 h 194"/>
                    <a:gd name="T6" fmla="*/ 0 w 238"/>
                    <a:gd name="T7" fmla="*/ 0 h 194"/>
                    <a:gd name="T8" fmla="*/ 0 w 238"/>
                    <a:gd name="T9" fmla="*/ 0 h 194"/>
                    <a:gd name="T10" fmla="*/ 0 w 238"/>
                    <a:gd name="T11" fmla="*/ 0 h 194"/>
                    <a:gd name="T12" fmla="*/ 0 w 238"/>
                    <a:gd name="T13" fmla="*/ 0 h 19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8"/>
                    <a:gd name="T22" fmla="*/ 0 h 194"/>
                    <a:gd name="T23" fmla="*/ 238 w 238"/>
                    <a:gd name="T24" fmla="*/ 194 h 19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8" h="194">
                      <a:moveTo>
                        <a:pt x="190" y="194"/>
                      </a:moveTo>
                      <a:lnTo>
                        <a:pt x="214" y="156"/>
                      </a:lnTo>
                      <a:lnTo>
                        <a:pt x="238" y="119"/>
                      </a:lnTo>
                      <a:lnTo>
                        <a:pt x="47" y="0"/>
                      </a:lnTo>
                      <a:lnTo>
                        <a:pt x="24" y="38"/>
                      </a:lnTo>
                      <a:lnTo>
                        <a:pt x="0" y="75"/>
                      </a:lnTo>
                      <a:lnTo>
                        <a:pt x="190" y="1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69" name="Freeform 1797"/>
                <p:cNvSpPr>
                  <a:spLocks/>
                </p:cNvSpPr>
                <p:nvPr/>
              </p:nvSpPr>
              <p:spPr bwMode="auto">
                <a:xfrm>
                  <a:off x="2354" y="3591"/>
                  <a:ext cx="40" cy="32"/>
                </a:xfrm>
                <a:custGeom>
                  <a:avLst/>
                  <a:gdLst>
                    <a:gd name="T0" fmla="*/ 0 w 238"/>
                    <a:gd name="T1" fmla="*/ 0 h 194"/>
                    <a:gd name="T2" fmla="*/ 0 w 238"/>
                    <a:gd name="T3" fmla="*/ 0 h 194"/>
                    <a:gd name="T4" fmla="*/ 0 w 238"/>
                    <a:gd name="T5" fmla="*/ 0 h 194"/>
                    <a:gd name="T6" fmla="*/ 0 w 238"/>
                    <a:gd name="T7" fmla="*/ 0 h 194"/>
                    <a:gd name="T8" fmla="*/ 0 w 238"/>
                    <a:gd name="T9" fmla="*/ 0 h 194"/>
                    <a:gd name="T10" fmla="*/ 0 w 238"/>
                    <a:gd name="T11" fmla="*/ 0 h 194"/>
                    <a:gd name="T12" fmla="*/ 0 w 238"/>
                    <a:gd name="T13" fmla="*/ 0 h 19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8"/>
                    <a:gd name="T22" fmla="*/ 0 h 194"/>
                    <a:gd name="T23" fmla="*/ 238 w 238"/>
                    <a:gd name="T24" fmla="*/ 194 h 19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8" h="194">
                      <a:moveTo>
                        <a:pt x="190" y="194"/>
                      </a:moveTo>
                      <a:lnTo>
                        <a:pt x="214" y="156"/>
                      </a:lnTo>
                      <a:lnTo>
                        <a:pt x="238" y="119"/>
                      </a:lnTo>
                      <a:lnTo>
                        <a:pt x="47" y="0"/>
                      </a:lnTo>
                      <a:lnTo>
                        <a:pt x="24" y="38"/>
                      </a:lnTo>
                      <a:lnTo>
                        <a:pt x="0" y="75"/>
                      </a:lnTo>
                      <a:lnTo>
                        <a:pt x="190" y="19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70" name="Freeform 1798"/>
                <p:cNvSpPr>
                  <a:spLocks/>
                </p:cNvSpPr>
                <p:nvPr/>
              </p:nvSpPr>
              <p:spPr bwMode="auto">
                <a:xfrm>
                  <a:off x="2351" y="3590"/>
                  <a:ext cx="11" cy="13"/>
                </a:xfrm>
                <a:custGeom>
                  <a:avLst/>
                  <a:gdLst>
                    <a:gd name="T0" fmla="*/ 0 w 67"/>
                    <a:gd name="T1" fmla="*/ 0 h 81"/>
                    <a:gd name="T2" fmla="*/ 0 w 67"/>
                    <a:gd name="T3" fmla="*/ 0 h 81"/>
                    <a:gd name="T4" fmla="*/ 0 w 67"/>
                    <a:gd name="T5" fmla="*/ 0 h 81"/>
                    <a:gd name="T6" fmla="*/ 0 w 67"/>
                    <a:gd name="T7" fmla="*/ 0 h 81"/>
                    <a:gd name="T8" fmla="*/ 0 w 67"/>
                    <a:gd name="T9" fmla="*/ 0 h 81"/>
                    <a:gd name="T10" fmla="*/ 0 w 67"/>
                    <a:gd name="T11" fmla="*/ 0 h 81"/>
                    <a:gd name="T12" fmla="*/ 0 w 67"/>
                    <a:gd name="T13" fmla="*/ 0 h 81"/>
                    <a:gd name="T14" fmla="*/ 0 w 67"/>
                    <a:gd name="T15" fmla="*/ 0 h 81"/>
                    <a:gd name="T16" fmla="*/ 0 w 67"/>
                    <a:gd name="T17" fmla="*/ 0 h 81"/>
                    <a:gd name="T18" fmla="*/ 0 w 67"/>
                    <a:gd name="T19" fmla="*/ 0 h 81"/>
                    <a:gd name="T20" fmla="*/ 0 w 67"/>
                    <a:gd name="T21" fmla="*/ 0 h 81"/>
                    <a:gd name="T22" fmla="*/ 0 w 67"/>
                    <a:gd name="T23" fmla="*/ 0 h 81"/>
                    <a:gd name="T24" fmla="*/ 0 w 67"/>
                    <a:gd name="T25" fmla="*/ 0 h 81"/>
                    <a:gd name="T26" fmla="*/ 0 w 67"/>
                    <a:gd name="T27" fmla="*/ 0 h 81"/>
                    <a:gd name="T28" fmla="*/ 0 w 67"/>
                    <a:gd name="T29" fmla="*/ 0 h 81"/>
                    <a:gd name="T30" fmla="*/ 0 w 67"/>
                    <a:gd name="T31" fmla="*/ 0 h 8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7"/>
                    <a:gd name="T49" fmla="*/ 0 h 81"/>
                    <a:gd name="T50" fmla="*/ 67 w 67"/>
                    <a:gd name="T51" fmla="*/ 81 h 8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7" h="81">
                      <a:moveTo>
                        <a:pt x="44" y="44"/>
                      </a:moveTo>
                      <a:lnTo>
                        <a:pt x="20" y="81"/>
                      </a:lnTo>
                      <a:lnTo>
                        <a:pt x="12" y="75"/>
                      </a:lnTo>
                      <a:lnTo>
                        <a:pt x="5" y="66"/>
                      </a:lnTo>
                      <a:lnTo>
                        <a:pt x="1" y="56"/>
                      </a:lnTo>
                      <a:lnTo>
                        <a:pt x="0" y="46"/>
                      </a:lnTo>
                      <a:lnTo>
                        <a:pt x="0" y="35"/>
                      </a:lnTo>
                      <a:lnTo>
                        <a:pt x="3" y="24"/>
                      </a:lnTo>
                      <a:lnTo>
                        <a:pt x="10" y="16"/>
                      </a:lnTo>
                      <a:lnTo>
                        <a:pt x="17" y="8"/>
                      </a:lnTo>
                      <a:lnTo>
                        <a:pt x="26" y="3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2"/>
                      </a:lnTo>
                      <a:lnTo>
                        <a:pt x="67" y="6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71" name="Freeform 1799"/>
                <p:cNvSpPr>
                  <a:spLocks/>
                </p:cNvSpPr>
                <p:nvPr/>
              </p:nvSpPr>
              <p:spPr bwMode="auto">
                <a:xfrm>
                  <a:off x="2351" y="3590"/>
                  <a:ext cx="11" cy="13"/>
                </a:xfrm>
                <a:custGeom>
                  <a:avLst/>
                  <a:gdLst>
                    <a:gd name="T0" fmla="*/ 0 w 67"/>
                    <a:gd name="T1" fmla="*/ 0 h 81"/>
                    <a:gd name="T2" fmla="*/ 0 w 67"/>
                    <a:gd name="T3" fmla="*/ 0 h 81"/>
                    <a:gd name="T4" fmla="*/ 0 w 67"/>
                    <a:gd name="T5" fmla="*/ 0 h 81"/>
                    <a:gd name="T6" fmla="*/ 0 w 67"/>
                    <a:gd name="T7" fmla="*/ 0 h 81"/>
                    <a:gd name="T8" fmla="*/ 0 w 67"/>
                    <a:gd name="T9" fmla="*/ 0 h 81"/>
                    <a:gd name="T10" fmla="*/ 0 w 67"/>
                    <a:gd name="T11" fmla="*/ 0 h 81"/>
                    <a:gd name="T12" fmla="*/ 0 w 67"/>
                    <a:gd name="T13" fmla="*/ 0 h 81"/>
                    <a:gd name="T14" fmla="*/ 0 w 67"/>
                    <a:gd name="T15" fmla="*/ 0 h 81"/>
                    <a:gd name="T16" fmla="*/ 0 w 67"/>
                    <a:gd name="T17" fmla="*/ 0 h 81"/>
                    <a:gd name="T18" fmla="*/ 0 w 67"/>
                    <a:gd name="T19" fmla="*/ 0 h 81"/>
                    <a:gd name="T20" fmla="*/ 0 w 67"/>
                    <a:gd name="T21" fmla="*/ 0 h 81"/>
                    <a:gd name="T22" fmla="*/ 0 w 67"/>
                    <a:gd name="T23" fmla="*/ 0 h 81"/>
                    <a:gd name="T24" fmla="*/ 0 w 67"/>
                    <a:gd name="T25" fmla="*/ 0 h 81"/>
                    <a:gd name="T26" fmla="*/ 0 w 67"/>
                    <a:gd name="T27" fmla="*/ 0 h 8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7"/>
                    <a:gd name="T43" fmla="*/ 0 h 81"/>
                    <a:gd name="T44" fmla="*/ 67 w 67"/>
                    <a:gd name="T45" fmla="*/ 81 h 8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7" h="81">
                      <a:moveTo>
                        <a:pt x="20" y="81"/>
                      </a:moveTo>
                      <a:lnTo>
                        <a:pt x="12" y="75"/>
                      </a:lnTo>
                      <a:lnTo>
                        <a:pt x="5" y="66"/>
                      </a:lnTo>
                      <a:lnTo>
                        <a:pt x="1" y="56"/>
                      </a:lnTo>
                      <a:lnTo>
                        <a:pt x="0" y="46"/>
                      </a:lnTo>
                      <a:lnTo>
                        <a:pt x="0" y="35"/>
                      </a:lnTo>
                      <a:lnTo>
                        <a:pt x="3" y="24"/>
                      </a:lnTo>
                      <a:lnTo>
                        <a:pt x="10" y="16"/>
                      </a:lnTo>
                      <a:lnTo>
                        <a:pt x="17" y="8"/>
                      </a:lnTo>
                      <a:lnTo>
                        <a:pt x="26" y="3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2"/>
                      </a:lnTo>
                      <a:lnTo>
                        <a:pt x="67" y="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72" name="Freeform 1800"/>
                <p:cNvSpPr>
                  <a:spLocks/>
                </p:cNvSpPr>
                <p:nvPr/>
              </p:nvSpPr>
              <p:spPr bwMode="auto">
                <a:xfrm>
                  <a:off x="2351" y="3248"/>
                  <a:ext cx="11" cy="14"/>
                </a:xfrm>
                <a:custGeom>
                  <a:avLst/>
                  <a:gdLst>
                    <a:gd name="T0" fmla="*/ 0 w 67"/>
                    <a:gd name="T1" fmla="*/ 0 h 81"/>
                    <a:gd name="T2" fmla="*/ 0 w 67"/>
                    <a:gd name="T3" fmla="*/ 0 h 81"/>
                    <a:gd name="T4" fmla="*/ 0 w 67"/>
                    <a:gd name="T5" fmla="*/ 0 h 81"/>
                    <a:gd name="T6" fmla="*/ 0 w 67"/>
                    <a:gd name="T7" fmla="*/ 0 h 81"/>
                    <a:gd name="T8" fmla="*/ 0 w 67"/>
                    <a:gd name="T9" fmla="*/ 0 h 81"/>
                    <a:gd name="T10" fmla="*/ 0 w 67"/>
                    <a:gd name="T11" fmla="*/ 0 h 81"/>
                    <a:gd name="T12" fmla="*/ 0 w 67"/>
                    <a:gd name="T13" fmla="*/ 0 h 81"/>
                    <a:gd name="T14" fmla="*/ 0 w 67"/>
                    <a:gd name="T15" fmla="*/ 0 h 81"/>
                    <a:gd name="T16" fmla="*/ 0 w 67"/>
                    <a:gd name="T17" fmla="*/ 0 h 81"/>
                    <a:gd name="T18" fmla="*/ 0 w 67"/>
                    <a:gd name="T19" fmla="*/ 0 h 81"/>
                    <a:gd name="T20" fmla="*/ 0 w 67"/>
                    <a:gd name="T21" fmla="*/ 0 h 81"/>
                    <a:gd name="T22" fmla="*/ 0 w 67"/>
                    <a:gd name="T23" fmla="*/ 0 h 81"/>
                    <a:gd name="T24" fmla="*/ 0 w 67"/>
                    <a:gd name="T25" fmla="*/ 0 h 81"/>
                    <a:gd name="T26" fmla="*/ 0 w 67"/>
                    <a:gd name="T27" fmla="*/ 0 h 81"/>
                    <a:gd name="T28" fmla="*/ 0 w 67"/>
                    <a:gd name="T29" fmla="*/ 0 h 81"/>
                    <a:gd name="T30" fmla="*/ 0 w 67"/>
                    <a:gd name="T31" fmla="*/ 0 h 8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7"/>
                    <a:gd name="T49" fmla="*/ 0 h 81"/>
                    <a:gd name="T50" fmla="*/ 67 w 67"/>
                    <a:gd name="T51" fmla="*/ 81 h 8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7" h="81">
                      <a:moveTo>
                        <a:pt x="44" y="37"/>
                      </a:moveTo>
                      <a:lnTo>
                        <a:pt x="67" y="74"/>
                      </a:lnTo>
                      <a:lnTo>
                        <a:pt x="58" y="79"/>
                      </a:lnTo>
                      <a:lnTo>
                        <a:pt x="47" y="81"/>
                      </a:lnTo>
                      <a:lnTo>
                        <a:pt x="36" y="81"/>
                      </a:lnTo>
                      <a:lnTo>
                        <a:pt x="26" y="78"/>
                      </a:lnTo>
                      <a:lnTo>
                        <a:pt x="17" y="72"/>
                      </a:lnTo>
                      <a:lnTo>
                        <a:pt x="10" y="65"/>
                      </a:lnTo>
                      <a:lnTo>
                        <a:pt x="3" y="55"/>
                      </a:lnTo>
                      <a:lnTo>
                        <a:pt x="0" y="46"/>
                      </a:lnTo>
                      <a:lnTo>
                        <a:pt x="0" y="35"/>
                      </a:lnTo>
                      <a:lnTo>
                        <a:pt x="1" y="24"/>
                      </a:lnTo>
                      <a:lnTo>
                        <a:pt x="5" y="15"/>
                      </a:lnTo>
                      <a:lnTo>
                        <a:pt x="12" y="6"/>
                      </a:lnTo>
                      <a:lnTo>
                        <a:pt x="20" y="0"/>
                      </a:lnTo>
                      <a:lnTo>
                        <a:pt x="44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73" name="Freeform 1801"/>
                <p:cNvSpPr>
                  <a:spLocks/>
                </p:cNvSpPr>
                <p:nvPr/>
              </p:nvSpPr>
              <p:spPr bwMode="auto">
                <a:xfrm>
                  <a:off x="2351" y="3248"/>
                  <a:ext cx="11" cy="14"/>
                </a:xfrm>
                <a:custGeom>
                  <a:avLst/>
                  <a:gdLst>
                    <a:gd name="T0" fmla="*/ 0 w 67"/>
                    <a:gd name="T1" fmla="*/ 0 h 81"/>
                    <a:gd name="T2" fmla="*/ 0 w 67"/>
                    <a:gd name="T3" fmla="*/ 0 h 81"/>
                    <a:gd name="T4" fmla="*/ 0 w 67"/>
                    <a:gd name="T5" fmla="*/ 0 h 81"/>
                    <a:gd name="T6" fmla="*/ 0 w 67"/>
                    <a:gd name="T7" fmla="*/ 0 h 81"/>
                    <a:gd name="T8" fmla="*/ 0 w 67"/>
                    <a:gd name="T9" fmla="*/ 0 h 81"/>
                    <a:gd name="T10" fmla="*/ 0 w 67"/>
                    <a:gd name="T11" fmla="*/ 0 h 81"/>
                    <a:gd name="T12" fmla="*/ 0 w 67"/>
                    <a:gd name="T13" fmla="*/ 0 h 81"/>
                    <a:gd name="T14" fmla="*/ 0 w 67"/>
                    <a:gd name="T15" fmla="*/ 0 h 81"/>
                    <a:gd name="T16" fmla="*/ 0 w 67"/>
                    <a:gd name="T17" fmla="*/ 0 h 81"/>
                    <a:gd name="T18" fmla="*/ 0 w 67"/>
                    <a:gd name="T19" fmla="*/ 0 h 81"/>
                    <a:gd name="T20" fmla="*/ 0 w 67"/>
                    <a:gd name="T21" fmla="*/ 0 h 81"/>
                    <a:gd name="T22" fmla="*/ 0 w 67"/>
                    <a:gd name="T23" fmla="*/ 0 h 81"/>
                    <a:gd name="T24" fmla="*/ 0 w 67"/>
                    <a:gd name="T25" fmla="*/ 0 h 81"/>
                    <a:gd name="T26" fmla="*/ 0 w 67"/>
                    <a:gd name="T27" fmla="*/ 0 h 8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7"/>
                    <a:gd name="T43" fmla="*/ 0 h 81"/>
                    <a:gd name="T44" fmla="*/ 67 w 67"/>
                    <a:gd name="T45" fmla="*/ 81 h 8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7" h="81">
                      <a:moveTo>
                        <a:pt x="67" y="74"/>
                      </a:moveTo>
                      <a:lnTo>
                        <a:pt x="58" y="79"/>
                      </a:lnTo>
                      <a:lnTo>
                        <a:pt x="47" y="81"/>
                      </a:lnTo>
                      <a:lnTo>
                        <a:pt x="36" y="81"/>
                      </a:lnTo>
                      <a:lnTo>
                        <a:pt x="26" y="78"/>
                      </a:lnTo>
                      <a:lnTo>
                        <a:pt x="17" y="72"/>
                      </a:lnTo>
                      <a:lnTo>
                        <a:pt x="10" y="65"/>
                      </a:lnTo>
                      <a:lnTo>
                        <a:pt x="3" y="55"/>
                      </a:lnTo>
                      <a:lnTo>
                        <a:pt x="0" y="46"/>
                      </a:lnTo>
                      <a:lnTo>
                        <a:pt x="0" y="35"/>
                      </a:lnTo>
                      <a:lnTo>
                        <a:pt x="1" y="24"/>
                      </a:lnTo>
                      <a:lnTo>
                        <a:pt x="5" y="15"/>
                      </a:lnTo>
                      <a:lnTo>
                        <a:pt x="12" y="6"/>
                      </a:lnTo>
                      <a:lnTo>
                        <a:pt x="2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74" name="Freeform 1802"/>
                <p:cNvSpPr>
                  <a:spLocks/>
                </p:cNvSpPr>
                <p:nvPr/>
              </p:nvSpPr>
              <p:spPr bwMode="auto">
                <a:xfrm>
                  <a:off x="2354" y="3229"/>
                  <a:ext cx="40" cy="32"/>
                </a:xfrm>
                <a:custGeom>
                  <a:avLst/>
                  <a:gdLst>
                    <a:gd name="T0" fmla="*/ 0 w 238"/>
                    <a:gd name="T1" fmla="*/ 0 h 192"/>
                    <a:gd name="T2" fmla="*/ 0 w 238"/>
                    <a:gd name="T3" fmla="*/ 0 h 192"/>
                    <a:gd name="T4" fmla="*/ 0 w 238"/>
                    <a:gd name="T5" fmla="*/ 0 h 192"/>
                    <a:gd name="T6" fmla="*/ 0 w 238"/>
                    <a:gd name="T7" fmla="*/ 0 h 192"/>
                    <a:gd name="T8" fmla="*/ 0 w 238"/>
                    <a:gd name="T9" fmla="*/ 0 h 192"/>
                    <a:gd name="T10" fmla="*/ 0 w 238"/>
                    <a:gd name="T11" fmla="*/ 0 h 192"/>
                    <a:gd name="T12" fmla="*/ 0 w 238"/>
                    <a:gd name="T13" fmla="*/ 0 h 19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8"/>
                    <a:gd name="T22" fmla="*/ 0 h 192"/>
                    <a:gd name="T23" fmla="*/ 238 w 238"/>
                    <a:gd name="T24" fmla="*/ 192 h 19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8" h="192">
                      <a:moveTo>
                        <a:pt x="0" y="118"/>
                      </a:moveTo>
                      <a:lnTo>
                        <a:pt x="24" y="155"/>
                      </a:lnTo>
                      <a:lnTo>
                        <a:pt x="47" y="192"/>
                      </a:lnTo>
                      <a:lnTo>
                        <a:pt x="238" y="75"/>
                      </a:lnTo>
                      <a:lnTo>
                        <a:pt x="214" y="37"/>
                      </a:lnTo>
                      <a:lnTo>
                        <a:pt x="190" y="0"/>
                      </a:lnTo>
                      <a:lnTo>
                        <a:pt x="0" y="1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75" name="Freeform 1803"/>
                <p:cNvSpPr>
                  <a:spLocks/>
                </p:cNvSpPr>
                <p:nvPr/>
              </p:nvSpPr>
              <p:spPr bwMode="auto">
                <a:xfrm>
                  <a:off x="2354" y="3229"/>
                  <a:ext cx="40" cy="32"/>
                </a:xfrm>
                <a:custGeom>
                  <a:avLst/>
                  <a:gdLst>
                    <a:gd name="T0" fmla="*/ 0 w 238"/>
                    <a:gd name="T1" fmla="*/ 0 h 192"/>
                    <a:gd name="T2" fmla="*/ 0 w 238"/>
                    <a:gd name="T3" fmla="*/ 0 h 192"/>
                    <a:gd name="T4" fmla="*/ 0 w 238"/>
                    <a:gd name="T5" fmla="*/ 0 h 192"/>
                    <a:gd name="T6" fmla="*/ 0 w 238"/>
                    <a:gd name="T7" fmla="*/ 0 h 192"/>
                    <a:gd name="T8" fmla="*/ 0 w 238"/>
                    <a:gd name="T9" fmla="*/ 0 h 192"/>
                    <a:gd name="T10" fmla="*/ 0 w 238"/>
                    <a:gd name="T11" fmla="*/ 0 h 192"/>
                    <a:gd name="T12" fmla="*/ 0 w 238"/>
                    <a:gd name="T13" fmla="*/ 0 h 19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8"/>
                    <a:gd name="T22" fmla="*/ 0 h 192"/>
                    <a:gd name="T23" fmla="*/ 238 w 238"/>
                    <a:gd name="T24" fmla="*/ 192 h 19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8" h="192">
                      <a:moveTo>
                        <a:pt x="0" y="118"/>
                      </a:moveTo>
                      <a:lnTo>
                        <a:pt x="24" y="155"/>
                      </a:lnTo>
                      <a:lnTo>
                        <a:pt x="47" y="192"/>
                      </a:lnTo>
                      <a:lnTo>
                        <a:pt x="238" y="75"/>
                      </a:lnTo>
                      <a:lnTo>
                        <a:pt x="214" y="37"/>
                      </a:lnTo>
                      <a:lnTo>
                        <a:pt x="190" y="0"/>
                      </a:lnTo>
                      <a:lnTo>
                        <a:pt x="0" y="11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76" name="Freeform 1804"/>
                <p:cNvSpPr>
                  <a:spLocks/>
                </p:cNvSpPr>
                <p:nvPr/>
              </p:nvSpPr>
              <p:spPr bwMode="auto">
                <a:xfrm>
                  <a:off x="2386" y="3228"/>
                  <a:ext cx="11" cy="13"/>
                </a:xfrm>
                <a:custGeom>
                  <a:avLst/>
                  <a:gdLst>
                    <a:gd name="T0" fmla="*/ 0 w 68"/>
                    <a:gd name="T1" fmla="*/ 0 h 81"/>
                    <a:gd name="T2" fmla="*/ 0 w 68"/>
                    <a:gd name="T3" fmla="*/ 0 h 81"/>
                    <a:gd name="T4" fmla="*/ 0 w 68"/>
                    <a:gd name="T5" fmla="*/ 0 h 81"/>
                    <a:gd name="T6" fmla="*/ 0 w 68"/>
                    <a:gd name="T7" fmla="*/ 0 h 81"/>
                    <a:gd name="T8" fmla="*/ 0 w 68"/>
                    <a:gd name="T9" fmla="*/ 0 h 81"/>
                    <a:gd name="T10" fmla="*/ 0 w 68"/>
                    <a:gd name="T11" fmla="*/ 0 h 81"/>
                    <a:gd name="T12" fmla="*/ 0 w 68"/>
                    <a:gd name="T13" fmla="*/ 0 h 81"/>
                    <a:gd name="T14" fmla="*/ 0 w 68"/>
                    <a:gd name="T15" fmla="*/ 0 h 81"/>
                    <a:gd name="T16" fmla="*/ 0 w 68"/>
                    <a:gd name="T17" fmla="*/ 0 h 81"/>
                    <a:gd name="T18" fmla="*/ 0 w 68"/>
                    <a:gd name="T19" fmla="*/ 0 h 81"/>
                    <a:gd name="T20" fmla="*/ 0 w 68"/>
                    <a:gd name="T21" fmla="*/ 0 h 81"/>
                    <a:gd name="T22" fmla="*/ 0 w 68"/>
                    <a:gd name="T23" fmla="*/ 0 h 81"/>
                    <a:gd name="T24" fmla="*/ 0 w 68"/>
                    <a:gd name="T25" fmla="*/ 0 h 81"/>
                    <a:gd name="T26" fmla="*/ 0 w 68"/>
                    <a:gd name="T27" fmla="*/ 0 h 81"/>
                    <a:gd name="T28" fmla="*/ 0 w 68"/>
                    <a:gd name="T29" fmla="*/ 0 h 81"/>
                    <a:gd name="T30" fmla="*/ 0 w 68"/>
                    <a:gd name="T31" fmla="*/ 0 h 8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8"/>
                    <a:gd name="T49" fmla="*/ 0 h 81"/>
                    <a:gd name="T50" fmla="*/ 68 w 68"/>
                    <a:gd name="T51" fmla="*/ 81 h 8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8" h="81">
                      <a:moveTo>
                        <a:pt x="24" y="43"/>
                      </a:moveTo>
                      <a:lnTo>
                        <a:pt x="0" y="6"/>
                      </a:lnTo>
                      <a:lnTo>
                        <a:pt x="10" y="2"/>
                      </a:lnTo>
                      <a:lnTo>
                        <a:pt x="21" y="0"/>
                      </a:lnTo>
                      <a:lnTo>
                        <a:pt x="31" y="0"/>
                      </a:lnTo>
                      <a:lnTo>
                        <a:pt x="42" y="3"/>
                      </a:lnTo>
                      <a:lnTo>
                        <a:pt x="51" y="8"/>
                      </a:lnTo>
                      <a:lnTo>
                        <a:pt x="58" y="16"/>
                      </a:lnTo>
                      <a:lnTo>
                        <a:pt x="65" y="25"/>
                      </a:lnTo>
                      <a:lnTo>
                        <a:pt x="68" y="35"/>
                      </a:lnTo>
                      <a:lnTo>
                        <a:pt x="68" y="46"/>
                      </a:lnTo>
                      <a:lnTo>
                        <a:pt x="67" y="56"/>
                      </a:lnTo>
                      <a:lnTo>
                        <a:pt x="62" y="66"/>
                      </a:lnTo>
                      <a:lnTo>
                        <a:pt x="56" y="74"/>
                      </a:lnTo>
                      <a:lnTo>
                        <a:pt x="48" y="81"/>
                      </a:lnTo>
                      <a:lnTo>
                        <a:pt x="24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77" name="Freeform 1805"/>
                <p:cNvSpPr>
                  <a:spLocks/>
                </p:cNvSpPr>
                <p:nvPr/>
              </p:nvSpPr>
              <p:spPr bwMode="auto">
                <a:xfrm>
                  <a:off x="2386" y="3228"/>
                  <a:ext cx="11" cy="13"/>
                </a:xfrm>
                <a:custGeom>
                  <a:avLst/>
                  <a:gdLst>
                    <a:gd name="T0" fmla="*/ 0 w 68"/>
                    <a:gd name="T1" fmla="*/ 0 h 81"/>
                    <a:gd name="T2" fmla="*/ 0 w 68"/>
                    <a:gd name="T3" fmla="*/ 0 h 81"/>
                    <a:gd name="T4" fmla="*/ 0 w 68"/>
                    <a:gd name="T5" fmla="*/ 0 h 81"/>
                    <a:gd name="T6" fmla="*/ 0 w 68"/>
                    <a:gd name="T7" fmla="*/ 0 h 81"/>
                    <a:gd name="T8" fmla="*/ 0 w 68"/>
                    <a:gd name="T9" fmla="*/ 0 h 81"/>
                    <a:gd name="T10" fmla="*/ 0 w 68"/>
                    <a:gd name="T11" fmla="*/ 0 h 81"/>
                    <a:gd name="T12" fmla="*/ 0 w 68"/>
                    <a:gd name="T13" fmla="*/ 0 h 81"/>
                    <a:gd name="T14" fmla="*/ 0 w 68"/>
                    <a:gd name="T15" fmla="*/ 0 h 81"/>
                    <a:gd name="T16" fmla="*/ 0 w 68"/>
                    <a:gd name="T17" fmla="*/ 0 h 81"/>
                    <a:gd name="T18" fmla="*/ 0 w 68"/>
                    <a:gd name="T19" fmla="*/ 0 h 81"/>
                    <a:gd name="T20" fmla="*/ 0 w 68"/>
                    <a:gd name="T21" fmla="*/ 0 h 81"/>
                    <a:gd name="T22" fmla="*/ 0 w 68"/>
                    <a:gd name="T23" fmla="*/ 0 h 81"/>
                    <a:gd name="T24" fmla="*/ 0 w 68"/>
                    <a:gd name="T25" fmla="*/ 0 h 81"/>
                    <a:gd name="T26" fmla="*/ 0 w 68"/>
                    <a:gd name="T27" fmla="*/ 0 h 8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8"/>
                    <a:gd name="T43" fmla="*/ 0 h 81"/>
                    <a:gd name="T44" fmla="*/ 68 w 68"/>
                    <a:gd name="T45" fmla="*/ 81 h 8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8" h="81">
                      <a:moveTo>
                        <a:pt x="0" y="6"/>
                      </a:moveTo>
                      <a:lnTo>
                        <a:pt x="10" y="2"/>
                      </a:lnTo>
                      <a:lnTo>
                        <a:pt x="21" y="0"/>
                      </a:lnTo>
                      <a:lnTo>
                        <a:pt x="31" y="0"/>
                      </a:lnTo>
                      <a:lnTo>
                        <a:pt x="42" y="3"/>
                      </a:lnTo>
                      <a:lnTo>
                        <a:pt x="51" y="8"/>
                      </a:lnTo>
                      <a:lnTo>
                        <a:pt x="58" y="16"/>
                      </a:lnTo>
                      <a:lnTo>
                        <a:pt x="65" y="25"/>
                      </a:lnTo>
                      <a:lnTo>
                        <a:pt x="68" y="35"/>
                      </a:lnTo>
                      <a:lnTo>
                        <a:pt x="68" y="46"/>
                      </a:lnTo>
                      <a:lnTo>
                        <a:pt x="67" y="56"/>
                      </a:lnTo>
                      <a:lnTo>
                        <a:pt x="62" y="66"/>
                      </a:lnTo>
                      <a:lnTo>
                        <a:pt x="56" y="74"/>
                      </a:lnTo>
                      <a:lnTo>
                        <a:pt x="48" y="8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78" name="Freeform 1806"/>
                <p:cNvSpPr>
                  <a:spLocks/>
                </p:cNvSpPr>
                <p:nvPr/>
              </p:nvSpPr>
              <p:spPr bwMode="auto">
                <a:xfrm>
                  <a:off x="4393" y="537"/>
                  <a:ext cx="14" cy="11"/>
                </a:xfrm>
                <a:custGeom>
                  <a:avLst/>
                  <a:gdLst>
                    <a:gd name="T0" fmla="*/ 0 w 84"/>
                    <a:gd name="T1" fmla="*/ 0 h 61"/>
                    <a:gd name="T2" fmla="*/ 0 w 84"/>
                    <a:gd name="T3" fmla="*/ 0 h 61"/>
                    <a:gd name="T4" fmla="*/ 0 w 84"/>
                    <a:gd name="T5" fmla="*/ 0 h 61"/>
                    <a:gd name="T6" fmla="*/ 0 w 84"/>
                    <a:gd name="T7" fmla="*/ 0 h 61"/>
                    <a:gd name="T8" fmla="*/ 0 w 84"/>
                    <a:gd name="T9" fmla="*/ 0 h 61"/>
                    <a:gd name="T10" fmla="*/ 0 w 84"/>
                    <a:gd name="T11" fmla="*/ 0 h 61"/>
                    <a:gd name="T12" fmla="*/ 0 w 84"/>
                    <a:gd name="T13" fmla="*/ 0 h 61"/>
                    <a:gd name="T14" fmla="*/ 0 w 84"/>
                    <a:gd name="T15" fmla="*/ 0 h 61"/>
                    <a:gd name="T16" fmla="*/ 0 w 84"/>
                    <a:gd name="T17" fmla="*/ 0 h 61"/>
                    <a:gd name="T18" fmla="*/ 0 w 84"/>
                    <a:gd name="T19" fmla="*/ 0 h 61"/>
                    <a:gd name="T20" fmla="*/ 0 w 84"/>
                    <a:gd name="T21" fmla="*/ 0 h 61"/>
                    <a:gd name="T22" fmla="*/ 0 w 84"/>
                    <a:gd name="T23" fmla="*/ 0 h 61"/>
                    <a:gd name="T24" fmla="*/ 0 w 84"/>
                    <a:gd name="T25" fmla="*/ 0 h 61"/>
                    <a:gd name="T26" fmla="*/ 0 w 84"/>
                    <a:gd name="T27" fmla="*/ 0 h 61"/>
                    <a:gd name="T28" fmla="*/ 0 w 84"/>
                    <a:gd name="T29" fmla="*/ 0 h 61"/>
                    <a:gd name="T30" fmla="*/ 0 w 84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4"/>
                    <a:gd name="T49" fmla="*/ 0 h 61"/>
                    <a:gd name="T50" fmla="*/ 84 w 84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4" h="61">
                      <a:moveTo>
                        <a:pt x="44" y="44"/>
                      </a:moveTo>
                      <a:lnTo>
                        <a:pt x="3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30"/>
                      </a:lnTo>
                      <a:lnTo>
                        <a:pt x="6" y="20"/>
                      </a:lnTo>
                      <a:lnTo>
                        <a:pt x="13" y="12"/>
                      </a:lnTo>
                      <a:lnTo>
                        <a:pt x="21" y="5"/>
                      </a:lnTo>
                      <a:lnTo>
                        <a:pt x="32" y="1"/>
                      </a:lnTo>
                      <a:lnTo>
                        <a:pt x="42" y="0"/>
                      </a:lnTo>
                      <a:lnTo>
                        <a:pt x="52" y="0"/>
                      </a:lnTo>
                      <a:lnTo>
                        <a:pt x="63" y="4"/>
                      </a:lnTo>
                      <a:lnTo>
                        <a:pt x="72" y="10"/>
                      </a:lnTo>
                      <a:lnTo>
                        <a:pt x="79" y="17"/>
                      </a:lnTo>
                      <a:lnTo>
                        <a:pt x="84" y="27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79" name="Freeform 1807"/>
                <p:cNvSpPr>
                  <a:spLocks/>
                </p:cNvSpPr>
                <p:nvPr/>
              </p:nvSpPr>
              <p:spPr bwMode="auto">
                <a:xfrm>
                  <a:off x="4393" y="537"/>
                  <a:ext cx="14" cy="11"/>
                </a:xfrm>
                <a:custGeom>
                  <a:avLst/>
                  <a:gdLst>
                    <a:gd name="T0" fmla="*/ 0 w 84"/>
                    <a:gd name="T1" fmla="*/ 0 h 61"/>
                    <a:gd name="T2" fmla="*/ 0 w 84"/>
                    <a:gd name="T3" fmla="*/ 0 h 61"/>
                    <a:gd name="T4" fmla="*/ 0 w 84"/>
                    <a:gd name="T5" fmla="*/ 0 h 61"/>
                    <a:gd name="T6" fmla="*/ 0 w 84"/>
                    <a:gd name="T7" fmla="*/ 0 h 61"/>
                    <a:gd name="T8" fmla="*/ 0 w 84"/>
                    <a:gd name="T9" fmla="*/ 0 h 61"/>
                    <a:gd name="T10" fmla="*/ 0 w 84"/>
                    <a:gd name="T11" fmla="*/ 0 h 61"/>
                    <a:gd name="T12" fmla="*/ 0 w 84"/>
                    <a:gd name="T13" fmla="*/ 0 h 61"/>
                    <a:gd name="T14" fmla="*/ 0 w 84"/>
                    <a:gd name="T15" fmla="*/ 0 h 61"/>
                    <a:gd name="T16" fmla="*/ 0 w 84"/>
                    <a:gd name="T17" fmla="*/ 0 h 61"/>
                    <a:gd name="T18" fmla="*/ 0 w 84"/>
                    <a:gd name="T19" fmla="*/ 0 h 61"/>
                    <a:gd name="T20" fmla="*/ 0 w 84"/>
                    <a:gd name="T21" fmla="*/ 0 h 61"/>
                    <a:gd name="T22" fmla="*/ 0 w 84"/>
                    <a:gd name="T23" fmla="*/ 0 h 61"/>
                    <a:gd name="T24" fmla="*/ 0 w 84"/>
                    <a:gd name="T25" fmla="*/ 0 h 61"/>
                    <a:gd name="T26" fmla="*/ 0 w 84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"/>
                    <a:gd name="T43" fmla="*/ 0 h 61"/>
                    <a:gd name="T44" fmla="*/ 84 w 84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" h="61">
                      <a:moveTo>
                        <a:pt x="3" y="61"/>
                      </a:move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2" y="30"/>
                      </a:lnTo>
                      <a:lnTo>
                        <a:pt x="6" y="20"/>
                      </a:lnTo>
                      <a:lnTo>
                        <a:pt x="13" y="12"/>
                      </a:lnTo>
                      <a:lnTo>
                        <a:pt x="21" y="5"/>
                      </a:lnTo>
                      <a:lnTo>
                        <a:pt x="32" y="1"/>
                      </a:lnTo>
                      <a:lnTo>
                        <a:pt x="42" y="0"/>
                      </a:lnTo>
                      <a:lnTo>
                        <a:pt x="52" y="0"/>
                      </a:lnTo>
                      <a:lnTo>
                        <a:pt x="63" y="4"/>
                      </a:lnTo>
                      <a:lnTo>
                        <a:pt x="72" y="10"/>
                      </a:lnTo>
                      <a:lnTo>
                        <a:pt x="79" y="17"/>
                      </a:lnTo>
                      <a:lnTo>
                        <a:pt x="84" y="2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80" name="Freeform 1808"/>
                <p:cNvSpPr>
                  <a:spLocks/>
                </p:cNvSpPr>
                <p:nvPr/>
              </p:nvSpPr>
              <p:spPr bwMode="auto">
                <a:xfrm>
                  <a:off x="4394" y="542"/>
                  <a:ext cx="24" cy="30"/>
                </a:xfrm>
                <a:custGeom>
                  <a:avLst/>
                  <a:gdLst>
                    <a:gd name="T0" fmla="*/ 0 w 145"/>
                    <a:gd name="T1" fmla="*/ 0 h 184"/>
                    <a:gd name="T2" fmla="*/ 0 w 145"/>
                    <a:gd name="T3" fmla="*/ 0 h 184"/>
                    <a:gd name="T4" fmla="*/ 0 w 145"/>
                    <a:gd name="T5" fmla="*/ 0 h 184"/>
                    <a:gd name="T6" fmla="*/ 0 w 145"/>
                    <a:gd name="T7" fmla="*/ 0 h 184"/>
                    <a:gd name="T8" fmla="*/ 0 w 145"/>
                    <a:gd name="T9" fmla="*/ 0 h 184"/>
                    <a:gd name="T10" fmla="*/ 0 w 145"/>
                    <a:gd name="T11" fmla="*/ 0 h 184"/>
                    <a:gd name="T12" fmla="*/ 0 w 145"/>
                    <a:gd name="T13" fmla="*/ 0 h 1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5"/>
                    <a:gd name="T22" fmla="*/ 0 h 184"/>
                    <a:gd name="T23" fmla="*/ 145 w 145"/>
                    <a:gd name="T24" fmla="*/ 184 h 1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5" h="184">
                      <a:moveTo>
                        <a:pt x="81" y="0"/>
                      </a:move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3" y="184"/>
                      </a:lnTo>
                      <a:lnTo>
                        <a:pt x="104" y="167"/>
                      </a:lnTo>
                      <a:lnTo>
                        <a:pt x="145" y="149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81" name="Freeform 1809"/>
                <p:cNvSpPr>
                  <a:spLocks/>
                </p:cNvSpPr>
                <p:nvPr/>
              </p:nvSpPr>
              <p:spPr bwMode="auto">
                <a:xfrm>
                  <a:off x="4394" y="542"/>
                  <a:ext cx="24" cy="30"/>
                </a:xfrm>
                <a:custGeom>
                  <a:avLst/>
                  <a:gdLst>
                    <a:gd name="T0" fmla="*/ 0 w 145"/>
                    <a:gd name="T1" fmla="*/ 0 h 184"/>
                    <a:gd name="T2" fmla="*/ 0 w 145"/>
                    <a:gd name="T3" fmla="*/ 0 h 184"/>
                    <a:gd name="T4" fmla="*/ 0 w 145"/>
                    <a:gd name="T5" fmla="*/ 0 h 184"/>
                    <a:gd name="T6" fmla="*/ 0 w 145"/>
                    <a:gd name="T7" fmla="*/ 0 h 184"/>
                    <a:gd name="T8" fmla="*/ 0 w 145"/>
                    <a:gd name="T9" fmla="*/ 0 h 184"/>
                    <a:gd name="T10" fmla="*/ 0 w 145"/>
                    <a:gd name="T11" fmla="*/ 0 h 184"/>
                    <a:gd name="T12" fmla="*/ 0 w 145"/>
                    <a:gd name="T13" fmla="*/ 0 h 1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5"/>
                    <a:gd name="T22" fmla="*/ 0 h 184"/>
                    <a:gd name="T23" fmla="*/ 145 w 145"/>
                    <a:gd name="T24" fmla="*/ 184 h 1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5" h="184">
                      <a:moveTo>
                        <a:pt x="81" y="0"/>
                      </a:move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3" y="184"/>
                      </a:lnTo>
                      <a:lnTo>
                        <a:pt x="104" y="167"/>
                      </a:lnTo>
                      <a:lnTo>
                        <a:pt x="145" y="149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82" name="Freeform 1810"/>
                <p:cNvSpPr>
                  <a:spLocks/>
                </p:cNvSpPr>
                <p:nvPr/>
              </p:nvSpPr>
              <p:spPr bwMode="auto">
                <a:xfrm>
                  <a:off x="4404" y="570"/>
                  <a:ext cx="7" cy="6"/>
                </a:xfrm>
                <a:custGeom>
                  <a:avLst/>
                  <a:gdLst>
                    <a:gd name="T0" fmla="*/ 0 w 41"/>
                    <a:gd name="T1" fmla="*/ 0 h 40"/>
                    <a:gd name="T2" fmla="*/ 0 w 41"/>
                    <a:gd name="T3" fmla="*/ 0 h 40"/>
                    <a:gd name="T4" fmla="*/ 0 w 41"/>
                    <a:gd name="T5" fmla="*/ 0 h 40"/>
                    <a:gd name="T6" fmla="*/ 0 w 41"/>
                    <a:gd name="T7" fmla="*/ 0 h 40"/>
                    <a:gd name="T8" fmla="*/ 0 w 41"/>
                    <a:gd name="T9" fmla="*/ 0 h 40"/>
                    <a:gd name="T10" fmla="*/ 0 w 41"/>
                    <a:gd name="T11" fmla="*/ 0 h 40"/>
                    <a:gd name="T12" fmla="*/ 0 w 41"/>
                    <a:gd name="T13" fmla="*/ 0 h 40"/>
                    <a:gd name="T14" fmla="*/ 0 w 41"/>
                    <a:gd name="T15" fmla="*/ 0 h 40"/>
                    <a:gd name="T16" fmla="*/ 0 w 41"/>
                    <a:gd name="T17" fmla="*/ 0 h 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1"/>
                    <a:gd name="T28" fmla="*/ 0 h 40"/>
                    <a:gd name="T29" fmla="*/ 41 w 41"/>
                    <a:gd name="T30" fmla="*/ 40 h 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1" h="40">
                      <a:moveTo>
                        <a:pt x="41" y="0"/>
                      </a:moveTo>
                      <a:lnTo>
                        <a:pt x="0" y="17"/>
                      </a:lnTo>
                      <a:lnTo>
                        <a:pt x="2" y="22"/>
                      </a:lnTo>
                      <a:lnTo>
                        <a:pt x="6" y="26"/>
                      </a:lnTo>
                      <a:lnTo>
                        <a:pt x="9" y="31"/>
                      </a:lnTo>
                      <a:lnTo>
                        <a:pt x="13" y="35"/>
                      </a:lnTo>
                      <a:lnTo>
                        <a:pt x="18" y="38"/>
                      </a:lnTo>
                      <a:lnTo>
                        <a:pt x="24" y="40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83" name="Freeform 1811"/>
                <p:cNvSpPr>
                  <a:spLocks/>
                </p:cNvSpPr>
                <p:nvPr/>
              </p:nvSpPr>
              <p:spPr bwMode="auto">
                <a:xfrm>
                  <a:off x="4404" y="572"/>
                  <a:ext cx="4" cy="4"/>
                </a:xfrm>
                <a:custGeom>
                  <a:avLst/>
                  <a:gdLst>
                    <a:gd name="T0" fmla="*/ 0 w 24"/>
                    <a:gd name="T1" fmla="*/ 0 h 23"/>
                    <a:gd name="T2" fmla="*/ 0 w 24"/>
                    <a:gd name="T3" fmla="*/ 0 h 23"/>
                    <a:gd name="T4" fmla="*/ 0 w 24"/>
                    <a:gd name="T5" fmla="*/ 0 h 23"/>
                    <a:gd name="T6" fmla="*/ 0 w 24"/>
                    <a:gd name="T7" fmla="*/ 0 h 23"/>
                    <a:gd name="T8" fmla="*/ 0 w 24"/>
                    <a:gd name="T9" fmla="*/ 0 h 23"/>
                    <a:gd name="T10" fmla="*/ 0 w 24"/>
                    <a:gd name="T11" fmla="*/ 0 h 23"/>
                    <a:gd name="T12" fmla="*/ 0 w 24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"/>
                    <a:gd name="T22" fmla="*/ 0 h 23"/>
                    <a:gd name="T23" fmla="*/ 24 w 24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" h="23">
                      <a:moveTo>
                        <a:pt x="0" y="0"/>
                      </a:moveTo>
                      <a:lnTo>
                        <a:pt x="2" y="5"/>
                      </a:lnTo>
                      <a:lnTo>
                        <a:pt x="6" y="9"/>
                      </a:lnTo>
                      <a:lnTo>
                        <a:pt x="9" y="14"/>
                      </a:lnTo>
                      <a:lnTo>
                        <a:pt x="13" y="18"/>
                      </a:lnTo>
                      <a:lnTo>
                        <a:pt x="18" y="21"/>
                      </a:lnTo>
                      <a:lnTo>
                        <a:pt x="24" y="2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84" name="Freeform 1812"/>
                <p:cNvSpPr>
                  <a:spLocks/>
                </p:cNvSpPr>
                <p:nvPr/>
              </p:nvSpPr>
              <p:spPr bwMode="auto">
                <a:xfrm>
                  <a:off x="4408" y="563"/>
                  <a:ext cx="31" cy="24"/>
                </a:xfrm>
                <a:custGeom>
                  <a:avLst/>
                  <a:gdLst>
                    <a:gd name="T0" fmla="*/ 0 w 184"/>
                    <a:gd name="T1" fmla="*/ 0 h 144"/>
                    <a:gd name="T2" fmla="*/ 0 w 184"/>
                    <a:gd name="T3" fmla="*/ 0 h 144"/>
                    <a:gd name="T4" fmla="*/ 0 w 184"/>
                    <a:gd name="T5" fmla="*/ 0 h 144"/>
                    <a:gd name="T6" fmla="*/ 0 w 184"/>
                    <a:gd name="T7" fmla="*/ 0 h 144"/>
                    <a:gd name="T8" fmla="*/ 0 w 184"/>
                    <a:gd name="T9" fmla="*/ 0 h 144"/>
                    <a:gd name="T10" fmla="*/ 0 w 184"/>
                    <a:gd name="T11" fmla="*/ 0 h 144"/>
                    <a:gd name="T12" fmla="*/ 0 w 184"/>
                    <a:gd name="T13" fmla="*/ 0 h 1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4"/>
                    <a:gd name="T23" fmla="*/ 184 w 184"/>
                    <a:gd name="T24" fmla="*/ 144 h 1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4">
                      <a:moveTo>
                        <a:pt x="34" y="0"/>
                      </a:moveTo>
                      <a:lnTo>
                        <a:pt x="17" y="41"/>
                      </a:lnTo>
                      <a:lnTo>
                        <a:pt x="0" y="81"/>
                      </a:lnTo>
                      <a:lnTo>
                        <a:pt x="149" y="144"/>
                      </a:lnTo>
                      <a:lnTo>
                        <a:pt x="167" y="104"/>
                      </a:lnTo>
                      <a:lnTo>
                        <a:pt x="184" y="63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85" name="Freeform 1813"/>
                <p:cNvSpPr>
                  <a:spLocks/>
                </p:cNvSpPr>
                <p:nvPr/>
              </p:nvSpPr>
              <p:spPr bwMode="auto">
                <a:xfrm>
                  <a:off x="4408" y="563"/>
                  <a:ext cx="31" cy="24"/>
                </a:xfrm>
                <a:custGeom>
                  <a:avLst/>
                  <a:gdLst>
                    <a:gd name="T0" fmla="*/ 0 w 184"/>
                    <a:gd name="T1" fmla="*/ 0 h 144"/>
                    <a:gd name="T2" fmla="*/ 0 w 184"/>
                    <a:gd name="T3" fmla="*/ 0 h 144"/>
                    <a:gd name="T4" fmla="*/ 0 w 184"/>
                    <a:gd name="T5" fmla="*/ 0 h 144"/>
                    <a:gd name="T6" fmla="*/ 0 w 184"/>
                    <a:gd name="T7" fmla="*/ 0 h 144"/>
                    <a:gd name="T8" fmla="*/ 0 w 184"/>
                    <a:gd name="T9" fmla="*/ 0 h 144"/>
                    <a:gd name="T10" fmla="*/ 0 w 184"/>
                    <a:gd name="T11" fmla="*/ 0 h 144"/>
                    <a:gd name="T12" fmla="*/ 0 w 184"/>
                    <a:gd name="T13" fmla="*/ 0 h 1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4"/>
                    <a:gd name="T23" fmla="*/ 184 w 184"/>
                    <a:gd name="T24" fmla="*/ 144 h 1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4">
                      <a:moveTo>
                        <a:pt x="34" y="0"/>
                      </a:moveTo>
                      <a:lnTo>
                        <a:pt x="17" y="41"/>
                      </a:lnTo>
                      <a:lnTo>
                        <a:pt x="0" y="81"/>
                      </a:lnTo>
                      <a:lnTo>
                        <a:pt x="149" y="144"/>
                      </a:lnTo>
                      <a:lnTo>
                        <a:pt x="167" y="104"/>
                      </a:lnTo>
                      <a:lnTo>
                        <a:pt x="184" y="63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86" name="Freeform 1814"/>
                <p:cNvSpPr>
                  <a:spLocks/>
                </p:cNvSpPr>
                <p:nvPr/>
              </p:nvSpPr>
              <p:spPr bwMode="auto">
                <a:xfrm>
                  <a:off x="4433" y="573"/>
                  <a:ext cx="10" cy="14"/>
                </a:xfrm>
                <a:custGeom>
                  <a:avLst/>
                  <a:gdLst>
                    <a:gd name="T0" fmla="*/ 0 w 61"/>
                    <a:gd name="T1" fmla="*/ 0 h 84"/>
                    <a:gd name="T2" fmla="*/ 0 w 61"/>
                    <a:gd name="T3" fmla="*/ 0 h 84"/>
                    <a:gd name="T4" fmla="*/ 0 w 61"/>
                    <a:gd name="T5" fmla="*/ 0 h 84"/>
                    <a:gd name="T6" fmla="*/ 0 w 61"/>
                    <a:gd name="T7" fmla="*/ 0 h 84"/>
                    <a:gd name="T8" fmla="*/ 0 w 61"/>
                    <a:gd name="T9" fmla="*/ 0 h 84"/>
                    <a:gd name="T10" fmla="*/ 0 w 61"/>
                    <a:gd name="T11" fmla="*/ 0 h 84"/>
                    <a:gd name="T12" fmla="*/ 0 w 61"/>
                    <a:gd name="T13" fmla="*/ 0 h 84"/>
                    <a:gd name="T14" fmla="*/ 0 w 61"/>
                    <a:gd name="T15" fmla="*/ 0 h 84"/>
                    <a:gd name="T16" fmla="*/ 0 w 61"/>
                    <a:gd name="T17" fmla="*/ 0 h 84"/>
                    <a:gd name="T18" fmla="*/ 0 w 61"/>
                    <a:gd name="T19" fmla="*/ 0 h 84"/>
                    <a:gd name="T20" fmla="*/ 0 w 61"/>
                    <a:gd name="T21" fmla="*/ 0 h 84"/>
                    <a:gd name="T22" fmla="*/ 0 w 61"/>
                    <a:gd name="T23" fmla="*/ 0 h 84"/>
                    <a:gd name="T24" fmla="*/ 0 w 61"/>
                    <a:gd name="T25" fmla="*/ 0 h 84"/>
                    <a:gd name="T26" fmla="*/ 0 w 61"/>
                    <a:gd name="T27" fmla="*/ 0 h 84"/>
                    <a:gd name="T28" fmla="*/ 0 w 61"/>
                    <a:gd name="T29" fmla="*/ 0 h 84"/>
                    <a:gd name="T30" fmla="*/ 0 w 61"/>
                    <a:gd name="T31" fmla="*/ 0 h 8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4"/>
                    <a:gd name="T50" fmla="*/ 61 w 61"/>
                    <a:gd name="T51" fmla="*/ 84 h 8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4">
                      <a:moveTo>
                        <a:pt x="18" y="41"/>
                      </a:moveTo>
                      <a:lnTo>
                        <a:pt x="35" y="0"/>
                      </a:lnTo>
                      <a:lnTo>
                        <a:pt x="44" y="5"/>
                      </a:lnTo>
                      <a:lnTo>
                        <a:pt x="52" y="13"/>
                      </a:lnTo>
                      <a:lnTo>
                        <a:pt x="57" y="21"/>
                      </a:lnTo>
                      <a:lnTo>
                        <a:pt x="61" y="32"/>
                      </a:lnTo>
                      <a:lnTo>
                        <a:pt x="61" y="43"/>
                      </a:lnTo>
                      <a:lnTo>
                        <a:pt x="60" y="52"/>
                      </a:lnTo>
                      <a:lnTo>
                        <a:pt x="56" y="63"/>
                      </a:lnTo>
                      <a:lnTo>
                        <a:pt x="50" y="72"/>
                      </a:lnTo>
                      <a:lnTo>
                        <a:pt x="41" y="78"/>
                      </a:lnTo>
                      <a:lnTo>
                        <a:pt x="31" y="82"/>
                      </a:lnTo>
                      <a:lnTo>
                        <a:pt x="22" y="84"/>
                      </a:lnTo>
                      <a:lnTo>
                        <a:pt x="11" y="84"/>
                      </a:lnTo>
                      <a:lnTo>
                        <a:pt x="0" y="81"/>
                      </a:lnTo>
                      <a:lnTo>
                        <a:pt x="18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87" name="Freeform 1815"/>
                <p:cNvSpPr>
                  <a:spLocks/>
                </p:cNvSpPr>
                <p:nvPr/>
              </p:nvSpPr>
              <p:spPr bwMode="auto">
                <a:xfrm>
                  <a:off x="4433" y="573"/>
                  <a:ext cx="10" cy="14"/>
                </a:xfrm>
                <a:custGeom>
                  <a:avLst/>
                  <a:gdLst>
                    <a:gd name="T0" fmla="*/ 0 w 61"/>
                    <a:gd name="T1" fmla="*/ 0 h 84"/>
                    <a:gd name="T2" fmla="*/ 0 w 61"/>
                    <a:gd name="T3" fmla="*/ 0 h 84"/>
                    <a:gd name="T4" fmla="*/ 0 w 61"/>
                    <a:gd name="T5" fmla="*/ 0 h 84"/>
                    <a:gd name="T6" fmla="*/ 0 w 61"/>
                    <a:gd name="T7" fmla="*/ 0 h 84"/>
                    <a:gd name="T8" fmla="*/ 0 w 61"/>
                    <a:gd name="T9" fmla="*/ 0 h 84"/>
                    <a:gd name="T10" fmla="*/ 0 w 61"/>
                    <a:gd name="T11" fmla="*/ 0 h 84"/>
                    <a:gd name="T12" fmla="*/ 0 w 61"/>
                    <a:gd name="T13" fmla="*/ 0 h 84"/>
                    <a:gd name="T14" fmla="*/ 0 w 61"/>
                    <a:gd name="T15" fmla="*/ 0 h 84"/>
                    <a:gd name="T16" fmla="*/ 0 w 61"/>
                    <a:gd name="T17" fmla="*/ 0 h 84"/>
                    <a:gd name="T18" fmla="*/ 0 w 61"/>
                    <a:gd name="T19" fmla="*/ 0 h 84"/>
                    <a:gd name="T20" fmla="*/ 0 w 61"/>
                    <a:gd name="T21" fmla="*/ 0 h 84"/>
                    <a:gd name="T22" fmla="*/ 0 w 61"/>
                    <a:gd name="T23" fmla="*/ 0 h 84"/>
                    <a:gd name="T24" fmla="*/ 0 w 61"/>
                    <a:gd name="T25" fmla="*/ 0 h 84"/>
                    <a:gd name="T26" fmla="*/ 0 w 61"/>
                    <a:gd name="T27" fmla="*/ 0 h 8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4"/>
                    <a:gd name="T44" fmla="*/ 61 w 61"/>
                    <a:gd name="T45" fmla="*/ 84 h 8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4">
                      <a:moveTo>
                        <a:pt x="35" y="0"/>
                      </a:moveTo>
                      <a:lnTo>
                        <a:pt x="44" y="5"/>
                      </a:lnTo>
                      <a:lnTo>
                        <a:pt x="52" y="13"/>
                      </a:lnTo>
                      <a:lnTo>
                        <a:pt x="57" y="21"/>
                      </a:lnTo>
                      <a:lnTo>
                        <a:pt x="61" y="32"/>
                      </a:lnTo>
                      <a:lnTo>
                        <a:pt x="61" y="43"/>
                      </a:lnTo>
                      <a:lnTo>
                        <a:pt x="60" y="52"/>
                      </a:lnTo>
                      <a:lnTo>
                        <a:pt x="56" y="63"/>
                      </a:lnTo>
                      <a:lnTo>
                        <a:pt x="50" y="72"/>
                      </a:lnTo>
                      <a:lnTo>
                        <a:pt x="41" y="78"/>
                      </a:lnTo>
                      <a:lnTo>
                        <a:pt x="31" y="82"/>
                      </a:lnTo>
                      <a:lnTo>
                        <a:pt x="22" y="84"/>
                      </a:lnTo>
                      <a:lnTo>
                        <a:pt x="11" y="84"/>
                      </a:lnTo>
                      <a:lnTo>
                        <a:pt x="0" y="8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88" name="Freeform 1816"/>
                <p:cNvSpPr>
                  <a:spLocks/>
                </p:cNvSpPr>
                <p:nvPr/>
              </p:nvSpPr>
              <p:spPr bwMode="auto">
                <a:xfrm>
                  <a:off x="4051" y="1534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w 85"/>
                    <a:gd name="T29" fmla="*/ 0 h 61"/>
                    <a:gd name="T30" fmla="*/ 0 w 85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1"/>
                    <a:gd name="T50" fmla="*/ 85 w 85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1">
                      <a:moveTo>
                        <a:pt x="41" y="17"/>
                      </a:moveTo>
                      <a:lnTo>
                        <a:pt x="82" y="0"/>
                      </a:lnTo>
                      <a:lnTo>
                        <a:pt x="85" y="11"/>
                      </a:lnTo>
                      <a:lnTo>
                        <a:pt x="85" y="21"/>
                      </a:lnTo>
                      <a:lnTo>
                        <a:pt x="83" y="32"/>
                      </a:lnTo>
                      <a:lnTo>
                        <a:pt x="78" y="42"/>
                      </a:lnTo>
                      <a:lnTo>
                        <a:pt x="71" y="49"/>
                      </a:lnTo>
                      <a:lnTo>
                        <a:pt x="62" y="56"/>
                      </a:lnTo>
                      <a:lnTo>
                        <a:pt x="53" y="60"/>
                      </a:lnTo>
                      <a:lnTo>
                        <a:pt x="42" y="61"/>
                      </a:lnTo>
                      <a:lnTo>
                        <a:pt x="31" y="61"/>
                      </a:lnTo>
                      <a:lnTo>
                        <a:pt x="22" y="57"/>
                      </a:lnTo>
                      <a:lnTo>
                        <a:pt x="12" y="51"/>
                      </a:lnTo>
                      <a:lnTo>
                        <a:pt x="6" y="44"/>
                      </a:lnTo>
                      <a:lnTo>
                        <a:pt x="0" y="34"/>
                      </a:lnTo>
                      <a:lnTo>
                        <a:pt x="4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89" name="Freeform 1817"/>
                <p:cNvSpPr>
                  <a:spLocks/>
                </p:cNvSpPr>
                <p:nvPr/>
              </p:nvSpPr>
              <p:spPr bwMode="auto">
                <a:xfrm>
                  <a:off x="4051" y="1534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1"/>
                    <a:gd name="T44" fmla="*/ 85 w 85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1">
                      <a:moveTo>
                        <a:pt x="82" y="0"/>
                      </a:moveTo>
                      <a:lnTo>
                        <a:pt x="85" y="11"/>
                      </a:lnTo>
                      <a:lnTo>
                        <a:pt x="85" y="21"/>
                      </a:lnTo>
                      <a:lnTo>
                        <a:pt x="83" y="32"/>
                      </a:lnTo>
                      <a:lnTo>
                        <a:pt x="78" y="42"/>
                      </a:lnTo>
                      <a:lnTo>
                        <a:pt x="71" y="49"/>
                      </a:lnTo>
                      <a:lnTo>
                        <a:pt x="62" y="56"/>
                      </a:lnTo>
                      <a:lnTo>
                        <a:pt x="53" y="60"/>
                      </a:lnTo>
                      <a:lnTo>
                        <a:pt x="42" y="61"/>
                      </a:lnTo>
                      <a:lnTo>
                        <a:pt x="31" y="61"/>
                      </a:lnTo>
                      <a:lnTo>
                        <a:pt x="22" y="57"/>
                      </a:lnTo>
                      <a:lnTo>
                        <a:pt x="12" y="51"/>
                      </a:lnTo>
                      <a:lnTo>
                        <a:pt x="6" y="44"/>
                      </a:lnTo>
                      <a:lnTo>
                        <a:pt x="0" y="3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0" name="Freeform 1818"/>
                <p:cNvSpPr>
                  <a:spLocks/>
                </p:cNvSpPr>
                <p:nvPr/>
              </p:nvSpPr>
              <p:spPr bwMode="auto">
                <a:xfrm>
                  <a:off x="4041" y="1509"/>
                  <a:ext cx="24" cy="31"/>
                </a:xfrm>
                <a:custGeom>
                  <a:avLst/>
                  <a:gdLst>
                    <a:gd name="T0" fmla="*/ 0 w 144"/>
                    <a:gd name="T1" fmla="*/ 0 h 185"/>
                    <a:gd name="T2" fmla="*/ 0 w 144"/>
                    <a:gd name="T3" fmla="*/ 0 h 185"/>
                    <a:gd name="T4" fmla="*/ 0 w 144"/>
                    <a:gd name="T5" fmla="*/ 0 h 185"/>
                    <a:gd name="T6" fmla="*/ 0 w 144"/>
                    <a:gd name="T7" fmla="*/ 0 h 185"/>
                    <a:gd name="T8" fmla="*/ 0 w 144"/>
                    <a:gd name="T9" fmla="*/ 0 h 185"/>
                    <a:gd name="T10" fmla="*/ 0 w 144"/>
                    <a:gd name="T11" fmla="*/ 0 h 185"/>
                    <a:gd name="T12" fmla="*/ 0 w 1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5"/>
                    <a:gd name="T23" fmla="*/ 144 w 1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5">
                      <a:moveTo>
                        <a:pt x="62" y="185"/>
                      </a:moveTo>
                      <a:lnTo>
                        <a:pt x="103" y="168"/>
                      </a:lnTo>
                      <a:lnTo>
                        <a:pt x="144" y="151"/>
                      </a:lnTo>
                      <a:lnTo>
                        <a:pt x="82" y="0"/>
                      </a:ln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1" name="Freeform 1819"/>
                <p:cNvSpPr>
                  <a:spLocks/>
                </p:cNvSpPr>
                <p:nvPr/>
              </p:nvSpPr>
              <p:spPr bwMode="auto">
                <a:xfrm>
                  <a:off x="4041" y="1509"/>
                  <a:ext cx="24" cy="31"/>
                </a:xfrm>
                <a:custGeom>
                  <a:avLst/>
                  <a:gdLst>
                    <a:gd name="T0" fmla="*/ 0 w 144"/>
                    <a:gd name="T1" fmla="*/ 0 h 185"/>
                    <a:gd name="T2" fmla="*/ 0 w 144"/>
                    <a:gd name="T3" fmla="*/ 0 h 185"/>
                    <a:gd name="T4" fmla="*/ 0 w 144"/>
                    <a:gd name="T5" fmla="*/ 0 h 185"/>
                    <a:gd name="T6" fmla="*/ 0 w 144"/>
                    <a:gd name="T7" fmla="*/ 0 h 185"/>
                    <a:gd name="T8" fmla="*/ 0 w 144"/>
                    <a:gd name="T9" fmla="*/ 0 h 185"/>
                    <a:gd name="T10" fmla="*/ 0 w 144"/>
                    <a:gd name="T11" fmla="*/ 0 h 185"/>
                    <a:gd name="T12" fmla="*/ 0 w 1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5"/>
                    <a:gd name="T23" fmla="*/ 144 w 1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5">
                      <a:moveTo>
                        <a:pt x="62" y="185"/>
                      </a:moveTo>
                      <a:lnTo>
                        <a:pt x="103" y="168"/>
                      </a:lnTo>
                      <a:lnTo>
                        <a:pt x="144" y="151"/>
                      </a:lnTo>
                      <a:lnTo>
                        <a:pt x="82" y="0"/>
                      </a:ln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2" name="Freeform 1820"/>
                <p:cNvSpPr>
                  <a:spLocks/>
                </p:cNvSpPr>
                <p:nvPr/>
              </p:nvSpPr>
              <p:spPr bwMode="auto">
                <a:xfrm>
                  <a:off x="4048" y="1505"/>
                  <a:ext cx="6" cy="7"/>
                </a:xfrm>
                <a:custGeom>
                  <a:avLst/>
                  <a:gdLst>
                    <a:gd name="T0" fmla="*/ 0 w 41"/>
                    <a:gd name="T1" fmla="*/ 0 h 40"/>
                    <a:gd name="T2" fmla="*/ 0 w 41"/>
                    <a:gd name="T3" fmla="*/ 0 h 40"/>
                    <a:gd name="T4" fmla="*/ 0 w 41"/>
                    <a:gd name="T5" fmla="*/ 0 h 40"/>
                    <a:gd name="T6" fmla="*/ 0 w 41"/>
                    <a:gd name="T7" fmla="*/ 0 h 40"/>
                    <a:gd name="T8" fmla="*/ 0 w 41"/>
                    <a:gd name="T9" fmla="*/ 0 h 40"/>
                    <a:gd name="T10" fmla="*/ 0 w 41"/>
                    <a:gd name="T11" fmla="*/ 0 h 40"/>
                    <a:gd name="T12" fmla="*/ 0 w 41"/>
                    <a:gd name="T13" fmla="*/ 0 h 40"/>
                    <a:gd name="T14" fmla="*/ 0 w 41"/>
                    <a:gd name="T15" fmla="*/ 0 h 40"/>
                    <a:gd name="T16" fmla="*/ 0 w 41"/>
                    <a:gd name="T17" fmla="*/ 0 h 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1"/>
                    <a:gd name="T28" fmla="*/ 0 h 40"/>
                    <a:gd name="T29" fmla="*/ 41 w 41"/>
                    <a:gd name="T30" fmla="*/ 40 h 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1" h="40">
                      <a:moveTo>
                        <a:pt x="0" y="40"/>
                      </a:moveTo>
                      <a:lnTo>
                        <a:pt x="41" y="23"/>
                      </a:lnTo>
                      <a:lnTo>
                        <a:pt x="38" y="19"/>
                      </a:lnTo>
                      <a:lnTo>
                        <a:pt x="35" y="14"/>
                      </a:lnTo>
                      <a:lnTo>
                        <a:pt x="32" y="9"/>
                      </a:lnTo>
                      <a:lnTo>
                        <a:pt x="28" y="6"/>
                      </a:lnTo>
                      <a:lnTo>
                        <a:pt x="23" y="3"/>
                      </a:lnTo>
                      <a:lnTo>
                        <a:pt x="17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3" name="Freeform 1821"/>
                <p:cNvSpPr>
                  <a:spLocks/>
                </p:cNvSpPr>
                <p:nvPr/>
              </p:nvSpPr>
              <p:spPr bwMode="auto">
                <a:xfrm>
                  <a:off x="4051" y="1505"/>
                  <a:ext cx="3" cy="4"/>
                </a:xfrm>
                <a:custGeom>
                  <a:avLst/>
                  <a:gdLst>
                    <a:gd name="T0" fmla="*/ 0 w 24"/>
                    <a:gd name="T1" fmla="*/ 0 h 23"/>
                    <a:gd name="T2" fmla="*/ 0 w 24"/>
                    <a:gd name="T3" fmla="*/ 0 h 23"/>
                    <a:gd name="T4" fmla="*/ 0 w 24"/>
                    <a:gd name="T5" fmla="*/ 0 h 23"/>
                    <a:gd name="T6" fmla="*/ 0 w 24"/>
                    <a:gd name="T7" fmla="*/ 0 h 23"/>
                    <a:gd name="T8" fmla="*/ 0 w 24"/>
                    <a:gd name="T9" fmla="*/ 0 h 23"/>
                    <a:gd name="T10" fmla="*/ 0 w 24"/>
                    <a:gd name="T11" fmla="*/ 0 h 23"/>
                    <a:gd name="T12" fmla="*/ 0 w 24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"/>
                    <a:gd name="T22" fmla="*/ 0 h 23"/>
                    <a:gd name="T23" fmla="*/ 24 w 24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" h="23">
                      <a:moveTo>
                        <a:pt x="24" y="23"/>
                      </a:moveTo>
                      <a:lnTo>
                        <a:pt x="21" y="19"/>
                      </a:lnTo>
                      <a:lnTo>
                        <a:pt x="18" y="14"/>
                      </a:lnTo>
                      <a:lnTo>
                        <a:pt x="15" y="9"/>
                      </a:lnTo>
                      <a:lnTo>
                        <a:pt x="11" y="6"/>
                      </a:lnTo>
                      <a:lnTo>
                        <a:pt x="6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4" name="Freeform 1822"/>
                <p:cNvSpPr>
                  <a:spLocks/>
                </p:cNvSpPr>
                <p:nvPr/>
              </p:nvSpPr>
              <p:spPr bwMode="auto">
                <a:xfrm>
                  <a:off x="4020" y="1495"/>
                  <a:ext cx="31" cy="24"/>
                </a:xfrm>
                <a:custGeom>
                  <a:avLst/>
                  <a:gdLst>
                    <a:gd name="T0" fmla="*/ 0 w 185"/>
                    <a:gd name="T1" fmla="*/ 0 h 143"/>
                    <a:gd name="T2" fmla="*/ 0 w 185"/>
                    <a:gd name="T3" fmla="*/ 0 h 143"/>
                    <a:gd name="T4" fmla="*/ 0 w 185"/>
                    <a:gd name="T5" fmla="*/ 0 h 143"/>
                    <a:gd name="T6" fmla="*/ 0 w 185"/>
                    <a:gd name="T7" fmla="*/ 0 h 143"/>
                    <a:gd name="T8" fmla="*/ 0 w 185"/>
                    <a:gd name="T9" fmla="*/ 0 h 143"/>
                    <a:gd name="T10" fmla="*/ 0 w 185"/>
                    <a:gd name="T11" fmla="*/ 0 h 143"/>
                    <a:gd name="T12" fmla="*/ 0 w 185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3"/>
                    <a:gd name="T23" fmla="*/ 185 w 185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3">
                      <a:moveTo>
                        <a:pt x="151" y="143"/>
                      </a:moveTo>
                      <a:lnTo>
                        <a:pt x="168" y="102"/>
                      </a:lnTo>
                      <a:lnTo>
                        <a:pt x="185" y="62"/>
                      </a:lnTo>
                      <a:lnTo>
                        <a:pt x="34" y="0"/>
                      </a:lnTo>
                      <a:lnTo>
                        <a:pt x="17" y="40"/>
                      </a:lnTo>
                      <a:lnTo>
                        <a:pt x="0" y="81"/>
                      </a:lnTo>
                      <a:lnTo>
                        <a:pt x="151" y="1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5" name="Freeform 1823"/>
                <p:cNvSpPr>
                  <a:spLocks/>
                </p:cNvSpPr>
                <p:nvPr/>
              </p:nvSpPr>
              <p:spPr bwMode="auto">
                <a:xfrm>
                  <a:off x="4020" y="1495"/>
                  <a:ext cx="31" cy="24"/>
                </a:xfrm>
                <a:custGeom>
                  <a:avLst/>
                  <a:gdLst>
                    <a:gd name="T0" fmla="*/ 0 w 185"/>
                    <a:gd name="T1" fmla="*/ 0 h 143"/>
                    <a:gd name="T2" fmla="*/ 0 w 185"/>
                    <a:gd name="T3" fmla="*/ 0 h 143"/>
                    <a:gd name="T4" fmla="*/ 0 w 185"/>
                    <a:gd name="T5" fmla="*/ 0 h 143"/>
                    <a:gd name="T6" fmla="*/ 0 w 185"/>
                    <a:gd name="T7" fmla="*/ 0 h 143"/>
                    <a:gd name="T8" fmla="*/ 0 w 185"/>
                    <a:gd name="T9" fmla="*/ 0 h 143"/>
                    <a:gd name="T10" fmla="*/ 0 w 185"/>
                    <a:gd name="T11" fmla="*/ 0 h 143"/>
                    <a:gd name="T12" fmla="*/ 0 w 185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3"/>
                    <a:gd name="T23" fmla="*/ 185 w 185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3">
                      <a:moveTo>
                        <a:pt x="151" y="143"/>
                      </a:moveTo>
                      <a:lnTo>
                        <a:pt x="168" y="102"/>
                      </a:lnTo>
                      <a:lnTo>
                        <a:pt x="185" y="62"/>
                      </a:lnTo>
                      <a:lnTo>
                        <a:pt x="34" y="0"/>
                      </a:lnTo>
                      <a:lnTo>
                        <a:pt x="17" y="40"/>
                      </a:lnTo>
                      <a:lnTo>
                        <a:pt x="0" y="81"/>
                      </a:lnTo>
                      <a:lnTo>
                        <a:pt x="151" y="14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6" name="Freeform 1824"/>
                <p:cNvSpPr>
                  <a:spLocks/>
                </p:cNvSpPr>
                <p:nvPr/>
              </p:nvSpPr>
              <p:spPr bwMode="auto">
                <a:xfrm>
                  <a:off x="4015" y="1494"/>
                  <a:ext cx="10" cy="14"/>
                </a:xfrm>
                <a:custGeom>
                  <a:avLst/>
                  <a:gdLst>
                    <a:gd name="T0" fmla="*/ 0 w 61"/>
                    <a:gd name="T1" fmla="*/ 0 h 84"/>
                    <a:gd name="T2" fmla="*/ 0 w 61"/>
                    <a:gd name="T3" fmla="*/ 0 h 84"/>
                    <a:gd name="T4" fmla="*/ 0 w 61"/>
                    <a:gd name="T5" fmla="*/ 0 h 84"/>
                    <a:gd name="T6" fmla="*/ 0 w 61"/>
                    <a:gd name="T7" fmla="*/ 0 h 84"/>
                    <a:gd name="T8" fmla="*/ 0 w 61"/>
                    <a:gd name="T9" fmla="*/ 0 h 84"/>
                    <a:gd name="T10" fmla="*/ 0 w 61"/>
                    <a:gd name="T11" fmla="*/ 0 h 84"/>
                    <a:gd name="T12" fmla="*/ 0 w 61"/>
                    <a:gd name="T13" fmla="*/ 0 h 84"/>
                    <a:gd name="T14" fmla="*/ 0 w 61"/>
                    <a:gd name="T15" fmla="*/ 0 h 84"/>
                    <a:gd name="T16" fmla="*/ 0 w 61"/>
                    <a:gd name="T17" fmla="*/ 0 h 84"/>
                    <a:gd name="T18" fmla="*/ 0 w 61"/>
                    <a:gd name="T19" fmla="*/ 0 h 84"/>
                    <a:gd name="T20" fmla="*/ 0 w 61"/>
                    <a:gd name="T21" fmla="*/ 0 h 84"/>
                    <a:gd name="T22" fmla="*/ 0 w 61"/>
                    <a:gd name="T23" fmla="*/ 0 h 84"/>
                    <a:gd name="T24" fmla="*/ 0 w 61"/>
                    <a:gd name="T25" fmla="*/ 0 h 84"/>
                    <a:gd name="T26" fmla="*/ 0 w 61"/>
                    <a:gd name="T27" fmla="*/ 0 h 84"/>
                    <a:gd name="T28" fmla="*/ 0 w 61"/>
                    <a:gd name="T29" fmla="*/ 0 h 84"/>
                    <a:gd name="T30" fmla="*/ 0 w 61"/>
                    <a:gd name="T31" fmla="*/ 0 h 8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4"/>
                    <a:gd name="T50" fmla="*/ 61 w 61"/>
                    <a:gd name="T51" fmla="*/ 84 h 8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4">
                      <a:moveTo>
                        <a:pt x="44" y="43"/>
                      </a:moveTo>
                      <a:lnTo>
                        <a:pt x="27" y="84"/>
                      </a:lnTo>
                      <a:lnTo>
                        <a:pt x="18" y="79"/>
                      </a:lnTo>
                      <a:lnTo>
                        <a:pt x="10" y="72"/>
                      </a:lnTo>
                      <a:lnTo>
                        <a:pt x="5" y="63"/>
                      </a:lnTo>
                      <a:lnTo>
                        <a:pt x="0" y="53"/>
                      </a:lnTo>
                      <a:lnTo>
                        <a:pt x="0" y="42"/>
                      </a:lnTo>
                      <a:lnTo>
                        <a:pt x="2" y="32"/>
                      </a:lnTo>
                      <a:lnTo>
                        <a:pt x="6" y="22"/>
                      </a:lnTo>
                      <a:lnTo>
                        <a:pt x="12" y="13"/>
                      </a:lnTo>
                      <a:lnTo>
                        <a:pt x="20" y="6"/>
                      </a:lnTo>
                      <a:lnTo>
                        <a:pt x="29" y="2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1" y="3"/>
                      </a:lnTo>
                      <a:lnTo>
                        <a:pt x="44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7" name="Freeform 1825"/>
                <p:cNvSpPr>
                  <a:spLocks/>
                </p:cNvSpPr>
                <p:nvPr/>
              </p:nvSpPr>
              <p:spPr bwMode="auto">
                <a:xfrm>
                  <a:off x="4015" y="1494"/>
                  <a:ext cx="10" cy="14"/>
                </a:xfrm>
                <a:custGeom>
                  <a:avLst/>
                  <a:gdLst>
                    <a:gd name="T0" fmla="*/ 0 w 61"/>
                    <a:gd name="T1" fmla="*/ 0 h 84"/>
                    <a:gd name="T2" fmla="*/ 0 w 61"/>
                    <a:gd name="T3" fmla="*/ 0 h 84"/>
                    <a:gd name="T4" fmla="*/ 0 w 61"/>
                    <a:gd name="T5" fmla="*/ 0 h 84"/>
                    <a:gd name="T6" fmla="*/ 0 w 61"/>
                    <a:gd name="T7" fmla="*/ 0 h 84"/>
                    <a:gd name="T8" fmla="*/ 0 w 61"/>
                    <a:gd name="T9" fmla="*/ 0 h 84"/>
                    <a:gd name="T10" fmla="*/ 0 w 61"/>
                    <a:gd name="T11" fmla="*/ 0 h 84"/>
                    <a:gd name="T12" fmla="*/ 0 w 61"/>
                    <a:gd name="T13" fmla="*/ 0 h 84"/>
                    <a:gd name="T14" fmla="*/ 0 w 61"/>
                    <a:gd name="T15" fmla="*/ 0 h 84"/>
                    <a:gd name="T16" fmla="*/ 0 w 61"/>
                    <a:gd name="T17" fmla="*/ 0 h 84"/>
                    <a:gd name="T18" fmla="*/ 0 w 61"/>
                    <a:gd name="T19" fmla="*/ 0 h 84"/>
                    <a:gd name="T20" fmla="*/ 0 w 61"/>
                    <a:gd name="T21" fmla="*/ 0 h 84"/>
                    <a:gd name="T22" fmla="*/ 0 w 61"/>
                    <a:gd name="T23" fmla="*/ 0 h 84"/>
                    <a:gd name="T24" fmla="*/ 0 w 61"/>
                    <a:gd name="T25" fmla="*/ 0 h 84"/>
                    <a:gd name="T26" fmla="*/ 0 w 61"/>
                    <a:gd name="T27" fmla="*/ 0 h 8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4"/>
                    <a:gd name="T44" fmla="*/ 61 w 61"/>
                    <a:gd name="T45" fmla="*/ 84 h 8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4">
                      <a:moveTo>
                        <a:pt x="27" y="84"/>
                      </a:moveTo>
                      <a:lnTo>
                        <a:pt x="18" y="79"/>
                      </a:lnTo>
                      <a:lnTo>
                        <a:pt x="10" y="72"/>
                      </a:lnTo>
                      <a:lnTo>
                        <a:pt x="5" y="63"/>
                      </a:lnTo>
                      <a:lnTo>
                        <a:pt x="0" y="53"/>
                      </a:lnTo>
                      <a:lnTo>
                        <a:pt x="0" y="42"/>
                      </a:lnTo>
                      <a:lnTo>
                        <a:pt x="2" y="32"/>
                      </a:lnTo>
                      <a:lnTo>
                        <a:pt x="6" y="22"/>
                      </a:lnTo>
                      <a:lnTo>
                        <a:pt x="12" y="13"/>
                      </a:lnTo>
                      <a:lnTo>
                        <a:pt x="20" y="6"/>
                      </a:lnTo>
                      <a:lnTo>
                        <a:pt x="29" y="2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1" y="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8" name="Freeform 1826"/>
                <p:cNvSpPr>
                  <a:spLocks/>
                </p:cNvSpPr>
                <p:nvPr/>
              </p:nvSpPr>
              <p:spPr bwMode="auto">
                <a:xfrm>
                  <a:off x="4161" y="1758"/>
                  <a:ext cx="15" cy="9"/>
                </a:xfrm>
                <a:custGeom>
                  <a:avLst/>
                  <a:gdLst>
                    <a:gd name="T0" fmla="*/ 0 w 86"/>
                    <a:gd name="T1" fmla="*/ 0 h 54"/>
                    <a:gd name="T2" fmla="*/ 0 w 86"/>
                    <a:gd name="T3" fmla="*/ 0 h 54"/>
                    <a:gd name="T4" fmla="*/ 0 w 86"/>
                    <a:gd name="T5" fmla="*/ 0 h 54"/>
                    <a:gd name="T6" fmla="*/ 0 w 86"/>
                    <a:gd name="T7" fmla="*/ 0 h 54"/>
                    <a:gd name="T8" fmla="*/ 0 w 86"/>
                    <a:gd name="T9" fmla="*/ 0 h 54"/>
                    <a:gd name="T10" fmla="*/ 0 w 86"/>
                    <a:gd name="T11" fmla="*/ 0 h 54"/>
                    <a:gd name="T12" fmla="*/ 0 w 86"/>
                    <a:gd name="T13" fmla="*/ 0 h 54"/>
                    <a:gd name="T14" fmla="*/ 0 w 86"/>
                    <a:gd name="T15" fmla="*/ 0 h 54"/>
                    <a:gd name="T16" fmla="*/ 0 w 86"/>
                    <a:gd name="T17" fmla="*/ 0 h 54"/>
                    <a:gd name="T18" fmla="*/ 0 w 86"/>
                    <a:gd name="T19" fmla="*/ 0 h 54"/>
                    <a:gd name="T20" fmla="*/ 0 w 86"/>
                    <a:gd name="T21" fmla="*/ 0 h 54"/>
                    <a:gd name="T22" fmla="*/ 0 w 86"/>
                    <a:gd name="T23" fmla="*/ 0 h 54"/>
                    <a:gd name="T24" fmla="*/ 0 w 86"/>
                    <a:gd name="T25" fmla="*/ 0 h 54"/>
                    <a:gd name="T26" fmla="*/ 0 w 86"/>
                    <a:gd name="T27" fmla="*/ 0 h 54"/>
                    <a:gd name="T28" fmla="*/ 0 w 86"/>
                    <a:gd name="T29" fmla="*/ 0 h 54"/>
                    <a:gd name="T30" fmla="*/ 0 w 86"/>
                    <a:gd name="T31" fmla="*/ 0 h 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6"/>
                    <a:gd name="T49" fmla="*/ 0 h 54"/>
                    <a:gd name="T50" fmla="*/ 86 w 86"/>
                    <a:gd name="T51" fmla="*/ 54 h 5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6" h="54">
                      <a:moveTo>
                        <a:pt x="42" y="44"/>
                      </a:moveTo>
                      <a:lnTo>
                        <a:pt x="0" y="33"/>
                      </a:lnTo>
                      <a:lnTo>
                        <a:pt x="3" y="23"/>
                      </a:lnTo>
                      <a:lnTo>
                        <a:pt x="9" y="15"/>
                      </a:lnTo>
                      <a:lnTo>
                        <a:pt x="17" y="7"/>
                      </a:lnTo>
                      <a:lnTo>
                        <a:pt x="26" y="2"/>
                      </a:lnTo>
                      <a:lnTo>
                        <a:pt x="37" y="0"/>
                      </a:lnTo>
                      <a:lnTo>
                        <a:pt x="48" y="0"/>
                      </a:lnTo>
                      <a:lnTo>
                        <a:pt x="57" y="2"/>
                      </a:lnTo>
                      <a:lnTo>
                        <a:pt x="67" y="7"/>
                      </a:lnTo>
                      <a:lnTo>
                        <a:pt x="76" y="14"/>
                      </a:lnTo>
                      <a:lnTo>
                        <a:pt x="82" y="22"/>
                      </a:lnTo>
                      <a:lnTo>
                        <a:pt x="85" y="33"/>
                      </a:lnTo>
                      <a:lnTo>
                        <a:pt x="86" y="44"/>
                      </a:lnTo>
                      <a:lnTo>
                        <a:pt x="85" y="54"/>
                      </a:lnTo>
                      <a:lnTo>
                        <a:pt x="42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9" name="Freeform 1827"/>
                <p:cNvSpPr>
                  <a:spLocks/>
                </p:cNvSpPr>
                <p:nvPr/>
              </p:nvSpPr>
              <p:spPr bwMode="auto">
                <a:xfrm>
                  <a:off x="4161" y="1758"/>
                  <a:ext cx="15" cy="9"/>
                </a:xfrm>
                <a:custGeom>
                  <a:avLst/>
                  <a:gdLst>
                    <a:gd name="T0" fmla="*/ 0 w 86"/>
                    <a:gd name="T1" fmla="*/ 0 h 54"/>
                    <a:gd name="T2" fmla="*/ 0 w 86"/>
                    <a:gd name="T3" fmla="*/ 0 h 54"/>
                    <a:gd name="T4" fmla="*/ 0 w 86"/>
                    <a:gd name="T5" fmla="*/ 0 h 54"/>
                    <a:gd name="T6" fmla="*/ 0 w 86"/>
                    <a:gd name="T7" fmla="*/ 0 h 54"/>
                    <a:gd name="T8" fmla="*/ 0 w 86"/>
                    <a:gd name="T9" fmla="*/ 0 h 54"/>
                    <a:gd name="T10" fmla="*/ 0 w 86"/>
                    <a:gd name="T11" fmla="*/ 0 h 54"/>
                    <a:gd name="T12" fmla="*/ 0 w 86"/>
                    <a:gd name="T13" fmla="*/ 0 h 54"/>
                    <a:gd name="T14" fmla="*/ 0 w 86"/>
                    <a:gd name="T15" fmla="*/ 0 h 54"/>
                    <a:gd name="T16" fmla="*/ 0 w 86"/>
                    <a:gd name="T17" fmla="*/ 0 h 54"/>
                    <a:gd name="T18" fmla="*/ 0 w 86"/>
                    <a:gd name="T19" fmla="*/ 0 h 54"/>
                    <a:gd name="T20" fmla="*/ 0 w 86"/>
                    <a:gd name="T21" fmla="*/ 0 h 54"/>
                    <a:gd name="T22" fmla="*/ 0 w 86"/>
                    <a:gd name="T23" fmla="*/ 0 h 54"/>
                    <a:gd name="T24" fmla="*/ 0 w 86"/>
                    <a:gd name="T25" fmla="*/ 0 h 54"/>
                    <a:gd name="T26" fmla="*/ 0 w 86"/>
                    <a:gd name="T27" fmla="*/ 0 h 5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6"/>
                    <a:gd name="T43" fmla="*/ 0 h 54"/>
                    <a:gd name="T44" fmla="*/ 86 w 86"/>
                    <a:gd name="T45" fmla="*/ 54 h 5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6" h="54">
                      <a:moveTo>
                        <a:pt x="0" y="33"/>
                      </a:moveTo>
                      <a:lnTo>
                        <a:pt x="3" y="23"/>
                      </a:lnTo>
                      <a:lnTo>
                        <a:pt x="9" y="15"/>
                      </a:lnTo>
                      <a:lnTo>
                        <a:pt x="17" y="7"/>
                      </a:lnTo>
                      <a:lnTo>
                        <a:pt x="26" y="2"/>
                      </a:lnTo>
                      <a:lnTo>
                        <a:pt x="37" y="0"/>
                      </a:lnTo>
                      <a:lnTo>
                        <a:pt x="48" y="0"/>
                      </a:lnTo>
                      <a:lnTo>
                        <a:pt x="57" y="2"/>
                      </a:lnTo>
                      <a:lnTo>
                        <a:pt x="67" y="7"/>
                      </a:lnTo>
                      <a:lnTo>
                        <a:pt x="76" y="14"/>
                      </a:lnTo>
                      <a:lnTo>
                        <a:pt x="82" y="22"/>
                      </a:lnTo>
                      <a:lnTo>
                        <a:pt x="85" y="33"/>
                      </a:lnTo>
                      <a:lnTo>
                        <a:pt x="86" y="44"/>
                      </a:lnTo>
                      <a:lnTo>
                        <a:pt x="85" y="5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00" name="Freeform 1828"/>
                <p:cNvSpPr>
                  <a:spLocks/>
                </p:cNvSpPr>
                <p:nvPr/>
              </p:nvSpPr>
              <p:spPr bwMode="auto">
                <a:xfrm>
                  <a:off x="4157" y="1764"/>
                  <a:ext cx="18" cy="20"/>
                </a:xfrm>
                <a:custGeom>
                  <a:avLst/>
                  <a:gdLst>
                    <a:gd name="T0" fmla="*/ 0 w 109"/>
                    <a:gd name="T1" fmla="*/ 0 h 120"/>
                    <a:gd name="T2" fmla="*/ 0 w 109"/>
                    <a:gd name="T3" fmla="*/ 0 h 120"/>
                    <a:gd name="T4" fmla="*/ 0 w 109"/>
                    <a:gd name="T5" fmla="*/ 0 h 120"/>
                    <a:gd name="T6" fmla="*/ 0 w 109"/>
                    <a:gd name="T7" fmla="*/ 0 h 120"/>
                    <a:gd name="T8" fmla="*/ 0 w 109"/>
                    <a:gd name="T9" fmla="*/ 0 h 120"/>
                    <a:gd name="T10" fmla="*/ 0 w 109"/>
                    <a:gd name="T11" fmla="*/ 0 h 120"/>
                    <a:gd name="T12" fmla="*/ 0 w 109"/>
                    <a:gd name="T13" fmla="*/ 0 h 1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9"/>
                    <a:gd name="T22" fmla="*/ 0 h 120"/>
                    <a:gd name="T23" fmla="*/ 109 w 109"/>
                    <a:gd name="T24" fmla="*/ 120 h 1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9" h="120">
                      <a:moveTo>
                        <a:pt x="109" y="21"/>
                      </a:moveTo>
                      <a:lnTo>
                        <a:pt x="66" y="11"/>
                      </a:lnTo>
                      <a:lnTo>
                        <a:pt x="24" y="0"/>
                      </a:lnTo>
                      <a:lnTo>
                        <a:pt x="0" y="98"/>
                      </a:lnTo>
                      <a:lnTo>
                        <a:pt x="43" y="109"/>
                      </a:lnTo>
                      <a:lnTo>
                        <a:pt x="86" y="120"/>
                      </a:lnTo>
                      <a:lnTo>
                        <a:pt x="109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01" name="Freeform 1829"/>
                <p:cNvSpPr>
                  <a:spLocks/>
                </p:cNvSpPr>
                <p:nvPr/>
              </p:nvSpPr>
              <p:spPr bwMode="auto">
                <a:xfrm>
                  <a:off x="4157" y="1764"/>
                  <a:ext cx="18" cy="20"/>
                </a:xfrm>
                <a:custGeom>
                  <a:avLst/>
                  <a:gdLst>
                    <a:gd name="T0" fmla="*/ 0 w 109"/>
                    <a:gd name="T1" fmla="*/ 0 h 120"/>
                    <a:gd name="T2" fmla="*/ 0 w 109"/>
                    <a:gd name="T3" fmla="*/ 0 h 120"/>
                    <a:gd name="T4" fmla="*/ 0 w 109"/>
                    <a:gd name="T5" fmla="*/ 0 h 120"/>
                    <a:gd name="T6" fmla="*/ 0 w 109"/>
                    <a:gd name="T7" fmla="*/ 0 h 120"/>
                    <a:gd name="T8" fmla="*/ 0 w 109"/>
                    <a:gd name="T9" fmla="*/ 0 h 120"/>
                    <a:gd name="T10" fmla="*/ 0 w 109"/>
                    <a:gd name="T11" fmla="*/ 0 h 120"/>
                    <a:gd name="T12" fmla="*/ 0 w 109"/>
                    <a:gd name="T13" fmla="*/ 0 h 1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9"/>
                    <a:gd name="T22" fmla="*/ 0 h 120"/>
                    <a:gd name="T23" fmla="*/ 109 w 109"/>
                    <a:gd name="T24" fmla="*/ 120 h 1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9" h="120">
                      <a:moveTo>
                        <a:pt x="109" y="21"/>
                      </a:moveTo>
                      <a:lnTo>
                        <a:pt x="66" y="11"/>
                      </a:lnTo>
                      <a:lnTo>
                        <a:pt x="24" y="0"/>
                      </a:lnTo>
                      <a:lnTo>
                        <a:pt x="0" y="98"/>
                      </a:lnTo>
                      <a:lnTo>
                        <a:pt x="43" y="109"/>
                      </a:lnTo>
                      <a:lnTo>
                        <a:pt x="86" y="120"/>
                      </a:lnTo>
                      <a:lnTo>
                        <a:pt x="109" y="2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02" name="Freeform 1830"/>
                <p:cNvSpPr>
                  <a:spLocks/>
                </p:cNvSpPr>
                <p:nvPr/>
              </p:nvSpPr>
              <p:spPr bwMode="auto">
                <a:xfrm>
                  <a:off x="4157" y="1780"/>
                  <a:ext cx="14" cy="9"/>
                </a:xfrm>
                <a:custGeom>
                  <a:avLst/>
                  <a:gdLst>
                    <a:gd name="T0" fmla="*/ 0 w 87"/>
                    <a:gd name="T1" fmla="*/ 0 h 55"/>
                    <a:gd name="T2" fmla="*/ 0 w 87"/>
                    <a:gd name="T3" fmla="*/ 0 h 55"/>
                    <a:gd name="T4" fmla="*/ 0 w 87"/>
                    <a:gd name="T5" fmla="*/ 0 h 55"/>
                    <a:gd name="T6" fmla="*/ 0 w 87"/>
                    <a:gd name="T7" fmla="*/ 0 h 55"/>
                    <a:gd name="T8" fmla="*/ 0 w 87"/>
                    <a:gd name="T9" fmla="*/ 0 h 55"/>
                    <a:gd name="T10" fmla="*/ 0 w 87"/>
                    <a:gd name="T11" fmla="*/ 0 h 55"/>
                    <a:gd name="T12" fmla="*/ 0 w 87"/>
                    <a:gd name="T13" fmla="*/ 0 h 55"/>
                    <a:gd name="T14" fmla="*/ 0 w 87"/>
                    <a:gd name="T15" fmla="*/ 0 h 55"/>
                    <a:gd name="T16" fmla="*/ 0 w 87"/>
                    <a:gd name="T17" fmla="*/ 0 h 55"/>
                    <a:gd name="T18" fmla="*/ 0 w 87"/>
                    <a:gd name="T19" fmla="*/ 0 h 55"/>
                    <a:gd name="T20" fmla="*/ 0 w 87"/>
                    <a:gd name="T21" fmla="*/ 0 h 55"/>
                    <a:gd name="T22" fmla="*/ 0 w 87"/>
                    <a:gd name="T23" fmla="*/ 0 h 55"/>
                    <a:gd name="T24" fmla="*/ 0 w 87"/>
                    <a:gd name="T25" fmla="*/ 0 h 55"/>
                    <a:gd name="T26" fmla="*/ 0 w 87"/>
                    <a:gd name="T27" fmla="*/ 0 h 55"/>
                    <a:gd name="T28" fmla="*/ 0 w 87"/>
                    <a:gd name="T29" fmla="*/ 0 h 55"/>
                    <a:gd name="T30" fmla="*/ 0 w 87"/>
                    <a:gd name="T31" fmla="*/ 0 h 5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7"/>
                    <a:gd name="T49" fmla="*/ 0 h 55"/>
                    <a:gd name="T50" fmla="*/ 87 w 87"/>
                    <a:gd name="T51" fmla="*/ 55 h 5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7" h="55">
                      <a:moveTo>
                        <a:pt x="44" y="11"/>
                      </a:moveTo>
                      <a:lnTo>
                        <a:pt x="87" y="22"/>
                      </a:lnTo>
                      <a:lnTo>
                        <a:pt x="83" y="31"/>
                      </a:lnTo>
                      <a:lnTo>
                        <a:pt x="77" y="40"/>
                      </a:lnTo>
                      <a:lnTo>
                        <a:pt x="70" y="47"/>
                      </a:lnTo>
                      <a:lnTo>
                        <a:pt x="60" y="53"/>
                      </a:lnTo>
                      <a:lnTo>
                        <a:pt x="49" y="55"/>
                      </a:lnTo>
                      <a:lnTo>
                        <a:pt x="39" y="55"/>
                      </a:lnTo>
                      <a:lnTo>
                        <a:pt x="29" y="53"/>
                      </a:lnTo>
                      <a:lnTo>
                        <a:pt x="19" y="47"/>
                      </a:lnTo>
                      <a:lnTo>
                        <a:pt x="11" y="41"/>
                      </a:lnTo>
                      <a:lnTo>
                        <a:pt x="4" y="32"/>
                      </a:lnTo>
                      <a:lnTo>
                        <a:pt x="1" y="22"/>
                      </a:lnTo>
                      <a:lnTo>
                        <a:pt x="0" y="11"/>
                      </a:lnTo>
                      <a:lnTo>
                        <a:pt x="1" y="0"/>
                      </a:lnTo>
                      <a:lnTo>
                        <a:pt x="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03" name="Freeform 1831"/>
                <p:cNvSpPr>
                  <a:spLocks/>
                </p:cNvSpPr>
                <p:nvPr/>
              </p:nvSpPr>
              <p:spPr bwMode="auto">
                <a:xfrm>
                  <a:off x="4157" y="1780"/>
                  <a:ext cx="14" cy="9"/>
                </a:xfrm>
                <a:custGeom>
                  <a:avLst/>
                  <a:gdLst>
                    <a:gd name="T0" fmla="*/ 0 w 87"/>
                    <a:gd name="T1" fmla="*/ 0 h 55"/>
                    <a:gd name="T2" fmla="*/ 0 w 87"/>
                    <a:gd name="T3" fmla="*/ 0 h 55"/>
                    <a:gd name="T4" fmla="*/ 0 w 87"/>
                    <a:gd name="T5" fmla="*/ 0 h 55"/>
                    <a:gd name="T6" fmla="*/ 0 w 87"/>
                    <a:gd name="T7" fmla="*/ 0 h 55"/>
                    <a:gd name="T8" fmla="*/ 0 w 87"/>
                    <a:gd name="T9" fmla="*/ 0 h 55"/>
                    <a:gd name="T10" fmla="*/ 0 w 87"/>
                    <a:gd name="T11" fmla="*/ 0 h 55"/>
                    <a:gd name="T12" fmla="*/ 0 w 87"/>
                    <a:gd name="T13" fmla="*/ 0 h 55"/>
                    <a:gd name="T14" fmla="*/ 0 w 87"/>
                    <a:gd name="T15" fmla="*/ 0 h 55"/>
                    <a:gd name="T16" fmla="*/ 0 w 87"/>
                    <a:gd name="T17" fmla="*/ 0 h 55"/>
                    <a:gd name="T18" fmla="*/ 0 w 87"/>
                    <a:gd name="T19" fmla="*/ 0 h 55"/>
                    <a:gd name="T20" fmla="*/ 0 w 87"/>
                    <a:gd name="T21" fmla="*/ 0 h 55"/>
                    <a:gd name="T22" fmla="*/ 0 w 87"/>
                    <a:gd name="T23" fmla="*/ 0 h 55"/>
                    <a:gd name="T24" fmla="*/ 0 w 87"/>
                    <a:gd name="T25" fmla="*/ 0 h 55"/>
                    <a:gd name="T26" fmla="*/ 0 w 87"/>
                    <a:gd name="T27" fmla="*/ 0 h 5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55"/>
                    <a:gd name="T44" fmla="*/ 87 w 87"/>
                    <a:gd name="T45" fmla="*/ 55 h 5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55">
                      <a:moveTo>
                        <a:pt x="87" y="22"/>
                      </a:moveTo>
                      <a:lnTo>
                        <a:pt x="83" y="31"/>
                      </a:lnTo>
                      <a:lnTo>
                        <a:pt x="77" y="40"/>
                      </a:lnTo>
                      <a:lnTo>
                        <a:pt x="70" y="47"/>
                      </a:lnTo>
                      <a:lnTo>
                        <a:pt x="60" y="53"/>
                      </a:lnTo>
                      <a:lnTo>
                        <a:pt x="49" y="55"/>
                      </a:lnTo>
                      <a:lnTo>
                        <a:pt x="39" y="55"/>
                      </a:lnTo>
                      <a:lnTo>
                        <a:pt x="29" y="53"/>
                      </a:lnTo>
                      <a:lnTo>
                        <a:pt x="19" y="47"/>
                      </a:lnTo>
                      <a:lnTo>
                        <a:pt x="11" y="41"/>
                      </a:lnTo>
                      <a:lnTo>
                        <a:pt x="4" y="32"/>
                      </a:lnTo>
                      <a:lnTo>
                        <a:pt x="1" y="22"/>
                      </a:lnTo>
                      <a:lnTo>
                        <a:pt x="0" y="11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04" name="Freeform 1832"/>
                <p:cNvSpPr>
                  <a:spLocks/>
                </p:cNvSpPr>
                <p:nvPr/>
              </p:nvSpPr>
              <p:spPr bwMode="auto">
                <a:xfrm>
                  <a:off x="4324" y="1494"/>
                  <a:ext cx="11" cy="14"/>
                </a:xfrm>
                <a:custGeom>
                  <a:avLst/>
                  <a:gdLst>
                    <a:gd name="T0" fmla="*/ 0 w 67"/>
                    <a:gd name="T1" fmla="*/ 0 h 82"/>
                    <a:gd name="T2" fmla="*/ 0 w 67"/>
                    <a:gd name="T3" fmla="*/ 0 h 82"/>
                    <a:gd name="T4" fmla="*/ 0 w 67"/>
                    <a:gd name="T5" fmla="*/ 0 h 82"/>
                    <a:gd name="T6" fmla="*/ 0 w 67"/>
                    <a:gd name="T7" fmla="*/ 0 h 82"/>
                    <a:gd name="T8" fmla="*/ 0 w 67"/>
                    <a:gd name="T9" fmla="*/ 0 h 82"/>
                    <a:gd name="T10" fmla="*/ 0 w 67"/>
                    <a:gd name="T11" fmla="*/ 0 h 82"/>
                    <a:gd name="T12" fmla="*/ 0 w 67"/>
                    <a:gd name="T13" fmla="*/ 0 h 82"/>
                    <a:gd name="T14" fmla="*/ 0 w 67"/>
                    <a:gd name="T15" fmla="*/ 0 h 82"/>
                    <a:gd name="T16" fmla="*/ 0 w 67"/>
                    <a:gd name="T17" fmla="*/ 0 h 82"/>
                    <a:gd name="T18" fmla="*/ 0 w 67"/>
                    <a:gd name="T19" fmla="*/ 0 h 82"/>
                    <a:gd name="T20" fmla="*/ 0 w 67"/>
                    <a:gd name="T21" fmla="*/ 0 h 82"/>
                    <a:gd name="T22" fmla="*/ 0 w 67"/>
                    <a:gd name="T23" fmla="*/ 0 h 82"/>
                    <a:gd name="T24" fmla="*/ 0 w 67"/>
                    <a:gd name="T25" fmla="*/ 0 h 82"/>
                    <a:gd name="T26" fmla="*/ 0 w 67"/>
                    <a:gd name="T27" fmla="*/ 0 h 82"/>
                    <a:gd name="T28" fmla="*/ 0 w 67"/>
                    <a:gd name="T29" fmla="*/ 0 h 82"/>
                    <a:gd name="T30" fmla="*/ 0 w 67"/>
                    <a:gd name="T31" fmla="*/ 0 h 8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7"/>
                    <a:gd name="T49" fmla="*/ 0 h 82"/>
                    <a:gd name="T50" fmla="*/ 67 w 67"/>
                    <a:gd name="T51" fmla="*/ 82 h 8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7" h="82">
                      <a:moveTo>
                        <a:pt x="23" y="43"/>
                      </a:moveTo>
                      <a:lnTo>
                        <a:pt x="0" y="5"/>
                      </a:lnTo>
                      <a:lnTo>
                        <a:pt x="10" y="1"/>
                      </a:lnTo>
                      <a:lnTo>
                        <a:pt x="20" y="0"/>
                      </a:lnTo>
                      <a:lnTo>
                        <a:pt x="30" y="0"/>
                      </a:lnTo>
                      <a:lnTo>
                        <a:pt x="41" y="3"/>
                      </a:lnTo>
                      <a:lnTo>
                        <a:pt x="51" y="8"/>
                      </a:lnTo>
                      <a:lnTo>
                        <a:pt x="58" y="16"/>
                      </a:lnTo>
                      <a:lnTo>
                        <a:pt x="63" y="25"/>
                      </a:lnTo>
                      <a:lnTo>
                        <a:pt x="67" y="36"/>
                      </a:lnTo>
                      <a:lnTo>
                        <a:pt x="67" y="47"/>
                      </a:lnTo>
                      <a:lnTo>
                        <a:pt x="66" y="56"/>
                      </a:lnTo>
                      <a:lnTo>
                        <a:pt x="61" y="66"/>
                      </a:lnTo>
                      <a:lnTo>
                        <a:pt x="54" y="74"/>
                      </a:lnTo>
                      <a:lnTo>
                        <a:pt x="45" y="82"/>
                      </a:lnTo>
                      <a:lnTo>
                        <a:pt x="23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05" name="Freeform 1833"/>
                <p:cNvSpPr>
                  <a:spLocks/>
                </p:cNvSpPr>
                <p:nvPr/>
              </p:nvSpPr>
              <p:spPr bwMode="auto">
                <a:xfrm>
                  <a:off x="4324" y="1494"/>
                  <a:ext cx="11" cy="14"/>
                </a:xfrm>
                <a:custGeom>
                  <a:avLst/>
                  <a:gdLst>
                    <a:gd name="T0" fmla="*/ 0 w 67"/>
                    <a:gd name="T1" fmla="*/ 0 h 82"/>
                    <a:gd name="T2" fmla="*/ 0 w 67"/>
                    <a:gd name="T3" fmla="*/ 0 h 82"/>
                    <a:gd name="T4" fmla="*/ 0 w 67"/>
                    <a:gd name="T5" fmla="*/ 0 h 82"/>
                    <a:gd name="T6" fmla="*/ 0 w 67"/>
                    <a:gd name="T7" fmla="*/ 0 h 82"/>
                    <a:gd name="T8" fmla="*/ 0 w 67"/>
                    <a:gd name="T9" fmla="*/ 0 h 82"/>
                    <a:gd name="T10" fmla="*/ 0 w 67"/>
                    <a:gd name="T11" fmla="*/ 0 h 82"/>
                    <a:gd name="T12" fmla="*/ 0 w 67"/>
                    <a:gd name="T13" fmla="*/ 0 h 82"/>
                    <a:gd name="T14" fmla="*/ 0 w 67"/>
                    <a:gd name="T15" fmla="*/ 0 h 82"/>
                    <a:gd name="T16" fmla="*/ 0 w 67"/>
                    <a:gd name="T17" fmla="*/ 0 h 82"/>
                    <a:gd name="T18" fmla="*/ 0 w 67"/>
                    <a:gd name="T19" fmla="*/ 0 h 82"/>
                    <a:gd name="T20" fmla="*/ 0 w 67"/>
                    <a:gd name="T21" fmla="*/ 0 h 82"/>
                    <a:gd name="T22" fmla="*/ 0 w 67"/>
                    <a:gd name="T23" fmla="*/ 0 h 82"/>
                    <a:gd name="T24" fmla="*/ 0 w 67"/>
                    <a:gd name="T25" fmla="*/ 0 h 82"/>
                    <a:gd name="T26" fmla="*/ 0 w 67"/>
                    <a:gd name="T27" fmla="*/ 0 h 8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7"/>
                    <a:gd name="T43" fmla="*/ 0 h 82"/>
                    <a:gd name="T44" fmla="*/ 67 w 67"/>
                    <a:gd name="T45" fmla="*/ 82 h 8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7" h="82">
                      <a:moveTo>
                        <a:pt x="0" y="5"/>
                      </a:moveTo>
                      <a:lnTo>
                        <a:pt x="10" y="1"/>
                      </a:lnTo>
                      <a:lnTo>
                        <a:pt x="20" y="0"/>
                      </a:lnTo>
                      <a:lnTo>
                        <a:pt x="30" y="0"/>
                      </a:lnTo>
                      <a:lnTo>
                        <a:pt x="41" y="3"/>
                      </a:lnTo>
                      <a:lnTo>
                        <a:pt x="51" y="8"/>
                      </a:lnTo>
                      <a:lnTo>
                        <a:pt x="58" y="16"/>
                      </a:lnTo>
                      <a:lnTo>
                        <a:pt x="63" y="25"/>
                      </a:lnTo>
                      <a:lnTo>
                        <a:pt x="67" y="36"/>
                      </a:lnTo>
                      <a:lnTo>
                        <a:pt x="67" y="47"/>
                      </a:lnTo>
                      <a:lnTo>
                        <a:pt x="66" y="56"/>
                      </a:lnTo>
                      <a:lnTo>
                        <a:pt x="61" y="66"/>
                      </a:lnTo>
                      <a:lnTo>
                        <a:pt x="54" y="74"/>
                      </a:lnTo>
                      <a:lnTo>
                        <a:pt x="45" y="8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06" name="Freeform 1834"/>
                <p:cNvSpPr>
                  <a:spLocks/>
                </p:cNvSpPr>
                <p:nvPr/>
              </p:nvSpPr>
              <p:spPr bwMode="auto">
                <a:xfrm>
                  <a:off x="4292" y="1495"/>
                  <a:ext cx="39" cy="32"/>
                </a:xfrm>
                <a:custGeom>
                  <a:avLst/>
                  <a:gdLst>
                    <a:gd name="T0" fmla="*/ 0 w 234"/>
                    <a:gd name="T1" fmla="*/ 0 h 191"/>
                    <a:gd name="T2" fmla="*/ 0 w 234"/>
                    <a:gd name="T3" fmla="*/ 0 h 191"/>
                    <a:gd name="T4" fmla="*/ 0 w 234"/>
                    <a:gd name="T5" fmla="*/ 0 h 191"/>
                    <a:gd name="T6" fmla="*/ 0 w 234"/>
                    <a:gd name="T7" fmla="*/ 0 h 191"/>
                    <a:gd name="T8" fmla="*/ 0 w 234"/>
                    <a:gd name="T9" fmla="*/ 0 h 191"/>
                    <a:gd name="T10" fmla="*/ 0 w 234"/>
                    <a:gd name="T11" fmla="*/ 0 h 191"/>
                    <a:gd name="T12" fmla="*/ 0 w 234"/>
                    <a:gd name="T13" fmla="*/ 0 h 19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4"/>
                    <a:gd name="T22" fmla="*/ 0 h 191"/>
                    <a:gd name="T23" fmla="*/ 234 w 234"/>
                    <a:gd name="T24" fmla="*/ 191 h 19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4" h="191">
                      <a:moveTo>
                        <a:pt x="234" y="77"/>
                      </a:moveTo>
                      <a:lnTo>
                        <a:pt x="212" y="38"/>
                      </a:lnTo>
                      <a:lnTo>
                        <a:pt x="189" y="0"/>
                      </a:lnTo>
                      <a:lnTo>
                        <a:pt x="0" y="114"/>
                      </a:lnTo>
                      <a:lnTo>
                        <a:pt x="23" y="153"/>
                      </a:lnTo>
                      <a:lnTo>
                        <a:pt x="45" y="191"/>
                      </a:lnTo>
                      <a:lnTo>
                        <a:pt x="234" y="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07" name="Freeform 1835"/>
                <p:cNvSpPr>
                  <a:spLocks/>
                </p:cNvSpPr>
                <p:nvPr/>
              </p:nvSpPr>
              <p:spPr bwMode="auto">
                <a:xfrm>
                  <a:off x="4292" y="1495"/>
                  <a:ext cx="39" cy="32"/>
                </a:xfrm>
                <a:custGeom>
                  <a:avLst/>
                  <a:gdLst>
                    <a:gd name="T0" fmla="*/ 0 w 234"/>
                    <a:gd name="T1" fmla="*/ 0 h 191"/>
                    <a:gd name="T2" fmla="*/ 0 w 234"/>
                    <a:gd name="T3" fmla="*/ 0 h 191"/>
                    <a:gd name="T4" fmla="*/ 0 w 234"/>
                    <a:gd name="T5" fmla="*/ 0 h 191"/>
                    <a:gd name="T6" fmla="*/ 0 w 234"/>
                    <a:gd name="T7" fmla="*/ 0 h 191"/>
                    <a:gd name="T8" fmla="*/ 0 w 234"/>
                    <a:gd name="T9" fmla="*/ 0 h 191"/>
                    <a:gd name="T10" fmla="*/ 0 w 234"/>
                    <a:gd name="T11" fmla="*/ 0 h 191"/>
                    <a:gd name="T12" fmla="*/ 0 w 234"/>
                    <a:gd name="T13" fmla="*/ 0 h 19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4"/>
                    <a:gd name="T22" fmla="*/ 0 h 191"/>
                    <a:gd name="T23" fmla="*/ 234 w 234"/>
                    <a:gd name="T24" fmla="*/ 191 h 19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4" h="191">
                      <a:moveTo>
                        <a:pt x="234" y="77"/>
                      </a:moveTo>
                      <a:lnTo>
                        <a:pt x="212" y="38"/>
                      </a:lnTo>
                      <a:lnTo>
                        <a:pt x="189" y="0"/>
                      </a:lnTo>
                      <a:lnTo>
                        <a:pt x="0" y="114"/>
                      </a:lnTo>
                      <a:lnTo>
                        <a:pt x="23" y="153"/>
                      </a:lnTo>
                      <a:lnTo>
                        <a:pt x="45" y="191"/>
                      </a:lnTo>
                      <a:lnTo>
                        <a:pt x="234" y="7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08" name="Freeform 1836"/>
                <p:cNvSpPr>
                  <a:spLocks/>
                </p:cNvSpPr>
                <p:nvPr/>
              </p:nvSpPr>
              <p:spPr bwMode="auto">
                <a:xfrm>
                  <a:off x="4289" y="1514"/>
                  <a:ext cx="11" cy="14"/>
                </a:xfrm>
                <a:custGeom>
                  <a:avLst/>
                  <a:gdLst>
                    <a:gd name="T0" fmla="*/ 0 w 66"/>
                    <a:gd name="T1" fmla="*/ 0 h 83"/>
                    <a:gd name="T2" fmla="*/ 0 w 66"/>
                    <a:gd name="T3" fmla="*/ 0 h 83"/>
                    <a:gd name="T4" fmla="*/ 0 w 66"/>
                    <a:gd name="T5" fmla="*/ 0 h 83"/>
                    <a:gd name="T6" fmla="*/ 0 w 66"/>
                    <a:gd name="T7" fmla="*/ 0 h 83"/>
                    <a:gd name="T8" fmla="*/ 0 w 66"/>
                    <a:gd name="T9" fmla="*/ 0 h 83"/>
                    <a:gd name="T10" fmla="*/ 0 w 66"/>
                    <a:gd name="T11" fmla="*/ 0 h 83"/>
                    <a:gd name="T12" fmla="*/ 0 w 66"/>
                    <a:gd name="T13" fmla="*/ 0 h 83"/>
                    <a:gd name="T14" fmla="*/ 0 w 66"/>
                    <a:gd name="T15" fmla="*/ 0 h 83"/>
                    <a:gd name="T16" fmla="*/ 0 w 66"/>
                    <a:gd name="T17" fmla="*/ 0 h 83"/>
                    <a:gd name="T18" fmla="*/ 0 w 66"/>
                    <a:gd name="T19" fmla="*/ 0 h 83"/>
                    <a:gd name="T20" fmla="*/ 0 w 66"/>
                    <a:gd name="T21" fmla="*/ 0 h 83"/>
                    <a:gd name="T22" fmla="*/ 0 w 66"/>
                    <a:gd name="T23" fmla="*/ 0 h 83"/>
                    <a:gd name="T24" fmla="*/ 0 w 66"/>
                    <a:gd name="T25" fmla="*/ 0 h 83"/>
                    <a:gd name="T26" fmla="*/ 0 w 66"/>
                    <a:gd name="T27" fmla="*/ 0 h 83"/>
                    <a:gd name="T28" fmla="*/ 0 w 66"/>
                    <a:gd name="T29" fmla="*/ 0 h 83"/>
                    <a:gd name="T30" fmla="*/ 0 w 66"/>
                    <a:gd name="T31" fmla="*/ 0 h 8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6"/>
                    <a:gd name="T49" fmla="*/ 0 h 83"/>
                    <a:gd name="T50" fmla="*/ 66 w 66"/>
                    <a:gd name="T51" fmla="*/ 83 h 8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6" h="83">
                      <a:moveTo>
                        <a:pt x="44" y="39"/>
                      </a:moveTo>
                      <a:lnTo>
                        <a:pt x="66" y="77"/>
                      </a:lnTo>
                      <a:lnTo>
                        <a:pt x="56" y="82"/>
                      </a:lnTo>
                      <a:lnTo>
                        <a:pt x="47" y="83"/>
                      </a:lnTo>
                      <a:lnTo>
                        <a:pt x="36" y="83"/>
                      </a:lnTo>
                      <a:lnTo>
                        <a:pt x="25" y="79"/>
                      </a:lnTo>
                      <a:lnTo>
                        <a:pt x="16" y="74"/>
                      </a:lnTo>
                      <a:lnTo>
                        <a:pt x="8" y="67"/>
                      </a:lnTo>
                      <a:lnTo>
                        <a:pt x="3" y="57"/>
                      </a:lnTo>
                      <a:lnTo>
                        <a:pt x="0" y="46"/>
                      </a:lnTo>
                      <a:lnTo>
                        <a:pt x="0" y="36"/>
                      </a:lnTo>
                      <a:lnTo>
                        <a:pt x="1" y="26"/>
                      </a:lnTo>
                      <a:lnTo>
                        <a:pt x="5" y="16"/>
                      </a:lnTo>
                      <a:lnTo>
                        <a:pt x="13" y="8"/>
                      </a:lnTo>
                      <a:lnTo>
                        <a:pt x="21" y="0"/>
                      </a:lnTo>
                      <a:lnTo>
                        <a:pt x="44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09" name="Freeform 1837"/>
                <p:cNvSpPr>
                  <a:spLocks/>
                </p:cNvSpPr>
                <p:nvPr/>
              </p:nvSpPr>
              <p:spPr bwMode="auto">
                <a:xfrm>
                  <a:off x="4289" y="1514"/>
                  <a:ext cx="11" cy="14"/>
                </a:xfrm>
                <a:custGeom>
                  <a:avLst/>
                  <a:gdLst>
                    <a:gd name="T0" fmla="*/ 0 w 66"/>
                    <a:gd name="T1" fmla="*/ 0 h 83"/>
                    <a:gd name="T2" fmla="*/ 0 w 66"/>
                    <a:gd name="T3" fmla="*/ 0 h 83"/>
                    <a:gd name="T4" fmla="*/ 0 w 66"/>
                    <a:gd name="T5" fmla="*/ 0 h 83"/>
                    <a:gd name="T6" fmla="*/ 0 w 66"/>
                    <a:gd name="T7" fmla="*/ 0 h 83"/>
                    <a:gd name="T8" fmla="*/ 0 w 66"/>
                    <a:gd name="T9" fmla="*/ 0 h 83"/>
                    <a:gd name="T10" fmla="*/ 0 w 66"/>
                    <a:gd name="T11" fmla="*/ 0 h 83"/>
                    <a:gd name="T12" fmla="*/ 0 w 66"/>
                    <a:gd name="T13" fmla="*/ 0 h 83"/>
                    <a:gd name="T14" fmla="*/ 0 w 66"/>
                    <a:gd name="T15" fmla="*/ 0 h 83"/>
                    <a:gd name="T16" fmla="*/ 0 w 66"/>
                    <a:gd name="T17" fmla="*/ 0 h 83"/>
                    <a:gd name="T18" fmla="*/ 0 w 66"/>
                    <a:gd name="T19" fmla="*/ 0 h 83"/>
                    <a:gd name="T20" fmla="*/ 0 w 66"/>
                    <a:gd name="T21" fmla="*/ 0 h 83"/>
                    <a:gd name="T22" fmla="*/ 0 w 66"/>
                    <a:gd name="T23" fmla="*/ 0 h 83"/>
                    <a:gd name="T24" fmla="*/ 0 w 66"/>
                    <a:gd name="T25" fmla="*/ 0 h 83"/>
                    <a:gd name="T26" fmla="*/ 0 w 66"/>
                    <a:gd name="T27" fmla="*/ 0 h 8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6"/>
                    <a:gd name="T43" fmla="*/ 0 h 83"/>
                    <a:gd name="T44" fmla="*/ 66 w 66"/>
                    <a:gd name="T45" fmla="*/ 83 h 8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6" h="83">
                      <a:moveTo>
                        <a:pt x="66" y="77"/>
                      </a:moveTo>
                      <a:lnTo>
                        <a:pt x="56" y="82"/>
                      </a:lnTo>
                      <a:lnTo>
                        <a:pt x="47" y="83"/>
                      </a:lnTo>
                      <a:lnTo>
                        <a:pt x="36" y="83"/>
                      </a:lnTo>
                      <a:lnTo>
                        <a:pt x="25" y="79"/>
                      </a:lnTo>
                      <a:lnTo>
                        <a:pt x="16" y="74"/>
                      </a:lnTo>
                      <a:lnTo>
                        <a:pt x="8" y="67"/>
                      </a:lnTo>
                      <a:lnTo>
                        <a:pt x="3" y="57"/>
                      </a:lnTo>
                      <a:lnTo>
                        <a:pt x="0" y="46"/>
                      </a:lnTo>
                      <a:lnTo>
                        <a:pt x="0" y="36"/>
                      </a:lnTo>
                      <a:lnTo>
                        <a:pt x="1" y="26"/>
                      </a:lnTo>
                      <a:lnTo>
                        <a:pt x="5" y="16"/>
                      </a:lnTo>
                      <a:lnTo>
                        <a:pt x="13" y="8"/>
                      </a:lnTo>
                      <a:lnTo>
                        <a:pt x="21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10" name="Freeform 1838"/>
                <p:cNvSpPr>
                  <a:spLocks/>
                </p:cNvSpPr>
                <p:nvPr/>
              </p:nvSpPr>
              <p:spPr bwMode="auto">
                <a:xfrm>
                  <a:off x="4197" y="1494"/>
                  <a:ext cx="10" cy="14"/>
                </a:xfrm>
                <a:custGeom>
                  <a:avLst/>
                  <a:gdLst>
                    <a:gd name="T0" fmla="*/ 0 w 61"/>
                    <a:gd name="T1" fmla="*/ 0 h 84"/>
                    <a:gd name="T2" fmla="*/ 0 w 61"/>
                    <a:gd name="T3" fmla="*/ 0 h 84"/>
                    <a:gd name="T4" fmla="*/ 0 w 61"/>
                    <a:gd name="T5" fmla="*/ 0 h 84"/>
                    <a:gd name="T6" fmla="*/ 0 w 61"/>
                    <a:gd name="T7" fmla="*/ 0 h 84"/>
                    <a:gd name="T8" fmla="*/ 0 w 61"/>
                    <a:gd name="T9" fmla="*/ 0 h 84"/>
                    <a:gd name="T10" fmla="*/ 0 w 61"/>
                    <a:gd name="T11" fmla="*/ 0 h 84"/>
                    <a:gd name="T12" fmla="*/ 0 w 61"/>
                    <a:gd name="T13" fmla="*/ 0 h 84"/>
                    <a:gd name="T14" fmla="*/ 0 w 61"/>
                    <a:gd name="T15" fmla="*/ 0 h 84"/>
                    <a:gd name="T16" fmla="*/ 0 w 61"/>
                    <a:gd name="T17" fmla="*/ 0 h 84"/>
                    <a:gd name="T18" fmla="*/ 0 w 61"/>
                    <a:gd name="T19" fmla="*/ 0 h 84"/>
                    <a:gd name="T20" fmla="*/ 0 w 61"/>
                    <a:gd name="T21" fmla="*/ 0 h 84"/>
                    <a:gd name="T22" fmla="*/ 0 w 61"/>
                    <a:gd name="T23" fmla="*/ 0 h 84"/>
                    <a:gd name="T24" fmla="*/ 0 w 61"/>
                    <a:gd name="T25" fmla="*/ 0 h 84"/>
                    <a:gd name="T26" fmla="*/ 0 w 61"/>
                    <a:gd name="T27" fmla="*/ 0 h 84"/>
                    <a:gd name="T28" fmla="*/ 0 w 61"/>
                    <a:gd name="T29" fmla="*/ 0 h 84"/>
                    <a:gd name="T30" fmla="*/ 0 w 61"/>
                    <a:gd name="T31" fmla="*/ 0 h 8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4"/>
                    <a:gd name="T50" fmla="*/ 61 w 61"/>
                    <a:gd name="T51" fmla="*/ 84 h 8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4">
                      <a:moveTo>
                        <a:pt x="18" y="43"/>
                      </a:moveTo>
                      <a:lnTo>
                        <a:pt x="0" y="3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50" y="13"/>
                      </a:lnTo>
                      <a:lnTo>
                        <a:pt x="56" y="22"/>
                      </a:lnTo>
                      <a:lnTo>
                        <a:pt x="60" y="32"/>
                      </a:lnTo>
                      <a:lnTo>
                        <a:pt x="61" y="42"/>
                      </a:lnTo>
                      <a:lnTo>
                        <a:pt x="61" y="53"/>
                      </a:lnTo>
                      <a:lnTo>
                        <a:pt x="57" y="63"/>
                      </a:lnTo>
                      <a:lnTo>
                        <a:pt x="52" y="72"/>
                      </a:lnTo>
                      <a:lnTo>
                        <a:pt x="44" y="79"/>
                      </a:lnTo>
                      <a:lnTo>
                        <a:pt x="35" y="84"/>
                      </a:lnTo>
                      <a:lnTo>
                        <a:pt x="18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11" name="Freeform 1839"/>
                <p:cNvSpPr>
                  <a:spLocks/>
                </p:cNvSpPr>
                <p:nvPr/>
              </p:nvSpPr>
              <p:spPr bwMode="auto">
                <a:xfrm>
                  <a:off x="4197" y="1494"/>
                  <a:ext cx="10" cy="14"/>
                </a:xfrm>
                <a:custGeom>
                  <a:avLst/>
                  <a:gdLst>
                    <a:gd name="T0" fmla="*/ 0 w 61"/>
                    <a:gd name="T1" fmla="*/ 0 h 84"/>
                    <a:gd name="T2" fmla="*/ 0 w 61"/>
                    <a:gd name="T3" fmla="*/ 0 h 84"/>
                    <a:gd name="T4" fmla="*/ 0 w 61"/>
                    <a:gd name="T5" fmla="*/ 0 h 84"/>
                    <a:gd name="T6" fmla="*/ 0 w 61"/>
                    <a:gd name="T7" fmla="*/ 0 h 84"/>
                    <a:gd name="T8" fmla="*/ 0 w 61"/>
                    <a:gd name="T9" fmla="*/ 0 h 84"/>
                    <a:gd name="T10" fmla="*/ 0 w 61"/>
                    <a:gd name="T11" fmla="*/ 0 h 84"/>
                    <a:gd name="T12" fmla="*/ 0 w 61"/>
                    <a:gd name="T13" fmla="*/ 0 h 84"/>
                    <a:gd name="T14" fmla="*/ 0 w 61"/>
                    <a:gd name="T15" fmla="*/ 0 h 84"/>
                    <a:gd name="T16" fmla="*/ 0 w 61"/>
                    <a:gd name="T17" fmla="*/ 0 h 84"/>
                    <a:gd name="T18" fmla="*/ 0 w 61"/>
                    <a:gd name="T19" fmla="*/ 0 h 84"/>
                    <a:gd name="T20" fmla="*/ 0 w 61"/>
                    <a:gd name="T21" fmla="*/ 0 h 84"/>
                    <a:gd name="T22" fmla="*/ 0 w 61"/>
                    <a:gd name="T23" fmla="*/ 0 h 84"/>
                    <a:gd name="T24" fmla="*/ 0 w 61"/>
                    <a:gd name="T25" fmla="*/ 0 h 84"/>
                    <a:gd name="T26" fmla="*/ 0 w 61"/>
                    <a:gd name="T27" fmla="*/ 0 h 8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4"/>
                    <a:gd name="T44" fmla="*/ 61 w 61"/>
                    <a:gd name="T45" fmla="*/ 84 h 8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4">
                      <a:moveTo>
                        <a:pt x="0" y="3"/>
                      </a:move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50" y="13"/>
                      </a:lnTo>
                      <a:lnTo>
                        <a:pt x="56" y="22"/>
                      </a:lnTo>
                      <a:lnTo>
                        <a:pt x="60" y="32"/>
                      </a:lnTo>
                      <a:lnTo>
                        <a:pt x="61" y="42"/>
                      </a:lnTo>
                      <a:lnTo>
                        <a:pt x="61" y="53"/>
                      </a:lnTo>
                      <a:lnTo>
                        <a:pt x="57" y="63"/>
                      </a:lnTo>
                      <a:lnTo>
                        <a:pt x="52" y="72"/>
                      </a:lnTo>
                      <a:lnTo>
                        <a:pt x="44" y="79"/>
                      </a:lnTo>
                      <a:lnTo>
                        <a:pt x="35" y="8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12" name="Freeform 1840"/>
                <p:cNvSpPr>
                  <a:spLocks/>
                </p:cNvSpPr>
                <p:nvPr/>
              </p:nvSpPr>
              <p:spPr bwMode="auto">
                <a:xfrm>
                  <a:off x="4172" y="1495"/>
                  <a:ext cx="31" cy="24"/>
                </a:xfrm>
                <a:custGeom>
                  <a:avLst/>
                  <a:gdLst>
                    <a:gd name="T0" fmla="*/ 0 w 185"/>
                    <a:gd name="T1" fmla="*/ 0 h 143"/>
                    <a:gd name="T2" fmla="*/ 0 w 185"/>
                    <a:gd name="T3" fmla="*/ 0 h 143"/>
                    <a:gd name="T4" fmla="*/ 0 w 185"/>
                    <a:gd name="T5" fmla="*/ 0 h 143"/>
                    <a:gd name="T6" fmla="*/ 0 w 185"/>
                    <a:gd name="T7" fmla="*/ 0 h 143"/>
                    <a:gd name="T8" fmla="*/ 0 w 185"/>
                    <a:gd name="T9" fmla="*/ 0 h 143"/>
                    <a:gd name="T10" fmla="*/ 0 w 185"/>
                    <a:gd name="T11" fmla="*/ 0 h 143"/>
                    <a:gd name="T12" fmla="*/ 0 w 185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3"/>
                    <a:gd name="T23" fmla="*/ 185 w 185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3">
                      <a:moveTo>
                        <a:pt x="185" y="81"/>
                      </a:moveTo>
                      <a:lnTo>
                        <a:pt x="168" y="40"/>
                      </a:lnTo>
                      <a:lnTo>
                        <a:pt x="150" y="0"/>
                      </a:lnTo>
                      <a:lnTo>
                        <a:pt x="0" y="62"/>
                      </a:lnTo>
                      <a:lnTo>
                        <a:pt x="17" y="102"/>
                      </a:lnTo>
                      <a:lnTo>
                        <a:pt x="34" y="143"/>
                      </a:lnTo>
                      <a:lnTo>
                        <a:pt x="185" y="8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13" name="Freeform 1841"/>
                <p:cNvSpPr>
                  <a:spLocks/>
                </p:cNvSpPr>
                <p:nvPr/>
              </p:nvSpPr>
              <p:spPr bwMode="auto">
                <a:xfrm>
                  <a:off x="4172" y="1495"/>
                  <a:ext cx="31" cy="24"/>
                </a:xfrm>
                <a:custGeom>
                  <a:avLst/>
                  <a:gdLst>
                    <a:gd name="T0" fmla="*/ 0 w 185"/>
                    <a:gd name="T1" fmla="*/ 0 h 143"/>
                    <a:gd name="T2" fmla="*/ 0 w 185"/>
                    <a:gd name="T3" fmla="*/ 0 h 143"/>
                    <a:gd name="T4" fmla="*/ 0 w 185"/>
                    <a:gd name="T5" fmla="*/ 0 h 143"/>
                    <a:gd name="T6" fmla="*/ 0 w 185"/>
                    <a:gd name="T7" fmla="*/ 0 h 143"/>
                    <a:gd name="T8" fmla="*/ 0 w 185"/>
                    <a:gd name="T9" fmla="*/ 0 h 143"/>
                    <a:gd name="T10" fmla="*/ 0 w 185"/>
                    <a:gd name="T11" fmla="*/ 0 h 143"/>
                    <a:gd name="T12" fmla="*/ 0 w 185"/>
                    <a:gd name="T13" fmla="*/ 0 h 1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3"/>
                    <a:gd name="T23" fmla="*/ 185 w 185"/>
                    <a:gd name="T24" fmla="*/ 143 h 1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3">
                      <a:moveTo>
                        <a:pt x="185" y="81"/>
                      </a:moveTo>
                      <a:lnTo>
                        <a:pt x="168" y="40"/>
                      </a:lnTo>
                      <a:lnTo>
                        <a:pt x="150" y="0"/>
                      </a:lnTo>
                      <a:lnTo>
                        <a:pt x="0" y="62"/>
                      </a:lnTo>
                      <a:lnTo>
                        <a:pt x="17" y="102"/>
                      </a:lnTo>
                      <a:lnTo>
                        <a:pt x="34" y="143"/>
                      </a:lnTo>
                      <a:lnTo>
                        <a:pt x="185" y="8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14" name="Freeform 1842"/>
                <p:cNvSpPr>
                  <a:spLocks/>
                </p:cNvSpPr>
                <p:nvPr/>
              </p:nvSpPr>
              <p:spPr bwMode="auto">
                <a:xfrm>
                  <a:off x="4168" y="1505"/>
                  <a:ext cx="7" cy="7"/>
                </a:xfrm>
                <a:custGeom>
                  <a:avLst/>
                  <a:gdLst>
                    <a:gd name="T0" fmla="*/ 0 w 41"/>
                    <a:gd name="T1" fmla="*/ 0 h 40"/>
                    <a:gd name="T2" fmla="*/ 0 w 41"/>
                    <a:gd name="T3" fmla="*/ 0 h 40"/>
                    <a:gd name="T4" fmla="*/ 0 w 41"/>
                    <a:gd name="T5" fmla="*/ 0 h 40"/>
                    <a:gd name="T6" fmla="*/ 0 w 41"/>
                    <a:gd name="T7" fmla="*/ 0 h 40"/>
                    <a:gd name="T8" fmla="*/ 0 w 41"/>
                    <a:gd name="T9" fmla="*/ 0 h 40"/>
                    <a:gd name="T10" fmla="*/ 0 w 41"/>
                    <a:gd name="T11" fmla="*/ 0 h 40"/>
                    <a:gd name="T12" fmla="*/ 0 w 41"/>
                    <a:gd name="T13" fmla="*/ 0 h 40"/>
                    <a:gd name="T14" fmla="*/ 0 w 41"/>
                    <a:gd name="T15" fmla="*/ 0 h 40"/>
                    <a:gd name="T16" fmla="*/ 0 w 41"/>
                    <a:gd name="T17" fmla="*/ 0 h 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1"/>
                    <a:gd name="T28" fmla="*/ 0 h 40"/>
                    <a:gd name="T29" fmla="*/ 41 w 41"/>
                    <a:gd name="T30" fmla="*/ 40 h 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1" h="40">
                      <a:moveTo>
                        <a:pt x="41" y="40"/>
                      </a:moveTo>
                      <a:lnTo>
                        <a:pt x="24" y="0"/>
                      </a:lnTo>
                      <a:lnTo>
                        <a:pt x="20" y="2"/>
                      </a:lnTo>
                      <a:lnTo>
                        <a:pt x="14" y="5"/>
                      </a:lnTo>
                      <a:lnTo>
                        <a:pt x="10" y="8"/>
                      </a:lnTo>
                      <a:lnTo>
                        <a:pt x="7" y="13"/>
                      </a:lnTo>
                      <a:lnTo>
                        <a:pt x="3" y="17"/>
                      </a:lnTo>
                      <a:lnTo>
                        <a:pt x="0" y="23"/>
                      </a:lnTo>
                      <a:lnTo>
                        <a:pt x="41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15" name="Freeform 1843"/>
                <p:cNvSpPr>
                  <a:spLocks/>
                </p:cNvSpPr>
                <p:nvPr/>
              </p:nvSpPr>
              <p:spPr bwMode="auto">
                <a:xfrm>
                  <a:off x="4168" y="1505"/>
                  <a:ext cx="4" cy="4"/>
                </a:xfrm>
                <a:custGeom>
                  <a:avLst/>
                  <a:gdLst>
                    <a:gd name="T0" fmla="*/ 0 w 24"/>
                    <a:gd name="T1" fmla="*/ 0 h 23"/>
                    <a:gd name="T2" fmla="*/ 0 w 24"/>
                    <a:gd name="T3" fmla="*/ 0 h 23"/>
                    <a:gd name="T4" fmla="*/ 0 w 24"/>
                    <a:gd name="T5" fmla="*/ 0 h 23"/>
                    <a:gd name="T6" fmla="*/ 0 w 24"/>
                    <a:gd name="T7" fmla="*/ 0 h 23"/>
                    <a:gd name="T8" fmla="*/ 0 w 24"/>
                    <a:gd name="T9" fmla="*/ 0 h 23"/>
                    <a:gd name="T10" fmla="*/ 0 w 24"/>
                    <a:gd name="T11" fmla="*/ 0 h 23"/>
                    <a:gd name="T12" fmla="*/ 0 w 24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"/>
                    <a:gd name="T22" fmla="*/ 0 h 23"/>
                    <a:gd name="T23" fmla="*/ 24 w 24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" h="23">
                      <a:moveTo>
                        <a:pt x="24" y="0"/>
                      </a:moveTo>
                      <a:lnTo>
                        <a:pt x="20" y="2"/>
                      </a:lnTo>
                      <a:lnTo>
                        <a:pt x="14" y="5"/>
                      </a:lnTo>
                      <a:lnTo>
                        <a:pt x="10" y="8"/>
                      </a:lnTo>
                      <a:lnTo>
                        <a:pt x="7" y="13"/>
                      </a:lnTo>
                      <a:lnTo>
                        <a:pt x="3" y="17"/>
                      </a:lnTo>
                      <a:lnTo>
                        <a:pt x="0" y="2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16" name="Freeform 1844"/>
                <p:cNvSpPr>
                  <a:spLocks/>
                </p:cNvSpPr>
                <p:nvPr/>
              </p:nvSpPr>
              <p:spPr bwMode="auto">
                <a:xfrm>
                  <a:off x="4158" y="1509"/>
                  <a:ext cx="23" cy="31"/>
                </a:xfrm>
                <a:custGeom>
                  <a:avLst/>
                  <a:gdLst>
                    <a:gd name="T0" fmla="*/ 0 w 144"/>
                    <a:gd name="T1" fmla="*/ 0 h 185"/>
                    <a:gd name="T2" fmla="*/ 0 w 144"/>
                    <a:gd name="T3" fmla="*/ 0 h 185"/>
                    <a:gd name="T4" fmla="*/ 0 w 144"/>
                    <a:gd name="T5" fmla="*/ 0 h 185"/>
                    <a:gd name="T6" fmla="*/ 0 w 144"/>
                    <a:gd name="T7" fmla="*/ 0 h 185"/>
                    <a:gd name="T8" fmla="*/ 0 w 144"/>
                    <a:gd name="T9" fmla="*/ 0 h 185"/>
                    <a:gd name="T10" fmla="*/ 0 w 144"/>
                    <a:gd name="T11" fmla="*/ 0 h 185"/>
                    <a:gd name="T12" fmla="*/ 0 w 1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5"/>
                    <a:gd name="T23" fmla="*/ 144 w 1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5">
                      <a:moveTo>
                        <a:pt x="144" y="34"/>
                      </a:moveTo>
                      <a:lnTo>
                        <a:pt x="103" y="17"/>
                      </a:lnTo>
                      <a:lnTo>
                        <a:pt x="62" y="0"/>
                      </a:lnTo>
                      <a:lnTo>
                        <a:pt x="0" y="151"/>
                      </a:lnTo>
                      <a:lnTo>
                        <a:pt x="41" y="168"/>
                      </a:lnTo>
                      <a:lnTo>
                        <a:pt x="82" y="185"/>
                      </a:lnTo>
                      <a:lnTo>
                        <a:pt x="144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17" name="Freeform 1845"/>
                <p:cNvSpPr>
                  <a:spLocks/>
                </p:cNvSpPr>
                <p:nvPr/>
              </p:nvSpPr>
              <p:spPr bwMode="auto">
                <a:xfrm>
                  <a:off x="4158" y="1509"/>
                  <a:ext cx="23" cy="31"/>
                </a:xfrm>
                <a:custGeom>
                  <a:avLst/>
                  <a:gdLst>
                    <a:gd name="T0" fmla="*/ 0 w 144"/>
                    <a:gd name="T1" fmla="*/ 0 h 185"/>
                    <a:gd name="T2" fmla="*/ 0 w 144"/>
                    <a:gd name="T3" fmla="*/ 0 h 185"/>
                    <a:gd name="T4" fmla="*/ 0 w 144"/>
                    <a:gd name="T5" fmla="*/ 0 h 185"/>
                    <a:gd name="T6" fmla="*/ 0 w 144"/>
                    <a:gd name="T7" fmla="*/ 0 h 185"/>
                    <a:gd name="T8" fmla="*/ 0 w 144"/>
                    <a:gd name="T9" fmla="*/ 0 h 185"/>
                    <a:gd name="T10" fmla="*/ 0 w 144"/>
                    <a:gd name="T11" fmla="*/ 0 h 185"/>
                    <a:gd name="T12" fmla="*/ 0 w 1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5"/>
                    <a:gd name="T23" fmla="*/ 144 w 1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5">
                      <a:moveTo>
                        <a:pt x="144" y="34"/>
                      </a:moveTo>
                      <a:lnTo>
                        <a:pt x="103" y="17"/>
                      </a:lnTo>
                      <a:lnTo>
                        <a:pt x="62" y="0"/>
                      </a:lnTo>
                      <a:lnTo>
                        <a:pt x="0" y="151"/>
                      </a:lnTo>
                      <a:lnTo>
                        <a:pt x="41" y="168"/>
                      </a:lnTo>
                      <a:lnTo>
                        <a:pt x="82" y="185"/>
                      </a:lnTo>
                      <a:lnTo>
                        <a:pt x="144" y="3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18" name="Freeform 1846"/>
                <p:cNvSpPr>
                  <a:spLocks/>
                </p:cNvSpPr>
                <p:nvPr/>
              </p:nvSpPr>
              <p:spPr bwMode="auto">
                <a:xfrm>
                  <a:off x="4157" y="1534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w 85"/>
                    <a:gd name="T29" fmla="*/ 0 h 61"/>
                    <a:gd name="T30" fmla="*/ 0 w 85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1"/>
                    <a:gd name="T50" fmla="*/ 85 w 85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1">
                      <a:moveTo>
                        <a:pt x="44" y="17"/>
                      </a:moveTo>
                      <a:lnTo>
                        <a:pt x="85" y="34"/>
                      </a:lnTo>
                      <a:lnTo>
                        <a:pt x="79" y="44"/>
                      </a:lnTo>
                      <a:lnTo>
                        <a:pt x="73" y="51"/>
                      </a:lnTo>
                      <a:lnTo>
                        <a:pt x="63" y="57"/>
                      </a:lnTo>
                      <a:lnTo>
                        <a:pt x="54" y="61"/>
                      </a:lnTo>
                      <a:lnTo>
                        <a:pt x="43" y="61"/>
                      </a:lnTo>
                      <a:lnTo>
                        <a:pt x="32" y="60"/>
                      </a:lnTo>
                      <a:lnTo>
                        <a:pt x="23" y="56"/>
                      </a:lnTo>
                      <a:lnTo>
                        <a:pt x="14" y="49"/>
                      </a:lnTo>
                      <a:lnTo>
                        <a:pt x="7" y="42"/>
                      </a:lnTo>
                      <a:lnTo>
                        <a:pt x="2" y="32"/>
                      </a:lnTo>
                      <a:lnTo>
                        <a:pt x="0" y="21"/>
                      </a:lnTo>
                      <a:lnTo>
                        <a:pt x="0" y="11"/>
                      </a:lnTo>
                      <a:lnTo>
                        <a:pt x="3" y="0"/>
                      </a:lnTo>
                      <a:lnTo>
                        <a:pt x="44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19" name="Freeform 1847"/>
                <p:cNvSpPr>
                  <a:spLocks/>
                </p:cNvSpPr>
                <p:nvPr/>
              </p:nvSpPr>
              <p:spPr bwMode="auto">
                <a:xfrm>
                  <a:off x="4157" y="1534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1"/>
                    <a:gd name="T44" fmla="*/ 85 w 85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1">
                      <a:moveTo>
                        <a:pt x="85" y="34"/>
                      </a:moveTo>
                      <a:lnTo>
                        <a:pt x="79" y="44"/>
                      </a:lnTo>
                      <a:lnTo>
                        <a:pt x="73" y="51"/>
                      </a:lnTo>
                      <a:lnTo>
                        <a:pt x="63" y="57"/>
                      </a:lnTo>
                      <a:lnTo>
                        <a:pt x="54" y="61"/>
                      </a:lnTo>
                      <a:lnTo>
                        <a:pt x="43" y="61"/>
                      </a:lnTo>
                      <a:lnTo>
                        <a:pt x="32" y="60"/>
                      </a:lnTo>
                      <a:lnTo>
                        <a:pt x="23" y="56"/>
                      </a:lnTo>
                      <a:lnTo>
                        <a:pt x="14" y="49"/>
                      </a:lnTo>
                      <a:lnTo>
                        <a:pt x="7" y="42"/>
                      </a:lnTo>
                      <a:lnTo>
                        <a:pt x="2" y="32"/>
                      </a:lnTo>
                      <a:lnTo>
                        <a:pt x="0" y="21"/>
                      </a:lnTo>
                      <a:lnTo>
                        <a:pt x="0" y="11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20" name="Freeform 1848"/>
                <p:cNvSpPr>
                  <a:spLocks/>
                </p:cNvSpPr>
                <p:nvPr/>
              </p:nvSpPr>
              <p:spPr bwMode="auto">
                <a:xfrm>
                  <a:off x="4015" y="2416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w 61"/>
                    <a:gd name="T29" fmla="*/ 0 h 85"/>
                    <a:gd name="T30" fmla="*/ 0 w 61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5"/>
                    <a:gd name="T50" fmla="*/ 61 w 61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5">
                      <a:moveTo>
                        <a:pt x="44" y="41"/>
                      </a:moveTo>
                      <a:lnTo>
                        <a:pt x="61" y="82"/>
                      </a:lnTo>
                      <a:lnTo>
                        <a:pt x="51" y="85"/>
                      </a:lnTo>
                      <a:lnTo>
                        <a:pt x="40" y="85"/>
                      </a:lnTo>
                      <a:lnTo>
                        <a:pt x="29" y="83"/>
                      </a:lnTo>
                      <a:lnTo>
                        <a:pt x="20" y="78"/>
                      </a:lnTo>
                      <a:lnTo>
                        <a:pt x="12" y="71"/>
                      </a:lnTo>
                      <a:lnTo>
                        <a:pt x="6" y="62"/>
                      </a:lnTo>
                      <a:lnTo>
                        <a:pt x="2" y="53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5" y="22"/>
                      </a:lnTo>
                      <a:lnTo>
                        <a:pt x="10" y="12"/>
                      </a:lnTo>
                      <a:lnTo>
                        <a:pt x="18" y="6"/>
                      </a:lnTo>
                      <a:lnTo>
                        <a:pt x="27" y="0"/>
                      </a:lnTo>
                      <a:lnTo>
                        <a:pt x="44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21" name="Freeform 1849"/>
                <p:cNvSpPr>
                  <a:spLocks/>
                </p:cNvSpPr>
                <p:nvPr/>
              </p:nvSpPr>
              <p:spPr bwMode="auto">
                <a:xfrm>
                  <a:off x="4015" y="2416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5"/>
                    <a:gd name="T44" fmla="*/ 61 w 61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5">
                      <a:moveTo>
                        <a:pt x="61" y="82"/>
                      </a:moveTo>
                      <a:lnTo>
                        <a:pt x="51" y="85"/>
                      </a:lnTo>
                      <a:lnTo>
                        <a:pt x="40" y="85"/>
                      </a:lnTo>
                      <a:lnTo>
                        <a:pt x="29" y="83"/>
                      </a:lnTo>
                      <a:lnTo>
                        <a:pt x="20" y="78"/>
                      </a:lnTo>
                      <a:lnTo>
                        <a:pt x="12" y="71"/>
                      </a:lnTo>
                      <a:lnTo>
                        <a:pt x="6" y="62"/>
                      </a:lnTo>
                      <a:lnTo>
                        <a:pt x="2" y="53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5" y="22"/>
                      </a:lnTo>
                      <a:lnTo>
                        <a:pt x="10" y="12"/>
                      </a:lnTo>
                      <a:lnTo>
                        <a:pt x="18" y="6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22" name="Freeform 1850"/>
                <p:cNvSpPr>
                  <a:spLocks/>
                </p:cNvSpPr>
                <p:nvPr/>
              </p:nvSpPr>
              <p:spPr bwMode="auto">
                <a:xfrm>
                  <a:off x="4020" y="2406"/>
                  <a:ext cx="31" cy="24"/>
                </a:xfrm>
                <a:custGeom>
                  <a:avLst/>
                  <a:gdLst>
                    <a:gd name="T0" fmla="*/ 0 w 185"/>
                    <a:gd name="T1" fmla="*/ 0 h 144"/>
                    <a:gd name="T2" fmla="*/ 0 w 185"/>
                    <a:gd name="T3" fmla="*/ 0 h 144"/>
                    <a:gd name="T4" fmla="*/ 0 w 185"/>
                    <a:gd name="T5" fmla="*/ 0 h 144"/>
                    <a:gd name="T6" fmla="*/ 0 w 185"/>
                    <a:gd name="T7" fmla="*/ 0 h 144"/>
                    <a:gd name="T8" fmla="*/ 0 w 185"/>
                    <a:gd name="T9" fmla="*/ 0 h 144"/>
                    <a:gd name="T10" fmla="*/ 0 w 185"/>
                    <a:gd name="T11" fmla="*/ 0 h 144"/>
                    <a:gd name="T12" fmla="*/ 0 w 185"/>
                    <a:gd name="T13" fmla="*/ 0 h 1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4"/>
                    <a:gd name="T23" fmla="*/ 185 w 185"/>
                    <a:gd name="T24" fmla="*/ 144 h 1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4">
                      <a:moveTo>
                        <a:pt x="0" y="62"/>
                      </a:moveTo>
                      <a:lnTo>
                        <a:pt x="17" y="103"/>
                      </a:lnTo>
                      <a:lnTo>
                        <a:pt x="34" y="144"/>
                      </a:lnTo>
                      <a:lnTo>
                        <a:pt x="185" y="82"/>
                      </a:lnTo>
                      <a:lnTo>
                        <a:pt x="168" y="41"/>
                      </a:lnTo>
                      <a:lnTo>
                        <a:pt x="151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23" name="Freeform 1851"/>
                <p:cNvSpPr>
                  <a:spLocks/>
                </p:cNvSpPr>
                <p:nvPr/>
              </p:nvSpPr>
              <p:spPr bwMode="auto">
                <a:xfrm>
                  <a:off x="4020" y="2406"/>
                  <a:ext cx="31" cy="24"/>
                </a:xfrm>
                <a:custGeom>
                  <a:avLst/>
                  <a:gdLst>
                    <a:gd name="T0" fmla="*/ 0 w 185"/>
                    <a:gd name="T1" fmla="*/ 0 h 144"/>
                    <a:gd name="T2" fmla="*/ 0 w 185"/>
                    <a:gd name="T3" fmla="*/ 0 h 144"/>
                    <a:gd name="T4" fmla="*/ 0 w 185"/>
                    <a:gd name="T5" fmla="*/ 0 h 144"/>
                    <a:gd name="T6" fmla="*/ 0 w 185"/>
                    <a:gd name="T7" fmla="*/ 0 h 144"/>
                    <a:gd name="T8" fmla="*/ 0 w 185"/>
                    <a:gd name="T9" fmla="*/ 0 h 144"/>
                    <a:gd name="T10" fmla="*/ 0 w 185"/>
                    <a:gd name="T11" fmla="*/ 0 h 144"/>
                    <a:gd name="T12" fmla="*/ 0 w 185"/>
                    <a:gd name="T13" fmla="*/ 0 h 1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4"/>
                    <a:gd name="T23" fmla="*/ 185 w 185"/>
                    <a:gd name="T24" fmla="*/ 144 h 1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4">
                      <a:moveTo>
                        <a:pt x="0" y="62"/>
                      </a:moveTo>
                      <a:lnTo>
                        <a:pt x="17" y="103"/>
                      </a:lnTo>
                      <a:lnTo>
                        <a:pt x="34" y="144"/>
                      </a:lnTo>
                      <a:lnTo>
                        <a:pt x="185" y="82"/>
                      </a:lnTo>
                      <a:lnTo>
                        <a:pt x="168" y="41"/>
                      </a:lnTo>
                      <a:lnTo>
                        <a:pt x="151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24" name="Freeform 1852"/>
                <p:cNvSpPr>
                  <a:spLocks/>
                </p:cNvSpPr>
                <p:nvPr/>
              </p:nvSpPr>
              <p:spPr bwMode="auto">
                <a:xfrm>
                  <a:off x="4048" y="2413"/>
                  <a:ext cx="6" cy="6"/>
                </a:xfrm>
                <a:custGeom>
                  <a:avLst/>
                  <a:gdLst>
                    <a:gd name="T0" fmla="*/ 0 w 41"/>
                    <a:gd name="T1" fmla="*/ 0 h 41"/>
                    <a:gd name="T2" fmla="*/ 0 w 41"/>
                    <a:gd name="T3" fmla="*/ 0 h 41"/>
                    <a:gd name="T4" fmla="*/ 0 w 41"/>
                    <a:gd name="T5" fmla="*/ 0 h 41"/>
                    <a:gd name="T6" fmla="*/ 0 w 41"/>
                    <a:gd name="T7" fmla="*/ 0 h 41"/>
                    <a:gd name="T8" fmla="*/ 0 w 41"/>
                    <a:gd name="T9" fmla="*/ 0 h 41"/>
                    <a:gd name="T10" fmla="*/ 0 w 41"/>
                    <a:gd name="T11" fmla="*/ 0 h 41"/>
                    <a:gd name="T12" fmla="*/ 0 w 41"/>
                    <a:gd name="T13" fmla="*/ 0 h 41"/>
                    <a:gd name="T14" fmla="*/ 0 w 41"/>
                    <a:gd name="T15" fmla="*/ 0 h 41"/>
                    <a:gd name="T16" fmla="*/ 0 w 41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1"/>
                    <a:gd name="T28" fmla="*/ 0 h 41"/>
                    <a:gd name="T29" fmla="*/ 41 w 41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1" h="41">
                      <a:moveTo>
                        <a:pt x="0" y="0"/>
                      </a:moveTo>
                      <a:lnTo>
                        <a:pt x="17" y="41"/>
                      </a:lnTo>
                      <a:lnTo>
                        <a:pt x="21" y="39"/>
                      </a:lnTo>
                      <a:lnTo>
                        <a:pt x="27" y="35"/>
                      </a:lnTo>
                      <a:lnTo>
                        <a:pt x="31" y="32"/>
                      </a:lnTo>
                      <a:lnTo>
                        <a:pt x="34" y="28"/>
                      </a:lnTo>
                      <a:lnTo>
                        <a:pt x="37" y="24"/>
                      </a:lnTo>
                      <a:lnTo>
                        <a:pt x="4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25" name="Freeform 1853"/>
                <p:cNvSpPr>
                  <a:spLocks/>
                </p:cNvSpPr>
                <p:nvPr/>
              </p:nvSpPr>
              <p:spPr bwMode="auto">
                <a:xfrm>
                  <a:off x="4051" y="2416"/>
                  <a:ext cx="3" cy="3"/>
                </a:xfrm>
                <a:custGeom>
                  <a:avLst/>
                  <a:gdLst>
                    <a:gd name="T0" fmla="*/ 0 w 24"/>
                    <a:gd name="T1" fmla="*/ 0 h 24"/>
                    <a:gd name="T2" fmla="*/ 0 w 24"/>
                    <a:gd name="T3" fmla="*/ 0 h 24"/>
                    <a:gd name="T4" fmla="*/ 0 w 24"/>
                    <a:gd name="T5" fmla="*/ 0 h 24"/>
                    <a:gd name="T6" fmla="*/ 0 w 24"/>
                    <a:gd name="T7" fmla="*/ 0 h 24"/>
                    <a:gd name="T8" fmla="*/ 0 w 24"/>
                    <a:gd name="T9" fmla="*/ 0 h 24"/>
                    <a:gd name="T10" fmla="*/ 0 w 24"/>
                    <a:gd name="T11" fmla="*/ 0 h 24"/>
                    <a:gd name="T12" fmla="*/ 0 w 24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"/>
                    <a:gd name="T22" fmla="*/ 0 h 24"/>
                    <a:gd name="T23" fmla="*/ 24 w 24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" h="24">
                      <a:moveTo>
                        <a:pt x="0" y="24"/>
                      </a:moveTo>
                      <a:lnTo>
                        <a:pt x="4" y="22"/>
                      </a:lnTo>
                      <a:lnTo>
                        <a:pt x="10" y="18"/>
                      </a:lnTo>
                      <a:lnTo>
                        <a:pt x="14" y="15"/>
                      </a:lnTo>
                      <a:lnTo>
                        <a:pt x="17" y="11"/>
                      </a:lnTo>
                      <a:lnTo>
                        <a:pt x="20" y="7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26" name="Freeform 1854"/>
                <p:cNvSpPr>
                  <a:spLocks/>
                </p:cNvSpPr>
                <p:nvPr/>
              </p:nvSpPr>
              <p:spPr bwMode="auto">
                <a:xfrm>
                  <a:off x="4041" y="2385"/>
                  <a:ext cx="24" cy="31"/>
                </a:xfrm>
                <a:custGeom>
                  <a:avLst/>
                  <a:gdLst>
                    <a:gd name="T0" fmla="*/ 0 w 144"/>
                    <a:gd name="T1" fmla="*/ 0 h 185"/>
                    <a:gd name="T2" fmla="*/ 0 w 144"/>
                    <a:gd name="T3" fmla="*/ 0 h 185"/>
                    <a:gd name="T4" fmla="*/ 0 w 144"/>
                    <a:gd name="T5" fmla="*/ 0 h 185"/>
                    <a:gd name="T6" fmla="*/ 0 w 144"/>
                    <a:gd name="T7" fmla="*/ 0 h 185"/>
                    <a:gd name="T8" fmla="*/ 0 w 144"/>
                    <a:gd name="T9" fmla="*/ 0 h 185"/>
                    <a:gd name="T10" fmla="*/ 0 w 144"/>
                    <a:gd name="T11" fmla="*/ 0 h 185"/>
                    <a:gd name="T12" fmla="*/ 0 w 1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5"/>
                    <a:gd name="T23" fmla="*/ 144 w 1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5">
                      <a:moveTo>
                        <a:pt x="0" y="151"/>
                      </a:moveTo>
                      <a:lnTo>
                        <a:pt x="41" y="168"/>
                      </a:lnTo>
                      <a:lnTo>
                        <a:pt x="82" y="185"/>
                      </a:lnTo>
                      <a:lnTo>
                        <a:pt x="144" y="34"/>
                      </a:lnTo>
                      <a:lnTo>
                        <a:pt x="103" y="17"/>
                      </a:lnTo>
                      <a:lnTo>
                        <a:pt x="62" y="0"/>
                      </a:lnTo>
                      <a:lnTo>
                        <a:pt x="0" y="1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27" name="Freeform 1855"/>
                <p:cNvSpPr>
                  <a:spLocks/>
                </p:cNvSpPr>
                <p:nvPr/>
              </p:nvSpPr>
              <p:spPr bwMode="auto">
                <a:xfrm>
                  <a:off x="4041" y="2385"/>
                  <a:ext cx="24" cy="31"/>
                </a:xfrm>
                <a:custGeom>
                  <a:avLst/>
                  <a:gdLst>
                    <a:gd name="T0" fmla="*/ 0 w 144"/>
                    <a:gd name="T1" fmla="*/ 0 h 185"/>
                    <a:gd name="T2" fmla="*/ 0 w 144"/>
                    <a:gd name="T3" fmla="*/ 0 h 185"/>
                    <a:gd name="T4" fmla="*/ 0 w 144"/>
                    <a:gd name="T5" fmla="*/ 0 h 185"/>
                    <a:gd name="T6" fmla="*/ 0 w 144"/>
                    <a:gd name="T7" fmla="*/ 0 h 185"/>
                    <a:gd name="T8" fmla="*/ 0 w 144"/>
                    <a:gd name="T9" fmla="*/ 0 h 185"/>
                    <a:gd name="T10" fmla="*/ 0 w 144"/>
                    <a:gd name="T11" fmla="*/ 0 h 185"/>
                    <a:gd name="T12" fmla="*/ 0 w 1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5"/>
                    <a:gd name="T23" fmla="*/ 144 w 1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5">
                      <a:moveTo>
                        <a:pt x="0" y="151"/>
                      </a:moveTo>
                      <a:lnTo>
                        <a:pt x="41" y="168"/>
                      </a:lnTo>
                      <a:lnTo>
                        <a:pt x="82" y="185"/>
                      </a:lnTo>
                      <a:lnTo>
                        <a:pt x="144" y="34"/>
                      </a:lnTo>
                      <a:lnTo>
                        <a:pt x="103" y="17"/>
                      </a:lnTo>
                      <a:lnTo>
                        <a:pt x="62" y="0"/>
                      </a:lnTo>
                      <a:lnTo>
                        <a:pt x="0" y="15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28" name="Freeform 1856"/>
                <p:cNvSpPr>
                  <a:spLocks/>
                </p:cNvSpPr>
                <p:nvPr/>
              </p:nvSpPr>
              <p:spPr bwMode="auto">
                <a:xfrm>
                  <a:off x="4051" y="2380"/>
                  <a:ext cx="14" cy="10"/>
                </a:xfrm>
                <a:custGeom>
                  <a:avLst/>
                  <a:gdLst>
                    <a:gd name="T0" fmla="*/ 0 w 85"/>
                    <a:gd name="T1" fmla="*/ 0 h 60"/>
                    <a:gd name="T2" fmla="*/ 0 w 85"/>
                    <a:gd name="T3" fmla="*/ 0 h 60"/>
                    <a:gd name="T4" fmla="*/ 0 w 85"/>
                    <a:gd name="T5" fmla="*/ 0 h 60"/>
                    <a:gd name="T6" fmla="*/ 0 w 85"/>
                    <a:gd name="T7" fmla="*/ 0 h 60"/>
                    <a:gd name="T8" fmla="*/ 0 w 85"/>
                    <a:gd name="T9" fmla="*/ 0 h 60"/>
                    <a:gd name="T10" fmla="*/ 0 w 85"/>
                    <a:gd name="T11" fmla="*/ 0 h 60"/>
                    <a:gd name="T12" fmla="*/ 0 w 85"/>
                    <a:gd name="T13" fmla="*/ 0 h 60"/>
                    <a:gd name="T14" fmla="*/ 0 w 85"/>
                    <a:gd name="T15" fmla="*/ 0 h 60"/>
                    <a:gd name="T16" fmla="*/ 0 w 85"/>
                    <a:gd name="T17" fmla="*/ 0 h 60"/>
                    <a:gd name="T18" fmla="*/ 0 w 85"/>
                    <a:gd name="T19" fmla="*/ 0 h 60"/>
                    <a:gd name="T20" fmla="*/ 0 w 85"/>
                    <a:gd name="T21" fmla="*/ 0 h 60"/>
                    <a:gd name="T22" fmla="*/ 0 w 85"/>
                    <a:gd name="T23" fmla="*/ 0 h 60"/>
                    <a:gd name="T24" fmla="*/ 0 w 85"/>
                    <a:gd name="T25" fmla="*/ 0 h 60"/>
                    <a:gd name="T26" fmla="*/ 0 w 85"/>
                    <a:gd name="T27" fmla="*/ 0 h 60"/>
                    <a:gd name="T28" fmla="*/ 0 w 85"/>
                    <a:gd name="T29" fmla="*/ 0 h 60"/>
                    <a:gd name="T30" fmla="*/ 0 w 85"/>
                    <a:gd name="T31" fmla="*/ 0 h 6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0"/>
                    <a:gd name="T50" fmla="*/ 85 w 85"/>
                    <a:gd name="T51" fmla="*/ 60 h 6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0">
                      <a:moveTo>
                        <a:pt x="41" y="43"/>
                      </a:moveTo>
                      <a:lnTo>
                        <a:pt x="0" y="26"/>
                      </a:lnTo>
                      <a:lnTo>
                        <a:pt x="6" y="17"/>
                      </a:lnTo>
                      <a:lnTo>
                        <a:pt x="12" y="9"/>
                      </a:lnTo>
                      <a:lnTo>
                        <a:pt x="22" y="4"/>
                      </a:lnTo>
                      <a:lnTo>
                        <a:pt x="31" y="0"/>
                      </a:lnTo>
                      <a:lnTo>
                        <a:pt x="42" y="0"/>
                      </a:lnTo>
                      <a:lnTo>
                        <a:pt x="53" y="1"/>
                      </a:lnTo>
                      <a:lnTo>
                        <a:pt x="62" y="5"/>
                      </a:lnTo>
                      <a:lnTo>
                        <a:pt x="71" y="11"/>
                      </a:lnTo>
                      <a:lnTo>
                        <a:pt x="78" y="19"/>
                      </a:lnTo>
                      <a:lnTo>
                        <a:pt x="83" y="28"/>
                      </a:lnTo>
                      <a:lnTo>
                        <a:pt x="85" y="39"/>
                      </a:lnTo>
                      <a:lnTo>
                        <a:pt x="85" y="50"/>
                      </a:lnTo>
                      <a:lnTo>
                        <a:pt x="82" y="60"/>
                      </a:lnTo>
                      <a:lnTo>
                        <a:pt x="41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29" name="Freeform 1857"/>
                <p:cNvSpPr>
                  <a:spLocks/>
                </p:cNvSpPr>
                <p:nvPr/>
              </p:nvSpPr>
              <p:spPr bwMode="auto">
                <a:xfrm>
                  <a:off x="4051" y="2380"/>
                  <a:ext cx="14" cy="10"/>
                </a:xfrm>
                <a:custGeom>
                  <a:avLst/>
                  <a:gdLst>
                    <a:gd name="T0" fmla="*/ 0 w 85"/>
                    <a:gd name="T1" fmla="*/ 0 h 60"/>
                    <a:gd name="T2" fmla="*/ 0 w 85"/>
                    <a:gd name="T3" fmla="*/ 0 h 60"/>
                    <a:gd name="T4" fmla="*/ 0 w 85"/>
                    <a:gd name="T5" fmla="*/ 0 h 60"/>
                    <a:gd name="T6" fmla="*/ 0 w 85"/>
                    <a:gd name="T7" fmla="*/ 0 h 60"/>
                    <a:gd name="T8" fmla="*/ 0 w 85"/>
                    <a:gd name="T9" fmla="*/ 0 h 60"/>
                    <a:gd name="T10" fmla="*/ 0 w 85"/>
                    <a:gd name="T11" fmla="*/ 0 h 60"/>
                    <a:gd name="T12" fmla="*/ 0 w 85"/>
                    <a:gd name="T13" fmla="*/ 0 h 60"/>
                    <a:gd name="T14" fmla="*/ 0 w 85"/>
                    <a:gd name="T15" fmla="*/ 0 h 60"/>
                    <a:gd name="T16" fmla="*/ 0 w 85"/>
                    <a:gd name="T17" fmla="*/ 0 h 60"/>
                    <a:gd name="T18" fmla="*/ 0 w 85"/>
                    <a:gd name="T19" fmla="*/ 0 h 60"/>
                    <a:gd name="T20" fmla="*/ 0 w 85"/>
                    <a:gd name="T21" fmla="*/ 0 h 60"/>
                    <a:gd name="T22" fmla="*/ 0 w 85"/>
                    <a:gd name="T23" fmla="*/ 0 h 60"/>
                    <a:gd name="T24" fmla="*/ 0 w 85"/>
                    <a:gd name="T25" fmla="*/ 0 h 60"/>
                    <a:gd name="T26" fmla="*/ 0 w 85"/>
                    <a:gd name="T27" fmla="*/ 0 h 6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0"/>
                    <a:gd name="T44" fmla="*/ 85 w 85"/>
                    <a:gd name="T45" fmla="*/ 60 h 6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0">
                      <a:moveTo>
                        <a:pt x="0" y="26"/>
                      </a:moveTo>
                      <a:lnTo>
                        <a:pt x="6" y="17"/>
                      </a:lnTo>
                      <a:lnTo>
                        <a:pt x="12" y="9"/>
                      </a:lnTo>
                      <a:lnTo>
                        <a:pt x="22" y="4"/>
                      </a:lnTo>
                      <a:lnTo>
                        <a:pt x="31" y="0"/>
                      </a:lnTo>
                      <a:lnTo>
                        <a:pt x="42" y="0"/>
                      </a:lnTo>
                      <a:lnTo>
                        <a:pt x="53" y="1"/>
                      </a:lnTo>
                      <a:lnTo>
                        <a:pt x="62" y="5"/>
                      </a:lnTo>
                      <a:lnTo>
                        <a:pt x="71" y="11"/>
                      </a:lnTo>
                      <a:lnTo>
                        <a:pt x="78" y="19"/>
                      </a:lnTo>
                      <a:lnTo>
                        <a:pt x="83" y="28"/>
                      </a:lnTo>
                      <a:lnTo>
                        <a:pt x="85" y="39"/>
                      </a:lnTo>
                      <a:lnTo>
                        <a:pt x="85" y="50"/>
                      </a:lnTo>
                      <a:lnTo>
                        <a:pt x="82" y="6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30" name="Freeform 1858"/>
                <p:cNvSpPr>
                  <a:spLocks/>
                </p:cNvSpPr>
                <p:nvPr/>
              </p:nvSpPr>
              <p:spPr bwMode="auto">
                <a:xfrm>
                  <a:off x="3984" y="2416"/>
                  <a:ext cx="10" cy="14"/>
                </a:xfrm>
                <a:custGeom>
                  <a:avLst/>
                  <a:gdLst>
                    <a:gd name="T0" fmla="*/ 0 w 60"/>
                    <a:gd name="T1" fmla="*/ 0 h 85"/>
                    <a:gd name="T2" fmla="*/ 0 w 60"/>
                    <a:gd name="T3" fmla="*/ 0 h 85"/>
                    <a:gd name="T4" fmla="*/ 0 w 60"/>
                    <a:gd name="T5" fmla="*/ 0 h 85"/>
                    <a:gd name="T6" fmla="*/ 0 w 60"/>
                    <a:gd name="T7" fmla="*/ 0 h 85"/>
                    <a:gd name="T8" fmla="*/ 0 w 60"/>
                    <a:gd name="T9" fmla="*/ 0 h 85"/>
                    <a:gd name="T10" fmla="*/ 0 w 60"/>
                    <a:gd name="T11" fmla="*/ 0 h 85"/>
                    <a:gd name="T12" fmla="*/ 0 w 60"/>
                    <a:gd name="T13" fmla="*/ 0 h 85"/>
                    <a:gd name="T14" fmla="*/ 0 w 60"/>
                    <a:gd name="T15" fmla="*/ 0 h 85"/>
                    <a:gd name="T16" fmla="*/ 0 w 60"/>
                    <a:gd name="T17" fmla="*/ 0 h 85"/>
                    <a:gd name="T18" fmla="*/ 0 w 60"/>
                    <a:gd name="T19" fmla="*/ 0 h 85"/>
                    <a:gd name="T20" fmla="*/ 0 w 60"/>
                    <a:gd name="T21" fmla="*/ 0 h 85"/>
                    <a:gd name="T22" fmla="*/ 0 w 60"/>
                    <a:gd name="T23" fmla="*/ 0 h 85"/>
                    <a:gd name="T24" fmla="*/ 0 w 60"/>
                    <a:gd name="T25" fmla="*/ 0 h 85"/>
                    <a:gd name="T26" fmla="*/ 0 w 60"/>
                    <a:gd name="T27" fmla="*/ 0 h 85"/>
                    <a:gd name="T28" fmla="*/ 0 w 60"/>
                    <a:gd name="T29" fmla="*/ 0 h 85"/>
                    <a:gd name="T30" fmla="*/ 0 w 60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0"/>
                    <a:gd name="T49" fmla="*/ 0 h 85"/>
                    <a:gd name="T50" fmla="*/ 60 w 60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0" h="85">
                      <a:moveTo>
                        <a:pt x="17" y="44"/>
                      </a:moveTo>
                      <a:lnTo>
                        <a:pt x="0" y="3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1" y="2"/>
                      </a:lnTo>
                      <a:lnTo>
                        <a:pt x="40" y="7"/>
                      </a:lnTo>
                      <a:lnTo>
                        <a:pt x="49" y="13"/>
                      </a:lnTo>
                      <a:lnTo>
                        <a:pt x="55" y="22"/>
                      </a:lnTo>
                      <a:lnTo>
                        <a:pt x="59" y="32"/>
                      </a:lnTo>
                      <a:lnTo>
                        <a:pt x="60" y="42"/>
                      </a:lnTo>
                      <a:lnTo>
                        <a:pt x="60" y="53"/>
                      </a:lnTo>
                      <a:lnTo>
                        <a:pt x="56" y="63"/>
                      </a:lnTo>
                      <a:lnTo>
                        <a:pt x="51" y="72"/>
                      </a:lnTo>
                      <a:lnTo>
                        <a:pt x="43" y="79"/>
                      </a:lnTo>
                      <a:lnTo>
                        <a:pt x="34" y="85"/>
                      </a:lnTo>
                      <a:lnTo>
                        <a:pt x="17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31" name="Freeform 1859"/>
                <p:cNvSpPr>
                  <a:spLocks/>
                </p:cNvSpPr>
                <p:nvPr/>
              </p:nvSpPr>
              <p:spPr bwMode="auto">
                <a:xfrm>
                  <a:off x="3984" y="2416"/>
                  <a:ext cx="10" cy="14"/>
                </a:xfrm>
                <a:custGeom>
                  <a:avLst/>
                  <a:gdLst>
                    <a:gd name="T0" fmla="*/ 0 w 60"/>
                    <a:gd name="T1" fmla="*/ 0 h 85"/>
                    <a:gd name="T2" fmla="*/ 0 w 60"/>
                    <a:gd name="T3" fmla="*/ 0 h 85"/>
                    <a:gd name="T4" fmla="*/ 0 w 60"/>
                    <a:gd name="T5" fmla="*/ 0 h 85"/>
                    <a:gd name="T6" fmla="*/ 0 w 60"/>
                    <a:gd name="T7" fmla="*/ 0 h 85"/>
                    <a:gd name="T8" fmla="*/ 0 w 60"/>
                    <a:gd name="T9" fmla="*/ 0 h 85"/>
                    <a:gd name="T10" fmla="*/ 0 w 60"/>
                    <a:gd name="T11" fmla="*/ 0 h 85"/>
                    <a:gd name="T12" fmla="*/ 0 w 60"/>
                    <a:gd name="T13" fmla="*/ 0 h 85"/>
                    <a:gd name="T14" fmla="*/ 0 w 60"/>
                    <a:gd name="T15" fmla="*/ 0 h 85"/>
                    <a:gd name="T16" fmla="*/ 0 w 60"/>
                    <a:gd name="T17" fmla="*/ 0 h 85"/>
                    <a:gd name="T18" fmla="*/ 0 w 60"/>
                    <a:gd name="T19" fmla="*/ 0 h 85"/>
                    <a:gd name="T20" fmla="*/ 0 w 60"/>
                    <a:gd name="T21" fmla="*/ 0 h 85"/>
                    <a:gd name="T22" fmla="*/ 0 w 60"/>
                    <a:gd name="T23" fmla="*/ 0 h 85"/>
                    <a:gd name="T24" fmla="*/ 0 w 60"/>
                    <a:gd name="T25" fmla="*/ 0 h 85"/>
                    <a:gd name="T26" fmla="*/ 0 w 60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0"/>
                    <a:gd name="T43" fmla="*/ 0 h 85"/>
                    <a:gd name="T44" fmla="*/ 60 w 60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0" h="85">
                      <a:moveTo>
                        <a:pt x="0" y="3"/>
                      </a:move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1" y="2"/>
                      </a:lnTo>
                      <a:lnTo>
                        <a:pt x="40" y="7"/>
                      </a:lnTo>
                      <a:lnTo>
                        <a:pt x="49" y="13"/>
                      </a:lnTo>
                      <a:lnTo>
                        <a:pt x="55" y="22"/>
                      </a:lnTo>
                      <a:lnTo>
                        <a:pt x="59" y="32"/>
                      </a:lnTo>
                      <a:lnTo>
                        <a:pt x="60" y="42"/>
                      </a:lnTo>
                      <a:lnTo>
                        <a:pt x="60" y="53"/>
                      </a:lnTo>
                      <a:lnTo>
                        <a:pt x="56" y="63"/>
                      </a:lnTo>
                      <a:lnTo>
                        <a:pt x="51" y="72"/>
                      </a:lnTo>
                      <a:lnTo>
                        <a:pt x="43" y="79"/>
                      </a:lnTo>
                      <a:lnTo>
                        <a:pt x="34" y="8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32" name="Freeform 1860"/>
                <p:cNvSpPr>
                  <a:spLocks/>
                </p:cNvSpPr>
                <p:nvPr/>
              </p:nvSpPr>
              <p:spPr bwMode="auto">
                <a:xfrm>
                  <a:off x="3959" y="2416"/>
                  <a:ext cx="31" cy="24"/>
                </a:xfrm>
                <a:custGeom>
                  <a:avLst/>
                  <a:gdLst>
                    <a:gd name="T0" fmla="*/ 0 w 184"/>
                    <a:gd name="T1" fmla="*/ 0 h 145"/>
                    <a:gd name="T2" fmla="*/ 0 w 184"/>
                    <a:gd name="T3" fmla="*/ 0 h 145"/>
                    <a:gd name="T4" fmla="*/ 0 w 184"/>
                    <a:gd name="T5" fmla="*/ 0 h 145"/>
                    <a:gd name="T6" fmla="*/ 0 w 184"/>
                    <a:gd name="T7" fmla="*/ 0 h 145"/>
                    <a:gd name="T8" fmla="*/ 0 w 184"/>
                    <a:gd name="T9" fmla="*/ 0 h 145"/>
                    <a:gd name="T10" fmla="*/ 0 w 184"/>
                    <a:gd name="T11" fmla="*/ 0 h 145"/>
                    <a:gd name="T12" fmla="*/ 0 w 184"/>
                    <a:gd name="T13" fmla="*/ 0 h 1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5"/>
                    <a:gd name="T23" fmla="*/ 184 w 184"/>
                    <a:gd name="T24" fmla="*/ 145 h 1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5">
                      <a:moveTo>
                        <a:pt x="184" y="82"/>
                      </a:moveTo>
                      <a:lnTo>
                        <a:pt x="167" y="41"/>
                      </a:lnTo>
                      <a:lnTo>
                        <a:pt x="150" y="0"/>
                      </a:lnTo>
                      <a:lnTo>
                        <a:pt x="0" y="64"/>
                      </a:lnTo>
                      <a:lnTo>
                        <a:pt x="17" y="104"/>
                      </a:lnTo>
                      <a:lnTo>
                        <a:pt x="34" y="145"/>
                      </a:lnTo>
                      <a:lnTo>
                        <a:pt x="184" y="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33" name="Freeform 1861"/>
                <p:cNvSpPr>
                  <a:spLocks/>
                </p:cNvSpPr>
                <p:nvPr/>
              </p:nvSpPr>
              <p:spPr bwMode="auto">
                <a:xfrm>
                  <a:off x="3959" y="2416"/>
                  <a:ext cx="31" cy="24"/>
                </a:xfrm>
                <a:custGeom>
                  <a:avLst/>
                  <a:gdLst>
                    <a:gd name="T0" fmla="*/ 0 w 184"/>
                    <a:gd name="T1" fmla="*/ 0 h 145"/>
                    <a:gd name="T2" fmla="*/ 0 w 184"/>
                    <a:gd name="T3" fmla="*/ 0 h 145"/>
                    <a:gd name="T4" fmla="*/ 0 w 184"/>
                    <a:gd name="T5" fmla="*/ 0 h 145"/>
                    <a:gd name="T6" fmla="*/ 0 w 184"/>
                    <a:gd name="T7" fmla="*/ 0 h 145"/>
                    <a:gd name="T8" fmla="*/ 0 w 184"/>
                    <a:gd name="T9" fmla="*/ 0 h 145"/>
                    <a:gd name="T10" fmla="*/ 0 w 184"/>
                    <a:gd name="T11" fmla="*/ 0 h 145"/>
                    <a:gd name="T12" fmla="*/ 0 w 184"/>
                    <a:gd name="T13" fmla="*/ 0 h 1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5"/>
                    <a:gd name="T23" fmla="*/ 184 w 184"/>
                    <a:gd name="T24" fmla="*/ 145 h 1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5">
                      <a:moveTo>
                        <a:pt x="184" y="82"/>
                      </a:moveTo>
                      <a:lnTo>
                        <a:pt x="167" y="41"/>
                      </a:lnTo>
                      <a:lnTo>
                        <a:pt x="150" y="0"/>
                      </a:lnTo>
                      <a:lnTo>
                        <a:pt x="0" y="64"/>
                      </a:lnTo>
                      <a:lnTo>
                        <a:pt x="17" y="104"/>
                      </a:lnTo>
                      <a:lnTo>
                        <a:pt x="34" y="145"/>
                      </a:lnTo>
                      <a:lnTo>
                        <a:pt x="184" y="8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34" name="Freeform 1862"/>
                <p:cNvSpPr>
                  <a:spLocks/>
                </p:cNvSpPr>
                <p:nvPr/>
              </p:nvSpPr>
              <p:spPr bwMode="auto">
                <a:xfrm>
                  <a:off x="3955" y="2427"/>
                  <a:ext cx="7" cy="7"/>
                </a:xfrm>
                <a:custGeom>
                  <a:avLst/>
                  <a:gdLst>
                    <a:gd name="T0" fmla="*/ 0 w 41"/>
                    <a:gd name="T1" fmla="*/ 0 h 40"/>
                    <a:gd name="T2" fmla="*/ 0 w 41"/>
                    <a:gd name="T3" fmla="*/ 0 h 40"/>
                    <a:gd name="T4" fmla="*/ 0 w 41"/>
                    <a:gd name="T5" fmla="*/ 0 h 40"/>
                    <a:gd name="T6" fmla="*/ 0 w 41"/>
                    <a:gd name="T7" fmla="*/ 0 h 40"/>
                    <a:gd name="T8" fmla="*/ 0 w 41"/>
                    <a:gd name="T9" fmla="*/ 0 h 40"/>
                    <a:gd name="T10" fmla="*/ 0 w 41"/>
                    <a:gd name="T11" fmla="*/ 0 h 40"/>
                    <a:gd name="T12" fmla="*/ 0 w 41"/>
                    <a:gd name="T13" fmla="*/ 0 h 40"/>
                    <a:gd name="T14" fmla="*/ 0 w 41"/>
                    <a:gd name="T15" fmla="*/ 0 h 40"/>
                    <a:gd name="T16" fmla="*/ 0 w 41"/>
                    <a:gd name="T17" fmla="*/ 0 h 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1"/>
                    <a:gd name="T28" fmla="*/ 0 h 40"/>
                    <a:gd name="T29" fmla="*/ 41 w 41"/>
                    <a:gd name="T30" fmla="*/ 40 h 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1" h="40">
                      <a:moveTo>
                        <a:pt x="41" y="40"/>
                      </a:moveTo>
                      <a:lnTo>
                        <a:pt x="24" y="0"/>
                      </a:lnTo>
                      <a:lnTo>
                        <a:pt x="19" y="2"/>
                      </a:lnTo>
                      <a:lnTo>
                        <a:pt x="14" y="5"/>
                      </a:lnTo>
                      <a:lnTo>
                        <a:pt x="10" y="8"/>
                      </a:lnTo>
                      <a:lnTo>
                        <a:pt x="6" y="12"/>
                      </a:lnTo>
                      <a:lnTo>
                        <a:pt x="3" y="18"/>
                      </a:lnTo>
                      <a:lnTo>
                        <a:pt x="0" y="23"/>
                      </a:lnTo>
                      <a:lnTo>
                        <a:pt x="41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35" name="Freeform 1863"/>
                <p:cNvSpPr>
                  <a:spLocks/>
                </p:cNvSpPr>
                <p:nvPr/>
              </p:nvSpPr>
              <p:spPr bwMode="auto">
                <a:xfrm>
                  <a:off x="3955" y="2427"/>
                  <a:ext cx="4" cy="4"/>
                </a:xfrm>
                <a:custGeom>
                  <a:avLst/>
                  <a:gdLst>
                    <a:gd name="T0" fmla="*/ 0 w 24"/>
                    <a:gd name="T1" fmla="*/ 0 h 23"/>
                    <a:gd name="T2" fmla="*/ 0 w 24"/>
                    <a:gd name="T3" fmla="*/ 0 h 23"/>
                    <a:gd name="T4" fmla="*/ 0 w 24"/>
                    <a:gd name="T5" fmla="*/ 0 h 23"/>
                    <a:gd name="T6" fmla="*/ 0 w 24"/>
                    <a:gd name="T7" fmla="*/ 0 h 23"/>
                    <a:gd name="T8" fmla="*/ 0 w 24"/>
                    <a:gd name="T9" fmla="*/ 0 h 23"/>
                    <a:gd name="T10" fmla="*/ 0 w 24"/>
                    <a:gd name="T11" fmla="*/ 0 h 23"/>
                    <a:gd name="T12" fmla="*/ 0 w 24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"/>
                    <a:gd name="T22" fmla="*/ 0 h 23"/>
                    <a:gd name="T23" fmla="*/ 24 w 24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" h="23">
                      <a:moveTo>
                        <a:pt x="24" y="0"/>
                      </a:moveTo>
                      <a:lnTo>
                        <a:pt x="19" y="2"/>
                      </a:lnTo>
                      <a:lnTo>
                        <a:pt x="14" y="5"/>
                      </a:lnTo>
                      <a:lnTo>
                        <a:pt x="10" y="8"/>
                      </a:lnTo>
                      <a:lnTo>
                        <a:pt x="6" y="12"/>
                      </a:lnTo>
                      <a:lnTo>
                        <a:pt x="3" y="18"/>
                      </a:lnTo>
                      <a:lnTo>
                        <a:pt x="0" y="2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36" name="Freeform 1864"/>
                <p:cNvSpPr>
                  <a:spLocks/>
                </p:cNvSpPr>
                <p:nvPr/>
              </p:nvSpPr>
              <p:spPr bwMode="auto">
                <a:xfrm>
                  <a:off x="3945" y="2431"/>
                  <a:ext cx="24" cy="30"/>
                </a:xfrm>
                <a:custGeom>
                  <a:avLst/>
                  <a:gdLst>
                    <a:gd name="T0" fmla="*/ 0 w 144"/>
                    <a:gd name="T1" fmla="*/ 0 h 184"/>
                    <a:gd name="T2" fmla="*/ 0 w 144"/>
                    <a:gd name="T3" fmla="*/ 0 h 184"/>
                    <a:gd name="T4" fmla="*/ 0 w 144"/>
                    <a:gd name="T5" fmla="*/ 0 h 184"/>
                    <a:gd name="T6" fmla="*/ 0 w 144"/>
                    <a:gd name="T7" fmla="*/ 0 h 184"/>
                    <a:gd name="T8" fmla="*/ 0 w 144"/>
                    <a:gd name="T9" fmla="*/ 0 h 184"/>
                    <a:gd name="T10" fmla="*/ 0 w 144"/>
                    <a:gd name="T11" fmla="*/ 0 h 184"/>
                    <a:gd name="T12" fmla="*/ 0 w 144"/>
                    <a:gd name="T13" fmla="*/ 0 h 1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4"/>
                    <a:gd name="T23" fmla="*/ 144 w 144"/>
                    <a:gd name="T24" fmla="*/ 184 h 1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4">
                      <a:moveTo>
                        <a:pt x="144" y="34"/>
                      </a:moveTo>
                      <a:lnTo>
                        <a:pt x="103" y="17"/>
                      </a:lnTo>
                      <a:lnTo>
                        <a:pt x="62" y="0"/>
                      </a:lnTo>
                      <a:lnTo>
                        <a:pt x="0" y="150"/>
                      </a:lnTo>
                      <a:lnTo>
                        <a:pt x="41" y="167"/>
                      </a:lnTo>
                      <a:lnTo>
                        <a:pt x="82" y="184"/>
                      </a:lnTo>
                      <a:lnTo>
                        <a:pt x="144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37" name="Freeform 1865"/>
                <p:cNvSpPr>
                  <a:spLocks/>
                </p:cNvSpPr>
                <p:nvPr/>
              </p:nvSpPr>
              <p:spPr bwMode="auto">
                <a:xfrm>
                  <a:off x="3945" y="2431"/>
                  <a:ext cx="24" cy="30"/>
                </a:xfrm>
                <a:custGeom>
                  <a:avLst/>
                  <a:gdLst>
                    <a:gd name="T0" fmla="*/ 0 w 144"/>
                    <a:gd name="T1" fmla="*/ 0 h 184"/>
                    <a:gd name="T2" fmla="*/ 0 w 144"/>
                    <a:gd name="T3" fmla="*/ 0 h 184"/>
                    <a:gd name="T4" fmla="*/ 0 w 144"/>
                    <a:gd name="T5" fmla="*/ 0 h 184"/>
                    <a:gd name="T6" fmla="*/ 0 w 144"/>
                    <a:gd name="T7" fmla="*/ 0 h 184"/>
                    <a:gd name="T8" fmla="*/ 0 w 144"/>
                    <a:gd name="T9" fmla="*/ 0 h 184"/>
                    <a:gd name="T10" fmla="*/ 0 w 144"/>
                    <a:gd name="T11" fmla="*/ 0 h 184"/>
                    <a:gd name="T12" fmla="*/ 0 w 144"/>
                    <a:gd name="T13" fmla="*/ 0 h 1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4"/>
                    <a:gd name="T23" fmla="*/ 144 w 144"/>
                    <a:gd name="T24" fmla="*/ 184 h 1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4">
                      <a:moveTo>
                        <a:pt x="144" y="34"/>
                      </a:moveTo>
                      <a:lnTo>
                        <a:pt x="103" y="17"/>
                      </a:lnTo>
                      <a:lnTo>
                        <a:pt x="62" y="0"/>
                      </a:lnTo>
                      <a:lnTo>
                        <a:pt x="0" y="150"/>
                      </a:lnTo>
                      <a:lnTo>
                        <a:pt x="41" y="167"/>
                      </a:lnTo>
                      <a:lnTo>
                        <a:pt x="82" y="184"/>
                      </a:lnTo>
                      <a:lnTo>
                        <a:pt x="144" y="3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38" name="Freeform 1866"/>
                <p:cNvSpPr>
                  <a:spLocks/>
                </p:cNvSpPr>
                <p:nvPr/>
              </p:nvSpPr>
              <p:spPr bwMode="auto">
                <a:xfrm>
                  <a:off x="3945" y="2456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w 85"/>
                    <a:gd name="T29" fmla="*/ 0 h 61"/>
                    <a:gd name="T30" fmla="*/ 0 w 85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1"/>
                    <a:gd name="T50" fmla="*/ 85 w 85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1">
                      <a:moveTo>
                        <a:pt x="44" y="17"/>
                      </a:moveTo>
                      <a:lnTo>
                        <a:pt x="85" y="34"/>
                      </a:lnTo>
                      <a:lnTo>
                        <a:pt x="79" y="44"/>
                      </a:lnTo>
                      <a:lnTo>
                        <a:pt x="73" y="51"/>
                      </a:lnTo>
                      <a:lnTo>
                        <a:pt x="63" y="56"/>
                      </a:lnTo>
                      <a:lnTo>
                        <a:pt x="54" y="61"/>
                      </a:lnTo>
                      <a:lnTo>
                        <a:pt x="43" y="61"/>
                      </a:lnTo>
                      <a:lnTo>
                        <a:pt x="32" y="60"/>
                      </a:lnTo>
                      <a:lnTo>
                        <a:pt x="23" y="55"/>
                      </a:lnTo>
                      <a:lnTo>
                        <a:pt x="14" y="49"/>
                      </a:lnTo>
                      <a:lnTo>
                        <a:pt x="7" y="41"/>
                      </a:lnTo>
                      <a:lnTo>
                        <a:pt x="2" y="32"/>
                      </a:lnTo>
                      <a:lnTo>
                        <a:pt x="0" y="21"/>
                      </a:lnTo>
                      <a:lnTo>
                        <a:pt x="0" y="10"/>
                      </a:lnTo>
                      <a:lnTo>
                        <a:pt x="3" y="0"/>
                      </a:lnTo>
                      <a:lnTo>
                        <a:pt x="44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39" name="Freeform 1867"/>
                <p:cNvSpPr>
                  <a:spLocks/>
                </p:cNvSpPr>
                <p:nvPr/>
              </p:nvSpPr>
              <p:spPr bwMode="auto">
                <a:xfrm>
                  <a:off x="3945" y="2456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1"/>
                    <a:gd name="T44" fmla="*/ 85 w 85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1">
                      <a:moveTo>
                        <a:pt x="85" y="34"/>
                      </a:moveTo>
                      <a:lnTo>
                        <a:pt x="79" y="44"/>
                      </a:lnTo>
                      <a:lnTo>
                        <a:pt x="73" y="51"/>
                      </a:lnTo>
                      <a:lnTo>
                        <a:pt x="63" y="56"/>
                      </a:lnTo>
                      <a:lnTo>
                        <a:pt x="54" y="61"/>
                      </a:lnTo>
                      <a:lnTo>
                        <a:pt x="43" y="61"/>
                      </a:lnTo>
                      <a:lnTo>
                        <a:pt x="32" y="60"/>
                      </a:lnTo>
                      <a:lnTo>
                        <a:pt x="23" y="55"/>
                      </a:lnTo>
                      <a:lnTo>
                        <a:pt x="14" y="49"/>
                      </a:lnTo>
                      <a:lnTo>
                        <a:pt x="7" y="41"/>
                      </a:lnTo>
                      <a:lnTo>
                        <a:pt x="2" y="32"/>
                      </a:lnTo>
                      <a:lnTo>
                        <a:pt x="0" y="21"/>
                      </a:lnTo>
                      <a:lnTo>
                        <a:pt x="0" y="10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40" name="Freeform 1868"/>
                <p:cNvSpPr>
                  <a:spLocks/>
                </p:cNvSpPr>
                <p:nvPr/>
              </p:nvSpPr>
              <p:spPr bwMode="auto">
                <a:xfrm>
                  <a:off x="4157" y="2380"/>
                  <a:ext cx="14" cy="10"/>
                </a:xfrm>
                <a:custGeom>
                  <a:avLst/>
                  <a:gdLst>
                    <a:gd name="T0" fmla="*/ 0 w 85"/>
                    <a:gd name="T1" fmla="*/ 0 h 60"/>
                    <a:gd name="T2" fmla="*/ 0 w 85"/>
                    <a:gd name="T3" fmla="*/ 0 h 60"/>
                    <a:gd name="T4" fmla="*/ 0 w 85"/>
                    <a:gd name="T5" fmla="*/ 0 h 60"/>
                    <a:gd name="T6" fmla="*/ 0 w 85"/>
                    <a:gd name="T7" fmla="*/ 0 h 60"/>
                    <a:gd name="T8" fmla="*/ 0 w 85"/>
                    <a:gd name="T9" fmla="*/ 0 h 60"/>
                    <a:gd name="T10" fmla="*/ 0 w 85"/>
                    <a:gd name="T11" fmla="*/ 0 h 60"/>
                    <a:gd name="T12" fmla="*/ 0 w 85"/>
                    <a:gd name="T13" fmla="*/ 0 h 60"/>
                    <a:gd name="T14" fmla="*/ 0 w 85"/>
                    <a:gd name="T15" fmla="*/ 0 h 60"/>
                    <a:gd name="T16" fmla="*/ 0 w 85"/>
                    <a:gd name="T17" fmla="*/ 0 h 60"/>
                    <a:gd name="T18" fmla="*/ 0 w 85"/>
                    <a:gd name="T19" fmla="*/ 0 h 60"/>
                    <a:gd name="T20" fmla="*/ 0 w 85"/>
                    <a:gd name="T21" fmla="*/ 0 h 60"/>
                    <a:gd name="T22" fmla="*/ 0 w 85"/>
                    <a:gd name="T23" fmla="*/ 0 h 60"/>
                    <a:gd name="T24" fmla="*/ 0 w 85"/>
                    <a:gd name="T25" fmla="*/ 0 h 60"/>
                    <a:gd name="T26" fmla="*/ 0 w 85"/>
                    <a:gd name="T27" fmla="*/ 0 h 60"/>
                    <a:gd name="T28" fmla="*/ 0 w 85"/>
                    <a:gd name="T29" fmla="*/ 0 h 60"/>
                    <a:gd name="T30" fmla="*/ 0 w 85"/>
                    <a:gd name="T31" fmla="*/ 0 h 6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0"/>
                    <a:gd name="T50" fmla="*/ 85 w 85"/>
                    <a:gd name="T51" fmla="*/ 60 h 6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0">
                      <a:moveTo>
                        <a:pt x="44" y="43"/>
                      </a:moveTo>
                      <a:lnTo>
                        <a:pt x="3" y="60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8"/>
                      </a:lnTo>
                      <a:lnTo>
                        <a:pt x="7" y="19"/>
                      </a:lnTo>
                      <a:lnTo>
                        <a:pt x="14" y="11"/>
                      </a:lnTo>
                      <a:lnTo>
                        <a:pt x="23" y="5"/>
                      </a:lnTo>
                      <a:lnTo>
                        <a:pt x="32" y="1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3" y="4"/>
                      </a:lnTo>
                      <a:lnTo>
                        <a:pt x="73" y="9"/>
                      </a:lnTo>
                      <a:lnTo>
                        <a:pt x="79" y="17"/>
                      </a:lnTo>
                      <a:lnTo>
                        <a:pt x="85" y="26"/>
                      </a:lnTo>
                      <a:lnTo>
                        <a:pt x="44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41" name="Freeform 1869"/>
                <p:cNvSpPr>
                  <a:spLocks/>
                </p:cNvSpPr>
                <p:nvPr/>
              </p:nvSpPr>
              <p:spPr bwMode="auto">
                <a:xfrm>
                  <a:off x="4157" y="2380"/>
                  <a:ext cx="14" cy="10"/>
                </a:xfrm>
                <a:custGeom>
                  <a:avLst/>
                  <a:gdLst>
                    <a:gd name="T0" fmla="*/ 0 w 85"/>
                    <a:gd name="T1" fmla="*/ 0 h 60"/>
                    <a:gd name="T2" fmla="*/ 0 w 85"/>
                    <a:gd name="T3" fmla="*/ 0 h 60"/>
                    <a:gd name="T4" fmla="*/ 0 w 85"/>
                    <a:gd name="T5" fmla="*/ 0 h 60"/>
                    <a:gd name="T6" fmla="*/ 0 w 85"/>
                    <a:gd name="T7" fmla="*/ 0 h 60"/>
                    <a:gd name="T8" fmla="*/ 0 w 85"/>
                    <a:gd name="T9" fmla="*/ 0 h 60"/>
                    <a:gd name="T10" fmla="*/ 0 w 85"/>
                    <a:gd name="T11" fmla="*/ 0 h 60"/>
                    <a:gd name="T12" fmla="*/ 0 w 85"/>
                    <a:gd name="T13" fmla="*/ 0 h 60"/>
                    <a:gd name="T14" fmla="*/ 0 w 85"/>
                    <a:gd name="T15" fmla="*/ 0 h 60"/>
                    <a:gd name="T16" fmla="*/ 0 w 85"/>
                    <a:gd name="T17" fmla="*/ 0 h 60"/>
                    <a:gd name="T18" fmla="*/ 0 w 85"/>
                    <a:gd name="T19" fmla="*/ 0 h 60"/>
                    <a:gd name="T20" fmla="*/ 0 w 85"/>
                    <a:gd name="T21" fmla="*/ 0 h 60"/>
                    <a:gd name="T22" fmla="*/ 0 w 85"/>
                    <a:gd name="T23" fmla="*/ 0 h 60"/>
                    <a:gd name="T24" fmla="*/ 0 w 85"/>
                    <a:gd name="T25" fmla="*/ 0 h 60"/>
                    <a:gd name="T26" fmla="*/ 0 w 85"/>
                    <a:gd name="T27" fmla="*/ 0 h 6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0"/>
                    <a:gd name="T44" fmla="*/ 85 w 85"/>
                    <a:gd name="T45" fmla="*/ 60 h 6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0">
                      <a:moveTo>
                        <a:pt x="3" y="60"/>
                      </a:move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8"/>
                      </a:lnTo>
                      <a:lnTo>
                        <a:pt x="7" y="19"/>
                      </a:lnTo>
                      <a:lnTo>
                        <a:pt x="14" y="11"/>
                      </a:lnTo>
                      <a:lnTo>
                        <a:pt x="23" y="5"/>
                      </a:lnTo>
                      <a:lnTo>
                        <a:pt x="32" y="1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3" y="4"/>
                      </a:lnTo>
                      <a:lnTo>
                        <a:pt x="73" y="9"/>
                      </a:lnTo>
                      <a:lnTo>
                        <a:pt x="79" y="17"/>
                      </a:lnTo>
                      <a:lnTo>
                        <a:pt x="85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42" name="Freeform 1870"/>
                <p:cNvSpPr>
                  <a:spLocks/>
                </p:cNvSpPr>
                <p:nvPr/>
              </p:nvSpPr>
              <p:spPr bwMode="auto">
                <a:xfrm>
                  <a:off x="4158" y="2385"/>
                  <a:ext cx="23" cy="31"/>
                </a:xfrm>
                <a:custGeom>
                  <a:avLst/>
                  <a:gdLst>
                    <a:gd name="T0" fmla="*/ 0 w 144"/>
                    <a:gd name="T1" fmla="*/ 0 h 185"/>
                    <a:gd name="T2" fmla="*/ 0 w 144"/>
                    <a:gd name="T3" fmla="*/ 0 h 185"/>
                    <a:gd name="T4" fmla="*/ 0 w 144"/>
                    <a:gd name="T5" fmla="*/ 0 h 185"/>
                    <a:gd name="T6" fmla="*/ 0 w 144"/>
                    <a:gd name="T7" fmla="*/ 0 h 185"/>
                    <a:gd name="T8" fmla="*/ 0 w 144"/>
                    <a:gd name="T9" fmla="*/ 0 h 185"/>
                    <a:gd name="T10" fmla="*/ 0 w 144"/>
                    <a:gd name="T11" fmla="*/ 0 h 185"/>
                    <a:gd name="T12" fmla="*/ 0 w 1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5"/>
                    <a:gd name="T23" fmla="*/ 144 w 1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5">
                      <a:moveTo>
                        <a:pt x="82" y="0"/>
                      </a:move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2" y="185"/>
                      </a:lnTo>
                      <a:lnTo>
                        <a:pt x="103" y="168"/>
                      </a:lnTo>
                      <a:lnTo>
                        <a:pt x="144" y="151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43" name="Freeform 1871"/>
                <p:cNvSpPr>
                  <a:spLocks/>
                </p:cNvSpPr>
                <p:nvPr/>
              </p:nvSpPr>
              <p:spPr bwMode="auto">
                <a:xfrm>
                  <a:off x="4158" y="2385"/>
                  <a:ext cx="23" cy="31"/>
                </a:xfrm>
                <a:custGeom>
                  <a:avLst/>
                  <a:gdLst>
                    <a:gd name="T0" fmla="*/ 0 w 144"/>
                    <a:gd name="T1" fmla="*/ 0 h 185"/>
                    <a:gd name="T2" fmla="*/ 0 w 144"/>
                    <a:gd name="T3" fmla="*/ 0 h 185"/>
                    <a:gd name="T4" fmla="*/ 0 w 144"/>
                    <a:gd name="T5" fmla="*/ 0 h 185"/>
                    <a:gd name="T6" fmla="*/ 0 w 144"/>
                    <a:gd name="T7" fmla="*/ 0 h 185"/>
                    <a:gd name="T8" fmla="*/ 0 w 144"/>
                    <a:gd name="T9" fmla="*/ 0 h 185"/>
                    <a:gd name="T10" fmla="*/ 0 w 144"/>
                    <a:gd name="T11" fmla="*/ 0 h 185"/>
                    <a:gd name="T12" fmla="*/ 0 w 1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5"/>
                    <a:gd name="T23" fmla="*/ 144 w 1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5">
                      <a:moveTo>
                        <a:pt x="82" y="0"/>
                      </a:move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2" y="185"/>
                      </a:lnTo>
                      <a:lnTo>
                        <a:pt x="103" y="168"/>
                      </a:lnTo>
                      <a:lnTo>
                        <a:pt x="144" y="151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44" name="Freeform 1872"/>
                <p:cNvSpPr>
                  <a:spLocks/>
                </p:cNvSpPr>
                <p:nvPr/>
              </p:nvSpPr>
              <p:spPr bwMode="auto">
                <a:xfrm>
                  <a:off x="4168" y="2413"/>
                  <a:ext cx="7" cy="6"/>
                </a:xfrm>
                <a:custGeom>
                  <a:avLst/>
                  <a:gdLst>
                    <a:gd name="T0" fmla="*/ 0 w 41"/>
                    <a:gd name="T1" fmla="*/ 0 h 41"/>
                    <a:gd name="T2" fmla="*/ 0 w 41"/>
                    <a:gd name="T3" fmla="*/ 0 h 41"/>
                    <a:gd name="T4" fmla="*/ 0 w 41"/>
                    <a:gd name="T5" fmla="*/ 0 h 41"/>
                    <a:gd name="T6" fmla="*/ 0 w 41"/>
                    <a:gd name="T7" fmla="*/ 0 h 41"/>
                    <a:gd name="T8" fmla="*/ 0 w 41"/>
                    <a:gd name="T9" fmla="*/ 0 h 41"/>
                    <a:gd name="T10" fmla="*/ 0 w 41"/>
                    <a:gd name="T11" fmla="*/ 0 h 41"/>
                    <a:gd name="T12" fmla="*/ 0 w 41"/>
                    <a:gd name="T13" fmla="*/ 0 h 41"/>
                    <a:gd name="T14" fmla="*/ 0 w 41"/>
                    <a:gd name="T15" fmla="*/ 0 h 41"/>
                    <a:gd name="T16" fmla="*/ 0 w 41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1"/>
                    <a:gd name="T28" fmla="*/ 0 h 41"/>
                    <a:gd name="T29" fmla="*/ 41 w 41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1" h="41">
                      <a:moveTo>
                        <a:pt x="41" y="0"/>
                      </a:moveTo>
                      <a:lnTo>
                        <a:pt x="0" y="17"/>
                      </a:lnTo>
                      <a:lnTo>
                        <a:pt x="2" y="21"/>
                      </a:lnTo>
                      <a:lnTo>
                        <a:pt x="6" y="27"/>
                      </a:lnTo>
                      <a:lnTo>
                        <a:pt x="9" y="31"/>
                      </a:lnTo>
                      <a:lnTo>
                        <a:pt x="13" y="34"/>
                      </a:lnTo>
                      <a:lnTo>
                        <a:pt x="17" y="37"/>
                      </a:lnTo>
                      <a:lnTo>
                        <a:pt x="24" y="41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45" name="Freeform 1873"/>
                <p:cNvSpPr>
                  <a:spLocks/>
                </p:cNvSpPr>
                <p:nvPr/>
              </p:nvSpPr>
              <p:spPr bwMode="auto">
                <a:xfrm>
                  <a:off x="4168" y="2416"/>
                  <a:ext cx="4" cy="3"/>
                </a:xfrm>
                <a:custGeom>
                  <a:avLst/>
                  <a:gdLst>
                    <a:gd name="T0" fmla="*/ 0 w 24"/>
                    <a:gd name="T1" fmla="*/ 0 h 24"/>
                    <a:gd name="T2" fmla="*/ 0 w 24"/>
                    <a:gd name="T3" fmla="*/ 0 h 24"/>
                    <a:gd name="T4" fmla="*/ 0 w 24"/>
                    <a:gd name="T5" fmla="*/ 0 h 24"/>
                    <a:gd name="T6" fmla="*/ 0 w 24"/>
                    <a:gd name="T7" fmla="*/ 0 h 24"/>
                    <a:gd name="T8" fmla="*/ 0 w 24"/>
                    <a:gd name="T9" fmla="*/ 0 h 24"/>
                    <a:gd name="T10" fmla="*/ 0 w 24"/>
                    <a:gd name="T11" fmla="*/ 0 h 24"/>
                    <a:gd name="T12" fmla="*/ 0 w 24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"/>
                    <a:gd name="T22" fmla="*/ 0 h 24"/>
                    <a:gd name="T23" fmla="*/ 24 w 24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" h="24">
                      <a:moveTo>
                        <a:pt x="0" y="0"/>
                      </a:moveTo>
                      <a:lnTo>
                        <a:pt x="2" y="4"/>
                      </a:lnTo>
                      <a:lnTo>
                        <a:pt x="6" y="10"/>
                      </a:lnTo>
                      <a:lnTo>
                        <a:pt x="9" y="14"/>
                      </a:lnTo>
                      <a:lnTo>
                        <a:pt x="13" y="17"/>
                      </a:lnTo>
                      <a:lnTo>
                        <a:pt x="17" y="20"/>
                      </a:lnTo>
                      <a:lnTo>
                        <a:pt x="24" y="2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46" name="Freeform 1874"/>
                <p:cNvSpPr>
                  <a:spLocks/>
                </p:cNvSpPr>
                <p:nvPr/>
              </p:nvSpPr>
              <p:spPr bwMode="auto">
                <a:xfrm>
                  <a:off x="4172" y="2406"/>
                  <a:ext cx="31" cy="24"/>
                </a:xfrm>
                <a:custGeom>
                  <a:avLst/>
                  <a:gdLst>
                    <a:gd name="T0" fmla="*/ 0 w 185"/>
                    <a:gd name="T1" fmla="*/ 0 h 144"/>
                    <a:gd name="T2" fmla="*/ 0 w 185"/>
                    <a:gd name="T3" fmla="*/ 0 h 144"/>
                    <a:gd name="T4" fmla="*/ 0 w 185"/>
                    <a:gd name="T5" fmla="*/ 0 h 144"/>
                    <a:gd name="T6" fmla="*/ 0 w 185"/>
                    <a:gd name="T7" fmla="*/ 0 h 144"/>
                    <a:gd name="T8" fmla="*/ 0 w 185"/>
                    <a:gd name="T9" fmla="*/ 0 h 144"/>
                    <a:gd name="T10" fmla="*/ 0 w 185"/>
                    <a:gd name="T11" fmla="*/ 0 h 144"/>
                    <a:gd name="T12" fmla="*/ 0 w 185"/>
                    <a:gd name="T13" fmla="*/ 0 h 1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4"/>
                    <a:gd name="T23" fmla="*/ 185 w 185"/>
                    <a:gd name="T24" fmla="*/ 144 h 1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4">
                      <a:moveTo>
                        <a:pt x="34" y="0"/>
                      </a:moveTo>
                      <a:lnTo>
                        <a:pt x="17" y="41"/>
                      </a:lnTo>
                      <a:lnTo>
                        <a:pt x="0" y="82"/>
                      </a:lnTo>
                      <a:lnTo>
                        <a:pt x="150" y="144"/>
                      </a:lnTo>
                      <a:lnTo>
                        <a:pt x="168" y="103"/>
                      </a:lnTo>
                      <a:lnTo>
                        <a:pt x="185" y="6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47" name="Freeform 1875"/>
                <p:cNvSpPr>
                  <a:spLocks/>
                </p:cNvSpPr>
                <p:nvPr/>
              </p:nvSpPr>
              <p:spPr bwMode="auto">
                <a:xfrm>
                  <a:off x="4172" y="2406"/>
                  <a:ext cx="31" cy="24"/>
                </a:xfrm>
                <a:custGeom>
                  <a:avLst/>
                  <a:gdLst>
                    <a:gd name="T0" fmla="*/ 0 w 185"/>
                    <a:gd name="T1" fmla="*/ 0 h 144"/>
                    <a:gd name="T2" fmla="*/ 0 w 185"/>
                    <a:gd name="T3" fmla="*/ 0 h 144"/>
                    <a:gd name="T4" fmla="*/ 0 w 185"/>
                    <a:gd name="T5" fmla="*/ 0 h 144"/>
                    <a:gd name="T6" fmla="*/ 0 w 185"/>
                    <a:gd name="T7" fmla="*/ 0 h 144"/>
                    <a:gd name="T8" fmla="*/ 0 w 185"/>
                    <a:gd name="T9" fmla="*/ 0 h 144"/>
                    <a:gd name="T10" fmla="*/ 0 w 185"/>
                    <a:gd name="T11" fmla="*/ 0 h 144"/>
                    <a:gd name="T12" fmla="*/ 0 w 185"/>
                    <a:gd name="T13" fmla="*/ 0 h 1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5"/>
                    <a:gd name="T22" fmla="*/ 0 h 144"/>
                    <a:gd name="T23" fmla="*/ 185 w 185"/>
                    <a:gd name="T24" fmla="*/ 144 h 1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5" h="144">
                      <a:moveTo>
                        <a:pt x="34" y="0"/>
                      </a:moveTo>
                      <a:lnTo>
                        <a:pt x="17" y="41"/>
                      </a:lnTo>
                      <a:lnTo>
                        <a:pt x="0" y="82"/>
                      </a:lnTo>
                      <a:lnTo>
                        <a:pt x="150" y="144"/>
                      </a:lnTo>
                      <a:lnTo>
                        <a:pt x="168" y="103"/>
                      </a:lnTo>
                      <a:lnTo>
                        <a:pt x="185" y="6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48" name="Freeform 1876"/>
                <p:cNvSpPr>
                  <a:spLocks/>
                </p:cNvSpPr>
                <p:nvPr/>
              </p:nvSpPr>
              <p:spPr bwMode="auto">
                <a:xfrm>
                  <a:off x="4197" y="2416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w 61"/>
                    <a:gd name="T29" fmla="*/ 0 h 85"/>
                    <a:gd name="T30" fmla="*/ 0 w 61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5"/>
                    <a:gd name="T50" fmla="*/ 61 w 61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5">
                      <a:moveTo>
                        <a:pt x="18" y="41"/>
                      </a:moveTo>
                      <a:lnTo>
                        <a:pt x="35" y="0"/>
                      </a:lnTo>
                      <a:lnTo>
                        <a:pt x="44" y="6"/>
                      </a:lnTo>
                      <a:lnTo>
                        <a:pt x="52" y="12"/>
                      </a:lnTo>
                      <a:lnTo>
                        <a:pt x="57" y="22"/>
                      </a:lnTo>
                      <a:lnTo>
                        <a:pt x="61" y="31"/>
                      </a:lnTo>
                      <a:lnTo>
                        <a:pt x="61" y="42"/>
                      </a:lnTo>
                      <a:lnTo>
                        <a:pt x="60" y="53"/>
                      </a:lnTo>
                      <a:lnTo>
                        <a:pt x="56" y="62"/>
                      </a:lnTo>
                      <a:lnTo>
                        <a:pt x="50" y="71"/>
                      </a:lnTo>
                      <a:lnTo>
                        <a:pt x="42" y="78"/>
                      </a:lnTo>
                      <a:lnTo>
                        <a:pt x="33" y="83"/>
                      </a:lnTo>
                      <a:lnTo>
                        <a:pt x="22" y="85"/>
                      </a:lnTo>
                      <a:lnTo>
                        <a:pt x="11" y="85"/>
                      </a:lnTo>
                      <a:lnTo>
                        <a:pt x="0" y="82"/>
                      </a:lnTo>
                      <a:lnTo>
                        <a:pt x="18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49" name="Freeform 1877"/>
                <p:cNvSpPr>
                  <a:spLocks/>
                </p:cNvSpPr>
                <p:nvPr/>
              </p:nvSpPr>
              <p:spPr bwMode="auto">
                <a:xfrm>
                  <a:off x="4197" y="2416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5"/>
                    <a:gd name="T44" fmla="*/ 61 w 61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5">
                      <a:moveTo>
                        <a:pt x="35" y="0"/>
                      </a:moveTo>
                      <a:lnTo>
                        <a:pt x="44" y="6"/>
                      </a:lnTo>
                      <a:lnTo>
                        <a:pt x="52" y="12"/>
                      </a:lnTo>
                      <a:lnTo>
                        <a:pt x="57" y="22"/>
                      </a:lnTo>
                      <a:lnTo>
                        <a:pt x="61" y="31"/>
                      </a:lnTo>
                      <a:lnTo>
                        <a:pt x="61" y="42"/>
                      </a:lnTo>
                      <a:lnTo>
                        <a:pt x="60" y="53"/>
                      </a:lnTo>
                      <a:lnTo>
                        <a:pt x="56" y="62"/>
                      </a:lnTo>
                      <a:lnTo>
                        <a:pt x="50" y="71"/>
                      </a:lnTo>
                      <a:lnTo>
                        <a:pt x="42" y="78"/>
                      </a:lnTo>
                      <a:lnTo>
                        <a:pt x="33" y="83"/>
                      </a:lnTo>
                      <a:lnTo>
                        <a:pt x="22" y="85"/>
                      </a:lnTo>
                      <a:lnTo>
                        <a:pt x="11" y="85"/>
                      </a:lnTo>
                      <a:lnTo>
                        <a:pt x="0" y="8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50" name="Freeform 1878"/>
                <p:cNvSpPr>
                  <a:spLocks/>
                </p:cNvSpPr>
                <p:nvPr/>
              </p:nvSpPr>
              <p:spPr bwMode="auto">
                <a:xfrm>
                  <a:off x="4393" y="2380"/>
                  <a:ext cx="14" cy="10"/>
                </a:xfrm>
                <a:custGeom>
                  <a:avLst/>
                  <a:gdLst>
                    <a:gd name="T0" fmla="*/ 0 w 84"/>
                    <a:gd name="T1" fmla="*/ 0 h 60"/>
                    <a:gd name="T2" fmla="*/ 0 w 84"/>
                    <a:gd name="T3" fmla="*/ 0 h 60"/>
                    <a:gd name="T4" fmla="*/ 0 w 84"/>
                    <a:gd name="T5" fmla="*/ 0 h 60"/>
                    <a:gd name="T6" fmla="*/ 0 w 84"/>
                    <a:gd name="T7" fmla="*/ 0 h 60"/>
                    <a:gd name="T8" fmla="*/ 0 w 84"/>
                    <a:gd name="T9" fmla="*/ 0 h 60"/>
                    <a:gd name="T10" fmla="*/ 0 w 84"/>
                    <a:gd name="T11" fmla="*/ 0 h 60"/>
                    <a:gd name="T12" fmla="*/ 0 w 84"/>
                    <a:gd name="T13" fmla="*/ 0 h 60"/>
                    <a:gd name="T14" fmla="*/ 0 w 84"/>
                    <a:gd name="T15" fmla="*/ 0 h 60"/>
                    <a:gd name="T16" fmla="*/ 0 w 84"/>
                    <a:gd name="T17" fmla="*/ 0 h 60"/>
                    <a:gd name="T18" fmla="*/ 0 w 84"/>
                    <a:gd name="T19" fmla="*/ 0 h 60"/>
                    <a:gd name="T20" fmla="*/ 0 w 84"/>
                    <a:gd name="T21" fmla="*/ 0 h 60"/>
                    <a:gd name="T22" fmla="*/ 0 w 84"/>
                    <a:gd name="T23" fmla="*/ 0 h 60"/>
                    <a:gd name="T24" fmla="*/ 0 w 84"/>
                    <a:gd name="T25" fmla="*/ 0 h 60"/>
                    <a:gd name="T26" fmla="*/ 0 w 84"/>
                    <a:gd name="T27" fmla="*/ 0 h 60"/>
                    <a:gd name="T28" fmla="*/ 0 w 84"/>
                    <a:gd name="T29" fmla="*/ 0 h 60"/>
                    <a:gd name="T30" fmla="*/ 0 w 84"/>
                    <a:gd name="T31" fmla="*/ 0 h 6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4"/>
                    <a:gd name="T49" fmla="*/ 0 h 60"/>
                    <a:gd name="T50" fmla="*/ 84 w 84"/>
                    <a:gd name="T51" fmla="*/ 60 h 6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4" h="60">
                      <a:moveTo>
                        <a:pt x="44" y="43"/>
                      </a:moveTo>
                      <a:lnTo>
                        <a:pt x="3" y="60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6" y="20"/>
                      </a:lnTo>
                      <a:lnTo>
                        <a:pt x="13" y="11"/>
                      </a:lnTo>
                      <a:lnTo>
                        <a:pt x="21" y="5"/>
                      </a:lnTo>
                      <a:lnTo>
                        <a:pt x="32" y="1"/>
                      </a:lnTo>
                      <a:lnTo>
                        <a:pt x="43" y="0"/>
                      </a:lnTo>
                      <a:lnTo>
                        <a:pt x="53" y="0"/>
                      </a:lnTo>
                      <a:lnTo>
                        <a:pt x="63" y="4"/>
                      </a:lnTo>
                      <a:lnTo>
                        <a:pt x="72" y="9"/>
                      </a:lnTo>
                      <a:lnTo>
                        <a:pt x="79" y="17"/>
                      </a:lnTo>
                      <a:lnTo>
                        <a:pt x="84" y="26"/>
                      </a:lnTo>
                      <a:lnTo>
                        <a:pt x="44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51" name="Freeform 1879"/>
                <p:cNvSpPr>
                  <a:spLocks/>
                </p:cNvSpPr>
                <p:nvPr/>
              </p:nvSpPr>
              <p:spPr bwMode="auto">
                <a:xfrm>
                  <a:off x="4393" y="2380"/>
                  <a:ext cx="14" cy="10"/>
                </a:xfrm>
                <a:custGeom>
                  <a:avLst/>
                  <a:gdLst>
                    <a:gd name="T0" fmla="*/ 0 w 84"/>
                    <a:gd name="T1" fmla="*/ 0 h 60"/>
                    <a:gd name="T2" fmla="*/ 0 w 84"/>
                    <a:gd name="T3" fmla="*/ 0 h 60"/>
                    <a:gd name="T4" fmla="*/ 0 w 84"/>
                    <a:gd name="T5" fmla="*/ 0 h 60"/>
                    <a:gd name="T6" fmla="*/ 0 w 84"/>
                    <a:gd name="T7" fmla="*/ 0 h 60"/>
                    <a:gd name="T8" fmla="*/ 0 w 84"/>
                    <a:gd name="T9" fmla="*/ 0 h 60"/>
                    <a:gd name="T10" fmla="*/ 0 w 84"/>
                    <a:gd name="T11" fmla="*/ 0 h 60"/>
                    <a:gd name="T12" fmla="*/ 0 w 84"/>
                    <a:gd name="T13" fmla="*/ 0 h 60"/>
                    <a:gd name="T14" fmla="*/ 0 w 84"/>
                    <a:gd name="T15" fmla="*/ 0 h 60"/>
                    <a:gd name="T16" fmla="*/ 0 w 84"/>
                    <a:gd name="T17" fmla="*/ 0 h 60"/>
                    <a:gd name="T18" fmla="*/ 0 w 84"/>
                    <a:gd name="T19" fmla="*/ 0 h 60"/>
                    <a:gd name="T20" fmla="*/ 0 w 84"/>
                    <a:gd name="T21" fmla="*/ 0 h 60"/>
                    <a:gd name="T22" fmla="*/ 0 w 84"/>
                    <a:gd name="T23" fmla="*/ 0 h 60"/>
                    <a:gd name="T24" fmla="*/ 0 w 84"/>
                    <a:gd name="T25" fmla="*/ 0 h 60"/>
                    <a:gd name="T26" fmla="*/ 0 w 84"/>
                    <a:gd name="T27" fmla="*/ 0 h 6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"/>
                    <a:gd name="T43" fmla="*/ 0 h 60"/>
                    <a:gd name="T44" fmla="*/ 84 w 84"/>
                    <a:gd name="T45" fmla="*/ 60 h 6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" h="60">
                      <a:moveTo>
                        <a:pt x="3" y="60"/>
                      </a:move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6" y="20"/>
                      </a:lnTo>
                      <a:lnTo>
                        <a:pt x="13" y="11"/>
                      </a:lnTo>
                      <a:lnTo>
                        <a:pt x="21" y="5"/>
                      </a:lnTo>
                      <a:lnTo>
                        <a:pt x="32" y="1"/>
                      </a:lnTo>
                      <a:lnTo>
                        <a:pt x="43" y="0"/>
                      </a:lnTo>
                      <a:lnTo>
                        <a:pt x="53" y="0"/>
                      </a:lnTo>
                      <a:lnTo>
                        <a:pt x="63" y="4"/>
                      </a:lnTo>
                      <a:lnTo>
                        <a:pt x="72" y="9"/>
                      </a:lnTo>
                      <a:lnTo>
                        <a:pt x="79" y="17"/>
                      </a:lnTo>
                      <a:lnTo>
                        <a:pt x="84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52" name="Freeform 1880"/>
                <p:cNvSpPr>
                  <a:spLocks/>
                </p:cNvSpPr>
                <p:nvPr/>
              </p:nvSpPr>
              <p:spPr bwMode="auto">
                <a:xfrm>
                  <a:off x="4394" y="2385"/>
                  <a:ext cx="24" cy="31"/>
                </a:xfrm>
                <a:custGeom>
                  <a:avLst/>
                  <a:gdLst>
                    <a:gd name="T0" fmla="*/ 0 w 145"/>
                    <a:gd name="T1" fmla="*/ 0 h 185"/>
                    <a:gd name="T2" fmla="*/ 0 w 145"/>
                    <a:gd name="T3" fmla="*/ 0 h 185"/>
                    <a:gd name="T4" fmla="*/ 0 w 145"/>
                    <a:gd name="T5" fmla="*/ 0 h 185"/>
                    <a:gd name="T6" fmla="*/ 0 w 145"/>
                    <a:gd name="T7" fmla="*/ 0 h 185"/>
                    <a:gd name="T8" fmla="*/ 0 w 145"/>
                    <a:gd name="T9" fmla="*/ 0 h 185"/>
                    <a:gd name="T10" fmla="*/ 0 w 145"/>
                    <a:gd name="T11" fmla="*/ 0 h 185"/>
                    <a:gd name="T12" fmla="*/ 0 w 145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5"/>
                    <a:gd name="T22" fmla="*/ 0 h 185"/>
                    <a:gd name="T23" fmla="*/ 145 w 145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5" h="185">
                      <a:moveTo>
                        <a:pt x="81" y="0"/>
                      </a:move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3" y="185"/>
                      </a:lnTo>
                      <a:lnTo>
                        <a:pt x="104" y="168"/>
                      </a:lnTo>
                      <a:lnTo>
                        <a:pt x="145" y="151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53" name="Freeform 1881"/>
                <p:cNvSpPr>
                  <a:spLocks/>
                </p:cNvSpPr>
                <p:nvPr/>
              </p:nvSpPr>
              <p:spPr bwMode="auto">
                <a:xfrm>
                  <a:off x="4394" y="2385"/>
                  <a:ext cx="24" cy="31"/>
                </a:xfrm>
                <a:custGeom>
                  <a:avLst/>
                  <a:gdLst>
                    <a:gd name="T0" fmla="*/ 0 w 145"/>
                    <a:gd name="T1" fmla="*/ 0 h 185"/>
                    <a:gd name="T2" fmla="*/ 0 w 145"/>
                    <a:gd name="T3" fmla="*/ 0 h 185"/>
                    <a:gd name="T4" fmla="*/ 0 w 145"/>
                    <a:gd name="T5" fmla="*/ 0 h 185"/>
                    <a:gd name="T6" fmla="*/ 0 w 145"/>
                    <a:gd name="T7" fmla="*/ 0 h 185"/>
                    <a:gd name="T8" fmla="*/ 0 w 145"/>
                    <a:gd name="T9" fmla="*/ 0 h 185"/>
                    <a:gd name="T10" fmla="*/ 0 w 145"/>
                    <a:gd name="T11" fmla="*/ 0 h 185"/>
                    <a:gd name="T12" fmla="*/ 0 w 145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5"/>
                    <a:gd name="T22" fmla="*/ 0 h 185"/>
                    <a:gd name="T23" fmla="*/ 145 w 145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5" h="185">
                      <a:moveTo>
                        <a:pt x="81" y="0"/>
                      </a:move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3" y="185"/>
                      </a:lnTo>
                      <a:lnTo>
                        <a:pt x="104" y="168"/>
                      </a:lnTo>
                      <a:lnTo>
                        <a:pt x="145" y="151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54" name="Freeform 1882"/>
                <p:cNvSpPr>
                  <a:spLocks/>
                </p:cNvSpPr>
                <p:nvPr/>
              </p:nvSpPr>
              <p:spPr bwMode="auto">
                <a:xfrm>
                  <a:off x="4404" y="2413"/>
                  <a:ext cx="7" cy="6"/>
                </a:xfrm>
                <a:custGeom>
                  <a:avLst/>
                  <a:gdLst>
                    <a:gd name="T0" fmla="*/ 0 w 41"/>
                    <a:gd name="T1" fmla="*/ 0 h 41"/>
                    <a:gd name="T2" fmla="*/ 0 w 41"/>
                    <a:gd name="T3" fmla="*/ 0 h 41"/>
                    <a:gd name="T4" fmla="*/ 0 w 41"/>
                    <a:gd name="T5" fmla="*/ 0 h 41"/>
                    <a:gd name="T6" fmla="*/ 0 w 41"/>
                    <a:gd name="T7" fmla="*/ 0 h 41"/>
                    <a:gd name="T8" fmla="*/ 0 w 41"/>
                    <a:gd name="T9" fmla="*/ 0 h 41"/>
                    <a:gd name="T10" fmla="*/ 0 w 41"/>
                    <a:gd name="T11" fmla="*/ 0 h 41"/>
                    <a:gd name="T12" fmla="*/ 0 w 41"/>
                    <a:gd name="T13" fmla="*/ 0 h 41"/>
                    <a:gd name="T14" fmla="*/ 0 w 41"/>
                    <a:gd name="T15" fmla="*/ 0 h 41"/>
                    <a:gd name="T16" fmla="*/ 0 w 41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1"/>
                    <a:gd name="T28" fmla="*/ 0 h 41"/>
                    <a:gd name="T29" fmla="*/ 41 w 41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1" h="41">
                      <a:moveTo>
                        <a:pt x="41" y="0"/>
                      </a:moveTo>
                      <a:lnTo>
                        <a:pt x="0" y="17"/>
                      </a:lnTo>
                      <a:lnTo>
                        <a:pt x="2" y="23"/>
                      </a:lnTo>
                      <a:lnTo>
                        <a:pt x="6" y="27"/>
                      </a:lnTo>
                      <a:lnTo>
                        <a:pt x="9" y="31"/>
                      </a:lnTo>
                      <a:lnTo>
                        <a:pt x="13" y="34"/>
                      </a:lnTo>
                      <a:lnTo>
                        <a:pt x="17" y="37"/>
                      </a:lnTo>
                      <a:lnTo>
                        <a:pt x="24" y="41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55" name="Freeform 1883"/>
                <p:cNvSpPr>
                  <a:spLocks/>
                </p:cNvSpPr>
                <p:nvPr/>
              </p:nvSpPr>
              <p:spPr bwMode="auto">
                <a:xfrm>
                  <a:off x="4404" y="2416"/>
                  <a:ext cx="4" cy="3"/>
                </a:xfrm>
                <a:custGeom>
                  <a:avLst/>
                  <a:gdLst>
                    <a:gd name="T0" fmla="*/ 0 w 24"/>
                    <a:gd name="T1" fmla="*/ 0 h 24"/>
                    <a:gd name="T2" fmla="*/ 0 w 24"/>
                    <a:gd name="T3" fmla="*/ 0 h 24"/>
                    <a:gd name="T4" fmla="*/ 0 w 24"/>
                    <a:gd name="T5" fmla="*/ 0 h 24"/>
                    <a:gd name="T6" fmla="*/ 0 w 24"/>
                    <a:gd name="T7" fmla="*/ 0 h 24"/>
                    <a:gd name="T8" fmla="*/ 0 w 24"/>
                    <a:gd name="T9" fmla="*/ 0 h 24"/>
                    <a:gd name="T10" fmla="*/ 0 w 24"/>
                    <a:gd name="T11" fmla="*/ 0 h 24"/>
                    <a:gd name="T12" fmla="*/ 0 w 24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"/>
                    <a:gd name="T22" fmla="*/ 0 h 24"/>
                    <a:gd name="T23" fmla="*/ 24 w 24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" h="24">
                      <a:moveTo>
                        <a:pt x="0" y="0"/>
                      </a:moveTo>
                      <a:lnTo>
                        <a:pt x="2" y="6"/>
                      </a:lnTo>
                      <a:lnTo>
                        <a:pt x="6" y="10"/>
                      </a:lnTo>
                      <a:lnTo>
                        <a:pt x="9" y="14"/>
                      </a:lnTo>
                      <a:lnTo>
                        <a:pt x="13" y="17"/>
                      </a:lnTo>
                      <a:lnTo>
                        <a:pt x="17" y="20"/>
                      </a:lnTo>
                      <a:lnTo>
                        <a:pt x="24" y="2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56" name="Freeform 1884"/>
                <p:cNvSpPr>
                  <a:spLocks/>
                </p:cNvSpPr>
                <p:nvPr/>
              </p:nvSpPr>
              <p:spPr bwMode="auto">
                <a:xfrm>
                  <a:off x="4408" y="2406"/>
                  <a:ext cx="31" cy="24"/>
                </a:xfrm>
                <a:custGeom>
                  <a:avLst/>
                  <a:gdLst>
                    <a:gd name="T0" fmla="*/ 0 w 184"/>
                    <a:gd name="T1" fmla="*/ 0 h 144"/>
                    <a:gd name="T2" fmla="*/ 0 w 184"/>
                    <a:gd name="T3" fmla="*/ 0 h 144"/>
                    <a:gd name="T4" fmla="*/ 0 w 184"/>
                    <a:gd name="T5" fmla="*/ 0 h 144"/>
                    <a:gd name="T6" fmla="*/ 0 w 184"/>
                    <a:gd name="T7" fmla="*/ 0 h 144"/>
                    <a:gd name="T8" fmla="*/ 0 w 184"/>
                    <a:gd name="T9" fmla="*/ 0 h 144"/>
                    <a:gd name="T10" fmla="*/ 0 w 184"/>
                    <a:gd name="T11" fmla="*/ 0 h 144"/>
                    <a:gd name="T12" fmla="*/ 0 w 184"/>
                    <a:gd name="T13" fmla="*/ 0 h 1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4"/>
                    <a:gd name="T23" fmla="*/ 184 w 184"/>
                    <a:gd name="T24" fmla="*/ 144 h 1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4">
                      <a:moveTo>
                        <a:pt x="34" y="0"/>
                      </a:moveTo>
                      <a:lnTo>
                        <a:pt x="17" y="41"/>
                      </a:lnTo>
                      <a:lnTo>
                        <a:pt x="0" y="82"/>
                      </a:lnTo>
                      <a:lnTo>
                        <a:pt x="149" y="144"/>
                      </a:lnTo>
                      <a:lnTo>
                        <a:pt x="167" y="103"/>
                      </a:lnTo>
                      <a:lnTo>
                        <a:pt x="184" y="6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57" name="Freeform 1885"/>
                <p:cNvSpPr>
                  <a:spLocks/>
                </p:cNvSpPr>
                <p:nvPr/>
              </p:nvSpPr>
              <p:spPr bwMode="auto">
                <a:xfrm>
                  <a:off x="4408" y="2406"/>
                  <a:ext cx="31" cy="24"/>
                </a:xfrm>
                <a:custGeom>
                  <a:avLst/>
                  <a:gdLst>
                    <a:gd name="T0" fmla="*/ 0 w 184"/>
                    <a:gd name="T1" fmla="*/ 0 h 144"/>
                    <a:gd name="T2" fmla="*/ 0 w 184"/>
                    <a:gd name="T3" fmla="*/ 0 h 144"/>
                    <a:gd name="T4" fmla="*/ 0 w 184"/>
                    <a:gd name="T5" fmla="*/ 0 h 144"/>
                    <a:gd name="T6" fmla="*/ 0 w 184"/>
                    <a:gd name="T7" fmla="*/ 0 h 144"/>
                    <a:gd name="T8" fmla="*/ 0 w 184"/>
                    <a:gd name="T9" fmla="*/ 0 h 144"/>
                    <a:gd name="T10" fmla="*/ 0 w 184"/>
                    <a:gd name="T11" fmla="*/ 0 h 144"/>
                    <a:gd name="T12" fmla="*/ 0 w 184"/>
                    <a:gd name="T13" fmla="*/ 0 h 1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4"/>
                    <a:gd name="T23" fmla="*/ 184 w 184"/>
                    <a:gd name="T24" fmla="*/ 144 h 1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4">
                      <a:moveTo>
                        <a:pt x="34" y="0"/>
                      </a:moveTo>
                      <a:lnTo>
                        <a:pt x="17" y="41"/>
                      </a:lnTo>
                      <a:lnTo>
                        <a:pt x="0" y="82"/>
                      </a:lnTo>
                      <a:lnTo>
                        <a:pt x="149" y="144"/>
                      </a:lnTo>
                      <a:lnTo>
                        <a:pt x="167" y="103"/>
                      </a:lnTo>
                      <a:lnTo>
                        <a:pt x="184" y="6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58" name="Freeform 1886"/>
                <p:cNvSpPr>
                  <a:spLocks/>
                </p:cNvSpPr>
                <p:nvPr/>
              </p:nvSpPr>
              <p:spPr bwMode="auto">
                <a:xfrm>
                  <a:off x="4433" y="2416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w 61"/>
                    <a:gd name="T29" fmla="*/ 0 h 85"/>
                    <a:gd name="T30" fmla="*/ 0 w 61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5"/>
                    <a:gd name="T50" fmla="*/ 61 w 61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5">
                      <a:moveTo>
                        <a:pt x="18" y="41"/>
                      </a:moveTo>
                      <a:lnTo>
                        <a:pt x="35" y="0"/>
                      </a:lnTo>
                      <a:lnTo>
                        <a:pt x="44" y="6"/>
                      </a:lnTo>
                      <a:lnTo>
                        <a:pt x="52" y="12"/>
                      </a:lnTo>
                      <a:lnTo>
                        <a:pt x="57" y="22"/>
                      </a:lnTo>
                      <a:lnTo>
                        <a:pt x="61" y="31"/>
                      </a:lnTo>
                      <a:lnTo>
                        <a:pt x="61" y="42"/>
                      </a:lnTo>
                      <a:lnTo>
                        <a:pt x="60" y="53"/>
                      </a:lnTo>
                      <a:lnTo>
                        <a:pt x="56" y="62"/>
                      </a:lnTo>
                      <a:lnTo>
                        <a:pt x="50" y="71"/>
                      </a:lnTo>
                      <a:lnTo>
                        <a:pt x="42" y="78"/>
                      </a:lnTo>
                      <a:lnTo>
                        <a:pt x="32" y="83"/>
                      </a:lnTo>
                      <a:lnTo>
                        <a:pt x="22" y="85"/>
                      </a:lnTo>
                      <a:lnTo>
                        <a:pt x="11" y="85"/>
                      </a:lnTo>
                      <a:lnTo>
                        <a:pt x="0" y="82"/>
                      </a:lnTo>
                      <a:lnTo>
                        <a:pt x="18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59" name="Freeform 1887"/>
                <p:cNvSpPr>
                  <a:spLocks/>
                </p:cNvSpPr>
                <p:nvPr/>
              </p:nvSpPr>
              <p:spPr bwMode="auto">
                <a:xfrm>
                  <a:off x="4433" y="2416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5"/>
                    <a:gd name="T44" fmla="*/ 61 w 61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5">
                      <a:moveTo>
                        <a:pt x="35" y="0"/>
                      </a:moveTo>
                      <a:lnTo>
                        <a:pt x="44" y="6"/>
                      </a:lnTo>
                      <a:lnTo>
                        <a:pt x="52" y="12"/>
                      </a:lnTo>
                      <a:lnTo>
                        <a:pt x="57" y="22"/>
                      </a:lnTo>
                      <a:lnTo>
                        <a:pt x="61" y="31"/>
                      </a:lnTo>
                      <a:lnTo>
                        <a:pt x="61" y="42"/>
                      </a:lnTo>
                      <a:lnTo>
                        <a:pt x="60" y="53"/>
                      </a:lnTo>
                      <a:lnTo>
                        <a:pt x="56" y="62"/>
                      </a:lnTo>
                      <a:lnTo>
                        <a:pt x="50" y="71"/>
                      </a:lnTo>
                      <a:lnTo>
                        <a:pt x="42" y="78"/>
                      </a:lnTo>
                      <a:lnTo>
                        <a:pt x="32" y="83"/>
                      </a:lnTo>
                      <a:lnTo>
                        <a:pt x="22" y="85"/>
                      </a:lnTo>
                      <a:lnTo>
                        <a:pt x="11" y="85"/>
                      </a:lnTo>
                      <a:lnTo>
                        <a:pt x="0" y="8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60" name="Freeform 1888"/>
                <p:cNvSpPr>
                  <a:spLocks/>
                </p:cNvSpPr>
                <p:nvPr/>
              </p:nvSpPr>
              <p:spPr bwMode="auto">
                <a:xfrm>
                  <a:off x="4559" y="2456"/>
                  <a:ext cx="14" cy="10"/>
                </a:xfrm>
                <a:custGeom>
                  <a:avLst/>
                  <a:gdLst>
                    <a:gd name="T0" fmla="*/ 0 w 84"/>
                    <a:gd name="T1" fmla="*/ 0 h 61"/>
                    <a:gd name="T2" fmla="*/ 0 w 84"/>
                    <a:gd name="T3" fmla="*/ 0 h 61"/>
                    <a:gd name="T4" fmla="*/ 0 w 84"/>
                    <a:gd name="T5" fmla="*/ 0 h 61"/>
                    <a:gd name="T6" fmla="*/ 0 w 84"/>
                    <a:gd name="T7" fmla="*/ 0 h 61"/>
                    <a:gd name="T8" fmla="*/ 0 w 84"/>
                    <a:gd name="T9" fmla="*/ 0 h 61"/>
                    <a:gd name="T10" fmla="*/ 0 w 84"/>
                    <a:gd name="T11" fmla="*/ 0 h 61"/>
                    <a:gd name="T12" fmla="*/ 0 w 84"/>
                    <a:gd name="T13" fmla="*/ 0 h 61"/>
                    <a:gd name="T14" fmla="*/ 0 w 84"/>
                    <a:gd name="T15" fmla="*/ 0 h 61"/>
                    <a:gd name="T16" fmla="*/ 0 w 84"/>
                    <a:gd name="T17" fmla="*/ 0 h 61"/>
                    <a:gd name="T18" fmla="*/ 0 w 84"/>
                    <a:gd name="T19" fmla="*/ 0 h 61"/>
                    <a:gd name="T20" fmla="*/ 0 w 84"/>
                    <a:gd name="T21" fmla="*/ 0 h 61"/>
                    <a:gd name="T22" fmla="*/ 0 w 84"/>
                    <a:gd name="T23" fmla="*/ 0 h 61"/>
                    <a:gd name="T24" fmla="*/ 0 w 84"/>
                    <a:gd name="T25" fmla="*/ 0 h 61"/>
                    <a:gd name="T26" fmla="*/ 0 w 84"/>
                    <a:gd name="T27" fmla="*/ 0 h 61"/>
                    <a:gd name="T28" fmla="*/ 0 w 84"/>
                    <a:gd name="T29" fmla="*/ 0 h 61"/>
                    <a:gd name="T30" fmla="*/ 0 w 84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4"/>
                    <a:gd name="T49" fmla="*/ 0 h 61"/>
                    <a:gd name="T50" fmla="*/ 84 w 84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4" h="61">
                      <a:moveTo>
                        <a:pt x="41" y="17"/>
                      </a:moveTo>
                      <a:lnTo>
                        <a:pt x="81" y="0"/>
                      </a:lnTo>
                      <a:lnTo>
                        <a:pt x="84" y="10"/>
                      </a:lnTo>
                      <a:lnTo>
                        <a:pt x="84" y="21"/>
                      </a:lnTo>
                      <a:lnTo>
                        <a:pt x="82" y="32"/>
                      </a:lnTo>
                      <a:lnTo>
                        <a:pt x="78" y="41"/>
                      </a:lnTo>
                      <a:lnTo>
                        <a:pt x="70" y="49"/>
                      </a:lnTo>
                      <a:lnTo>
                        <a:pt x="62" y="55"/>
                      </a:lnTo>
                      <a:lnTo>
                        <a:pt x="52" y="60"/>
                      </a:lnTo>
                      <a:lnTo>
                        <a:pt x="42" y="61"/>
                      </a:lnTo>
                      <a:lnTo>
                        <a:pt x="31" y="61"/>
                      </a:lnTo>
                      <a:lnTo>
                        <a:pt x="21" y="56"/>
                      </a:lnTo>
                      <a:lnTo>
                        <a:pt x="12" y="51"/>
                      </a:lnTo>
                      <a:lnTo>
                        <a:pt x="5" y="44"/>
                      </a:lnTo>
                      <a:lnTo>
                        <a:pt x="0" y="34"/>
                      </a:lnTo>
                      <a:lnTo>
                        <a:pt x="4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61" name="Freeform 1889"/>
                <p:cNvSpPr>
                  <a:spLocks/>
                </p:cNvSpPr>
                <p:nvPr/>
              </p:nvSpPr>
              <p:spPr bwMode="auto">
                <a:xfrm>
                  <a:off x="4559" y="2456"/>
                  <a:ext cx="14" cy="10"/>
                </a:xfrm>
                <a:custGeom>
                  <a:avLst/>
                  <a:gdLst>
                    <a:gd name="T0" fmla="*/ 0 w 84"/>
                    <a:gd name="T1" fmla="*/ 0 h 61"/>
                    <a:gd name="T2" fmla="*/ 0 w 84"/>
                    <a:gd name="T3" fmla="*/ 0 h 61"/>
                    <a:gd name="T4" fmla="*/ 0 w 84"/>
                    <a:gd name="T5" fmla="*/ 0 h 61"/>
                    <a:gd name="T6" fmla="*/ 0 w 84"/>
                    <a:gd name="T7" fmla="*/ 0 h 61"/>
                    <a:gd name="T8" fmla="*/ 0 w 84"/>
                    <a:gd name="T9" fmla="*/ 0 h 61"/>
                    <a:gd name="T10" fmla="*/ 0 w 84"/>
                    <a:gd name="T11" fmla="*/ 0 h 61"/>
                    <a:gd name="T12" fmla="*/ 0 w 84"/>
                    <a:gd name="T13" fmla="*/ 0 h 61"/>
                    <a:gd name="T14" fmla="*/ 0 w 84"/>
                    <a:gd name="T15" fmla="*/ 0 h 61"/>
                    <a:gd name="T16" fmla="*/ 0 w 84"/>
                    <a:gd name="T17" fmla="*/ 0 h 61"/>
                    <a:gd name="T18" fmla="*/ 0 w 84"/>
                    <a:gd name="T19" fmla="*/ 0 h 61"/>
                    <a:gd name="T20" fmla="*/ 0 w 84"/>
                    <a:gd name="T21" fmla="*/ 0 h 61"/>
                    <a:gd name="T22" fmla="*/ 0 w 84"/>
                    <a:gd name="T23" fmla="*/ 0 h 61"/>
                    <a:gd name="T24" fmla="*/ 0 w 84"/>
                    <a:gd name="T25" fmla="*/ 0 h 61"/>
                    <a:gd name="T26" fmla="*/ 0 w 84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"/>
                    <a:gd name="T43" fmla="*/ 0 h 61"/>
                    <a:gd name="T44" fmla="*/ 84 w 84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" h="61">
                      <a:moveTo>
                        <a:pt x="81" y="0"/>
                      </a:moveTo>
                      <a:lnTo>
                        <a:pt x="84" y="10"/>
                      </a:lnTo>
                      <a:lnTo>
                        <a:pt x="84" y="21"/>
                      </a:lnTo>
                      <a:lnTo>
                        <a:pt x="82" y="32"/>
                      </a:lnTo>
                      <a:lnTo>
                        <a:pt x="78" y="41"/>
                      </a:lnTo>
                      <a:lnTo>
                        <a:pt x="70" y="49"/>
                      </a:lnTo>
                      <a:lnTo>
                        <a:pt x="62" y="55"/>
                      </a:lnTo>
                      <a:lnTo>
                        <a:pt x="52" y="60"/>
                      </a:lnTo>
                      <a:lnTo>
                        <a:pt x="42" y="61"/>
                      </a:lnTo>
                      <a:lnTo>
                        <a:pt x="31" y="61"/>
                      </a:lnTo>
                      <a:lnTo>
                        <a:pt x="21" y="56"/>
                      </a:lnTo>
                      <a:lnTo>
                        <a:pt x="12" y="51"/>
                      </a:lnTo>
                      <a:lnTo>
                        <a:pt x="5" y="44"/>
                      </a:lnTo>
                      <a:lnTo>
                        <a:pt x="0" y="3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62" name="Freeform 1890"/>
                <p:cNvSpPr>
                  <a:spLocks/>
                </p:cNvSpPr>
                <p:nvPr/>
              </p:nvSpPr>
              <p:spPr bwMode="auto">
                <a:xfrm>
                  <a:off x="4548" y="2431"/>
                  <a:ext cx="24" cy="30"/>
                </a:xfrm>
                <a:custGeom>
                  <a:avLst/>
                  <a:gdLst>
                    <a:gd name="T0" fmla="*/ 0 w 143"/>
                    <a:gd name="T1" fmla="*/ 0 h 184"/>
                    <a:gd name="T2" fmla="*/ 0 w 143"/>
                    <a:gd name="T3" fmla="*/ 0 h 184"/>
                    <a:gd name="T4" fmla="*/ 0 w 143"/>
                    <a:gd name="T5" fmla="*/ 0 h 184"/>
                    <a:gd name="T6" fmla="*/ 0 w 143"/>
                    <a:gd name="T7" fmla="*/ 0 h 184"/>
                    <a:gd name="T8" fmla="*/ 0 w 143"/>
                    <a:gd name="T9" fmla="*/ 0 h 184"/>
                    <a:gd name="T10" fmla="*/ 0 w 143"/>
                    <a:gd name="T11" fmla="*/ 0 h 184"/>
                    <a:gd name="T12" fmla="*/ 0 w 143"/>
                    <a:gd name="T13" fmla="*/ 0 h 1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4"/>
                    <a:gd name="T23" fmla="*/ 143 w 143"/>
                    <a:gd name="T24" fmla="*/ 184 h 1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4">
                      <a:moveTo>
                        <a:pt x="62" y="184"/>
                      </a:moveTo>
                      <a:lnTo>
                        <a:pt x="103" y="167"/>
                      </a:lnTo>
                      <a:lnTo>
                        <a:pt x="143" y="150"/>
                      </a:lnTo>
                      <a:lnTo>
                        <a:pt x="81" y="0"/>
                      </a:ln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2" y="1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63" name="Freeform 1891"/>
                <p:cNvSpPr>
                  <a:spLocks/>
                </p:cNvSpPr>
                <p:nvPr/>
              </p:nvSpPr>
              <p:spPr bwMode="auto">
                <a:xfrm>
                  <a:off x="4548" y="2431"/>
                  <a:ext cx="24" cy="30"/>
                </a:xfrm>
                <a:custGeom>
                  <a:avLst/>
                  <a:gdLst>
                    <a:gd name="T0" fmla="*/ 0 w 143"/>
                    <a:gd name="T1" fmla="*/ 0 h 184"/>
                    <a:gd name="T2" fmla="*/ 0 w 143"/>
                    <a:gd name="T3" fmla="*/ 0 h 184"/>
                    <a:gd name="T4" fmla="*/ 0 w 143"/>
                    <a:gd name="T5" fmla="*/ 0 h 184"/>
                    <a:gd name="T6" fmla="*/ 0 w 143"/>
                    <a:gd name="T7" fmla="*/ 0 h 184"/>
                    <a:gd name="T8" fmla="*/ 0 w 143"/>
                    <a:gd name="T9" fmla="*/ 0 h 184"/>
                    <a:gd name="T10" fmla="*/ 0 w 143"/>
                    <a:gd name="T11" fmla="*/ 0 h 184"/>
                    <a:gd name="T12" fmla="*/ 0 w 143"/>
                    <a:gd name="T13" fmla="*/ 0 h 1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4"/>
                    <a:gd name="T23" fmla="*/ 143 w 143"/>
                    <a:gd name="T24" fmla="*/ 184 h 1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4">
                      <a:moveTo>
                        <a:pt x="62" y="184"/>
                      </a:moveTo>
                      <a:lnTo>
                        <a:pt x="103" y="167"/>
                      </a:lnTo>
                      <a:lnTo>
                        <a:pt x="143" y="150"/>
                      </a:lnTo>
                      <a:lnTo>
                        <a:pt x="81" y="0"/>
                      </a:ln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2" y="18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64" name="Freeform 1892"/>
                <p:cNvSpPr>
                  <a:spLocks/>
                </p:cNvSpPr>
                <p:nvPr/>
              </p:nvSpPr>
              <p:spPr bwMode="auto">
                <a:xfrm>
                  <a:off x="4555" y="2427"/>
                  <a:ext cx="7" cy="7"/>
                </a:xfrm>
                <a:custGeom>
                  <a:avLst/>
                  <a:gdLst>
                    <a:gd name="T0" fmla="*/ 0 w 40"/>
                    <a:gd name="T1" fmla="*/ 0 h 40"/>
                    <a:gd name="T2" fmla="*/ 0 w 40"/>
                    <a:gd name="T3" fmla="*/ 0 h 40"/>
                    <a:gd name="T4" fmla="*/ 0 w 40"/>
                    <a:gd name="T5" fmla="*/ 0 h 40"/>
                    <a:gd name="T6" fmla="*/ 0 w 40"/>
                    <a:gd name="T7" fmla="*/ 0 h 40"/>
                    <a:gd name="T8" fmla="*/ 0 w 40"/>
                    <a:gd name="T9" fmla="*/ 0 h 40"/>
                    <a:gd name="T10" fmla="*/ 0 w 40"/>
                    <a:gd name="T11" fmla="*/ 0 h 40"/>
                    <a:gd name="T12" fmla="*/ 0 w 40"/>
                    <a:gd name="T13" fmla="*/ 0 h 40"/>
                    <a:gd name="T14" fmla="*/ 0 w 40"/>
                    <a:gd name="T15" fmla="*/ 0 h 40"/>
                    <a:gd name="T16" fmla="*/ 0 w 40"/>
                    <a:gd name="T17" fmla="*/ 0 h 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0"/>
                    <a:gd name="T28" fmla="*/ 0 h 40"/>
                    <a:gd name="T29" fmla="*/ 40 w 40"/>
                    <a:gd name="T30" fmla="*/ 40 h 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0" h="40">
                      <a:moveTo>
                        <a:pt x="0" y="40"/>
                      </a:moveTo>
                      <a:lnTo>
                        <a:pt x="40" y="23"/>
                      </a:lnTo>
                      <a:lnTo>
                        <a:pt x="38" y="18"/>
                      </a:lnTo>
                      <a:lnTo>
                        <a:pt x="35" y="13"/>
                      </a:lnTo>
                      <a:lnTo>
                        <a:pt x="32" y="9"/>
                      </a:lnTo>
                      <a:lnTo>
                        <a:pt x="27" y="6"/>
                      </a:lnTo>
                      <a:lnTo>
                        <a:pt x="23" y="3"/>
                      </a:lnTo>
                      <a:lnTo>
                        <a:pt x="17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65" name="Freeform 1893"/>
                <p:cNvSpPr>
                  <a:spLocks/>
                </p:cNvSpPr>
                <p:nvPr/>
              </p:nvSpPr>
              <p:spPr bwMode="auto">
                <a:xfrm>
                  <a:off x="4558" y="2427"/>
                  <a:ext cx="4" cy="4"/>
                </a:xfrm>
                <a:custGeom>
                  <a:avLst/>
                  <a:gdLst>
                    <a:gd name="T0" fmla="*/ 0 w 23"/>
                    <a:gd name="T1" fmla="*/ 0 h 23"/>
                    <a:gd name="T2" fmla="*/ 0 w 23"/>
                    <a:gd name="T3" fmla="*/ 0 h 23"/>
                    <a:gd name="T4" fmla="*/ 0 w 23"/>
                    <a:gd name="T5" fmla="*/ 0 h 23"/>
                    <a:gd name="T6" fmla="*/ 0 w 23"/>
                    <a:gd name="T7" fmla="*/ 0 h 23"/>
                    <a:gd name="T8" fmla="*/ 0 w 23"/>
                    <a:gd name="T9" fmla="*/ 0 h 23"/>
                    <a:gd name="T10" fmla="*/ 0 w 23"/>
                    <a:gd name="T11" fmla="*/ 0 h 23"/>
                    <a:gd name="T12" fmla="*/ 0 w 23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23"/>
                    <a:gd name="T23" fmla="*/ 23 w 23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23">
                      <a:moveTo>
                        <a:pt x="23" y="23"/>
                      </a:moveTo>
                      <a:lnTo>
                        <a:pt x="21" y="18"/>
                      </a:lnTo>
                      <a:lnTo>
                        <a:pt x="18" y="13"/>
                      </a:lnTo>
                      <a:lnTo>
                        <a:pt x="15" y="9"/>
                      </a:lnTo>
                      <a:lnTo>
                        <a:pt x="10" y="6"/>
                      </a:lnTo>
                      <a:lnTo>
                        <a:pt x="6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66" name="Freeform 1894"/>
                <p:cNvSpPr>
                  <a:spLocks/>
                </p:cNvSpPr>
                <p:nvPr/>
              </p:nvSpPr>
              <p:spPr bwMode="auto">
                <a:xfrm>
                  <a:off x="4527" y="2416"/>
                  <a:ext cx="31" cy="24"/>
                </a:xfrm>
                <a:custGeom>
                  <a:avLst/>
                  <a:gdLst>
                    <a:gd name="T0" fmla="*/ 0 w 184"/>
                    <a:gd name="T1" fmla="*/ 0 h 145"/>
                    <a:gd name="T2" fmla="*/ 0 w 184"/>
                    <a:gd name="T3" fmla="*/ 0 h 145"/>
                    <a:gd name="T4" fmla="*/ 0 w 184"/>
                    <a:gd name="T5" fmla="*/ 0 h 145"/>
                    <a:gd name="T6" fmla="*/ 0 w 184"/>
                    <a:gd name="T7" fmla="*/ 0 h 145"/>
                    <a:gd name="T8" fmla="*/ 0 w 184"/>
                    <a:gd name="T9" fmla="*/ 0 h 145"/>
                    <a:gd name="T10" fmla="*/ 0 w 184"/>
                    <a:gd name="T11" fmla="*/ 0 h 145"/>
                    <a:gd name="T12" fmla="*/ 0 w 184"/>
                    <a:gd name="T13" fmla="*/ 0 h 1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5"/>
                    <a:gd name="T23" fmla="*/ 184 w 184"/>
                    <a:gd name="T24" fmla="*/ 145 h 1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5">
                      <a:moveTo>
                        <a:pt x="149" y="145"/>
                      </a:moveTo>
                      <a:lnTo>
                        <a:pt x="167" y="104"/>
                      </a:lnTo>
                      <a:lnTo>
                        <a:pt x="184" y="64"/>
                      </a:lnTo>
                      <a:lnTo>
                        <a:pt x="34" y="0"/>
                      </a:lnTo>
                      <a:lnTo>
                        <a:pt x="17" y="41"/>
                      </a:lnTo>
                      <a:lnTo>
                        <a:pt x="0" y="82"/>
                      </a:lnTo>
                      <a:lnTo>
                        <a:pt x="149" y="1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67" name="Freeform 1895"/>
                <p:cNvSpPr>
                  <a:spLocks/>
                </p:cNvSpPr>
                <p:nvPr/>
              </p:nvSpPr>
              <p:spPr bwMode="auto">
                <a:xfrm>
                  <a:off x="4527" y="2416"/>
                  <a:ext cx="31" cy="24"/>
                </a:xfrm>
                <a:custGeom>
                  <a:avLst/>
                  <a:gdLst>
                    <a:gd name="T0" fmla="*/ 0 w 184"/>
                    <a:gd name="T1" fmla="*/ 0 h 145"/>
                    <a:gd name="T2" fmla="*/ 0 w 184"/>
                    <a:gd name="T3" fmla="*/ 0 h 145"/>
                    <a:gd name="T4" fmla="*/ 0 w 184"/>
                    <a:gd name="T5" fmla="*/ 0 h 145"/>
                    <a:gd name="T6" fmla="*/ 0 w 184"/>
                    <a:gd name="T7" fmla="*/ 0 h 145"/>
                    <a:gd name="T8" fmla="*/ 0 w 184"/>
                    <a:gd name="T9" fmla="*/ 0 h 145"/>
                    <a:gd name="T10" fmla="*/ 0 w 184"/>
                    <a:gd name="T11" fmla="*/ 0 h 145"/>
                    <a:gd name="T12" fmla="*/ 0 w 184"/>
                    <a:gd name="T13" fmla="*/ 0 h 1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5"/>
                    <a:gd name="T23" fmla="*/ 184 w 184"/>
                    <a:gd name="T24" fmla="*/ 145 h 1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5">
                      <a:moveTo>
                        <a:pt x="149" y="145"/>
                      </a:moveTo>
                      <a:lnTo>
                        <a:pt x="167" y="104"/>
                      </a:lnTo>
                      <a:lnTo>
                        <a:pt x="184" y="64"/>
                      </a:lnTo>
                      <a:lnTo>
                        <a:pt x="34" y="0"/>
                      </a:lnTo>
                      <a:lnTo>
                        <a:pt x="17" y="41"/>
                      </a:lnTo>
                      <a:lnTo>
                        <a:pt x="0" y="82"/>
                      </a:lnTo>
                      <a:lnTo>
                        <a:pt x="149" y="14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68" name="Freeform 1896"/>
                <p:cNvSpPr>
                  <a:spLocks/>
                </p:cNvSpPr>
                <p:nvPr/>
              </p:nvSpPr>
              <p:spPr bwMode="auto">
                <a:xfrm>
                  <a:off x="4523" y="2416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w 61"/>
                    <a:gd name="T29" fmla="*/ 0 h 85"/>
                    <a:gd name="T30" fmla="*/ 0 w 61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5"/>
                    <a:gd name="T50" fmla="*/ 61 w 61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5">
                      <a:moveTo>
                        <a:pt x="44" y="44"/>
                      </a:moveTo>
                      <a:lnTo>
                        <a:pt x="27" y="85"/>
                      </a:lnTo>
                      <a:lnTo>
                        <a:pt x="17" y="79"/>
                      </a:lnTo>
                      <a:lnTo>
                        <a:pt x="10" y="72"/>
                      </a:lnTo>
                      <a:lnTo>
                        <a:pt x="4" y="63"/>
                      </a:lnTo>
                      <a:lnTo>
                        <a:pt x="0" y="53"/>
                      </a:lnTo>
                      <a:lnTo>
                        <a:pt x="0" y="42"/>
                      </a:lnTo>
                      <a:lnTo>
                        <a:pt x="1" y="32"/>
                      </a:lnTo>
                      <a:lnTo>
                        <a:pt x="6" y="22"/>
                      </a:lnTo>
                      <a:lnTo>
                        <a:pt x="12" y="13"/>
                      </a:lnTo>
                      <a:lnTo>
                        <a:pt x="20" y="7"/>
                      </a:lnTo>
                      <a:lnTo>
                        <a:pt x="30" y="2"/>
                      </a:lnTo>
                      <a:lnTo>
                        <a:pt x="40" y="0"/>
                      </a:lnTo>
                      <a:lnTo>
                        <a:pt x="50" y="0"/>
                      </a:lnTo>
                      <a:lnTo>
                        <a:pt x="61" y="3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69" name="Freeform 1897"/>
                <p:cNvSpPr>
                  <a:spLocks/>
                </p:cNvSpPr>
                <p:nvPr/>
              </p:nvSpPr>
              <p:spPr bwMode="auto">
                <a:xfrm>
                  <a:off x="4523" y="2416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5"/>
                    <a:gd name="T44" fmla="*/ 61 w 61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5">
                      <a:moveTo>
                        <a:pt x="27" y="85"/>
                      </a:moveTo>
                      <a:lnTo>
                        <a:pt x="17" y="79"/>
                      </a:lnTo>
                      <a:lnTo>
                        <a:pt x="10" y="72"/>
                      </a:lnTo>
                      <a:lnTo>
                        <a:pt x="4" y="63"/>
                      </a:lnTo>
                      <a:lnTo>
                        <a:pt x="0" y="53"/>
                      </a:lnTo>
                      <a:lnTo>
                        <a:pt x="0" y="42"/>
                      </a:lnTo>
                      <a:lnTo>
                        <a:pt x="1" y="32"/>
                      </a:lnTo>
                      <a:lnTo>
                        <a:pt x="6" y="22"/>
                      </a:lnTo>
                      <a:lnTo>
                        <a:pt x="12" y="13"/>
                      </a:lnTo>
                      <a:lnTo>
                        <a:pt x="20" y="7"/>
                      </a:lnTo>
                      <a:lnTo>
                        <a:pt x="30" y="2"/>
                      </a:lnTo>
                      <a:lnTo>
                        <a:pt x="40" y="0"/>
                      </a:lnTo>
                      <a:lnTo>
                        <a:pt x="50" y="0"/>
                      </a:lnTo>
                      <a:lnTo>
                        <a:pt x="61" y="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70" name="Freeform 1898"/>
                <p:cNvSpPr>
                  <a:spLocks/>
                </p:cNvSpPr>
                <p:nvPr/>
              </p:nvSpPr>
              <p:spPr bwMode="auto">
                <a:xfrm>
                  <a:off x="3945" y="2605"/>
                  <a:ext cx="7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3" y="88"/>
                      </a:lnTo>
                      <a:lnTo>
                        <a:pt x="24" y="85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2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8" y="20"/>
                      </a:lnTo>
                      <a:lnTo>
                        <a:pt x="14" y="12"/>
                      </a:lnTo>
                      <a:lnTo>
                        <a:pt x="24" y="6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71" name="Freeform 1899"/>
                <p:cNvSpPr>
                  <a:spLocks/>
                </p:cNvSpPr>
                <p:nvPr/>
              </p:nvSpPr>
              <p:spPr bwMode="auto">
                <a:xfrm>
                  <a:off x="3945" y="2605"/>
                  <a:ext cx="7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3" y="88"/>
                      </a:lnTo>
                      <a:lnTo>
                        <a:pt x="24" y="85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2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8" y="20"/>
                      </a:lnTo>
                      <a:lnTo>
                        <a:pt x="14" y="12"/>
                      </a:lnTo>
                      <a:lnTo>
                        <a:pt x="24" y="6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72" name="Freeform 1900"/>
                <p:cNvSpPr>
                  <a:spLocks/>
                </p:cNvSpPr>
                <p:nvPr/>
              </p:nvSpPr>
              <p:spPr bwMode="auto">
                <a:xfrm>
                  <a:off x="3952" y="2605"/>
                  <a:ext cx="614" cy="14"/>
                </a:xfrm>
                <a:custGeom>
                  <a:avLst/>
                  <a:gdLst>
                    <a:gd name="T0" fmla="*/ 0 w 3683"/>
                    <a:gd name="T1" fmla="*/ 0 h 89"/>
                    <a:gd name="T2" fmla="*/ 0 w 3683"/>
                    <a:gd name="T3" fmla="*/ 0 h 89"/>
                    <a:gd name="T4" fmla="*/ 0 w 3683"/>
                    <a:gd name="T5" fmla="*/ 0 h 89"/>
                    <a:gd name="T6" fmla="*/ 0 w 3683"/>
                    <a:gd name="T7" fmla="*/ 0 h 89"/>
                    <a:gd name="T8" fmla="*/ 0 w 3683"/>
                    <a:gd name="T9" fmla="*/ 0 h 89"/>
                    <a:gd name="T10" fmla="*/ 0 w 3683"/>
                    <a:gd name="T11" fmla="*/ 0 h 89"/>
                    <a:gd name="T12" fmla="*/ 0 w 3683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683"/>
                    <a:gd name="T22" fmla="*/ 0 h 89"/>
                    <a:gd name="T23" fmla="*/ 3683 w 3683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683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3683" y="89"/>
                      </a:lnTo>
                      <a:lnTo>
                        <a:pt x="3683" y="45"/>
                      </a:lnTo>
                      <a:lnTo>
                        <a:pt x="368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73" name="Freeform 1901"/>
                <p:cNvSpPr>
                  <a:spLocks/>
                </p:cNvSpPr>
                <p:nvPr/>
              </p:nvSpPr>
              <p:spPr bwMode="auto">
                <a:xfrm>
                  <a:off x="3952" y="2605"/>
                  <a:ext cx="614" cy="14"/>
                </a:xfrm>
                <a:custGeom>
                  <a:avLst/>
                  <a:gdLst>
                    <a:gd name="T0" fmla="*/ 0 w 3683"/>
                    <a:gd name="T1" fmla="*/ 0 h 89"/>
                    <a:gd name="T2" fmla="*/ 0 w 3683"/>
                    <a:gd name="T3" fmla="*/ 0 h 89"/>
                    <a:gd name="T4" fmla="*/ 0 w 3683"/>
                    <a:gd name="T5" fmla="*/ 0 h 89"/>
                    <a:gd name="T6" fmla="*/ 0 w 3683"/>
                    <a:gd name="T7" fmla="*/ 0 h 89"/>
                    <a:gd name="T8" fmla="*/ 0 w 3683"/>
                    <a:gd name="T9" fmla="*/ 0 h 89"/>
                    <a:gd name="T10" fmla="*/ 0 w 3683"/>
                    <a:gd name="T11" fmla="*/ 0 h 89"/>
                    <a:gd name="T12" fmla="*/ 0 w 3683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683"/>
                    <a:gd name="T22" fmla="*/ 0 h 89"/>
                    <a:gd name="T23" fmla="*/ 3683 w 3683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683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3683" y="89"/>
                      </a:lnTo>
                      <a:lnTo>
                        <a:pt x="3683" y="45"/>
                      </a:lnTo>
                      <a:lnTo>
                        <a:pt x="368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74" name="Freeform 1902"/>
                <p:cNvSpPr>
                  <a:spLocks/>
                </p:cNvSpPr>
                <p:nvPr/>
              </p:nvSpPr>
              <p:spPr bwMode="auto">
                <a:xfrm>
                  <a:off x="4566" y="2605"/>
                  <a:ext cx="7" cy="14"/>
                </a:xfrm>
                <a:custGeom>
                  <a:avLst/>
                  <a:gdLst>
                    <a:gd name="T0" fmla="*/ 0 w 43"/>
                    <a:gd name="T1" fmla="*/ 0 h 89"/>
                    <a:gd name="T2" fmla="*/ 0 w 43"/>
                    <a:gd name="T3" fmla="*/ 0 h 89"/>
                    <a:gd name="T4" fmla="*/ 0 w 43"/>
                    <a:gd name="T5" fmla="*/ 0 h 89"/>
                    <a:gd name="T6" fmla="*/ 0 w 43"/>
                    <a:gd name="T7" fmla="*/ 0 h 89"/>
                    <a:gd name="T8" fmla="*/ 0 w 43"/>
                    <a:gd name="T9" fmla="*/ 0 h 89"/>
                    <a:gd name="T10" fmla="*/ 0 w 43"/>
                    <a:gd name="T11" fmla="*/ 0 h 89"/>
                    <a:gd name="T12" fmla="*/ 0 w 43"/>
                    <a:gd name="T13" fmla="*/ 0 h 89"/>
                    <a:gd name="T14" fmla="*/ 0 w 43"/>
                    <a:gd name="T15" fmla="*/ 0 h 89"/>
                    <a:gd name="T16" fmla="*/ 0 w 43"/>
                    <a:gd name="T17" fmla="*/ 0 h 89"/>
                    <a:gd name="T18" fmla="*/ 0 w 43"/>
                    <a:gd name="T19" fmla="*/ 0 h 89"/>
                    <a:gd name="T20" fmla="*/ 0 w 43"/>
                    <a:gd name="T21" fmla="*/ 0 h 89"/>
                    <a:gd name="T22" fmla="*/ 0 w 43"/>
                    <a:gd name="T23" fmla="*/ 0 h 89"/>
                    <a:gd name="T24" fmla="*/ 0 w 43"/>
                    <a:gd name="T25" fmla="*/ 0 h 89"/>
                    <a:gd name="T26" fmla="*/ 0 w 43"/>
                    <a:gd name="T27" fmla="*/ 0 h 89"/>
                    <a:gd name="T28" fmla="*/ 0 w 43"/>
                    <a:gd name="T29" fmla="*/ 0 h 89"/>
                    <a:gd name="T30" fmla="*/ 0 w 43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"/>
                    <a:gd name="T49" fmla="*/ 0 h 89"/>
                    <a:gd name="T50" fmla="*/ 43 w 43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0" y="6"/>
                      </a:lnTo>
                      <a:lnTo>
                        <a:pt x="29" y="12"/>
                      </a:lnTo>
                      <a:lnTo>
                        <a:pt x="36" y="20"/>
                      </a:lnTo>
                      <a:lnTo>
                        <a:pt x="41" y="29"/>
                      </a:lnTo>
                      <a:lnTo>
                        <a:pt x="43" y="40"/>
                      </a:lnTo>
                      <a:lnTo>
                        <a:pt x="43" y="51"/>
                      </a:lnTo>
                      <a:lnTo>
                        <a:pt x="41" y="61"/>
                      </a:lnTo>
                      <a:lnTo>
                        <a:pt x="36" y="71"/>
                      </a:lnTo>
                      <a:lnTo>
                        <a:pt x="29" y="78"/>
                      </a:lnTo>
                      <a:lnTo>
                        <a:pt x="20" y="85"/>
                      </a:lnTo>
                      <a:lnTo>
                        <a:pt x="10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75" name="Freeform 1903"/>
                <p:cNvSpPr>
                  <a:spLocks/>
                </p:cNvSpPr>
                <p:nvPr/>
              </p:nvSpPr>
              <p:spPr bwMode="auto">
                <a:xfrm>
                  <a:off x="4566" y="2605"/>
                  <a:ext cx="7" cy="14"/>
                </a:xfrm>
                <a:custGeom>
                  <a:avLst/>
                  <a:gdLst>
                    <a:gd name="T0" fmla="*/ 0 w 43"/>
                    <a:gd name="T1" fmla="*/ 0 h 89"/>
                    <a:gd name="T2" fmla="*/ 0 w 43"/>
                    <a:gd name="T3" fmla="*/ 0 h 89"/>
                    <a:gd name="T4" fmla="*/ 0 w 43"/>
                    <a:gd name="T5" fmla="*/ 0 h 89"/>
                    <a:gd name="T6" fmla="*/ 0 w 43"/>
                    <a:gd name="T7" fmla="*/ 0 h 89"/>
                    <a:gd name="T8" fmla="*/ 0 w 43"/>
                    <a:gd name="T9" fmla="*/ 0 h 89"/>
                    <a:gd name="T10" fmla="*/ 0 w 43"/>
                    <a:gd name="T11" fmla="*/ 0 h 89"/>
                    <a:gd name="T12" fmla="*/ 0 w 43"/>
                    <a:gd name="T13" fmla="*/ 0 h 89"/>
                    <a:gd name="T14" fmla="*/ 0 w 43"/>
                    <a:gd name="T15" fmla="*/ 0 h 89"/>
                    <a:gd name="T16" fmla="*/ 0 w 43"/>
                    <a:gd name="T17" fmla="*/ 0 h 89"/>
                    <a:gd name="T18" fmla="*/ 0 w 43"/>
                    <a:gd name="T19" fmla="*/ 0 h 89"/>
                    <a:gd name="T20" fmla="*/ 0 w 43"/>
                    <a:gd name="T21" fmla="*/ 0 h 89"/>
                    <a:gd name="T22" fmla="*/ 0 w 43"/>
                    <a:gd name="T23" fmla="*/ 0 h 89"/>
                    <a:gd name="T24" fmla="*/ 0 w 43"/>
                    <a:gd name="T25" fmla="*/ 0 h 89"/>
                    <a:gd name="T26" fmla="*/ 0 w 43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3"/>
                    <a:gd name="T43" fmla="*/ 0 h 89"/>
                    <a:gd name="T44" fmla="*/ 43 w 43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3" h="89">
                      <a:moveTo>
                        <a:pt x="0" y="0"/>
                      </a:moveTo>
                      <a:lnTo>
                        <a:pt x="10" y="2"/>
                      </a:lnTo>
                      <a:lnTo>
                        <a:pt x="20" y="6"/>
                      </a:lnTo>
                      <a:lnTo>
                        <a:pt x="29" y="12"/>
                      </a:lnTo>
                      <a:lnTo>
                        <a:pt x="36" y="20"/>
                      </a:lnTo>
                      <a:lnTo>
                        <a:pt x="41" y="29"/>
                      </a:lnTo>
                      <a:lnTo>
                        <a:pt x="43" y="40"/>
                      </a:lnTo>
                      <a:lnTo>
                        <a:pt x="43" y="51"/>
                      </a:lnTo>
                      <a:lnTo>
                        <a:pt x="41" y="61"/>
                      </a:lnTo>
                      <a:lnTo>
                        <a:pt x="36" y="71"/>
                      </a:lnTo>
                      <a:lnTo>
                        <a:pt x="29" y="78"/>
                      </a:lnTo>
                      <a:lnTo>
                        <a:pt x="20" y="85"/>
                      </a:lnTo>
                      <a:lnTo>
                        <a:pt x="10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76" name="Freeform 1904"/>
                <p:cNvSpPr>
                  <a:spLocks/>
                </p:cNvSpPr>
                <p:nvPr/>
              </p:nvSpPr>
              <p:spPr bwMode="auto">
                <a:xfrm>
                  <a:off x="1340" y="1564"/>
                  <a:ext cx="7" cy="15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w 44"/>
                    <a:gd name="T29" fmla="*/ 0 h 88"/>
                    <a:gd name="T30" fmla="*/ 0 w 44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8"/>
                    <a:gd name="T50" fmla="*/ 44 w 44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8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1" y="5"/>
                      </a:lnTo>
                      <a:lnTo>
                        <a:pt x="30" y="11"/>
                      </a:lnTo>
                      <a:lnTo>
                        <a:pt x="37" y="19"/>
                      </a:lnTo>
                      <a:lnTo>
                        <a:pt x="42" y="29"/>
                      </a:lnTo>
                      <a:lnTo>
                        <a:pt x="44" y="39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7" y="70"/>
                      </a:lnTo>
                      <a:lnTo>
                        <a:pt x="30" y="78"/>
                      </a:lnTo>
                      <a:lnTo>
                        <a:pt x="21" y="84"/>
                      </a:lnTo>
                      <a:lnTo>
                        <a:pt x="11" y="87"/>
                      </a:lnTo>
                      <a:lnTo>
                        <a:pt x="0" y="88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77" name="Freeform 1905"/>
                <p:cNvSpPr>
                  <a:spLocks/>
                </p:cNvSpPr>
                <p:nvPr/>
              </p:nvSpPr>
              <p:spPr bwMode="auto">
                <a:xfrm>
                  <a:off x="1340" y="1564"/>
                  <a:ext cx="7" cy="15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8"/>
                    <a:gd name="T44" fmla="*/ 44 w 44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8">
                      <a:moveTo>
                        <a:pt x="0" y="0"/>
                      </a:moveTo>
                      <a:lnTo>
                        <a:pt x="11" y="2"/>
                      </a:lnTo>
                      <a:lnTo>
                        <a:pt x="21" y="5"/>
                      </a:lnTo>
                      <a:lnTo>
                        <a:pt x="30" y="11"/>
                      </a:lnTo>
                      <a:lnTo>
                        <a:pt x="37" y="19"/>
                      </a:lnTo>
                      <a:lnTo>
                        <a:pt x="42" y="29"/>
                      </a:lnTo>
                      <a:lnTo>
                        <a:pt x="44" y="39"/>
                      </a:lnTo>
                      <a:lnTo>
                        <a:pt x="44" y="50"/>
                      </a:lnTo>
                      <a:lnTo>
                        <a:pt x="42" y="61"/>
                      </a:lnTo>
                      <a:lnTo>
                        <a:pt x="37" y="70"/>
                      </a:lnTo>
                      <a:lnTo>
                        <a:pt x="30" y="78"/>
                      </a:lnTo>
                      <a:lnTo>
                        <a:pt x="21" y="84"/>
                      </a:lnTo>
                      <a:lnTo>
                        <a:pt x="11" y="87"/>
                      </a:lnTo>
                      <a:lnTo>
                        <a:pt x="0" y="8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78" name="Freeform 1906"/>
                <p:cNvSpPr>
                  <a:spLocks/>
                </p:cNvSpPr>
                <p:nvPr/>
              </p:nvSpPr>
              <p:spPr bwMode="auto">
                <a:xfrm>
                  <a:off x="1245" y="1564"/>
                  <a:ext cx="95" cy="15"/>
                </a:xfrm>
                <a:custGeom>
                  <a:avLst/>
                  <a:gdLst>
                    <a:gd name="T0" fmla="*/ 0 w 567"/>
                    <a:gd name="T1" fmla="*/ 0 h 88"/>
                    <a:gd name="T2" fmla="*/ 0 w 567"/>
                    <a:gd name="T3" fmla="*/ 0 h 88"/>
                    <a:gd name="T4" fmla="*/ 0 w 567"/>
                    <a:gd name="T5" fmla="*/ 0 h 88"/>
                    <a:gd name="T6" fmla="*/ 0 w 567"/>
                    <a:gd name="T7" fmla="*/ 0 h 88"/>
                    <a:gd name="T8" fmla="*/ 0 w 567"/>
                    <a:gd name="T9" fmla="*/ 0 h 88"/>
                    <a:gd name="T10" fmla="*/ 0 w 567"/>
                    <a:gd name="T11" fmla="*/ 0 h 88"/>
                    <a:gd name="T12" fmla="*/ 0 w 567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7"/>
                    <a:gd name="T22" fmla="*/ 0 h 88"/>
                    <a:gd name="T23" fmla="*/ 567 w 567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7" h="88">
                      <a:moveTo>
                        <a:pt x="567" y="88"/>
                      </a:moveTo>
                      <a:lnTo>
                        <a:pt x="567" y="45"/>
                      </a:lnTo>
                      <a:lnTo>
                        <a:pt x="567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8"/>
                      </a:lnTo>
                      <a:lnTo>
                        <a:pt x="567" y="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79" name="Freeform 1907"/>
                <p:cNvSpPr>
                  <a:spLocks/>
                </p:cNvSpPr>
                <p:nvPr/>
              </p:nvSpPr>
              <p:spPr bwMode="auto">
                <a:xfrm>
                  <a:off x="1245" y="1564"/>
                  <a:ext cx="95" cy="15"/>
                </a:xfrm>
                <a:custGeom>
                  <a:avLst/>
                  <a:gdLst>
                    <a:gd name="T0" fmla="*/ 0 w 567"/>
                    <a:gd name="T1" fmla="*/ 0 h 88"/>
                    <a:gd name="T2" fmla="*/ 0 w 567"/>
                    <a:gd name="T3" fmla="*/ 0 h 88"/>
                    <a:gd name="T4" fmla="*/ 0 w 567"/>
                    <a:gd name="T5" fmla="*/ 0 h 88"/>
                    <a:gd name="T6" fmla="*/ 0 w 567"/>
                    <a:gd name="T7" fmla="*/ 0 h 88"/>
                    <a:gd name="T8" fmla="*/ 0 w 567"/>
                    <a:gd name="T9" fmla="*/ 0 h 88"/>
                    <a:gd name="T10" fmla="*/ 0 w 567"/>
                    <a:gd name="T11" fmla="*/ 0 h 88"/>
                    <a:gd name="T12" fmla="*/ 0 w 567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7"/>
                    <a:gd name="T22" fmla="*/ 0 h 88"/>
                    <a:gd name="T23" fmla="*/ 567 w 567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7" h="88">
                      <a:moveTo>
                        <a:pt x="567" y="88"/>
                      </a:moveTo>
                      <a:lnTo>
                        <a:pt x="567" y="45"/>
                      </a:lnTo>
                      <a:lnTo>
                        <a:pt x="567" y="0"/>
                      </a:lnTo>
                      <a:lnTo>
                        <a:pt x="0" y="0"/>
                      </a:lnTo>
                      <a:lnTo>
                        <a:pt x="0" y="45"/>
                      </a:lnTo>
                      <a:lnTo>
                        <a:pt x="0" y="88"/>
                      </a:lnTo>
                      <a:lnTo>
                        <a:pt x="567" y="8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80" name="Freeform 1908"/>
                <p:cNvSpPr>
                  <a:spLocks/>
                </p:cNvSpPr>
                <p:nvPr/>
              </p:nvSpPr>
              <p:spPr bwMode="auto">
                <a:xfrm>
                  <a:off x="1238" y="1564"/>
                  <a:ext cx="7" cy="15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w 44"/>
                    <a:gd name="T29" fmla="*/ 0 h 88"/>
                    <a:gd name="T30" fmla="*/ 0 w 44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8"/>
                    <a:gd name="T50" fmla="*/ 44 w 44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8">
                      <a:moveTo>
                        <a:pt x="44" y="45"/>
                      </a:moveTo>
                      <a:lnTo>
                        <a:pt x="44" y="88"/>
                      </a:lnTo>
                      <a:lnTo>
                        <a:pt x="33" y="87"/>
                      </a:lnTo>
                      <a:lnTo>
                        <a:pt x="24" y="84"/>
                      </a:lnTo>
                      <a:lnTo>
                        <a:pt x="14" y="78"/>
                      </a:lnTo>
                      <a:lnTo>
                        <a:pt x="8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8" y="19"/>
                      </a:lnTo>
                      <a:lnTo>
                        <a:pt x="14" y="11"/>
                      </a:lnTo>
                      <a:lnTo>
                        <a:pt x="24" y="5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81" name="Freeform 1909"/>
                <p:cNvSpPr>
                  <a:spLocks/>
                </p:cNvSpPr>
                <p:nvPr/>
              </p:nvSpPr>
              <p:spPr bwMode="auto">
                <a:xfrm>
                  <a:off x="1238" y="1564"/>
                  <a:ext cx="7" cy="15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8"/>
                    <a:gd name="T44" fmla="*/ 44 w 44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8">
                      <a:moveTo>
                        <a:pt x="44" y="88"/>
                      </a:moveTo>
                      <a:lnTo>
                        <a:pt x="33" y="87"/>
                      </a:lnTo>
                      <a:lnTo>
                        <a:pt x="24" y="84"/>
                      </a:lnTo>
                      <a:lnTo>
                        <a:pt x="14" y="78"/>
                      </a:lnTo>
                      <a:lnTo>
                        <a:pt x="8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8" y="19"/>
                      </a:lnTo>
                      <a:lnTo>
                        <a:pt x="14" y="11"/>
                      </a:lnTo>
                      <a:lnTo>
                        <a:pt x="24" y="5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82" name="Line 1910"/>
                <p:cNvSpPr>
                  <a:spLocks noChangeShapeType="1"/>
                </p:cNvSpPr>
                <p:nvPr/>
              </p:nvSpPr>
              <p:spPr bwMode="auto">
                <a:xfrm>
                  <a:off x="1411" y="1005"/>
                  <a:ext cx="11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83" name="Line 1911"/>
                <p:cNvSpPr>
                  <a:spLocks noChangeShapeType="1"/>
                </p:cNvSpPr>
                <p:nvPr/>
              </p:nvSpPr>
              <p:spPr bwMode="auto">
                <a:xfrm>
                  <a:off x="1554" y="1005"/>
                  <a:ext cx="3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84" name="Line 1912"/>
                <p:cNvSpPr>
                  <a:spLocks noChangeShapeType="1"/>
                </p:cNvSpPr>
                <p:nvPr/>
              </p:nvSpPr>
              <p:spPr bwMode="auto">
                <a:xfrm>
                  <a:off x="1614" y="1005"/>
                  <a:ext cx="15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85" name="Line 1913"/>
                <p:cNvSpPr>
                  <a:spLocks noChangeShapeType="1"/>
                </p:cNvSpPr>
                <p:nvPr/>
              </p:nvSpPr>
              <p:spPr bwMode="auto">
                <a:xfrm>
                  <a:off x="1794" y="1005"/>
                  <a:ext cx="3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86" name="Line 1914"/>
                <p:cNvSpPr>
                  <a:spLocks noChangeShapeType="1"/>
                </p:cNvSpPr>
                <p:nvPr/>
              </p:nvSpPr>
              <p:spPr bwMode="auto">
                <a:xfrm>
                  <a:off x="1854" y="1005"/>
                  <a:ext cx="15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87" name="Line 1915"/>
                <p:cNvSpPr>
                  <a:spLocks noChangeShapeType="1"/>
                </p:cNvSpPr>
                <p:nvPr/>
              </p:nvSpPr>
              <p:spPr bwMode="auto">
                <a:xfrm>
                  <a:off x="2034" y="1005"/>
                  <a:ext cx="3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88" name="Line 1916"/>
                <p:cNvSpPr>
                  <a:spLocks noChangeShapeType="1"/>
                </p:cNvSpPr>
                <p:nvPr/>
              </p:nvSpPr>
              <p:spPr bwMode="auto">
                <a:xfrm>
                  <a:off x="2094" y="1005"/>
                  <a:ext cx="15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89" name="Line 1917"/>
                <p:cNvSpPr>
                  <a:spLocks noChangeShapeType="1"/>
                </p:cNvSpPr>
                <p:nvPr/>
              </p:nvSpPr>
              <p:spPr bwMode="auto">
                <a:xfrm>
                  <a:off x="2274" y="1005"/>
                  <a:ext cx="3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0" name="Line 1918"/>
                <p:cNvSpPr>
                  <a:spLocks noChangeShapeType="1"/>
                </p:cNvSpPr>
                <p:nvPr/>
              </p:nvSpPr>
              <p:spPr bwMode="auto">
                <a:xfrm>
                  <a:off x="2334" y="1005"/>
                  <a:ext cx="112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1" name="Line 1919"/>
                <p:cNvSpPr>
                  <a:spLocks noChangeShapeType="1"/>
                </p:cNvSpPr>
                <p:nvPr/>
              </p:nvSpPr>
              <p:spPr bwMode="auto">
                <a:xfrm>
                  <a:off x="1904" y="448"/>
                  <a:ext cx="1" cy="10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2" name="Line 1920"/>
                <p:cNvSpPr>
                  <a:spLocks noChangeShapeType="1"/>
                </p:cNvSpPr>
                <p:nvPr/>
              </p:nvSpPr>
              <p:spPr bwMode="auto">
                <a:xfrm>
                  <a:off x="1905" y="585"/>
                  <a:ext cx="0" cy="3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3" name="Line 1921"/>
                <p:cNvSpPr>
                  <a:spLocks noChangeShapeType="1"/>
                </p:cNvSpPr>
                <p:nvPr/>
              </p:nvSpPr>
              <p:spPr bwMode="auto">
                <a:xfrm>
                  <a:off x="1905" y="643"/>
                  <a:ext cx="0" cy="15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4" name="Line 1922"/>
                <p:cNvSpPr>
                  <a:spLocks noChangeShapeType="1"/>
                </p:cNvSpPr>
                <p:nvPr/>
              </p:nvSpPr>
              <p:spPr bwMode="auto">
                <a:xfrm>
                  <a:off x="1905" y="825"/>
                  <a:ext cx="0" cy="3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5" name="Line 1923"/>
                <p:cNvSpPr>
                  <a:spLocks noChangeShapeType="1"/>
                </p:cNvSpPr>
                <p:nvPr/>
              </p:nvSpPr>
              <p:spPr bwMode="auto">
                <a:xfrm>
                  <a:off x="1905" y="877"/>
                  <a:ext cx="0" cy="15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6" name="Line 1924"/>
                <p:cNvSpPr>
                  <a:spLocks noChangeShapeType="1"/>
                </p:cNvSpPr>
                <p:nvPr/>
              </p:nvSpPr>
              <p:spPr bwMode="auto">
                <a:xfrm>
                  <a:off x="1904" y="1065"/>
                  <a:ext cx="0" cy="3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7" name="Line 1925"/>
                <p:cNvSpPr>
                  <a:spLocks noChangeShapeType="1"/>
                </p:cNvSpPr>
                <p:nvPr/>
              </p:nvSpPr>
              <p:spPr bwMode="auto">
                <a:xfrm>
                  <a:off x="1904" y="1125"/>
                  <a:ext cx="0" cy="15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8" name="Line 1926"/>
                <p:cNvSpPr>
                  <a:spLocks noChangeShapeType="1"/>
                </p:cNvSpPr>
                <p:nvPr/>
              </p:nvSpPr>
              <p:spPr bwMode="auto">
                <a:xfrm>
                  <a:off x="1904" y="1305"/>
                  <a:ext cx="0" cy="3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9" name="Line 1927"/>
                <p:cNvSpPr>
                  <a:spLocks noChangeShapeType="1"/>
                </p:cNvSpPr>
                <p:nvPr/>
              </p:nvSpPr>
              <p:spPr bwMode="auto">
                <a:xfrm>
                  <a:off x="1904" y="1365"/>
                  <a:ext cx="0" cy="15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0" name="Line 1928"/>
                <p:cNvSpPr>
                  <a:spLocks noChangeShapeType="1"/>
                </p:cNvSpPr>
                <p:nvPr/>
              </p:nvSpPr>
              <p:spPr bwMode="auto">
                <a:xfrm>
                  <a:off x="1904" y="1545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1" name="Line 1929"/>
                <p:cNvSpPr>
                  <a:spLocks noChangeShapeType="1"/>
                </p:cNvSpPr>
                <p:nvPr/>
              </p:nvSpPr>
              <p:spPr bwMode="auto">
                <a:xfrm flipH="1">
                  <a:off x="1903" y="1605"/>
                  <a:ext cx="1" cy="15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2" name="Line 1930"/>
                <p:cNvSpPr>
                  <a:spLocks noChangeShapeType="1"/>
                </p:cNvSpPr>
                <p:nvPr/>
              </p:nvSpPr>
              <p:spPr bwMode="auto">
                <a:xfrm>
                  <a:off x="1904" y="1785"/>
                  <a:ext cx="0" cy="3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3" name="Line 1931"/>
                <p:cNvSpPr>
                  <a:spLocks noChangeShapeType="1"/>
                </p:cNvSpPr>
                <p:nvPr/>
              </p:nvSpPr>
              <p:spPr bwMode="auto">
                <a:xfrm>
                  <a:off x="1904" y="1845"/>
                  <a:ext cx="0" cy="15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4" name="Line 1932"/>
                <p:cNvSpPr>
                  <a:spLocks noChangeShapeType="1"/>
                </p:cNvSpPr>
                <p:nvPr/>
              </p:nvSpPr>
              <p:spPr bwMode="auto">
                <a:xfrm flipH="1">
                  <a:off x="1904" y="2026"/>
                  <a:ext cx="0" cy="2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5" name="Line 1933"/>
                <p:cNvSpPr>
                  <a:spLocks noChangeShapeType="1"/>
                </p:cNvSpPr>
                <p:nvPr/>
              </p:nvSpPr>
              <p:spPr bwMode="auto">
                <a:xfrm flipH="1">
                  <a:off x="1903" y="2086"/>
                  <a:ext cx="1" cy="15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6" name="Line 1934"/>
                <p:cNvSpPr>
                  <a:spLocks noChangeShapeType="1"/>
                </p:cNvSpPr>
                <p:nvPr/>
              </p:nvSpPr>
              <p:spPr bwMode="auto">
                <a:xfrm>
                  <a:off x="1904" y="2266"/>
                  <a:ext cx="0" cy="3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7" name="Line 1935"/>
                <p:cNvSpPr>
                  <a:spLocks noChangeShapeType="1"/>
                </p:cNvSpPr>
                <p:nvPr/>
              </p:nvSpPr>
              <p:spPr bwMode="auto">
                <a:xfrm>
                  <a:off x="1904" y="2326"/>
                  <a:ext cx="0" cy="15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8" name="Line 1936"/>
                <p:cNvSpPr>
                  <a:spLocks noChangeShapeType="1"/>
                </p:cNvSpPr>
                <p:nvPr/>
              </p:nvSpPr>
              <p:spPr bwMode="auto">
                <a:xfrm flipH="1">
                  <a:off x="1903" y="2506"/>
                  <a:ext cx="1" cy="3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9" name="Line 1937"/>
                <p:cNvSpPr>
                  <a:spLocks noChangeShapeType="1"/>
                </p:cNvSpPr>
                <p:nvPr/>
              </p:nvSpPr>
              <p:spPr bwMode="auto">
                <a:xfrm>
                  <a:off x="1904" y="2566"/>
                  <a:ext cx="0" cy="10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0" name="Line 1938"/>
                <p:cNvSpPr>
                  <a:spLocks noChangeShapeType="1"/>
                </p:cNvSpPr>
                <p:nvPr/>
              </p:nvSpPr>
              <p:spPr bwMode="auto">
                <a:xfrm>
                  <a:off x="1078" y="3444"/>
                  <a:ext cx="78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1" name="Line 1939"/>
                <p:cNvSpPr>
                  <a:spLocks noChangeShapeType="1"/>
                </p:cNvSpPr>
                <p:nvPr/>
              </p:nvSpPr>
              <p:spPr bwMode="auto">
                <a:xfrm flipV="1">
                  <a:off x="1171" y="3444"/>
                  <a:ext cx="1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2" name="Line 1940"/>
                <p:cNvSpPr>
                  <a:spLocks noChangeShapeType="1"/>
                </p:cNvSpPr>
                <p:nvPr/>
              </p:nvSpPr>
              <p:spPr bwMode="auto">
                <a:xfrm flipV="1">
                  <a:off x="1203" y="3444"/>
                  <a:ext cx="76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3" name="Line 1941"/>
                <p:cNvSpPr>
                  <a:spLocks noChangeShapeType="1"/>
                </p:cNvSpPr>
                <p:nvPr/>
              </p:nvSpPr>
              <p:spPr bwMode="auto">
                <a:xfrm>
                  <a:off x="1291" y="3443"/>
                  <a:ext cx="15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4" name="Line 1942"/>
                <p:cNvSpPr>
                  <a:spLocks noChangeShapeType="1"/>
                </p:cNvSpPr>
                <p:nvPr/>
              </p:nvSpPr>
              <p:spPr bwMode="auto">
                <a:xfrm>
                  <a:off x="1323" y="3444"/>
                  <a:ext cx="56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5" name="Line 1943"/>
                <p:cNvSpPr>
                  <a:spLocks noChangeShapeType="1"/>
                </p:cNvSpPr>
                <p:nvPr/>
              </p:nvSpPr>
              <p:spPr bwMode="auto">
                <a:xfrm flipH="1" flipV="1">
                  <a:off x="1443" y="740"/>
                  <a:ext cx="147" cy="8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6" name="Line 1944"/>
                <p:cNvSpPr>
                  <a:spLocks noChangeShapeType="1"/>
                </p:cNvSpPr>
                <p:nvPr/>
              </p:nvSpPr>
              <p:spPr bwMode="auto">
                <a:xfrm flipV="1">
                  <a:off x="2212" y="739"/>
                  <a:ext cx="152" cy="8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7" name="Freeform 1945"/>
                <p:cNvSpPr>
                  <a:spLocks/>
                </p:cNvSpPr>
                <p:nvPr/>
              </p:nvSpPr>
              <p:spPr bwMode="auto">
                <a:xfrm>
                  <a:off x="1569" y="1268"/>
                  <a:ext cx="139" cy="115"/>
                </a:xfrm>
                <a:custGeom>
                  <a:avLst/>
                  <a:gdLst>
                    <a:gd name="T0" fmla="*/ 0 w 834"/>
                    <a:gd name="T1" fmla="*/ 0 h 692"/>
                    <a:gd name="T2" fmla="*/ 0 w 834"/>
                    <a:gd name="T3" fmla="*/ 0 h 692"/>
                    <a:gd name="T4" fmla="*/ 0 w 834"/>
                    <a:gd name="T5" fmla="*/ 0 h 692"/>
                    <a:gd name="T6" fmla="*/ 0 w 834"/>
                    <a:gd name="T7" fmla="*/ 0 h 6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34"/>
                    <a:gd name="T13" fmla="*/ 0 h 692"/>
                    <a:gd name="T14" fmla="*/ 834 w 834"/>
                    <a:gd name="T15" fmla="*/ 692 h 6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34" h="692">
                      <a:moveTo>
                        <a:pt x="0" y="0"/>
                      </a:moveTo>
                      <a:lnTo>
                        <a:pt x="379" y="390"/>
                      </a:lnTo>
                      <a:lnTo>
                        <a:pt x="832" y="690"/>
                      </a:lnTo>
                      <a:lnTo>
                        <a:pt x="834" y="69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8" name="Line 1946"/>
                <p:cNvSpPr>
                  <a:spLocks noChangeShapeType="1"/>
                </p:cNvSpPr>
                <p:nvPr/>
              </p:nvSpPr>
              <p:spPr bwMode="auto">
                <a:xfrm>
                  <a:off x="1736" y="1394"/>
                  <a:ext cx="28" cy="1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9" name="Freeform 1947"/>
                <p:cNvSpPr>
                  <a:spLocks/>
                </p:cNvSpPr>
                <p:nvPr/>
              </p:nvSpPr>
              <p:spPr bwMode="auto">
                <a:xfrm>
                  <a:off x="1792" y="1416"/>
                  <a:ext cx="181" cy="14"/>
                </a:xfrm>
                <a:custGeom>
                  <a:avLst/>
                  <a:gdLst>
                    <a:gd name="T0" fmla="*/ 0 w 1082"/>
                    <a:gd name="T1" fmla="*/ 0 h 87"/>
                    <a:gd name="T2" fmla="*/ 0 w 1082"/>
                    <a:gd name="T3" fmla="*/ 0 h 87"/>
                    <a:gd name="T4" fmla="*/ 0 w 1082"/>
                    <a:gd name="T5" fmla="*/ 0 h 87"/>
                    <a:gd name="T6" fmla="*/ 0 w 1082"/>
                    <a:gd name="T7" fmla="*/ 0 h 8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82"/>
                    <a:gd name="T13" fmla="*/ 0 h 87"/>
                    <a:gd name="T14" fmla="*/ 1082 w 1082"/>
                    <a:gd name="T15" fmla="*/ 87 h 8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82" h="87"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538" y="87"/>
                      </a:lnTo>
                      <a:lnTo>
                        <a:pt x="1082" y="5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20" name="Line 1948"/>
                <p:cNvSpPr>
                  <a:spLocks noChangeShapeType="1"/>
                </p:cNvSpPr>
                <p:nvPr/>
              </p:nvSpPr>
              <p:spPr bwMode="auto">
                <a:xfrm>
                  <a:off x="1904" y="3064"/>
                  <a:ext cx="0" cy="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21" name="Line 1949"/>
                <p:cNvSpPr>
                  <a:spLocks noChangeShapeType="1"/>
                </p:cNvSpPr>
                <p:nvPr/>
              </p:nvSpPr>
              <p:spPr bwMode="auto">
                <a:xfrm>
                  <a:off x="1904" y="3189"/>
                  <a:ext cx="0" cy="3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22" name="Line 1950"/>
                <p:cNvSpPr>
                  <a:spLocks noChangeShapeType="1"/>
                </p:cNvSpPr>
                <p:nvPr/>
              </p:nvSpPr>
              <p:spPr bwMode="auto">
                <a:xfrm flipH="1">
                  <a:off x="1904" y="3249"/>
                  <a:ext cx="0" cy="15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23" name="Line 1951"/>
                <p:cNvSpPr>
                  <a:spLocks noChangeShapeType="1"/>
                </p:cNvSpPr>
                <p:nvPr/>
              </p:nvSpPr>
              <p:spPr bwMode="auto">
                <a:xfrm>
                  <a:off x="1904" y="3429"/>
                  <a:ext cx="0" cy="3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24" name="Line 1952"/>
                <p:cNvSpPr>
                  <a:spLocks noChangeShapeType="1"/>
                </p:cNvSpPr>
                <p:nvPr/>
              </p:nvSpPr>
              <p:spPr bwMode="auto">
                <a:xfrm>
                  <a:off x="1904" y="3489"/>
                  <a:ext cx="0" cy="15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25" name="Line 1953"/>
                <p:cNvSpPr>
                  <a:spLocks noChangeShapeType="1"/>
                </p:cNvSpPr>
                <p:nvPr/>
              </p:nvSpPr>
              <p:spPr bwMode="auto">
                <a:xfrm>
                  <a:off x="1904" y="3669"/>
                  <a:ext cx="0" cy="3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26" name="Line 1954"/>
                <p:cNvSpPr>
                  <a:spLocks noChangeShapeType="1"/>
                </p:cNvSpPr>
                <p:nvPr/>
              </p:nvSpPr>
              <p:spPr bwMode="auto">
                <a:xfrm>
                  <a:off x="1904" y="3729"/>
                  <a:ext cx="0" cy="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27" name="Line 1955"/>
                <p:cNvSpPr>
                  <a:spLocks noChangeShapeType="1"/>
                </p:cNvSpPr>
                <p:nvPr/>
              </p:nvSpPr>
              <p:spPr bwMode="auto">
                <a:xfrm>
                  <a:off x="3912" y="1005"/>
                  <a:ext cx="13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28" name="Line 1956"/>
                <p:cNvSpPr>
                  <a:spLocks noChangeShapeType="1"/>
                </p:cNvSpPr>
                <p:nvPr/>
              </p:nvSpPr>
              <p:spPr bwMode="auto">
                <a:xfrm>
                  <a:off x="4080" y="1005"/>
                  <a:ext cx="3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29" name="Line 1957"/>
                <p:cNvSpPr>
                  <a:spLocks noChangeShapeType="1"/>
                </p:cNvSpPr>
                <p:nvPr/>
              </p:nvSpPr>
              <p:spPr bwMode="auto">
                <a:xfrm>
                  <a:off x="4140" y="1005"/>
                  <a:ext cx="15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30" name="Line 1958"/>
                <p:cNvSpPr>
                  <a:spLocks noChangeShapeType="1"/>
                </p:cNvSpPr>
                <p:nvPr/>
              </p:nvSpPr>
              <p:spPr bwMode="auto">
                <a:xfrm>
                  <a:off x="4320" y="1005"/>
                  <a:ext cx="3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31" name="Line 1959"/>
                <p:cNvSpPr>
                  <a:spLocks noChangeShapeType="1"/>
                </p:cNvSpPr>
                <p:nvPr/>
              </p:nvSpPr>
              <p:spPr bwMode="auto">
                <a:xfrm>
                  <a:off x="4380" y="1005"/>
                  <a:ext cx="13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32" name="Line 1960"/>
                <p:cNvSpPr>
                  <a:spLocks noChangeShapeType="1"/>
                </p:cNvSpPr>
                <p:nvPr/>
              </p:nvSpPr>
              <p:spPr bwMode="auto">
                <a:xfrm>
                  <a:off x="1242" y="3302"/>
                  <a:ext cx="1" cy="7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33" name="Line 1961"/>
                <p:cNvSpPr>
                  <a:spLocks noChangeShapeType="1"/>
                </p:cNvSpPr>
                <p:nvPr/>
              </p:nvSpPr>
              <p:spPr bwMode="auto">
                <a:xfrm>
                  <a:off x="1242" y="3391"/>
                  <a:ext cx="1" cy="1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34" name="Line 1962"/>
                <p:cNvSpPr>
                  <a:spLocks noChangeShapeType="1"/>
                </p:cNvSpPr>
                <p:nvPr/>
              </p:nvSpPr>
              <p:spPr bwMode="auto">
                <a:xfrm>
                  <a:off x="1242" y="3421"/>
                  <a:ext cx="1" cy="7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35" name="Line 1963"/>
                <p:cNvSpPr>
                  <a:spLocks noChangeShapeType="1"/>
                </p:cNvSpPr>
                <p:nvPr/>
              </p:nvSpPr>
              <p:spPr bwMode="auto">
                <a:xfrm>
                  <a:off x="1242" y="3511"/>
                  <a:ext cx="1" cy="1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36" name="Line 1964"/>
                <p:cNvSpPr>
                  <a:spLocks noChangeShapeType="1"/>
                </p:cNvSpPr>
                <p:nvPr/>
              </p:nvSpPr>
              <p:spPr bwMode="auto">
                <a:xfrm>
                  <a:off x="1242" y="3541"/>
                  <a:ext cx="1" cy="7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37" name="Line 1965"/>
                <p:cNvSpPr>
                  <a:spLocks noChangeShapeType="1"/>
                </p:cNvSpPr>
                <p:nvPr/>
              </p:nvSpPr>
              <p:spPr bwMode="auto">
                <a:xfrm>
                  <a:off x="2565" y="3302"/>
                  <a:ext cx="1" cy="6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38" name="Line 1966"/>
                <p:cNvSpPr>
                  <a:spLocks noChangeShapeType="1"/>
                </p:cNvSpPr>
                <p:nvPr/>
              </p:nvSpPr>
              <p:spPr bwMode="auto">
                <a:xfrm>
                  <a:off x="2565" y="3384"/>
                  <a:ext cx="1" cy="1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39" name="Line 1967"/>
                <p:cNvSpPr>
                  <a:spLocks noChangeShapeType="1"/>
                </p:cNvSpPr>
                <p:nvPr/>
              </p:nvSpPr>
              <p:spPr bwMode="auto">
                <a:xfrm>
                  <a:off x="2565" y="3414"/>
                  <a:ext cx="1" cy="7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40" name="Line 1968"/>
                <p:cNvSpPr>
                  <a:spLocks noChangeShapeType="1"/>
                </p:cNvSpPr>
                <p:nvPr/>
              </p:nvSpPr>
              <p:spPr bwMode="auto">
                <a:xfrm>
                  <a:off x="2565" y="3504"/>
                  <a:ext cx="1" cy="1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41" name="Line 1969"/>
                <p:cNvSpPr>
                  <a:spLocks noChangeShapeType="1"/>
                </p:cNvSpPr>
                <p:nvPr/>
              </p:nvSpPr>
              <p:spPr bwMode="auto">
                <a:xfrm>
                  <a:off x="2565" y="3534"/>
                  <a:ext cx="1" cy="6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42" name="Line 1970"/>
                <p:cNvSpPr>
                  <a:spLocks noChangeShapeType="1"/>
                </p:cNvSpPr>
                <p:nvPr/>
              </p:nvSpPr>
              <p:spPr bwMode="auto">
                <a:xfrm>
                  <a:off x="1242" y="2350"/>
                  <a:ext cx="0" cy="11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43" name="Line 1971"/>
                <p:cNvSpPr>
                  <a:spLocks noChangeShapeType="1"/>
                </p:cNvSpPr>
                <p:nvPr/>
              </p:nvSpPr>
              <p:spPr bwMode="auto">
                <a:xfrm>
                  <a:off x="1242" y="2497"/>
                  <a:ext cx="0" cy="3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44" name="Line 1972"/>
                <p:cNvSpPr>
                  <a:spLocks noChangeShapeType="1"/>
                </p:cNvSpPr>
                <p:nvPr/>
              </p:nvSpPr>
              <p:spPr bwMode="auto">
                <a:xfrm>
                  <a:off x="1242" y="2557"/>
                  <a:ext cx="0" cy="11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45" name="Line 1973"/>
                <p:cNvSpPr>
                  <a:spLocks noChangeShapeType="1"/>
                </p:cNvSpPr>
                <p:nvPr/>
              </p:nvSpPr>
              <p:spPr bwMode="auto">
                <a:xfrm>
                  <a:off x="2565" y="2332"/>
                  <a:ext cx="0" cy="12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46" name="Line 1974"/>
                <p:cNvSpPr>
                  <a:spLocks noChangeShapeType="1"/>
                </p:cNvSpPr>
                <p:nvPr/>
              </p:nvSpPr>
              <p:spPr bwMode="auto">
                <a:xfrm>
                  <a:off x="2565" y="2488"/>
                  <a:ext cx="0" cy="3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47" name="Line 1975"/>
                <p:cNvSpPr>
                  <a:spLocks noChangeShapeType="1"/>
                </p:cNvSpPr>
                <p:nvPr/>
              </p:nvSpPr>
              <p:spPr bwMode="auto">
                <a:xfrm flipH="1">
                  <a:off x="2565" y="2548"/>
                  <a:ext cx="0" cy="1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48" name="Line 1976"/>
                <p:cNvSpPr>
                  <a:spLocks noChangeShapeType="1"/>
                </p:cNvSpPr>
                <p:nvPr/>
              </p:nvSpPr>
              <p:spPr bwMode="auto">
                <a:xfrm>
                  <a:off x="4282" y="489"/>
                  <a:ext cx="1" cy="9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49" name="Line 1977"/>
                <p:cNvSpPr>
                  <a:spLocks noChangeShapeType="1"/>
                </p:cNvSpPr>
                <p:nvPr/>
              </p:nvSpPr>
              <p:spPr bwMode="auto">
                <a:xfrm>
                  <a:off x="4282" y="600"/>
                  <a:ext cx="1" cy="1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50" name="Line 1978"/>
                <p:cNvSpPr>
                  <a:spLocks noChangeShapeType="1"/>
                </p:cNvSpPr>
                <p:nvPr/>
              </p:nvSpPr>
              <p:spPr bwMode="auto">
                <a:xfrm>
                  <a:off x="4282" y="630"/>
                  <a:ext cx="1" cy="9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51" name="Line 1979"/>
                <p:cNvSpPr>
                  <a:spLocks noChangeShapeType="1"/>
                </p:cNvSpPr>
                <p:nvPr/>
              </p:nvSpPr>
              <p:spPr bwMode="auto">
                <a:xfrm>
                  <a:off x="3912" y="1431"/>
                  <a:ext cx="13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52" name="Line 1980"/>
                <p:cNvSpPr>
                  <a:spLocks noChangeShapeType="1"/>
                </p:cNvSpPr>
                <p:nvPr/>
              </p:nvSpPr>
              <p:spPr bwMode="auto">
                <a:xfrm>
                  <a:off x="4080" y="1431"/>
                  <a:ext cx="3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53" name="Line 1981"/>
                <p:cNvSpPr>
                  <a:spLocks noChangeShapeType="1"/>
                </p:cNvSpPr>
                <p:nvPr/>
              </p:nvSpPr>
              <p:spPr bwMode="auto">
                <a:xfrm>
                  <a:off x="4140" y="1431"/>
                  <a:ext cx="15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54" name="Line 1982"/>
                <p:cNvSpPr>
                  <a:spLocks noChangeShapeType="1"/>
                </p:cNvSpPr>
                <p:nvPr/>
              </p:nvSpPr>
              <p:spPr bwMode="auto">
                <a:xfrm>
                  <a:off x="4320" y="1431"/>
                  <a:ext cx="3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55" name="Line 1983"/>
                <p:cNvSpPr>
                  <a:spLocks noChangeShapeType="1"/>
                </p:cNvSpPr>
                <p:nvPr/>
              </p:nvSpPr>
              <p:spPr bwMode="auto">
                <a:xfrm>
                  <a:off x="4380" y="1431"/>
                  <a:ext cx="13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56" name="Line 1984"/>
                <p:cNvSpPr>
                  <a:spLocks noChangeShapeType="1"/>
                </p:cNvSpPr>
                <p:nvPr/>
              </p:nvSpPr>
              <p:spPr bwMode="auto">
                <a:xfrm>
                  <a:off x="2425" y="3444"/>
                  <a:ext cx="7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57" name="Line 1985"/>
                <p:cNvSpPr>
                  <a:spLocks noChangeShapeType="1"/>
                </p:cNvSpPr>
                <p:nvPr/>
              </p:nvSpPr>
              <p:spPr bwMode="auto">
                <a:xfrm>
                  <a:off x="2513" y="3444"/>
                  <a:ext cx="16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58" name="Line 1986"/>
                <p:cNvSpPr>
                  <a:spLocks noChangeShapeType="1"/>
                </p:cNvSpPr>
                <p:nvPr/>
              </p:nvSpPr>
              <p:spPr bwMode="auto">
                <a:xfrm>
                  <a:off x="2544" y="3444"/>
                  <a:ext cx="76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59" name="Line 1987"/>
                <p:cNvSpPr>
                  <a:spLocks noChangeShapeType="1"/>
                </p:cNvSpPr>
                <p:nvPr/>
              </p:nvSpPr>
              <p:spPr bwMode="auto">
                <a:xfrm>
                  <a:off x="2639" y="3444"/>
                  <a:ext cx="16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60" name="Line 1988"/>
                <p:cNvSpPr>
                  <a:spLocks noChangeShapeType="1"/>
                </p:cNvSpPr>
                <p:nvPr/>
              </p:nvSpPr>
              <p:spPr bwMode="auto">
                <a:xfrm>
                  <a:off x="2663" y="3444"/>
                  <a:ext cx="74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61" name="Line 1989"/>
                <p:cNvSpPr>
                  <a:spLocks noChangeShapeType="1"/>
                </p:cNvSpPr>
                <p:nvPr/>
              </p:nvSpPr>
              <p:spPr bwMode="auto">
                <a:xfrm>
                  <a:off x="3400" y="3232"/>
                  <a:ext cx="62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62" name="Line 1990"/>
                <p:cNvSpPr>
                  <a:spLocks noChangeShapeType="1"/>
                </p:cNvSpPr>
                <p:nvPr/>
              </p:nvSpPr>
              <p:spPr bwMode="auto">
                <a:xfrm>
                  <a:off x="3483" y="3232"/>
                  <a:ext cx="2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63" name="Line 1991"/>
                <p:cNvSpPr>
                  <a:spLocks noChangeShapeType="1"/>
                </p:cNvSpPr>
                <p:nvPr/>
              </p:nvSpPr>
              <p:spPr bwMode="auto">
                <a:xfrm>
                  <a:off x="3524" y="3232"/>
                  <a:ext cx="10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64" name="Line 1992"/>
                <p:cNvSpPr>
                  <a:spLocks noChangeShapeType="1"/>
                </p:cNvSpPr>
                <p:nvPr/>
              </p:nvSpPr>
              <p:spPr bwMode="auto">
                <a:xfrm>
                  <a:off x="3650" y="3232"/>
                  <a:ext cx="2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65" name="Line 1993"/>
                <p:cNvSpPr>
                  <a:spLocks noChangeShapeType="1"/>
                </p:cNvSpPr>
                <p:nvPr/>
              </p:nvSpPr>
              <p:spPr bwMode="auto">
                <a:xfrm>
                  <a:off x="3692" y="3232"/>
                  <a:ext cx="62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66" name="Line 1994"/>
                <p:cNvSpPr>
                  <a:spLocks noChangeShapeType="1"/>
                </p:cNvSpPr>
                <p:nvPr/>
              </p:nvSpPr>
              <p:spPr bwMode="auto">
                <a:xfrm>
                  <a:off x="3571" y="2931"/>
                  <a:ext cx="1" cy="19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67" name="Line 1995"/>
                <p:cNvSpPr>
                  <a:spLocks noChangeShapeType="1"/>
                </p:cNvSpPr>
                <p:nvPr/>
              </p:nvSpPr>
              <p:spPr bwMode="auto">
                <a:xfrm>
                  <a:off x="3571" y="3154"/>
                  <a:ext cx="1" cy="3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68" name="Line 1996"/>
                <p:cNvSpPr>
                  <a:spLocks noChangeShapeType="1"/>
                </p:cNvSpPr>
                <p:nvPr/>
              </p:nvSpPr>
              <p:spPr bwMode="auto">
                <a:xfrm>
                  <a:off x="3571" y="3214"/>
                  <a:ext cx="1" cy="19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69" name="Freeform 1997"/>
                <p:cNvSpPr>
                  <a:spLocks/>
                </p:cNvSpPr>
                <p:nvPr/>
              </p:nvSpPr>
              <p:spPr bwMode="auto">
                <a:xfrm>
                  <a:off x="2230" y="733"/>
                  <a:ext cx="73" cy="128"/>
                </a:xfrm>
                <a:custGeom>
                  <a:avLst/>
                  <a:gdLst>
                    <a:gd name="T0" fmla="*/ 0 w 442"/>
                    <a:gd name="T1" fmla="*/ 0 h 770"/>
                    <a:gd name="T2" fmla="*/ 0 w 442"/>
                    <a:gd name="T3" fmla="*/ 0 h 770"/>
                    <a:gd name="T4" fmla="*/ 0 w 442"/>
                    <a:gd name="T5" fmla="*/ 0 h 770"/>
                    <a:gd name="T6" fmla="*/ 0 60000 65536"/>
                    <a:gd name="T7" fmla="*/ 0 60000 65536"/>
                    <a:gd name="T8" fmla="*/ 0 60000 65536"/>
                    <a:gd name="T9" fmla="*/ 0 w 442"/>
                    <a:gd name="T10" fmla="*/ 0 h 770"/>
                    <a:gd name="T11" fmla="*/ 442 w 442"/>
                    <a:gd name="T12" fmla="*/ 770 h 77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42" h="770">
                      <a:moveTo>
                        <a:pt x="442" y="770"/>
                      </a:moveTo>
                      <a:lnTo>
                        <a:pt x="255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70" name="Freeform 1998"/>
                <p:cNvSpPr>
                  <a:spLocks/>
                </p:cNvSpPr>
                <p:nvPr/>
              </p:nvSpPr>
              <p:spPr bwMode="auto">
                <a:xfrm>
                  <a:off x="1504" y="735"/>
                  <a:ext cx="71" cy="125"/>
                </a:xfrm>
                <a:custGeom>
                  <a:avLst/>
                  <a:gdLst>
                    <a:gd name="T0" fmla="*/ 0 w 425"/>
                    <a:gd name="T1" fmla="*/ 0 h 747"/>
                    <a:gd name="T2" fmla="*/ 0 w 425"/>
                    <a:gd name="T3" fmla="*/ 0 h 747"/>
                    <a:gd name="T4" fmla="*/ 0 w 425"/>
                    <a:gd name="T5" fmla="*/ 0 h 747"/>
                    <a:gd name="T6" fmla="*/ 0 60000 65536"/>
                    <a:gd name="T7" fmla="*/ 0 60000 65536"/>
                    <a:gd name="T8" fmla="*/ 0 60000 65536"/>
                    <a:gd name="T9" fmla="*/ 0 w 425"/>
                    <a:gd name="T10" fmla="*/ 0 h 747"/>
                    <a:gd name="T11" fmla="*/ 425 w 425"/>
                    <a:gd name="T12" fmla="*/ 747 h 74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5" h="747">
                      <a:moveTo>
                        <a:pt x="425" y="0"/>
                      </a:moveTo>
                      <a:lnTo>
                        <a:pt x="181" y="356"/>
                      </a:lnTo>
                      <a:lnTo>
                        <a:pt x="0" y="74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71" name="Freeform 1999"/>
                <p:cNvSpPr>
                  <a:spLocks/>
                </p:cNvSpPr>
                <p:nvPr/>
              </p:nvSpPr>
              <p:spPr bwMode="auto">
                <a:xfrm>
                  <a:off x="1385" y="2423"/>
                  <a:ext cx="26" cy="189"/>
                </a:xfrm>
                <a:custGeom>
                  <a:avLst/>
                  <a:gdLst>
                    <a:gd name="T0" fmla="*/ 0 w 156"/>
                    <a:gd name="T1" fmla="*/ 0 h 1134"/>
                    <a:gd name="T2" fmla="*/ 0 w 156"/>
                    <a:gd name="T3" fmla="*/ 0 h 1134"/>
                    <a:gd name="T4" fmla="*/ 0 w 156"/>
                    <a:gd name="T5" fmla="*/ 0 h 1134"/>
                    <a:gd name="T6" fmla="*/ 0 w 156"/>
                    <a:gd name="T7" fmla="*/ 0 h 1134"/>
                    <a:gd name="T8" fmla="*/ 0 w 156"/>
                    <a:gd name="T9" fmla="*/ 0 h 1134"/>
                    <a:gd name="T10" fmla="*/ 0 w 156"/>
                    <a:gd name="T11" fmla="*/ 0 h 1134"/>
                    <a:gd name="T12" fmla="*/ 0 w 156"/>
                    <a:gd name="T13" fmla="*/ 0 h 1134"/>
                    <a:gd name="T14" fmla="*/ 0 w 156"/>
                    <a:gd name="T15" fmla="*/ 0 h 1134"/>
                    <a:gd name="T16" fmla="*/ 0 w 156"/>
                    <a:gd name="T17" fmla="*/ 0 h 1134"/>
                    <a:gd name="T18" fmla="*/ 0 w 156"/>
                    <a:gd name="T19" fmla="*/ 0 h 1134"/>
                    <a:gd name="T20" fmla="*/ 0 w 156"/>
                    <a:gd name="T21" fmla="*/ 0 h 1134"/>
                    <a:gd name="T22" fmla="*/ 0 w 156"/>
                    <a:gd name="T23" fmla="*/ 0 h 1134"/>
                    <a:gd name="T24" fmla="*/ 0 w 156"/>
                    <a:gd name="T25" fmla="*/ 0 h 1134"/>
                    <a:gd name="T26" fmla="*/ 0 w 156"/>
                    <a:gd name="T27" fmla="*/ 0 h 1134"/>
                    <a:gd name="T28" fmla="*/ 0 w 156"/>
                    <a:gd name="T29" fmla="*/ 0 h 1134"/>
                    <a:gd name="T30" fmla="*/ 0 w 156"/>
                    <a:gd name="T31" fmla="*/ 0 h 1134"/>
                    <a:gd name="T32" fmla="*/ 0 w 156"/>
                    <a:gd name="T33" fmla="*/ 0 h 1134"/>
                    <a:gd name="T34" fmla="*/ 0 w 156"/>
                    <a:gd name="T35" fmla="*/ 0 h 1134"/>
                    <a:gd name="T36" fmla="*/ 0 w 156"/>
                    <a:gd name="T37" fmla="*/ 0 h 113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56"/>
                    <a:gd name="T58" fmla="*/ 0 h 1134"/>
                    <a:gd name="T59" fmla="*/ 156 w 156"/>
                    <a:gd name="T60" fmla="*/ 1134 h 113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56" h="1134">
                      <a:moveTo>
                        <a:pt x="0" y="0"/>
                      </a:moveTo>
                      <a:lnTo>
                        <a:pt x="5" y="72"/>
                      </a:lnTo>
                      <a:lnTo>
                        <a:pt x="19" y="142"/>
                      </a:lnTo>
                      <a:lnTo>
                        <a:pt x="38" y="212"/>
                      </a:lnTo>
                      <a:lnTo>
                        <a:pt x="63" y="281"/>
                      </a:lnTo>
                      <a:lnTo>
                        <a:pt x="73" y="315"/>
                      </a:lnTo>
                      <a:lnTo>
                        <a:pt x="80" y="351"/>
                      </a:lnTo>
                      <a:lnTo>
                        <a:pt x="80" y="422"/>
                      </a:lnTo>
                      <a:lnTo>
                        <a:pt x="84" y="459"/>
                      </a:lnTo>
                      <a:lnTo>
                        <a:pt x="93" y="493"/>
                      </a:lnTo>
                      <a:lnTo>
                        <a:pt x="116" y="562"/>
                      </a:lnTo>
                      <a:lnTo>
                        <a:pt x="138" y="632"/>
                      </a:lnTo>
                      <a:lnTo>
                        <a:pt x="147" y="666"/>
                      </a:lnTo>
                      <a:lnTo>
                        <a:pt x="152" y="701"/>
                      </a:lnTo>
                      <a:lnTo>
                        <a:pt x="156" y="774"/>
                      </a:lnTo>
                      <a:lnTo>
                        <a:pt x="152" y="846"/>
                      </a:lnTo>
                      <a:lnTo>
                        <a:pt x="152" y="990"/>
                      </a:lnTo>
                      <a:lnTo>
                        <a:pt x="153" y="1063"/>
                      </a:lnTo>
                      <a:lnTo>
                        <a:pt x="150" y="113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72" name="Line 2000"/>
                <p:cNvSpPr>
                  <a:spLocks noChangeShapeType="1"/>
                </p:cNvSpPr>
                <p:nvPr/>
              </p:nvSpPr>
              <p:spPr bwMode="auto">
                <a:xfrm flipH="1" flipV="1">
                  <a:off x="1101" y="2579"/>
                  <a:ext cx="32" cy="3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73" name="Line 2001"/>
                <p:cNvSpPr>
                  <a:spLocks noChangeShapeType="1"/>
                </p:cNvSpPr>
                <p:nvPr/>
              </p:nvSpPr>
              <p:spPr bwMode="auto">
                <a:xfrm flipH="1" flipV="1">
                  <a:off x="1101" y="2516"/>
                  <a:ext cx="71" cy="7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74" name="Line 2002"/>
                <p:cNvSpPr>
                  <a:spLocks noChangeShapeType="1"/>
                </p:cNvSpPr>
                <p:nvPr/>
              </p:nvSpPr>
              <p:spPr bwMode="auto">
                <a:xfrm flipH="1" flipV="1">
                  <a:off x="1101" y="2452"/>
                  <a:ext cx="71" cy="7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75" name="Line 2003"/>
                <p:cNvSpPr>
                  <a:spLocks noChangeShapeType="1"/>
                </p:cNvSpPr>
                <p:nvPr/>
              </p:nvSpPr>
              <p:spPr bwMode="auto">
                <a:xfrm flipH="1" flipV="1">
                  <a:off x="1313" y="2601"/>
                  <a:ext cx="11" cy="1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76" name="Line 2004"/>
                <p:cNvSpPr>
                  <a:spLocks noChangeShapeType="1"/>
                </p:cNvSpPr>
                <p:nvPr/>
              </p:nvSpPr>
              <p:spPr bwMode="auto">
                <a:xfrm flipH="1" flipV="1">
                  <a:off x="1129" y="2417"/>
                  <a:ext cx="43" cy="4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77" name="Line 2005"/>
                <p:cNvSpPr>
                  <a:spLocks noChangeShapeType="1"/>
                </p:cNvSpPr>
                <p:nvPr/>
              </p:nvSpPr>
              <p:spPr bwMode="auto">
                <a:xfrm flipH="1" flipV="1">
                  <a:off x="1313" y="2538"/>
                  <a:ext cx="75" cy="7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78" name="Line 2006"/>
                <p:cNvSpPr>
                  <a:spLocks noChangeShapeType="1"/>
                </p:cNvSpPr>
                <p:nvPr/>
              </p:nvSpPr>
              <p:spPr bwMode="auto">
                <a:xfrm flipH="1" flipV="1">
                  <a:off x="1313" y="2474"/>
                  <a:ext cx="97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79" name="Line 2007"/>
                <p:cNvSpPr>
                  <a:spLocks noChangeShapeType="1"/>
                </p:cNvSpPr>
                <p:nvPr/>
              </p:nvSpPr>
              <p:spPr bwMode="auto">
                <a:xfrm flipH="1" flipV="1">
                  <a:off x="1313" y="2410"/>
                  <a:ext cx="85" cy="8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80" name="Line 2008"/>
                <p:cNvSpPr>
                  <a:spLocks noChangeShapeType="1"/>
                </p:cNvSpPr>
                <p:nvPr/>
              </p:nvSpPr>
              <p:spPr bwMode="auto">
                <a:xfrm flipH="1" flipV="1">
                  <a:off x="1488" y="3540"/>
                  <a:ext cx="56" cy="5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81" name="Line 2009"/>
                <p:cNvSpPr>
                  <a:spLocks noChangeShapeType="1"/>
                </p:cNvSpPr>
                <p:nvPr/>
              </p:nvSpPr>
              <p:spPr bwMode="auto">
                <a:xfrm flipH="1" flipV="1">
                  <a:off x="1488" y="3476"/>
                  <a:ext cx="83" cy="8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82" name="Line 2010"/>
                <p:cNvSpPr>
                  <a:spLocks noChangeShapeType="1"/>
                </p:cNvSpPr>
                <p:nvPr/>
              </p:nvSpPr>
              <p:spPr bwMode="auto">
                <a:xfrm flipH="1" flipV="1">
                  <a:off x="1488" y="3412"/>
                  <a:ext cx="83" cy="8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83" name="Line 2011"/>
                <p:cNvSpPr>
                  <a:spLocks noChangeShapeType="1"/>
                </p:cNvSpPr>
                <p:nvPr/>
              </p:nvSpPr>
              <p:spPr bwMode="auto">
                <a:xfrm flipH="1" flipV="1">
                  <a:off x="1488" y="3349"/>
                  <a:ext cx="83" cy="8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84" name="Line 2012"/>
                <p:cNvSpPr>
                  <a:spLocks noChangeShapeType="1"/>
                </p:cNvSpPr>
                <p:nvPr/>
              </p:nvSpPr>
              <p:spPr bwMode="auto">
                <a:xfrm flipH="1" flipV="1">
                  <a:off x="1488" y="3285"/>
                  <a:ext cx="90" cy="9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85" name="Line 2013"/>
                <p:cNvSpPr>
                  <a:spLocks noChangeShapeType="1"/>
                </p:cNvSpPr>
                <p:nvPr/>
              </p:nvSpPr>
              <p:spPr bwMode="auto">
                <a:xfrm flipH="1" flipV="1">
                  <a:off x="1521" y="3255"/>
                  <a:ext cx="106" cy="10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86" name="Line 2014"/>
                <p:cNvSpPr>
                  <a:spLocks noChangeShapeType="1"/>
                </p:cNvSpPr>
                <p:nvPr/>
              </p:nvSpPr>
              <p:spPr bwMode="auto">
                <a:xfrm flipH="1" flipV="1">
                  <a:off x="1585" y="3254"/>
                  <a:ext cx="106" cy="10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87" name="Line 2015"/>
                <p:cNvSpPr>
                  <a:spLocks noChangeShapeType="1"/>
                </p:cNvSpPr>
                <p:nvPr/>
              </p:nvSpPr>
              <p:spPr bwMode="auto">
                <a:xfrm flipH="1" flipV="1">
                  <a:off x="1648" y="3254"/>
                  <a:ext cx="106" cy="10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88" name="Line 2016"/>
                <p:cNvSpPr>
                  <a:spLocks noChangeShapeType="1"/>
                </p:cNvSpPr>
                <p:nvPr/>
              </p:nvSpPr>
              <p:spPr bwMode="auto">
                <a:xfrm flipH="1" flipV="1">
                  <a:off x="1862" y="3405"/>
                  <a:ext cx="59" cy="5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89" name="Line 2017"/>
                <p:cNvSpPr>
                  <a:spLocks noChangeShapeType="1"/>
                </p:cNvSpPr>
                <p:nvPr/>
              </p:nvSpPr>
              <p:spPr bwMode="auto">
                <a:xfrm flipH="1" flipV="1">
                  <a:off x="1712" y="3254"/>
                  <a:ext cx="106" cy="10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90" name="Line 2018"/>
                <p:cNvSpPr>
                  <a:spLocks noChangeShapeType="1"/>
                </p:cNvSpPr>
                <p:nvPr/>
              </p:nvSpPr>
              <p:spPr bwMode="auto">
                <a:xfrm flipH="1" flipV="1">
                  <a:off x="1775" y="3254"/>
                  <a:ext cx="170" cy="17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91" name="Line 2019"/>
                <p:cNvSpPr>
                  <a:spLocks noChangeShapeType="1"/>
                </p:cNvSpPr>
                <p:nvPr/>
              </p:nvSpPr>
              <p:spPr bwMode="auto">
                <a:xfrm flipH="1" flipV="1">
                  <a:off x="1839" y="3254"/>
                  <a:ext cx="116" cy="11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92" name="Line 2020"/>
                <p:cNvSpPr>
                  <a:spLocks noChangeShapeType="1"/>
                </p:cNvSpPr>
                <p:nvPr/>
              </p:nvSpPr>
              <p:spPr bwMode="auto">
                <a:xfrm flipH="1" flipV="1">
                  <a:off x="1903" y="3254"/>
                  <a:ext cx="106" cy="10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93" name="Line 2021"/>
                <p:cNvSpPr>
                  <a:spLocks noChangeShapeType="1"/>
                </p:cNvSpPr>
                <p:nvPr/>
              </p:nvSpPr>
              <p:spPr bwMode="auto">
                <a:xfrm flipH="1" flipV="1">
                  <a:off x="2237" y="3525"/>
                  <a:ext cx="66" cy="6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94" name="Line 2022"/>
                <p:cNvSpPr>
                  <a:spLocks noChangeShapeType="1"/>
                </p:cNvSpPr>
                <p:nvPr/>
              </p:nvSpPr>
              <p:spPr bwMode="auto">
                <a:xfrm flipH="1" flipV="1">
                  <a:off x="1966" y="3254"/>
                  <a:ext cx="106" cy="10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95" name="Line 2023"/>
                <p:cNvSpPr>
                  <a:spLocks noChangeShapeType="1"/>
                </p:cNvSpPr>
                <p:nvPr/>
              </p:nvSpPr>
              <p:spPr bwMode="auto">
                <a:xfrm flipH="1" flipV="1">
                  <a:off x="2237" y="3462"/>
                  <a:ext cx="82" cy="8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96" name="Line 2024"/>
                <p:cNvSpPr>
                  <a:spLocks noChangeShapeType="1"/>
                </p:cNvSpPr>
                <p:nvPr/>
              </p:nvSpPr>
              <p:spPr bwMode="auto">
                <a:xfrm flipH="1" flipV="1">
                  <a:off x="2030" y="3254"/>
                  <a:ext cx="106" cy="10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97" name="Line 2025"/>
                <p:cNvSpPr>
                  <a:spLocks noChangeShapeType="1"/>
                </p:cNvSpPr>
                <p:nvPr/>
              </p:nvSpPr>
              <p:spPr bwMode="auto">
                <a:xfrm flipH="1" flipV="1">
                  <a:off x="2237" y="3398"/>
                  <a:ext cx="82" cy="8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98" name="Line 2026"/>
                <p:cNvSpPr>
                  <a:spLocks noChangeShapeType="1"/>
                </p:cNvSpPr>
                <p:nvPr/>
              </p:nvSpPr>
              <p:spPr bwMode="auto">
                <a:xfrm flipH="1" flipV="1">
                  <a:off x="2093" y="3254"/>
                  <a:ext cx="107" cy="10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99" name="Line 2027"/>
                <p:cNvSpPr>
                  <a:spLocks noChangeShapeType="1"/>
                </p:cNvSpPr>
                <p:nvPr/>
              </p:nvSpPr>
              <p:spPr bwMode="auto">
                <a:xfrm flipH="1" flipV="1">
                  <a:off x="2157" y="3254"/>
                  <a:ext cx="162" cy="16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0" name="Line 2028"/>
                <p:cNvSpPr>
                  <a:spLocks noChangeShapeType="1"/>
                </p:cNvSpPr>
                <p:nvPr/>
              </p:nvSpPr>
              <p:spPr bwMode="auto">
                <a:xfrm flipH="1" flipV="1">
                  <a:off x="2221" y="3254"/>
                  <a:ext cx="98" cy="9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1" name="Line 2029"/>
                <p:cNvSpPr>
                  <a:spLocks noChangeShapeType="1"/>
                </p:cNvSpPr>
                <p:nvPr/>
              </p:nvSpPr>
              <p:spPr bwMode="auto">
                <a:xfrm flipH="1" flipV="1">
                  <a:off x="2284" y="3254"/>
                  <a:ext cx="35" cy="3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2" name="Line 2030"/>
                <p:cNvSpPr>
                  <a:spLocks noChangeShapeType="1"/>
                </p:cNvSpPr>
                <p:nvPr/>
              </p:nvSpPr>
              <p:spPr bwMode="auto">
                <a:xfrm flipH="1" flipV="1">
                  <a:off x="4023" y="615"/>
                  <a:ext cx="47" cy="4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3" name="Line 2031"/>
                <p:cNvSpPr>
                  <a:spLocks noChangeShapeType="1"/>
                </p:cNvSpPr>
                <p:nvPr/>
              </p:nvSpPr>
              <p:spPr bwMode="auto">
                <a:xfrm flipH="1" flipV="1">
                  <a:off x="4023" y="551"/>
                  <a:ext cx="111" cy="1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4" name="Line 2032"/>
                <p:cNvSpPr>
                  <a:spLocks noChangeShapeType="1"/>
                </p:cNvSpPr>
                <p:nvPr/>
              </p:nvSpPr>
              <p:spPr bwMode="auto">
                <a:xfrm flipH="1" flipV="1">
                  <a:off x="4044" y="509"/>
                  <a:ext cx="153" cy="15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5" name="Line 2033"/>
                <p:cNvSpPr>
                  <a:spLocks noChangeShapeType="1"/>
                </p:cNvSpPr>
                <p:nvPr/>
              </p:nvSpPr>
              <p:spPr bwMode="auto">
                <a:xfrm flipH="1" flipV="1">
                  <a:off x="4108" y="509"/>
                  <a:ext cx="127" cy="1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6" name="Line 2034"/>
                <p:cNvSpPr>
                  <a:spLocks noChangeShapeType="1"/>
                </p:cNvSpPr>
                <p:nvPr/>
              </p:nvSpPr>
              <p:spPr bwMode="auto">
                <a:xfrm flipH="1" flipV="1">
                  <a:off x="4171" y="509"/>
                  <a:ext cx="64" cy="6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7" name="Line 2035"/>
                <p:cNvSpPr>
                  <a:spLocks noChangeShapeType="1"/>
                </p:cNvSpPr>
                <p:nvPr/>
              </p:nvSpPr>
              <p:spPr bwMode="auto">
                <a:xfrm flipH="1" flipV="1">
                  <a:off x="4235" y="509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8" name="Line 2036"/>
                <p:cNvSpPr>
                  <a:spLocks noChangeShapeType="1"/>
                </p:cNvSpPr>
                <p:nvPr/>
              </p:nvSpPr>
              <p:spPr bwMode="auto">
                <a:xfrm flipH="1" flipV="1">
                  <a:off x="4330" y="604"/>
                  <a:ext cx="58" cy="5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9" name="Line 2037"/>
                <p:cNvSpPr>
                  <a:spLocks noChangeShapeType="1"/>
                </p:cNvSpPr>
                <p:nvPr/>
              </p:nvSpPr>
              <p:spPr bwMode="auto">
                <a:xfrm flipH="1" flipV="1">
                  <a:off x="4330" y="540"/>
                  <a:ext cx="106" cy="10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0" name="Line 2038"/>
                <p:cNvSpPr>
                  <a:spLocks noChangeShapeType="1"/>
                </p:cNvSpPr>
                <p:nvPr/>
              </p:nvSpPr>
              <p:spPr bwMode="auto">
                <a:xfrm flipH="1" flipV="1">
                  <a:off x="4433" y="580"/>
                  <a:ext cx="3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1" name="Line 2039"/>
                <p:cNvSpPr>
                  <a:spLocks noChangeShapeType="1"/>
                </p:cNvSpPr>
                <p:nvPr/>
              </p:nvSpPr>
              <p:spPr bwMode="auto">
                <a:xfrm flipH="1" flipV="1">
                  <a:off x="4362" y="509"/>
                  <a:ext cx="38" cy="3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2" name="Freeform 2040"/>
                <p:cNvSpPr>
                  <a:spLocks/>
                </p:cNvSpPr>
                <p:nvPr/>
              </p:nvSpPr>
              <p:spPr bwMode="auto">
                <a:xfrm>
                  <a:off x="4228" y="655"/>
                  <a:ext cx="7" cy="15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w 44"/>
                    <a:gd name="T29" fmla="*/ 0 h 88"/>
                    <a:gd name="T30" fmla="*/ 0 w 44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8"/>
                    <a:gd name="T50" fmla="*/ 44 w 44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8">
                      <a:moveTo>
                        <a:pt x="44" y="45"/>
                      </a:moveTo>
                      <a:lnTo>
                        <a:pt x="44" y="88"/>
                      </a:lnTo>
                      <a:lnTo>
                        <a:pt x="33" y="87"/>
                      </a:lnTo>
                      <a:lnTo>
                        <a:pt x="24" y="84"/>
                      </a:lnTo>
                      <a:lnTo>
                        <a:pt x="14" y="78"/>
                      </a:lnTo>
                      <a:lnTo>
                        <a:pt x="8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8" y="19"/>
                      </a:lnTo>
                      <a:lnTo>
                        <a:pt x="14" y="12"/>
                      </a:lnTo>
                      <a:lnTo>
                        <a:pt x="24" y="5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3" name="Freeform 2041"/>
                <p:cNvSpPr>
                  <a:spLocks/>
                </p:cNvSpPr>
                <p:nvPr/>
              </p:nvSpPr>
              <p:spPr bwMode="auto">
                <a:xfrm>
                  <a:off x="4228" y="655"/>
                  <a:ext cx="7" cy="15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0 h 88"/>
                    <a:gd name="T4" fmla="*/ 0 w 44"/>
                    <a:gd name="T5" fmla="*/ 0 h 88"/>
                    <a:gd name="T6" fmla="*/ 0 w 44"/>
                    <a:gd name="T7" fmla="*/ 0 h 88"/>
                    <a:gd name="T8" fmla="*/ 0 w 44"/>
                    <a:gd name="T9" fmla="*/ 0 h 88"/>
                    <a:gd name="T10" fmla="*/ 0 w 44"/>
                    <a:gd name="T11" fmla="*/ 0 h 88"/>
                    <a:gd name="T12" fmla="*/ 0 w 44"/>
                    <a:gd name="T13" fmla="*/ 0 h 88"/>
                    <a:gd name="T14" fmla="*/ 0 w 44"/>
                    <a:gd name="T15" fmla="*/ 0 h 88"/>
                    <a:gd name="T16" fmla="*/ 0 w 44"/>
                    <a:gd name="T17" fmla="*/ 0 h 88"/>
                    <a:gd name="T18" fmla="*/ 0 w 44"/>
                    <a:gd name="T19" fmla="*/ 0 h 88"/>
                    <a:gd name="T20" fmla="*/ 0 w 44"/>
                    <a:gd name="T21" fmla="*/ 0 h 88"/>
                    <a:gd name="T22" fmla="*/ 0 w 44"/>
                    <a:gd name="T23" fmla="*/ 0 h 88"/>
                    <a:gd name="T24" fmla="*/ 0 w 44"/>
                    <a:gd name="T25" fmla="*/ 0 h 88"/>
                    <a:gd name="T26" fmla="*/ 0 w 44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8"/>
                    <a:gd name="T44" fmla="*/ 44 w 44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8">
                      <a:moveTo>
                        <a:pt x="44" y="88"/>
                      </a:moveTo>
                      <a:lnTo>
                        <a:pt x="33" y="87"/>
                      </a:lnTo>
                      <a:lnTo>
                        <a:pt x="24" y="84"/>
                      </a:lnTo>
                      <a:lnTo>
                        <a:pt x="14" y="78"/>
                      </a:lnTo>
                      <a:lnTo>
                        <a:pt x="8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9"/>
                      </a:lnTo>
                      <a:lnTo>
                        <a:pt x="8" y="19"/>
                      </a:lnTo>
                      <a:lnTo>
                        <a:pt x="14" y="12"/>
                      </a:lnTo>
                      <a:lnTo>
                        <a:pt x="24" y="5"/>
                      </a:lnTo>
                      <a:lnTo>
                        <a:pt x="33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4" name="Freeform 2042"/>
                <p:cNvSpPr>
                  <a:spLocks/>
                </p:cNvSpPr>
                <p:nvPr/>
              </p:nvSpPr>
              <p:spPr bwMode="auto">
                <a:xfrm>
                  <a:off x="4235" y="655"/>
                  <a:ext cx="95" cy="15"/>
                </a:xfrm>
                <a:custGeom>
                  <a:avLst/>
                  <a:gdLst>
                    <a:gd name="T0" fmla="*/ 0 w 568"/>
                    <a:gd name="T1" fmla="*/ 0 h 88"/>
                    <a:gd name="T2" fmla="*/ 0 w 568"/>
                    <a:gd name="T3" fmla="*/ 0 h 88"/>
                    <a:gd name="T4" fmla="*/ 0 w 568"/>
                    <a:gd name="T5" fmla="*/ 0 h 88"/>
                    <a:gd name="T6" fmla="*/ 0 w 568"/>
                    <a:gd name="T7" fmla="*/ 0 h 88"/>
                    <a:gd name="T8" fmla="*/ 0 w 568"/>
                    <a:gd name="T9" fmla="*/ 0 h 88"/>
                    <a:gd name="T10" fmla="*/ 0 w 568"/>
                    <a:gd name="T11" fmla="*/ 0 h 88"/>
                    <a:gd name="T12" fmla="*/ 0 w 568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8"/>
                    <a:gd name="T22" fmla="*/ 0 h 88"/>
                    <a:gd name="T23" fmla="*/ 568 w 568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8" h="88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8"/>
                      </a:lnTo>
                      <a:lnTo>
                        <a:pt x="568" y="88"/>
                      </a:lnTo>
                      <a:lnTo>
                        <a:pt x="568" y="45"/>
                      </a:lnTo>
                      <a:lnTo>
                        <a:pt x="56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5" name="Freeform 2043"/>
                <p:cNvSpPr>
                  <a:spLocks/>
                </p:cNvSpPr>
                <p:nvPr/>
              </p:nvSpPr>
              <p:spPr bwMode="auto">
                <a:xfrm>
                  <a:off x="4235" y="655"/>
                  <a:ext cx="95" cy="15"/>
                </a:xfrm>
                <a:custGeom>
                  <a:avLst/>
                  <a:gdLst>
                    <a:gd name="T0" fmla="*/ 0 w 568"/>
                    <a:gd name="T1" fmla="*/ 0 h 88"/>
                    <a:gd name="T2" fmla="*/ 0 w 568"/>
                    <a:gd name="T3" fmla="*/ 0 h 88"/>
                    <a:gd name="T4" fmla="*/ 0 w 568"/>
                    <a:gd name="T5" fmla="*/ 0 h 88"/>
                    <a:gd name="T6" fmla="*/ 0 w 568"/>
                    <a:gd name="T7" fmla="*/ 0 h 88"/>
                    <a:gd name="T8" fmla="*/ 0 w 568"/>
                    <a:gd name="T9" fmla="*/ 0 h 88"/>
                    <a:gd name="T10" fmla="*/ 0 w 568"/>
                    <a:gd name="T11" fmla="*/ 0 h 88"/>
                    <a:gd name="T12" fmla="*/ 0 w 568"/>
                    <a:gd name="T13" fmla="*/ 0 h 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8"/>
                    <a:gd name="T22" fmla="*/ 0 h 88"/>
                    <a:gd name="T23" fmla="*/ 568 w 568"/>
                    <a:gd name="T24" fmla="*/ 88 h 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8" h="88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8"/>
                      </a:lnTo>
                      <a:lnTo>
                        <a:pt x="568" y="88"/>
                      </a:lnTo>
                      <a:lnTo>
                        <a:pt x="568" y="45"/>
                      </a:lnTo>
                      <a:lnTo>
                        <a:pt x="56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6" name="Freeform 2044"/>
                <p:cNvSpPr>
                  <a:spLocks/>
                </p:cNvSpPr>
                <p:nvPr/>
              </p:nvSpPr>
              <p:spPr bwMode="auto">
                <a:xfrm>
                  <a:off x="4330" y="655"/>
                  <a:ext cx="7" cy="15"/>
                </a:xfrm>
                <a:custGeom>
                  <a:avLst/>
                  <a:gdLst>
                    <a:gd name="T0" fmla="*/ 0 w 43"/>
                    <a:gd name="T1" fmla="*/ 0 h 88"/>
                    <a:gd name="T2" fmla="*/ 0 w 43"/>
                    <a:gd name="T3" fmla="*/ 0 h 88"/>
                    <a:gd name="T4" fmla="*/ 0 w 43"/>
                    <a:gd name="T5" fmla="*/ 0 h 88"/>
                    <a:gd name="T6" fmla="*/ 0 w 43"/>
                    <a:gd name="T7" fmla="*/ 0 h 88"/>
                    <a:gd name="T8" fmla="*/ 0 w 43"/>
                    <a:gd name="T9" fmla="*/ 0 h 88"/>
                    <a:gd name="T10" fmla="*/ 0 w 43"/>
                    <a:gd name="T11" fmla="*/ 0 h 88"/>
                    <a:gd name="T12" fmla="*/ 0 w 43"/>
                    <a:gd name="T13" fmla="*/ 0 h 88"/>
                    <a:gd name="T14" fmla="*/ 0 w 43"/>
                    <a:gd name="T15" fmla="*/ 0 h 88"/>
                    <a:gd name="T16" fmla="*/ 0 w 43"/>
                    <a:gd name="T17" fmla="*/ 0 h 88"/>
                    <a:gd name="T18" fmla="*/ 0 w 43"/>
                    <a:gd name="T19" fmla="*/ 0 h 88"/>
                    <a:gd name="T20" fmla="*/ 0 w 43"/>
                    <a:gd name="T21" fmla="*/ 0 h 88"/>
                    <a:gd name="T22" fmla="*/ 0 w 43"/>
                    <a:gd name="T23" fmla="*/ 0 h 88"/>
                    <a:gd name="T24" fmla="*/ 0 w 43"/>
                    <a:gd name="T25" fmla="*/ 0 h 88"/>
                    <a:gd name="T26" fmla="*/ 0 w 43"/>
                    <a:gd name="T27" fmla="*/ 0 h 88"/>
                    <a:gd name="T28" fmla="*/ 0 w 43"/>
                    <a:gd name="T29" fmla="*/ 0 h 88"/>
                    <a:gd name="T30" fmla="*/ 0 w 43"/>
                    <a:gd name="T31" fmla="*/ 0 h 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"/>
                    <a:gd name="T49" fmla="*/ 0 h 88"/>
                    <a:gd name="T50" fmla="*/ 43 w 43"/>
                    <a:gd name="T51" fmla="*/ 88 h 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" h="88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30" y="12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3" y="39"/>
                      </a:lnTo>
                      <a:lnTo>
                        <a:pt x="43" y="50"/>
                      </a:lnTo>
                      <a:lnTo>
                        <a:pt x="41" y="61"/>
                      </a:lnTo>
                      <a:lnTo>
                        <a:pt x="36" y="70"/>
                      </a:lnTo>
                      <a:lnTo>
                        <a:pt x="30" y="78"/>
                      </a:lnTo>
                      <a:lnTo>
                        <a:pt x="20" y="84"/>
                      </a:lnTo>
                      <a:lnTo>
                        <a:pt x="10" y="87"/>
                      </a:lnTo>
                      <a:lnTo>
                        <a:pt x="0" y="88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7" name="Freeform 2045"/>
                <p:cNvSpPr>
                  <a:spLocks/>
                </p:cNvSpPr>
                <p:nvPr/>
              </p:nvSpPr>
              <p:spPr bwMode="auto">
                <a:xfrm>
                  <a:off x="4330" y="655"/>
                  <a:ext cx="7" cy="15"/>
                </a:xfrm>
                <a:custGeom>
                  <a:avLst/>
                  <a:gdLst>
                    <a:gd name="T0" fmla="*/ 0 w 43"/>
                    <a:gd name="T1" fmla="*/ 0 h 88"/>
                    <a:gd name="T2" fmla="*/ 0 w 43"/>
                    <a:gd name="T3" fmla="*/ 0 h 88"/>
                    <a:gd name="T4" fmla="*/ 0 w 43"/>
                    <a:gd name="T5" fmla="*/ 0 h 88"/>
                    <a:gd name="T6" fmla="*/ 0 w 43"/>
                    <a:gd name="T7" fmla="*/ 0 h 88"/>
                    <a:gd name="T8" fmla="*/ 0 w 43"/>
                    <a:gd name="T9" fmla="*/ 0 h 88"/>
                    <a:gd name="T10" fmla="*/ 0 w 43"/>
                    <a:gd name="T11" fmla="*/ 0 h 88"/>
                    <a:gd name="T12" fmla="*/ 0 w 43"/>
                    <a:gd name="T13" fmla="*/ 0 h 88"/>
                    <a:gd name="T14" fmla="*/ 0 w 43"/>
                    <a:gd name="T15" fmla="*/ 0 h 88"/>
                    <a:gd name="T16" fmla="*/ 0 w 43"/>
                    <a:gd name="T17" fmla="*/ 0 h 88"/>
                    <a:gd name="T18" fmla="*/ 0 w 43"/>
                    <a:gd name="T19" fmla="*/ 0 h 88"/>
                    <a:gd name="T20" fmla="*/ 0 w 43"/>
                    <a:gd name="T21" fmla="*/ 0 h 88"/>
                    <a:gd name="T22" fmla="*/ 0 w 43"/>
                    <a:gd name="T23" fmla="*/ 0 h 88"/>
                    <a:gd name="T24" fmla="*/ 0 w 43"/>
                    <a:gd name="T25" fmla="*/ 0 h 88"/>
                    <a:gd name="T26" fmla="*/ 0 w 43"/>
                    <a:gd name="T27" fmla="*/ 0 h 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3"/>
                    <a:gd name="T43" fmla="*/ 0 h 88"/>
                    <a:gd name="T44" fmla="*/ 43 w 43"/>
                    <a:gd name="T45" fmla="*/ 88 h 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3" h="88">
                      <a:moveTo>
                        <a:pt x="0" y="0"/>
                      </a:move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30" y="12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3" y="39"/>
                      </a:lnTo>
                      <a:lnTo>
                        <a:pt x="43" y="50"/>
                      </a:lnTo>
                      <a:lnTo>
                        <a:pt x="41" y="61"/>
                      </a:lnTo>
                      <a:lnTo>
                        <a:pt x="36" y="70"/>
                      </a:lnTo>
                      <a:lnTo>
                        <a:pt x="30" y="78"/>
                      </a:lnTo>
                      <a:lnTo>
                        <a:pt x="20" y="84"/>
                      </a:lnTo>
                      <a:lnTo>
                        <a:pt x="10" y="87"/>
                      </a:lnTo>
                      <a:lnTo>
                        <a:pt x="0" y="8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8" name="Line 2046"/>
                <p:cNvSpPr>
                  <a:spLocks noChangeShapeType="1"/>
                </p:cNvSpPr>
                <p:nvPr/>
              </p:nvSpPr>
              <p:spPr bwMode="auto">
                <a:xfrm>
                  <a:off x="2706" y="2612"/>
                  <a:ext cx="9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9" name="Line 2047"/>
                <p:cNvSpPr>
                  <a:spLocks noChangeShapeType="1"/>
                </p:cNvSpPr>
                <p:nvPr/>
              </p:nvSpPr>
              <p:spPr bwMode="auto">
                <a:xfrm>
                  <a:off x="2686" y="2423"/>
                  <a:ext cx="11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0" name="Line 2048"/>
                <p:cNvSpPr>
                  <a:spLocks noChangeShapeType="1"/>
                </p:cNvSpPr>
                <p:nvPr/>
              </p:nvSpPr>
              <p:spPr bwMode="auto">
                <a:xfrm flipH="1" flipV="1">
                  <a:off x="2788" y="2457"/>
                  <a:ext cx="1" cy="12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1" name="Freeform 2049"/>
                <p:cNvSpPr>
                  <a:spLocks/>
                </p:cNvSpPr>
                <p:nvPr/>
              </p:nvSpPr>
              <p:spPr bwMode="auto">
                <a:xfrm>
                  <a:off x="2783" y="2577"/>
                  <a:ext cx="12" cy="35"/>
                </a:xfrm>
                <a:custGeom>
                  <a:avLst/>
                  <a:gdLst>
                    <a:gd name="T0" fmla="*/ 0 w 70"/>
                    <a:gd name="T1" fmla="*/ 0 h 212"/>
                    <a:gd name="T2" fmla="*/ 0 w 70"/>
                    <a:gd name="T3" fmla="*/ 0 h 212"/>
                    <a:gd name="T4" fmla="*/ 0 w 70"/>
                    <a:gd name="T5" fmla="*/ 0 h 212"/>
                    <a:gd name="T6" fmla="*/ 0 w 70"/>
                    <a:gd name="T7" fmla="*/ 0 h 2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212"/>
                    <a:gd name="T14" fmla="*/ 70 w 70"/>
                    <a:gd name="T15" fmla="*/ 212 h 2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212">
                      <a:moveTo>
                        <a:pt x="0" y="0"/>
                      </a:moveTo>
                      <a:lnTo>
                        <a:pt x="70" y="0"/>
                      </a:lnTo>
                      <a:lnTo>
                        <a:pt x="35" y="2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2" name="Freeform 2050"/>
                <p:cNvSpPr>
                  <a:spLocks/>
                </p:cNvSpPr>
                <p:nvPr/>
              </p:nvSpPr>
              <p:spPr bwMode="auto">
                <a:xfrm>
                  <a:off x="2783" y="2577"/>
                  <a:ext cx="12" cy="35"/>
                </a:xfrm>
                <a:custGeom>
                  <a:avLst/>
                  <a:gdLst>
                    <a:gd name="T0" fmla="*/ 0 w 70"/>
                    <a:gd name="T1" fmla="*/ 0 h 212"/>
                    <a:gd name="T2" fmla="*/ 0 w 70"/>
                    <a:gd name="T3" fmla="*/ 0 h 212"/>
                    <a:gd name="T4" fmla="*/ 0 w 70"/>
                    <a:gd name="T5" fmla="*/ 0 h 212"/>
                    <a:gd name="T6" fmla="*/ 0 w 70"/>
                    <a:gd name="T7" fmla="*/ 0 h 2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212"/>
                    <a:gd name="T14" fmla="*/ 70 w 70"/>
                    <a:gd name="T15" fmla="*/ 212 h 2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212">
                      <a:moveTo>
                        <a:pt x="0" y="0"/>
                      </a:moveTo>
                      <a:lnTo>
                        <a:pt x="70" y="0"/>
                      </a:lnTo>
                      <a:lnTo>
                        <a:pt x="35" y="2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3" name="Freeform 2051"/>
                <p:cNvSpPr>
                  <a:spLocks/>
                </p:cNvSpPr>
                <p:nvPr/>
              </p:nvSpPr>
              <p:spPr bwMode="auto">
                <a:xfrm>
                  <a:off x="2783" y="2423"/>
                  <a:ext cx="12" cy="35"/>
                </a:xfrm>
                <a:custGeom>
                  <a:avLst/>
                  <a:gdLst>
                    <a:gd name="T0" fmla="*/ 0 w 70"/>
                    <a:gd name="T1" fmla="*/ 0 h 213"/>
                    <a:gd name="T2" fmla="*/ 0 w 70"/>
                    <a:gd name="T3" fmla="*/ 0 h 213"/>
                    <a:gd name="T4" fmla="*/ 0 w 70"/>
                    <a:gd name="T5" fmla="*/ 0 h 213"/>
                    <a:gd name="T6" fmla="*/ 0 w 70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213"/>
                    <a:gd name="T14" fmla="*/ 70 w 70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213">
                      <a:moveTo>
                        <a:pt x="0" y="213"/>
                      </a:moveTo>
                      <a:lnTo>
                        <a:pt x="70" y="213"/>
                      </a:lnTo>
                      <a:lnTo>
                        <a:pt x="35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4" name="Freeform 2052"/>
                <p:cNvSpPr>
                  <a:spLocks/>
                </p:cNvSpPr>
                <p:nvPr/>
              </p:nvSpPr>
              <p:spPr bwMode="auto">
                <a:xfrm>
                  <a:off x="2783" y="2423"/>
                  <a:ext cx="12" cy="35"/>
                </a:xfrm>
                <a:custGeom>
                  <a:avLst/>
                  <a:gdLst>
                    <a:gd name="T0" fmla="*/ 0 w 70"/>
                    <a:gd name="T1" fmla="*/ 0 h 213"/>
                    <a:gd name="T2" fmla="*/ 0 w 70"/>
                    <a:gd name="T3" fmla="*/ 0 h 213"/>
                    <a:gd name="T4" fmla="*/ 0 w 70"/>
                    <a:gd name="T5" fmla="*/ 0 h 213"/>
                    <a:gd name="T6" fmla="*/ 0 w 70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213"/>
                    <a:gd name="T14" fmla="*/ 70 w 70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213">
                      <a:moveTo>
                        <a:pt x="0" y="213"/>
                      </a:moveTo>
                      <a:lnTo>
                        <a:pt x="70" y="213"/>
                      </a:lnTo>
                      <a:lnTo>
                        <a:pt x="35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5" name="Freeform 2053"/>
                <p:cNvSpPr>
                  <a:spLocks/>
                </p:cNvSpPr>
                <p:nvPr/>
              </p:nvSpPr>
              <p:spPr bwMode="auto">
                <a:xfrm>
                  <a:off x="2735" y="2522"/>
                  <a:ext cx="44" cy="12"/>
                </a:xfrm>
                <a:custGeom>
                  <a:avLst/>
                  <a:gdLst>
                    <a:gd name="T0" fmla="*/ 0 w 266"/>
                    <a:gd name="T1" fmla="*/ 0 h 74"/>
                    <a:gd name="T2" fmla="*/ 0 w 266"/>
                    <a:gd name="T3" fmla="*/ 0 h 74"/>
                    <a:gd name="T4" fmla="*/ 0 w 266"/>
                    <a:gd name="T5" fmla="*/ 0 h 74"/>
                    <a:gd name="T6" fmla="*/ 0 60000 65536"/>
                    <a:gd name="T7" fmla="*/ 0 60000 65536"/>
                    <a:gd name="T8" fmla="*/ 0 60000 65536"/>
                    <a:gd name="T9" fmla="*/ 0 w 266"/>
                    <a:gd name="T10" fmla="*/ 0 h 74"/>
                    <a:gd name="T11" fmla="*/ 266 w 266"/>
                    <a:gd name="T12" fmla="*/ 74 h 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6" h="74">
                      <a:moveTo>
                        <a:pt x="266" y="74"/>
                      </a:moveTo>
                      <a:lnTo>
                        <a:pt x="0" y="0"/>
                      </a:lnTo>
                      <a:lnTo>
                        <a:pt x="60" y="7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6" name="Freeform 2054"/>
                <p:cNvSpPr>
                  <a:spLocks/>
                </p:cNvSpPr>
                <p:nvPr/>
              </p:nvSpPr>
              <p:spPr bwMode="auto">
                <a:xfrm>
                  <a:off x="2735" y="2494"/>
                  <a:ext cx="44" cy="24"/>
                </a:xfrm>
                <a:custGeom>
                  <a:avLst/>
                  <a:gdLst>
                    <a:gd name="T0" fmla="*/ 0 w 266"/>
                    <a:gd name="T1" fmla="*/ 0 h 148"/>
                    <a:gd name="T2" fmla="*/ 0 w 266"/>
                    <a:gd name="T3" fmla="*/ 0 h 148"/>
                    <a:gd name="T4" fmla="*/ 0 w 266"/>
                    <a:gd name="T5" fmla="*/ 0 h 148"/>
                    <a:gd name="T6" fmla="*/ 0 w 266"/>
                    <a:gd name="T7" fmla="*/ 0 h 148"/>
                    <a:gd name="T8" fmla="*/ 0 w 266"/>
                    <a:gd name="T9" fmla="*/ 0 h 148"/>
                    <a:gd name="T10" fmla="*/ 0 w 266"/>
                    <a:gd name="T11" fmla="*/ 0 h 148"/>
                    <a:gd name="T12" fmla="*/ 0 w 266"/>
                    <a:gd name="T13" fmla="*/ 0 h 148"/>
                    <a:gd name="T14" fmla="*/ 0 w 266"/>
                    <a:gd name="T15" fmla="*/ 0 h 148"/>
                    <a:gd name="T16" fmla="*/ 0 w 266"/>
                    <a:gd name="T17" fmla="*/ 0 h 148"/>
                    <a:gd name="T18" fmla="*/ 0 w 266"/>
                    <a:gd name="T19" fmla="*/ 0 h 148"/>
                    <a:gd name="T20" fmla="*/ 0 w 266"/>
                    <a:gd name="T21" fmla="*/ 0 h 148"/>
                    <a:gd name="T22" fmla="*/ 0 w 266"/>
                    <a:gd name="T23" fmla="*/ 0 h 148"/>
                    <a:gd name="T24" fmla="*/ 0 w 266"/>
                    <a:gd name="T25" fmla="*/ 0 h 148"/>
                    <a:gd name="T26" fmla="*/ 0 w 266"/>
                    <a:gd name="T27" fmla="*/ 0 h 148"/>
                    <a:gd name="T28" fmla="*/ 0 w 266"/>
                    <a:gd name="T29" fmla="*/ 0 h 148"/>
                    <a:gd name="T30" fmla="*/ 0 w 266"/>
                    <a:gd name="T31" fmla="*/ 0 h 148"/>
                    <a:gd name="T32" fmla="*/ 0 w 266"/>
                    <a:gd name="T33" fmla="*/ 0 h 148"/>
                    <a:gd name="T34" fmla="*/ 0 w 266"/>
                    <a:gd name="T35" fmla="*/ 0 h 14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66"/>
                    <a:gd name="T55" fmla="*/ 0 h 148"/>
                    <a:gd name="T56" fmla="*/ 266 w 266"/>
                    <a:gd name="T57" fmla="*/ 148 h 14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66" h="148">
                      <a:moveTo>
                        <a:pt x="0" y="0"/>
                      </a:moveTo>
                      <a:lnTo>
                        <a:pt x="15" y="37"/>
                      </a:lnTo>
                      <a:lnTo>
                        <a:pt x="45" y="74"/>
                      </a:lnTo>
                      <a:lnTo>
                        <a:pt x="81" y="104"/>
                      </a:lnTo>
                      <a:lnTo>
                        <a:pt x="111" y="118"/>
                      </a:lnTo>
                      <a:lnTo>
                        <a:pt x="215" y="148"/>
                      </a:lnTo>
                      <a:lnTo>
                        <a:pt x="229" y="148"/>
                      </a:lnTo>
                      <a:lnTo>
                        <a:pt x="251" y="140"/>
                      </a:lnTo>
                      <a:lnTo>
                        <a:pt x="266" y="118"/>
                      </a:lnTo>
                      <a:lnTo>
                        <a:pt x="266" y="97"/>
                      </a:lnTo>
                      <a:lnTo>
                        <a:pt x="259" y="67"/>
                      </a:lnTo>
                      <a:lnTo>
                        <a:pt x="244" y="44"/>
                      </a:lnTo>
                      <a:lnTo>
                        <a:pt x="221" y="29"/>
                      </a:lnTo>
                      <a:lnTo>
                        <a:pt x="170" y="15"/>
                      </a:lnTo>
                      <a:lnTo>
                        <a:pt x="147" y="15"/>
                      </a:lnTo>
                      <a:lnTo>
                        <a:pt x="126" y="23"/>
                      </a:lnTo>
                      <a:lnTo>
                        <a:pt x="119" y="44"/>
                      </a:lnTo>
                      <a:lnTo>
                        <a:pt x="119" y="11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7" name="Line 2055"/>
                <p:cNvSpPr>
                  <a:spLocks noChangeShapeType="1"/>
                </p:cNvSpPr>
                <p:nvPr/>
              </p:nvSpPr>
              <p:spPr bwMode="auto">
                <a:xfrm>
                  <a:off x="2706" y="2612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8" name="Line 2056"/>
                <p:cNvSpPr>
                  <a:spLocks noChangeShapeType="1"/>
                </p:cNvSpPr>
                <p:nvPr/>
              </p:nvSpPr>
              <p:spPr bwMode="auto">
                <a:xfrm>
                  <a:off x="2686" y="242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9" name="Line 2057"/>
                <p:cNvSpPr>
                  <a:spLocks noChangeShapeType="1"/>
                </p:cNvSpPr>
                <p:nvPr/>
              </p:nvSpPr>
              <p:spPr bwMode="auto">
                <a:xfrm>
                  <a:off x="2789" y="242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0" name="Line 2058"/>
                <p:cNvSpPr>
                  <a:spLocks noChangeShapeType="1"/>
                </p:cNvSpPr>
                <p:nvPr/>
              </p:nvSpPr>
              <p:spPr bwMode="auto">
                <a:xfrm>
                  <a:off x="2706" y="2612"/>
                  <a:ext cx="18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1" name="Line 2059"/>
                <p:cNvSpPr>
                  <a:spLocks noChangeShapeType="1"/>
                </p:cNvSpPr>
                <p:nvPr/>
              </p:nvSpPr>
              <p:spPr bwMode="auto">
                <a:xfrm>
                  <a:off x="2671" y="2401"/>
                  <a:ext cx="21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2" name="Line 2060"/>
                <p:cNvSpPr>
                  <a:spLocks noChangeShapeType="1"/>
                </p:cNvSpPr>
                <p:nvPr/>
              </p:nvSpPr>
              <p:spPr bwMode="auto">
                <a:xfrm flipV="1">
                  <a:off x="2872" y="2436"/>
                  <a:ext cx="1" cy="14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3" name="Freeform 2061"/>
                <p:cNvSpPr>
                  <a:spLocks/>
                </p:cNvSpPr>
                <p:nvPr/>
              </p:nvSpPr>
              <p:spPr bwMode="auto">
                <a:xfrm>
                  <a:off x="2866" y="2577"/>
                  <a:ext cx="11" cy="35"/>
                </a:xfrm>
                <a:custGeom>
                  <a:avLst/>
                  <a:gdLst>
                    <a:gd name="T0" fmla="*/ 0 w 71"/>
                    <a:gd name="T1" fmla="*/ 0 h 212"/>
                    <a:gd name="T2" fmla="*/ 0 w 71"/>
                    <a:gd name="T3" fmla="*/ 0 h 212"/>
                    <a:gd name="T4" fmla="*/ 0 w 71"/>
                    <a:gd name="T5" fmla="*/ 0 h 212"/>
                    <a:gd name="T6" fmla="*/ 0 w 71"/>
                    <a:gd name="T7" fmla="*/ 0 h 2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212"/>
                    <a:gd name="T14" fmla="*/ 71 w 71"/>
                    <a:gd name="T15" fmla="*/ 212 h 2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212">
                      <a:moveTo>
                        <a:pt x="0" y="0"/>
                      </a:moveTo>
                      <a:lnTo>
                        <a:pt x="71" y="0"/>
                      </a:lnTo>
                      <a:lnTo>
                        <a:pt x="36" y="2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4" name="Freeform 2062"/>
                <p:cNvSpPr>
                  <a:spLocks/>
                </p:cNvSpPr>
                <p:nvPr/>
              </p:nvSpPr>
              <p:spPr bwMode="auto">
                <a:xfrm>
                  <a:off x="2866" y="2577"/>
                  <a:ext cx="11" cy="35"/>
                </a:xfrm>
                <a:custGeom>
                  <a:avLst/>
                  <a:gdLst>
                    <a:gd name="T0" fmla="*/ 0 w 71"/>
                    <a:gd name="T1" fmla="*/ 0 h 212"/>
                    <a:gd name="T2" fmla="*/ 0 w 71"/>
                    <a:gd name="T3" fmla="*/ 0 h 212"/>
                    <a:gd name="T4" fmla="*/ 0 w 71"/>
                    <a:gd name="T5" fmla="*/ 0 h 212"/>
                    <a:gd name="T6" fmla="*/ 0 w 71"/>
                    <a:gd name="T7" fmla="*/ 0 h 2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212"/>
                    <a:gd name="T14" fmla="*/ 71 w 71"/>
                    <a:gd name="T15" fmla="*/ 212 h 2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212">
                      <a:moveTo>
                        <a:pt x="0" y="0"/>
                      </a:moveTo>
                      <a:lnTo>
                        <a:pt x="71" y="0"/>
                      </a:lnTo>
                      <a:lnTo>
                        <a:pt x="36" y="2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5" name="Freeform 2063"/>
                <p:cNvSpPr>
                  <a:spLocks/>
                </p:cNvSpPr>
                <p:nvPr/>
              </p:nvSpPr>
              <p:spPr bwMode="auto">
                <a:xfrm>
                  <a:off x="2866" y="2401"/>
                  <a:ext cx="11" cy="35"/>
                </a:xfrm>
                <a:custGeom>
                  <a:avLst/>
                  <a:gdLst>
                    <a:gd name="T0" fmla="*/ 0 w 71"/>
                    <a:gd name="T1" fmla="*/ 0 h 212"/>
                    <a:gd name="T2" fmla="*/ 0 w 71"/>
                    <a:gd name="T3" fmla="*/ 0 h 212"/>
                    <a:gd name="T4" fmla="*/ 0 w 71"/>
                    <a:gd name="T5" fmla="*/ 0 h 212"/>
                    <a:gd name="T6" fmla="*/ 0 w 71"/>
                    <a:gd name="T7" fmla="*/ 0 h 2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212"/>
                    <a:gd name="T14" fmla="*/ 71 w 71"/>
                    <a:gd name="T15" fmla="*/ 212 h 2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212">
                      <a:moveTo>
                        <a:pt x="0" y="212"/>
                      </a:moveTo>
                      <a:lnTo>
                        <a:pt x="71" y="212"/>
                      </a:lnTo>
                      <a:lnTo>
                        <a:pt x="36" y="0"/>
                      </a:lnTo>
                      <a:lnTo>
                        <a:pt x="0" y="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6" name="Freeform 2064"/>
                <p:cNvSpPr>
                  <a:spLocks/>
                </p:cNvSpPr>
                <p:nvPr/>
              </p:nvSpPr>
              <p:spPr bwMode="auto">
                <a:xfrm>
                  <a:off x="2866" y="2401"/>
                  <a:ext cx="11" cy="35"/>
                </a:xfrm>
                <a:custGeom>
                  <a:avLst/>
                  <a:gdLst>
                    <a:gd name="T0" fmla="*/ 0 w 71"/>
                    <a:gd name="T1" fmla="*/ 0 h 212"/>
                    <a:gd name="T2" fmla="*/ 0 w 71"/>
                    <a:gd name="T3" fmla="*/ 0 h 212"/>
                    <a:gd name="T4" fmla="*/ 0 w 71"/>
                    <a:gd name="T5" fmla="*/ 0 h 212"/>
                    <a:gd name="T6" fmla="*/ 0 w 71"/>
                    <a:gd name="T7" fmla="*/ 0 h 2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212"/>
                    <a:gd name="T14" fmla="*/ 71 w 71"/>
                    <a:gd name="T15" fmla="*/ 212 h 2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212">
                      <a:moveTo>
                        <a:pt x="0" y="212"/>
                      </a:moveTo>
                      <a:lnTo>
                        <a:pt x="71" y="212"/>
                      </a:lnTo>
                      <a:lnTo>
                        <a:pt x="36" y="0"/>
                      </a:lnTo>
                      <a:lnTo>
                        <a:pt x="0" y="21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7" name="Freeform 2065"/>
                <p:cNvSpPr>
                  <a:spLocks/>
                </p:cNvSpPr>
                <p:nvPr/>
              </p:nvSpPr>
              <p:spPr bwMode="auto">
                <a:xfrm>
                  <a:off x="2817" y="2516"/>
                  <a:ext cx="45" cy="12"/>
                </a:xfrm>
                <a:custGeom>
                  <a:avLst/>
                  <a:gdLst>
                    <a:gd name="T0" fmla="*/ 0 w 266"/>
                    <a:gd name="T1" fmla="*/ 0 h 74"/>
                    <a:gd name="T2" fmla="*/ 0 w 266"/>
                    <a:gd name="T3" fmla="*/ 0 h 74"/>
                    <a:gd name="T4" fmla="*/ 0 w 266"/>
                    <a:gd name="T5" fmla="*/ 0 h 74"/>
                    <a:gd name="T6" fmla="*/ 0 60000 65536"/>
                    <a:gd name="T7" fmla="*/ 0 60000 65536"/>
                    <a:gd name="T8" fmla="*/ 0 60000 65536"/>
                    <a:gd name="T9" fmla="*/ 0 w 266"/>
                    <a:gd name="T10" fmla="*/ 0 h 74"/>
                    <a:gd name="T11" fmla="*/ 266 w 266"/>
                    <a:gd name="T12" fmla="*/ 74 h 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6" h="74">
                      <a:moveTo>
                        <a:pt x="266" y="74"/>
                      </a:moveTo>
                      <a:lnTo>
                        <a:pt x="0" y="0"/>
                      </a:lnTo>
                      <a:lnTo>
                        <a:pt x="60" y="7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8" name="Freeform 2066"/>
                <p:cNvSpPr>
                  <a:spLocks/>
                </p:cNvSpPr>
                <p:nvPr/>
              </p:nvSpPr>
              <p:spPr bwMode="auto">
                <a:xfrm>
                  <a:off x="2817" y="2485"/>
                  <a:ext cx="45" cy="27"/>
                </a:xfrm>
                <a:custGeom>
                  <a:avLst/>
                  <a:gdLst>
                    <a:gd name="T0" fmla="*/ 0 w 266"/>
                    <a:gd name="T1" fmla="*/ 0 h 163"/>
                    <a:gd name="T2" fmla="*/ 0 w 266"/>
                    <a:gd name="T3" fmla="*/ 0 h 163"/>
                    <a:gd name="T4" fmla="*/ 0 w 266"/>
                    <a:gd name="T5" fmla="*/ 0 h 163"/>
                    <a:gd name="T6" fmla="*/ 0 w 266"/>
                    <a:gd name="T7" fmla="*/ 0 h 163"/>
                    <a:gd name="T8" fmla="*/ 0 w 266"/>
                    <a:gd name="T9" fmla="*/ 0 h 163"/>
                    <a:gd name="T10" fmla="*/ 0 w 266"/>
                    <a:gd name="T11" fmla="*/ 0 h 163"/>
                    <a:gd name="T12" fmla="*/ 0 w 266"/>
                    <a:gd name="T13" fmla="*/ 0 h 163"/>
                    <a:gd name="T14" fmla="*/ 0 w 266"/>
                    <a:gd name="T15" fmla="*/ 0 h 163"/>
                    <a:gd name="T16" fmla="*/ 0 w 266"/>
                    <a:gd name="T17" fmla="*/ 0 h 163"/>
                    <a:gd name="T18" fmla="*/ 0 w 266"/>
                    <a:gd name="T19" fmla="*/ 0 h 163"/>
                    <a:gd name="T20" fmla="*/ 0 w 266"/>
                    <a:gd name="T21" fmla="*/ 0 h 163"/>
                    <a:gd name="T22" fmla="*/ 0 w 266"/>
                    <a:gd name="T23" fmla="*/ 0 h 163"/>
                    <a:gd name="T24" fmla="*/ 0 w 266"/>
                    <a:gd name="T25" fmla="*/ 0 h 163"/>
                    <a:gd name="T26" fmla="*/ 0 w 266"/>
                    <a:gd name="T27" fmla="*/ 0 h 163"/>
                    <a:gd name="T28" fmla="*/ 0 w 266"/>
                    <a:gd name="T29" fmla="*/ 0 h 163"/>
                    <a:gd name="T30" fmla="*/ 0 w 266"/>
                    <a:gd name="T31" fmla="*/ 0 h 163"/>
                    <a:gd name="T32" fmla="*/ 0 w 266"/>
                    <a:gd name="T33" fmla="*/ 0 h 163"/>
                    <a:gd name="T34" fmla="*/ 0 w 266"/>
                    <a:gd name="T35" fmla="*/ 0 h 163"/>
                    <a:gd name="T36" fmla="*/ 0 w 266"/>
                    <a:gd name="T37" fmla="*/ 0 h 163"/>
                    <a:gd name="T38" fmla="*/ 0 w 266"/>
                    <a:gd name="T39" fmla="*/ 0 h 163"/>
                    <a:gd name="T40" fmla="*/ 0 w 266"/>
                    <a:gd name="T41" fmla="*/ 0 h 163"/>
                    <a:gd name="T42" fmla="*/ 0 w 266"/>
                    <a:gd name="T43" fmla="*/ 0 h 163"/>
                    <a:gd name="T44" fmla="*/ 0 w 266"/>
                    <a:gd name="T45" fmla="*/ 0 h 163"/>
                    <a:gd name="T46" fmla="*/ 0 w 266"/>
                    <a:gd name="T47" fmla="*/ 0 h 163"/>
                    <a:gd name="T48" fmla="*/ 0 w 266"/>
                    <a:gd name="T49" fmla="*/ 0 h 163"/>
                    <a:gd name="T50" fmla="*/ 0 w 266"/>
                    <a:gd name="T51" fmla="*/ 0 h 163"/>
                    <a:gd name="T52" fmla="*/ 0 w 266"/>
                    <a:gd name="T53" fmla="*/ 0 h 163"/>
                    <a:gd name="T54" fmla="*/ 0 w 266"/>
                    <a:gd name="T55" fmla="*/ 0 h 163"/>
                    <a:gd name="T56" fmla="*/ 0 w 266"/>
                    <a:gd name="T57" fmla="*/ 0 h 163"/>
                    <a:gd name="T58" fmla="*/ 0 w 266"/>
                    <a:gd name="T59" fmla="*/ 0 h 163"/>
                    <a:gd name="T60" fmla="*/ 0 w 266"/>
                    <a:gd name="T61" fmla="*/ 0 h 163"/>
                    <a:gd name="T62" fmla="*/ 0 w 266"/>
                    <a:gd name="T63" fmla="*/ 0 h 163"/>
                    <a:gd name="T64" fmla="*/ 0 w 266"/>
                    <a:gd name="T65" fmla="*/ 0 h 16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66"/>
                    <a:gd name="T100" fmla="*/ 0 h 163"/>
                    <a:gd name="T101" fmla="*/ 266 w 266"/>
                    <a:gd name="T102" fmla="*/ 163 h 16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66" h="163">
                      <a:moveTo>
                        <a:pt x="60" y="0"/>
                      </a:moveTo>
                      <a:lnTo>
                        <a:pt x="81" y="8"/>
                      </a:lnTo>
                      <a:lnTo>
                        <a:pt x="103" y="29"/>
                      </a:lnTo>
                      <a:lnTo>
                        <a:pt x="118" y="59"/>
                      </a:lnTo>
                      <a:lnTo>
                        <a:pt x="118" y="74"/>
                      </a:lnTo>
                      <a:lnTo>
                        <a:pt x="126" y="104"/>
                      </a:lnTo>
                      <a:lnTo>
                        <a:pt x="140" y="125"/>
                      </a:lnTo>
                      <a:lnTo>
                        <a:pt x="155" y="140"/>
                      </a:lnTo>
                      <a:lnTo>
                        <a:pt x="200" y="155"/>
                      </a:lnTo>
                      <a:lnTo>
                        <a:pt x="221" y="163"/>
                      </a:lnTo>
                      <a:lnTo>
                        <a:pt x="236" y="163"/>
                      </a:lnTo>
                      <a:lnTo>
                        <a:pt x="251" y="155"/>
                      </a:lnTo>
                      <a:lnTo>
                        <a:pt x="266" y="140"/>
                      </a:lnTo>
                      <a:lnTo>
                        <a:pt x="266" y="118"/>
                      </a:lnTo>
                      <a:lnTo>
                        <a:pt x="258" y="81"/>
                      </a:lnTo>
                      <a:lnTo>
                        <a:pt x="243" y="59"/>
                      </a:lnTo>
                      <a:lnTo>
                        <a:pt x="221" y="44"/>
                      </a:lnTo>
                      <a:lnTo>
                        <a:pt x="177" y="29"/>
                      </a:lnTo>
                      <a:lnTo>
                        <a:pt x="155" y="29"/>
                      </a:lnTo>
                      <a:lnTo>
                        <a:pt x="133" y="36"/>
                      </a:lnTo>
                      <a:lnTo>
                        <a:pt x="126" y="51"/>
                      </a:lnTo>
                      <a:lnTo>
                        <a:pt x="118" y="81"/>
                      </a:lnTo>
                      <a:lnTo>
                        <a:pt x="111" y="104"/>
                      </a:lnTo>
                      <a:lnTo>
                        <a:pt x="89" y="118"/>
                      </a:lnTo>
                      <a:lnTo>
                        <a:pt x="66" y="118"/>
                      </a:lnTo>
                      <a:lnTo>
                        <a:pt x="37" y="110"/>
                      </a:lnTo>
                      <a:lnTo>
                        <a:pt x="15" y="89"/>
                      </a:lnTo>
                      <a:lnTo>
                        <a:pt x="0" y="66"/>
                      </a:lnTo>
                      <a:lnTo>
                        <a:pt x="0" y="44"/>
                      </a:lnTo>
                      <a:lnTo>
                        <a:pt x="7" y="15"/>
                      </a:lnTo>
                      <a:lnTo>
                        <a:pt x="22" y="0"/>
                      </a:lnTo>
                      <a:lnTo>
                        <a:pt x="37" y="0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9" name="Line 2067"/>
                <p:cNvSpPr>
                  <a:spLocks noChangeShapeType="1"/>
                </p:cNvSpPr>
                <p:nvPr/>
              </p:nvSpPr>
              <p:spPr bwMode="auto">
                <a:xfrm>
                  <a:off x="2706" y="2612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0" name="Line 2068"/>
                <p:cNvSpPr>
                  <a:spLocks noChangeShapeType="1"/>
                </p:cNvSpPr>
                <p:nvPr/>
              </p:nvSpPr>
              <p:spPr bwMode="auto">
                <a:xfrm>
                  <a:off x="2671" y="2401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1" name="Line 2069"/>
                <p:cNvSpPr>
                  <a:spLocks noChangeShapeType="1"/>
                </p:cNvSpPr>
                <p:nvPr/>
              </p:nvSpPr>
              <p:spPr bwMode="auto">
                <a:xfrm>
                  <a:off x="2872" y="2401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2" name="Line 2070"/>
                <p:cNvSpPr>
                  <a:spLocks noChangeShapeType="1"/>
                </p:cNvSpPr>
                <p:nvPr/>
              </p:nvSpPr>
              <p:spPr bwMode="auto">
                <a:xfrm>
                  <a:off x="2706" y="2612"/>
                  <a:ext cx="26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3" name="Line 2071"/>
                <p:cNvSpPr>
                  <a:spLocks noChangeShapeType="1"/>
                </p:cNvSpPr>
                <p:nvPr/>
              </p:nvSpPr>
              <p:spPr bwMode="auto">
                <a:xfrm>
                  <a:off x="2446" y="1005"/>
                  <a:ext cx="52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4" name="Line 2072"/>
                <p:cNvSpPr>
                  <a:spLocks noChangeShapeType="1"/>
                </p:cNvSpPr>
                <p:nvPr/>
              </p:nvSpPr>
              <p:spPr bwMode="auto">
                <a:xfrm flipV="1">
                  <a:off x="2954" y="1041"/>
                  <a:ext cx="1" cy="153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5" name="Freeform 2073"/>
                <p:cNvSpPr>
                  <a:spLocks/>
                </p:cNvSpPr>
                <p:nvPr/>
              </p:nvSpPr>
              <p:spPr bwMode="auto">
                <a:xfrm>
                  <a:off x="2948" y="2577"/>
                  <a:ext cx="12" cy="35"/>
                </a:xfrm>
                <a:custGeom>
                  <a:avLst/>
                  <a:gdLst>
                    <a:gd name="T0" fmla="*/ 0 w 71"/>
                    <a:gd name="T1" fmla="*/ 0 h 212"/>
                    <a:gd name="T2" fmla="*/ 0 w 71"/>
                    <a:gd name="T3" fmla="*/ 0 h 212"/>
                    <a:gd name="T4" fmla="*/ 0 w 71"/>
                    <a:gd name="T5" fmla="*/ 0 h 212"/>
                    <a:gd name="T6" fmla="*/ 0 w 71"/>
                    <a:gd name="T7" fmla="*/ 0 h 2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212"/>
                    <a:gd name="T14" fmla="*/ 71 w 71"/>
                    <a:gd name="T15" fmla="*/ 212 h 2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212">
                      <a:moveTo>
                        <a:pt x="0" y="0"/>
                      </a:moveTo>
                      <a:lnTo>
                        <a:pt x="71" y="0"/>
                      </a:lnTo>
                      <a:lnTo>
                        <a:pt x="36" y="2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6" name="Freeform 2074"/>
                <p:cNvSpPr>
                  <a:spLocks/>
                </p:cNvSpPr>
                <p:nvPr/>
              </p:nvSpPr>
              <p:spPr bwMode="auto">
                <a:xfrm>
                  <a:off x="2948" y="2577"/>
                  <a:ext cx="12" cy="35"/>
                </a:xfrm>
                <a:custGeom>
                  <a:avLst/>
                  <a:gdLst>
                    <a:gd name="T0" fmla="*/ 0 w 71"/>
                    <a:gd name="T1" fmla="*/ 0 h 212"/>
                    <a:gd name="T2" fmla="*/ 0 w 71"/>
                    <a:gd name="T3" fmla="*/ 0 h 212"/>
                    <a:gd name="T4" fmla="*/ 0 w 71"/>
                    <a:gd name="T5" fmla="*/ 0 h 212"/>
                    <a:gd name="T6" fmla="*/ 0 w 71"/>
                    <a:gd name="T7" fmla="*/ 0 h 2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212"/>
                    <a:gd name="T14" fmla="*/ 71 w 71"/>
                    <a:gd name="T15" fmla="*/ 212 h 2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212">
                      <a:moveTo>
                        <a:pt x="0" y="0"/>
                      </a:moveTo>
                      <a:lnTo>
                        <a:pt x="71" y="0"/>
                      </a:lnTo>
                      <a:lnTo>
                        <a:pt x="36" y="2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7" name="Freeform 2075"/>
                <p:cNvSpPr>
                  <a:spLocks/>
                </p:cNvSpPr>
                <p:nvPr/>
              </p:nvSpPr>
              <p:spPr bwMode="auto">
                <a:xfrm>
                  <a:off x="2948" y="1005"/>
                  <a:ext cx="12" cy="36"/>
                </a:xfrm>
                <a:custGeom>
                  <a:avLst/>
                  <a:gdLst>
                    <a:gd name="T0" fmla="*/ 0 w 71"/>
                    <a:gd name="T1" fmla="*/ 0 h 213"/>
                    <a:gd name="T2" fmla="*/ 0 w 71"/>
                    <a:gd name="T3" fmla="*/ 0 h 213"/>
                    <a:gd name="T4" fmla="*/ 0 w 71"/>
                    <a:gd name="T5" fmla="*/ 0 h 213"/>
                    <a:gd name="T6" fmla="*/ 0 w 71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213"/>
                    <a:gd name="T14" fmla="*/ 71 w 71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213">
                      <a:moveTo>
                        <a:pt x="0" y="213"/>
                      </a:moveTo>
                      <a:lnTo>
                        <a:pt x="71" y="213"/>
                      </a:lnTo>
                      <a:lnTo>
                        <a:pt x="36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8" name="Freeform 2076"/>
                <p:cNvSpPr>
                  <a:spLocks/>
                </p:cNvSpPr>
                <p:nvPr/>
              </p:nvSpPr>
              <p:spPr bwMode="auto">
                <a:xfrm>
                  <a:off x="2948" y="1005"/>
                  <a:ext cx="12" cy="36"/>
                </a:xfrm>
                <a:custGeom>
                  <a:avLst/>
                  <a:gdLst>
                    <a:gd name="T0" fmla="*/ 0 w 71"/>
                    <a:gd name="T1" fmla="*/ 0 h 213"/>
                    <a:gd name="T2" fmla="*/ 0 w 71"/>
                    <a:gd name="T3" fmla="*/ 0 h 213"/>
                    <a:gd name="T4" fmla="*/ 0 w 71"/>
                    <a:gd name="T5" fmla="*/ 0 h 213"/>
                    <a:gd name="T6" fmla="*/ 0 w 71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213"/>
                    <a:gd name="T14" fmla="*/ 71 w 71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213">
                      <a:moveTo>
                        <a:pt x="0" y="213"/>
                      </a:moveTo>
                      <a:lnTo>
                        <a:pt x="71" y="213"/>
                      </a:lnTo>
                      <a:lnTo>
                        <a:pt x="36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9" name="Freeform 2077"/>
                <p:cNvSpPr>
                  <a:spLocks/>
                </p:cNvSpPr>
                <p:nvPr/>
              </p:nvSpPr>
              <p:spPr bwMode="auto">
                <a:xfrm>
                  <a:off x="2900" y="1892"/>
                  <a:ext cx="44" cy="12"/>
                </a:xfrm>
                <a:custGeom>
                  <a:avLst/>
                  <a:gdLst>
                    <a:gd name="T0" fmla="*/ 0 w 266"/>
                    <a:gd name="T1" fmla="*/ 0 h 74"/>
                    <a:gd name="T2" fmla="*/ 0 w 266"/>
                    <a:gd name="T3" fmla="*/ 0 h 74"/>
                    <a:gd name="T4" fmla="*/ 0 w 266"/>
                    <a:gd name="T5" fmla="*/ 0 h 74"/>
                    <a:gd name="T6" fmla="*/ 0 60000 65536"/>
                    <a:gd name="T7" fmla="*/ 0 60000 65536"/>
                    <a:gd name="T8" fmla="*/ 0 60000 65536"/>
                    <a:gd name="T9" fmla="*/ 0 w 266"/>
                    <a:gd name="T10" fmla="*/ 0 h 74"/>
                    <a:gd name="T11" fmla="*/ 266 w 266"/>
                    <a:gd name="T12" fmla="*/ 74 h 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6" h="74">
                      <a:moveTo>
                        <a:pt x="266" y="74"/>
                      </a:moveTo>
                      <a:lnTo>
                        <a:pt x="0" y="0"/>
                      </a:lnTo>
                      <a:lnTo>
                        <a:pt x="60" y="7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0" name="Freeform 2078"/>
                <p:cNvSpPr>
                  <a:spLocks/>
                </p:cNvSpPr>
                <p:nvPr/>
              </p:nvSpPr>
              <p:spPr bwMode="auto">
                <a:xfrm>
                  <a:off x="2920" y="1866"/>
                  <a:ext cx="24" cy="24"/>
                </a:xfrm>
                <a:custGeom>
                  <a:avLst/>
                  <a:gdLst>
                    <a:gd name="T0" fmla="*/ 0 w 148"/>
                    <a:gd name="T1" fmla="*/ 0 h 148"/>
                    <a:gd name="T2" fmla="*/ 0 w 148"/>
                    <a:gd name="T3" fmla="*/ 0 h 148"/>
                    <a:gd name="T4" fmla="*/ 0 w 148"/>
                    <a:gd name="T5" fmla="*/ 0 h 148"/>
                    <a:gd name="T6" fmla="*/ 0 w 148"/>
                    <a:gd name="T7" fmla="*/ 0 h 148"/>
                    <a:gd name="T8" fmla="*/ 0 w 148"/>
                    <a:gd name="T9" fmla="*/ 0 h 148"/>
                    <a:gd name="T10" fmla="*/ 0 w 148"/>
                    <a:gd name="T11" fmla="*/ 0 h 148"/>
                    <a:gd name="T12" fmla="*/ 0 w 148"/>
                    <a:gd name="T13" fmla="*/ 0 h 148"/>
                    <a:gd name="T14" fmla="*/ 0 w 148"/>
                    <a:gd name="T15" fmla="*/ 0 h 148"/>
                    <a:gd name="T16" fmla="*/ 0 w 148"/>
                    <a:gd name="T17" fmla="*/ 0 h 148"/>
                    <a:gd name="T18" fmla="*/ 0 w 148"/>
                    <a:gd name="T19" fmla="*/ 0 h 148"/>
                    <a:gd name="T20" fmla="*/ 0 w 148"/>
                    <a:gd name="T21" fmla="*/ 0 h 1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8"/>
                    <a:gd name="T34" fmla="*/ 0 h 148"/>
                    <a:gd name="T35" fmla="*/ 148 w 148"/>
                    <a:gd name="T36" fmla="*/ 148 h 14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8" h="148">
                      <a:moveTo>
                        <a:pt x="148" y="148"/>
                      </a:moveTo>
                      <a:lnTo>
                        <a:pt x="148" y="89"/>
                      </a:lnTo>
                      <a:lnTo>
                        <a:pt x="140" y="53"/>
                      </a:lnTo>
                      <a:lnTo>
                        <a:pt x="125" y="30"/>
                      </a:lnTo>
                      <a:lnTo>
                        <a:pt x="103" y="15"/>
                      </a:lnTo>
                      <a:lnTo>
                        <a:pt x="52" y="0"/>
                      </a:lnTo>
                      <a:lnTo>
                        <a:pt x="29" y="0"/>
                      </a:lnTo>
                      <a:lnTo>
                        <a:pt x="15" y="8"/>
                      </a:lnTo>
                      <a:lnTo>
                        <a:pt x="8" y="23"/>
                      </a:lnTo>
                      <a:lnTo>
                        <a:pt x="0" y="45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1" name="Freeform 2079"/>
                <p:cNvSpPr>
                  <a:spLocks/>
                </p:cNvSpPr>
                <p:nvPr/>
              </p:nvSpPr>
              <p:spPr bwMode="auto">
                <a:xfrm>
                  <a:off x="2900" y="1860"/>
                  <a:ext cx="20" cy="18"/>
                </a:xfrm>
                <a:custGeom>
                  <a:avLst/>
                  <a:gdLst>
                    <a:gd name="T0" fmla="*/ 0 w 118"/>
                    <a:gd name="T1" fmla="*/ 0 h 110"/>
                    <a:gd name="T2" fmla="*/ 0 w 118"/>
                    <a:gd name="T3" fmla="*/ 0 h 110"/>
                    <a:gd name="T4" fmla="*/ 0 w 118"/>
                    <a:gd name="T5" fmla="*/ 0 h 110"/>
                    <a:gd name="T6" fmla="*/ 0 w 118"/>
                    <a:gd name="T7" fmla="*/ 0 h 110"/>
                    <a:gd name="T8" fmla="*/ 0 w 118"/>
                    <a:gd name="T9" fmla="*/ 0 h 110"/>
                    <a:gd name="T10" fmla="*/ 0 w 118"/>
                    <a:gd name="T11" fmla="*/ 0 h 110"/>
                    <a:gd name="T12" fmla="*/ 0 w 118"/>
                    <a:gd name="T13" fmla="*/ 0 h 110"/>
                    <a:gd name="T14" fmla="*/ 0 w 118"/>
                    <a:gd name="T15" fmla="*/ 0 h 110"/>
                    <a:gd name="T16" fmla="*/ 0 w 118"/>
                    <a:gd name="T17" fmla="*/ 0 h 110"/>
                    <a:gd name="T18" fmla="*/ 0 w 118"/>
                    <a:gd name="T19" fmla="*/ 0 h 1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18"/>
                    <a:gd name="T31" fmla="*/ 0 h 110"/>
                    <a:gd name="T32" fmla="*/ 118 w 118"/>
                    <a:gd name="T33" fmla="*/ 110 h 1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18" h="110">
                      <a:moveTo>
                        <a:pt x="118" y="74"/>
                      </a:moveTo>
                      <a:lnTo>
                        <a:pt x="111" y="44"/>
                      </a:lnTo>
                      <a:lnTo>
                        <a:pt x="96" y="23"/>
                      </a:lnTo>
                      <a:lnTo>
                        <a:pt x="73" y="8"/>
                      </a:lnTo>
                      <a:lnTo>
                        <a:pt x="52" y="0"/>
                      </a:lnTo>
                      <a:lnTo>
                        <a:pt x="30" y="0"/>
                      </a:lnTo>
                      <a:lnTo>
                        <a:pt x="15" y="8"/>
                      </a:lnTo>
                      <a:lnTo>
                        <a:pt x="7" y="15"/>
                      </a:lnTo>
                      <a:lnTo>
                        <a:pt x="0" y="29"/>
                      </a:lnTo>
                      <a:lnTo>
                        <a:pt x="0" y="11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2" name="Freeform 2080"/>
                <p:cNvSpPr>
                  <a:spLocks/>
                </p:cNvSpPr>
                <p:nvPr/>
              </p:nvSpPr>
              <p:spPr bwMode="auto">
                <a:xfrm>
                  <a:off x="2900" y="1829"/>
                  <a:ext cx="44" cy="25"/>
                </a:xfrm>
                <a:custGeom>
                  <a:avLst/>
                  <a:gdLst>
                    <a:gd name="T0" fmla="*/ 0 w 266"/>
                    <a:gd name="T1" fmla="*/ 0 h 148"/>
                    <a:gd name="T2" fmla="*/ 0 w 266"/>
                    <a:gd name="T3" fmla="*/ 0 h 148"/>
                    <a:gd name="T4" fmla="*/ 0 w 266"/>
                    <a:gd name="T5" fmla="*/ 0 h 148"/>
                    <a:gd name="T6" fmla="*/ 0 w 266"/>
                    <a:gd name="T7" fmla="*/ 0 h 148"/>
                    <a:gd name="T8" fmla="*/ 0 w 266"/>
                    <a:gd name="T9" fmla="*/ 0 h 148"/>
                    <a:gd name="T10" fmla="*/ 0 w 266"/>
                    <a:gd name="T11" fmla="*/ 0 h 148"/>
                    <a:gd name="T12" fmla="*/ 0 w 266"/>
                    <a:gd name="T13" fmla="*/ 0 h 148"/>
                    <a:gd name="T14" fmla="*/ 0 w 266"/>
                    <a:gd name="T15" fmla="*/ 0 h 148"/>
                    <a:gd name="T16" fmla="*/ 0 w 266"/>
                    <a:gd name="T17" fmla="*/ 0 h 148"/>
                    <a:gd name="T18" fmla="*/ 0 w 266"/>
                    <a:gd name="T19" fmla="*/ 0 h 148"/>
                    <a:gd name="T20" fmla="*/ 0 w 266"/>
                    <a:gd name="T21" fmla="*/ 0 h 148"/>
                    <a:gd name="T22" fmla="*/ 0 w 266"/>
                    <a:gd name="T23" fmla="*/ 0 h 148"/>
                    <a:gd name="T24" fmla="*/ 0 w 266"/>
                    <a:gd name="T25" fmla="*/ 0 h 148"/>
                    <a:gd name="T26" fmla="*/ 0 w 266"/>
                    <a:gd name="T27" fmla="*/ 0 h 148"/>
                    <a:gd name="T28" fmla="*/ 0 w 266"/>
                    <a:gd name="T29" fmla="*/ 0 h 148"/>
                    <a:gd name="T30" fmla="*/ 0 w 266"/>
                    <a:gd name="T31" fmla="*/ 0 h 148"/>
                    <a:gd name="T32" fmla="*/ 0 w 266"/>
                    <a:gd name="T33" fmla="*/ 0 h 148"/>
                    <a:gd name="T34" fmla="*/ 0 w 266"/>
                    <a:gd name="T35" fmla="*/ 0 h 14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66"/>
                    <a:gd name="T55" fmla="*/ 0 h 148"/>
                    <a:gd name="T56" fmla="*/ 266 w 266"/>
                    <a:gd name="T57" fmla="*/ 148 h 14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66" h="148">
                      <a:moveTo>
                        <a:pt x="0" y="0"/>
                      </a:moveTo>
                      <a:lnTo>
                        <a:pt x="15" y="38"/>
                      </a:lnTo>
                      <a:lnTo>
                        <a:pt x="45" y="74"/>
                      </a:lnTo>
                      <a:lnTo>
                        <a:pt x="81" y="104"/>
                      </a:lnTo>
                      <a:lnTo>
                        <a:pt x="111" y="119"/>
                      </a:lnTo>
                      <a:lnTo>
                        <a:pt x="214" y="148"/>
                      </a:lnTo>
                      <a:lnTo>
                        <a:pt x="228" y="148"/>
                      </a:lnTo>
                      <a:lnTo>
                        <a:pt x="251" y="140"/>
                      </a:lnTo>
                      <a:lnTo>
                        <a:pt x="266" y="119"/>
                      </a:lnTo>
                      <a:lnTo>
                        <a:pt x="266" y="96"/>
                      </a:lnTo>
                      <a:lnTo>
                        <a:pt x="258" y="66"/>
                      </a:lnTo>
                      <a:lnTo>
                        <a:pt x="243" y="45"/>
                      </a:lnTo>
                      <a:lnTo>
                        <a:pt x="221" y="30"/>
                      </a:lnTo>
                      <a:lnTo>
                        <a:pt x="170" y="15"/>
                      </a:lnTo>
                      <a:lnTo>
                        <a:pt x="147" y="15"/>
                      </a:lnTo>
                      <a:lnTo>
                        <a:pt x="126" y="23"/>
                      </a:lnTo>
                      <a:lnTo>
                        <a:pt x="118" y="45"/>
                      </a:lnTo>
                      <a:lnTo>
                        <a:pt x="118" y="11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3" name="Line 2081"/>
                <p:cNvSpPr>
                  <a:spLocks noChangeShapeType="1"/>
                </p:cNvSpPr>
                <p:nvPr/>
              </p:nvSpPr>
              <p:spPr bwMode="auto">
                <a:xfrm flipV="1">
                  <a:off x="2944" y="1801"/>
                  <a:ext cx="1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4" name="Line 2082"/>
                <p:cNvSpPr>
                  <a:spLocks noChangeShapeType="1"/>
                </p:cNvSpPr>
                <p:nvPr/>
              </p:nvSpPr>
              <p:spPr bwMode="auto">
                <a:xfrm flipH="1" flipV="1">
                  <a:off x="2915" y="1803"/>
                  <a:ext cx="20" cy="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5" name="Line 2083"/>
                <p:cNvSpPr>
                  <a:spLocks noChangeShapeType="1"/>
                </p:cNvSpPr>
                <p:nvPr/>
              </p:nvSpPr>
              <p:spPr bwMode="auto">
                <a:xfrm flipV="1">
                  <a:off x="2925" y="1796"/>
                  <a:ext cx="1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6" name="Freeform 2084"/>
                <p:cNvSpPr>
                  <a:spLocks/>
                </p:cNvSpPr>
                <p:nvPr/>
              </p:nvSpPr>
              <p:spPr bwMode="auto">
                <a:xfrm>
                  <a:off x="2900" y="1759"/>
                  <a:ext cx="44" cy="23"/>
                </a:xfrm>
                <a:custGeom>
                  <a:avLst/>
                  <a:gdLst>
                    <a:gd name="T0" fmla="*/ 0 w 266"/>
                    <a:gd name="T1" fmla="*/ 0 h 141"/>
                    <a:gd name="T2" fmla="*/ 0 w 266"/>
                    <a:gd name="T3" fmla="*/ 0 h 141"/>
                    <a:gd name="T4" fmla="*/ 0 w 266"/>
                    <a:gd name="T5" fmla="*/ 0 h 141"/>
                    <a:gd name="T6" fmla="*/ 0 w 266"/>
                    <a:gd name="T7" fmla="*/ 0 h 141"/>
                    <a:gd name="T8" fmla="*/ 0 w 266"/>
                    <a:gd name="T9" fmla="*/ 0 h 141"/>
                    <a:gd name="T10" fmla="*/ 0 w 266"/>
                    <a:gd name="T11" fmla="*/ 0 h 141"/>
                    <a:gd name="T12" fmla="*/ 0 w 266"/>
                    <a:gd name="T13" fmla="*/ 0 h 141"/>
                    <a:gd name="T14" fmla="*/ 0 w 266"/>
                    <a:gd name="T15" fmla="*/ 0 h 141"/>
                    <a:gd name="T16" fmla="*/ 0 w 266"/>
                    <a:gd name="T17" fmla="*/ 0 h 141"/>
                    <a:gd name="T18" fmla="*/ 0 w 266"/>
                    <a:gd name="T19" fmla="*/ 0 h 141"/>
                    <a:gd name="T20" fmla="*/ 0 w 266"/>
                    <a:gd name="T21" fmla="*/ 0 h 141"/>
                    <a:gd name="T22" fmla="*/ 0 w 266"/>
                    <a:gd name="T23" fmla="*/ 0 h 141"/>
                    <a:gd name="T24" fmla="*/ 0 w 266"/>
                    <a:gd name="T25" fmla="*/ 0 h 141"/>
                    <a:gd name="T26" fmla="*/ 0 w 266"/>
                    <a:gd name="T27" fmla="*/ 0 h 141"/>
                    <a:gd name="T28" fmla="*/ 0 w 266"/>
                    <a:gd name="T29" fmla="*/ 0 h 141"/>
                    <a:gd name="T30" fmla="*/ 0 w 266"/>
                    <a:gd name="T31" fmla="*/ 0 h 141"/>
                    <a:gd name="T32" fmla="*/ 0 w 266"/>
                    <a:gd name="T33" fmla="*/ 0 h 141"/>
                    <a:gd name="T34" fmla="*/ 0 w 266"/>
                    <a:gd name="T35" fmla="*/ 0 h 141"/>
                    <a:gd name="T36" fmla="*/ 0 w 266"/>
                    <a:gd name="T37" fmla="*/ 0 h 141"/>
                    <a:gd name="T38" fmla="*/ 0 w 266"/>
                    <a:gd name="T39" fmla="*/ 0 h 141"/>
                    <a:gd name="T40" fmla="*/ 0 w 266"/>
                    <a:gd name="T41" fmla="*/ 0 h 141"/>
                    <a:gd name="T42" fmla="*/ 0 w 266"/>
                    <a:gd name="T43" fmla="*/ 0 h 141"/>
                    <a:gd name="T44" fmla="*/ 0 w 266"/>
                    <a:gd name="T45" fmla="*/ 0 h 14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66"/>
                    <a:gd name="T70" fmla="*/ 0 h 141"/>
                    <a:gd name="T71" fmla="*/ 266 w 266"/>
                    <a:gd name="T72" fmla="*/ 141 h 141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66" h="141">
                      <a:moveTo>
                        <a:pt x="266" y="111"/>
                      </a:moveTo>
                      <a:lnTo>
                        <a:pt x="266" y="104"/>
                      </a:lnTo>
                      <a:lnTo>
                        <a:pt x="258" y="81"/>
                      </a:lnTo>
                      <a:lnTo>
                        <a:pt x="236" y="60"/>
                      </a:lnTo>
                      <a:lnTo>
                        <a:pt x="207" y="37"/>
                      </a:lnTo>
                      <a:lnTo>
                        <a:pt x="162" y="15"/>
                      </a:lnTo>
                      <a:lnTo>
                        <a:pt x="133" y="7"/>
                      </a:lnTo>
                      <a:lnTo>
                        <a:pt x="96" y="0"/>
                      </a:lnTo>
                      <a:lnTo>
                        <a:pt x="52" y="0"/>
                      </a:lnTo>
                      <a:lnTo>
                        <a:pt x="15" y="7"/>
                      </a:lnTo>
                      <a:lnTo>
                        <a:pt x="0" y="22"/>
                      </a:lnTo>
                      <a:lnTo>
                        <a:pt x="0" y="37"/>
                      </a:lnTo>
                      <a:lnTo>
                        <a:pt x="7" y="60"/>
                      </a:lnTo>
                      <a:lnTo>
                        <a:pt x="22" y="74"/>
                      </a:lnTo>
                      <a:lnTo>
                        <a:pt x="52" y="96"/>
                      </a:lnTo>
                      <a:lnTo>
                        <a:pt x="81" y="111"/>
                      </a:lnTo>
                      <a:lnTo>
                        <a:pt x="118" y="126"/>
                      </a:lnTo>
                      <a:lnTo>
                        <a:pt x="147" y="134"/>
                      </a:lnTo>
                      <a:lnTo>
                        <a:pt x="185" y="141"/>
                      </a:lnTo>
                      <a:lnTo>
                        <a:pt x="214" y="141"/>
                      </a:lnTo>
                      <a:lnTo>
                        <a:pt x="251" y="134"/>
                      </a:lnTo>
                      <a:lnTo>
                        <a:pt x="258" y="126"/>
                      </a:lnTo>
                      <a:lnTo>
                        <a:pt x="266" y="11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7" name="Line 2085"/>
                <p:cNvSpPr>
                  <a:spLocks noChangeShapeType="1"/>
                </p:cNvSpPr>
                <p:nvPr/>
              </p:nvSpPr>
              <p:spPr bwMode="auto">
                <a:xfrm flipH="1" flipV="1">
                  <a:off x="2942" y="1750"/>
                  <a:ext cx="2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8" name="Freeform 2086"/>
                <p:cNvSpPr>
                  <a:spLocks/>
                </p:cNvSpPr>
                <p:nvPr/>
              </p:nvSpPr>
              <p:spPr bwMode="auto">
                <a:xfrm>
                  <a:off x="2900" y="1713"/>
                  <a:ext cx="44" cy="13"/>
                </a:xfrm>
                <a:custGeom>
                  <a:avLst/>
                  <a:gdLst>
                    <a:gd name="T0" fmla="*/ 0 w 266"/>
                    <a:gd name="T1" fmla="*/ 0 h 74"/>
                    <a:gd name="T2" fmla="*/ 0 w 266"/>
                    <a:gd name="T3" fmla="*/ 0 h 74"/>
                    <a:gd name="T4" fmla="*/ 0 w 266"/>
                    <a:gd name="T5" fmla="*/ 0 h 74"/>
                    <a:gd name="T6" fmla="*/ 0 60000 65536"/>
                    <a:gd name="T7" fmla="*/ 0 60000 65536"/>
                    <a:gd name="T8" fmla="*/ 0 60000 65536"/>
                    <a:gd name="T9" fmla="*/ 0 w 266"/>
                    <a:gd name="T10" fmla="*/ 0 h 74"/>
                    <a:gd name="T11" fmla="*/ 266 w 266"/>
                    <a:gd name="T12" fmla="*/ 74 h 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6" h="74">
                      <a:moveTo>
                        <a:pt x="266" y="74"/>
                      </a:moveTo>
                      <a:lnTo>
                        <a:pt x="0" y="0"/>
                      </a:lnTo>
                      <a:lnTo>
                        <a:pt x="60" y="7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9" name="Line 2087"/>
                <p:cNvSpPr>
                  <a:spLocks noChangeShapeType="1"/>
                </p:cNvSpPr>
                <p:nvPr/>
              </p:nvSpPr>
              <p:spPr bwMode="auto">
                <a:xfrm>
                  <a:off x="2706" y="2612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60" name="Line 2088"/>
                <p:cNvSpPr>
                  <a:spLocks noChangeShapeType="1"/>
                </p:cNvSpPr>
                <p:nvPr/>
              </p:nvSpPr>
              <p:spPr bwMode="auto">
                <a:xfrm>
                  <a:off x="2446" y="1005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61" name="Line 2089"/>
                <p:cNvSpPr>
                  <a:spLocks noChangeShapeType="1"/>
                </p:cNvSpPr>
                <p:nvPr/>
              </p:nvSpPr>
              <p:spPr bwMode="auto">
                <a:xfrm>
                  <a:off x="2954" y="1005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62" name="Line 2090"/>
                <p:cNvSpPr>
                  <a:spLocks noChangeShapeType="1"/>
                </p:cNvSpPr>
                <p:nvPr/>
              </p:nvSpPr>
              <p:spPr bwMode="auto">
                <a:xfrm>
                  <a:off x="2706" y="2612"/>
                  <a:ext cx="35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63" name="Line 2091"/>
                <p:cNvSpPr>
                  <a:spLocks noChangeShapeType="1"/>
                </p:cNvSpPr>
                <p:nvPr/>
              </p:nvSpPr>
              <p:spPr bwMode="auto">
                <a:xfrm>
                  <a:off x="2022" y="509"/>
                  <a:ext cx="103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64" name="Line 2092"/>
                <p:cNvSpPr>
                  <a:spLocks noChangeShapeType="1"/>
                </p:cNvSpPr>
                <p:nvPr/>
              </p:nvSpPr>
              <p:spPr bwMode="auto">
                <a:xfrm flipV="1">
                  <a:off x="3046" y="545"/>
                  <a:ext cx="1" cy="203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65" name="Freeform 2093"/>
                <p:cNvSpPr>
                  <a:spLocks/>
                </p:cNvSpPr>
                <p:nvPr/>
              </p:nvSpPr>
              <p:spPr bwMode="auto">
                <a:xfrm>
                  <a:off x="3040" y="2577"/>
                  <a:ext cx="12" cy="35"/>
                </a:xfrm>
                <a:custGeom>
                  <a:avLst/>
                  <a:gdLst>
                    <a:gd name="T0" fmla="*/ 0 w 71"/>
                    <a:gd name="T1" fmla="*/ 0 h 212"/>
                    <a:gd name="T2" fmla="*/ 0 w 71"/>
                    <a:gd name="T3" fmla="*/ 0 h 212"/>
                    <a:gd name="T4" fmla="*/ 0 w 71"/>
                    <a:gd name="T5" fmla="*/ 0 h 212"/>
                    <a:gd name="T6" fmla="*/ 0 w 71"/>
                    <a:gd name="T7" fmla="*/ 0 h 2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212"/>
                    <a:gd name="T14" fmla="*/ 71 w 71"/>
                    <a:gd name="T15" fmla="*/ 212 h 2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212">
                      <a:moveTo>
                        <a:pt x="0" y="0"/>
                      </a:moveTo>
                      <a:lnTo>
                        <a:pt x="71" y="0"/>
                      </a:lnTo>
                      <a:lnTo>
                        <a:pt x="36" y="2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66" name="Freeform 2094"/>
                <p:cNvSpPr>
                  <a:spLocks/>
                </p:cNvSpPr>
                <p:nvPr/>
              </p:nvSpPr>
              <p:spPr bwMode="auto">
                <a:xfrm>
                  <a:off x="3040" y="2577"/>
                  <a:ext cx="12" cy="35"/>
                </a:xfrm>
                <a:custGeom>
                  <a:avLst/>
                  <a:gdLst>
                    <a:gd name="T0" fmla="*/ 0 w 71"/>
                    <a:gd name="T1" fmla="*/ 0 h 212"/>
                    <a:gd name="T2" fmla="*/ 0 w 71"/>
                    <a:gd name="T3" fmla="*/ 0 h 212"/>
                    <a:gd name="T4" fmla="*/ 0 w 71"/>
                    <a:gd name="T5" fmla="*/ 0 h 212"/>
                    <a:gd name="T6" fmla="*/ 0 w 71"/>
                    <a:gd name="T7" fmla="*/ 0 h 2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212"/>
                    <a:gd name="T14" fmla="*/ 71 w 71"/>
                    <a:gd name="T15" fmla="*/ 212 h 2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212">
                      <a:moveTo>
                        <a:pt x="0" y="0"/>
                      </a:moveTo>
                      <a:lnTo>
                        <a:pt x="71" y="0"/>
                      </a:lnTo>
                      <a:lnTo>
                        <a:pt x="36" y="2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67" name="Freeform 2095"/>
                <p:cNvSpPr>
                  <a:spLocks/>
                </p:cNvSpPr>
                <p:nvPr/>
              </p:nvSpPr>
              <p:spPr bwMode="auto">
                <a:xfrm>
                  <a:off x="3040" y="509"/>
                  <a:ext cx="12" cy="36"/>
                </a:xfrm>
                <a:custGeom>
                  <a:avLst/>
                  <a:gdLst>
                    <a:gd name="T0" fmla="*/ 0 w 71"/>
                    <a:gd name="T1" fmla="*/ 0 h 213"/>
                    <a:gd name="T2" fmla="*/ 0 w 71"/>
                    <a:gd name="T3" fmla="*/ 0 h 213"/>
                    <a:gd name="T4" fmla="*/ 0 w 71"/>
                    <a:gd name="T5" fmla="*/ 0 h 213"/>
                    <a:gd name="T6" fmla="*/ 0 w 71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213"/>
                    <a:gd name="T14" fmla="*/ 71 w 71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213">
                      <a:moveTo>
                        <a:pt x="0" y="213"/>
                      </a:moveTo>
                      <a:lnTo>
                        <a:pt x="71" y="213"/>
                      </a:lnTo>
                      <a:lnTo>
                        <a:pt x="36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68" name="Freeform 2096"/>
                <p:cNvSpPr>
                  <a:spLocks/>
                </p:cNvSpPr>
                <p:nvPr/>
              </p:nvSpPr>
              <p:spPr bwMode="auto">
                <a:xfrm>
                  <a:off x="3040" y="509"/>
                  <a:ext cx="12" cy="36"/>
                </a:xfrm>
                <a:custGeom>
                  <a:avLst/>
                  <a:gdLst>
                    <a:gd name="T0" fmla="*/ 0 w 71"/>
                    <a:gd name="T1" fmla="*/ 0 h 213"/>
                    <a:gd name="T2" fmla="*/ 0 w 71"/>
                    <a:gd name="T3" fmla="*/ 0 h 213"/>
                    <a:gd name="T4" fmla="*/ 0 w 71"/>
                    <a:gd name="T5" fmla="*/ 0 h 213"/>
                    <a:gd name="T6" fmla="*/ 0 w 71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213"/>
                    <a:gd name="T14" fmla="*/ 71 w 71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213">
                      <a:moveTo>
                        <a:pt x="0" y="213"/>
                      </a:moveTo>
                      <a:lnTo>
                        <a:pt x="71" y="213"/>
                      </a:lnTo>
                      <a:lnTo>
                        <a:pt x="36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69" name="Freeform 2097"/>
                <p:cNvSpPr>
                  <a:spLocks/>
                </p:cNvSpPr>
                <p:nvPr/>
              </p:nvSpPr>
              <p:spPr bwMode="auto">
                <a:xfrm>
                  <a:off x="2991" y="1587"/>
                  <a:ext cx="45" cy="12"/>
                </a:xfrm>
                <a:custGeom>
                  <a:avLst/>
                  <a:gdLst>
                    <a:gd name="T0" fmla="*/ 0 w 266"/>
                    <a:gd name="T1" fmla="*/ 0 h 74"/>
                    <a:gd name="T2" fmla="*/ 0 w 266"/>
                    <a:gd name="T3" fmla="*/ 0 h 74"/>
                    <a:gd name="T4" fmla="*/ 0 w 266"/>
                    <a:gd name="T5" fmla="*/ 0 h 74"/>
                    <a:gd name="T6" fmla="*/ 0 60000 65536"/>
                    <a:gd name="T7" fmla="*/ 0 60000 65536"/>
                    <a:gd name="T8" fmla="*/ 0 60000 65536"/>
                    <a:gd name="T9" fmla="*/ 0 w 266"/>
                    <a:gd name="T10" fmla="*/ 0 h 74"/>
                    <a:gd name="T11" fmla="*/ 266 w 266"/>
                    <a:gd name="T12" fmla="*/ 74 h 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6" h="74">
                      <a:moveTo>
                        <a:pt x="266" y="74"/>
                      </a:moveTo>
                      <a:lnTo>
                        <a:pt x="0" y="0"/>
                      </a:lnTo>
                      <a:lnTo>
                        <a:pt x="59" y="7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70" name="Freeform 2098"/>
                <p:cNvSpPr>
                  <a:spLocks/>
                </p:cNvSpPr>
                <p:nvPr/>
              </p:nvSpPr>
              <p:spPr bwMode="auto">
                <a:xfrm>
                  <a:off x="2991" y="1553"/>
                  <a:ext cx="45" cy="22"/>
                </a:xfrm>
                <a:custGeom>
                  <a:avLst/>
                  <a:gdLst>
                    <a:gd name="T0" fmla="*/ 0 w 266"/>
                    <a:gd name="T1" fmla="*/ 0 h 133"/>
                    <a:gd name="T2" fmla="*/ 0 w 266"/>
                    <a:gd name="T3" fmla="*/ 0 h 133"/>
                    <a:gd name="T4" fmla="*/ 0 w 266"/>
                    <a:gd name="T5" fmla="*/ 0 h 133"/>
                    <a:gd name="T6" fmla="*/ 0 w 266"/>
                    <a:gd name="T7" fmla="*/ 0 h 13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6"/>
                    <a:gd name="T13" fmla="*/ 0 h 133"/>
                    <a:gd name="T14" fmla="*/ 266 w 266"/>
                    <a:gd name="T15" fmla="*/ 133 h 13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6" h="133">
                      <a:moveTo>
                        <a:pt x="266" y="133"/>
                      </a:moveTo>
                      <a:lnTo>
                        <a:pt x="0" y="0"/>
                      </a:lnTo>
                      <a:lnTo>
                        <a:pt x="0" y="118"/>
                      </a:lnTo>
                      <a:lnTo>
                        <a:pt x="30" y="12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71" name="Freeform 2099"/>
                <p:cNvSpPr>
                  <a:spLocks/>
                </p:cNvSpPr>
                <p:nvPr/>
              </p:nvSpPr>
              <p:spPr bwMode="auto">
                <a:xfrm>
                  <a:off x="2991" y="1522"/>
                  <a:ext cx="45" cy="27"/>
                </a:xfrm>
                <a:custGeom>
                  <a:avLst/>
                  <a:gdLst>
                    <a:gd name="T0" fmla="*/ 0 w 266"/>
                    <a:gd name="T1" fmla="*/ 0 h 163"/>
                    <a:gd name="T2" fmla="*/ 0 w 266"/>
                    <a:gd name="T3" fmla="*/ 0 h 163"/>
                    <a:gd name="T4" fmla="*/ 0 w 266"/>
                    <a:gd name="T5" fmla="*/ 0 h 163"/>
                    <a:gd name="T6" fmla="*/ 0 w 266"/>
                    <a:gd name="T7" fmla="*/ 0 h 163"/>
                    <a:gd name="T8" fmla="*/ 0 w 266"/>
                    <a:gd name="T9" fmla="*/ 0 h 163"/>
                    <a:gd name="T10" fmla="*/ 0 w 266"/>
                    <a:gd name="T11" fmla="*/ 0 h 163"/>
                    <a:gd name="T12" fmla="*/ 0 w 266"/>
                    <a:gd name="T13" fmla="*/ 0 h 163"/>
                    <a:gd name="T14" fmla="*/ 0 w 266"/>
                    <a:gd name="T15" fmla="*/ 0 h 163"/>
                    <a:gd name="T16" fmla="*/ 0 w 266"/>
                    <a:gd name="T17" fmla="*/ 0 h 163"/>
                    <a:gd name="T18" fmla="*/ 0 w 266"/>
                    <a:gd name="T19" fmla="*/ 0 h 163"/>
                    <a:gd name="T20" fmla="*/ 0 w 266"/>
                    <a:gd name="T21" fmla="*/ 0 h 163"/>
                    <a:gd name="T22" fmla="*/ 0 w 266"/>
                    <a:gd name="T23" fmla="*/ 0 h 163"/>
                    <a:gd name="T24" fmla="*/ 0 w 266"/>
                    <a:gd name="T25" fmla="*/ 0 h 163"/>
                    <a:gd name="T26" fmla="*/ 0 w 266"/>
                    <a:gd name="T27" fmla="*/ 0 h 163"/>
                    <a:gd name="T28" fmla="*/ 0 w 266"/>
                    <a:gd name="T29" fmla="*/ 0 h 163"/>
                    <a:gd name="T30" fmla="*/ 0 w 266"/>
                    <a:gd name="T31" fmla="*/ 0 h 163"/>
                    <a:gd name="T32" fmla="*/ 0 w 266"/>
                    <a:gd name="T33" fmla="*/ 0 h 163"/>
                    <a:gd name="T34" fmla="*/ 0 w 266"/>
                    <a:gd name="T35" fmla="*/ 0 h 163"/>
                    <a:gd name="T36" fmla="*/ 0 w 266"/>
                    <a:gd name="T37" fmla="*/ 0 h 163"/>
                    <a:gd name="T38" fmla="*/ 0 w 266"/>
                    <a:gd name="T39" fmla="*/ 0 h 163"/>
                    <a:gd name="T40" fmla="*/ 0 w 266"/>
                    <a:gd name="T41" fmla="*/ 0 h 163"/>
                    <a:gd name="T42" fmla="*/ 0 w 266"/>
                    <a:gd name="T43" fmla="*/ 0 h 163"/>
                    <a:gd name="T44" fmla="*/ 0 w 266"/>
                    <a:gd name="T45" fmla="*/ 0 h 163"/>
                    <a:gd name="T46" fmla="*/ 0 w 266"/>
                    <a:gd name="T47" fmla="*/ 0 h 163"/>
                    <a:gd name="T48" fmla="*/ 0 w 266"/>
                    <a:gd name="T49" fmla="*/ 0 h 163"/>
                    <a:gd name="T50" fmla="*/ 0 w 266"/>
                    <a:gd name="T51" fmla="*/ 0 h 163"/>
                    <a:gd name="T52" fmla="*/ 0 w 266"/>
                    <a:gd name="T53" fmla="*/ 0 h 163"/>
                    <a:gd name="T54" fmla="*/ 0 w 266"/>
                    <a:gd name="T55" fmla="*/ 0 h 163"/>
                    <a:gd name="T56" fmla="*/ 0 w 266"/>
                    <a:gd name="T57" fmla="*/ 0 h 163"/>
                    <a:gd name="T58" fmla="*/ 0 w 266"/>
                    <a:gd name="T59" fmla="*/ 0 h 163"/>
                    <a:gd name="T60" fmla="*/ 0 w 266"/>
                    <a:gd name="T61" fmla="*/ 0 h 163"/>
                    <a:gd name="T62" fmla="*/ 0 w 266"/>
                    <a:gd name="T63" fmla="*/ 0 h 163"/>
                    <a:gd name="T64" fmla="*/ 0 w 266"/>
                    <a:gd name="T65" fmla="*/ 0 h 16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66"/>
                    <a:gd name="T100" fmla="*/ 0 h 163"/>
                    <a:gd name="T101" fmla="*/ 266 w 266"/>
                    <a:gd name="T102" fmla="*/ 163 h 16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66" h="163">
                      <a:moveTo>
                        <a:pt x="59" y="0"/>
                      </a:moveTo>
                      <a:lnTo>
                        <a:pt x="81" y="8"/>
                      </a:lnTo>
                      <a:lnTo>
                        <a:pt x="104" y="30"/>
                      </a:lnTo>
                      <a:lnTo>
                        <a:pt x="119" y="59"/>
                      </a:lnTo>
                      <a:lnTo>
                        <a:pt x="119" y="74"/>
                      </a:lnTo>
                      <a:lnTo>
                        <a:pt x="126" y="104"/>
                      </a:lnTo>
                      <a:lnTo>
                        <a:pt x="140" y="125"/>
                      </a:lnTo>
                      <a:lnTo>
                        <a:pt x="155" y="140"/>
                      </a:lnTo>
                      <a:lnTo>
                        <a:pt x="200" y="155"/>
                      </a:lnTo>
                      <a:lnTo>
                        <a:pt x="221" y="163"/>
                      </a:lnTo>
                      <a:lnTo>
                        <a:pt x="236" y="163"/>
                      </a:lnTo>
                      <a:lnTo>
                        <a:pt x="251" y="155"/>
                      </a:lnTo>
                      <a:lnTo>
                        <a:pt x="266" y="140"/>
                      </a:lnTo>
                      <a:lnTo>
                        <a:pt x="266" y="119"/>
                      </a:lnTo>
                      <a:lnTo>
                        <a:pt x="258" y="81"/>
                      </a:lnTo>
                      <a:lnTo>
                        <a:pt x="244" y="59"/>
                      </a:lnTo>
                      <a:lnTo>
                        <a:pt x="221" y="44"/>
                      </a:lnTo>
                      <a:lnTo>
                        <a:pt x="177" y="30"/>
                      </a:lnTo>
                      <a:lnTo>
                        <a:pt x="155" y="30"/>
                      </a:lnTo>
                      <a:lnTo>
                        <a:pt x="132" y="38"/>
                      </a:lnTo>
                      <a:lnTo>
                        <a:pt x="126" y="52"/>
                      </a:lnTo>
                      <a:lnTo>
                        <a:pt x="119" y="81"/>
                      </a:lnTo>
                      <a:lnTo>
                        <a:pt x="111" y="104"/>
                      </a:lnTo>
                      <a:lnTo>
                        <a:pt x="89" y="119"/>
                      </a:lnTo>
                      <a:lnTo>
                        <a:pt x="66" y="119"/>
                      </a:lnTo>
                      <a:lnTo>
                        <a:pt x="37" y="111"/>
                      </a:lnTo>
                      <a:lnTo>
                        <a:pt x="15" y="89"/>
                      </a:lnTo>
                      <a:lnTo>
                        <a:pt x="0" y="67"/>
                      </a:lnTo>
                      <a:lnTo>
                        <a:pt x="0" y="44"/>
                      </a:lnTo>
                      <a:lnTo>
                        <a:pt x="7" y="15"/>
                      </a:lnTo>
                      <a:lnTo>
                        <a:pt x="22" y="0"/>
                      </a:lnTo>
                      <a:lnTo>
                        <a:pt x="37" y="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72" name="Line 2100"/>
                <p:cNvSpPr>
                  <a:spLocks noChangeShapeType="1"/>
                </p:cNvSpPr>
                <p:nvPr/>
              </p:nvSpPr>
              <p:spPr bwMode="auto">
                <a:xfrm>
                  <a:off x="2706" y="2612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73" name="Line 2101"/>
                <p:cNvSpPr>
                  <a:spLocks noChangeShapeType="1"/>
                </p:cNvSpPr>
                <p:nvPr/>
              </p:nvSpPr>
              <p:spPr bwMode="auto">
                <a:xfrm>
                  <a:off x="2022" y="509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74" name="Line 2102"/>
                <p:cNvSpPr>
                  <a:spLocks noChangeShapeType="1"/>
                </p:cNvSpPr>
                <p:nvPr/>
              </p:nvSpPr>
              <p:spPr bwMode="auto">
                <a:xfrm>
                  <a:off x="3046" y="509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75" name="Line 2103"/>
                <p:cNvSpPr>
                  <a:spLocks noChangeShapeType="1"/>
                </p:cNvSpPr>
                <p:nvPr/>
              </p:nvSpPr>
              <p:spPr bwMode="auto">
                <a:xfrm>
                  <a:off x="1467" y="2612"/>
                  <a:ext cx="0" cy="9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76" name="Line 2104"/>
                <p:cNvSpPr>
                  <a:spLocks noChangeShapeType="1"/>
                </p:cNvSpPr>
                <p:nvPr/>
              </p:nvSpPr>
              <p:spPr bwMode="auto">
                <a:xfrm>
                  <a:off x="2340" y="2612"/>
                  <a:ext cx="0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77" name="Line 2105"/>
                <p:cNvSpPr>
                  <a:spLocks noChangeShapeType="1"/>
                </p:cNvSpPr>
                <p:nvPr/>
              </p:nvSpPr>
              <p:spPr bwMode="auto">
                <a:xfrm>
                  <a:off x="1502" y="2695"/>
                  <a:ext cx="80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78" name="Freeform 2106"/>
                <p:cNvSpPr>
                  <a:spLocks/>
                </p:cNvSpPr>
                <p:nvPr/>
              </p:nvSpPr>
              <p:spPr bwMode="auto">
                <a:xfrm>
                  <a:off x="1467" y="2689"/>
                  <a:ext cx="35" cy="12"/>
                </a:xfrm>
                <a:custGeom>
                  <a:avLst/>
                  <a:gdLst>
                    <a:gd name="T0" fmla="*/ 0 w 213"/>
                    <a:gd name="T1" fmla="*/ 0 h 72"/>
                    <a:gd name="T2" fmla="*/ 0 w 213"/>
                    <a:gd name="T3" fmla="*/ 0 h 72"/>
                    <a:gd name="T4" fmla="*/ 0 w 213"/>
                    <a:gd name="T5" fmla="*/ 0 h 72"/>
                    <a:gd name="T6" fmla="*/ 0 w 213"/>
                    <a:gd name="T7" fmla="*/ 0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2"/>
                    <a:gd name="T14" fmla="*/ 213 w 21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2">
                      <a:moveTo>
                        <a:pt x="213" y="0"/>
                      </a:moveTo>
                      <a:lnTo>
                        <a:pt x="213" y="72"/>
                      </a:lnTo>
                      <a:lnTo>
                        <a:pt x="0" y="35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79" name="Freeform 2107"/>
                <p:cNvSpPr>
                  <a:spLocks/>
                </p:cNvSpPr>
                <p:nvPr/>
              </p:nvSpPr>
              <p:spPr bwMode="auto">
                <a:xfrm>
                  <a:off x="1467" y="2689"/>
                  <a:ext cx="35" cy="12"/>
                </a:xfrm>
                <a:custGeom>
                  <a:avLst/>
                  <a:gdLst>
                    <a:gd name="T0" fmla="*/ 0 w 213"/>
                    <a:gd name="T1" fmla="*/ 0 h 72"/>
                    <a:gd name="T2" fmla="*/ 0 w 213"/>
                    <a:gd name="T3" fmla="*/ 0 h 72"/>
                    <a:gd name="T4" fmla="*/ 0 w 213"/>
                    <a:gd name="T5" fmla="*/ 0 h 72"/>
                    <a:gd name="T6" fmla="*/ 0 w 213"/>
                    <a:gd name="T7" fmla="*/ 0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2"/>
                    <a:gd name="T14" fmla="*/ 213 w 21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2">
                      <a:moveTo>
                        <a:pt x="213" y="0"/>
                      </a:moveTo>
                      <a:lnTo>
                        <a:pt x="213" y="72"/>
                      </a:lnTo>
                      <a:lnTo>
                        <a:pt x="0" y="35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80" name="Freeform 2108"/>
                <p:cNvSpPr>
                  <a:spLocks/>
                </p:cNvSpPr>
                <p:nvPr/>
              </p:nvSpPr>
              <p:spPr bwMode="auto">
                <a:xfrm>
                  <a:off x="2305" y="2689"/>
                  <a:ext cx="35" cy="12"/>
                </a:xfrm>
                <a:custGeom>
                  <a:avLst/>
                  <a:gdLst>
                    <a:gd name="T0" fmla="*/ 0 w 213"/>
                    <a:gd name="T1" fmla="*/ 0 h 72"/>
                    <a:gd name="T2" fmla="*/ 0 w 213"/>
                    <a:gd name="T3" fmla="*/ 0 h 72"/>
                    <a:gd name="T4" fmla="*/ 0 w 213"/>
                    <a:gd name="T5" fmla="*/ 0 h 72"/>
                    <a:gd name="T6" fmla="*/ 0 w 213"/>
                    <a:gd name="T7" fmla="*/ 0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2"/>
                    <a:gd name="T14" fmla="*/ 213 w 21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2">
                      <a:moveTo>
                        <a:pt x="0" y="0"/>
                      </a:moveTo>
                      <a:lnTo>
                        <a:pt x="0" y="72"/>
                      </a:lnTo>
                      <a:lnTo>
                        <a:pt x="21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81" name="Freeform 2109"/>
                <p:cNvSpPr>
                  <a:spLocks/>
                </p:cNvSpPr>
                <p:nvPr/>
              </p:nvSpPr>
              <p:spPr bwMode="auto">
                <a:xfrm>
                  <a:off x="2305" y="2689"/>
                  <a:ext cx="35" cy="12"/>
                </a:xfrm>
                <a:custGeom>
                  <a:avLst/>
                  <a:gdLst>
                    <a:gd name="T0" fmla="*/ 0 w 213"/>
                    <a:gd name="T1" fmla="*/ 0 h 72"/>
                    <a:gd name="T2" fmla="*/ 0 w 213"/>
                    <a:gd name="T3" fmla="*/ 0 h 72"/>
                    <a:gd name="T4" fmla="*/ 0 w 213"/>
                    <a:gd name="T5" fmla="*/ 0 h 72"/>
                    <a:gd name="T6" fmla="*/ 0 w 213"/>
                    <a:gd name="T7" fmla="*/ 0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2"/>
                    <a:gd name="T14" fmla="*/ 213 w 21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2">
                      <a:moveTo>
                        <a:pt x="0" y="0"/>
                      </a:moveTo>
                      <a:lnTo>
                        <a:pt x="0" y="72"/>
                      </a:lnTo>
                      <a:lnTo>
                        <a:pt x="21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82" name="Freeform 2110"/>
                <p:cNvSpPr>
                  <a:spLocks/>
                </p:cNvSpPr>
                <p:nvPr/>
              </p:nvSpPr>
              <p:spPr bwMode="auto">
                <a:xfrm>
                  <a:off x="1971" y="2641"/>
                  <a:ext cx="22" cy="44"/>
                </a:xfrm>
                <a:custGeom>
                  <a:avLst/>
                  <a:gdLst>
                    <a:gd name="T0" fmla="*/ 0 w 133"/>
                    <a:gd name="T1" fmla="*/ 0 h 265"/>
                    <a:gd name="T2" fmla="*/ 0 w 133"/>
                    <a:gd name="T3" fmla="*/ 0 h 265"/>
                    <a:gd name="T4" fmla="*/ 0 w 133"/>
                    <a:gd name="T5" fmla="*/ 0 h 265"/>
                    <a:gd name="T6" fmla="*/ 0 w 133"/>
                    <a:gd name="T7" fmla="*/ 0 h 26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3"/>
                    <a:gd name="T13" fmla="*/ 0 h 265"/>
                    <a:gd name="T14" fmla="*/ 133 w 133"/>
                    <a:gd name="T15" fmla="*/ 265 h 26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3" h="265">
                      <a:moveTo>
                        <a:pt x="0" y="265"/>
                      </a:moveTo>
                      <a:lnTo>
                        <a:pt x="133" y="0"/>
                      </a:lnTo>
                      <a:lnTo>
                        <a:pt x="15" y="0"/>
                      </a:lnTo>
                      <a:lnTo>
                        <a:pt x="8" y="2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83" name="Freeform 2111"/>
                <p:cNvSpPr>
                  <a:spLocks/>
                </p:cNvSpPr>
                <p:nvPr/>
              </p:nvSpPr>
              <p:spPr bwMode="auto">
                <a:xfrm>
                  <a:off x="1998" y="2641"/>
                  <a:ext cx="24" cy="34"/>
                </a:xfrm>
                <a:custGeom>
                  <a:avLst/>
                  <a:gdLst>
                    <a:gd name="T0" fmla="*/ 0 w 147"/>
                    <a:gd name="T1" fmla="*/ 0 h 207"/>
                    <a:gd name="T2" fmla="*/ 0 w 147"/>
                    <a:gd name="T3" fmla="*/ 0 h 207"/>
                    <a:gd name="T4" fmla="*/ 0 w 147"/>
                    <a:gd name="T5" fmla="*/ 0 h 207"/>
                    <a:gd name="T6" fmla="*/ 0 60000 65536"/>
                    <a:gd name="T7" fmla="*/ 0 60000 65536"/>
                    <a:gd name="T8" fmla="*/ 0 60000 65536"/>
                    <a:gd name="T9" fmla="*/ 0 w 147"/>
                    <a:gd name="T10" fmla="*/ 0 h 207"/>
                    <a:gd name="T11" fmla="*/ 147 w 147"/>
                    <a:gd name="T12" fmla="*/ 207 h 20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7" h="207">
                      <a:moveTo>
                        <a:pt x="110" y="0"/>
                      </a:moveTo>
                      <a:lnTo>
                        <a:pt x="0" y="207"/>
                      </a:lnTo>
                      <a:lnTo>
                        <a:pt x="147" y="20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84" name="Line 2112"/>
                <p:cNvSpPr>
                  <a:spLocks noChangeShapeType="1"/>
                </p:cNvSpPr>
                <p:nvPr/>
              </p:nvSpPr>
              <p:spPr bwMode="auto">
                <a:xfrm flipH="1">
                  <a:off x="2013" y="2665"/>
                  <a:ext cx="4" cy="2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85" name="Line 2113"/>
                <p:cNvSpPr>
                  <a:spLocks noChangeShapeType="1"/>
                </p:cNvSpPr>
                <p:nvPr/>
              </p:nvSpPr>
              <p:spPr bwMode="auto">
                <a:xfrm>
                  <a:off x="1467" y="2612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86" name="Line 2114"/>
                <p:cNvSpPr>
                  <a:spLocks noChangeShapeType="1"/>
                </p:cNvSpPr>
                <p:nvPr/>
              </p:nvSpPr>
              <p:spPr bwMode="auto">
                <a:xfrm>
                  <a:off x="2340" y="2612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87" name="Line 2115"/>
                <p:cNvSpPr>
                  <a:spLocks noChangeShapeType="1"/>
                </p:cNvSpPr>
                <p:nvPr/>
              </p:nvSpPr>
              <p:spPr bwMode="auto">
                <a:xfrm>
                  <a:off x="2340" y="2695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88" name="Line 2116"/>
                <p:cNvSpPr>
                  <a:spLocks noChangeShapeType="1"/>
                </p:cNvSpPr>
                <p:nvPr/>
              </p:nvSpPr>
              <p:spPr bwMode="auto">
                <a:xfrm flipV="1">
                  <a:off x="1314" y="2297"/>
                  <a:ext cx="0" cy="10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89" name="Line 2117"/>
                <p:cNvSpPr>
                  <a:spLocks noChangeShapeType="1"/>
                </p:cNvSpPr>
                <p:nvPr/>
              </p:nvSpPr>
              <p:spPr bwMode="auto">
                <a:xfrm flipV="1">
                  <a:off x="1173" y="2297"/>
                  <a:ext cx="0" cy="10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0" name="Line 2118"/>
                <p:cNvSpPr>
                  <a:spLocks noChangeShapeType="1"/>
                </p:cNvSpPr>
                <p:nvPr/>
              </p:nvSpPr>
              <p:spPr bwMode="auto">
                <a:xfrm flipH="1">
                  <a:off x="1206" y="2312"/>
                  <a:ext cx="72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1" name="Line 2119"/>
                <p:cNvSpPr>
                  <a:spLocks noChangeShapeType="1"/>
                </p:cNvSpPr>
                <p:nvPr/>
              </p:nvSpPr>
              <p:spPr bwMode="auto">
                <a:xfrm flipH="1">
                  <a:off x="943" y="2312"/>
                  <a:ext cx="2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2" name="Freeform 2120"/>
                <p:cNvSpPr>
                  <a:spLocks/>
                </p:cNvSpPr>
                <p:nvPr/>
              </p:nvSpPr>
              <p:spPr bwMode="auto">
                <a:xfrm>
                  <a:off x="1278" y="2306"/>
                  <a:ext cx="35" cy="12"/>
                </a:xfrm>
                <a:custGeom>
                  <a:avLst/>
                  <a:gdLst>
                    <a:gd name="T0" fmla="*/ 0 w 213"/>
                    <a:gd name="T1" fmla="*/ 0 h 70"/>
                    <a:gd name="T2" fmla="*/ 0 w 213"/>
                    <a:gd name="T3" fmla="*/ 0 h 70"/>
                    <a:gd name="T4" fmla="*/ 0 w 213"/>
                    <a:gd name="T5" fmla="*/ 0 h 70"/>
                    <a:gd name="T6" fmla="*/ 0 w 213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0"/>
                    <a:gd name="T14" fmla="*/ 213 w 213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0">
                      <a:moveTo>
                        <a:pt x="0" y="0"/>
                      </a:moveTo>
                      <a:lnTo>
                        <a:pt x="0" y="70"/>
                      </a:lnTo>
                      <a:lnTo>
                        <a:pt x="21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3" name="Freeform 2121"/>
                <p:cNvSpPr>
                  <a:spLocks/>
                </p:cNvSpPr>
                <p:nvPr/>
              </p:nvSpPr>
              <p:spPr bwMode="auto">
                <a:xfrm>
                  <a:off x="1278" y="2306"/>
                  <a:ext cx="35" cy="12"/>
                </a:xfrm>
                <a:custGeom>
                  <a:avLst/>
                  <a:gdLst>
                    <a:gd name="T0" fmla="*/ 0 w 213"/>
                    <a:gd name="T1" fmla="*/ 0 h 70"/>
                    <a:gd name="T2" fmla="*/ 0 w 213"/>
                    <a:gd name="T3" fmla="*/ 0 h 70"/>
                    <a:gd name="T4" fmla="*/ 0 w 213"/>
                    <a:gd name="T5" fmla="*/ 0 h 70"/>
                    <a:gd name="T6" fmla="*/ 0 w 213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0"/>
                    <a:gd name="T14" fmla="*/ 213 w 213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0">
                      <a:moveTo>
                        <a:pt x="0" y="0"/>
                      </a:moveTo>
                      <a:lnTo>
                        <a:pt x="0" y="70"/>
                      </a:lnTo>
                      <a:lnTo>
                        <a:pt x="21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4" name="Freeform 2122"/>
                <p:cNvSpPr>
                  <a:spLocks/>
                </p:cNvSpPr>
                <p:nvPr/>
              </p:nvSpPr>
              <p:spPr bwMode="auto">
                <a:xfrm>
                  <a:off x="1172" y="2306"/>
                  <a:ext cx="35" cy="12"/>
                </a:xfrm>
                <a:custGeom>
                  <a:avLst/>
                  <a:gdLst>
                    <a:gd name="T0" fmla="*/ 0 w 213"/>
                    <a:gd name="T1" fmla="*/ 0 h 70"/>
                    <a:gd name="T2" fmla="*/ 0 w 213"/>
                    <a:gd name="T3" fmla="*/ 0 h 70"/>
                    <a:gd name="T4" fmla="*/ 0 w 213"/>
                    <a:gd name="T5" fmla="*/ 0 h 70"/>
                    <a:gd name="T6" fmla="*/ 0 w 213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0"/>
                    <a:gd name="T14" fmla="*/ 213 w 213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0">
                      <a:moveTo>
                        <a:pt x="213" y="0"/>
                      </a:moveTo>
                      <a:lnTo>
                        <a:pt x="213" y="70"/>
                      </a:lnTo>
                      <a:lnTo>
                        <a:pt x="0" y="35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5" name="Freeform 2123"/>
                <p:cNvSpPr>
                  <a:spLocks/>
                </p:cNvSpPr>
                <p:nvPr/>
              </p:nvSpPr>
              <p:spPr bwMode="auto">
                <a:xfrm>
                  <a:off x="1172" y="2306"/>
                  <a:ext cx="35" cy="12"/>
                </a:xfrm>
                <a:custGeom>
                  <a:avLst/>
                  <a:gdLst>
                    <a:gd name="T0" fmla="*/ 0 w 213"/>
                    <a:gd name="T1" fmla="*/ 0 h 70"/>
                    <a:gd name="T2" fmla="*/ 0 w 213"/>
                    <a:gd name="T3" fmla="*/ 0 h 70"/>
                    <a:gd name="T4" fmla="*/ 0 w 213"/>
                    <a:gd name="T5" fmla="*/ 0 h 70"/>
                    <a:gd name="T6" fmla="*/ 0 w 213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0"/>
                    <a:gd name="T14" fmla="*/ 213 w 213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0">
                      <a:moveTo>
                        <a:pt x="213" y="0"/>
                      </a:moveTo>
                      <a:lnTo>
                        <a:pt x="213" y="70"/>
                      </a:lnTo>
                      <a:lnTo>
                        <a:pt x="0" y="35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6" name="Freeform 2124"/>
                <p:cNvSpPr>
                  <a:spLocks/>
                </p:cNvSpPr>
                <p:nvPr/>
              </p:nvSpPr>
              <p:spPr bwMode="auto">
                <a:xfrm>
                  <a:off x="952" y="2258"/>
                  <a:ext cx="29" cy="44"/>
                </a:xfrm>
                <a:custGeom>
                  <a:avLst/>
                  <a:gdLst>
                    <a:gd name="T0" fmla="*/ 0 w 176"/>
                    <a:gd name="T1" fmla="*/ 0 h 266"/>
                    <a:gd name="T2" fmla="*/ 0 w 176"/>
                    <a:gd name="T3" fmla="*/ 0 h 266"/>
                    <a:gd name="T4" fmla="*/ 0 w 176"/>
                    <a:gd name="T5" fmla="*/ 0 h 266"/>
                    <a:gd name="T6" fmla="*/ 0 w 176"/>
                    <a:gd name="T7" fmla="*/ 0 h 266"/>
                    <a:gd name="T8" fmla="*/ 0 w 176"/>
                    <a:gd name="T9" fmla="*/ 0 h 266"/>
                    <a:gd name="T10" fmla="*/ 0 w 176"/>
                    <a:gd name="T11" fmla="*/ 0 h 266"/>
                    <a:gd name="T12" fmla="*/ 0 w 176"/>
                    <a:gd name="T13" fmla="*/ 0 h 266"/>
                    <a:gd name="T14" fmla="*/ 0 w 176"/>
                    <a:gd name="T15" fmla="*/ 0 h 266"/>
                    <a:gd name="T16" fmla="*/ 0 w 176"/>
                    <a:gd name="T17" fmla="*/ 0 h 266"/>
                    <a:gd name="T18" fmla="*/ 0 w 176"/>
                    <a:gd name="T19" fmla="*/ 0 h 266"/>
                    <a:gd name="T20" fmla="*/ 0 w 176"/>
                    <a:gd name="T21" fmla="*/ 0 h 266"/>
                    <a:gd name="T22" fmla="*/ 0 w 176"/>
                    <a:gd name="T23" fmla="*/ 0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76"/>
                    <a:gd name="T37" fmla="*/ 0 h 266"/>
                    <a:gd name="T38" fmla="*/ 176 w 176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76" h="266">
                      <a:moveTo>
                        <a:pt x="117" y="266"/>
                      </a:moveTo>
                      <a:lnTo>
                        <a:pt x="0" y="266"/>
                      </a:lnTo>
                      <a:lnTo>
                        <a:pt x="155" y="89"/>
                      </a:lnTo>
                      <a:lnTo>
                        <a:pt x="169" y="66"/>
                      </a:lnTo>
                      <a:lnTo>
                        <a:pt x="176" y="45"/>
                      </a:lnTo>
                      <a:lnTo>
                        <a:pt x="176" y="30"/>
                      </a:lnTo>
                      <a:lnTo>
                        <a:pt x="169" y="15"/>
                      </a:lnTo>
                      <a:lnTo>
                        <a:pt x="147" y="0"/>
                      </a:lnTo>
                      <a:lnTo>
                        <a:pt x="117" y="0"/>
                      </a:lnTo>
                      <a:lnTo>
                        <a:pt x="87" y="8"/>
                      </a:lnTo>
                      <a:lnTo>
                        <a:pt x="66" y="23"/>
                      </a:lnTo>
                      <a:lnTo>
                        <a:pt x="59" y="3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7" name="Line 2125"/>
                <p:cNvSpPr>
                  <a:spLocks noChangeShapeType="1"/>
                </p:cNvSpPr>
                <p:nvPr/>
              </p:nvSpPr>
              <p:spPr bwMode="auto">
                <a:xfrm>
                  <a:off x="997" y="2258"/>
                  <a:ext cx="17" cy="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8" name="Line 2126"/>
                <p:cNvSpPr>
                  <a:spLocks noChangeShapeType="1"/>
                </p:cNvSpPr>
                <p:nvPr/>
              </p:nvSpPr>
              <p:spPr bwMode="auto">
                <a:xfrm flipH="1">
                  <a:off x="985" y="2258"/>
                  <a:ext cx="42" cy="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9" name="Line 2127"/>
                <p:cNvSpPr>
                  <a:spLocks noChangeShapeType="1"/>
                </p:cNvSpPr>
                <p:nvPr/>
              </p:nvSpPr>
              <p:spPr bwMode="auto">
                <a:xfrm flipH="1">
                  <a:off x="1037" y="2258"/>
                  <a:ext cx="27" cy="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0" name="Freeform 2128"/>
                <p:cNvSpPr>
                  <a:spLocks/>
                </p:cNvSpPr>
                <p:nvPr/>
              </p:nvSpPr>
              <p:spPr bwMode="auto">
                <a:xfrm>
                  <a:off x="1035" y="2265"/>
                  <a:ext cx="31" cy="30"/>
                </a:xfrm>
                <a:custGeom>
                  <a:avLst/>
                  <a:gdLst>
                    <a:gd name="T0" fmla="*/ 0 w 185"/>
                    <a:gd name="T1" fmla="*/ 0 h 176"/>
                    <a:gd name="T2" fmla="*/ 0 w 185"/>
                    <a:gd name="T3" fmla="*/ 0 h 176"/>
                    <a:gd name="T4" fmla="*/ 0 w 185"/>
                    <a:gd name="T5" fmla="*/ 0 h 176"/>
                    <a:gd name="T6" fmla="*/ 0 w 185"/>
                    <a:gd name="T7" fmla="*/ 0 h 176"/>
                    <a:gd name="T8" fmla="*/ 0 w 185"/>
                    <a:gd name="T9" fmla="*/ 0 h 176"/>
                    <a:gd name="T10" fmla="*/ 0 w 185"/>
                    <a:gd name="T11" fmla="*/ 0 h 176"/>
                    <a:gd name="T12" fmla="*/ 0 w 185"/>
                    <a:gd name="T13" fmla="*/ 0 h 176"/>
                    <a:gd name="T14" fmla="*/ 0 w 185"/>
                    <a:gd name="T15" fmla="*/ 0 h 176"/>
                    <a:gd name="T16" fmla="*/ 0 w 185"/>
                    <a:gd name="T17" fmla="*/ 0 h 176"/>
                    <a:gd name="T18" fmla="*/ 0 w 185"/>
                    <a:gd name="T19" fmla="*/ 0 h 176"/>
                    <a:gd name="T20" fmla="*/ 0 w 185"/>
                    <a:gd name="T21" fmla="*/ 0 h 176"/>
                    <a:gd name="T22" fmla="*/ 0 w 185"/>
                    <a:gd name="T23" fmla="*/ 0 h 176"/>
                    <a:gd name="T24" fmla="*/ 0 w 185"/>
                    <a:gd name="T25" fmla="*/ 0 h 176"/>
                    <a:gd name="T26" fmla="*/ 0 w 185"/>
                    <a:gd name="T27" fmla="*/ 0 h 176"/>
                    <a:gd name="T28" fmla="*/ 0 w 185"/>
                    <a:gd name="T29" fmla="*/ 0 h 176"/>
                    <a:gd name="T30" fmla="*/ 0 w 185"/>
                    <a:gd name="T31" fmla="*/ 0 h 176"/>
                    <a:gd name="T32" fmla="*/ 0 w 185"/>
                    <a:gd name="T33" fmla="*/ 0 h 176"/>
                    <a:gd name="T34" fmla="*/ 0 w 185"/>
                    <a:gd name="T35" fmla="*/ 0 h 176"/>
                    <a:gd name="T36" fmla="*/ 0 w 185"/>
                    <a:gd name="T37" fmla="*/ 0 h 176"/>
                    <a:gd name="T38" fmla="*/ 0 w 185"/>
                    <a:gd name="T39" fmla="*/ 0 h 17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85"/>
                    <a:gd name="T61" fmla="*/ 0 h 176"/>
                    <a:gd name="T62" fmla="*/ 185 w 185"/>
                    <a:gd name="T63" fmla="*/ 176 h 17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85" h="176">
                      <a:moveTo>
                        <a:pt x="66" y="176"/>
                      </a:moveTo>
                      <a:lnTo>
                        <a:pt x="81" y="176"/>
                      </a:lnTo>
                      <a:lnTo>
                        <a:pt x="111" y="169"/>
                      </a:lnTo>
                      <a:lnTo>
                        <a:pt x="140" y="148"/>
                      </a:lnTo>
                      <a:lnTo>
                        <a:pt x="170" y="118"/>
                      </a:lnTo>
                      <a:lnTo>
                        <a:pt x="185" y="88"/>
                      </a:lnTo>
                      <a:lnTo>
                        <a:pt x="185" y="66"/>
                      </a:lnTo>
                      <a:lnTo>
                        <a:pt x="177" y="29"/>
                      </a:lnTo>
                      <a:lnTo>
                        <a:pt x="162" y="14"/>
                      </a:lnTo>
                      <a:lnTo>
                        <a:pt x="140" y="0"/>
                      </a:lnTo>
                      <a:lnTo>
                        <a:pt x="119" y="0"/>
                      </a:lnTo>
                      <a:lnTo>
                        <a:pt x="74" y="8"/>
                      </a:lnTo>
                      <a:lnTo>
                        <a:pt x="51" y="21"/>
                      </a:lnTo>
                      <a:lnTo>
                        <a:pt x="30" y="44"/>
                      </a:lnTo>
                      <a:lnTo>
                        <a:pt x="7" y="74"/>
                      </a:lnTo>
                      <a:lnTo>
                        <a:pt x="0" y="103"/>
                      </a:lnTo>
                      <a:lnTo>
                        <a:pt x="7" y="140"/>
                      </a:lnTo>
                      <a:lnTo>
                        <a:pt x="22" y="163"/>
                      </a:lnTo>
                      <a:lnTo>
                        <a:pt x="51" y="176"/>
                      </a:lnTo>
                      <a:lnTo>
                        <a:pt x="66" y="17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1" name="Freeform 2129"/>
                <p:cNvSpPr>
                  <a:spLocks/>
                </p:cNvSpPr>
                <p:nvPr/>
              </p:nvSpPr>
              <p:spPr bwMode="auto">
                <a:xfrm>
                  <a:off x="1084" y="2258"/>
                  <a:ext cx="13" cy="44"/>
                </a:xfrm>
                <a:custGeom>
                  <a:avLst/>
                  <a:gdLst>
                    <a:gd name="T0" fmla="*/ 0 w 74"/>
                    <a:gd name="T1" fmla="*/ 0 h 266"/>
                    <a:gd name="T2" fmla="*/ 0 w 74"/>
                    <a:gd name="T3" fmla="*/ 0 h 266"/>
                    <a:gd name="T4" fmla="*/ 0 w 74"/>
                    <a:gd name="T5" fmla="*/ 0 h 266"/>
                    <a:gd name="T6" fmla="*/ 0 60000 65536"/>
                    <a:gd name="T7" fmla="*/ 0 60000 65536"/>
                    <a:gd name="T8" fmla="*/ 0 60000 65536"/>
                    <a:gd name="T9" fmla="*/ 0 w 74"/>
                    <a:gd name="T10" fmla="*/ 0 h 266"/>
                    <a:gd name="T11" fmla="*/ 74 w 74"/>
                    <a:gd name="T12" fmla="*/ 266 h 2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4" h="266">
                      <a:moveTo>
                        <a:pt x="0" y="266"/>
                      </a:moveTo>
                      <a:lnTo>
                        <a:pt x="74" y="0"/>
                      </a:lnTo>
                      <a:lnTo>
                        <a:pt x="0" y="5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2" name="Freeform 2130"/>
                <p:cNvSpPr>
                  <a:spLocks/>
                </p:cNvSpPr>
                <p:nvPr/>
              </p:nvSpPr>
              <p:spPr bwMode="auto">
                <a:xfrm>
                  <a:off x="1099" y="2258"/>
                  <a:ext cx="30" cy="44"/>
                </a:xfrm>
                <a:custGeom>
                  <a:avLst/>
                  <a:gdLst>
                    <a:gd name="T0" fmla="*/ 0 w 177"/>
                    <a:gd name="T1" fmla="*/ 0 h 266"/>
                    <a:gd name="T2" fmla="*/ 0 w 177"/>
                    <a:gd name="T3" fmla="*/ 0 h 266"/>
                    <a:gd name="T4" fmla="*/ 0 w 177"/>
                    <a:gd name="T5" fmla="*/ 0 h 266"/>
                    <a:gd name="T6" fmla="*/ 0 w 177"/>
                    <a:gd name="T7" fmla="*/ 0 h 266"/>
                    <a:gd name="T8" fmla="*/ 0 w 177"/>
                    <a:gd name="T9" fmla="*/ 0 h 266"/>
                    <a:gd name="T10" fmla="*/ 0 w 177"/>
                    <a:gd name="T11" fmla="*/ 0 h 266"/>
                    <a:gd name="T12" fmla="*/ 0 w 177"/>
                    <a:gd name="T13" fmla="*/ 0 h 266"/>
                    <a:gd name="T14" fmla="*/ 0 w 177"/>
                    <a:gd name="T15" fmla="*/ 0 h 266"/>
                    <a:gd name="T16" fmla="*/ 0 w 177"/>
                    <a:gd name="T17" fmla="*/ 0 h 266"/>
                    <a:gd name="T18" fmla="*/ 0 w 177"/>
                    <a:gd name="T19" fmla="*/ 0 h 266"/>
                    <a:gd name="T20" fmla="*/ 0 w 177"/>
                    <a:gd name="T21" fmla="*/ 0 h 266"/>
                    <a:gd name="T22" fmla="*/ 0 w 177"/>
                    <a:gd name="T23" fmla="*/ 0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77"/>
                    <a:gd name="T37" fmla="*/ 0 h 266"/>
                    <a:gd name="T38" fmla="*/ 177 w 17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77" h="266">
                      <a:moveTo>
                        <a:pt x="118" y="266"/>
                      </a:moveTo>
                      <a:lnTo>
                        <a:pt x="0" y="266"/>
                      </a:lnTo>
                      <a:lnTo>
                        <a:pt x="155" y="89"/>
                      </a:lnTo>
                      <a:lnTo>
                        <a:pt x="170" y="66"/>
                      </a:lnTo>
                      <a:lnTo>
                        <a:pt x="177" y="45"/>
                      </a:lnTo>
                      <a:lnTo>
                        <a:pt x="177" y="30"/>
                      </a:lnTo>
                      <a:lnTo>
                        <a:pt x="170" y="15"/>
                      </a:lnTo>
                      <a:lnTo>
                        <a:pt x="147" y="0"/>
                      </a:lnTo>
                      <a:lnTo>
                        <a:pt x="118" y="0"/>
                      </a:lnTo>
                      <a:lnTo>
                        <a:pt x="88" y="8"/>
                      </a:lnTo>
                      <a:lnTo>
                        <a:pt x="66" y="23"/>
                      </a:lnTo>
                      <a:lnTo>
                        <a:pt x="58" y="3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3" name="Line 2131"/>
                <p:cNvSpPr>
                  <a:spLocks noChangeShapeType="1"/>
                </p:cNvSpPr>
                <p:nvPr/>
              </p:nvSpPr>
              <p:spPr bwMode="auto">
                <a:xfrm>
                  <a:off x="1313" y="2399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4" name="Line 2132"/>
                <p:cNvSpPr>
                  <a:spLocks noChangeShapeType="1"/>
                </p:cNvSpPr>
                <p:nvPr/>
              </p:nvSpPr>
              <p:spPr bwMode="auto">
                <a:xfrm>
                  <a:off x="1172" y="2399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5" name="Line 2133"/>
                <p:cNvSpPr>
                  <a:spLocks noChangeShapeType="1"/>
                </p:cNvSpPr>
                <p:nvPr/>
              </p:nvSpPr>
              <p:spPr bwMode="auto">
                <a:xfrm>
                  <a:off x="1172" y="2312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6" name="Line 2134"/>
                <p:cNvSpPr>
                  <a:spLocks noChangeShapeType="1"/>
                </p:cNvSpPr>
                <p:nvPr/>
              </p:nvSpPr>
              <p:spPr bwMode="auto">
                <a:xfrm flipV="1">
                  <a:off x="2458" y="2317"/>
                  <a:ext cx="1" cy="8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7" name="Line 2135"/>
                <p:cNvSpPr>
                  <a:spLocks noChangeShapeType="1"/>
                </p:cNvSpPr>
                <p:nvPr/>
              </p:nvSpPr>
              <p:spPr bwMode="auto">
                <a:xfrm flipV="1">
                  <a:off x="2671" y="2317"/>
                  <a:ext cx="1" cy="8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8" name="Line 2136"/>
                <p:cNvSpPr>
                  <a:spLocks noChangeShapeType="1"/>
                </p:cNvSpPr>
                <p:nvPr/>
              </p:nvSpPr>
              <p:spPr bwMode="auto">
                <a:xfrm>
                  <a:off x="2494" y="2332"/>
                  <a:ext cx="14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9" name="Freeform 2137"/>
                <p:cNvSpPr>
                  <a:spLocks/>
                </p:cNvSpPr>
                <p:nvPr/>
              </p:nvSpPr>
              <p:spPr bwMode="auto">
                <a:xfrm>
                  <a:off x="2458" y="2326"/>
                  <a:ext cx="36" cy="12"/>
                </a:xfrm>
                <a:custGeom>
                  <a:avLst/>
                  <a:gdLst>
                    <a:gd name="T0" fmla="*/ 0 w 213"/>
                    <a:gd name="T1" fmla="*/ 0 h 72"/>
                    <a:gd name="T2" fmla="*/ 0 w 213"/>
                    <a:gd name="T3" fmla="*/ 0 h 72"/>
                    <a:gd name="T4" fmla="*/ 0 w 213"/>
                    <a:gd name="T5" fmla="*/ 0 h 72"/>
                    <a:gd name="T6" fmla="*/ 0 w 213"/>
                    <a:gd name="T7" fmla="*/ 0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2"/>
                    <a:gd name="T14" fmla="*/ 213 w 21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2">
                      <a:moveTo>
                        <a:pt x="213" y="0"/>
                      </a:moveTo>
                      <a:lnTo>
                        <a:pt x="213" y="72"/>
                      </a:lnTo>
                      <a:lnTo>
                        <a:pt x="0" y="36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0" name="Freeform 2138"/>
                <p:cNvSpPr>
                  <a:spLocks/>
                </p:cNvSpPr>
                <p:nvPr/>
              </p:nvSpPr>
              <p:spPr bwMode="auto">
                <a:xfrm>
                  <a:off x="2458" y="2326"/>
                  <a:ext cx="36" cy="12"/>
                </a:xfrm>
                <a:custGeom>
                  <a:avLst/>
                  <a:gdLst>
                    <a:gd name="T0" fmla="*/ 0 w 213"/>
                    <a:gd name="T1" fmla="*/ 0 h 72"/>
                    <a:gd name="T2" fmla="*/ 0 w 213"/>
                    <a:gd name="T3" fmla="*/ 0 h 72"/>
                    <a:gd name="T4" fmla="*/ 0 w 213"/>
                    <a:gd name="T5" fmla="*/ 0 h 72"/>
                    <a:gd name="T6" fmla="*/ 0 w 213"/>
                    <a:gd name="T7" fmla="*/ 0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2"/>
                    <a:gd name="T14" fmla="*/ 213 w 21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2">
                      <a:moveTo>
                        <a:pt x="213" y="0"/>
                      </a:moveTo>
                      <a:lnTo>
                        <a:pt x="213" y="72"/>
                      </a:lnTo>
                      <a:lnTo>
                        <a:pt x="0" y="36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1" name="Freeform 2139"/>
                <p:cNvSpPr>
                  <a:spLocks/>
                </p:cNvSpPr>
                <p:nvPr/>
              </p:nvSpPr>
              <p:spPr bwMode="auto">
                <a:xfrm>
                  <a:off x="2635" y="2326"/>
                  <a:ext cx="36" cy="12"/>
                </a:xfrm>
                <a:custGeom>
                  <a:avLst/>
                  <a:gdLst>
                    <a:gd name="T0" fmla="*/ 0 w 212"/>
                    <a:gd name="T1" fmla="*/ 0 h 72"/>
                    <a:gd name="T2" fmla="*/ 0 w 212"/>
                    <a:gd name="T3" fmla="*/ 0 h 72"/>
                    <a:gd name="T4" fmla="*/ 0 w 212"/>
                    <a:gd name="T5" fmla="*/ 0 h 72"/>
                    <a:gd name="T6" fmla="*/ 0 w 212"/>
                    <a:gd name="T7" fmla="*/ 0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2"/>
                    <a:gd name="T13" fmla="*/ 0 h 72"/>
                    <a:gd name="T14" fmla="*/ 212 w 212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2" h="72">
                      <a:moveTo>
                        <a:pt x="0" y="0"/>
                      </a:moveTo>
                      <a:lnTo>
                        <a:pt x="0" y="72"/>
                      </a:lnTo>
                      <a:lnTo>
                        <a:pt x="212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2" name="Freeform 2140"/>
                <p:cNvSpPr>
                  <a:spLocks/>
                </p:cNvSpPr>
                <p:nvPr/>
              </p:nvSpPr>
              <p:spPr bwMode="auto">
                <a:xfrm>
                  <a:off x="2635" y="2326"/>
                  <a:ext cx="36" cy="12"/>
                </a:xfrm>
                <a:custGeom>
                  <a:avLst/>
                  <a:gdLst>
                    <a:gd name="T0" fmla="*/ 0 w 212"/>
                    <a:gd name="T1" fmla="*/ 0 h 72"/>
                    <a:gd name="T2" fmla="*/ 0 w 212"/>
                    <a:gd name="T3" fmla="*/ 0 h 72"/>
                    <a:gd name="T4" fmla="*/ 0 w 212"/>
                    <a:gd name="T5" fmla="*/ 0 h 72"/>
                    <a:gd name="T6" fmla="*/ 0 w 212"/>
                    <a:gd name="T7" fmla="*/ 0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2"/>
                    <a:gd name="T13" fmla="*/ 0 h 72"/>
                    <a:gd name="T14" fmla="*/ 212 w 212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2" h="72">
                      <a:moveTo>
                        <a:pt x="0" y="0"/>
                      </a:moveTo>
                      <a:lnTo>
                        <a:pt x="0" y="72"/>
                      </a:lnTo>
                      <a:lnTo>
                        <a:pt x="212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3" name="Line 2141"/>
                <p:cNvSpPr>
                  <a:spLocks noChangeShapeType="1"/>
                </p:cNvSpPr>
                <p:nvPr/>
              </p:nvSpPr>
              <p:spPr bwMode="auto">
                <a:xfrm flipH="1">
                  <a:off x="2514" y="2277"/>
                  <a:ext cx="27" cy="4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4" name="Freeform 2142"/>
                <p:cNvSpPr>
                  <a:spLocks/>
                </p:cNvSpPr>
                <p:nvPr/>
              </p:nvSpPr>
              <p:spPr bwMode="auto">
                <a:xfrm>
                  <a:off x="2512" y="2285"/>
                  <a:ext cx="31" cy="30"/>
                </a:xfrm>
                <a:custGeom>
                  <a:avLst/>
                  <a:gdLst>
                    <a:gd name="T0" fmla="*/ 0 w 185"/>
                    <a:gd name="T1" fmla="*/ 0 h 177"/>
                    <a:gd name="T2" fmla="*/ 0 w 185"/>
                    <a:gd name="T3" fmla="*/ 0 h 177"/>
                    <a:gd name="T4" fmla="*/ 0 w 185"/>
                    <a:gd name="T5" fmla="*/ 0 h 177"/>
                    <a:gd name="T6" fmla="*/ 0 w 185"/>
                    <a:gd name="T7" fmla="*/ 0 h 177"/>
                    <a:gd name="T8" fmla="*/ 0 w 185"/>
                    <a:gd name="T9" fmla="*/ 0 h 177"/>
                    <a:gd name="T10" fmla="*/ 0 w 185"/>
                    <a:gd name="T11" fmla="*/ 0 h 177"/>
                    <a:gd name="T12" fmla="*/ 0 w 185"/>
                    <a:gd name="T13" fmla="*/ 0 h 177"/>
                    <a:gd name="T14" fmla="*/ 0 w 185"/>
                    <a:gd name="T15" fmla="*/ 0 h 177"/>
                    <a:gd name="T16" fmla="*/ 0 w 185"/>
                    <a:gd name="T17" fmla="*/ 0 h 177"/>
                    <a:gd name="T18" fmla="*/ 0 w 185"/>
                    <a:gd name="T19" fmla="*/ 0 h 177"/>
                    <a:gd name="T20" fmla="*/ 0 w 185"/>
                    <a:gd name="T21" fmla="*/ 0 h 177"/>
                    <a:gd name="T22" fmla="*/ 0 w 185"/>
                    <a:gd name="T23" fmla="*/ 0 h 177"/>
                    <a:gd name="T24" fmla="*/ 0 w 185"/>
                    <a:gd name="T25" fmla="*/ 0 h 177"/>
                    <a:gd name="T26" fmla="*/ 0 w 185"/>
                    <a:gd name="T27" fmla="*/ 0 h 177"/>
                    <a:gd name="T28" fmla="*/ 0 w 185"/>
                    <a:gd name="T29" fmla="*/ 0 h 177"/>
                    <a:gd name="T30" fmla="*/ 0 w 185"/>
                    <a:gd name="T31" fmla="*/ 0 h 177"/>
                    <a:gd name="T32" fmla="*/ 0 w 185"/>
                    <a:gd name="T33" fmla="*/ 0 h 177"/>
                    <a:gd name="T34" fmla="*/ 0 w 185"/>
                    <a:gd name="T35" fmla="*/ 0 h 177"/>
                    <a:gd name="T36" fmla="*/ 0 w 185"/>
                    <a:gd name="T37" fmla="*/ 0 h 177"/>
                    <a:gd name="T38" fmla="*/ 0 w 185"/>
                    <a:gd name="T39" fmla="*/ 0 h 17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85"/>
                    <a:gd name="T61" fmla="*/ 0 h 177"/>
                    <a:gd name="T62" fmla="*/ 185 w 185"/>
                    <a:gd name="T63" fmla="*/ 177 h 17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85" h="177">
                      <a:moveTo>
                        <a:pt x="66" y="177"/>
                      </a:moveTo>
                      <a:lnTo>
                        <a:pt x="81" y="177"/>
                      </a:lnTo>
                      <a:lnTo>
                        <a:pt x="111" y="170"/>
                      </a:lnTo>
                      <a:lnTo>
                        <a:pt x="140" y="147"/>
                      </a:lnTo>
                      <a:lnTo>
                        <a:pt x="170" y="117"/>
                      </a:lnTo>
                      <a:lnTo>
                        <a:pt x="185" y="88"/>
                      </a:lnTo>
                      <a:lnTo>
                        <a:pt x="185" y="66"/>
                      </a:lnTo>
                      <a:lnTo>
                        <a:pt x="178" y="30"/>
                      </a:lnTo>
                      <a:lnTo>
                        <a:pt x="163" y="15"/>
                      </a:lnTo>
                      <a:lnTo>
                        <a:pt x="140" y="0"/>
                      </a:lnTo>
                      <a:lnTo>
                        <a:pt x="119" y="0"/>
                      </a:lnTo>
                      <a:lnTo>
                        <a:pt x="74" y="7"/>
                      </a:lnTo>
                      <a:lnTo>
                        <a:pt x="53" y="22"/>
                      </a:lnTo>
                      <a:lnTo>
                        <a:pt x="30" y="43"/>
                      </a:lnTo>
                      <a:lnTo>
                        <a:pt x="8" y="73"/>
                      </a:lnTo>
                      <a:lnTo>
                        <a:pt x="0" y="103"/>
                      </a:lnTo>
                      <a:lnTo>
                        <a:pt x="8" y="140"/>
                      </a:lnTo>
                      <a:lnTo>
                        <a:pt x="23" y="162"/>
                      </a:lnTo>
                      <a:lnTo>
                        <a:pt x="53" y="177"/>
                      </a:lnTo>
                      <a:lnTo>
                        <a:pt x="66" y="17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5" name="Freeform 2143"/>
                <p:cNvSpPr>
                  <a:spLocks/>
                </p:cNvSpPr>
                <p:nvPr/>
              </p:nvSpPr>
              <p:spPr bwMode="auto">
                <a:xfrm>
                  <a:off x="2562" y="2277"/>
                  <a:ext cx="12" cy="45"/>
                </a:xfrm>
                <a:custGeom>
                  <a:avLst/>
                  <a:gdLst>
                    <a:gd name="T0" fmla="*/ 0 w 74"/>
                    <a:gd name="T1" fmla="*/ 0 h 266"/>
                    <a:gd name="T2" fmla="*/ 0 w 74"/>
                    <a:gd name="T3" fmla="*/ 0 h 266"/>
                    <a:gd name="T4" fmla="*/ 0 w 74"/>
                    <a:gd name="T5" fmla="*/ 0 h 266"/>
                    <a:gd name="T6" fmla="*/ 0 60000 65536"/>
                    <a:gd name="T7" fmla="*/ 0 60000 65536"/>
                    <a:gd name="T8" fmla="*/ 0 60000 65536"/>
                    <a:gd name="T9" fmla="*/ 0 w 74"/>
                    <a:gd name="T10" fmla="*/ 0 h 266"/>
                    <a:gd name="T11" fmla="*/ 74 w 74"/>
                    <a:gd name="T12" fmla="*/ 266 h 2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4" h="266">
                      <a:moveTo>
                        <a:pt x="0" y="266"/>
                      </a:moveTo>
                      <a:lnTo>
                        <a:pt x="74" y="0"/>
                      </a:lnTo>
                      <a:lnTo>
                        <a:pt x="0" y="6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6" name="Freeform 2144"/>
                <p:cNvSpPr>
                  <a:spLocks/>
                </p:cNvSpPr>
                <p:nvPr/>
              </p:nvSpPr>
              <p:spPr bwMode="auto">
                <a:xfrm>
                  <a:off x="2578" y="2277"/>
                  <a:ext cx="27" cy="45"/>
                </a:xfrm>
                <a:custGeom>
                  <a:avLst/>
                  <a:gdLst>
                    <a:gd name="T0" fmla="*/ 0 w 163"/>
                    <a:gd name="T1" fmla="*/ 0 h 266"/>
                    <a:gd name="T2" fmla="*/ 0 w 163"/>
                    <a:gd name="T3" fmla="*/ 0 h 266"/>
                    <a:gd name="T4" fmla="*/ 0 w 163"/>
                    <a:gd name="T5" fmla="*/ 0 h 266"/>
                    <a:gd name="T6" fmla="*/ 0 w 163"/>
                    <a:gd name="T7" fmla="*/ 0 h 266"/>
                    <a:gd name="T8" fmla="*/ 0 w 163"/>
                    <a:gd name="T9" fmla="*/ 0 h 266"/>
                    <a:gd name="T10" fmla="*/ 0 w 163"/>
                    <a:gd name="T11" fmla="*/ 0 h 266"/>
                    <a:gd name="T12" fmla="*/ 0 w 163"/>
                    <a:gd name="T13" fmla="*/ 0 h 266"/>
                    <a:gd name="T14" fmla="*/ 0 w 163"/>
                    <a:gd name="T15" fmla="*/ 0 h 266"/>
                    <a:gd name="T16" fmla="*/ 0 w 163"/>
                    <a:gd name="T17" fmla="*/ 0 h 266"/>
                    <a:gd name="T18" fmla="*/ 0 w 163"/>
                    <a:gd name="T19" fmla="*/ 0 h 266"/>
                    <a:gd name="T20" fmla="*/ 0 w 163"/>
                    <a:gd name="T21" fmla="*/ 0 h 266"/>
                    <a:gd name="T22" fmla="*/ 0 w 163"/>
                    <a:gd name="T23" fmla="*/ 0 h 266"/>
                    <a:gd name="T24" fmla="*/ 0 w 163"/>
                    <a:gd name="T25" fmla="*/ 0 h 266"/>
                    <a:gd name="T26" fmla="*/ 0 w 163"/>
                    <a:gd name="T27" fmla="*/ 0 h 266"/>
                    <a:gd name="T28" fmla="*/ 0 w 163"/>
                    <a:gd name="T29" fmla="*/ 0 h 266"/>
                    <a:gd name="T30" fmla="*/ 0 w 163"/>
                    <a:gd name="T31" fmla="*/ 0 h 266"/>
                    <a:gd name="T32" fmla="*/ 0 w 163"/>
                    <a:gd name="T33" fmla="*/ 0 h 266"/>
                    <a:gd name="T34" fmla="*/ 0 w 163"/>
                    <a:gd name="T35" fmla="*/ 0 h 266"/>
                    <a:gd name="T36" fmla="*/ 0 w 163"/>
                    <a:gd name="T37" fmla="*/ 0 h 266"/>
                    <a:gd name="T38" fmla="*/ 0 w 163"/>
                    <a:gd name="T39" fmla="*/ 0 h 266"/>
                    <a:gd name="T40" fmla="*/ 0 w 163"/>
                    <a:gd name="T41" fmla="*/ 0 h 266"/>
                    <a:gd name="T42" fmla="*/ 0 w 163"/>
                    <a:gd name="T43" fmla="*/ 0 h 266"/>
                    <a:gd name="T44" fmla="*/ 0 w 163"/>
                    <a:gd name="T45" fmla="*/ 0 h 266"/>
                    <a:gd name="T46" fmla="*/ 0 w 163"/>
                    <a:gd name="T47" fmla="*/ 0 h 266"/>
                    <a:gd name="T48" fmla="*/ 0 w 163"/>
                    <a:gd name="T49" fmla="*/ 0 h 266"/>
                    <a:gd name="T50" fmla="*/ 0 w 163"/>
                    <a:gd name="T51" fmla="*/ 0 h 266"/>
                    <a:gd name="T52" fmla="*/ 0 w 163"/>
                    <a:gd name="T53" fmla="*/ 0 h 266"/>
                    <a:gd name="T54" fmla="*/ 0 w 163"/>
                    <a:gd name="T55" fmla="*/ 0 h 266"/>
                    <a:gd name="T56" fmla="*/ 0 w 163"/>
                    <a:gd name="T57" fmla="*/ 0 h 266"/>
                    <a:gd name="T58" fmla="*/ 0 w 163"/>
                    <a:gd name="T59" fmla="*/ 0 h 266"/>
                    <a:gd name="T60" fmla="*/ 0 w 163"/>
                    <a:gd name="T61" fmla="*/ 0 h 266"/>
                    <a:gd name="T62" fmla="*/ 0 w 163"/>
                    <a:gd name="T63" fmla="*/ 0 h 266"/>
                    <a:gd name="T64" fmla="*/ 0 w 163"/>
                    <a:gd name="T65" fmla="*/ 0 h 26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63"/>
                    <a:gd name="T100" fmla="*/ 0 h 266"/>
                    <a:gd name="T101" fmla="*/ 163 w 163"/>
                    <a:gd name="T102" fmla="*/ 266 h 26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63" h="266">
                      <a:moveTo>
                        <a:pt x="163" y="60"/>
                      </a:moveTo>
                      <a:lnTo>
                        <a:pt x="155" y="81"/>
                      </a:lnTo>
                      <a:lnTo>
                        <a:pt x="133" y="103"/>
                      </a:lnTo>
                      <a:lnTo>
                        <a:pt x="104" y="118"/>
                      </a:lnTo>
                      <a:lnTo>
                        <a:pt x="89" y="118"/>
                      </a:lnTo>
                      <a:lnTo>
                        <a:pt x="59" y="126"/>
                      </a:lnTo>
                      <a:lnTo>
                        <a:pt x="38" y="141"/>
                      </a:lnTo>
                      <a:lnTo>
                        <a:pt x="23" y="156"/>
                      </a:lnTo>
                      <a:lnTo>
                        <a:pt x="8" y="200"/>
                      </a:lnTo>
                      <a:lnTo>
                        <a:pt x="0" y="222"/>
                      </a:lnTo>
                      <a:lnTo>
                        <a:pt x="0" y="236"/>
                      </a:lnTo>
                      <a:lnTo>
                        <a:pt x="8" y="251"/>
                      </a:lnTo>
                      <a:lnTo>
                        <a:pt x="23" y="266"/>
                      </a:lnTo>
                      <a:lnTo>
                        <a:pt x="45" y="266"/>
                      </a:lnTo>
                      <a:lnTo>
                        <a:pt x="82" y="258"/>
                      </a:lnTo>
                      <a:lnTo>
                        <a:pt x="104" y="243"/>
                      </a:lnTo>
                      <a:lnTo>
                        <a:pt x="119" y="222"/>
                      </a:lnTo>
                      <a:lnTo>
                        <a:pt x="133" y="177"/>
                      </a:lnTo>
                      <a:lnTo>
                        <a:pt x="133" y="156"/>
                      </a:lnTo>
                      <a:lnTo>
                        <a:pt x="126" y="133"/>
                      </a:lnTo>
                      <a:lnTo>
                        <a:pt x="111" y="126"/>
                      </a:lnTo>
                      <a:lnTo>
                        <a:pt x="82" y="118"/>
                      </a:lnTo>
                      <a:lnTo>
                        <a:pt x="59" y="111"/>
                      </a:lnTo>
                      <a:lnTo>
                        <a:pt x="45" y="88"/>
                      </a:lnTo>
                      <a:lnTo>
                        <a:pt x="45" y="67"/>
                      </a:lnTo>
                      <a:lnTo>
                        <a:pt x="53" y="37"/>
                      </a:lnTo>
                      <a:lnTo>
                        <a:pt x="74" y="15"/>
                      </a:lnTo>
                      <a:lnTo>
                        <a:pt x="97" y="0"/>
                      </a:lnTo>
                      <a:lnTo>
                        <a:pt x="119" y="0"/>
                      </a:lnTo>
                      <a:lnTo>
                        <a:pt x="148" y="7"/>
                      </a:lnTo>
                      <a:lnTo>
                        <a:pt x="163" y="22"/>
                      </a:lnTo>
                      <a:lnTo>
                        <a:pt x="163" y="37"/>
                      </a:lnTo>
                      <a:lnTo>
                        <a:pt x="163" y="6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7" name="Line 2145"/>
                <p:cNvSpPr>
                  <a:spLocks noChangeShapeType="1"/>
                </p:cNvSpPr>
                <p:nvPr/>
              </p:nvSpPr>
              <p:spPr bwMode="auto">
                <a:xfrm>
                  <a:off x="2458" y="2399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8" name="Line 2146"/>
                <p:cNvSpPr>
                  <a:spLocks noChangeShapeType="1"/>
                </p:cNvSpPr>
                <p:nvPr/>
              </p:nvSpPr>
              <p:spPr bwMode="auto">
                <a:xfrm>
                  <a:off x="2671" y="2399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9" name="Line 2147"/>
                <p:cNvSpPr>
                  <a:spLocks noChangeShapeType="1"/>
                </p:cNvSpPr>
                <p:nvPr/>
              </p:nvSpPr>
              <p:spPr bwMode="auto">
                <a:xfrm>
                  <a:off x="2671" y="2332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0" name="Line 2148"/>
                <p:cNvSpPr>
                  <a:spLocks noChangeShapeType="1"/>
                </p:cNvSpPr>
                <p:nvPr/>
              </p:nvSpPr>
              <p:spPr bwMode="auto">
                <a:xfrm flipH="1">
                  <a:off x="1242" y="2673"/>
                  <a:ext cx="0" cy="12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1" name="Line 2149"/>
                <p:cNvSpPr>
                  <a:spLocks noChangeShapeType="1"/>
                </p:cNvSpPr>
                <p:nvPr/>
              </p:nvSpPr>
              <p:spPr bwMode="auto">
                <a:xfrm>
                  <a:off x="2565" y="2673"/>
                  <a:ext cx="0" cy="1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2" name="Line 2150"/>
                <p:cNvSpPr>
                  <a:spLocks noChangeShapeType="1"/>
                </p:cNvSpPr>
                <p:nvPr/>
              </p:nvSpPr>
              <p:spPr bwMode="auto">
                <a:xfrm>
                  <a:off x="1275" y="2776"/>
                  <a:ext cx="1259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3" name="Freeform 2151"/>
                <p:cNvSpPr>
                  <a:spLocks/>
                </p:cNvSpPr>
                <p:nvPr/>
              </p:nvSpPr>
              <p:spPr bwMode="auto">
                <a:xfrm>
                  <a:off x="1242" y="2771"/>
                  <a:ext cx="36" cy="12"/>
                </a:xfrm>
                <a:custGeom>
                  <a:avLst/>
                  <a:gdLst>
                    <a:gd name="T0" fmla="*/ 0 w 212"/>
                    <a:gd name="T1" fmla="*/ 0 h 72"/>
                    <a:gd name="T2" fmla="*/ 0 w 212"/>
                    <a:gd name="T3" fmla="*/ 0 h 72"/>
                    <a:gd name="T4" fmla="*/ 0 w 212"/>
                    <a:gd name="T5" fmla="*/ 0 h 72"/>
                    <a:gd name="T6" fmla="*/ 0 w 212"/>
                    <a:gd name="T7" fmla="*/ 0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2"/>
                    <a:gd name="T13" fmla="*/ 0 h 72"/>
                    <a:gd name="T14" fmla="*/ 212 w 212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2" h="72">
                      <a:moveTo>
                        <a:pt x="212" y="0"/>
                      </a:moveTo>
                      <a:lnTo>
                        <a:pt x="212" y="72"/>
                      </a:lnTo>
                      <a:lnTo>
                        <a:pt x="0" y="36"/>
                      </a:ln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4" name="Freeform 2152"/>
                <p:cNvSpPr>
                  <a:spLocks/>
                </p:cNvSpPr>
                <p:nvPr/>
              </p:nvSpPr>
              <p:spPr bwMode="auto">
                <a:xfrm>
                  <a:off x="1242" y="2771"/>
                  <a:ext cx="36" cy="12"/>
                </a:xfrm>
                <a:custGeom>
                  <a:avLst/>
                  <a:gdLst>
                    <a:gd name="T0" fmla="*/ 0 w 212"/>
                    <a:gd name="T1" fmla="*/ 0 h 72"/>
                    <a:gd name="T2" fmla="*/ 0 w 212"/>
                    <a:gd name="T3" fmla="*/ 0 h 72"/>
                    <a:gd name="T4" fmla="*/ 0 w 212"/>
                    <a:gd name="T5" fmla="*/ 0 h 72"/>
                    <a:gd name="T6" fmla="*/ 0 w 212"/>
                    <a:gd name="T7" fmla="*/ 0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2"/>
                    <a:gd name="T13" fmla="*/ 0 h 72"/>
                    <a:gd name="T14" fmla="*/ 212 w 212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2" h="72">
                      <a:moveTo>
                        <a:pt x="212" y="0"/>
                      </a:moveTo>
                      <a:lnTo>
                        <a:pt x="212" y="72"/>
                      </a:lnTo>
                      <a:lnTo>
                        <a:pt x="0" y="36"/>
                      </a:lnTo>
                      <a:lnTo>
                        <a:pt x="212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5" name="Freeform 2153"/>
                <p:cNvSpPr>
                  <a:spLocks/>
                </p:cNvSpPr>
                <p:nvPr/>
              </p:nvSpPr>
              <p:spPr bwMode="auto">
                <a:xfrm>
                  <a:off x="2529" y="2771"/>
                  <a:ext cx="36" cy="12"/>
                </a:xfrm>
                <a:custGeom>
                  <a:avLst/>
                  <a:gdLst>
                    <a:gd name="T0" fmla="*/ 0 w 212"/>
                    <a:gd name="T1" fmla="*/ 0 h 72"/>
                    <a:gd name="T2" fmla="*/ 0 w 212"/>
                    <a:gd name="T3" fmla="*/ 0 h 72"/>
                    <a:gd name="T4" fmla="*/ 0 w 212"/>
                    <a:gd name="T5" fmla="*/ 0 h 72"/>
                    <a:gd name="T6" fmla="*/ 0 w 212"/>
                    <a:gd name="T7" fmla="*/ 0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2"/>
                    <a:gd name="T13" fmla="*/ 0 h 72"/>
                    <a:gd name="T14" fmla="*/ 212 w 212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2" h="72">
                      <a:moveTo>
                        <a:pt x="0" y="0"/>
                      </a:moveTo>
                      <a:lnTo>
                        <a:pt x="0" y="72"/>
                      </a:lnTo>
                      <a:lnTo>
                        <a:pt x="212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6" name="Freeform 2154"/>
                <p:cNvSpPr>
                  <a:spLocks/>
                </p:cNvSpPr>
                <p:nvPr/>
              </p:nvSpPr>
              <p:spPr bwMode="auto">
                <a:xfrm>
                  <a:off x="2529" y="2771"/>
                  <a:ext cx="36" cy="12"/>
                </a:xfrm>
                <a:custGeom>
                  <a:avLst/>
                  <a:gdLst>
                    <a:gd name="T0" fmla="*/ 0 w 212"/>
                    <a:gd name="T1" fmla="*/ 0 h 72"/>
                    <a:gd name="T2" fmla="*/ 0 w 212"/>
                    <a:gd name="T3" fmla="*/ 0 h 72"/>
                    <a:gd name="T4" fmla="*/ 0 w 212"/>
                    <a:gd name="T5" fmla="*/ 0 h 72"/>
                    <a:gd name="T6" fmla="*/ 0 w 212"/>
                    <a:gd name="T7" fmla="*/ 0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2"/>
                    <a:gd name="T13" fmla="*/ 0 h 72"/>
                    <a:gd name="T14" fmla="*/ 212 w 212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2" h="72">
                      <a:moveTo>
                        <a:pt x="0" y="0"/>
                      </a:moveTo>
                      <a:lnTo>
                        <a:pt x="0" y="72"/>
                      </a:lnTo>
                      <a:lnTo>
                        <a:pt x="212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7" name="Freeform 2155"/>
                <p:cNvSpPr>
                  <a:spLocks/>
                </p:cNvSpPr>
                <p:nvPr/>
              </p:nvSpPr>
              <p:spPr bwMode="auto">
                <a:xfrm>
                  <a:off x="1887" y="2723"/>
                  <a:ext cx="12" cy="45"/>
                </a:xfrm>
                <a:custGeom>
                  <a:avLst/>
                  <a:gdLst>
                    <a:gd name="T0" fmla="*/ 0 w 75"/>
                    <a:gd name="T1" fmla="*/ 0 h 265"/>
                    <a:gd name="T2" fmla="*/ 0 w 75"/>
                    <a:gd name="T3" fmla="*/ 0 h 265"/>
                    <a:gd name="T4" fmla="*/ 0 w 75"/>
                    <a:gd name="T5" fmla="*/ 0 h 265"/>
                    <a:gd name="T6" fmla="*/ 0 60000 65536"/>
                    <a:gd name="T7" fmla="*/ 0 60000 65536"/>
                    <a:gd name="T8" fmla="*/ 0 60000 65536"/>
                    <a:gd name="T9" fmla="*/ 0 w 75"/>
                    <a:gd name="T10" fmla="*/ 0 h 265"/>
                    <a:gd name="T11" fmla="*/ 75 w 75"/>
                    <a:gd name="T12" fmla="*/ 265 h 2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5" h="265">
                      <a:moveTo>
                        <a:pt x="0" y="265"/>
                      </a:moveTo>
                      <a:lnTo>
                        <a:pt x="75" y="0"/>
                      </a:lnTo>
                      <a:lnTo>
                        <a:pt x="0" y="5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8" name="Freeform 2156"/>
                <p:cNvSpPr>
                  <a:spLocks/>
                </p:cNvSpPr>
                <p:nvPr/>
              </p:nvSpPr>
              <p:spPr bwMode="auto">
                <a:xfrm>
                  <a:off x="1912" y="2723"/>
                  <a:ext cx="12" cy="45"/>
                </a:xfrm>
                <a:custGeom>
                  <a:avLst/>
                  <a:gdLst>
                    <a:gd name="T0" fmla="*/ 0 w 73"/>
                    <a:gd name="T1" fmla="*/ 0 h 265"/>
                    <a:gd name="T2" fmla="*/ 0 w 73"/>
                    <a:gd name="T3" fmla="*/ 0 h 265"/>
                    <a:gd name="T4" fmla="*/ 0 w 73"/>
                    <a:gd name="T5" fmla="*/ 0 h 265"/>
                    <a:gd name="T6" fmla="*/ 0 60000 65536"/>
                    <a:gd name="T7" fmla="*/ 0 60000 65536"/>
                    <a:gd name="T8" fmla="*/ 0 60000 65536"/>
                    <a:gd name="T9" fmla="*/ 0 w 73"/>
                    <a:gd name="T10" fmla="*/ 0 h 265"/>
                    <a:gd name="T11" fmla="*/ 73 w 73"/>
                    <a:gd name="T12" fmla="*/ 265 h 2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3" h="265">
                      <a:moveTo>
                        <a:pt x="0" y="265"/>
                      </a:moveTo>
                      <a:lnTo>
                        <a:pt x="73" y="0"/>
                      </a:lnTo>
                      <a:lnTo>
                        <a:pt x="0" y="5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9" name="Freeform 2157"/>
                <p:cNvSpPr>
                  <a:spLocks/>
                </p:cNvSpPr>
                <p:nvPr/>
              </p:nvSpPr>
              <p:spPr bwMode="auto">
                <a:xfrm>
                  <a:off x="1926" y="2723"/>
                  <a:ext cx="30" cy="45"/>
                </a:xfrm>
                <a:custGeom>
                  <a:avLst/>
                  <a:gdLst>
                    <a:gd name="T0" fmla="*/ 0 w 178"/>
                    <a:gd name="T1" fmla="*/ 0 h 265"/>
                    <a:gd name="T2" fmla="*/ 0 w 178"/>
                    <a:gd name="T3" fmla="*/ 0 h 265"/>
                    <a:gd name="T4" fmla="*/ 0 w 178"/>
                    <a:gd name="T5" fmla="*/ 0 h 265"/>
                    <a:gd name="T6" fmla="*/ 0 w 178"/>
                    <a:gd name="T7" fmla="*/ 0 h 265"/>
                    <a:gd name="T8" fmla="*/ 0 w 178"/>
                    <a:gd name="T9" fmla="*/ 0 h 265"/>
                    <a:gd name="T10" fmla="*/ 0 w 178"/>
                    <a:gd name="T11" fmla="*/ 0 h 265"/>
                    <a:gd name="T12" fmla="*/ 0 w 178"/>
                    <a:gd name="T13" fmla="*/ 0 h 265"/>
                    <a:gd name="T14" fmla="*/ 0 w 178"/>
                    <a:gd name="T15" fmla="*/ 0 h 265"/>
                    <a:gd name="T16" fmla="*/ 0 w 178"/>
                    <a:gd name="T17" fmla="*/ 0 h 265"/>
                    <a:gd name="T18" fmla="*/ 0 w 178"/>
                    <a:gd name="T19" fmla="*/ 0 h 265"/>
                    <a:gd name="T20" fmla="*/ 0 w 178"/>
                    <a:gd name="T21" fmla="*/ 0 h 265"/>
                    <a:gd name="T22" fmla="*/ 0 w 178"/>
                    <a:gd name="T23" fmla="*/ 0 h 26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78"/>
                    <a:gd name="T37" fmla="*/ 0 h 265"/>
                    <a:gd name="T38" fmla="*/ 178 w 178"/>
                    <a:gd name="T39" fmla="*/ 265 h 26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78" h="265">
                      <a:moveTo>
                        <a:pt x="119" y="265"/>
                      </a:moveTo>
                      <a:lnTo>
                        <a:pt x="0" y="265"/>
                      </a:lnTo>
                      <a:lnTo>
                        <a:pt x="155" y="89"/>
                      </a:lnTo>
                      <a:lnTo>
                        <a:pt x="170" y="67"/>
                      </a:lnTo>
                      <a:lnTo>
                        <a:pt x="178" y="44"/>
                      </a:lnTo>
                      <a:lnTo>
                        <a:pt x="178" y="29"/>
                      </a:lnTo>
                      <a:lnTo>
                        <a:pt x="170" y="15"/>
                      </a:lnTo>
                      <a:lnTo>
                        <a:pt x="149" y="0"/>
                      </a:lnTo>
                      <a:lnTo>
                        <a:pt x="119" y="0"/>
                      </a:lnTo>
                      <a:lnTo>
                        <a:pt x="89" y="8"/>
                      </a:lnTo>
                      <a:lnTo>
                        <a:pt x="68" y="22"/>
                      </a:lnTo>
                      <a:lnTo>
                        <a:pt x="60" y="3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0" name="Line 2158"/>
                <p:cNvSpPr>
                  <a:spLocks noChangeShapeType="1"/>
                </p:cNvSpPr>
                <p:nvPr/>
              </p:nvSpPr>
              <p:spPr bwMode="auto">
                <a:xfrm>
                  <a:off x="1242" y="267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1" name="Line 2159"/>
                <p:cNvSpPr>
                  <a:spLocks noChangeShapeType="1"/>
                </p:cNvSpPr>
                <p:nvPr/>
              </p:nvSpPr>
              <p:spPr bwMode="auto">
                <a:xfrm>
                  <a:off x="2565" y="267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2" name="Line 2160"/>
                <p:cNvSpPr>
                  <a:spLocks noChangeShapeType="1"/>
                </p:cNvSpPr>
                <p:nvPr/>
              </p:nvSpPr>
              <p:spPr bwMode="auto">
                <a:xfrm>
                  <a:off x="2565" y="2778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3" name="Line 2161"/>
                <p:cNvSpPr>
                  <a:spLocks noChangeShapeType="1"/>
                </p:cNvSpPr>
                <p:nvPr/>
              </p:nvSpPr>
              <p:spPr bwMode="auto">
                <a:xfrm flipV="1">
                  <a:off x="1101" y="3051"/>
                  <a:ext cx="1" cy="13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4" name="Line 2162"/>
                <p:cNvSpPr>
                  <a:spLocks noChangeShapeType="1"/>
                </p:cNvSpPr>
                <p:nvPr/>
              </p:nvSpPr>
              <p:spPr bwMode="auto">
                <a:xfrm flipV="1">
                  <a:off x="2706" y="3051"/>
                  <a:ext cx="1" cy="13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5" name="Line 2163"/>
                <p:cNvSpPr>
                  <a:spLocks noChangeShapeType="1"/>
                </p:cNvSpPr>
                <p:nvPr/>
              </p:nvSpPr>
              <p:spPr bwMode="auto">
                <a:xfrm>
                  <a:off x="1136" y="3065"/>
                  <a:ext cx="1536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6" name="Freeform 2164"/>
                <p:cNvSpPr>
                  <a:spLocks/>
                </p:cNvSpPr>
                <p:nvPr/>
              </p:nvSpPr>
              <p:spPr bwMode="auto">
                <a:xfrm>
                  <a:off x="1101" y="3060"/>
                  <a:ext cx="35" cy="12"/>
                </a:xfrm>
                <a:custGeom>
                  <a:avLst/>
                  <a:gdLst>
                    <a:gd name="T0" fmla="*/ 0 w 213"/>
                    <a:gd name="T1" fmla="*/ 0 h 71"/>
                    <a:gd name="T2" fmla="*/ 0 w 213"/>
                    <a:gd name="T3" fmla="*/ 0 h 71"/>
                    <a:gd name="T4" fmla="*/ 0 w 213"/>
                    <a:gd name="T5" fmla="*/ 0 h 71"/>
                    <a:gd name="T6" fmla="*/ 0 w 213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1"/>
                    <a:gd name="T14" fmla="*/ 213 w 213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1">
                      <a:moveTo>
                        <a:pt x="213" y="0"/>
                      </a:moveTo>
                      <a:lnTo>
                        <a:pt x="213" y="71"/>
                      </a:lnTo>
                      <a:lnTo>
                        <a:pt x="0" y="35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7" name="Freeform 2165"/>
                <p:cNvSpPr>
                  <a:spLocks/>
                </p:cNvSpPr>
                <p:nvPr/>
              </p:nvSpPr>
              <p:spPr bwMode="auto">
                <a:xfrm>
                  <a:off x="1101" y="3060"/>
                  <a:ext cx="35" cy="12"/>
                </a:xfrm>
                <a:custGeom>
                  <a:avLst/>
                  <a:gdLst>
                    <a:gd name="T0" fmla="*/ 0 w 213"/>
                    <a:gd name="T1" fmla="*/ 0 h 71"/>
                    <a:gd name="T2" fmla="*/ 0 w 213"/>
                    <a:gd name="T3" fmla="*/ 0 h 71"/>
                    <a:gd name="T4" fmla="*/ 0 w 213"/>
                    <a:gd name="T5" fmla="*/ 0 h 71"/>
                    <a:gd name="T6" fmla="*/ 0 w 213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1"/>
                    <a:gd name="T14" fmla="*/ 213 w 213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1">
                      <a:moveTo>
                        <a:pt x="213" y="0"/>
                      </a:moveTo>
                      <a:lnTo>
                        <a:pt x="213" y="71"/>
                      </a:lnTo>
                      <a:lnTo>
                        <a:pt x="0" y="35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8" name="Freeform 2166"/>
                <p:cNvSpPr>
                  <a:spLocks/>
                </p:cNvSpPr>
                <p:nvPr/>
              </p:nvSpPr>
              <p:spPr bwMode="auto">
                <a:xfrm>
                  <a:off x="2671" y="3060"/>
                  <a:ext cx="35" cy="12"/>
                </a:xfrm>
                <a:custGeom>
                  <a:avLst/>
                  <a:gdLst>
                    <a:gd name="T0" fmla="*/ 0 w 213"/>
                    <a:gd name="T1" fmla="*/ 0 h 71"/>
                    <a:gd name="T2" fmla="*/ 0 w 213"/>
                    <a:gd name="T3" fmla="*/ 0 h 71"/>
                    <a:gd name="T4" fmla="*/ 0 w 213"/>
                    <a:gd name="T5" fmla="*/ 0 h 71"/>
                    <a:gd name="T6" fmla="*/ 0 w 213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1"/>
                    <a:gd name="T14" fmla="*/ 213 w 213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21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9" name="Freeform 2167"/>
                <p:cNvSpPr>
                  <a:spLocks/>
                </p:cNvSpPr>
                <p:nvPr/>
              </p:nvSpPr>
              <p:spPr bwMode="auto">
                <a:xfrm>
                  <a:off x="2671" y="3058"/>
                  <a:ext cx="35" cy="12"/>
                </a:xfrm>
                <a:custGeom>
                  <a:avLst/>
                  <a:gdLst>
                    <a:gd name="T0" fmla="*/ 0 w 213"/>
                    <a:gd name="T1" fmla="*/ 0 h 71"/>
                    <a:gd name="T2" fmla="*/ 0 w 213"/>
                    <a:gd name="T3" fmla="*/ 0 h 71"/>
                    <a:gd name="T4" fmla="*/ 0 w 213"/>
                    <a:gd name="T5" fmla="*/ 0 h 71"/>
                    <a:gd name="T6" fmla="*/ 0 w 213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1"/>
                    <a:gd name="T14" fmla="*/ 213 w 213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21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40" name="Freeform 2168"/>
                <p:cNvSpPr>
                  <a:spLocks/>
                </p:cNvSpPr>
                <p:nvPr/>
              </p:nvSpPr>
              <p:spPr bwMode="auto">
                <a:xfrm>
                  <a:off x="1801" y="3011"/>
                  <a:ext cx="12" cy="45"/>
                </a:xfrm>
                <a:custGeom>
                  <a:avLst/>
                  <a:gdLst>
                    <a:gd name="T0" fmla="*/ 0 w 74"/>
                    <a:gd name="T1" fmla="*/ 0 h 266"/>
                    <a:gd name="T2" fmla="*/ 0 w 74"/>
                    <a:gd name="T3" fmla="*/ 0 h 266"/>
                    <a:gd name="T4" fmla="*/ 0 w 74"/>
                    <a:gd name="T5" fmla="*/ 0 h 266"/>
                    <a:gd name="T6" fmla="*/ 0 60000 65536"/>
                    <a:gd name="T7" fmla="*/ 0 60000 65536"/>
                    <a:gd name="T8" fmla="*/ 0 60000 65536"/>
                    <a:gd name="T9" fmla="*/ 0 w 74"/>
                    <a:gd name="T10" fmla="*/ 0 h 266"/>
                    <a:gd name="T11" fmla="*/ 74 w 74"/>
                    <a:gd name="T12" fmla="*/ 266 h 2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4" h="266">
                      <a:moveTo>
                        <a:pt x="0" y="266"/>
                      </a:moveTo>
                      <a:lnTo>
                        <a:pt x="74" y="0"/>
                      </a:lnTo>
                      <a:lnTo>
                        <a:pt x="0" y="6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41" name="Freeform 2169"/>
                <p:cNvSpPr>
                  <a:spLocks/>
                </p:cNvSpPr>
                <p:nvPr/>
              </p:nvSpPr>
              <p:spPr bwMode="auto">
                <a:xfrm>
                  <a:off x="1815" y="3031"/>
                  <a:ext cx="24" cy="25"/>
                </a:xfrm>
                <a:custGeom>
                  <a:avLst/>
                  <a:gdLst>
                    <a:gd name="T0" fmla="*/ 0 w 148"/>
                    <a:gd name="T1" fmla="*/ 0 h 148"/>
                    <a:gd name="T2" fmla="*/ 0 w 148"/>
                    <a:gd name="T3" fmla="*/ 0 h 148"/>
                    <a:gd name="T4" fmla="*/ 0 w 148"/>
                    <a:gd name="T5" fmla="*/ 0 h 148"/>
                    <a:gd name="T6" fmla="*/ 0 w 148"/>
                    <a:gd name="T7" fmla="*/ 0 h 148"/>
                    <a:gd name="T8" fmla="*/ 0 w 148"/>
                    <a:gd name="T9" fmla="*/ 0 h 148"/>
                    <a:gd name="T10" fmla="*/ 0 w 148"/>
                    <a:gd name="T11" fmla="*/ 0 h 148"/>
                    <a:gd name="T12" fmla="*/ 0 w 148"/>
                    <a:gd name="T13" fmla="*/ 0 h 148"/>
                    <a:gd name="T14" fmla="*/ 0 w 148"/>
                    <a:gd name="T15" fmla="*/ 0 h 148"/>
                    <a:gd name="T16" fmla="*/ 0 w 148"/>
                    <a:gd name="T17" fmla="*/ 0 h 148"/>
                    <a:gd name="T18" fmla="*/ 0 w 148"/>
                    <a:gd name="T19" fmla="*/ 0 h 148"/>
                    <a:gd name="T20" fmla="*/ 0 w 148"/>
                    <a:gd name="T21" fmla="*/ 0 h 1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8"/>
                    <a:gd name="T34" fmla="*/ 0 h 148"/>
                    <a:gd name="T35" fmla="*/ 148 w 148"/>
                    <a:gd name="T36" fmla="*/ 148 h 14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8" h="148">
                      <a:moveTo>
                        <a:pt x="0" y="148"/>
                      </a:moveTo>
                      <a:lnTo>
                        <a:pt x="59" y="148"/>
                      </a:lnTo>
                      <a:lnTo>
                        <a:pt x="96" y="141"/>
                      </a:lnTo>
                      <a:lnTo>
                        <a:pt x="119" y="126"/>
                      </a:lnTo>
                      <a:lnTo>
                        <a:pt x="134" y="104"/>
                      </a:lnTo>
                      <a:lnTo>
                        <a:pt x="148" y="52"/>
                      </a:lnTo>
                      <a:lnTo>
                        <a:pt x="148" y="30"/>
                      </a:lnTo>
                      <a:lnTo>
                        <a:pt x="140" y="15"/>
                      </a:lnTo>
                      <a:lnTo>
                        <a:pt x="126" y="8"/>
                      </a:lnTo>
                      <a:lnTo>
                        <a:pt x="104" y="0"/>
                      </a:lnTo>
                      <a:lnTo>
                        <a:pt x="7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42" name="Freeform 2170"/>
                <p:cNvSpPr>
                  <a:spLocks/>
                </p:cNvSpPr>
                <p:nvPr/>
              </p:nvSpPr>
              <p:spPr bwMode="auto">
                <a:xfrm>
                  <a:off x="1827" y="3011"/>
                  <a:ext cx="18" cy="20"/>
                </a:xfrm>
                <a:custGeom>
                  <a:avLst/>
                  <a:gdLst>
                    <a:gd name="T0" fmla="*/ 0 w 111"/>
                    <a:gd name="T1" fmla="*/ 0 h 118"/>
                    <a:gd name="T2" fmla="*/ 0 w 111"/>
                    <a:gd name="T3" fmla="*/ 0 h 118"/>
                    <a:gd name="T4" fmla="*/ 0 w 111"/>
                    <a:gd name="T5" fmla="*/ 0 h 118"/>
                    <a:gd name="T6" fmla="*/ 0 w 111"/>
                    <a:gd name="T7" fmla="*/ 0 h 118"/>
                    <a:gd name="T8" fmla="*/ 0 w 111"/>
                    <a:gd name="T9" fmla="*/ 0 h 118"/>
                    <a:gd name="T10" fmla="*/ 0 w 111"/>
                    <a:gd name="T11" fmla="*/ 0 h 118"/>
                    <a:gd name="T12" fmla="*/ 0 w 111"/>
                    <a:gd name="T13" fmla="*/ 0 h 118"/>
                    <a:gd name="T14" fmla="*/ 0 w 111"/>
                    <a:gd name="T15" fmla="*/ 0 h 118"/>
                    <a:gd name="T16" fmla="*/ 0 w 111"/>
                    <a:gd name="T17" fmla="*/ 0 h 118"/>
                    <a:gd name="T18" fmla="*/ 0 w 111"/>
                    <a:gd name="T19" fmla="*/ 0 h 1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11"/>
                    <a:gd name="T31" fmla="*/ 0 h 118"/>
                    <a:gd name="T32" fmla="*/ 111 w 111"/>
                    <a:gd name="T33" fmla="*/ 118 h 1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11" h="118">
                      <a:moveTo>
                        <a:pt x="37" y="118"/>
                      </a:moveTo>
                      <a:lnTo>
                        <a:pt x="66" y="111"/>
                      </a:lnTo>
                      <a:lnTo>
                        <a:pt x="89" y="96"/>
                      </a:lnTo>
                      <a:lnTo>
                        <a:pt x="104" y="75"/>
                      </a:lnTo>
                      <a:lnTo>
                        <a:pt x="111" y="52"/>
                      </a:lnTo>
                      <a:lnTo>
                        <a:pt x="111" y="30"/>
                      </a:lnTo>
                      <a:lnTo>
                        <a:pt x="104" y="15"/>
                      </a:lnTo>
                      <a:lnTo>
                        <a:pt x="96" y="7"/>
                      </a:lnTo>
                      <a:lnTo>
                        <a:pt x="8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43" name="Freeform 2171"/>
                <p:cNvSpPr>
                  <a:spLocks/>
                </p:cNvSpPr>
                <p:nvPr/>
              </p:nvSpPr>
              <p:spPr bwMode="auto">
                <a:xfrm>
                  <a:off x="1851" y="3011"/>
                  <a:ext cx="25" cy="45"/>
                </a:xfrm>
                <a:custGeom>
                  <a:avLst/>
                  <a:gdLst>
                    <a:gd name="T0" fmla="*/ 0 w 148"/>
                    <a:gd name="T1" fmla="*/ 0 h 266"/>
                    <a:gd name="T2" fmla="*/ 0 w 148"/>
                    <a:gd name="T3" fmla="*/ 0 h 266"/>
                    <a:gd name="T4" fmla="*/ 0 w 148"/>
                    <a:gd name="T5" fmla="*/ 0 h 266"/>
                    <a:gd name="T6" fmla="*/ 0 w 148"/>
                    <a:gd name="T7" fmla="*/ 0 h 266"/>
                    <a:gd name="T8" fmla="*/ 0 w 148"/>
                    <a:gd name="T9" fmla="*/ 0 h 266"/>
                    <a:gd name="T10" fmla="*/ 0 w 148"/>
                    <a:gd name="T11" fmla="*/ 0 h 266"/>
                    <a:gd name="T12" fmla="*/ 0 w 148"/>
                    <a:gd name="T13" fmla="*/ 0 h 266"/>
                    <a:gd name="T14" fmla="*/ 0 w 148"/>
                    <a:gd name="T15" fmla="*/ 0 h 266"/>
                    <a:gd name="T16" fmla="*/ 0 w 148"/>
                    <a:gd name="T17" fmla="*/ 0 h 266"/>
                    <a:gd name="T18" fmla="*/ 0 w 148"/>
                    <a:gd name="T19" fmla="*/ 0 h 266"/>
                    <a:gd name="T20" fmla="*/ 0 w 148"/>
                    <a:gd name="T21" fmla="*/ 0 h 266"/>
                    <a:gd name="T22" fmla="*/ 0 w 148"/>
                    <a:gd name="T23" fmla="*/ 0 h 266"/>
                    <a:gd name="T24" fmla="*/ 0 w 148"/>
                    <a:gd name="T25" fmla="*/ 0 h 266"/>
                    <a:gd name="T26" fmla="*/ 0 w 148"/>
                    <a:gd name="T27" fmla="*/ 0 h 266"/>
                    <a:gd name="T28" fmla="*/ 0 w 148"/>
                    <a:gd name="T29" fmla="*/ 0 h 266"/>
                    <a:gd name="T30" fmla="*/ 0 w 148"/>
                    <a:gd name="T31" fmla="*/ 0 h 266"/>
                    <a:gd name="T32" fmla="*/ 0 w 148"/>
                    <a:gd name="T33" fmla="*/ 0 h 266"/>
                    <a:gd name="T34" fmla="*/ 0 w 148"/>
                    <a:gd name="T35" fmla="*/ 0 h 26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48"/>
                    <a:gd name="T55" fmla="*/ 0 h 266"/>
                    <a:gd name="T56" fmla="*/ 148 w 148"/>
                    <a:gd name="T57" fmla="*/ 266 h 26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48" h="266">
                      <a:moveTo>
                        <a:pt x="148" y="0"/>
                      </a:moveTo>
                      <a:lnTo>
                        <a:pt x="112" y="15"/>
                      </a:lnTo>
                      <a:lnTo>
                        <a:pt x="74" y="45"/>
                      </a:lnTo>
                      <a:lnTo>
                        <a:pt x="45" y="81"/>
                      </a:lnTo>
                      <a:lnTo>
                        <a:pt x="30" y="111"/>
                      </a:lnTo>
                      <a:lnTo>
                        <a:pt x="0" y="215"/>
                      </a:lnTo>
                      <a:lnTo>
                        <a:pt x="0" y="230"/>
                      </a:lnTo>
                      <a:lnTo>
                        <a:pt x="8" y="251"/>
                      </a:lnTo>
                      <a:lnTo>
                        <a:pt x="30" y="266"/>
                      </a:lnTo>
                      <a:lnTo>
                        <a:pt x="53" y="266"/>
                      </a:lnTo>
                      <a:lnTo>
                        <a:pt x="82" y="259"/>
                      </a:lnTo>
                      <a:lnTo>
                        <a:pt x="104" y="244"/>
                      </a:lnTo>
                      <a:lnTo>
                        <a:pt x="119" y="222"/>
                      </a:lnTo>
                      <a:lnTo>
                        <a:pt x="134" y="170"/>
                      </a:lnTo>
                      <a:lnTo>
                        <a:pt x="134" y="148"/>
                      </a:lnTo>
                      <a:lnTo>
                        <a:pt x="127" y="126"/>
                      </a:lnTo>
                      <a:lnTo>
                        <a:pt x="104" y="118"/>
                      </a:lnTo>
                      <a:lnTo>
                        <a:pt x="38" y="11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44" name="Line 2172"/>
                <p:cNvSpPr>
                  <a:spLocks noChangeShapeType="1"/>
                </p:cNvSpPr>
                <p:nvPr/>
              </p:nvSpPr>
              <p:spPr bwMode="auto">
                <a:xfrm>
                  <a:off x="1101" y="3184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45" name="Line 2173"/>
                <p:cNvSpPr>
                  <a:spLocks noChangeShapeType="1"/>
                </p:cNvSpPr>
                <p:nvPr/>
              </p:nvSpPr>
              <p:spPr bwMode="auto">
                <a:xfrm>
                  <a:off x="2706" y="3184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46" name="Line 2174"/>
                <p:cNvSpPr>
                  <a:spLocks noChangeShapeType="1"/>
                </p:cNvSpPr>
                <p:nvPr/>
              </p:nvSpPr>
              <p:spPr bwMode="auto">
                <a:xfrm>
                  <a:off x="2706" y="3065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47" name="Line 2175"/>
                <p:cNvSpPr>
                  <a:spLocks noChangeShapeType="1"/>
                </p:cNvSpPr>
                <p:nvPr/>
              </p:nvSpPr>
              <p:spPr bwMode="auto">
                <a:xfrm>
                  <a:off x="2671" y="3148"/>
                  <a:ext cx="13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48" name="Line 2176"/>
                <p:cNvSpPr>
                  <a:spLocks noChangeShapeType="1"/>
                </p:cNvSpPr>
                <p:nvPr/>
              </p:nvSpPr>
              <p:spPr bwMode="auto">
                <a:xfrm>
                  <a:off x="2737" y="3444"/>
                  <a:ext cx="65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49" name="Line 2177"/>
                <p:cNvSpPr>
                  <a:spLocks noChangeShapeType="1"/>
                </p:cNvSpPr>
                <p:nvPr/>
              </p:nvSpPr>
              <p:spPr bwMode="auto">
                <a:xfrm>
                  <a:off x="2790" y="3184"/>
                  <a:ext cx="0" cy="2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50" name="Freeform 2178"/>
                <p:cNvSpPr>
                  <a:spLocks/>
                </p:cNvSpPr>
                <p:nvPr/>
              </p:nvSpPr>
              <p:spPr bwMode="auto">
                <a:xfrm>
                  <a:off x="2783" y="3148"/>
                  <a:ext cx="12" cy="36"/>
                </a:xfrm>
                <a:custGeom>
                  <a:avLst/>
                  <a:gdLst>
                    <a:gd name="T0" fmla="*/ 0 w 70"/>
                    <a:gd name="T1" fmla="*/ 0 h 213"/>
                    <a:gd name="T2" fmla="*/ 0 w 70"/>
                    <a:gd name="T3" fmla="*/ 0 h 213"/>
                    <a:gd name="T4" fmla="*/ 0 w 70"/>
                    <a:gd name="T5" fmla="*/ 0 h 213"/>
                    <a:gd name="T6" fmla="*/ 0 w 70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213"/>
                    <a:gd name="T14" fmla="*/ 70 w 70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213">
                      <a:moveTo>
                        <a:pt x="0" y="213"/>
                      </a:moveTo>
                      <a:lnTo>
                        <a:pt x="70" y="213"/>
                      </a:lnTo>
                      <a:lnTo>
                        <a:pt x="35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51" name="Freeform 2179"/>
                <p:cNvSpPr>
                  <a:spLocks/>
                </p:cNvSpPr>
                <p:nvPr/>
              </p:nvSpPr>
              <p:spPr bwMode="auto">
                <a:xfrm>
                  <a:off x="2785" y="3148"/>
                  <a:ext cx="12" cy="36"/>
                </a:xfrm>
                <a:custGeom>
                  <a:avLst/>
                  <a:gdLst>
                    <a:gd name="T0" fmla="*/ 0 w 70"/>
                    <a:gd name="T1" fmla="*/ 0 h 213"/>
                    <a:gd name="T2" fmla="*/ 0 w 70"/>
                    <a:gd name="T3" fmla="*/ 0 h 213"/>
                    <a:gd name="T4" fmla="*/ 0 w 70"/>
                    <a:gd name="T5" fmla="*/ 0 h 213"/>
                    <a:gd name="T6" fmla="*/ 0 w 70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213"/>
                    <a:gd name="T14" fmla="*/ 70 w 70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213">
                      <a:moveTo>
                        <a:pt x="0" y="213"/>
                      </a:moveTo>
                      <a:lnTo>
                        <a:pt x="70" y="213"/>
                      </a:lnTo>
                      <a:lnTo>
                        <a:pt x="35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52" name="Freeform 2180"/>
                <p:cNvSpPr>
                  <a:spLocks/>
                </p:cNvSpPr>
                <p:nvPr/>
              </p:nvSpPr>
              <p:spPr bwMode="auto">
                <a:xfrm>
                  <a:off x="2783" y="3408"/>
                  <a:ext cx="12" cy="36"/>
                </a:xfrm>
                <a:custGeom>
                  <a:avLst/>
                  <a:gdLst>
                    <a:gd name="T0" fmla="*/ 0 w 70"/>
                    <a:gd name="T1" fmla="*/ 0 h 213"/>
                    <a:gd name="T2" fmla="*/ 0 w 70"/>
                    <a:gd name="T3" fmla="*/ 0 h 213"/>
                    <a:gd name="T4" fmla="*/ 0 w 70"/>
                    <a:gd name="T5" fmla="*/ 0 h 213"/>
                    <a:gd name="T6" fmla="*/ 0 w 70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213"/>
                    <a:gd name="T14" fmla="*/ 70 w 70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213">
                      <a:moveTo>
                        <a:pt x="0" y="0"/>
                      </a:moveTo>
                      <a:lnTo>
                        <a:pt x="70" y="0"/>
                      </a:lnTo>
                      <a:lnTo>
                        <a:pt x="35" y="2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53" name="Freeform 2181"/>
                <p:cNvSpPr>
                  <a:spLocks/>
                </p:cNvSpPr>
                <p:nvPr/>
              </p:nvSpPr>
              <p:spPr bwMode="auto">
                <a:xfrm>
                  <a:off x="2783" y="3408"/>
                  <a:ext cx="12" cy="36"/>
                </a:xfrm>
                <a:custGeom>
                  <a:avLst/>
                  <a:gdLst>
                    <a:gd name="T0" fmla="*/ 0 w 70"/>
                    <a:gd name="T1" fmla="*/ 0 h 213"/>
                    <a:gd name="T2" fmla="*/ 0 w 70"/>
                    <a:gd name="T3" fmla="*/ 0 h 213"/>
                    <a:gd name="T4" fmla="*/ 0 w 70"/>
                    <a:gd name="T5" fmla="*/ 0 h 213"/>
                    <a:gd name="T6" fmla="*/ 0 w 70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213"/>
                    <a:gd name="T14" fmla="*/ 70 w 70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213">
                      <a:moveTo>
                        <a:pt x="0" y="0"/>
                      </a:moveTo>
                      <a:lnTo>
                        <a:pt x="70" y="0"/>
                      </a:lnTo>
                      <a:lnTo>
                        <a:pt x="35" y="2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54" name="Freeform 2182"/>
                <p:cNvSpPr>
                  <a:spLocks/>
                </p:cNvSpPr>
                <p:nvPr/>
              </p:nvSpPr>
              <p:spPr bwMode="auto">
                <a:xfrm>
                  <a:off x="2735" y="3298"/>
                  <a:ext cx="44" cy="30"/>
                </a:xfrm>
                <a:custGeom>
                  <a:avLst/>
                  <a:gdLst>
                    <a:gd name="T0" fmla="*/ 0 w 266"/>
                    <a:gd name="T1" fmla="*/ 0 h 177"/>
                    <a:gd name="T2" fmla="*/ 0 w 266"/>
                    <a:gd name="T3" fmla="*/ 0 h 177"/>
                    <a:gd name="T4" fmla="*/ 0 w 266"/>
                    <a:gd name="T5" fmla="*/ 0 h 177"/>
                    <a:gd name="T6" fmla="*/ 0 w 266"/>
                    <a:gd name="T7" fmla="*/ 0 h 177"/>
                    <a:gd name="T8" fmla="*/ 0 w 266"/>
                    <a:gd name="T9" fmla="*/ 0 h 177"/>
                    <a:gd name="T10" fmla="*/ 0 w 266"/>
                    <a:gd name="T11" fmla="*/ 0 h 177"/>
                    <a:gd name="T12" fmla="*/ 0 w 266"/>
                    <a:gd name="T13" fmla="*/ 0 h 177"/>
                    <a:gd name="T14" fmla="*/ 0 w 266"/>
                    <a:gd name="T15" fmla="*/ 0 h 177"/>
                    <a:gd name="T16" fmla="*/ 0 w 266"/>
                    <a:gd name="T17" fmla="*/ 0 h 177"/>
                    <a:gd name="T18" fmla="*/ 0 w 266"/>
                    <a:gd name="T19" fmla="*/ 0 h 177"/>
                    <a:gd name="T20" fmla="*/ 0 w 266"/>
                    <a:gd name="T21" fmla="*/ 0 h 177"/>
                    <a:gd name="T22" fmla="*/ 0 w 266"/>
                    <a:gd name="T23" fmla="*/ 0 h 17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6"/>
                    <a:gd name="T37" fmla="*/ 0 h 177"/>
                    <a:gd name="T38" fmla="*/ 266 w 266"/>
                    <a:gd name="T39" fmla="*/ 177 h 17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6" h="177">
                      <a:moveTo>
                        <a:pt x="266" y="60"/>
                      </a:moveTo>
                      <a:lnTo>
                        <a:pt x="266" y="177"/>
                      </a:lnTo>
                      <a:lnTo>
                        <a:pt x="89" y="22"/>
                      </a:lnTo>
                      <a:lnTo>
                        <a:pt x="66" y="7"/>
                      </a:lnTo>
                      <a:lnTo>
                        <a:pt x="45" y="0"/>
                      </a:lnTo>
                      <a:lnTo>
                        <a:pt x="30" y="0"/>
                      </a:lnTo>
                      <a:lnTo>
                        <a:pt x="15" y="7"/>
                      </a:lnTo>
                      <a:lnTo>
                        <a:pt x="0" y="30"/>
                      </a:lnTo>
                      <a:lnTo>
                        <a:pt x="0" y="60"/>
                      </a:lnTo>
                      <a:lnTo>
                        <a:pt x="7" y="89"/>
                      </a:lnTo>
                      <a:lnTo>
                        <a:pt x="22" y="111"/>
                      </a:lnTo>
                      <a:lnTo>
                        <a:pt x="37" y="1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55" name="Freeform 2183"/>
                <p:cNvSpPr>
                  <a:spLocks/>
                </p:cNvSpPr>
                <p:nvPr/>
              </p:nvSpPr>
              <p:spPr bwMode="auto">
                <a:xfrm>
                  <a:off x="2735" y="3264"/>
                  <a:ext cx="44" cy="31"/>
                </a:xfrm>
                <a:custGeom>
                  <a:avLst/>
                  <a:gdLst>
                    <a:gd name="T0" fmla="*/ 0 w 266"/>
                    <a:gd name="T1" fmla="*/ 0 h 185"/>
                    <a:gd name="T2" fmla="*/ 0 w 266"/>
                    <a:gd name="T3" fmla="*/ 0 h 185"/>
                    <a:gd name="T4" fmla="*/ 0 w 266"/>
                    <a:gd name="T5" fmla="*/ 0 h 185"/>
                    <a:gd name="T6" fmla="*/ 0 w 266"/>
                    <a:gd name="T7" fmla="*/ 0 h 185"/>
                    <a:gd name="T8" fmla="*/ 0 w 266"/>
                    <a:gd name="T9" fmla="*/ 0 h 185"/>
                    <a:gd name="T10" fmla="*/ 0 w 266"/>
                    <a:gd name="T11" fmla="*/ 0 h 185"/>
                    <a:gd name="T12" fmla="*/ 0 w 266"/>
                    <a:gd name="T13" fmla="*/ 0 h 185"/>
                    <a:gd name="T14" fmla="*/ 0 w 266"/>
                    <a:gd name="T15" fmla="*/ 0 h 185"/>
                    <a:gd name="T16" fmla="*/ 0 w 266"/>
                    <a:gd name="T17" fmla="*/ 0 h 185"/>
                    <a:gd name="T18" fmla="*/ 0 w 266"/>
                    <a:gd name="T19" fmla="*/ 0 h 185"/>
                    <a:gd name="T20" fmla="*/ 0 w 266"/>
                    <a:gd name="T21" fmla="*/ 0 h 185"/>
                    <a:gd name="T22" fmla="*/ 0 w 266"/>
                    <a:gd name="T23" fmla="*/ 0 h 1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6"/>
                    <a:gd name="T37" fmla="*/ 0 h 185"/>
                    <a:gd name="T38" fmla="*/ 266 w 266"/>
                    <a:gd name="T39" fmla="*/ 185 h 18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6" h="185">
                      <a:moveTo>
                        <a:pt x="266" y="185"/>
                      </a:moveTo>
                      <a:lnTo>
                        <a:pt x="266" y="117"/>
                      </a:lnTo>
                      <a:lnTo>
                        <a:pt x="259" y="88"/>
                      </a:lnTo>
                      <a:lnTo>
                        <a:pt x="244" y="66"/>
                      </a:lnTo>
                      <a:lnTo>
                        <a:pt x="221" y="51"/>
                      </a:lnTo>
                      <a:lnTo>
                        <a:pt x="177" y="36"/>
                      </a:lnTo>
                      <a:lnTo>
                        <a:pt x="155" y="36"/>
                      </a:lnTo>
                      <a:lnTo>
                        <a:pt x="134" y="43"/>
                      </a:lnTo>
                      <a:lnTo>
                        <a:pt x="119" y="66"/>
                      </a:lnTo>
                      <a:lnTo>
                        <a:pt x="119" y="140"/>
                      </a:lnTo>
                      <a:lnTo>
                        <a:pt x="0" y="1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56" name="Line 2184"/>
                <p:cNvSpPr>
                  <a:spLocks noChangeShapeType="1"/>
                </p:cNvSpPr>
                <p:nvPr/>
              </p:nvSpPr>
              <p:spPr bwMode="auto">
                <a:xfrm>
                  <a:off x="2671" y="3148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57" name="Line 2185"/>
                <p:cNvSpPr>
                  <a:spLocks noChangeShapeType="1"/>
                </p:cNvSpPr>
                <p:nvPr/>
              </p:nvSpPr>
              <p:spPr bwMode="auto">
                <a:xfrm>
                  <a:off x="2737" y="3444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58" name="Line 2186"/>
                <p:cNvSpPr>
                  <a:spLocks noChangeShapeType="1"/>
                </p:cNvSpPr>
                <p:nvPr/>
              </p:nvSpPr>
              <p:spPr bwMode="auto">
                <a:xfrm>
                  <a:off x="2789" y="3444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59" name="Line 2187"/>
                <p:cNvSpPr>
                  <a:spLocks noChangeShapeType="1"/>
                </p:cNvSpPr>
                <p:nvPr/>
              </p:nvSpPr>
              <p:spPr bwMode="auto">
                <a:xfrm>
                  <a:off x="2671" y="3148"/>
                  <a:ext cx="21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60" name="Line 2188"/>
                <p:cNvSpPr>
                  <a:spLocks noChangeShapeType="1"/>
                </p:cNvSpPr>
                <p:nvPr/>
              </p:nvSpPr>
              <p:spPr bwMode="auto">
                <a:xfrm>
                  <a:off x="2635" y="3763"/>
                  <a:ext cx="25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61" name="Line 2189"/>
                <p:cNvSpPr>
                  <a:spLocks noChangeShapeType="1"/>
                </p:cNvSpPr>
                <p:nvPr/>
              </p:nvSpPr>
              <p:spPr bwMode="auto">
                <a:xfrm>
                  <a:off x="2873" y="3182"/>
                  <a:ext cx="0" cy="54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62" name="Freeform 2190"/>
                <p:cNvSpPr>
                  <a:spLocks/>
                </p:cNvSpPr>
                <p:nvPr/>
              </p:nvSpPr>
              <p:spPr bwMode="auto">
                <a:xfrm>
                  <a:off x="2866" y="3148"/>
                  <a:ext cx="11" cy="36"/>
                </a:xfrm>
                <a:custGeom>
                  <a:avLst/>
                  <a:gdLst>
                    <a:gd name="T0" fmla="*/ 0 w 71"/>
                    <a:gd name="T1" fmla="*/ 0 h 213"/>
                    <a:gd name="T2" fmla="*/ 0 w 71"/>
                    <a:gd name="T3" fmla="*/ 0 h 213"/>
                    <a:gd name="T4" fmla="*/ 0 w 71"/>
                    <a:gd name="T5" fmla="*/ 0 h 213"/>
                    <a:gd name="T6" fmla="*/ 0 w 71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213"/>
                    <a:gd name="T14" fmla="*/ 71 w 71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213">
                      <a:moveTo>
                        <a:pt x="0" y="213"/>
                      </a:moveTo>
                      <a:lnTo>
                        <a:pt x="71" y="213"/>
                      </a:lnTo>
                      <a:lnTo>
                        <a:pt x="36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63" name="Freeform 2191"/>
                <p:cNvSpPr>
                  <a:spLocks/>
                </p:cNvSpPr>
                <p:nvPr/>
              </p:nvSpPr>
              <p:spPr bwMode="auto">
                <a:xfrm>
                  <a:off x="2868" y="3148"/>
                  <a:ext cx="11" cy="36"/>
                </a:xfrm>
                <a:custGeom>
                  <a:avLst/>
                  <a:gdLst>
                    <a:gd name="T0" fmla="*/ 0 w 71"/>
                    <a:gd name="T1" fmla="*/ 0 h 213"/>
                    <a:gd name="T2" fmla="*/ 0 w 71"/>
                    <a:gd name="T3" fmla="*/ 0 h 213"/>
                    <a:gd name="T4" fmla="*/ 0 w 71"/>
                    <a:gd name="T5" fmla="*/ 0 h 213"/>
                    <a:gd name="T6" fmla="*/ 0 w 71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213"/>
                    <a:gd name="T14" fmla="*/ 71 w 71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213">
                      <a:moveTo>
                        <a:pt x="0" y="213"/>
                      </a:moveTo>
                      <a:lnTo>
                        <a:pt x="71" y="213"/>
                      </a:lnTo>
                      <a:lnTo>
                        <a:pt x="36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64" name="Freeform 2192"/>
                <p:cNvSpPr>
                  <a:spLocks/>
                </p:cNvSpPr>
                <p:nvPr/>
              </p:nvSpPr>
              <p:spPr bwMode="auto">
                <a:xfrm>
                  <a:off x="2866" y="3727"/>
                  <a:ext cx="11" cy="36"/>
                </a:xfrm>
                <a:custGeom>
                  <a:avLst/>
                  <a:gdLst>
                    <a:gd name="T0" fmla="*/ 0 w 71"/>
                    <a:gd name="T1" fmla="*/ 0 h 213"/>
                    <a:gd name="T2" fmla="*/ 0 w 71"/>
                    <a:gd name="T3" fmla="*/ 0 h 213"/>
                    <a:gd name="T4" fmla="*/ 0 w 71"/>
                    <a:gd name="T5" fmla="*/ 0 h 213"/>
                    <a:gd name="T6" fmla="*/ 0 w 71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213"/>
                    <a:gd name="T14" fmla="*/ 71 w 71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213">
                      <a:moveTo>
                        <a:pt x="0" y="0"/>
                      </a:moveTo>
                      <a:lnTo>
                        <a:pt x="71" y="0"/>
                      </a:lnTo>
                      <a:lnTo>
                        <a:pt x="36" y="2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65" name="Freeform 2193"/>
                <p:cNvSpPr>
                  <a:spLocks/>
                </p:cNvSpPr>
                <p:nvPr/>
              </p:nvSpPr>
              <p:spPr bwMode="auto">
                <a:xfrm>
                  <a:off x="2866" y="3727"/>
                  <a:ext cx="11" cy="36"/>
                </a:xfrm>
                <a:custGeom>
                  <a:avLst/>
                  <a:gdLst>
                    <a:gd name="T0" fmla="*/ 0 w 71"/>
                    <a:gd name="T1" fmla="*/ 0 h 213"/>
                    <a:gd name="T2" fmla="*/ 0 w 71"/>
                    <a:gd name="T3" fmla="*/ 0 h 213"/>
                    <a:gd name="T4" fmla="*/ 0 w 71"/>
                    <a:gd name="T5" fmla="*/ 0 h 213"/>
                    <a:gd name="T6" fmla="*/ 0 w 71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213"/>
                    <a:gd name="T14" fmla="*/ 71 w 71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213">
                      <a:moveTo>
                        <a:pt x="0" y="0"/>
                      </a:moveTo>
                      <a:lnTo>
                        <a:pt x="71" y="0"/>
                      </a:lnTo>
                      <a:lnTo>
                        <a:pt x="36" y="2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66" name="Freeform 2194"/>
                <p:cNvSpPr>
                  <a:spLocks/>
                </p:cNvSpPr>
                <p:nvPr/>
              </p:nvSpPr>
              <p:spPr bwMode="auto">
                <a:xfrm>
                  <a:off x="2817" y="3457"/>
                  <a:ext cx="45" cy="31"/>
                </a:xfrm>
                <a:custGeom>
                  <a:avLst/>
                  <a:gdLst>
                    <a:gd name="T0" fmla="*/ 0 w 266"/>
                    <a:gd name="T1" fmla="*/ 0 h 185"/>
                    <a:gd name="T2" fmla="*/ 0 w 266"/>
                    <a:gd name="T3" fmla="*/ 0 h 185"/>
                    <a:gd name="T4" fmla="*/ 0 w 266"/>
                    <a:gd name="T5" fmla="*/ 0 h 185"/>
                    <a:gd name="T6" fmla="*/ 0 w 266"/>
                    <a:gd name="T7" fmla="*/ 0 h 185"/>
                    <a:gd name="T8" fmla="*/ 0 w 266"/>
                    <a:gd name="T9" fmla="*/ 0 h 185"/>
                    <a:gd name="T10" fmla="*/ 0 w 266"/>
                    <a:gd name="T11" fmla="*/ 0 h 185"/>
                    <a:gd name="T12" fmla="*/ 0 w 266"/>
                    <a:gd name="T13" fmla="*/ 0 h 185"/>
                    <a:gd name="T14" fmla="*/ 0 w 266"/>
                    <a:gd name="T15" fmla="*/ 0 h 185"/>
                    <a:gd name="T16" fmla="*/ 0 w 266"/>
                    <a:gd name="T17" fmla="*/ 0 h 185"/>
                    <a:gd name="T18" fmla="*/ 0 w 266"/>
                    <a:gd name="T19" fmla="*/ 0 h 185"/>
                    <a:gd name="T20" fmla="*/ 0 w 266"/>
                    <a:gd name="T21" fmla="*/ 0 h 185"/>
                    <a:gd name="T22" fmla="*/ 0 w 266"/>
                    <a:gd name="T23" fmla="*/ 0 h 1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6"/>
                    <a:gd name="T37" fmla="*/ 0 h 185"/>
                    <a:gd name="T38" fmla="*/ 266 w 266"/>
                    <a:gd name="T39" fmla="*/ 185 h 18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6" h="185">
                      <a:moveTo>
                        <a:pt x="266" y="185"/>
                      </a:moveTo>
                      <a:lnTo>
                        <a:pt x="266" y="119"/>
                      </a:lnTo>
                      <a:lnTo>
                        <a:pt x="258" y="89"/>
                      </a:lnTo>
                      <a:lnTo>
                        <a:pt x="243" y="67"/>
                      </a:lnTo>
                      <a:lnTo>
                        <a:pt x="221" y="52"/>
                      </a:lnTo>
                      <a:lnTo>
                        <a:pt x="177" y="38"/>
                      </a:lnTo>
                      <a:lnTo>
                        <a:pt x="155" y="38"/>
                      </a:lnTo>
                      <a:lnTo>
                        <a:pt x="133" y="44"/>
                      </a:lnTo>
                      <a:lnTo>
                        <a:pt x="118" y="67"/>
                      </a:lnTo>
                      <a:lnTo>
                        <a:pt x="118" y="140"/>
                      </a:lnTo>
                      <a:lnTo>
                        <a:pt x="0" y="1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67" name="Freeform 2195"/>
                <p:cNvSpPr>
                  <a:spLocks/>
                </p:cNvSpPr>
                <p:nvPr/>
              </p:nvSpPr>
              <p:spPr bwMode="auto">
                <a:xfrm>
                  <a:off x="2817" y="3423"/>
                  <a:ext cx="45" cy="29"/>
                </a:xfrm>
                <a:custGeom>
                  <a:avLst/>
                  <a:gdLst>
                    <a:gd name="T0" fmla="*/ 0 w 266"/>
                    <a:gd name="T1" fmla="*/ 0 h 177"/>
                    <a:gd name="T2" fmla="*/ 0 w 266"/>
                    <a:gd name="T3" fmla="*/ 0 h 177"/>
                    <a:gd name="T4" fmla="*/ 0 w 266"/>
                    <a:gd name="T5" fmla="*/ 0 h 177"/>
                    <a:gd name="T6" fmla="*/ 0 w 266"/>
                    <a:gd name="T7" fmla="*/ 0 h 177"/>
                    <a:gd name="T8" fmla="*/ 0 w 266"/>
                    <a:gd name="T9" fmla="*/ 0 h 177"/>
                    <a:gd name="T10" fmla="*/ 0 w 266"/>
                    <a:gd name="T11" fmla="*/ 0 h 177"/>
                    <a:gd name="T12" fmla="*/ 0 w 266"/>
                    <a:gd name="T13" fmla="*/ 0 h 177"/>
                    <a:gd name="T14" fmla="*/ 0 w 266"/>
                    <a:gd name="T15" fmla="*/ 0 h 177"/>
                    <a:gd name="T16" fmla="*/ 0 w 266"/>
                    <a:gd name="T17" fmla="*/ 0 h 177"/>
                    <a:gd name="T18" fmla="*/ 0 w 266"/>
                    <a:gd name="T19" fmla="*/ 0 h 177"/>
                    <a:gd name="T20" fmla="*/ 0 w 266"/>
                    <a:gd name="T21" fmla="*/ 0 h 177"/>
                    <a:gd name="T22" fmla="*/ 0 w 266"/>
                    <a:gd name="T23" fmla="*/ 0 h 17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6"/>
                    <a:gd name="T37" fmla="*/ 0 h 177"/>
                    <a:gd name="T38" fmla="*/ 266 w 266"/>
                    <a:gd name="T39" fmla="*/ 177 h 17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6" h="177">
                      <a:moveTo>
                        <a:pt x="266" y="59"/>
                      </a:moveTo>
                      <a:lnTo>
                        <a:pt x="266" y="177"/>
                      </a:lnTo>
                      <a:lnTo>
                        <a:pt x="89" y="22"/>
                      </a:lnTo>
                      <a:lnTo>
                        <a:pt x="66" y="8"/>
                      </a:lnTo>
                      <a:lnTo>
                        <a:pt x="45" y="0"/>
                      </a:lnTo>
                      <a:lnTo>
                        <a:pt x="30" y="0"/>
                      </a:lnTo>
                      <a:lnTo>
                        <a:pt x="15" y="8"/>
                      </a:lnTo>
                      <a:lnTo>
                        <a:pt x="0" y="29"/>
                      </a:lnTo>
                      <a:lnTo>
                        <a:pt x="0" y="59"/>
                      </a:lnTo>
                      <a:lnTo>
                        <a:pt x="7" y="89"/>
                      </a:lnTo>
                      <a:lnTo>
                        <a:pt x="22" y="110"/>
                      </a:lnTo>
                      <a:lnTo>
                        <a:pt x="37" y="11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68" name="Line 2196"/>
                <p:cNvSpPr>
                  <a:spLocks noChangeShapeType="1"/>
                </p:cNvSpPr>
                <p:nvPr/>
              </p:nvSpPr>
              <p:spPr bwMode="auto">
                <a:xfrm>
                  <a:off x="2671" y="3148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69" name="Line 2197"/>
                <p:cNvSpPr>
                  <a:spLocks noChangeShapeType="1"/>
                </p:cNvSpPr>
                <p:nvPr/>
              </p:nvSpPr>
              <p:spPr bwMode="auto">
                <a:xfrm>
                  <a:off x="2635" y="376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70" name="Line 2198"/>
                <p:cNvSpPr>
                  <a:spLocks noChangeShapeType="1"/>
                </p:cNvSpPr>
                <p:nvPr/>
              </p:nvSpPr>
              <p:spPr bwMode="auto">
                <a:xfrm>
                  <a:off x="2872" y="376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71" name="Line 2199"/>
                <p:cNvSpPr>
                  <a:spLocks noChangeShapeType="1"/>
                </p:cNvSpPr>
                <p:nvPr/>
              </p:nvSpPr>
              <p:spPr bwMode="auto">
                <a:xfrm>
                  <a:off x="4023" y="1502"/>
                  <a:ext cx="1" cy="21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72" name="Line 2200"/>
                <p:cNvSpPr>
                  <a:spLocks noChangeShapeType="1"/>
                </p:cNvSpPr>
                <p:nvPr/>
              </p:nvSpPr>
              <p:spPr bwMode="auto">
                <a:xfrm>
                  <a:off x="4058" y="1618"/>
                  <a:ext cx="1" cy="10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73" name="Line 2201"/>
                <p:cNvSpPr>
                  <a:spLocks noChangeShapeType="1"/>
                </p:cNvSpPr>
                <p:nvPr/>
              </p:nvSpPr>
              <p:spPr bwMode="auto">
                <a:xfrm>
                  <a:off x="4093" y="1704"/>
                  <a:ext cx="36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74" name="Line 2202"/>
                <p:cNvSpPr>
                  <a:spLocks noChangeShapeType="1"/>
                </p:cNvSpPr>
                <p:nvPr/>
              </p:nvSpPr>
              <p:spPr bwMode="auto">
                <a:xfrm flipH="1">
                  <a:off x="3899" y="1704"/>
                  <a:ext cx="8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75" name="Line 2203"/>
                <p:cNvSpPr>
                  <a:spLocks noChangeShapeType="1"/>
                </p:cNvSpPr>
                <p:nvPr/>
              </p:nvSpPr>
              <p:spPr bwMode="auto">
                <a:xfrm flipH="1">
                  <a:off x="4023" y="1704"/>
                  <a:ext cx="3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76" name="Freeform 2204"/>
                <p:cNvSpPr>
                  <a:spLocks/>
                </p:cNvSpPr>
                <p:nvPr/>
              </p:nvSpPr>
              <p:spPr bwMode="auto">
                <a:xfrm>
                  <a:off x="4058" y="1699"/>
                  <a:ext cx="35" cy="12"/>
                </a:xfrm>
                <a:custGeom>
                  <a:avLst/>
                  <a:gdLst>
                    <a:gd name="T0" fmla="*/ 0 w 213"/>
                    <a:gd name="T1" fmla="*/ 0 h 71"/>
                    <a:gd name="T2" fmla="*/ 0 w 213"/>
                    <a:gd name="T3" fmla="*/ 0 h 71"/>
                    <a:gd name="T4" fmla="*/ 0 w 213"/>
                    <a:gd name="T5" fmla="*/ 0 h 71"/>
                    <a:gd name="T6" fmla="*/ 0 w 213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1"/>
                    <a:gd name="T14" fmla="*/ 213 w 213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1">
                      <a:moveTo>
                        <a:pt x="213" y="0"/>
                      </a:moveTo>
                      <a:lnTo>
                        <a:pt x="213" y="71"/>
                      </a:lnTo>
                      <a:lnTo>
                        <a:pt x="0" y="35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77" name="Freeform 2205"/>
                <p:cNvSpPr>
                  <a:spLocks/>
                </p:cNvSpPr>
                <p:nvPr/>
              </p:nvSpPr>
              <p:spPr bwMode="auto">
                <a:xfrm>
                  <a:off x="4058" y="1699"/>
                  <a:ext cx="35" cy="12"/>
                </a:xfrm>
                <a:custGeom>
                  <a:avLst/>
                  <a:gdLst>
                    <a:gd name="T0" fmla="*/ 0 w 213"/>
                    <a:gd name="T1" fmla="*/ 0 h 71"/>
                    <a:gd name="T2" fmla="*/ 0 w 213"/>
                    <a:gd name="T3" fmla="*/ 0 h 71"/>
                    <a:gd name="T4" fmla="*/ 0 w 213"/>
                    <a:gd name="T5" fmla="*/ 0 h 71"/>
                    <a:gd name="T6" fmla="*/ 0 w 213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1"/>
                    <a:gd name="T14" fmla="*/ 213 w 213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1">
                      <a:moveTo>
                        <a:pt x="213" y="0"/>
                      </a:moveTo>
                      <a:lnTo>
                        <a:pt x="213" y="71"/>
                      </a:lnTo>
                      <a:lnTo>
                        <a:pt x="0" y="35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78" name="Freeform 2206"/>
                <p:cNvSpPr>
                  <a:spLocks/>
                </p:cNvSpPr>
                <p:nvPr/>
              </p:nvSpPr>
              <p:spPr bwMode="auto">
                <a:xfrm>
                  <a:off x="3987" y="1699"/>
                  <a:ext cx="36" cy="12"/>
                </a:xfrm>
                <a:custGeom>
                  <a:avLst/>
                  <a:gdLst>
                    <a:gd name="T0" fmla="*/ 0 w 212"/>
                    <a:gd name="T1" fmla="*/ 0 h 71"/>
                    <a:gd name="T2" fmla="*/ 0 w 212"/>
                    <a:gd name="T3" fmla="*/ 0 h 71"/>
                    <a:gd name="T4" fmla="*/ 0 w 212"/>
                    <a:gd name="T5" fmla="*/ 0 h 71"/>
                    <a:gd name="T6" fmla="*/ 0 w 212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2"/>
                    <a:gd name="T13" fmla="*/ 0 h 71"/>
                    <a:gd name="T14" fmla="*/ 212 w 212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2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2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79" name="Freeform 2207"/>
                <p:cNvSpPr>
                  <a:spLocks/>
                </p:cNvSpPr>
                <p:nvPr/>
              </p:nvSpPr>
              <p:spPr bwMode="auto">
                <a:xfrm>
                  <a:off x="3987" y="1699"/>
                  <a:ext cx="36" cy="12"/>
                </a:xfrm>
                <a:custGeom>
                  <a:avLst/>
                  <a:gdLst>
                    <a:gd name="T0" fmla="*/ 0 w 212"/>
                    <a:gd name="T1" fmla="*/ 0 h 71"/>
                    <a:gd name="T2" fmla="*/ 0 w 212"/>
                    <a:gd name="T3" fmla="*/ 0 h 71"/>
                    <a:gd name="T4" fmla="*/ 0 w 212"/>
                    <a:gd name="T5" fmla="*/ 0 h 71"/>
                    <a:gd name="T6" fmla="*/ 0 w 212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2"/>
                    <a:gd name="T13" fmla="*/ 0 h 71"/>
                    <a:gd name="T14" fmla="*/ 212 w 212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2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2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80" name="Freeform 2208"/>
                <p:cNvSpPr>
                  <a:spLocks/>
                </p:cNvSpPr>
                <p:nvPr/>
              </p:nvSpPr>
              <p:spPr bwMode="auto">
                <a:xfrm>
                  <a:off x="3906" y="1670"/>
                  <a:ext cx="25" cy="25"/>
                </a:xfrm>
                <a:custGeom>
                  <a:avLst/>
                  <a:gdLst>
                    <a:gd name="T0" fmla="*/ 0 w 147"/>
                    <a:gd name="T1" fmla="*/ 0 h 147"/>
                    <a:gd name="T2" fmla="*/ 0 w 147"/>
                    <a:gd name="T3" fmla="*/ 0 h 147"/>
                    <a:gd name="T4" fmla="*/ 0 w 147"/>
                    <a:gd name="T5" fmla="*/ 0 h 147"/>
                    <a:gd name="T6" fmla="*/ 0 w 147"/>
                    <a:gd name="T7" fmla="*/ 0 h 147"/>
                    <a:gd name="T8" fmla="*/ 0 w 147"/>
                    <a:gd name="T9" fmla="*/ 0 h 147"/>
                    <a:gd name="T10" fmla="*/ 0 w 147"/>
                    <a:gd name="T11" fmla="*/ 0 h 147"/>
                    <a:gd name="T12" fmla="*/ 0 w 147"/>
                    <a:gd name="T13" fmla="*/ 0 h 147"/>
                    <a:gd name="T14" fmla="*/ 0 w 147"/>
                    <a:gd name="T15" fmla="*/ 0 h 147"/>
                    <a:gd name="T16" fmla="*/ 0 w 147"/>
                    <a:gd name="T17" fmla="*/ 0 h 147"/>
                    <a:gd name="T18" fmla="*/ 0 w 147"/>
                    <a:gd name="T19" fmla="*/ 0 h 147"/>
                    <a:gd name="T20" fmla="*/ 0 w 147"/>
                    <a:gd name="T21" fmla="*/ 0 h 1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7"/>
                    <a:gd name="T34" fmla="*/ 0 h 147"/>
                    <a:gd name="T35" fmla="*/ 147 w 147"/>
                    <a:gd name="T36" fmla="*/ 147 h 14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7" h="147">
                      <a:moveTo>
                        <a:pt x="0" y="147"/>
                      </a:moveTo>
                      <a:lnTo>
                        <a:pt x="58" y="147"/>
                      </a:lnTo>
                      <a:lnTo>
                        <a:pt x="96" y="140"/>
                      </a:lnTo>
                      <a:lnTo>
                        <a:pt x="118" y="125"/>
                      </a:lnTo>
                      <a:lnTo>
                        <a:pt x="132" y="103"/>
                      </a:lnTo>
                      <a:lnTo>
                        <a:pt x="147" y="51"/>
                      </a:lnTo>
                      <a:lnTo>
                        <a:pt x="147" y="30"/>
                      </a:lnTo>
                      <a:lnTo>
                        <a:pt x="140" y="15"/>
                      </a:lnTo>
                      <a:lnTo>
                        <a:pt x="126" y="7"/>
                      </a:lnTo>
                      <a:lnTo>
                        <a:pt x="103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81" name="Freeform 2209"/>
                <p:cNvSpPr>
                  <a:spLocks/>
                </p:cNvSpPr>
                <p:nvPr/>
              </p:nvSpPr>
              <p:spPr bwMode="auto">
                <a:xfrm>
                  <a:off x="3919" y="1650"/>
                  <a:ext cx="18" cy="20"/>
                </a:xfrm>
                <a:custGeom>
                  <a:avLst/>
                  <a:gdLst>
                    <a:gd name="T0" fmla="*/ 0 w 111"/>
                    <a:gd name="T1" fmla="*/ 0 h 119"/>
                    <a:gd name="T2" fmla="*/ 0 w 111"/>
                    <a:gd name="T3" fmla="*/ 0 h 119"/>
                    <a:gd name="T4" fmla="*/ 0 w 111"/>
                    <a:gd name="T5" fmla="*/ 0 h 119"/>
                    <a:gd name="T6" fmla="*/ 0 w 111"/>
                    <a:gd name="T7" fmla="*/ 0 h 119"/>
                    <a:gd name="T8" fmla="*/ 0 w 111"/>
                    <a:gd name="T9" fmla="*/ 0 h 119"/>
                    <a:gd name="T10" fmla="*/ 0 w 111"/>
                    <a:gd name="T11" fmla="*/ 0 h 119"/>
                    <a:gd name="T12" fmla="*/ 0 w 111"/>
                    <a:gd name="T13" fmla="*/ 0 h 119"/>
                    <a:gd name="T14" fmla="*/ 0 w 111"/>
                    <a:gd name="T15" fmla="*/ 0 h 119"/>
                    <a:gd name="T16" fmla="*/ 0 w 111"/>
                    <a:gd name="T17" fmla="*/ 0 h 119"/>
                    <a:gd name="T18" fmla="*/ 0 w 111"/>
                    <a:gd name="T19" fmla="*/ 0 h 11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11"/>
                    <a:gd name="T31" fmla="*/ 0 h 119"/>
                    <a:gd name="T32" fmla="*/ 111 w 111"/>
                    <a:gd name="T33" fmla="*/ 119 h 119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11" h="119">
                      <a:moveTo>
                        <a:pt x="38" y="119"/>
                      </a:moveTo>
                      <a:lnTo>
                        <a:pt x="67" y="111"/>
                      </a:lnTo>
                      <a:lnTo>
                        <a:pt x="89" y="96"/>
                      </a:lnTo>
                      <a:lnTo>
                        <a:pt x="104" y="75"/>
                      </a:lnTo>
                      <a:lnTo>
                        <a:pt x="111" y="52"/>
                      </a:lnTo>
                      <a:lnTo>
                        <a:pt x="111" y="30"/>
                      </a:lnTo>
                      <a:lnTo>
                        <a:pt x="104" y="15"/>
                      </a:lnTo>
                      <a:lnTo>
                        <a:pt x="96" y="7"/>
                      </a:lnTo>
                      <a:lnTo>
                        <a:pt x="8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82" name="Line 2210"/>
                <p:cNvSpPr>
                  <a:spLocks noChangeShapeType="1"/>
                </p:cNvSpPr>
                <p:nvPr/>
              </p:nvSpPr>
              <p:spPr bwMode="auto">
                <a:xfrm>
                  <a:off x="4023" y="1502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83" name="Line 2211"/>
                <p:cNvSpPr>
                  <a:spLocks noChangeShapeType="1"/>
                </p:cNvSpPr>
                <p:nvPr/>
              </p:nvSpPr>
              <p:spPr bwMode="auto">
                <a:xfrm>
                  <a:off x="4058" y="1618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84" name="Line 2212"/>
                <p:cNvSpPr>
                  <a:spLocks noChangeShapeType="1"/>
                </p:cNvSpPr>
                <p:nvPr/>
              </p:nvSpPr>
              <p:spPr bwMode="auto">
                <a:xfrm>
                  <a:off x="4058" y="1704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85" name="Line 2213"/>
                <p:cNvSpPr>
                  <a:spLocks noChangeShapeType="1"/>
                </p:cNvSpPr>
                <p:nvPr/>
              </p:nvSpPr>
              <p:spPr bwMode="auto">
                <a:xfrm>
                  <a:off x="4436" y="1502"/>
                  <a:ext cx="18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86" name="Line 2214"/>
                <p:cNvSpPr>
                  <a:spLocks noChangeShapeType="1"/>
                </p:cNvSpPr>
                <p:nvPr/>
              </p:nvSpPr>
              <p:spPr bwMode="auto">
                <a:xfrm>
                  <a:off x="4165" y="1773"/>
                  <a:ext cx="45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87" name="Line 2215"/>
                <p:cNvSpPr>
                  <a:spLocks noChangeShapeType="1"/>
                </p:cNvSpPr>
                <p:nvPr/>
              </p:nvSpPr>
              <p:spPr bwMode="auto">
                <a:xfrm>
                  <a:off x="4601" y="1537"/>
                  <a:ext cx="1" cy="20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88" name="Freeform 2216"/>
                <p:cNvSpPr>
                  <a:spLocks/>
                </p:cNvSpPr>
                <p:nvPr/>
              </p:nvSpPr>
              <p:spPr bwMode="auto">
                <a:xfrm>
                  <a:off x="4595" y="1502"/>
                  <a:ext cx="12" cy="35"/>
                </a:xfrm>
                <a:custGeom>
                  <a:avLst/>
                  <a:gdLst>
                    <a:gd name="T0" fmla="*/ 0 w 70"/>
                    <a:gd name="T1" fmla="*/ 0 h 213"/>
                    <a:gd name="T2" fmla="*/ 0 w 70"/>
                    <a:gd name="T3" fmla="*/ 0 h 213"/>
                    <a:gd name="T4" fmla="*/ 0 w 70"/>
                    <a:gd name="T5" fmla="*/ 0 h 213"/>
                    <a:gd name="T6" fmla="*/ 0 w 70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213"/>
                    <a:gd name="T14" fmla="*/ 70 w 70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213">
                      <a:moveTo>
                        <a:pt x="0" y="213"/>
                      </a:moveTo>
                      <a:lnTo>
                        <a:pt x="70" y="213"/>
                      </a:lnTo>
                      <a:lnTo>
                        <a:pt x="35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89" name="Freeform 2217"/>
                <p:cNvSpPr>
                  <a:spLocks/>
                </p:cNvSpPr>
                <p:nvPr/>
              </p:nvSpPr>
              <p:spPr bwMode="auto">
                <a:xfrm>
                  <a:off x="4595" y="1502"/>
                  <a:ext cx="12" cy="35"/>
                </a:xfrm>
                <a:custGeom>
                  <a:avLst/>
                  <a:gdLst>
                    <a:gd name="T0" fmla="*/ 0 w 70"/>
                    <a:gd name="T1" fmla="*/ 0 h 213"/>
                    <a:gd name="T2" fmla="*/ 0 w 70"/>
                    <a:gd name="T3" fmla="*/ 0 h 213"/>
                    <a:gd name="T4" fmla="*/ 0 w 70"/>
                    <a:gd name="T5" fmla="*/ 0 h 213"/>
                    <a:gd name="T6" fmla="*/ 0 w 70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213"/>
                    <a:gd name="T14" fmla="*/ 70 w 70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213">
                      <a:moveTo>
                        <a:pt x="0" y="213"/>
                      </a:moveTo>
                      <a:lnTo>
                        <a:pt x="70" y="213"/>
                      </a:lnTo>
                      <a:lnTo>
                        <a:pt x="35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90" name="Freeform 2218"/>
                <p:cNvSpPr>
                  <a:spLocks/>
                </p:cNvSpPr>
                <p:nvPr/>
              </p:nvSpPr>
              <p:spPr bwMode="auto">
                <a:xfrm>
                  <a:off x="4595" y="1738"/>
                  <a:ext cx="12" cy="35"/>
                </a:xfrm>
                <a:custGeom>
                  <a:avLst/>
                  <a:gdLst>
                    <a:gd name="T0" fmla="*/ 0 w 70"/>
                    <a:gd name="T1" fmla="*/ 0 h 213"/>
                    <a:gd name="T2" fmla="*/ 0 w 70"/>
                    <a:gd name="T3" fmla="*/ 0 h 213"/>
                    <a:gd name="T4" fmla="*/ 0 w 70"/>
                    <a:gd name="T5" fmla="*/ 0 h 213"/>
                    <a:gd name="T6" fmla="*/ 0 w 70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213"/>
                    <a:gd name="T14" fmla="*/ 70 w 70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213">
                      <a:moveTo>
                        <a:pt x="0" y="0"/>
                      </a:moveTo>
                      <a:lnTo>
                        <a:pt x="70" y="0"/>
                      </a:lnTo>
                      <a:lnTo>
                        <a:pt x="35" y="2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91" name="Freeform 2219"/>
                <p:cNvSpPr>
                  <a:spLocks/>
                </p:cNvSpPr>
                <p:nvPr/>
              </p:nvSpPr>
              <p:spPr bwMode="auto">
                <a:xfrm>
                  <a:off x="4595" y="1738"/>
                  <a:ext cx="12" cy="35"/>
                </a:xfrm>
                <a:custGeom>
                  <a:avLst/>
                  <a:gdLst>
                    <a:gd name="T0" fmla="*/ 0 w 70"/>
                    <a:gd name="T1" fmla="*/ 0 h 213"/>
                    <a:gd name="T2" fmla="*/ 0 w 70"/>
                    <a:gd name="T3" fmla="*/ 0 h 213"/>
                    <a:gd name="T4" fmla="*/ 0 w 70"/>
                    <a:gd name="T5" fmla="*/ 0 h 213"/>
                    <a:gd name="T6" fmla="*/ 0 w 70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213"/>
                    <a:gd name="T14" fmla="*/ 70 w 70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213">
                      <a:moveTo>
                        <a:pt x="0" y="0"/>
                      </a:moveTo>
                      <a:lnTo>
                        <a:pt x="70" y="0"/>
                      </a:lnTo>
                      <a:lnTo>
                        <a:pt x="35" y="2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92" name="Freeform 2220"/>
                <p:cNvSpPr>
                  <a:spLocks/>
                </p:cNvSpPr>
                <p:nvPr/>
              </p:nvSpPr>
              <p:spPr bwMode="auto">
                <a:xfrm>
                  <a:off x="4547" y="1640"/>
                  <a:ext cx="44" cy="29"/>
                </a:xfrm>
                <a:custGeom>
                  <a:avLst/>
                  <a:gdLst>
                    <a:gd name="T0" fmla="*/ 0 w 266"/>
                    <a:gd name="T1" fmla="*/ 0 h 177"/>
                    <a:gd name="T2" fmla="*/ 0 w 266"/>
                    <a:gd name="T3" fmla="*/ 0 h 177"/>
                    <a:gd name="T4" fmla="*/ 0 w 266"/>
                    <a:gd name="T5" fmla="*/ 0 h 177"/>
                    <a:gd name="T6" fmla="*/ 0 w 266"/>
                    <a:gd name="T7" fmla="*/ 0 h 177"/>
                    <a:gd name="T8" fmla="*/ 0 w 266"/>
                    <a:gd name="T9" fmla="*/ 0 h 177"/>
                    <a:gd name="T10" fmla="*/ 0 w 266"/>
                    <a:gd name="T11" fmla="*/ 0 h 177"/>
                    <a:gd name="T12" fmla="*/ 0 w 266"/>
                    <a:gd name="T13" fmla="*/ 0 h 177"/>
                    <a:gd name="T14" fmla="*/ 0 w 266"/>
                    <a:gd name="T15" fmla="*/ 0 h 177"/>
                    <a:gd name="T16" fmla="*/ 0 w 266"/>
                    <a:gd name="T17" fmla="*/ 0 h 177"/>
                    <a:gd name="T18" fmla="*/ 0 w 266"/>
                    <a:gd name="T19" fmla="*/ 0 h 177"/>
                    <a:gd name="T20" fmla="*/ 0 w 266"/>
                    <a:gd name="T21" fmla="*/ 0 h 177"/>
                    <a:gd name="T22" fmla="*/ 0 w 266"/>
                    <a:gd name="T23" fmla="*/ 0 h 17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6"/>
                    <a:gd name="T37" fmla="*/ 0 h 177"/>
                    <a:gd name="T38" fmla="*/ 266 w 266"/>
                    <a:gd name="T39" fmla="*/ 177 h 17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6" h="177">
                      <a:moveTo>
                        <a:pt x="266" y="60"/>
                      </a:moveTo>
                      <a:lnTo>
                        <a:pt x="266" y="177"/>
                      </a:lnTo>
                      <a:lnTo>
                        <a:pt x="89" y="22"/>
                      </a:lnTo>
                      <a:lnTo>
                        <a:pt x="68" y="7"/>
                      </a:lnTo>
                      <a:lnTo>
                        <a:pt x="45" y="0"/>
                      </a:lnTo>
                      <a:lnTo>
                        <a:pt x="30" y="0"/>
                      </a:lnTo>
                      <a:lnTo>
                        <a:pt x="15" y="7"/>
                      </a:lnTo>
                      <a:lnTo>
                        <a:pt x="0" y="30"/>
                      </a:lnTo>
                      <a:lnTo>
                        <a:pt x="0" y="60"/>
                      </a:lnTo>
                      <a:lnTo>
                        <a:pt x="8" y="89"/>
                      </a:lnTo>
                      <a:lnTo>
                        <a:pt x="23" y="111"/>
                      </a:lnTo>
                      <a:lnTo>
                        <a:pt x="38" y="1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93" name="Freeform 2221"/>
                <p:cNvSpPr>
                  <a:spLocks/>
                </p:cNvSpPr>
                <p:nvPr/>
              </p:nvSpPr>
              <p:spPr bwMode="auto">
                <a:xfrm>
                  <a:off x="4567" y="1612"/>
                  <a:ext cx="24" cy="24"/>
                </a:xfrm>
                <a:custGeom>
                  <a:avLst/>
                  <a:gdLst>
                    <a:gd name="T0" fmla="*/ 0 w 147"/>
                    <a:gd name="T1" fmla="*/ 0 h 148"/>
                    <a:gd name="T2" fmla="*/ 0 w 147"/>
                    <a:gd name="T3" fmla="*/ 0 h 148"/>
                    <a:gd name="T4" fmla="*/ 0 w 147"/>
                    <a:gd name="T5" fmla="*/ 0 h 148"/>
                    <a:gd name="T6" fmla="*/ 0 w 147"/>
                    <a:gd name="T7" fmla="*/ 0 h 148"/>
                    <a:gd name="T8" fmla="*/ 0 w 147"/>
                    <a:gd name="T9" fmla="*/ 0 h 148"/>
                    <a:gd name="T10" fmla="*/ 0 w 147"/>
                    <a:gd name="T11" fmla="*/ 0 h 148"/>
                    <a:gd name="T12" fmla="*/ 0 w 147"/>
                    <a:gd name="T13" fmla="*/ 0 h 148"/>
                    <a:gd name="T14" fmla="*/ 0 w 147"/>
                    <a:gd name="T15" fmla="*/ 0 h 148"/>
                    <a:gd name="T16" fmla="*/ 0 w 147"/>
                    <a:gd name="T17" fmla="*/ 0 h 148"/>
                    <a:gd name="T18" fmla="*/ 0 w 147"/>
                    <a:gd name="T19" fmla="*/ 0 h 148"/>
                    <a:gd name="T20" fmla="*/ 0 w 147"/>
                    <a:gd name="T21" fmla="*/ 0 h 1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7"/>
                    <a:gd name="T34" fmla="*/ 0 h 148"/>
                    <a:gd name="T35" fmla="*/ 147 w 147"/>
                    <a:gd name="T36" fmla="*/ 148 h 14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7" h="148">
                      <a:moveTo>
                        <a:pt x="147" y="148"/>
                      </a:moveTo>
                      <a:lnTo>
                        <a:pt x="147" y="88"/>
                      </a:lnTo>
                      <a:lnTo>
                        <a:pt x="140" y="51"/>
                      </a:lnTo>
                      <a:lnTo>
                        <a:pt x="125" y="29"/>
                      </a:lnTo>
                      <a:lnTo>
                        <a:pt x="104" y="14"/>
                      </a:lnTo>
                      <a:lnTo>
                        <a:pt x="51" y="0"/>
                      </a:lnTo>
                      <a:lnTo>
                        <a:pt x="30" y="0"/>
                      </a:lnTo>
                      <a:lnTo>
                        <a:pt x="15" y="6"/>
                      </a:lnTo>
                      <a:lnTo>
                        <a:pt x="7" y="21"/>
                      </a:lnTo>
                      <a:lnTo>
                        <a:pt x="0" y="44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94" name="Freeform 2222"/>
                <p:cNvSpPr>
                  <a:spLocks/>
                </p:cNvSpPr>
                <p:nvPr/>
              </p:nvSpPr>
              <p:spPr bwMode="auto">
                <a:xfrm>
                  <a:off x="4547" y="1605"/>
                  <a:ext cx="20" cy="19"/>
                </a:xfrm>
                <a:custGeom>
                  <a:avLst/>
                  <a:gdLst>
                    <a:gd name="T0" fmla="*/ 0 w 119"/>
                    <a:gd name="T1" fmla="*/ 0 h 111"/>
                    <a:gd name="T2" fmla="*/ 0 w 119"/>
                    <a:gd name="T3" fmla="*/ 0 h 111"/>
                    <a:gd name="T4" fmla="*/ 0 w 119"/>
                    <a:gd name="T5" fmla="*/ 0 h 111"/>
                    <a:gd name="T6" fmla="*/ 0 w 119"/>
                    <a:gd name="T7" fmla="*/ 0 h 111"/>
                    <a:gd name="T8" fmla="*/ 0 w 119"/>
                    <a:gd name="T9" fmla="*/ 0 h 111"/>
                    <a:gd name="T10" fmla="*/ 0 w 119"/>
                    <a:gd name="T11" fmla="*/ 0 h 111"/>
                    <a:gd name="T12" fmla="*/ 0 w 119"/>
                    <a:gd name="T13" fmla="*/ 0 h 111"/>
                    <a:gd name="T14" fmla="*/ 0 w 119"/>
                    <a:gd name="T15" fmla="*/ 0 h 111"/>
                    <a:gd name="T16" fmla="*/ 0 w 119"/>
                    <a:gd name="T17" fmla="*/ 0 h 111"/>
                    <a:gd name="T18" fmla="*/ 0 w 119"/>
                    <a:gd name="T19" fmla="*/ 0 h 1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19"/>
                    <a:gd name="T31" fmla="*/ 0 h 111"/>
                    <a:gd name="T32" fmla="*/ 119 w 119"/>
                    <a:gd name="T33" fmla="*/ 111 h 1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19" h="111">
                      <a:moveTo>
                        <a:pt x="119" y="73"/>
                      </a:moveTo>
                      <a:lnTo>
                        <a:pt x="112" y="43"/>
                      </a:lnTo>
                      <a:lnTo>
                        <a:pt x="97" y="22"/>
                      </a:lnTo>
                      <a:lnTo>
                        <a:pt x="75" y="7"/>
                      </a:lnTo>
                      <a:lnTo>
                        <a:pt x="53" y="0"/>
                      </a:lnTo>
                      <a:lnTo>
                        <a:pt x="30" y="0"/>
                      </a:lnTo>
                      <a:lnTo>
                        <a:pt x="15" y="7"/>
                      </a:lnTo>
                      <a:lnTo>
                        <a:pt x="8" y="15"/>
                      </a:lnTo>
                      <a:lnTo>
                        <a:pt x="0" y="30"/>
                      </a:lnTo>
                      <a:lnTo>
                        <a:pt x="0" y="11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95" name="Line 2223"/>
                <p:cNvSpPr>
                  <a:spLocks noChangeShapeType="1"/>
                </p:cNvSpPr>
                <p:nvPr/>
              </p:nvSpPr>
              <p:spPr bwMode="auto">
                <a:xfrm>
                  <a:off x="4436" y="1502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96" name="Line 2224"/>
                <p:cNvSpPr>
                  <a:spLocks noChangeShapeType="1"/>
                </p:cNvSpPr>
                <p:nvPr/>
              </p:nvSpPr>
              <p:spPr bwMode="auto">
                <a:xfrm>
                  <a:off x="4165" y="177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97" name="Line 2225"/>
                <p:cNvSpPr>
                  <a:spLocks noChangeShapeType="1"/>
                </p:cNvSpPr>
                <p:nvPr/>
              </p:nvSpPr>
              <p:spPr bwMode="auto">
                <a:xfrm>
                  <a:off x="4601" y="177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98" name="Line 2226"/>
                <p:cNvSpPr>
                  <a:spLocks noChangeShapeType="1"/>
                </p:cNvSpPr>
                <p:nvPr/>
              </p:nvSpPr>
              <p:spPr bwMode="auto">
                <a:xfrm flipV="1">
                  <a:off x="4058" y="1856"/>
                  <a:ext cx="1" cy="6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99" name="Line 2227"/>
                <p:cNvSpPr>
                  <a:spLocks noChangeShapeType="1"/>
                </p:cNvSpPr>
                <p:nvPr/>
              </p:nvSpPr>
              <p:spPr bwMode="auto">
                <a:xfrm flipV="1">
                  <a:off x="4164" y="1856"/>
                  <a:ext cx="1" cy="4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0" name="Line 2228"/>
                <p:cNvSpPr>
                  <a:spLocks noChangeShapeType="1"/>
                </p:cNvSpPr>
                <p:nvPr/>
              </p:nvSpPr>
              <p:spPr bwMode="auto">
                <a:xfrm>
                  <a:off x="4093" y="1871"/>
                  <a:ext cx="36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1" name="Line 2229"/>
                <p:cNvSpPr>
                  <a:spLocks noChangeShapeType="1"/>
                </p:cNvSpPr>
                <p:nvPr/>
              </p:nvSpPr>
              <p:spPr bwMode="auto">
                <a:xfrm>
                  <a:off x="4164" y="1871"/>
                  <a:ext cx="7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2" name="Freeform 2230"/>
                <p:cNvSpPr>
                  <a:spLocks/>
                </p:cNvSpPr>
                <p:nvPr/>
              </p:nvSpPr>
              <p:spPr bwMode="auto">
                <a:xfrm>
                  <a:off x="4058" y="1865"/>
                  <a:ext cx="35" cy="12"/>
                </a:xfrm>
                <a:custGeom>
                  <a:avLst/>
                  <a:gdLst>
                    <a:gd name="T0" fmla="*/ 0 w 213"/>
                    <a:gd name="T1" fmla="*/ 0 h 72"/>
                    <a:gd name="T2" fmla="*/ 0 w 213"/>
                    <a:gd name="T3" fmla="*/ 0 h 72"/>
                    <a:gd name="T4" fmla="*/ 0 w 213"/>
                    <a:gd name="T5" fmla="*/ 0 h 72"/>
                    <a:gd name="T6" fmla="*/ 0 w 213"/>
                    <a:gd name="T7" fmla="*/ 0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2"/>
                    <a:gd name="T14" fmla="*/ 213 w 21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2">
                      <a:moveTo>
                        <a:pt x="213" y="0"/>
                      </a:moveTo>
                      <a:lnTo>
                        <a:pt x="213" y="72"/>
                      </a:lnTo>
                      <a:lnTo>
                        <a:pt x="0" y="35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3" name="Freeform 2231"/>
                <p:cNvSpPr>
                  <a:spLocks/>
                </p:cNvSpPr>
                <p:nvPr/>
              </p:nvSpPr>
              <p:spPr bwMode="auto">
                <a:xfrm>
                  <a:off x="4058" y="1865"/>
                  <a:ext cx="35" cy="12"/>
                </a:xfrm>
                <a:custGeom>
                  <a:avLst/>
                  <a:gdLst>
                    <a:gd name="T0" fmla="*/ 0 w 213"/>
                    <a:gd name="T1" fmla="*/ 0 h 72"/>
                    <a:gd name="T2" fmla="*/ 0 w 213"/>
                    <a:gd name="T3" fmla="*/ 0 h 72"/>
                    <a:gd name="T4" fmla="*/ 0 w 213"/>
                    <a:gd name="T5" fmla="*/ 0 h 72"/>
                    <a:gd name="T6" fmla="*/ 0 w 213"/>
                    <a:gd name="T7" fmla="*/ 0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2"/>
                    <a:gd name="T14" fmla="*/ 213 w 21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2">
                      <a:moveTo>
                        <a:pt x="213" y="0"/>
                      </a:moveTo>
                      <a:lnTo>
                        <a:pt x="213" y="72"/>
                      </a:lnTo>
                      <a:lnTo>
                        <a:pt x="0" y="35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4" name="Freeform 2232"/>
                <p:cNvSpPr>
                  <a:spLocks/>
                </p:cNvSpPr>
                <p:nvPr/>
              </p:nvSpPr>
              <p:spPr bwMode="auto">
                <a:xfrm>
                  <a:off x="4129" y="1865"/>
                  <a:ext cx="35" cy="12"/>
                </a:xfrm>
                <a:custGeom>
                  <a:avLst/>
                  <a:gdLst>
                    <a:gd name="T0" fmla="*/ 0 w 213"/>
                    <a:gd name="T1" fmla="*/ 0 h 72"/>
                    <a:gd name="T2" fmla="*/ 0 w 213"/>
                    <a:gd name="T3" fmla="*/ 0 h 72"/>
                    <a:gd name="T4" fmla="*/ 0 w 213"/>
                    <a:gd name="T5" fmla="*/ 0 h 72"/>
                    <a:gd name="T6" fmla="*/ 0 w 213"/>
                    <a:gd name="T7" fmla="*/ 0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2"/>
                    <a:gd name="T14" fmla="*/ 213 w 21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2">
                      <a:moveTo>
                        <a:pt x="0" y="0"/>
                      </a:moveTo>
                      <a:lnTo>
                        <a:pt x="0" y="72"/>
                      </a:lnTo>
                      <a:lnTo>
                        <a:pt x="21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5" name="Freeform 2233"/>
                <p:cNvSpPr>
                  <a:spLocks/>
                </p:cNvSpPr>
                <p:nvPr/>
              </p:nvSpPr>
              <p:spPr bwMode="auto">
                <a:xfrm>
                  <a:off x="4129" y="1865"/>
                  <a:ext cx="35" cy="12"/>
                </a:xfrm>
                <a:custGeom>
                  <a:avLst/>
                  <a:gdLst>
                    <a:gd name="T0" fmla="*/ 0 w 213"/>
                    <a:gd name="T1" fmla="*/ 0 h 72"/>
                    <a:gd name="T2" fmla="*/ 0 w 213"/>
                    <a:gd name="T3" fmla="*/ 0 h 72"/>
                    <a:gd name="T4" fmla="*/ 0 w 213"/>
                    <a:gd name="T5" fmla="*/ 0 h 72"/>
                    <a:gd name="T6" fmla="*/ 0 w 213"/>
                    <a:gd name="T7" fmla="*/ 0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2"/>
                    <a:gd name="T14" fmla="*/ 213 w 21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2">
                      <a:moveTo>
                        <a:pt x="0" y="0"/>
                      </a:moveTo>
                      <a:lnTo>
                        <a:pt x="0" y="72"/>
                      </a:lnTo>
                      <a:lnTo>
                        <a:pt x="21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6" name="Freeform 2234"/>
                <p:cNvSpPr>
                  <a:spLocks/>
                </p:cNvSpPr>
                <p:nvPr/>
              </p:nvSpPr>
              <p:spPr bwMode="auto">
                <a:xfrm>
                  <a:off x="4209" y="1817"/>
                  <a:ext cx="25" cy="44"/>
                </a:xfrm>
                <a:custGeom>
                  <a:avLst/>
                  <a:gdLst>
                    <a:gd name="T0" fmla="*/ 0 w 149"/>
                    <a:gd name="T1" fmla="*/ 0 h 265"/>
                    <a:gd name="T2" fmla="*/ 0 w 149"/>
                    <a:gd name="T3" fmla="*/ 0 h 265"/>
                    <a:gd name="T4" fmla="*/ 0 w 149"/>
                    <a:gd name="T5" fmla="*/ 0 h 265"/>
                    <a:gd name="T6" fmla="*/ 0 w 149"/>
                    <a:gd name="T7" fmla="*/ 0 h 265"/>
                    <a:gd name="T8" fmla="*/ 0 w 149"/>
                    <a:gd name="T9" fmla="*/ 0 h 265"/>
                    <a:gd name="T10" fmla="*/ 0 w 149"/>
                    <a:gd name="T11" fmla="*/ 0 h 265"/>
                    <a:gd name="T12" fmla="*/ 0 w 149"/>
                    <a:gd name="T13" fmla="*/ 0 h 265"/>
                    <a:gd name="T14" fmla="*/ 0 w 149"/>
                    <a:gd name="T15" fmla="*/ 0 h 265"/>
                    <a:gd name="T16" fmla="*/ 0 w 149"/>
                    <a:gd name="T17" fmla="*/ 0 h 265"/>
                    <a:gd name="T18" fmla="*/ 0 w 149"/>
                    <a:gd name="T19" fmla="*/ 0 h 265"/>
                    <a:gd name="T20" fmla="*/ 0 w 149"/>
                    <a:gd name="T21" fmla="*/ 0 h 265"/>
                    <a:gd name="T22" fmla="*/ 0 w 149"/>
                    <a:gd name="T23" fmla="*/ 0 h 265"/>
                    <a:gd name="T24" fmla="*/ 0 w 149"/>
                    <a:gd name="T25" fmla="*/ 0 h 265"/>
                    <a:gd name="T26" fmla="*/ 0 w 149"/>
                    <a:gd name="T27" fmla="*/ 0 h 265"/>
                    <a:gd name="T28" fmla="*/ 0 w 149"/>
                    <a:gd name="T29" fmla="*/ 0 h 265"/>
                    <a:gd name="T30" fmla="*/ 0 w 149"/>
                    <a:gd name="T31" fmla="*/ 0 h 265"/>
                    <a:gd name="T32" fmla="*/ 0 w 149"/>
                    <a:gd name="T33" fmla="*/ 0 h 2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49"/>
                    <a:gd name="T52" fmla="*/ 0 h 265"/>
                    <a:gd name="T53" fmla="*/ 149 w 149"/>
                    <a:gd name="T54" fmla="*/ 265 h 26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49" h="265">
                      <a:moveTo>
                        <a:pt x="0" y="265"/>
                      </a:moveTo>
                      <a:lnTo>
                        <a:pt x="38" y="250"/>
                      </a:lnTo>
                      <a:lnTo>
                        <a:pt x="75" y="222"/>
                      </a:lnTo>
                      <a:lnTo>
                        <a:pt x="111" y="177"/>
                      </a:lnTo>
                      <a:lnTo>
                        <a:pt x="141" y="67"/>
                      </a:lnTo>
                      <a:lnTo>
                        <a:pt x="149" y="44"/>
                      </a:lnTo>
                      <a:lnTo>
                        <a:pt x="149" y="29"/>
                      </a:lnTo>
                      <a:lnTo>
                        <a:pt x="141" y="14"/>
                      </a:lnTo>
                      <a:lnTo>
                        <a:pt x="119" y="0"/>
                      </a:lnTo>
                      <a:lnTo>
                        <a:pt x="81" y="0"/>
                      </a:lnTo>
                      <a:lnTo>
                        <a:pt x="53" y="14"/>
                      </a:lnTo>
                      <a:lnTo>
                        <a:pt x="30" y="37"/>
                      </a:lnTo>
                      <a:lnTo>
                        <a:pt x="15" y="103"/>
                      </a:lnTo>
                      <a:lnTo>
                        <a:pt x="15" y="125"/>
                      </a:lnTo>
                      <a:lnTo>
                        <a:pt x="30" y="140"/>
                      </a:lnTo>
                      <a:lnTo>
                        <a:pt x="53" y="148"/>
                      </a:lnTo>
                      <a:lnTo>
                        <a:pt x="119" y="14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7" name="Line 2235"/>
                <p:cNvSpPr>
                  <a:spLocks noChangeShapeType="1"/>
                </p:cNvSpPr>
                <p:nvPr/>
              </p:nvSpPr>
              <p:spPr bwMode="auto">
                <a:xfrm>
                  <a:off x="4058" y="1922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8" name="Line 2236"/>
                <p:cNvSpPr>
                  <a:spLocks noChangeShapeType="1"/>
                </p:cNvSpPr>
                <p:nvPr/>
              </p:nvSpPr>
              <p:spPr bwMode="auto">
                <a:xfrm>
                  <a:off x="4164" y="1901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9" name="Line 2237"/>
                <p:cNvSpPr>
                  <a:spLocks noChangeShapeType="1"/>
                </p:cNvSpPr>
                <p:nvPr/>
              </p:nvSpPr>
              <p:spPr bwMode="auto">
                <a:xfrm>
                  <a:off x="4164" y="1871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0" name="Line 2238"/>
                <p:cNvSpPr>
                  <a:spLocks noChangeShapeType="1"/>
                </p:cNvSpPr>
                <p:nvPr/>
              </p:nvSpPr>
              <p:spPr bwMode="auto">
                <a:xfrm flipV="1">
                  <a:off x="4058" y="1964"/>
                  <a:ext cx="1" cy="4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1" name="Line 2239"/>
                <p:cNvSpPr>
                  <a:spLocks noChangeShapeType="1"/>
                </p:cNvSpPr>
                <p:nvPr/>
              </p:nvSpPr>
              <p:spPr bwMode="auto">
                <a:xfrm flipV="1">
                  <a:off x="4400" y="1964"/>
                  <a:ext cx="1" cy="4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2" name="Line 2240"/>
                <p:cNvSpPr>
                  <a:spLocks noChangeShapeType="1"/>
                </p:cNvSpPr>
                <p:nvPr/>
              </p:nvSpPr>
              <p:spPr bwMode="auto">
                <a:xfrm>
                  <a:off x="4093" y="1979"/>
                  <a:ext cx="272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3" name="Freeform 2241"/>
                <p:cNvSpPr>
                  <a:spLocks/>
                </p:cNvSpPr>
                <p:nvPr/>
              </p:nvSpPr>
              <p:spPr bwMode="auto">
                <a:xfrm>
                  <a:off x="4058" y="1973"/>
                  <a:ext cx="35" cy="12"/>
                </a:xfrm>
                <a:custGeom>
                  <a:avLst/>
                  <a:gdLst>
                    <a:gd name="T0" fmla="*/ 0 w 213"/>
                    <a:gd name="T1" fmla="*/ 0 h 71"/>
                    <a:gd name="T2" fmla="*/ 0 w 213"/>
                    <a:gd name="T3" fmla="*/ 0 h 71"/>
                    <a:gd name="T4" fmla="*/ 0 w 213"/>
                    <a:gd name="T5" fmla="*/ 0 h 71"/>
                    <a:gd name="T6" fmla="*/ 0 w 213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1"/>
                    <a:gd name="T14" fmla="*/ 213 w 213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1">
                      <a:moveTo>
                        <a:pt x="213" y="0"/>
                      </a:moveTo>
                      <a:lnTo>
                        <a:pt x="213" y="71"/>
                      </a:lnTo>
                      <a:lnTo>
                        <a:pt x="0" y="36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4" name="Freeform 2242"/>
                <p:cNvSpPr>
                  <a:spLocks/>
                </p:cNvSpPr>
                <p:nvPr/>
              </p:nvSpPr>
              <p:spPr bwMode="auto">
                <a:xfrm>
                  <a:off x="4058" y="1973"/>
                  <a:ext cx="35" cy="12"/>
                </a:xfrm>
                <a:custGeom>
                  <a:avLst/>
                  <a:gdLst>
                    <a:gd name="T0" fmla="*/ 0 w 213"/>
                    <a:gd name="T1" fmla="*/ 0 h 71"/>
                    <a:gd name="T2" fmla="*/ 0 w 213"/>
                    <a:gd name="T3" fmla="*/ 0 h 71"/>
                    <a:gd name="T4" fmla="*/ 0 w 213"/>
                    <a:gd name="T5" fmla="*/ 0 h 71"/>
                    <a:gd name="T6" fmla="*/ 0 w 213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1"/>
                    <a:gd name="T14" fmla="*/ 213 w 213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1">
                      <a:moveTo>
                        <a:pt x="213" y="0"/>
                      </a:moveTo>
                      <a:lnTo>
                        <a:pt x="213" y="71"/>
                      </a:lnTo>
                      <a:lnTo>
                        <a:pt x="0" y="36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5" name="Freeform 2243"/>
                <p:cNvSpPr>
                  <a:spLocks/>
                </p:cNvSpPr>
                <p:nvPr/>
              </p:nvSpPr>
              <p:spPr bwMode="auto">
                <a:xfrm>
                  <a:off x="4365" y="1973"/>
                  <a:ext cx="35" cy="12"/>
                </a:xfrm>
                <a:custGeom>
                  <a:avLst/>
                  <a:gdLst>
                    <a:gd name="T0" fmla="*/ 0 w 212"/>
                    <a:gd name="T1" fmla="*/ 0 h 71"/>
                    <a:gd name="T2" fmla="*/ 0 w 212"/>
                    <a:gd name="T3" fmla="*/ 0 h 71"/>
                    <a:gd name="T4" fmla="*/ 0 w 212"/>
                    <a:gd name="T5" fmla="*/ 0 h 71"/>
                    <a:gd name="T6" fmla="*/ 0 w 212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2"/>
                    <a:gd name="T13" fmla="*/ 0 h 71"/>
                    <a:gd name="T14" fmla="*/ 212 w 212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2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212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6" name="Freeform 2244"/>
                <p:cNvSpPr>
                  <a:spLocks/>
                </p:cNvSpPr>
                <p:nvPr/>
              </p:nvSpPr>
              <p:spPr bwMode="auto">
                <a:xfrm>
                  <a:off x="4365" y="1973"/>
                  <a:ext cx="35" cy="12"/>
                </a:xfrm>
                <a:custGeom>
                  <a:avLst/>
                  <a:gdLst>
                    <a:gd name="T0" fmla="*/ 0 w 212"/>
                    <a:gd name="T1" fmla="*/ 0 h 71"/>
                    <a:gd name="T2" fmla="*/ 0 w 212"/>
                    <a:gd name="T3" fmla="*/ 0 h 71"/>
                    <a:gd name="T4" fmla="*/ 0 w 212"/>
                    <a:gd name="T5" fmla="*/ 0 h 71"/>
                    <a:gd name="T6" fmla="*/ 0 w 212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2"/>
                    <a:gd name="T13" fmla="*/ 0 h 71"/>
                    <a:gd name="T14" fmla="*/ 212 w 212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2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212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7" name="Freeform 2245"/>
                <p:cNvSpPr>
                  <a:spLocks/>
                </p:cNvSpPr>
                <p:nvPr/>
              </p:nvSpPr>
              <p:spPr bwMode="auto">
                <a:xfrm>
                  <a:off x="4197" y="1925"/>
                  <a:ext cx="30" cy="44"/>
                </a:xfrm>
                <a:custGeom>
                  <a:avLst/>
                  <a:gdLst>
                    <a:gd name="T0" fmla="*/ 0 w 177"/>
                    <a:gd name="T1" fmla="*/ 0 h 265"/>
                    <a:gd name="T2" fmla="*/ 0 w 177"/>
                    <a:gd name="T3" fmla="*/ 0 h 265"/>
                    <a:gd name="T4" fmla="*/ 0 w 177"/>
                    <a:gd name="T5" fmla="*/ 0 h 265"/>
                    <a:gd name="T6" fmla="*/ 0 w 177"/>
                    <a:gd name="T7" fmla="*/ 0 h 265"/>
                    <a:gd name="T8" fmla="*/ 0 w 177"/>
                    <a:gd name="T9" fmla="*/ 0 h 265"/>
                    <a:gd name="T10" fmla="*/ 0 w 177"/>
                    <a:gd name="T11" fmla="*/ 0 h 265"/>
                    <a:gd name="T12" fmla="*/ 0 w 177"/>
                    <a:gd name="T13" fmla="*/ 0 h 265"/>
                    <a:gd name="T14" fmla="*/ 0 w 177"/>
                    <a:gd name="T15" fmla="*/ 0 h 265"/>
                    <a:gd name="T16" fmla="*/ 0 w 177"/>
                    <a:gd name="T17" fmla="*/ 0 h 265"/>
                    <a:gd name="T18" fmla="*/ 0 w 177"/>
                    <a:gd name="T19" fmla="*/ 0 h 265"/>
                    <a:gd name="T20" fmla="*/ 0 w 177"/>
                    <a:gd name="T21" fmla="*/ 0 h 265"/>
                    <a:gd name="T22" fmla="*/ 0 w 177"/>
                    <a:gd name="T23" fmla="*/ 0 h 26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77"/>
                    <a:gd name="T37" fmla="*/ 0 h 265"/>
                    <a:gd name="T38" fmla="*/ 177 w 177"/>
                    <a:gd name="T39" fmla="*/ 265 h 26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77" h="265">
                      <a:moveTo>
                        <a:pt x="117" y="265"/>
                      </a:moveTo>
                      <a:lnTo>
                        <a:pt x="0" y="265"/>
                      </a:lnTo>
                      <a:lnTo>
                        <a:pt x="155" y="89"/>
                      </a:lnTo>
                      <a:lnTo>
                        <a:pt x="170" y="66"/>
                      </a:lnTo>
                      <a:lnTo>
                        <a:pt x="177" y="44"/>
                      </a:lnTo>
                      <a:lnTo>
                        <a:pt x="177" y="29"/>
                      </a:lnTo>
                      <a:lnTo>
                        <a:pt x="170" y="14"/>
                      </a:lnTo>
                      <a:lnTo>
                        <a:pt x="147" y="0"/>
                      </a:lnTo>
                      <a:lnTo>
                        <a:pt x="117" y="0"/>
                      </a:lnTo>
                      <a:lnTo>
                        <a:pt x="88" y="8"/>
                      </a:lnTo>
                      <a:lnTo>
                        <a:pt x="66" y="22"/>
                      </a:lnTo>
                      <a:lnTo>
                        <a:pt x="58" y="3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8" name="Freeform 2246"/>
                <p:cNvSpPr>
                  <a:spLocks/>
                </p:cNvSpPr>
                <p:nvPr/>
              </p:nvSpPr>
              <p:spPr bwMode="auto">
                <a:xfrm>
                  <a:off x="4237" y="1925"/>
                  <a:ext cx="24" cy="44"/>
                </a:xfrm>
                <a:custGeom>
                  <a:avLst/>
                  <a:gdLst>
                    <a:gd name="T0" fmla="*/ 0 w 147"/>
                    <a:gd name="T1" fmla="*/ 0 h 265"/>
                    <a:gd name="T2" fmla="*/ 0 w 147"/>
                    <a:gd name="T3" fmla="*/ 0 h 265"/>
                    <a:gd name="T4" fmla="*/ 0 w 147"/>
                    <a:gd name="T5" fmla="*/ 0 h 265"/>
                    <a:gd name="T6" fmla="*/ 0 w 147"/>
                    <a:gd name="T7" fmla="*/ 0 h 265"/>
                    <a:gd name="T8" fmla="*/ 0 w 147"/>
                    <a:gd name="T9" fmla="*/ 0 h 265"/>
                    <a:gd name="T10" fmla="*/ 0 w 147"/>
                    <a:gd name="T11" fmla="*/ 0 h 265"/>
                    <a:gd name="T12" fmla="*/ 0 w 147"/>
                    <a:gd name="T13" fmla="*/ 0 h 265"/>
                    <a:gd name="T14" fmla="*/ 0 w 147"/>
                    <a:gd name="T15" fmla="*/ 0 h 265"/>
                    <a:gd name="T16" fmla="*/ 0 w 147"/>
                    <a:gd name="T17" fmla="*/ 0 h 265"/>
                    <a:gd name="T18" fmla="*/ 0 w 147"/>
                    <a:gd name="T19" fmla="*/ 0 h 265"/>
                    <a:gd name="T20" fmla="*/ 0 w 147"/>
                    <a:gd name="T21" fmla="*/ 0 h 265"/>
                    <a:gd name="T22" fmla="*/ 0 w 147"/>
                    <a:gd name="T23" fmla="*/ 0 h 265"/>
                    <a:gd name="T24" fmla="*/ 0 w 147"/>
                    <a:gd name="T25" fmla="*/ 0 h 265"/>
                    <a:gd name="T26" fmla="*/ 0 w 147"/>
                    <a:gd name="T27" fmla="*/ 0 h 265"/>
                    <a:gd name="T28" fmla="*/ 0 w 147"/>
                    <a:gd name="T29" fmla="*/ 0 h 265"/>
                    <a:gd name="T30" fmla="*/ 0 w 147"/>
                    <a:gd name="T31" fmla="*/ 0 h 265"/>
                    <a:gd name="T32" fmla="*/ 0 w 147"/>
                    <a:gd name="T33" fmla="*/ 0 h 2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47"/>
                    <a:gd name="T52" fmla="*/ 0 h 265"/>
                    <a:gd name="T53" fmla="*/ 147 w 147"/>
                    <a:gd name="T54" fmla="*/ 265 h 26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47" h="265">
                      <a:moveTo>
                        <a:pt x="0" y="265"/>
                      </a:moveTo>
                      <a:lnTo>
                        <a:pt x="36" y="251"/>
                      </a:lnTo>
                      <a:lnTo>
                        <a:pt x="74" y="221"/>
                      </a:lnTo>
                      <a:lnTo>
                        <a:pt x="110" y="177"/>
                      </a:lnTo>
                      <a:lnTo>
                        <a:pt x="140" y="66"/>
                      </a:lnTo>
                      <a:lnTo>
                        <a:pt x="147" y="44"/>
                      </a:lnTo>
                      <a:lnTo>
                        <a:pt x="147" y="29"/>
                      </a:lnTo>
                      <a:lnTo>
                        <a:pt x="140" y="14"/>
                      </a:lnTo>
                      <a:lnTo>
                        <a:pt x="117" y="0"/>
                      </a:lnTo>
                      <a:lnTo>
                        <a:pt x="81" y="0"/>
                      </a:lnTo>
                      <a:lnTo>
                        <a:pt x="51" y="14"/>
                      </a:lnTo>
                      <a:lnTo>
                        <a:pt x="29" y="37"/>
                      </a:lnTo>
                      <a:lnTo>
                        <a:pt x="15" y="103"/>
                      </a:lnTo>
                      <a:lnTo>
                        <a:pt x="15" y="125"/>
                      </a:lnTo>
                      <a:lnTo>
                        <a:pt x="29" y="140"/>
                      </a:lnTo>
                      <a:lnTo>
                        <a:pt x="51" y="148"/>
                      </a:lnTo>
                      <a:lnTo>
                        <a:pt x="117" y="14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9" name="Line 2247"/>
                <p:cNvSpPr>
                  <a:spLocks noChangeShapeType="1"/>
                </p:cNvSpPr>
                <p:nvPr/>
              </p:nvSpPr>
              <p:spPr bwMode="auto">
                <a:xfrm>
                  <a:off x="4058" y="2007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20" name="Line 2248"/>
                <p:cNvSpPr>
                  <a:spLocks noChangeShapeType="1"/>
                </p:cNvSpPr>
                <p:nvPr/>
              </p:nvSpPr>
              <p:spPr bwMode="auto">
                <a:xfrm>
                  <a:off x="4400" y="2006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21" name="Line 2249"/>
                <p:cNvSpPr>
                  <a:spLocks noChangeShapeType="1"/>
                </p:cNvSpPr>
                <p:nvPr/>
              </p:nvSpPr>
              <p:spPr bwMode="auto">
                <a:xfrm>
                  <a:off x="4400" y="1979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22" name="Line 2250"/>
                <p:cNvSpPr>
                  <a:spLocks noChangeShapeType="1"/>
                </p:cNvSpPr>
                <p:nvPr/>
              </p:nvSpPr>
              <p:spPr bwMode="auto">
                <a:xfrm flipV="1">
                  <a:off x="4058" y="2323"/>
                  <a:ext cx="1" cy="6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23" name="Line 2251"/>
                <p:cNvSpPr>
                  <a:spLocks noChangeShapeType="1"/>
                </p:cNvSpPr>
                <p:nvPr/>
              </p:nvSpPr>
              <p:spPr bwMode="auto">
                <a:xfrm flipV="1">
                  <a:off x="3952" y="2323"/>
                  <a:ext cx="1" cy="13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24" name="Line 2252"/>
                <p:cNvSpPr>
                  <a:spLocks noChangeShapeType="1"/>
                </p:cNvSpPr>
                <p:nvPr/>
              </p:nvSpPr>
              <p:spPr bwMode="auto">
                <a:xfrm flipH="1">
                  <a:off x="3987" y="2337"/>
                  <a:ext cx="36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25" name="Freeform 2253"/>
                <p:cNvSpPr>
                  <a:spLocks/>
                </p:cNvSpPr>
                <p:nvPr/>
              </p:nvSpPr>
              <p:spPr bwMode="auto">
                <a:xfrm>
                  <a:off x="4023" y="2332"/>
                  <a:ext cx="35" cy="11"/>
                </a:xfrm>
                <a:custGeom>
                  <a:avLst/>
                  <a:gdLst>
                    <a:gd name="T0" fmla="*/ 0 w 213"/>
                    <a:gd name="T1" fmla="*/ 0 h 70"/>
                    <a:gd name="T2" fmla="*/ 0 w 213"/>
                    <a:gd name="T3" fmla="*/ 0 h 70"/>
                    <a:gd name="T4" fmla="*/ 0 w 213"/>
                    <a:gd name="T5" fmla="*/ 0 h 70"/>
                    <a:gd name="T6" fmla="*/ 0 w 213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0"/>
                    <a:gd name="T14" fmla="*/ 213 w 213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0">
                      <a:moveTo>
                        <a:pt x="0" y="0"/>
                      </a:moveTo>
                      <a:lnTo>
                        <a:pt x="0" y="70"/>
                      </a:lnTo>
                      <a:lnTo>
                        <a:pt x="21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26" name="Freeform 2254"/>
                <p:cNvSpPr>
                  <a:spLocks/>
                </p:cNvSpPr>
                <p:nvPr/>
              </p:nvSpPr>
              <p:spPr bwMode="auto">
                <a:xfrm>
                  <a:off x="4023" y="2332"/>
                  <a:ext cx="35" cy="11"/>
                </a:xfrm>
                <a:custGeom>
                  <a:avLst/>
                  <a:gdLst>
                    <a:gd name="T0" fmla="*/ 0 w 213"/>
                    <a:gd name="T1" fmla="*/ 0 h 70"/>
                    <a:gd name="T2" fmla="*/ 0 w 213"/>
                    <a:gd name="T3" fmla="*/ 0 h 70"/>
                    <a:gd name="T4" fmla="*/ 0 w 213"/>
                    <a:gd name="T5" fmla="*/ 0 h 70"/>
                    <a:gd name="T6" fmla="*/ 0 w 213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0"/>
                    <a:gd name="T14" fmla="*/ 213 w 213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0">
                      <a:moveTo>
                        <a:pt x="0" y="0"/>
                      </a:moveTo>
                      <a:lnTo>
                        <a:pt x="0" y="70"/>
                      </a:lnTo>
                      <a:lnTo>
                        <a:pt x="21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27" name="Freeform 2255"/>
                <p:cNvSpPr>
                  <a:spLocks/>
                </p:cNvSpPr>
                <p:nvPr/>
              </p:nvSpPr>
              <p:spPr bwMode="auto">
                <a:xfrm>
                  <a:off x="3952" y="2332"/>
                  <a:ext cx="35" cy="11"/>
                </a:xfrm>
                <a:custGeom>
                  <a:avLst/>
                  <a:gdLst>
                    <a:gd name="T0" fmla="*/ 0 w 212"/>
                    <a:gd name="T1" fmla="*/ 0 h 70"/>
                    <a:gd name="T2" fmla="*/ 0 w 212"/>
                    <a:gd name="T3" fmla="*/ 0 h 70"/>
                    <a:gd name="T4" fmla="*/ 0 w 212"/>
                    <a:gd name="T5" fmla="*/ 0 h 70"/>
                    <a:gd name="T6" fmla="*/ 0 w 212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2"/>
                    <a:gd name="T13" fmla="*/ 0 h 70"/>
                    <a:gd name="T14" fmla="*/ 212 w 212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2" h="70">
                      <a:moveTo>
                        <a:pt x="212" y="0"/>
                      </a:moveTo>
                      <a:lnTo>
                        <a:pt x="212" y="70"/>
                      </a:lnTo>
                      <a:lnTo>
                        <a:pt x="0" y="35"/>
                      </a:ln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28" name="Freeform 2256"/>
                <p:cNvSpPr>
                  <a:spLocks/>
                </p:cNvSpPr>
                <p:nvPr/>
              </p:nvSpPr>
              <p:spPr bwMode="auto">
                <a:xfrm>
                  <a:off x="3952" y="2332"/>
                  <a:ext cx="35" cy="11"/>
                </a:xfrm>
                <a:custGeom>
                  <a:avLst/>
                  <a:gdLst>
                    <a:gd name="T0" fmla="*/ 0 w 212"/>
                    <a:gd name="T1" fmla="*/ 0 h 70"/>
                    <a:gd name="T2" fmla="*/ 0 w 212"/>
                    <a:gd name="T3" fmla="*/ 0 h 70"/>
                    <a:gd name="T4" fmla="*/ 0 w 212"/>
                    <a:gd name="T5" fmla="*/ 0 h 70"/>
                    <a:gd name="T6" fmla="*/ 0 w 212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2"/>
                    <a:gd name="T13" fmla="*/ 0 h 70"/>
                    <a:gd name="T14" fmla="*/ 212 w 212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2" h="70">
                      <a:moveTo>
                        <a:pt x="212" y="0"/>
                      </a:moveTo>
                      <a:lnTo>
                        <a:pt x="212" y="70"/>
                      </a:lnTo>
                      <a:lnTo>
                        <a:pt x="0" y="35"/>
                      </a:lnTo>
                      <a:lnTo>
                        <a:pt x="212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29" name="Freeform 2257"/>
                <p:cNvSpPr>
                  <a:spLocks/>
                </p:cNvSpPr>
                <p:nvPr/>
              </p:nvSpPr>
              <p:spPr bwMode="auto">
                <a:xfrm>
                  <a:off x="3993" y="2283"/>
                  <a:ext cx="24" cy="45"/>
                </a:xfrm>
                <a:custGeom>
                  <a:avLst/>
                  <a:gdLst>
                    <a:gd name="T0" fmla="*/ 0 w 147"/>
                    <a:gd name="T1" fmla="*/ 0 h 265"/>
                    <a:gd name="T2" fmla="*/ 0 w 147"/>
                    <a:gd name="T3" fmla="*/ 0 h 265"/>
                    <a:gd name="T4" fmla="*/ 0 w 147"/>
                    <a:gd name="T5" fmla="*/ 0 h 265"/>
                    <a:gd name="T6" fmla="*/ 0 w 147"/>
                    <a:gd name="T7" fmla="*/ 0 h 265"/>
                    <a:gd name="T8" fmla="*/ 0 w 147"/>
                    <a:gd name="T9" fmla="*/ 0 h 265"/>
                    <a:gd name="T10" fmla="*/ 0 w 147"/>
                    <a:gd name="T11" fmla="*/ 0 h 265"/>
                    <a:gd name="T12" fmla="*/ 0 w 147"/>
                    <a:gd name="T13" fmla="*/ 0 h 265"/>
                    <a:gd name="T14" fmla="*/ 0 w 147"/>
                    <a:gd name="T15" fmla="*/ 0 h 265"/>
                    <a:gd name="T16" fmla="*/ 0 w 147"/>
                    <a:gd name="T17" fmla="*/ 0 h 265"/>
                    <a:gd name="T18" fmla="*/ 0 w 147"/>
                    <a:gd name="T19" fmla="*/ 0 h 265"/>
                    <a:gd name="T20" fmla="*/ 0 w 147"/>
                    <a:gd name="T21" fmla="*/ 0 h 265"/>
                    <a:gd name="T22" fmla="*/ 0 w 147"/>
                    <a:gd name="T23" fmla="*/ 0 h 265"/>
                    <a:gd name="T24" fmla="*/ 0 w 147"/>
                    <a:gd name="T25" fmla="*/ 0 h 265"/>
                    <a:gd name="T26" fmla="*/ 0 w 147"/>
                    <a:gd name="T27" fmla="*/ 0 h 265"/>
                    <a:gd name="T28" fmla="*/ 0 w 147"/>
                    <a:gd name="T29" fmla="*/ 0 h 265"/>
                    <a:gd name="T30" fmla="*/ 0 w 147"/>
                    <a:gd name="T31" fmla="*/ 0 h 265"/>
                    <a:gd name="T32" fmla="*/ 0 w 147"/>
                    <a:gd name="T33" fmla="*/ 0 h 2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47"/>
                    <a:gd name="T52" fmla="*/ 0 h 265"/>
                    <a:gd name="T53" fmla="*/ 147 w 147"/>
                    <a:gd name="T54" fmla="*/ 265 h 26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47" h="265">
                      <a:moveTo>
                        <a:pt x="0" y="265"/>
                      </a:moveTo>
                      <a:lnTo>
                        <a:pt x="36" y="251"/>
                      </a:lnTo>
                      <a:lnTo>
                        <a:pt x="73" y="221"/>
                      </a:lnTo>
                      <a:lnTo>
                        <a:pt x="110" y="177"/>
                      </a:lnTo>
                      <a:lnTo>
                        <a:pt x="140" y="66"/>
                      </a:lnTo>
                      <a:lnTo>
                        <a:pt x="147" y="44"/>
                      </a:lnTo>
                      <a:lnTo>
                        <a:pt x="147" y="29"/>
                      </a:lnTo>
                      <a:lnTo>
                        <a:pt x="140" y="15"/>
                      </a:lnTo>
                      <a:lnTo>
                        <a:pt x="117" y="0"/>
                      </a:lnTo>
                      <a:lnTo>
                        <a:pt x="81" y="0"/>
                      </a:lnTo>
                      <a:lnTo>
                        <a:pt x="51" y="15"/>
                      </a:lnTo>
                      <a:lnTo>
                        <a:pt x="29" y="36"/>
                      </a:lnTo>
                      <a:lnTo>
                        <a:pt x="15" y="103"/>
                      </a:lnTo>
                      <a:lnTo>
                        <a:pt x="15" y="125"/>
                      </a:lnTo>
                      <a:lnTo>
                        <a:pt x="29" y="140"/>
                      </a:lnTo>
                      <a:lnTo>
                        <a:pt x="51" y="148"/>
                      </a:lnTo>
                      <a:lnTo>
                        <a:pt x="117" y="14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0" name="Line 2258"/>
                <p:cNvSpPr>
                  <a:spLocks noChangeShapeType="1"/>
                </p:cNvSpPr>
                <p:nvPr/>
              </p:nvSpPr>
              <p:spPr bwMode="auto">
                <a:xfrm>
                  <a:off x="4058" y="2388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1" name="Line 2259"/>
                <p:cNvSpPr>
                  <a:spLocks noChangeShapeType="1"/>
                </p:cNvSpPr>
                <p:nvPr/>
              </p:nvSpPr>
              <p:spPr bwMode="auto">
                <a:xfrm>
                  <a:off x="3952" y="2458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2" name="Line 2260"/>
                <p:cNvSpPr>
                  <a:spLocks noChangeShapeType="1"/>
                </p:cNvSpPr>
                <p:nvPr/>
              </p:nvSpPr>
              <p:spPr bwMode="auto">
                <a:xfrm>
                  <a:off x="3952" y="2337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3" name="Line 2261"/>
                <p:cNvSpPr>
                  <a:spLocks noChangeShapeType="1"/>
                </p:cNvSpPr>
                <p:nvPr/>
              </p:nvSpPr>
              <p:spPr bwMode="auto">
                <a:xfrm flipV="1">
                  <a:off x="4023" y="306"/>
                  <a:ext cx="1" cy="20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4" name="Line 2262"/>
                <p:cNvSpPr>
                  <a:spLocks noChangeShapeType="1"/>
                </p:cNvSpPr>
                <p:nvPr/>
              </p:nvSpPr>
              <p:spPr bwMode="auto">
                <a:xfrm flipV="1">
                  <a:off x="4436" y="306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5" name="Line 2263"/>
                <p:cNvSpPr>
                  <a:spLocks noChangeShapeType="1"/>
                </p:cNvSpPr>
                <p:nvPr/>
              </p:nvSpPr>
              <p:spPr bwMode="auto">
                <a:xfrm>
                  <a:off x="4058" y="320"/>
                  <a:ext cx="342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6" name="Freeform 2264"/>
                <p:cNvSpPr>
                  <a:spLocks/>
                </p:cNvSpPr>
                <p:nvPr/>
              </p:nvSpPr>
              <p:spPr bwMode="auto">
                <a:xfrm>
                  <a:off x="4023" y="314"/>
                  <a:ext cx="35" cy="12"/>
                </a:xfrm>
                <a:custGeom>
                  <a:avLst/>
                  <a:gdLst>
                    <a:gd name="T0" fmla="*/ 0 w 213"/>
                    <a:gd name="T1" fmla="*/ 0 h 70"/>
                    <a:gd name="T2" fmla="*/ 0 w 213"/>
                    <a:gd name="T3" fmla="*/ 0 h 70"/>
                    <a:gd name="T4" fmla="*/ 0 w 213"/>
                    <a:gd name="T5" fmla="*/ 0 h 70"/>
                    <a:gd name="T6" fmla="*/ 0 w 213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0"/>
                    <a:gd name="T14" fmla="*/ 213 w 213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0">
                      <a:moveTo>
                        <a:pt x="213" y="0"/>
                      </a:moveTo>
                      <a:lnTo>
                        <a:pt x="213" y="70"/>
                      </a:lnTo>
                      <a:lnTo>
                        <a:pt x="0" y="35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7" name="Freeform 2265"/>
                <p:cNvSpPr>
                  <a:spLocks/>
                </p:cNvSpPr>
                <p:nvPr/>
              </p:nvSpPr>
              <p:spPr bwMode="auto">
                <a:xfrm>
                  <a:off x="4023" y="314"/>
                  <a:ext cx="35" cy="12"/>
                </a:xfrm>
                <a:custGeom>
                  <a:avLst/>
                  <a:gdLst>
                    <a:gd name="T0" fmla="*/ 0 w 213"/>
                    <a:gd name="T1" fmla="*/ 0 h 70"/>
                    <a:gd name="T2" fmla="*/ 0 w 213"/>
                    <a:gd name="T3" fmla="*/ 0 h 70"/>
                    <a:gd name="T4" fmla="*/ 0 w 213"/>
                    <a:gd name="T5" fmla="*/ 0 h 70"/>
                    <a:gd name="T6" fmla="*/ 0 w 213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0"/>
                    <a:gd name="T14" fmla="*/ 213 w 213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0">
                      <a:moveTo>
                        <a:pt x="213" y="0"/>
                      </a:moveTo>
                      <a:lnTo>
                        <a:pt x="213" y="70"/>
                      </a:lnTo>
                      <a:lnTo>
                        <a:pt x="0" y="35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8" name="Freeform 2266"/>
                <p:cNvSpPr>
                  <a:spLocks/>
                </p:cNvSpPr>
                <p:nvPr/>
              </p:nvSpPr>
              <p:spPr bwMode="auto">
                <a:xfrm>
                  <a:off x="4400" y="314"/>
                  <a:ext cx="36" cy="12"/>
                </a:xfrm>
                <a:custGeom>
                  <a:avLst/>
                  <a:gdLst>
                    <a:gd name="T0" fmla="*/ 0 w 213"/>
                    <a:gd name="T1" fmla="*/ 0 h 70"/>
                    <a:gd name="T2" fmla="*/ 0 w 213"/>
                    <a:gd name="T3" fmla="*/ 0 h 70"/>
                    <a:gd name="T4" fmla="*/ 0 w 213"/>
                    <a:gd name="T5" fmla="*/ 0 h 70"/>
                    <a:gd name="T6" fmla="*/ 0 w 213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0"/>
                    <a:gd name="T14" fmla="*/ 213 w 213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0">
                      <a:moveTo>
                        <a:pt x="0" y="0"/>
                      </a:moveTo>
                      <a:lnTo>
                        <a:pt x="0" y="70"/>
                      </a:lnTo>
                      <a:lnTo>
                        <a:pt x="21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9" name="Freeform 2267"/>
                <p:cNvSpPr>
                  <a:spLocks/>
                </p:cNvSpPr>
                <p:nvPr/>
              </p:nvSpPr>
              <p:spPr bwMode="auto">
                <a:xfrm>
                  <a:off x="4400" y="314"/>
                  <a:ext cx="36" cy="12"/>
                </a:xfrm>
                <a:custGeom>
                  <a:avLst/>
                  <a:gdLst>
                    <a:gd name="T0" fmla="*/ 0 w 213"/>
                    <a:gd name="T1" fmla="*/ 0 h 70"/>
                    <a:gd name="T2" fmla="*/ 0 w 213"/>
                    <a:gd name="T3" fmla="*/ 0 h 70"/>
                    <a:gd name="T4" fmla="*/ 0 w 213"/>
                    <a:gd name="T5" fmla="*/ 0 h 70"/>
                    <a:gd name="T6" fmla="*/ 0 w 213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0"/>
                    <a:gd name="T14" fmla="*/ 213 w 213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0">
                      <a:moveTo>
                        <a:pt x="0" y="0"/>
                      </a:moveTo>
                      <a:lnTo>
                        <a:pt x="0" y="70"/>
                      </a:lnTo>
                      <a:lnTo>
                        <a:pt x="21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40" name="Freeform 2268"/>
                <p:cNvSpPr>
                  <a:spLocks/>
                </p:cNvSpPr>
                <p:nvPr/>
              </p:nvSpPr>
              <p:spPr bwMode="auto">
                <a:xfrm>
                  <a:off x="4207" y="286"/>
                  <a:ext cx="24" cy="25"/>
                </a:xfrm>
                <a:custGeom>
                  <a:avLst/>
                  <a:gdLst>
                    <a:gd name="T0" fmla="*/ 0 w 148"/>
                    <a:gd name="T1" fmla="*/ 0 h 147"/>
                    <a:gd name="T2" fmla="*/ 0 w 148"/>
                    <a:gd name="T3" fmla="*/ 0 h 147"/>
                    <a:gd name="T4" fmla="*/ 0 w 148"/>
                    <a:gd name="T5" fmla="*/ 0 h 147"/>
                    <a:gd name="T6" fmla="*/ 0 w 148"/>
                    <a:gd name="T7" fmla="*/ 0 h 147"/>
                    <a:gd name="T8" fmla="*/ 0 w 148"/>
                    <a:gd name="T9" fmla="*/ 0 h 147"/>
                    <a:gd name="T10" fmla="*/ 0 w 148"/>
                    <a:gd name="T11" fmla="*/ 0 h 147"/>
                    <a:gd name="T12" fmla="*/ 0 w 148"/>
                    <a:gd name="T13" fmla="*/ 0 h 147"/>
                    <a:gd name="T14" fmla="*/ 0 w 148"/>
                    <a:gd name="T15" fmla="*/ 0 h 147"/>
                    <a:gd name="T16" fmla="*/ 0 w 148"/>
                    <a:gd name="T17" fmla="*/ 0 h 147"/>
                    <a:gd name="T18" fmla="*/ 0 w 148"/>
                    <a:gd name="T19" fmla="*/ 0 h 147"/>
                    <a:gd name="T20" fmla="*/ 0 w 148"/>
                    <a:gd name="T21" fmla="*/ 0 h 1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8"/>
                    <a:gd name="T34" fmla="*/ 0 h 147"/>
                    <a:gd name="T35" fmla="*/ 148 w 148"/>
                    <a:gd name="T36" fmla="*/ 147 h 14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8" h="147">
                      <a:moveTo>
                        <a:pt x="0" y="147"/>
                      </a:moveTo>
                      <a:lnTo>
                        <a:pt x="59" y="147"/>
                      </a:lnTo>
                      <a:lnTo>
                        <a:pt x="95" y="140"/>
                      </a:lnTo>
                      <a:lnTo>
                        <a:pt x="118" y="125"/>
                      </a:lnTo>
                      <a:lnTo>
                        <a:pt x="133" y="103"/>
                      </a:lnTo>
                      <a:lnTo>
                        <a:pt x="148" y="51"/>
                      </a:lnTo>
                      <a:lnTo>
                        <a:pt x="148" y="30"/>
                      </a:lnTo>
                      <a:lnTo>
                        <a:pt x="140" y="15"/>
                      </a:lnTo>
                      <a:lnTo>
                        <a:pt x="125" y="7"/>
                      </a:lnTo>
                      <a:lnTo>
                        <a:pt x="103" y="0"/>
                      </a:lnTo>
                      <a:lnTo>
                        <a:pt x="7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41" name="Freeform 2269"/>
                <p:cNvSpPr>
                  <a:spLocks/>
                </p:cNvSpPr>
                <p:nvPr/>
              </p:nvSpPr>
              <p:spPr bwMode="auto">
                <a:xfrm>
                  <a:off x="4219" y="266"/>
                  <a:ext cx="18" cy="20"/>
                </a:xfrm>
                <a:custGeom>
                  <a:avLst/>
                  <a:gdLst>
                    <a:gd name="T0" fmla="*/ 0 w 110"/>
                    <a:gd name="T1" fmla="*/ 0 h 119"/>
                    <a:gd name="T2" fmla="*/ 0 w 110"/>
                    <a:gd name="T3" fmla="*/ 0 h 119"/>
                    <a:gd name="T4" fmla="*/ 0 w 110"/>
                    <a:gd name="T5" fmla="*/ 0 h 119"/>
                    <a:gd name="T6" fmla="*/ 0 w 110"/>
                    <a:gd name="T7" fmla="*/ 0 h 119"/>
                    <a:gd name="T8" fmla="*/ 0 w 110"/>
                    <a:gd name="T9" fmla="*/ 0 h 119"/>
                    <a:gd name="T10" fmla="*/ 0 w 110"/>
                    <a:gd name="T11" fmla="*/ 0 h 119"/>
                    <a:gd name="T12" fmla="*/ 0 w 110"/>
                    <a:gd name="T13" fmla="*/ 0 h 119"/>
                    <a:gd name="T14" fmla="*/ 0 w 110"/>
                    <a:gd name="T15" fmla="*/ 0 h 119"/>
                    <a:gd name="T16" fmla="*/ 0 w 110"/>
                    <a:gd name="T17" fmla="*/ 0 h 119"/>
                    <a:gd name="T18" fmla="*/ 0 w 110"/>
                    <a:gd name="T19" fmla="*/ 0 h 11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10"/>
                    <a:gd name="T31" fmla="*/ 0 h 119"/>
                    <a:gd name="T32" fmla="*/ 110 w 110"/>
                    <a:gd name="T33" fmla="*/ 119 h 119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10" h="119">
                      <a:moveTo>
                        <a:pt x="36" y="119"/>
                      </a:moveTo>
                      <a:lnTo>
                        <a:pt x="66" y="111"/>
                      </a:lnTo>
                      <a:lnTo>
                        <a:pt x="89" y="96"/>
                      </a:lnTo>
                      <a:lnTo>
                        <a:pt x="103" y="74"/>
                      </a:lnTo>
                      <a:lnTo>
                        <a:pt x="110" y="53"/>
                      </a:lnTo>
                      <a:lnTo>
                        <a:pt x="110" y="30"/>
                      </a:lnTo>
                      <a:lnTo>
                        <a:pt x="103" y="15"/>
                      </a:lnTo>
                      <a:lnTo>
                        <a:pt x="96" y="8"/>
                      </a:lnTo>
                      <a:lnTo>
                        <a:pt x="8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42" name="Freeform 2270"/>
                <p:cNvSpPr>
                  <a:spLocks/>
                </p:cNvSpPr>
                <p:nvPr/>
              </p:nvSpPr>
              <p:spPr bwMode="auto">
                <a:xfrm>
                  <a:off x="4241" y="266"/>
                  <a:ext cx="31" cy="45"/>
                </a:xfrm>
                <a:custGeom>
                  <a:avLst/>
                  <a:gdLst>
                    <a:gd name="T0" fmla="*/ 0 w 184"/>
                    <a:gd name="T1" fmla="*/ 0 h 266"/>
                    <a:gd name="T2" fmla="*/ 0 w 184"/>
                    <a:gd name="T3" fmla="*/ 0 h 266"/>
                    <a:gd name="T4" fmla="*/ 0 w 184"/>
                    <a:gd name="T5" fmla="*/ 0 h 266"/>
                    <a:gd name="T6" fmla="*/ 0 w 184"/>
                    <a:gd name="T7" fmla="*/ 0 h 266"/>
                    <a:gd name="T8" fmla="*/ 0 w 184"/>
                    <a:gd name="T9" fmla="*/ 0 h 266"/>
                    <a:gd name="T10" fmla="*/ 0 w 184"/>
                    <a:gd name="T11" fmla="*/ 0 h 266"/>
                    <a:gd name="T12" fmla="*/ 0 w 184"/>
                    <a:gd name="T13" fmla="*/ 0 h 266"/>
                    <a:gd name="T14" fmla="*/ 0 w 184"/>
                    <a:gd name="T15" fmla="*/ 0 h 266"/>
                    <a:gd name="T16" fmla="*/ 0 w 184"/>
                    <a:gd name="T17" fmla="*/ 0 h 266"/>
                    <a:gd name="T18" fmla="*/ 0 w 184"/>
                    <a:gd name="T19" fmla="*/ 0 h 266"/>
                    <a:gd name="T20" fmla="*/ 0 w 184"/>
                    <a:gd name="T21" fmla="*/ 0 h 266"/>
                    <a:gd name="T22" fmla="*/ 0 w 184"/>
                    <a:gd name="T23" fmla="*/ 0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84"/>
                    <a:gd name="T37" fmla="*/ 0 h 266"/>
                    <a:gd name="T38" fmla="*/ 184 w 184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84" h="266">
                      <a:moveTo>
                        <a:pt x="0" y="266"/>
                      </a:moveTo>
                      <a:lnTo>
                        <a:pt x="66" y="266"/>
                      </a:lnTo>
                      <a:lnTo>
                        <a:pt x="96" y="259"/>
                      </a:lnTo>
                      <a:lnTo>
                        <a:pt x="118" y="244"/>
                      </a:lnTo>
                      <a:lnTo>
                        <a:pt x="132" y="222"/>
                      </a:lnTo>
                      <a:lnTo>
                        <a:pt x="147" y="178"/>
                      </a:lnTo>
                      <a:lnTo>
                        <a:pt x="147" y="155"/>
                      </a:lnTo>
                      <a:lnTo>
                        <a:pt x="139" y="134"/>
                      </a:lnTo>
                      <a:lnTo>
                        <a:pt x="118" y="119"/>
                      </a:lnTo>
                      <a:lnTo>
                        <a:pt x="43" y="119"/>
                      </a:lnTo>
                      <a:lnTo>
                        <a:pt x="73" y="0"/>
                      </a:lnTo>
                      <a:lnTo>
                        <a:pt x="18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43" name="Line 2271"/>
                <p:cNvSpPr>
                  <a:spLocks noChangeShapeType="1"/>
                </p:cNvSpPr>
                <p:nvPr/>
              </p:nvSpPr>
              <p:spPr bwMode="auto">
                <a:xfrm>
                  <a:off x="4023" y="509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44" name="Line 2272"/>
                <p:cNvSpPr>
                  <a:spLocks noChangeShapeType="1"/>
                </p:cNvSpPr>
                <p:nvPr/>
              </p:nvSpPr>
              <p:spPr bwMode="auto">
                <a:xfrm>
                  <a:off x="4436" y="368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45" name="Line 2273"/>
                <p:cNvSpPr>
                  <a:spLocks noChangeShapeType="1"/>
                </p:cNvSpPr>
                <p:nvPr/>
              </p:nvSpPr>
              <p:spPr bwMode="auto">
                <a:xfrm>
                  <a:off x="4436" y="320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46" name="Line 2274"/>
                <p:cNvSpPr>
                  <a:spLocks noChangeShapeType="1"/>
                </p:cNvSpPr>
                <p:nvPr/>
              </p:nvSpPr>
              <p:spPr bwMode="auto">
                <a:xfrm>
                  <a:off x="3681" y="2972"/>
                  <a:ext cx="10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47" name="Line 2275"/>
                <p:cNvSpPr>
                  <a:spLocks noChangeShapeType="1"/>
                </p:cNvSpPr>
                <p:nvPr/>
              </p:nvSpPr>
              <p:spPr bwMode="auto">
                <a:xfrm>
                  <a:off x="3746" y="3232"/>
                  <a:ext cx="3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48" name="Line 2276"/>
                <p:cNvSpPr>
                  <a:spLocks noChangeShapeType="1"/>
                </p:cNvSpPr>
                <p:nvPr/>
              </p:nvSpPr>
              <p:spPr bwMode="auto">
                <a:xfrm>
                  <a:off x="3769" y="3008"/>
                  <a:ext cx="1" cy="18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49" name="Freeform 2277"/>
                <p:cNvSpPr>
                  <a:spLocks/>
                </p:cNvSpPr>
                <p:nvPr/>
              </p:nvSpPr>
              <p:spPr bwMode="auto">
                <a:xfrm>
                  <a:off x="3763" y="2972"/>
                  <a:ext cx="12" cy="36"/>
                </a:xfrm>
                <a:custGeom>
                  <a:avLst/>
                  <a:gdLst>
                    <a:gd name="T0" fmla="*/ 0 w 72"/>
                    <a:gd name="T1" fmla="*/ 0 h 212"/>
                    <a:gd name="T2" fmla="*/ 0 w 72"/>
                    <a:gd name="T3" fmla="*/ 0 h 212"/>
                    <a:gd name="T4" fmla="*/ 0 w 72"/>
                    <a:gd name="T5" fmla="*/ 0 h 212"/>
                    <a:gd name="T6" fmla="*/ 0 w 72"/>
                    <a:gd name="T7" fmla="*/ 0 h 2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212"/>
                    <a:gd name="T14" fmla="*/ 72 w 72"/>
                    <a:gd name="T15" fmla="*/ 212 h 2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212">
                      <a:moveTo>
                        <a:pt x="0" y="212"/>
                      </a:moveTo>
                      <a:lnTo>
                        <a:pt x="72" y="212"/>
                      </a:lnTo>
                      <a:lnTo>
                        <a:pt x="37" y="0"/>
                      </a:lnTo>
                      <a:lnTo>
                        <a:pt x="0" y="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50" name="Freeform 2278"/>
                <p:cNvSpPr>
                  <a:spLocks/>
                </p:cNvSpPr>
                <p:nvPr/>
              </p:nvSpPr>
              <p:spPr bwMode="auto">
                <a:xfrm>
                  <a:off x="3763" y="2972"/>
                  <a:ext cx="12" cy="36"/>
                </a:xfrm>
                <a:custGeom>
                  <a:avLst/>
                  <a:gdLst>
                    <a:gd name="T0" fmla="*/ 0 w 72"/>
                    <a:gd name="T1" fmla="*/ 0 h 212"/>
                    <a:gd name="T2" fmla="*/ 0 w 72"/>
                    <a:gd name="T3" fmla="*/ 0 h 212"/>
                    <a:gd name="T4" fmla="*/ 0 w 72"/>
                    <a:gd name="T5" fmla="*/ 0 h 212"/>
                    <a:gd name="T6" fmla="*/ 0 w 72"/>
                    <a:gd name="T7" fmla="*/ 0 h 2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212"/>
                    <a:gd name="T14" fmla="*/ 72 w 72"/>
                    <a:gd name="T15" fmla="*/ 212 h 2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212">
                      <a:moveTo>
                        <a:pt x="0" y="212"/>
                      </a:moveTo>
                      <a:lnTo>
                        <a:pt x="72" y="212"/>
                      </a:lnTo>
                      <a:lnTo>
                        <a:pt x="37" y="0"/>
                      </a:lnTo>
                      <a:lnTo>
                        <a:pt x="0" y="21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51" name="Freeform 2279"/>
                <p:cNvSpPr>
                  <a:spLocks/>
                </p:cNvSpPr>
                <p:nvPr/>
              </p:nvSpPr>
              <p:spPr bwMode="auto">
                <a:xfrm>
                  <a:off x="3763" y="3197"/>
                  <a:ext cx="12" cy="35"/>
                </a:xfrm>
                <a:custGeom>
                  <a:avLst/>
                  <a:gdLst>
                    <a:gd name="T0" fmla="*/ 0 w 72"/>
                    <a:gd name="T1" fmla="*/ 0 h 212"/>
                    <a:gd name="T2" fmla="*/ 0 w 72"/>
                    <a:gd name="T3" fmla="*/ 0 h 212"/>
                    <a:gd name="T4" fmla="*/ 0 w 72"/>
                    <a:gd name="T5" fmla="*/ 0 h 212"/>
                    <a:gd name="T6" fmla="*/ 0 w 72"/>
                    <a:gd name="T7" fmla="*/ 0 h 2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212"/>
                    <a:gd name="T14" fmla="*/ 72 w 72"/>
                    <a:gd name="T15" fmla="*/ 212 h 2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212">
                      <a:moveTo>
                        <a:pt x="0" y="0"/>
                      </a:moveTo>
                      <a:lnTo>
                        <a:pt x="72" y="0"/>
                      </a:lnTo>
                      <a:lnTo>
                        <a:pt x="37" y="2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52" name="Freeform 2280"/>
                <p:cNvSpPr>
                  <a:spLocks/>
                </p:cNvSpPr>
                <p:nvPr/>
              </p:nvSpPr>
              <p:spPr bwMode="auto">
                <a:xfrm>
                  <a:off x="3763" y="3197"/>
                  <a:ext cx="12" cy="35"/>
                </a:xfrm>
                <a:custGeom>
                  <a:avLst/>
                  <a:gdLst>
                    <a:gd name="T0" fmla="*/ 0 w 72"/>
                    <a:gd name="T1" fmla="*/ 0 h 212"/>
                    <a:gd name="T2" fmla="*/ 0 w 72"/>
                    <a:gd name="T3" fmla="*/ 0 h 212"/>
                    <a:gd name="T4" fmla="*/ 0 w 72"/>
                    <a:gd name="T5" fmla="*/ 0 h 212"/>
                    <a:gd name="T6" fmla="*/ 0 w 72"/>
                    <a:gd name="T7" fmla="*/ 0 h 2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212"/>
                    <a:gd name="T14" fmla="*/ 72 w 72"/>
                    <a:gd name="T15" fmla="*/ 212 h 2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212">
                      <a:moveTo>
                        <a:pt x="0" y="0"/>
                      </a:moveTo>
                      <a:lnTo>
                        <a:pt x="72" y="0"/>
                      </a:lnTo>
                      <a:lnTo>
                        <a:pt x="37" y="2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53" name="Freeform 2281"/>
                <p:cNvSpPr>
                  <a:spLocks/>
                </p:cNvSpPr>
                <p:nvPr/>
              </p:nvSpPr>
              <p:spPr bwMode="auto">
                <a:xfrm>
                  <a:off x="3715" y="3105"/>
                  <a:ext cx="44" cy="29"/>
                </a:xfrm>
                <a:custGeom>
                  <a:avLst/>
                  <a:gdLst>
                    <a:gd name="T0" fmla="*/ 0 w 265"/>
                    <a:gd name="T1" fmla="*/ 0 h 177"/>
                    <a:gd name="T2" fmla="*/ 0 w 265"/>
                    <a:gd name="T3" fmla="*/ 0 h 177"/>
                    <a:gd name="T4" fmla="*/ 0 w 265"/>
                    <a:gd name="T5" fmla="*/ 0 h 177"/>
                    <a:gd name="T6" fmla="*/ 0 w 265"/>
                    <a:gd name="T7" fmla="*/ 0 h 177"/>
                    <a:gd name="T8" fmla="*/ 0 w 265"/>
                    <a:gd name="T9" fmla="*/ 0 h 177"/>
                    <a:gd name="T10" fmla="*/ 0 w 265"/>
                    <a:gd name="T11" fmla="*/ 0 h 177"/>
                    <a:gd name="T12" fmla="*/ 0 w 265"/>
                    <a:gd name="T13" fmla="*/ 0 h 177"/>
                    <a:gd name="T14" fmla="*/ 0 w 265"/>
                    <a:gd name="T15" fmla="*/ 0 h 177"/>
                    <a:gd name="T16" fmla="*/ 0 w 265"/>
                    <a:gd name="T17" fmla="*/ 0 h 177"/>
                    <a:gd name="T18" fmla="*/ 0 w 265"/>
                    <a:gd name="T19" fmla="*/ 0 h 177"/>
                    <a:gd name="T20" fmla="*/ 0 w 265"/>
                    <a:gd name="T21" fmla="*/ 0 h 177"/>
                    <a:gd name="T22" fmla="*/ 0 w 265"/>
                    <a:gd name="T23" fmla="*/ 0 h 17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5"/>
                    <a:gd name="T37" fmla="*/ 0 h 177"/>
                    <a:gd name="T38" fmla="*/ 265 w 265"/>
                    <a:gd name="T39" fmla="*/ 177 h 17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5" h="177">
                      <a:moveTo>
                        <a:pt x="265" y="60"/>
                      </a:moveTo>
                      <a:lnTo>
                        <a:pt x="265" y="177"/>
                      </a:lnTo>
                      <a:lnTo>
                        <a:pt x="88" y="22"/>
                      </a:lnTo>
                      <a:lnTo>
                        <a:pt x="66" y="7"/>
                      </a:lnTo>
                      <a:lnTo>
                        <a:pt x="44" y="0"/>
                      </a:lnTo>
                      <a:lnTo>
                        <a:pt x="29" y="0"/>
                      </a:lnTo>
                      <a:lnTo>
                        <a:pt x="15" y="7"/>
                      </a:lnTo>
                      <a:lnTo>
                        <a:pt x="0" y="30"/>
                      </a:lnTo>
                      <a:lnTo>
                        <a:pt x="0" y="60"/>
                      </a:lnTo>
                      <a:lnTo>
                        <a:pt x="7" y="89"/>
                      </a:lnTo>
                      <a:lnTo>
                        <a:pt x="21" y="111"/>
                      </a:lnTo>
                      <a:lnTo>
                        <a:pt x="36" y="1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54" name="Freeform 2282"/>
                <p:cNvSpPr>
                  <a:spLocks/>
                </p:cNvSpPr>
                <p:nvPr/>
              </p:nvSpPr>
              <p:spPr bwMode="auto">
                <a:xfrm>
                  <a:off x="3715" y="3070"/>
                  <a:ext cx="44" cy="30"/>
                </a:xfrm>
                <a:custGeom>
                  <a:avLst/>
                  <a:gdLst>
                    <a:gd name="T0" fmla="*/ 0 w 265"/>
                    <a:gd name="T1" fmla="*/ 0 h 177"/>
                    <a:gd name="T2" fmla="*/ 0 w 265"/>
                    <a:gd name="T3" fmla="*/ 0 h 177"/>
                    <a:gd name="T4" fmla="*/ 0 w 265"/>
                    <a:gd name="T5" fmla="*/ 0 h 177"/>
                    <a:gd name="T6" fmla="*/ 0 w 265"/>
                    <a:gd name="T7" fmla="*/ 0 h 177"/>
                    <a:gd name="T8" fmla="*/ 0 w 265"/>
                    <a:gd name="T9" fmla="*/ 0 h 177"/>
                    <a:gd name="T10" fmla="*/ 0 w 265"/>
                    <a:gd name="T11" fmla="*/ 0 h 177"/>
                    <a:gd name="T12" fmla="*/ 0 w 265"/>
                    <a:gd name="T13" fmla="*/ 0 h 177"/>
                    <a:gd name="T14" fmla="*/ 0 w 265"/>
                    <a:gd name="T15" fmla="*/ 0 h 177"/>
                    <a:gd name="T16" fmla="*/ 0 w 265"/>
                    <a:gd name="T17" fmla="*/ 0 h 177"/>
                    <a:gd name="T18" fmla="*/ 0 w 265"/>
                    <a:gd name="T19" fmla="*/ 0 h 177"/>
                    <a:gd name="T20" fmla="*/ 0 w 265"/>
                    <a:gd name="T21" fmla="*/ 0 h 177"/>
                    <a:gd name="T22" fmla="*/ 0 w 265"/>
                    <a:gd name="T23" fmla="*/ 0 h 17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5"/>
                    <a:gd name="T37" fmla="*/ 0 h 177"/>
                    <a:gd name="T38" fmla="*/ 265 w 265"/>
                    <a:gd name="T39" fmla="*/ 177 h 17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5" h="177">
                      <a:moveTo>
                        <a:pt x="265" y="58"/>
                      </a:moveTo>
                      <a:lnTo>
                        <a:pt x="265" y="177"/>
                      </a:lnTo>
                      <a:lnTo>
                        <a:pt x="88" y="22"/>
                      </a:lnTo>
                      <a:lnTo>
                        <a:pt x="66" y="7"/>
                      </a:lnTo>
                      <a:lnTo>
                        <a:pt x="44" y="0"/>
                      </a:lnTo>
                      <a:lnTo>
                        <a:pt x="29" y="0"/>
                      </a:lnTo>
                      <a:lnTo>
                        <a:pt x="15" y="7"/>
                      </a:lnTo>
                      <a:lnTo>
                        <a:pt x="0" y="30"/>
                      </a:lnTo>
                      <a:lnTo>
                        <a:pt x="0" y="58"/>
                      </a:lnTo>
                      <a:lnTo>
                        <a:pt x="7" y="88"/>
                      </a:lnTo>
                      <a:lnTo>
                        <a:pt x="21" y="111"/>
                      </a:lnTo>
                      <a:lnTo>
                        <a:pt x="36" y="11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55" name="Line 2283"/>
                <p:cNvSpPr>
                  <a:spLocks noChangeShapeType="1"/>
                </p:cNvSpPr>
                <p:nvPr/>
              </p:nvSpPr>
              <p:spPr bwMode="auto">
                <a:xfrm>
                  <a:off x="3681" y="2972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56" name="Line 2284"/>
                <p:cNvSpPr>
                  <a:spLocks noChangeShapeType="1"/>
                </p:cNvSpPr>
                <p:nvPr/>
              </p:nvSpPr>
              <p:spPr bwMode="auto">
                <a:xfrm>
                  <a:off x="3746" y="3232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57" name="Line 2285"/>
                <p:cNvSpPr>
                  <a:spLocks noChangeShapeType="1"/>
                </p:cNvSpPr>
                <p:nvPr/>
              </p:nvSpPr>
              <p:spPr bwMode="auto">
                <a:xfrm>
                  <a:off x="3769" y="3232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58" name="Line 2286"/>
                <p:cNvSpPr>
                  <a:spLocks noChangeShapeType="1"/>
                </p:cNvSpPr>
                <p:nvPr/>
              </p:nvSpPr>
              <p:spPr bwMode="auto">
                <a:xfrm flipH="1">
                  <a:off x="3795" y="3373"/>
                  <a:ext cx="99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59" name="Line 2287"/>
                <p:cNvSpPr>
                  <a:spLocks noChangeShapeType="1"/>
                </p:cNvSpPr>
                <p:nvPr/>
              </p:nvSpPr>
              <p:spPr bwMode="auto">
                <a:xfrm flipH="1" flipV="1">
                  <a:off x="3706" y="3317"/>
                  <a:ext cx="89" cy="5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60" name="Freeform 2288"/>
                <p:cNvSpPr>
                  <a:spLocks/>
                </p:cNvSpPr>
                <p:nvPr/>
              </p:nvSpPr>
              <p:spPr bwMode="auto">
                <a:xfrm>
                  <a:off x="3803" y="3319"/>
                  <a:ext cx="33" cy="44"/>
                </a:xfrm>
                <a:custGeom>
                  <a:avLst/>
                  <a:gdLst>
                    <a:gd name="T0" fmla="*/ 0 w 200"/>
                    <a:gd name="T1" fmla="*/ 0 h 265"/>
                    <a:gd name="T2" fmla="*/ 0 w 200"/>
                    <a:gd name="T3" fmla="*/ 0 h 265"/>
                    <a:gd name="T4" fmla="*/ 0 w 200"/>
                    <a:gd name="T5" fmla="*/ 0 h 265"/>
                    <a:gd name="T6" fmla="*/ 0 w 200"/>
                    <a:gd name="T7" fmla="*/ 0 h 265"/>
                    <a:gd name="T8" fmla="*/ 0 w 200"/>
                    <a:gd name="T9" fmla="*/ 0 h 265"/>
                    <a:gd name="T10" fmla="*/ 0 w 200"/>
                    <a:gd name="T11" fmla="*/ 0 h 265"/>
                    <a:gd name="T12" fmla="*/ 0 w 200"/>
                    <a:gd name="T13" fmla="*/ 0 h 265"/>
                    <a:gd name="T14" fmla="*/ 0 w 200"/>
                    <a:gd name="T15" fmla="*/ 0 h 265"/>
                    <a:gd name="T16" fmla="*/ 0 w 200"/>
                    <a:gd name="T17" fmla="*/ 0 h 265"/>
                    <a:gd name="T18" fmla="*/ 0 w 200"/>
                    <a:gd name="T19" fmla="*/ 0 h 265"/>
                    <a:gd name="T20" fmla="*/ 0 w 200"/>
                    <a:gd name="T21" fmla="*/ 0 h 265"/>
                    <a:gd name="T22" fmla="*/ 0 w 200"/>
                    <a:gd name="T23" fmla="*/ 0 h 26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0"/>
                    <a:gd name="T37" fmla="*/ 0 h 265"/>
                    <a:gd name="T38" fmla="*/ 200 w 200"/>
                    <a:gd name="T39" fmla="*/ 265 h 26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0" h="265">
                      <a:moveTo>
                        <a:pt x="0" y="265"/>
                      </a:moveTo>
                      <a:lnTo>
                        <a:pt x="68" y="0"/>
                      </a:lnTo>
                      <a:lnTo>
                        <a:pt x="149" y="0"/>
                      </a:lnTo>
                      <a:lnTo>
                        <a:pt x="178" y="7"/>
                      </a:lnTo>
                      <a:lnTo>
                        <a:pt x="193" y="29"/>
                      </a:lnTo>
                      <a:lnTo>
                        <a:pt x="200" y="59"/>
                      </a:lnTo>
                      <a:lnTo>
                        <a:pt x="200" y="74"/>
                      </a:lnTo>
                      <a:lnTo>
                        <a:pt x="193" y="96"/>
                      </a:lnTo>
                      <a:lnTo>
                        <a:pt x="178" y="118"/>
                      </a:lnTo>
                      <a:lnTo>
                        <a:pt x="155" y="133"/>
                      </a:lnTo>
                      <a:lnTo>
                        <a:pt x="119" y="148"/>
                      </a:lnTo>
                      <a:lnTo>
                        <a:pt x="38" y="14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61" name="Line 2289"/>
                <p:cNvSpPr>
                  <a:spLocks noChangeShapeType="1"/>
                </p:cNvSpPr>
                <p:nvPr/>
              </p:nvSpPr>
              <p:spPr bwMode="auto">
                <a:xfrm>
                  <a:off x="3822" y="3345"/>
                  <a:ext cx="5" cy="1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62" name="Freeform 2290"/>
                <p:cNvSpPr>
                  <a:spLocks/>
                </p:cNvSpPr>
                <p:nvPr/>
              </p:nvSpPr>
              <p:spPr bwMode="auto">
                <a:xfrm>
                  <a:off x="3852" y="3319"/>
                  <a:ext cx="12" cy="44"/>
                </a:xfrm>
                <a:custGeom>
                  <a:avLst/>
                  <a:gdLst>
                    <a:gd name="T0" fmla="*/ 0 w 73"/>
                    <a:gd name="T1" fmla="*/ 0 h 265"/>
                    <a:gd name="T2" fmla="*/ 0 w 73"/>
                    <a:gd name="T3" fmla="*/ 0 h 265"/>
                    <a:gd name="T4" fmla="*/ 0 w 73"/>
                    <a:gd name="T5" fmla="*/ 0 h 265"/>
                    <a:gd name="T6" fmla="*/ 0 60000 65536"/>
                    <a:gd name="T7" fmla="*/ 0 60000 65536"/>
                    <a:gd name="T8" fmla="*/ 0 60000 65536"/>
                    <a:gd name="T9" fmla="*/ 0 w 73"/>
                    <a:gd name="T10" fmla="*/ 0 h 265"/>
                    <a:gd name="T11" fmla="*/ 73 w 73"/>
                    <a:gd name="T12" fmla="*/ 265 h 2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3" h="265">
                      <a:moveTo>
                        <a:pt x="0" y="265"/>
                      </a:moveTo>
                      <a:lnTo>
                        <a:pt x="73" y="0"/>
                      </a:lnTo>
                      <a:lnTo>
                        <a:pt x="0" y="5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63" name="Freeform 2291"/>
                <p:cNvSpPr>
                  <a:spLocks/>
                </p:cNvSpPr>
                <p:nvPr/>
              </p:nvSpPr>
              <p:spPr bwMode="auto">
                <a:xfrm>
                  <a:off x="3870" y="3319"/>
                  <a:ext cx="24" cy="44"/>
                </a:xfrm>
                <a:custGeom>
                  <a:avLst/>
                  <a:gdLst>
                    <a:gd name="T0" fmla="*/ 0 w 140"/>
                    <a:gd name="T1" fmla="*/ 0 h 265"/>
                    <a:gd name="T2" fmla="*/ 0 w 140"/>
                    <a:gd name="T3" fmla="*/ 0 h 265"/>
                    <a:gd name="T4" fmla="*/ 0 w 140"/>
                    <a:gd name="T5" fmla="*/ 0 h 265"/>
                    <a:gd name="T6" fmla="*/ 0 w 140"/>
                    <a:gd name="T7" fmla="*/ 0 h 265"/>
                    <a:gd name="T8" fmla="*/ 0 w 140"/>
                    <a:gd name="T9" fmla="*/ 0 h 265"/>
                    <a:gd name="T10" fmla="*/ 0 w 140"/>
                    <a:gd name="T11" fmla="*/ 0 h 265"/>
                    <a:gd name="T12" fmla="*/ 0 w 140"/>
                    <a:gd name="T13" fmla="*/ 0 h 265"/>
                    <a:gd name="T14" fmla="*/ 0 w 140"/>
                    <a:gd name="T15" fmla="*/ 0 h 265"/>
                    <a:gd name="T16" fmla="*/ 0 w 140"/>
                    <a:gd name="T17" fmla="*/ 0 h 265"/>
                    <a:gd name="T18" fmla="*/ 0 w 140"/>
                    <a:gd name="T19" fmla="*/ 0 h 265"/>
                    <a:gd name="T20" fmla="*/ 0 w 140"/>
                    <a:gd name="T21" fmla="*/ 0 h 265"/>
                    <a:gd name="T22" fmla="*/ 0 w 140"/>
                    <a:gd name="T23" fmla="*/ 0 h 265"/>
                    <a:gd name="T24" fmla="*/ 0 w 140"/>
                    <a:gd name="T25" fmla="*/ 0 h 265"/>
                    <a:gd name="T26" fmla="*/ 0 w 140"/>
                    <a:gd name="T27" fmla="*/ 0 h 265"/>
                    <a:gd name="T28" fmla="*/ 0 w 140"/>
                    <a:gd name="T29" fmla="*/ 0 h 265"/>
                    <a:gd name="T30" fmla="*/ 0 w 140"/>
                    <a:gd name="T31" fmla="*/ 0 h 265"/>
                    <a:gd name="T32" fmla="*/ 0 w 140"/>
                    <a:gd name="T33" fmla="*/ 0 h 265"/>
                    <a:gd name="T34" fmla="*/ 0 w 140"/>
                    <a:gd name="T35" fmla="*/ 0 h 265"/>
                    <a:gd name="T36" fmla="*/ 0 w 140"/>
                    <a:gd name="T37" fmla="*/ 0 h 265"/>
                    <a:gd name="T38" fmla="*/ 0 w 140"/>
                    <a:gd name="T39" fmla="*/ 0 h 265"/>
                    <a:gd name="T40" fmla="*/ 0 w 140"/>
                    <a:gd name="T41" fmla="*/ 0 h 265"/>
                    <a:gd name="T42" fmla="*/ 0 w 140"/>
                    <a:gd name="T43" fmla="*/ 0 h 265"/>
                    <a:gd name="T44" fmla="*/ 0 w 140"/>
                    <a:gd name="T45" fmla="*/ 0 h 26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40"/>
                    <a:gd name="T70" fmla="*/ 0 h 265"/>
                    <a:gd name="T71" fmla="*/ 140 w 140"/>
                    <a:gd name="T72" fmla="*/ 265 h 265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40" h="265">
                      <a:moveTo>
                        <a:pt x="30" y="265"/>
                      </a:moveTo>
                      <a:lnTo>
                        <a:pt x="37" y="265"/>
                      </a:lnTo>
                      <a:lnTo>
                        <a:pt x="58" y="259"/>
                      </a:lnTo>
                      <a:lnTo>
                        <a:pt x="81" y="236"/>
                      </a:lnTo>
                      <a:lnTo>
                        <a:pt x="103" y="206"/>
                      </a:lnTo>
                      <a:lnTo>
                        <a:pt x="126" y="162"/>
                      </a:lnTo>
                      <a:lnTo>
                        <a:pt x="133" y="133"/>
                      </a:lnTo>
                      <a:lnTo>
                        <a:pt x="140" y="96"/>
                      </a:lnTo>
                      <a:lnTo>
                        <a:pt x="140" y="51"/>
                      </a:lnTo>
                      <a:lnTo>
                        <a:pt x="133" y="15"/>
                      </a:lnTo>
                      <a:lnTo>
                        <a:pt x="118" y="0"/>
                      </a:lnTo>
                      <a:lnTo>
                        <a:pt x="103" y="0"/>
                      </a:lnTo>
                      <a:lnTo>
                        <a:pt x="81" y="7"/>
                      </a:lnTo>
                      <a:lnTo>
                        <a:pt x="66" y="22"/>
                      </a:lnTo>
                      <a:lnTo>
                        <a:pt x="44" y="51"/>
                      </a:lnTo>
                      <a:lnTo>
                        <a:pt x="30" y="81"/>
                      </a:lnTo>
                      <a:lnTo>
                        <a:pt x="15" y="118"/>
                      </a:lnTo>
                      <a:lnTo>
                        <a:pt x="7" y="148"/>
                      </a:lnTo>
                      <a:lnTo>
                        <a:pt x="0" y="185"/>
                      </a:lnTo>
                      <a:lnTo>
                        <a:pt x="0" y="214"/>
                      </a:lnTo>
                      <a:lnTo>
                        <a:pt x="7" y="251"/>
                      </a:lnTo>
                      <a:lnTo>
                        <a:pt x="15" y="259"/>
                      </a:lnTo>
                      <a:lnTo>
                        <a:pt x="30" y="26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64" name="Line 2292"/>
                <p:cNvSpPr>
                  <a:spLocks noChangeShapeType="1"/>
                </p:cNvSpPr>
                <p:nvPr/>
              </p:nvSpPr>
              <p:spPr bwMode="auto">
                <a:xfrm>
                  <a:off x="3571" y="3232"/>
                  <a:ext cx="100" cy="6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65" name="Freeform 2293"/>
                <p:cNvSpPr>
                  <a:spLocks/>
                </p:cNvSpPr>
                <p:nvPr/>
              </p:nvSpPr>
              <p:spPr bwMode="auto">
                <a:xfrm>
                  <a:off x="3671" y="3295"/>
                  <a:ext cx="39" cy="28"/>
                </a:xfrm>
                <a:custGeom>
                  <a:avLst/>
                  <a:gdLst>
                    <a:gd name="T0" fmla="*/ 0 w 232"/>
                    <a:gd name="T1" fmla="*/ 0 h 168"/>
                    <a:gd name="T2" fmla="*/ 0 w 232"/>
                    <a:gd name="T3" fmla="*/ 0 h 168"/>
                    <a:gd name="T4" fmla="*/ 0 w 232"/>
                    <a:gd name="T5" fmla="*/ 0 h 168"/>
                    <a:gd name="T6" fmla="*/ 0 w 232"/>
                    <a:gd name="T7" fmla="*/ 0 h 1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2"/>
                    <a:gd name="T13" fmla="*/ 0 h 168"/>
                    <a:gd name="T14" fmla="*/ 232 w 232"/>
                    <a:gd name="T15" fmla="*/ 168 h 1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2" h="168">
                      <a:moveTo>
                        <a:pt x="232" y="97"/>
                      </a:moveTo>
                      <a:lnTo>
                        <a:pt x="187" y="168"/>
                      </a:lnTo>
                      <a:lnTo>
                        <a:pt x="0" y="0"/>
                      </a:lnTo>
                      <a:lnTo>
                        <a:pt x="232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66" name="Freeform 2294"/>
                <p:cNvSpPr>
                  <a:spLocks/>
                </p:cNvSpPr>
                <p:nvPr/>
              </p:nvSpPr>
              <p:spPr bwMode="auto">
                <a:xfrm>
                  <a:off x="3671" y="3295"/>
                  <a:ext cx="39" cy="28"/>
                </a:xfrm>
                <a:custGeom>
                  <a:avLst/>
                  <a:gdLst>
                    <a:gd name="T0" fmla="*/ 0 w 232"/>
                    <a:gd name="T1" fmla="*/ 0 h 168"/>
                    <a:gd name="T2" fmla="*/ 0 w 232"/>
                    <a:gd name="T3" fmla="*/ 0 h 168"/>
                    <a:gd name="T4" fmla="*/ 0 w 232"/>
                    <a:gd name="T5" fmla="*/ 0 h 168"/>
                    <a:gd name="T6" fmla="*/ 0 w 232"/>
                    <a:gd name="T7" fmla="*/ 0 h 1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2"/>
                    <a:gd name="T13" fmla="*/ 0 h 168"/>
                    <a:gd name="T14" fmla="*/ 232 w 232"/>
                    <a:gd name="T15" fmla="*/ 168 h 1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2" h="168">
                      <a:moveTo>
                        <a:pt x="232" y="97"/>
                      </a:moveTo>
                      <a:lnTo>
                        <a:pt x="187" y="168"/>
                      </a:lnTo>
                      <a:lnTo>
                        <a:pt x="0" y="0"/>
                      </a:lnTo>
                      <a:lnTo>
                        <a:pt x="232" y="9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67" name="Line 2295"/>
                <p:cNvSpPr>
                  <a:spLocks noChangeShapeType="1"/>
                </p:cNvSpPr>
                <p:nvPr/>
              </p:nvSpPr>
              <p:spPr bwMode="auto">
                <a:xfrm>
                  <a:off x="3671" y="3295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68" name="Line 2296"/>
                <p:cNvSpPr>
                  <a:spLocks noChangeShapeType="1"/>
                </p:cNvSpPr>
                <p:nvPr/>
              </p:nvSpPr>
              <p:spPr bwMode="auto">
                <a:xfrm>
                  <a:off x="3571" y="3232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69" name="Line 2297"/>
                <p:cNvSpPr>
                  <a:spLocks noChangeShapeType="1"/>
                </p:cNvSpPr>
                <p:nvPr/>
              </p:nvSpPr>
              <p:spPr bwMode="auto">
                <a:xfrm flipH="1">
                  <a:off x="2371" y="652"/>
                  <a:ext cx="7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0" name="Line 2298"/>
                <p:cNvSpPr>
                  <a:spLocks noChangeShapeType="1"/>
                </p:cNvSpPr>
                <p:nvPr/>
              </p:nvSpPr>
              <p:spPr bwMode="auto">
                <a:xfrm flipH="1">
                  <a:off x="2336" y="652"/>
                  <a:ext cx="35" cy="4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1" name="Freeform 2299"/>
                <p:cNvSpPr>
                  <a:spLocks/>
                </p:cNvSpPr>
                <p:nvPr/>
              </p:nvSpPr>
              <p:spPr bwMode="auto">
                <a:xfrm>
                  <a:off x="2379" y="598"/>
                  <a:ext cx="33" cy="44"/>
                </a:xfrm>
                <a:custGeom>
                  <a:avLst/>
                  <a:gdLst>
                    <a:gd name="T0" fmla="*/ 0 w 200"/>
                    <a:gd name="T1" fmla="*/ 0 h 266"/>
                    <a:gd name="T2" fmla="*/ 0 w 200"/>
                    <a:gd name="T3" fmla="*/ 0 h 266"/>
                    <a:gd name="T4" fmla="*/ 0 w 200"/>
                    <a:gd name="T5" fmla="*/ 0 h 266"/>
                    <a:gd name="T6" fmla="*/ 0 w 200"/>
                    <a:gd name="T7" fmla="*/ 0 h 266"/>
                    <a:gd name="T8" fmla="*/ 0 w 200"/>
                    <a:gd name="T9" fmla="*/ 0 h 266"/>
                    <a:gd name="T10" fmla="*/ 0 w 200"/>
                    <a:gd name="T11" fmla="*/ 0 h 266"/>
                    <a:gd name="T12" fmla="*/ 0 w 200"/>
                    <a:gd name="T13" fmla="*/ 0 h 266"/>
                    <a:gd name="T14" fmla="*/ 0 w 200"/>
                    <a:gd name="T15" fmla="*/ 0 h 266"/>
                    <a:gd name="T16" fmla="*/ 0 w 200"/>
                    <a:gd name="T17" fmla="*/ 0 h 266"/>
                    <a:gd name="T18" fmla="*/ 0 w 200"/>
                    <a:gd name="T19" fmla="*/ 0 h 266"/>
                    <a:gd name="T20" fmla="*/ 0 w 200"/>
                    <a:gd name="T21" fmla="*/ 0 h 266"/>
                    <a:gd name="T22" fmla="*/ 0 w 200"/>
                    <a:gd name="T23" fmla="*/ 0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0"/>
                    <a:gd name="T37" fmla="*/ 0 h 266"/>
                    <a:gd name="T38" fmla="*/ 200 w 200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0" h="266">
                      <a:moveTo>
                        <a:pt x="0" y="266"/>
                      </a:moveTo>
                      <a:lnTo>
                        <a:pt x="66" y="0"/>
                      </a:lnTo>
                      <a:lnTo>
                        <a:pt x="147" y="0"/>
                      </a:lnTo>
                      <a:lnTo>
                        <a:pt x="177" y="8"/>
                      </a:lnTo>
                      <a:lnTo>
                        <a:pt x="192" y="29"/>
                      </a:lnTo>
                      <a:lnTo>
                        <a:pt x="200" y="59"/>
                      </a:lnTo>
                      <a:lnTo>
                        <a:pt x="200" y="74"/>
                      </a:lnTo>
                      <a:lnTo>
                        <a:pt x="192" y="97"/>
                      </a:lnTo>
                      <a:lnTo>
                        <a:pt x="177" y="118"/>
                      </a:lnTo>
                      <a:lnTo>
                        <a:pt x="155" y="133"/>
                      </a:lnTo>
                      <a:lnTo>
                        <a:pt x="118" y="148"/>
                      </a:lnTo>
                      <a:lnTo>
                        <a:pt x="37" y="14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2" name="Line 2300"/>
                <p:cNvSpPr>
                  <a:spLocks noChangeShapeType="1"/>
                </p:cNvSpPr>
                <p:nvPr/>
              </p:nvSpPr>
              <p:spPr bwMode="auto">
                <a:xfrm>
                  <a:off x="2398" y="623"/>
                  <a:ext cx="5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3" name="Freeform 2301"/>
                <p:cNvSpPr>
                  <a:spLocks/>
                </p:cNvSpPr>
                <p:nvPr/>
              </p:nvSpPr>
              <p:spPr bwMode="auto">
                <a:xfrm>
                  <a:off x="2419" y="598"/>
                  <a:ext cx="25" cy="44"/>
                </a:xfrm>
                <a:custGeom>
                  <a:avLst/>
                  <a:gdLst>
                    <a:gd name="T0" fmla="*/ 0 w 148"/>
                    <a:gd name="T1" fmla="*/ 0 h 266"/>
                    <a:gd name="T2" fmla="*/ 0 w 148"/>
                    <a:gd name="T3" fmla="*/ 0 h 266"/>
                    <a:gd name="T4" fmla="*/ 0 w 148"/>
                    <a:gd name="T5" fmla="*/ 0 h 266"/>
                    <a:gd name="T6" fmla="*/ 0 w 148"/>
                    <a:gd name="T7" fmla="*/ 0 h 266"/>
                    <a:gd name="T8" fmla="*/ 0 w 148"/>
                    <a:gd name="T9" fmla="*/ 0 h 266"/>
                    <a:gd name="T10" fmla="*/ 0 w 148"/>
                    <a:gd name="T11" fmla="*/ 0 h 266"/>
                    <a:gd name="T12" fmla="*/ 0 w 148"/>
                    <a:gd name="T13" fmla="*/ 0 h 266"/>
                    <a:gd name="T14" fmla="*/ 0 w 148"/>
                    <a:gd name="T15" fmla="*/ 0 h 266"/>
                    <a:gd name="T16" fmla="*/ 0 w 148"/>
                    <a:gd name="T17" fmla="*/ 0 h 266"/>
                    <a:gd name="T18" fmla="*/ 0 w 148"/>
                    <a:gd name="T19" fmla="*/ 0 h 266"/>
                    <a:gd name="T20" fmla="*/ 0 w 148"/>
                    <a:gd name="T21" fmla="*/ 0 h 266"/>
                    <a:gd name="T22" fmla="*/ 0 w 148"/>
                    <a:gd name="T23" fmla="*/ 0 h 266"/>
                    <a:gd name="T24" fmla="*/ 0 w 148"/>
                    <a:gd name="T25" fmla="*/ 0 h 266"/>
                    <a:gd name="T26" fmla="*/ 0 w 148"/>
                    <a:gd name="T27" fmla="*/ 0 h 266"/>
                    <a:gd name="T28" fmla="*/ 0 w 148"/>
                    <a:gd name="T29" fmla="*/ 0 h 266"/>
                    <a:gd name="T30" fmla="*/ 0 w 148"/>
                    <a:gd name="T31" fmla="*/ 0 h 266"/>
                    <a:gd name="T32" fmla="*/ 0 w 148"/>
                    <a:gd name="T33" fmla="*/ 0 h 266"/>
                    <a:gd name="T34" fmla="*/ 0 w 148"/>
                    <a:gd name="T35" fmla="*/ 0 h 26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48"/>
                    <a:gd name="T55" fmla="*/ 0 h 266"/>
                    <a:gd name="T56" fmla="*/ 148 w 148"/>
                    <a:gd name="T57" fmla="*/ 266 h 26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48" h="266">
                      <a:moveTo>
                        <a:pt x="148" y="0"/>
                      </a:moveTo>
                      <a:lnTo>
                        <a:pt x="111" y="15"/>
                      </a:lnTo>
                      <a:lnTo>
                        <a:pt x="74" y="44"/>
                      </a:lnTo>
                      <a:lnTo>
                        <a:pt x="45" y="82"/>
                      </a:lnTo>
                      <a:lnTo>
                        <a:pt x="30" y="111"/>
                      </a:lnTo>
                      <a:lnTo>
                        <a:pt x="0" y="214"/>
                      </a:lnTo>
                      <a:lnTo>
                        <a:pt x="0" y="229"/>
                      </a:lnTo>
                      <a:lnTo>
                        <a:pt x="8" y="252"/>
                      </a:lnTo>
                      <a:lnTo>
                        <a:pt x="30" y="266"/>
                      </a:lnTo>
                      <a:lnTo>
                        <a:pt x="52" y="266"/>
                      </a:lnTo>
                      <a:lnTo>
                        <a:pt x="82" y="259"/>
                      </a:lnTo>
                      <a:lnTo>
                        <a:pt x="104" y="244"/>
                      </a:lnTo>
                      <a:lnTo>
                        <a:pt x="119" y="222"/>
                      </a:lnTo>
                      <a:lnTo>
                        <a:pt x="133" y="170"/>
                      </a:lnTo>
                      <a:lnTo>
                        <a:pt x="133" y="148"/>
                      </a:lnTo>
                      <a:lnTo>
                        <a:pt x="125" y="125"/>
                      </a:lnTo>
                      <a:lnTo>
                        <a:pt x="104" y="118"/>
                      </a:lnTo>
                      <a:lnTo>
                        <a:pt x="38" y="11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4" name="Line 2302"/>
                <p:cNvSpPr>
                  <a:spLocks noChangeShapeType="1"/>
                </p:cNvSpPr>
                <p:nvPr/>
              </p:nvSpPr>
              <p:spPr bwMode="auto">
                <a:xfrm flipV="1">
                  <a:off x="2272" y="735"/>
                  <a:ext cx="41" cy="5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5" name="Freeform 2303"/>
                <p:cNvSpPr>
                  <a:spLocks/>
                </p:cNvSpPr>
                <p:nvPr/>
              </p:nvSpPr>
              <p:spPr bwMode="auto">
                <a:xfrm>
                  <a:off x="2313" y="697"/>
                  <a:ext cx="29" cy="38"/>
                </a:xfrm>
                <a:custGeom>
                  <a:avLst/>
                  <a:gdLst>
                    <a:gd name="T0" fmla="*/ 0 w 177"/>
                    <a:gd name="T1" fmla="*/ 0 h 227"/>
                    <a:gd name="T2" fmla="*/ 0 w 177"/>
                    <a:gd name="T3" fmla="*/ 0 h 227"/>
                    <a:gd name="T4" fmla="*/ 0 w 177"/>
                    <a:gd name="T5" fmla="*/ 0 h 227"/>
                    <a:gd name="T6" fmla="*/ 0 w 177"/>
                    <a:gd name="T7" fmla="*/ 0 h 22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7"/>
                    <a:gd name="T13" fmla="*/ 0 h 227"/>
                    <a:gd name="T14" fmla="*/ 177 w 177"/>
                    <a:gd name="T15" fmla="*/ 227 h 22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7" h="227">
                      <a:moveTo>
                        <a:pt x="109" y="0"/>
                      </a:moveTo>
                      <a:lnTo>
                        <a:pt x="177" y="47"/>
                      </a:lnTo>
                      <a:lnTo>
                        <a:pt x="0" y="227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6" name="Freeform 2304"/>
                <p:cNvSpPr>
                  <a:spLocks/>
                </p:cNvSpPr>
                <p:nvPr/>
              </p:nvSpPr>
              <p:spPr bwMode="auto">
                <a:xfrm>
                  <a:off x="2313" y="697"/>
                  <a:ext cx="29" cy="38"/>
                </a:xfrm>
                <a:custGeom>
                  <a:avLst/>
                  <a:gdLst>
                    <a:gd name="T0" fmla="*/ 0 w 177"/>
                    <a:gd name="T1" fmla="*/ 0 h 227"/>
                    <a:gd name="T2" fmla="*/ 0 w 177"/>
                    <a:gd name="T3" fmla="*/ 0 h 227"/>
                    <a:gd name="T4" fmla="*/ 0 w 177"/>
                    <a:gd name="T5" fmla="*/ 0 h 227"/>
                    <a:gd name="T6" fmla="*/ 0 w 177"/>
                    <a:gd name="T7" fmla="*/ 0 h 22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7"/>
                    <a:gd name="T13" fmla="*/ 0 h 227"/>
                    <a:gd name="T14" fmla="*/ 177 w 177"/>
                    <a:gd name="T15" fmla="*/ 227 h 22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7" h="227">
                      <a:moveTo>
                        <a:pt x="109" y="0"/>
                      </a:moveTo>
                      <a:lnTo>
                        <a:pt x="177" y="47"/>
                      </a:lnTo>
                      <a:lnTo>
                        <a:pt x="0" y="227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7" name="Line 2305"/>
                <p:cNvSpPr>
                  <a:spLocks noChangeShapeType="1"/>
                </p:cNvSpPr>
                <p:nvPr/>
              </p:nvSpPr>
              <p:spPr bwMode="auto">
                <a:xfrm>
                  <a:off x="2313" y="735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8" name="Line 2306"/>
                <p:cNvSpPr>
                  <a:spLocks noChangeShapeType="1"/>
                </p:cNvSpPr>
                <p:nvPr/>
              </p:nvSpPr>
              <p:spPr bwMode="auto">
                <a:xfrm>
                  <a:off x="2272" y="79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9" name="Line 2307"/>
                <p:cNvSpPr>
                  <a:spLocks noChangeShapeType="1"/>
                </p:cNvSpPr>
                <p:nvPr/>
              </p:nvSpPr>
              <p:spPr bwMode="auto">
                <a:xfrm>
                  <a:off x="972" y="3863"/>
                  <a:ext cx="7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80" name="Line 2308"/>
                <p:cNvSpPr>
                  <a:spLocks noChangeShapeType="1"/>
                </p:cNvSpPr>
                <p:nvPr/>
              </p:nvSpPr>
              <p:spPr bwMode="auto">
                <a:xfrm flipV="1">
                  <a:off x="1045" y="3782"/>
                  <a:ext cx="60" cy="8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81" name="Freeform 2309"/>
                <p:cNvSpPr>
                  <a:spLocks/>
                </p:cNvSpPr>
                <p:nvPr/>
              </p:nvSpPr>
              <p:spPr bwMode="auto">
                <a:xfrm>
                  <a:off x="972" y="3808"/>
                  <a:ext cx="34" cy="45"/>
                </a:xfrm>
                <a:custGeom>
                  <a:avLst/>
                  <a:gdLst>
                    <a:gd name="T0" fmla="*/ 0 w 198"/>
                    <a:gd name="T1" fmla="*/ 0 h 265"/>
                    <a:gd name="T2" fmla="*/ 0 w 198"/>
                    <a:gd name="T3" fmla="*/ 0 h 265"/>
                    <a:gd name="T4" fmla="*/ 0 w 198"/>
                    <a:gd name="T5" fmla="*/ 0 h 265"/>
                    <a:gd name="T6" fmla="*/ 0 w 198"/>
                    <a:gd name="T7" fmla="*/ 0 h 265"/>
                    <a:gd name="T8" fmla="*/ 0 w 198"/>
                    <a:gd name="T9" fmla="*/ 0 h 265"/>
                    <a:gd name="T10" fmla="*/ 0 w 198"/>
                    <a:gd name="T11" fmla="*/ 0 h 265"/>
                    <a:gd name="T12" fmla="*/ 0 w 198"/>
                    <a:gd name="T13" fmla="*/ 0 h 265"/>
                    <a:gd name="T14" fmla="*/ 0 w 198"/>
                    <a:gd name="T15" fmla="*/ 0 h 265"/>
                    <a:gd name="T16" fmla="*/ 0 w 198"/>
                    <a:gd name="T17" fmla="*/ 0 h 265"/>
                    <a:gd name="T18" fmla="*/ 0 w 198"/>
                    <a:gd name="T19" fmla="*/ 0 h 265"/>
                    <a:gd name="T20" fmla="*/ 0 w 198"/>
                    <a:gd name="T21" fmla="*/ 0 h 265"/>
                    <a:gd name="T22" fmla="*/ 0 w 198"/>
                    <a:gd name="T23" fmla="*/ 0 h 26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98"/>
                    <a:gd name="T37" fmla="*/ 0 h 265"/>
                    <a:gd name="T38" fmla="*/ 198 w 198"/>
                    <a:gd name="T39" fmla="*/ 265 h 26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98" h="265">
                      <a:moveTo>
                        <a:pt x="0" y="265"/>
                      </a:moveTo>
                      <a:lnTo>
                        <a:pt x="66" y="0"/>
                      </a:lnTo>
                      <a:lnTo>
                        <a:pt x="147" y="0"/>
                      </a:lnTo>
                      <a:lnTo>
                        <a:pt x="177" y="8"/>
                      </a:lnTo>
                      <a:lnTo>
                        <a:pt x="191" y="29"/>
                      </a:lnTo>
                      <a:lnTo>
                        <a:pt x="198" y="59"/>
                      </a:lnTo>
                      <a:lnTo>
                        <a:pt x="198" y="74"/>
                      </a:lnTo>
                      <a:lnTo>
                        <a:pt x="191" y="96"/>
                      </a:lnTo>
                      <a:lnTo>
                        <a:pt x="177" y="118"/>
                      </a:lnTo>
                      <a:lnTo>
                        <a:pt x="155" y="133"/>
                      </a:lnTo>
                      <a:lnTo>
                        <a:pt x="117" y="148"/>
                      </a:lnTo>
                      <a:lnTo>
                        <a:pt x="36" y="14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82" name="Line 2310"/>
                <p:cNvSpPr>
                  <a:spLocks noChangeShapeType="1"/>
                </p:cNvSpPr>
                <p:nvPr/>
              </p:nvSpPr>
              <p:spPr bwMode="auto">
                <a:xfrm>
                  <a:off x="992" y="3834"/>
                  <a:ext cx="5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83" name="Freeform 2311"/>
                <p:cNvSpPr>
                  <a:spLocks/>
                </p:cNvSpPr>
                <p:nvPr/>
              </p:nvSpPr>
              <p:spPr bwMode="auto">
                <a:xfrm>
                  <a:off x="1013" y="3808"/>
                  <a:ext cx="25" cy="45"/>
                </a:xfrm>
                <a:custGeom>
                  <a:avLst/>
                  <a:gdLst>
                    <a:gd name="T0" fmla="*/ 0 w 148"/>
                    <a:gd name="T1" fmla="*/ 0 h 265"/>
                    <a:gd name="T2" fmla="*/ 0 w 148"/>
                    <a:gd name="T3" fmla="*/ 0 h 265"/>
                    <a:gd name="T4" fmla="*/ 0 w 148"/>
                    <a:gd name="T5" fmla="*/ 0 h 265"/>
                    <a:gd name="T6" fmla="*/ 0 w 148"/>
                    <a:gd name="T7" fmla="*/ 0 h 265"/>
                    <a:gd name="T8" fmla="*/ 0 w 148"/>
                    <a:gd name="T9" fmla="*/ 0 h 265"/>
                    <a:gd name="T10" fmla="*/ 0 w 148"/>
                    <a:gd name="T11" fmla="*/ 0 h 265"/>
                    <a:gd name="T12" fmla="*/ 0 w 148"/>
                    <a:gd name="T13" fmla="*/ 0 h 265"/>
                    <a:gd name="T14" fmla="*/ 0 w 148"/>
                    <a:gd name="T15" fmla="*/ 0 h 265"/>
                    <a:gd name="T16" fmla="*/ 0 w 148"/>
                    <a:gd name="T17" fmla="*/ 0 h 265"/>
                    <a:gd name="T18" fmla="*/ 0 w 148"/>
                    <a:gd name="T19" fmla="*/ 0 h 265"/>
                    <a:gd name="T20" fmla="*/ 0 w 148"/>
                    <a:gd name="T21" fmla="*/ 0 h 265"/>
                    <a:gd name="T22" fmla="*/ 0 w 148"/>
                    <a:gd name="T23" fmla="*/ 0 h 265"/>
                    <a:gd name="T24" fmla="*/ 0 w 148"/>
                    <a:gd name="T25" fmla="*/ 0 h 265"/>
                    <a:gd name="T26" fmla="*/ 0 w 148"/>
                    <a:gd name="T27" fmla="*/ 0 h 265"/>
                    <a:gd name="T28" fmla="*/ 0 w 148"/>
                    <a:gd name="T29" fmla="*/ 0 h 265"/>
                    <a:gd name="T30" fmla="*/ 0 w 148"/>
                    <a:gd name="T31" fmla="*/ 0 h 265"/>
                    <a:gd name="T32" fmla="*/ 0 w 148"/>
                    <a:gd name="T33" fmla="*/ 0 h 265"/>
                    <a:gd name="T34" fmla="*/ 0 w 148"/>
                    <a:gd name="T35" fmla="*/ 0 h 26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48"/>
                    <a:gd name="T55" fmla="*/ 0 h 265"/>
                    <a:gd name="T56" fmla="*/ 148 w 148"/>
                    <a:gd name="T57" fmla="*/ 265 h 26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48" h="265">
                      <a:moveTo>
                        <a:pt x="148" y="0"/>
                      </a:moveTo>
                      <a:lnTo>
                        <a:pt x="110" y="14"/>
                      </a:lnTo>
                      <a:lnTo>
                        <a:pt x="74" y="44"/>
                      </a:lnTo>
                      <a:lnTo>
                        <a:pt x="44" y="82"/>
                      </a:lnTo>
                      <a:lnTo>
                        <a:pt x="29" y="110"/>
                      </a:lnTo>
                      <a:lnTo>
                        <a:pt x="0" y="214"/>
                      </a:lnTo>
                      <a:lnTo>
                        <a:pt x="0" y="229"/>
                      </a:lnTo>
                      <a:lnTo>
                        <a:pt x="8" y="252"/>
                      </a:lnTo>
                      <a:lnTo>
                        <a:pt x="29" y="265"/>
                      </a:lnTo>
                      <a:lnTo>
                        <a:pt x="52" y="265"/>
                      </a:lnTo>
                      <a:lnTo>
                        <a:pt x="82" y="258"/>
                      </a:lnTo>
                      <a:lnTo>
                        <a:pt x="103" y="244"/>
                      </a:lnTo>
                      <a:lnTo>
                        <a:pt x="118" y="222"/>
                      </a:lnTo>
                      <a:lnTo>
                        <a:pt x="133" y="170"/>
                      </a:lnTo>
                      <a:lnTo>
                        <a:pt x="133" y="148"/>
                      </a:lnTo>
                      <a:lnTo>
                        <a:pt x="125" y="125"/>
                      </a:lnTo>
                      <a:lnTo>
                        <a:pt x="103" y="118"/>
                      </a:lnTo>
                      <a:lnTo>
                        <a:pt x="37" y="11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84" name="Line 2312"/>
                <p:cNvSpPr>
                  <a:spLocks noChangeShapeType="1"/>
                </p:cNvSpPr>
                <p:nvPr/>
              </p:nvSpPr>
              <p:spPr bwMode="auto">
                <a:xfrm flipH="1">
                  <a:off x="1129" y="3692"/>
                  <a:ext cx="43" cy="5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85" name="Freeform 2313"/>
                <p:cNvSpPr>
                  <a:spLocks/>
                </p:cNvSpPr>
                <p:nvPr/>
              </p:nvSpPr>
              <p:spPr bwMode="auto">
                <a:xfrm>
                  <a:off x="1099" y="3749"/>
                  <a:ext cx="30" cy="37"/>
                </a:xfrm>
                <a:custGeom>
                  <a:avLst/>
                  <a:gdLst>
                    <a:gd name="T0" fmla="*/ 0 w 180"/>
                    <a:gd name="T1" fmla="*/ 0 h 225"/>
                    <a:gd name="T2" fmla="*/ 0 w 180"/>
                    <a:gd name="T3" fmla="*/ 0 h 225"/>
                    <a:gd name="T4" fmla="*/ 0 w 180"/>
                    <a:gd name="T5" fmla="*/ 0 h 225"/>
                    <a:gd name="T6" fmla="*/ 0 w 180"/>
                    <a:gd name="T7" fmla="*/ 0 h 22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0"/>
                    <a:gd name="T13" fmla="*/ 0 h 225"/>
                    <a:gd name="T14" fmla="*/ 180 w 180"/>
                    <a:gd name="T15" fmla="*/ 225 h 22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0" h="225">
                      <a:moveTo>
                        <a:pt x="0" y="176"/>
                      </a:moveTo>
                      <a:lnTo>
                        <a:pt x="66" y="225"/>
                      </a:lnTo>
                      <a:lnTo>
                        <a:pt x="180" y="0"/>
                      </a:lnTo>
                      <a:lnTo>
                        <a:pt x="0" y="1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86" name="Freeform 2314"/>
                <p:cNvSpPr>
                  <a:spLocks/>
                </p:cNvSpPr>
                <p:nvPr/>
              </p:nvSpPr>
              <p:spPr bwMode="auto">
                <a:xfrm>
                  <a:off x="1099" y="3749"/>
                  <a:ext cx="30" cy="37"/>
                </a:xfrm>
                <a:custGeom>
                  <a:avLst/>
                  <a:gdLst>
                    <a:gd name="T0" fmla="*/ 0 w 180"/>
                    <a:gd name="T1" fmla="*/ 0 h 225"/>
                    <a:gd name="T2" fmla="*/ 0 w 180"/>
                    <a:gd name="T3" fmla="*/ 0 h 225"/>
                    <a:gd name="T4" fmla="*/ 0 w 180"/>
                    <a:gd name="T5" fmla="*/ 0 h 225"/>
                    <a:gd name="T6" fmla="*/ 0 w 180"/>
                    <a:gd name="T7" fmla="*/ 0 h 22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0"/>
                    <a:gd name="T13" fmla="*/ 0 h 225"/>
                    <a:gd name="T14" fmla="*/ 180 w 180"/>
                    <a:gd name="T15" fmla="*/ 225 h 22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0" h="225">
                      <a:moveTo>
                        <a:pt x="0" y="176"/>
                      </a:moveTo>
                      <a:lnTo>
                        <a:pt x="66" y="225"/>
                      </a:lnTo>
                      <a:lnTo>
                        <a:pt x="180" y="0"/>
                      </a:lnTo>
                      <a:lnTo>
                        <a:pt x="0" y="17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87" name="Line 2315"/>
                <p:cNvSpPr>
                  <a:spLocks noChangeShapeType="1"/>
                </p:cNvSpPr>
                <p:nvPr/>
              </p:nvSpPr>
              <p:spPr bwMode="auto">
                <a:xfrm>
                  <a:off x="1129" y="3749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88" name="Line 2316"/>
                <p:cNvSpPr>
                  <a:spLocks noChangeShapeType="1"/>
                </p:cNvSpPr>
                <p:nvPr/>
              </p:nvSpPr>
              <p:spPr bwMode="auto">
                <a:xfrm>
                  <a:off x="1172" y="3692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89" name="Freeform 2317"/>
                <p:cNvSpPr>
                  <a:spLocks/>
                </p:cNvSpPr>
                <p:nvPr/>
              </p:nvSpPr>
              <p:spPr bwMode="auto">
                <a:xfrm>
                  <a:off x="4015" y="1341"/>
                  <a:ext cx="8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w 44"/>
                    <a:gd name="T29" fmla="*/ 0 h 89"/>
                    <a:gd name="T30" fmla="*/ 0 w 44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4"/>
                    <a:gd name="T49" fmla="*/ 0 h 89"/>
                    <a:gd name="T50" fmla="*/ 44 w 44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4" h="89">
                      <a:moveTo>
                        <a:pt x="44" y="45"/>
                      </a:moveTo>
                      <a:lnTo>
                        <a:pt x="44" y="89"/>
                      </a:lnTo>
                      <a:lnTo>
                        <a:pt x="34" y="88"/>
                      </a:lnTo>
                      <a:lnTo>
                        <a:pt x="24" y="84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3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3" y="29"/>
                      </a:lnTo>
                      <a:lnTo>
                        <a:pt x="8" y="19"/>
                      </a:lnTo>
                      <a:lnTo>
                        <a:pt x="14" y="12"/>
                      </a:lnTo>
                      <a:lnTo>
                        <a:pt x="24" y="5"/>
                      </a:lnTo>
                      <a:lnTo>
                        <a:pt x="34" y="2"/>
                      </a:lnTo>
                      <a:lnTo>
                        <a:pt x="44" y="0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90" name="Freeform 2318"/>
                <p:cNvSpPr>
                  <a:spLocks/>
                </p:cNvSpPr>
                <p:nvPr/>
              </p:nvSpPr>
              <p:spPr bwMode="auto">
                <a:xfrm>
                  <a:off x="4015" y="1341"/>
                  <a:ext cx="8" cy="14"/>
                </a:xfrm>
                <a:custGeom>
                  <a:avLst/>
                  <a:gdLst>
                    <a:gd name="T0" fmla="*/ 0 w 44"/>
                    <a:gd name="T1" fmla="*/ 0 h 89"/>
                    <a:gd name="T2" fmla="*/ 0 w 44"/>
                    <a:gd name="T3" fmla="*/ 0 h 89"/>
                    <a:gd name="T4" fmla="*/ 0 w 44"/>
                    <a:gd name="T5" fmla="*/ 0 h 89"/>
                    <a:gd name="T6" fmla="*/ 0 w 44"/>
                    <a:gd name="T7" fmla="*/ 0 h 89"/>
                    <a:gd name="T8" fmla="*/ 0 w 44"/>
                    <a:gd name="T9" fmla="*/ 0 h 89"/>
                    <a:gd name="T10" fmla="*/ 0 w 44"/>
                    <a:gd name="T11" fmla="*/ 0 h 89"/>
                    <a:gd name="T12" fmla="*/ 0 w 44"/>
                    <a:gd name="T13" fmla="*/ 0 h 89"/>
                    <a:gd name="T14" fmla="*/ 0 w 44"/>
                    <a:gd name="T15" fmla="*/ 0 h 89"/>
                    <a:gd name="T16" fmla="*/ 0 w 44"/>
                    <a:gd name="T17" fmla="*/ 0 h 89"/>
                    <a:gd name="T18" fmla="*/ 0 w 44"/>
                    <a:gd name="T19" fmla="*/ 0 h 89"/>
                    <a:gd name="T20" fmla="*/ 0 w 44"/>
                    <a:gd name="T21" fmla="*/ 0 h 89"/>
                    <a:gd name="T22" fmla="*/ 0 w 44"/>
                    <a:gd name="T23" fmla="*/ 0 h 89"/>
                    <a:gd name="T24" fmla="*/ 0 w 44"/>
                    <a:gd name="T25" fmla="*/ 0 h 89"/>
                    <a:gd name="T26" fmla="*/ 0 w 44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4"/>
                    <a:gd name="T43" fmla="*/ 0 h 89"/>
                    <a:gd name="T44" fmla="*/ 44 w 44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4" h="89">
                      <a:moveTo>
                        <a:pt x="44" y="89"/>
                      </a:moveTo>
                      <a:lnTo>
                        <a:pt x="34" y="88"/>
                      </a:lnTo>
                      <a:lnTo>
                        <a:pt x="24" y="84"/>
                      </a:lnTo>
                      <a:lnTo>
                        <a:pt x="14" y="78"/>
                      </a:lnTo>
                      <a:lnTo>
                        <a:pt x="8" y="71"/>
                      </a:lnTo>
                      <a:lnTo>
                        <a:pt x="3" y="61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3" y="29"/>
                      </a:lnTo>
                      <a:lnTo>
                        <a:pt x="8" y="19"/>
                      </a:lnTo>
                      <a:lnTo>
                        <a:pt x="14" y="12"/>
                      </a:lnTo>
                      <a:lnTo>
                        <a:pt x="24" y="5"/>
                      </a:lnTo>
                      <a:lnTo>
                        <a:pt x="34" y="2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91" name="Freeform 2319"/>
                <p:cNvSpPr>
                  <a:spLocks/>
                </p:cNvSpPr>
                <p:nvPr/>
              </p:nvSpPr>
              <p:spPr bwMode="auto">
                <a:xfrm>
                  <a:off x="4023" y="1341"/>
                  <a:ext cx="413" cy="14"/>
                </a:xfrm>
                <a:custGeom>
                  <a:avLst/>
                  <a:gdLst>
                    <a:gd name="T0" fmla="*/ 0 w 2480"/>
                    <a:gd name="T1" fmla="*/ 0 h 89"/>
                    <a:gd name="T2" fmla="*/ 0 w 2480"/>
                    <a:gd name="T3" fmla="*/ 0 h 89"/>
                    <a:gd name="T4" fmla="*/ 0 w 2480"/>
                    <a:gd name="T5" fmla="*/ 0 h 89"/>
                    <a:gd name="T6" fmla="*/ 0 w 2480"/>
                    <a:gd name="T7" fmla="*/ 0 h 89"/>
                    <a:gd name="T8" fmla="*/ 0 w 2480"/>
                    <a:gd name="T9" fmla="*/ 0 h 89"/>
                    <a:gd name="T10" fmla="*/ 0 w 2480"/>
                    <a:gd name="T11" fmla="*/ 0 h 89"/>
                    <a:gd name="T12" fmla="*/ 0 w 2480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80"/>
                    <a:gd name="T22" fmla="*/ 0 h 89"/>
                    <a:gd name="T23" fmla="*/ 2480 w 2480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80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2480" y="89"/>
                      </a:lnTo>
                      <a:lnTo>
                        <a:pt x="2480" y="45"/>
                      </a:lnTo>
                      <a:lnTo>
                        <a:pt x="24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92" name="Freeform 2320"/>
                <p:cNvSpPr>
                  <a:spLocks/>
                </p:cNvSpPr>
                <p:nvPr/>
              </p:nvSpPr>
              <p:spPr bwMode="auto">
                <a:xfrm>
                  <a:off x="4023" y="1341"/>
                  <a:ext cx="413" cy="14"/>
                </a:xfrm>
                <a:custGeom>
                  <a:avLst/>
                  <a:gdLst>
                    <a:gd name="T0" fmla="*/ 0 w 2480"/>
                    <a:gd name="T1" fmla="*/ 0 h 89"/>
                    <a:gd name="T2" fmla="*/ 0 w 2480"/>
                    <a:gd name="T3" fmla="*/ 0 h 89"/>
                    <a:gd name="T4" fmla="*/ 0 w 2480"/>
                    <a:gd name="T5" fmla="*/ 0 h 89"/>
                    <a:gd name="T6" fmla="*/ 0 w 2480"/>
                    <a:gd name="T7" fmla="*/ 0 h 89"/>
                    <a:gd name="T8" fmla="*/ 0 w 2480"/>
                    <a:gd name="T9" fmla="*/ 0 h 89"/>
                    <a:gd name="T10" fmla="*/ 0 w 2480"/>
                    <a:gd name="T11" fmla="*/ 0 h 89"/>
                    <a:gd name="T12" fmla="*/ 0 w 2480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80"/>
                    <a:gd name="T22" fmla="*/ 0 h 89"/>
                    <a:gd name="T23" fmla="*/ 2480 w 2480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80" h="89">
                      <a:moveTo>
                        <a:pt x="0" y="0"/>
                      </a:moveTo>
                      <a:lnTo>
                        <a:pt x="0" y="45"/>
                      </a:lnTo>
                      <a:lnTo>
                        <a:pt x="0" y="89"/>
                      </a:lnTo>
                      <a:lnTo>
                        <a:pt x="2480" y="89"/>
                      </a:lnTo>
                      <a:lnTo>
                        <a:pt x="2480" y="45"/>
                      </a:lnTo>
                      <a:lnTo>
                        <a:pt x="24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93" name="Freeform 2321"/>
                <p:cNvSpPr>
                  <a:spLocks/>
                </p:cNvSpPr>
                <p:nvPr/>
              </p:nvSpPr>
              <p:spPr bwMode="auto">
                <a:xfrm>
                  <a:off x="4436" y="1341"/>
                  <a:ext cx="7" cy="14"/>
                </a:xfrm>
                <a:custGeom>
                  <a:avLst/>
                  <a:gdLst>
                    <a:gd name="T0" fmla="*/ 0 w 43"/>
                    <a:gd name="T1" fmla="*/ 0 h 89"/>
                    <a:gd name="T2" fmla="*/ 0 w 43"/>
                    <a:gd name="T3" fmla="*/ 0 h 89"/>
                    <a:gd name="T4" fmla="*/ 0 w 43"/>
                    <a:gd name="T5" fmla="*/ 0 h 89"/>
                    <a:gd name="T6" fmla="*/ 0 w 43"/>
                    <a:gd name="T7" fmla="*/ 0 h 89"/>
                    <a:gd name="T8" fmla="*/ 0 w 43"/>
                    <a:gd name="T9" fmla="*/ 0 h 89"/>
                    <a:gd name="T10" fmla="*/ 0 w 43"/>
                    <a:gd name="T11" fmla="*/ 0 h 89"/>
                    <a:gd name="T12" fmla="*/ 0 w 43"/>
                    <a:gd name="T13" fmla="*/ 0 h 89"/>
                    <a:gd name="T14" fmla="*/ 0 w 43"/>
                    <a:gd name="T15" fmla="*/ 0 h 89"/>
                    <a:gd name="T16" fmla="*/ 0 w 43"/>
                    <a:gd name="T17" fmla="*/ 0 h 89"/>
                    <a:gd name="T18" fmla="*/ 0 w 43"/>
                    <a:gd name="T19" fmla="*/ 0 h 89"/>
                    <a:gd name="T20" fmla="*/ 0 w 43"/>
                    <a:gd name="T21" fmla="*/ 0 h 89"/>
                    <a:gd name="T22" fmla="*/ 0 w 43"/>
                    <a:gd name="T23" fmla="*/ 0 h 89"/>
                    <a:gd name="T24" fmla="*/ 0 w 43"/>
                    <a:gd name="T25" fmla="*/ 0 h 89"/>
                    <a:gd name="T26" fmla="*/ 0 w 43"/>
                    <a:gd name="T27" fmla="*/ 0 h 89"/>
                    <a:gd name="T28" fmla="*/ 0 w 43"/>
                    <a:gd name="T29" fmla="*/ 0 h 89"/>
                    <a:gd name="T30" fmla="*/ 0 w 43"/>
                    <a:gd name="T31" fmla="*/ 0 h 8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"/>
                    <a:gd name="T49" fmla="*/ 0 h 89"/>
                    <a:gd name="T50" fmla="*/ 43 w 43"/>
                    <a:gd name="T51" fmla="*/ 89 h 8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" h="89">
                      <a:moveTo>
                        <a:pt x="0" y="4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29" y="12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3" y="40"/>
                      </a:lnTo>
                      <a:lnTo>
                        <a:pt x="43" y="50"/>
                      </a:lnTo>
                      <a:lnTo>
                        <a:pt x="41" y="61"/>
                      </a:lnTo>
                      <a:lnTo>
                        <a:pt x="36" y="71"/>
                      </a:lnTo>
                      <a:lnTo>
                        <a:pt x="29" y="78"/>
                      </a:lnTo>
                      <a:lnTo>
                        <a:pt x="20" y="84"/>
                      </a:lnTo>
                      <a:lnTo>
                        <a:pt x="10" y="88"/>
                      </a:lnTo>
                      <a:lnTo>
                        <a:pt x="0" y="89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94" name="Freeform 2322"/>
                <p:cNvSpPr>
                  <a:spLocks/>
                </p:cNvSpPr>
                <p:nvPr/>
              </p:nvSpPr>
              <p:spPr bwMode="auto">
                <a:xfrm>
                  <a:off x="4436" y="1341"/>
                  <a:ext cx="7" cy="14"/>
                </a:xfrm>
                <a:custGeom>
                  <a:avLst/>
                  <a:gdLst>
                    <a:gd name="T0" fmla="*/ 0 w 43"/>
                    <a:gd name="T1" fmla="*/ 0 h 89"/>
                    <a:gd name="T2" fmla="*/ 0 w 43"/>
                    <a:gd name="T3" fmla="*/ 0 h 89"/>
                    <a:gd name="T4" fmla="*/ 0 w 43"/>
                    <a:gd name="T5" fmla="*/ 0 h 89"/>
                    <a:gd name="T6" fmla="*/ 0 w 43"/>
                    <a:gd name="T7" fmla="*/ 0 h 89"/>
                    <a:gd name="T8" fmla="*/ 0 w 43"/>
                    <a:gd name="T9" fmla="*/ 0 h 89"/>
                    <a:gd name="T10" fmla="*/ 0 w 43"/>
                    <a:gd name="T11" fmla="*/ 0 h 89"/>
                    <a:gd name="T12" fmla="*/ 0 w 43"/>
                    <a:gd name="T13" fmla="*/ 0 h 89"/>
                    <a:gd name="T14" fmla="*/ 0 w 43"/>
                    <a:gd name="T15" fmla="*/ 0 h 89"/>
                    <a:gd name="T16" fmla="*/ 0 w 43"/>
                    <a:gd name="T17" fmla="*/ 0 h 89"/>
                    <a:gd name="T18" fmla="*/ 0 w 43"/>
                    <a:gd name="T19" fmla="*/ 0 h 89"/>
                    <a:gd name="T20" fmla="*/ 0 w 43"/>
                    <a:gd name="T21" fmla="*/ 0 h 89"/>
                    <a:gd name="T22" fmla="*/ 0 w 43"/>
                    <a:gd name="T23" fmla="*/ 0 h 89"/>
                    <a:gd name="T24" fmla="*/ 0 w 43"/>
                    <a:gd name="T25" fmla="*/ 0 h 89"/>
                    <a:gd name="T26" fmla="*/ 0 w 43"/>
                    <a:gd name="T27" fmla="*/ 0 h 8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3"/>
                    <a:gd name="T43" fmla="*/ 0 h 89"/>
                    <a:gd name="T44" fmla="*/ 43 w 43"/>
                    <a:gd name="T45" fmla="*/ 89 h 8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3" h="89">
                      <a:moveTo>
                        <a:pt x="0" y="0"/>
                      </a:moveTo>
                      <a:lnTo>
                        <a:pt x="10" y="2"/>
                      </a:lnTo>
                      <a:lnTo>
                        <a:pt x="20" y="5"/>
                      </a:lnTo>
                      <a:lnTo>
                        <a:pt x="29" y="12"/>
                      </a:lnTo>
                      <a:lnTo>
                        <a:pt x="36" y="19"/>
                      </a:lnTo>
                      <a:lnTo>
                        <a:pt x="41" y="29"/>
                      </a:lnTo>
                      <a:lnTo>
                        <a:pt x="43" y="40"/>
                      </a:lnTo>
                      <a:lnTo>
                        <a:pt x="43" y="50"/>
                      </a:lnTo>
                      <a:lnTo>
                        <a:pt x="41" y="61"/>
                      </a:lnTo>
                      <a:lnTo>
                        <a:pt x="36" y="71"/>
                      </a:lnTo>
                      <a:lnTo>
                        <a:pt x="29" y="78"/>
                      </a:lnTo>
                      <a:lnTo>
                        <a:pt x="20" y="84"/>
                      </a:lnTo>
                      <a:lnTo>
                        <a:pt x="10" y="88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95" name="Line 2323"/>
                <p:cNvSpPr>
                  <a:spLocks noChangeShapeType="1"/>
                </p:cNvSpPr>
                <p:nvPr/>
              </p:nvSpPr>
              <p:spPr bwMode="auto">
                <a:xfrm flipH="1">
                  <a:off x="3847" y="1348"/>
                  <a:ext cx="176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96" name="Line 2324"/>
                <p:cNvSpPr>
                  <a:spLocks noChangeShapeType="1"/>
                </p:cNvSpPr>
                <p:nvPr/>
              </p:nvSpPr>
              <p:spPr bwMode="auto">
                <a:xfrm flipH="1">
                  <a:off x="3847" y="663"/>
                  <a:ext cx="176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97" name="Line 2325"/>
                <p:cNvSpPr>
                  <a:spLocks noChangeShapeType="1"/>
                </p:cNvSpPr>
                <p:nvPr/>
              </p:nvSpPr>
              <p:spPr bwMode="auto">
                <a:xfrm flipV="1">
                  <a:off x="3862" y="698"/>
                  <a:ext cx="1" cy="61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98" name="Freeform 2326"/>
                <p:cNvSpPr>
                  <a:spLocks/>
                </p:cNvSpPr>
                <p:nvPr/>
              </p:nvSpPr>
              <p:spPr bwMode="auto">
                <a:xfrm>
                  <a:off x="3856" y="1313"/>
                  <a:ext cx="12" cy="35"/>
                </a:xfrm>
                <a:custGeom>
                  <a:avLst/>
                  <a:gdLst>
                    <a:gd name="T0" fmla="*/ 0 w 71"/>
                    <a:gd name="T1" fmla="*/ 0 h 213"/>
                    <a:gd name="T2" fmla="*/ 0 w 71"/>
                    <a:gd name="T3" fmla="*/ 0 h 213"/>
                    <a:gd name="T4" fmla="*/ 0 w 71"/>
                    <a:gd name="T5" fmla="*/ 0 h 213"/>
                    <a:gd name="T6" fmla="*/ 0 w 71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213"/>
                    <a:gd name="T14" fmla="*/ 71 w 71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213">
                      <a:moveTo>
                        <a:pt x="0" y="0"/>
                      </a:moveTo>
                      <a:lnTo>
                        <a:pt x="71" y="0"/>
                      </a:lnTo>
                      <a:lnTo>
                        <a:pt x="35" y="2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99" name="Freeform 2327"/>
                <p:cNvSpPr>
                  <a:spLocks/>
                </p:cNvSpPr>
                <p:nvPr/>
              </p:nvSpPr>
              <p:spPr bwMode="auto">
                <a:xfrm>
                  <a:off x="3856" y="1313"/>
                  <a:ext cx="12" cy="35"/>
                </a:xfrm>
                <a:custGeom>
                  <a:avLst/>
                  <a:gdLst>
                    <a:gd name="T0" fmla="*/ 0 w 71"/>
                    <a:gd name="T1" fmla="*/ 0 h 213"/>
                    <a:gd name="T2" fmla="*/ 0 w 71"/>
                    <a:gd name="T3" fmla="*/ 0 h 213"/>
                    <a:gd name="T4" fmla="*/ 0 w 71"/>
                    <a:gd name="T5" fmla="*/ 0 h 213"/>
                    <a:gd name="T6" fmla="*/ 0 w 71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213"/>
                    <a:gd name="T14" fmla="*/ 71 w 71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213">
                      <a:moveTo>
                        <a:pt x="0" y="0"/>
                      </a:moveTo>
                      <a:lnTo>
                        <a:pt x="71" y="0"/>
                      </a:lnTo>
                      <a:lnTo>
                        <a:pt x="35" y="2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0" name="Freeform 2328"/>
                <p:cNvSpPr>
                  <a:spLocks/>
                </p:cNvSpPr>
                <p:nvPr/>
              </p:nvSpPr>
              <p:spPr bwMode="auto">
                <a:xfrm>
                  <a:off x="3856" y="663"/>
                  <a:ext cx="12" cy="35"/>
                </a:xfrm>
                <a:custGeom>
                  <a:avLst/>
                  <a:gdLst>
                    <a:gd name="T0" fmla="*/ 0 w 71"/>
                    <a:gd name="T1" fmla="*/ 0 h 212"/>
                    <a:gd name="T2" fmla="*/ 0 w 71"/>
                    <a:gd name="T3" fmla="*/ 0 h 212"/>
                    <a:gd name="T4" fmla="*/ 0 w 71"/>
                    <a:gd name="T5" fmla="*/ 0 h 212"/>
                    <a:gd name="T6" fmla="*/ 0 w 71"/>
                    <a:gd name="T7" fmla="*/ 0 h 2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212"/>
                    <a:gd name="T14" fmla="*/ 71 w 71"/>
                    <a:gd name="T15" fmla="*/ 212 h 2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212">
                      <a:moveTo>
                        <a:pt x="0" y="212"/>
                      </a:moveTo>
                      <a:lnTo>
                        <a:pt x="71" y="212"/>
                      </a:lnTo>
                      <a:lnTo>
                        <a:pt x="35" y="0"/>
                      </a:lnTo>
                      <a:lnTo>
                        <a:pt x="0" y="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1" name="Freeform 2329"/>
                <p:cNvSpPr>
                  <a:spLocks/>
                </p:cNvSpPr>
                <p:nvPr/>
              </p:nvSpPr>
              <p:spPr bwMode="auto">
                <a:xfrm>
                  <a:off x="3856" y="663"/>
                  <a:ext cx="12" cy="35"/>
                </a:xfrm>
                <a:custGeom>
                  <a:avLst/>
                  <a:gdLst>
                    <a:gd name="T0" fmla="*/ 0 w 71"/>
                    <a:gd name="T1" fmla="*/ 0 h 212"/>
                    <a:gd name="T2" fmla="*/ 0 w 71"/>
                    <a:gd name="T3" fmla="*/ 0 h 212"/>
                    <a:gd name="T4" fmla="*/ 0 w 71"/>
                    <a:gd name="T5" fmla="*/ 0 h 212"/>
                    <a:gd name="T6" fmla="*/ 0 w 71"/>
                    <a:gd name="T7" fmla="*/ 0 h 2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212"/>
                    <a:gd name="T14" fmla="*/ 71 w 71"/>
                    <a:gd name="T15" fmla="*/ 212 h 2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212">
                      <a:moveTo>
                        <a:pt x="0" y="212"/>
                      </a:moveTo>
                      <a:lnTo>
                        <a:pt x="71" y="212"/>
                      </a:lnTo>
                      <a:lnTo>
                        <a:pt x="35" y="0"/>
                      </a:lnTo>
                      <a:lnTo>
                        <a:pt x="0" y="21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2" name="Line 2330"/>
                <p:cNvSpPr>
                  <a:spLocks noChangeShapeType="1"/>
                </p:cNvSpPr>
                <p:nvPr/>
              </p:nvSpPr>
              <p:spPr bwMode="auto">
                <a:xfrm>
                  <a:off x="3808" y="1073"/>
                  <a:ext cx="44" cy="2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3" name="Freeform 2331"/>
                <p:cNvSpPr>
                  <a:spLocks/>
                </p:cNvSpPr>
                <p:nvPr/>
              </p:nvSpPr>
              <p:spPr bwMode="auto">
                <a:xfrm>
                  <a:off x="3815" y="1071"/>
                  <a:ext cx="29" cy="30"/>
                </a:xfrm>
                <a:custGeom>
                  <a:avLst/>
                  <a:gdLst>
                    <a:gd name="T0" fmla="*/ 0 w 178"/>
                    <a:gd name="T1" fmla="*/ 0 h 184"/>
                    <a:gd name="T2" fmla="*/ 0 w 178"/>
                    <a:gd name="T3" fmla="*/ 0 h 184"/>
                    <a:gd name="T4" fmla="*/ 0 w 178"/>
                    <a:gd name="T5" fmla="*/ 0 h 184"/>
                    <a:gd name="T6" fmla="*/ 0 w 178"/>
                    <a:gd name="T7" fmla="*/ 0 h 184"/>
                    <a:gd name="T8" fmla="*/ 0 w 178"/>
                    <a:gd name="T9" fmla="*/ 0 h 184"/>
                    <a:gd name="T10" fmla="*/ 0 w 178"/>
                    <a:gd name="T11" fmla="*/ 0 h 184"/>
                    <a:gd name="T12" fmla="*/ 0 w 178"/>
                    <a:gd name="T13" fmla="*/ 0 h 184"/>
                    <a:gd name="T14" fmla="*/ 0 w 178"/>
                    <a:gd name="T15" fmla="*/ 0 h 184"/>
                    <a:gd name="T16" fmla="*/ 0 w 178"/>
                    <a:gd name="T17" fmla="*/ 0 h 184"/>
                    <a:gd name="T18" fmla="*/ 0 w 178"/>
                    <a:gd name="T19" fmla="*/ 0 h 184"/>
                    <a:gd name="T20" fmla="*/ 0 w 178"/>
                    <a:gd name="T21" fmla="*/ 0 h 184"/>
                    <a:gd name="T22" fmla="*/ 0 w 178"/>
                    <a:gd name="T23" fmla="*/ 0 h 184"/>
                    <a:gd name="T24" fmla="*/ 0 w 178"/>
                    <a:gd name="T25" fmla="*/ 0 h 184"/>
                    <a:gd name="T26" fmla="*/ 0 w 178"/>
                    <a:gd name="T27" fmla="*/ 0 h 184"/>
                    <a:gd name="T28" fmla="*/ 0 w 178"/>
                    <a:gd name="T29" fmla="*/ 0 h 184"/>
                    <a:gd name="T30" fmla="*/ 0 w 178"/>
                    <a:gd name="T31" fmla="*/ 0 h 184"/>
                    <a:gd name="T32" fmla="*/ 0 w 178"/>
                    <a:gd name="T33" fmla="*/ 0 h 184"/>
                    <a:gd name="T34" fmla="*/ 0 w 178"/>
                    <a:gd name="T35" fmla="*/ 0 h 184"/>
                    <a:gd name="T36" fmla="*/ 0 w 178"/>
                    <a:gd name="T37" fmla="*/ 0 h 184"/>
                    <a:gd name="T38" fmla="*/ 0 w 178"/>
                    <a:gd name="T39" fmla="*/ 0 h 18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78"/>
                    <a:gd name="T61" fmla="*/ 0 h 184"/>
                    <a:gd name="T62" fmla="*/ 178 w 178"/>
                    <a:gd name="T63" fmla="*/ 184 h 18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78" h="184">
                      <a:moveTo>
                        <a:pt x="178" y="118"/>
                      </a:moveTo>
                      <a:lnTo>
                        <a:pt x="178" y="103"/>
                      </a:lnTo>
                      <a:lnTo>
                        <a:pt x="170" y="73"/>
                      </a:lnTo>
                      <a:lnTo>
                        <a:pt x="148" y="44"/>
                      </a:lnTo>
                      <a:lnTo>
                        <a:pt x="119" y="14"/>
                      </a:lnTo>
                      <a:lnTo>
                        <a:pt x="89" y="0"/>
                      </a:lnTo>
                      <a:lnTo>
                        <a:pt x="68" y="0"/>
                      </a:lnTo>
                      <a:lnTo>
                        <a:pt x="30" y="7"/>
                      </a:lnTo>
                      <a:lnTo>
                        <a:pt x="15" y="22"/>
                      </a:lnTo>
                      <a:lnTo>
                        <a:pt x="0" y="44"/>
                      </a:lnTo>
                      <a:lnTo>
                        <a:pt x="0" y="66"/>
                      </a:lnTo>
                      <a:lnTo>
                        <a:pt x="8" y="111"/>
                      </a:lnTo>
                      <a:lnTo>
                        <a:pt x="23" y="132"/>
                      </a:lnTo>
                      <a:lnTo>
                        <a:pt x="45" y="155"/>
                      </a:lnTo>
                      <a:lnTo>
                        <a:pt x="74" y="177"/>
                      </a:lnTo>
                      <a:lnTo>
                        <a:pt x="104" y="184"/>
                      </a:lnTo>
                      <a:lnTo>
                        <a:pt x="141" y="177"/>
                      </a:lnTo>
                      <a:lnTo>
                        <a:pt x="163" y="162"/>
                      </a:lnTo>
                      <a:lnTo>
                        <a:pt x="178" y="132"/>
                      </a:lnTo>
                      <a:lnTo>
                        <a:pt x="178" y="11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4" name="Freeform 2332"/>
                <p:cNvSpPr>
                  <a:spLocks/>
                </p:cNvSpPr>
                <p:nvPr/>
              </p:nvSpPr>
              <p:spPr bwMode="auto">
                <a:xfrm>
                  <a:off x="3808" y="1032"/>
                  <a:ext cx="44" cy="31"/>
                </a:xfrm>
                <a:custGeom>
                  <a:avLst/>
                  <a:gdLst>
                    <a:gd name="T0" fmla="*/ 0 w 267"/>
                    <a:gd name="T1" fmla="*/ 0 h 185"/>
                    <a:gd name="T2" fmla="*/ 0 w 267"/>
                    <a:gd name="T3" fmla="*/ 0 h 185"/>
                    <a:gd name="T4" fmla="*/ 0 w 267"/>
                    <a:gd name="T5" fmla="*/ 0 h 185"/>
                    <a:gd name="T6" fmla="*/ 0 w 267"/>
                    <a:gd name="T7" fmla="*/ 0 h 185"/>
                    <a:gd name="T8" fmla="*/ 0 w 267"/>
                    <a:gd name="T9" fmla="*/ 0 h 185"/>
                    <a:gd name="T10" fmla="*/ 0 w 267"/>
                    <a:gd name="T11" fmla="*/ 0 h 185"/>
                    <a:gd name="T12" fmla="*/ 0 w 267"/>
                    <a:gd name="T13" fmla="*/ 0 h 185"/>
                    <a:gd name="T14" fmla="*/ 0 w 267"/>
                    <a:gd name="T15" fmla="*/ 0 h 185"/>
                    <a:gd name="T16" fmla="*/ 0 w 267"/>
                    <a:gd name="T17" fmla="*/ 0 h 185"/>
                    <a:gd name="T18" fmla="*/ 0 w 267"/>
                    <a:gd name="T19" fmla="*/ 0 h 185"/>
                    <a:gd name="T20" fmla="*/ 0 w 267"/>
                    <a:gd name="T21" fmla="*/ 0 h 185"/>
                    <a:gd name="T22" fmla="*/ 0 w 267"/>
                    <a:gd name="T23" fmla="*/ 0 h 1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7"/>
                    <a:gd name="T37" fmla="*/ 0 h 185"/>
                    <a:gd name="T38" fmla="*/ 267 w 267"/>
                    <a:gd name="T39" fmla="*/ 185 h 18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7" h="185">
                      <a:moveTo>
                        <a:pt x="267" y="185"/>
                      </a:moveTo>
                      <a:lnTo>
                        <a:pt x="267" y="117"/>
                      </a:lnTo>
                      <a:lnTo>
                        <a:pt x="259" y="88"/>
                      </a:lnTo>
                      <a:lnTo>
                        <a:pt x="244" y="66"/>
                      </a:lnTo>
                      <a:lnTo>
                        <a:pt x="222" y="51"/>
                      </a:lnTo>
                      <a:lnTo>
                        <a:pt x="178" y="36"/>
                      </a:lnTo>
                      <a:lnTo>
                        <a:pt x="155" y="36"/>
                      </a:lnTo>
                      <a:lnTo>
                        <a:pt x="133" y="44"/>
                      </a:lnTo>
                      <a:lnTo>
                        <a:pt x="118" y="66"/>
                      </a:lnTo>
                      <a:lnTo>
                        <a:pt x="118" y="140"/>
                      </a:lnTo>
                      <a:lnTo>
                        <a:pt x="0" y="1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5" name="Freeform 2333"/>
                <p:cNvSpPr>
                  <a:spLocks/>
                </p:cNvSpPr>
                <p:nvPr/>
              </p:nvSpPr>
              <p:spPr bwMode="auto">
                <a:xfrm>
                  <a:off x="3808" y="999"/>
                  <a:ext cx="44" cy="27"/>
                </a:xfrm>
                <a:custGeom>
                  <a:avLst/>
                  <a:gdLst>
                    <a:gd name="T0" fmla="*/ 0 w 267"/>
                    <a:gd name="T1" fmla="*/ 0 h 162"/>
                    <a:gd name="T2" fmla="*/ 0 w 267"/>
                    <a:gd name="T3" fmla="*/ 0 h 162"/>
                    <a:gd name="T4" fmla="*/ 0 w 267"/>
                    <a:gd name="T5" fmla="*/ 0 h 162"/>
                    <a:gd name="T6" fmla="*/ 0 w 267"/>
                    <a:gd name="T7" fmla="*/ 0 h 162"/>
                    <a:gd name="T8" fmla="*/ 0 w 267"/>
                    <a:gd name="T9" fmla="*/ 0 h 162"/>
                    <a:gd name="T10" fmla="*/ 0 w 267"/>
                    <a:gd name="T11" fmla="*/ 0 h 162"/>
                    <a:gd name="T12" fmla="*/ 0 w 267"/>
                    <a:gd name="T13" fmla="*/ 0 h 162"/>
                    <a:gd name="T14" fmla="*/ 0 w 267"/>
                    <a:gd name="T15" fmla="*/ 0 h 162"/>
                    <a:gd name="T16" fmla="*/ 0 w 267"/>
                    <a:gd name="T17" fmla="*/ 0 h 162"/>
                    <a:gd name="T18" fmla="*/ 0 w 267"/>
                    <a:gd name="T19" fmla="*/ 0 h 162"/>
                    <a:gd name="T20" fmla="*/ 0 w 267"/>
                    <a:gd name="T21" fmla="*/ 0 h 162"/>
                    <a:gd name="T22" fmla="*/ 0 w 267"/>
                    <a:gd name="T23" fmla="*/ 0 h 162"/>
                    <a:gd name="T24" fmla="*/ 0 w 267"/>
                    <a:gd name="T25" fmla="*/ 0 h 162"/>
                    <a:gd name="T26" fmla="*/ 0 w 267"/>
                    <a:gd name="T27" fmla="*/ 0 h 162"/>
                    <a:gd name="T28" fmla="*/ 0 w 267"/>
                    <a:gd name="T29" fmla="*/ 0 h 162"/>
                    <a:gd name="T30" fmla="*/ 0 w 267"/>
                    <a:gd name="T31" fmla="*/ 0 h 162"/>
                    <a:gd name="T32" fmla="*/ 0 w 267"/>
                    <a:gd name="T33" fmla="*/ 0 h 162"/>
                    <a:gd name="T34" fmla="*/ 0 w 267"/>
                    <a:gd name="T35" fmla="*/ 0 h 162"/>
                    <a:gd name="T36" fmla="*/ 0 w 267"/>
                    <a:gd name="T37" fmla="*/ 0 h 162"/>
                    <a:gd name="T38" fmla="*/ 0 w 267"/>
                    <a:gd name="T39" fmla="*/ 0 h 162"/>
                    <a:gd name="T40" fmla="*/ 0 w 267"/>
                    <a:gd name="T41" fmla="*/ 0 h 162"/>
                    <a:gd name="T42" fmla="*/ 0 w 267"/>
                    <a:gd name="T43" fmla="*/ 0 h 162"/>
                    <a:gd name="T44" fmla="*/ 0 w 267"/>
                    <a:gd name="T45" fmla="*/ 0 h 162"/>
                    <a:gd name="T46" fmla="*/ 0 w 267"/>
                    <a:gd name="T47" fmla="*/ 0 h 162"/>
                    <a:gd name="T48" fmla="*/ 0 w 267"/>
                    <a:gd name="T49" fmla="*/ 0 h 162"/>
                    <a:gd name="T50" fmla="*/ 0 w 267"/>
                    <a:gd name="T51" fmla="*/ 0 h 162"/>
                    <a:gd name="T52" fmla="*/ 0 w 267"/>
                    <a:gd name="T53" fmla="*/ 0 h 162"/>
                    <a:gd name="T54" fmla="*/ 0 w 267"/>
                    <a:gd name="T55" fmla="*/ 0 h 162"/>
                    <a:gd name="T56" fmla="*/ 0 w 267"/>
                    <a:gd name="T57" fmla="*/ 0 h 162"/>
                    <a:gd name="T58" fmla="*/ 0 w 267"/>
                    <a:gd name="T59" fmla="*/ 0 h 162"/>
                    <a:gd name="T60" fmla="*/ 0 w 267"/>
                    <a:gd name="T61" fmla="*/ 0 h 162"/>
                    <a:gd name="T62" fmla="*/ 0 w 267"/>
                    <a:gd name="T63" fmla="*/ 0 h 162"/>
                    <a:gd name="T64" fmla="*/ 0 w 267"/>
                    <a:gd name="T65" fmla="*/ 0 h 16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67"/>
                    <a:gd name="T100" fmla="*/ 0 h 162"/>
                    <a:gd name="T101" fmla="*/ 267 w 267"/>
                    <a:gd name="T102" fmla="*/ 162 h 16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67" h="162">
                      <a:moveTo>
                        <a:pt x="59" y="0"/>
                      </a:moveTo>
                      <a:lnTo>
                        <a:pt x="82" y="7"/>
                      </a:lnTo>
                      <a:lnTo>
                        <a:pt x="104" y="30"/>
                      </a:lnTo>
                      <a:lnTo>
                        <a:pt x="118" y="60"/>
                      </a:lnTo>
                      <a:lnTo>
                        <a:pt x="118" y="75"/>
                      </a:lnTo>
                      <a:lnTo>
                        <a:pt x="125" y="104"/>
                      </a:lnTo>
                      <a:lnTo>
                        <a:pt x="140" y="126"/>
                      </a:lnTo>
                      <a:lnTo>
                        <a:pt x="155" y="141"/>
                      </a:lnTo>
                      <a:lnTo>
                        <a:pt x="199" y="155"/>
                      </a:lnTo>
                      <a:lnTo>
                        <a:pt x="222" y="162"/>
                      </a:lnTo>
                      <a:lnTo>
                        <a:pt x="237" y="162"/>
                      </a:lnTo>
                      <a:lnTo>
                        <a:pt x="252" y="155"/>
                      </a:lnTo>
                      <a:lnTo>
                        <a:pt x="267" y="141"/>
                      </a:lnTo>
                      <a:lnTo>
                        <a:pt x="267" y="119"/>
                      </a:lnTo>
                      <a:lnTo>
                        <a:pt x="259" y="81"/>
                      </a:lnTo>
                      <a:lnTo>
                        <a:pt x="244" y="60"/>
                      </a:lnTo>
                      <a:lnTo>
                        <a:pt x="222" y="45"/>
                      </a:lnTo>
                      <a:lnTo>
                        <a:pt x="178" y="30"/>
                      </a:lnTo>
                      <a:lnTo>
                        <a:pt x="155" y="30"/>
                      </a:lnTo>
                      <a:lnTo>
                        <a:pt x="133" y="37"/>
                      </a:lnTo>
                      <a:lnTo>
                        <a:pt x="125" y="52"/>
                      </a:lnTo>
                      <a:lnTo>
                        <a:pt x="118" y="81"/>
                      </a:lnTo>
                      <a:lnTo>
                        <a:pt x="112" y="104"/>
                      </a:lnTo>
                      <a:lnTo>
                        <a:pt x="89" y="119"/>
                      </a:lnTo>
                      <a:lnTo>
                        <a:pt x="67" y="119"/>
                      </a:lnTo>
                      <a:lnTo>
                        <a:pt x="37" y="111"/>
                      </a:lnTo>
                      <a:lnTo>
                        <a:pt x="15" y="89"/>
                      </a:lnTo>
                      <a:lnTo>
                        <a:pt x="0" y="67"/>
                      </a:lnTo>
                      <a:lnTo>
                        <a:pt x="0" y="45"/>
                      </a:lnTo>
                      <a:lnTo>
                        <a:pt x="8" y="15"/>
                      </a:lnTo>
                      <a:lnTo>
                        <a:pt x="23" y="0"/>
                      </a:lnTo>
                      <a:lnTo>
                        <a:pt x="37" y="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6" name="Line 2334"/>
                <p:cNvSpPr>
                  <a:spLocks noChangeShapeType="1"/>
                </p:cNvSpPr>
                <p:nvPr/>
              </p:nvSpPr>
              <p:spPr bwMode="auto">
                <a:xfrm flipH="1" flipV="1">
                  <a:off x="3808" y="981"/>
                  <a:ext cx="44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7" name="Line 2335"/>
                <p:cNvSpPr>
                  <a:spLocks noChangeShapeType="1"/>
                </p:cNvSpPr>
                <p:nvPr/>
              </p:nvSpPr>
              <p:spPr bwMode="auto">
                <a:xfrm flipV="1">
                  <a:off x="3827" y="961"/>
                  <a:ext cx="1" cy="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8" name="Line 2336"/>
                <p:cNvSpPr>
                  <a:spLocks noChangeShapeType="1"/>
                </p:cNvSpPr>
                <p:nvPr/>
              </p:nvSpPr>
              <p:spPr bwMode="auto">
                <a:xfrm>
                  <a:off x="3808" y="956"/>
                  <a:ext cx="44" cy="1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9" name="Freeform 2337"/>
                <p:cNvSpPr>
                  <a:spLocks/>
                </p:cNvSpPr>
                <p:nvPr/>
              </p:nvSpPr>
              <p:spPr bwMode="auto">
                <a:xfrm>
                  <a:off x="3808" y="922"/>
                  <a:ext cx="44" cy="22"/>
                </a:xfrm>
                <a:custGeom>
                  <a:avLst/>
                  <a:gdLst>
                    <a:gd name="T0" fmla="*/ 0 w 267"/>
                    <a:gd name="T1" fmla="*/ 0 h 133"/>
                    <a:gd name="T2" fmla="*/ 0 w 267"/>
                    <a:gd name="T3" fmla="*/ 0 h 133"/>
                    <a:gd name="T4" fmla="*/ 0 w 267"/>
                    <a:gd name="T5" fmla="*/ 0 h 133"/>
                    <a:gd name="T6" fmla="*/ 0 w 267"/>
                    <a:gd name="T7" fmla="*/ 0 h 13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7"/>
                    <a:gd name="T13" fmla="*/ 0 h 133"/>
                    <a:gd name="T14" fmla="*/ 267 w 267"/>
                    <a:gd name="T15" fmla="*/ 133 h 13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7" h="133">
                      <a:moveTo>
                        <a:pt x="267" y="133"/>
                      </a:moveTo>
                      <a:lnTo>
                        <a:pt x="0" y="0"/>
                      </a:lnTo>
                      <a:lnTo>
                        <a:pt x="0" y="119"/>
                      </a:lnTo>
                      <a:lnTo>
                        <a:pt x="30" y="1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10" name="Line 2338"/>
                <p:cNvSpPr>
                  <a:spLocks noChangeShapeType="1"/>
                </p:cNvSpPr>
                <p:nvPr/>
              </p:nvSpPr>
              <p:spPr bwMode="auto">
                <a:xfrm>
                  <a:off x="4023" y="1348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11" name="Line 2339"/>
                <p:cNvSpPr>
                  <a:spLocks noChangeShapeType="1"/>
                </p:cNvSpPr>
                <p:nvPr/>
              </p:nvSpPr>
              <p:spPr bwMode="auto">
                <a:xfrm>
                  <a:off x="4023" y="66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12" name="Line 2340"/>
                <p:cNvSpPr>
                  <a:spLocks noChangeShapeType="1"/>
                </p:cNvSpPr>
                <p:nvPr/>
              </p:nvSpPr>
              <p:spPr bwMode="auto">
                <a:xfrm>
                  <a:off x="3862" y="66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13" name="Line 2341"/>
                <p:cNvSpPr>
                  <a:spLocks noChangeShapeType="1"/>
                </p:cNvSpPr>
                <p:nvPr/>
              </p:nvSpPr>
              <p:spPr bwMode="auto">
                <a:xfrm flipH="1" flipV="1">
                  <a:off x="4476" y="1665"/>
                  <a:ext cx="73" cy="3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14" name="Line 2342"/>
                <p:cNvSpPr>
                  <a:spLocks noChangeShapeType="1"/>
                </p:cNvSpPr>
                <p:nvPr/>
              </p:nvSpPr>
              <p:spPr bwMode="auto">
                <a:xfrm flipH="1" flipV="1">
                  <a:off x="4444" y="1648"/>
                  <a:ext cx="16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15" name="Line 2343"/>
                <p:cNvSpPr>
                  <a:spLocks noChangeShapeType="1"/>
                </p:cNvSpPr>
                <p:nvPr/>
              </p:nvSpPr>
              <p:spPr bwMode="auto">
                <a:xfrm flipH="1" flipV="1">
                  <a:off x="4348" y="1598"/>
                  <a:ext cx="80" cy="4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16" name="Line 2344"/>
                <p:cNvSpPr>
                  <a:spLocks noChangeShapeType="1"/>
                </p:cNvSpPr>
                <p:nvPr/>
              </p:nvSpPr>
              <p:spPr bwMode="auto">
                <a:xfrm flipH="1" flipV="1">
                  <a:off x="4317" y="1582"/>
                  <a:ext cx="16" cy="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17" name="Line 2345"/>
                <p:cNvSpPr>
                  <a:spLocks noChangeShapeType="1"/>
                </p:cNvSpPr>
                <p:nvPr/>
              </p:nvSpPr>
              <p:spPr bwMode="auto">
                <a:xfrm flipH="1" flipV="1">
                  <a:off x="4227" y="1535"/>
                  <a:ext cx="74" cy="3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18" name="Freeform 2346"/>
                <p:cNvSpPr>
                  <a:spLocks/>
                </p:cNvSpPr>
                <p:nvPr/>
              </p:nvSpPr>
              <p:spPr bwMode="auto">
                <a:xfrm>
                  <a:off x="4461" y="1699"/>
                  <a:ext cx="11" cy="14"/>
                </a:xfrm>
                <a:custGeom>
                  <a:avLst/>
                  <a:gdLst>
                    <a:gd name="T0" fmla="*/ 0 w 65"/>
                    <a:gd name="T1" fmla="*/ 0 h 83"/>
                    <a:gd name="T2" fmla="*/ 0 w 65"/>
                    <a:gd name="T3" fmla="*/ 0 h 83"/>
                    <a:gd name="T4" fmla="*/ 0 w 65"/>
                    <a:gd name="T5" fmla="*/ 0 h 83"/>
                    <a:gd name="T6" fmla="*/ 0 w 65"/>
                    <a:gd name="T7" fmla="*/ 0 h 83"/>
                    <a:gd name="T8" fmla="*/ 0 w 65"/>
                    <a:gd name="T9" fmla="*/ 0 h 83"/>
                    <a:gd name="T10" fmla="*/ 0 w 65"/>
                    <a:gd name="T11" fmla="*/ 0 h 83"/>
                    <a:gd name="T12" fmla="*/ 0 w 65"/>
                    <a:gd name="T13" fmla="*/ 0 h 83"/>
                    <a:gd name="T14" fmla="*/ 0 w 65"/>
                    <a:gd name="T15" fmla="*/ 0 h 83"/>
                    <a:gd name="T16" fmla="*/ 0 w 65"/>
                    <a:gd name="T17" fmla="*/ 0 h 83"/>
                    <a:gd name="T18" fmla="*/ 0 w 65"/>
                    <a:gd name="T19" fmla="*/ 0 h 83"/>
                    <a:gd name="T20" fmla="*/ 0 w 65"/>
                    <a:gd name="T21" fmla="*/ 0 h 83"/>
                    <a:gd name="T22" fmla="*/ 0 w 65"/>
                    <a:gd name="T23" fmla="*/ 0 h 83"/>
                    <a:gd name="T24" fmla="*/ 0 w 65"/>
                    <a:gd name="T25" fmla="*/ 0 h 83"/>
                    <a:gd name="T26" fmla="*/ 0 w 65"/>
                    <a:gd name="T27" fmla="*/ 0 h 83"/>
                    <a:gd name="T28" fmla="*/ 0 w 65"/>
                    <a:gd name="T29" fmla="*/ 0 h 83"/>
                    <a:gd name="T30" fmla="*/ 0 w 65"/>
                    <a:gd name="T31" fmla="*/ 0 h 8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5"/>
                    <a:gd name="T49" fmla="*/ 0 h 83"/>
                    <a:gd name="T50" fmla="*/ 65 w 65"/>
                    <a:gd name="T51" fmla="*/ 83 h 8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5" h="83">
                      <a:moveTo>
                        <a:pt x="21" y="39"/>
                      </a:moveTo>
                      <a:lnTo>
                        <a:pt x="41" y="0"/>
                      </a:lnTo>
                      <a:lnTo>
                        <a:pt x="50" y="6"/>
                      </a:lnTo>
                      <a:lnTo>
                        <a:pt x="57" y="14"/>
                      </a:lnTo>
                      <a:lnTo>
                        <a:pt x="62" y="23"/>
                      </a:lnTo>
                      <a:lnTo>
                        <a:pt x="65" y="34"/>
                      </a:lnTo>
                      <a:lnTo>
                        <a:pt x="65" y="45"/>
                      </a:lnTo>
                      <a:lnTo>
                        <a:pt x="62" y="55"/>
                      </a:lnTo>
                      <a:lnTo>
                        <a:pt x="57" y="65"/>
                      </a:lnTo>
                      <a:lnTo>
                        <a:pt x="51" y="72"/>
                      </a:lnTo>
                      <a:lnTo>
                        <a:pt x="41" y="79"/>
                      </a:lnTo>
                      <a:lnTo>
                        <a:pt x="31" y="82"/>
                      </a:lnTo>
                      <a:lnTo>
                        <a:pt x="21" y="83"/>
                      </a:lnTo>
                      <a:lnTo>
                        <a:pt x="10" y="82"/>
                      </a:lnTo>
                      <a:lnTo>
                        <a:pt x="0" y="79"/>
                      </a:lnTo>
                      <a:lnTo>
                        <a:pt x="21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19" name="Freeform 2347"/>
                <p:cNvSpPr>
                  <a:spLocks/>
                </p:cNvSpPr>
                <p:nvPr/>
              </p:nvSpPr>
              <p:spPr bwMode="auto">
                <a:xfrm>
                  <a:off x="4461" y="1699"/>
                  <a:ext cx="11" cy="14"/>
                </a:xfrm>
                <a:custGeom>
                  <a:avLst/>
                  <a:gdLst>
                    <a:gd name="T0" fmla="*/ 0 w 65"/>
                    <a:gd name="T1" fmla="*/ 0 h 83"/>
                    <a:gd name="T2" fmla="*/ 0 w 65"/>
                    <a:gd name="T3" fmla="*/ 0 h 83"/>
                    <a:gd name="T4" fmla="*/ 0 w 65"/>
                    <a:gd name="T5" fmla="*/ 0 h 83"/>
                    <a:gd name="T6" fmla="*/ 0 w 65"/>
                    <a:gd name="T7" fmla="*/ 0 h 83"/>
                    <a:gd name="T8" fmla="*/ 0 w 65"/>
                    <a:gd name="T9" fmla="*/ 0 h 83"/>
                    <a:gd name="T10" fmla="*/ 0 w 65"/>
                    <a:gd name="T11" fmla="*/ 0 h 83"/>
                    <a:gd name="T12" fmla="*/ 0 w 65"/>
                    <a:gd name="T13" fmla="*/ 0 h 83"/>
                    <a:gd name="T14" fmla="*/ 0 w 65"/>
                    <a:gd name="T15" fmla="*/ 0 h 83"/>
                    <a:gd name="T16" fmla="*/ 0 w 65"/>
                    <a:gd name="T17" fmla="*/ 0 h 83"/>
                    <a:gd name="T18" fmla="*/ 0 w 65"/>
                    <a:gd name="T19" fmla="*/ 0 h 83"/>
                    <a:gd name="T20" fmla="*/ 0 w 65"/>
                    <a:gd name="T21" fmla="*/ 0 h 83"/>
                    <a:gd name="T22" fmla="*/ 0 w 65"/>
                    <a:gd name="T23" fmla="*/ 0 h 83"/>
                    <a:gd name="T24" fmla="*/ 0 w 65"/>
                    <a:gd name="T25" fmla="*/ 0 h 83"/>
                    <a:gd name="T26" fmla="*/ 0 w 65"/>
                    <a:gd name="T27" fmla="*/ 0 h 8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5"/>
                    <a:gd name="T43" fmla="*/ 0 h 83"/>
                    <a:gd name="T44" fmla="*/ 65 w 65"/>
                    <a:gd name="T45" fmla="*/ 83 h 8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5" h="83">
                      <a:moveTo>
                        <a:pt x="41" y="0"/>
                      </a:moveTo>
                      <a:lnTo>
                        <a:pt x="50" y="6"/>
                      </a:lnTo>
                      <a:lnTo>
                        <a:pt x="57" y="14"/>
                      </a:lnTo>
                      <a:lnTo>
                        <a:pt x="62" y="23"/>
                      </a:lnTo>
                      <a:lnTo>
                        <a:pt x="65" y="34"/>
                      </a:lnTo>
                      <a:lnTo>
                        <a:pt x="65" y="45"/>
                      </a:lnTo>
                      <a:lnTo>
                        <a:pt x="62" y="55"/>
                      </a:lnTo>
                      <a:lnTo>
                        <a:pt x="57" y="65"/>
                      </a:lnTo>
                      <a:lnTo>
                        <a:pt x="51" y="72"/>
                      </a:lnTo>
                      <a:lnTo>
                        <a:pt x="41" y="79"/>
                      </a:lnTo>
                      <a:lnTo>
                        <a:pt x="31" y="82"/>
                      </a:lnTo>
                      <a:lnTo>
                        <a:pt x="21" y="83"/>
                      </a:lnTo>
                      <a:lnTo>
                        <a:pt x="10" y="82"/>
                      </a:lnTo>
                      <a:lnTo>
                        <a:pt x="0" y="7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20" name="Freeform 2348"/>
                <p:cNvSpPr>
                  <a:spLocks/>
                </p:cNvSpPr>
                <p:nvPr/>
              </p:nvSpPr>
              <p:spPr bwMode="auto">
                <a:xfrm>
                  <a:off x="4428" y="1681"/>
                  <a:ext cx="40" cy="31"/>
                </a:xfrm>
                <a:custGeom>
                  <a:avLst/>
                  <a:gdLst>
                    <a:gd name="T0" fmla="*/ 0 w 243"/>
                    <a:gd name="T1" fmla="*/ 0 h 185"/>
                    <a:gd name="T2" fmla="*/ 0 w 243"/>
                    <a:gd name="T3" fmla="*/ 0 h 185"/>
                    <a:gd name="T4" fmla="*/ 0 w 243"/>
                    <a:gd name="T5" fmla="*/ 0 h 185"/>
                    <a:gd name="T6" fmla="*/ 0 w 243"/>
                    <a:gd name="T7" fmla="*/ 0 h 185"/>
                    <a:gd name="T8" fmla="*/ 0 w 243"/>
                    <a:gd name="T9" fmla="*/ 0 h 185"/>
                    <a:gd name="T10" fmla="*/ 0 w 243"/>
                    <a:gd name="T11" fmla="*/ 0 h 185"/>
                    <a:gd name="T12" fmla="*/ 0 w 243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3"/>
                    <a:gd name="T22" fmla="*/ 0 h 185"/>
                    <a:gd name="T23" fmla="*/ 243 w 243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3" h="185">
                      <a:moveTo>
                        <a:pt x="202" y="185"/>
                      </a:moveTo>
                      <a:lnTo>
                        <a:pt x="223" y="145"/>
                      </a:lnTo>
                      <a:lnTo>
                        <a:pt x="243" y="106"/>
                      </a:lnTo>
                      <a:lnTo>
                        <a:pt x="41" y="0"/>
                      </a:lnTo>
                      <a:lnTo>
                        <a:pt x="21" y="40"/>
                      </a:lnTo>
                      <a:lnTo>
                        <a:pt x="0" y="79"/>
                      </a:lnTo>
                      <a:lnTo>
                        <a:pt x="202" y="1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21" name="Freeform 2349"/>
                <p:cNvSpPr>
                  <a:spLocks/>
                </p:cNvSpPr>
                <p:nvPr/>
              </p:nvSpPr>
              <p:spPr bwMode="auto">
                <a:xfrm>
                  <a:off x="4428" y="1681"/>
                  <a:ext cx="40" cy="31"/>
                </a:xfrm>
                <a:custGeom>
                  <a:avLst/>
                  <a:gdLst>
                    <a:gd name="T0" fmla="*/ 0 w 243"/>
                    <a:gd name="T1" fmla="*/ 0 h 185"/>
                    <a:gd name="T2" fmla="*/ 0 w 243"/>
                    <a:gd name="T3" fmla="*/ 0 h 185"/>
                    <a:gd name="T4" fmla="*/ 0 w 243"/>
                    <a:gd name="T5" fmla="*/ 0 h 185"/>
                    <a:gd name="T6" fmla="*/ 0 w 243"/>
                    <a:gd name="T7" fmla="*/ 0 h 185"/>
                    <a:gd name="T8" fmla="*/ 0 w 243"/>
                    <a:gd name="T9" fmla="*/ 0 h 185"/>
                    <a:gd name="T10" fmla="*/ 0 w 243"/>
                    <a:gd name="T11" fmla="*/ 0 h 185"/>
                    <a:gd name="T12" fmla="*/ 0 w 243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3"/>
                    <a:gd name="T22" fmla="*/ 0 h 185"/>
                    <a:gd name="T23" fmla="*/ 243 w 243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3" h="185">
                      <a:moveTo>
                        <a:pt x="202" y="185"/>
                      </a:moveTo>
                      <a:lnTo>
                        <a:pt x="223" y="145"/>
                      </a:lnTo>
                      <a:lnTo>
                        <a:pt x="243" y="106"/>
                      </a:lnTo>
                      <a:lnTo>
                        <a:pt x="41" y="0"/>
                      </a:lnTo>
                      <a:lnTo>
                        <a:pt x="21" y="40"/>
                      </a:lnTo>
                      <a:lnTo>
                        <a:pt x="0" y="79"/>
                      </a:lnTo>
                      <a:lnTo>
                        <a:pt x="202" y="18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22" name="Freeform 2350"/>
                <p:cNvSpPr>
                  <a:spLocks/>
                </p:cNvSpPr>
                <p:nvPr/>
              </p:nvSpPr>
              <p:spPr bwMode="auto">
                <a:xfrm>
                  <a:off x="4424" y="1680"/>
                  <a:ext cx="11" cy="15"/>
                </a:xfrm>
                <a:custGeom>
                  <a:avLst/>
                  <a:gdLst>
                    <a:gd name="T0" fmla="*/ 0 w 64"/>
                    <a:gd name="T1" fmla="*/ 0 h 84"/>
                    <a:gd name="T2" fmla="*/ 0 w 64"/>
                    <a:gd name="T3" fmla="*/ 0 h 84"/>
                    <a:gd name="T4" fmla="*/ 0 w 64"/>
                    <a:gd name="T5" fmla="*/ 0 h 84"/>
                    <a:gd name="T6" fmla="*/ 0 w 64"/>
                    <a:gd name="T7" fmla="*/ 0 h 84"/>
                    <a:gd name="T8" fmla="*/ 0 w 64"/>
                    <a:gd name="T9" fmla="*/ 0 h 84"/>
                    <a:gd name="T10" fmla="*/ 0 w 64"/>
                    <a:gd name="T11" fmla="*/ 0 h 84"/>
                    <a:gd name="T12" fmla="*/ 0 w 64"/>
                    <a:gd name="T13" fmla="*/ 0 h 84"/>
                    <a:gd name="T14" fmla="*/ 0 w 64"/>
                    <a:gd name="T15" fmla="*/ 0 h 84"/>
                    <a:gd name="T16" fmla="*/ 0 w 64"/>
                    <a:gd name="T17" fmla="*/ 0 h 84"/>
                    <a:gd name="T18" fmla="*/ 0 w 64"/>
                    <a:gd name="T19" fmla="*/ 0 h 84"/>
                    <a:gd name="T20" fmla="*/ 0 w 64"/>
                    <a:gd name="T21" fmla="*/ 0 h 84"/>
                    <a:gd name="T22" fmla="*/ 0 w 64"/>
                    <a:gd name="T23" fmla="*/ 0 h 84"/>
                    <a:gd name="T24" fmla="*/ 0 w 64"/>
                    <a:gd name="T25" fmla="*/ 0 h 84"/>
                    <a:gd name="T26" fmla="*/ 0 w 64"/>
                    <a:gd name="T27" fmla="*/ 0 h 84"/>
                    <a:gd name="T28" fmla="*/ 0 w 64"/>
                    <a:gd name="T29" fmla="*/ 0 h 84"/>
                    <a:gd name="T30" fmla="*/ 0 w 64"/>
                    <a:gd name="T31" fmla="*/ 0 h 8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4"/>
                    <a:gd name="T49" fmla="*/ 0 h 84"/>
                    <a:gd name="T50" fmla="*/ 64 w 64"/>
                    <a:gd name="T51" fmla="*/ 84 h 8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4" h="84">
                      <a:moveTo>
                        <a:pt x="44" y="45"/>
                      </a:moveTo>
                      <a:lnTo>
                        <a:pt x="23" y="84"/>
                      </a:lnTo>
                      <a:lnTo>
                        <a:pt x="15" y="78"/>
                      </a:lnTo>
                      <a:lnTo>
                        <a:pt x="7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8"/>
                      </a:lnTo>
                      <a:lnTo>
                        <a:pt x="7" y="19"/>
                      </a:lnTo>
                      <a:lnTo>
                        <a:pt x="14" y="11"/>
                      </a:lnTo>
                      <a:lnTo>
                        <a:pt x="23" y="5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54" y="2"/>
                      </a:lnTo>
                      <a:lnTo>
                        <a:pt x="64" y="5"/>
                      </a:lnTo>
                      <a:lnTo>
                        <a:pt x="44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23" name="Freeform 2351"/>
                <p:cNvSpPr>
                  <a:spLocks/>
                </p:cNvSpPr>
                <p:nvPr/>
              </p:nvSpPr>
              <p:spPr bwMode="auto">
                <a:xfrm>
                  <a:off x="4424" y="1680"/>
                  <a:ext cx="11" cy="15"/>
                </a:xfrm>
                <a:custGeom>
                  <a:avLst/>
                  <a:gdLst>
                    <a:gd name="T0" fmla="*/ 0 w 64"/>
                    <a:gd name="T1" fmla="*/ 0 h 84"/>
                    <a:gd name="T2" fmla="*/ 0 w 64"/>
                    <a:gd name="T3" fmla="*/ 0 h 84"/>
                    <a:gd name="T4" fmla="*/ 0 w 64"/>
                    <a:gd name="T5" fmla="*/ 0 h 84"/>
                    <a:gd name="T6" fmla="*/ 0 w 64"/>
                    <a:gd name="T7" fmla="*/ 0 h 84"/>
                    <a:gd name="T8" fmla="*/ 0 w 64"/>
                    <a:gd name="T9" fmla="*/ 0 h 84"/>
                    <a:gd name="T10" fmla="*/ 0 w 64"/>
                    <a:gd name="T11" fmla="*/ 0 h 84"/>
                    <a:gd name="T12" fmla="*/ 0 w 64"/>
                    <a:gd name="T13" fmla="*/ 0 h 84"/>
                    <a:gd name="T14" fmla="*/ 0 w 64"/>
                    <a:gd name="T15" fmla="*/ 0 h 84"/>
                    <a:gd name="T16" fmla="*/ 0 w 64"/>
                    <a:gd name="T17" fmla="*/ 0 h 84"/>
                    <a:gd name="T18" fmla="*/ 0 w 64"/>
                    <a:gd name="T19" fmla="*/ 0 h 84"/>
                    <a:gd name="T20" fmla="*/ 0 w 64"/>
                    <a:gd name="T21" fmla="*/ 0 h 84"/>
                    <a:gd name="T22" fmla="*/ 0 w 64"/>
                    <a:gd name="T23" fmla="*/ 0 h 84"/>
                    <a:gd name="T24" fmla="*/ 0 w 64"/>
                    <a:gd name="T25" fmla="*/ 0 h 84"/>
                    <a:gd name="T26" fmla="*/ 0 w 64"/>
                    <a:gd name="T27" fmla="*/ 0 h 8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4"/>
                    <a:gd name="T43" fmla="*/ 0 h 84"/>
                    <a:gd name="T44" fmla="*/ 64 w 64"/>
                    <a:gd name="T45" fmla="*/ 84 h 8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4" h="84">
                      <a:moveTo>
                        <a:pt x="23" y="84"/>
                      </a:moveTo>
                      <a:lnTo>
                        <a:pt x="15" y="78"/>
                      </a:lnTo>
                      <a:lnTo>
                        <a:pt x="7" y="70"/>
                      </a:lnTo>
                      <a:lnTo>
                        <a:pt x="2" y="61"/>
                      </a:lnTo>
                      <a:lnTo>
                        <a:pt x="0" y="50"/>
                      </a:lnTo>
                      <a:lnTo>
                        <a:pt x="0" y="39"/>
                      </a:lnTo>
                      <a:lnTo>
                        <a:pt x="2" y="28"/>
                      </a:lnTo>
                      <a:lnTo>
                        <a:pt x="7" y="19"/>
                      </a:lnTo>
                      <a:lnTo>
                        <a:pt x="14" y="11"/>
                      </a:lnTo>
                      <a:lnTo>
                        <a:pt x="23" y="5"/>
                      </a:lnTo>
                      <a:lnTo>
                        <a:pt x="33" y="2"/>
                      </a:lnTo>
                      <a:lnTo>
                        <a:pt x="44" y="0"/>
                      </a:lnTo>
                      <a:lnTo>
                        <a:pt x="54" y="2"/>
                      </a:lnTo>
                      <a:lnTo>
                        <a:pt x="64" y="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24" name="Freeform 2352"/>
                <p:cNvSpPr>
                  <a:spLocks/>
                </p:cNvSpPr>
                <p:nvPr/>
              </p:nvSpPr>
              <p:spPr bwMode="auto">
                <a:xfrm>
                  <a:off x="4500" y="1626"/>
                  <a:ext cx="10" cy="14"/>
                </a:xfrm>
                <a:custGeom>
                  <a:avLst/>
                  <a:gdLst>
                    <a:gd name="T0" fmla="*/ 0 w 64"/>
                    <a:gd name="T1" fmla="*/ 0 h 84"/>
                    <a:gd name="T2" fmla="*/ 0 w 64"/>
                    <a:gd name="T3" fmla="*/ 0 h 84"/>
                    <a:gd name="T4" fmla="*/ 0 w 64"/>
                    <a:gd name="T5" fmla="*/ 0 h 84"/>
                    <a:gd name="T6" fmla="*/ 0 w 64"/>
                    <a:gd name="T7" fmla="*/ 0 h 84"/>
                    <a:gd name="T8" fmla="*/ 0 w 64"/>
                    <a:gd name="T9" fmla="*/ 0 h 84"/>
                    <a:gd name="T10" fmla="*/ 0 w 64"/>
                    <a:gd name="T11" fmla="*/ 0 h 84"/>
                    <a:gd name="T12" fmla="*/ 0 w 64"/>
                    <a:gd name="T13" fmla="*/ 0 h 84"/>
                    <a:gd name="T14" fmla="*/ 0 w 64"/>
                    <a:gd name="T15" fmla="*/ 0 h 84"/>
                    <a:gd name="T16" fmla="*/ 0 w 64"/>
                    <a:gd name="T17" fmla="*/ 0 h 84"/>
                    <a:gd name="T18" fmla="*/ 0 w 64"/>
                    <a:gd name="T19" fmla="*/ 0 h 84"/>
                    <a:gd name="T20" fmla="*/ 0 w 64"/>
                    <a:gd name="T21" fmla="*/ 0 h 84"/>
                    <a:gd name="T22" fmla="*/ 0 w 64"/>
                    <a:gd name="T23" fmla="*/ 0 h 84"/>
                    <a:gd name="T24" fmla="*/ 0 w 64"/>
                    <a:gd name="T25" fmla="*/ 0 h 84"/>
                    <a:gd name="T26" fmla="*/ 0 w 64"/>
                    <a:gd name="T27" fmla="*/ 0 h 84"/>
                    <a:gd name="T28" fmla="*/ 0 w 64"/>
                    <a:gd name="T29" fmla="*/ 0 h 84"/>
                    <a:gd name="T30" fmla="*/ 0 w 64"/>
                    <a:gd name="T31" fmla="*/ 0 h 8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4"/>
                    <a:gd name="T49" fmla="*/ 0 h 84"/>
                    <a:gd name="T50" fmla="*/ 64 w 64"/>
                    <a:gd name="T51" fmla="*/ 84 h 8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4" h="84">
                      <a:moveTo>
                        <a:pt x="20" y="40"/>
                      </a:moveTo>
                      <a:lnTo>
                        <a:pt x="41" y="0"/>
                      </a:lnTo>
                      <a:lnTo>
                        <a:pt x="49" y="7"/>
                      </a:lnTo>
                      <a:lnTo>
                        <a:pt x="57" y="14"/>
                      </a:lnTo>
                      <a:lnTo>
                        <a:pt x="62" y="24"/>
                      </a:lnTo>
                      <a:lnTo>
                        <a:pt x="64" y="35"/>
                      </a:lnTo>
                      <a:lnTo>
                        <a:pt x="64" y="45"/>
                      </a:lnTo>
                      <a:lnTo>
                        <a:pt x="62" y="56"/>
                      </a:lnTo>
                      <a:lnTo>
                        <a:pt x="57" y="65"/>
                      </a:lnTo>
                      <a:lnTo>
                        <a:pt x="50" y="73"/>
                      </a:lnTo>
                      <a:lnTo>
                        <a:pt x="41" y="80"/>
                      </a:lnTo>
                      <a:lnTo>
                        <a:pt x="31" y="83"/>
                      </a:lnTo>
                      <a:lnTo>
                        <a:pt x="20" y="84"/>
                      </a:lnTo>
                      <a:lnTo>
                        <a:pt x="10" y="83"/>
                      </a:lnTo>
                      <a:lnTo>
                        <a:pt x="0" y="80"/>
                      </a:lnTo>
                      <a:lnTo>
                        <a:pt x="20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25" name="Freeform 2353"/>
                <p:cNvSpPr>
                  <a:spLocks/>
                </p:cNvSpPr>
                <p:nvPr/>
              </p:nvSpPr>
              <p:spPr bwMode="auto">
                <a:xfrm>
                  <a:off x="4500" y="1626"/>
                  <a:ext cx="10" cy="14"/>
                </a:xfrm>
                <a:custGeom>
                  <a:avLst/>
                  <a:gdLst>
                    <a:gd name="T0" fmla="*/ 0 w 64"/>
                    <a:gd name="T1" fmla="*/ 0 h 84"/>
                    <a:gd name="T2" fmla="*/ 0 w 64"/>
                    <a:gd name="T3" fmla="*/ 0 h 84"/>
                    <a:gd name="T4" fmla="*/ 0 w 64"/>
                    <a:gd name="T5" fmla="*/ 0 h 84"/>
                    <a:gd name="T6" fmla="*/ 0 w 64"/>
                    <a:gd name="T7" fmla="*/ 0 h 84"/>
                    <a:gd name="T8" fmla="*/ 0 w 64"/>
                    <a:gd name="T9" fmla="*/ 0 h 84"/>
                    <a:gd name="T10" fmla="*/ 0 w 64"/>
                    <a:gd name="T11" fmla="*/ 0 h 84"/>
                    <a:gd name="T12" fmla="*/ 0 w 64"/>
                    <a:gd name="T13" fmla="*/ 0 h 84"/>
                    <a:gd name="T14" fmla="*/ 0 w 64"/>
                    <a:gd name="T15" fmla="*/ 0 h 84"/>
                    <a:gd name="T16" fmla="*/ 0 w 64"/>
                    <a:gd name="T17" fmla="*/ 0 h 84"/>
                    <a:gd name="T18" fmla="*/ 0 w 64"/>
                    <a:gd name="T19" fmla="*/ 0 h 84"/>
                    <a:gd name="T20" fmla="*/ 0 w 64"/>
                    <a:gd name="T21" fmla="*/ 0 h 84"/>
                    <a:gd name="T22" fmla="*/ 0 w 64"/>
                    <a:gd name="T23" fmla="*/ 0 h 84"/>
                    <a:gd name="T24" fmla="*/ 0 w 64"/>
                    <a:gd name="T25" fmla="*/ 0 h 84"/>
                    <a:gd name="T26" fmla="*/ 0 w 64"/>
                    <a:gd name="T27" fmla="*/ 0 h 8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4"/>
                    <a:gd name="T43" fmla="*/ 0 h 84"/>
                    <a:gd name="T44" fmla="*/ 64 w 64"/>
                    <a:gd name="T45" fmla="*/ 84 h 8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4" h="84">
                      <a:moveTo>
                        <a:pt x="41" y="0"/>
                      </a:moveTo>
                      <a:lnTo>
                        <a:pt x="49" y="7"/>
                      </a:lnTo>
                      <a:lnTo>
                        <a:pt x="57" y="14"/>
                      </a:lnTo>
                      <a:lnTo>
                        <a:pt x="62" y="24"/>
                      </a:lnTo>
                      <a:lnTo>
                        <a:pt x="64" y="35"/>
                      </a:lnTo>
                      <a:lnTo>
                        <a:pt x="64" y="45"/>
                      </a:lnTo>
                      <a:lnTo>
                        <a:pt x="62" y="56"/>
                      </a:lnTo>
                      <a:lnTo>
                        <a:pt x="57" y="65"/>
                      </a:lnTo>
                      <a:lnTo>
                        <a:pt x="50" y="73"/>
                      </a:lnTo>
                      <a:lnTo>
                        <a:pt x="41" y="80"/>
                      </a:lnTo>
                      <a:lnTo>
                        <a:pt x="31" y="83"/>
                      </a:lnTo>
                      <a:lnTo>
                        <a:pt x="20" y="84"/>
                      </a:lnTo>
                      <a:lnTo>
                        <a:pt x="10" y="83"/>
                      </a:lnTo>
                      <a:lnTo>
                        <a:pt x="0" y="8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26" name="Freeform 2354"/>
                <p:cNvSpPr>
                  <a:spLocks/>
                </p:cNvSpPr>
                <p:nvPr/>
              </p:nvSpPr>
              <p:spPr bwMode="auto">
                <a:xfrm>
                  <a:off x="4466" y="1608"/>
                  <a:ext cx="40" cy="31"/>
                </a:xfrm>
                <a:custGeom>
                  <a:avLst/>
                  <a:gdLst>
                    <a:gd name="T0" fmla="*/ 0 w 244"/>
                    <a:gd name="T1" fmla="*/ 0 h 185"/>
                    <a:gd name="T2" fmla="*/ 0 w 244"/>
                    <a:gd name="T3" fmla="*/ 0 h 185"/>
                    <a:gd name="T4" fmla="*/ 0 w 244"/>
                    <a:gd name="T5" fmla="*/ 0 h 185"/>
                    <a:gd name="T6" fmla="*/ 0 w 244"/>
                    <a:gd name="T7" fmla="*/ 0 h 185"/>
                    <a:gd name="T8" fmla="*/ 0 w 244"/>
                    <a:gd name="T9" fmla="*/ 0 h 185"/>
                    <a:gd name="T10" fmla="*/ 0 w 244"/>
                    <a:gd name="T11" fmla="*/ 0 h 185"/>
                    <a:gd name="T12" fmla="*/ 0 w 2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4"/>
                    <a:gd name="T22" fmla="*/ 0 h 185"/>
                    <a:gd name="T23" fmla="*/ 244 w 2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4" h="185">
                      <a:moveTo>
                        <a:pt x="203" y="185"/>
                      </a:moveTo>
                      <a:lnTo>
                        <a:pt x="223" y="145"/>
                      </a:lnTo>
                      <a:lnTo>
                        <a:pt x="244" y="105"/>
                      </a:lnTo>
                      <a:lnTo>
                        <a:pt x="41" y="0"/>
                      </a:lnTo>
                      <a:lnTo>
                        <a:pt x="20" y="39"/>
                      </a:lnTo>
                      <a:lnTo>
                        <a:pt x="0" y="79"/>
                      </a:lnTo>
                      <a:lnTo>
                        <a:pt x="203" y="1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27" name="Freeform 2355"/>
                <p:cNvSpPr>
                  <a:spLocks/>
                </p:cNvSpPr>
                <p:nvPr/>
              </p:nvSpPr>
              <p:spPr bwMode="auto">
                <a:xfrm>
                  <a:off x="4466" y="1608"/>
                  <a:ext cx="40" cy="31"/>
                </a:xfrm>
                <a:custGeom>
                  <a:avLst/>
                  <a:gdLst>
                    <a:gd name="T0" fmla="*/ 0 w 244"/>
                    <a:gd name="T1" fmla="*/ 0 h 185"/>
                    <a:gd name="T2" fmla="*/ 0 w 244"/>
                    <a:gd name="T3" fmla="*/ 0 h 185"/>
                    <a:gd name="T4" fmla="*/ 0 w 244"/>
                    <a:gd name="T5" fmla="*/ 0 h 185"/>
                    <a:gd name="T6" fmla="*/ 0 w 244"/>
                    <a:gd name="T7" fmla="*/ 0 h 185"/>
                    <a:gd name="T8" fmla="*/ 0 w 244"/>
                    <a:gd name="T9" fmla="*/ 0 h 185"/>
                    <a:gd name="T10" fmla="*/ 0 w 244"/>
                    <a:gd name="T11" fmla="*/ 0 h 185"/>
                    <a:gd name="T12" fmla="*/ 0 w 2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4"/>
                    <a:gd name="T22" fmla="*/ 0 h 185"/>
                    <a:gd name="T23" fmla="*/ 244 w 2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4" h="185">
                      <a:moveTo>
                        <a:pt x="203" y="185"/>
                      </a:moveTo>
                      <a:lnTo>
                        <a:pt x="223" y="145"/>
                      </a:lnTo>
                      <a:lnTo>
                        <a:pt x="244" y="105"/>
                      </a:lnTo>
                      <a:lnTo>
                        <a:pt x="41" y="0"/>
                      </a:lnTo>
                      <a:lnTo>
                        <a:pt x="20" y="39"/>
                      </a:lnTo>
                      <a:lnTo>
                        <a:pt x="0" y="79"/>
                      </a:lnTo>
                      <a:lnTo>
                        <a:pt x="203" y="18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28" name="Freeform 2356"/>
                <p:cNvSpPr>
                  <a:spLocks/>
                </p:cNvSpPr>
                <p:nvPr/>
              </p:nvSpPr>
              <p:spPr bwMode="auto">
                <a:xfrm>
                  <a:off x="4462" y="1607"/>
                  <a:ext cx="11" cy="14"/>
                </a:xfrm>
                <a:custGeom>
                  <a:avLst/>
                  <a:gdLst>
                    <a:gd name="T0" fmla="*/ 0 w 64"/>
                    <a:gd name="T1" fmla="*/ 0 h 85"/>
                    <a:gd name="T2" fmla="*/ 0 w 64"/>
                    <a:gd name="T3" fmla="*/ 0 h 85"/>
                    <a:gd name="T4" fmla="*/ 0 w 64"/>
                    <a:gd name="T5" fmla="*/ 0 h 85"/>
                    <a:gd name="T6" fmla="*/ 0 w 64"/>
                    <a:gd name="T7" fmla="*/ 0 h 85"/>
                    <a:gd name="T8" fmla="*/ 0 w 64"/>
                    <a:gd name="T9" fmla="*/ 0 h 85"/>
                    <a:gd name="T10" fmla="*/ 0 w 64"/>
                    <a:gd name="T11" fmla="*/ 0 h 85"/>
                    <a:gd name="T12" fmla="*/ 0 w 64"/>
                    <a:gd name="T13" fmla="*/ 0 h 85"/>
                    <a:gd name="T14" fmla="*/ 0 w 64"/>
                    <a:gd name="T15" fmla="*/ 0 h 85"/>
                    <a:gd name="T16" fmla="*/ 0 w 64"/>
                    <a:gd name="T17" fmla="*/ 0 h 85"/>
                    <a:gd name="T18" fmla="*/ 0 w 64"/>
                    <a:gd name="T19" fmla="*/ 0 h 85"/>
                    <a:gd name="T20" fmla="*/ 0 w 64"/>
                    <a:gd name="T21" fmla="*/ 0 h 85"/>
                    <a:gd name="T22" fmla="*/ 0 w 64"/>
                    <a:gd name="T23" fmla="*/ 0 h 85"/>
                    <a:gd name="T24" fmla="*/ 0 w 64"/>
                    <a:gd name="T25" fmla="*/ 0 h 85"/>
                    <a:gd name="T26" fmla="*/ 0 w 64"/>
                    <a:gd name="T27" fmla="*/ 0 h 85"/>
                    <a:gd name="T28" fmla="*/ 0 w 64"/>
                    <a:gd name="T29" fmla="*/ 0 h 85"/>
                    <a:gd name="T30" fmla="*/ 0 w 64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4"/>
                    <a:gd name="T49" fmla="*/ 0 h 85"/>
                    <a:gd name="T50" fmla="*/ 64 w 64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4" h="85">
                      <a:moveTo>
                        <a:pt x="43" y="45"/>
                      </a:moveTo>
                      <a:lnTo>
                        <a:pt x="23" y="85"/>
                      </a:lnTo>
                      <a:lnTo>
                        <a:pt x="15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21"/>
                      </a:lnTo>
                      <a:lnTo>
                        <a:pt x="14" y="12"/>
                      </a:lnTo>
                      <a:lnTo>
                        <a:pt x="23" y="6"/>
                      </a:lnTo>
                      <a:lnTo>
                        <a:pt x="33" y="2"/>
                      </a:lnTo>
                      <a:lnTo>
                        <a:pt x="43" y="0"/>
                      </a:lnTo>
                      <a:lnTo>
                        <a:pt x="54" y="2"/>
                      </a:lnTo>
                      <a:lnTo>
                        <a:pt x="64" y="6"/>
                      </a:lnTo>
                      <a:lnTo>
                        <a:pt x="43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29" name="Freeform 2357"/>
                <p:cNvSpPr>
                  <a:spLocks/>
                </p:cNvSpPr>
                <p:nvPr/>
              </p:nvSpPr>
              <p:spPr bwMode="auto">
                <a:xfrm>
                  <a:off x="4462" y="1607"/>
                  <a:ext cx="11" cy="14"/>
                </a:xfrm>
                <a:custGeom>
                  <a:avLst/>
                  <a:gdLst>
                    <a:gd name="T0" fmla="*/ 0 w 64"/>
                    <a:gd name="T1" fmla="*/ 0 h 85"/>
                    <a:gd name="T2" fmla="*/ 0 w 64"/>
                    <a:gd name="T3" fmla="*/ 0 h 85"/>
                    <a:gd name="T4" fmla="*/ 0 w 64"/>
                    <a:gd name="T5" fmla="*/ 0 h 85"/>
                    <a:gd name="T6" fmla="*/ 0 w 64"/>
                    <a:gd name="T7" fmla="*/ 0 h 85"/>
                    <a:gd name="T8" fmla="*/ 0 w 64"/>
                    <a:gd name="T9" fmla="*/ 0 h 85"/>
                    <a:gd name="T10" fmla="*/ 0 w 64"/>
                    <a:gd name="T11" fmla="*/ 0 h 85"/>
                    <a:gd name="T12" fmla="*/ 0 w 64"/>
                    <a:gd name="T13" fmla="*/ 0 h 85"/>
                    <a:gd name="T14" fmla="*/ 0 w 64"/>
                    <a:gd name="T15" fmla="*/ 0 h 85"/>
                    <a:gd name="T16" fmla="*/ 0 w 64"/>
                    <a:gd name="T17" fmla="*/ 0 h 85"/>
                    <a:gd name="T18" fmla="*/ 0 w 64"/>
                    <a:gd name="T19" fmla="*/ 0 h 85"/>
                    <a:gd name="T20" fmla="*/ 0 w 64"/>
                    <a:gd name="T21" fmla="*/ 0 h 85"/>
                    <a:gd name="T22" fmla="*/ 0 w 64"/>
                    <a:gd name="T23" fmla="*/ 0 h 85"/>
                    <a:gd name="T24" fmla="*/ 0 w 64"/>
                    <a:gd name="T25" fmla="*/ 0 h 85"/>
                    <a:gd name="T26" fmla="*/ 0 w 64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4"/>
                    <a:gd name="T43" fmla="*/ 0 h 85"/>
                    <a:gd name="T44" fmla="*/ 64 w 64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4" h="85">
                      <a:moveTo>
                        <a:pt x="23" y="85"/>
                      </a:moveTo>
                      <a:lnTo>
                        <a:pt x="15" y="78"/>
                      </a:lnTo>
                      <a:lnTo>
                        <a:pt x="7" y="71"/>
                      </a:lnTo>
                      <a:lnTo>
                        <a:pt x="2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21"/>
                      </a:lnTo>
                      <a:lnTo>
                        <a:pt x="14" y="12"/>
                      </a:lnTo>
                      <a:lnTo>
                        <a:pt x="23" y="6"/>
                      </a:lnTo>
                      <a:lnTo>
                        <a:pt x="33" y="2"/>
                      </a:lnTo>
                      <a:lnTo>
                        <a:pt x="43" y="0"/>
                      </a:lnTo>
                      <a:lnTo>
                        <a:pt x="54" y="2"/>
                      </a:lnTo>
                      <a:lnTo>
                        <a:pt x="64" y="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30" name="Freeform 2358"/>
                <p:cNvSpPr>
                  <a:spLocks/>
                </p:cNvSpPr>
                <p:nvPr/>
              </p:nvSpPr>
              <p:spPr bwMode="auto">
                <a:xfrm>
                  <a:off x="4511" y="1673"/>
                  <a:ext cx="14" cy="10"/>
                </a:xfrm>
                <a:custGeom>
                  <a:avLst/>
                  <a:gdLst>
                    <a:gd name="T0" fmla="*/ 0 w 83"/>
                    <a:gd name="T1" fmla="*/ 0 h 64"/>
                    <a:gd name="T2" fmla="*/ 0 w 83"/>
                    <a:gd name="T3" fmla="*/ 0 h 64"/>
                    <a:gd name="T4" fmla="*/ 0 w 83"/>
                    <a:gd name="T5" fmla="*/ 0 h 64"/>
                    <a:gd name="T6" fmla="*/ 0 w 83"/>
                    <a:gd name="T7" fmla="*/ 0 h 64"/>
                    <a:gd name="T8" fmla="*/ 0 w 83"/>
                    <a:gd name="T9" fmla="*/ 0 h 64"/>
                    <a:gd name="T10" fmla="*/ 0 w 83"/>
                    <a:gd name="T11" fmla="*/ 0 h 64"/>
                    <a:gd name="T12" fmla="*/ 0 w 83"/>
                    <a:gd name="T13" fmla="*/ 0 h 64"/>
                    <a:gd name="T14" fmla="*/ 0 w 83"/>
                    <a:gd name="T15" fmla="*/ 0 h 64"/>
                    <a:gd name="T16" fmla="*/ 0 w 83"/>
                    <a:gd name="T17" fmla="*/ 0 h 64"/>
                    <a:gd name="T18" fmla="*/ 0 w 83"/>
                    <a:gd name="T19" fmla="*/ 0 h 64"/>
                    <a:gd name="T20" fmla="*/ 0 w 83"/>
                    <a:gd name="T21" fmla="*/ 0 h 64"/>
                    <a:gd name="T22" fmla="*/ 0 w 83"/>
                    <a:gd name="T23" fmla="*/ 0 h 64"/>
                    <a:gd name="T24" fmla="*/ 0 w 83"/>
                    <a:gd name="T25" fmla="*/ 0 h 64"/>
                    <a:gd name="T26" fmla="*/ 0 w 83"/>
                    <a:gd name="T27" fmla="*/ 0 h 64"/>
                    <a:gd name="T28" fmla="*/ 0 w 83"/>
                    <a:gd name="T29" fmla="*/ 0 h 64"/>
                    <a:gd name="T30" fmla="*/ 0 w 83"/>
                    <a:gd name="T31" fmla="*/ 0 h 6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3"/>
                    <a:gd name="T49" fmla="*/ 0 h 64"/>
                    <a:gd name="T50" fmla="*/ 83 w 83"/>
                    <a:gd name="T51" fmla="*/ 64 h 6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3" h="64">
                      <a:moveTo>
                        <a:pt x="39" y="43"/>
                      </a:moveTo>
                      <a:lnTo>
                        <a:pt x="0" y="23"/>
                      </a:lnTo>
                      <a:lnTo>
                        <a:pt x="6" y="15"/>
                      </a:lnTo>
                      <a:lnTo>
                        <a:pt x="14" y="7"/>
                      </a:lnTo>
                      <a:lnTo>
                        <a:pt x="23" y="2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2"/>
                      </a:lnTo>
                      <a:lnTo>
                        <a:pt x="64" y="7"/>
                      </a:lnTo>
                      <a:lnTo>
                        <a:pt x="72" y="14"/>
                      </a:lnTo>
                      <a:lnTo>
                        <a:pt x="78" y="22"/>
                      </a:lnTo>
                      <a:lnTo>
                        <a:pt x="82" y="33"/>
                      </a:lnTo>
                      <a:lnTo>
                        <a:pt x="83" y="42"/>
                      </a:lnTo>
                      <a:lnTo>
                        <a:pt x="82" y="53"/>
                      </a:lnTo>
                      <a:lnTo>
                        <a:pt x="79" y="64"/>
                      </a:lnTo>
                      <a:lnTo>
                        <a:pt x="39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31" name="Freeform 2359"/>
                <p:cNvSpPr>
                  <a:spLocks/>
                </p:cNvSpPr>
                <p:nvPr/>
              </p:nvSpPr>
              <p:spPr bwMode="auto">
                <a:xfrm>
                  <a:off x="4511" y="1673"/>
                  <a:ext cx="14" cy="10"/>
                </a:xfrm>
                <a:custGeom>
                  <a:avLst/>
                  <a:gdLst>
                    <a:gd name="T0" fmla="*/ 0 w 83"/>
                    <a:gd name="T1" fmla="*/ 0 h 64"/>
                    <a:gd name="T2" fmla="*/ 0 w 83"/>
                    <a:gd name="T3" fmla="*/ 0 h 64"/>
                    <a:gd name="T4" fmla="*/ 0 w 83"/>
                    <a:gd name="T5" fmla="*/ 0 h 64"/>
                    <a:gd name="T6" fmla="*/ 0 w 83"/>
                    <a:gd name="T7" fmla="*/ 0 h 64"/>
                    <a:gd name="T8" fmla="*/ 0 w 83"/>
                    <a:gd name="T9" fmla="*/ 0 h 64"/>
                    <a:gd name="T10" fmla="*/ 0 w 83"/>
                    <a:gd name="T11" fmla="*/ 0 h 64"/>
                    <a:gd name="T12" fmla="*/ 0 w 83"/>
                    <a:gd name="T13" fmla="*/ 0 h 64"/>
                    <a:gd name="T14" fmla="*/ 0 w 83"/>
                    <a:gd name="T15" fmla="*/ 0 h 64"/>
                    <a:gd name="T16" fmla="*/ 0 w 83"/>
                    <a:gd name="T17" fmla="*/ 0 h 64"/>
                    <a:gd name="T18" fmla="*/ 0 w 83"/>
                    <a:gd name="T19" fmla="*/ 0 h 64"/>
                    <a:gd name="T20" fmla="*/ 0 w 83"/>
                    <a:gd name="T21" fmla="*/ 0 h 64"/>
                    <a:gd name="T22" fmla="*/ 0 w 83"/>
                    <a:gd name="T23" fmla="*/ 0 h 64"/>
                    <a:gd name="T24" fmla="*/ 0 w 83"/>
                    <a:gd name="T25" fmla="*/ 0 h 64"/>
                    <a:gd name="T26" fmla="*/ 0 w 83"/>
                    <a:gd name="T27" fmla="*/ 0 h 6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3"/>
                    <a:gd name="T43" fmla="*/ 0 h 64"/>
                    <a:gd name="T44" fmla="*/ 83 w 83"/>
                    <a:gd name="T45" fmla="*/ 64 h 6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3" h="64">
                      <a:moveTo>
                        <a:pt x="0" y="23"/>
                      </a:moveTo>
                      <a:lnTo>
                        <a:pt x="6" y="15"/>
                      </a:lnTo>
                      <a:lnTo>
                        <a:pt x="14" y="7"/>
                      </a:lnTo>
                      <a:lnTo>
                        <a:pt x="23" y="2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2"/>
                      </a:lnTo>
                      <a:lnTo>
                        <a:pt x="64" y="7"/>
                      </a:lnTo>
                      <a:lnTo>
                        <a:pt x="72" y="14"/>
                      </a:lnTo>
                      <a:lnTo>
                        <a:pt x="78" y="22"/>
                      </a:lnTo>
                      <a:lnTo>
                        <a:pt x="82" y="33"/>
                      </a:lnTo>
                      <a:lnTo>
                        <a:pt x="83" y="42"/>
                      </a:lnTo>
                      <a:lnTo>
                        <a:pt x="82" y="53"/>
                      </a:lnTo>
                      <a:lnTo>
                        <a:pt x="79" y="6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32" name="Freeform 2360"/>
                <p:cNvSpPr>
                  <a:spLocks/>
                </p:cNvSpPr>
                <p:nvPr/>
              </p:nvSpPr>
              <p:spPr bwMode="auto">
                <a:xfrm>
                  <a:off x="4506" y="1677"/>
                  <a:ext cx="19" cy="17"/>
                </a:xfrm>
                <a:custGeom>
                  <a:avLst/>
                  <a:gdLst>
                    <a:gd name="T0" fmla="*/ 0 w 111"/>
                    <a:gd name="T1" fmla="*/ 0 h 104"/>
                    <a:gd name="T2" fmla="*/ 0 w 111"/>
                    <a:gd name="T3" fmla="*/ 0 h 104"/>
                    <a:gd name="T4" fmla="*/ 0 w 111"/>
                    <a:gd name="T5" fmla="*/ 0 h 104"/>
                    <a:gd name="T6" fmla="*/ 0 w 111"/>
                    <a:gd name="T7" fmla="*/ 0 h 104"/>
                    <a:gd name="T8" fmla="*/ 0 w 111"/>
                    <a:gd name="T9" fmla="*/ 0 h 104"/>
                    <a:gd name="T10" fmla="*/ 0 w 111"/>
                    <a:gd name="T11" fmla="*/ 0 h 104"/>
                    <a:gd name="T12" fmla="*/ 0 w 111"/>
                    <a:gd name="T13" fmla="*/ 0 h 1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1"/>
                    <a:gd name="T22" fmla="*/ 0 h 104"/>
                    <a:gd name="T23" fmla="*/ 111 w 111"/>
                    <a:gd name="T24" fmla="*/ 104 h 1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1" h="104">
                      <a:moveTo>
                        <a:pt x="111" y="41"/>
                      </a:moveTo>
                      <a:lnTo>
                        <a:pt x="71" y="20"/>
                      </a:lnTo>
                      <a:lnTo>
                        <a:pt x="32" y="0"/>
                      </a:lnTo>
                      <a:lnTo>
                        <a:pt x="0" y="63"/>
                      </a:lnTo>
                      <a:lnTo>
                        <a:pt x="39" y="84"/>
                      </a:lnTo>
                      <a:lnTo>
                        <a:pt x="79" y="104"/>
                      </a:lnTo>
                      <a:lnTo>
                        <a:pt x="111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33" name="Freeform 2361"/>
                <p:cNvSpPr>
                  <a:spLocks/>
                </p:cNvSpPr>
                <p:nvPr/>
              </p:nvSpPr>
              <p:spPr bwMode="auto">
                <a:xfrm>
                  <a:off x="4506" y="1677"/>
                  <a:ext cx="19" cy="17"/>
                </a:xfrm>
                <a:custGeom>
                  <a:avLst/>
                  <a:gdLst>
                    <a:gd name="T0" fmla="*/ 0 w 111"/>
                    <a:gd name="T1" fmla="*/ 0 h 104"/>
                    <a:gd name="T2" fmla="*/ 0 w 111"/>
                    <a:gd name="T3" fmla="*/ 0 h 104"/>
                    <a:gd name="T4" fmla="*/ 0 w 111"/>
                    <a:gd name="T5" fmla="*/ 0 h 104"/>
                    <a:gd name="T6" fmla="*/ 0 w 111"/>
                    <a:gd name="T7" fmla="*/ 0 h 104"/>
                    <a:gd name="T8" fmla="*/ 0 w 111"/>
                    <a:gd name="T9" fmla="*/ 0 h 104"/>
                    <a:gd name="T10" fmla="*/ 0 w 111"/>
                    <a:gd name="T11" fmla="*/ 0 h 104"/>
                    <a:gd name="T12" fmla="*/ 0 w 111"/>
                    <a:gd name="T13" fmla="*/ 0 h 1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1"/>
                    <a:gd name="T22" fmla="*/ 0 h 104"/>
                    <a:gd name="T23" fmla="*/ 111 w 111"/>
                    <a:gd name="T24" fmla="*/ 104 h 1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1" h="104">
                      <a:moveTo>
                        <a:pt x="111" y="41"/>
                      </a:moveTo>
                      <a:lnTo>
                        <a:pt x="71" y="20"/>
                      </a:lnTo>
                      <a:lnTo>
                        <a:pt x="32" y="0"/>
                      </a:lnTo>
                      <a:lnTo>
                        <a:pt x="0" y="63"/>
                      </a:lnTo>
                      <a:lnTo>
                        <a:pt x="39" y="84"/>
                      </a:lnTo>
                      <a:lnTo>
                        <a:pt x="79" y="104"/>
                      </a:lnTo>
                      <a:lnTo>
                        <a:pt x="111" y="4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34" name="Freeform 2362"/>
                <p:cNvSpPr>
                  <a:spLocks/>
                </p:cNvSpPr>
                <p:nvPr/>
              </p:nvSpPr>
              <p:spPr bwMode="auto">
                <a:xfrm>
                  <a:off x="4505" y="1687"/>
                  <a:ext cx="14" cy="11"/>
                </a:xfrm>
                <a:custGeom>
                  <a:avLst/>
                  <a:gdLst>
                    <a:gd name="T0" fmla="*/ 0 w 84"/>
                    <a:gd name="T1" fmla="*/ 0 h 64"/>
                    <a:gd name="T2" fmla="*/ 0 w 84"/>
                    <a:gd name="T3" fmla="*/ 0 h 64"/>
                    <a:gd name="T4" fmla="*/ 0 w 84"/>
                    <a:gd name="T5" fmla="*/ 0 h 64"/>
                    <a:gd name="T6" fmla="*/ 0 w 84"/>
                    <a:gd name="T7" fmla="*/ 0 h 64"/>
                    <a:gd name="T8" fmla="*/ 0 w 84"/>
                    <a:gd name="T9" fmla="*/ 0 h 64"/>
                    <a:gd name="T10" fmla="*/ 0 w 84"/>
                    <a:gd name="T11" fmla="*/ 0 h 64"/>
                    <a:gd name="T12" fmla="*/ 0 w 84"/>
                    <a:gd name="T13" fmla="*/ 0 h 64"/>
                    <a:gd name="T14" fmla="*/ 0 w 84"/>
                    <a:gd name="T15" fmla="*/ 0 h 64"/>
                    <a:gd name="T16" fmla="*/ 0 w 84"/>
                    <a:gd name="T17" fmla="*/ 0 h 64"/>
                    <a:gd name="T18" fmla="*/ 0 w 84"/>
                    <a:gd name="T19" fmla="*/ 0 h 64"/>
                    <a:gd name="T20" fmla="*/ 0 w 84"/>
                    <a:gd name="T21" fmla="*/ 0 h 64"/>
                    <a:gd name="T22" fmla="*/ 0 w 84"/>
                    <a:gd name="T23" fmla="*/ 0 h 64"/>
                    <a:gd name="T24" fmla="*/ 0 w 84"/>
                    <a:gd name="T25" fmla="*/ 0 h 64"/>
                    <a:gd name="T26" fmla="*/ 0 w 84"/>
                    <a:gd name="T27" fmla="*/ 0 h 64"/>
                    <a:gd name="T28" fmla="*/ 0 w 84"/>
                    <a:gd name="T29" fmla="*/ 0 h 64"/>
                    <a:gd name="T30" fmla="*/ 0 w 84"/>
                    <a:gd name="T31" fmla="*/ 0 h 6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4"/>
                    <a:gd name="T49" fmla="*/ 0 h 64"/>
                    <a:gd name="T50" fmla="*/ 84 w 84"/>
                    <a:gd name="T51" fmla="*/ 64 h 6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4" h="64">
                      <a:moveTo>
                        <a:pt x="44" y="21"/>
                      </a:moveTo>
                      <a:lnTo>
                        <a:pt x="84" y="41"/>
                      </a:lnTo>
                      <a:lnTo>
                        <a:pt x="77" y="49"/>
                      </a:lnTo>
                      <a:lnTo>
                        <a:pt x="70" y="57"/>
                      </a:lnTo>
                      <a:lnTo>
                        <a:pt x="60" y="62"/>
                      </a:lnTo>
                      <a:lnTo>
                        <a:pt x="51" y="64"/>
                      </a:lnTo>
                      <a:lnTo>
                        <a:pt x="40" y="64"/>
                      </a:lnTo>
                      <a:lnTo>
                        <a:pt x="29" y="62"/>
                      </a:lnTo>
                      <a:lnTo>
                        <a:pt x="20" y="57"/>
                      </a:lnTo>
                      <a:lnTo>
                        <a:pt x="11" y="50"/>
                      </a:lnTo>
                      <a:lnTo>
                        <a:pt x="6" y="42"/>
                      </a:lnTo>
                      <a:lnTo>
                        <a:pt x="1" y="31"/>
                      </a:lnTo>
                      <a:lnTo>
                        <a:pt x="0" y="22"/>
                      </a:lnTo>
                      <a:lnTo>
                        <a:pt x="1" y="11"/>
                      </a:lnTo>
                      <a:lnTo>
                        <a:pt x="5" y="0"/>
                      </a:lnTo>
                      <a:lnTo>
                        <a:pt x="44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35" name="Freeform 2363"/>
                <p:cNvSpPr>
                  <a:spLocks/>
                </p:cNvSpPr>
                <p:nvPr/>
              </p:nvSpPr>
              <p:spPr bwMode="auto">
                <a:xfrm>
                  <a:off x="4505" y="1687"/>
                  <a:ext cx="14" cy="11"/>
                </a:xfrm>
                <a:custGeom>
                  <a:avLst/>
                  <a:gdLst>
                    <a:gd name="T0" fmla="*/ 0 w 84"/>
                    <a:gd name="T1" fmla="*/ 0 h 64"/>
                    <a:gd name="T2" fmla="*/ 0 w 84"/>
                    <a:gd name="T3" fmla="*/ 0 h 64"/>
                    <a:gd name="T4" fmla="*/ 0 w 84"/>
                    <a:gd name="T5" fmla="*/ 0 h 64"/>
                    <a:gd name="T6" fmla="*/ 0 w 84"/>
                    <a:gd name="T7" fmla="*/ 0 h 64"/>
                    <a:gd name="T8" fmla="*/ 0 w 84"/>
                    <a:gd name="T9" fmla="*/ 0 h 64"/>
                    <a:gd name="T10" fmla="*/ 0 w 84"/>
                    <a:gd name="T11" fmla="*/ 0 h 64"/>
                    <a:gd name="T12" fmla="*/ 0 w 84"/>
                    <a:gd name="T13" fmla="*/ 0 h 64"/>
                    <a:gd name="T14" fmla="*/ 0 w 84"/>
                    <a:gd name="T15" fmla="*/ 0 h 64"/>
                    <a:gd name="T16" fmla="*/ 0 w 84"/>
                    <a:gd name="T17" fmla="*/ 0 h 64"/>
                    <a:gd name="T18" fmla="*/ 0 w 84"/>
                    <a:gd name="T19" fmla="*/ 0 h 64"/>
                    <a:gd name="T20" fmla="*/ 0 w 84"/>
                    <a:gd name="T21" fmla="*/ 0 h 64"/>
                    <a:gd name="T22" fmla="*/ 0 w 84"/>
                    <a:gd name="T23" fmla="*/ 0 h 64"/>
                    <a:gd name="T24" fmla="*/ 0 w 84"/>
                    <a:gd name="T25" fmla="*/ 0 h 64"/>
                    <a:gd name="T26" fmla="*/ 0 w 84"/>
                    <a:gd name="T27" fmla="*/ 0 h 6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"/>
                    <a:gd name="T43" fmla="*/ 0 h 64"/>
                    <a:gd name="T44" fmla="*/ 84 w 84"/>
                    <a:gd name="T45" fmla="*/ 64 h 6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" h="64">
                      <a:moveTo>
                        <a:pt x="84" y="41"/>
                      </a:moveTo>
                      <a:lnTo>
                        <a:pt x="77" y="49"/>
                      </a:lnTo>
                      <a:lnTo>
                        <a:pt x="70" y="57"/>
                      </a:lnTo>
                      <a:lnTo>
                        <a:pt x="60" y="62"/>
                      </a:lnTo>
                      <a:lnTo>
                        <a:pt x="51" y="64"/>
                      </a:lnTo>
                      <a:lnTo>
                        <a:pt x="40" y="64"/>
                      </a:lnTo>
                      <a:lnTo>
                        <a:pt x="29" y="62"/>
                      </a:lnTo>
                      <a:lnTo>
                        <a:pt x="20" y="57"/>
                      </a:lnTo>
                      <a:lnTo>
                        <a:pt x="11" y="50"/>
                      </a:lnTo>
                      <a:lnTo>
                        <a:pt x="6" y="42"/>
                      </a:lnTo>
                      <a:lnTo>
                        <a:pt x="1" y="31"/>
                      </a:lnTo>
                      <a:lnTo>
                        <a:pt x="0" y="22"/>
                      </a:lnTo>
                      <a:lnTo>
                        <a:pt x="1" y="11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36" name="Freeform 2364"/>
                <p:cNvSpPr>
                  <a:spLocks/>
                </p:cNvSpPr>
                <p:nvPr/>
              </p:nvSpPr>
              <p:spPr bwMode="auto">
                <a:xfrm>
                  <a:off x="4457" y="1698"/>
                  <a:ext cx="8" cy="15"/>
                </a:xfrm>
                <a:custGeom>
                  <a:avLst/>
                  <a:gdLst>
                    <a:gd name="T0" fmla="*/ 0 w 48"/>
                    <a:gd name="T1" fmla="*/ 0 h 87"/>
                    <a:gd name="T2" fmla="*/ 0 w 48"/>
                    <a:gd name="T3" fmla="*/ 0 h 87"/>
                    <a:gd name="T4" fmla="*/ 0 w 48"/>
                    <a:gd name="T5" fmla="*/ 0 h 87"/>
                    <a:gd name="T6" fmla="*/ 0 w 48"/>
                    <a:gd name="T7" fmla="*/ 0 h 87"/>
                    <a:gd name="T8" fmla="*/ 0 w 48"/>
                    <a:gd name="T9" fmla="*/ 0 h 87"/>
                    <a:gd name="T10" fmla="*/ 0 w 48"/>
                    <a:gd name="T11" fmla="*/ 0 h 87"/>
                    <a:gd name="T12" fmla="*/ 0 w 48"/>
                    <a:gd name="T13" fmla="*/ 0 h 87"/>
                    <a:gd name="T14" fmla="*/ 0 w 48"/>
                    <a:gd name="T15" fmla="*/ 0 h 87"/>
                    <a:gd name="T16" fmla="*/ 0 w 48"/>
                    <a:gd name="T17" fmla="*/ 0 h 87"/>
                    <a:gd name="T18" fmla="*/ 0 w 48"/>
                    <a:gd name="T19" fmla="*/ 0 h 87"/>
                    <a:gd name="T20" fmla="*/ 0 w 48"/>
                    <a:gd name="T21" fmla="*/ 0 h 87"/>
                    <a:gd name="T22" fmla="*/ 0 w 48"/>
                    <a:gd name="T23" fmla="*/ 0 h 87"/>
                    <a:gd name="T24" fmla="*/ 0 w 48"/>
                    <a:gd name="T25" fmla="*/ 0 h 87"/>
                    <a:gd name="T26" fmla="*/ 0 w 48"/>
                    <a:gd name="T27" fmla="*/ 0 h 87"/>
                    <a:gd name="T28" fmla="*/ 0 w 48"/>
                    <a:gd name="T29" fmla="*/ 0 h 87"/>
                    <a:gd name="T30" fmla="*/ 0 w 48"/>
                    <a:gd name="T31" fmla="*/ 0 h 8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8"/>
                    <a:gd name="T49" fmla="*/ 0 h 87"/>
                    <a:gd name="T50" fmla="*/ 48 w 48"/>
                    <a:gd name="T51" fmla="*/ 87 h 8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8" h="87">
                      <a:moveTo>
                        <a:pt x="44" y="43"/>
                      </a:moveTo>
                      <a:lnTo>
                        <a:pt x="39" y="87"/>
                      </a:lnTo>
                      <a:lnTo>
                        <a:pt x="30" y="85"/>
                      </a:lnTo>
                      <a:lnTo>
                        <a:pt x="20" y="81"/>
                      </a:lnTo>
                      <a:lnTo>
                        <a:pt x="12" y="74"/>
                      </a:lnTo>
                      <a:lnTo>
                        <a:pt x="5" y="66"/>
                      </a:lnTo>
                      <a:lnTo>
                        <a:pt x="1" y="55"/>
                      </a:lnTo>
                      <a:lnTo>
                        <a:pt x="0" y="44"/>
                      </a:lnTo>
                      <a:lnTo>
                        <a:pt x="0" y="35"/>
                      </a:lnTo>
                      <a:lnTo>
                        <a:pt x="4" y="24"/>
                      </a:lnTo>
                      <a:lnTo>
                        <a:pt x="10" y="16"/>
                      </a:lnTo>
                      <a:lnTo>
                        <a:pt x="17" y="8"/>
                      </a:lnTo>
                      <a:lnTo>
                        <a:pt x="27" y="3"/>
                      </a:lnTo>
                      <a:lnTo>
                        <a:pt x="37" y="0"/>
                      </a:lnTo>
                      <a:lnTo>
                        <a:pt x="48" y="0"/>
                      </a:lnTo>
                      <a:lnTo>
                        <a:pt x="44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37" name="Freeform 2365"/>
                <p:cNvSpPr>
                  <a:spLocks/>
                </p:cNvSpPr>
                <p:nvPr/>
              </p:nvSpPr>
              <p:spPr bwMode="auto">
                <a:xfrm>
                  <a:off x="4457" y="1698"/>
                  <a:ext cx="8" cy="15"/>
                </a:xfrm>
                <a:custGeom>
                  <a:avLst/>
                  <a:gdLst>
                    <a:gd name="T0" fmla="*/ 0 w 48"/>
                    <a:gd name="T1" fmla="*/ 0 h 87"/>
                    <a:gd name="T2" fmla="*/ 0 w 48"/>
                    <a:gd name="T3" fmla="*/ 0 h 87"/>
                    <a:gd name="T4" fmla="*/ 0 w 48"/>
                    <a:gd name="T5" fmla="*/ 0 h 87"/>
                    <a:gd name="T6" fmla="*/ 0 w 48"/>
                    <a:gd name="T7" fmla="*/ 0 h 87"/>
                    <a:gd name="T8" fmla="*/ 0 w 48"/>
                    <a:gd name="T9" fmla="*/ 0 h 87"/>
                    <a:gd name="T10" fmla="*/ 0 w 48"/>
                    <a:gd name="T11" fmla="*/ 0 h 87"/>
                    <a:gd name="T12" fmla="*/ 0 w 48"/>
                    <a:gd name="T13" fmla="*/ 0 h 87"/>
                    <a:gd name="T14" fmla="*/ 0 w 48"/>
                    <a:gd name="T15" fmla="*/ 0 h 87"/>
                    <a:gd name="T16" fmla="*/ 0 w 48"/>
                    <a:gd name="T17" fmla="*/ 0 h 87"/>
                    <a:gd name="T18" fmla="*/ 0 w 48"/>
                    <a:gd name="T19" fmla="*/ 0 h 87"/>
                    <a:gd name="T20" fmla="*/ 0 w 48"/>
                    <a:gd name="T21" fmla="*/ 0 h 87"/>
                    <a:gd name="T22" fmla="*/ 0 w 48"/>
                    <a:gd name="T23" fmla="*/ 0 h 87"/>
                    <a:gd name="T24" fmla="*/ 0 w 48"/>
                    <a:gd name="T25" fmla="*/ 0 h 87"/>
                    <a:gd name="T26" fmla="*/ 0 w 48"/>
                    <a:gd name="T27" fmla="*/ 0 h 8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8"/>
                    <a:gd name="T43" fmla="*/ 0 h 87"/>
                    <a:gd name="T44" fmla="*/ 48 w 48"/>
                    <a:gd name="T45" fmla="*/ 87 h 8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8" h="87">
                      <a:moveTo>
                        <a:pt x="39" y="87"/>
                      </a:moveTo>
                      <a:lnTo>
                        <a:pt x="30" y="85"/>
                      </a:lnTo>
                      <a:lnTo>
                        <a:pt x="20" y="81"/>
                      </a:lnTo>
                      <a:lnTo>
                        <a:pt x="12" y="74"/>
                      </a:lnTo>
                      <a:lnTo>
                        <a:pt x="5" y="66"/>
                      </a:lnTo>
                      <a:lnTo>
                        <a:pt x="1" y="55"/>
                      </a:lnTo>
                      <a:lnTo>
                        <a:pt x="0" y="44"/>
                      </a:lnTo>
                      <a:lnTo>
                        <a:pt x="0" y="35"/>
                      </a:lnTo>
                      <a:lnTo>
                        <a:pt x="4" y="24"/>
                      </a:lnTo>
                      <a:lnTo>
                        <a:pt x="10" y="16"/>
                      </a:lnTo>
                      <a:lnTo>
                        <a:pt x="17" y="8"/>
                      </a:lnTo>
                      <a:lnTo>
                        <a:pt x="27" y="3"/>
                      </a:lnTo>
                      <a:lnTo>
                        <a:pt x="37" y="0"/>
                      </a:lnTo>
                      <a:lnTo>
                        <a:pt x="48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38" name="Freeform 2366"/>
                <p:cNvSpPr>
                  <a:spLocks/>
                </p:cNvSpPr>
                <p:nvPr/>
              </p:nvSpPr>
              <p:spPr bwMode="auto">
                <a:xfrm>
                  <a:off x="4464" y="1698"/>
                  <a:ext cx="29" cy="17"/>
                </a:xfrm>
                <a:custGeom>
                  <a:avLst/>
                  <a:gdLst>
                    <a:gd name="T0" fmla="*/ 0 w 171"/>
                    <a:gd name="T1" fmla="*/ 0 h 101"/>
                    <a:gd name="T2" fmla="*/ 0 w 171"/>
                    <a:gd name="T3" fmla="*/ 0 h 101"/>
                    <a:gd name="T4" fmla="*/ 0 w 171"/>
                    <a:gd name="T5" fmla="*/ 0 h 101"/>
                    <a:gd name="T6" fmla="*/ 0 w 171"/>
                    <a:gd name="T7" fmla="*/ 0 h 101"/>
                    <a:gd name="T8" fmla="*/ 0 w 171"/>
                    <a:gd name="T9" fmla="*/ 0 h 101"/>
                    <a:gd name="T10" fmla="*/ 0 w 171"/>
                    <a:gd name="T11" fmla="*/ 0 h 101"/>
                    <a:gd name="T12" fmla="*/ 0 w 171"/>
                    <a:gd name="T13" fmla="*/ 0 h 10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1"/>
                    <a:gd name="T22" fmla="*/ 0 h 101"/>
                    <a:gd name="T23" fmla="*/ 171 w 171"/>
                    <a:gd name="T24" fmla="*/ 101 h 10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1" h="101">
                      <a:moveTo>
                        <a:pt x="9" y="0"/>
                      </a:moveTo>
                      <a:lnTo>
                        <a:pt x="5" y="43"/>
                      </a:lnTo>
                      <a:lnTo>
                        <a:pt x="0" y="87"/>
                      </a:lnTo>
                      <a:lnTo>
                        <a:pt x="163" y="101"/>
                      </a:lnTo>
                      <a:lnTo>
                        <a:pt x="167" y="57"/>
                      </a:lnTo>
                      <a:lnTo>
                        <a:pt x="171" y="13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39" name="Freeform 2367"/>
                <p:cNvSpPr>
                  <a:spLocks/>
                </p:cNvSpPr>
                <p:nvPr/>
              </p:nvSpPr>
              <p:spPr bwMode="auto">
                <a:xfrm>
                  <a:off x="4464" y="1698"/>
                  <a:ext cx="29" cy="17"/>
                </a:xfrm>
                <a:custGeom>
                  <a:avLst/>
                  <a:gdLst>
                    <a:gd name="T0" fmla="*/ 0 w 171"/>
                    <a:gd name="T1" fmla="*/ 0 h 101"/>
                    <a:gd name="T2" fmla="*/ 0 w 171"/>
                    <a:gd name="T3" fmla="*/ 0 h 101"/>
                    <a:gd name="T4" fmla="*/ 0 w 171"/>
                    <a:gd name="T5" fmla="*/ 0 h 101"/>
                    <a:gd name="T6" fmla="*/ 0 w 171"/>
                    <a:gd name="T7" fmla="*/ 0 h 101"/>
                    <a:gd name="T8" fmla="*/ 0 w 171"/>
                    <a:gd name="T9" fmla="*/ 0 h 101"/>
                    <a:gd name="T10" fmla="*/ 0 w 171"/>
                    <a:gd name="T11" fmla="*/ 0 h 101"/>
                    <a:gd name="T12" fmla="*/ 0 w 171"/>
                    <a:gd name="T13" fmla="*/ 0 h 10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1"/>
                    <a:gd name="T22" fmla="*/ 0 h 101"/>
                    <a:gd name="T23" fmla="*/ 171 w 171"/>
                    <a:gd name="T24" fmla="*/ 101 h 10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1" h="101">
                      <a:moveTo>
                        <a:pt x="9" y="0"/>
                      </a:moveTo>
                      <a:lnTo>
                        <a:pt x="5" y="43"/>
                      </a:lnTo>
                      <a:lnTo>
                        <a:pt x="0" y="87"/>
                      </a:lnTo>
                      <a:lnTo>
                        <a:pt x="163" y="101"/>
                      </a:lnTo>
                      <a:lnTo>
                        <a:pt x="167" y="57"/>
                      </a:lnTo>
                      <a:lnTo>
                        <a:pt x="171" y="13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40" name="Freeform 2368"/>
                <p:cNvSpPr>
                  <a:spLocks/>
                </p:cNvSpPr>
                <p:nvPr/>
              </p:nvSpPr>
              <p:spPr bwMode="auto">
                <a:xfrm>
                  <a:off x="4491" y="1708"/>
                  <a:ext cx="5" cy="7"/>
                </a:xfrm>
                <a:custGeom>
                  <a:avLst/>
                  <a:gdLst>
                    <a:gd name="T0" fmla="*/ 0 w 32"/>
                    <a:gd name="T1" fmla="*/ 0 h 44"/>
                    <a:gd name="T2" fmla="*/ 0 w 32"/>
                    <a:gd name="T3" fmla="*/ 0 h 44"/>
                    <a:gd name="T4" fmla="*/ 0 w 32"/>
                    <a:gd name="T5" fmla="*/ 0 h 44"/>
                    <a:gd name="T6" fmla="*/ 0 w 32"/>
                    <a:gd name="T7" fmla="*/ 0 h 44"/>
                    <a:gd name="T8" fmla="*/ 0 w 32"/>
                    <a:gd name="T9" fmla="*/ 0 h 44"/>
                    <a:gd name="T10" fmla="*/ 0 w 32"/>
                    <a:gd name="T11" fmla="*/ 0 h 44"/>
                    <a:gd name="T12" fmla="*/ 0 w 32"/>
                    <a:gd name="T13" fmla="*/ 0 h 44"/>
                    <a:gd name="T14" fmla="*/ 0 w 32"/>
                    <a:gd name="T15" fmla="*/ 0 h 44"/>
                    <a:gd name="T16" fmla="*/ 0 w 32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2"/>
                    <a:gd name="T28" fmla="*/ 0 h 44"/>
                    <a:gd name="T29" fmla="*/ 32 w 32"/>
                    <a:gd name="T30" fmla="*/ 44 h 4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2" h="44">
                      <a:moveTo>
                        <a:pt x="4" y="0"/>
                      </a:moveTo>
                      <a:lnTo>
                        <a:pt x="0" y="44"/>
                      </a:lnTo>
                      <a:lnTo>
                        <a:pt x="6" y="44"/>
                      </a:lnTo>
                      <a:lnTo>
                        <a:pt x="12" y="44"/>
                      </a:lnTo>
                      <a:lnTo>
                        <a:pt x="17" y="43"/>
                      </a:lnTo>
                      <a:lnTo>
                        <a:pt x="22" y="41"/>
                      </a:lnTo>
                      <a:lnTo>
                        <a:pt x="27" y="39"/>
                      </a:lnTo>
                      <a:lnTo>
                        <a:pt x="32" y="34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41" name="Freeform 2369"/>
                <p:cNvSpPr>
                  <a:spLocks/>
                </p:cNvSpPr>
                <p:nvPr/>
              </p:nvSpPr>
              <p:spPr bwMode="auto">
                <a:xfrm>
                  <a:off x="4491" y="1714"/>
                  <a:ext cx="5" cy="1"/>
                </a:xfrm>
                <a:custGeom>
                  <a:avLst/>
                  <a:gdLst>
                    <a:gd name="T0" fmla="*/ 0 w 32"/>
                    <a:gd name="T1" fmla="*/ 0 h 10"/>
                    <a:gd name="T2" fmla="*/ 0 w 32"/>
                    <a:gd name="T3" fmla="*/ 0 h 10"/>
                    <a:gd name="T4" fmla="*/ 0 w 32"/>
                    <a:gd name="T5" fmla="*/ 0 h 10"/>
                    <a:gd name="T6" fmla="*/ 0 w 32"/>
                    <a:gd name="T7" fmla="*/ 0 h 10"/>
                    <a:gd name="T8" fmla="*/ 0 w 32"/>
                    <a:gd name="T9" fmla="*/ 0 h 10"/>
                    <a:gd name="T10" fmla="*/ 0 w 32"/>
                    <a:gd name="T11" fmla="*/ 0 h 10"/>
                    <a:gd name="T12" fmla="*/ 0 w 32"/>
                    <a:gd name="T13" fmla="*/ 0 h 1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"/>
                    <a:gd name="T22" fmla="*/ 0 h 10"/>
                    <a:gd name="T23" fmla="*/ 32 w 32"/>
                    <a:gd name="T24" fmla="*/ 10 h 1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" h="10">
                      <a:moveTo>
                        <a:pt x="0" y="10"/>
                      </a:moveTo>
                      <a:lnTo>
                        <a:pt x="6" y="10"/>
                      </a:lnTo>
                      <a:lnTo>
                        <a:pt x="12" y="10"/>
                      </a:lnTo>
                      <a:lnTo>
                        <a:pt x="17" y="9"/>
                      </a:lnTo>
                      <a:lnTo>
                        <a:pt x="22" y="7"/>
                      </a:lnTo>
                      <a:lnTo>
                        <a:pt x="27" y="5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42" name="Freeform 2370"/>
                <p:cNvSpPr>
                  <a:spLocks/>
                </p:cNvSpPr>
                <p:nvPr/>
              </p:nvSpPr>
              <p:spPr bwMode="auto">
                <a:xfrm>
                  <a:off x="4487" y="1685"/>
                  <a:ext cx="30" cy="29"/>
                </a:xfrm>
                <a:custGeom>
                  <a:avLst/>
                  <a:gdLst>
                    <a:gd name="T0" fmla="*/ 0 w 181"/>
                    <a:gd name="T1" fmla="*/ 0 h 172"/>
                    <a:gd name="T2" fmla="*/ 0 w 181"/>
                    <a:gd name="T3" fmla="*/ 0 h 172"/>
                    <a:gd name="T4" fmla="*/ 0 w 181"/>
                    <a:gd name="T5" fmla="*/ 0 h 172"/>
                    <a:gd name="T6" fmla="*/ 0 w 181"/>
                    <a:gd name="T7" fmla="*/ 0 h 172"/>
                    <a:gd name="T8" fmla="*/ 0 w 181"/>
                    <a:gd name="T9" fmla="*/ 0 h 172"/>
                    <a:gd name="T10" fmla="*/ 0 w 181"/>
                    <a:gd name="T11" fmla="*/ 0 h 172"/>
                    <a:gd name="T12" fmla="*/ 0 w 181"/>
                    <a:gd name="T13" fmla="*/ 0 h 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1"/>
                    <a:gd name="T22" fmla="*/ 0 h 172"/>
                    <a:gd name="T23" fmla="*/ 181 w 181"/>
                    <a:gd name="T24" fmla="*/ 172 h 17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1" h="172">
                      <a:moveTo>
                        <a:pt x="0" y="104"/>
                      </a:moveTo>
                      <a:lnTo>
                        <a:pt x="28" y="138"/>
                      </a:lnTo>
                      <a:lnTo>
                        <a:pt x="56" y="172"/>
                      </a:lnTo>
                      <a:lnTo>
                        <a:pt x="181" y="69"/>
                      </a:lnTo>
                      <a:lnTo>
                        <a:pt x="153" y="35"/>
                      </a:lnTo>
                      <a:lnTo>
                        <a:pt x="125" y="0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43" name="Freeform 2371"/>
                <p:cNvSpPr>
                  <a:spLocks/>
                </p:cNvSpPr>
                <p:nvPr/>
              </p:nvSpPr>
              <p:spPr bwMode="auto">
                <a:xfrm>
                  <a:off x="4487" y="1685"/>
                  <a:ext cx="30" cy="29"/>
                </a:xfrm>
                <a:custGeom>
                  <a:avLst/>
                  <a:gdLst>
                    <a:gd name="T0" fmla="*/ 0 w 181"/>
                    <a:gd name="T1" fmla="*/ 0 h 172"/>
                    <a:gd name="T2" fmla="*/ 0 w 181"/>
                    <a:gd name="T3" fmla="*/ 0 h 172"/>
                    <a:gd name="T4" fmla="*/ 0 w 181"/>
                    <a:gd name="T5" fmla="*/ 0 h 172"/>
                    <a:gd name="T6" fmla="*/ 0 w 181"/>
                    <a:gd name="T7" fmla="*/ 0 h 172"/>
                    <a:gd name="T8" fmla="*/ 0 w 181"/>
                    <a:gd name="T9" fmla="*/ 0 h 172"/>
                    <a:gd name="T10" fmla="*/ 0 w 181"/>
                    <a:gd name="T11" fmla="*/ 0 h 172"/>
                    <a:gd name="T12" fmla="*/ 0 w 181"/>
                    <a:gd name="T13" fmla="*/ 0 h 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1"/>
                    <a:gd name="T22" fmla="*/ 0 h 172"/>
                    <a:gd name="T23" fmla="*/ 181 w 181"/>
                    <a:gd name="T24" fmla="*/ 172 h 17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1" h="172">
                      <a:moveTo>
                        <a:pt x="0" y="104"/>
                      </a:moveTo>
                      <a:lnTo>
                        <a:pt x="28" y="138"/>
                      </a:lnTo>
                      <a:lnTo>
                        <a:pt x="56" y="172"/>
                      </a:lnTo>
                      <a:lnTo>
                        <a:pt x="181" y="69"/>
                      </a:lnTo>
                      <a:lnTo>
                        <a:pt x="153" y="35"/>
                      </a:lnTo>
                      <a:lnTo>
                        <a:pt x="125" y="0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44" name="Freeform 2372"/>
                <p:cNvSpPr>
                  <a:spLocks/>
                </p:cNvSpPr>
                <p:nvPr/>
              </p:nvSpPr>
              <p:spPr bwMode="auto">
                <a:xfrm>
                  <a:off x="4508" y="1683"/>
                  <a:ext cx="12" cy="13"/>
                </a:xfrm>
                <a:custGeom>
                  <a:avLst/>
                  <a:gdLst>
                    <a:gd name="T0" fmla="*/ 0 w 72"/>
                    <a:gd name="T1" fmla="*/ 0 h 78"/>
                    <a:gd name="T2" fmla="*/ 0 w 72"/>
                    <a:gd name="T3" fmla="*/ 0 h 78"/>
                    <a:gd name="T4" fmla="*/ 0 w 72"/>
                    <a:gd name="T5" fmla="*/ 0 h 78"/>
                    <a:gd name="T6" fmla="*/ 0 w 72"/>
                    <a:gd name="T7" fmla="*/ 0 h 78"/>
                    <a:gd name="T8" fmla="*/ 0 w 72"/>
                    <a:gd name="T9" fmla="*/ 0 h 78"/>
                    <a:gd name="T10" fmla="*/ 0 w 72"/>
                    <a:gd name="T11" fmla="*/ 0 h 78"/>
                    <a:gd name="T12" fmla="*/ 0 w 72"/>
                    <a:gd name="T13" fmla="*/ 0 h 78"/>
                    <a:gd name="T14" fmla="*/ 0 w 72"/>
                    <a:gd name="T15" fmla="*/ 0 h 78"/>
                    <a:gd name="T16" fmla="*/ 0 w 72"/>
                    <a:gd name="T17" fmla="*/ 0 h 78"/>
                    <a:gd name="T18" fmla="*/ 0 w 72"/>
                    <a:gd name="T19" fmla="*/ 0 h 78"/>
                    <a:gd name="T20" fmla="*/ 0 w 72"/>
                    <a:gd name="T21" fmla="*/ 0 h 78"/>
                    <a:gd name="T22" fmla="*/ 0 w 72"/>
                    <a:gd name="T23" fmla="*/ 0 h 78"/>
                    <a:gd name="T24" fmla="*/ 0 w 72"/>
                    <a:gd name="T25" fmla="*/ 0 h 78"/>
                    <a:gd name="T26" fmla="*/ 0 w 72"/>
                    <a:gd name="T27" fmla="*/ 0 h 78"/>
                    <a:gd name="T28" fmla="*/ 0 w 72"/>
                    <a:gd name="T29" fmla="*/ 0 h 78"/>
                    <a:gd name="T30" fmla="*/ 0 w 72"/>
                    <a:gd name="T31" fmla="*/ 0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72"/>
                    <a:gd name="T49" fmla="*/ 0 h 78"/>
                    <a:gd name="T50" fmla="*/ 72 w 72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72" h="78">
                      <a:moveTo>
                        <a:pt x="28" y="44"/>
                      </a:moveTo>
                      <a:lnTo>
                        <a:pt x="0" y="9"/>
                      </a:lnTo>
                      <a:lnTo>
                        <a:pt x="9" y="4"/>
                      </a:lnTo>
                      <a:lnTo>
                        <a:pt x="19" y="0"/>
                      </a:lnTo>
                      <a:lnTo>
                        <a:pt x="29" y="0"/>
                      </a:lnTo>
                      <a:lnTo>
                        <a:pt x="40" y="1"/>
                      </a:lnTo>
                      <a:lnTo>
                        <a:pt x="50" y="5"/>
                      </a:lnTo>
                      <a:lnTo>
                        <a:pt x="59" y="11"/>
                      </a:lnTo>
                      <a:lnTo>
                        <a:pt x="66" y="20"/>
                      </a:lnTo>
                      <a:lnTo>
                        <a:pt x="70" y="30"/>
                      </a:lnTo>
                      <a:lnTo>
                        <a:pt x="72" y="39"/>
                      </a:lnTo>
                      <a:lnTo>
                        <a:pt x="72" y="50"/>
                      </a:lnTo>
                      <a:lnTo>
                        <a:pt x="69" y="61"/>
                      </a:lnTo>
                      <a:lnTo>
                        <a:pt x="63" y="70"/>
                      </a:lnTo>
                      <a:lnTo>
                        <a:pt x="56" y="78"/>
                      </a:lnTo>
                      <a:lnTo>
                        <a:pt x="28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45" name="Freeform 2373"/>
                <p:cNvSpPr>
                  <a:spLocks/>
                </p:cNvSpPr>
                <p:nvPr/>
              </p:nvSpPr>
              <p:spPr bwMode="auto">
                <a:xfrm>
                  <a:off x="4508" y="1683"/>
                  <a:ext cx="12" cy="13"/>
                </a:xfrm>
                <a:custGeom>
                  <a:avLst/>
                  <a:gdLst>
                    <a:gd name="T0" fmla="*/ 0 w 72"/>
                    <a:gd name="T1" fmla="*/ 0 h 78"/>
                    <a:gd name="T2" fmla="*/ 0 w 72"/>
                    <a:gd name="T3" fmla="*/ 0 h 78"/>
                    <a:gd name="T4" fmla="*/ 0 w 72"/>
                    <a:gd name="T5" fmla="*/ 0 h 78"/>
                    <a:gd name="T6" fmla="*/ 0 w 72"/>
                    <a:gd name="T7" fmla="*/ 0 h 78"/>
                    <a:gd name="T8" fmla="*/ 0 w 72"/>
                    <a:gd name="T9" fmla="*/ 0 h 78"/>
                    <a:gd name="T10" fmla="*/ 0 w 72"/>
                    <a:gd name="T11" fmla="*/ 0 h 78"/>
                    <a:gd name="T12" fmla="*/ 0 w 72"/>
                    <a:gd name="T13" fmla="*/ 0 h 78"/>
                    <a:gd name="T14" fmla="*/ 0 w 72"/>
                    <a:gd name="T15" fmla="*/ 0 h 78"/>
                    <a:gd name="T16" fmla="*/ 0 w 72"/>
                    <a:gd name="T17" fmla="*/ 0 h 78"/>
                    <a:gd name="T18" fmla="*/ 0 w 72"/>
                    <a:gd name="T19" fmla="*/ 0 h 78"/>
                    <a:gd name="T20" fmla="*/ 0 w 72"/>
                    <a:gd name="T21" fmla="*/ 0 h 78"/>
                    <a:gd name="T22" fmla="*/ 0 w 72"/>
                    <a:gd name="T23" fmla="*/ 0 h 78"/>
                    <a:gd name="T24" fmla="*/ 0 w 72"/>
                    <a:gd name="T25" fmla="*/ 0 h 78"/>
                    <a:gd name="T26" fmla="*/ 0 w 72"/>
                    <a:gd name="T27" fmla="*/ 0 h 7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78"/>
                    <a:gd name="T44" fmla="*/ 72 w 72"/>
                    <a:gd name="T45" fmla="*/ 78 h 7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78">
                      <a:moveTo>
                        <a:pt x="0" y="9"/>
                      </a:moveTo>
                      <a:lnTo>
                        <a:pt x="9" y="4"/>
                      </a:lnTo>
                      <a:lnTo>
                        <a:pt x="19" y="0"/>
                      </a:lnTo>
                      <a:lnTo>
                        <a:pt x="29" y="0"/>
                      </a:lnTo>
                      <a:lnTo>
                        <a:pt x="40" y="1"/>
                      </a:lnTo>
                      <a:lnTo>
                        <a:pt x="50" y="5"/>
                      </a:lnTo>
                      <a:lnTo>
                        <a:pt x="59" y="11"/>
                      </a:lnTo>
                      <a:lnTo>
                        <a:pt x="66" y="20"/>
                      </a:lnTo>
                      <a:lnTo>
                        <a:pt x="70" y="30"/>
                      </a:lnTo>
                      <a:lnTo>
                        <a:pt x="72" y="39"/>
                      </a:lnTo>
                      <a:lnTo>
                        <a:pt x="72" y="50"/>
                      </a:lnTo>
                      <a:lnTo>
                        <a:pt x="69" y="61"/>
                      </a:lnTo>
                      <a:lnTo>
                        <a:pt x="63" y="70"/>
                      </a:lnTo>
                      <a:lnTo>
                        <a:pt x="56" y="7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46" name="Freeform 2374"/>
                <p:cNvSpPr>
                  <a:spLocks/>
                </p:cNvSpPr>
                <p:nvPr/>
              </p:nvSpPr>
              <p:spPr bwMode="auto">
                <a:xfrm>
                  <a:off x="4511" y="1679"/>
                  <a:ext cx="14" cy="8"/>
                </a:xfrm>
                <a:custGeom>
                  <a:avLst/>
                  <a:gdLst>
                    <a:gd name="T0" fmla="*/ 0 w 88"/>
                    <a:gd name="T1" fmla="*/ 0 h 48"/>
                    <a:gd name="T2" fmla="*/ 0 w 88"/>
                    <a:gd name="T3" fmla="*/ 0 h 48"/>
                    <a:gd name="T4" fmla="*/ 0 w 88"/>
                    <a:gd name="T5" fmla="*/ 0 h 48"/>
                    <a:gd name="T6" fmla="*/ 0 w 88"/>
                    <a:gd name="T7" fmla="*/ 0 h 48"/>
                    <a:gd name="T8" fmla="*/ 0 w 88"/>
                    <a:gd name="T9" fmla="*/ 0 h 48"/>
                    <a:gd name="T10" fmla="*/ 0 w 88"/>
                    <a:gd name="T11" fmla="*/ 0 h 48"/>
                    <a:gd name="T12" fmla="*/ 0 w 88"/>
                    <a:gd name="T13" fmla="*/ 0 h 48"/>
                    <a:gd name="T14" fmla="*/ 0 w 88"/>
                    <a:gd name="T15" fmla="*/ 0 h 48"/>
                    <a:gd name="T16" fmla="*/ 0 w 88"/>
                    <a:gd name="T17" fmla="*/ 0 h 48"/>
                    <a:gd name="T18" fmla="*/ 0 w 88"/>
                    <a:gd name="T19" fmla="*/ 0 h 48"/>
                    <a:gd name="T20" fmla="*/ 0 w 88"/>
                    <a:gd name="T21" fmla="*/ 0 h 48"/>
                    <a:gd name="T22" fmla="*/ 0 w 88"/>
                    <a:gd name="T23" fmla="*/ 0 h 48"/>
                    <a:gd name="T24" fmla="*/ 0 w 88"/>
                    <a:gd name="T25" fmla="*/ 0 h 48"/>
                    <a:gd name="T26" fmla="*/ 0 w 88"/>
                    <a:gd name="T27" fmla="*/ 0 h 48"/>
                    <a:gd name="T28" fmla="*/ 0 w 88"/>
                    <a:gd name="T29" fmla="*/ 0 h 48"/>
                    <a:gd name="T30" fmla="*/ 0 w 88"/>
                    <a:gd name="T31" fmla="*/ 0 h 4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8"/>
                    <a:gd name="T49" fmla="*/ 0 h 48"/>
                    <a:gd name="T50" fmla="*/ 88 w 88"/>
                    <a:gd name="T51" fmla="*/ 48 h 4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8" h="48">
                      <a:moveTo>
                        <a:pt x="44" y="4"/>
                      </a:moveTo>
                      <a:lnTo>
                        <a:pt x="88" y="9"/>
                      </a:lnTo>
                      <a:lnTo>
                        <a:pt x="86" y="19"/>
                      </a:lnTo>
                      <a:lnTo>
                        <a:pt x="82" y="29"/>
                      </a:lnTo>
                      <a:lnTo>
                        <a:pt x="74" y="37"/>
                      </a:lnTo>
                      <a:lnTo>
                        <a:pt x="66" y="43"/>
                      </a:lnTo>
                      <a:lnTo>
                        <a:pt x="56" y="47"/>
                      </a:lnTo>
                      <a:lnTo>
                        <a:pt x="45" y="48"/>
                      </a:lnTo>
                      <a:lnTo>
                        <a:pt x="35" y="48"/>
                      </a:lnTo>
                      <a:lnTo>
                        <a:pt x="25" y="44"/>
                      </a:lnTo>
                      <a:lnTo>
                        <a:pt x="15" y="39"/>
                      </a:lnTo>
                      <a:lnTo>
                        <a:pt x="9" y="31"/>
                      </a:lnTo>
                      <a:lnTo>
                        <a:pt x="4" y="22"/>
                      </a:lnTo>
                      <a:lnTo>
                        <a:pt x="0" y="11"/>
                      </a:lnTo>
                      <a:lnTo>
                        <a:pt x="0" y="0"/>
                      </a:lnTo>
                      <a:lnTo>
                        <a:pt x="44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47" name="Freeform 2375"/>
                <p:cNvSpPr>
                  <a:spLocks/>
                </p:cNvSpPr>
                <p:nvPr/>
              </p:nvSpPr>
              <p:spPr bwMode="auto">
                <a:xfrm>
                  <a:off x="4511" y="1679"/>
                  <a:ext cx="14" cy="8"/>
                </a:xfrm>
                <a:custGeom>
                  <a:avLst/>
                  <a:gdLst>
                    <a:gd name="T0" fmla="*/ 0 w 88"/>
                    <a:gd name="T1" fmla="*/ 0 h 48"/>
                    <a:gd name="T2" fmla="*/ 0 w 88"/>
                    <a:gd name="T3" fmla="*/ 0 h 48"/>
                    <a:gd name="T4" fmla="*/ 0 w 88"/>
                    <a:gd name="T5" fmla="*/ 0 h 48"/>
                    <a:gd name="T6" fmla="*/ 0 w 88"/>
                    <a:gd name="T7" fmla="*/ 0 h 48"/>
                    <a:gd name="T8" fmla="*/ 0 w 88"/>
                    <a:gd name="T9" fmla="*/ 0 h 48"/>
                    <a:gd name="T10" fmla="*/ 0 w 88"/>
                    <a:gd name="T11" fmla="*/ 0 h 48"/>
                    <a:gd name="T12" fmla="*/ 0 w 88"/>
                    <a:gd name="T13" fmla="*/ 0 h 48"/>
                    <a:gd name="T14" fmla="*/ 0 w 88"/>
                    <a:gd name="T15" fmla="*/ 0 h 48"/>
                    <a:gd name="T16" fmla="*/ 0 w 88"/>
                    <a:gd name="T17" fmla="*/ 0 h 48"/>
                    <a:gd name="T18" fmla="*/ 0 w 88"/>
                    <a:gd name="T19" fmla="*/ 0 h 48"/>
                    <a:gd name="T20" fmla="*/ 0 w 88"/>
                    <a:gd name="T21" fmla="*/ 0 h 48"/>
                    <a:gd name="T22" fmla="*/ 0 w 88"/>
                    <a:gd name="T23" fmla="*/ 0 h 48"/>
                    <a:gd name="T24" fmla="*/ 0 w 88"/>
                    <a:gd name="T25" fmla="*/ 0 h 48"/>
                    <a:gd name="T26" fmla="*/ 0 w 88"/>
                    <a:gd name="T27" fmla="*/ 0 h 4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8"/>
                    <a:gd name="T43" fmla="*/ 0 h 48"/>
                    <a:gd name="T44" fmla="*/ 88 w 88"/>
                    <a:gd name="T45" fmla="*/ 48 h 4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8" h="48">
                      <a:moveTo>
                        <a:pt x="88" y="9"/>
                      </a:moveTo>
                      <a:lnTo>
                        <a:pt x="86" y="19"/>
                      </a:lnTo>
                      <a:lnTo>
                        <a:pt x="82" y="29"/>
                      </a:lnTo>
                      <a:lnTo>
                        <a:pt x="74" y="37"/>
                      </a:lnTo>
                      <a:lnTo>
                        <a:pt x="66" y="43"/>
                      </a:lnTo>
                      <a:lnTo>
                        <a:pt x="56" y="47"/>
                      </a:lnTo>
                      <a:lnTo>
                        <a:pt x="45" y="48"/>
                      </a:lnTo>
                      <a:lnTo>
                        <a:pt x="35" y="48"/>
                      </a:lnTo>
                      <a:lnTo>
                        <a:pt x="25" y="44"/>
                      </a:lnTo>
                      <a:lnTo>
                        <a:pt x="15" y="39"/>
                      </a:lnTo>
                      <a:lnTo>
                        <a:pt x="9" y="31"/>
                      </a:lnTo>
                      <a:lnTo>
                        <a:pt x="4" y="22"/>
                      </a:lnTo>
                      <a:lnTo>
                        <a:pt x="0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48" name="Freeform 2376"/>
                <p:cNvSpPr>
                  <a:spLocks/>
                </p:cNvSpPr>
                <p:nvPr/>
              </p:nvSpPr>
              <p:spPr bwMode="auto">
                <a:xfrm>
                  <a:off x="4511" y="1652"/>
                  <a:ext cx="17" cy="29"/>
                </a:xfrm>
                <a:custGeom>
                  <a:avLst/>
                  <a:gdLst>
                    <a:gd name="T0" fmla="*/ 0 w 103"/>
                    <a:gd name="T1" fmla="*/ 0 h 171"/>
                    <a:gd name="T2" fmla="*/ 0 w 103"/>
                    <a:gd name="T3" fmla="*/ 0 h 171"/>
                    <a:gd name="T4" fmla="*/ 0 w 103"/>
                    <a:gd name="T5" fmla="*/ 0 h 171"/>
                    <a:gd name="T6" fmla="*/ 0 w 103"/>
                    <a:gd name="T7" fmla="*/ 0 h 171"/>
                    <a:gd name="T8" fmla="*/ 0 w 103"/>
                    <a:gd name="T9" fmla="*/ 0 h 171"/>
                    <a:gd name="T10" fmla="*/ 0 w 103"/>
                    <a:gd name="T11" fmla="*/ 0 h 171"/>
                    <a:gd name="T12" fmla="*/ 0 w 103"/>
                    <a:gd name="T13" fmla="*/ 0 h 17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3"/>
                    <a:gd name="T22" fmla="*/ 0 h 171"/>
                    <a:gd name="T23" fmla="*/ 103 w 103"/>
                    <a:gd name="T24" fmla="*/ 171 h 17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3" h="171">
                      <a:moveTo>
                        <a:pt x="0" y="162"/>
                      </a:moveTo>
                      <a:lnTo>
                        <a:pt x="44" y="166"/>
                      </a:lnTo>
                      <a:lnTo>
                        <a:pt x="88" y="171"/>
                      </a:lnTo>
                      <a:lnTo>
                        <a:pt x="103" y="8"/>
                      </a:lnTo>
                      <a:lnTo>
                        <a:pt x="59" y="4"/>
                      </a:lnTo>
                      <a:lnTo>
                        <a:pt x="15" y="0"/>
                      </a:lnTo>
                      <a:lnTo>
                        <a:pt x="0" y="1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49" name="Freeform 2377"/>
                <p:cNvSpPr>
                  <a:spLocks/>
                </p:cNvSpPr>
                <p:nvPr/>
              </p:nvSpPr>
              <p:spPr bwMode="auto">
                <a:xfrm>
                  <a:off x="4511" y="1652"/>
                  <a:ext cx="17" cy="29"/>
                </a:xfrm>
                <a:custGeom>
                  <a:avLst/>
                  <a:gdLst>
                    <a:gd name="T0" fmla="*/ 0 w 103"/>
                    <a:gd name="T1" fmla="*/ 0 h 171"/>
                    <a:gd name="T2" fmla="*/ 0 w 103"/>
                    <a:gd name="T3" fmla="*/ 0 h 171"/>
                    <a:gd name="T4" fmla="*/ 0 w 103"/>
                    <a:gd name="T5" fmla="*/ 0 h 171"/>
                    <a:gd name="T6" fmla="*/ 0 w 103"/>
                    <a:gd name="T7" fmla="*/ 0 h 171"/>
                    <a:gd name="T8" fmla="*/ 0 w 103"/>
                    <a:gd name="T9" fmla="*/ 0 h 171"/>
                    <a:gd name="T10" fmla="*/ 0 w 103"/>
                    <a:gd name="T11" fmla="*/ 0 h 171"/>
                    <a:gd name="T12" fmla="*/ 0 w 103"/>
                    <a:gd name="T13" fmla="*/ 0 h 17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3"/>
                    <a:gd name="T22" fmla="*/ 0 h 171"/>
                    <a:gd name="T23" fmla="*/ 103 w 103"/>
                    <a:gd name="T24" fmla="*/ 171 h 17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3" h="171">
                      <a:moveTo>
                        <a:pt x="0" y="162"/>
                      </a:moveTo>
                      <a:lnTo>
                        <a:pt x="44" y="166"/>
                      </a:lnTo>
                      <a:lnTo>
                        <a:pt x="88" y="171"/>
                      </a:lnTo>
                      <a:lnTo>
                        <a:pt x="103" y="8"/>
                      </a:lnTo>
                      <a:lnTo>
                        <a:pt x="59" y="4"/>
                      </a:lnTo>
                      <a:lnTo>
                        <a:pt x="15" y="0"/>
                      </a:lnTo>
                      <a:lnTo>
                        <a:pt x="0" y="16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50" name="Freeform 2378"/>
                <p:cNvSpPr>
                  <a:spLocks/>
                </p:cNvSpPr>
                <p:nvPr/>
              </p:nvSpPr>
              <p:spPr bwMode="auto">
                <a:xfrm>
                  <a:off x="4521" y="1648"/>
                  <a:ext cx="7" cy="6"/>
                </a:xfrm>
                <a:custGeom>
                  <a:avLst/>
                  <a:gdLst>
                    <a:gd name="T0" fmla="*/ 0 w 44"/>
                    <a:gd name="T1" fmla="*/ 0 h 33"/>
                    <a:gd name="T2" fmla="*/ 0 w 44"/>
                    <a:gd name="T3" fmla="*/ 0 h 33"/>
                    <a:gd name="T4" fmla="*/ 0 w 44"/>
                    <a:gd name="T5" fmla="*/ 0 h 33"/>
                    <a:gd name="T6" fmla="*/ 0 w 44"/>
                    <a:gd name="T7" fmla="*/ 0 h 33"/>
                    <a:gd name="T8" fmla="*/ 0 w 44"/>
                    <a:gd name="T9" fmla="*/ 0 h 33"/>
                    <a:gd name="T10" fmla="*/ 0 w 44"/>
                    <a:gd name="T11" fmla="*/ 0 h 33"/>
                    <a:gd name="T12" fmla="*/ 0 w 44"/>
                    <a:gd name="T13" fmla="*/ 0 h 33"/>
                    <a:gd name="T14" fmla="*/ 0 w 44"/>
                    <a:gd name="T15" fmla="*/ 0 h 33"/>
                    <a:gd name="T16" fmla="*/ 0 w 44"/>
                    <a:gd name="T17" fmla="*/ 0 h 3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4"/>
                    <a:gd name="T28" fmla="*/ 0 h 33"/>
                    <a:gd name="T29" fmla="*/ 44 w 44"/>
                    <a:gd name="T30" fmla="*/ 33 h 3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4" h="33">
                      <a:moveTo>
                        <a:pt x="0" y="29"/>
                      </a:moveTo>
                      <a:lnTo>
                        <a:pt x="44" y="33"/>
                      </a:lnTo>
                      <a:lnTo>
                        <a:pt x="44" y="28"/>
                      </a:lnTo>
                      <a:lnTo>
                        <a:pt x="44" y="22"/>
                      </a:lnTo>
                      <a:lnTo>
                        <a:pt x="43" y="16"/>
                      </a:lnTo>
                      <a:lnTo>
                        <a:pt x="41" y="11"/>
                      </a:lnTo>
                      <a:lnTo>
                        <a:pt x="39" y="7"/>
                      </a:lnTo>
                      <a:lnTo>
                        <a:pt x="3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51" name="Freeform 2379"/>
                <p:cNvSpPr>
                  <a:spLocks/>
                </p:cNvSpPr>
                <p:nvPr/>
              </p:nvSpPr>
              <p:spPr bwMode="auto">
                <a:xfrm>
                  <a:off x="4526" y="1648"/>
                  <a:ext cx="2" cy="6"/>
                </a:xfrm>
                <a:custGeom>
                  <a:avLst/>
                  <a:gdLst>
                    <a:gd name="T0" fmla="*/ 0 w 10"/>
                    <a:gd name="T1" fmla="*/ 0 h 33"/>
                    <a:gd name="T2" fmla="*/ 0 w 10"/>
                    <a:gd name="T3" fmla="*/ 0 h 33"/>
                    <a:gd name="T4" fmla="*/ 0 w 10"/>
                    <a:gd name="T5" fmla="*/ 0 h 33"/>
                    <a:gd name="T6" fmla="*/ 0 w 10"/>
                    <a:gd name="T7" fmla="*/ 0 h 33"/>
                    <a:gd name="T8" fmla="*/ 0 w 10"/>
                    <a:gd name="T9" fmla="*/ 0 h 33"/>
                    <a:gd name="T10" fmla="*/ 0 w 10"/>
                    <a:gd name="T11" fmla="*/ 0 h 33"/>
                    <a:gd name="T12" fmla="*/ 0 w 10"/>
                    <a:gd name="T13" fmla="*/ 0 h 3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"/>
                    <a:gd name="T22" fmla="*/ 0 h 33"/>
                    <a:gd name="T23" fmla="*/ 10 w 10"/>
                    <a:gd name="T24" fmla="*/ 33 h 3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" h="33">
                      <a:moveTo>
                        <a:pt x="10" y="33"/>
                      </a:moveTo>
                      <a:lnTo>
                        <a:pt x="10" y="28"/>
                      </a:lnTo>
                      <a:lnTo>
                        <a:pt x="10" y="22"/>
                      </a:lnTo>
                      <a:lnTo>
                        <a:pt x="9" y="16"/>
                      </a:lnTo>
                      <a:lnTo>
                        <a:pt x="7" y="11"/>
                      </a:lnTo>
                      <a:lnTo>
                        <a:pt x="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52" name="Freeform 2380"/>
                <p:cNvSpPr>
                  <a:spLocks/>
                </p:cNvSpPr>
                <p:nvPr/>
              </p:nvSpPr>
              <p:spPr bwMode="auto">
                <a:xfrm>
                  <a:off x="4497" y="1628"/>
                  <a:ext cx="29" cy="30"/>
                </a:xfrm>
                <a:custGeom>
                  <a:avLst/>
                  <a:gdLst>
                    <a:gd name="T0" fmla="*/ 0 w 173"/>
                    <a:gd name="T1" fmla="*/ 0 h 182"/>
                    <a:gd name="T2" fmla="*/ 0 w 173"/>
                    <a:gd name="T3" fmla="*/ 0 h 182"/>
                    <a:gd name="T4" fmla="*/ 0 w 173"/>
                    <a:gd name="T5" fmla="*/ 0 h 182"/>
                    <a:gd name="T6" fmla="*/ 0 w 173"/>
                    <a:gd name="T7" fmla="*/ 0 h 182"/>
                    <a:gd name="T8" fmla="*/ 0 w 173"/>
                    <a:gd name="T9" fmla="*/ 0 h 182"/>
                    <a:gd name="T10" fmla="*/ 0 w 173"/>
                    <a:gd name="T11" fmla="*/ 0 h 182"/>
                    <a:gd name="T12" fmla="*/ 0 w 173"/>
                    <a:gd name="T13" fmla="*/ 0 h 18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3"/>
                    <a:gd name="T22" fmla="*/ 0 h 182"/>
                    <a:gd name="T23" fmla="*/ 173 w 173"/>
                    <a:gd name="T24" fmla="*/ 182 h 18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3" h="182">
                      <a:moveTo>
                        <a:pt x="105" y="182"/>
                      </a:moveTo>
                      <a:lnTo>
                        <a:pt x="139" y="153"/>
                      </a:lnTo>
                      <a:lnTo>
                        <a:pt x="173" y="124"/>
                      </a:lnTo>
                      <a:lnTo>
                        <a:pt x="69" y="0"/>
                      </a:lnTo>
                      <a:lnTo>
                        <a:pt x="34" y="29"/>
                      </a:lnTo>
                      <a:lnTo>
                        <a:pt x="0" y="58"/>
                      </a:lnTo>
                      <a:lnTo>
                        <a:pt x="105" y="1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53" name="Freeform 2381"/>
                <p:cNvSpPr>
                  <a:spLocks/>
                </p:cNvSpPr>
                <p:nvPr/>
              </p:nvSpPr>
              <p:spPr bwMode="auto">
                <a:xfrm>
                  <a:off x="4497" y="1628"/>
                  <a:ext cx="29" cy="30"/>
                </a:xfrm>
                <a:custGeom>
                  <a:avLst/>
                  <a:gdLst>
                    <a:gd name="T0" fmla="*/ 0 w 173"/>
                    <a:gd name="T1" fmla="*/ 0 h 182"/>
                    <a:gd name="T2" fmla="*/ 0 w 173"/>
                    <a:gd name="T3" fmla="*/ 0 h 182"/>
                    <a:gd name="T4" fmla="*/ 0 w 173"/>
                    <a:gd name="T5" fmla="*/ 0 h 182"/>
                    <a:gd name="T6" fmla="*/ 0 w 173"/>
                    <a:gd name="T7" fmla="*/ 0 h 182"/>
                    <a:gd name="T8" fmla="*/ 0 w 173"/>
                    <a:gd name="T9" fmla="*/ 0 h 182"/>
                    <a:gd name="T10" fmla="*/ 0 w 173"/>
                    <a:gd name="T11" fmla="*/ 0 h 182"/>
                    <a:gd name="T12" fmla="*/ 0 w 173"/>
                    <a:gd name="T13" fmla="*/ 0 h 18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3"/>
                    <a:gd name="T22" fmla="*/ 0 h 182"/>
                    <a:gd name="T23" fmla="*/ 173 w 173"/>
                    <a:gd name="T24" fmla="*/ 182 h 18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3" h="182">
                      <a:moveTo>
                        <a:pt x="105" y="182"/>
                      </a:moveTo>
                      <a:lnTo>
                        <a:pt x="139" y="153"/>
                      </a:lnTo>
                      <a:lnTo>
                        <a:pt x="173" y="124"/>
                      </a:lnTo>
                      <a:lnTo>
                        <a:pt x="69" y="0"/>
                      </a:lnTo>
                      <a:lnTo>
                        <a:pt x="34" y="29"/>
                      </a:lnTo>
                      <a:lnTo>
                        <a:pt x="0" y="58"/>
                      </a:lnTo>
                      <a:lnTo>
                        <a:pt x="105" y="18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54" name="Freeform 2382"/>
                <p:cNvSpPr>
                  <a:spLocks/>
                </p:cNvSpPr>
                <p:nvPr/>
              </p:nvSpPr>
              <p:spPr bwMode="auto">
                <a:xfrm>
                  <a:off x="4496" y="1625"/>
                  <a:ext cx="13" cy="12"/>
                </a:xfrm>
                <a:custGeom>
                  <a:avLst/>
                  <a:gdLst>
                    <a:gd name="T0" fmla="*/ 0 w 78"/>
                    <a:gd name="T1" fmla="*/ 0 h 73"/>
                    <a:gd name="T2" fmla="*/ 0 w 78"/>
                    <a:gd name="T3" fmla="*/ 0 h 73"/>
                    <a:gd name="T4" fmla="*/ 0 w 78"/>
                    <a:gd name="T5" fmla="*/ 0 h 73"/>
                    <a:gd name="T6" fmla="*/ 0 w 78"/>
                    <a:gd name="T7" fmla="*/ 0 h 73"/>
                    <a:gd name="T8" fmla="*/ 0 w 78"/>
                    <a:gd name="T9" fmla="*/ 0 h 73"/>
                    <a:gd name="T10" fmla="*/ 0 w 78"/>
                    <a:gd name="T11" fmla="*/ 0 h 73"/>
                    <a:gd name="T12" fmla="*/ 0 w 78"/>
                    <a:gd name="T13" fmla="*/ 0 h 73"/>
                    <a:gd name="T14" fmla="*/ 0 w 78"/>
                    <a:gd name="T15" fmla="*/ 0 h 73"/>
                    <a:gd name="T16" fmla="*/ 0 w 78"/>
                    <a:gd name="T17" fmla="*/ 0 h 73"/>
                    <a:gd name="T18" fmla="*/ 0 w 78"/>
                    <a:gd name="T19" fmla="*/ 0 h 73"/>
                    <a:gd name="T20" fmla="*/ 0 w 78"/>
                    <a:gd name="T21" fmla="*/ 0 h 73"/>
                    <a:gd name="T22" fmla="*/ 0 w 78"/>
                    <a:gd name="T23" fmla="*/ 0 h 73"/>
                    <a:gd name="T24" fmla="*/ 0 w 78"/>
                    <a:gd name="T25" fmla="*/ 0 h 73"/>
                    <a:gd name="T26" fmla="*/ 0 w 78"/>
                    <a:gd name="T27" fmla="*/ 0 h 73"/>
                    <a:gd name="T28" fmla="*/ 0 w 78"/>
                    <a:gd name="T29" fmla="*/ 0 h 73"/>
                    <a:gd name="T30" fmla="*/ 0 w 78"/>
                    <a:gd name="T31" fmla="*/ 0 h 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78"/>
                    <a:gd name="T49" fmla="*/ 0 h 73"/>
                    <a:gd name="T50" fmla="*/ 78 w 78"/>
                    <a:gd name="T51" fmla="*/ 73 h 7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78" h="73">
                      <a:moveTo>
                        <a:pt x="43" y="44"/>
                      </a:moveTo>
                      <a:lnTo>
                        <a:pt x="9" y="73"/>
                      </a:lnTo>
                      <a:lnTo>
                        <a:pt x="4" y="63"/>
                      </a:lnTo>
                      <a:lnTo>
                        <a:pt x="0" y="54"/>
                      </a:lnTo>
                      <a:lnTo>
                        <a:pt x="0" y="43"/>
                      </a:lnTo>
                      <a:lnTo>
                        <a:pt x="1" y="32"/>
                      </a:lnTo>
                      <a:lnTo>
                        <a:pt x="5" y="23"/>
                      </a:lnTo>
                      <a:lnTo>
                        <a:pt x="11" y="14"/>
                      </a:lnTo>
                      <a:lnTo>
                        <a:pt x="19" y="7"/>
                      </a:lnTo>
                      <a:lnTo>
                        <a:pt x="29" y="2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1" y="3"/>
                      </a:lnTo>
                      <a:lnTo>
                        <a:pt x="69" y="8"/>
                      </a:lnTo>
                      <a:lnTo>
                        <a:pt x="78" y="15"/>
                      </a:lnTo>
                      <a:lnTo>
                        <a:pt x="43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55" name="Freeform 2383"/>
                <p:cNvSpPr>
                  <a:spLocks/>
                </p:cNvSpPr>
                <p:nvPr/>
              </p:nvSpPr>
              <p:spPr bwMode="auto">
                <a:xfrm>
                  <a:off x="4496" y="1625"/>
                  <a:ext cx="13" cy="12"/>
                </a:xfrm>
                <a:custGeom>
                  <a:avLst/>
                  <a:gdLst>
                    <a:gd name="T0" fmla="*/ 0 w 78"/>
                    <a:gd name="T1" fmla="*/ 0 h 73"/>
                    <a:gd name="T2" fmla="*/ 0 w 78"/>
                    <a:gd name="T3" fmla="*/ 0 h 73"/>
                    <a:gd name="T4" fmla="*/ 0 w 78"/>
                    <a:gd name="T5" fmla="*/ 0 h 73"/>
                    <a:gd name="T6" fmla="*/ 0 w 78"/>
                    <a:gd name="T7" fmla="*/ 0 h 73"/>
                    <a:gd name="T8" fmla="*/ 0 w 78"/>
                    <a:gd name="T9" fmla="*/ 0 h 73"/>
                    <a:gd name="T10" fmla="*/ 0 w 78"/>
                    <a:gd name="T11" fmla="*/ 0 h 73"/>
                    <a:gd name="T12" fmla="*/ 0 w 78"/>
                    <a:gd name="T13" fmla="*/ 0 h 73"/>
                    <a:gd name="T14" fmla="*/ 0 w 78"/>
                    <a:gd name="T15" fmla="*/ 0 h 73"/>
                    <a:gd name="T16" fmla="*/ 0 w 78"/>
                    <a:gd name="T17" fmla="*/ 0 h 73"/>
                    <a:gd name="T18" fmla="*/ 0 w 78"/>
                    <a:gd name="T19" fmla="*/ 0 h 73"/>
                    <a:gd name="T20" fmla="*/ 0 w 78"/>
                    <a:gd name="T21" fmla="*/ 0 h 73"/>
                    <a:gd name="T22" fmla="*/ 0 w 78"/>
                    <a:gd name="T23" fmla="*/ 0 h 73"/>
                    <a:gd name="T24" fmla="*/ 0 w 78"/>
                    <a:gd name="T25" fmla="*/ 0 h 73"/>
                    <a:gd name="T26" fmla="*/ 0 w 78"/>
                    <a:gd name="T27" fmla="*/ 0 h 7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"/>
                    <a:gd name="T43" fmla="*/ 0 h 73"/>
                    <a:gd name="T44" fmla="*/ 78 w 78"/>
                    <a:gd name="T45" fmla="*/ 73 h 7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" h="73">
                      <a:moveTo>
                        <a:pt x="9" y="73"/>
                      </a:moveTo>
                      <a:lnTo>
                        <a:pt x="4" y="63"/>
                      </a:lnTo>
                      <a:lnTo>
                        <a:pt x="0" y="54"/>
                      </a:lnTo>
                      <a:lnTo>
                        <a:pt x="0" y="43"/>
                      </a:lnTo>
                      <a:lnTo>
                        <a:pt x="1" y="32"/>
                      </a:lnTo>
                      <a:lnTo>
                        <a:pt x="5" y="23"/>
                      </a:lnTo>
                      <a:lnTo>
                        <a:pt x="11" y="14"/>
                      </a:lnTo>
                      <a:lnTo>
                        <a:pt x="19" y="7"/>
                      </a:lnTo>
                      <a:lnTo>
                        <a:pt x="29" y="2"/>
                      </a:lnTo>
                      <a:lnTo>
                        <a:pt x="39" y="0"/>
                      </a:lnTo>
                      <a:lnTo>
                        <a:pt x="50" y="0"/>
                      </a:lnTo>
                      <a:lnTo>
                        <a:pt x="61" y="3"/>
                      </a:lnTo>
                      <a:lnTo>
                        <a:pt x="69" y="8"/>
                      </a:lnTo>
                      <a:lnTo>
                        <a:pt x="78" y="1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56" name="Freeform 2384"/>
                <p:cNvSpPr>
                  <a:spLocks/>
                </p:cNvSpPr>
                <p:nvPr/>
              </p:nvSpPr>
              <p:spPr bwMode="auto">
                <a:xfrm>
                  <a:off x="4431" y="1615"/>
                  <a:ext cx="38" cy="73"/>
                </a:xfrm>
                <a:custGeom>
                  <a:avLst/>
                  <a:gdLst>
                    <a:gd name="T0" fmla="*/ 0 w 228"/>
                    <a:gd name="T1" fmla="*/ 0 h 440"/>
                    <a:gd name="T2" fmla="*/ 0 w 228"/>
                    <a:gd name="T3" fmla="*/ 0 h 440"/>
                    <a:gd name="T4" fmla="*/ 0 w 228"/>
                    <a:gd name="T5" fmla="*/ 0 h 440"/>
                    <a:gd name="T6" fmla="*/ 0 w 228"/>
                    <a:gd name="T7" fmla="*/ 0 h 440"/>
                    <a:gd name="T8" fmla="*/ 0 w 228"/>
                    <a:gd name="T9" fmla="*/ 0 h 440"/>
                    <a:gd name="T10" fmla="*/ 0 w 228"/>
                    <a:gd name="T11" fmla="*/ 0 h 440"/>
                    <a:gd name="T12" fmla="*/ 0 w 228"/>
                    <a:gd name="T13" fmla="*/ 0 h 440"/>
                    <a:gd name="T14" fmla="*/ 0 w 228"/>
                    <a:gd name="T15" fmla="*/ 0 h 440"/>
                    <a:gd name="T16" fmla="*/ 0 w 228"/>
                    <a:gd name="T17" fmla="*/ 0 h 440"/>
                    <a:gd name="T18" fmla="*/ 0 w 228"/>
                    <a:gd name="T19" fmla="*/ 0 h 440"/>
                    <a:gd name="T20" fmla="*/ 0 w 228"/>
                    <a:gd name="T21" fmla="*/ 0 h 440"/>
                    <a:gd name="T22" fmla="*/ 0 w 228"/>
                    <a:gd name="T23" fmla="*/ 0 h 440"/>
                    <a:gd name="T24" fmla="*/ 0 w 228"/>
                    <a:gd name="T25" fmla="*/ 0 h 440"/>
                    <a:gd name="T26" fmla="*/ 0 w 228"/>
                    <a:gd name="T27" fmla="*/ 0 h 440"/>
                    <a:gd name="T28" fmla="*/ 0 w 228"/>
                    <a:gd name="T29" fmla="*/ 0 h 440"/>
                    <a:gd name="T30" fmla="*/ 0 w 228"/>
                    <a:gd name="T31" fmla="*/ 0 h 440"/>
                    <a:gd name="T32" fmla="*/ 0 w 228"/>
                    <a:gd name="T33" fmla="*/ 0 h 440"/>
                    <a:gd name="T34" fmla="*/ 0 w 228"/>
                    <a:gd name="T35" fmla="*/ 0 h 440"/>
                    <a:gd name="T36" fmla="*/ 0 w 228"/>
                    <a:gd name="T37" fmla="*/ 0 h 440"/>
                    <a:gd name="T38" fmla="*/ 0 w 228"/>
                    <a:gd name="T39" fmla="*/ 0 h 440"/>
                    <a:gd name="T40" fmla="*/ 0 w 228"/>
                    <a:gd name="T41" fmla="*/ 0 h 440"/>
                    <a:gd name="T42" fmla="*/ 0 w 228"/>
                    <a:gd name="T43" fmla="*/ 0 h 440"/>
                    <a:gd name="T44" fmla="*/ 0 w 228"/>
                    <a:gd name="T45" fmla="*/ 0 h 440"/>
                    <a:gd name="T46" fmla="*/ 0 w 228"/>
                    <a:gd name="T47" fmla="*/ 0 h 440"/>
                    <a:gd name="T48" fmla="*/ 0 w 228"/>
                    <a:gd name="T49" fmla="*/ 0 h 440"/>
                    <a:gd name="T50" fmla="*/ 0 w 228"/>
                    <a:gd name="T51" fmla="*/ 0 h 44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28"/>
                    <a:gd name="T79" fmla="*/ 0 h 440"/>
                    <a:gd name="T80" fmla="*/ 228 w 228"/>
                    <a:gd name="T81" fmla="*/ 440 h 44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28" h="440">
                      <a:moveTo>
                        <a:pt x="228" y="0"/>
                      </a:moveTo>
                      <a:lnTo>
                        <a:pt x="209" y="26"/>
                      </a:lnTo>
                      <a:lnTo>
                        <a:pt x="192" y="53"/>
                      </a:lnTo>
                      <a:lnTo>
                        <a:pt x="185" y="66"/>
                      </a:lnTo>
                      <a:lnTo>
                        <a:pt x="179" y="80"/>
                      </a:lnTo>
                      <a:lnTo>
                        <a:pt x="173" y="111"/>
                      </a:lnTo>
                      <a:lnTo>
                        <a:pt x="170" y="126"/>
                      </a:lnTo>
                      <a:lnTo>
                        <a:pt x="164" y="141"/>
                      </a:lnTo>
                      <a:lnTo>
                        <a:pt x="157" y="155"/>
                      </a:lnTo>
                      <a:lnTo>
                        <a:pt x="148" y="169"/>
                      </a:lnTo>
                      <a:lnTo>
                        <a:pt x="138" y="181"/>
                      </a:lnTo>
                      <a:lnTo>
                        <a:pt x="126" y="192"/>
                      </a:lnTo>
                      <a:lnTo>
                        <a:pt x="102" y="213"/>
                      </a:lnTo>
                      <a:lnTo>
                        <a:pt x="92" y="225"/>
                      </a:lnTo>
                      <a:lnTo>
                        <a:pt x="83" y="237"/>
                      </a:lnTo>
                      <a:lnTo>
                        <a:pt x="67" y="265"/>
                      </a:lnTo>
                      <a:lnTo>
                        <a:pt x="51" y="293"/>
                      </a:lnTo>
                      <a:lnTo>
                        <a:pt x="46" y="307"/>
                      </a:lnTo>
                      <a:lnTo>
                        <a:pt x="41" y="322"/>
                      </a:lnTo>
                      <a:lnTo>
                        <a:pt x="36" y="354"/>
                      </a:lnTo>
                      <a:lnTo>
                        <a:pt x="30" y="368"/>
                      </a:lnTo>
                      <a:lnTo>
                        <a:pt x="21" y="381"/>
                      </a:lnTo>
                      <a:lnTo>
                        <a:pt x="13" y="395"/>
                      </a:lnTo>
                      <a:lnTo>
                        <a:pt x="7" y="409"/>
                      </a:lnTo>
                      <a:lnTo>
                        <a:pt x="3" y="423"/>
                      </a:lnTo>
                      <a:lnTo>
                        <a:pt x="0" y="44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57" name="Line 2385"/>
                <p:cNvSpPr>
                  <a:spLocks noChangeShapeType="1"/>
                </p:cNvSpPr>
                <p:nvPr/>
              </p:nvSpPr>
              <p:spPr bwMode="auto">
                <a:xfrm flipH="1" flipV="1">
                  <a:off x="4441" y="1660"/>
                  <a:ext cx="49" cy="4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58" name="Line 2386"/>
                <p:cNvSpPr>
                  <a:spLocks noChangeShapeType="1"/>
                </p:cNvSpPr>
                <p:nvPr/>
              </p:nvSpPr>
              <p:spPr bwMode="auto">
                <a:xfrm flipH="1" flipV="1">
                  <a:off x="4463" y="1623"/>
                  <a:ext cx="56" cy="5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59" name="Line 2387"/>
                <p:cNvSpPr>
                  <a:spLocks noChangeShapeType="1"/>
                </p:cNvSpPr>
                <p:nvPr/>
              </p:nvSpPr>
              <p:spPr bwMode="auto">
                <a:xfrm flipH="1" flipV="1">
                  <a:off x="4023" y="1379"/>
                  <a:ext cx="1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60" name="Line 2388"/>
                <p:cNvSpPr>
                  <a:spLocks noChangeShapeType="1"/>
                </p:cNvSpPr>
                <p:nvPr/>
              </p:nvSpPr>
              <p:spPr bwMode="auto">
                <a:xfrm flipH="1" flipV="1">
                  <a:off x="4055" y="1348"/>
                  <a:ext cx="42" cy="4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61" name="Line 2389"/>
                <p:cNvSpPr>
                  <a:spLocks noChangeShapeType="1"/>
                </p:cNvSpPr>
                <p:nvPr/>
              </p:nvSpPr>
              <p:spPr bwMode="auto">
                <a:xfrm flipH="1" flipV="1">
                  <a:off x="4119" y="1348"/>
                  <a:ext cx="41" cy="4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62" name="Line 2390"/>
                <p:cNvSpPr>
                  <a:spLocks noChangeShapeType="1"/>
                </p:cNvSpPr>
                <p:nvPr/>
              </p:nvSpPr>
              <p:spPr bwMode="auto">
                <a:xfrm flipH="1" flipV="1">
                  <a:off x="4182" y="1348"/>
                  <a:ext cx="42" cy="4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63" name="Line 2391"/>
                <p:cNvSpPr>
                  <a:spLocks noChangeShapeType="1"/>
                </p:cNvSpPr>
                <p:nvPr/>
              </p:nvSpPr>
              <p:spPr bwMode="auto">
                <a:xfrm flipH="1" flipV="1">
                  <a:off x="4246" y="1348"/>
                  <a:ext cx="41" cy="4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64" name="Line 2392"/>
                <p:cNvSpPr>
                  <a:spLocks noChangeShapeType="1"/>
                </p:cNvSpPr>
                <p:nvPr/>
              </p:nvSpPr>
              <p:spPr bwMode="auto">
                <a:xfrm flipH="1" flipV="1">
                  <a:off x="4310" y="1348"/>
                  <a:ext cx="41" cy="4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65" name="Line 2393"/>
                <p:cNvSpPr>
                  <a:spLocks noChangeShapeType="1"/>
                </p:cNvSpPr>
                <p:nvPr/>
              </p:nvSpPr>
              <p:spPr bwMode="auto">
                <a:xfrm flipH="1" flipV="1">
                  <a:off x="4373" y="1348"/>
                  <a:ext cx="42" cy="4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66" name="Line 2394"/>
                <p:cNvSpPr>
                  <a:spLocks noChangeShapeType="1"/>
                </p:cNvSpPr>
                <p:nvPr/>
              </p:nvSpPr>
              <p:spPr bwMode="auto">
                <a:xfrm flipV="1">
                  <a:off x="4341" y="402"/>
                  <a:ext cx="1" cy="10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67" name="Line 2395"/>
                <p:cNvSpPr>
                  <a:spLocks noChangeShapeType="1"/>
                </p:cNvSpPr>
                <p:nvPr/>
              </p:nvSpPr>
              <p:spPr bwMode="auto">
                <a:xfrm flipV="1">
                  <a:off x="4223" y="402"/>
                  <a:ext cx="1" cy="10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68" name="Line 2396"/>
                <p:cNvSpPr>
                  <a:spLocks noChangeShapeType="1"/>
                </p:cNvSpPr>
                <p:nvPr/>
              </p:nvSpPr>
              <p:spPr bwMode="auto">
                <a:xfrm>
                  <a:off x="4259" y="417"/>
                  <a:ext cx="4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69" name="Line 2397"/>
                <p:cNvSpPr>
                  <a:spLocks noChangeShapeType="1"/>
                </p:cNvSpPr>
                <p:nvPr/>
              </p:nvSpPr>
              <p:spPr bwMode="auto">
                <a:xfrm>
                  <a:off x="4341" y="417"/>
                  <a:ext cx="26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0" name="Freeform 2398"/>
                <p:cNvSpPr>
                  <a:spLocks/>
                </p:cNvSpPr>
                <p:nvPr/>
              </p:nvSpPr>
              <p:spPr bwMode="auto">
                <a:xfrm>
                  <a:off x="4223" y="411"/>
                  <a:ext cx="36" cy="11"/>
                </a:xfrm>
                <a:custGeom>
                  <a:avLst/>
                  <a:gdLst>
                    <a:gd name="T0" fmla="*/ 0 w 212"/>
                    <a:gd name="T1" fmla="*/ 0 h 71"/>
                    <a:gd name="T2" fmla="*/ 0 w 212"/>
                    <a:gd name="T3" fmla="*/ 0 h 71"/>
                    <a:gd name="T4" fmla="*/ 0 w 212"/>
                    <a:gd name="T5" fmla="*/ 0 h 71"/>
                    <a:gd name="T6" fmla="*/ 0 w 212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2"/>
                    <a:gd name="T13" fmla="*/ 0 h 71"/>
                    <a:gd name="T14" fmla="*/ 212 w 212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2" h="71">
                      <a:moveTo>
                        <a:pt x="212" y="0"/>
                      </a:moveTo>
                      <a:lnTo>
                        <a:pt x="212" y="71"/>
                      </a:lnTo>
                      <a:lnTo>
                        <a:pt x="0" y="35"/>
                      </a:ln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" name="Freeform 2399"/>
                <p:cNvSpPr>
                  <a:spLocks/>
                </p:cNvSpPr>
                <p:nvPr/>
              </p:nvSpPr>
              <p:spPr bwMode="auto">
                <a:xfrm>
                  <a:off x="4223" y="411"/>
                  <a:ext cx="36" cy="11"/>
                </a:xfrm>
                <a:custGeom>
                  <a:avLst/>
                  <a:gdLst>
                    <a:gd name="T0" fmla="*/ 0 w 212"/>
                    <a:gd name="T1" fmla="*/ 0 h 71"/>
                    <a:gd name="T2" fmla="*/ 0 w 212"/>
                    <a:gd name="T3" fmla="*/ 0 h 71"/>
                    <a:gd name="T4" fmla="*/ 0 w 212"/>
                    <a:gd name="T5" fmla="*/ 0 h 71"/>
                    <a:gd name="T6" fmla="*/ 0 w 212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2"/>
                    <a:gd name="T13" fmla="*/ 0 h 71"/>
                    <a:gd name="T14" fmla="*/ 212 w 212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2" h="71">
                      <a:moveTo>
                        <a:pt x="212" y="0"/>
                      </a:moveTo>
                      <a:lnTo>
                        <a:pt x="212" y="71"/>
                      </a:lnTo>
                      <a:lnTo>
                        <a:pt x="0" y="35"/>
                      </a:lnTo>
                      <a:lnTo>
                        <a:pt x="212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2" name="Freeform 2400"/>
                <p:cNvSpPr>
                  <a:spLocks/>
                </p:cNvSpPr>
                <p:nvPr/>
              </p:nvSpPr>
              <p:spPr bwMode="auto">
                <a:xfrm>
                  <a:off x="4306" y="411"/>
                  <a:ext cx="35" cy="11"/>
                </a:xfrm>
                <a:custGeom>
                  <a:avLst/>
                  <a:gdLst>
                    <a:gd name="T0" fmla="*/ 0 w 213"/>
                    <a:gd name="T1" fmla="*/ 0 h 71"/>
                    <a:gd name="T2" fmla="*/ 0 w 213"/>
                    <a:gd name="T3" fmla="*/ 0 h 71"/>
                    <a:gd name="T4" fmla="*/ 0 w 213"/>
                    <a:gd name="T5" fmla="*/ 0 h 71"/>
                    <a:gd name="T6" fmla="*/ 0 w 213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1"/>
                    <a:gd name="T14" fmla="*/ 213 w 213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21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3" name="Freeform 2401"/>
                <p:cNvSpPr>
                  <a:spLocks/>
                </p:cNvSpPr>
                <p:nvPr/>
              </p:nvSpPr>
              <p:spPr bwMode="auto">
                <a:xfrm>
                  <a:off x="4306" y="411"/>
                  <a:ext cx="35" cy="11"/>
                </a:xfrm>
                <a:custGeom>
                  <a:avLst/>
                  <a:gdLst>
                    <a:gd name="T0" fmla="*/ 0 w 213"/>
                    <a:gd name="T1" fmla="*/ 0 h 71"/>
                    <a:gd name="T2" fmla="*/ 0 w 213"/>
                    <a:gd name="T3" fmla="*/ 0 h 71"/>
                    <a:gd name="T4" fmla="*/ 0 w 213"/>
                    <a:gd name="T5" fmla="*/ 0 h 71"/>
                    <a:gd name="T6" fmla="*/ 0 w 213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1"/>
                    <a:gd name="T14" fmla="*/ 213 w 213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21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4" name="Freeform 2402"/>
                <p:cNvSpPr>
                  <a:spLocks/>
                </p:cNvSpPr>
                <p:nvPr/>
              </p:nvSpPr>
              <p:spPr bwMode="auto">
                <a:xfrm>
                  <a:off x="4388" y="362"/>
                  <a:ext cx="42" cy="45"/>
                </a:xfrm>
                <a:custGeom>
                  <a:avLst/>
                  <a:gdLst>
                    <a:gd name="T0" fmla="*/ 0 w 251"/>
                    <a:gd name="T1" fmla="*/ 0 h 267"/>
                    <a:gd name="T2" fmla="*/ 0 w 251"/>
                    <a:gd name="T3" fmla="*/ 0 h 267"/>
                    <a:gd name="T4" fmla="*/ 0 w 251"/>
                    <a:gd name="T5" fmla="*/ 0 h 267"/>
                    <a:gd name="T6" fmla="*/ 0 w 251"/>
                    <a:gd name="T7" fmla="*/ 0 h 267"/>
                    <a:gd name="T8" fmla="*/ 0 w 251"/>
                    <a:gd name="T9" fmla="*/ 0 h 2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267"/>
                    <a:gd name="T17" fmla="*/ 251 w 251"/>
                    <a:gd name="T18" fmla="*/ 267 h 2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267">
                      <a:moveTo>
                        <a:pt x="0" y="267"/>
                      </a:moveTo>
                      <a:lnTo>
                        <a:pt x="74" y="0"/>
                      </a:lnTo>
                      <a:lnTo>
                        <a:pt x="125" y="148"/>
                      </a:lnTo>
                      <a:lnTo>
                        <a:pt x="251" y="0"/>
                      </a:lnTo>
                      <a:lnTo>
                        <a:pt x="178" y="26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5" name="Freeform 2403"/>
                <p:cNvSpPr>
                  <a:spLocks/>
                </p:cNvSpPr>
                <p:nvPr/>
              </p:nvSpPr>
              <p:spPr bwMode="auto">
                <a:xfrm>
                  <a:off x="4442" y="362"/>
                  <a:ext cx="12" cy="45"/>
                </a:xfrm>
                <a:custGeom>
                  <a:avLst/>
                  <a:gdLst>
                    <a:gd name="T0" fmla="*/ 0 w 74"/>
                    <a:gd name="T1" fmla="*/ 0 h 267"/>
                    <a:gd name="T2" fmla="*/ 0 w 74"/>
                    <a:gd name="T3" fmla="*/ 0 h 267"/>
                    <a:gd name="T4" fmla="*/ 0 w 74"/>
                    <a:gd name="T5" fmla="*/ 0 h 267"/>
                    <a:gd name="T6" fmla="*/ 0 60000 65536"/>
                    <a:gd name="T7" fmla="*/ 0 60000 65536"/>
                    <a:gd name="T8" fmla="*/ 0 60000 65536"/>
                    <a:gd name="T9" fmla="*/ 0 w 74"/>
                    <a:gd name="T10" fmla="*/ 0 h 267"/>
                    <a:gd name="T11" fmla="*/ 74 w 74"/>
                    <a:gd name="T12" fmla="*/ 267 h 26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4" h="267">
                      <a:moveTo>
                        <a:pt x="0" y="267"/>
                      </a:moveTo>
                      <a:lnTo>
                        <a:pt x="74" y="0"/>
                      </a:lnTo>
                      <a:lnTo>
                        <a:pt x="0" y="6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6" name="Freeform 2404"/>
                <p:cNvSpPr>
                  <a:spLocks/>
                </p:cNvSpPr>
                <p:nvPr/>
              </p:nvSpPr>
              <p:spPr bwMode="auto">
                <a:xfrm>
                  <a:off x="4461" y="362"/>
                  <a:ext cx="23" cy="45"/>
                </a:xfrm>
                <a:custGeom>
                  <a:avLst/>
                  <a:gdLst>
                    <a:gd name="T0" fmla="*/ 0 w 141"/>
                    <a:gd name="T1" fmla="*/ 0 h 267"/>
                    <a:gd name="T2" fmla="*/ 0 w 141"/>
                    <a:gd name="T3" fmla="*/ 0 h 267"/>
                    <a:gd name="T4" fmla="*/ 0 w 141"/>
                    <a:gd name="T5" fmla="*/ 0 h 267"/>
                    <a:gd name="T6" fmla="*/ 0 w 141"/>
                    <a:gd name="T7" fmla="*/ 0 h 267"/>
                    <a:gd name="T8" fmla="*/ 0 w 141"/>
                    <a:gd name="T9" fmla="*/ 0 h 267"/>
                    <a:gd name="T10" fmla="*/ 0 w 141"/>
                    <a:gd name="T11" fmla="*/ 0 h 267"/>
                    <a:gd name="T12" fmla="*/ 0 w 141"/>
                    <a:gd name="T13" fmla="*/ 0 h 267"/>
                    <a:gd name="T14" fmla="*/ 0 w 141"/>
                    <a:gd name="T15" fmla="*/ 0 h 267"/>
                    <a:gd name="T16" fmla="*/ 0 w 141"/>
                    <a:gd name="T17" fmla="*/ 0 h 267"/>
                    <a:gd name="T18" fmla="*/ 0 w 141"/>
                    <a:gd name="T19" fmla="*/ 0 h 267"/>
                    <a:gd name="T20" fmla="*/ 0 w 141"/>
                    <a:gd name="T21" fmla="*/ 0 h 267"/>
                    <a:gd name="T22" fmla="*/ 0 w 141"/>
                    <a:gd name="T23" fmla="*/ 0 h 267"/>
                    <a:gd name="T24" fmla="*/ 0 w 141"/>
                    <a:gd name="T25" fmla="*/ 0 h 267"/>
                    <a:gd name="T26" fmla="*/ 0 w 141"/>
                    <a:gd name="T27" fmla="*/ 0 h 267"/>
                    <a:gd name="T28" fmla="*/ 0 w 141"/>
                    <a:gd name="T29" fmla="*/ 0 h 267"/>
                    <a:gd name="T30" fmla="*/ 0 w 141"/>
                    <a:gd name="T31" fmla="*/ 0 h 267"/>
                    <a:gd name="T32" fmla="*/ 0 w 141"/>
                    <a:gd name="T33" fmla="*/ 0 h 267"/>
                    <a:gd name="T34" fmla="*/ 0 w 141"/>
                    <a:gd name="T35" fmla="*/ 0 h 267"/>
                    <a:gd name="T36" fmla="*/ 0 w 141"/>
                    <a:gd name="T37" fmla="*/ 0 h 267"/>
                    <a:gd name="T38" fmla="*/ 0 w 141"/>
                    <a:gd name="T39" fmla="*/ 0 h 267"/>
                    <a:gd name="T40" fmla="*/ 0 w 141"/>
                    <a:gd name="T41" fmla="*/ 0 h 267"/>
                    <a:gd name="T42" fmla="*/ 0 w 141"/>
                    <a:gd name="T43" fmla="*/ 0 h 267"/>
                    <a:gd name="T44" fmla="*/ 0 w 141"/>
                    <a:gd name="T45" fmla="*/ 0 h 26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41"/>
                    <a:gd name="T70" fmla="*/ 0 h 267"/>
                    <a:gd name="T71" fmla="*/ 141 w 141"/>
                    <a:gd name="T72" fmla="*/ 267 h 26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41" h="267">
                      <a:moveTo>
                        <a:pt x="30" y="267"/>
                      </a:moveTo>
                      <a:lnTo>
                        <a:pt x="37" y="267"/>
                      </a:lnTo>
                      <a:lnTo>
                        <a:pt x="60" y="259"/>
                      </a:lnTo>
                      <a:lnTo>
                        <a:pt x="81" y="237"/>
                      </a:lnTo>
                      <a:lnTo>
                        <a:pt x="104" y="208"/>
                      </a:lnTo>
                      <a:lnTo>
                        <a:pt x="126" y="163"/>
                      </a:lnTo>
                      <a:lnTo>
                        <a:pt x="134" y="134"/>
                      </a:lnTo>
                      <a:lnTo>
                        <a:pt x="141" y="97"/>
                      </a:lnTo>
                      <a:lnTo>
                        <a:pt x="141" y="53"/>
                      </a:lnTo>
                      <a:lnTo>
                        <a:pt x="134" y="15"/>
                      </a:lnTo>
                      <a:lnTo>
                        <a:pt x="119" y="0"/>
                      </a:lnTo>
                      <a:lnTo>
                        <a:pt x="104" y="0"/>
                      </a:lnTo>
                      <a:lnTo>
                        <a:pt x="81" y="8"/>
                      </a:lnTo>
                      <a:lnTo>
                        <a:pt x="67" y="23"/>
                      </a:lnTo>
                      <a:lnTo>
                        <a:pt x="45" y="53"/>
                      </a:lnTo>
                      <a:lnTo>
                        <a:pt x="30" y="82"/>
                      </a:lnTo>
                      <a:lnTo>
                        <a:pt x="15" y="119"/>
                      </a:lnTo>
                      <a:lnTo>
                        <a:pt x="8" y="148"/>
                      </a:lnTo>
                      <a:lnTo>
                        <a:pt x="0" y="185"/>
                      </a:lnTo>
                      <a:lnTo>
                        <a:pt x="0" y="215"/>
                      </a:lnTo>
                      <a:lnTo>
                        <a:pt x="8" y="252"/>
                      </a:lnTo>
                      <a:lnTo>
                        <a:pt x="15" y="259"/>
                      </a:lnTo>
                      <a:lnTo>
                        <a:pt x="30" y="26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7" name="Line 2405"/>
                <p:cNvSpPr>
                  <a:spLocks noChangeShapeType="1"/>
                </p:cNvSpPr>
                <p:nvPr/>
              </p:nvSpPr>
              <p:spPr bwMode="auto">
                <a:xfrm>
                  <a:off x="4495" y="392"/>
                  <a:ext cx="2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8" name="Freeform 2406"/>
                <p:cNvSpPr>
                  <a:spLocks/>
                </p:cNvSpPr>
                <p:nvPr/>
              </p:nvSpPr>
              <p:spPr bwMode="auto">
                <a:xfrm>
                  <a:off x="4537" y="362"/>
                  <a:ext cx="22" cy="45"/>
                </a:xfrm>
                <a:custGeom>
                  <a:avLst/>
                  <a:gdLst>
                    <a:gd name="T0" fmla="*/ 0 w 132"/>
                    <a:gd name="T1" fmla="*/ 0 h 267"/>
                    <a:gd name="T2" fmla="*/ 0 w 132"/>
                    <a:gd name="T3" fmla="*/ 0 h 267"/>
                    <a:gd name="T4" fmla="*/ 0 w 132"/>
                    <a:gd name="T5" fmla="*/ 0 h 267"/>
                    <a:gd name="T6" fmla="*/ 0 w 132"/>
                    <a:gd name="T7" fmla="*/ 0 h 26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2"/>
                    <a:gd name="T13" fmla="*/ 0 h 267"/>
                    <a:gd name="T14" fmla="*/ 132 w 132"/>
                    <a:gd name="T15" fmla="*/ 267 h 26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2" h="267">
                      <a:moveTo>
                        <a:pt x="0" y="267"/>
                      </a:moveTo>
                      <a:lnTo>
                        <a:pt x="132" y="0"/>
                      </a:lnTo>
                      <a:lnTo>
                        <a:pt x="13" y="0"/>
                      </a:lnTo>
                      <a:lnTo>
                        <a:pt x="6" y="3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9" name="Line 2407"/>
                <p:cNvSpPr>
                  <a:spLocks noChangeShapeType="1"/>
                </p:cNvSpPr>
                <p:nvPr/>
              </p:nvSpPr>
              <p:spPr bwMode="auto">
                <a:xfrm flipV="1">
                  <a:off x="4561" y="362"/>
                  <a:ext cx="13" cy="4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80" name="Line 2408"/>
                <p:cNvSpPr>
                  <a:spLocks noChangeShapeType="1"/>
                </p:cNvSpPr>
                <p:nvPr/>
              </p:nvSpPr>
              <p:spPr bwMode="auto">
                <a:xfrm>
                  <a:off x="4569" y="382"/>
                  <a:ext cx="2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81" name="Line 2409"/>
                <p:cNvSpPr>
                  <a:spLocks noChangeShapeType="1"/>
                </p:cNvSpPr>
                <p:nvPr/>
              </p:nvSpPr>
              <p:spPr bwMode="auto">
                <a:xfrm flipH="1">
                  <a:off x="4586" y="362"/>
                  <a:ext cx="12" cy="4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82" name="Line 2410"/>
                <p:cNvSpPr>
                  <a:spLocks noChangeShapeType="1"/>
                </p:cNvSpPr>
                <p:nvPr/>
              </p:nvSpPr>
              <p:spPr bwMode="auto">
                <a:xfrm>
                  <a:off x="4341" y="509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83" name="Line 2411"/>
                <p:cNvSpPr>
                  <a:spLocks noChangeShapeType="1"/>
                </p:cNvSpPr>
                <p:nvPr/>
              </p:nvSpPr>
              <p:spPr bwMode="auto">
                <a:xfrm>
                  <a:off x="4223" y="509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84" name="Line 2412"/>
                <p:cNvSpPr>
                  <a:spLocks noChangeShapeType="1"/>
                </p:cNvSpPr>
                <p:nvPr/>
              </p:nvSpPr>
              <p:spPr bwMode="auto">
                <a:xfrm>
                  <a:off x="4223" y="417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85" name="Line 2413"/>
                <p:cNvSpPr>
                  <a:spLocks noChangeShapeType="1"/>
                </p:cNvSpPr>
                <p:nvPr/>
              </p:nvSpPr>
              <p:spPr bwMode="auto">
                <a:xfrm flipV="1">
                  <a:off x="4436" y="440"/>
                  <a:ext cx="1" cy="14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86" name="Line 2414"/>
                <p:cNvSpPr>
                  <a:spLocks noChangeShapeType="1"/>
                </p:cNvSpPr>
                <p:nvPr/>
              </p:nvSpPr>
              <p:spPr bwMode="auto">
                <a:xfrm>
                  <a:off x="1862" y="1675"/>
                  <a:ext cx="1" cy="2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87" name="Line 2415"/>
                <p:cNvSpPr>
                  <a:spLocks noChangeShapeType="1"/>
                </p:cNvSpPr>
                <p:nvPr/>
              </p:nvSpPr>
              <p:spPr bwMode="auto">
                <a:xfrm>
                  <a:off x="1945" y="1675"/>
                  <a:ext cx="1" cy="2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88" name="Line 2416"/>
                <p:cNvSpPr>
                  <a:spLocks noChangeShapeType="1"/>
                </p:cNvSpPr>
                <p:nvPr/>
              </p:nvSpPr>
              <p:spPr bwMode="auto">
                <a:xfrm flipH="1">
                  <a:off x="1785" y="1680"/>
                  <a:ext cx="42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89" name="Line 2417"/>
                <p:cNvSpPr>
                  <a:spLocks noChangeShapeType="1"/>
                </p:cNvSpPr>
                <p:nvPr/>
              </p:nvSpPr>
              <p:spPr bwMode="auto">
                <a:xfrm>
                  <a:off x="1980" y="1680"/>
                  <a:ext cx="75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0" name="Line 2418"/>
                <p:cNvSpPr>
                  <a:spLocks noChangeShapeType="1"/>
                </p:cNvSpPr>
                <p:nvPr/>
              </p:nvSpPr>
              <p:spPr bwMode="auto">
                <a:xfrm flipV="1">
                  <a:off x="1862" y="1681"/>
                  <a:ext cx="8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1" name="Freeform 2419"/>
                <p:cNvSpPr>
                  <a:spLocks/>
                </p:cNvSpPr>
                <p:nvPr/>
              </p:nvSpPr>
              <p:spPr bwMode="auto">
                <a:xfrm>
                  <a:off x="1827" y="1674"/>
                  <a:ext cx="35" cy="12"/>
                </a:xfrm>
                <a:custGeom>
                  <a:avLst/>
                  <a:gdLst>
                    <a:gd name="T0" fmla="*/ 0 w 213"/>
                    <a:gd name="T1" fmla="*/ 0 h 71"/>
                    <a:gd name="T2" fmla="*/ 0 w 213"/>
                    <a:gd name="T3" fmla="*/ 0 h 71"/>
                    <a:gd name="T4" fmla="*/ 0 w 213"/>
                    <a:gd name="T5" fmla="*/ 0 h 71"/>
                    <a:gd name="T6" fmla="*/ 0 w 213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1"/>
                    <a:gd name="T14" fmla="*/ 213 w 213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21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2" name="Freeform 2420"/>
                <p:cNvSpPr>
                  <a:spLocks/>
                </p:cNvSpPr>
                <p:nvPr/>
              </p:nvSpPr>
              <p:spPr bwMode="auto">
                <a:xfrm>
                  <a:off x="1827" y="1674"/>
                  <a:ext cx="35" cy="12"/>
                </a:xfrm>
                <a:custGeom>
                  <a:avLst/>
                  <a:gdLst>
                    <a:gd name="T0" fmla="*/ 0 w 213"/>
                    <a:gd name="T1" fmla="*/ 0 h 71"/>
                    <a:gd name="T2" fmla="*/ 0 w 213"/>
                    <a:gd name="T3" fmla="*/ 0 h 71"/>
                    <a:gd name="T4" fmla="*/ 0 w 213"/>
                    <a:gd name="T5" fmla="*/ 0 h 71"/>
                    <a:gd name="T6" fmla="*/ 0 w 213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1"/>
                    <a:gd name="T14" fmla="*/ 213 w 213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21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3" name="Freeform 2421"/>
                <p:cNvSpPr>
                  <a:spLocks/>
                </p:cNvSpPr>
                <p:nvPr/>
              </p:nvSpPr>
              <p:spPr bwMode="auto">
                <a:xfrm>
                  <a:off x="1945" y="1674"/>
                  <a:ext cx="35" cy="12"/>
                </a:xfrm>
                <a:custGeom>
                  <a:avLst/>
                  <a:gdLst>
                    <a:gd name="T0" fmla="*/ 0 w 212"/>
                    <a:gd name="T1" fmla="*/ 0 h 71"/>
                    <a:gd name="T2" fmla="*/ 0 w 212"/>
                    <a:gd name="T3" fmla="*/ 0 h 71"/>
                    <a:gd name="T4" fmla="*/ 0 w 212"/>
                    <a:gd name="T5" fmla="*/ 0 h 71"/>
                    <a:gd name="T6" fmla="*/ 0 w 212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2"/>
                    <a:gd name="T13" fmla="*/ 0 h 71"/>
                    <a:gd name="T14" fmla="*/ 212 w 212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2" h="71">
                      <a:moveTo>
                        <a:pt x="212" y="0"/>
                      </a:moveTo>
                      <a:lnTo>
                        <a:pt x="212" y="71"/>
                      </a:lnTo>
                      <a:lnTo>
                        <a:pt x="0" y="35"/>
                      </a:ln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4" name="Freeform 2422"/>
                <p:cNvSpPr>
                  <a:spLocks/>
                </p:cNvSpPr>
                <p:nvPr/>
              </p:nvSpPr>
              <p:spPr bwMode="auto">
                <a:xfrm>
                  <a:off x="1945" y="1674"/>
                  <a:ext cx="35" cy="12"/>
                </a:xfrm>
                <a:custGeom>
                  <a:avLst/>
                  <a:gdLst>
                    <a:gd name="T0" fmla="*/ 0 w 212"/>
                    <a:gd name="T1" fmla="*/ 0 h 71"/>
                    <a:gd name="T2" fmla="*/ 0 w 212"/>
                    <a:gd name="T3" fmla="*/ 0 h 71"/>
                    <a:gd name="T4" fmla="*/ 0 w 212"/>
                    <a:gd name="T5" fmla="*/ 0 h 71"/>
                    <a:gd name="T6" fmla="*/ 0 w 212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2"/>
                    <a:gd name="T13" fmla="*/ 0 h 71"/>
                    <a:gd name="T14" fmla="*/ 212 w 212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2" h="71">
                      <a:moveTo>
                        <a:pt x="212" y="0"/>
                      </a:moveTo>
                      <a:lnTo>
                        <a:pt x="212" y="71"/>
                      </a:lnTo>
                      <a:lnTo>
                        <a:pt x="0" y="35"/>
                      </a:lnTo>
                      <a:lnTo>
                        <a:pt x="212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5" name="Freeform 2423"/>
                <p:cNvSpPr>
                  <a:spLocks/>
                </p:cNvSpPr>
                <p:nvPr/>
              </p:nvSpPr>
              <p:spPr bwMode="auto">
                <a:xfrm>
                  <a:off x="2023" y="1626"/>
                  <a:ext cx="22" cy="44"/>
                </a:xfrm>
                <a:custGeom>
                  <a:avLst/>
                  <a:gdLst>
                    <a:gd name="T0" fmla="*/ 0 w 132"/>
                    <a:gd name="T1" fmla="*/ 0 h 267"/>
                    <a:gd name="T2" fmla="*/ 0 w 132"/>
                    <a:gd name="T3" fmla="*/ 0 h 267"/>
                    <a:gd name="T4" fmla="*/ 0 w 132"/>
                    <a:gd name="T5" fmla="*/ 0 h 267"/>
                    <a:gd name="T6" fmla="*/ 0 w 132"/>
                    <a:gd name="T7" fmla="*/ 0 h 26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2"/>
                    <a:gd name="T13" fmla="*/ 0 h 267"/>
                    <a:gd name="T14" fmla="*/ 132 w 132"/>
                    <a:gd name="T15" fmla="*/ 267 h 26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2" h="267">
                      <a:moveTo>
                        <a:pt x="0" y="267"/>
                      </a:moveTo>
                      <a:lnTo>
                        <a:pt x="132" y="0"/>
                      </a:lnTo>
                      <a:lnTo>
                        <a:pt x="15" y="0"/>
                      </a:lnTo>
                      <a:lnTo>
                        <a:pt x="7" y="3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6" name="Line 2424"/>
                <p:cNvSpPr>
                  <a:spLocks noChangeShapeType="1"/>
                </p:cNvSpPr>
                <p:nvPr/>
              </p:nvSpPr>
              <p:spPr bwMode="auto">
                <a:xfrm>
                  <a:off x="1862" y="1675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7" name="Line 2425"/>
                <p:cNvSpPr>
                  <a:spLocks noChangeShapeType="1"/>
                </p:cNvSpPr>
                <p:nvPr/>
              </p:nvSpPr>
              <p:spPr bwMode="auto">
                <a:xfrm>
                  <a:off x="1945" y="1675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8" name="Line 2426"/>
                <p:cNvSpPr>
                  <a:spLocks noChangeShapeType="1"/>
                </p:cNvSpPr>
                <p:nvPr/>
              </p:nvSpPr>
              <p:spPr bwMode="auto">
                <a:xfrm>
                  <a:off x="1945" y="1680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9" name="Line 2427"/>
                <p:cNvSpPr>
                  <a:spLocks noChangeShapeType="1"/>
                </p:cNvSpPr>
                <p:nvPr/>
              </p:nvSpPr>
              <p:spPr bwMode="auto">
                <a:xfrm flipH="1" flipV="1">
                  <a:off x="2259" y="1910"/>
                  <a:ext cx="1" cy="1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0" name="Line 2428"/>
                <p:cNvSpPr>
                  <a:spLocks noChangeShapeType="1"/>
                </p:cNvSpPr>
                <p:nvPr/>
              </p:nvSpPr>
              <p:spPr bwMode="auto">
                <a:xfrm flipH="1" flipV="1">
                  <a:off x="2341" y="1904"/>
                  <a:ext cx="1" cy="1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1" name="Line 2429"/>
                <p:cNvSpPr>
                  <a:spLocks noChangeShapeType="1"/>
                </p:cNvSpPr>
                <p:nvPr/>
              </p:nvSpPr>
              <p:spPr bwMode="auto">
                <a:xfrm flipH="1">
                  <a:off x="2189" y="1927"/>
                  <a:ext cx="36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2" name="Line 2430"/>
                <p:cNvSpPr>
                  <a:spLocks noChangeShapeType="1"/>
                </p:cNvSpPr>
                <p:nvPr/>
              </p:nvSpPr>
              <p:spPr bwMode="auto">
                <a:xfrm flipV="1">
                  <a:off x="2378" y="1914"/>
                  <a:ext cx="35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3" name="Line 2431"/>
                <p:cNvSpPr>
                  <a:spLocks noChangeShapeType="1"/>
                </p:cNvSpPr>
                <p:nvPr/>
              </p:nvSpPr>
              <p:spPr bwMode="auto">
                <a:xfrm flipV="1">
                  <a:off x="2260" y="1919"/>
                  <a:ext cx="82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4" name="Freeform 2432"/>
                <p:cNvSpPr>
                  <a:spLocks/>
                </p:cNvSpPr>
                <p:nvPr/>
              </p:nvSpPr>
              <p:spPr bwMode="auto">
                <a:xfrm>
                  <a:off x="2224" y="1921"/>
                  <a:ext cx="36" cy="12"/>
                </a:xfrm>
                <a:custGeom>
                  <a:avLst/>
                  <a:gdLst>
                    <a:gd name="T0" fmla="*/ 0 w 215"/>
                    <a:gd name="T1" fmla="*/ 0 h 70"/>
                    <a:gd name="T2" fmla="*/ 0 w 215"/>
                    <a:gd name="T3" fmla="*/ 0 h 70"/>
                    <a:gd name="T4" fmla="*/ 0 w 215"/>
                    <a:gd name="T5" fmla="*/ 0 h 70"/>
                    <a:gd name="T6" fmla="*/ 0 w 215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5"/>
                    <a:gd name="T13" fmla="*/ 0 h 70"/>
                    <a:gd name="T14" fmla="*/ 215 w 215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5" h="70">
                      <a:moveTo>
                        <a:pt x="0" y="0"/>
                      </a:moveTo>
                      <a:lnTo>
                        <a:pt x="4" y="70"/>
                      </a:lnTo>
                      <a:lnTo>
                        <a:pt x="215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5" name="Freeform 2433"/>
                <p:cNvSpPr>
                  <a:spLocks/>
                </p:cNvSpPr>
                <p:nvPr/>
              </p:nvSpPr>
              <p:spPr bwMode="auto">
                <a:xfrm>
                  <a:off x="2224" y="1921"/>
                  <a:ext cx="36" cy="12"/>
                </a:xfrm>
                <a:custGeom>
                  <a:avLst/>
                  <a:gdLst>
                    <a:gd name="T0" fmla="*/ 0 w 215"/>
                    <a:gd name="T1" fmla="*/ 0 h 70"/>
                    <a:gd name="T2" fmla="*/ 0 w 215"/>
                    <a:gd name="T3" fmla="*/ 0 h 70"/>
                    <a:gd name="T4" fmla="*/ 0 w 215"/>
                    <a:gd name="T5" fmla="*/ 0 h 70"/>
                    <a:gd name="T6" fmla="*/ 0 w 215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5"/>
                    <a:gd name="T13" fmla="*/ 0 h 70"/>
                    <a:gd name="T14" fmla="*/ 215 w 215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5" h="70">
                      <a:moveTo>
                        <a:pt x="0" y="0"/>
                      </a:moveTo>
                      <a:lnTo>
                        <a:pt x="4" y="70"/>
                      </a:lnTo>
                      <a:lnTo>
                        <a:pt x="215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6" name="Freeform 2434"/>
                <p:cNvSpPr>
                  <a:spLocks/>
                </p:cNvSpPr>
                <p:nvPr/>
              </p:nvSpPr>
              <p:spPr bwMode="auto">
                <a:xfrm>
                  <a:off x="2342" y="1911"/>
                  <a:ext cx="36" cy="12"/>
                </a:xfrm>
                <a:custGeom>
                  <a:avLst/>
                  <a:gdLst>
                    <a:gd name="T0" fmla="*/ 0 w 213"/>
                    <a:gd name="T1" fmla="*/ 0 h 70"/>
                    <a:gd name="T2" fmla="*/ 0 w 213"/>
                    <a:gd name="T3" fmla="*/ 0 h 70"/>
                    <a:gd name="T4" fmla="*/ 0 w 213"/>
                    <a:gd name="T5" fmla="*/ 0 h 70"/>
                    <a:gd name="T6" fmla="*/ 0 w 213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0"/>
                    <a:gd name="T14" fmla="*/ 213 w 213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0">
                      <a:moveTo>
                        <a:pt x="209" y="0"/>
                      </a:moveTo>
                      <a:lnTo>
                        <a:pt x="213" y="70"/>
                      </a:lnTo>
                      <a:lnTo>
                        <a:pt x="0" y="49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7" name="Freeform 2435"/>
                <p:cNvSpPr>
                  <a:spLocks/>
                </p:cNvSpPr>
                <p:nvPr/>
              </p:nvSpPr>
              <p:spPr bwMode="auto">
                <a:xfrm>
                  <a:off x="2342" y="1911"/>
                  <a:ext cx="36" cy="12"/>
                </a:xfrm>
                <a:custGeom>
                  <a:avLst/>
                  <a:gdLst>
                    <a:gd name="T0" fmla="*/ 0 w 213"/>
                    <a:gd name="T1" fmla="*/ 0 h 70"/>
                    <a:gd name="T2" fmla="*/ 0 w 213"/>
                    <a:gd name="T3" fmla="*/ 0 h 70"/>
                    <a:gd name="T4" fmla="*/ 0 w 213"/>
                    <a:gd name="T5" fmla="*/ 0 h 70"/>
                    <a:gd name="T6" fmla="*/ 0 w 213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0"/>
                    <a:gd name="T14" fmla="*/ 213 w 213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0">
                      <a:moveTo>
                        <a:pt x="209" y="0"/>
                      </a:moveTo>
                      <a:lnTo>
                        <a:pt x="213" y="70"/>
                      </a:lnTo>
                      <a:lnTo>
                        <a:pt x="0" y="49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8" name="Freeform 2436"/>
                <p:cNvSpPr>
                  <a:spLocks/>
                </p:cNvSpPr>
                <p:nvPr/>
              </p:nvSpPr>
              <p:spPr bwMode="auto">
                <a:xfrm>
                  <a:off x="2288" y="1867"/>
                  <a:ext cx="21" cy="46"/>
                </a:xfrm>
                <a:custGeom>
                  <a:avLst/>
                  <a:gdLst>
                    <a:gd name="T0" fmla="*/ 0 w 123"/>
                    <a:gd name="T1" fmla="*/ 0 h 273"/>
                    <a:gd name="T2" fmla="*/ 0 w 123"/>
                    <a:gd name="T3" fmla="*/ 0 h 273"/>
                    <a:gd name="T4" fmla="*/ 0 w 123"/>
                    <a:gd name="T5" fmla="*/ 0 h 273"/>
                    <a:gd name="T6" fmla="*/ 0 w 123"/>
                    <a:gd name="T7" fmla="*/ 0 h 2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3"/>
                    <a:gd name="T13" fmla="*/ 0 h 273"/>
                    <a:gd name="T14" fmla="*/ 123 w 123"/>
                    <a:gd name="T15" fmla="*/ 273 h 2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3" h="273">
                      <a:moveTo>
                        <a:pt x="8" y="273"/>
                      </a:moveTo>
                      <a:lnTo>
                        <a:pt x="123" y="0"/>
                      </a:lnTo>
                      <a:lnTo>
                        <a:pt x="5" y="7"/>
                      </a:lnTo>
                      <a:lnTo>
                        <a:pt x="0" y="3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9" name="Line 2437"/>
                <p:cNvSpPr>
                  <a:spLocks noChangeShapeType="1"/>
                </p:cNvSpPr>
                <p:nvPr/>
              </p:nvSpPr>
              <p:spPr bwMode="auto">
                <a:xfrm>
                  <a:off x="2260" y="1925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10" name="Line 2438"/>
                <p:cNvSpPr>
                  <a:spLocks noChangeShapeType="1"/>
                </p:cNvSpPr>
                <p:nvPr/>
              </p:nvSpPr>
              <p:spPr bwMode="auto">
                <a:xfrm>
                  <a:off x="2342" y="1919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11" name="Line 2439"/>
                <p:cNvSpPr>
                  <a:spLocks noChangeShapeType="1"/>
                </p:cNvSpPr>
                <p:nvPr/>
              </p:nvSpPr>
              <p:spPr bwMode="auto">
                <a:xfrm>
                  <a:off x="2342" y="1919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12" name="Line 2440"/>
                <p:cNvSpPr>
                  <a:spLocks noChangeShapeType="1"/>
                </p:cNvSpPr>
                <p:nvPr/>
              </p:nvSpPr>
              <p:spPr bwMode="auto">
                <a:xfrm flipV="1">
                  <a:off x="4223" y="509"/>
                  <a:ext cx="1" cy="15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13" name="Line 2441"/>
                <p:cNvSpPr>
                  <a:spLocks noChangeShapeType="1"/>
                </p:cNvSpPr>
                <p:nvPr/>
              </p:nvSpPr>
              <p:spPr bwMode="auto">
                <a:xfrm flipV="1">
                  <a:off x="4341" y="509"/>
                  <a:ext cx="1" cy="15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14" name="Freeform 2442"/>
                <p:cNvSpPr>
                  <a:spLocks/>
                </p:cNvSpPr>
                <p:nvPr/>
              </p:nvSpPr>
              <p:spPr bwMode="auto">
                <a:xfrm>
                  <a:off x="3513" y="3174"/>
                  <a:ext cx="116" cy="116"/>
                </a:xfrm>
                <a:custGeom>
                  <a:avLst/>
                  <a:gdLst>
                    <a:gd name="T0" fmla="*/ 0 w 693"/>
                    <a:gd name="T1" fmla="*/ 0 h 692"/>
                    <a:gd name="T2" fmla="*/ 0 w 693"/>
                    <a:gd name="T3" fmla="*/ 0 h 692"/>
                    <a:gd name="T4" fmla="*/ 0 w 693"/>
                    <a:gd name="T5" fmla="*/ 0 h 692"/>
                    <a:gd name="T6" fmla="*/ 0 w 693"/>
                    <a:gd name="T7" fmla="*/ 0 h 692"/>
                    <a:gd name="T8" fmla="*/ 0 w 693"/>
                    <a:gd name="T9" fmla="*/ 0 h 692"/>
                    <a:gd name="T10" fmla="*/ 0 w 693"/>
                    <a:gd name="T11" fmla="*/ 0 h 692"/>
                    <a:gd name="T12" fmla="*/ 0 w 693"/>
                    <a:gd name="T13" fmla="*/ 0 h 692"/>
                    <a:gd name="T14" fmla="*/ 0 w 693"/>
                    <a:gd name="T15" fmla="*/ 0 h 692"/>
                    <a:gd name="T16" fmla="*/ 0 w 693"/>
                    <a:gd name="T17" fmla="*/ 0 h 692"/>
                    <a:gd name="T18" fmla="*/ 0 w 693"/>
                    <a:gd name="T19" fmla="*/ 0 h 69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93"/>
                    <a:gd name="T31" fmla="*/ 0 h 692"/>
                    <a:gd name="T32" fmla="*/ 693 w 693"/>
                    <a:gd name="T33" fmla="*/ 692 h 69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93" h="692">
                      <a:moveTo>
                        <a:pt x="247" y="686"/>
                      </a:moveTo>
                      <a:lnTo>
                        <a:pt x="436" y="692"/>
                      </a:lnTo>
                      <a:lnTo>
                        <a:pt x="600" y="599"/>
                      </a:lnTo>
                      <a:lnTo>
                        <a:pt x="693" y="434"/>
                      </a:lnTo>
                      <a:lnTo>
                        <a:pt x="689" y="245"/>
                      </a:lnTo>
                      <a:lnTo>
                        <a:pt x="589" y="85"/>
                      </a:lnTo>
                      <a:lnTo>
                        <a:pt x="420" y="0"/>
                      </a:lnTo>
                      <a:lnTo>
                        <a:pt x="232" y="13"/>
                      </a:lnTo>
                      <a:lnTo>
                        <a:pt x="77" y="122"/>
                      </a:lnTo>
                      <a:lnTo>
                        <a:pt x="0" y="29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15" name="Line 2443"/>
                <p:cNvSpPr>
                  <a:spLocks noChangeShapeType="1"/>
                </p:cNvSpPr>
                <p:nvPr/>
              </p:nvSpPr>
              <p:spPr bwMode="auto">
                <a:xfrm>
                  <a:off x="4436" y="580"/>
                  <a:ext cx="17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16" name="Line 2444"/>
                <p:cNvSpPr>
                  <a:spLocks noChangeShapeType="1"/>
                </p:cNvSpPr>
                <p:nvPr/>
              </p:nvSpPr>
              <p:spPr bwMode="auto">
                <a:xfrm>
                  <a:off x="4595" y="621"/>
                  <a:ext cx="1" cy="36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17" name="Freeform 2445"/>
                <p:cNvSpPr>
                  <a:spLocks/>
                </p:cNvSpPr>
                <p:nvPr/>
              </p:nvSpPr>
              <p:spPr bwMode="auto">
                <a:xfrm>
                  <a:off x="4588" y="580"/>
                  <a:ext cx="14" cy="41"/>
                </a:xfrm>
                <a:custGeom>
                  <a:avLst/>
                  <a:gdLst>
                    <a:gd name="T0" fmla="*/ 0 w 84"/>
                    <a:gd name="T1" fmla="*/ 0 h 248"/>
                    <a:gd name="T2" fmla="*/ 0 w 84"/>
                    <a:gd name="T3" fmla="*/ 0 h 248"/>
                    <a:gd name="T4" fmla="*/ 0 w 84"/>
                    <a:gd name="T5" fmla="*/ 0 h 248"/>
                    <a:gd name="T6" fmla="*/ 0 w 84"/>
                    <a:gd name="T7" fmla="*/ 0 h 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4"/>
                    <a:gd name="T13" fmla="*/ 0 h 248"/>
                    <a:gd name="T14" fmla="*/ 84 w 84"/>
                    <a:gd name="T15" fmla="*/ 248 h 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4" h="248">
                      <a:moveTo>
                        <a:pt x="0" y="248"/>
                      </a:moveTo>
                      <a:lnTo>
                        <a:pt x="84" y="248"/>
                      </a:lnTo>
                      <a:lnTo>
                        <a:pt x="42" y="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18" name="Freeform 2446"/>
                <p:cNvSpPr>
                  <a:spLocks/>
                </p:cNvSpPr>
                <p:nvPr/>
              </p:nvSpPr>
              <p:spPr bwMode="auto">
                <a:xfrm>
                  <a:off x="4588" y="580"/>
                  <a:ext cx="14" cy="41"/>
                </a:xfrm>
                <a:custGeom>
                  <a:avLst/>
                  <a:gdLst>
                    <a:gd name="T0" fmla="*/ 0 w 84"/>
                    <a:gd name="T1" fmla="*/ 0 h 248"/>
                    <a:gd name="T2" fmla="*/ 0 w 84"/>
                    <a:gd name="T3" fmla="*/ 0 h 248"/>
                    <a:gd name="T4" fmla="*/ 0 w 84"/>
                    <a:gd name="T5" fmla="*/ 0 h 248"/>
                    <a:gd name="T6" fmla="*/ 0 w 84"/>
                    <a:gd name="T7" fmla="*/ 0 h 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4"/>
                    <a:gd name="T13" fmla="*/ 0 h 248"/>
                    <a:gd name="T14" fmla="*/ 84 w 84"/>
                    <a:gd name="T15" fmla="*/ 248 h 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4" h="248">
                      <a:moveTo>
                        <a:pt x="0" y="248"/>
                      </a:moveTo>
                      <a:lnTo>
                        <a:pt x="84" y="248"/>
                      </a:lnTo>
                      <a:lnTo>
                        <a:pt x="42" y="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19" name="Line 2447"/>
                <p:cNvSpPr>
                  <a:spLocks noChangeShapeType="1"/>
                </p:cNvSpPr>
                <p:nvPr/>
              </p:nvSpPr>
              <p:spPr bwMode="auto">
                <a:xfrm>
                  <a:off x="4541" y="1076"/>
                  <a:ext cx="45" cy="2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20" name="Freeform 2448"/>
                <p:cNvSpPr>
                  <a:spLocks/>
                </p:cNvSpPr>
                <p:nvPr/>
              </p:nvSpPr>
              <p:spPr bwMode="auto">
                <a:xfrm>
                  <a:off x="4549" y="1073"/>
                  <a:ext cx="29" cy="31"/>
                </a:xfrm>
                <a:custGeom>
                  <a:avLst/>
                  <a:gdLst>
                    <a:gd name="T0" fmla="*/ 0 w 176"/>
                    <a:gd name="T1" fmla="*/ 0 h 185"/>
                    <a:gd name="T2" fmla="*/ 0 w 176"/>
                    <a:gd name="T3" fmla="*/ 0 h 185"/>
                    <a:gd name="T4" fmla="*/ 0 w 176"/>
                    <a:gd name="T5" fmla="*/ 0 h 185"/>
                    <a:gd name="T6" fmla="*/ 0 w 176"/>
                    <a:gd name="T7" fmla="*/ 0 h 185"/>
                    <a:gd name="T8" fmla="*/ 0 w 176"/>
                    <a:gd name="T9" fmla="*/ 0 h 185"/>
                    <a:gd name="T10" fmla="*/ 0 w 176"/>
                    <a:gd name="T11" fmla="*/ 0 h 185"/>
                    <a:gd name="T12" fmla="*/ 0 w 176"/>
                    <a:gd name="T13" fmla="*/ 0 h 185"/>
                    <a:gd name="T14" fmla="*/ 0 w 176"/>
                    <a:gd name="T15" fmla="*/ 0 h 185"/>
                    <a:gd name="T16" fmla="*/ 0 w 176"/>
                    <a:gd name="T17" fmla="*/ 0 h 185"/>
                    <a:gd name="T18" fmla="*/ 0 w 176"/>
                    <a:gd name="T19" fmla="*/ 0 h 185"/>
                    <a:gd name="T20" fmla="*/ 0 w 176"/>
                    <a:gd name="T21" fmla="*/ 0 h 185"/>
                    <a:gd name="T22" fmla="*/ 0 w 176"/>
                    <a:gd name="T23" fmla="*/ 0 h 185"/>
                    <a:gd name="T24" fmla="*/ 0 w 176"/>
                    <a:gd name="T25" fmla="*/ 0 h 185"/>
                    <a:gd name="T26" fmla="*/ 0 w 176"/>
                    <a:gd name="T27" fmla="*/ 0 h 185"/>
                    <a:gd name="T28" fmla="*/ 0 w 176"/>
                    <a:gd name="T29" fmla="*/ 0 h 185"/>
                    <a:gd name="T30" fmla="*/ 0 w 176"/>
                    <a:gd name="T31" fmla="*/ 0 h 185"/>
                    <a:gd name="T32" fmla="*/ 0 w 176"/>
                    <a:gd name="T33" fmla="*/ 0 h 185"/>
                    <a:gd name="T34" fmla="*/ 0 w 176"/>
                    <a:gd name="T35" fmla="*/ 0 h 185"/>
                    <a:gd name="T36" fmla="*/ 0 w 176"/>
                    <a:gd name="T37" fmla="*/ 0 h 185"/>
                    <a:gd name="T38" fmla="*/ 0 w 176"/>
                    <a:gd name="T39" fmla="*/ 0 h 18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76"/>
                    <a:gd name="T61" fmla="*/ 0 h 185"/>
                    <a:gd name="T62" fmla="*/ 176 w 176"/>
                    <a:gd name="T63" fmla="*/ 185 h 185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76" h="185">
                      <a:moveTo>
                        <a:pt x="176" y="118"/>
                      </a:moveTo>
                      <a:lnTo>
                        <a:pt x="176" y="103"/>
                      </a:lnTo>
                      <a:lnTo>
                        <a:pt x="169" y="73"/>
                      </a:lnTo>
                      <a:lnTo>
                        <a:pt x="148" y="43"/>
                      </a:lnTo>
                      <a:lnTo>
                        <a:pt x="118" y="15"/>
                      </a:lnTo>
                      <a:lnTo>
                        <a:pt x="88" y="0"/>
                      </a:lnTo>
                      <a:lnTo>
                        <a:pt x="66" y="0"/>
                      </a:lnTo>
                      <a:lnTo>
                        <a:pt x="29" y="7"/>
                      </a:lnTo>
                      <a:lnTo>
                        <a:pt x="14" y="22"/>
                      </a:lnTo>
                      <a:lnTo>
                        <a:pt x="0" y="43"/>
                      </a:lnTo>
                      <a:lnTo>
                        <a:pt x="0" y="66"/>
                      </a:lnTo>
                      <a:lnTo>
                        <a:pt x="6" y="111"/>
                      </a:lnTo>
                      <a:lnTo>
                        <a:pt x="21" y="132"/>
                      </a:lnTo>
                      <a:lnTo>
                        <a:pt x="44" y="155"/>
                      </a:lnTo>
                      <a:lnTo>
                        <a:pt x="74" y="177"/>
                      </a:lnTo>
                      <a:lnTo>
                        <a:pt x="103" y="185"/>
                      </a:lnTo>
                      <a:lnTo>
                        <a:pt x="140" y="177"/>
                      </a:lnTo>
                      <a:lnTo>
                        <a:pt x="161" y="162"/>
                      </a:lnTo>
                      <a:lnTo>
                        <a:pt x="176" y="132"/>
                      </a:lnTo>
                      <a:lnTo>
                        <a:pt x="176" y="11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21" name="Freeform 2449"/>
                <p:cNvSpPr>
                  <a:spLocks/>
                </p:cNvSpPr>
                <p:nvPr/>
              </p:nvSpPr>
              <p:spPr bwMode="auto">
                <a:xfrm>
                  <a:off x="4541" y="1033"/>
                  <a:ext cx="45" cy="22"/>
                </a:xfrm>
                <a:custGeom>
                  <a:avLst/>
                  <a:gdLst>
                    <a:gd name="T0" fmla="*/ 0 w 266"/>
                    <a:gd name="T1" fmla="*/ 0 h 132"/>
                    <a:gd name="T2" fmla="*/ 0 w 266"/>
                    <a:gd name="T3" fmla="*/ 0 h 132"/>
                    <a:gd name="T4" fmla="*/ 0 w 266"/>
                    <a:gd name="T5" fmla="*/ 0 h 132"/>
                    <a:gd name="T6" fmla="*/ 0 w 266"/>
                    <a:gd name="T7" fmla="*/ 0 h 1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6"/>
                    <a:gd name="T13" fmla="*/ 0 h 132"/>
                    <a:gd name="T14" fmla="*/ 266 w 266"/>
                    <a:gd name="T15" fmla="*/ 132 h 1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6" h="132">
                      <a:moveTo>
                        <a:pt x="266" y="132"/>
                      </a:moveTo>
                      <a:lnTo>
                        <a:pt x="0" y="0"/>
                      </a:lnTo>
                      <a:lnTo>
                        <a:pt x="0" y="119"/>
                      </a:lnTo>
                      <a:lnTo>
                        <a:pt x="30" y="12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22" name="Freeform 2450"/>
                <p:cNvSpPr>
                  <a:spLocks/>
                </p:cNvSpPr>
                <p:nvPr/>
              </p:nvSpPr>
              <p:spPr bwMode="auto">
                <a:xfrm>
                  <a:off x="4541" y="1001"/>
                  <a:ext cx="45" cy="29"/>
                </a:xfrm>
                <a:custGeom>
                  <a:avLst/>
                  <a:gdLst>
                    <a:gd name="T0" fmla="*/ 0 w 266"/>
                    <a:gd name="T1" fmla="*/ 0 h 178"/>
                    <a:gd name="T2" fmla="*/ 0 w 266"/>
                    <a:gd name="T3" fmla="*/ 0 h 178"/>
                    <a:gd name="T4" fmla="*/ 0 w 266"/>
                    <a:gd name="T5" fmla="*/ 0 h 178"/>
                    <a:gd name="T6" fmla="*/ 0 w 266"/>
                    <a:gd name="T7" fmla="*/ 0 h 178"/>
                    <a:gd name="T8" fmla="*/ 0 w 266"/>
                    <a:gd name="T9" fmla="*/ 0 h 178"/>
                    <a:gd name="T10" fmla="*/ 0 w 266"/>
                    <a:gd name="T11" fmla="*/ 0 h 178"/>
                    <a:gd name="T12" fmla="*/ 0 w 266"/>
                    <a:gd name="T13" fmla="*/ 0 h 178"/>
                    <a:gd name="T14" fmla="*/ 0 w 266"/>
                    <a:gd name="T15" fmla="*/ 0 h 178"/>
                    <a:gd name="T16" fmla="*/ 0 w 266"/>
                    <a:gd name="T17" fmla="*/ 0 h 178"/>
                    <a:gd name="T18" fmla="*/ 0 w 266"/>
                    <a:gd name="T19" fmla="*/ 0 h 178"/>
                    <a:gd name="T20" fmla="*/ 0 w 266"/>
                    <a:gd name="T21" fmla="*/ 0 h 178"/>
                    <a:gd name="T22" fmla="*/ 0 w 266"/>
                    <a:gd name="T23" fmla="*/ 0 h 1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6"/>
                    <a:gd name="T37" fmla="*/ 0 h 178"/>
                    <a:gd name="T38" fmla="*/ 266 w 266"/>
                    <a:gd name="T39" fmla="*/ 178 h 17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6" h="178">
                      <a:moveTo>
                        <a:pt x="266" y="60"/>
                      </a:moveTo>
                      <a:lnTo>
                        <a:pt x="266" y="178"/>
                      </a:lnTo>
                      <a:lnTo>
                        <a:pt x="89" y="23"/>
                      </a:lnTo>
                      <a:lnTo>
                        <a:pt x="66" y="8"/>
                      </a:lnTo>
                      <a:lnTo>
                        <a:pt x="45" y="0"/>
                      </a:lnTo>
                      <a:lnTo>
                        <a:pt x="30" y="0"/>
                      </a:lnTo>
                      <a:lnTo>
                        <a:pt x="15" y="8"/>
                      </a:lnTo>
                      <a:lnTo>
                        <a:pt x="0" y="30"/>
                      </a:lnTo>
                      <a:lnTo>
                        <a:pt x="0" y="60"/>
                      </a:lnTo>
                      <a:lnTo>
                        <a:pt x="8" y="89"/>
                      </a:lnTo>
                      <a:lnTo>
                        <a:pt x="23" y="112"/>
                      </a:lnTo>
                      <a:lnTo>
                        <a:pt x="38" y="1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23" name="Line 2451"/>
                <p:cNvSpPr>
                  <a:spLocks noChangeShapeType="1"/>
                </p:cNvSpPr>
                <p:nvPr/>
              </p:nvSpPr>
              <p:spPr bwMode="auto">
                <a:xfrm>
                  <a:off x="4436" y="580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24" name="Line 2452"/>
                <p:cNvSpPr>
                  <a:spLocks noChangeShapeType="1"/>
                </p:cNvSpPr>
                <p:nvPr/>
              </p:nvSpPr>
              <p:spPr bwMode="auto">
                <a:xfrm>
                  <a:off x="4436" y="1159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25" name="Line 2453"/>
                <p:cNvSpPr>
                  <a:spLocks noChangeShapeType="1"/>
                </p:cNvSpPr>
                <p:nvPr/>
              </p:nvSpPr>
              <p:spPr bwMode="auto">
                <a:xfrm>
                  <a:off x="4595" y="1159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26" name="Line 2454"/>
                <p:cNvSpPr>
                  <a:spLocks noChangeShapeType="1"/>
                </p:cNvSpPr>
                <p:nvPr/>
              </p:nvSpPr>
              <p:spPr bwMode="auto">
                <a:xfrm flipV="1">
                  <a:off x="1602" y="768"/>
                  <a:ext cx="603" cy="47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27" name="Freeform 2455"/>
                <p:cNvSpPr>
                  <a:spLocks/>
                </p:cNvSpPr>
                <p:nvPr/>
              </p:nvSpPr>
              <p:spPr bwMode="auto">
                <a:xfrm>
                  <a:off x="1569" y="1237"/>
                  <a:ext cx="37" cy="31"/>
                </a:xfrm>
                <a:custGeom>
                  <a:avLst/>
                  <a:gdLst>
                    <a:gd name="T0" fmla="*/ 0 w 220"/>
                    <a:gd name="T1" fmla="*/ 0 h 186"/>
                    <a:gd name="T2" fmla="*/ 0 w 220"/>
                    <a:gd name="T3" fmla="*/ 0 h 186"/>
                    <a:gd name="T4" fmla="*/ 0 w 220"/>
                    <a:gd name="T5" fmla="*/ 0 h 186"/>
                    <a:gd name="T6" fmla="*/ 0 w 220"/>
                    <a:gd name="T7" fmla="*/ 0 h 18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20"/>
                    <a:gd name="T13" fmla="*/ 0 h 186"/>
                    <a:gd name="T14" fmla="*/ 220 w 220"/>
                    <a:gd name="T15" fmla="*/ 186 h 18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20" h="186">
                      <a:moveTo>
                        <a:pt x="169" y="0"/>
                      </a:moveTo>
                      <a:lnTo>
                        <a:pt x="220" y="65"/>
                      </a:lnTo>
                      <a:lnTo>
                        <a:pt x="0" y="186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28" name="Freeform 2456"/>
                <p:cNvSpPr>
                  <a:spLocks/>
                </p:cNvSpPr>
                <p:nvPr/>
              </p:nvSpPr>
              <p:spPr bwMode="auto">
                <a:xfrm>
                  <a:off x="1569" y="1237"/>
                  <a:ext cx="37" cy="31"/>
                </a:xfrm>
                <a:custGeom>
                  <a:avLst/>
                  <a:gdLst>
                    <a:gd name="T0" fmla="*/ 0 w 220"/>
                    <a:gd name="T1" fmla="*/ 0 h 186"/>
                    <a:gd name="T2" fmla="*/ 0 w 220"/>
                    <a:gd name="T3" fmla="*/ 0 h 186"/>
                    <a:gd name="T4" fmla="*/ 0 w 220"/>
                    <a:gd name="T5" fmla="*/ 0 h 186"/>
                    <a:gd name="T6" fmla="*/ 0 w 220"/>
                    <a:gd name="T7" fmla="*/ 0 h 18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20"/>
                    <a:gd name="T13" fmla="*/ 0 h 186"/>
                    <a:gd name="T14" fmla="*/ 220 w 220"/>
                    <a:gd name="T15" fmla="*/ 186 h 18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20" h="186">
                      <a:moveTo>
                        <a:pt x="169" y="0"/>
                      </a:moveTo>
                      <a:lnTo>
                        <a:pt x="220" y="65"/>
                      </a:lnTo>
                      <a:lnTo>
                        <a:pt x="0" y="186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29" name="Freeform 2457"/>
                <p:cNvSpPr>
                  <a:spLocks/>
                </p:cNvSpPr>
                <p:nvPr/>
              </p:nvSpPr>
              <p:spPr bwMode="auto">
                <a:xfrm>
                  <a:off x="2201" y="743"/>
                  <a:ext cx="37" cy="31"/>
                </a:xfrm>
                <a:custGeom>
                  <a:avLst/>
                  <a:gdLst>
                    <a:gd name="T0" fmla="*/ 0 w 222"/>
                    <a:gd name="T1" fmla="*/ 0 h 186"/>
                    <a:gd name="T2" fmla="*/ 0 w 222"/>
                    <a:gd name="T3" fmla="*/ 0 h 186"/>
                    <a:gd name="T4" fmla="*/ 0 w 222"/>
                    <a:gd name="T5" fmla="*/ 0 h 186"/>
                    <a:gd name="T6" fmla="*/ 0 w 222"/>
                    <a:gd name="T7" fmla="*/ 0 h 18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22"/>
                    <a:gd name="T13" fmla="*/ 0 h 186"/>
                    <a:gd name="T14" fmla="*/ 222 w 222"/>
                    <a:gd name="T15" fmla="*/ 186 h 18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22" h="186">
                      <a:moveTo>
                        <a:pt x="0" y="120"/>
                      </a:moveTo>
                      <a:lnTo>
                        <a:pt x="52" y="186"/>
                      </a:lnTo>
                      <a:lnTo>
                        <a:pt x="222" y="0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30" name="Freeform 2458"/>
                <p:cNvSpPr>
                  <a:spLocks/>
                </p:cNvSpPr>
                <p:nvPr/>
              </p:nvSpPr>
              <p:spPr bwMode="auto">
                <a:xfrm>
                  <a:off x="2201" y="743"/>
                  <a:ext cx="37" cy="31"/>
                </a:xfrm>
                <a:custGeom>
                  <a:avLst/>
                  <a:gdLst>
                    <a:gd name="T0" fmla="*/ 0 w 222"/>
                    <a:gd name="T1" fmla="*/ 0 h 186"/>
                    <a:gd name="T2" fmla="*/ 0 w 222"/>
                    <a:gd name="T3" fmla="*/ 0 h 186"/>
                    <a:gd name="T4" fmla="*/ 0 w 222"/>
                    <a:gd name="T5" fmla="*/ 0 h 186"/>
                    <a:gd name="T6" fmla="*/ 0 w 222"/>
                    <a:gd name="T7" fmla="*/ 0 h 18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22"/>
                    <a:gd name="T13" fmla="*/ 0 h 186"/>
                    <a:gd name="T14" fmla="*/ 222 w 222"/>
                    <a:gd name="T15" fmla="*/ 186 h 18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22" h="186">
                      <a:moveTo>
                        <a:pt x="0" y="120"/>
                      </a:moveTo>
                      <a:lnTo>
                        <a:pt x="52" y="186"/>
                      </a:lnTo>
                      <a:lnTo>
                        <a:pt x="222" y="0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31" name="Line 2459"/>
                <p:cNvSpPr>
                  <a:spLocks noChangeShapeType="1"/>
                </p:cNvSpPr>
                <p:nvPr/>
              </p:nvSpPr>
              <p:spPr bwMode="auto">
                <a:xfrm>
                  <a:off x="1989" y="870"/>
                  <a:ext cx="6" cy="5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32" name="Freeform 2460"/>
                <p:cNvSpPr>
                  <a:spLocks/>
                </p:cNvSpPr>
                <p:nvPr/>
              </p:nvSpPr>
              <p:spPr bwMode="auto">
                <a:xfrm>
                  <a:off x="1979" y="878"/>
                  <a:ext cx="26" cy="34"/>
                </a:xfrm>
                <a:custGeom>
                  <a:avLst/>
                  <a:gdLst>
                    <a:gd name="T0" fmla="*/ 0 w 156"/>
                    <a:gd name="T1" fmla="*/ 0 h 202"/>
                    <a:gd name="T2" fmla="*/ 0 w 156"/>
                    <a:gd name="T3" fmla="*/ 0 h 202"/>
                    <a:gd name="T4" fmla="*/ 0 w 156"/>
                    <a:gd name="T5" fmla="*/ 0 h 202"/>
                    <a:gd name="T6" fmla="*/ 0 w 156"/>
                    <a:gd name="T7" fmla="*/ 0 h 202"/>
                    <a:gd name="T8" fmla="*/ 0 w 156"/>
                    <a:gd name="T9" fmla="*/ 0 h 202"/>
                    <a:gd name="T10" fmla="*/ 0 w 156"/>
                    <a:gd name="T11" fmla="*/ 0 h 202"/>
                    <a:gd name="T12" fmla="*/ 0 w 156"/>
                    <a:gd name="T13" fmla="*/ 0 h 202"/>
                    <a:gd name="T14" fmla="*/ 0 w 156"/>
                    <a:gd name="T15" fmla="*/ 0 h 202"/>
                    <a:gd name="T16" fmla="*/ 0 w 156"/>
                    <a:gd name="T17" fmla="*/ 0 h 202"/>
                    <a:gd name="T18" fmla="*/ 0 w 156"/>
                    <a:gd name="T19" fmla="*/ 0 h 202"/>
                    <a:gd name="T20" fmla="*/ 0 w 156"/>
                    <a:gd name="T21" fmla="*/ 0 h 202"/>
                    <a:gd name="T22" fmla="*/ 0 w 156"/>
                    <a:gd name="T23" fmla="*/ 0 h 202"/>
                    <a:gd name="T24" fmla="*/ 0 w 156"/>
                    <a:gd name="T25" fmla="*/ 0 h 202"/>
                    <a:gd name="T26" fmla="*/ 0 w 156"/>
                    <a:gd name="T27" fmla="*/ 0 h 202"/>
                    <a:gd name="T28" fmla="*/ 0 w 156"/>
                    <a:gd name="T29" fmla="*/ 0 h 202"/>
                    <a:gd name="T30" fmla="*/ 0 w 156"/>
                    <a:gd name="T31" fmla="*/ 0 h 202"/>
                    <a:gd name="T32" fmla="*/ 0 w 156"/>
                    <a:gd name="T33" fmla="*/ 0 h 202"/>
                    <a:gd name="T34" fmla="*/ 0 w 156"/>
                    <a:gd name="T35" fmla="*/ 0 h 202"/>
                    <a:gd name="T36" fmla="*/ 0 w 156"/>
                    <a:gd name="T37" fmla="*/ 0 h 202"/>
                    <a:gd name="T38" fmla="*/ 0 w 156"/>
                    <a:gd name="T39" fmla="*/ 0 h 20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56"/>
                    <a:gd name="T61" fmla="*/ 0 h 202"/>
                    <a:gd name="T62" fmla="*/ 156 w 156"/>
                    <a:gd name="T63" fmla="*/ 202 h 20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56" h="202">
                      <a:moveTo>
                        <a:pt x="111" y="187"/>
                      </a:moveTo>
                      <a:lnTo>
                        <a:pt x="123" y="178"/>
                      </a:lnTo>
                      <a:lnTo>
                        <a:pt x="141" y="154"/>
                      </a:lnTo>
                      <a:lnTo>
                        <a:pt x="151" y="118"/>
                      </a:lnTo>
                      <a:lnTo>
                        <a:pt x="156" y="76"/>
                      </a:lnTo>
                      <a:lnTo>
                        <a:pt x="148" y="44"/>
                      </a:lnTo>
                      <a:lnTo>
                        <a:pt x="136" y="27"/>
                      </a:lnTo>
                      <a:lnTo>
                        <a:pt x="107" y="2"/>
                      </a:lnTo>
                      <a:lnTo>
                        <a:pt x="86" y="0"/>
                      </a:lnTo>
                      <a:lnTo>
                        <a:pt x="60" y="1"/>
                      </a:lnTo>
                      <a:lnTo>
                        <a:pt x="42" y="15"/>
                      </a:lnTo>
                      <a:lnTo>
                        <a:pt x="12" y="48"/>
                      </a:lnTo>
                      <a:lnTo>
                        <a:pt x="3" y="74"/>
                      </a:lnTo>
                      <a:lnTo>
                        <a:pt x="0" y="105"/>
                      </a:lnTo>
                      <a:lnTo>
                        <a:pt x="1" y="142"/>
                      </a:lnTo>
                      <a:lnTo>
                        <a:pt x="13" y="170"/>
                      </a:lnTo>
                      <a:lnTo>
                        <a:pt x="42" y="194"/>
                      </a:lnTo>
                      <a:lnTo>
                        <a:pt x="67" y="202"/>
                      </a:lnTo>
                      <a:lnTo>
                        <a:pt x="99" y="196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33" name="Freeform 2461"/>
                <p:cNvSpPr>
                  <a:spLocks/>
                </p:cNvSpPr>
                <p:nvPr/>
              </p:nvSpPr>
              <p:spPr bwMode="auto">
                <a:xfrm>
                  <a:off x="2007" y="843"/>
                  <a:ext cx="26" cy="49"/>
                </a:xfrm>
                <a:custGeom>
                  <a:avLst/>
                  <a:gdLst>
                    <a:gd name="T0" fmla="*/ 0 w 153"/>
                    <a:gd name="T1" fmla="*/ 0 h 290"/>
                    <a:gd name="T2" fmla="*/ 0 w 153"/>
                    <a:gd name="T3" fmla="*/ 0 h 290"/>
                    <a:gd name="T4" fmla="*/ 0 w 153"/>
                    <a:gd name="T5" fmla="*/ 0 h 290"/>
                    <a:gd name="T6" fmla="*/ 0 w 153"/>
                    <a:gd name="T7" fmla="*/ 0 h 2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3"/>
                    <a:gd name="T13" fmla="*/ 0 h 290"/>
                    <a:gd name="T14" fmla="*/ 153 w 153"/>
                    <a:gd name="T15" fmla="*/ 290 h 2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3" h="290">
                      <a:moveTo>
                        <a:pt x="153" y="290"/>
                      </a:moveTo>
                      <a:lnTo>
                        <a:pt x="93" y="0"/>
                      </a:lnTo>
                      <a:lnTo>
                        <a:pt x="0" y="72"/>
                      </a:lnTo>
                      <a:lnTo>
                        <a:pt x="13" y="10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34" name="Freeform 2462"/>
                <p:cNvSpPr>
                  <a:spLocks/>
                </p:cNvSpPr>
                <p:nvPr/>
              </p:nvSpPr>
              <p:spPr bwMode="auto">
                <a:xfrm>
                  <a:off x="2036" y="826"/>
                  <a:ext cx="31" cy="51"/>
                </a:xfrm>
                <a:custGeom>
                  <a:avLst/>
                  <a:gdLst>
                    <a:gd name="T0" fmla="*/ 0 w 191"/>
                    <a:gd name="T1" fmla="*/ 0 h 302"/>
                    <a:gd name="T2" fmla="*/ 0 w 191"/>
                    <a:gd name="T3" fmla="*/ 0 h 302"/>
                    <a:gd name="T4" fmla="*/ 0 w 191"/>
                    <a:gd name="T5" fmla="*/ 0 h 302"/>
                    <a:gd name="T6" fmla="*/ 0 w 191"/>
                    <a:gd name="T7" fmla="*/ 0 h 302"/>
                    <a:gd name="T8" fmla="*/ 0 w 191"/>
                    <a:gd name="T9" fmla="*/ 0 h 302"/>
                    <a:gd name="T10" fmla="*/ 0 w 191"/>
                    <a:gd name="T11" fmla="*/ 0 h 302"/>
                    <a:gd name="T12" fmla="*/ 0 w 191"/>
                    <a:gd name="T13" fmla="*/ 0 h 302"/>
                    <a:gd name="T14" fmla="*/ 0 w 191"/>
                    <a:gd name="T15" fmla="*/ 0 h 302"/>
                    <a:gd name="T16" fmla="*/ 0 w 191"/>
                    <a:gd name="T17" fmla="*/ 0 h 302"/>
                    <a:gd name="T18" fmla="*/ 0 w 191"/>
                    <a:gd name="T19" fmla="*/ 0 h 302"/>
                    <a:gd name="T20" fmla="*/ 0 w 191"/>
                    <a:gd name="T21" fmla="*/ 0 h 302"/>
                    <a:gd name="T22" fmla="*/ 0 w 191"/>
                    <a:gd name="T23" fmla="*/ 0 h 30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91"/>
                    <a:gd name="T37" fmla="*/ 0 h 302"/>
                    <a:gd name="T38" fmla="*/ 191 w 191"/>
                    <a:gd name="T39" fmla="*/ 302 h 30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91" h="302">
                      <a:moveTo>
                        <a:pt x="191" y="230"/>
                      </a:moveTo>
                      <a:lnTo>
                        <a:pt x="98" y="302"/>
                      </a:lnTo>
                      <a:lnTo>
                        <a:pt x="111" y="67"/>
                      </a:lnTo>
                      <a:lnTo>
                        <a:pt x="108" y="41"/>
                      </a:lnTo>
                      <a:lnTo>
                        <a:pt x="101" y="18"/>
                      </a:lnTo>
                      <a:lnTo>
                        <a:pt x="91" y="7"/>
                      </a:lnTo>
                      <a:lnTo>
                        <a:pt x="76" y="0"/>
                      </a:lnTo>
                      <a:lnTo>
                        <a:pt x="51" y="2"/>
                      </a:lnTo>
                      <a:lnTo>
                        <a:pt x="27" y="20"/>
                      </a:lnTo>
                      <a:lnTo>
                        <a:pt x="8" y="44"/>
                      </a:lnTo>
                      <a:lnTo>
                        <a:pt x="0" y="69"/>
                      </a:lnTo>
                      <a:lnTo>
                        <a:pt x="4" y="8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35" name="Line 2463"/>
                <p:cNvSpPr>
                  <a:spLocks noChangeShapeType="1"/>
                </p:cNvSpPr>
                <p:nvPr/>
              </p:nvSpPr>
              <p:spPr bwMode="auto">
                <a:xfrm>
                  <a:off x="2238" y="74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36" name="Line 2464"/>
                <p:cNvSpPr>
                  <a:spLocks noChangeShapeType="1"/>
                </p:cNvSpPr>
                <p:nvPr/>
              </p:nvSpPr>
              <p:spPr bwMode="auto">
                <a:xfrm>
                  <a:off x="1569" y="1268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37" name="Line 2465"/>
                <p:cNvSpPr>
                  <a:spLocks noChangeShapeType="1"/>
                </p:cNvSpPr>
                <p:nvPr/>
              </p:nvSpPr>
              <p:spPr bwMode="auto">
                <a:xfrm flipH="1">
                  <a:off x="1431" y="2390"/>
                  <a:ext cx="3" cy="3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38" name="Line 2466"/>
                <p:cNvSpPr>
                  <a:spLocks noChangeShapeType="1"/>
                </p:cNvSpPr>
                <p:nvPr/>
              </p:nvSpPr>
              <p:spPr bwMode="auto">
                <a:xfrm flipV="1">
                  <a:off x="1513" y="1175"/>
                  <a:ext cx="1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39" name="Freeform 2467"/>
                <p:cNvSpPr>
                  <a:spLocks/>
                </p:cNvSpPr>
                <p:nvPr/>
              </p:nvSpPr>
              <p:spPr bwMode="auto">
                <a:xfrm>
                  <a:off x="2288" y="1164"/>
                  <a:ext cx="14" cy="8"/>
                </a:xfrm>
                <a:custGeom>
                  <a:avLst/>
                  <a:gdLst>
                    <a:gd name="T0" fmla="*/ 0 w 87"/>
                    <a:gd name="T1" fmla="*/ 0 h 51"/>
                    <a:gd name="T2" fmla="*/ 0 w 87"/>
                    <a:gd name="T3" fmla="*/ 0 h 51"/>
                    <a:gd name="T4" fmla="*/ 0 w 87"/>
                    <a:gd name="T5" fmla="*/ 0 h 51"/>
                    <a:gd name="T6" fmla="*/ 0 w 87"/>
                    <a:gd name="T7" fmla="*/ 0 h 51"/>
                    <a:gd name="T8" fmla="*/ 0 w 87"/>
                    <a:gd name="T9" fmla="*/ 0 h 51"/>
                    <a:gd name="T10" fmla="*/ 0 w 87"/>
                    <a:gd name="T11" fmla="*/ 0 h 51"/>
                    <a:gd name="T12" fmla="*/ 0 w 87"/>
                    <a:gd name="T13" fmla="*/ 0 h 51"/>
                    <a:gd name="T14" fmla="*/ 0 w 87"/>
                    <a:gd name="T15" fmla="*/ 0 h 51"/>
                    <a:gd name="T16" fmla="*/ 0 w 87"/>
                    <a:gd name="T17" fmla="*/ 0 h 51"/>
                    <a:gd name="T18" fmla="*/ 0 w 87"/>
                    <a:gd name="T19" fmla="*/ 0 h 51"/>
                    <a:gd name="T20" fmla="*/ 0 w 87"/>
                    <a:gd name="T21" fmla="*/ 0 h 51"/>
                    <a:gd name="T22" fmla="*/ 0 w 87"/>
                    <a:gd name="T23" fmla="*/ 0 h 51"/>
                    <a:gd name="T24" fmla="*/ 0 w 87"/>
                    <a:gd name="T25" fmla="*/ 0 h 51"/>
                    <a:gd name="T26" fmla="*/ 0 w 87"/>
                    <a:gd name="T27" fmla="*/ 0 h 51"/>
                    <a:gd name="T28" fmla="*/ 0 w 87"/>
                    <a:gd name="T29" fmla="*/ 0 h 51"/>
                    <a:gd name="T30" fmla="*/ 0 w 87"/>
                    <a:gd name="T31" fmla="*/ 0 h 5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7"/>
                    <a:gd name="T49" fmla="*/ 0 h 51"/>
                    <a:gd name="T50" fmla="*/ 87 w 87"/>
                    <a:gd name="T51" fmla="*/ 51 h 5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7" h="51">
                      <a:moveTo>
                        <a:pt x="43" y="43"/>
                      </a:moveTo>
                      <a:lnTo>
                        <a:pt x="0" y="36"/>
                      </a:lnTo>
                      <a:lnTo>
                        <a:pt x="3" y="25"/>
                      </a:lnTo>
                      <a:lnTo>
                        <a:pt x="8" y="17"/>
                      </a:lnTo>
                      <a:lnTo>
                        <a:pt x="16" y="8"/>
                      </a:lnTo>
                      <a:lnTo>
                        <a:pt x="25" y="3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6" y="1"/>
                      </a:lnTo>
                      <a:lnTo>
                        <a:pt x="66" y="5"/>
                      </a:lnTo>
                      <a:lnTo>
                        <a:pt x="74" y="12"/>
                      </a:lnTo>
                      <a:lnTo>
                        <a:pt x="81" y="20"/>
                      </a:lnTo>
                      <a:lnTo>
                        <a:pt x="86" y="31"/>
                      </a:lnTo>
                      <a:lnTo>
                        <a:pt x="87" y="40"/>
                      </a:lnTo>
                      <a:lnTo>
                        <a:pt x="87" y="51"/>
                      </a:lnTo>
                      <a:lnTo>
                        <a:pt x="43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40" name="Freeform 2468"/>
                <p:cNvSpPr>
                  <a:spLocks/>
                </p:cNvSpPr>
                <p:nvPr/>
              </p:nvSpPr>
              <p:spPr bwMode="auto">
                <a:xfrm>
                  <a:off x="2288" y="1164"/>
                  <a:ext cx="14" cy="8"/>
                </a:xfrm>
                <a:custGeom>
                  <a:avLst/>
                  <a:gdLst>
                    <a:gd name="T0" fmla="*/ 0 w 87"/>
                    <a:gd name="T1" fmla="*/ 0 h 51"/>
                    <a:gd name="T2" fmla="*/ 0 w 87"/>
                    <a:gd name="T3" fmla="*/ 0 h 51"/>
                    <a:gd name="T4" fmla="*/ 0 w 87"/>
                    <a:gd name="T5" fmla="*/ 0 h 51"/>
                    <a:gd name="T6" fmla="*/ 0 w 87"/>
                    <a:gd name="T7" fmla="*/ 0 h 51"/>
                    <a:gd name="T8" fmla="*/ 0 w 87"/>
                    <a:gd name="T9" fmla="*/ 0 h 51"/>
                    <a:gd name="T10" fmla="*/ 0 w 87"/>
                    <a:gd name="T11" fmla="*/ 0 h 51"/>
                    <a:gd name="T12" fmla="*/ 0 w 87"/>
                    <a:gd name="T13" fmla="*/ 0 h 51"/>
                    <a:gd name="T14" fmla="*/ 0 w 87"/>
                    <a:gd name="T15" fmla="*/ 0 h 51"/>
                    <a:gd name="T16" fmla="*/ 0 w 87"/>
                    <a:gd name="T17" fmla="*/ 0 h 51"/>
                    <a:gd name="T18" fmla="*/ 0 w 87"/>
                    <a:gd name="T19" fmla="*/ 0 h 51"/>
                    <a:gd name="T20" fmla="*/ 0 w 87"/>
                    <a:gd name="T21" fmla="*/ 0 h 51"/>
                    <a:gd name="T22" fmla="*/ 0 w 87"/>
                    <a:gd name="T23" fmla="*/ 0 h 51"/>
                    <a:gd name="T24" fmla="*/ 0 w 87"/>
                    <a:gd name="T25" fmla="*/ 0 h 51"/>
                    <a:gd name="T26" fmla="*/ 0 w 87"/>
                    <a:gd name="T27" fmla="*/ 0 h 5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51"/>
                    <a:gd name="T44" fmla="*/ 87 w 87"/>
                    <a:gd name="T45" fmla="*/ 51 h 5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51">
                      <a:moveTo>
                        <a:pt x="0" y="36"/>
                      </a:moveTo>
                      <a:lnTo>
                        <a:pt x="3" y="25"/>
                      </a:lnTo>
                      <a:lnTo>
                        <a:pt x="8" y="17"/>
                      </a:lnTo>
                      <a:lnTo>
                        <a:pt x="16" y="8"/>
                      </a:lnTo>
                      <a:lnTo>
                        <a:pt x="25" y="3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6" y="1"/>
                      </a:lnTo>
                      <a:lnTo>
                        <a:pt x="66" y="5"/>
                      </a:lnTo>
                      <a:lnTo>
                        <a:pt x="74" y="12"/>
                      </a:lnTo>
                      <a:lnTo>
                        <a:pt x="81" y="20"/>
                      </a:lnTo>
                      <a:lnTo>
                        <a:pt x="86" y="31"/>
                      </a:lnTo>
                      <a:lnTo>
                        <a:pt x="87" y="40"/>
                      </a:lnTo>
                      <a:lnTo>
                        <a:pt x="87" y="5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41" name="Freeform 2469"/>
                <p:cNvSpPr>
                  <a:spLocks/>
                </p:cNvSpPr>
                <p:nvPr/>
              </p:nvSpPr>
              <p:spPr bwMode="auto">
                <a:xfrm>
                  <a:off x="2285" y="1170"/>
                  <a:ext cx="17" cy="18"/>
                </a:xfrm>
                <a:custGeom>
                  <a:avLst/>
                  <a:gdLst>
                    <a:gd name="T0" fmla="*/ 0 w 104"/>
                    <a:gd name="T1" fmla="*/ 0 h 110"/>
                    <a:gd name="T2" fmla="*/ 0 w 104"/>
                    <a:gd name="T3" fmla="*/ 0 h 110"/>
                    <a:gd name="T4" fmla="*/ 0 w 104"/>
                    <a:gd name="T5" fmla="*/ 0 h 110"/>
                    <a:gd name="T6" fmla="*/ 0 w 104"/>
                    <a:gd name="T7" fmla="*/ 0 h 110"/>
                    <a:gd name="T8" fmla="*/ 0 w 104"/>
                    <a:gd name="T9" fmla="*/ 0 h 110"/>
                    <a:gd name="T10" fmla="*/ 0 w 104"/>
                    <a:gd name="T11" fmla="*/ 0 h 110"/>
                    <a:gd name="T12" fmla="*/ 0 w 104"/>
                    <a:gd name="T13" fmla="*/ 0 h 11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4"/>
                    <a:gd name="T22" fmla="*/ 0 h 110"/>
                    <a:gd name="T23" fmla="*/ 104 w 104"/>
                    <a:gd name="T24" fmla="*/ 110 h 11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4" h="110">
                      <a:moveTo>
                        <a:pt x="104" y="15"/>
                      </a:moveTo>
                      <a:lnTo>
                        <a:pt x="60" y="7"/>
                      </a:lnTo>
                      <a:lnTo>
                        <a:pt x="17" y="0"/>
                      </a:lnTo>
                      <a:lnTo>
                        <a:pt x="0" y="95"/>
                      </a:lnTo>
                      <a:lnTo>
                        <a:pt x="43" y="103"/>
                      </a:lnTo>
                      <a:lnTo>
                        <a:pt x="87" y="110"/>
                      </a:lnTo>
                      <a:lnTo>
                        <a:pt x="104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42" name="Freeform 2470"/>
                <p:cNvSpPr>
                  <a:spLocks/>
                </p:cNvSpPr>
                <p:nvPr/>
              </p:nvSpPr>
              <p:spPr bwMode="auto">
                <a:xfrm>
                  <a:off x="2285" y="1170"/>
                  <a:ext cx="17" cy="18"/>
                </a:xfrm>
                <a:custGeom>
                  <a:avLst/>
                  <a:gdLst>
                    <a:gd name="T0" fmla="*/ 0 w 104"/>
                    <a:gd name="T1" fmla="*/ 0 h 110"/>
                    <a:gd name="T2" fmla="*/ 0 w 104"/>
                    <a:gd name="T3" fmla="*/ 0 h 110"/>
                    <a:gd name="T4" fmla="*/ 0 w 104"/>
                    <a:gd name="T5" fmla="*/ 0 h 110"/>
                    <a:gd name="T6" fmla="*/ 0 w 104"/>
                    <a:gd name="T7" fmla="*/ 0 h 110"/>
                    <a:gd name="T8" fmla="*/ 0 w 104"/>
                    <a:gd name="T9" fmla="*/ 0 h 110"/>
                    <a:gd name="T10" fmla="*/ 0 w 104"/>
                    <a:gd name="T11" fmla="*/ 0 h 110"/>
                    <a:gd name="T12" fmla="*/ 0 w 104"/>
                    <a:gd name="T13" fmla="*/ 0 h 11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4"/>
                    <a:gd name="T22" fmla="*/ 0 h 110"/>
                    <a:gd name="T23" fmla="*/ 104 w 104"/>
                    <a:gd name="T24" fmla="*/ 110 h 11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4" h="110">
                      <a:moveTo>
                        <a:pt x="104" y="15"/>
                      </a:moveTo>
                      <a:lnTo>
                        <a:pt x="60" y="7"/>
                      </a:lnTo>
                      <a:lnTo>
                        <a:pt x="17" y="0"/>
                      </a:lnTo>
                      <a:lnTo>
                        <a:pt x="0" y="95"/>
                      </a:lnTo>
                      <a:lnTo>
                        <a:pt x="43" y="103"/>
                      </a:lnTo>
                      <a:lnTo>
                        <a:pt x="87" y="110"/>
                      </a:lnTo>
                      <a:lnTo>
                        <a:pt x="104" y="15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43" name="Freeform 2471"/>
                <p:cNvSpPr>
                  <a:spLocks/>
                </p:cNvSpPr>
                <p:nvPr/>
              </p:nvSpPr>
              <p:spPr bwMode="auto">
                <a:xfrm>
                  <a:off x="2285" y="1186"/>
                  <a:ext cx="15" cy="8"/>
                </a:xfrm>
                <a:custGeom>
                  <a:avLst/>
                  <a:gdLst>
                    <a:gd name="T0" fmla="*/ 0 w 87"/>
                    <a:gd name="T1" fmla="*/ 0 h 51"/>
                    <a:gd name="T2" fmla="*/ 0 w 87"/>
                    <a:gd name="T3" fmla="*/ 0 h 51"/>
                    <a:gd name="T4" fmla="*/ 0 w 87"/>
                    <a:gd name="T5" fmla="*/ 0 h 51"/>
                    <a:gd name="T6" fmla="*/ 0 w 87"/>
                    <a:gd name="T7" fmla="*/ 0 h 51"/>
                    <a:gd name="T8" fmla="*/ 0 w 87"/>
                    <a:gd name="T9" fmla="*/ 0 h 51"/>
                    <a:gd name="T10" fmla="*/ 0 w 87"/>
                    <a:gd name="T11" fmla="*/ 0 h 51"/>
                    <a:gd name="T12" fmla="*/ 0 w 87"/>
                    <a:gd name="T13" fmla="*/ 0 h 51"/>
                    <a:gd name="T14" fmla="*/ 0 w 87"/>
                    <a:gd name="T15" fmla="*/ 0 h 51"/>
                    <a:gd name="T16" fmla="*/ 0 w 87"/>
                    <a:gd name="T17" fmla="*/ 0 h 51"/>
                    <a:gd name="T18" fmla="*/ 0 w 87"/>
                    <a:gd name="T19" fmla="*/ 0 h 51"/>
                    <a:gd name="T20" fmla="*/ 0 w 87"/>
                    <a:gd name="T21" fmla="*/ 0 h 51"/>
                    <a:gd name="T22" fmla="*/ 0 w 87"/>
                    <a:gd name="T23" fmla="*/ 0 h 51"/>
                    <a:gd name="T24" fmla="*/ 0 w 87"/>
                    <a:gd name="T25" fmla="*/ 0 h 51"/>
                    <a:gd name="T26" fmla="*/ 0 w 87"/>
                    <a:gd name="T27" fmla="*/ 0 h 51"/>
                    <a:gd name="T28" fmla="*/ 0 w 87"/>
                    <a:gd name="T29" fmla="*/ 0 h 51"/>
                    <a:gd name="T30" fmla="*/ 0 w 87"/>
                    <a:gd name="T31" fmla="*/ 0 h 5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7"/>
                    <a:gd name="T49" fmla="*/ 0 h 51"/>
                    <a:gd name="T50" fmla="*/ 87 w 87"/>
                    <a:gd name="T51" fmla="*/ 51 h 5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7" h="51">
                      <a:moveTo>
                        <a:pt x="43" y="8"/>
                      </a:moveTo>
                      <a:lnTo>
                        <a:pt x="87" y="15"/>
                      </a:lnTo>
                      <a:lnTo>
                        <a:pt x="84" y="26"/>
                      </a:lnTo>
                      <a:lnTo>
                        <a:pt x="79" y="34"/>
                      </a:lnTo>
                      <a:lnTo>
                        <a:pt x="71" y="43"/>
                      </a:lnTo>
                      <a:lnTo>
                        <a:pt x="62" y="48"/>
                      </a:lnTo>
                      <a:lnTo>
                        <a:pt x="52" y="51"/>
                      </a:lnTo>
                      <a:lnTo>
                        <a:pt x="41" y="51"/>
                      </a:lnTo>
                      <a:lnTo>
                        <a:pt x="31" y="50"/>
                      </a:lnTo>
                      <a:lnTo>
                        <a:pt x="21" y="46"/>
                      </a:lnTo>
                      <a:lnTo>
                        <a:pt x="12" y="39"/>
                      </a:lnTo>
                      <a:lnTo>
                        <a:pt x="6" y="31"/>
                      </a:lnTo>
                      <a:lnTo>
                        <a:pt x="1" y="20"/>
                      </a:lnTo>
                      <a:lnTo>
                        <a:pt x="0" y="11"/>
                      </a:lnTo>
                      <a:lnTo>
                        <a:pt x="0" y="0"/>
                      </a:lnTo>
                      <a:lnTo>
                        <a:pt x="43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44" name="Freeform 2472"/>
                <p:cNvSpPr>
                  <a:spLocks/>
                </p:cNvSpPr>
                <p:nvPr/>
              </p:nvSpPr>
              <p:spPr bwMode="auto">
                <a:xfrm>
                  <a:off x="2285" y="1186"/>
                  <a:ext cx="15" cy="8"/>
                </a:xfrm>
                <a:custGeom>
                  <a:avLst/>
                  <a:gdLst>
                    <a:gd name="T0" fmla="*/ 0 w 87"/>
                    <a:gd name="T1" fmla="*/ 0 h 51"/>
                    <a:gd name="T2" fmla="*/ 0 w 87"/>
                    <a:gd name="T3" fmla="*/ 0 h 51"/>
                    <a:gd name="T4" fmla="*/ 0 w 87"/>
                    <a:gd name="T5" fmla="*/ 0 h 51"/>
                    <a:gd name="T6" fmla="*/ 0 w 87"/>
                    <a:gd name="T7" fmla="*/ 0 h 51"/>
                    <a:gd name="T8" fmla="*/ 0 w 87"/>
                    <a:gd name="T9" fmla="*/ 0 h 51"/>
                    <a:gd name="T10" fmla="*/ 0 w 87"/>
                    <a:gd name="T11" fmla="*/ 0 h 51"/>
                    <a:gd name="T12" fmla="*/ 0 w 87"/>
                    <a:gd name="T13" fmla="*/ 0 h 51"/>
                    <a:gd name="T14" fmla="*/ 0 w 87"/>
                    <a:gd name="T15" fmla="*/ 0 h 51"/>
                    <a:gd name="T16" fmla="*/ 0 w 87"/>
                    <a:gd name="T17" fmla="*/ 0 h 51"/>
                    <a:gd name="T18" fmla="*/ 0 w 87"/>
                    <a:gd name="T19" fmla="*/ 0 h 51"/>
                    <a:gd name="T20" fmla="*/ 0 w 87"/>
                    <a:gd name="T21" fmla="*/ 0 h 51"/>
                    <a:gd name="T22" fmla="*/ 0 w 87"/>
                    <a:gd name="T23" fmla="*/ 0 h 51"/>
                    <a:gd name="T24" fmla="*/ 0 w 87"/>
                    <a:gd name="T25" fmla="*/ 0 h 51"/>
                    <a:gd name="T26" fmla="*/ 0 w 87"/>
                    <a:gd name="T27" fmla="*/ 0 h 5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51"/>
                    <a:gd name="T44" fmla="*/ 87 w 87"/>
                    <a:gd name="T45" fmla="*/ 51 h 5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51">
                      <a:moveTo>
                        <a:pt x="87" y="15"/>
                      </a:moveTo>
                      <a:lnTo>
                        <a:pt x="84" y="26"/>
                      </a:lnTo>
                      <a:lnTo>
                        <a:pt x="79" y="34"/>
                      </a:lnTo>
                      <a:lnTo>
                        <a:pt x="71" y="43"/>
                      </a:lnTo>
                      <a:lnTo>
                        <a:pt x="62" y="48"/>
                      </a:lnTo>
                      <a:lnTo>
                        <a:pt x="52" y="51"/>
                      </a:lnTo>
                      <a:lnTo>
                        <a:pt x="41" y="51"/>
                      </a:lnTo>
                      <a:lnTo>
                        <a:pt x="31" y="50"/>
                      </a:lnTo>
                      <a:lnTo>
                        <a:pt x="21" y="46"/>
                      </a:lnTo>
                      <a:lnTo>
                        <a:pt x="12" y="39"/>
                      </a:lnTo>
                      <a:lnTo>
                        <a:pt x="6" y="31"/>
                      </a:lnTo>
                      <a:lnTo>
                        <a:pt x="1" y="20"/>
                      </a:lnTo>
                      <a:lnTo>
                        <a:pt x="0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45" name="Line 2473"/>
                <p:cNvSpPr>
                  <a:spLocks noChangeShapeType="1"/>
                </p:cNvSpPr>
                <p:nvPr/>
              </p:nvSpPr>
              <p:spPr bwMode="auto">
                <a:xfrm flipH="1" flipV="1">
                  <a:off x="2292" y="1178"/>
                  <a:ext cx="1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46" name="Line 2474"/>
                <p:cNvSpPr>
                  <a:spLocks noChangeShapeType="1"/>
                </p:cNvSpPr>
                <p:nvPr/>
              </p:nvSpPr>
              <p:spPr bwMode="auto">
                <a:xfrm>
                  <a:off x="2374" y="2390"/>
                  <a:ext cx="2" cy="3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47" name="Line 2475"/>
                <p:cNvSpPr>
                  <a:spLocks noChangeShapeType="1"/>
                </p:cNvSpPr>
                <p:nvPr/>
              </p:nvSpPr>
              <p:spPr bwMode="auto">
                <a:xfrm flipV="1">
                  <a:off x="1431" y="2235"/>
                  <a:ext cx="68" cy="18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48" name="Line 2476"/>
                <p:cNvSpPr>
                  <a:spLocks noChangeShapeType="1"/>
                </p:cNvSpPr>
                <p:nvPr/>
              </p:nvSpPr>
              <p:spPr bwMode="auto">
                <a:xfrm flipV="1">
                  <a:off x="2376" y="2235"/>
                  <a:ext cx="68" cy="18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49" name="Line 2477"/>
                <p:cNvSpPr>
                  <a:spLocks noChangeShapeType="1"/>
                </p:cNvSpPr>
                <p:nvPr/>
              </p:nvSpPr>
              <p:spPr bwMode="auto">
                <a:xfrm flipV="1">
                  <a:off x="1530" y="2250"/>
                  <a:ext cx="876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50" name="Freeform 2478"/>
                <p:cNvSpPr>
                  <a:spLocks/>
                </p:cNvSpPr>
                <p:nvPr/>
              </p:nvSpPr>
              <p:spPr bwMode="auto">
                <a:xfrm>
                  <a:off x="1494" y="2244"/>
                  <a:ext cx="36" cy="12"/>
                </a:xfrm>
                <a:custGeom>
                  <a:avLst/>
                  <a:gdLst>
                    <a:gd name="T0" fmla="*/ 0 w 212"/>
                    <a:gd name="T1" fmla="*/ 0 h 70"/>
                    <a:gd name="T2" fmla="*/ 0 w 212"/>
                    <a:gd name="T3" fmla="*/ 0 h 70"/>
                    <a:gd name="T4" fmla="*/ 0 w 212"/>
                    <a:gd name="T5" fmla="*/ 0 h 70"/>
                    <a:gd name="T6" fmla="*/ 0 w 212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2"/>
                    <a:gd name="T13" fmla="*/ 0 h 70"/>
                    <a:gd name="T14" fmla="*/ 212 w 212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2" h="70">
                      <a:moveTo>
                        <a:pt x="212" y="0"/>
                      </a:moveTo>
                      <a:lnTo>
                        <a:pt x="212" y="70"/>
                      </a:lnTo>
                      <a:lnTo>
                        <a:pt x="0" y="35"/>
                      </a:ln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51" name="Freeform 2479"/>
                <p:cNvSpPr>
                  <a:spLocks/>
                </p:cNvSpPr>
                <p:nvPr/>
              </p:nvSpPr>
              <p:spPr bwMode="auto">
                <a:xfrm>
                  <a:off x="1494" y="2244"/>
                  <a:ext cx="36" cy="12"/>
                </a:xfrm>
                <a:custGeom>
                  <a:avLst/>
                  <a:gdLst>
                    <a:gd name="T0" fmla="*/ 0 w 212"/>
                    <a:gd name="T1" fmla="*/ 0 h 70"/>
                    <a:gd name="T2" fmla="*/ 0 w 212"/>
                    <a:gd name="T3" fmla="*/ 0 h 70"/>
                    <a:gd name="T4" fmla="*/ 0 w 212"/>
                    <a:gd name="T5" fmla="*/ 0 h 70"/>
                    <a:gd name="T6" fmla="*/ 0 w 212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2"/>
                    <a:gd name="T13" fmla="*/ 0 h 70"/>
                    <a:gd name="T14" fmla="*/ 212 w 212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2" h="70">
                      <a:moveTo>
                        <a:pt x="212" y="0"/>
                      </a:moveTo>
                      <a:lnTo>
                        <a:pt x="212" y="70"/>
                      </a:lnTo>
                      <a:lnTo>
                        <a:pt x="0" y="35"/>
                      </a:lnTo>
                      <a:lnTo>
                        <a:pt x="212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52" name="Freeform 2480"/>
                <p:cNvSpPr>
                  <a:spLocks/>
                </p:cNvSpPr>
                <p:nvPr/>
              </p:nvSpPr>
              <p:spPr bwMode="auto">
                <a:xfrm>
                  <a:off x="2403" y="2244"/>
                  <a:ext cx="36" cy="12"/>
                </a:xfrm>
                <a:custGeom>
                  <a:avLst/>
                  <a:gdLst>
                    <a:gd name="T0" fmla="*/ 0 w 213"/>
                    <a:gd name="T1" fmla="*/ 0 h 70"/>
                    <a:gd name="T2" fmla="*/ 0 w 213"/>
                    <a:gd name="T3" fmla="*/ 0 h 70"/>
                    <a:gd name="T4" fmla="*/ 0 w 213"/>
                    <a:gd name="T5" fmla="*/ 0 h 70"/>
                    <a:gd name="T6" fmla="*/ 0 w 213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0"/>
                    <a:gd name="T14" fmla="*/ 213 w 213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0">
                      <a:moveTo>
                        <a:pt x="0" y="0"/>
                      </a:moveTo>
                      <a:lnTo>
                        <a:pt x="0" y="70"/>
                      </a:lnTo>
                      <a:lnTo>
                        <a:pt x="21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53" name="Freeform 2481"/>
                <p:cNvSpPr>
                  <a:spLocks/>
                </p:cNvSpPr>
                <p:nvPr/>
              </p:nvSpPr>
              <p:spPr bwMode="auto">
                <a:xfrm>
                  <a:off x="2403" y="2244"/>
                  <a:ext cx="36" cy="12"/>
                </a:xfrm>
                <a:custGeom>
                  <a:avLst/>
                  <a:gdLst>
                    <a:gd name="T0" fmla="*/ 0 w 213"/>
                    <a:gd name="T1" fmla="*/ 0 h 70"/>
                    <a:gd name="T2" fmla="*/ 0 w 213"/>
                    <a:gd name="T3" fmla="*/ 0 h 70"/>
                    <a:gd name="T4" fmla="*/ 0 w 213"/>
                    <a:gd name="T5" fmla="*/ 0 h 70"/>
                    <a:gd name="T6" fmla="*/ 0 w 213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0"/>
                    <a:gd name="T14" fmla="*/ 213 w 213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0">
                      <a:moveTo>
                        <a:pt x="0" y="0"/>
                      </a:moveTo>
                      <a:lnTo>
                        <a:pt x="0" y="70"/>
                      </a:lnTo>
                      <a:lnTo>
                        <a:pt x="21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54" name="Freeform 2482"/>
                <p:cNvSpPr>
                  <a:spLocks/>
                </p:cNvSpPr>
                <p:nvPr/>
              </p:nvSpPr>
              <p:spPr bwMode="auto">
                <a:xfrm>
                  <a:off x="1936" y="2196"/>
                  <a:ext cx="27" cy="44"/>
                </a:xfrm>
                <a:custGeom>
                  <a:avLst/>
                  <a:gdLst>
                    <a:gd name="T0" fmla="*/ 0 w 162"/>
                    <a:gd name="T1" fmla="*/ 0 h 266"/>
                    <a:gd name="T2" fmla="*/ 0 w 162"/>
                    <a:gd name="T3" fmla="*/ 0 h 266"/>
                    <a:gd name="T4" fmla="*/ 0 w 162"/>
                    <a:gd name="T5" fmla="*/ 0 h 266"/>
                    <a:gd name="T6" fmla="*/ 0 w 162"/>
                    <a:gd name="T7" fmla="*/ 0 h 266"/>
                    <a:gd name="T8" fmla="*/ 0 w 162"/>
                    <a:gd name="T9" fmla="*/ 0 h 266"/>
                    <a:gd name="T10" fmla="*/ 0 w 162"/>
                    <a:gd name="T11" fmla="*/ 0 h 266"/>
                    <a:gd name="T12" fmla="*/ 0 w 162"/>
                    <a:gd name="T13" fmla="*/ 0 h 266"/>
                    <a:gd name="T14" fmla="*/ 0 w 162"/>
                    <a:gd name="T15" fmla="*/ 0 h 266"/>
                    <a:gd name="T16" fmla="*/ 0 w 162"/>
                    <a:gd name="T17" fmla="*/ 0 h 266"/>
                    <a:gd name="T18" fmla="*/ 0 w 162"/>
                    <a:gd name="T19" fmla="*/ 0 h 266"/>
                    <a:gd name="T20" fmla="*/ 0 w 162"/>
                    <a:gd name="T21" fmla="*/ 0 h 266"/>
                    <a:gd name="T22" fmla="*/ 0 w 162"/>
                    <a:gd name="T23" fmla="*/ 0 h 266"/>
                    <a:gd name="T24" fmla="*/ 0 w 162"/>
                    <a:gd name="T25" fmla="*/ 0 h 266"/>
                    <a:gd name="T26" fmla="*/ 0 w 162"/>
                    <a:gd name="T27" fmla="*/ 0 h 266"/>
                    <a:gd name="T28" fmla="*/ 0 w 162"/>
                    <a:gd name="T29" fmla="*/ 0 h 266"/>
                    <a:gd name="T30" fmla="*/ 0 w 162"/>
                    <a:gd name="T31" fmla="*/ 0 h 266"/>
                    <a:gd name="T32" fmla="*/ 0 w 162"/>
                    <a:gd name="T33" fmla="*/ 0 h 266"/>
                    <a:gd name="T34" fmla="*/ 0 w 162"/>
                    <a:gd name="T35" fmla="*/ 0 h 266"/>
                    <a:gd name="T36" fmla="*/ 0 w 162"/>
                    <a:gd name="T37" fmla="*/ 0 h 266"/>
                    <a:gd name="T38" fmla="*/ 0 w 162"/>
                    <a:gd name="T39" fmla="*/ 0 h 266"/>
                    <a:gd name="T40" fmla="*/ 0 w 162"/>
                    <a:gd name="T41" fmla="*/ 0 h 266"/>
                    <a:gd name="T42" fmla="*/ 0 w 162"/>
                    <a:gd name="T43" fmla="*/ 0 h 266"/>
                    <a:gd name="T44" fmla="*/ 0 w 162"/>
                    <a:gd name="T45" fmla="*/ 0 h 266"/>
                    <a:gd name="T46" fmla="*/ 0 w 162"/>
                    <a:gd name="T47" fmla="*/ 0 h 266"/>
                    <a:gd name="T48" fmla="*/ 0 w 162"/>
                    <a:gd name="T49" fmla="*/ 0 h 266"/>
                    <a:gd name="T50" fmla="*/ 0 w 162"/>
                    <a:gd name="T51" fmla="*/ 0 h 266"/>
                    <a:gd name="T52" fmla="*/ 0 w 162"/>
                    <a:gd name="T53" fmla="*/ 0 h 266"/>
                    <a:gd name="T54" fmla="*/ 0 w 162"/>
                    <a:gd name="T55" fmla="*/ 0 h 266"/>
                    <a:gd name="T56" fmla="*/ 0 w 162"/>
                    <a:gd name="T57" fmla="*/ 0 h 266"/>
                    <a:gd name="T58" fmla="*/ 0 w 162"/>
                    <a:gd name="T59" fmla="*/ 0 h 266"/>
                    <a:gd name="T60" fmla="*/ 0 w 162"/>
                    <a:gd name="T61" fmla="*/ 0 h 266"/>
                    <a:gd name="T62" fmla="*/ 0 w 162"/>
                    <a:gd name="T63" fmla="*/ 0 h 266"/>
                    <a:gd name="T64" fmla="*/ 0 w 162"/>
                    <a:gd name="T65" fmla="*/ 0 h 26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62"/>
                    <a:gd name="T100" fmla="*/ 0 h 266"/>
                    <a:gd name="T101" fmla="*/ 162 w 162"/>
                    <a:gd name="T102" fmla="*/ 266 h 26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62" h="266">
                      <a:moveTo>
                        <a:pt x="162" y="60"/>
                      </a:moveTo>
                      <a:lnTo>
                        <a:pt x="155" y="81"/>
                      </a:lnTo>
                      <a:lnTo>
                        <a:pt x="133" y="104"/>
                      </a:lnTo>
                      <a:lnTo>
                        <a:pt x="103" y="119"/>
                      </a:lnTo>
                      <a:lnTo>
                        <a:pt x="88" y="119"/>
                      </a:lnTo>
                      <a:lnTo>
                        <a:pt x="59" y="126"/>
                      </a:lnTo>
                      <a:lnTo>
                        <a:pt x="37" y="141"/>
                      </a:lnTo>
                      <a:lnTo>
                        <a:pt x="22" y="155"/>
                      </a:lnTo>
                      <a:lnTo>
                        <a:pt x="7" y="200"/>
                      </a:lnTo>
                      <a:lnTo>
                        <a:pt x="0" y="223"/>
                      </a:lnTo>
                      <a:lnTo>
                        <a:pt x="0" y="236"/>
                      </a:lnTo>
                      <a:lnTo>
                        <a:pt x="7" y="251"/>
                      </a:lnTo>
                      <a:lnTo>
                        <a:pt x="22" y="266"/>
                      </a:lnTo>
                      <a:lnTo>
                        <a:pt x="44" y="266"/>
                      </a:lnTo>
                      <a:lnTo>
                        <a:pt x="80" y="259"/>
                      </a:lnTo>
                      <a:lnTo>
                        <a:pt x="103" y="244"/>
                      </a:lnTo>
                      <a:lnTo>
                        <a:pt x="118" y="223"/>
                      </a:lnTo>
                      <a:lnTo>
                        <a:pt x="133" y="178"/>
                      </a:lnTo>
                      <a:lnTo>
                        <a:pt x="133" y="155"/>
                      </a:lnTo>
                      <a:lnTo>
                        <a:pt x="125" y="134"/>
                      </a:lnTo>
                      <a:lnTo>
                        <a:pt x="110" y="126"/>
                      </a:lnTo>
                      <a:lnTo>
                        <a:pt x="80" y="119"/>
                      </a:lnTo>
                      <a:lnTo>
                        <a:pt x="59" y="111"/>
                      </a:lnTo>
                      <a:lnTo>
                        <a:pt x="44" y="89"/>
                      </a:lnTo>
                      <a:lnTo>
                        <a:pt x="44" y="68"/>
                      </a:lnTo>
                      <a:lnTo>
                        <a:pt x="52" y="38"/>
                      </a:lnTo>
                      <a:lnTo>
                        <a:pt x="74" y="15"/>
                      </a:lnTo>
                      <a:lnTo>
                        <a:pt x="95" y="0"/>
                      </a:lnTo>
                      <a:lnTo>
                        <a:pt x="118" y="0"/>
                      </a:lnTo>
                      <a:lnTo>
                        <a:pt x="148" y="8"/>
                      </a:lnTo>
                      <a:lnTo>
                        <a:pt x="162" y="23"/>
                      </a:lnTo>
                      <a:lnTo>
                        <a:pt x="162" y="38"/>
                      </a:lnTo>
                      <a:lnTo>
                        <a:pt x="162" y="6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55" name="Freeform 2483"/>
                <p:cNvSpPr>
                  <a:spLocks/>
                </p:cNvSpPr>
                <p:nvPr/>
              </p:nvSpPr>
              <p:spPr bwMode="auto">
                <a:xfrm>
                  <a:off x="1973" y="2196"/>
                  <a:ext cx="24" cy="44"/>
                </a:xfrm>
                <a:custGeom>
                  <a:avLst/>
                  <a:gdLst>
                    <a:gd name="T0" fmla="*/ 0 w 140"/>
                    <a:gd name="T1" fmla="*/ 0 h 266"/>
                    <a:gd name="T2" fmla="*/ 0 w 140"/>
                    <a:gd name="T3" fmla="*/ 0 h 266"/>
                    <a:gd name="T4" fmla="*/ 0 w 140"/>
                    <a:gd name="T5" fmla="*/ 0 h 266"/>
                    <a:gd name="T6" fmla="*/ 0 w 140"/>
                    <a:gd name="T7" fmla="*/ 0 h 266"/>
                    <a:gd name="T8" fmla="*/ 0 w 140"/>
                    <a:gd name="T9" fmla="*/ 0 h 266"/>
                    <a:gd name="T10" fmla="*/ 0 w 140"/>
                    <a:gd name="T11" fmla="*/ 0 h 266"/>
                    <a:gd name="T12" fmla="*/ 0 w 140"/>
                    <a:gd name="T13" fmla="*/ 0 h 266"/>
                    <a:gd name="T14" fmla="*/ 0 w 140"/>
                    <a:gd name="T15" fmla="*/ 0 h 266"/>
                    <a:gd name="T16" fmla="*/ 0 w 140"/>
                    <a:gd name="T17" fmla="*/ 0 h 266"/>
                    <a:gd name="T18" fmla="*/ 0 w 140"/>
                    <a:gd name="T19" fmla="*/ 0 h 266"/>
                    <a:gd name="T20" fmla="*/ 0 w 140"/>
                    <a:gd name="T21" fmla="*/ 0 h 266"/>
                    <a:gd name="T22" fmla="*/ 0 w 140"/>
                    <a:gd name="T23" fmla="*/ 0 h 266"/>
                    <a:gd name="T24" fmla="*/ 0 w 140"/>
                    <a:gd name="T25" fmla="*/ 0 h 266"/>
                    <a:gd name="T26" fmla="*/ 0 w 140"/>
                    <a:gd name="T27" fmla="*/ 0 h 266"/>
                    <a:gd name="T28" fmla="*/ 0 w 140"/>
                    <a:gd name="T29" fmla="*/ 0 h 266"/>
                    <a:gd name="T30" fmla="*/ 0 w 140"/>
                    <a:gd name="T31" fmla="*/ 0 h 266"/>
                    <a:gd name="T32" fmla="*/ 0 w 140"/>
                    <a:gd name="T33" fmla="*/ 0 h 266"/>
                    <a:gd name="T34" fmla="*/ 0 w 140"/>
                    <a:gd name="T35" fmla="*/ 0 h 266"/>
                    <a:gd name="T36" fmla="*/ 0 w 140"/>
                    <a:gd name="T37" fmla="*/ 0 h 266"/>
                    <a:gd name="T38" fmla="*/ 0 w 140"/>
                    <a:gd name="T39" fmla="*/ 0 h 266"/>
                    <a:gd name="T40" fmla="*/ 0 w 140"/>
                    <a:gd name="T41" fmla="*/ 0 h 266"/>
                    <a:gd name="T42" fmla="*/ 0 w 140"/>
                    <a:gd name="T43" fmla="*/ 0 h 266"/>
                    <a:gd name="T44" fmla="*/ 0 w 140"/>
                    <a:gd name="T45" fmla="*/ 0 h 2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40"/>
                    <a:gd name="T70" fmla="*/ 0 h 266"/>
                    <a:gd name="T71" fmla="*/ 140 w 140"/>
                    <a:gd name="T72" fmla="*/ 266 h 26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40" h="266">
                      <a:moveTo>
                        <a:pt x="29" y="266"/>
                      </a:moveTo>
                      <a:lnTo>
                        <a:pt x="37" y="266"/>
                      </a:lnTo>
                      <a:lnTo>
                        <a:pt x="59" y="259"/>
                      </a:lnTo>
                      <a:lnTo>
                        <a:pt x="82" y="236"/>
                      </a:lnTo>
                      <a:lnTo>
                        <a:pt x="103" y="208"/>
                      </a:lnTo>
                      <a:lnTo>
                        <a:pt x="125" y="163"/>
                      </a:lnTo>
                      <a:lnTo>
                        <a:pt x="133" y="134"/>
                      </a:lnTo>
                      <a:lnTo>
                        <a:pt x="140" y="96"/>
                      </a:lnTo>
                      <a:lnTo>
                        <a:pt x="140" y="53"/>
                      </a:lnTo>
                      <a:lnTo>
                        <a:pt x="133" y="15"/>
                      </a:lnTo>
                      <a:lnTo>
                        <a:pt x="118" y="0"/>
                      </a:lnTo>
                      <a:lnTo>
                        <a:pt x="103" y="0"/>
                      </a:lnTo>
                      <a:lnTo>
                        <a:pt x="82" y="8"/>
                      </a:lnTo>
                      <a:lnTo>
                        <a:pt x="67" y="23"/>
                      </a:lnTo>
                      <a:lnTo>
                        <a:pt x="44" y="53"/>
                      </a:lnTo>
                      <a:lnTo>
                        <a:pt x="29" y="81"/>
                      </a:lnTo>
                      <a:lnTo>
                        <a:pt x="14" y="119"/>
                      </a:lnTo>
                      <a:lnTo>
                        <a:pt x="8" y="148"/>
                      </a:lnTo>
                      <a:lnTo>
                        <a:pt x="0" y="185"/>
                      </a:lnTo>
                      <a:lnTo>
                        <a:pt x="0" y="215"/>
                      </a:lnTo>
                      <a:lnTo>
                        <a:pt x="8" y="251"/>
                      </a:lnTo>
                      <a:lnTo>
                        <a:pt x="14" y="259"/>
                      </a:lnTo>
                      <a:lnTo>
                        <a:pt x="29" y="26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56" name="Line 2484"/>
                <p:cNvSpPr>
                  <a:spLocks noChangeShapeType="1"/>
                </p:cNvSpPr>
                <p:nvPr/>
              </p:nvSpPr>
              <p:spPr bwMode="auto">
                <a:xfrm>
                  <a:off x="1431" y="242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57" name="Line 2485"/>
                <p:cNvSpPr>
                  <a:spLocks noChangeShapeType="1"/>
                </p:cNvSpPr>
                <p:nvPr/>
              </p:nvSpPr>
              <p:spPr bwMode="auto">
                <a:xfrm>
                  <a:off x="2376" y="2423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58" name="Line 2486"/>
                <p:cNvSpPr>
                  <a:spLocks noChangeShapeType="1"/>
                </p:cNvSpPr>
                <p:nvPr/>
              </p:nvSpPr>
              <p:spPr bwMode="auto">
                <a:xfrm>
                  <a:off x="2439" y="2250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59" name="Line 2487"/>
                <p:cNvSpPr>
                  <a:spLocks noChangeShapeType="1"/>
                </p:cNvSpPr>
                <p:nvPr/>
              </p:nvSpPr>
              <p:spPr bwMode="auto">
                <a:xfrm flipH="1">
                  <a:off x="1384" y="1175"/>
                  <a:ext cx="130" cy="35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60" name="Line 2488"/>
                <p:cNvSpPr>
                  <a:spLocks noChangeShapeType="1"/>
                </p:cNvSpPr>
                <p:nvPr/>
              </p:nvSpPr>
              <p:spPr bwMode="auto">
                <a:xfrm flipH="1">
                  <a:off x="2163" y="1178"/>
                  <a:ext cx="129" cy="35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61" name="Line 2489"/>
                <p:cNvSpPr>
                  <a:spLocks noChangeShapeType="1"/>
                </p:cNvSpPr>
                <p:nvPr/>
              </p:nvSpPr>
              <p:spPr bwMode="auto">
                <a:xfrm>
                  <a:off x="1425" y="1517"/>
                  <a:ext cx="71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62" name="Freeform 2490"/>
                <p:cNvSpPr>
                  <a:spLocks/>
                </p:cNvSpPr>
                <p:nvPr/>
              </p:nvSpPr>
              <p:spPr bwMode="auto">
                <a:xfrm>
                  <a:off x="1390" y="1511"/>
                  <a:ext cx="35" cy="12"/>
                </a:xfrm>
                <a:custGeom>
                  <a:avLst/>
                  <a:gdLst>
                    <a:gd name="T0" fmla="*/ 0 w 212"/>
                    <a:gd name="T1" fmla="*/ 0 h 71"/>
                    <a:gd name="T2" fmla="*/ 0 w 212"/>
                    <a:gd name="T3" fmla="*/ 0 h 71"/>
                    <a:gd name="T4" fmla="*/ 0 w 212"/>
                    <a:gd name="T5" fmla="*/ 0 h 71"/>
                    <a:gd name="T6" fmla="*/ 0 w 212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2"/>
                    <a:gd name="T13" fmla="*/ 0 h 71"/>
                    <a:gd name="T14" fmla="*/ 212 w 212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2" h="71">
                      <a:moveTo>
                        <a:pt x="212" y="0"/>
                      </a:moveTo>
                      <a:lnTo>
                        <a:pt x="212" y="71"/>
                      </a:lnTo>
                      <a:lnTo>
                        <a:pt x="0" y="35"/>
                      </a:ln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63" name="Freeform 2491"/>
                <p:cNvSpPr>
                  <a:spLocks/>
                </p:cNvSpPr>
                <p:nvPr/>
              </p:nvSpPr>
              <p:spPr bwMode="auto">
                <a:xfrm>
                  <a:off x="1390" y="1511"/>
                  <a:ext cx="35" cy="12"/>
                </a:xfrm>
                <a:custGeom>
                  <a:avLst/>
                  <a:gdLst>
                    <a:gd name="T0" fmla="*/ 0 w 212"/>
                    <a:gd name="T1" fmla="*/ 0 h 71"/>
                    <a:gd name="T2" fmla="*/ 0 w 212"/>
                    <a:gd name="T3" fmla="*/ 0 h 71"/>
                    <a:gd name="T4" fmla="*/ 0 w 212"/>
                    <a:gd name="T5" fmla="*/ 0 h 71"/>
                    <a:gd name="T6" fmla="*/ 0 w 212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2"/>
                    <a:gd name="T13" fmla="*/ 0 h 71"/>
                    <a:gd name="T14" fmla="*/ 212 w 212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2" h="71">
                      <a:moveTo>
                        <a:pt x="212" y="0"/>
                      </a:moveTo>
                      <a:lnTo>
                        <a:pt x="212" y="71"/>
                      </a:lnTo>
                      <a:lnTo>
                        <a:pt x="0" y="35"/>
                      </a:lnTo>
                      <a:lnTo>
                        <a:pt x="212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64" name="Freeform 2492"/>
                <p:cNvSpPr>
                  <a:spLocks/>
                </p:cNvSpPr>
                <p:nvPr/>
              </p:nvSpPr>
              <p:spPr bwMode="auto">
                <a:xfrm>
                  <a:off x="2133" y="1511"/>
                  <a:ext cx="36" cy="12"/>
                </a:xfrm>
                <a:custGeom>
                  <a:avLst/>
                  <a:gdLst>
                    <a:gd name="T0" fmla="*/ 0 w 213"/>
                    <a:gd name="T1" fmla="*/ 0 h 71"/>
                    <a:gd name="T2" fmla="*/ 0 w 213"/>
                    <a:gd name="T3" fmla="*/ 0 h 71"/>
                    <a:gd name="T4" fmla="*/ 0 w 213"/>
                    <a:gd name="T5" fmla="*/ 0 h 71"/>
                    <a:gd name="T6" fmla="*/ 0 w 213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1"/>
                    <a:gd name="T14" fmla="*/ 213 w 213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21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65" name="Freeform 2493"/>
                <p:cNvSpPr>
                  <a:spLocks/>
                </p:cNvSpPr>
                <p:nvPr/>
              </p:nvSpPr>
              <p:spPr bwMode="auto">
                <a:xfrm>
                  <a:off x="2133" y="1511"/>
                  <a:ext cx="36" cy="12"/>
                </a:xfrm>
                <a:custGeom>
                  <a:avLst/>
                  <a:gdLst>
                    <a:gd name="T0" fmla="*/ 0 w 213"/>
                    <a:gd name="T1" fmla="*/ 0 h 71"/>
                    <a:gd name="T2" fmla="*/ 0 w 213"/>
                    <a:gd name="T3" fmla="*/ 0 h 71"/>
                    <a:gd name="T4" fmla="*/ 0 w 213"/>
                    <a:gd name="T5" fmla="*/ 0 h 71"/>
                    <a:gd name="T6" fmla="*/ 0 w 213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3"/>
                    <a:gd name="T13" fmla="*/ 0 h 71"/>
                    <a:gd name="T14" fmla="*/ 213 w 213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3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21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66" name="Freeform 2494"/>
                <p:cNvSpPr>
                  <a:spLocks/>
                </p:cNvSpPr>
                <p:nvPr/>
              </p:nvSpPr>
              <p:spPr bwMode="auto">
                <a:xfrm>
                  <a:off x="1727" y="1463"/>
                  <a:ext cx="25" cy="44"/>
                </a:xfrm>
                <a:custGeom>
                  <a:avLst/>
                  <a:gdLst>
                    <a:gd name="T0" fmla="*/ 0 w 147"/>
                    <a:gd name="T1" fmla="*/ 0 h 266"/>
                    <a:gd name="T2" fmla="*/ 0 w 147"/>
                    <a:gd name="T3" fmla="*/ 0 h 266"/>
                    <a:gd name="T4" fmla="*/ 0 w 147"/>
                    <a:gd name="T5" fmla="*/ 0 h 266"/>
                    <a:gd name="T6" fmla="*/ 0 w 147"/>
                    <a:gd name="T7" fmla="*/ 0 h 266"/>
                    <a:gd name="T8" fmla="*/ 0 w 147"/>
                    <a:gd name="T9" fmla="*/ 0 h 266"/>
                    <a:gd name="T10" fmla="*/ 0 w 147"/>
                    <a:gd name="T11" fmla="*/ 0 h 266"/>
                    <a:gd name="T12" fmla="*/ 0 w 147"/>
                    <a:gd name="T13" fmla="*/ 0 h 266"/>
                    <a:gd name="T14" fmla="*/ 0 w 147"/>
                    <a:gd name="T15" fmla="*/ 0 h 266"/>
                    <a:gd name="T16" fmla="*/ 0 w 147"/>
                    <a:gd name="T17" fmla="*/ 0 h 266"/>
                    <a:gd name="T18" fmla="*/ 0 w 147"/>
                    <a:gd name="T19" fmla="*/ 0 h 266"/>
                    <a:gd name="T20" fmla="*/ 0 w 147"/>
                    <a:gd name="T21" fmla="*/ 0 h 266"/>
                    <a:gd name="T22" fmla="*/ 0 w 147"/>
                    <a:gd name="T23" fmla="*/ 0 h 266"/>
                    <a:gd name="T24" fmla="*/ 0 w 147"/>
                    <a:gd name="T25" fmla="*/ 0 h 266"/>
                    <a:gd name="T26" fmla="*/ 0 w 147"/>
                    <a:gd name="T27" fmla="*/ 0 h 266"/>
                    <a:gd name="T28" fmla="*/ 0 w 147"/>
                    <a:gd name="T29" fmla="*/ 0 h 266"/>
                    <a:gd name="T30" fmla="*/ 0 w 147"/>
                    <a:gd name="T31" fmla="*/ 0 h 266"/>
                    <a:gd name="T32" fmla="*/ 0 w 147"/>
                    <a:gd name="T33" fmla="*/ 0 h 266"/>
                    <a:gd name="T34" fmla="*/ 0 w 147"/>
                    <a:gd name="T35" fmla="*/ 0 h 26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47"/>
                    <a:gd name="T55" fmla="*/ 0 h 266"/>
                    <a:gd name="T56" fmla="*/ 147 w 147"/>
                    <a:gd name="T57" fmla="*/ 266 h 26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47" h="266">
                      <a:moveTo>
                        <a:pt x="147" y="0"/>
                      </a:moveTo>
                      <a:lnTo>
                        <a:pt x="111" y="15"/>
                      </a:lnTo>
                      <a:lnTo>
                        <a:pt x="73" y="45"/>
                      </a:lnTo>
                      <a:lnTo>
                        <a:pt x="44" y="82"/>
                      </a:lnTo>
                      <a:lnTo>
                        <a:pt x="30" y="111"/>
                      </a:lnTo>
                      <a:lnTo>
                        <a:pt x="0" y="215"/>
                      </a:lnTo>
                      <a:lnTo>
                        <a:pt x="0" y="229"/>
                      </a:lnTo>
                      <a:lnTo>
                        <a:pt x="7" y="251"/>
                      </a:lnTo>
                      <a:lnTo>
                        <a:pt x="30" y="266"/>
                      </a:lnTo>
                      <a:lnTo>
                        <a:pt x="51" y="266"/>
                      </a:lnTo>
                      <a:lnTo>
                        <a:pt x="81" y="259"/>
                      </a:lnTo>
                      <a:lnTo>
                        <a:pt x="103" y="244"/>
                      </a:lnTo>
                      <a:lnTo>
                        <a:pt x="117" y="222"/>
                      </a:lnTo>
                      <a:lnTo>
                        <a:pt x="132" y="170"/>
                      </a:lnTo>
                      <a:lnTo>
                        <a:pt x="132" y="148"/>
                      </a:lnTo>
                      <a:lnTo>
                        <a:pt x="125" y="126"/>
                      </a:lnTo>
                      <a:lnTo>
                        <a:pt x="103" y="119"/>
                      </a:lnTo>
                      <a:lnTo>
                        <a:pt x="37" y="1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67" name="Freeform 2495"/>
                <p:cNvSpPr>
                  <a:spLocks/>
                </p:cNvSpPr>
                <p:nvPr/>
              </p:nvSpPr>
              <p:spPr bwMode="auto">
                <a:xfrm>
                  <a:off x="1762" y="1463"/>
                  <a:ext cx="24" cy="44"/>
                </a:xfrm>
                <a:custGeom>
                  <a:avLst/>
                  <a:gdLst>
                    <a:gd name="T0" fmla="*/ 0 w 147"/>
                    <a:gd name="T1" fmla="*/ 0 h 266"/>
                    <a:gd name="T2" fmla="*/ 0 w 147"/>
                    <a:gd name="T3" fmla="*/ 0 h 266"/>
                    <a:gd name="T4" fmla="*/ 0 w 147"/>
                    <a:gd name="T5" fmla="*/ 0 h 266"/>
                    <a:gd name="T6" fmla="*/ 0 w 147"/>
                    <a:gd name="T7" fmla="*/ 0 h 266"/>
                    <a:gd name="T8" fmla="*/ 0 w 147"/>
                    <a:gd name="T9" fmla="*/ 0 h 266"/>
                    <a:gd name="T10" fmla="*/ 0 w 147"/>
                    <a:gd name="T11" fmla="*/ 0 h 266"/>
                    <a:gd name="T12" fmla="*/ 0 w 147"/>
                    <a:gd name="T13" fmla="*/ 0 h 266"/>
                    <a:gd name="T14" fmla="*/ 0 w 147"/>
                    <a:gd name="T15" fmla="*/ 0 h 266"/>
                    <a:gd name="T16" fmla="*/ 0 w 147"/>
                    <a:gd name="T17" fmla="*/ 0 h 266"/>
                    <a:gd name="T18" fmla="*/ 0 w 147"/>
                    <a:gd name="T19" fmla="*/ 0 h 266"/>
                    <a:gd name="T20" fmla="*/ 0 w 147"/>
                    <a:gd name="T21" fmla="*/ 0 h 266"/>
                    <a:gd name="T22" fmla="*/ 0 w 147"/>
                    <a:gd name="T23" fmla="*/ 0 h 266"/>
                    <a:gd name="T24" fmla="*/ 0 w 147"/>
                    <a:gd name="T25" fmla="*/ 0 h 266"/>
                    <a:gd name="T26" fmla="*/ 0 w 147"/>
                    <a:gd name="T27" fmla="*/ 0 h 266"/>
                    <a:gd name="T28" fmla="*/ 0 w 147"/>
                    <a:gd name="T29" fmla="*/ 0 h 266"/>
                    <a:gd name="T30" fmla="*/ 0 w 147"/>
                    <a:gd name="T31" fmla="*/ 0 h 266"/>
                    <a:gd name="T32" fmla="*/ 0 w 147"/>
                    <a:gd name="T33" fmla="*/ 0 h 266"/>
                    <a:gd name="T34" fmla="*/ 0 w 147"/>
                    <a:gd name="T35" fmla="*/ 0 h 26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47"/>
                    <a:gd name="T55" fmla="*/ 0 h 266"/>
                    <a:gd name="T56" fmla="*/ 147 w 147"/>
                    <a:gd name="T57" fmla="*/ 266 h 26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47" h="266">
                      <a:moveTo>
                        <a:pt x="147" y="0"/>
                      </a:moveTo>
                      <a:lnTo>
                        <a:pt x="111" y="15"/>
                      </a:lnTo>
                      <a:lnTo>
                        <a:pt x="74" y="45"/>
                      </a:lnTo>
                      <a:lnTo>
                        <a:pt x="45" y="82"/>
                      </a:lnTo>
                      <a:lnTo>
                        <a:pt x="30" y="111"/>
                      </a:lnTo>
                      <a:lnTo>
                        <a:pt x="0" y="215"/>
                      </a:lnTo>
                      <a:lnTo>
                        <a:pt x="0" y="229"/>
                      </a:lnTo>
                      <a:lnTo>
                        <a:pt x="7" y="251"/>
                      </a:lnTo>
                      <a:lnTo>
                        <a:pt x="30" y="266"/>
                      </a:lnTo>
                      <a:lnTo>
                        <a:pt x="52" y="266"/>
                      </a:lnTo>
                      <a:lnTo>
                        <a:pt x="81" y="259"/>
                      </a:lnTo>
                      <a:lnTo>
                        <a:pt x="104" y="244"/>
                      </a:lnTo>
                      <a:lnTo>
                        <a:pt x="119" y="222"/>
                      </a:lnTo>
                      <a:lnTo>
                        <a:pt x="134" y="170"/>
                      </a:lnTo>
                      <a:lnTo>
                        <a:pt x="134" y="148"/>
                      </a:lnTo>
                      <a:lnTo>
                        <a:pt x="126" y="126"/>
                      </a:lnTo>
                      <a:lnTo>
                        <a:pt x="104" y="119"/>
                      </a:lnTo>
                      <a:lnTo>
                        <a:pt x="37" y="1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68" name="Line 2496"/>
                <p:cNvSpPr>
                  <a:spLocks noChangeShapeType="1"/>
                </p:cNvSpPr>
                <p:nvPr/>
              </p:nvSpPr>
              <p:spPr bwMode="auto">
                <a:xfrm>
                  <a:off x="1514" y="1175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69" name="Line 2497"/>
                <p:cNvSpPr>
                  <a:spLocks noChangeShapeType="1"/>
                </p:cNvSpPr>
                <p:nvPr/>
              </p:nvSpPr>
              <p:spPr bwMode="auto">
                <a:xfrm>
                  <a:off x="2292" y="1178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70" name="Line 2498"/>
                <p:cNvSpPr>
                  <a:spLocks noChangeShapeType="1"/>
                </p:cNvSpPr>
                <p:nvPr/>
              </p:nvSpPr>
              <p:spPr bwMode="auto">
                <a:xfrm>
                  <a:off x="2169" y="1517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71" name="Line 2499"/>
                <p:cNvSpPr>
                  <a:spLocks noChangeShapeType="1"/>
                </p:cNvSpPr>
                <p:nvPr/>
              </p:nvSpPr>
              <p:spPr bwMode="auto">
                <a:xfrm flipH="1">
                  <a:off x="2426" y="2612"/>
                  <a:ext cx="1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72" name="Line 2500"/>
                <p:cNvSpPr>
                  <a:spLocks noChangeShapeType="1"/>
                </p:cNvSpPr>
                <p:nvPr/>
              </p:nvSpPr>
              <p:spPr bwMode="auto">
                <a:xfrm>
                  <a:off x="2305" y="2565"/>
                  <a:ext cx="15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73" name="Line 2501"/>
                <p:cNvSpPr>
                  <a:spLocks noChangeShapeType="1"/>
                </p:cNvSpPr>
                <p:nvPr/>
              </p:nvSpPr>
              <p:spPr bwMode="auto">
                <a:xfrm flipV="1">
                  <a:off x="2440" y="2494"/>
                  <a:ext cx="1" cy="3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74" name="Line 2502"/>
                <p:cNvSpPr>
                  <a:spLocks noChangeShapeType="1"/>
                </p:cNvSpPr>
                <p:nvPr/>
              </p:nvSpPr>
              <p:spPr bwMode="auto">
                <a:xfrm>
                  <a:off x="2440" y="2647"/>
                  <a:ext cx="1" cy="8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75" name="Line 2503"/>
                <p:cNvSpPr>
                  <a:spLocks noChangeShapeType="1"/>
                </p:cNvSpPr>
                <p:nvPr/>
              </p:nvSpPr>
              <p:spPr bwMode="auto">
                <a:xfrm>
                  <a:off x="2440" y="2565"/>
                  <a:ext cx="1" cy="4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76" name="Freeform 2504"/>
                <p:cNvSpPr>
                  <a:spLocks/>
                </p:cNvSpPr>
                <p:nvPr/>
              </p:nvSpPr>
              <p:spPr bwMode="auto">
                <a:xfrm>
                  <a:off x="2435" y="2529"/>
                  <a:ext cx="11" cy="36"/>
                </a:xfrm>
                <a:custGeom>
                  <a:avLst/>
                  <a:gdLst>
                    <a:gd name="T0" fmla="*/ 0 w 72"/>
                    <a:gd name="T1" fmla="*/ 0 h 213"/>
                    <a:gd name="T2" fmla="*/ 0 w 72"/>
                    <a:gd name="T3" fmla="*/ 0 h 213"/>
                    <a:gd name="T4" fmla="*/ 0 w 72"/>
                    <a:gd name="T5" fmla="*/ 0 h 213"/>
                    <a:gd name="T6" fmla="*/ 0 w 72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213"/>
                    <a:gd name="T14" fmla="*/ 72 w 72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213">
                      <a:moveTo>
                        <a:pt x="0" y="0"/>
                      </a:moveTo>
                      <a:lnTo>
                        <a:pt x="72" y="0"/>
                      </a:lnTo>
                      <a:lnTo>
                        <a:pt x="35" y="2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77" name="Freeform 2505"/>
                <p:cNvSpPr>
                  <a:spLocks/>
                </p:cNvSpPr>
                <p:nvPr/>
              </p:nvSpPr>
              <p:spPr bwMode="auto">
                <a:xfrm>
                  <a:off x="2435" y="2529"/>
                  <a:ext cx="11" cy="36"/>
                </a:xfrm>
                <a:custGeom>
                  <a:avLst/>
                  <a:gdLst>
                    <a:gd name="T0" fmla="*/ 0 w 72"/>
                    <a:gd name="T1" fmla="*/ 0 h 213"/>
                    <a:gd name="T2" fmla="*/ 0 w 72"/>
                    <a:gd name="T3" fmla="*/ 0 h 213"/>
                    <a:gd name="T4" fmla="*/ 0 w 72"/>
                    <a:gd name="T5" fmla="*/ 0 h 213"/>
                    <a:gd name="T6" fmla="*/ 0 w 72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213"/>
                    <a:gd name="T14" fmla="*/ 72 w 72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213">
                      <a:moveTo>
                        <a:pt x="0" y="0"/>
                      </a:moveTo>
                      <a:lnTo>
                        <a:pt x="72" y="0"/>
                      </a:lnTo>
                      <a:lnTo>
                        <a:pt x="35" y="2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78" name="Freeform 2506"/>
                <p:cNvSpPr>
                  <a:spLocks/>
                </p:cNvSpPr>
                <p:nvPr/>
              </p:nvSpPr>
              <p:spPr bwMode="auto">
                <a:xfrm>
                  <a:off x="2435" y="2612"/>
                  <a:ext cx="11" cy="35"/>
                </a:xfrm>
                <a:custGeom>
                  <a:avLst/>
                  <a:gdLst>
                    <a:gd name="T0" fmla="*/ 0 w 72"/>
                    <a:gd name="T1" fmla="*/ 0 h 213"/>
                    <a:gd name="T2" fmla="*/ 0 w 72"/>
                    <a:gd name="T3" fmla="*/ 0 h 213"/>
                    <a:gd name="T4" fmla="*/ 0 w 72"/>
                    <a:gd name="T5" fmla="*/ 0 h 213"/>
                    <a:gd name="T6" fmla="*/ 0 w 72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213"/>
                    <a:gd name="T14" fmla="*/ 72 w 72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213">
                      <a:moveTo>
                        <a:pt x="0" y="213"/>
                      </a:moveTo>
                      <a:lnTo>
                        <a:pt x="72" y="213"/>
                      </a:lnTo>
                      <a:lnTo>
                        <a:pt x="35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79" name="Freeform 2507"/>
                <p:cNvSpPr>
                  <a:spLocks/>
                </p:cNvSpPr>
                <p:nvPr/>
              </p:nvSpPr>
              <p:spPr bwMode="auto">
                <a:xfrm>
                  <a:off x="2435" y="2612"/>
                  <a:ext cx="11" cy="35"/>
                </a:xfrm>
                <a:custGeom>
                  <a:avLst/>
                  <a:gdLst>
                    <a:gd name="T0" fmla="*/ 0 w 72"/>
                    <a:gd name="T1" fmla="*/ 0 h 213"/>
                    <a:gd name="T2" fmla="*/ 0 w 72"/>
                    <a:gd name="T3" fmla="*/ 0 h 213"/>
                    <a:gd name="T4" fmla="*/ 0 w 72"/>
                    <a:gd name="T5" fmla="*/ 0 h 213"/>
                    <a:gd name="T6" fmla="*/ 0 w 72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213"/>
                    <a:gd name="T14" fmla="*/ 72 w 72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213">
                      <a:moveTo>
                        <a:pt x="0" y="213"/>
                      </a:moveTo>
                      <a:lnTo>
                        <a:pt x="72" y="213"/>
                      </a:lnTo>
                      <a:lnTo>
                        <a:pt x="35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80" name="Freeform 2508"/>
                <p:cNvSpPr>
                  <a:spLocks/>
                </p:cNvSpPr>
                <p:nvPr/>
              </p:nvSpPr>
              <p:spPr bwMode="auto">
                <a:xfrm>
                  <a:off x="2386" y="2698"/>
                  <a:ext cx="35" cy="25"/>
                </a:xfrm>
                <a:custGeom>
                  <a:avLst/>
                  <a:gdLst>
                    <a:gd name="T0" fmla="*/ 0 w 206"/>
                    <a:gd name="T1" fmla="*/ 0 h 147"/>
                    <a:gd name="T2" fmla="*/ 0 w 206"/>
                    <a:gd name="T3" fmla="*/ 0 h 147"/>
                    <a:gd name="T4" fmla="*/ 0 w 206"/>
                    <a:gd name="T5" fmla="*/ 0 h 147"/>
                    <a:gd name="T6" fmla="*/ 0 60000 65536"/>
                    <a:gd name="T7" fmla="*/ 0 60000 65536"/>
                    <a:gd name="T8" fmla="*/ 0 60000 65536"/>
                    <a:gd name="T9" fmla="*/ 0 w 206"/>
                    <a:gd name="T10" fmla="*/ 0 h 147"/>
                    <a:gd name="T11" fmla="*/ 206 w 206"/>
                    <a:gd name="T12" fmla="*/ 147 h 14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6" h="147">
                      <a:moveTo>
                        <a:pt x="0" y="37"/>
                      </a:moveTo>
                      <a:lnTo>
                        <a:pt x="206" y="147"/>
                      </a:lnTo>
                      <a:lnTo>
                        <a:pt x="20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81" name="Line 2509"/>
                <p:cNvSpPr>
                  <a:spLocks noChangeShapeType="1"/>
                </p:cNvSpPr>
                <p:nvPr/>
              </p:nvSpPr>
              <p:spPr bwMode="auto">
                <a:xfrm>
                  <a:off x="2411" y="2703"/>
                  <a:ext cx="20" cy="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82" name="Line 2510"/>
                <p:cNvSpPr>
                  <a:spLocks noChangeShapeType="1"/>
                </p:cNvSpPr>
                <p:nvPr/>
              </p:nvSpPr>
              <p:spPr bwMode="auto">
                <a:xfrm>
                  <a:off x="2440" y="2612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83" name="Line 2511"/>
                <p:cNvSpPr>
                  <a:spLocks noChangeShapeType="1"/>
                </p:cNvSpPr>
                <p:nvPr/>
              </p:nvSpPr>
              <p:spPr bwMode="auto">
                <a:xfrm>
                  <a:off x="2305" y="2565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84" name="Line 2512"/>
                <p:cNvSpPr>
                  <a:spLocks noChangeShapeType="1"/>
                </p:cNvSpPr>
                <p:nvPr/>
              </p:nvSpPr>
              <p:spPr bwMode="auto">
                <a:xfrm>
                  <a:off x="2440" y="2565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85" name="Freeform 2513"/>
                <p:cNvSpPr>
                  <a:spLocks/>
                </p:cNvSpPr>
                <p:nvPr/>
              </p:nvSpPr>
              <p:spPr bwMode="auto">
                <a:xfrm>
                  <a:off x="5498" y="3960"/>
                  <a:ext cx="8" cy="8"/>
                </a:xfrm>
                <a:custGeom>
                  <a:avLst/>
                  <a:gdLst>
                    <a:gd name="T0" fmla="*/ 0 w 45"/>
                    <a:gd name="T1" fmla="*/ 0 h 44"/>
                    <a:gd name="T2" fmla="*/ 0 w 45"/>
                    <a:gd name="T3" fmla="*/ 0 h 44"/>
                    <a:gd name="T4" fmla="*/ 0 w 45"/>
                    <a:gd name="T5" fmla="*/ 0 h 44"/>
                    <a:gd name="T6" fmla="*/ 0 w 45"/>
                    <a:gd name="T7" fmla="*/ 0 h 44"/>
                    <a:gd name="T8" fmla="*/ 0 w 45"/>
                    <a:gd name="T9" fmla="*/ 0 h 44"/>
                    <a:gd name="T10" fmla="*/ 0 w 45"/>
                    <a:gd name="T11" fmla="*/ 0 h 44"/>
                    <a:gd name="T12" fmla="*/ 0 w 45"/>
                    <a:gd name="T13" fmla="*/ 0 h 44"/>
                    <a:gd name="T14" fmla="*/ 0 w 45"/>
                    <a:gd name="T15" fmla="*/ 0 h 44"/>
                    <a:gd name="T16" fmla="*/ 0 w 45"/>
                    <a:gd name="T17" fmla="*/ 0 h 44"/>
                    <a:gd name="T18" fmla="*/ 0 w 45"/>
                    <a:gd name="T19" fmla="*/ 0 h 44"/>
                    <a:gd name="T20" fmla="*/ 0 w 45"/>
                    <a:gd name="T21" fmla="*/ 0 h 44"/>
                    <a:gd name="T22" fmla="*/ 0 w 45"/>
                    <a:gd name="T23" fmla="*/ 0 h 44"/>
                    <a:gd name="T24" fmla="*/ 0 w 45"/>
                    <a:gd name="T25" fmla="*/ 0 h 44"/>
                    <a:gd name="T26" fmla="*/ 0 w 45"/>
                    <a:gd name="T27" fmla="*/ 0 h 44"/>
                    <a:gd name="T28" fmla="*/ 0 w 45"/>
                    <a:gd name="T29" fmla="*/ 0 h 4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45"/>
                    <a:gd name="T46" fmla="*/ 0 h 44"/>
                    <a:gd name="T47" fmla="*/ 45 w 45"/>
                    <a:gd name="T48" fmla="*/ 44 h 4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45" h="44">
                      <a:moveTo>
                        <a:pt x="0" y="0"/>
                      </a:moveTo>
                      <a:lnTo>
                        <a:pt x="0" y="44"/>
                      </a:lnTo>
                      <a:lnTo>
                        <a:pt x="5" y="44"/>
                      </a:lnTo>
                      <a:lnTo>
                        <a:pt x="10" y="43"/>
                      </a:lnTo>
                      <a:lnTo>
                        <a:pt x="16" y="42"/>
                      </a:lnTo>
                      <a:lnTo>
                        <a:pt x="21" y="39"/>
                      </a:lnTo>
                      <a:lnTo>
                        <a:pt x="25" y="37"/>
                      </a:lnTo>
                      <a:lnTo>
                        <a:pt x="30" y="32"/>
                      </a:lnTo>
                      <a:lnTo>
                        <a:pt x="34" y="28"/>
                      </a:lnTo>
                      <a:lnTo>
                        <a:pt x="37" y="24"/>
                      </a:lnTo>
                      <a:lnTo>
                        <a:pt x="40" y="19"/>
                      </a:lnTo>
                      <a:lnTo>
                        <a:pt x="41" y="14"/>
                      </a:lnTo>
                      <a:lnTo>
                        <a:pt x="44" y="9"/>
                      </a:lnTo>
                      <a:lnTo>
                        <a:pt x="4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86" name="Freeform 2514"/>
                <p:cNvSpPr>
                  <a:spLocks/>
                </p:cNvSpPr>
                <p:nvPr/>
              </p:nvSpPr>
              <p:spPr bwMode="auto">
                <a:xfrm>
                  <a:off x="5498" y="3960"/>
                  <a:ext cx="8" cy="8"/>
                </a:xfrm>
                <a:custGeom>
                  <a:avLst/>
                  <a:gdLst>
                    <a:gd name="T0" fmla="*/ 0 w 45"/>
                    <a:gd name="T1" fmla="*/ 0 h 44"/>
                    <a:gd name="T2" fmla="*/ 0 w 45"/>
                    <a:gd name="T3" fmla="*/ 0 h 44"/>
                    <a:gd name="T4" fmla="*/ 0 w 45"/>
                    <a:gd name="T5" fmla="*/ 0 h 44"/>
                    <a:gd name="T6" fmla="*/ 0 w 45"/>
                    <a:gd name="T7" fmla="*/ 0 h 44"/>
                    <a:gd name="T8" fmla="*/ 0 w 45"/>
                    <a:gd name="T9" fmla="*/ 0 h 44"/>
                    <a:gd name="T10" fmla="*/ 0 w 45"/>
                    <a:gd name="T11" fmla="*/ 0 h 44"/>
                    <a:gd name="T12" fmla="*/ 0 w 45"/>
                    <a:gd name="T13" fmla="*/ 0 h 44"/>
                    <a:gd name="T14" fmla="*/ 0 w 45"/>
                    <a:gd name="T15" fmla="*/ 0 h 44"/>
                    <a:gd name="T16" fmla="*/ 0 w 45"/>
                    <a:gd name="T17" fmla="*/ 0 h 44"/>
                    <a:gd name="T18" fmla="*/ 0 w 45"/>
                    <a:gd name="T19" fmla="*/ 0 h 44"/>
                    <a:gd name="T20" fmla="*/ 0 w 45"/>
                    <a:gd name="T21" fmla="*/ 0 h 44"/>
                    <a:gd name="T22" fmla="*/ 0 w 45"/>
                    <a:gd name="T23" fmla="*/ 0 h 44"/>
                    <a:gd name="T24" fmla="*/ 0 w 45"/>
                    <a:gd name="T25" fmla="*/ 0 h 4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5"/>
                    <a:gd name="T40" fmla="*/ 0 h 44"/>
                    <a:gd name="T41" fmla="*/ 45 w 45"/>
                    <a:gd name="T42" fmla="*/ 44 h 4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5" h="44">
                      <a:moveTo>
                        <a:pt x="0" y="44"/>
                      </a:moveTo>
                      <a:lnTo>
                        <a:pt x="5" y="44"/>
                      </a:lnTo>
                      <a:lnTo>
                        <a:pt x="10" y="43"/>
                      </a:lnTo>
                      <a:lnTo>
                        <a:pt x="16" y="42"/>
                      </a:lnTo>
                      <a:lnTo>
                        <a:pt x="21" y="39"/>
                      </a:lnTo>
                      <a:lnTo>
                        <a:pt x="25" y="37"/>
                      </a:lnTo>
                      <a:lnTo>
                        <a:pt x="30" y="32"/>
                      </a:lnTo>
                      <a:lnTo>
                        <a:pt x="34" y="28"/>
                      </a:lnTo>
                      <a:lnTo>
                        <a:pt x="37" y="24"/>
                      </a:lnTo>
                      <a:lnTo>
                        <a:pt x="40" y="19"/>
                      </a:lnTo>
                      <a:lnTo>
                        <a:pt x="41" y="14"/>
                      </a:lnTo>
                      <a:lnTo>
                        <a:pt x="44" y="9"/>
                      </a:lnTo>
                      <a:lnTo>
                        <a:pt x="4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87" name="Line 2515"/>
                <p:cNvSpPr>
                  <a:spLocks noChangeShapeType="1"/>
                </p:cNvSpPr>
                <p:nvPr/>
              </p:nvSpPr>
              <p:spPr bwMode="auto">
                <a:xfrm>
                  <a:off x="4973" y="413"/>
                  <a:ext cx="14" cy="1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88" name="Line 2516"/>
                <p:cNvSpPr>
                  <a:spLocks noChangeShapeType="1"/>
                </p:cNvSpPr>
                <p:nvPr/>
              </p:nvSpPr>
              <p:spPr bwMode="auto">
                <a:xfrm flipV="1">
                  <a:off x="4945" y="412"/>
                  <a:ext cx="17" cy="1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89" name="Line 2517"/>
                <p:cNvSpPr>
                  <a:spLocks noChangeShapeType="1"/>
                </p:cNvSpPr>
                <p:nvPr/>
              </p:nvSpPr>
              <p:spPr bwMode="auto">
                <a:xfrm flipV="1">
                  <a:off x="4959" y="378"/>
                  <a:ext cx="13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90" name="Line 2518"/>
                <p:cNvSpPr>
                  <a:spLocks noChangeShapeType="1"/>
                </p:cNvSpPr>
                <p:nvPr/>
              </p:nvSpPr>
              <p:spPr bwMode="auto">
                <a:xfrm flipV="1">
                  <a:off x="4959" y="391"/>
                  <a:ext cx="13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91" name="Line 2519"/>
                <p:cNvSpPr>
                  <a:spLocks noChangeShapeType="1"/>
                </p:cNvSpPr>
                <p:nvPr/>
              </p:nvSpPr>
              <p:spPr bwMode="auto">
                <a:xfrm flipV="1">
                  <a:off x="4949" y="366"/>
                  <a:ext cx="37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92" name="Line 2520"/>
                <p:cNvSpPr>
                  <a:spLocks noChangeShapeType="1"/>
                </p:cNvSpPr>
                <p:nvPr/>
              </p:nvSpPr>
              <p:spPr bwMode="auto">
                <a:xfrm flipH="1">
                  <a:off x="4975" y="349"/>
                  <a:ext cx="1" cy="5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93" name="Line 2521"/>
                <p:cNvSpPr>
                  <a:spLocks noChangeShapeType="1"/>
                </p:cNvSpPr>
                <p:nvPr/>
              </p:nvSpPr>
              <p:spPr bwMode="auto">
                <a:xfrm flipV="1">
                  <a:off x="4943" y="405"/>
                  <a:ext cx="49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94" name="Line 2522"/>
                <p:cNvSpPr>
                  <a:spLocks noChangeShapeType="1"/>
                </p:cNvSpPr>
                <p:nvPr/>
              </p:nvSpPr>
              <p:spPr bwMode="auto">
                <a:xfrm>
                  <a:off x="4959" y="352"/>
                  <a:ext cx="1" cy="5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95" name="Line 2523"/>
                <p:cNvSpPr>
                  <a:spLocks noChangeShapeType="1"/>
                </p:cNvSpPr>
                <p:nvPr/>
              </p:nvSpPr>
              <p:spPr bwMode="auto">
                <a:xfrm flipV="1">
                  <a:off x="5014" y="399"/>
                  <a:ext cx="29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96" name="Line 2524"/>
                <p:cNvSpPr>
                  <a:spLocks noChangeShapeType="1"/>
                </p:cNvSpPr>
                <p:nvPr/>
              </p:nvSpPr>
              <p:spPr bwMode="auto">
                <a:xfrm flipV="1">
                  <a:off x="5018" y="383"/>
                  <a:ext cx="20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97" name="Line 2525"/>
                <p:cNvSpPr>
                  <a:spLocks noChangeShapeType="1"/>
                </p:cNvSpPr>
                <p:nvPr/>
              </p:nvSpPr>
              <p:spPr bwMode="auto">
                <a:xfrm>
                  <a:off x="5046" y="390"/>
                  <a:ext cx="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98" name="Freeform 2526"/>
                <p:cNvSpPr>
                  <a:spLocks/>
                </p:cNvSpPr>
                <p:nvPr/>
              </p:nvSpPr>
              <p:spPr bwMode="auto">
                <a:xfrm>
                  <a:off x="5002" y="351"/>
                  <a:ext cx="26" cy="47"/>
                </a:xfrm>
                <a:custGeom>
                  <a:avLst/>
                  <a:gdLst>
                    <a:gd name="T0" fmla="*/ 0 w 159"/>
                    <a:gd name="T1" fmla="*/ 0 h 279"/>
                    <a:gd name="T2" fmla="*/ 0 w 159"/>
                    <a:gd name="T3" fmla="*/ 0 h 279"/>
                    <a:gd name="T4" fmla="*/ 0 w 159"/>
                    <a:gd name="T5" fmla="*/ 0 h 279"/>
                    <a:gd name="T6" fmla="*/ 0 60000 65536"/>
                    <a:gd name="T7" fmla="*/ 0 60000 65536"/>
                    <a:gd name="T8" fmla="*/ 0 60000 65536"/>
                    <a:gd name="T9" fmla="*/ 0 w 159"/>
                    <a:gd name="T10" fmla="*/ 0 h 279"/>
                    <a:gd name="T11" fmla="*/ 159 w 159"/>
                    <a:gd name="T12" fmla="*/ 279 h 27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9" h="279">
                      <a:moveTo>
                        <a:pt x="159" y="0"/>
                      </a:moveTo>
                      <a:lnTo>
                        <a:pt x="93" y="169"/>
                      </a:lnTo>
                      <a:lnTo>
                        <a:pt x="0" y="27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99" name="Line 2527"/>
                <p:cNvSpPr>
                  <a:spLocks noChangeShapeType="1"/>
                </p:cNvSpPr>
                <p:nvPr/>
              </p:nvSpPr>
              <p:spPr bwMode="auto">
                <a:xfrm>
                  <a:off x="5025" y="358"/>
                  <a:ext cx="21" cy="3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00" name="Freeform 2528"/>
                <p:cNvSpPr>
                  <a:spLocks/>
                </p:cNvSpPr>
                <p:nvPr/>
              </p:nvSpPr>
              <p:spPr bwMode="auto">
                <a:xfrm>
                  <a:off x="5018" y="384"/>
                  <a:ext cx="10" cy="46"/>
                </a:xfrm>
                <a:custGeom>
                  <a:avLst/>
                  <a:gdLst>
                    <a:gd name="T0" fmla="*/ 0 w 61"/>
                    <a:gd name="T1" fmla="*/ 0 h 279"/>
                    <a:gd name="T2" fmla="*/ 0 w 61"/>
                    <a:gd name="T3" fmla="*/ 0 h 279"/>
                    <a:gd name="T4" fmla="*/ 0 w 61"/>
                    <a:gd name="T5" fmla="*/ 0 h 279"/>
                    <a:gd name="T6" fmla="*/ 0 60000 65536"/>
                    <a:gd name="T7" fmla="*/ 0 60000 65536"/>
                    <a:gd name="T8" fmla="*/ 0 60000 65536"/>
                    <a:gd name="T9" fmla="*/ 0 w 61"/>
                    <a:gd name="T10" fmla="*/ 0 h 279"/>
                    <a:gd name="T11" fmla="*/ 61 w 61"/>
                    <a:gd name="T12" fmla="*/ 279 h 27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1" h="279">
                      <a:moveTo>
                        <a:pt x="61" y="0"/>
                      </a:moveTo>
                      <a:lnTo>
                        <a:pt x="61" y="279"/>
                      </a:lnTo>
                      <a:lnTo>
                        <a:pt x="0" y="22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01" name="Line 2529"/>
                <p:cNvSpPr>
                  <a:spLocks noChangeShapeType="1"/>
                </p:cNvSpPr>
                <p:nvPr/>
              </p:nvSpPr>
              <p:spPr bwMode="auto">
                <a:xfrm flipH="1">
                  <a:off x="5006" y="407"/>
                  <a:ext cx="15" cy="2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02" name="Line 2530"/>
                <p:cNvSpPr>
                  <a:spLocks noChangeShapeType="1"/>
                </p:cNvSpPr>
                <p:nvPr/>
              </p:nvSpPr>
              <p:spPr bwMode="auto">
                <a:xfrm>
                  <a:off x="5033" y="406"/>
                  <a:ext cx="15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03" name="Line 2531"/>
                <p:cNvSpPr>
                  <a:spLocks noChangeShapeType="1"/>
                </p:cNvSpPr>
                <p:nvPr/>
              </p:nvSpPr>
              <p:spPr bwMode="auto">
                <a:xfrm flipH="1" flipV="1">
                  <a:off x="1173" y="2123"/>
                  <a:ext cx="0" cy="17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04" name="Line 2532"/>
                <p:cNvSpPr>
                  <a:spLocks noChangeShapeType="1"/>
                </p:cNvSpPr>
                <p:nvPr/>
              </p:nvSpPr>
              <p:spPr bwMode="auto">
                <a:xfrm flipV="1">
                  <a:off x="1609" y="736"/>
                  <a:ext cx="37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05" name="Line 2533"/>
                <p:cNvSpPr>
                  <a:spLocks noChangeShapeType="1"/>
                </p:cNvSpPr>
                <p:nvPr/>
              </p:nvSpPr>
              <p:spPr bwMode="auto">
                <a:xfrm flipH="1">
                  <a:off x="1295" y="831"/>
                  <a:ext cx="167" cy="8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06" name="Line 2534"/>
                <p:cNvSpPr>
                  <a:spLocks noChangeShapeType="1"/>
                </p:cNvSpPr>
                <p:nvPr/>
              </p:nvSpPr>
              <p:spPr bwMode="auto">
                <a:xfrm flipH="1">
                  <a:off x="1132" y="917"/>
                  <a:ext cx="16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07" name="Line 2535"/>
                <p:cNvSpPr>
                  <a:spLocks noChangeShapeType="1"/>
                </p:cNvSpPr>
                <p:nvPr/>
              </p:nvSpPr>
              <p:spPr bwMode="auto">
                <a:xfrm flipH="1">
                  <a:off x="1499" y="774"/>
                  <a:ext cx="73" cy="3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08" name="Freeform 2536"/>
                <p:cNvSpPr>
                  <a:spLocks/>
                </p:cNvSpPr>
                <p:nvPr/>
              </p:nvSpPr>
              <p:spPr bwMode="auto">
                <a:xfrm>
                  <a:off x="1572" y="749"/>
                  <a:ext cx="40" cy="25"/>
                </a:xfrm>
                <a:custGeom>
                  <a:avLst/>
                  <a:gdLst>
                    <a:gd name="T0" fmla="*/ 0 w 239"/>
                    <a:gd name="T1" fmla="*/ 0 h 151"/>
                    <a:gd name="T2" fmla="*/ 0 w 239"/>
                    <a:gd name="T3" fmla="*/ 0 h 151"/>
                    <a:gd name="T4" fmla="*/ 0 w 239"/>
                    <a:gd name="T5" fmla="*/ 0 h 151"/>
                    <a:gd name="T6" fmla="*/ 0 w 239"/>
                    <a:gd name="T7" fmla="*/ 0 h 1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9"/>
                    <a:gd name="T13" fmla="*/ 0 h 151"/>
                    <a:gd name="T14" fmla="*/ 239 w 239"/>
                    <a:gd name="T15" fmla="*/ 151 h 1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9" h="151">
                      <a:moveTo>
                        <a:pt x="201" y="0"/>
                      </a:moveTo>
                      <a:lnTo>
                        <a:pt x="239" y="73"/>
                      </a:lnTo>
                      <a:lnTo>
                        <a:pt x="0" y="151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09" name="Freeform 2537"/>
                <p:cNvSpPr>
                  <a:spLocks/>
                </p:cNvSpPr>
                <p:nvPr/>
              </p:nvSpPr>
              <p:spPr bwMode="auto">
                <a:xfrm>
                  <a:off x="1572" y="749"/>
                  <a:ext cx="40" cy="25"/>
                </a:xfrm>
                <a:custGeom>
                  <a:avLst/>
                  <a:gdLst>
                    <a:gd name="T0" fmla="*/ 0 w 239"/>
                    <a:gd name="T1" fmla="*/ 0 h 151"/>
                    <a:gd name="T2" fmla="*/ 0 w 239"/>
                    <a:gd name="T3" fmla="*/ 0 h 151"/>
                    <a:gd name="T4" fmla="*/ 0 w 239"/>
                    <a:gd name="T5" fmla="*/ 0 h 151"/>
                    <a:gd name="T6" fmla="*/ 0 w 239"/>
                    <a:gd name="T7" fmla="*/ 0 h 1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9"/>
                    <a:gd name="T13" fmla="*/ 0 h 151"/>
                    <a:gd name="T14" fmla="*/ 239 w 239"/>
                    <a:gd name="T15" fmla="*/ 151 h 1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9" h="151">
                      <a:moveTo>
                        <a:pt x="201" y="0"/>
                      </a:moveTo>
                      <a:lnTo>
                        <a:pt x="239" y="73"/>
                      </a:lnTo>
                      <a:lnTo>
                        <a:pt x="0" y="151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10" name="Freeform 2538"/>
                <p:cNvSpPr>
                  <a:spLocks/>
                </p:cNvSpPr>
                <p:nvPr/>
              </p:nvSpPr>
              <p:spPr bwMode="auto">
                <a:xfrm>
                  <a:off x="1459" y="812"/>
                  <a:ext cx="40" cy="25"/>
                </a:xfrm>
                <a:custGeom>
                  <a:avLst/>
                  <a:gdLst>
                    <a:gd name="T0" fmla="*/ 0 w 240"/>
                    <a:gd name="T1" fmla="*/ 0 h 151"/>
                    <a:gd name="T2" fmla="*/ 0 w 240"/>
                    <a:gd name="T3" fmla="*/ 0 h 151"/>
                    <a:gd name="T4" fmla="*/ 0 w 240"/>
                    <a:gd name="T5" fmla="*/ 0 h 151"/>
                    <a:gd name="T6" fmla="*/ 0 w 240"/>
                    <a:gd name="T7" fmla="*/ 0 h 1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0"/>
                    <a:gd name="T13" fmla="*/ 0 h 151"/>
                    <a:gd name="T14" fmla="*/ 240 w 240"/>
                    <a:gd name="T15" fmla="*/ 151 h 1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0" h="151">
                      <a:moveTo>
                        <a:pt x="0" y="78"/>
                      </a:moveTo>
                      <a:lnTo>
                        <a:pt x="39" y="151"/>
                      </a:lnTo>
                      <a:lnTo>
                        <a:pt x="24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11" name="Freeform 2539"/>
                <p:cNvSpPr>
                  <a:spLocks/>
                </p:cNvSpPr>
                <p:nvPr/>
              </p:nvSpPr>
              <p:spPr bwMode="auto">
                <a:xfrm>
                  <a:off x="1459" y="812"/>
                  <a:ext cx="40" cy="25"/>
                </a:xfrm>
                <a:custGeom>
                  <a:avLst/>
                  <a:gdLst>
                    <a:gd name="T0" fmla="*/ 0 w 240"/>
                    <a:gd name="T1" fmla="*/ 0 h 151"/>
                    <a:gd name="T2" fmla="*/ 0 w 240"/>
                    <a:gd name="T3" fmla="*/ 0 h 151"/>
                    <a:gd name="T4" fmla="*/ 0 w 240"/>
                    <a:gd name="T5" fmla="*/ 0 h 151"/>
                    <a:gd name="T6" fmla="*/ 0 w 240"/>
                    <a:gd name="T7" fmla="*/ 0 h 1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0"/>
                    <a:gd name="T13" fmla="*/ 0 h 151"/>
                    <a:gd name="T14" fmla="*/ 240 w 240"/>
                    <a:gd name="T15" fmla="*/ 151 h 1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0" h="151">
                      <a:moveTo>
                        <a:pt x="0" y="78"/>
                      </a:moveTo>
                      <a:lnTo>
                        <a:pt x="39" y="151"/>
                      </a:lnTo>
                      <a:lnTo>
                        <a:pt x="24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12" name="Freeform 2540"/>
                <p:cNvSpPr>
                  <a:spLocks/>
                </p:cNvSpPr>
                <p:nvPr/>
              </p:nvSpPr>
              <p:spPr bwMode="auto">
                <a:xfrm>
                  <a:off x="1132" y="883"/>
                  <a:ext cx="24" cy="24"/>
                </a:xfrm>
                <a:custGeom>
                  <a:avLst/>
                  <a:gdLst>
                    <a:gd name="T0" fmla="*/ 0 w 148"/>
                    <a:gd name="T1" fmla="*/ 0 h 147"/>
                    <a:gd name="T2" fmla="*/ 0 w 148"/>
                    <a:gd name="T3" fmla="*/ 0 h 147"/>
                    <a:gd name="T4" fmla="*/ 0 w 148"/>
                    <a:gd name="T5" fmla="*/ 0 h 147"/>
                    <a:gd name="T6" fmla="*/ 0 w 148"/>
                    <a:gd name="T7" fmla="*/ 0 h 147"/>
                    <a:gd name="T8" fmla="*/ 0 w 148"/>
                    <a:gd name="T9" fmla="*/ 0 h 147"/>
                    <a:gd name="T10" fmla="*/ 0 w 148"/>
                    <a:gd name="T11" fmla="*/ 0 h 147"/>
                    <a:gd name="T12" fmla="*/ 0 w 148"/>
                    <a:gd name="T13" fmla="*/ 0 h 147"/>
                    <a:gd name="T14" fmla="*/ 0 w 148"/>
                    <a:gd name="T15" fmla="*/ 0 h 147"/>
                    <a:gd name="T16" fmla="*/ 0 w 148"/>
                    <a:gd name="T17" fmla="*/ 0 h 147"/>
                    <a:gd name="T18" fmla="*/ 0 w 148"/>
                    <a:gd name="T19" fmla="*/ 0 h 147"/>
                    <a:gd name="T20" fmla="*/ 0 w 148"/>
                    <a:gd name="T21" fmla="*/ 0 h 1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8"/>
                    <a:gd name="T34" fmla="*/ 0 h 147"/>
                    <a:gd name="T35" fmla="*/ 148 w 148"/>
                    <a:gd name="T36" fmla="*/ 147 h 14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8" h="147">
                      <a:moveTo>
                        <a:pt x="0" y="147"/>
                      </a:moveTo>
                      <a:lnTo>
                        <a:pt x="59" y="147"/>
                      </a:lnTo>
                      <a:lnTo>
                        <a:pt x="96" y="140"/>
                      </a:lnTo>
                      <a:lnTo>
                        <a:pt x="118" y="125"/>
                      </a:lnTo>
                      <a:lnTo>
                        <a:pt x="133" y="104"/>
                      </a:lnTo>
                      <a:lnTo>
                        <a:pt x="148" y="51"/>
                      </a:lnTo>
                      <a:lnTo>
                        <a:pt x="148" y="30"/>
                      </a:lnTo>
                      <a:lnTo>
                        <a:pt x="140" y="15"/>
                      </a:lnTo>
                      <a:lnTo>
                        <a:pt x="125" y="7"/>
                      </a:lnTo>
                      <a:lnTo>
                        <a:pt x="104" y="0"/>
                      </a:lnTo>
                      <a:lnTo>
                        <a:pt x="7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13" name="Freeform 2541"/>
                <p:cNvSpPr>
                  <a:spLocks/>
                </p:cNvSpPr>
                <p:nvPr/>
              </p:nvSpPr>
              <p:spPr bwMode="auto">
                <a:xfrm>
                  <a:off x="1144" y="863"/>
                  <a:ext cx="18" cy="20"/>
                </a:xfrm>
                <a:custGeom>
                  <a:avLst/>
                  <a:gdLst>
                    <a:gd name="T0" fmla="*/ 0 w 111"/>
                    <a:gd name="T1" fmla="*/ 0 h 119"/>
                    <a:gd name="T2" fmla="*/ 0 w 111"/>
                    <a:gd name="T3" fmla="*/ 0 h 119"/>
                    <a:gd name="T4" fmla="*/ 0 w 111"/>
                    <a:gd name="T5" fmla="*/ 0 h 119"/>
                    <a:gd name="T6" fmla="*/ 0 w 111"/>
                    <a:gd name="T7" fmla="*/ 0 h 119"/>
                    <a:gd name="T8" fmla="*/ 0 w 111"/>
                    <a:gd name="T9" fmla="*/ 0 h 119"/>
                    <a:gd name="T10" fmla="*/ 0 w 111"/>
                    <a:gd name="T11" fmla="*/ 0 h 119"/>
                    <a:gd name="T12" fmla="*/ 0 w 111"/>
                    <a:gd name="T13" fmla="*/ 0 h 119"/>
                    <a:gd name="T14" fmla="*/ 0 w 111"/>
                    <a:gd name="T15" fmla="*/ 0 h 119"/>
                    <a:gd name="T16" fmla="*/ 0 w 111"/>
                    <a:gd name="T17" fmla="*/ 0 h 119"/>
                    <a:gd name="T18" fmla="*/ 0 w 111"/>
                    <a:gd name="T19" fmla="*/ 0 h 11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11"/>
                    <a:gd name="T31" fmla="*/ 0 h 119"/>
                    <a:gd name="T32" fmla="*/ 111 w 111"/>
                    <a:gd name="T33" fmla="*/ 119 h 119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11" h="119">
                      <a:moveTo>
                        <a:pt x="36" y="119"/>
                      </a:moveTo>
                      <a:lnTo>
                        <a:pt x="66" y="111"/>
                      </a:lnTo>
                      <a:lnTo>
                        <a:pt x="89" y="96"/>
                      </a:lnTo>
                      <a:lnTo>
                        <a:pt x="103" y="75"/>
                      </a:lnTo>
                      <a:lnTo>
                        <a:pt x="111" y="53"/>
                      </a:lnTo>
                      <a:lnTo>
                        <a:pt x="111" y="30"/>
                      </a:lnTo>
                      <a:lnTo>
                        <a:pt x="103" y="15"/>
                      </a:lnTo>
                      <a:lnTo>
                        <a:pt x="96" y="8"/>
                      </a:lnTo>
                      <a:lnTo>
                        <a:pt x="8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14" name="Line 2542"/>
                <p:cNvSpPr>
                  <a:spLocks noChangeShapeType="1"/>
                </p:cNvSpPr>
                <p:nvPr/>
              </p:nvSpPr>
              <p:spPr bwMode="auto">
                <a:xfrm>
                  <a:off x="1178" y="863"/>
                  <a:ext cx="18" cy="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15" name="Line 2543"/>
                <p:cNvSpPr>
                  <a:spLocks noChangeShapeType="1"/>
                </p:cNvSpPr>
                <p:nvPr/>
              </p:nvSpPr>
              <p:spPr bwMode="auto">
                <a:xfrm flipH="1">
                  <a:off x="1166" y="863"/>
                  <a:ext cx="42" cy="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16" name="Line 2544"/>
                <p:cNvSpPr>
                  <a:spLocks noChangeShapeType="1"/>
                </p:cNvSpPr>
                <p:nvPr/>
              </p:nvSpPr>
              <p:spPr bwMode="auto">
                <a:xfrm flipH="1">
                  <a:off x="1218" y="863"/>
                  <a:ext cx="27" cy="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17" name="Freeform 2545"/>
                <p:cNvSpPr>
                  <a:spLocks/>
                </p:cNvSpPr>
                <p:nvPr/>
              </p:nvSpPr>
              <p:spPr bwMode="auto">
                <a:xfrm>
                  <a:off x="1216" y="871"/>
                  <a:ext cx="31" cy="29"/>
                </a:xfrm>
                <a:custGeom>
                  <a:avLst/>
                  <a:gdLst>
                    <a:gd name="T0" fmla="*/ 0 w 185"/>
                    <a:gd name="T1" fmla="*/ 0 h 178"/>
                    <a:gd name="T2" fmla="*/ 0 w 185"/>
                    <a:gd name="T3" fmla="*/ 0 h 178"/>
                    <a:gd name="T4" fmla="*/ 0 w 185"/>
                    <a:gd name="T5" fmla="*/ 0 h 178"/>
                    <a:gd name="T6" fmla="*/ 0 w 185"/>
                    <a:gd name="T7" fmla="*/ 0 h 178"/>
                    <a:gd name="T8" fmla="*/ 0 w 185"/>
                    <a:gd name="T9" fmla="*/ 0 h 178"/>
                    <a:gd name="T10" fmla="*/ 0 w 185"/>
                    <a:gd name="T11" fmla="*/ 0 h 178"/>
                    <a:gd name="T12" fmla="*/ 0 w 185"/>
                    <a:gd name="T13" fmla="*/ 0 h 178"/>
                    <a:gd name="T14" fmla="*/ 0 w 185"/>
                    <a:gd name="T15" fmla="*/ 0 h 178"/>
                    <a:gd name="T16" fmla="*/ 0 w 185"/>
                    <a:gd name="T17" fmla="*/ 0 h 178"/>
                    <a:gd name="T18" fmla="*/ 0 w 185"/>
                    <a:gd name="T19" fmla="*/ 0 h 178"/>
                    <a:gd name="T20" fmla="*/ 0 w 185"/>
                    <a:gd name="T21" fmla="*/ 0 h 178"/>
                    <a:gd name="T22" fmla="*/ 0 w 185"/>
                    <a:gd name="T23" fmla="*/ 0 h 178"/>
                    <a:gd name="T24" fmla="*/ 0 w 185"/>
                    <a:gd name="T25" fmla="*/ 0 h 178"/>
                    <a:gd name="T26" fmla="*/ 0 w 185"/>
                    <a:gd name="T27" fmla="*/ 0 h 178"/>
                    <a:gd name="T28" fmla="*/ 0 w 185"/>
                    <a:gd name="T29" fmla="*/ 0 h 178"/>
                    <a:gd name="T30" fmla="*/ 0 w 185"/>
                    <a:gd name="T31" fmla="*/ 0 h 178"/>
                    <a:gd name="T32" fmla="*/ 0 w 185"/>
                    <a:gd name="T33" fmla="*/ 0 h 178"/>
                    <a:gd name="T34" fmla="*/ 0 w 185"/>
                    <a:gd name="T35" fmla="*/ 0 h 178"/>
                    <a:gd name="T36" fmla="*/ 0 w 185"/>
                    <a:gd name="T37" fmla="*/ 0 h 178"/>
                    <a:gd name="T38" fmla="*/ 0 w 185"/>
                    <a:gd name="T39" fmla="*/ 0 h 178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85"/>
                    <a:gd name="T61" fmla="*/ 0 h 178"/>
                    <a:gd name="T62" fmla="*/ 185 w 185"/>
                    <a:gd name="T63" fmla="*/ 178 h 178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85" h="178">
                      <a:moveTo>
                        <a:pt x="66" y="178"/>
                      </a:moveTo>
                      <a:lnTo>
                        <a:pt x="81" y="178"/>
                      </a:lnTo>
                      <a:lnTo>
                        <a:pt x="111" y="170"/>
                      </a:lnTo>
                      <a:lnTo>
                        <a:pt x="141" y="148"/>
                      </a:lnTo>
                      <a:lnTo>
                        <a:pt x="170" y="118"/>
                      </a:lnTo>
                      <a:lnTo>
                        <a:pt x="185" y="89"/>
                      </a:lnTo>
                      <a:lnTo>
                        <a:pt x="185" y="66"/>
                      </a:lnTo>
                      <a:lnTo>
                        <a:pt x="177" y="30"/>
                      </a:lnTo>
                      <a:lnTo>
                        <a:pt x="162" y="15"/>
                      </a:lnTo>
                      <a:lnTo>
                        <a:pt x="141" y="0"/>
                      </a:lnTo>
                      <a:lnTo>
                        <a:pt x="118" y="0"/>
                      </a:lnTo>
                      <a:lnTo>
                        <a:pt x="73" y="8"/>
                      </a:lnTo>
                      <a:lnTo>
                        <a:pt x="52" y="23"/>
                      </a:lnTo>
                      <a:lnTo>
                        <a:pt x="30" y="44"/>
                      </a:lnTo>
                      <a:lnTo>
                        <a:pt x="7" y="74"/>
                      </a:lnTo>
                      <a:lnTo>
                        <a:pt x="0" y="104"/>
                      </a:lnTo>
                      <a:lnTo>
                        <a:pt x="7" y="140"/>
                      </a:lnTo>
                      <a:lnTo>
                        <a:pt x="22" y="163"/>
                      </a:lnTo>
                      <a:lnTo>
                        <a:pt x="52" y="178"/>
                      </a:lnTo>
                      <a:lnTo>
                        <a:pt x="66" y="17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18" name="Freeform 2546"/>
                <p:cNvSpPr>
                  <a:spLocks/>
                </p:cNvSpPr>
                <p:nvPr/>
              </p:nvSpPr>
              <p:spPr bwMode="auto">
                <a:xfrm>
                  <a:off x="1266" y="863"/>
                  <a:ext cx="22" cy="44"/>
                </a:xfrm>
                <a:custGeom>
                  <a:avLst/>
                  <a:gdLst>
                    <a:gd name="T0" fmla="*/ 0 w 132"/>
                    <a:gd name="T1" fmla="*/ 0 h 266"/>
                    <a:gd name="T2" fmla="*/ 0 w 132"/>
                    <a:gd name="T3" fmla="*/ 0 h 266"/>
                    <a:gd name="T4" fmla="*/ 0 w 132"/>
                    <a:gd name="T5" fmla="*/ 0 h 266"/>
                    <a:gd name="T6" fmla="*/ 0 w 132"/>
                    <a:gd name="T7" fmla="*/ 0 h 2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2"/>
                    <a:gd name="T13" fmla="*/ 0 h 266"/>
                    <a:gd name="T14" fmla="*/ 132 w 132"/>
                    <a:gd name="T15" fmla="*/ 266 h 2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2" h="266">
                      <a:moveTo>
                        <a:pt x="0" y="266"/>
                      </a:moveTo>
                      <a:lnTo>
                        <a:pt x="132" y="0"/>
                      </a:lnTo>
                      <a:lnTo>
                        <a:pt x="14" y="0"/>
                      </a:lnTo>
                      <a:lnTo>
                        <a:pt x="6" y="3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19" name="Line 2547"/>
                <p:cNvSpPr>
                  <a:spLocks noChangeShapeType="1"/>
                </p:cNvSpPr>
                <p:nvPr/>
              </p:nvSpPr>
              <p:spPr bwMode="auto">
                <a:xfrm>
                  <a:off x="1499" y="812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20" name="Line 2548"/>
                <p:cNvSpPr>
                  <a:spLocks noChangeShapeType="1"/>
                </p:cNvSpPr>
                <p:nvPr/>
              </p:nvSpPr>
              <p:spPr bwMode="auto">
                <a:xfrm>
                  <a:off x="1572" y="774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21" name="Freeform 2549"/>
                <p:cNvSpPr>
                  <a:spLocks/>
                </p:cNvSpPr>
                <p:nvPr/>
              </p:nvSpPr>
              <p:spPr bwMode="auto">
                <a:xfrm>
                  <a:off x="3981" y="314"/>
                  <a:ext cx="42" cy="13"/>
                </a:xfrm>
                <a:custGeom>
                  <a:avLst/>
                  <a:gdLst>
                    <a:gd name="T0" fmla="*/ 0 w 248"/>
                    <a:gd name="T1" fmla="*/ 0 h 83"/>
                    <a:gd name="T2" fmla="*/ 0 w 248"/>
                    <a:gd name="T3" fmla="*/ 0 h 83"/>
                    <a:gd name="T4" fmla="*/ 0 w 248"/>
                    <a:gd name="T5" fmla="*/ 0 h 83"/>
                    <a:gd name="T6" fmla="*/ 0 w 248"/>
                    <a:gd name="T7" fmla="*/ 0 h 8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8"/>
                    <a:gd name="T13" fmla="*/ 0 h 83"/>
                    <a:gd name="T14" fmla="*/ 248 w 248"/>
                    <a:gd name="T15" fmla="*/ 83 h 8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8" h="83">
                      <a:moveTo>
                        <a:pt x="0" y="0"/>
                      </a:moveTo>
                      <a:lnTo>
                        <a:pt x="248" y="41"/>
                      </a:lnTo>
                      <a:lnTo>
                        <a:pt x="0" y="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22" name="Freeform 2550"/>
                <p:cNvSpPr>
                  <a:spLocks/>
                </p:cNvSpPr>
                <p:nvPr/>
              </p:nvSpPr>
              <p:spPr bwMode="auto">
                <a:xfrm>
                  <a:off x="3981" y="314"/>
                  <a:ext cx="42" cy="13"/>
                </a:xfrm>
                <a:custGeom>
                  <a:avLst/>
                  <a:gdLst>
                    <a:gd name="T0" fmla="*/ 0 w 248"/>
                    <a:gd name="T1" fmla="*/ 0 h 83"/>
                    <a:gd name="T2" fmla="*/ 0 w 248"/>
                    <a:gd name="T3" fmla="*/ 0 h 83"/>
                    <a:gd name="T4" fmla="*/ 0 w 248"/>
                    <a:gd name="T5" fmla="*/ 0 h 83"/>
                    <a:gd name="T6" fmla="*/ 0 w 248"/>
                    <a:gd name="T7" fmla="*/ 0 h 8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8"/>
                    <a:gd name="T13" fmla="*/ 0 h 83"/>
                    <a:gd name="T14" fmla="*/ 248 w 248"/>
                    <a:gd name="T15" fmla="*/ 83 h 8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8" h="83">
                      <a:moveTo>
                        <a:pt x="0" y="0"/>
                      </a:moveTo>
                      <a:lnTo>
                        <a:pt x="248" y="41"/>
                      </a:lnTo>
                      <a:lnTo>
                        <a:pt x="0" y="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23" name="Line 2551"/>
                <p:cNvSpPr>
                  <a:spLocks noChangeShapeType="1"/>
                </p:cNvSpPr>
                <p:nvPr/>
              </p:nvSpPr>
              <p:spPr bwMode="auto">
                <a:xfrm flipH="1">
                  <a:off x="3838" y="320"/>
                  <a:ext cx="14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24" name="Freeform 2552"/>
                <p:cNvSpPr>
                  <a:spLocks/>
                </p:cNvSpPr>
                <p:nvPr/>
              </p:nvSpPr>
              <p:spPr bwMode="auto">
                <a:xfrm>
                  <a:off x="3855" y="621"/>
                  <a:ext cx="13" cy="42"/>
                </a:xfrm>
                <a:custGeom>
                  <a:avLst/>
                  <a:gdLst>
                    <a:gd name="T0" fmla="*/ 0 w 82"/>
                    <a:gd name="T1" fmla="*/ 0 h 248"/>
                    <a:gd name="T2" fmla="*/ 0 w 82"/>
                    <a:gd name="T3" fmla="*/ 0 h 248"/>
                    <a:gd name="T4" fmla="*/ 0 w 82"/>
                    <a:gd name="T5" fmla="*/ 0 h 248"/>
                    <a:gd name="T6" fmla="*/ 0 w 82"/>
                    <a:gd name="T7" fmla="*/ 0 h 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2"/>
                    <a:gd name="T13" fmla="*/ 0 h 248"/>
                    <a:gd name="T14" fmla="*/ 82 w 82"/>
                    <a:gd name="T15" fmla="*/ 248 h 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2" h="248">
                      <a:moveTo>
                        <a:pt x="82" y="0"/>
                      </a:moveTo>
                      <a:lnTo>
                        <a:pt x="41" y="248"/>
                      </a:lnTo>
                      <a:lnTo>
                        <a:pt x="0" y="0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25" name="Freeform 2553"/>
                <p:cNvSpPr>
                  <a:spLocks/>
                </p:cNvSpPr>
                <p:nvPr/>
              </p:nvSpPr>
              <p:spPr bwMode="auto">
                <a:xfrm>
                  <a:off x="3855" y="621"/>
                  <a:ext cx="13" cy="42"/>
                </a:xfrm>
                <a:custGeom>
                  <a:avLst/>
                  <a:gdLst>
                    <a:gd name="T0" fmla="*/ 0 w 82"/>
                    <a:gd name="T1" fmla="*/ 0 h 248"/>
                    <a:gd name="T2" fmla="*/ 0 w 82"/>
                    <a:gd name="T3" fmla="*/ 0 h 248"/>
                    <a:gd name="T4" fmla="*/ 0 w 82"/>
                    <a:gd name="T5" fmla="*/ 0 h 248"/>
                    <a:gd name="T6" fmla="*/ 0 w 82"/>
                    <a:gd name="T7" fmla="*/ 0 h 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2"/>
                    <a:gd name="T13" fmla="*/ 0 h 248"/>
                    <a:gd name="T14" fmla="*/ 82 w 82"/>
                    <a:gd name="T15" fmla="*/ 248 h 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2" h="248">
                      <a:moveTo>
                        <a:pt x="82" y="0"/>
                      </a:moveTo>
                      <a:lnTo>
                        <a:pt x="41" y="248"/>
                      </a:lnTo>
                      <a:lnTo>
                        <a:pt x="0" y="0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26" name="Line 2554"/>
                <p:cNvSpPr>
                  <a:spLocks noChangeShapeType="1"/>
                </p:cNvSpPr>
                <p:nvPr/>
              </p:nvSpPr>
              <p:spPr bwMode="auto">
                <a:xfrm flipV="1">
                  <a:off x="3862" y="502"/>
                  <a:ext cx="1" cy="1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27" name="Line 2555"/>
                <p:cNvSpPr>
                  <a:spLocks noChangeShapeType="1"/>
                </p:cNvSpPr>
                <p:nvPr/>
              </p:nvSpPr>
              <p:spPr bwMode="auto">
                <a:xfrm flipH="1">
                  <a:off x="3798" y="502"/>
                  <a:ext cx="6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28" name="Line 2556"/>
                <p:cNvSpPr>
                  <a:spLocks noChangeShapeType="1"/>
                </p:cNvSpPr>
                <p:nvPr/>
              </p:nvSpPr>
              <p:spPr bwMode="auto">
                <a:xfrm flipV="1">
                  <a:off x="3421" y="458"/>
                  <a:ext cx="50" cy="8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29" name="Line 2557"/>
                <p:cNvSpPr>
                  <a:spLocks noChangeShapeType="1"/>
                </p:cNvSpPr>
                <p:nvPr/>
              </p:nvSpPr>
              <p:spPr bwMode="auto">
                <a:xfrm flipV="1">
                  <a:off x="3456" y="458"/>
                  <a:ext cx="51" cy="8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30" name="Line 2558"/>
                <p:cNvSpPr>
                  <a:spLocks noChangeShapeType="1"/>
                </p:cNvSpPr>
                <p:nvPr/>
              </p:nvSpPr>
              <p:spPr bwMode="auto">
                <a:xfrm>
                  <a:off x="3536" y="443"/>
                  <a:ext cx="1" cy="11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31" name="Freeform 2559"/>
                <p:cNvSpPr>
                  <a:spLocks/>
                </p:cNvSpPr>
                <p:nvPr/>
              </p:nvSpPr>
              <p:spPr bwMode="auto">
                <a:xfrm>
                  <a:off x="3566" y="485"/>
                  <a:ext cx="23" cy="44"/>
                </a:xfrm>
                <a:custGeom>
                  <a:avLst/>
                  <a:gdLst>
                    <a:gd name="T0" fmla="*/ 0 w 140"/>
                    <a:gd name="T1" fmla="*/ 0 h 266"/>
                    <a:gd name="T2" fmla="*/ 0 w 140"/>
                    <a:gd name="T3" fmla="*/ 0 h 266"/>
                    <a:gd name="T4" fmla="*/ 0 w 140"/>
                    <a:gd name="T5" fmla="*/ 0 h 266"/>
                    <a:gd name="T6" fmla="*/ 0 w 140"/>
                    <a:gd name="T7" fmla="*/ 0 h 266"/>
                    <a:gd name="T8" fmla="*/ 0 w 140"/>
                    <a:gd name="T9" fmla="*/ 0 h 266"/>
                    <a:gd name="T10" fmla="*/ 0 w 140"/>
                    <a:gd name="T11" fmla="*/ 0 h 266"/>
                    <a:gd name="T12" fmla="*/ 0 w 140"/>
                    <a:gd name="T13" fmla="*/ 0 h 266"/>
                    <a:gd name="T14" fmla="*/ 0 w 140"/>
                    <a:gd name="T15" fmla="*/ 0 h 266"/>
                    <a:gd name="T16" fmla="*/ 0 w 140"/>
                    <a:gd name="T17" fmla="*/ 0 h 266"/>
                    <a:gd name="T18" fmla="*/ 0 w 140"/>
                    <a:gd name="T19" fmla="*/ 0 h 266"/>
                    <a:gd name="T20" fmla="*/ 0 w 140"/>
                    <a:gd name="T21" fmla="*/ 0 h 266"/>
                    <a:gd name="T22" fmla="*/ 0 w 140"/>
                    <a:gd name="T23" fmla="*/ 0 h 266"/>
                    <a:gd name="T24" fmla="*/ 0 w 140"/>
                    <a:gd name="T25" fmla="*/ 0 h 266"/>
                    <a:gd name="T26" fmla="*/ 0 w 140"/>
                    <a:gd name="T27" fmla="*/ 0 h 266"/>
                    <a:gd name="T28" fmla="*/ 0 w 140"/>
                    <a:gd name="T29" fmla="*/ 0 h 266"/>
                    <a:gd name="T30" fmla="*/ 0 w 140"/>
                    <a:gd name="T31" fmla="*/ 0 h 266"/>
                    <a:gd name="T32" fmla="*/ 0 w 140"/>
                    <a:gd name="T33" fmla="*/ 0 h 266"/>
                    <a:gd name="T34" fmla="*/ 0 w 140"/>
                    <a:gd name="T35" fmla="*/ 0 h 266"/>
                    <a:gd name="T36" fmla="*/ 0 w 140"/>
                    <a:gd name="T37" fmla="*/ 0 h 266"/>
                    <a:gd name="T38" fmla="*/ 0 w 140"/>
                    <a:gd name="T39" fmla="*/ 0 h 266"/>
                    <a:gd name="T40" fmla="*/ 0 w 140"/>
                    <a:gd name="T41" fmla="*/ 0 h 266"/>
                    <a:gd name="T42" fmla="*/ 0 w 140"/>
                    <a:gd name="T43" fmla="*/ 0 h 266"/>
                    <a:gd name="T44" fmla="*/ 0 w 140"/>
                    <a:gd name="T45" fmla="*/ 0 h 2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40"/>
                    <a:gd name="T70" fmla="*/ 0 h 266"/>
                    <a:gd name="T71" fmla="*/ 140 w 140"/>
                    <a:gd name="T72" fmla="*/ 266 h 26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40" h="266">
                      <a:moveTo>
                        <a:pt x="29" y="266"/>
                      </a:moveTo>
                      <a:lnTo>
                        <a:pt x="37" y="266"/>
                      </a:lnTo>
                      <a:lnTo>
                        <a:pt x="59" y="258"/>
                      </a:lnTo>
                      <a:lnTo>
                        <a:pt x="81" y="236"/>
                      </a:lnTo>
                      <a:lnTo>
                        <a:pt x="104" y="206"/>
                      </a:lnTo>
                      <a:lnTo>
                        <a:pt x="125" y="162"/>
                      </a:lnTo>
                      <a:lnTo>
                        <a:pt x="133" y="132"/>
                      </a:lnTo>
                      <a:lnTo>
                        <a:pt x="140" y="96"/>
                      </a:lnTo>
                      <a:lnTo>
                        <a:pt x="140" y="51"/>
                      </a:lnTo>
                      <a:lnTo>
                        <a:pt x="133" y="15"/>
                      </a:lnTo>
                      <a:lnTo>
                        <a:pt x="118" y="0"/>
                      </a:lnTo>
                      <a:lnTo>
                        <a:pt x="104" y="0"/>
                      </a:lnTo>
                      <a:lnTo>
                        <a:pt x="81" y="7"/>
                      </a:lnTo>
                      <a:lnTo>
                        <a:pt x="66" y="22"/>
                      </a:lnTo>
                      <a:lnTo>
                        <a:pt x="44" y="51"/>
                      </a:lnTo>
                      <a:lnTo>
                        <a:pt x="29" y="81"/>
                      </a:lnTo>
                      <a:lnTo>
                        <a:pt x="15" y="118"/>
                      </a:lnTo>
                      <a:lnTo>
                        <a:pt x="8" y="147"/>
                      </a:lnTo>
                      <a:lnTo>
                        <a:pt x="0" y="185"/>
                      </a:lnTo>
                      <a:lnTo>
                        <a:pt x="0" y="213"/>
                      </a:lnTo>
                      <a:lnTo>
                        <a:pt x="8" y="251"/>
                      </a:lnTo>
                      <a:lnTo>
                        <a:pt x="15" y="258"/>
                      </a:lnTo>
                      <a:lnTo>
                        <a:pt x="29" y="26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32" name="Line 2560"/>
                <p:cNvSpPr>
                  <a:spLocks noChangeShapeType="1"/>
                </p:cNvSpPr>
                <p:nvPr/>
              </p:nvSpPr>
              <p:spPr bwMode="auto">
                <a:xfrm flipV="1">
                  <a:off x="3596" y="526"/>
                  <a:ext cx="2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33" name="Freeform 2561"/>
                <p:cNvSpPr>
                  <a:spLocks/>
                </p:cNvSpPr>
                <p:nvPr/>
              </p:nvSpPr>
              <p:spPr bwMode="auto">
                <a:xfrm>
                  <a:off x="3616" y="485"/>
                  <a:ext cx="23" cy="44"/>
                </a:xfrm>
                <a:custGeom>
                  <a:avLst/>
                  <a:gdLst>
                    <a:gd name="T0" fmla="*/ 0 w 140"/>
                    <a:gd name="T1" fmla="*/ 0 h 266"/>
                    <a:gd name="T2" fmla="*/ 0 w 140"/>
                    <a:gd name="T3" fmla="*/ 0 h 266"/>
                    <a:gd name="T4" fmla="*/ 0 w 140"/>
                    <a:gd name="T5" fmla="*/ 0 h 266"/>
                    <a:gd name="T6" fmla="*/ 0 w 140"/>
                    <a:gd name="T7" fmla="*/ 0 h 266"/>
                    <a:gd name="T8" fmla="*/ 0 w 140"/>
                    <a:gd name="T9" fmla="*/ 0 h 266"/>
                    <a:gd name="T10" fmla="*/ 0 w 140"/>
                    <a:gd name="T11" fmla="*/ 0 h 266"/>
                    <a:gd name="T12" fmla="*/ 0 w 140"/>
                    <a:gd name="T13" fmla="*/ 0 h 266"/>
                    <a:gd name="T14" fmla="*/ 0 w 140"/>
                    <a:gd name="T15" fmla="*/ 0 h 266"/>
                    <a:gd name="T16" fmla="*/ 0 w 140"/>
                    <a:gd name="T17" fmla="*/ 0 h 266"/>
                    <a:gd name="T18" fmla="*/ 0 w 140"/>
                    <a:gd name="T19" fmla="*/ 0 h 266"/>
                    <a:gd name="T20" fmla="*/ 0 w 140"/>
                    <a:gd name="T21" fmla="*/ 0 h 266"/>
                    <a:gd name="T22" fmla="*/ 0 w 140"/>
                    <a:gd name="T23" fmla="*/ 0 h 266"/>
                    <a:gd name="T24" fmla="*/ 0 w 140"/>
                    <a:gd name="T25" fmla="*/ 0 h 266"/>
                    <a:gd name="T26" fmla="*/ 0 w 140"/>
                    <a:gd name="T27" fmla="*/ 0 h 266"/>
                    <a:gd name="T28" fmla="*/ 0 w 140"/>
                    <a:gd name="T29" fmla="*/ 0 h 266"/>
                    <a:gd name="T30" fmla="*/ 0 w 140"/>
                    <a:gd name="T31" fmla="*/ 0 h 266"/>
                    <a:gd name="T32" fmla="*/ 0 w 140"/>
                    <a:gd name="T33" fmla="*/ 0 h 266"/>
                    <a:gd name="T34" fmla="*/ 0 w 140"/>
                    <a:gd name="T35" fmla="*/ 0 h 266"/>
                    <a:gd name="T36" fmla="*/ 0 w 140"/>
                    <a:gd name="T37" fmla="*/ 0 h 266"/>
                    <a:gd name="T38" fmla="*/ 0 w 140"/>
                    <a:gd name="T39" fmla="*/ 0 h 266"/>
                    <a:gd name="T40" fmla="*/ 0 w 140"/>
                    <a:gd name="T41" fmla="*/ 0 h 266"/>
                    <a:gd name="T42" fmla="*/ 0 w 140"/>
                    <a:gd name="T43" fmla="*/ 0 h 266"/>
                    <a:gd name="T44" fmla="*/ 0 w 140"/>
                    <a:gd name="T45" fmla="*/ 0 h 2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40"/>
                    <a:gd name="T70" fmla="*/ 0 h 266"/>
                    <a:gd name="T71" fmla="*/ 140 w 140"/>
                    <a:gd name="T72" fmla="*/ 266 h 26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40" h="266">
                      <a:moveTo>
                        <a:pt x="30" y="266"/>
                      </a:moveTo>
                      <a:lnTo>
                        <a:pt x="36" y="266"/>
                      </a:lnTo>
                      <a:lnTo>
                        <a:pt x="58" y="258"/>
                      </a:lnTo>
                      <a:lnTo>
                        <a:pt x="81" y="236"/>
                      </a:lnTo>
                      <a:lnTo>
                        <a:pt x="103" y="206"/>
                      </a:lnTo>
                      <a:lnTo>
                        <a:pt x="125" y="162"/>
                      </a:lnTo>
                      <a:lnTo>
                        <a:pt x="132" y="132"/>
                      </a:lnTo>
                      <a:lnTo>
                        <a:pt x="140" y="96"/>
                      </a:lnTo>
                      <a:lnTo>
                        <a:pt x="140" y="51"/>
                      </a:lnTo>
                      <a:lnTo>
                        <a:pt x="132" y="15"/>
                      </a:lnTo>
                      <a:lnTo>
                        <a:pt x="117" y="0"/>
                      </a:lnTo>
                      <a:lnTo>
                        <a:pt x="103" y="0"/>
                      </a:lnTo>
                      <a:lnTo>
                        <a:pt x="81" y="7"/>
                      </a:lnTo>
                      <a:lnTo>
                        <a:pt x="66" y="22"/>
                      </a:lnTo>
                      <a:lnTo>
                        <a:pt x="43" y="51"/>
                      </a:lnTo>
                      <a:lnTo>
                        <a:pt x="30" y="81"/>
                      </a:lnTo>
                      <a:lnTo>
                        <a:pt x="15" y="118"/>
                      </a:lnTo>
                      <a:lnTo>
                        <a:pt x="7" y="147"/>
                      </a:lnTo>
                      <a:lnTo>
                        <a:pt x="0" y="185"/>
                      </a:lnTo>
                      <a:lnTo>
                        <a:pt x="0" y="213"/>
                      </a:lnTo>
                      <a:lnTo>
                        <a:pt x="7" y="251"/>
                      </a:lnTo>
                      <a:lnTo>
                        <a:pt x="15" y="258"/>
                      </a:lnTo>
                      <a:lnTo>
                        <a:pt x="30" y="26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34" name="Freeform 2562"/>
                <p:cNvSpPr>
                  <a:spLocks/>
                </p:cNvSpPr>
                <p:nvPr/>
              </p:nvSpPr>
              <p:spPr bwMode="auto">
                <a:xfrm>
                  <a:off x="3646" y="504"/>
                  <a:ext cx="24" cy="25"/>
                </a:xfrm>
                <a:custGeom>
                  <a:avLst/>
                  <a:gdLst>
                    <a:gd name="T0" fmla="*/ 0 w 147"/>
                    <a:gd name="T1" fmla="*/ 0 h 148"/>
                    <a:gd name="T2" fmla="*/ 0 w 147"/>
                    <a:gd name="T3" fmla="*/ 0 h 148"/>
                    <a:gd name="T4" fmla="*/ 0 w 147"/>
                    <a:gd name="T5" fmla="*/ 0 h 148"/>
                    <a:gd name="T6" fmla="*/ 0 w 147"/>
                    <a:gd name="T7" fmla="*/ 0 h 148"/>
                    <a:gd name="T8" fmla="*/ 0 w 147"/>
                    <a:gd name="T9" fmla="*/ 0 h 148"/>
                    <a:gd name="T10" fmla="*/ 0 w 147"/>
                    <a:gd name="T11" fmla="*/ 0 h 148"/>
                    <a:gd name="T12" fmla="*/ 0 w 147"/>
                    <a:gd name="T13" fmla="*/ 0 h 148"/>
                    <a:gd name="T14" fmla="*/ 0 w 147"/>
                    <a:gd name="T15" fmla="*/ 0 h 148"/>
                    <a:gd name="T16" fmla="*/ 0 w 147"/>
                    <a:gd name="T17" fmla="*/ 0 h 148"/>
                    <a:gd name="T18" fmla="*/ 0 w 147"/>
                    <a:gd name="T19" fmla="*/ 0 h 148"/>
                    <a:gd name="T20" fmla="*/ 0 w 147"/>
                    <a:gd name="T21" fmla="*/ 0 h 1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7"/>
                    <a:gd name="T34" fmla="*/ 0 h 148"/>
                    <a:gd name="T35" fmla="*/ 147 w 147"/>
                    <a:gd name="T36" fmla="*/ 148 h 14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7" h="148">
                      <a:moveTo>
                        <a:pt x="0" y="148"/>
                      </a:moveTo>
                      <a:lnTo>
                        <a:pt x="59" y="148"/>
                      </a:lnTo>
                      <a:lnTo>
                        <a:pt x="95" y="140"/>
                      </a:lnTo>
                      <a:lnTo>
                        <a:pt x="118" y="125"/>
                      </a:lnTo>
                      <a:lnTo>
                        <a:pt x="133" y="103"/>
                      </a:lnTo>
                      <a:lnTo>
                        <a:pt x="147" y="52"/>
                      </a:lnTo>
                      <a:lnTo>
                        <a:pt x="147" y="29"/>
                      </a:lnTo>
                      <a:lnTo>
                        <a:pt x="140" y="14"/>
                      </a:lnTo>
                      <a:lnTo>
                        <a:pt x="125" y="7"/>
                      </a:lnTo>
                      <a:lnTo>
                        <a:pt x="103" y="0"/>
                      </a:lnTo>
                      <a:lnTo>
                        <a:pt x="7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35" name="Freeform 2563"/>
                <p:cNvSpPr>
                  <a:spLocks/>
                </p:cNvSpPr>
                <p:nvPr/>
              </p:nvSpPr>
              <p:spPr bwMode="auto">
                <a:xfrm>
                  <a:off x="3658" y="485"/>
                  <a:ext cx="18" cy="19"/>
                </a:xfrm>
                <a:custGeom>
                  <a:avLst/>
                  <a:gdLst>
                    <a:gd name="T0" fmla="*/ 0 w 110"/>
                    <a:gd name="T1" fmla="*/ 0 h 118"/>
                    <a:gd name="T2" fmla="*/ 0 w 110"/>
                    <a:gd name="T3" fmla="*/ 0 h 118"/>
                    <a:gd name="T4" fmla="*/ 0 w 110"/>
                    <a:gd name="T5" fmla="*/ 0 h 118"/>
                    <a:gd name="T6" fmla="*/ 0 w 110"/>
                    <a:gd name="T7" fmla="*/ 0 h 118"/>
                    <a:gd name="T8" fmla="*/ 0 w 110"/>
                    <a:gd name="T9" fmla="*/ 0 h 118"/>
                    <a:gd name="T10" fmla="*/ 0 w 110"/>
                    <a:gd name="T11" fmla="*/ 0 h 118"/>
                    <a:gd name="T12" fmla="*/ 0 w 110"/>
                    <a:gd name="T13" fmla="*/ 0 h 118"/>
                    <a:gd name="T14" fmla="*/ 0 w 110"/>
                    <a:gd name="T15" fmla="*/ 0 h 118"/>
                    <a:gd name="T16" fmla="*/ 0 w 110"/>
                    <a:gd name="T17" fmla="*/ 0 h 118"/>
                    <a:gd name="T18" fmla="*/ 0 w 110"/>
                    <a:gd name="T19" fmla="*/ 0 h 1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10"/>
                    <a:gd name="T31" fmla="*/ 0 h 118"/>
                    <a:gd name="T32" fmla="*/ 110 w 110"/>
                    <a:gd name="T33" fmla="*/ 118 h 1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10" h="118">
                      <a:moveTo>
                        <a:pt x="36" y="118"/>
                      </a:moveTo>
                      <a:lnTo>
                        <a:pt x="66" y="111"/>
                      </a:lnTo>
                      <a:lnTo>
                        <a:pt x="88" y="96"/>
                      </a:lnTo>
                      <a:lnTo>
                        <a:pt x="102" y="73"/>
                      </a:lnTo>
                      <a:lnTo>
                        <a:pt x="110" y="51"/>
                      </a:lnTo>
                      <a:lnTo>
                        <a:pt x="110" y="30"/>
                      </a:lnTo>
                      <a:lnTo>
                        <a:pt x="102" y="15"/>
                      </a:lnTo>
                      <a:lnTo>
                        <a:pt x="95" y="7"/>
                      </a:lnTo>
                      <a:lnTo>
                        <a:pt x="8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36" name="Line 2564"/>
                <p:cNvSpPr>
                  <a:spLocks noChangeShapeType="1"/>
                </p:cNvSpPr>
                <p:nvPr/>
              </p:nvSpPr>
              <p:spPr bwMode="auto">
                <a:xfrm>
                  <a:off x="3706" y="443"/>
                  <a:ext cx="1" cy="11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37" name="Freeform 2565"/>
                <p:cNvSpPr>
                  <a:spLocks/>
                </p:cNvSpPr>
                <p:nvPr/>
              </p:nvSpPr>
              <p:spPr bwMode="auto">
                <a:xfrm>
                  <a:off x="3735" y="485"/>
                  <a:ext cx="34" cy="44"/>
                </a:xfrm>
                <a:custGeom>
                  <a:avLst/>
                  <a:gdLst>
                    <a:gd name="T0" fmla="*/ 0 w 198"/>
                    <a:gd name="T1" fmla="*/ 0 h 266"/>
                    <a:gd name="T2" fmla="*/ 0 w 198"/>
                    <a:gd name="T3" fmla="*/ 0 h 266"/>
                    <a:gd name="T4" fmla="*/ 0 w 198"/>
                    <a:gd name="T5" fmla="*/ 0 h 266"/>
                    <a:gd name="T6" fmla="*/ 0 w 198"/>
                    <a:gd name="T7" fmla="*/ 0 h 266"/>
                    <a:gd name="T8" fmla="*/ 0 w 198"/>
                    <a:gd name="T9" fmla="*/ 0 h 266"/>
                    <a:gd name="T10" fmla="*/ 0 w 198"/>
                    <a:gd name="T11" fmla="*/ 0 h 266"/>
                    <a:gd name="T12" fmla="*/ 0 w 198"/>
                    <a:gd name="T13" fmla="*/ 0 h 266"/>
                    <a:gd name="T14" fmla="*/ 0 w 198"/>
                    <a:gd name="T15" fmla="*/ 0 h 266"/>
                    <a:gd name="T16" fmla="*/ 0 w 198"/>
                    <a:gd name="T17" fmla="*/ 0 h 266"/>
                    <a:gd name="T18" fmla="*/ 0 w 198"/>
                    <a:gd name="T19" fmla="*/ 0 h 266"/>
                    <a:gd name="T20" fmla="*/ 0 w 198"/>
                    <a:gd name="T21" fmla="*/ 0 h 266"/>
                    <a:gd name="T22" fmla="*/ 0 w 198"/>
                    <a:gd name="T23" fmla="*/ 0 h 266"/>
                    <a:gd name="T24" fmla="*/ 0 w 198"/>
                    <a:gd name="T25" fmla="*/ 0 h 26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8"/>
                    <a:gd name="T40" fmla="*/ 0 h 266"/>
                    <a:gd name="T41" fmla="*/ 198 w 198"/>
                    <a:gd name="T42" fmla="*/ 266 h 26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8" h="266">
                      <a:moveTo>
                        <a:pt x="0" y="266"/>
                      </a:moveTo>
                      <a:lnTo>
                        <a:pt x="73" y="0"/>
                      </a:lnTo>
                      <a:lnTo>
                        <a:pt x="140" y="0"/>
                      </a:lnTo>
                      <a:lnTo>
                        <a:pt x="168" y="7"/>
                      </a:lnTo>
                      <a:lnTo>
                        <a:pt x="191" y="22"/>
                      </a:lnTo>
                      <a:lnTo>
                        <a:pt x="198" y="44"/>
                      </a:lnTo>
                      <a:lnTo>
                        <a:pt x="198" y="66"/>
                      </a:lnTo>
                      <a:lnTo>
                        <a:pt x="198" y="81"/>
                      </a:lnTo>
                      <a:lnTo>
                        <a:pt x="162" y="213"/>
                      </a:lnTo>
                      <a:lnTo>
                        <a:pt x="147" y="236"/>
                      </a:lnTo>
                      <a:lnTo>
                        <a:pt x="117" y="258"/>
                      </a:lnTo>
                      <a:lnTo>
                        <a:pt x="81" y="266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38" name="Rectangle 2566"/>
                <p:cNvSpPr>
                  <a:spLocks noChangeArrowheads="1"/>
                </p:cNvSpPr>
                <p:nvPr/>
              </p:nvSpPr>
              <p:spPr bwMode="auto">
                <a:xfrm>
                  <a:off x="3391" y="443"/>
                  <a:ext cx="407" cy="11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739" name="Freeform 2567"/>
                <p:cNvSpPr>
                  <a:spLocks/>
                </p:cNvSpPr>
                <p:nvPr/>
              </p:nvSpPr>
              <p:spPr bwMode="auto">
                <a:xfrm>
                  <a:off x="2856" y="2625"/>
                  <a:ext cx="10" cy="20"/>
                </a:xfrm>
                <a:custGeom>
                  <a:avLst/>
                  <a:gdLst>
                    <a:gd name="T0" fmla="*/ 0 w 58"/>
                    <a:gd name="T1" fmla="*/ 0 h 119"/>
                    <a:gd name="T2" fmla="*/ 0 w 58"/>
                    <a:gd name="T3" fmla="*/ 0 h 119"/>
                    <a:gd name="T4" fmla="*/ 0 w 58"/>
                    <a:gd name="T5" fmla="*/ 0 h 119"/>
                    <a:gd name="T6" fmla="*/ 0 w 58"/>
                    <a:gd name="T7" fmla="*/ 0 h 119"/>
                    <a:gd name="T8" fmla="*/ 0 w 58"/>
                    <a:gd name="T9" fmla="*/ 0 h 119"/>
                    <a:gd name="T10" fmla="*/ 0 w 58"/>
                    <a:gd name="T11" fmla="*/ 0 h 119"/>
                    <a:gd name="T12" fmla="*/ 0 w 58"/>
                    <a:gd name="T13" fmla="*/ 0 h 119"/>
                    <a:gd name="T14" fmla="*/ 0 w 58"/>
                    <a:gd name="T15" fmla="*/ 0 h 119"/>
                    <a:gd name="T16" fmla="*/ 0 w 58"/>
                    <a:gd name="T17" fmla="*/ 0 h 119"/>
                    <a:gd name="T18" fmla="*/ 0 w 58"/>
                    <a:gd name="T19" fmla="*/ 0 h 119"/>
                    <a:gd name="T20" fmla="*/ 0 w 58"/>
                    <a:gd name="T21" fmla="*/ 0 h 119"/>
                    <a:gd name="T22" fmla="*/ 0 w 58"/>
                    <a:gd name="T23" fmla="*/ 0 h 119"/>
                    <a:gd name="T24" fmla="*/ 0 w 58"/>
                    <a:gd name="T25" fmla="*/ 0 h 119"/>
                    <a:gd name="T26" fmla="*/ 0 w 58"/>
                    <a:gd name="T27" fmla="*/ 0 h 119"/>
                    <a:gd name="T28" fmla="*/ 0 w 58"/>
                    <a:gd name="T29" fmla="*/ 0 h 119"/>
                    <a:gd name="T30" fmla="*/ 0 w 58"/>
                    <a:gd name="T31" fmla="*/ 0 h 119"/>
                    <a:gd name="T32" fmla="*/ 0 w 58"/>
                    <a:gd name="T33" fmla="*/ 0 h 119"/>
                    <a:gd name="T34" fmla="*/ 0 w 58"/>
                    <a:gd name="T35" fmla="*/ 0 h 11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8"/>
                    <a:gd name="T55" fmla="*/ 0 h 119"/>
                    <a:gd name="T56" fmla="*/ 58 w 58"/>
                    <a:gd name="T57" fmla="*/ 119 h 11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8" h="119">
                      <a:moveTo>
                        <a:pt x="58" y="60"/>
                      </a:moveTo>
                      <a:lnTo>
                        <a:pt x="58" y="119"/>
                      </a:lnTo>
                      <a:lnTo>
                        <a:pt x="46" y="118"/>
                      </a:lnTo>
                      <a:lnTo>
                        <a:pt x="34" y="115"/>
                      </a:lnTo>
                      <a:lnTo>
                        <a:pt x="23" y="108"/>
                      </a:lnTo>
                      <a:lnTo>
                        <a:pt x="15" y="100"/>
                      </a:lnTo>
                      <a:lnTo>
                        <a:pt x="7" y="90"/>
                      </a:lnTo>
                      <a:lnTo>
                        <a:pt x="2" y="78"/>
                      </a:lnTo>
                      <a:lnTo>
                        <a:pt x="0" y="67"/>
                      </a:lnTo>
                      <a:lnTo>
                        <a:pt x="0" y="54"/>
                      </a:lnTo>
                      <a:lnTo>
                        <a:pt x="2" y="42"/>
                      </a:lnTo>
                      <a:lnTo>
                        <a:pt x="7" y="30"/>
                      </a:lnTo>
                      <a:lnTo>
                        <a:pt x="15" y="21"/>
                      </a:lnTo>
                      <a:lnTo>
                        <a:pt x="23" y="12"/>
                      </a:lnTo>
                      <a:lnTo>
                        <a:pt x="34" y="6"/>
                      </a:lnTo>
                      <a:lnTo>
                        <a:pt x="46" y="2"/>
                      </a:lnTo>
                      <a:lnTo>
                        <a:pt x="58" y="0"/>
                      </a:lnTo>
                      <a:lnTo>
                        <a:pt x="58" y="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40" name="Freeform 2568"/>
                <p:cNvSpPr>
                  <a:spLocks/>
                </p:cNvSpPr>
                <p:nvPr/>
              </p:nvSpPr>
              <p:spPr bwMode="auto">
                <a:xfrm>
                  <a:off x="2856" y="2625"/>
                  <a:ext cx="10" cy="20"/>
                </a:xfrm>
                <a:custGeom>
                  <a:avLst/>
                  <a:gdLst>
                    <a:gd name="T0" fmla="*/ 0 w 58"/>
                    <a:gd name="T1" fmla="*/ 0 h 119"/>
                    <a:gd name="T2" fmla="*/ 0 w 58"/>
                    <a:gd name="T3" fmla="*/ 0 h 119"/>
                    <a:gd name="T4" fmla="*/ 0 w 58"/>
                    <a:gd name="T5" fmla="*/ 0 h 119"/>
                    <a:gd name="T6" fmla="*/ 0 w 58"/>
                    <a:gd name="T7" fmla="*/ 0 h 119"/>
                    <a:gd name="T8" fmla="*/ 0 w 58"/>
                    <a:gd name="T9" fmla="*/ 0 h 119"/>
                    <a:gd name="T10" fmla="*/ 0 w 58"/>
                    <a:gd name="T11" fmla="*/ 0 h 119"/>
                    <a:gd name="T12" fmla="*/ 0 w 58"/>
                    <a:gd name="T13" fmla="*/ 0 h 119"/>
                    <a:gd name="T14" fmla="*/ 0 w 58"/>
                    <a:gd name="T15" fmla="*/ 0 h 119"/>
                    <a:gd name="T16" fmla="*/ 0 w 58"/>
                    <a:gd name="T17" fmla="*/ 0 h 119"/>
                    <a:gd name="T18" fmla="*/ 0 w 58"/>
                    <a:gd name="T19" fmla="*/ 0 h 119"/>
                    <a:gd name="T20" fmla="*/ 0 w 58"/>
                    <a:gd name="T21" fmla="*/ 0 h 119"/>
                    <a:gd name="T22" fmla="*/ 0 w 58"/>
                    <a:gd name="T23" fmla="*/ 0 h 119"/>
                    <a:gd name="T24" fmla="*/ 0 w 58"/>
                    <a:gd name="T25" fmla="*/ 0 h 119"/>
                    <a:gd name="T26" fmla="*/ 0 w 58"/>
                    <a:gd name="T27" fmla="*/ 0 h 119"/>
                    <a:gd name="T28" fmla="*/ 0 w 58"/>
                    <a:gd name="T29" fmla="*/ 0 h 119"/>
                    <a:gd name="T30" fmla="*/ 0 w 58"/>
                    <a:gd name="T31" fmla="*/ 0 h 11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8"/>
                    <a:gd name="T49" fmla="*/ 0 h 119"/>
                    <a:gd name="T50" fmla="*/ 58 w 58"/>
                    <a:gd name="T51" fmla="*/ 119 h 11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8" h="119">
                      <a:moveTo>
                        <a:pt x="58" y="119"/>
                      </a:moveTo>
                      <a:lnTo>
                        <a:pt x="46" y="118"/>
                      </a:lnTo>
                      <a:lnTo>
                        <a:pt x="34" y="115"/>
                      </a:lnTo>
                      <a:lnTo>
                        <a:pt x="23" y="108"/>
                      </a:lnTo>
                      <a:lnTo>
                        <a:pt x="15" y="100"/>
                      </a:lnTo>
                      <a:lnTo>
                        <a:pt x="7" y="90"/>
                      </a:lnTo>
                      <a:lnTo>
                        <a:pt x="2" y="78"/>
                      </a:lnTo>
                      <a:lnTo>
                        <a:pt x="0" y="67"/>
                      </a:lnTo>
                      <a:lnTo>
                        <a:pt x="0" y="54"/>
                      </a:lnTo>
                      <a:lnTo>
                        <a:pt x="2" y="42"/>
                      </a:lnTo>
                      <a:lnTo>
                        <a:pt x="7" y="30"/>
                      </a:lnTo>
                      <a:lnTo>
                        <a:pt x="15" y="21"/>
                      </a:lnTo>
                      <a:lnTo>
                        <a:pt x="23" y="12"/>
                      </a:lnTo>
                      <a:lnTo>
                        <a:pt x="34" y="6"/>
                      </a:lnTo>
                      <a:lnTo>
                        <a:pt x="46" y="2"/>
                      </a:lnTo>
                      <a:lnTo>
                        <a:pt x="58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41" name="Freeform 2569"/>
                <p:cNvSpPr>
                  <a:spLocks/>
                </p:cNvSpPr>
                <p:nvPr/>
              </p:nvSpPr>
              <p:spPr bwMode="auto">
                <a:xfrm>
                  <a:off x="2866" y="2625"/>
                  <a:ext cx="82" cy="20"/>
                </a:xfrm>
                <a:custGeom>
                  <a:avLst/>
                  <a:gdLst>
                    <a:gd name="T0" fmla="*/ 0 w 496"/>
                    <a:gd name="T1" fmla="*/ 0 h 119"/>
                    <a:gd name="T2" fmla="*/ 0 w 496"/>
                    <a:gd name="T3" fmla="*/ 0 h 119"/>
                    <a:gd name="T4" fmla="*/ 0 w 496"/>
                    <a:gd name="T5" fmla="*/ 0 h 119"/>
                    <a:gd name="T6" fmla="*/ 0 w 496"/>
                    <a:gd name="T7" fmla="*/ 0 h 119"/>
                    <a:gd name="T8" fmla="*/ 0 w 496"/>
                    <a:gd name="T9" fmla="*/ 0 h 119"/>
                    <a:gd name="T10" fmla="*/ 0 w 496"/>
                    <a:gd name="T11" fmla="*/ 0 h 119"/>
                    <a:gd name="T12" fmla="*/ 0 w 496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96"/>
                    <a:gd name="T22" fmla="*/ 0 h 119"/>
                    <a:gd name="T23" fmla="*/ 496 w 496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96" h="119">
                      <a:moveTo>
                        <a:pt x="0" y="0"/>
                      </a:moveTo>
                      <a:lnTo>
                        <a:pt x="0" y="60"/>
                      </a:lnTo>
                      <a:lnTo>
                        <a:pt x="0" y="119"/>
                      </a:lnTo>
                      <a:lnTo>
                        <a:pt x="496" y="119"/>
                      </a:lnTo>
                      <a:lnTo>
                        <a:pt x="496" y="60"/>
                      </a:lnTo>
                      <a:lnTo>
                        <a:pt x="49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42" name="Freeform 2570"/>
                <p:cNvSpPr>
                  <a:spLocks/>
                </p:cNvSpPr>
                <p:nvPr/>
              </p:nvSpPr>
              <p:spPr bwMode="auto">
                <a:xfrm>
                  <a:off x="2866" y="2625"/>
                  <a:ext cx="82" cy="20"/>
                </a:xfrm>
                <a:custGeom>
                  <a:avLst/>
                  <a:gdLst>
                    <a:gd name="T0" fmla="*/ 0 w 496"/>
                    <a:gd name="T1" fmla="*/ 0 h 119"/>
                    <a:gd name="T2" fmla="*/ 0 w 496"/>
                    <a:gd name="T3" fmla="*/ 0 h 119"/>
                    <a:gd name="T4" fmla="*/ 0 w 496"/>
                    <a:gd name="T5" fmla="*/ 0 h 119"/>
                    <a:gd name="T6" fmla="*/ 0 w 496"/>
                    <a:gd name="T7" fmla="*/ 0 h 119"/>
                    <a:gd name="T8" fmla="*/ 0 w 496"/>
                    <a:gd name="T9" fmla="*/ 0 h 119"/>
                    <a:gd name="T10" fmla="*/ 0 w 496"/>
                    <a:gd name="T11" fmla="*/ 0 h 119"/>
                    <a:gd name="T12" fmla="*/ 0 w 496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96"/>
                    <a:gd name="T22" fmla="*/ 0 h 119"/>
                    <a:gd name="T23" fmla="*/ 496 w 496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96" h="119">
                      <a:moveTo>
                        <a:pt x="0" y="0"/>
                      </a:moveTo>
                      <a:lnTo>
                        <a:pt x="0" y="60"/>
                      </a:lnTo>
                      <a:lnTo>
                        <a:pt x="0" y="119"/>
                      </a:lnTo>
                      <a:lnTo>
                        <a:pt x="496" y="119"/>
                      </a:lnTo>
                      <a:lnTo>
                        <a:pt x="496" y="60"/>
                      </a:lnTo>
                      <a:lnTo>
                        <a:pt x="49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43" name="Freeform 2571"/>
                <p:cNvSpPr>
                  <a:spLocks/>
                </p:cNvSpPr>
                <p:nvPr/>
              </p:nvSpPr>
              <p:spPr bwMode="auto">
                <a:xfrm>
                  <a:off x="2948" y="2625"/>
                  <a:ext cx="10" cy="20"/>
                </a:xfrm>
                <a:custGeom>
                  <a:avLst/>
                  <a:gdLst>
                    <a:gd name="T0" fmla="*/ 0 w 59"/>
                    <a:gd name="T1" fmla="*/ 0 h 119"/>
                    <a:gd name="T2" fmla="*/ 0 w 59"/>
                    <a:gd name="T3" fmla="*/ 0 h 119"/>
                    <a:gd name="T4" fmla="*/ 0 w 59"/>
                    <a:gd name="T5" fmla="*/ 0 h 119"/>
                    <a:gd name="T6" fmla="*/ 0 w 59"/>
                    <a:gd name="T7" fmla="*/ 0 h 119"/>
                    <a:gd name="T8" fmla="*/ 0 w 59"/>
                    <a:gd name="T9" fmla="*/ 0 h 119"/>
                    <a:gd name="T10" fmla="*/ 0 w 59"/>
                    <a:gd name="T11" fmla="*/ 0 h 119"/>
                    <a:gd name="T12" fmla="*/ 0 w 59"/>
                    <a:gd name="T13" fmla="*/ 0 h 119"/>
                    <a:gd name="T14" fmla="*/ 0 w 59"/>
                    <a:gd name="T15" fmla="*/ 0 h 119"/>
                    <a:gd name="T16" fmla="*/ 0 w 59"/>
                    <a:gd name="T17" fmla="*/ 0 h 119"/>
                    <a:gd name="T18" fmla="*/ 0 w 59"/>
                    <a:gd name="T19" fmla="*/ 0 h 119"/>
                    <a:gd name="T20" fmla="*/ 0 w 59"/>
                    <a:gd name="T21" fmla="*/ 0 h 119"/>
                    <a:gd name="T22" fmla="*/ 0 w 59"/>
                    <a:gd name="T23" fmla="*/ 0 h 119"/>
                    <a:gd name="T24" fmla="*/ 0 w 59"/>
                    <a:gd name="T25" fmla="*/ 0 h 119"/>
                    <a:gd name="T26" fmla="*/ 0 w 59"/>
                    <a:gd name="T27" fmla="*/ 0 h 119"/>
                    <a:gd name="T28" fmla="*/ 0 w 59"/>
                    <a:gd name="T29" fmla="*/ 0 h 119"/>
                    <a:gd name="T30" fmla="*/ 0 w 59"/>
                    <a:gd name="T31" fmla="*/ 0 h 119"/>
                    <a:gd name="T32" fmla="*/ 0 w 59"/>
                    <a:gd name="T33" fmla="*/ 0 h 119"/>
                    <a:gd name="T34" fmla="*/ 0 w 59"/>
                    <a:gd name="T35" fmla="*/ 0 h 11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9"/>
                    <a:gd name="T55" fmla="*/ 0 h 119"/>
                    <a:gd name="T56" fmla="*/ 59 w 59"/>
                    <a:gd name="T57" fmla="*/ 119 h 11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9" h="119">
                      <a:moveTo>
                        <a:pt x="0" y="60"/>
                      </a:moveTo>
                      <a:lnTo>
                        <a:pt x="0" y="0"/>
                      </a:lnTo>
                      <a:lnTo>
                        <a:pt x="13" y="2"/>
                      </a:lnTo>
                      <a:lnTo>
                        <a:pt x="25" y="6"/>
                      </a:lnTo>
                      <a:lnTo>
                        <a:pt x="35" y="12"/>
                      </a:lnTo>
                      <a:lnTo>
                        <a:pt x="44" y="21"/>
                      </a:lnTo>
                      <a:lnTo>
                        <a:pt x="51" y="30"/>
                      </a:lnTo>
                      <a:lnTo>
                        <a:pt x="57" y="42"/>
                      </a:lnTo>
                      <a:lnTo>
                        <a:pt x="59" y="54"/>
                      </a:lnTo>
                      <a:lnTo>
                        <a:pt x="59" y="67"/>
                      </a:lnTo>
                      <a:lnTo>
                        <a:pt x="57" y="78"/>
                      </a:lnTo>
                      <a:lnTo>
                        <a:pt x="51" y="90"/>
                      </a:lnTo>
                      <a:lnTo>
                        <a:pt x="44" y="100"/>
                      </a:lnTo>
                      <a:lnTo>
                        <a:pt x="35" y="108"/>
                      </a:lnTo>
                      <a:lnTo>
                        <a:pt x="25" y="115"/>
                      </a:lnTo>
                      <a:lnTo>
                        <a:pt x="13" y="118"/>
                      </a:lnTo>
                      <a:lnTo>
                        <a:pt x="0" y="119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44" name="Freeform 2572"/>
                <p:cNvSpPr>
                  <a:spLocks/>
                </p:cNvSpPr>
                <p:nvPr/>
              </p:nvSpPr>
              <p:spPr bwMode="auto">
                <a:xfrm>
                  <a:off x="2948" y="2625"/>
                  <a:ext cx="10" cy="20"/>
                </a:xfrm>
                <a:custGeom>
                  <a:avLst/>
                  <a:gdLst>
                    <a:gd name="T0" fmla="*/ 0 w 59"/>
                    <a:gd name="T1" fmla="*/ 0 h 119"/>
                    <a:gd name="T2" fmla="*/ 0 w 59"/>
                    <a:gd name="T3" fmla="*/ 0 h 119"/>
                    <a:gd name="T4" fmla="*/ 0 w 59"/>
                    <a:gd name="T5" fmla="*/ 0 h 119"/>
                    <a:gd name="T6" fmla="*/ 0 w 59"/>
                    <a:gd name="T7" fmla="*/ 0 h 119"/>
                    <a:gd name="T8" fmla="*/ 0 w 59"/>
                    <a:gd name="T9" fmla="*/ 0 h 119"/>
                    <a:gd name="T10" fmla="*/ 0 w 59"/>
                    <a:gd name="T11" fmla="*/ 0 h 119"/>
                    <a:gd name="T12" fmla="*/ 0 w 59"/>
                    <a:gd name="T13" fmla="*/ 0 h 119"/>
                    <a:gd name="T14" fmla="*/ 0 w 59"/>
                    <a:gd name="T15" fmla="*/ 0 h 119"/>
                    <a:gd name="T16" fmla="*/ 0 w 59"/>
                    <a:gd name="T17" fmla="*/ 0 h 119"/>
                    <a:gd name="T18" fmla="*/ 0 w 59"/>
                    <a:gd name="T19" fmla="*/ 0 h 119"/>
                    <a:gd name="T20" fmla="*/ 0 w 59"/>
                    <a:gd name="T21" fmla="*/ 0 h 119"/>
                    <a:gd name="T22" fmla="*/ 0 w 59"/>
                    <a:gd name="T23" fmla="*/ 0 h 119"/>
                    <a:gd name="T24" fmla="*/ 0 w 59"/>
                    <a:gd name="T25" fmla="*/ 0 h 119"/>
                    <a:gd name="T26" fmla="*/ 0 w 59"/>
                    <a:gd name="T27" fmla="*/ 0 h 119"/>
                    <a:gd name="T28" fmla="*/ 0 w 59"/>
                    <a:gd name="T29" fmla="*/ 0 h 119"/>
                    <a:gd name="T30" fmla="*/ 0 w 59"/>
                    <a:gd name="T31" fmla="*/ 0 h 11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"/>
                    <a:gd name="T49" fmla="*/ 0 h 119"/>
                    <a:gd name="T50" fmla="*/ 59 w 59"/>
                    <a:gd name="T51" fmla="*/ 119 h 11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" h="119">
                      <a:moveTo>
                        <a:pt x="0" y="0"/>
                      </a:moveTo>
                      <a:lnTo>
                        <a:pt x="13" y="2"/>
                      </a:lnTo>
                      <a:lnTo>
                        <a:pt x="25" y="6"/>
                      </a:lnTo>
                      <a:lnTo>
                        <a:pt x="35" y="12"/>
                      </a:lnTo>
                      <a:lnTo>
                        <a:pt x="44" y="21"/>
                      </a:lnTo>
                      <a:lnTo>
                        <a:pt x="51" y="30"/>
                      </a:lnTo>
                      <a:lnTo>
                        <a:pt x="57" y="42"/>
                      </a:lnTo>
                      <a:lnTo>
                        <a:pt x="59" y="54"/>
                      </a:lnTo>
                      <a:lnTo>
                        <a:pt x="59" y="67"/>
                      </a:lnTo>
                      <a:lnTo>
                        <a:pt x="57" y="78"/>
                      </a:lnTo>
                      <a:lnTo>
                        <a:pt x="51" y="90"/>
                      </a:lnTo>
                      <a:lnTo>
                        <a:pt x="44" y="100"/>
                      </a:lnTo>
                      <a:lnTo>
                        <a:pt x="35" y="108"/>
                      </a:lnTo>
                      <a:lnTo>
                        <a:pt x="25" y="115"/>
                      </a:lnTo>
                      <a:lnTo>
                        <a:pt x="13" y="118"/>
                      </a:lnTo>
                      <a:lnTo>
                        <a:pt x="0" y="1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45" name="Line 2573"/>
                <p:cNvSpPr>
                  <a:spLocks noChangeShapeType="1"/>
                </p:cNvSpPr>
                <p:nvPr/>
              </p:nvSpPr>
              <p:spPr bwMode="auto">
                <a:xfrm flipH="1">
                  <a:off x="2907" y="2635"/>
                  <a:ext cx="0" cy="8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46" name="Freeform 2574"/>
                <p:cNvSpPr>
                  <a:spLocks/>
                </p:cNvSpPr>
                <p:nvPr/>
              </p:nvSpPr>
              <p:spPr bwMode="auto">
                <a:xfrm>
                  <a:off x="2886" y="2740"/>
                  <a:ext cx="33" cy="45"/>
                </a:xfrm>
                <a:custGeom>
                  <a:avLst/>
                  <a:gdLst>
                    <a:gd name="T0" fmla="*/ 0 w 200"/>
                    <a:gd name="T1" fmla="*/ 0 h 266"/>
                    <a:gd name="T2" fmla="*/ 0 w 200"/>
                    <a:gd name="T3" fmla="*/ 0 h 266"/>
                    <a:gd name="T4" fmla="*/ 0 w 200"/>
                    <a:gd name="T5" fmla="*/ 0 h 266"/>
                    <a:gd name="T6" fmla="*/ 0 w 200"/>
                    <a:gd name="T7" fmla="*/ 0 h 266"/>
                    <a:gd name="T8" fmla="*/ 0 w 200"/>
                    <a:gd name="T9" fmla="*/ 0 h 266"/>
                    <a:gd name="T10" fmla="*/ 0 w 200"/>
                    <a:gd name="T11" fmla="*/ 0 h 266"/>
                    <a:gd name="T12" fmla="*/ 0 w 200"/>
                    <a:gd name="T13" fmla="*/ 0 h 266"/>
                    <a:gd name="T14" fmla="*/ 0 w 200"/>
                    <a:gd name="T15" fmla="*/ 0 h 266"/>
                    <a:gd name="T16" fmla="*/ 0 w 200"/>
                    <a:gd name="T17" fmla="*/ 0 h 266"/>
                    <a:gd name="T18" fmla="*/ 0 w 200"/>
                    <a:gd name="T19" fmla="*/ 0 h 266"/>
                    <a:gd name="T20" fmla="*/ 0 w 200"/>
                    <a:gd name="T21" fmla="*/ 0 h 266"/>
                    <a:gd name="T22" fmla="*/ 0 w 200"/>
                    <a:gd name="T23" fmla="*/ 0 h 266"/>
                    <a:gd name="T24" fmla="*/ 0 w 200"/>
                    <a:gd name="T25" fmla="*/ 0 h 26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0"/>
                    <a:gd name="T40" fmla="*/ 0 h 266"/>
                    <a:gd name="T41" fmla="*/ 200 w 200"/>
                    <a:gd name="T42" fmla="*/ 266 h 26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0" h="266">
                      <a:moveTo>
                        <a:pt x="0" y="266"/>
                      </a:moveTo>
                      <a:lnTo>
                        <a:pt x="74" y="0"/>
                      </a:lnTo>
                      <a:lnTo>
                        <a:pt x="141" y="0"/>
                      </a:lnTo>
                      <a:lnTo>
                        <a:pt x="170" y="7"/>
                      </a:lnTo>
                      <a:lnTo>
                        <a:pt x="193" y="22"/>
                      </a:lnTo>
                      <a:lnTo>
                        <a:pt x="200" y="44"/>
                      </a:lnTo>
                      <a:lnTo>
                        <a:pt x="200" y="66"/>
                      </a:lnTo>
                      <a:lnTo>
                        <a:pt x="200" y="81"/>
                      </a:lnTo>
                      <a:lnTo>
                        <a:pt x="163" y="214"/>
                      </a:lnTo>
                      <a:lnTo>
                        <a:pt x="149" y="236"/>
                      </a:lnTo>
                      <a:lnTo>
                        <a:pt x="119" y="259"/>
                      </a:lnTo>
                      <a:lnTo>
                        <a:pt x="81" y="266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47" name="Freeform 2575"/>
                <p:cNvSpPr>
                  <a:spLocks/>
                </p:cNvSpPr>
                <p:nvPr/>
              </p:nvSpPr>
              <p:spPr bwMode="auto">
                <a:xfrm>
                  <a:off x="2857" y="2716"/>
                  <a:ext cx="100" cy="100"/>
                </a:xfrm>
                <a:custGeom>
                  <a:avLst/>
                  <a:gdLst>
                    <a:gd name="T0" fmla="*/ 0 w 595"/>
                    <a:gd name="T1" fmla="*/ 0 h 595"/>
                    <a:gd name="T2" fmla="*/ 0 w 595"/>
                    <a:gd name="T3" fmla="*/ 0 h 595"/>
                    <a:gd name="T4" fmla="*/ 0 w 595"/>
                    <a:gd name="T5" fmla="*/ 0 h 595"/>
                    <a:gd name="T6" fmla="*/ 0 w 595"/>
                    <a:gd name="T7" fmla="*/ 0 h 595"/>
                    <a:gd name="T8" fmla="*/ 0 w 595"/>
                    <a:gd name="T9" fmla="*/ 0 h 595"/>
                    <a:gd name="T10" fmla="*/ 0 w 595"/>
                    <a:gd name="T11" fmla="*/ 0 h 595"/>
                    <a:gd name="T12" fmla="*/ 0 w 595"/>
                    <a:gd name="T13" fmla="*/ 0 h 595"/>
                    <a:gd name="T14" fmla="*/ 0 w 595"/>
                    <a:gd name="T15" fmla="*/ 0 h 595"/>
                    <a:gd name="T16" fmla="*/ 0 w 595"/>
                    <a:gd name="T17" fmla="*/ 0 h 595"/>
                    <a:gd name="T18" fmla="*/ 0 w 595"/>
                    <a:gd name="T19" fmla="*/ 0 h 595"/>
                    <a:gd name="T20" fmla="*/ 0 w 595"/>
                    <a:gd name="T21" fmla="*/ 0 h 595"/>
                    <a:gd name="T22" fmla="*/ 0 w 595"/>
                    <a:gd name="T23" fmla="*/ 0 h 595"/>
                    <a:gd name="T24" fmla="*/ 0 w 595"/>
                    <a:gd name="T25" fmla="*/ 0 h 5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95"/>
                    <a:gd name="T40" fmla="*/ 0 h 595"/>
                    <a:gd name="T41" fmla="*/ 595 w 595"/>
                    <a:gd name="T42" fmla="*/ 595 h 5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95" h="595">
                      <a:moveTo>
                        <a:pt x="595" y="298"/>
                      </a:moveTo>
                      <a:lnTo>
                        <a:pt x="555" y="149"/>
                      </a:lnTo>
                      <a:lnTo>
                        <a:pt x="447" y="40"/>
                      </a:lnTo>
                      <a:lnTo>
                        <a:pt x="297" y="0"/>
                      </a:lnTo>
                      <a:lnTo>
                        <a:pt x="149" y="40"/>
                      </a:lnTo>
                      <a:lnTo>
                        <a:pt x="40" y="149"/>
                      </a:lnTo>
                      <a:lnTo>
                        <a:pt x="0" y="298"/>
                      </a:lnTo>
                      <a:lnTo>
                        <a:pt x="40" y="446"/>
                      </a:lnTo>
                      <a:lnTo>
                        <a:pt x="149" y="555"/>
                      </a:lnTo>
                      <a:lnTo>
                        <a:pt x="297" y="595"/>
                      </a:lnTo>
                      <a:lnTo>
                        <a:pt x="447" y="555"/>
                      </a:lnTo>
                      <a:lnTo>
                        <a:pt x="555" y="446"/>
                      </a:lnTo>
                      <a:lnTo>
                        <a:pt x="595" y="29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48" name="Line 2576"/>
                <p:cNvSpPr>
                  <a:spLocks noChangeShapeType="1"/>
                </p:cNvSpPr>
                <p:nvPr/>
              </p:nvSpPr>
              <p:spPr bwMode="auto">
                <a:xfrm flipH="1">
                  <a:off x="3811" y="1348"/>
                  <a:ext cx="36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49" name="Freeform 2577"/>
                <p:cNvSpPr>
                  <a:spLocks/>
                </p:cNvSpPr>
                <p:nvPr/>
              </p:nvSpPr>
              <p:spPr bwMode="auto">
                <a:xfrm>
                  <a:off x="3811" y="1361"/>
                  <a:ext cx="9" cy="20"/>
                </a:xfrm>
                <a:custGeom>
                  <a:avLst/>
                  <a:gdLst>
                    <a:gd name="T0" fmla="*/ 0 w 58"/>
                    <a:gd name="T1" fmla="*/ 0 h 119"/>
                    <a:gd name="T2" fmla="*/ 0 w 58"/>
                    <a:gd name="T3" fmla="*/ 0 h 119"/>
                    <a:gd name="T4" fmla="*/ 0 w 58"/>
                    <a:gd name="T5" fmla="*/ 0 h 119"/>
                    <a:gd name="T6" fmla="*/ 0 w 58"/>
                    <a:gd name="T7" fmla="*/ 0 h 119"/>
                    <a:gd name="T8" fmla="*/ 0 w 58"/>
                    <a:gd name="T9" fmla="*/ 0 h 119"/>
                    <a:gd name="T10" fmla="*/ 0 w 58"/>
                    <a:gd name="T11" fmla="*/ 0 h 119"/>
                    <a:gd name="T12" fmla="*/ 0 w 58"/>
                    <a:gd name="T13" fmla="*/ 0 h 119"/>
                    <a:gd name="T14" fmla="*/ 0 w 58"/>
                    <a:gd name="T15" fmla="*/ 0 h 119"/>
                    <a:gd name="T16" fmla="*/ 0 w 58"/>
                    <a:gd name="T17" fmla="*/ 0 h 119"/>
                    <a:gd name="T18" fmla="*/ 0 w 58"/>
                    <a:gd name="T19" fmla="*/ 0 h 119"/>
                    <a:gd name="T20" fmla="*/ 0 w 58"/>
                    <a:gd name="T21" fmla="*/ 0 h 119"/>
                    <a:gd name="T22" fmla="*/ 0 w 58"/>
                    <a:gd name="T23" fmla="*/ 0 h 119"/>
                    <a:gd name="T24" fmla="*/ 0 w 58"/>
                    <a:gd name="T25" fmla="*/ 0 h 119"/>
                    <a:gd name="T26" fmla="*/ 0 w 58"/>
                    <a:gd name="T27" fmla="*/ 0 h 119"/>
                    <a:gd name="T28" fmla="*/ 0 w 58"/>
                    <a:gd name="T29" fmla="*/ 0 h 119"/>
                    <a:gd name="T30" fmla="*/ 0 w 58"/>
                    <a:gd name="T31" fmla="*/ 0 h 119"/>
                    <a:gd name="T32" fmla="*/ 0 w 58"/>
                    <a:gd name="T33" fmla="*/ 0 h 119"/>
                    <a:gd name="T34" fmla="*/ 0 w 58"/>
                    <a:gd name="T35" fmla="*/ 0 h 11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8"/>
                    <a:gd name="T55" fmla="*/ 0 h 119"/>
                    <a:gd name="T56" fmla="*/ 58 w 58"/>
                    <a:gd name="T57" fmla="*/ 119 h 11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8" h="119">
                      <a:moveTo>
                        <a:pt x="58" y="60"/>
                      </a:moveTo>
                      <a:lnTo>
                        <a:pt x="58" y="119"/>
                      </a:lnTo>
                      <a:lnTo>
                        <a:pt x="46" y="118"/>
                      </a:lnTo>
                      <a:lnTo>
                        <a:pt x="34" y="114"/>
                      </a:lnTo>
                      <a:lnTo>
                        <a:pt x="23" y="108"/>
                      </a:lnTo>
                      <a:lnTo>
                        <a:pt x="15" y="99"/>
                      </a:lnTo>
                      <a:lnTo>
                        <a:pt x="7" y="90"/>
                      </a:lnTo>
                      <a:lnTo>
                        <a:pt x="2" y="78"/>
                      </a:lnTo>
                      <a:lnTo>
                        <a:pt x="0" y="66"/>
                      </a:lnTo>
                      <a:lnTo>
                        <a:pt x="0" y="53"/>
                      </a:lnTo>
                      <a:lnTo>
                        <a:pt x="2" y="42"/>
                      </a:lnTo>
                      <a:lnTo>
                        <a:pt x="7" y="30"/>
                      </a:lnTo>
                      <a:lnTo>
                        <a:pt x="15" y="20"/>
                      </a:lnTo>
                      <a:lnTo>
                        <a:pt x="23" y="12"/>
                      </a:lnTo>
                      <a:lnTo>
                        <a:pt x="34" y="5"/>
                      </a:lnTo>
                      <a:lnTo>
                        <a:pt x="46" y="2"/>
                      </a:lnTo>
                      <a:lnTo>
                        <a:pt x="58" y="0"/>
                      </a:lnTo>
                      <a:lnTo>
                        <a:pt x="58" y="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50" name="Freeform 2578"/>
                <p:cNvSpPr>
                  <a:spLocks/>
                </p:cNvSpPr>
                <p:nvPr/>
              </p:nvSpPr>
              <p:spPr bwMode="auto">
                <a:xfrm>
                  <a:off x="3811" y="1361"/>
                  <a:ext cx="9" cy="20"/>
                </a:xfrm>
                <a:custGeom>
                  <a:avLst/>
                  <a:gdLst>
                    <a:gd name="T0" fmla="*/ 0 w 58"/>
                    <a:gd name="T1" fmla="*/ 0 h 119"/>
                    <a:gd name="T2" fmla="*/ 0 w 58"/>
                    <a:gd name="T3" fmla="*/ 0 h 119"/>
                    <a:gd name="T4" fmla="*/ 0 w 58"/>
                    <a:gd name="T5" fmla="*/ 0 h 119"/>
                    <a:gd name="T6" fmla="*/ 0 w 58"/>
                    <a:gd name="T7" fmla="*/ 0 h 119"/>
                    <a:gd name="T8" fmla="*/ 0 w 58"/>
                    <a:gd name="T9" fmla="*/ 0 h 119"/>
                    <a:gd name="T10" fmla="*/ 0 w 58"/>
                    <a:gd name="T11" fmla="*/ 0 h 119"/>
                    <a:gd name="T12" fmla="*/ 0 w 58"/>
                    <a:gd name="T13" fmla="*/ 0 h 119"/>
                    <a:gd name="T14" fmla="*/ 0 w 58"/>
                    <a:gd name="T15" fmla="*/ 0 h 119"/>
                    <a:gd name="T16" fmla="*/ 0 w 58"/>
                    <a:gd name="T17" fmla="*/ 0 h 119"/>
                    <a:gd name="T18" fmla="*/ 0 w 58"/>
                    <a:gd name="T19" fmla="*/ 0 h 119"/>
                    <a:gd name="T20" fmla="*/ 0 w 58"/>
                    <a:gd name="T21" fmla="*/ 0 h 119"/>
                    <a:gd name="T22" fmla="*/ 0 w 58"/>
                    <a:gd name="T23" fmla="*/ 0 h 119"/>
                    <a:gd name="T24" fmla="*/ 0 w 58"/>
                    <a:gd name="T25" fmla="*/ 0 h 119"/>
                    <a:gd name="T26" fmla="*/ 0 w 58"/>
                    <a:gd name="T27" fmla="*/ 0 h 119"/>
                    <a:gd name="T28" fmla="*/ 0 w 58"/>
                    <a:gd name="T29" fmla="*/ 0 h 119"/>
                    <a:gd name="T30" fmla="*/ 0 w 58"/>
                    <a:gd name="T31" fmla="*/ 0 h 11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8"/>
                    <a:gd name="T49" fmla="*/ 0 h 119"/>
                    <a:gd name="T50" fmla="*/ 58 w 58"/>
                    <a:gd name="T51" fmla="*/ 119 h 11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8" h="119">
                      <a:moveTo>
                        <a:pt x="58" y="119"/>
                      </a:moveTo>
                      <a:lnTo>
                        <a:pt x="46" y="118"/>
                      </a:lnTo>
                      <a:lnTo>
                        <a:pt x="34" y="114"/>
                      </a:lnTo>
                      <a:lnTo>
                        <a:pt x="23" y="108"/>
                      </a:lnTo>
                      <a:lnTo>
                        <a:pt x="15" y="99"/>
                      </a:lnTo>
                      <a:lnTo>
                        <a:pt x="7" y="90"/>
                      </a:lnTo>
                      <a:lnTo>
                        <a:pt x="2" y="78"/>
                      </a:lnTo>
                      <a:lnTo>
                        <a:pt x="0" y="66"/>
                      </a:lnTo>
                      <a:lnTo>
                        <a:pt x="0" y="53"/>
                      </a:lnTo>
                      <a:lnTo>
                        <a:pt x="2" y="42"/>
                      </a:lnTo>
                      <a:lnTo>
                        <a:pt x="7" y="30"/>
                      </a:lnTo>
                      <a:lnTo>
                        <a:pt x="15" y="20"/>
                      </a:lnTo>
                      <a:lnTo>
                        <a:pt x="23" y="12"/>
                      </a:lnTo>
                      <a:lnTo>
                        <a:pt x="34" y="5"/>
                      </a:lnTo>
                      <a:lnTo>
                        <a:pt x="46" y="2"/>
                      </a:lnTo>
                      <a:lnTo>
                        <a:pt x="58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51" name="Freeform 2579"/>
                <p:cNvSpPr>
                  <a:spLocks/>
                </p:cNvSpPr>
                <p:nvPr/>
              </p:nvSpPr>
              <p:spPr bwMode="auto">
                <a:xfrm>
                  <a:off x="3820" y="1361"/>
                  <a:ext cx="83" cy="20"/>
                </a:xfrm>
                <a:custGeom>
                  <a:avLst/>
                  <a:gdLst>
                    <a:gd name="T0" fmla="*/ 0 w 496"/>
                    <a:gd name="T1" fmla="*/ 0 h 119"/>
                    <a:gd name="T2" fmla="*/ 0 w 496"/>
                    <a:gd name="T3" fmla="*/ 0 h 119"/>
                    <a:gd name="T4" fmla="*/ 0 w 496"/>
                    <a:gd name="T5" fmla="*/ 0 h 119"/>
                    <a:gd name="T6" fmla="*/ 0 w 496"/>
                    <a:gd name="T7" fmla="*/ 0 h 119"/>
                    <a:gd name="T8" fmla="*/ 0 w 496"/>
                    <a:gd name="T9" fmla="*/ 0 h 119"/>
                    <a:gd name="T10" fmla="*/ 0 w 496"/>
                    <a:gd name="T11" fmla="*/ 0 h 119"/>
                    <a:gd name="T12" fmla="*/ 0 w 496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96"/>
                    <a:gd name="T22" fmla="*/ 0 h 119"/>
                    <a:gd name="T23" fmla="*/ 496 w 496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96" h="119">
                      <a:moveTo>
                        <a:pt x="0" y="0"/>
                      </a:moveTo>
                      <a:lnTo>
                        <a:pt x="0" y="60"/>
                      </a:lnTo>
                      <a:lnTo>
                        <a:pt x="0" y="119"/>
                      </a:lnTo>
                      <a:lnTo>
                        <a:pt x="496" y="119"/>
                      </a:lnTo>
                      <a:lnTo>
                        <a:pt x="496" y="60"/>
                      </a:lnTo>
                      <a:lnTo>
                        <a:pt x="49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52" name="Freeform 2580"/>
                <p:cNvSpPr>
                  <a:spLocks/>
                </p:cNvSpPr>
                <p:nvPr/>
              </p:nvSpPr>
              <p:spPr bwMode="auto">
                <a:xfrm>
                  <a:off x="3820" y="1361"/>
                  <a:ext cx="83" cy="20"/>
                </a:xfrm>
                <a:custGeom>
                  <a:avLst/>
                  <a:gdLst>
                    <a:gd name="T0" fmla="*/ 0 w 496"/>
                    <a:gd name="T1" fmla="*/ 0 h 119"/>
                    <a:gd name="T2" fmla="*/ 0 w 496"/>
                    <a:gd name="T3" fmla="*/ 0 h 119"/>
                    <a:gd name="T4" fmla="*/ 0 w 496"/>
                    <a:gd name="T5" fmla="*/ 0 h 119"/>
                    <a:gd name="T6" fmla="*/ 0 w 496"/>
                    <a:gd name="T7" fmla="*/ 0 h 119"/>
                    <a:gd name="T8" fmla="*/ 0 w 496"/>
                    <a:gd name="T9" fmla="*/ 0 h 119"/>
                    <a:gd name="T10" fmla="*/ 0 w 496"/>
                    <a:gd name="T11" fmla="*/ 0 h 119"/>
                    <a:gd name="T12" fmla="*/ 0 w 496"/>
                    <a:gd name="T13" fmla="*/ 0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96"/>
                    <a:gd name="T22" fmla="*/ 0 h 119"/>
                    <a:gd name="T23" fmla="*/ 496 w 496"/>
                    <a:gd name="T24" fmla="*/ 119 h 11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96" h="119">
                      <a:moveTo>
                        <a:pt x="0" y="0"/>
                      </a:moveTo>
                      <a:lnTo>
                        <a:pt x="0" y="60"/>
                      </a:lnTo>
                      <a:lnTo>
                        <a:pt x="0" y="119"/>
                      </a:lnTo>
                      <a:lnTo>
                        <a:pt x="496" y="119"/>
                      </a:lnTo>
                      <a:lnTo>
                        <a:pt x="496" y="60"/>
                      </a:lnTo>
                      <a:lnTo>
                        <a:pt x="49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53" name="Freeform 2581"/>
                <p:cNvSpPr>
                  <a:spLocks/>
                </p:cNvSpPr>
                <p:nvPr/>
              </p:nvSpPr>
              <p:spPr bwMode="auto">
                <a:xfrm>
                  <a:off x="3903" y="1361"/>
                  <a:ext cx="10" cy="20"/>
                </a:xfrm>
                <a:custGeom>
                  <a:avLst/>
                  <a:gdLst>
                    <a:gd name="T0" fmla="*/ 0 w 59"/>
                    <a:gd name="T1" fmla="*/ 0 h 119"/>
                    <a:gd name="T2" fmla="*/ 0 w 59"/>
                    <a:gd name="T3" fmla="*/ 0 h 119"/>
                    <a:gd name="T4" fmla="*/ 0 w 59"/>
                    <a:gd name="T5" fmla="*/ 0 h 119"/>
                    <a:gd name="T6" fmla="*/ 0 w 59"/>
                    <a:gd name="T7" fmla="*/ 0 h 119"/>
                    <a:gd name="T8" fmla="*/ 0 w 59"/>
                    <a:gd name="T9" fmla="*/ 0 h 119"/>
                    <a:gd name="T10" fmla="*/ 0 w 59"/>
                    <a:gd name="T11" fmla="*/ 0 h 119"/>
                    <a:gd name="T12" fmla="*/ 0 w 59"/>
                    <a:gd name="T13" fmla="*/ 0 h 119"/>
                    <a:gd name="T14" fmla="*/ 0 w 59"/>
                    <a:gd name="T15" fmla="*/ 0 h 119"/>
                    <a:gd name="T16" fmla="*/ 0 w 59"/>
                    <a:gd name="T17" fmla="*/ 0 h 119"/>
                    <a:gd name="T18" fmla="*/ 0 w 59"/>
                    <a:gd name="T19" fmla="*/ 0 h 119"/>
                    <a:gd name="T20" fmla="*/ 0 w 59"/>
                    <a:gd name="T21" fmla="*/ 0 h 119"/>
                    <a:gd name="T22" fmla="*/ 0 w 59"/>
                    <a:gd name="T23" fmla="*/ 0 h 119"/>
                    <a:gd name="T24" fmla="*/ 0 w 59"/>
                    <a:gd name="T25" fmla="*/ 0 h 119"/>
                    <a:gd name="T26" fmla="*/ 0 w 59"/>
                    <a:gd name="T27" fmla="*/ 0 h 119"/>
                    <a:gd name="T28" fmla="*/ 0 w 59"/>
                    <a:gd name="T29" fmla="*/ 0 h 119"/>
                    <a:gd name="T30" fmla="*/ 0 w 59"/>
                    <a:gd name="T31" fmla="*/ 0 h 119"/>
                    <a:gd name="T32" fmla="*/ 0 w 59"/>
                    <a:gd name="T33" fmla="*/ 0 h 119"/>
                    <a:gd name="T34" fmla="*/ 0 w 59"/>
                    <a:gd name="T35" fmla="*/ 0 h 11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9"/>
                    <a:gd name="T55" fmla="*/ 0 h 119"/>
                    <a:gd name="T56" fmla="*/ 59 w 59"/>
                    <a:gd name="T57" fmla="*/ 119 h 11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9" h="119">
                      <a:moveTo>
                        <a:pt x="0" y="60"/>
                      </a:moveTo>
                      <a:lnTo>
                        <a:pt x="0" y="0"/>
                      </a:lnTo>
                      <a:lnTo>
                        <a:pt x="13" y="2"/>
                      </a:lnTo>
                      <a:lnTo>
                        <a:pt x="25" y="5"/>
                      </a:lnTo>
                      <a:lnTo>
                        <a:pt x="35" y="12"/>
                      </a:lnTo>
                      <a:lnTo>
                        <a:pt x="44" y="20"/>
                      </a:lnTo>
                      <a:lnTo>
                        <a:pt x="52" y="30"/>
                      </a:lnTo>
                      <a:lnTo>
                        <a:pt x="57" y="42"/>
                      </a:lnTo>
                      <a:lnTo>
                        <a:pt x="59" y="53"/>
                      </a:lnTo>
                      <a:lnTo>
                        <a:pt x="59" y="66"/>
                      </a:lnTo>
                      <a:lnTo>
                        <a:pt x="57" y="78"/>
                      </a:lnTo>
                      <a:lnTo>
                        <a:pt x="52" y="90"/>
                      </a:lnTo>
                      <a:lnTo>
                        <a:pt x="44" y="99"/>
                      </a:lnTo>
                      <a:lnTo>
                        <a:pt x="35" y="108"/>
                      </a:lnTo>
                      <a:lnTo>
                        <a:pt x="25" y="114"/>
                      </a:lnTo>
                      <a:lnTo>
                        <a:pt x="13" y="118"/>
                      </a:lnTo>
                      <a:lnTo>
                        <a:pt x="0" y="119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54" name="Freeform 2582"/>
                <p:cNvSpPr>
                  <a:spLocks/>
                </p:cNvSpPr>
                <p:nvPr/>
              </p:nvSpPr>
              <p:spPr bwMode="auto">
                <a:xfrm>
                  <a:off x="3903" y="1361"/>
                  <a:ext cx="10" cy="20"/>
                </a:xfrm>
                <a:custGeom>
                  <a:avLst/>
                  <a:gdLst>
                    <a:gd name="T0" fmla="*/ 0 w 59"/>
                    <a:gd name="T1" fmla="*/ 0 h 119"/>
                    <a:gd name="T2" fmla="*/ 0 w 59"/>
                    <a:gd name="T3" fmla="*/ 0 h 119"/>
                    <a:gd name="T4" fmla="*/ 0 w 59"/>
                    <a:gd name="T5" fmla="*/ 0 h 119"/>
                    <a:gd name="T6" fmla="*/ 0 w 59"/>
                    <a:gd name="T7" fmla="*/ 0 h 119"/>
                    <a:gd name="T8" fmla="*/ 0 w 59"/>
                    <a:gd name="T9" fmla="*/ 0 h 119"/>
                    <a:gd name="T10" fmla="*/ 0 w 59"/>
                    <a:gd name="T11" fmla="*/ 0 h 119"/>
                    <a:gd name="T12" fmla="*/ 0 w 59"/>
                    <a:gd name="T13" fmla="*/ 0 h 119"/>
                    <a:gd name="T14" fmla="*/ 0 w 59"/>
                    <a:gd name="T15" fmla="*/ 0 h 119"/>
                    <a:gd name="T16" fmla="*/ 0 w 59"/>
                    <a:gd name="T17" fmla="*/ 0 h 119"/>
                    <a:gd name="T18" fmla="*/ 0 w 59"/>
                    <a:gd name="T19" fmla="*/ 0 h 119"/>
                    <a:gd name="T20" fmla="*/ 0 w 59"/>
                    <a:gd name="T21" fmla="*/ 0 h 119"/>
                    <a:gd name="T22" fmla="*/ 0 w 59"/>
                    <a:gd name="T23" fmla="*/ 0 h 119"/>
                    <a:gd name="T24" fmla="*/ 0 w 59"/>
                    <a:gd name="T25" fmla="*/ 0 h 119"/>
                    <a:gd name="T26" fmla="*/ 0 w 59"/>
                    <a:gd name="T27" fmla="*/ 0 h 119"/>
                    <a:gd name="T28" fmla="*/ 0 w 59"/>
                    <a:gd name="T29" fmla="*/ 0 h 119"/>
                    <a:gd name="T30" fmla="*/ 0 w 59"/>
                    <a:gd name="T31" fmla="*/ 0 h 11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"/>
                    <a:gd name="T49" fmla="*/ 0 h 119"/>
                    <a:gd name="T50" fmla="*/ 59 w 59"/>
                    <a:gd name="T51" fmla="*/ 119 h 11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" h="119">
                      <a:moveTo>
                        <a:pt x="0" y="0"/>
                      </a:moveTo>
                      <a:lnTo>
                        <a:pt x="13" y="2"/>
                      </a:lnTo>
                      <a:lnTo>
                        <a:pt x="25" y="5"/>
                      </a:lnTo>
                      <a:lnTo>
                        <a:pt x="35" y="12"/>
                      </a:lnTo>
                      <a:lnTo>
                        <a:pt x="44" y="20"/>
                      </a:lnTo>
                      <a:lnTo>
                        <a:pt x="52" y="30"/>
                      </a:lnTo>
                      <a:lnTo>
                        <a:pt x="57" y="42"/>
                      </a:lnTo>
                      <a:lnTo>
                        <a:pt x="59" y="53"/>
                      </a:lnTo>
                      <a:lnTo>
                        <a:pt x="59" y="66"/>
                      </a:lnTo>
                      <a:lnTo>
                        <a:pt x="57" y="78"/>
                      </a:lnTo>
                      <a:lnTo>
                        <a:pt x="52" y="90"/>
                      </a:lnTo>
                      <a:lnTo>
                        <a:pt x="44" y="99"/>
                      </a:lnTo>
                      <a:lnTo>
                        <a:pt x="35" y="108"/>
                      </a:lnTo>
                      <a:lnTo>
                        <a:pt x="25" y="114"/>
                      </a:lnTo>
                      <a:lnTo>
                        <a:pt x="13" y="118"/>
                      </a:lnTo>
                      <a:lnTo>
                        <a:pt x="0" y="1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55" name="Line 2583"/>
                <p:cNvSpPr>
                  <a:spLocks noChangeShapeType="1"/>
                </p:cNvSpPr>
                <p:nvPr/>
              </p:nvSpPr>
              <p:spPr bwMode="auto">
                <a:xfrm>
                  <a:off x="3862" y="1371"/>
                  <a:ext cx="1" cy="8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56" name="Freeform 2584"/>
                <p:cNvSpPr>
                  <a:spLocks/>
                </p:cNvSpPr>
                <p:nvPr/>
              </p:nvSpPr>
              <p:spPr bwMode="auto">
                <a:xfrm>
                  <a:off x="1247" y="1480"/>
                  <a:ext cx="41" cy="62"/>
                </a:xfrm>
                <a:custGeom>
                  <a:avLst/>
                  <a:gdLst>
                    <a:gd name="T0" fmla="*/ 0 w 247"/>
                    <a:gd name="T1" fmla="*/ 0 h 372"/>
                    <a:gd name="T2" fmla="*/ 0 w 247"/>
                    <a:gd name="T3" fmla="*/ 0 h 372"/>
                    <a:gd name="T4" fmla="*/ 0 w 247"/>
                    <a:gd name="T5" fmla="*/ 0 h 372"/>
                    <a:gd name="T6" fmla="*/ 0 60000 65536"/>
                    <a:gd name="T7" fmla="*/ 0 60000 65536"/>
                    <a:gd name="T8" fmla="*/ 0 60000 65536"/>
                    <a:gd name="T9" fmla="*/ 0 w 247"/>
                    <a:gd name="T10" fmla="*/ 0 h 372"/>
                    <a:gd name="T11" fmla="*/ 247 w 247"/>
                    <a:gd name="T12" fmla="*/ 372 h 3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7" h="372">
                      <a:moveTo>
                        <a:pt x="0" y="372"/>
                      </a:moveTo>
                      <a:lnTo>
                        <a:pt x="226" y="0"/>
                      </a:lnTo>
                      <a:lnTo>
                        <a:pt x="247" y="37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57" name="Line 2585"/>
                <p:cNvSpPr>
                  <a:spLocks noChangeShapeType="1"/>
                </p:cNvSpPr>
                <p:nvPr/>
              </p:nvSpPr>
              <p:spPr bwMode="auto">
                <a:xfrm flipH="1">
                  <a:off x="1257" y="1525"/>
                  <a:ext cx="3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58" name="Freeform 2586"/>
                <p:cNvSpPr>
                  <a:spLocks/>
                </p:cNvSpPr>
                <p:nvPr/>
              </p:nvSpPr>
              <p:spPr bwMode="auto">
                <a:xfrm>
                  <a:off x="1832" y="2899"/>
                  <a:ext cx="41" cy="62"/>
                </a:xfrm>
                <a:custGeom>
                  <a:avLst/>
                  <a:gdLst>
                    <a:gd name="T0" fmla="*/ 0 w 248"/>
                    <a:gd name="T1" fmla="*/ 0 h 373"/>
                    <a:gd name="T2" fmla="*/ 0 w 248"/>
                    <a:gd name="T3" fmla="*/ 0 h 373"/>
                    <a:gd name="T4" fmla="*/ 0 w 248"/>
                    <a:gd name="T5" fmla="*/ 0 h 373"/>
                    <a:gd name="T6" fmla="*/ 0 60000 65536"/>
                    <a:gd name="T7" fmla="*/ 0 60000 65536"/>
                    <a:gd name="T8" fmla="*/ 0 60000 65536"/>
                    <a:gd name="T9" fmla="*/ 0 w 248"/>
                    <a:gd name="T10" fmla="*/ 0 h 373"/>
                    <a:gd name="T11" fmla="*/ 248 w 248"/>
                    <a:gd name="T12" fmla="*/ 373 h 3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8" h="373">
                      <a:moveTo>
                        <a:pt x="0" y="373"/>
                      </a:moveTo>
                      <a:lnTo>
                        <a:pt x="227" y="0"/>
                      </a:lnTo>
                      <a:lnTo>
                        <a:pt x="248" y="37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59" name="Line 2587"/>
                <p:cNvSpPr>
                  <a:spLocks noChangeShapeType="1"/>
                </p:cNvSpPr>
                <p:nvPr/>
              </p:nvSpPr>
              <p:spPr bwMode="auto">
                <a:xfrm flipH="1">
                  <a:off x="1843" y="2944"/>
                  <a:ext cx="29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60" name="Line 2588"/>
                <p:cNvSpPr>
                  <a:spLocks noChangeShapeType="1"/>
                </p:cNvSpPr>
                <p:nvPr/>
              </p:nvSpPr>
              <p:spPr bwMode="auto">
                <a:xfrm>
                  <a:off x="1899" y="2941"/>
                  <a:ext cx="2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61" name="Freeform 2589"/>
                <p:cNvSpPr>
                  <a:spLocks/>
                </p:cNvSpPr>
                <p:nvPr/>
              </p:nvSpPr>
              <p:spPr bwMode="auto">
                <a:xfrm>
                  <a:off x="1944" y="2899"/>
                  <a:ext cx="41" cy="62"/>
                </a:xfrm>
                <a:custGeom>
                  <a:avLst/>
                  <a:gdLst>
                    <a:gd name="T0" fmla="*/ 0 w 248"/>
                    <a:gd name="T1" fmla="*/ 0 h 373"/>
                    <a:gd name="T2" fmla="*/ 0 w 248"/>
                    <a:gd name="T3" fmla="*/ 0 h 373"/>
                    <a:gd name="T4" fmla="*/ 0 w 248"/>
                    <a:gd name="T5" fmla="*/ 0 h 373"/>
                    <a:gd name="T6" fmla="*/ 0 60000 65536"/>
                    <a:gd name="T7" fmla="*/ 0 60000 65536"/>
                    <a:gd name="T8" fmla="*/ 0 60000 65536"/>
                    <a:gd name="T9" fmla="*/ 0 w 248"/>
                    <a:gd name="T10" fmla="*/ 0 h 373"/>
                    <a:gd name="T11" fmla="*/ 248 w 248"/>
                    <a:gd name="T12" fmla="*/ 373 h 3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8" h="373">
                      <a:moveTo>
                        <a:pt x="0" y="373"/>
                      </a:moveTo>
                      <a:lnTo>
                        <a:pt x="228" y="0"/>
                      </a:lnTo>
                      <a:lnTo>
                        <a:pt x="248" y="37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62" name="Line 2590"/>
                <p:cNvSpPr>
                  <a:spLocks noChangeShapeType="1"/>
                </p:cNvSpPr>
                <p:nvPr/>
              </p:nvSpPr>
              <p:spPr bwMode="auto">
                <a:xfrm flipH="1">
                  <a:off x="1954" y="2944"/>
                  <a:ext cx="3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63" name="Freeform 2591"/>
                <p:cNvSpPr>
                  <a:spLocks/>
                </p:cNvSpPr>
                <p:nvPr/>
              </p:nvSpPr>
              <p:spPr bwMode="auto">
                <a:xfrm>
                  <a:off x="3559" y="2833"/>
                  <a:ext cx="45" cy="62"/>
                </a:xfrm>
                <a:custGeom>
                  <a:avLst/>
                  <a:gdLst>
                    <a:gd name="T0" fmla="*/ 0 w 268"/>
                    <a:gd name="T1" fmla="*/ 0 h 372"/>
                    <a:gd name="T2" fmla="*/ 0 w 268"/>
                    <a:gd name="T3" fmla="*/ 0 h 372"/>
                    <a:gd name="T4" fmla="*/ 0 w 268"/>
                    <a:gd name="T5" fmla="*/ 0 h 372"/>
                    <a:gd name="T6" fmla="*/ 0 w 268"/>
                    <a:gd name="T7" fmla="*/ 0 h 372"/>
                    <a:gd name="T8" fmla="*/ 0 w 268"/>
                    <a:gd name="T9" fmla="*/ 0 h 372"/>
                    <a:gd name="T10" fmla="*/ 0 w 268"/>
                    <a:gd name="T11" fmla="*/ 0 h 372"/>
                    <a:gd name="T12" fmla="*/ 0 w 268"/>
                    <a:gd name="T13" fmla="*/ 0 h 372"/>
                    <a:gd name="T14" fmla="*/ 0 w 268"/>
                    <a:gd name="T15" fmla="*/ 0 h 372"/>
                    <a:gd name="T16" fmla="*/ 0 w 268"/>
                    <a:gd name="T17" fmla="*/ 0 h 372"/>
                    <a:gd name="T18" fmla="*/ 0 w 268"/>
                    <a:gd name="T19" fmla="*/ 0 h 372"/>
                    <a:gd name="T20" fmla="*/ 0 w 268"/>
                    <a:gd name="T21" fmla="*/ 0 h 37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68"/>
                    <a:gd name="T34" fmla="*/ 0 h 372"/>
                    <a:gd name="T35" fmla="*/ 268 w 268"/>
                    <a:gd name="T36" fmla="*/ 372 h 37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68" h="372">
                      <a:moveTo>
                        <a:pt x="0" y="372"/>
                      </a:moveTo>
                      <a:lnTo>
                        <a:pt x="93" y="0"/>
                      </a:lnTo>
                      <a:lnTo>
                        <a:pt x="206" y="0"/>
                      </a:lnTo>
                      <a:lnTo>
                        <a:pt x="237" y="11"/>
                      </a:lnTo>
                      <a:lnTo>
                        <a:pt x="258" y="31"/>
                      </a:lnTo>
                      <a:lnTo>
                        <a:pt x="268" y="51"/>
                      </a:lnTo>
                      <a:lnTo>
                        <a:pt x="268" y="82"/>
                      </a:lnTo>
                      <a:lnTo>
                        <a:pt x="248" y="124"/>
                      </a:lnTo>
                      <a:lnTo>
                        <a:pt x="227" y="144"/>
                      </a:lnTo>
                      <a:lnTo>
                        <a:pt x="186" y="166"/>
                      </a:lnTo>
                      <a:lnTo>
                        <a:pt x="62" y="16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64" name="Freeform 2592"/>
                <p:cNvSpPr>
                  <a:spLocks/>
                </p:cNvSpPr>
                <p:nvPr/>
              </p:nvSpPr>
              <p:spPr bwMode="auto">
                <a:xfrm>
                  <a:off x="3559" y="2861"/>
                  <a:ext cx="38" cy="34"/>
                </a:xfrm>
                <a:custGeom>
                  <a:avLst/>
                  <a:gdLst>
                    <a:gd name="T0" fmla="*/ 0 w 227"/>
                    <a:gd name="T1" fmla="*/ 0 h 206"/>
                    <a:gd name="T2" fmla="*/ 0 w 227"/>
                    <a:gd name="T3" fmla="*/ 0 h 206"/>
                    <a:gd name="T4" fmla="*/ 0 w 227"/>
                    <a:gd name="T5" fmla="*/ 0 h 206"/>
                    <a:gd name="T6" fmla="*/ 0 w 227"/>
                    <a:gd name="T7" fmla="*/ 0 h 206"/>
                    <a:gd name="T8" fmla="*/ 0 w 227"/>
                    <a:gd name="T9" fmla="*/ 0 h 206"/>
                    <a:gd name="T10" fmla="*/ 0 w 227"/>
                    <a:gd name="T11" fmla="*/ 0 h 206"/>
                    <a:gd name="T12" fmla="*/ 0 w 227"/>
                    <a:gd name="T13" fmla="*/ 0 h 206"/>
                    <a:gd name="T14" fmla="*/ 0 w 227"/>
                    <a:gd name="T15" fmla="*/ 0 h 206"/>
                    <a:gd name="T16" fmla="*/ 0 w 227"/>
                    <a:gd name="T17" fmla="*/ 0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7"/>
                    <a:gd name="T28" fmla="*/ 0 h 206"/>
                    <a:gd name="T29" fmla="*/ 227 w 227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7" h="206">
                      <a:moveTo>
                        <a:pt x="165" y="0"/>
                      </a:moveTo>
                      <a:lnTo>
                        <a:pt x="206" y="20"/>
                      </a:lnTo>
                      <a:lnTo>
                        <a:pt x="227" y="51"/>
                      </a:lnTo>
                      <a:lnTo>
                        <a:pt x="227" y="113"/>
                      </a:lnTo>
                      <a:lnTo>
                        <a:pt x="196" y="155"/>
                      </a:lnTo>
                      <a:lnTo>
                        <a:pt x="175" y="175"/>
                      </a:lnTo>
                      <a:lnTo>
                        <a:pt x="134" y="195"/>
                      </a:lnTo>
                      <a:lnTo>
                        <a:pt x="103" y="206"/>
                      </a:lnTo>
                      <a:lnTo>
                        <a:pt x="0" y="20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65" name="Freeform 2593"/>
                <p:cNvSpPr>
                  <a:spLocks/>
                </p:cNvSpPr>
                <p:nvPr/>
              </p:nvSpPr>
              <p:spPr bwMode="auto">
                <a:xfrm>
                  <a:off x="1951" y="324"/>
                  <a:ext cx="45" cy="62"/>
                </a:xfrm>
                <a:custGeom>
                  <a:avLst/>
                  <a:gdLst>
                    <a:gd name="T0" fmla="*/ 0 w 269"/>
                    <a:gd name="T1" fmla="*/ 0 h 372"/>
                    <a:gd name="T2" fmla="*/ 0 w 269"/>
                    <a:gd name="T3" fmla="*/ 0 h 372"/>
                    <a:gd name="T4" fmla="*/ 0 w 269"/>
                    <a:gd name="T5" fmla="*/ 0 h 372"/>
                    <a:gd name="T6" fmla="*/ 0 w 269"/>
                    <a:gd name="T7" fmla="*/ 0 h 372"/>
                    <a:gd name="T8" fmla="*/ 0 w 269"/>
                    <a:gd name="T9" fmla="*/ 0 h 372"/>
                    <a:gd name="T10" fmla="*/ 0 w 269"/>
                    <a:gd name="T11" fmla="*/ 0 h 372"/>
                    <a:gd name="T12" fmla="*/ 0 w 269"/>
                    <a:gd name="T13" fmla="*/ 0 h 372"/>
                    <a:gd name="T14" fmla="*/ 0 w 269"/>
                    <a:gd name="T15" fmla="*/ 0 h 372"/>
                    <a:gd name="T16" fmla="*/ 0 w 269"/>
                    <a:gd name="T17" fmla="*/ 0 h 372"/>
                    <a:gd name="T18" fmla="*/ 0 w 269"/>
                    <a:gd name="T19" fmla="*/ 0 h 372"/>
                    <a:gd name="T20" fmla="*/ 0 w 269"/>
                    <a:gd name="T21" fmla="*/ 0 h 37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69"/>
                    <a:gd name="T34" fmla="*/ 0 h 372"/>
                    <a:gd name="T35" fmla="*/ 269 w 269"/>
                    <a:gd name="T36" fmla="*/ 372 h 37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69" h="372">
                      <a:moveTo>
                        <a:pt x="0" y="372"/>
                      </a:moveTo>
                      <a:lnTo>
                        <a:pt x="93" y="0"/>
                      </a:lnTo>
                      <a:lnTo>
                        <a:pt x="207" y="0"/>
                      </a:lnTo>
                      <a:lnTo>
                        <a:pt x="238" y="9"/>
                      </a:lnTo>
                      <a:lnTo>
                        <a:pt x="259" y="31"/>
                      </a:lnTo>
                      <a:lnTo>
                        <a:pt x="269" y="51"/>
                      </a:lnTo>
                      <a:lnTo>
                        <a:pt x="269" y="82"/>
                      </a:lnTo>
                      <a:lnTo>
                        <a:pt x="248" y="124"/>
                      </a:lnTo>
                      <a:lnTo>
                        <a:pt x="228" y="144"/>
                      </a:lnTo>
                      <a:lnTo>
                        <a:pt x="186" y="164"/>
                      </a:lnTo>
                      <a:lnTo>
                        <a:pt x="62" y="16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66" name="Freeform 2594"/>
                <p:cNvSpPr>
                  <a:spLocks/>
                </p:cNvSpPr>
                <p:nvPr/>
              </p:nvSpPr>
              <p:spPr bwMode="auto">
                <a:xfrm>
                  <a:off x="1951" y="352"/>
                  <a:ext cx="38" cy="34"/>
                </a:xfrm>
                <a:custGeom>
                  <a:avLst/>
                  <a:gdLst>
                    <a:gd name="T0" fmla="*/ 0 w 228"/>
                    <a:gd name="T1" fmla="*/ 0 h 208"/>
                    <a:gd name="T2" fmla="*/ 0 w 228"/>
                    <a:gd name="T3" fmla="*/ 0 h 208"/>
                    <a:gd name="T4" fmla="*/ 0 w 228"/>
                    <a:gd name="T5" fmla="*/ 0 h 208"/>
                    <a:gd name="T6" fmla="*/ 0 w 228"/>
                    <a:gd name="T7" fmla="*/ 0 h 208"/>
                    <a:gd name="T8" fmla="*/ 0 w 228"/>
                    <a:gd name="T9" fmla="*/ 0 h 208"/>
                    <a:gd name="T10" fmla="*/ 0 w 228"/>
                    <a:gd name="T11" fmla="*/ 0 h 208"/>
                    <a:gd name="T12" fmla="*/ 0 w 228"/>
                    <a:gd name="T13" fmla="*/ 0 h 208"/>
                    <a:gd name="T14" fmla="*/ 0 w 228"/>
                    <a:gd name="T15" fmla="*/ 0 h 208"/>
                    <a:gd name="T16" fmla="*/ 0 w 228"/>
                    <a:gd name="T17" fmla="*/ 0 h 20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8"/>
                    <a:gd name="T28" fmla="*/ 0 h 208"/>
                    <a:gd name="T29" fmla="*/ 228 w 228"/>
                    <a:gd name="T30" fmla="*/ 208 h 20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8" h="208">
                      <a:moveTo>
                        <a:pt x="166" y="0"/>
                      </a:moveTo>
                      <a:lnTo>
                        <a:pt x="207" y="22"/>
                      </a:lnTo>
                      <a:lnTo>
                        <a:pt x="228" y="53"/>
                      </a:lnTo>
                      <a:lnTo>
                        <a:pt x="228" y="115"/>
                      </a:lnTo>
                      <a:lnTo>
                        <a:pt x="197" y="156"/>
                      </a:lnTo>
                      <a:lnTo>
                        <a:pt x="176" y="177"/>
                      </a:lnTo>
                      <a:lnTo>
                        <a:pt x="135" y="197"/>
                      </a:lnTo>
                      <a:lnTo>
                        <a:pt x="104" y="208"/>
                      </a:lnTo>
                      <a:lnTo>
                        <a:pt x="0" y="20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67" name="Freeform 2595"/>
                <p:cNvSpPr>
                  <a:spLocks/>
                </p:cNvSpPr>
                <p:nvPr/>
              </p:nvSpPr>
              <p:spPr bwMode="auto">
                <a:xfrm>
                  <a:off x="2524" y="1480"/>
                  <a:ext cx="41" cy="62"/>
                </a:xfrm>
                <a:custGeom>
                  <a:avLst/>
                  <a:gdLst>
                    <a:gd name="T0" fmla="*/ 0 w 248"/>
                    <a:gd name="T1" fmla="*/ 0 h 372"/>
                    <a:gd name="T2" fmla="*/ 0 w 248"/>
                    <a:gd name="T3" fmla="*/ 0 h 372"/>
                    <a:gd name="T4" fmla="*/ 0 w 248"/>
                    <a:gd name="T5" fmla="*/ 0 h 372"/>
                    <a:gd name="T6" fmla="*/ 0 60000 65536"/>
                    <a:gd name="T7" fmla="*/ 0 60000 65536"/>
                    <a:gd name="T8" fmla="*/ 0 60000 65536"/>
                    <a:gd name="T9" fmla="*/ 0 w 248"/>
                    <a:gd name="T10" fmla="*/ 0 h 372"/>
                    <a:gd name="T11" fmla="*/ 248 w 248"/>
                    <a:gd name="T12" fmla="*/ 372 h 3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8" h="372">
                      <a:moveTo>
                        <a:pt x="0" y="372"/>
                      </a:moveTo>
                      <a:lnTo>
                        <a:pt x="226" y="0"/>
                      </a:lnTo>
                      <a:lnTo>
                        <a:pt x="248" y="37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68" name="Line 2596"/>
                <p:cNvSpPr>
                  <a:spLocks noChangeShapeType="1"/>
                </p:cNvSpPr>
                <p:nvPr/>
              </p:nvSpPr>
              <p:spPr bwMode="auto">
                <a:xfrm flipH="1">
                  <a:off x="2534" y="1525"/>
                  <a:ext cx="29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69" name="Line 2597"/>
                <p:cNvSpPr>
                  <a:spLocks noChangeShapeType="1"/>
                </p:cNvSpPr>
                <p:nvPr/>
              </p:nvSpPr>
              <p:spPr bwMode="auto">
                <a:xfrm>
                  <a:off x="1906" y="329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70" name="Line 2598"/>
                <p:cNvSpPr>
                  <a:spLocks noChangeShapeType="1"/>
                </p:cNvSpPr>
                <p:nvPr/>
              </p:nvSpPr>
              <p:spPr bwMode="auto">
                <a:xfrm>
                  <a:off x="1906" y="329"/>
                  <a:ext cx="1" cy="3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71" name="Freeform 2599"/>
                <p:cNvSpPr>
                  <a:spLocks/>
                </p:cNvSpPr>
                <p:nvPr/>
              </p:nvSpPr>
              <p:spPr bwMode="auto">
                <a:xfrm>
                  <a:off x="1902" y="365"/>
                  <a:ext cx="9" cy="35"/>
                </a:xfrm>
                <a:custGeom>
                  <a:avLst/>
                  <a:gdLst>
                    <a:gd name="T0" fmla="*/ 0 w 53"/>
                    <a:gd name="T1" fmla="*/ 0 h 213"/>
                    <a:gd name="T2" fmla="*/ 0 w 53"/>
                    <a:gd name="T3" fmla="*/ 0 h 213"/>
                    <a:gd name="T4" fmla="*/ 0 w 53"/>
                    <a:gd name="T5" fmla="*/ 0 h 213"/>
                    <a:gd name="T6" fmla="*/ 0 w 53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"/>
                    <a:gd name="T13" fmla="*/ 0 h 213"/>
                    <a:gd name="T14" fmla="*/ 53 w 53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" h="213">
                      <a:moveTo>
                        <a:pt x="53" y="0"/>
                      </a:moveTo>
                      <a:lnTo>
                        <a:pt x="27" y="213"/>
                      </a:lnTo>
                      <a:lnTo>
                        <a:pt x="0" y="0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72" name="Freeform 2600"/>
                <p:cNvSpPr>
                  <a:spLocks/>
                </p:cNvSpPr>
                <p:nvPr/>
              </p:nvSpPr>
              <p:spPr bwMode="auto">
                <a:xfrm>
                  <a:off x="1902" y="365"/>
                  <a:ext cx="9" cy="35"/>
                </a:xfrm>
                <a:custGeom>
                  <a:avLst/>
                  <a:gdLst>
                    <a:gd name="T0" fmla="*/ 0 w 53"/>
                    <a:gd name="T1" fmla="*/ 0 h 213"/>
                    <a:gd name="T2" fmla="*/ 0 w 53"/>
                    <a:gd name="T3" fmla="*/ 0 h 213"/>
                    <a:gd name="T4" fmla="*/ 0 w 53"/>
                    <a:gd name="T5" fmla="*/ 0 h 213"/>
                    <a:gd name="T6" fmla="*/ 0 w 53"/>
                    <a:gd name="T7" fmla="*/ 0 h 2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"/>
                    <a:gd name="T13" fmla="*/ 0 h 213"/>
                    <a:gd name="T14" fmla="*/ 53 w 53"/>
                    <a:gd name="T15" fmla="*/ 213 h 2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" h="213">
                      <a:moveTo>
                        <a:pt x="53" y="0"/>
                      </a:moveTo>
                      <a:lnTo>
                        <a:pt x="27" y="213"/>
                      </a:lnTo>
                      <a:lnTo>
                        <a:pt x="0" y="0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73" name="Line 2601"/>
                <p:cNvSpPr>
                  <a:spLocks noChangeShapeType="1"/>
                </p:cNvSpPr>
                <p:nvPr/>
              </p:nvSpPr>
              <p:spPr bwMode="auto">
                <a:xfrm>
                  <a:off x="2571" y="451"/>
                  <a:ext cx="6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74" name="Freeform 2602"/>
                <p:cNvSpPr>
                  <a:spLocks/>
                </p:cNvSpPr>
                <p:nvPr/>
              </p:nvSpPr>
              <p:spPr bwMode="auto">
                <a:xfrm>
                  <a:off x="2571" y="393"/>
                  <a:ext cx="100" cy="116"/>
                </a:xfrm>
                <a:custGeom>
                  <a:avLst/>
                  <a:gdLst>
                    <a:gd name="T0" fmla="*/ 0 w 603"/>
                    <a:gd name="T1" fmla="*/ 0 h 697"/>
                    <a:gd name="T2" fmla="*/ 0 w 603"/>
                    <a:gd name="T3" fmla="*/ 0 h 697"/>
                    <a:gd name="T4" fmla="*/ 0 w 603"/>
                    <a:gd name="T5" fmla="*/ 0 h 697"/>
                    <a:gd name="T6" fmla="*/ 0 60000 65536"/>
                    <a:gd name="T7" fmla="*/ 0 60000 65536"/>
                    <a:gd name="T8" fmla="*/ 0 60000 65536"/>
                    <a:gd name="T9" fmla="*/ 0 w 603"/>
                    <a:gd name="T10" fmla="*/ 0 h 697"/>
                    <a:gd name="T11" fmla="*/ 603 w 603"/>
                    <a:gd name="T12" fmla="*/ 697 h 6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3" h="697">
                      <a:moveTo>
                        <a:pt x="603" y="0"/>
                      </a:moveTo>
                      <a:lnTo>
                        <a:pt x="201" y="697"/>
                      </a:lnTo>
                      <a:lnTo>
                        <a:pt x="0" y="34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75" name="Freeform 2603"/>
                <p:cNvSpPr>
                  <a:spLocks/>
                </p:cNvSpPr>
                <p:nvPr/>
              </p:nvSpPr>
              <p:spPr bwMode="auto">
                <a:xfrm>
                  <a:off x="2580" y="380"/>
                  <a:ext cx="30" cy="44"/>
                </a:xfrm>
                <a:custGeom>
                  <a:avLst/>
                  <a:gdLst>
                    <a:gd name="T0" fmla="*/ 0 w 178"/>
                    <a:gd name="T1" fmla="*/ 0 h 267"/>
                    <a:gd name="T2" fmla="*/ 0 w 178"/>
                    <a:gd name="T3" fmla="*/ 0 h 267"/>
                    <a:gd name="T4" fmla="*/ 0 w 178"/>
                    <a:gd name="T5" fmla="*/ 0 h 267"/>
                    <a:gd name="T6" fmla="*/ 0 w 178"/>
                    <a:gd name="T7" fmla="*/ 0 h 267"/>
                    <a:gd name="T8" fmla="*/ 0 w 178"/>
                    <a:gd name="T9" fmla="*/ 0 h 267"/>
                    <a:gd name="T10" fmla="*/ 0 w 178"/>
                    <a:gd name="T11" fmla="*/ 0 h 267"/>
                    <a:gd name="T12" fmla="*/ 0 w 178"/>
                    <a:gd name="T13" fmla="*/ 0 h 267"/>
                    <a:gd name="T14" fmla="*/ 0 w 178"/>
                    <a:gd name="T15" fmla="*/ 0 h 267"/>
                    <a:gd name="T16" fmla="*/ 0 w 178"/>
                    <a:gd name="T17" fmla="*/ 0 h 267"/>
                    <a:gd name="T18" fmla="*/ 0 w 178"/>
                    <a:gd name="T19" fmla="*/ 0 h 267"/>
                    <a:gd name="T20" fmla="*/ 0 w 178"/>
                    <a:gd name="T21" fmla="*/ 0 h 267"/>
                    <a:gd name="T22" fmla="*/ 0 w 178"/>
                    <a:gd name="T23" fmla="*/ 0 h 26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78"/>
                    <a:gd name="T37" fmla="*/ 0 h 267"/>
                    <a:gd name="T38" fmla="*/ 178 w 178"/>
                    <a:gd name="T39" fmla="*/ 267 h 26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78" h="267">
                      <a:moveTo>
                        <a:pt x="119" y="267"/>
                      </a:moveTo>
                      <a:lnTo>
                        <a:pt x="0" y="267"/>
                      </a:lnTo>
                      <a:lnTo>
                        <a:pt x="155" y="89"/>
                      </a:lnTo>
                      <a:lnTo>
                        <a:pt x="170" y="67"/>
                      </a:lnTo>
                      <a:lnTo>
                        <a:pt x="178" y="45"/>
                      </a:lnTo>
                      <a:lnTo>
                        <a:pt x="178" y="30"/>
                      </a:lnTo>
                      <a:lnTo>
                        <a:pt x="170" y="15"/>
                      </a:lnTo>
                      <a:lnTo>
                        <a:pt x="148" y="0"/>
                      </a:lnTo>
                      <a:lnTo>
                        <a:pt x="119" y="0"/>
                      </a:lnTo>
                      <a:lnTo>
                        <a:pt x="89" y="7"/>
                      </a:lnTo>
                      <a:lnTo>
                        <a:pt x="67" y="22"/>
                      </a:lnTo>
                      <a:lnTo>
                        <a:pt x="59" y="3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76" name="Freeform 2604"/>
                <p:cNvSpPr>
                  <a:spLocks/>
                </p:cNvSpPr>
                <p:nvPr/>
              </p:nvSpPr>
              <p:spPr bwMode="auto">
                <a:xfrm>
                  <a:off x="2614" y="380"/>
                  <a:ext cx="31" cy="44"/>
                </a:xfrm>
                <a:custGeom>
                  <a:avLst/>
                  <a:gdLst>
                    <a:gd name="T0" fmla="*/ 0 w 185"/>
                    <a:gd name="T1" fmla="*/ 0 h 267"/>
                    <a:gd name="T2" fmla="*/ 0 w 185"/>
                    <a:gd name="T3" fmla="*/ 0 h 267"/>
                    <a:gd name="T4" fmla="*/ 0 w 185"/>
                    <a:gd name="T5" fmla="*/ 0 h 267"/>
                    <a:gd name="T6" fmla="*/ 0 w 185"/>
                    <a:gd name="T7" fmla="*/ 0 h 267"/>
                    <a:gd name="T8" fmla="*/ 0 w 185"/>
                    <a:gd name="T9" fmla="*/ 0 h 267"/>
                    <a:gd name="T10" fmla="*/ 0 w 185"/>
                    <a:gd name="T11" fmla="*/ 0 h 267"/>
                    <a:gd name="T12" fmla="*/ 0 w 185"/>
                    <a:gd name="T13" fmla="*/ 0 h 267"/>
                    <a:gd name="T14" fmla="*/ 0 w 185"/>
                    <a:gd name="T15" fmla="*/ 0 h 267"/>
                    <a:gd name="T16" fmla="*/ 0 w 185"/>
                    <a:gd name="T17" fmla="*/ 0 h 267"/>
                    <a:gd name="T18" fmla="*/ 0 w 185"/>
                    <a:gd name="T19" fmla="*/ 0 h 267"/>
                    <a:gd name="T20" fmla="*/ 0 w 185"/>
                    <a:gd name="T21" fmla="*/ 0 h 267"/>
                    <a:gd name="T22" fmla="*/ 0 w 185"/>
                    <a:gd name="T23" fmla="*/ 0 h 26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85"/>
                    <a:gd name="T37" fmla="*/ 0 h 267"/>
                    <a:gd name="T38" fmla="*/ 185 w 185"/>
                    <a:gd name="T39" fmla="*/ 267 h 26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85" h="267">
                      <a:moveTo>
                        <a:pt x="0" y="267"/>
                      </a:moveTo>
                      <a:lnTo>
                        <a:pt x="67" y="267"/>
                      </a:lnTo>
                      <a:lnTo>
                        <a:pt x="96" y="260"/>
                      </a:lnTo>
                      <a:lnTo>
                        <a:pt x="119" y="245"/>
                      </a:lnTo>
                      <a:lnTo>
                        <a:pt x="134" y="222"/>
                      </a:lnTo>
                      <a:lnTo>
                        <a:pt x="149" y="179"/>
                      </a:lnTo>
                      <a:lnTo>
                        <a:pt x="149" y="156"/>
                      </a:lnTo>
                      <a:lnTo>
                        <a:pt x="141" y="134"/>
                      </a:lnTo>
                      <a:lnTo>
                        <a:pt x="119" y="119"/>
                      </a:lnTo>
                      <a:lnTo>
                        <a:pt x="45" y="119"/>
                      </a:lnTo>
                      <a:lnTo>
                        <a:pt x="74" y="0"/>
                      </a:lnTo>
                      <a:lnTo>
                        <a:pt x="18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77" name="Line 2605"/>
                <p:cNvSpPr>
                  <a:spLocks noChangeShapeType="1"/>
                </p:cNvSpPr>
                <p:nvPr/>
              </p:nvSpPr>
              <p:spPr bwMode="auto">
                <a:xfrm flipV="1">
                  <a:off x="1338" y="793"/>
                  <a:ext cx="60" cy="2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78" name="Freeform 2606"/>
                <p:cNvSpPr>
                  <a:spLocks/>
                </p:cNvSpPr>
                <p:nvPr/>
              </p:nvSpPr>
              <p:spPr bwMode="auto">
                <a:xfrm>
                  <a:off x="1338" y="726"/>
                  <a:ext cx="66" cy="134"/>
                </a:xfrm>
                <a:custGeom>
                  <a:avLst/>
                  <a:gdLst>
                    <a:gd name="T0" fmla="*/ 0 w 397"/>
                    <a:gd name="T1" fmla="*/ 0 h 802"/>
                    <a:gd name="T2" fmla="*/ 0 w 397"/>
                    <a:gd name="T3" fmla="*/ 0 h 802"/>
                    <a:gd name="T4" fmla="*/ 0 w 397"/>
                    <a:gd name="T5" fmla="*/ 0 h 802"/>
                    <a:gd name="T6" fmla="*/ 0 60000 65536"/>
                    <a:gd name="T7" fmla="*/ 0 60000 65536"/>
                    <a:gd name="T8" fmla="*/ 0 60000 65536"/>
                    <a:gd name="T9" fmla="*/ 0 w 397"/>
                    <a:gd name="T10" fmla="*/ 0 h 802"/>
                    <a:gd name="T11" fmla="*/ 397 w 397"/>
                    <a:gd name="T12" fmla="*/ 802 h 80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7" h="802">
                      <a:moveTo>
                        <a:pt x="397" y="0"/>
                      </a:moveTo>
                      <a:lnTo>
                        <a:pt x="331" y="802"/>
                      </a:lnTo>
                      <a:lnTo>
                        <a:pt x="0" y="57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79" name="Freeform 2607"/>
                <p:cNvSpPr>
                  <a:spLocks/>
                </p:cNvSpPr>
                <p:nvPr/>
              </p:nvSpPr>
              <p:spPr bwMode="auto">
                <a:xfrm>
                  <a:off x="1327" y="743"/>
                  <a:ext cx="26" cy="50"/>
                </a:xfrm>
                <a:custGeom>
                  <a:avLst/>
                  <a:gdLst>
                    <a:gd name="T0" fmla="*/ 0 w 151"/>
                    <a:gd name="T1" fmla="*/ 0 h 304"/>
                    <a:gd name="T2" fmla="*/ 0 w 151"/>
                    <a:gd name="T3" fmla="*/ 0 h 304"/>
                    <a:gd name="T4" fmla="*/ 0 w 151"/>
                    <a:gd name="T5" fmla="*/ 0 h 304"/>
                    <a:gd name="T6" fmla="*/ 0 w 151"/>
                    <a:gd name="T7" fmla="*/ 0 h 304"/>
                    <a:gd name="T8" fmla="*/ 0 w 151"/>
                    <a:gd name="T9" fmla="*/ 0 h 304"/>
                    <a:gd name="T10" fmla="*/ 0 w 151"/>
                    <a:gd name="T11" fmla="*/ 0 h 304"/>
                    <a:gd name="T12" fmla="*/ 0 w 151"/>
                    <a:gd name="T13" fmla="*/ 0 h 304"/>
                    <a:gd name="T14" fmla="*/ 0 w 151"/>
                    <a:gd name="T15" fmla="*/ 0 h 304"/>
                    <a:gd name="T16" fmla="*/ 0 w 151"/>
                    <a:gd name="T17" fmla="*/ 0 h 304"/>
                    <a:gd name="T18" fmla="*/ 0 w 151"/>
                    <a:gd name="T19" fmla="*/ 0 h 304"/>
                    <a:gd name="T20" fmla="*/ 0 w 151"/>
                    <a:gd name="T21" fmla="*/ 0 h 304"/>
                    <a:gd name="T22" fmla="*/ 0 w 151"/>
                    <a:gd name="T23" fmla="*/ 0 h 30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51"/>
                    <a:gd name="T37" fmla="*/ 0 h 304"/>
                    <a:gd name="T38" fmla="*/ 151 w 151"/>
                    <a:gd name="T39" fmla="*/ 304 h 30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51" h="304">
                      <a:moveTo>
                        <a:pt x="151" y="253"/>
                      </a:moveTo>
                      <a:lnTo>
                        <a:pt x="44" y="304"/>
                      </a:lnTo>
                      <a:lnTo>
                        <a:pt x="109" y="77"/>
                      </a:lnTo>
                      <a:lnTo>
                        <a:pt x="113" y="50"/>
                      </a:lnTo>
                      <a:lnTo>
                        <a:pt x="110" y="26"/>
                      </a:lnTo>
                      <a:lnTo>
                        <a:pt x="103" y="13"/>
                      </a:lnTo>
                      <a:lnTo>
                        <a:pt x="90" y="3"/>
                      </a:lnTo>
                      <a:lnTo>
                        <a:pt x="64" y="0"/>
                      </a:lnTo>
                      <a:lnTo>
                        <a:pt x="37" y="11"/>
                      </a:lnTo>
                      <a:lnTo>
                        <a:pt x="13" y="32"/>
                      </a:lnTo>
                      <a:lnTo>
                        <a:pt x="0" y="54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80" name="Freeform 2608"/>
                <p:cNvSpPr>
                  <a:spLocks/>
                </p:cNvSpPr>
                <p:nvPr/>
              </p:nvSpPr>
              <p:spPr bwMode="auto">
                <a:xfrm>
                  <a:off x="1357" y="726"/>
                  <a:ext cx="25" cy="53"/>
                </a:xfrm>
                <a:custGeom>
                  <a:avLst/>
                  <a:gdLst>
                    <a:gd name="T0" fmla="*/ 0 w 149"/>
                    <a:gd name="T1" fmla="*/ 0 h 321"/>
                    <a:gd name="T2" fmla="*/ 0 w 149"/>
                    <a:gd name="T3" fmla="*/ 0 h 321"/>
                    <a:gd name="T4" fmla="*/ 0 w 149"/>
                    <a:gd name="T5" fmla="*/ 0 h 321"/>
                    <a:gd name="T6" fmla="*/ 0 w 149"/>
                    <a:gd name="T7" fmla="*/ 0 h 321"/>
                    <a:gd name="T8" fmla="*/ 0 w 149"/>
                    <a:gd name="T9" fmla="*/ 0 h 321"/>
                    <a:gd name="T10" fmla="*/ 0 w 149"/>
                    <a:gd name="T11" fmla="*/ 0 h 321"/>
                    <a:gd name="T12" fmla="*/ 0 w 149"/>
                    <a:gd name="T13" fmla="*/ 0 h 321"/>
                    <a:gd name="T14" fmla="*/ 0 w 149"/>
                    <a:gd name="T15" fmla="*/ 0 h 321"/>
                    <a:gd name="T16" fmla="*/ 0 w 149"/>
                    <a:gd name="T17" fmla="*/ 0 h 321"/>
                    <a:gd name="T18" fmla="*/ 0 w 149"/>
                    <a:gd name="T19" fmla="*/ 0 h 321"/>
                    <a:gd name="T20" fmla="*/ 0 w 149"/>
                    <a:gd name="T21" fmla="*/ 0 h 321"/>
                    <a:gd name="T22" fmla="*/ 0 w 149"/>
                    <a:gd name="T23" fmla="*/ 0 h 32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49"/>
                    <a:gd name="T37" fmla="*/ 0 h 321"/>
                    <a:gd name="T38" fmla="*/ 149 w 149"/>
                    <a:gd name="T39" fmla="*/ 321 h 321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49" h="321">
                      <a:moveTo>
                        <a:pt x="47" y="321"/>
                      </a:moveTo>
                      <a:lnTo>
                        <a:pt x="107" y="292"/>
                      </a:lnTo>
                      <a:lnTo>
                        <a:pt x="130" y="273"/>
                      </a:lnTo>
                      <a:lnTo>
                        <a:pt x="144" y="250"/>
                      </a:lnTo>
                      <a:lnTo>
                        <a:pt x="149" y="223"/>
                      </a:lnTo>
                      <a:lnTo>
                        <a:pt x="143" y="176"/>
                      </a:lnTo>
                      <a:lnTo>
                        <a:pt x="134" y="156"/>
                      </a:lnTo>
                      <a:lnTo>
                        <a:pt x="118" y="140"/>
                      </a:lnTo>
                      <a:lnTo>
                        <a:pt x="91" y="136"/>
                      </a:lnTo>
                      <a:lnTo>
                        <a:pt x="24" y="167"/>
                      </a:lnTo>
                      <a:lnTo>
                        <a:pt x="0" y="47"/>
                      </a:lnTo>
                      <a:lnTo>
                        <a:pt x="10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81" name="Line 2609"/>
                <p:cNvSpPr>
                  <a:spLocks noChangeShapeType="1"/>
                </p:cNvSpPr>
                <p:nvPr/>
              </p:nvSpPr>
              <p:spPr bwMode="auto">
                <a:xfrm>
                  <a:off x="2773" y="2343"/>
                  <a:ext cx="68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82" name="Freeform 2610"/>
                <p:cNvSpPr>
                  <a:spLocks/>
                </p:cNvSpPr>
                <p:nvPr/>
              </p:nvSpPr>
              <p:spPr bwMode="auto">
                <a:xfrm>
                  <a:off x="2773" y="2285"/>
                  <a:ext cx="100" cy="116"/>
                </a:xfrm>
                <a:custGeom>
                  <a:avLst/>
                  <a:gdLst>
                    <a:gd name="T0" fmla="*/ 0 w 603"/>
                    <a:gd name="T1" fmla="*/ 0 h 697"/>
                    <a:gd name="T2" fmla="*/ 0 w 603"/>
                    <a:gd name="T3" fmla="*/ 0 h 697"/>
                    <a:gd name="T4" fmla="*/ 0 w 603"/>
                    <a:gd name="T5" fmla="*/ 0 h 697"/>
                    <a:gd name="T6" fmla="*/ 0 60000 65536"/>
                    <a:gd name="T7" fmla="*/ 0 60000 65536"/>
                    <a:gd name="T8" fmla="*/ 0 60000 65536"/>
                    <a:gd name="T9" fmla="*/ 0 w 603"/>
                    <a:gd name="T10" fmla="*/ 0 h 697"/>
                    <a:gd name="T11" fmla="*/ 603 w 603"/>
                    <a:gd name="T12" fmla="*/ 697 h 6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3" h="697">
                      <a:moveTo>
                        <a:pt x="603" y="0"/>
                      </a:moveTo>
                      <a:lnTo>
                        <a:pt x="201" y="697"/>
                      </a:lnTo>
                      <a:lnTo>
                        <a:pt x="0" y="34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83" name="Freeform 2611"/>
                <p:cNvSpPr>
                  <a:spLocks/>
                </p:cNvSpPr>
                <p:nvPr/>
              </p:nvSpPr>
              <p:spPr bwMode="auto">
                <a:xfrm>
                  <a:off x="2782" y="2271"/>
                  <a:ext cx="30" cy="45"/>
                </a:xfrm>
                <a:custGeom>
                  <a:avLst/>
                  <a:gdLst>
                    <a:gd name="T0" fmla="*/ 0 w 179"/>
                    <a:gd name="T1" fmla="*/ 0 h 268"/>
                    <a:gd name="T2" fmla="*/ 0 w 179"/>
                    <a:gd name="T3" fmla="*/ 0 h 268"/>
                    <a:gd name="T4" fmla="*/ 0 w 179"/>
                    <a:gd name="T5" fmla="*/ 0 h 268"/>
                    <a:gd name="T6" fmla="*/ 0 w 179"/>
                    <a:gd name="T7" fmla="*/ 0 h 268"/>
                    <a:gd name="T8" fmla="*/ 0 w 179"/>
                    <a:gd name="T9" fmla="*/ 0 h 268"/>
                    <a:gd name="T10" fmla="*/ 0 w 179"/>
                    <a:gd name="T11" fmla="*/ 0 h 268"/>
                    <a:gd name="T12" fmla="*/ 0 w 179"/>
                    <a:gd name="T13" fmla="*/ 0 h 268"/>
                    <a:gd name="T14" fmla="*/ 0 w 179"/>
                    <a:gd name="T15" fmla="*/ 0 h 268"/>
                    <a:gd name="T16" fmla="*/ 0 w 179"/>
                    <a:gd name="T17" fmla="*/ 0 h 268"/>
                    <a:gd name="T18" fmla="*/ 0 w 179"/>
                    <a:gd name="T19" fmla="*/ 0 h 268"/>
                    <a:gd name="T20" fmla="*/ 0 w 179"/>
                    <a:gd name="T21" fmla="*/ 0 h 268"/>
                    <a:gd name="T22" fmla="*/ 0 w 179"/>
                    <a:gd name="T23" fmla="*/ 0 h 26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79"/>
                    <a:gd name="T37" fmla="*/ 0 h 268"/>
                    <a:gd name="T38" fmla="*/ 179 w 179"/>
                    <a:gd name="T39" fmla="*/ 268 h 26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79" h="268">
                      <a:moveTo>
                        <a:pt x="119" y="268"/>
                      </a:moveTo>
                      <a:lnTo>
                        <a:pt x="0" y="268"/>
                      </a:lnTo>
                      <a:lnTo>
                        <a:pt x="156" y="90"/>
                      </a:lnTo>
                      <a:lnTo>
                        <a:pt x="171" y="68"/>
                      </a:lnTo>
                      <a:lnTo>
                        <a:pt x="179" y="45"/>
                      </a:lnTo>
                      <a:lnTo>
                        <a:pt x="179" y="30"/>
                      </a:lnTo>
                      <a:lnTo>
                        <a:pt x="171" y="15"/>
                      </a:lnTo>
                      <a:lnTo>
                        <a:pt x="149" y="0"/>
                      </a:lnTo>
                      <a:lnTo>
                        <a:pt x="119" y="0"/>
                      </a:lnTo>
                      <a:lnTo>
                        <a:pt x="90" y="8"/>
                      </a:lnTo>
                      <a:lnTo>
                        <a:pt x="67" y="23"/>
                      </a:lnTo>
                      <a:lnTo>
                        <a:pt x="60" y="3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84" name="Freeform 2612"/>
                <p:cNvSpPr>
                  <a:spLocks/>
                </p:cNvSpPr>
                <p:nvPr/>
              </p:nvSpPr>
              <p:spPr bwMode="auto">
                <a:xfrm>
                  <a:off x="2816" y="2271"/>
                  <a:ext cx="30" cy="45"/>
                </a:xfrm>
                <a:custGeom>
                  <a:avLst/>
                  <a:gdLst>
                    <a:gd name="T0" fmla="*/ 0 w 185"/>
                    <a:gd name="T1" fmla="*/ 0 h 268"/>
                    <a:gd name="T2" fmla="*/ 0 w 185"/>
                    <a:gd name="T3" fmla="*/ 0 h 268"/>
                    <a:gd name="T4" fmla="*/ 0 w 185"/>
                    <a:gd name="T5" fmla="*/ 0 h 268"/>
                    <a:gd name="T6" fmla="*/ 0 w 185"/>
                    <a:gd name="T7" fmla="*/ 0 h 268"/>
                    <a:gd name="T8" fmla="*/ 0 w 185"/>
                    <a:gd name="T9" fmla="*/ 0 h 268"/>
                    <a:gd name="T10" fmla="*/ 0 w 185"/>
                    <a:gd name="T11" fmla="*/ 0 h 268"/>
                    <a:gd name="T12" fmla="*/ 0 w 185"/>
                    <a:gd name="T13" fmla="*/ 0 h 268"/>
                    <a:gd name="T14" fmla="*/ 0 w 185"/>
                    <a:gd name="T15" fmla="*/ 0 h 268"/>
                    <a:gd name="T16" fmla="*/ 0 w 185"/>
                    <a:gd name="T17" fmla="*/ 0 h 268"/>
                    <a:gd name="T18" fmla="*/ 0 w 185"/>
                    <a:gd name="T19" fmla="*/ 0 h 268"/>
                    <a:gd name="T20" fmla="*/ 0 w 185"/>
                    <a:gd name="T21" fmla="*/ 0 h 268"/>
                    <a:gd name="T22" fmla="*/ 0 w 185"/>
                    <a:gd name="T23" fmla="*/ 0 h 26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85"/>
                    <a:gd name="T37" fmla="*/ 0 h 268"/>
                    <a:gd name="T38" fmla="*/ 185 w 185"/>
                    <a:gd name="T39" fmla="*/ 268 h 26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85" h="268">
                      <a:moveTo>
                        <a:pt x="0" y="268"/>
                      </a:moveTo>
                      <a:lnTo>
                        <a:pt x="66" y="268"/>
                      </a:lnTo>
                      <a:lnTo>
                        <a:pt x="96" y="260"/>
                      </a:lnTo>
                      <a:lnTo>
                        <a:pt x="118" y="245"/>
                      </a:lnTo>
                      <a:lnTo>
                        <a:pt x="133" y="223"/>
                      </a:lnTo>
                      <a:lnTo>
                        <a:pt x="148" y="179"/>
                      </a:lnTo>
                      <a:lnTo>
                        <a:pt x="148" y="156"/>
                      </a:lnTo>
                      <a:lnTo>
                        <a:pt x="140" y="134"/>
                      </a:lnTo>
                      <a:lnTo>
                        <a:pt x="118" y="119"/>
                      </a:lnTo>
                      <a:lnTo>
                        <a:pt x="44" y="119"/>
                      </a:lnTo>
                      <a:lnTo>
                        <a:pt x="74" y="0"/>
                      </a:lnTo>
                      <a:lnTo>
                        <a:pt x="18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85" name="Freeform 2613"/>
                <p:cNvSpPr>
                  <a:spLocks/>
                </p:cNvSpPr>
                <p:nvPr/>
              </p:nvSpPr>
              <p:spPr bwMode="auto">
                <a:xfrm>
                  <a:off x="1172" y="2154"/>
                  <a:ext cx="58" cy="67"/>
                </a:xfrm>
                <a:custGeom>
                  <a:avLst/>
                  <a:gdLst>
                    <a:gd name="T0" fmla="*/ 0 w 349"/>
                    <a:gd name="T1" fmla="*/ 0 h 403"/>
                    <a:gd name="T2" fmla="*/ 0 w 349"/>
                    <a:gd name="T3" fmla="*/ 0 h 403"/>
                    <a:gd name="T4" fmla="*/ 0 w 349"/>
                    <a:gd name="T5" fmla="*/ 0 h 403"/>
                    <a:gd name="T6" fmla="*/ 0 60000 65536"/>
                    <a:gd name="T7" fmla="*/ 0 60000 65536"/>
                    <a:gd name="T8" fmla="*/ 0 60000 65536"/>
                    <a:gd name="T9" fmla="*/ 0 w 349"/>
                    <a:gd name="T10" fmla="*/ 0 h 403"/>
                    <a:gd name="T11" fmla="*/ 349 w 349"/>
                    <a:gd name="T12" fmla="*/ 403 h 40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9" h="403">
                      <a:moveTo>
                        <a:pt x="0" y="202"/>
                      </a:moveTo>
                      <a:lnTo>
                        <a:pt x="349" y="0"/>
                      </a:lnTo>
                      <a:lnTo>
                        <a:pt x="349" y="40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86" name="Line 2614"/>
                <p:cNvSpPr>
                  <a:spLocks noChangeShapeType="1"/>
                </p:cNvSpPr>
                <p:nvPr/>
              </p:nvSpPr>
              <p:spPr bwMode="auto">
                <a:xfrm>
                  <a:off x="1172" y="2187"/>
                  <a:ext cx="116" cy="6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87" name="Freeform 2615"/>
                <p:cNvSpPr>
                  <a:spLocks/>
                </p:cNvSpPr>
                <p:nvPr/>
              </p:nvSpPr>
              <p:spPr bwMode="auto">
                <a:xfrm>
                  <a:off x="1251" y="2188"/>
                  <a:ext cx="43" cy="29"/>
                </a:xfrm>
                <a:custGeom>
                  <a:avLst/>
                  <a:gdLst>
                    <a:gd name="T0" fmla="*/ 0 w 262"/>
                    <a:gd name="T1" fmla="*/ 0 h 174"/>
                    <a:gd name="T2" fmla="*/ 0 w 262"/>
                    <a:gd name="T3" fmla="*/ 0 h 174"/>
                    <a:gd name="T4" fmla="*/ 0 w 262"/>
                    <a:gd name="T5" fmla="*/ 0 h 174"/>
                    <a:gd name="T6" fmla="*/ 0 w 262"/>
                    <a:gd name="T7" fmla="*/ 0 h 174"/>
                    <a:gd name="T8" fmla="*/ 0 w 262"/>
                    <a:gd name="T9" fmla="*/ 0 h 174"/>
                    <a:gd name="T10" fmla="*/ 0 w 262"/>
                    <a:gd name="T11" fmla="*/ 0 h 174"/>
                    <a:gd name="T12" fmla="*/ 0 w 262"/>
                    <a:gd name="T13" fmla="*/ 0 h 174"/>
                    <a:gd name="T14" fmla="*/ 0 w 262"/>
                    <a:gd name="T15" fmla="*/ 0 h 174"/>
                    <a:gd name="T16" fmla="*/ 0 w 262"/>
                    <a:gd name="T17" fmla="*/ 0 h 174"/>
                    <a:gd name="T18" fmla="*/ 0 w 262"/>
                    <a:gd name="T19" fmla="*/ 0 h 174"/>
                    <a:gd name="T20" fmla="*/ 0 w 262"/>
                    <a:gd name="T21" fmla="*/ 0 h 174"/>
                    <a:gd name="T22" fmla="*/ 0 w 262"/>
                    <a:gd name="T23" fmla="*/ 0 h 17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2"/>
                    <a:gd name="T37" fmla="*/ 0 h 174"/>
                    <a:gd name="T38" fmla="*/ 262 w 262"/>
                    <a:gd name="T39" fmla="*/ 174 h 17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2" h="174">
                      <a:moveTo>
                        <a:pt x="262" y="58"/>
                      </a:moveTo>
                      <a:lnTo>
                        <a:pt x="262" y="174"/>
                      </a:lnTo>
                      <a:lnTo>
                        <a:pt x="88" y="21"/>
                      </a:lnTo>
                      <a:lnTo>
                        <a:pt x="65" y="7"/>
                      </a:lnTo>
                      <a:lnTo>
                        <a:pt x="44" y="0"/>
                      </a:lnTo>
                      <a:lnTo>
                        <a:pt x="29" y="0"/>
                      </a:lnTo>
                      <a:lnTo>
                        <a:pt x="15" y="7"/>
                      </a:lnTo>
                      <a:lnTo>
                        <a:pt x="0" y="29"/>
                      </a:lnTo>
                      <a:lnTo>
                        <a:pt x="0" y="58"/>
                      </a:lnTo>
                      <a:lnTo>
                        <a:pt x="7" y="88"/>
                      </a:lnTo>
                      <a:lnTo>
                        <a:pt x="22" y="109"/>
                      </a:lnTo>
                      <a:lnTo>
                        <a:pt x="36" y="11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88" name="Freeform 2616"/>
                <p:cNvSpPr>
                  <a:spLocks/>
                </p:cNvSpPr>
                <p:nvPr/>
              </p:nvSpPr>
              <p:spPr bwMode="auto">
                <a:xfrm>
                  <a:off x="1251" y="2154"/>
                  <a:ext cx="43" cy="30"/>
                </a:xfrm>
                <a:custGeom>
                  <a:avLst/>
                  <a:gdLst>
                    <a:gd name="T0" fmla="*/ 0 w 262"/>
                    <a:gd name="T1" fmla="*/ 0 h 182"/>
                    <a:gd name="T2" fmla="*/ 0 w 262"/>
                    <a:gd name="T3" fmla="*/ 0 h 182"/>
                    <a:gd name="T4" fmla="*/ 0 w 262"/>
                    <a:gd name="T5" fmla="*/ 0 h 182"/>
                    <a:gd name="T6" fmla="*/ 0 w 262"/>
                    <a:gd name="T7" fmla="*/ 0 h 182"/>
                    <a:gd name="T8" fmla="*/ 0 w 262"/>
                    <a:gd name="T9" fmla="*/ 0 h 182"/>
                    <a:gd name="T10" fmla="*/ 0 w 262"/>
                    <a:gd name="T11" fmla="*/ 0 h 182"/>
                    <a:gd name="T12" fmla="*/ 0 w 262"/>
                    <a:gd name="T13" fmla="*/ 0 h 182"/>
                    <a:gd name="T14" fmla="*/ 0 w 262"/>
                    <a:gd name="T15" fmla="*/ 0 h 182"/>
                    <a:gd name="T16" fmla="*/ 0 w 262"/>
                    <a:gd name="T17" fmla="*/ 0 h 182"/>
                    <a:gd name="T18" fmla="*/ 0 w 262"/>
                    <a:gd name="T19" fmla="*/ 0 h 182"/>
                    <a:gd name="T20" fmla="*/ 0 w 262"/>
                    <a:gd name="T21" fmla="*/ 0 h 182"/>
                    <a:gd name="T22" fmla="*/ 0 w 262"/>
                    <a:gd name="T23" fmla="*/ 0 h 18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2"/>
                    <a:gd name="T37" fmla="*/ 0 h 182"/>
                    <a:gd name="T38" fmla="*/ 262 w 262"/>
                    <a:gd name="T39" fmla="*/ 182 h 18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2" h="182">
                      <a:moveTo>
                        <a:pt x="262" y="182"/>
                      </a:moveTo>
                      <a:lnTo>
                        <a:pt x="262" y="115"/>
                      </a:lnTo>
                      <a:lnTo>
                        <a:pt x="254" y="86"/>
                      </a:lnTo>
                      <a:lnTo>
                        <a:pt x="239" y="65"/>
                      </a:lnTo>
                      <a:lnTo>
                        <a:pt x="218" y="50"/>
                      </a:lnTo>
                      <a:lnTo>
                        <a:pt x="174" y="36"/>
                      </a:lnTo>
                      <a:lnTo>
                        <a:pt x="153" y="36"/>
                      </a:lnTo>
                      <a:lnTo>
                        <a:pt x="130" y="44"/>
                      </a:lnTo>
                      <a:lnTo>
                        <a:pt x="116" y="65"/>
                      </a:lnTo>
                      <a:lnTo>
                        <a:pt x="116" y="138"/>
                      </a:lnTo>
                      <a:lnTo>
                        <a:pt x="0" y="10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89" name="Freeform 2617"/>
                <p:cNvSpPr>
                  <a:spLocks/>
                </p:cNvSpPr>
                <p:nvPr/>
              </p:nvSpPr>
              <p:spPr bwMode="auto">
                <a:xfrm>
                  <a:off x="2622" y="2612"/>
                  <a:ext cx="67" cy="58"/>
                </a:xfrm>
                <a:custGeom>
                  <a:avLst/>
                  <a:gdLst>
                    <a:gd name="T0" fmla="*/ 0 w 402"/>
                    <a:gd name="T1" fmla="*/ 0 h 349"/>
                    <a:gd name="T2" fmla="*/ 0 w 402"/>
                    <a:gd name="T3" fmla="*/ 0 h 349"/>
                    <a:gd name="T4" fmla="*/ 0 w 402"/>
                    <a:gd name="T5" fmla="*/ 0 h 349"/>
                    <a:gd name="T6" fmla="*/ 0 60000 65536"/>
                    <a:gd name="T7" fmla="*/ 0 60000 65536"/>
                    <a:gd name="T8" fmla="*/ 0 60000 65536"/>
                    <a:gd name="T9" fmla="*/ 0 w 402"/>
                    <a:gd name="T10" fmla="*/ 0 h 349"/>
                    <a:gd name="T11" fmla="*/ 402 w 402"/>
                    <a:gd name="T12" fmla="*/ 349 h 3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2" h="349">
                      <a:moveTo>
                        <a:pt x="201" y="0"/>
                      </a:moveTo>
                      <a:lnTo>
                        <a:pt x="402" y="349"/>
                      </a:lnTo>
                      <a:lnTo>
                        <a:pt x="0" y="34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90" name="Line 2618"/>
                <p:cNvSpPr>
                  <a:spLocks noChangeShapeType="1"/>
                </p:cNvSpPr>
                <p:nvPr/>
              </p:nvSpPr>
              <p:spPr bwMode="auto">
                <a:xfrm flipH="1">
                  <a:off x="2588" y="2612"/>
                  <a:ext cx="67" cy="11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91" name="Freeform 2619"/>
                <p:cNvSpPr>
                  <a:spLocks/>
                </p:cNvSpPr>
                <p:nvPr/>
              </p:nvSpPr>
              <p:spPr bwMode="auto">
                <a:xfrm>
                  <a:off x="2627" y="2692"/>
                  <a:ext cx="24" cy="43"/>
                </a:xfrm>
                <a:custGeom>
                  <a:avLst/>
                  <a:gdLst>
                    <a:gd name="T0" fmla="*/ 0 w 146"/>
                    <a:gd name="T1" fmla="*/ 0 h 261"/>
                    <a:gd name="T2" fmla="*/ 0 w 146"/>
                    <a:gd name="T3" fmla="*/ 0 h 261"/>
                    <a:gd name="T4" fmla="*/ 0 w 146"/>
                    <a:gd name="T5" fmla="*/ 0 h 261"/>
                    <a:gd name="T6" fmla="*/ 0 w 146"/>
                    <a:gd name="T7" fmla="*/ 0 h 261"/>
                    <a:gd name="T8" fmla="*/ 0 w 146"/>
                    <a:gd name="T9" fmla="*/ 0 h 261"/>
                    <a:gd name="T10" fmla="*/ 0 w 146"/>
                    <a:gd name="T11" fmla="*/ 0 h 261"/>
                    <a:gd name="T12" fmla="*/ 0 w 146"/>
                    <a:gd name="T13" fmla="*/ 0 h 261"/>
                    <a:gd name="T14" fmla="*/ 0 w 146"/>
                    <a:gd name="T15" fmla="*/ 0 h 261"/>
                    <a:gd name="T16" fmla="*/ 0 w 146"/>
                    <a:gd name="T17" fmla="*/ 0 h 261"/>
                    <a:gd name="T18" fmla="*/ 0 w 146"/>
                    <a:gd name="T19" fmla="*/ 0 h 261"/>
                    <a:gd name="T20" fmla="*/ 0 w 146"/>
                    <a:gd name="T21" fmla="*/ 0 h 261"/>
                    <a:gd name="T22" fmla="*/ 0 w 146"/>
                    <a:gd name="T23" fmla="*/ 0 h 261"/>
                    <a:gd name="T24" fmla="*/ 0 w 146"/>
                    <a:gd name="T25" fmla="*/ 0 h 261"/>
                    <a:gd name="T26" fmla="*/ 0 w 146"/>
                    <a:gd name="T27" fmla="*/ 0 h 261"/>
                    <a:gd name="T28" fmla="*/ 0 w 146"/>
                    <a:gd name="T29" fmla="*/ 0 h 261"/>
                    <a:gd name="T30" fmla="*/ 0 w 146"/>
                    <a:gd name="T31" fmla="*/ 0 h 261"/>
                    <a:gd name="T32" fmla="*/ 0 w 146"/>
                    <a:gd name="T33" fmla="*/ 0 h 261"/>
                    <a:gd name="T34" fmla="*/ 0 w 146"/>
                    <a:gd name="T35" fmla="*/ 0 h 26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46"/>
                    <a:gd name="T55" fmla="*/ 0 h 261"/>
                    <a:gd name="T56" fmla="*/ 146 w 146"/>
                    <a:gd name="T57" fmla="*/ 261 h 26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46" h="261">
                      <a:moveTo>
                        <a:pt x="146" y="0"/>
                      </a:moveTo>
                      <a:lnTo>
                        <a:pt x="109" y="14"/>
                      </a:lnTo>
                      <a:lnTo>
                        <a:pt x="73" y="43"/>
                      </a:lnTo>
                      <a:lnTo>
                        <a:pt x="44" y="79"/>
                      </a:lnTo>
                      <a:lnTo>
                        <a:pt x="30" y="108"/>
                      </a:lnTo>
                      <a:lnTo>
                        <a:pt x="0" y="211"/>
                      </a:lnTo>
                      <a:lnTo>
                        <a:pt x="0" y="224"/>
                      </a:lnTo>
                      <a:lnTo>
                        <a:pt x="8" y="247"/>
                      </a:lnTo>
                      <a:lnTo>
                        <a:pt x="30" y="261"/>
                      </a:lnTo>
                      <a:lnTo>
                        <a:pt x="52" y="261"/>
                      </a:lnTo>
                      <a:lnTo>
                        <a:pt x="81" y="253"/>
                      </a:lnTo>
                      <a:lnTo>
                        <a:pt x="103" y="239"/>
                      </a:lnTo>
                      <a:lnTo>
                        <a:pt x="117" y="217"/>
                      </a:lnTo>
                      <a:lnTo>
                        <a:pt x="132" y="167"/>
                      </a:lnTo>
                      <a:lnTo>
                        <a:pt x="132" y="144"/>
                      </a:lnTo>
                      <a:lnTo>
                        <a:pt x="124" y="123"/>
                      </a:lnTo>
                      <a:lnTo>
                        <a:pt x="103" y="115"/>
                      </a:lnTo>
                      <a:lnTo>
                        <a:pt x="37" y="11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92" name="Line 2620"/>
                <p:cNvSpPr>
                  <a:spLocks noChangeShapeType="1"/>
                </p:cNvSpPr>
                <p:nvPr/>
              </p:nvSpPr>
              <p:spPr bwMode="auto">
                <a:xfrm flipV="1">
                  <a:off x="2660" y="2733"/>
                  <a:ext cx="1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93" name="Freeform 2621"/>
                <p:cNvSpPr>
                  <a:spLocks/>
                </p:cNvSpPr>
                <p:nvPr/>
              </p:nvSpPr>
              <p:spPr bwMode="auto">
                <a:xfrm>
                  <a:off x="2674" y="2711"/>
                  <a:ext cx="24" cy="24"/>
                </a:xfrm>
                <a:custGeom>
                  <a:avLst/>
                  <a:gdLst>
                    <a:gd name="T0" fmla="*/ 0 w 145"/>
                    <a:gd name="T1" fmla="*/ 0 h 146"/>
                    <a:gd name="T2" fmla="*/ 0 w 145"/>
                    <a:gd name="T3" fmla="*/ 0 h 146"/>
                    <a:gd name="T4" fmla="*/ 0 w 145"/>
                    <a:gd name="T5" fmla="*/ 0 h 146"/>
                    <a:gd name="T6" fmla="*/ 0 w 145"/>
                    <a:gd name="T7" fmla="*/ 0 h 146"/>
                    <a:gd name="T8" fmla="*/ 0 w 145"/>
                    <a:gd name="T9" fmla="*/ 0 h 146"/>
                    <a:gd name="T10" fmla="*/ 0 w 145"/>
                    <a:gd name="T11" fmla="*/ 0 h 146"/>
                    <a:gd name="T12" fmla="*/ 0 w 145"/>
                    <a:gd name="T13" fmla="*/ 0 h 146"/>
                    <a:gd name="T14" fmla="*/ 0 w 145"/>
                    <a:gd name="T15" fmla="*/ 0 h 146"/>
                    <a:gd name="T16" fmla="*/ 0 w 145"/>
                    <a:gd name="T17" fmla="*/ 0 h 146"/>
                    <a:gd name="T18" fmla="*/ 0 w 145"/>
                    <a:gd name="T19" fmla="*/ 0 h 146"/>
                    <a:gd name="T20" fmla="*/ 0 w 145"/>
                    <a:gd name="T21" fmla="*/ 0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5"/>
                    <a:gd name="T34" fmla="*/ 0 h 146"/>
                    <a:gd name="T35" fmla="*/ 145 w 145"/>
                    <a:gd name="T36" fmla="*/ 146 h 14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5" h="146">
                      <a:moveTo>
                        <a:pt x="0" y="146"/>
                      </a:moveTo>
                      <a:lnTo>
                        <a:pt x="58" y="146"/>
                      </a:lnTo>
                      <a:lnTo>
                        <a:pt x="95" y="138"/>
                      </a:lnTo>
                      <a:lnTo>
                        <a:pt x="116" y="124"/>
                      </a:lnTo>
                      <a:lnTo>
                        <a:pt x="131" y="102"/>
                      </a:lnTo>
                      <a:lnTo>
                        <a:pt x="145" y="52"/>
                      </a:lnTo>
                      <a:lnTo>
                        <a:pt x="145" y="29"/>
                      </a:lnTo>
                      <a:lnTo>
                        <a:pt x="137" y="15"/>
                      </a:lnTo>
                      <a:lnTo>
                        <a:pt x="124" y="8"/>
                      </a:lnTo>
                      <a:lnTo>
                        <a:pt x="101" y="0"/>
                      </a:lnTo>
                      <a:lnTo>
                        <a:pt x="7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94" name="Freeform 2622"/>
                <p:cNvSpPr>
                  <a:spLocks/>
                </p:cNvSpPr>
                <p:nvPr/>
              </p:nvSpPr>
              <p:spPr bwMode="auto">
                <a:xfrm>
                  <a:off x="2686" y="2692"/>
                  <a:ext cx="19" cy="19"/>
                </a:xfrm>
                <a:custGeom>
                  <a:avLst/>
                  <a:gdLst>
                    <a:gd name="T0" fmla="*/ 0 w 109"/>
                    <a:gd name="T1" fmla="*/ 0 h 115"/>
                    <a:gd name="T2" fmla="*/ 0 w 109"/>
                    <a:gd name="T3" fmla="*/ 0 h 115"/>
                    <a:gd name="T4" fmla="*/ 0 w 109"/>
                    <a:gd name="T5" fmla="*/ 0 h 115"/>
                    <a:gd name="T6" fmla="*/ 0 w 109"/>
                    <a:gd name="T7" fmla="*/ 0 h 115"/>
                    <a:gd name="T8" fmla="*/ 0 w 109"/>
                    <a:gd name="T9" fmla="*/ 0 h 115"/>
                    <a:gd name="T10" fmla="*/ 0 w 109"/>
                    <a:gd name="T11" fmla="*/ 0 h 115"/>
                    <a:gd name="T12" fmla="*/ 0 w 109"/>
                    <a:gd name="T13" fmla="*/ 0 h 115"/>
                    <a:gd name="T14" fmla="*/ 0 w 109"/>
                    <a:gd name="T15" fmla="*/ 0 h 115"/>
                    <a:gd name="T16" fmla="*/ 0 w 109"/>
                    <a:gd name="T17" fmla="*/ 0 h 115"/>
                    <a:gd name="T18" fmla="*/ 0 w 109"/>
                    <a:gd name="T19" fmla="*/ 0 h 1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9"/>
                    <a:gd name="T31" fmla="*/ 0 h 115"/>
                    <a:gd name="T32" fmla="*/ 109 w 109"/>
                    <a:gd name="T33" fmla="*/ 115 h 1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9" h="115">
                      <a:moveTo>
                        <a:pt x="37" y="115"/>
                      </a:moveTo>
                      <a:lnTo>
                        <a:pt x="65" y="108"/>
                      </a:lnTo>
                      <a:lnTo>
                        <a:pt x="88" y="94"/>
                      </a:lnTo>
                      <a:lnTo>
                        <a:pt x="102" y="72"/>
                      </a:lnTo>
                      <a:lnTo>
                        <a:pt x="109" y="50"/>
                      </a:lnTo>
                      <a:lnTo>
                        <a:pt x="109" y="29"/>
                      </a:lnTo>
                      <a:lnTo>
                        <a:pt x="102" y="14"/>
                      </a:lnTo>
                      <a:lnTo>
                        <a:pt x="95" y="6"/>
                      </a:lnTo>
                      <a:lnTo>
                        <a:pt x="8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95" name="Freeform 2623"/>
                <p:cNvSpPr>
                  <a:spLocks/>
                </p:cNvSpPr>
                <p:nvPr/>
              </p:nvSpPr>
              <p:spPr bwMode="auto">
                <a:xfrm>
                  <a:off x="4474" y="417"/>
                  <a:ext cx="68" cy="58"/>
                </a:xfrm>
                <a:custGeom>
                  <a:avLst/>
                  <a:gdLst>
                    <a:gd name="T0" fmla="*/ 0 w 403"/>
                    <a:gd name="T1" fmla="*/ 0 h 349"/>
                    <a:gd name="T2" fmla="*/ 0 w 403"/>
                    <a:gd name="T3" fmla="*/ 0 h 349"/>
                    <a:gd name="T4" fmla="*/ 0 w 403"/>
                    <a:gd name="T5" fmla="*/ 0 h 349"/>
                    <a:gd name="T6" fmla="*/ 0 60000 65536"/>
                    <a:gd name="T7" fmla="*/ 0 60000 65536"/>
                    <a:gd name="T8" fmla="*/ 0 60000 65536"/>
                    <a:gd name="T9" fmla="*/ 0 w 403"/>
                    <a:gd name="T10" fmla="*/ 0 h 349"/>
                    <a:gd name="T11" fmla="*/ 403 w 403"/>
                    <a:gd name="T12" fmla="*/ 349 h 3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3" h="349">
                      <a:moveTo>
                        <a:pt x="202" y="0"/>
                      </a:moveTo>
                      <a:lnTo>
                        <a:pt x="403" y="349"/>
                      </a:lnTo>
                      <a:lnTo>
                        <a:pt x="0" y="34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96" name="Line 2624"/>
                <p:cNvSpPr>
                  <a:spLocks noChangeShapeType="1"/>
                </p:cNvSpPr>
                <p:nvPr/>
              </p:nvSpPr>
              <p:spPr bwMode="auto">
                <a:xfrm flipH="1">
                  <a:off x="4441" y="417"/>
                  <a:ext cx="67" cy="11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97" name="Freeform 2625"/>
                <p:cNvSpPr>
                  <a:spLocks/>
                </p:cNvSpPr>
                <p:nvPr/>
              </p:nvSpPr>
              <p:spPr bwMode="auto">
                <a:xfrm>
                  <a:off x="4480" y="496"/>
                  <a:ext cx="24" cy="43"/>
                </a:xfrm>
                <a:custGeom>
                  <a:avLst/>
                  <a:gdLst>
                    <a:gd name="T0" fmla="*/ 0 w 145"/>
                    <a:gd name="T1" fmla="*/ 0 h 262"/>
                    <a:gd name="T2" fmla="*/ 0 w 145"/>
                    <a:gd name="T3" fmla="*/ 0 h 262"/>
                    <a:gd name="T4" fmla="*/ 0 w 145"/>
                    <a:gd name="T5" fmla="*/ 0 h 262"/>
                    <a:gd name="T6" fmla="*/ 0 w 145"/>
                    <a:gd name="T7" fmla="*/ 0 h 262"/>
                    <a:gd name="T8" fmla="*/ 0 w 145"/>
                    <a:gd name="T9" fmla="*/ 0 h 262"/>
                    <a:gd name="T10" fmla="*/ 0 w 145"/>
                    <a:gd name="T11" fmla="*/ 0 h 262"/>
                    <a:gd name="T12" fmla="*/ 0 w 145"/>
                    <a:gd name="T13" fmla="*/ 0 h 262"/>
                    <a:gd name="T14" fmla="*/ 0 w 145"/>
                    <a:gd name="T15" fmla="*/ 0 h 262"/>
                    <a:gd name="T16" fmla="*/ 0 w 145"/>
                    <a:gd name="T17" fmla="*/ 0 h 262"/>
                    <a:gd name="T18" fmla="*/ 0 w 145"/>
                    <a:gd name="T19" fmla="*/ 0 h 262"/>
                    <a:gd name="T20" fmla="*/ 0 w 145"/>
                    <a:gd name="T21" fmla="*/ 0 h 262"/>
                    <a:gd name="T22" fmla="*/ 0 w 145"/>
                    <a:gd name="T23" fmla="*/ 0 h 262"/>
                    <a:gd name="T24" fmla="*/ 0 w 145"/>
                    <a:gd name="T25" fmla="*/ 0 h 262"/>
                    <a:gd name="T26" fmla="*/ 0 w 145"/>
                    <a:gd name="T27" fmla="*/ 0 h 262"/>
                    <a:gd name="T28" fmla="*/ 0 w 145"/>
                    <a:gd name="T29" fmla="*/ 0 h 262"/>
                    <a:gd name="T30" fmla="*/ 0 w 145"/>
                    <a:gd name="T31" fmla="*/ 0 h 262"/>
                    <a:gd name="T32" fmla="*/ 0 w 145"/>
                    <a:gd name="T33" fmla="*/ 0 h 262"/>
                    <a:gd name="T34" fmla="*/ 0 w 145"/>
                    <a:gd name="T35" fmla="*/ 0 h 26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45"/>
                    <a:gd name="T55" fmla="*/ 0 h 262"/>
                    <a:gd name="T56" fmla="*/ 145 w 145"/>
                    <a:gd name="T57" fmla="*/ 262 h 26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45" h="262">
                      <a:moveTo>
                        <a:pt x="145" y="0"/>
                      </a:moveTo>
                      <a:lnTo>
                        <a:pt x="109" y="15"/>
                      </a:lnTo>
                      <a:lnTo>
                        <a:pt x="72" y="44"/>
                      </a:lnTo>
                      <a:lnTo>
                        <a:pt x="43" y="80"/>
                      </a:lnTo>
                      <a:lnTo>
                        <a:pt x="28" y="109"/>
                      </a:lnTo>
                      <a:lnTo>
                        <a:pt x="0" y="212"/>
                      </a:lnTo>
                      <a:lnTo>
                        <a:pt x="0" y="226"/>
                      </a:lnTo>
                      <a:lnTo>
                        <a:pt x="7" y="248"/>
                      </a:lnTo>
                      <a:lnTo>
                        <a:pt x="28" y="262"/>
                      </a:lnTo>
                      <a:lnTo>
                        <a:pt x="51" y="262"/>
                      </a:lnTo>
                      <a:lnTo>
                        <a:pt x="80" y="254"/>
                      </a:lnTo>
                      <a:lnTo>
                        <a:pt x="101" y="241"/>
                      </a:lnTo>
                      <a:lnTo>
                        <a:pt x="116" y="218"/>
                      </a:lnTo>
                      <a:lnTo>
                        <a:pt x="130" y="168"/>
                      </a:lnTo>
                      <a:lnTo>
                        <a:pt x="130" y="145"/>
                      </a:lnTo>
                      <a:lnTo>
                        <a:pt x="124" y="124"/>
                      </a:lnTo>
                      <a:lnTo>
                        <a:pt x="101" y="117"/>
                      </a:lnTo>
                      <a:lnTo>
                        <a:pt x="36" y="11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98" name="Line 2626"/>
                <p:cNvSpPr>
                  <a:spLocks noChangeShapeType="1"/>
                </p:cNvSpPr>
                <p:nvPr/>
              </p:nvSpPr>
              <p:spPr bwMode="auto">
                <a:xfrm flipV="1">
                  <a:off x="4513" y="537"/>
                  <a:ext cx="1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99" name="Freeform 2627"/>
                <p:cNvSpPr>
                  <a:spLocks/>
                </p:cNvSpPr>
                <p:nvPr/>
              </p:nvSpPr>
              <p:spPr bwMode="auto">
                <a:xfrm>
                  <a:off x="4527" y="515"/>
                  <a:ext cx="24" cy="24"/>
                </a:xfrm>
                <a:custGeom>
                  <a:avLst/>
                  <a:gdLst>
                    <a:gd name="T0" fmla="*/ 0 w 145"/>
                    <a:gd name="T1" fmla="*/ 0 h 145"/>
                    <a:gd name="T2" fmla="*/ 0 w 145"/>
                    <a:gd name="T3" fmla="*/ 0 h 145"/>
                    <a:gd name="T4" fmla="*/ 0 w 145"/>
                    <a:gd name="T5" fmla="*/ 0 h 145"/>
                    <a:gd name="T6" fmla="*/ 0 w 145"/>
                    <a:gd name="T7" fmla="*/ 0 h 145"/>
                    <a:gd name="T8" fmla="*/ 0 w 145"/>
                    <a:gd name="T9" fmla="*/ 0 h 145"/>
                    <a:gd name="T10" fmla="*/ 0 w 145"/>
                    <a:gd name="T11" fmla="*/ 0 h 145"/>
                    <a:gd name="T12" fmla="*/ 0 w 145"/>
                    <a:gd name="T13" fmla="*/ 0 h 145"/>
                    <a:gd name="T14" fmla="*/ 0 w 145"/>
                    <a:gd name="T15" fmla="*/ 0 h 145"/>
                    <a:gd name="T16" fmla="*/ 0 w 145"/>
                    <a:gd name="T17" fmla="*/ 0 h 145"/>
                    <a:gd name="T18" fmla="*/ 0 w 145"/>
                    <a:gd name="T19" fmla="*/ 0 h 145"/>
                    <a:gd name="T20" fmla="*/ 0 w 145"/>
                    <a:gd name="T21" fmla="*/ 0 h 14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5"/>
                    <a:gd name="T34" fmla="*/ 0 h 145"/>
                    <a:gd name="T35" fmla="*/ 145 w 145"/>
                    <a:gd name="T36" fmla="*/ 145 h 14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5" h="145">
                      <a:moveTo>
                        <a:pt x="0" y="145"/>
                      </a:moveTo>
                      <a:lnTo>
                        <a:pt x="57" y="145"/>
                      </a:lnTo>
                      <a:lnTo>
                        <a:pt x="94" y="137"/>
                      </a:lnTo>
                      <a:lnTo>
                        <a:pt x="116" y="124"/>
                      </a:lnTo>
                      <a:lnTo>
                        <a:pt x="130" y="101"/>
                      </a:lnTo>
                      <a:lnTo>
                        <a:pt x="145" y="51"/>
                      </a:lnTo>
                      <a:lnTo>
                        <a:pt x="145" y="28"/>
                      </a:lnTo>
                      <a:lnTo>
                        <a:pt x="138" y="15"/>
                      </a:lnTo>
                      <a:lnTo>
                        <a:pt x="124" y="7"/>
                      </a:lnTo>
                      <a:lnTo>
                        <a:pt x="101" y="0"/>
                      </a:lnTo>
                      <a:lnTo>
                        <a:pt x="7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00" name="Freeform 2628"/>
                <p:cNvSpPr>
                  <a:spLocks/>
                </p:cNvSpPr>
                <p:nvPr/>
              </p:nvSpPr>
              <p:spPr bwMode="auto">
                <a:xfrm>
                  <a:off x="4539" y="496"/>
                  <a:ext cx="18" cy="19"/>
                </a:xfrm>
                <a:custGeom>
                  <a:avLst/>
                  <a:gdLst>
                    <a:gd name="T0" fmla="*/ 0 w 109"/>
                    <a:gd name="T1" fmla="*/ 0 h 117"/>
                    <a:gd name="T2" fmla="*/ 0 w 109"/>
                    <a:gd name="T3" fmla="*/ 0 h 117"/>
                    <a:gd name="T4" fmla="*/ 0 w 109"/>
                    <a:gd name="T5" fmla="*/ 0 h 117"/>
                    <a:gd name="T6" fmla="*/ 0 w 109"/>
                    <a:gd name="T7" fmla="*/ 0 h 117"/>
                    <a:gd name="T8" fmla="*/ 0 w 109"/>
                    <a:gd name="T9" fmla="*/ 0 h 117"/>
                    <a:gd name="T10" fmla="*/ 0 w 109"/>
                    <a:gd name="T11" fmla="*/ 0 h 117"/>
                    <a:gd name="T12" fmla="*/ 0 w 109"/>
                    <a:gd name="T13" fmla="*/ 0 h 117"/>
                    <a:gd name="T14" fmla="*/ 0 w 109"/>
                    <a:gd name="T15" fmla="*/ 0 h 117"/>
                    <a:gd name="T16" fmla="*/ 0 w 109"/>
                    <a:gd name="T17" fmla="*/ 0 h 117"/>
                    <a:gd name="T18" fmla="*/ 0 w 109"/>
                    <a:gd name="T19" fmla="*/ 0 h 11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9"/>
                    <a:gd name="T31" fmla="*/ 0 h 117"/>
                    <a:gd name="T32" fmla="*/ 109 w 109"/>
                    <a:gd name="T33" fmla="*/ 117 h 11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9" h="117">
                      <a:moveTo>
                        <a:pt x="37" y="117"/>
                      </a:moveTo>
                      <a:lnTo>
                        <a:pt x="66" y="109"/>
                      </a:lnTo>
                      <a:lnTo>
                        <a:pt x="87" y="95"/>
                      </a:lnTo>
                      <a:lnTo>
                        <a:pt x="102" y="73"/>
                      </a:lnTo>
                      <a:lnTo>
                        <a:pt x="109" y="51"/>
                      </a:lnTo>
                      <a:lnTo>
                        <a:pt x="109" y="30"/>
                      </a:lnTo>
                      <a:lnTo>
                        <a:pt x="102" y="15"/>
                      </a:lnTo>
                      <a:lnTo>
                        <a:pt x="94" y="8"/>
                      </a:lnTo>
                      <a:lnTo>
                        <a:pt x="8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01" name="Freeform 2629"/>
                <p:cNvSpPr>
                  <a:spLocks/>
                </p:cNvSpPr>
                <p:nvPr/>
              </p:nvSpPr>
              <p:spPr bwMode="auto">
                <a:xfrm>
                  <a:off x="4436" y="775"/>
                  <a:ext cx="58" cy="67"/>
                </a:xfrm>
                <a:custGeom>
                  <a:avLst/>
                  <a:gdLst>
                    <a:gd name="T0" fmla="*/ 0 w 348"/>
                    <a:gd name="T1" fmla="*/ 0 h 403"/>
                    <a:gd name="T2" fmla="*/ 0 w 348"/>
                    <a:gd name="T3" fmla="*/ 0 h 403"/>
                    <a:gd name="T4" fmla="*/ 0 w 348"/>
                    <a:gd name="T5" fmla="*/ 0 h 403"/>
                    <a:gd name="T6" fmla="*/ 0 60000 65536"/>
                    <a:gd name="T7" fmla="*/ 0 60000 65536"/>
                    <a:gd name="T8" fmla="*/ 0 60000 65536"/>
                    <a:gd name="T9" fmla="*/ 0 w 348"/>
                    <a:gd name="T10" fmla="*/ 0 h 403"/>
                    <a:gd name="T11" fmla="*/ 348 w 348"/>
                    <a:gd name="T12" fmla="*/ 403 h 40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8" h="403">
                      <a:moveTo>
                        <a:pt x="0" y="202"/>
                      </a:moveTo>
                      <a:lnTo>
                        <a:pt x="348" y="0"/>
                      </a:lnTo>
                      <a:lnTo>
                        <a:pt x="348" y="40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02" name="Line 2630"/>
                <p:cNvSpPr>
                  <a:spLocks noChangeShapeType="1"/>
                </p:cNvSpPr>
                <p:nvPr/>
              </p:nvSpPr>
              <p:spPr bwMode="auto">
                <a:xfrm>
                  <a:off x="4436" y="808"/>
                  <a:ext cx="116" cy="6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03" name="Freeform 2631"/>
                <p:cNvSpPr>
                  <a:spLocks/>
                </p:cNvSpPr>
                <p:nvPr/>
              </p:nvSpPr>
              <p:spPr bwMode="auto">
                <a:xfrm>
                  <a:off x="4515" y="809"/>
                  <a:ext cx="44" cy="29"/>
                </a:xfrm>
                <a:custGeom>
                  <a:avLst/>
                  <a:gdLst>
                    <a:gd name="T0" fmla="*/ 0 w 262"/>
                    <a:gd name="T1" fmla="*/ 0 h 174"/>
                    <a:gd name="T2" fmla="*/ 0 w 262"/>
                    <a:gd name="T3" fmla="*/ 0 h 174"/>
                    <a:gd name="T4" fmla="*/ 0 w 262"/>
                    <a:gd name="T5" fmla="*/ 0 h 174"/>
                    <a:gd name="T6" fmla="*/ 0 w 262"/>
                    <a:gd name="T7" fmla="*/ 0 h 174"/>
                    <a:gd name="T8" fmla="*/ 0 w 262"/>
                    <a:gd name="T9" fmla="*/ 0 h 174"/>
                    <a:gd name="T10" fmla="*/ 0 w 262"/>
                    <a:gd name="T11" fmla="*/ 0 h 174"/>
                    <a:gd name="T12" fmla="*/ 0 w 262"/>
                    <a:gd name="T13" fmla="*/ 0 h 174"/>
                    <a:gd name="T14" fmla="*/ 0 w 262"/>
                    <a:gd name="T15" fmla="*/ 0 h 174"/>
                    <a:gd name="T16" fmla="*/ 0 w 262"/>
                    <a:gd name="T17" fmla="*/ 0 h 174"/>
                    <a:gd name="T18" fmla="*/ 0 w 262"/>
                    <a:gd name="T19" fmla="*/ 0 h 174"/>
                    <a:gd name="T20" fmla="*/ 0 w 262"/>
                    <a:gd name="T21" fmla="*/ 0 h 174"/>
                    <a:gd name="T22" fmla="*/ 0 w 262"/>
                    <a:gd name="T23" fmla="*/ 0 h 17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2"/>
                    <a:gd name="T37" fmla="*/ 0 h 174"/>
                    <a:gd name="T38" fmla="*/ 262 w 262"/>
                    <a:gd name="T39" fmla="*/ 174 h 17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2" h="174">
                      <a:moveTo>
                        <a:pt x="262" y="58"/>
                      </a:moveTo>
                      <a:lnTo>
                        <a:pt x="262" y="174"/>
                      </a:lnTo>
                      <a:lnTo>
                        <a:pt x="88" y="21"/>
                      </a:lnTo>
                      <a:lnTo>
                        <a:pt x="65" y="8"/>
                      </a:lnTo>
                      <a:lnTo>
                        <a:pt x="44" y="0"/>
                      </a:lnTo>
                      <a:lnTo>
                        <a:pt x="30" y="0"/>
                      </a:lnTo>
                      <a:lnTo>
                        <a:pt x="15" y="8"/>
                      </a:lnTo>
                      <a:lnTo>
                        <a:pt x="0" y="29"/>
                      </a:lnTo>
                      <a:lnTo>
                        <a:pt x="0" y="58"/>
                      </a:lnTo>
                      <a:lnTo>
                        <a:pt x="8" y="88"/>
                      </a:lnTo>
                      <a:lnTo>
                        <a:pt x="23" y="109"/>
                      </a:lnTo>
                      <a:lnTo>
                        <a:pt x="36" y="11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04" name="Freeform 2632"/>
                <p:cNvSpPr>
                  <a:spLocks/>
                </p:cNvSpPr>
                <p:nvPr/>
              </p:nvSpPr>
              <p:spPr bwMode="auto">
                <a:xfrm>
                  <a:off x="4515" y="775"/>
                  <a:ext cx="44" cy="30"/>
                </a:xfrm>
                <a:custGeom>
                  <a:avLst/>
                  <a:gdLst>
                    <a:gd name="T0" fmla="*/ 0 w 262"/>
                    <a:gd name="T1" fmla="*/ 0 h 182"/>
                    <a:gd name="T2" fmla="*/ 0 w 262"/>
                    <a:gd name="T3" fmla="*/ 0 h 182"/>
                    <a:gd name="T4" fmla="*/ 0 w 262"/>
                    <a:gd name="T5" fmla="*/ 0 h 182"/>
                    <a:gd name="T6" fmla="*/ 0 w 262"/>
                    <a:gd name="T7" fmla="*/ 0 h 182"/>
                    <a:gd name="T8" fmla="*/ 0 w 262"/>
                    <a:gd name="T9" fmla="*/ 0 h 182"/>
                    <a:gd name="T10" fmla="*/ 0 w 262"/>
                    <a:gd name="T11" fmla="*/ 0 h 182"/>
                    <a:gd name="T12" fmla="*/ 0 w 262"/>
                    <a:gd name="T13" fmla="*/ 0 h 182"/>
                    <a:gd name="T14" fmla="*/ 0 w 262"/>
                    <a:gd name="T15" fmla="*/ 0 h 182"/>
                    <a:gd name="T16" fmla="*/ 0 w 262"/>
                    <a:gd name="T17" fmla="*/ 0 h 182"/>
                    <a:gd name="T18" fmla="*/ 0 w 262"/>
                    <a:gd name="T19" fmla="*/ 0 h 182"/>
                    <a:gd name="T20" fmla="*/ 0 w 262"/>
                    <a:gd name="T21" fmla="*/ 0 h 182"/>
                    <a:gd name="T22" fmla="*/ 0 w 262"/>
                    <a:gd name="T23" fmla="*/ 0 h 18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2"/>
                    <a:gd name="T37" fmla="*/ 0 h 182"/>
                    <a:gd name="T38" fmla="*/ 262 w 262"/>
                    <a:gd name="T39" fmla="*/ 182 h 18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2" h="182">
                      <a:moveTo>
                        <a:pt x="262" y="182"/>
                      </a:moveTo>
                      <a:lnTo>
                        <a:pt x="262" y="115"/>
                      </a:lnTo>
                      <a:lnTo>
                        <a:pt x="254" y="87"/>
                      </a:lnTo>
                      <a:lnTo>
                        <a:pt x="241" y="65"/>
                      </a:lnTo>
                      <a:lnTo>
                        <a:pt x="218" y="50"/>
                      </a:lnTo>
                      <a:lnTo>
                        <a:pt x="174" y="36"/>
                      </a:lnTo>
                      <a:lnTo>
                        <a:pt x="153" y="36"/>
                      </a:lnTo>
                      <a:lnTo>
                        <a:pt x="132" y="44"/>
                      </a:lnTo>
                      <a:lnTo>
                        <a:pt x="117" y="65"/>
                      </a:lnTo>
                      <a:lnTo>
                        <a:pt x="117" y="138"/>
                      </a:lnTo>
                      <a:lnTo>
                        <a:pt x="0" y="10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05" name="Line 2633"/>
                <p:cNvSpPr>
                  <a:spLocks noChangeShapeType="1"/>
                </p:cNvSpPr>
                <p:nvPr/>
              </p:nvSpPr>
              <p:spPr bwMode="auto">
                <a:xfrm flipV="1">
                  <a:off x="3964" y="727"/>
                  <a:ext cx="1" cy="6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06" name="Freeform 2634"/>
                <p:cNvSpPr>
                  <a:spLocks/>
                </p:cNvSpPr>
                <p:nvPr/>
              </p:nvSpPr>
              <p:spPr bwMode="auto">
                <a:xfrm>
                  <a:off x="3906" y="694"/>
                  <a:ext cx="117" cy="101"/>
                </a:xfrm>
                <a:custGeom>
                  <a:avLst/>
                  <a:gdLst>
                    <a:gd name="T0" fmla="*/ 0 w 696"/>
                    <a:gd name="T1" fmla="*/ 0 h 604"/>
                    <a:gd name="T2" fmla="*/ 0 w 696"/>
                    <a:gd name="T3" fmla="*/ 0 h 604"/>
                    <a:gd name="T4" fmla="*/ 0 w 696"/>
                    <a:gd name="T5" fmla="*/ 0 h 604"/>
                    <a:gd name="T6" fmla="*/ 0 60000 65536"/>
                    <a:gd name="T7" fmla="*/ 0 60000 65536"/>
                    <a:gd name="T8" fmla="*/ 0 60000 65536"/>
                    <a:gd name="T9" fmla="*/ 0 w 696"/>
                    <a:gd name="T10" fmla="*/ 0 h 604"/>
                    <a:gd name="T11" fmla="*/ 696 w 696"/>
                    <a:gd name="T12" fmla="*/ 604 h 6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96" h="604">
                      <a:moveTo>
                        <a:pt x="0" y="0"/>
                      </a:moveTo>
                      <a:lnTo>
                        <a:pt x="696" y="402"/>
                      </a:lnTo>
                      <a:lnTo>
                        <a:pt x="348" y="60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07" name="Freeform 2635"/>
                <p:cNvSpPr>
                  <a:spLocks/>
                </p:cNvSpPr>
                <p:nvPr/>
              </p:nvSpPr>
              <p:spPr bwMode="auto">
                <a:xfrm>
                  <a:off x="3893" y="755"/>
                  <a:ext cx="44" cy="30"/>
                </a:xfrm>
                <a:custGeom>
                  <a:avLst/>
                  <a:gdLst>
                    <a:gd name="T0" fmla="*/ 0 w 266"/>
                    <a:gd name="T1" fmla="*/ 0 h 178"/>
                    <a:gd name="T2" fmla="*/ 0 w 266"/>
                    <a:gd name="T3" fmla="*/ 0 h 178"/>
                    <a:gd name="T4" fmla="*/ 0 w 266"/>
                    <a:gd name="T5" fmla="*/ 0 h 178"/>
                    <a:gd name="T6" fmla="*/ 0 w 266"/>
                    <a:gd name="T7" fmla="*/ 0 h 178"/>
                    <a:gd name="T8" fmla="*/ 0 w 266"/>
                    <a:gd name="T9" fmla="*/ 0 h 178"/>
                    <a:gd name="T10" fmla="*/ 0 w 266"/>
                    <a:gd name="T11" fmla="*/ 0 h 178"/>
                    <a:gd name="T12" fmla="*/ 0 w 266"/>
                    <a:gd name="T13" fmla="*/ 0 h 178"/>
                    <a:gd name="T14" fmla="*/ 0 w 266"/>
                    <a:gd name="T15" fmla="*/ 0 h 178"/>
                    <a:gd name="T16" fmla="*/ 0 w 266"/>
                    <a:gd name="T17" fmla="*/ 0 h 178"/>
                    <a:gd name="T18" fmla="*/ 0 w 266"/>
                    <a:gd name="T19" fmla="*/ 0 h 178"/>
                    <a:gd name="T20" fmla="*/ 0 w 266"/>
                    <a:gd name="T21" fmla="*/ 0 h 178"/>
                    <a:gd name="T22" fmla="*/ 0 w 266"/>
                    <a:gd name="T23" fmla="*/ 0 h 1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6"/>
                    <a:gd name="T37" fmla="*/ 0 h 178"/>
                    <a:gd name="T38" fmla="*/ 266 w 266"/>
                    <a:gd name="T39" fmla="*/ 178 h 17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6" h="178">
                      <a:moveTo>
                        <a:pt x="266" y="59"/>
                      </a:moveTo>
                      <a:lnTo>
                        <a:pt x="266" y="178"/>
                      </a:lnTo>
                      <a:lnTo>
                        <a:pt x="89" y="22"/>
                      </a:lnTo>
                      <a:lnTo>
                        <a:pt x="67" y="7"/>
                      </a:lnTo>
                      <a:lnTo>
                        <a:pt x="44" y="0"/>
                      </a:lnTo>
                      <a:lnTo>
                        <a:pt x="30" y="0"/>
                      </a:lnTo>
                      <a:lnTo>
                        <a:pt x="15" y="7"/>
                      </a:lnTo>
                      <a:lnTo>
                        <a:pt x="0" y="29"/>
                      </a:lnTo>
                      <a:lnTo>
                        <a:pt x="0" y="59"/>
                      </a:lnTo>
                      <a:lnTo>
                        <a:pt x="8" y="88"/>
                      </a:lnTo>
                      <a:lnTo>
                        <a:pt x="23" y="111"/>
                      </a:lnTo>
                      <a:lnTo>
                        <a:pt x="38" y="11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08" name="Freeform 2636"/>
                <p:cNvSpPr>
                  <a:spLocks/>
                </p:cNvSpPr>
                <p:nvPr/>
              </p:nvSpPr>
              <p:spPr bwMode="auto">
                <a:xfrm>
                  <a:off x="3893" y="721"/>
                  <a:ext cx="44" cy="31"/>
                </a:xfrm>
                <a:custGeom>
                  <a:avLst/>
                  <a:gdLst>
                    <a:gd name="T0" fmla="*/ 0 w 266"/>
                    <a:gd name="T1" fmla="*/ 0 h 185"/>
                    <a:gd name="T2" fmla="*/ 0 w 266"/>
                    <a:gd name="T3" fmla="*/ 0 h 185"/>
                    <a:gd name="T4" fmla="*/ 0 w 266"/>
                    <a:gd name="T5" fmla="*/ 0 h 185"/>
                    <a:gd name="T6" fmla="*/ 0 w 266"/>
                    <a:gd name="T7" fmla="*/ 0 h 185"/>
                    <a:gd name="T8" fmla="*/ 0 w 266"/>
                    <a:gd name="T9" fmla="*/ 0 h 185"/>
                    <a:gd name="T10" fmla="*/ 0 w 266"/>
                    <a:gd name="T11" fmla="*/ 0 h 185"/>
                    <a:gd name="T12" fmla="*/ 0 w 266"/>
                    <a:gd name="T13" fmla="*/ 0 h 185"/>
                    <a:gd name="T14" fmla="*/ 0 w 266"/>
                    <a:gd name="T15" fmla="*/ 0 h 185"/>
                    <a:gd name="T16" fmla="*/ 0 w 266"/>
                    <a:gd name="T17" fmla="*/ 0 h 185"/>
                    <a:gd name="T18" fmla="*/ 0 w 266"/>
                    <a:gd name="T19" fmla="*/ 0 h 185"/>
                    <a:gd name="T20" fmla="*/ 0 w 266"/>
                    <a:gd name="T21" fmla="*/ 0 h 185"/>
                    <a:gd name="T22" fmla="*/ 0 w 266"/>
                    <a:gd name="T23" fmla="*/ 0 h 1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6"/>
                    <a:gd name="T37" fmla="*/ 0 h 185"/>
                    <a:gd name="T38" fmla="*/ 266 w 266"/>
                    <a:gd name="T39" fmla="*/ 185 h 18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6" h="185">
                      <a:moveTo>
                        <a:pt x="266" y="185"/>
                      </a:moveTo>
                      <a:lnTo>
                        <a:pt x="266" y="119"/>
                      </a:lnTo>
                      <a:lnTo>
                        <a:pt x="259" y="89"/>
                      </a:lnTo>
                      <a:lnTo>
                        <a:pt x="245" y="67"/>
                      </a:lnTo>
                      <a:lnTo>
                        <a:pt x="223" y="53"/>
                      </a:lnTo>
                      <a:lnTo>
                        <a:pt x="178" y="38"/>
                      </a:lnTo>
                      <a:lnTo>
                        <a:pt x="155" y="38"/>
                      </a:lnTo>
                      <a:lnTo>
                        <a:pt x="134" y="45"/>
                      </a:lnTo>
                      <a:lnTo>
                        <a:pt x="119" y="67"/>
                      </a:lnTo>
                      <a:lnTo>
                        <a:pt x="119" y="141"/>
                      </a:lnTo>
                      <a:lnTo>
                        <a:pt x="0" y="1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09" name="Line 2637"/>
                <p:cNvSpPr>
                  <a:spLocks noChangeShapeType="1"/>
                </p:cNvSpPr>
                <p:nvPr/>
              </p:nvSpPr>
              <p:spPr bwMode="auto">
                <a:xfrm>
                  <a:off x="4219" y="1290"/>
                  <a:ext cx="6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10" name="Freeform 2638"/>
                <p:cNvSpPr>
                  <a:spLocks/>
                </p:cNvSpPr>
                <p:nvPr/>
              </p:nvSpPr>
              <p:spPr bwMode="auto">
                <a:xfrm>
                  <a:off x="4219" y="1232"/>
                  <a:ext cx="100" cy="116"/>
                </a:xfrm>
                <a:custGeom>
                  <a:avLst/>
                  <a:gdLst>
                    <a:gd name="T0" fmla="*/ 0 w 602"/>
                    <a:gd name="T1" fmla="*/ 0 h 695"/>
                    <a:gd name="T2" fmla="*/ 0 w 602"/>
                    <a:gd name="T3" fmla="*/ 0 h 695"/>
                    <a:gd name="T4" fmla="*/ 0 w 602"/>
                    <a:gd name="T5" fmla="*/ 0 h 695"/>
                    <a:gd name="T6" fmla="*/ 0 60000 65536"/>
                    <a:gd name="T7" fmla="*/ 0 60000 65536"/>
                    <a:gd name="T8" fmla="*/ 0 60000 65536"/>
                    <a:gd name="T9" fmla="*/ 0 w 602"/>
                    <a:gd name="T10" fmla="*/ 0 h 695"/>
                    <a:gd name="T11" fmla="*/ 602 w 602"/>
                    <a:gd name="T12" fmla="*/ 695 h 6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2" h="695">
                      <a:moveTo>
                        <a:pt x="602" y="0"/>
                      </a:moveTo>
                      <a:lnTo>
                        <a:pt x="201" y="695"/>
                      </a:lnTo>
                      <a:lnTo>
                        <a:pt x="0" y="34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11" name="Freeform 2639"/>
                <p:cNvSpPr>
                  <a:spLocks/>
                </p:cNvSpPr>
                <p:nvPr/>
              </p:nvSpPr>
              <p:spPr bwMode="auto">
                <a:xfrm>
                  <a:off x="4211" y="1238"/>
                  <a:ext cx="25" cy="25"/>
                </a:xfrm>
                <a:custGeom>
                  <a:avLst/>
                  <a:gdLst>
                    <a:gd name="T0" fmla="*/ 0 w 149"/>
                    <a:gd name="T1" fmla="*/ 0 h 148"/>
                    <a:gd name="T2" fmla="*/ 0 w 149"/>
                    <a:gd name="T3" fmla="*/ 0 h 148"/>
                    <a:gd name="T4" fmla="*/ 0 w 149"/>
                    <a:gd name="T5" fmla="*/ 0 h 148"/>
                    <a:gd name="T6" fmla="*/ 0 w 149"/>
                    <a:gd name="T7" fmla="*/ 0 h 148"/>
                    <a:gd name="T8" fmla="*/ 0 w 149"/>
                    <a:gd name="T9" fmla="*/ 0 h 148"/>
                    <a:gd name="T10" fmla="*/ 0 w 149"/>
                    <a:gd name="T11" fmla="*/ 0 h 148"/>
                    <a:gd name="T12" fmla="*/ 0 w 149"/>
                    <a:gd name="T13" fmla="*/ 0 h 148"/>
                    <a:gd name="T14" fmla="*/ 0 w 149"/>
                    <a:gd name="T15" fmla="*/ 0 h 148"/>
                    <a:gd name="T16" fmla="*/ 0 w 149"/>
                    <a:gd name="T17" fmla="*/ 0 h 148"/>
                    <a:gd name="T18" fmla="*/ 0 w 149"/>
                    <a:gd name="T19" fmla="*/ 0 h 148"/>
                    <a:gd name="T20" fmla="*/ 0 w 149"/>
                    <a:gd name="T21" fmla="*/ 0 h 1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9"/>
                    <a:gd name="T34" fmla="*/ 0 h 148"/>
                    <a:gd name="T35" fmla="*/ 149 w 149"/>
                    <a:gd name="T36" fmla="*/ 148 h 14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9" h="148">
                      <a:moveTo>
                        <a:pt x="0" y="148"/>
                      </a:moveTo>
                      <a:lnTo>
                        <a:pt x="60" y="148"/>
                      </a:lnTo>
                      <a:lnTo>
                        <a:pt x="96" y="141"/>
                      </a:lnTo>
                      <a:lnTo>
                        <a:pt x="119" y="126"/>
                      </a:lnTo>
                      <a:lnTo>
                        <a:pt x="134" y="103"/>
                      </a:lnTo>
                      <a:lnTo>
                        <a:pt x="149" y="52"/>
                      </a:lnTo>
                      <a:lnTo>
                        <a:pt x="149" y="29"/>
                      </a:lnTo>
                      <a:lnTo>
                        <a:pt x="141" y="14"/>
                      </a:lnTo>
                      <a:lnTo>
                        <a:pt x="126" y="7"/>
                      </a:lnTo>
                      <a:lnTo>
                        <a:pt x="104" y="0"/>
                      </a:lnTo>
                      <a:lnTo>
                        <a:pt x="7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12" name="Freeform 2640"/>
                <p:cNvSpPr>
                  <a:spLocks/>
                </p:cNvSpPr>
                <p:nvPr/>
              </p:nvSpPr>
              <p:spPr bwMode="auto">
                <a:xfrm>
                  <a:off x="4224" y="1219"/>
                  <a:ext cx="18" cy="19"/>
                </a:xfrm>
                <a:custGeom>
                  <a:avLst/>
                  <a:gdLst>
                    <a:gd name="T0" fmla="*/ 0 w 111"/>
                    <a:gd name="T1" fmla="*/ 0 h 118"/>
                    <a:gd name="T2" fmla="*/ 0 w 111"/>
                    <a:gd name="T3" fmla="*/ 0 h 118"/>
                    <a:gd name="T4" fmla="*/ 0 w 111"/>
                    <a:gd name="T5" fmla="*/ 0 h 118"/>
                    <a:gd name="T6" fmla="*/ 0 w 111"/>
                    <a:gd name="T7" fmla="*/ 0 h 118"/>
                    <a:gd name="T8" fmla="*/ 0 w 111"/>
                    <a:gd name="T9" fmla="*/ 0 h 118"/>
                    <a:gd name="T10" fmla="*/ 0 w 111"/>
                    <a:gd name="T11" fmla="*/ 0 h 118"/>
                    <a:gd name="T12" fmla="*/ 0 w 111"/>
                    <a:gd name="T13" fmla="*/ 0 h 118"/>
                    <a:gd name="T14" fmla="*/ 0 w 111"/>
                    <a:gd name="T15" fmla="*/ 0 h 118"/>
                    <a:gd name="T16" fmla="*/ 0 w 111"/>
                    <a:gd name="T17" fmla="*/ 0 h 118"/>
                    <a:gd name="T18" fmla="*/ 0 w 111"/>
                    <a:gd name="T19" fmla="*/ 0 h 1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11"/>
                    <a:gd name="T31" fmla="*/ 0 h 118"/>
                    <a:gd name="T32" fmla="*/ 111 w 111"/>
                    <a:gd name="T33" fmla="*/ 118 h 1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11" h="118">
                      <a:moveTo>
                        <a:pt x="37" y="118"/>
                      </a:moveTo>
                      <a:lnTo>
                        <a:pt x="67" y="111"/>
                      </a:lnTo>
                      <a:lnTo>
                        <a:pt x="88" y="96"/>
                      </a:lnTo>
                      <a:lnTo>
                        <a:pt x="103" y="74"/>
                      </a:lnTo>
                      <a:lnTo>
                        <a:pt x="111" y="51"/>
                      </a:lnTo>
                      <a:lnTo>
                        <a:pt x="111" y="30"/>
                      </a:lnTo>
                      <a:lnTo>
                        <a:pt x="103" y="15"/>
                      </a:lnTo>
                      <a:lnTo>
                        <a:pt x="96" y="7"/>
                      </a:lnTo>
                      <a:lnTo>
                        <a:pt x="8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13" name="Line 2641"/>
                <p:cNvSpPr>
                  <a:spLocks noChangeShapeType="1"/>
                </p:cNvSpPr>
                <p:nvPr/>
              </p:nvSpPr>
              <p:spPr bwMode="auto">
                <a:xfrm flipV="1">
                  <a:off x="4247" y="1261"/>
                  <a:ext cx="1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14" name="Freeform 2642"/>
                <p:cNvSpPr>
                  <a:spLocks/>
                </p:cNvSpPr>
                <p:nvPr/>
              </p:nvSpPr>
              <p:spPr bwMode="auto">
                <a:xfrm>
                  <a:off x="4263" y="1219"/>
                  <a:ext cx="30" cy="44"/>
                </a:xfrm>
                <a:custGeom>
                  <a:avLst/>
                  <a:gdLst>
                    <a:gd name="T0" fmla="*/ 0 w 177"/>
                    <a:gd name="T1" fmla="*/ 0 h 266"/>
                    <a:gd name="T2" fmla="*/ 0 w 177"/>
                    <a:gd name="T3" fmla="*/ 0 h 266"/>
                    <a:gd name="T4" fmla="*/ 0 w 177"/>
                    <a:gd name="T5" fmla="*/ 0 h 266"/>
                    <a:gd name="T6" fmla="*/ 0 w 177"/>
                    <a:gd name="T7" fmla="*/ 0 h 266"/>
                    <a:gd name="T8" fmla="*/ 0 w 177"/>
                    <a:gd name="T9" fmla="*/ 0 h 266"/>
                    <a:gd name="T10" fmla="*/ 0 w 177"/>
                    <a:gd name="T11" fmla="*/ 0 h 266"/>
                    <a:gd name="T12" fmla="*/ 0 w 177"/>
                    <a:gd name="T13" fmla="*/ 0 h 266"/>
                    <a:gd name="T14" fmla="*/ 0 w 177"/>
                    <a:gd name="T15" fmla="*/ 0 h 266"/>
                    <a:gd name="T16" fmla="*/ 0 w 177"/>
                    <a:gd name="T17" fmla="*/ 0 h 266"/>
                    <a:gd name="T18" fmla="*/ 0 w 177"/>
                    <a:gd name="T19" fmla="*/ 0 h 266"/>
                    <a:gd name="T20" fmla="*/ 0 w 177"/>
                    <a:gd name="T21" fmla="*/ 0 h 266"/>
                    <a:gd name="T22" fmla="*/ 0 w 177"/>
                    <a:gd name="T23" fmla="*/ 0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77"/>
                    <a:gd name="T37" fmla="*/ 0 h 266"/>
                    <a:gd name="T38" fmla="*/ 177 w 17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77" h="266">
                      <a:moveTo>
                        <a:pt x="119" y="266"/>
                      </a:moveTo>
                      <a:lnTo>
                        <a:pt x="0" y="266"/>
                      </a:lnTo>
                      <a:lnTo>
                        <a:pt x="155" y="89"/>
                      </a:lnTo>
                      <a:lnTo>
                        <a:pt x="170" y="66"/>
                      </a:lnTo>
                      <a:lnTo>
                        <a:pt x="177" y="44"/>
                      </a:lnTo>
                      <a:lnTo>
                        <a:pt x="177" y="30"/>
                      </a:lnTo>
                      <a:lnTo>
                        <a:pt x="170" y="15"/>
                      </a:lnTo>
                      <a:lnTo>
                        <a:pt x="148" y="0"/>
                      </a:lnTo>
                      <a:lnTo>
                        <a:pt x="119" y="0"/>
                      </a:lnTo>
                      <a:lnTo>
                        <a:pt x="89" y="7"/>
                      </a:lnTo>
                      <a:lnTo>
                        <a:pt x="67" y="22"/>
                      </a:lnTo>
                      <a:lnTo>
                        <a:pt x="60" y="3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15" name="Rectangle 2643"/>
                <p:cNvSpPr>
                  <a:spLocks noChangeArrowheads="1"/>
                </p:cNvSpPr>
                <p:nvPr/>
              </p:nvSpPr>
              <p:spPr bwMode="auto">
                <a:xfrm>
                  <a:off x="3443" y="262"/>
                  <a:ext cx="395" cy="11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816" name="Line 2644"/>
                <p:cNvSpPr>
                  <a:spLocks noChangeShapeType="1"/>
                </p:cNvSpPr>
                <p:nvPr/>
              </p:nvSpPr>
              <p:spPr bwMode="auto">
                <a:xfrm>
                  <a:off x="3589" y="262"/>
                  <a:ext cx="1" cy="11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17" name="Line 2645"/>
                <p:cNvSpPr>
                  <a:spLocks noChangeShapeType="1"/>
                </p:cNvSpPr>
                <p:nvPr/>
              </p:nvSpPr>
              <p:spPr bwMode="auto">
                <a:xfrm>
                  <a:off x="3752" y="262"/>
                  <a:ext cx="1" cy="11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18" name="Line 2646"/>
                <p:cNvSpPr>
                  <a:spLocks noChangeShapeType="1"/>
                </p:cNvSpPr>
                <p:nvPr/>
              </p:nvSpPr>
              <p:spPr bwMode="auto">
                <a:xfrm flipV="1">
                  <a:off x="3472" y="278"/>
                  <a:ext cx="86" cy="8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19" name="Line 2647"/>
                <p:cNvSpPr>
                  <a:spLocks noChangeShapeType="1"/>
                </p:cNvSpPr>
                <p:nvPr/>
              </p:nvSpPr>
              <p:spPr bwMode="auto">
                <a:xfrm flipH="1">
                  <a:off x="3514" y="278"/>
                  <a:ext cx="44" cy="1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20" name="Freeform 2648"/>
                <p:cNvSpPr>
                  <a:spLocks/>
                </p:cNvSpPr>
                <p:nvPr/>
              </p:nvSpPr>
              <p:spPr bwMode="auto">
                <a:xfrm>
                  <a:off x="3617" y="303"/>
                  <a:ext cx="23" cy="43"/>
                </a:xfrm>
                <a:custGeom>
                  <a:avLst/>
                  <a:gdLst>
                    <a:gd name="T0" fmla="*/ 0 w 137"/>
                    <a:gd name="T1" fmla="*/ 0 h 261"/>
                    <a:gd name="T2" fmla="*/ 0 w 137"/>
                    <a:gd name="T3" fmla="*/ 0 h 261"/>
                    <a:gd name="T4" fmla="*/ 0 w 137"/>
                    <a:gd name="T5" fmla="*/ 0 h 261"/>
                    <a:gd name="T6" fmla="*/ 0 w 137"/>
                    <a:gd name="T7" fmla="*/ 0 h 261"/>
                    <a:gd name="T8" fmla="*/ 0 w 137"/>
                    <a:gd name="T9" fmla="*/ 0 h 261"/>
                    <a:gd name="T10" fmla="*/ 0 w 137"/>
                    <a:gd name="T11" fmla="*/ 0 h 261"/>
                    <a:gd name="T12" fmla="*/ 0 w 137"/>
                    <a:gd name="T13" fmla="*/ 0 h 261"/>
                    <a:gd name="T14" fmla="*/ 0 w 137"/>
                    <a:gd name="T15" fmla="*/ 0 h 261"/>
                    <a:gd name="T16" fmla="*/ 0 w 137"/>
                    <a:gd name="T17" fmla="*/ 0 h 261"/>
                    <a:gd name="T18" fmla="*/ 0 w 137"/>
                    <a:gd name="T19" fmla="*/ 0 h 261"/>
                    <a:gd name="T20" fmla="*/ 0 w 137"/>
                    <a:gd name="T21" fmla="*/ 0 h 261"/>
                    <a:gd name="T22" fmla="*/ 0 w 137"/>
                    <a:gd name="T23" fmla="*/ 0 h 261"/>
                    <a:gd name="T24" fmla="*/ 0 w 137"/>
                    <a:gd name="T25" fmla="*/ 0 h 261"/>
                    <a:gd name="T26" fmla="*/ 0 w 137"/>
                    <a:gd name="T27" fmla="*/ 0 h 261"/>
                    <a:gd name="T28" fmla="*/ 0 w 137"/>
                    <a:gd name="T29" fmla="*/ 0 h 261"/>
                    <a:gd name="T30" fmla="*/ 0 w 137"/>
                    <a:gd name="T31" fmla="*/ 0 h 261"/>
                    <a:gd name="T32" fmla="*/ 0 w 137"/>
                    <a:gd name="T33" fmla="*/ 0 h 261"/>
                    <a:gd name="T34" fmla="*/ 0 w 137"/>
                    <a:gd name="T35" fmla="*/ 0 h 261"/>
                    <a:gd name="T36" fmla="*/ 0 w 137"/>
                    <a:gd name="T37" fmla="*/ 0 h 261"/>
                    <a:gd name="T38" fmla="*/ 0 w 137"/>
                    <a:gd name="T39" fmla="*/ 0 h 261"/>
                    <a:gd name="T40" fmla="*/ 0 w 137"/>
                    <a:gd name="T41" fmla="*/ 0 h 261"/>
                    <a:gd name="T42" fmla="*/ 0 w 137"/>
                    <a:gd name="T43" fmla="*/ 0 h 261"/>
                    <a:gd name="T44" fmla="*/ 0 w 137"/>
                    <a:gd name="T45" fmla="*/ 0 h 26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37"/>
                    <a:gd name="T70" fmla="*/ 0 h 261"/>
                    <a:gd name="T71" fmla="*/ 137 w 137"/>
                    <a:gd name="T72" fmla="*/ 261 h 261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37" h="261">
                      <a:moveTo>
                        <a:pt x="29" y="261"/>
                      </a:moveTo>
                      <a:lnTo>
                        <a:pt x="35" y="261"/>
                      </a:lnTo>
                      <a:lnTo>
                        <a:pt x="58" y="254"/>
                      </a:lnTo>
                      <a:lnTo>
                        <a:pt x="79" y="232"/>
                      </a:lnTo>
                      <a:lnTo>
                        <a:pt x="101" y="203"/>
                      </a:lnTo>
                      <a:lnTo>
                        <a:pt x="123" y="159"/>
                      </a:lnTo>
                      <a:lnTo>
                        <a:pt x="129" y="131"/>
                      </a:lnTo>
                      <a:lnTo>
                        <a:pt x="137" y="94"/>
                      </a:lnTo>
                      <a:lnTo>
                        <a:pt x="137" y="50"/>
                      </a:lnTo>
                      <a:lnTo>
                        <a:pt x="129" y="15"/>
                      </a:lnTo>
                      <a:lnTo>
                        <a:pt x="116" y="0"/>
                      </a:lnTo>
                      <a:lnTo>
                        <a:pt x="101" y="0"/>
                      </a:lnTo>
                      <a:lnTo>
                        <a:pt x="79" y="8"/>
                      </a:lnTo>
                      <a:lnTo>
                        <a:pt x="64" y="22"/>
                      </a:lnTo>
                      <a:lnTo>
                        <a:pt x="43" y="50"/>
                      </a:lnTo>
                      <a:lnTo>
                        <a:pt x="29" y="79"/>
                      </a:lnTo>
                      <a:lnTo>
                        <a:pt x="14" y="116"/>
                      </a:lnTo>
                      <a:lnTo>
                        <a:pt x="7" y="145"/>
                      </a:lnTo>
                      <a:lnTo>
                        <a:pt x="0" y="181"/>
                      </a:lnTo>
                      <a:lnTo>
                        <a:pt x="0" y="210"/>
                      </a:lnTo>
                      <a:lnTo>
                        <a:pt x="7" y="246"/>
                      </a:lnTo>
                      <a:lnTo>
                        <a:pt x="14" y="254"/>
                      </a:lnTo>
                      <a:lnTo>
                        <a:pt x="29" y="26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21" name="Line 2649"/>
                <p:cNvSpPr>
                  <a:spLocks noChangeShapeType="1"/>
                </p:cNvSpPr>
                <p:nvPr/>
              </p:nvSpPr>
              <p:spPr bwMode="auto">
                <a:xfrm flipV="1">
                  <a:off x="3647" y="344"/>
                  <a:ext cx="2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22" name="Freeform 2650"/>
                <p:cNvSpPr>
                  <a:spLocks/>
                </p:cNvSpPr>
                <p:nvPr/>
              </p:nvSpPr>
              <p:spPr bwMode="auto">
                <a:xfrm>
                  <a:off x="3667" y="303"/>
                  <a:ext cx="23" cy="43"/>
                </a:xfrm>
                <a:custGeom>
                  <a:avLst/>
                  <a:gdLst>
                    <a:gd name="T0" fmla="*/ 0 w 138"/>
                    <a:gd name="T1" fmla="*/ 0 h 261"/>
                    <a:gd name="T2" fmla="*/ 0 w 138"/>
                    <a:gd name="T3" fmla="*/ 0 h 261"/>
                    <a:gd name="T4" fmla="*/ 0 w 138"/>
                    <a:gd name="T5" fmla="*/ 0 h 261"/>
                    <a:gd name="T6" fmla="*/ 0 w 138"/>
                    <a:gd name="T7" fmla="*/ 0 h 261"/>
                    <a:gd name="T8" fmla="*/ 0 w 138"/>
                    <a:gd name="T9" fmla="*/ 0 h 261"/>
                    <a:gd name="T10" fmla="*/ 0 w 138"/>
                    <a:gd name="T11" fmla="*/ 0 h 261"/>
                    <a:gd name="T12" fmla="*/ 0 w 138"/>
                    <a:gd name="T13" fmla="*/ 0 h 261"/>
                    <a:gd name="T14" fmla="*/ 0 w 138"/>
                    <a:gd name="T15" fmla="*/ 0 h 261"/>
                    <a:gd name="T16" fmla="*/ 0 w 138"/>
                    <a:gd name="T17" fmla="*/ 0 h 261"/>
                    <a:gd name="T18" fmla="*/ 0 w 138"/>
                    <a:gd name="T19" fmla="*/ 0 h 261"/>
                    <a:gd name="T20" fmla="*/ 0 w 138"/>
                    <a:gd name="T21" fmla="*/ 0 h 261"/>
                    <a:gd name="T22" fmla="*/ 0 w 138"/>
                    <a:gd name="T23" fmla="*/ 0 h 261"/>
                    <a:gd name="T24" fmla="*/ 0 w 138"/>
                    <a:gd name="T25" fmla="*/ 0 h 261"/>
                    <a:gd name="T26" fmla="*/ 0 w 138"/>
                    <a:gd name="T27" fmla="*/ 0 h 261"/>
                    <a:gd name="T28" fmla="*/ 0 w 138"/>
                    <a:gd name="T29" fmla="*/ 0 h 261"/>
                    <a:gd name="T30" fmla="*/ 0 w 138"/>
                    <a:gd name="T31" fmla="*/ 0 h 261"/>
                    <a:gd name="T32" fmla="*/ 0 w 138"/>
                    <a:gd name="T33" fmla="*/ 0 h 261"/>
                    <a:gd name="T34" fmla="*/ 0 w 138"/>
                    <a:gd name="T35" fmla="*/ 0 h 261"/>
                    <a:gd name="T36" fmla="*/ 0 w 138"/>
                    <a:gd name="T37" fmla="*/ 0 h 261"/>
                    <a:gd name="T38" fmla="*/ 0 w 138"/>
                    <a:gd name="T39" fmla="*/ 0 h 261"/>
                    <a:gd name="T40" fmla="*/ 0 w 138"/>
                    <a:gd name="T41" fmla="*/ 0 h 261"/>
                    <a:gd name="T42" fmla="*/ 0 w 138"/>
                    <a:gd name="T43" fmla="*/ 0 h 261"/>
                    <a:gd name="T44" fmla="*/ 0 w 138"/>
                    <a:gd name="T45" fmla="*/ 0 h 26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38"/>
                    <a:gd name="T70" fmla="*/ 0 h 261"/>
                    <a:gd name="T71" fmla="*/ 138 w 138"/>
                    <a:gd name="T72" fmla="*/ 261 h 261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38" h="261">
                      <a:moveTo>
                        <a:pt x="29" y="261"/>
                      </a:moveTo>
                      <a:lnTo>
                        <a:pt x="36" y="261"/>
                      </a:lnTo>
                      <a:lnTo>
                        <a:pt x="58" y="254"/>
                      </a:lnTo>
                      <a:lnTo>
                        <a:pt x="79" y="232"/>
                      </a:lnTo>
                      <a:lnTo>
                        <a:pt x="102" y="203"/>
                      </a:lnTo>
                      <a:lnTo>
                        <a:pt x="123" y="159"/>
                      </a:lnTo>
                      <a:lnTo>
                        <a:pt x="130" y="131"/>
                      </a:lnTo>
                      <a:lnTo>
                        <a:pt x="138" y="94"/>
                      </a:lnTo>
                      <a:lnTo>
                        <a:pt x="138" y="50"/>
                      </a:lnTo>
                      <a:lnTo>
                        <a:pt x="130" y="15"/>
                      </a:lnTo>
                      <a:lnTo>
                        <a:pt x="116" y="0"/>
                      </a:lnTo>
                      <a:lnTo>
                        <a:pt x="102" y="0"/>
                      </a:lnTo>
                      <a:lnTo>
                        <a:pt x="79" y="8"/>
                      </a:lnTo>
                      <a:lnTo>
                        <a:pt x="65" y="22"/>
                      </a:lnTo>
                      <a:lnTo>
                        <a:pt x="44" y="50"/>
                      </a:lnTo>
                      <a:lnTo>
                        <a:pt x="29" y="79"/>
                      </a:lnTo>
                      <a:lnTo>
                        <a:pt x="15" y="116"/>
                      </a:lnTo>
                      <a:lnTo>
                        <a:pt x="8" y="145"/>
                      </a:lnTo>
                      <a:lnTo>
                        <a:pt x="0" y="181"/>
                      </a:lnTo>
                      <a:lnTo>
                        <a:pt x="0" y="210"/>
                      </a:lnTo>
                      <a:lnTo>
                        <a:pt x="8" y="246"/>
                      </a:lnTo>
                      <a:lnTo>
                        <a:pt x="15" y="254"/>
                      </a:lnTo>
                      <a:lnTo>
                        <a:pt x="29" y="26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23" name="Freeform 2651"/>
                <p:cNvSpPr>
                  <a:spLocks/>
                </p:cNvSpPr>
                <p:nvPr/>
              </p:nvSpPr>
              <p:spPr bwMode="auto">
                <a:xfrm>
                  <a:off x="3699" y="303"/>
                  <a:ext cx="24" cy="33"/>
                </a:xfrm>
                <a:custGeom>
                  <a:avLst/>
                  <a:gdLst>
                    <a:gd name="T0" fmla="*/ 0 w 144"/>
                    <a:gd name="T1" fmla="*/ 0 h 203"/>
                    <a:gd name="T2" fmla="*/ 0 w 144"/>
                    <a:gd name="T3" fmla="*/ 0 h 203"/>
                    <a:gd name="T4" fmla="*/ 0 w 144"/>
                    <a:gd name="T5" fmla="*/ 0 h 203"/>
                    <a:gd name="T6" fmla="*/ 0 60000 65536"/>
                    <a:gd name="T7" fmla="*/ 0 60000 65536"/>
                    <a:gd name="T8" fmla="*/ 0 60000 65536"/>
                    <a:gd name="T9" fmla="*/ 0 w 144"/>
                    <a:gd name="T10" fmla="*/ 0 h 203"/>
                    <a:gd name="T11" fmla="*/ 144 w 144"/>
                    <a:gd name="T12" fmla="*/ 203 h 20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4" h="203">
                      <a:moveTo>
                        <a:pt x="108" y="0"/>
                      </a:moveTo>
                      <a:lnTo>
                        <a:pt x="0" y="203"/>
                      </a:lnTo>
                      <a:lnTo>
                        <a:pt x="144" y="20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24" name="Line 2652"/>
                <p:cNvSpPr>
                  <a:spLocks noChangeShapeType="1"/>
                </p:cNvSpPr>
                <p:nvPr/>
              </p:nvSpPr>
              <p:spPr bwMode="auto">
                <a:xfrm flipH="1">
                  <a:off x="3714" y="327"/>
                  <a:ext cx="5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25" name="Freeform 2653"/>
                <p:cNvSpPr>
                  <a:spLocks/>
                </p:cNvSpPr>
                <p:nvPr/>
              </p:nvSpPr>
              <p:spPr bwMode="auto">
                <a:xfrm>
                  <a:off x="3781" y="303"/>
                  <a:ext cx="29" cy="43"/>
                </a:xfrm>
                <a:custGeom>
                  <a:avLst/>
                  <a:gdLst>
                    <a:gd name="T0" fmla="*/ 0 w 173"/>
                    <a:gd name="T1" fmla="*/ 0 h 261"/>
                    <a:gd name="T2" fmla="*/ 0 w 173"/>
                    <a:gd name="T3" fmla="*/ 0 h 261"/>
                    <a:gd name="T4" fmla="*/ 0 w 173"/>
                    <a:gd name="T5" fmla="*/ 0 h 261"/>
                    <a:gd name="T6" fmla="*/ 0 w 173"/>
                    <a:gd name="T7" fmla="*/ 0 h 261"/>
                    <a:gd name="T8" fmla="*/ 0 w 173"/>
                    <a:gd name="T9" fmla="*/ 0 h 261"/>
                    <a:gd name="T10" fmla="*/ 0 w 173"/>
                    <a:gd name="T11" fmla="*/ 0 h 261"/>
                    <a:gd name="T12" fmla="*/ 0 w 173"/>
                    <a:gd name="T13" fmla="*/ 0 h 261"/>
                    <a:gd name="T14" fmla="*/ 0 w 173"/>
                    <a:gd name="T15" fmla="*/ 0 h 261"/>
                    <a:gd name="T16" fmla="*/ 0 w 173"/>
                    <a:gd name="T17" fmla="*/ 0 h 261"/>
                    <a:gd name="T18" fmla="*/ 0 w 173"/>
                    <a:gd name="T19" fmla="*/ 0 h 26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73"/>
                    <a:gd name="T31" fmla="*/ 0 h 261"/>
                    <a:gd name="T32" fmla="*/ 173 w 173"/>
                    <a:gd name="T33" fmla="*/ 261 h 26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73" h="261">
                      <a:moveTo>
                        <a:pt x="108" y="261"/>
                      </a:moveTo>
                      <a:lnTo>
                        <a:pt x="50" y="261"/>
                      </a:lnTo>
                      <a:lnTo>
                        <a:pt x="29" y="254"/>
                      </a:lnTo>
                      <a:lnTo>
                        <a:pt x="8" y="239"/>
                      </a:lnTo>
                      <a:lnTo>
                        <a:pt x="0" y="217"/>
                      </a:lnTo>
                      <a:lnTo>
                        <a:pt x="44" y="58"/>
                      </a:lnTo>
                      <a:lnTo>
                        <a:pt x="58" y="29"/>
                      </a:lnTo>
                      <a:lnTo>
                        <a:pt x="73" y="15"/>
                      </a:lnTo>
                      <a:lnTo>
                        <a:pt x="94" y="0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26" name="Line 2654"/>
                <p:cNvSpPr>
                  <a:spLocks noChangeShapeType="1"/>
                </p:cNvSpPr>
                <p:nvPr/>
              </p:nvSpPr>
              <p:spPr bwMode="auto">
                <a:xfrm flipH="1">
                  <a:off x="3540" y="278"/>
                  <a:ext cx="18" cy="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27" name="Freeform 2655"/>
                <p:cNvSpPr>
                  <a:spLocks/>
                </p:cNvSpPr>
                <p:nvPr/>
              </p:nvSpPr>
              <p:spPr bwMode="auto">
                <a:xfrm>
                  <a:off x="4241" y="3224"/>
                  <a:ext cx="9" cy="81"/>
                </a:xfrm>
                <a:custGeom>
                  <a:avLst/>
                  <a:gdLst>
                    <a:gd name="T0" fmla="*/ 0 w 54"/>
                    <a:gd name="T1" fmla="*/ 0 h 486"/>
                    <a:gd name="T2" fmla="*/ 0 w 54"/>
                    <a:gd name="T3" fmla="*/ 0 h 486"/>
                    <a:gd name="T4" fmla="*/ 0 w 54"/>
                    <a:gd name="T5" fmla="*/ 0 h 486"/>
                    <a:gd name="T6" fmla="*/ 0 60000 65536"/>
                    <a:gd name="T7" fmla="*/ 0 60000 65536"/>
                    <a:gd name="T8" fmla="*/ 0 60000 65536"/>
                    <a:gd name="T9" fmla="*/ 0 w 54"/>
                    <a:gd name="T10" fmla="*/ 0 h 486"/>
                    <a:gd name="T11" fmla="*/ 54 w 54"/>
                    <a:gd name="T12" fmla="*/ 486 h 48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4" h="486">
                      <a:moveTo>
                        <a:pt x="54" y="0"/>
                      </a:moveTo>
                      <a:lnTo>
                        <a:pt x="54" y="486"/>
                      </a:lnTo>
                      <a:lnTo>
                        <a:pt x="0" y="42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28" name="Line 2656"/>
                <p:cNvSpPr>
                  <a:spLocks noChangeShapeType="1"/>
                </p:cNvSpPr>
                <p:nvPr/>
              </p:nvSpPr>
              <p:spPr bwMode="auto">
                <a:xfrm flipV="1">
                  <a:off x="4238" y="3249"/>
                  <a:ext cx="20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29" name="Line 2657"/>
                <p:cNvSpPr>
                  <a:spLocks noChangeShapeType="1"/>
                </p:cNvSpPr>
                <p:nvPr/>
              </p:nvSpPr>
              <p:spPr bwMode="auto">
                <a:xfrm flipV="1">
                  <a:off x="4236" y="3261"/>
                  <a:ext cx="22" cy="1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30" name="Line 2658"/>
                <p:cNvSpPr>
                  <a:spLocks noChangeShapeType="1"/>
                </p:cNvSpPr>
                <p:nvPr/>
              </p:nvSpPr>
              <p:spPr bwMode="auto">
                <a:xfrm flipV="1">
                  <a:off x="4259" y="3246"/>
                  <a:ext cx="26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31" name="Line 2659"/>
                <p:cNvSpPr>
                  <a:spLocks noChangeShapeType="1"/>
                </p:cNvSpPr>
                <p:nvPr/>
              </p:nvSpPr>
              <p:spPr bwMode="auto">
                <a:xfrm>
                  <a:off x="4270" y="3224"/>
                  <a:ext cx="1" cy="3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32" name="Line 2660"/>
                <p:cNvSpPr>
                  <a:spLocks noChangeShapeType="1"/>
                </p:cNvSpPr>
                <p:nvPr/>
              </p:nvSpPr>
              <p:spPr bwMode="auto">
                <a:xfrm flipV="1">
                  <a:off x="4261" y="3260"/>
                  <a:ext cx="18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33" name="Freeform 2661"/>
                <p:cNvSpPr>
                  <a:spLocks/>
                </p:cNvSpPr>
                <p:nvPr/>
              </p:nvSpPr>
              <p:spPr bwMode="auto">
                <a:xfrm>
                  <a:off x="4252" y="3258"/>
                  <a:ext cx="28" cy="47"/>
                </a:xfrm>
                <a:custGeom>
                  <a:avLst/>
                  <a:gdLst>
                    <a:gd name="T0" fmla="*/ 0 w 170"/>
                    <a:gd name="T1" fmla="*/ 0 h 279"/>
                    <a:gd name="T2" fmla="*/ 0 w 170"/>
                    <a:gd name="T3" fmla="*/ 0 h 279"/>
                    <a:gd name="T4" fmla="*/ 0 w 170"/>
                    <a:gd name="T5" fmla="*/ 0 h 279"/>
                    <a:gd name="T6" fmla="*/ 0 w 170"/>
                    <a:gd name="T7" fmla="*/ 0 h 27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79"/>
                    <a:gd name="T14" fmla="*/ 170 w 170"/>
                    <a:gd name="T15" fmla="*/ 279 h 27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79">
                      <a:moveTo>
                        <a:pt x="170" y="0"/>
                      </a:moveTo>
                      <a:lnTo>
                        <a:pt x="120" y="132"/>
                      </a:lnTo>
                      <a:lnTo>
                        <a:pt x="77" y="197"/>
                      </a:lnTo>
                      <a:lnTo>
                        <a:pt x="0" y="27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34" name="Freeform 2662"/>
                <p:cNvSpPr>
                  <a:spLocks/>
                </p:cNvSpPr>
                <p:nvPr/>
              </p:nvSpPr>
              <p:spPr bwMode="auto">
                <a:xfrm>
                  <a:off x="4262" y="3269"/>
                  <a:ext cx="27" cy="33"/>
                </a:xfrm>
                <a:custGeom>
                  <a:avLst/>
                  <a:gdLst>
                    <a:gd name="T0" fmla="*/ 0 w 164"/>
                    <a:gd name="T1" fmla="*/ 0 h 196"/>
                    <a:gd name="T2" fmla="*/ 0 w 164"/>
                    <a:gd name="T3" fmla="*/ 0 h 196"/>
                    <a:gd name="T4" fmla="*/ 0 w 164"/>
                    <a:gd name="T5" fmla="*/ 0 h 196"/>
                    <a:gd name="T6" fmla="*/ 0 60000 65536"/>
                    <a:gd name="T7" fmla="*/ 0 60000 65536"/>
                    <a:gd name="T8" fmla="*/ 0 60000 65536"/>
                    <a:gd name="T9" fmla="*/ 0 w 164"/>
                    <a:gd name="T10" fmla="*/ 0 h 196"/>
                    <a:gd name="T11" fmla="*/ 164 w 164"/>
                    <a:gd name="T12" fmla="*/ 196 h 1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4" h="196">
                      <a:moveTo>
                        <a:pt x="0" y="0"/>
                      </a:moveTo>
                      <a:lnTo>
                        <a:pt x="115" y="196"/>
                      </a:lnTo>
                      <a:lnTo>
                        <a:pt x="164" y="19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35" name="Line 2663"/>
                <p:cNvSpPr>
                  <a:spLocks noChangeShapeType="1"/>
                </p:cNvSpPr>
                <p:nvPr/>
              </p:nvSpPr>
              <p:spPr bwMode="auto">
                <a:xfrm flipV="1">
                  <a:off x="4328" y="3248"/>
                  <a:ext cx="45" cy="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36" name="Line 2664"/>
                <p:cNvSpPr>
                  <a:spLocks noChangeShapeType="1"/>
                </p:cNvSpPr>
                <p:nvPr/>
              </p:nvSpPr>
              <p:spPr bwMode="auto">
                <a:xfrm flipV="1">
                  <a:off x="4350" y="3225"/>
                  <a:ext cx="1" cy="7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37" name="Line 2665"/>
                <p:cNvSpPr>
                  <a:spLocks noChangeShapeType="1"/>
                </p:cNvSpPr>
                <p:nvPr/>
              </p:nvSpPr>
              <p:spPr bwMode="auto">
                <a:xfrm>
                  <a:off x="4359" y="3230"/>
                  <a:ext cx="5" cy="1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38" name="Freeform 2666"/>
                <p:cNvSpPr>
                  <a:spLocks/>
                </p:cNvSpPr>
                <p:nvPr/>
              </p:nvSpPr>
              <p:spPr bwMode="auto">
                <a:xfrm>
                  <a:off x="4325" y="3253"/>
                  <a:ext cx="24" cy="45"/>
                </a:xfrm>
                <a:custGeom>
                  <a:avLst/>
                  <a:gdLst>
                    <a:gd name="T0" fmla="*/ 0 w 142"/>
                    <a:gd name="T1" fmla="*/ 0 h 269"/>
                    <a:gd name="T2" fmla="*/ 0 w 142"/>
                    <a:gd name="T3" fmla="*/ 0 h 269"/>
                    <a:gd name="T4" fmla="*/ 0 w 142"/>
                    <a:gd name="T5" fmla="*/ 0 h 269"/>
                    <a:gd name="T6" fmla="*/ 0 60000 65536"/>
                    <a:gd name="T7" fmla="*/ 0 60000 65536"/>
                    <a:gd name="T8" fmla="*/ 0 60000 65536"/>
                    <a:gd name="T9" fmla="*/ 0 w 142"/>
                    <a:gd name="T10" fmla="*/ 0 h 269"/>
                    <a:gd name="T11" fmla="*/ 142 w 142"/>
                    <a:gd name="T12" fmla="*/ 269 h 26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2" h="269">
                      <a:moveTo>
                        <a:pt x="142" y="0"/>
                      </a:moveTo>
                      <a:lnTo>
                        <a:pt x="60" y="170"/>
                      </a:lnTo>
                      <a:lnTo>
                        <a:pt x="0" y="26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39" name="Freeform 2667"/>
                <p:cNvSpPr>
                  <a:spLocks/>
                </p:cNvSpPr>
                <p:nvPr/>
              </p:nvSpPr>
              <p:spPr bwMode="auto">
                <a:xfrm>
                  <a:off x="4351" y="3253"/>
                  <a:ext cx="24" cy="41"/>
                </a:xfrm>
                <a:custGeom>
                  <a:avLst/>
                  <a:gdLst>
                    <a:gd name="T0" fmla="*/ 0 w 147"/>
                    <a:gd name="T1" fmla="*/ 0 h 247"/>
                    <a:gd name="T2" fmla="*/ 0 w 147"/>
                    <a:gd name="T3" fmla="*/ 0 h 247"/>
                    <a:gd name="T4" fmla="*/ 0 w 147"/>
                    <a:gd name="T5" fmla="*/ 0 h 247"/>
                    <a:gd name="T6" fmla="*/ 0 60000 65536"/>
                    <a:gd name="T7" fmla="*/ 0 60000 65536"/>
                    <a:gd name="T8" fmla="*/ 0 60000 65536"/>
                    <a:gd name="T9" fmla="*/ 0 w 147"/>
                    <a:gd name="T10" fmla="*/ 0 h 247"/>
                    <a:gd name="T11" fmla="*/ 147 w 147"/>
                    <a:gd name="T12" fmla="*/ 247 h 24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7" h="247">
                      <a:moveTo>
                        <a:pt x="147" y="247"/>
                      </a:moveTo>
                      <a:lnTo>
                        <a:pt x="103" y="24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40" name="Line 2668"/>
                <p:cNvSpPr>
                  <a:spLocks noChangeShapeType="1"/>
                </p:cNvSpPr>
                <p:nvPr/>
              </p:nvSpPr>
              <p:spPr bwMode="auto">
                <a:xfrm flipV="1">
                  <a:off x="4416" y="3226"/>
                  <a:ext cx="4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41" name="Line 2669"/>
                <p:cNvSpPr>
                  <a:spLocks noChangeShapeType="1"/>
                </p:cNvSpPr>
                <p:nvPr/>
              </p:nvSpPr>
              <p:spPr bwMode="auto">
                <a:xfrm flipH="1">
                  <a:off x="4442" y="3227"/>
                  <a:ext cx="1" cy="3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42" name="Line 2670"/>
                <p:cNvSpPr>
                  <a:spLocks noChangeShapeType="1"/>
                </p:cNvSpPr>
                <p:nvPr/>
              </p:nvSpPr>
              <p:spPr bwMode="auto">
                <a:xfrm flipV="1">
                  <a:off x="4432" y="3228"/>
                  <a:ext cx="1" cy="3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43" name="Line 2671"/>
                <p:cNvSpPr>
                  <a:spLocks noChangeShapeType="1"/>
                </p:cNvSpPr>
                <p:nvPr/>
              </p:nvSpPr>
              <p:spPr bwMode="auto">
                <a:xfrm flipH="1">
                  <a:off x="4423" y="3258"/>
                  <a:ext cx="30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44" name="Line 2672"/>
                <p:cNvSpPr>
                  <a:spLocks noChangeShapeType="1"/>
                </p:cNvSpPr>
                <p:nvPr/>
              </p:nvSpPr>
              <p:spPr bwMode="auto">
                <a:xfrm flipH="1">
                  <a:off x="4452" y="3237"/>
                  <a:ext cx="2" cy="2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45" name="Line 2673"/>
                <p:cNvSpPr>
                  <a:spLocks noChangeShapeType="1"/>
                </p:cNvSpPr>
                <p:nvPr/>
              </p:nvSpPr>
              <p:spPr bwMode="auto">
                <a:xfrm flipV="1">
                  <a:off x="4413" y="3271"/>
                  <a:ext cx="5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46" name="Line 2674"/>
                <p:cNvSpPr>
                  <a:spLocks noChangeShapeType="1"/>
                </p:cNvSpPr>
                <p:nvPr/>
              </p:nvSpPr>
              <p:spPr bwMode="auto">
                <a:xfrm>
                  <a:off x="4426" y="3285"/>
                  <a:ext cx="31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47" name="Line 2675"/>
                <p:cNvSpPr>
                  <a:spLocks noChangeShapeType="1"/>
                </p:cNvSpPr>
                <p:nvPr/>
              </p:nvSpPr>
              <p:spPr bwMode="auto">
                <a:xfrm flipH="1">
                  <a:off x="4437" y="3273"/>
                  <a:ext cx="10" cy="1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48" name="Line 2676"/>
                <p:cNvSpPr>
                  <a:spLocks noChangeShapeType="1"/>
                </p:cNvSpPr>
                <p:nvPr/>
              </p:nvSpPr>
              <p:spPr bwMode="auto">
                <a:xfrm flipH="1">
                  <a:off x="4415" y="3291"/>
                  <a:ext cx="21" cy="1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49" name="Line 2677"/>
                <p:cNvSpPr>
                  <a:spLocks noChangeShapeType="1"/>
                </p:cNvSpPr>
                <p:nvPr/>
              </p:nvSpPr>
              <p:spPr bwMode="auto">
                <a:xfrm>
                  <a:off x="4423" y="3238"/>
                  <a:ext cx="1" cy="2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50" name="Line 2678"/>
                <p:cNvSpPr>
                  <a:spLocks noChangeShapeType="1"/>
                </p:cNvSpPr>
                <p:nvPr/>
              </p:nvSpPr>
              <p:spPr bwMode="auto">
                <a:xfrm flipV="1">
                  <a:off x="4423" y="3241"/>
                  <a:ext cx="30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51" name="Line 2679"/>
                <p:cNvSpPr>
                  <a:spLocks noChangeShapeType="1"/>
                </p:cNvSpPr>
                <p:nvPr/>
              </p:nvSpPr>
              <p:spPr bwMode="auto">
                <a:xfrm flipH="1">
                  <a:off x="4426" y="3262"/>
                  <a:ext cx="11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52" name="Line 2680"/>
                <p:cNvSpPr>
                  <a:spLocks noChangeShapeType="1"/>
                </p:cNvSpPr>
                <p:nvPr/>
              </p:nvSpPr>
              <p:spPr bwMode="auto">
                <a:xfrm flipV="1">
                  <a:off x="4502" y="3243"/>
                  <a:ext cx="43" cy="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53" name="Line 2681"/>
                <p:cNvSpPr>
                  <a:spLocks noChangeShapeType="1"/>
                </p:cNvSpPr>
                <p:nvPr/>
              </p:nvSpPr>
              <p:spPr bwMode="auto">
                <a:xfrm>
                  <a:off x="4533" y="3225"/>
                  <a:ext cx="8" cy="1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54" name="Freeform 2682"/>
                <p:cNvSpPr>
                  <a:spLocks/>
                </p:cNvSpPr>
                <p:nvPr/>
              </p:nvSpPr>
              <p:spPr bwMode="auto">
                <a:xfrm>
                  <a:off x="4514" y="3223"/>
                  <a:ext cx="11" cy="81"/>
                </a:xfrm>
                <a:custGeom>
                  <a:avLst/>
                  <a:gdLst>
                    <a:gd name="T0" fmla="*/ 0 w 66"/>
                    <a:gd name="T1" fmla="*/ 0 h 487"/>
                    <a:gd name="T2" fmla="*/ 0 w 66"/>
                    <a:gd name="T3" fmla="*/ 0 h 487"/>
                    <a:gd name="T4" fmla="*/ 0 w 66"/>
                    <a:gd name="T5" fmla="*/ 0 h 487"/>
                    <a:gd name="T6" fmla="*/ 0 60000 65536"/>
                    <a:gd name="T7" fmla="*/ 0 60000 65536"/>
                    <a:gd name="T8" fmla="*/ 0 60000 65536"/>
                    <a:gd name="T9" fmla="*/ 0 w 66"/>
                    <a:gd name="T10" fmla="*/ 0 h 487"/>
                    <a:gd name="T11" fmla="*/ 66 w 66"/>
                    <a:gd name="T12" fmla="*/ 487 h 48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6" h="487">
                      <a:moveTo>
                        <a:pt x="66" y="0"/>
                      </a:moveTo>
                      <a:lnTo>
                        <a:pt x="66" y="487"/>
                      </a:lnTo>
                      <a:lnTo>
                        <a:pt x="0" y="39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55" name="Line 2683"/>
                <p:cNvSpPr>
                  <a:spLocks noChangeShapeType="1"/>
                </p:cNvSpPr>
                <p:nvPr/>
              </p:nvSpPr>
              <p:spPr bwMode="auto">
                <a:xfrm flipV="1">
                  <a:off x="4501" y="3271"/>
                  <a:ext cx="20" cy="1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56" name="Line 2684"/>
                <p:cNvSpPr>
                  <a:spLocks noChangeShapeType="1"/>
                </p:cNvSpPr>
                <p:nvPr/>
              </p:nvSpPr>
              <p:spPr bwMode="auto">
                <a:xfrm flipH="1" flipV="1">
                  <a:off x="4507" y="3254"/>
                  <a:ext cx="8" cy="1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57" name="Freeform 2685"/>
                <p:cNvSpPr>
                  <a:spLocks/>
                </p:cNvSpPr>
                <p:nvPr/>
              </p:nvSpPr>
              <p:spPr bwMode="auto">
                <a:xfrm>
                  <a:off x="4525" y="3258"/>
                  <a:ext cx="27" cy="32"/>
                </a:xfrm>
                <a:custGeom>
                  <a:avLst/>
                  <a:gdLst>
                    <a:gd name="T0" fmla="*/ 0 w 158"/>
                    <a:gd name="T1" fmla="*/ 0 h 192"/>
                    <a:gd name="T2" fmla="*/ 0 w 158"/>
                    <a:gd name="T3" fmla="*/ 0 h 192"/>
                    <a:gd name="T4" fmla="*/ 0 w 158"/>
                    <a:gd name="T5" fmla="*/ 0 h 192"/>
                    <a:gd name="T6" fmla="*/ 0 60000 65536"/>
                    <a:gd name="T7" fmla="*/ 0 60000 65536"/>
                    <a:gd name="T8" fmla="*/ 0 60000 65536"/>
                    <a:gd name="T9" fmla="*/ 0 w 158"/>
                    <a:gd name="T10" fmla="*/ 0 h 192"/>
                    <a:gd name="T11" fmla="*/ 158 w 158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8" h="192">
                      <a:moveTo>
                        <a:pt x="0" y="0"/>
                      </a:moveTo>
                      <a:lnTo>
                        <a:pt x="109" y="192"/>
                      </a:lnTo>
                      <a:lnTo>
                        <a:pt x="158" y="19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58" name="Line 2686"/>
                <p:cNvSpPr>
                  <a:spLocks noChangeShapeType="1"/>
                </p:cNvSpPr>
                <p:nvPr/>
              </p:nvSpPr>
              <p:spPr bwMode="auto">
                <a:xfrm flipH="1">
                  <a:off x="4530" y="3254"/>
                  <a:ext cx="12" cy="1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59" name="Freeform 2687"/>
                <p:cNvSpPr>
                  <a:spLocks/>
                </p:cNvSpPr>
                <p:nvPr/>
              </p:nvSpPr>
              <p:spPr bwMode="auto">
                <a:xfrm>
                  <a:off x="4591" y="3269"/>
                  <a:ext cx="7" cy="4"/>
                </a:xfrm>
                <a:custGeom>
                  <a:avLst/>
                  <a:gdLst>
                    <a:gd name="T0" fmla="*/ 0 w 44"/>
                    <a:gd name="T1" fmla="*/ 0 h 21"/>
                    <a:gd name="T2" fmla="*/ 0 w 44"/>
                    <a:gd name="T3" fmla="*/ 0 h 21"/>
                    <a:gd name="T4" fmla="*/ 0 w 44"/>
                    <a:gd name="T5" fmla="*/ 0 h 21"/>
                    <a:gd name="T6" fmla="*/ 0 w 44"/>
                    <a:gd name="T7" fmla="*/ 0 h 21"/>
                    <a:gd name="T8" fmla="*/ 0 w 44"/>
                    <a:gd name="T9" fmla="*/ 0 h 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21"/>
                    <a:gd name="T17" fmla="*/ 44 w 44"/>
                    <a:gd name="T18" fmla="*/ 21 h 2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21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23" y="21"/>
                      </a:lnTo>
                      <a:lnTo>
                        <a:pt x="38" y="15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60" name="Freeform 2688"/>
                <p:cNvSpPr>
                  <a:spLocks/>
                </p:cNvSpPr>
                <p:nvPr/>
              </p:nvSpPr>
              <p:spPr bwMode="auto">
                <a:xfrm>
                  <a:off x="4592" y="3269"/>
                  <a:ext cx="5" cy="3"/>
                </a:xfrm>
                <a:custGeom>
                  <a:avLst/>
                  <a:gdLst>
                    <a:gd name="T0" fmla="*/ 0 w 33"/>
                    <a:gd name="T1" fmla="*/ 0 h 16"/>
                    <a:gd name="T2" fmla="*/ 0 w 33"/>
                    <a:gd name="T3" fmla="*/ 0 h 16"/>
                    <a:gd name="T4" fmla="*/ 0 w 33"/>
                    <a:gd name="T5" fmla="*/ 0 h 16"/>
                    <a:gd name="T6" fmla="*/ 0 w 33"/>
                    <a:gd name="T7" fmla="*/ 0 h 16"/>
                    <a:gd name="T8" fmla="*/ 0 w 33"/>
                    <a:gd name="T9" fmla="*/ 0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16"/>
                    <a:gd name="T17" fmla="*/ 33 w 33"/>
                    <a:gd name="T18" fmla="*/ 16 h 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16">
                      <a:moveTo>
                        <a:pt x="0" y="0"/>
                      </a:moveTo>
                      <a:lnTo>
                        <a:pt x="5" y="10"/>
                      </a:lnTo>
                      <a:lnTo>
                        <a:pt x="17" y="16"/>
                      </a:lnTo>
                      <a:lnTo>
                        <a:pt x="27" y="10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61" name="Freeform 2689"/>
                <p:cNvSpPr>
                  <a:spLocks/>
                </p:cNvSpPr>
                <p:nvPr/>
              </p:nvSpPr>
              <p:spPr bwMode="auto">
                <a:xfrm>
                  <a:off x="4593" y="3267"/>
                  <a:ext cx="3" cy="4"/>
                </a:xfrm>
                <a:custGeom>
                  <a:avLst/>
                  <a:gdLst>
                    <a:gd name="T0" fmla="*/ 0 w 22"/>
                    <a:gd name="T1" fmla="*/ 0 h 22"/>
                    <a:gd name="T2" fmla="*/ 0 w 22"/>
                    <a:gd name="T3" fmla="*/ 0 h 22"/>
                    <a:gd name="T4" fmla="*/ 0 w 22"/>
                    <a:gd name="T5" fmla="*/ 0 h 22"/>
                    <a:gd name="T6" fmla="*/ 0 w 22"/>
                    <a:gd name="T7" fmla="*/ 0 h 22"/>
                    <a:gd name="T8" fmla="*/ 0 w 22"/>
                    <a:gd name="T9" fmla="*/ 0 h 22"/>
                    <a:gd name="T10" fmla="*/ 0 w 22"/>
                    <a:gd name="T11" fmla="*/ 0 h 22"/>
                    <a:gd name="T12" fmla="*/ 0 w 22"/>
                    <a:gd name="T13" fmla="*/ 0 h 22"/>
                    <a:gd name="T14" fmla="*/ 0 w 22"/>
                    <a:gd name="T15" fmla="*/ 0 h 22"/>
                    <a:gd name="T16" fmla="*/ 0 w 22"/>
                    <a:gd name="T17" fmla="*/ 0 h 2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"/>
                    <a:gd name="T28" fmla="*/ 0 h 22"/>
                    <a:gd name="T29" fmla="*/ 22 w 22"/>
                    <a:gd name="T30" fmla="*/ 22 h 2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" h="22">
                      <a:moveTo>
                        <a:pt x="22" y="12"/>
                      </a:moveTo>
                      <a:lnTo>
                        <a:pt x="19" y="3"/>
                      </a:lnTo>
                      <a:lnTo>
                        <a:pt x="12" y="0"/>
                      </a:lnTo>
                      <a:lnTo>
                        <a:pt x="3" y="3"/>
                      </a:lnTo>
                      <a:lnTo>
                        <a:pt x="0" y="12"/>
                      </a:lnTo>
                      <a:lnTo>
                        <a:pt x="3" y="19"/>
                      </a:lnTo>
                      <a:lnTo>
                        <a:pt x="12" y="22"/>
                      </a:lnTo>
                      <a:lnTo>
                        <a:pt x="19" y="19"/>
                      </a:lnTo>
                      <a:lnTo>
                        <a:pt x="22" y="1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62" name="Freeform 2690"/>
                <p:cNvSpPr>
                  <a:spLocks/>
                </p:cNvSpPr>
                <p:nvPr/>
              </p:nvSpPr>
              <p:spPr bwMode="auto">
                <a:xfrm>
                  <a:off x="4594" y="3268"/>
                  <a:ext cx="2" cy="2"/>
                </a:xfrm>
                <a:custGeom>
                  <a:avLst/>
                  <a:gdLst>
                    <a:gd name="T0" fmla="*/ 0 w 12"/>
                    <a:gd name="T1" fmla="*/ 0 h 12"/>
                    <a:gd name="T2" fmla="*/ 0 w 12"/>
                    <a:gd name="T3" fmla="*/ 0 h 12"/>
                    <a:gd name="T4" fmla="*/ 0 w 12"/>
                    <a:gd name="T5" fmla="*/ 0 h 12"/>
                    <a:gd name="T6" fmla="*/ 0 w 12"/>
                    <a:gd name="T7" fmla="*/ 0 h 12"/>
                    <a:gd name="T8" fmla="*/ 0 w 12"/>
                    <a:gd name="T9" fmla="*/ 0 h 12"/>
                    <a:gd name="T10" fmla="*/ 0 w 12"/>
                    <a:gd name="T11" fmla="*/ 0 h 12"/>
                    <a:gd name="T12" fmla="*/ 0 w 12"/>
                    <a:gd name="T13" fmla="*/ 0 h 12"/>
                    <a:gd name="T14" fmla="*/ 0 w 12"/>
                    <a:gd name="T15" fmla="*/ 0 h 12"/>
                    <a:gd name="T16" fmla="*/ 0 w 12"/>
                    <a:gd name="T17" fmla="*/ 0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12"/>
                    <a:gd name="T29" fmla="*/ 12 w 12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12">
                      <a:moveTo>
                        <a:pt x="12" y="7"/>
                      </a:moveTo>
                      <a:lnTo>
                        <a:pt x="10" y="2"/>
                      </a:lnTo>
                      <a:lnTo>
                        <a:pt x="7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0"/>
                      </a:lnTo>
                      <a:lnTo>
                        <a:pt x="7" y="12"/>
                      </a:lnTo>
                      <a:lnTo>
                        <a:pt x="10" y="10"/>
                      </a:lnTo>
                      <a:lnTo>
                        <a:pt x="12" y="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63" name="Freeform 2691"/>
                <p:cNvSpPr>
                  <a:spLocks/>
                </p:cNvSpPr>
                <p:nvPr/>
              </p:nvSpPr>
              <p:spPr bwMode="auto">
                <a:xfrm>
                  <a:off x="4591" y="3287"/>
                  <a:ext cx="7" cy="7"/>
                </a:xfrm>
                <a:custGeom>
                  <a:avLst/>
                  <a:gdLst>
                    <a:gd name="T0" fmla="*/ 0 w 44"/>
                    <a:gd name="T1" fmla="*/ 0 h 44"/>
                    <a:gd name="T2" fmla="*/ 0 w 44"/>
                    <a:gd name="T3" fmla="*/ 0 h 44"/>
                    <a:gd name="T4" fmla="*/ 0 w 44"/>
                    <a:gd name="T5" fmla="*/ 0 h 44"/>
                    <a:gd name="T6" fmla="*/ 0 w 44"/>
                    <a:gd name="T7" fmla="*/ 0 h 44"/>
                    <a:gd name="T8" fmla="*/ 0 w 44"/>
                    <a:gd name="T9" fmla="*/ 0 h 44"/>
                    <a:gd name="T10" fmla="*/ 0 w 44"/>
                    <a:gd name="T11" fmla="*/ 0 h 44"/>
                    <a:gd name="T12" fmla="*/ 0 w 44"/>
                    <a:gd name="T13" fmla="*/ 0 h 44"/>
                    <a:gd name="T14" fmla="*/ 0 w 44"/>
                    <a:gd name="T15" fmla="*/ 0 h 44"/>
                    <a:gd name="T16" fmla="*/ 0 w 44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4"/>
                    <a:gd name="T28" fmla="*/ 0 h 44"/>
                    <a:gd name="T29" fmla="*/ 44 w 44"/>
                    <a:gd name="T30" fmla="*/ 44 h 4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4" h="44">
                      <a:moveTo>
                        <a:pt x="0" y="22"/>
                      </a:moveTo>
                      <a:lnTo>
                        <a:pt x="7" y="38"/>
                      </a:lnTo>
                      <a:lnTo>
                        <a:pt x="23" y="44"/>
                      </a:lnTo>
                      <a:lnTo>
                        <a:pt x="38" y="38"/>
                      </a:lnTo>
                      <a:lnTo>
                        <a:pt x="44" y="22"/>
                      </a:lnTo>
                      <a:lnTo>
                        <a:pt x="38" y="7"/>
                      </a:lnTo>
                      <a:lnTo>
                        <a:pt x="23" y="0"/>
                      </a:lnTo>
                      <a:lnTo>
                        <a:pt x="7" y="7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64" name="Freeform 2692"/>
                <p:cNvSpPr>
                  <a:spLocks/>
                </p:cNvSpPr>
                <p:nvPr/>
              </p:nvSpPr>
              <p:spPr bwMode="auto">
                <a:xfrm>
                  <a:off x="4592" y="3288"/>
                  <a:ext cx="5" cy="5"/>
                </a:xfrm>
                <a:custGeom>
                  <a:avLst/>
                  <a:gdLst>
                    <a:gd name="T0" fmla="*/ 0 w 33"/>
                    <a:gd name="T1" fmla="*/ 0 h 33"/>
                    <a:gd name="T2" fmla="*/ 0 w 33"/>
                    <a:gd name="T3" fmla="*/ 0 h 33"/>
                    <a:gd name="T4" fmla="*/ 0 w 33"/>
                    <a:gd name="T5" fmla="*/ 0 h 33"/>
                    <a:gd name="T6" fmla="*/ 0 w 33"/>
                    <a:gd name="T7" fmla="*/ 0 h 33"/>
                    <a:gd name="T8" fmla="*/ 0 w 33"/>
                    <a:gd name="T9" fmla="*/ 0 h 33"/>
                    <a:gd name="T10" fmla="*/ 0 w 33"/>
                    <a:gd name="T11" fmla="*/ 0 h 33"/>
                    <a:gd name="T12" fmla="*/ 0 w 33"/>
                    <a:gd name="T13" fmla="*/ 0 h 33"/>
                    <a:gd name="T14" fmla="*/ 0 w 33"/>
                    <a:gd name="T15" fmla="*/ 0 h 33"/>
                    <a:gd name="T16" fmla="*/ 0 w 33"/>
                    <a:gd name="T17" fmla="*/ 0 h 3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3"/>
                    <a:gd name="T28" fmla="*/ 0 h 33"/>
                    <a:gd name="T29" fmla="*/ 33 w 33"/>
                    <a:gd name="T30" fmla="*/ 33 h 3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3" h="33">
                      <a:moveTo>
                        <a:pt x="33" y="16"/>
                      </a:moveTo>
                      <a:lnTo>
                        <a:pt x="27" y="4"/>
                      </a:lnTo>
                      <a:lnTo>
                        <a:pt x="17" y="0"/>
                      </a:lnTo>
                      <a:lnTo>
                        <a:pt x="5" y="4"/>
                      </a:lnTo>
                      <a:lnTo>
                        <a:pt x="0" y="16"/>
                      </a:lnTo>
                      <a:lnTo>
                        <a:pt x="5" y="28"/>
                      </a:lnTo>
                      <a:lnTo>
                        <a:pt x="17" y="33"/>
                      </a:lnTo>
                      <a:lnTo>
                        <a:pt x="27" y="28"/>
                      </a:lnTo>
                      <a:lnTo>
                        <a:pt x="33" y="1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65" name="Freeform 2693"/>
                <p:cNvSpPr>
                  <a:spLocks/>
                </p:cNvSpPr>
                <p:nvPr/>
              </p:nvSpPr>
              <p:spPr bwMode="auto">
                <a:xfrm>
                  <a:off x="4593" y="3289"/>
                  <a:ext cx="3" cy="3"/>
                </a:xfrm>
                <a:custGeom>
                  <a:avLst/>
                  <a:gdLst>
                    <a:gd name="T0" fmla="*/ 0 w 22"/>
                    <a:gd name="T1" fmla="*/ 0 h 23"/>
                    <a:gd name="T2" fmla="*/ 0 w 22"/>
                    <a:gd name="T3" fmla="*/ 0 h 23"/>
                    <a:gd name="T4" fmla="*/ 0 w 22"/>
                    <a:gd name="T5" fmla="*/ 0 h 23"/>
                    <a:gd name="T6" fmla="*/ 0 w 22"/>
                    <a:gd name="T7" fmla="*/ 0 h 23"/>
                    <a:gd name="T8" fmla="*/ 0 w 22"/>
                    <a:gd name="T9" fmla="*/ 0 h 23"/>
                    <a:gd name="T10" fmla="*/ 0 w 22"/>
                    <a:gd name="T11" fmla="*/ 0 h 23"/>
                    <a:gd name="T12" fmla="*/ 0 w 22"/>
                    <a:gd name="T13" fmla="*/ 0 h 23"/>
                    <a:gd name="T14" fmla="*/ 0 w 22"/>
                    <a:gd name="T15" fmla="*/ 0 h 23"/>
                    <a:gd name="T16" fmla="*/ 0 w 22"/>
                    <a:gd name="T17" fmla="*/ 0 h 2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"/>
                    <a:gd name="T28" fmla="*/ 0 h 23"/>
                    <a:gd name="T29" fmla="*/ 22 w 22"/>
                    <a:gd name="T30" fmla="*/ 23 h 2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" h="23">
                      <a:moveTo>
                        <a:pt x="22" y="11"/>
                      </a:moveTo>
                      <a:lnTo>
                        <a:pt x="19" y="3"/>
                      </a:lnTo>
                      <a:lnTo>
                        <a:pt x="12" y="0"/>
                      </a:lnTo>
                      <a:lnTo>
                        <a:pt x="3" y="3"/>
                      </a:lnTo>
                      <a:lnTo>
                        <a:pt x="0" y="11"/>
                      </a:lnTo>
                      <a:lnTo>
                        <a:pt x="3" y="19"/>
                      </a:lnTo>
                      <a:lnTo>
                        <a:pt x="12" y="23"/>
                      </a:lnTo>
                      <a:lnTo>
                        <a:pt x="19" y="19"/>
                      </a:lnTo>
                      <a:lnTo>
                        <a:pt x="22" y="1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66" name="Freeform 2694"/>
                <p:cNvSpPr>
                  <a:spLocks/>
                </p:cNvSpPr>
                <p:nvPr/>
              </p:nvSpPr>
              <p:spPr bwMode="auto">
                <a:xfrm>
                  <a:off x="4594" y="3289"/>
                  <a:ext cx="2" cy="2"/>
                </a:xfrm>
                <a:custGeom>
                  <a:avLst/>
                  <a:gdLst>
                    <a:gd name="T0" fmla="*/ 0 w 12"/>
                    <a:gd name="T1" fmla="*/ 0 h 11"/>
                    <a:gd name="T2" fmla="*/ 0 w 12"/>
                    <a:gd name="T3" fmla="*/ 0 h 11"/>
                    <a:gd name="T4" fmla="*/ 0 w 12"/>
                    <a:gd name="T5" fmla="*/ 0 h 11"/>
                    <a:gd name="T6" fmla="*/ 0 w 12"/>
                    <a:gd name="T7" fmla="*/ 0 h 11"/>
                    <a:gd name="T8" fmla="*/ 0 w 12"/>
                    <a:gd name="T9" fmla="*/ 0 h 11"/>
                    <a:gd name="T10" fmla="*/ 0 w 12"/>
                    <a:gd name="T11" fmla="*/ 0 h 11"/>
                    <a:gd name="T12" fmla="*/ 0 w 12"/>
                    <a:gd name="T13" fmla="*/ 0 h 11"/>
                    <a:gd name="T14" fmla="*/ 0 w 12"/>
                    <a:gd name="T15" fmla="*/ 0 h 11"/>
                    <a:gd name="T16" fmla="*/ 0 w 12"/>
                    <a:gd name="T17" fmla="*/ 0 h 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11"/>
                    <a:gd name="T29" fmla="*/ 12 w 12"/>
                    <a:gd name="T30" fmla="*/ 11 h 1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11">
                      <a:moveTo>
                        <a:pt x="12" y="6"/>
                      </a:moveTo>
                      <a:lnTo>
                        <a:pt x="10" y="3"/>
                      </a:lnTo>
                      <a:lnTo>
                        <a:pt x="7" y="0"/>
                      </a:lnTo>
                      <a:lnTo>
                        <a:pt x="2" y="3"/>
                      </a:lnTo>
                      <a:lnTo>
                        <a:pt x="0" y="6"/>
                      </a:lnTo>
                      <a:lnTo>
                        <a:pt x="2" y="10"/>
                      </a:lnTo>
                      <a:lnTo>
                        <a:pt x="7" y="11"/>
                      </a:lnTo>
                      <a:lnTo>
                        <a:pt x="10" y="10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67" name="Freeform 2695"/>
                <p:cNvSpPr>
                  <a:spLocks/>
                </p:cNvSpPr>
                <p:nvPr/>
              </p:nvSpPr>
              <p:spPr bwMode="auto">
                <a:xfrm>
                  <a:off x="4591" y="3266"/>
                  <a:ext cx="7" cy="3"/>
                </a:xfrm>
                <a:custGeom>
                  <a:avLst/>
                  <a:gdLst>
                    <a:gd name="T0" fmla="*/ 0 w 44"/>
                    <a:gd name="T1" fmla="*/ 0 h 23"/>
                    <a:gd name="T2" fmla="*/ 0 w 44"/>
                    <a:gd name="T3" fmla="*/ 0 h 23"/>
                    <a:gd name="T4" fmla="*/ 0 w 44"/>
                    <a:gd name="T5" fmla="*/ 0 h 23"/>
                    <a:gd name="T6" fmla="*/ 0 w 44"/>
                    <a:gd name="T7" fmla="*/ 0 h 23"/>
                    <a:gd name="T8" fmla="*/ 0 w 44"/>
                    <a:gd name="T9" fmla="*/ 0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23"/>
                    <a:gd name="T17" fmla="*/ 44 w 44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23">
                      <a:moveTo>
                        <a:pt x="44" y="23"/>
                      </a:moveTo>
                      <a:lnTo>
                        <a:pt x="38" y="7"/>
                      </a:lnTo>
                      <a:lnTo>
                        <a:pt x="23" y="0"/>
                      </a:lnTo>
                      <a:lnTo>
                        <a:pt x="7" y="7"/>
                      </a:lnTo>
                      <a:lnTo>
                        <a:pt x="0" y="2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68" name="Freeform 2696"/>
                <p:cNvSpPr>
                  <a:spLocks/>
                </p:cNvSpPr>
                <p:nvPr/>
              </p:nvSpPr>
              <p:spPr bwMode="auto">
                <a:xfrm>
                  <a:off x="4592" y="3267"/>
                  <a:ext cx="5" cy="2"/>
                </a:xfrm>
                <a:custGeom>
                  <a:avLst/>
                  <a:gdLst>
                    <a:gd name="T0" fmla="*/ 0 w 33"/>
                    <a:gd name="T1" fmla="*/ 0 h 17"/>
                    <a:gd name="T2" fmla="*/ 0 w 33"/>
                    <a:gd name="T3" fmla="*/ 0 h 17"/>
                    <a:gd name="T4" fmla="*/ 0 w 33"/>
                    <a:gd name="T5" fmla="*/ 0 h 17"/>
                    <a:gd name="T6" fmla="*/ 0 w 33"/>
                    <a:gd name="T7" fmla="*/ 0 h 17"/>
                    <a:gd name="T8" fmla="*/ 0 w 33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17"/>
                    <a:gd name="T17" fmla="*/ 33 w 33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17">
                      <a:moveTo>
                        <a:pt x="33" y="17"/>
                      </a:moveTo>
                      <a:lnTo>
                        <a:pt x="27" y="5"/>
                      </a:lnTo>
                      <a:lnTo>
                        <a:pt x="17" y="0"/>
                      </a:lnTo>
                      <a:lnTo>
                        <a:pt x="5" y="5"/>
                      </a:lnTo>
                      <a:lnTo>
                        <a:pt x="0" y="1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69" name="Freeform 2697"/>
                <p:cNvSpPr>
                  <a:spLocks/>
                </p:cNvSpPr>
                <p:nvPr/>
              </p:nvSpPr>
              <p:spPr bwMode="auto">
                <a:xfrm>
                  <a:off x="4246" y="3353"/>
                  <a:ext cx="17" cy="62"/>
                </a:xfrm>
                <a:custGeom>
                  <a:avLst/>
                  <a:gdLst>
                    <a:gd name="T0" fmla="*/ 0 w 104"/>
                    <a:gd name="T1" fmla="*/ 0 h 372"/>
                    <a:gd name="T2" fmla="*/ 0 w 104"/>
                    <a:gd name="T3" fmla="*/ 0 h 372"/>
                    <a:gd name="T4" fmla="*/ 0 w 104"/>
                    <a:gd name="T5" fmla="*/ 0 h 372"/>
                    <a:gd name="T6" fmla="*/ 0 60000 65536"/>
                    <a:gd name="T7" fmla="*/ 0 60000 65536"/>
                    <a:gd name="T8" fmla="*/ 0 60000 65536"/>
                    <a:gd name="T9" fmla="*/ 0 w 104"/>
                    <a:gd name="T10" fmla="*/ 0 h 372"/>
                    <a:gd name="T11" fmla="*/ 104 w 104"/>
                    <a:gd name="T12" fmla="*/ 372 h 3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4" h="372">
                      <a:moveTo>
                        <a:pt x="0" y="372"/>
                      </a:moveTo>
                      <a:lnTo>
                        <a:pt x="104" y="0"/>
                      </a:lnTo>
                      <a:lnTo>
                        <a:pt x="0" y="8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70" name="Line 2698"/>
                <p:cNvSpPr>
                  <a:spLocks noChangeShapeType="1"/>
                </p:cNvSpPr>
                <p:nvPr/>
              </p:nvSpPr>
              <p:spPr bwMode="auto">
                <a:xfrm flipV="1">
                  <a:off x="4266" y="3411"/>
                  <a:ext cx="2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71" name="Freeform 2699"/>
                <p:cNvSpPr>
                  <a:spLocks/>
                </p:cNvSpPr>
                <p:nvPr/>
              </p:nvSpPr>
              <p:spPr bwMode="auto">
                <a:xfrm>
                  <a:off x="4316" y="3343"/>
                  <a:ext cx="16" cy="37"/>
                </a:xfrm>
                <a:custGeom>
                  <a:avLst/>
                  <a:gdLst>
                    <a:gd name="T0" fmla="*/ 0 w 93"/>
                    <a:gd name="T1" fmla="*/ 0 h 220"/>
                    <a:gd name="T2" fmla="*/ 0 w 93"/>
                    <a:gd name="T3" fmla="*/ 0 h 220"/>
                    <a:gd name="T4" fmla="*/ 0 w 93"/>
                    <a:gd name="T5" fmla="*/ 0 h 220"/>
                    <a:gd name="T6" fmla="*/ 0 60000 65536"/>
                    <a:gd name="T7" fmla="*/ 0 60000 65536"/>
                    <a:gd name="T8" fmla="*/ 0 60000 65536"/>
                    <a:gd name="T9" fmla="*/ 0 w 93"/>
                    <a:gd name="T10" fmla="*/ 0 h 220"/>
                    <a:gd name="T11" fmla="*/ 93 w 93"/>
                    <a:gd name="T12" fmla="*/ 220 h 22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3" h="220">
                      <a:moveTo>
                        <a:pt x="93" y="0"/>
                      </a:moveTo>
                      <a:lnTo>
                        <a:pt x="51" y="115"/>
                      </a:lnTo>
                      <a:lnTo>
                        <a:pt x="0" y="22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72" name="Line 2700"/>
                <p:cNvSpPr>
                  <a:spLocks noChangeShapeType="1"/>
                </p:cNvSpPr>
                <p:nvPr/>
              </p:nvSpPr>
              <p:spPr bwMode="auto">
                <a:xfrm flipV="1">
                  <a:off x="4320" y="3388"/>
                  <a:ext cx="17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73" name="Line 2701"/>
                <p:cNvSpPr>
                  <a:spLocks noChangeShapeType="1"/>
                </p:cNvSpPr>
                <p:nvPr/>
              </p:nvSpPr>
              <p:spPr bwMode="auto">
                <a:xfrm flipV="1">
                  <a:off x="4324" y="3374"/>
                  <a:ext cx="12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74" name="Line 2702"/>
                <p:cNvSpPr>
                  <a:spLocks noChangeShapeType="1"/>
                </p:cNvSpPr>
                <p:nvPr/>
              </p:nvSpPr>
              <p:spPr bwMode="auto">
                <a:xfrm flipV="1">
                  <a:off x="4329" y="3375"/>
                  <a:ext cx="1" cy="3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75" name="Line 2703"/>
                <p:cNvSpPr>
                  <a:spLocks noChangeShapeType="1"/>
                </p:cNvSpPr>
                <p:nvPr/>
              </p:nvSpPr>
              <p:spPr bwMode="auto">
                <a:xfrm flipV="1">
                  <a:off x="4326" y="3358"/>
                  <a:ext cx="12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76" name="Line 2704"/>
                <p:cNvSpPr>
                  <a:spLocks noChangeShapeType="1"/>
                </p:cNvSpPr>
                <p:nvPr/>
              </p:nvSpPr>
              <p:spPr bwMode="auto">
                <a:xfrm flipV="1">
                  <a:off x="4341" y="3356"/>
                  <a:ext cx="25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77" name="Line 2705"/>
                <p:cNvSpPr>
                  <a:spLocks noChangeShapeType="1"/>
                </p:cNvSpPr>
                <p:nvPr/>
              </p:nvSpPr>
              <p:spPr bwMode="auto">
                <a:xfrm flipV="1">
                  <a:off x="4339" y="3378"/>
                  <a:ext cx="29" cy="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78" name="Line 2706"/>
                <p:cNvSpPr>
                  <a:spLocks noChangeShapeType="1"/>
                </p:cNvSpPr>
                <p:nvPr/>
              </p:nvSpPr>
              <p:spPr bwMode="auto">
                <a:xfrm flipV="1">
                  <a:off x="4343" y="3367"/>
                  <a:ext cx="21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79" name="Freeform 2707"/>
                <p:cNvSpPr>
                  <a:spLocks/>
                </p:cNvSpPr>
                <p:nvPr/>
              </p:nvSpPr>
              <p:spPr bwMode="auto">
                <a:xfrm>
                  <a:off x="4332" y="3343"/>
                  <a:ext cx="21" cy="80"/>
                </a:xfrm>
                <a:custGeom>
                  <a:avLst/>
                  <a:gdLst>
                    <a:gd name="T0" fmla="*/ 0 w 127"/>
                    <a:gd name="T1" fmla="*/ 0 h 476"/>
                    <a:gd name="T2" fmla="*/ 0 w 127"/>
                    <a:gd name="T3" fmla="*/ 0 h 476"/>
                    <a:gd name="T4" fmla="*/ 0 w 127"/>
                    <a:gd name="T5" fmla="*/ 0 h 476"/>
                    <a:gd name="T6" fmla="*/ 0 w 127"/>
                    <a:gd name="T7" fmla="*/ 0 h 47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7"/>
                    <a:gd name="T13" fmla="*/ 0 h 476"/>
                    <a:gd name="T14" fmla="*/ 127 w 127"/>
                    <a:gd name="T15" fmla="*/ 476 h 47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7" h="476">
                      <a:moveTo>
                        <a:pt x="127" y="0"/>
                      </a:moveTo>
                      <a:lnTo>
                        <a:pt x="111" y="170"/>
                      </a:lnTo>
                      <a:lnTo>
                        <a:pt x="77" y="301"/>
                      </a:lnTo>
                      <a:lnTo>
                        <a:pt x="0" y="47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80" name="Freeform 2708"/>
                <p:cNvSpPr>
                  <a:spLocks/>
                </p:cNvSpPr>
                <p:nvPr/>
              </p:nvSpPr>
              <p:spPr bwMode="auto">
                <a:xfrm>
                  <a:off x="4353" y="3383"/>
                  <a:ext cx="7" cy="43"/>
                </a:xfrm>
                <a:custGeom>
                  <a:avLst/>
                  <a:gdLst>
                    <a:gd name="T0" fmla="*/ 0 w 43"/>
                    <a:gd name="T1" fmla="*/ 0 h 257"/>
                    <a:gd name="T2" fmla="*/ 0 w 43"/>
                    <a:gd name="T3" fmla="*/ 0 h 257"/>
                    <a:gd name="T4" fmla="*/ 0 w 43"/>
                    <a:gd name="T5" fmla="*/ 0 h 257"/>
                    <a:gd name="T6" fmla="*/ 0 60000 65536"/>
                    <a:gd name="T7" fmla="*/ 0 60000 65536"/>
                    <a:gd name="T8" fmla="*/ 0 60000 65536"/>
                    <a:gd name="T9" fmla="*/ 0 w 43"/>
                    <a:gd name="T10" fmla="*/ 0 h 257"/>
                    <a:gd name="T11" fmla="*/ 43 w 43"/>
                    <a:gd name="T12" fmla="*/ 257 h 2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" h="257">
                      <a:moveTo>
                        <a:pt x="43" y="0"/>
                      </a:moveTo>
                      <a:lnTo>
                        <a:pt x="43" y="257"/>
                      </a:lnTo>
                      <a:lnTo>
                        <a:pt x="0" y="19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81" name="Line 2709"/>
                <p:cNvSpPr>
                  <a:spLocks noChangeShapeType="1"/>
                </p:cNvSpPr>
                <p:nvPr/>
              </p:nvSpPr>
              <p:spPr bwMode="auto">
                <a:xfrm>
                  <a:off x="4345" y="3400"/>
                  <a:ext cx="4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82" name="Line 2710"/>
                <p:cNvSpPr>
                  <a:spLocks noChangeShapeType="1"/>
                </p:cNvSpPr>
                <p:nvPr/>
              </p:nvSpPr>
              <p:spPr bwMode="auto">
                <a:xfrm flipH="1">
                  <a:off x="4328" y="3401"/>
                  <a:ext cx="9" cy="1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83" name="Line 2711"/>
                <p:cNvSpPr>
                  <a:spLocks noChangeShapeType="1"/>
                </p:cNvSpPr>
                <p:nvPr/>
              </p:nvSpPr>
              <p:spPr bwMode="auto">
                <a:xfrm flipV="1">
                  <a:off x="4347" y="3392"/>
                  <a:ext cx="23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84" name="Line 2712"/>
                <p:cNvSpPr>
                  <a:spLocks noChangeShapeType="1"/>
                </p:cNvSpPr>
                <p:nvPr/>
              </p:nvSpPr>
              <p:spPr bwMode="auto">
                <a:xfrm flipH="1">
                  <a:off x="4403" y="3388"/>
                  <a:ext cx="16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85" name="Line 2713"/>
                <p:cNvSpPr>
                  <a:spLocks noChangeShapeType="1"/>
                </p:cNvSpPr>
                <p:nvPr/>
              </p:nvSpPr>
              <p:spPr bwMode="auto">
                <a:xfrm flipV="1">
                  <a:off x="4418" y="3386"/>
                  <a:ext cx="2" cy="1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86" name="Line 2714"/>
                <p:cNvSpPr>
                  <a:spLocks noChangeShapeType="1"/>
                </p:cNvSpPr>
                <p:nvPr/>
              </p:nvSpPr>
              <p:spPr bwMode="auto">
                <a:xfrm>
                  <a:off x="4403" y="3386"/>
                  <a:ext cx="1" cy="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87" name="Line 2715"/>
                <p:cNvSpPr>
                  <a:spLocks noChangeShapeType="1"/>
                </p:cNvSpPr>
                <p:nvPr/>
              </p:nvSpPr>
              <p:spPr bwMode="auto">
                <a:xfrm flipV="1">
                  <a:off x="4397" y="3375"/>
                  <a:ext cx="31" cy="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88" name="Line 2716"/>
                <p:cNvSpPr>
                  <a:spLocks noChangeShapeType="1"/>
                </p:cNvSpPr>
                <p:nvPr/>
              </p:nvSpPr>
              <p:spPr bwMode="auto">
                <a:xfrm>
                  <a:off x="4413" y="3344"/>
                  <a:ext cx="1" cy="3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89" name="Line 2717"/>
                <p:cNvSpPr>
                  <a:spLocks noChangeShapeType="1"/>
                </p:cNvSpPr>
                <p:nvPr/>
              </p:nvSpPr>
              <p:spPr bwMode="auto">
                <a:xfrm flipV="1">
                  <a:off x="4401" y="3362"/>
                  <a:ext cx="2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90" name="Line 2718"/>
                <p:cNvSpPr>
                  <a:spLocks noChangeShapeType="1"/>
                </p:cNvSpPr>
                <p:nvPr/>
              </p:nvSpPr>
              <p:spPr bwMode="auto">
                <a:xfrm flipH="1">
                  <a:off x="4398" y="3351"/>
                  <a:ext cx="7" cy="2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91" name="Line 2719"/>
                <p:cNvSpPr>
                  <a:spLocks noChangeShapeType="1"/>
                </p:cNvSpPr>
                <p:nvPr/>
              </p:nvSpPr>
              <p:spPr bwMode="auto">
                <a:xfrm flipV="1">
                  <a:off x="4377" y="3378"/>
                  <a:ext cx="13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92" name="Line 2720"/>
                <p:cNvSpPr>
                  <a:spLocks noChangeShapeType="1"/>
                </p:cNvSpPr>
                <p:nvPr/>
              </p:nvSpPr>
              <p:spPr bwMode="auto">
                <a:xfrm flipH="1">
                  <a:off x="4386" y="3376"/>
                  <a:ext cx="5" cy="1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93" name="Line 2721"/>
                <p:cNvSpPr>
                  <a:spLocks noChangeShapeType="1"/>
                </p:cNvSpPr>
                <p:nvPr/>
              </p:nvSpPr>
              <p:spPr bwMode="auto">
                <a:xfrm>
                  <a:off x="4377" y="3408"/>
                  <a:ext cx="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94" name="Line 2722"/>
                <p:cNvSpPr>
                  <a:spLocks noChangeShapeType="1"/>
                </p:cNvSpPr>
                <p:nvPr/>
              </p:nvSpPr>
              <p:spPr bwMode="auto">
                <a:xfrm>
                  <a:off x="4385" y="3352"/>
                  <a:ext cx="5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95" name="Line 2723"/>
                <p:cNvSpPr>
                  <a:spLocks noChangeShapeType="1"/>
                </p:cNvSpPr>
                <p:nvPr/>
              </p:nvSpPr>
              <p:spPr bwMode="auto">
                <a:xfrm flipV="1">
                  <a:off x="4403" y="3403"/>
                  <a:ext cx="18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96" name="Freeform 2724"/>
                <p:cNvSpPr>
                  <a:spLocks/>
                </p:cNvSpPr>
                <p:nvPr/>
              </p:nvSpPr>
              <p:spPr bwMode="auto">
                <a:xfrm>
                  <a:off x="4385" y="3390"/>
                  <a:ext cx="43" cy="30"/>
                </a:xfrm>
                <a:custGeom>
                  <a:avLst/>
                  <a:gdLst>
                    <a:gd name="T0" fmla="*/ 0 w 263"/>
                    <a:gd name="T1" fmla="*/ 0 h 181"/>
                    <a:gd name="T2" fmla="*/ 0 w 263"/>
                    <a:gd name="T3" fmla="*/ 0 h 181"/>
                    <a:gd name="T4" fmla="*/ 0 w 263"/>
                    <a:gd name="T5" fmla="*/ 0 h 181"/>
                    <a:gd name="T6" fmla="*/ 0 w 263"/>
                    <a:gd name="T7" fmla="*/ 0 h 181"/>
                    <a:gd name="T8" fmla="*/ 0 w 263"/>
                    <a:gd name="T9" fmla="*/ 0 h 1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3"/>
                    <a:gd name="T16" fmla="*/ 0 h 181"/>
                    <a:gd name="T17" fmla="*/ 263 w 263"/>
                    <a:gd name="T18" fmla="*/ 181 h 1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3" h="181">
                      <a:moveTo>
                        <a:pt x="5" y="0"/>
                      </a:moveTo>
                      <a:lnTo>
                        <a:pt x="28" y="44"/>
                      </a:lnTo>
                      <a:lnTo>
                        <a:pt x="0" y="109"/>
                      </a:lnTo>
                      <a:lnTo>
                        <a:pt x="214" y="181"/>
                      </a:lnTo>
                      <a:lnTo>
                        <a:pt x="263" y="17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97" name="Line 2725"/>
                <p:cNvSpPr>
                  <a:spLocks noChangeShapeType="1"/>
                </p:cNvSpPr>
                <p:nvPr/>
              </p:nvSpPr>
              <p:spPr bwMode="auto">
                <a:xfrm>
                  <a:off x="4444" y="3344"/>
                  <a:ext cx="1" cy="7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98" name="Line 2726"/>
                <p:cNvSpPr>
                  <a:spLocks noChangeShapeType="1"/>
                </p:cNvSpPr>
                <p:nvPr/>
              </p:nvSpPr>
              <p:spPr bwMode="auto">
                <a:xfrm flipV="1">
                  <a:off x="4444" y="3350"/>
                  <a:ext cx="37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99" name="Line 2727"/>
                <p:cNvSpPr>
                  <a:spLocks noChangeShapeType="1"/>
                </p:cNvSpPr>
                <p:nvPr/>
              </p:nvSpPr>
              <p:spPr bwMode="auto">
                <a:xfrm flipH="1">
                  <a:off x="4481" y="3345"/>
                  <a:ext cx="1" cy="7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00" name="Freeform 2728"/>
                <p:cNvSpPr>
                  <a:spLocks/>
                </p:cNvSpPr>
                <p:nvPr/>
              </p:nvSpPr>
              <p:spPr bwMode="auto">
                <a:xfrm>
                  <a:off x="4444" y="3414"/>
                  <a:ext cx="37" cy="5"/>
                </a:xfrm>
                <a:custGeom>
                  <a:avLst/>
                  <a:gdLst>
                    <a:gd name="T0" fmla="*/ 0 w 224"/>
                    <a:gd name="T1" fmla="*/ 0 h 28"/>
                    <a:gd name="T2" fmla="*/ 0 w 224"/>
                    <a:gd name="T3" fmla="*/ 0 h 28"/>
                    <a:gd name="T4" fmla="*/ 0 w 224"/>
                    <a:gd name="T5" fmla="*/ 0 h 28"/>
                    <a:gd name="T6" fmla="*/ 0 60000 65536"/>
                    <a:gd name="T7" fmla="*/ 0 60000 65536"/>
                    <a:gd name="T8" fmla="*/ 0 60000 65536"/>
                    <a:gd name="T9" fmla="*/ 0 w 224"/>
                    <a:gd name="T10" fmla="*/ 0 h 28"/>
                    <a:gd name="T11" fmla="*/ 224 w 224"/>
                    <a:gd name="T12" fmla="*/ 28 h 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4" h="28">
                      <a:moveTo>
                        <a:pt x="0" y="11"/>
                      </a:moveTo>
                      <a:lnTo>
                        <a:pt x="213" y="0"/>
                      </a:lnTo>
                      <a:lnTo>
                        <a:pt x="224" y="2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01" name="Line 2729"/>
                <p:cNvSpPr>
                  <a:spLocks noChangeShapeType="1"/>
                </p:cNvSpPr>
                <p:nvPr/>
              </p:nvSpPr>
              <p:spPr bwMode="auto">
                <a:xfrm>
                  <a:off x="4455" y="3357"/>
                  <a:ext cx="1" cy="1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02" name="Line 2730"/>
                <p:cNvSpPr>
                  <a:spLocks noChangeShapeType="1"/>
                </p:cNvSpPr>
                <p:nvPr/>
              </p:nvSpPr>
              <p:spPr bwMode="auto">
                <a:xfrm flipV="1">
                  <a:off x="4455" y="3358"/>
                  <a:ext cx="16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03" name="Line 2731"/>
                <p:cNvSpPr>
                  <a:spLocks noChangeShapeType="1"/>
                </p:cNvSpPr>
                <p:nvPr/>
              </p:nvSpPr>
              <p:spPr bwMode="auto">
                <a:xfrm flipH="1">
                  <a:off x="4471" y="3355"/>
                  <a:ext cx="1" cy="1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04" name="Line 2732"/>
                <p:cNvSpPr>
                  <a:spLocks noChangeShapeType="1"/>
                </p:cNvSpPr>
                <p:nvPr/>
              </p:nvSpPr>
              <p:spPr bwMode="auto">
                <a:xfrm flipV="1">
                  <a:off x="4455" y="3371"/>
                  <a:ext cx="17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05" name="Line 2733"/>
                <p:cNvSpPr>
                  <a:spLocks noChangeShapeType="1"/>
                </p:cNvSpPr>
                <p:nvPr/>
              </p:nvSpPr>
              <p:spPr bwMode="auto">
                <a:xfrm>
                  <a:off x="4453" y="3376"/>
                  <a:ext cx="1" cy="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06" name="Line 2734"/>
                <p:cNvSpPr>
                  <a:spLocks noChangeShapeType="1"/>
                </p:cNvSpPr>
                <p:nvPr/>
              </p:nvSpPr>
              <p:spPr bwMode="auto">
                <a:xfrm flipV="1">
                  <a:off x="4453" y="3378"/>
                  <a:ext cx="19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07" name="Line 2735"/>
                <p:cNvSpPr>
                  <a:spLocks noChangeShapeType="1"/>
                </p:cNvSpPr>
                <p:nvPr/>
              </p:nvSpPr>
              <p:spPr bwMode="auto">
                <a:xfrm flipH="1">
                  <a:off x="4472" y="3375"/>
                  <a:ext cx="1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08" name="Freeform 2736"/>
                <p:cNvSpPr>
                  <a:spLocks/>
                </p:cNvSpPr>
                <p:nvPr/>
              </p:nvSpPr>
              <p:spPr bwMode="auto">
                <a:xfrm>
                  <a:off x="4449" y="3397"/>
                  <a:ext cx="12" cy="17"/>
                </a:xfrm>
                <a:custGeom>
                  <a:avLst/>
                  <a:gdLst>
                    <a:gd name="T0" fmla="*/ 0 w 70"/>
                    <a:gd name="T1" fmla="*/ 0 h 99"/>
                    <a:gd name="T2" fmla="*/ 0 w 70"/>
                    <a:gd name="T3" fmla="*/ 0 h 99"/>
                    <a:gd name="T4" fmla="*/ 0 w 70"/>
                    <a:gd name="T5" fmla="*/ 0 h 99"/>
                    <a:gd name="T6" fmla="*/ 0 60000 65536"/>
                    <a:gd name="T7" fmla="*/ 0 60000 65536"/>
                    <a:gd name="T8" fmla="*/ 0 60000 65536"/>
                    <a:gd name="T9" fmla="*/ 0 w 70"/>
                    <a:gd name="T10" fmla="*/ 0 h 99"/>
                    <a:gd name="T11" fmla="*/ 70 w 70"/>
                    <a:gd name="T12" fmla="*/ 99 h 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0" h="99">
                      <a:moveTo>
                        <a:pt x="70" y="0"/>
                      </a:moveTo>
                      <a:lnTo>
                        <a:pt x="49" y="49"/>
                      </a:lnTo>
                      <a:lnTo>
                        <a:pt x="0" y="9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09" name="Line 2737"/>
                <p:cNvSpPr>
                  <a:spLocks noChangeShapeType="1"/>
                </p:cNvSpPr>
                <p:nvPr/>
              </p:nvSpPr>
              <p:spPr bwMode="auto">
                <a:xfrm>
                  <a:off x="4464" y="3398"/>
                  <a:ext cx="10" cy="1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10" name="Line 2738"/>
                <p:cNvSpPr>
                  <a:spLocks noChangeShapeType="1"/>
                </p:cNvSpPr>
                <p:nvPr/>
              </p:nvSpPr>
              <p:spPr bwMode="auto">
                <a:xfrm flipH="1">
                  <a:off x="4461" y="3384"/>
                  <a:ext cx="2" cy="1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11" name="Freeform 2739"/>
                <p:cNvSpPr>
                  <a:spLocks/>
                </p:cNvSpPr>
                <p:nvPr/>
              </p:nvSpPr>
              <p:spPr bwMode="auto">
                <a:xfrm>
                  <a:off x="4503" y="3342"/>
                  <a:ext cx="22" cy="32"/>
                </a:xfrm>
                <a:custGeom>
                  <a:avLst/>
                  <a:gdLst>
                    <a:gd name="T0" fmla="*/ 0 w 130"/>
                    <a:gd name="T1" fmla="*/ 0 h 191"/>
                    <a:gd name="T2" fmla="*/ 0 w 130"/>
                    <a:gd name="T3" fmla="*/ 0 h 191"/>
                    <a:gd name="T4" fmla="*/ 0 w 130"/>
                    <a:gd name="T5" fmla="*/ 0 h 191"/>
                    <a:gd name="T6" fmla="*/ 0 60000 65536"/>
                    <a:gd name="T7" fmla="*/ 0 60000 65536"/>
                    <a:gd name="T8" fmla="*/ 0 60000 65536"/>
                    <a:gd name="T9" fmla="*/ 0 w 130"/>
                    <a:gd name="T10" fmla="*/ 0 h 191"/>
                    <a:gd name="T11" fmla="*/ 130 w 130"/>
                    <a:gd name="T12" fmla="*/ 191 h 1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0" h="191">
                      <a:moveTo>
                        <a:pt x="130" y="0"/>
                      </a:moveTo>
                      <a:lnTo>
                        <a:pt x="86" y="81"/>
                      </a:lnTo>
                      <a:lnTo>
                        <a:pt x="0" y="19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12" name="Line 2740"/>
                <p:cNvSpPr>
                  <a:spLocks noChangeShapeType="1"/>
                </p:cNvSpPr>
                <p:nvPr/>
              </p:nvSpPr>
              <p:spPr bwMode="auto">
                <a:xfrm flipV="1">
                  <a:off x="4520" y="3352"/>
                  <a:ext cx="17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13" name="Line 2741"/>
                <p:cNvSpPr>
                  <a:spLocks noChangeShapeType="1"/>
                </p:cNvSpPr>
                <p:nvPr/>
              </p:nvSpPr>
              <p:spPr bwMode="auto">
                <a:xfrm flipH="1">
                  <a:off x="4529" y="3351"/>
                  <a:ext cx="9" cy="1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14" name="Freeform 2742"/>
                <p:cNvSpPr>
                  <a:spLocks/>
                </p:cNvSpPr>
                <p:nvPr/>
              </p:nvSpPr>
              <p:spPr bwMode="auto">
                <a:xfrm>
                  <a:off x="4534" y="3365"/>
                  <a:ext cx="9" cy="58"/>
                </a:xfrm>
                <a:custGeom>
                  <a:avLst/>
                  <a:gdLst>
                    <a:gd name="T0" fmla="*/ 0 w 55"/>
                    <a:gd name="T1" fmla="*/ 0 h 344"/>
                    <a:gd name="T2" fmla="*/ 0 w 55"/>
                    <a:gd name="T3" fmla="*/ 0 h 344"/>
                    <a:gd name="T4" fmla="*/ 0 w 55"/>
                    <a:gd name="T5" fmla="*/ 0 h 344"/>
                    <a:gd name="T6" fmla="*/ 0 60000 65536"/>
                    <a:gd name="T7" fmla="*/ 0 60000 65536"/>
                    <a:gd name="T8" fmla="*/ 0 60000 65536"/>
                    <a:gd name="T9" fmla="*/ 0 w 55"/>
                    <a:gd name="T10" fmla="*/ 0 h 344"/>
                    <a:gd name="T11" fmla="*/ 55 w 55"/>
                    <a:gd name="T12" fmla="*/ 344 h 3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5" h="344">
                      <a:moveTo>
                        <a:pt x="55" y="0"/>
                      </a:moveTo>
                      <a:lnTo>
                        <a:pt x="50" y="344"/>
                      </a:lnTo>
                      <a:lnTo>
                        <a:pt x="0" y="29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15" name="Line 2743"/>
                <p:cNvSpPr>
                  <a:spLocks noChangeShapeType="1"/>
                </p:cNvSpPr>
                <p:nvPr/>
              </p:nvSpPr>
              <p:spPr bwMode="auto">
                <a:xfrm flipV="1">
                  <a:off x="4520" y="3383"/>
                  <a:ext cx="18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16" name="Line 2744"/>
                <p:cNvSpPr>
                  <a:spLocks noChangeShapeType="1"/>
                </p:cNvSpPr>
                <p:nvPr/>
              </p:nvSpPr>
              <p:spPr bwMode="auto">
                <a:xfrm flipH="1">
                  <a:off x="4520" y="3399"/>
                  <a:ext cx="18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17" name="Line 2745"/>
                <p:cNvSpPr>
                  <a:spLocks noChangeShapeType="1"/>
                </p:cNvSpPr>
                <p:nvPr/>
              </p:nvSpPr>
              <p:spPr bwMode="auto">
                <a:xfrm flipV="1">
                  <a:off x="4528" y="3370"/>
                  <a:ext cx="1" cy="4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18" name="Line 2746"/>
                <p:cNvSpPr>
                  <a:spLocks noChangeShapeType="1"/>
                </p:cNvSpPr>
                <p:nvPr/>
              </p:nvSpPr>
              <p:spPr bwMode="auto">
                <a:xfrm flipV="1">
                  <a:off x="4514" y="3367"/>
                  <a:ext cx="29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19" name="Freeform 2747"/>
                <p:cNvSpPr>
                  <a:spLocks/>
                </p:cNvSpPr>
                <p:nvPr/>
              </p:nvSpPr>
              <p:spPr bwMode="auto">
                <a:xfrm>
                  <a:off x="4500" y="3366"/>
                  <a:ext cx="14" cy="56"/>
                </a:xfrm>
                <a:custGeom>
                  <a:avLst/>
                  <a:gdLst>
                    <a:gd name="T0" fmla="*/ 0 w 83"/>
                    <a:gd name="T1" fmla="*/ 0 h 334"/>
                    <a:gd name="T2" fmla="*/ 0 w 83"/>
                    <a:gd name="T3" fmla="*/ 0 h 334"/>
                    <a:gd name="T4" fmla="*/ 0 w 83"/>
                    <a:gd name="T5" fmla="*/ 0 h 334"/>
                    <a:gd name="T6" fmla="*/ 0 w 83"/>
                    <a:gd name="T7" fmla="*/ 0 h 33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3"/>
                    <a:gd name="T13" fmla="*/ 0 h 334"/>
                    <a:gd name="T14" fmla="*/ 83 w 83"/>
                    <a:gd name="T15" fmla="*/ 334 h 33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3" h="334">
                      <a:moveTo>
                        <a:pt x="83" y="0"/>
                      </a:moveTo>
                      <a:lnTo>
                        <a:pt x="77" y="148"/>
                      </a:lnTo>
                      <a:lnTo>
                        <a:pt x="55" y="257"/>
                      </a:lnTo>
                      <a:lnTo>
                        <a:pt x="0" y="33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20" name="Freeform 2748"/>
                <p:cNvSpPr>
                  <a:spLocks/>
                </p:cNvSpPr>
                <p:nvPr/>
              </p:nvSpPr>
              <p:spPr bwMode="auto">
                <a:xfrm>
                  <a:off x="4584" y="3353"/>
                  <a:ext cx="47" cy="62"/>
                </a:xfrm>
                <a:custGeom>
                  <a:avLst/>
                  <a:gdLst>
                    <a:gd name="T0" fmla="*/ 0 w 279"/>
                    <a:gd name="T1" fmla="*/ 0 h 372"/>
                    <a:gd name="T2" fmla="*/ 0 w 279"/>
                    <a:gd name="T3" fmla="*/ 0 h 372"/>
                    <a:gd name="T4" fmla="*/ 0 w 279"/>
                    <a:gd name="T5" fmla="*/ 0 h 372"/>
                    <a:gd name="T6" fmla="*/ 0 w 279"/>
                    <a:gd name="T7" fmla="*/ 0 h 372"/>
                    <a:gd name="T8" fmla="*/ 0 w 279"/>
                    <a:gd name="T9" fmla="*/ 0 h 372"/>
                    <a:gd name="T10" fmla="*/ 0 w 279"/>
                    <a:gd name="T11" fmla="*/ 0 h 372"/>
                    <a:gd name="T12" fmla="*/ 0 w 279"/>
                    <a:gd name="T13" fmla="*/ 0 h 372"/>
                    <a:gd name="T14" fmla="*/ 0 w 279"/>
                    <a:gd name="T15" fmla="*/ 0 h 372"/>
                    <a:gd name="T16" fmla="*/ 0 w 279"/>
                    <a:gd name="T17" fmla="*/ 0 h 372"/>
                    <a:gd name="T18" fmla="*/ 0 w 279"/>
                    <a:gd name="T19" fmla="*/ 0 h 372"/>
                    <a:gd name="T20" fmla="*/ 0 w 279"/>
                    <a:gd name="T21" fmla="*/ 0 h 372"/>
                    <a:gd name="T22" fmla="*/ 0 w 279"/>
                    <a:gd name="T23" fmla="*/ 0 h 3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79"/>
                    <a:gd name="T37" fmla="*/ 0 h 372"/>
                    <a:gd name="T38" fmla="*/ 279 w 279"/>
                    <a:gd name="T39" fmla="*/ 372 h 3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79" h="372">
                      <a:moveTo>
                        <a:pt x="0" y="372"/>
                      </a:moveTo>
                      <a:lnTo>
                        <a:pt x="93" y="0"/>
                      </a:lnTo>
                      <a:lnTo>
                        <a:pt x="206" y="0"/>
                      </a:lnTo>
                      <a:lnTo>
                        <a:pt x="248" y="11"/>
                      </a:lnTo>
                      <a:lnTo>
                        <a:pt x="268" y="42"/>
                      </a:lnTo>
                      <a:lnTo>
                        <a:pt x="279" y="83"/>
                      </a:lnTo>
                      <a:lnTo>
                        <a:pt x="279" y="104"/>
                      </a:lnTo>
                      <a:lnTo>
                        <a:pt x="268" y="135"/>
                      </a:lnTo>
                      <a:lnTo>
                        <a:pt x="248" y="166"/>
                      </a:lnTo>
                      <a:lnTo>
                        <a:pt x="217" y="186"/>
                      </a:lnTo>
                      <a:lnTo>
                        <a:pt x="165" y="207"/>
                      </a:lnTo>
                      <a:lnTo>
                        <a:pt x="51" y="20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21" name="Line 2749"/>
                <p:cNvSpPr>
                  <a:spLocks noChangeShapeType="1"/>
                </p:cNvSpPr>
                <p:nvPr/>
              </p:nvSpPr>
              <p:spPr bwMode="auto">
                <a:xfrm>
                  <a:off x="4612" y="3389"/>
                  <a:ext cx="7" cy="2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22" name="Freeform 2750"/>
                <p:cNvSpPr>
                  <a:spLocks/>
                </p:cNvSpPr>
                <p:nvPr/>
              </p:nvSpPr>
              <p:spPr bwMode="auto">
                <a:xfrm>
                  <a:off x="4638" y="3380"/>
                  <a:ext cx="34" cy="35"/>
                </a:xfrm>
                <a:custGeom>
                  <a:avLst/>
                  <a:gdLst>
                    <a:gd name="T0" fmla="*/ 0 w 207"/>
                    <a:gd name="T1" fmla="*/ 0 h 206"/>
                    <a:gd name="T2" fmla="*/ 0 w 207"/>
                    <a:gd name="T3" fmla="*/ 0 h 206"/>
                    <a:gd name="T4" fmla="*/ 0 w 207"/>
                    <a:gd name="T5" fmla="*/ 0 h 206"/>
                    <a:gd name="T6" fmla="*/ 0 w 207"/>
                    <a:gd name="T7" fmla="*/ 0 h 206"/>
                    <a:gd name="T8" fmla="*/ 0 w 207"/>
                    <a:gd name="T9" fmla="*/ 0 h 206"/>
                    <a:gd name="T10" fmla="*/ 0 w 207"/>
                    <a:gd name="T11" fmla="*/ 0 h 206"/>
                    <a:gd name="T12" fmla="*/ 0 w 207"/>
                    <a:gd name="T13" fmla="*/ 0 h 206"/>
                    <a:gd name="T14" fmla="*/ 0 w 207"/>
                    <a:gd name="T15" fmla="*/ 0 h 206"/>
                    <a:gd name="T16" fmla="*/ 0 w 207"/>
                    <a:gd name="T17" fmla="*/ 0 h 206"/>
                    <a:gd name="T18" fmla="*/ 0 w 207"/>
                    <a:gd name="T19" fmla="*/ 0 h 206"/>
                    <a:gd name="T20" fmla="*/ 0 w 207"/>
                    <a:gd name="T21" fmla="*/ 0 h 20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7"/>
                    <a:gd name="T34" fmla="*/ 0 h 206"/>
                    <a:gd name="T35" fmla="*/ 207 w 207"/>
                    <a:gd name="T36" fmla="*/ 206 h 20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7" h="206">
                      <a:moveTo>
                        <a:pt x="0" y="206"/>
                      </a:moveTo>
                      <a:lnTo>
                        <a:pt x="83" y="206"/>
                      </a:lnTo>
                      <a:lnTo>
                        <a:pt x="134" y="196"/>
                      </a:lnTo>
                      <a:lnTo>
                        <a:pt x="165" y="175"/>
                      </a:lnTo>
                      <a:lnTo>
                        <a:pt x="186" y="144"/>
                      </a:lnTo>
                      <a:lnTo>
                        <a:pt x="207" y="72"/>
                      </a:lnTo>
                      <a:lnTo>
                        <a:pt x="207" y="41"/>
                      </a:lnTo>
                      <a:lnTo>
                        <a:pt x="196" y="20"/>
                      </a:lnTo>
                      <a:lnTo>
                        <a:pt x="176" y="10"/>
                      </a:lnTo>
                      <a:lnTo>
                        <a:pt x="145" y="0"/>
                      </a:lnTo>
                      <a:lnTo>
                        <a:pt x="10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23" name="Freeform 2751"/>
                <p:cNvSpPr>
                  <a:spLocks/>
                </p:cNvSpPr>
                <p:nvPr/>
              </p:nvSpPr>
              <p:spPr bwMode="auto">
                <a:xfrm>
                  <a:off x="4655" y="3353"/>
                  <a:ext cx="26" cy="27"/>
                </a:xfrm>
                <a:custGeom>
                  <a:avLst/>
                  <a:gdLst>
                    <a:gd name="T0" fmla="*/ 0 w 155"/>
                    <a:gd name="T1" fmla="*/ 0 h 166"/>
                    <a:gd name="T2" fmla="*/ 0 w 155"/>
                    <a:gd name="T3" fmla="*/ 0 h 166"/>
                    <a:gd name="T4" fmla="*/ 0 w 155"/>
                    <a:gd name="T5" fmla="*/ 0 h 166"/>
                    <a:gd name="T6" fmla="*/ 0 w 155"/>
                    <a:gd name="T7" fmla="*/ 0 h 166"/>
                    <a:gd name="T8" fmla="*/ 0 w 155"/>
                    <a:gd name="T9" fmla="*/ 0 h 166"/>
                    <a:gd name="T10" fmla="*/ 0 w 155"/>
                    <a:gd name="T11" fmla="*/ 0 h 166"/>
                    <a:gd name="T12" fmla="*/ 0 w 155"/>
                    <a:gd name="T13" fmla="*/ 0 h 166"/>
                    <a:gd name="T14" fmla="*/ 0 w 155"/>
                    <a:gd name="T15" fmla="*/ 0 h 166"/>
                    <a:gd name="T16" fmla="*/ 0 w 155"/>
                    <a:gd name="T17" fmla="*/ 0 h 166"/>
                    <a:gd name="T18" fmla="*/ 0 w 155"/>
                    <a:gd name="T19" fmla="*/ 0 h 16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5"/>
                    <a:gd name="T31" fmla="*/ 0 h 166"/>
                    <a:gd name="T32" fmla="*/ 155 w 155"/>
                    <a:gd name="T33" fmla="*/ 166 h 16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5" h="166">
                      <a:moveTo>
                        <a:pt x="52" y="166"/>
                      </a:moveTo>
                      <a:lnTo>
                        <a:pt x="93" y="155"/>
                      </a:lnTo>
                      <a:lnTo>
                        <a:pt x="124" y="135"/>
                      </a:lnTo>
                      <a:lnTo>
                        <a:pt x="145" y="104"/>
                      </a:lnTo>
                      <a:lnTo>
                        <a:pt x="155" y="73"/>
                      </a:lnTo>
                      <a:lnTo>
                        <a:pt x="155" y="42"/>
                      </a:lnTo>
                      <a:lnTo>
                        <a:pt x="145" y="21"/>
                      </a:lnTo>
                      <a:lnTo>
                        <a:pt x="135" y="11"/>
                      </a:lnTo>
                      <a:lnTo>
                        <a:pt x="11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24" name="Line 2752"/>
                <p:cNvSpPr>
                  <a:spLocks noChangeShapeType="1"/>
                </p:cNvSpPr>
                <p:nvPr/>
              </p:nvSpPr>
              <p:spPr bwMode="auto">
                <a:xfrm>
                  <a:off x="4693" y="3394"/>
                  <a:ext cx="2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25" name="Freeform 2753"/>
                <p:cNvSpPr>
                  <a:spLocks/>
                </p:cNvSpPr>
                <p:nvPr/>
              </p:nvSpPr>
              <p:spPr bwMode="auto">
                <a:xfrm>
                  <a:off x="4736" y="3353"/>
                  <a:ext cx="43" cy="62"/>
                </a:xfrm>
                <a:custGeom>
                  <a:avLst/>
                  <a:gdLst>
                    <a:gd name="T0" fmla="*/ 0 w 258"/>
                    <a:gd name="T1" fmla="*/ 0 h 372"/>
                    <a:gd name="T2" fmla="*/ 0 w 258"/>
                    <a:gd name="T3" fmla="*/ 0 h 372"/>
                    <a:gd name="T4" fmla="*/ 0 w 258"/>
                    <a:gd name="T5" fmla="*/ 0 h 372"/>
                    <a:gd name="T6" fmla="*/ 0 w 258"/>
                    <a:gd name="T7" fmla="*/ 0 h 372"/>
                    <a:gd name="T8" fmla="*/ 0 w 258"/>
                    <a:gd name="T9" fmla="*/ 0 h 372"/>
                    <a:gd name="T10" fmla="*/ 0 w 258"/>
                    <a:gd name="T11" fmla="*/ 0 h 372"/>
                    <a:gd name="T12" fmla="*/ 0 w 258"/>
                    <a:gd name="T13" fmla="*/ 0 h 372"/>
                    <a:gd name="T14" fmla="*/ 0 w 258"/>
                    <a:gd name="T15" fmla="*/ 0 h 372"/>
                    <a:gd name="T16" fmla="*/ 0 w 258"/>
                    <a:gd name="T17" fmla="*/ 0 h 372"/>
                    <a:gd name="T18" fmla="*/ 0 w 258"/>
                    <a:gd name="T19" fmla="*/ 0 h 372"/>
                    <a:gd name="T20" fmla="*/ 0 w 258"/>
                    <a:gd name="T21" fmla="*/ 0 h 372"/>
                    <a:gd name="T22" fmla="*/ 0 w 258"/>
                    <a:gd name="T23" fmla="*/ 0 h 3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58"/>
                    <a:gd name="T37" fmla="*/ 0 h 372"/>
                    <a:gd name="T38" fmla="*/ 258 w 258"/>
                    <a:gd name="T39" fmla="*/ 372 h 3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58" h="372">
                      <a:moveTo>
                        <a:pt x="0" y="372"/>
                      </a:moveTo>
                      <a:lnTo>
                        <a:pt x="93" y="372"/>
                      </a:lnTo>
                      <a:lnTo>
                        <a:pt x="134" y="362"/>
                      </a:lnTo>
                      <a:lnTo>
                        <a:pt x="165" y="341"/>
                      </a:lnTo>
                      <a:lnTo>
                        <a:pt x="186" y="310"/>
                      </a:lnTo>
                      <a:lnTo>
                        <a:pt x="206" y="248"/>
                      </a:lnTo>
                      <a:lnTo>
                        <a:pt x="206" y="217"/>
                      </a:lnTo>
                      <a:lnTo>
                        <a:pt x="196" y="186"/>
                      </a:lnTo>
                      <a:lnTo>
                        <a:pt x="165" y="166"/>
                      </a:lnTo>
                      <a:lnTo>
                        <a:pt x="62" y="166"/>
                      </a:lnTo>
                      <a:lnTo>
                        <a:pt x="103" y="0"/>
                      </a:lnTo>
                      <a:lnTo>
                        <a:pt x="258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26" name="Freeform 2754"/>
                <p:cNvSpPr>
                  <a:spLocks/>
                </p:cNvSpPr>
                <p:nvPr/>
              </p:nvSpPr>
              <p:spPr bwMode="auto">
                <a:xfrm>
                  <a:off x="4232" y="3476"/>
                  <a:ext cx="41" cy="62"/>
                </a:xfrm>
                <a:custGeom>
                  <a:avLst/>
                  <a:gdLst>
                    <a:gd name="T0" fmla="*/ 0 w 248"/>
                    <a:gd name="T1" fmla="*/ 0 h 372"/>
                    <a:gd name="T2" fmla="*/ 0 w 248"/>
                    <a:gd name="T3" fmla="*/ 0 h 372"/>
                    <a:gd name="T4" fmla="*/ 0 w 248"/>
                    <a:gd name="T5" fmla="*/ 0 h 372"/>
                    <a:gd name="T6" fmla="*/ 0 w 248"/>
                    <a:gd name="T7" fmla="*/ 0 h 372"/>
                    <a:gd name="T8" fmla="*/ 0 w 248"/>
                    <a:gd name="T9" fmla="*/ 0 h 372"/>
                    <a:gd name="T10" fmla="*/ 0 w 248"/>
                    <a:gd name="T11" fmla="*/ 0 h 372"/>
                    <a:gd name="T12" fmla="*/ 0 w 248"/>
                    <a:gd name="T13" fmla="*/ 0 h 372"/>
                    <a:gd name="T14" fmla="*/ 0 w 248"/>
                    <a:gd name="T15" fmla="*/ 0 h 372"/>
                    <a:gd name="T16" fmla="*/ 0 w 248"/>
                    <a:gd name="T17" fmla="*/ 0 h 372"/>
                    <a:gd name="T18" fmla="*/ 0 w 248"/>
                    <a:gd name="T19" fmla="*/ 0 h 372"/>
                    <a:gd name="T20" fmla="*/ 0 w 248"/>
                    <a:gd name="T21" fmla="*/ 0 h 372"/>
                    <a:gd name="T22" fmla="*/ 0 w 248"/>
                    <a:gd name="T23" fmla="*/ 0 h 3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48"/>
                    <a:gd name="T37" fmla="*/ 0 h 372"/>
                    <a:gd name="T38" fmla="*/ 248 w 248"/>
                    <a:gd name="T39" fmla="*/ 372 h 3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48" h="372">
                      <a:moveTo>
                        <a:pt x="165" y="372"/>
                      </a:moveTo>
                      <a:lnTo>
                        <a:pt x="0" y="372"/>
                      </a:lnTo>
                      <a:lnTo>
                        <a:pt x="217" y="124"/>
                      </a:lnTo>
                      <a:lnTo>
                        <a:pt x="237" y="93"/>
                      </a:lnTo>
                      <a:lnTo>
                        <a:pt x="248" y="62"/>
                      </a:lnTo>
                      <a:lnTo>
                        <a:pt x="248" y="42"/>
                      </a:lnTo>
                      <a:lnTo>
                        <a:pt x="237" y="21"/>
                      </a:lnTo>
                      <a:lnTo>
                        <a:pt x="206" y="0"/>
                      </a:lnTo>
                      <a:lnTo>
                        <a:pt x="165" y="0"/>
                      </a:lnTo>
                      <a:lnTo>
                        <a:pt x="124" y="11"/>
                      </a:lnTo>
                      <a:lnTo>
                        <a:pt x="93" y="31"/>
                      </a:lnTo>
                      <a:lnTo>
                        <a:pt x="82" y="5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27" name="Line 2755"/>
                <p:cNvSpPr>
                  <a:spLocks noChangeShapeType="1"/>
                </p:cNvSpPr>
                <p:nvPr/>
              </p:nvSpPr>
              <p:spPr bwMode="auto">
                <a:xfrm flipV="1">
                  <a:off x="4280" y="3535"/>
                  <a:ext cx="2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28" name="Freeform 2756"/>
                <p:cNvSpPr>
                  <a:spLocks/>
                </p:cNvSpPr>
                <p:nvPr/>
              </p:nvSpPr>
              <p:spPr bwMode="auto">
                <a:xfrm>
                  <a:off x="4330" y="3467"/>
                  <a:ext cx="16" cy="37"/>
                </a:xfrm>
                <a:custGeom>
                  <a:avLst/>
                  <a:gdLst>
                    <a:gd name="T0" fmla="*/ 0 w 93"/>
                    <a:gd name="T1" fmla="*/ 0 h 219"/>
                    <a:gd name="T2" fmla="*/ 0 w 93"/>
                    <a:gd name="T3" fmla="*/ 0 h 219"/>
                    <a:gd name="T4" fmla="*/ 0 w 93"/>
                    <a:gd name="T5" fmla="*/ 0 h 219"/>
                    <a:gd name="T6" fmla="*/ 0 60000 65536"/>
                    <a:gd name="T7" fmla="*/ 0 60000 65536"/>
                    <a:gd name="T8" fmla="*/ 0 60000 65536"/>
                    <a:gd name="T9" fmla="*/ 0 w 93"/>
                    <a:gd name="T10" fmla="*/ 0 h 219"/>
                    <a:gd name="T11" fmla="*/ 93 w 93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3" h="219">
                      <a:moveTo>
                        <a:pt x="93" y="0"/>
                      </a:moveTo>
                      <a:lnTo>
                        <a:pt x="49" y="115"/>
                      </a:lnTo>
                      <a:lnTo>
                        <a:pt x="0" y="2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29" name="Line 2757"/>
                <p:cNvSpPr>
                  <a:spLocks noChangeShapeType="1"/>
                </p:cNvSpPr>
                <p:nvPr/>
              </p:nvSpPr>
              <p:spPr bwMode="auto">
                <a:xfrm flipV="1">
                  <a:off x="4334" y="3512"/>
                  <a:ext cx="17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30" name="Line 2758"/>
                <p:cNvSpPr>
                  <a:spLocks noChangeShapeType="1"/>
                </p:cNvSpPr>
                <p:nvPr/>
              </p:nvSpPr>
              <p:spPr bwMode="auto">
                <a:xfrm flipV="1">
                  <a:off x="4337" y="3497"/>
                  <a:ext cx="13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31" name="Line 2759"/>
                <p:cNvSpPr>
                  <a:spLocks noChangeShapeType="1"/>
                </p:cNvSpPr>
                <p:nvPr/>
              </p:nvSpPr>
              <p:spPr bwMode="auto">
                <a:xfrm flipV="1">
                  <a:off x="4343" y="3499"/>
                  <a:ext cx="1" cy="3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32" name="Line 2760"/>
                <p:cNvSpPr>
                  <a:spLocks noChangeShapeType="1"/>
                </p:cNvSpPr>
                <p:nvPr/>
              </p:nvSpPr>
              <p:spPr bwMode="auto">
                <a:xfrm flipV="1">
                  <a:off x="4339" y="3482"/>
                  <a:ext cx="13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33" name="Line 2761"/>
                <p:cNvSpPr>
                  <a:spLocks noChangeShapeType="1"/>
                </p:cNvSpPr>
                <p:nvPr/>
              </p:nvSpPr>
              <p:spPr bwMode="auto">
                <a:xfrm flipV="1">
                  <a:off x="4355" y="3480"/>
                  <a:ext cx="24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34" name="Line 2762"/>
                <p:cNvSpPr>
                  <a:spLocks noChangeShapeType="1"/>
                </p:cNvSpPr>
                <p:nvPr/>
              </p:nvSpPr>
              <p:spPr bwMode="auto">
                <a:xfrm flipV="1">
                  <a:off x="4353" y="3502"/>
                  <a:ext cx="29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35" name="Line 2763"/>
                <p:cNvSpPr>
                  <a:spLocks noChangeShapeType="1"/>
                </p:cNvSpPr>
                <p:nvPr/>
              </p:nvSpPr>
              <p:spPr bwMode="auto">
                <a:xfrm flipV="1">
                  <a:off x="4356" y="3491"/>
                  <a:ext cx="22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36" name="Freeform 2764"/>
                <p:cNvSpPr>
                  <a:spLocks/>
                </p:cNvSpPr>
                <p:nvPr/>
              </p:nvSpPr>
              <p:spPr bwMode="auto">
                <a:xfrm>
                  <a:off x="4346" y="3467"/>
                  <a:ext cx="20" cy="79"/>
                </a:xfrm>
                <a:custGeom>
                  <a:avLst/>
                  <a:gdLst>
                    <a:gd name="T0" fmla="*/ 0 w 125"/>
                    <a:gd name="T1" fmla="*/ 0 h 476"/>
                    <a:gd name="T2" fmla="*/ 0 w 125"/>
                    <a:gd name="T3" fmla="*/ 0 h 476"/>
                    <a:gd name="T4" fmla="*/ 0 w 125"/>
                    <a:gd name="T5" fmla="*/ 0 h 476"/>
                    <a:gd name="T6" fmla="*/ 0 w 125"/>
                    <a:gd name="T7" fmla="*/ 0 h 47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5"/>
                    <a:gd name="T13" fmla="*/ 0 h 476"/>
                    <a:gd name="T14" fmla="*/ 125 w 125"/>
                    <a:gd name="T15" fmla="*/ 476 h 47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5" h="476">
                      <a:moveTo>
                        <a:pt x="125" y="0"/>
                      </a:moveTo>
                      <a:lnTo>
                        <a:pt x="109" y="170"/>
                      </a:lnTo>
                      <a:lnTo>
                        <a:pt x="76" y="301"/>
                      </a:lnTo>
                      <a:lnTo>
                        <a:pt x="0" y="47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37" name="Freeform 2765"/>
                <p:cNvSpPr>
                  <a:spLocks/>
                </p:cNvSpPr>
                <p:nvPr/>
              </p:nvSpPr>
              <p:spPr bwMode="auto">
                <a:xfrm>
                  <a:off x="4366" y="3506"/>
                  <a:ext cx="8" cy="43"/>
                </a:xfrm>
                <a:custGeom>
                  <a:avLst/>
                  <a:gdLst>
                    <a:gd name="T0" fmla="*/ 0 w 44"/>
                    <a:gd name="T1" fmla="*/ 0 h 258"/>
                    <a:gd name="T2" fmla="*/ 0 w 44"/>
                    <a:gd name="T3" fmla="*/ 0 h 258"/>
                    <a:gd name="T4" fmla="*/ 0 w 44"/>
                    <a:gd name="T5" fmla="*/ 0 h 258"/>
                    <a:gd name="T6" fmla="*/ 0 60000 65536"/>
                    <a:gd name="T7" fmla="*/ 0 60000 65536"/>
                    <a:gd name="T8" fmla="*/ 0 60000 65536"/>
                    <a:gd name="T9" fmla="*/ 0 w 44"/>
                    <a:gd name="T10" fmla="*/ 0 h 258"/>
                    <a:gd name="T11" fmla="*/ 44 w 44"/>
                    <a:gd name="T12" fmla="*/ 258 h 2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4" h="258">
                      <a:moveTo>
                        <a:pt x="44" y="0"/>
                      </a:moveTo>
                      <a:lnTo>
                        <a:pt x="44" y="258"/>
                      </a:lnTo>
                      <a:lnTo>
                        <a:pt x="0" y="19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38" name="Line 2766"/>
                <p:cNvSpPr>
                  <a:spLocks noChangeShapeType="1"/>
                </p:cNvSpPr>
                <p:nvPr/>
              </p:nvSpPr>
              <p:spPr bwMode="auto">
                <a:xfrm>
                  <a:off x="4359" y="3524"/>
                  <a:ext cx="4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39" name="Line 2767"/>
                <p:cNvSpPr>
                  <a:spLocks noChangeShapeType="1"/>
                </p:cNvSpPr>
                <p:nvPr/>
              </p:nvSpPr>
              <p:spPr bwMode="auto">
                <a:xfrm flipH="1">
                  <a:off x="4342" y="3524"/>
                  <a:ext cx="9" cy="1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40" name="Line 2768"/>
                <p:cNvSpPr>
                  <a:spLocks noChangeShapeType="1"/>
                </p:cNvSpPr>
                <p:nvPr/>
              </p:nvSpPr>
              <p:spPr bwMode="auto">
                <a:xfrm flipV="1">
                  <a:off x="4361" y="3515"/>
                  <a:ext cx="23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41" name="Line 2769"/>
                <p:cNvSpPr>
                  <a:spLocks noChangeShapeType="1"/>
                </p:cNvSpPr>
                <p:nvPr/>
              </p:nvSpPr>
              <p:spPr bwMode="auto">
                <a:xfrm>
                  <a:off x="4427" y="3464"/>
                  <a:ext cx="1" cy="8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42" name="Freeform 2770"/>
                <p:cNvSpPr>
                  <a:spLocks/>
                </p:cNvSpPr>
                <p:nvPr/>
              </p:nvSpPr>
              <p:spPr bwMode="auto">
                <a:xfrm>
                  <a:off x="4409" y="3476"/>
                  <a:ext cx="9" cy="36"/>
                </a:xfrm>
                <a:custGeom>
                  <a:avLst/>
                  <a:gdLst>
                    <a:gd name="T0" fmla="*/ 0 w 50"/>
                    <a:gd name="T1" fmla="*/ 0 h 214"/>
                    <a:gd name="T2" fmla="*/ 0 w 50"/>
                    <a:gd name="T3" fmla="*/ 0 h 214"/>
                    <a:gd name="T4" fmla="*/ 0 w 50"/>
                    <a:gd name="T5" fmla="*/ 0 h 214"/>
                    <a:gd name="T6" fmla="*/ 0 60000 65536"/>
                    <a:gd name="T7" fmla="*/ 0 60000 65536"/>
                    <a:gd name="T8" fmla="*/ 0 60000 65536"/>
                    <a:gd name="T9" fmla="*/ 0 w 50"/>
                    <a:gd name="T10" fmla="*/ 0 h 214"/>
                    <a:gd name="T11" fmla="*/ 50 w 50"/>
                    <a:gd name="T12" fmla="*/ 214 h 21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0" h="214">
                      <a:moveTo>
                        <a:pt x="50" y="0"/>
                      </a:moveTo>
                      <a:lnTo>
                        <a:pt x="33" y="115"/>
                      </a:lnTo>
                      <a:lnTo>
                        <a:pt x="0" y="21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43" name="Line 2771"/>
                <p:cNvSpPr>
                  <a:spLocks noChangeShapeType="1"/>
                </p:cNvSpPr>
                <p:nvPr/>
              </p:nvSpPr>
              <p:spPr bwMode="auto">
                <a:xfrm flipV="1">
                  <a:off x="4408" y="3514"/>
                  <a:ext cx="35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44" name="Line 2772"/>
                <p:cNvSpPr>
                  <a:spLocks noChangeShapeType="1"/>
                </p:cNvSpPr>
                <p:nvPr/>
              </p:nvSpPr>
              <p:spPr bwMode="auto">
                <a:xfrm flipV="1">
                  <a:off x="4416" y="3493"/>
                  <a:ext cx="23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45" name="Line 2773"/>
                <p:cNvSpPr>
                  <a:spLocks noChangeShapeType="1"/>
                </p:cNvSpPr>
                <p:nvPr/>
              </p:nvSpPr>
              <p:spPr bwMode="auto">
                <a:xfrm>
                  <a:off x="4401" y="3483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46" name="Line 2774"/>
                <p:cNvSpPr>
                  <a:spLocks noChangeShapeType="1"/>
                </p:cNvSpPr>
                <p:nvPr/>
              </p:nvSpPr>
              <p:spPr bwMode="auto">
                <a:xfrm flipH="1">
                  <a:off x="4389" y="3465"/>
                  <a:ext cx="20" cy="4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47" name="Line 2775"/>
                <p:cNvSpPr>
                  <a:spLocks noChangeShapeType="1"/>
                </p:cNvSpPr>
                <p:nvPr/>
              </p:nvSpPr>
              <p:spPr bwMode="auto">
                <a:xfrm>
                  <a:off x="4487" y="3494"/>
                  <a:ext cx="15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48" name="Line 2776"/>
                <p:cNvSpPr>
                  <a:spLocks noChangeShapeType="1"/>
                </p:cNvSpPr>
                <p:nvPr/>
              </p:nvSpPr>
              <p:spPr bwMode="auto">
                <a:xfrm>
                  <a:off x="4478" y="3487"/>
                  <a:ext cx="1" cy="5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49" name="Freeform 2777"/>
                <p:cNvSpPr>
                  <a:spLocks/>
                </p:cNvSpPr>
                <p:nvPr/>
              </p:nvSpPr>
              <p:spPr bwMode="auto">
                <a:xfrm>
                  <a:off x="4450" y="3470"/>
                  <a:ext cx="32" cy="50"/>
                </a:xfrm>
                <a:custGeom>
                  <a:avLst/>
                  <a:gdLst>
                    <a:gd name="T0" fmla="*/ 0 w 191"/>
                    <a:gd name="T1" fmla="*/ 0 h 302"/>
                    <a:gd name="T2" fmla="*/ 0 w 191"/>
                    <a:gd name="T3" fmla="*/ 0 h 302"/>
                    <a:gd name="T4" fmla="*/ 0 w 191"/>
                    <a:gd name="T5" fmla="*/ 0 h 302"/>
                    <a:gd name="T6" fmla="*/ 0 w 191"/>
                    <a:gd name="T7" fmla="*/ 0 h 30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1"/>
                    <a:gd name="T13" fmla="*/ 0 h 302"/>
                    <a:gd name="T14" fmla="*/ 191 w 191"/>
                    <a:gd name="T15" fmla="*/ 302 h 30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1" h="302">
                      <a:moveTo>
                        <a:pt x="191" y="0"/>
                      </a:moveTo>
                      <a:lnTo>
                        <a:pt x="137" y="142"/>
                      </a:lnTo>
                      <a:lnTo>
                        <a:pt x="77" y="225"/>
                      </a:lnTo>
                      <a:lnTo>
                        <a:pt x="0" y="30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50" name="Line 2778"/>
                <p:cNvSpPr>
                  <a:spLocks noChangeShapeType="1"/>
                </p:cNvSpPr>
                <p:nvPr/>
              </p:nvSpPr>
              <p:spPr bwMode="auto">
                <a:xfrm flipV="1">
                  <a:off x="4453" y="3468"/>
                  <a:ext cx="48" cy="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51" name="Line 2779"/>
                <p:cNvSpPr>
                  <a:spLocks noChangeShapeType="1"/>
                </p:cNvSpPr>
                <p:nvPr/>
              </p:nvSpPr>
              <p:spPr bwMode="auto">
                <a:xfrm flipH="1">
                  <a:off x="4511" y="3466"/>
                  <a:ext cx="17" cy="2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52" name="Line 2780"/>
                <p:cNvSpPr>
                  <a:spLocks noChangeShapeType="1"/>
                </p:cNvSpPr>
                <p:nvPr/>
              </p:nvSpPr>
              <p:spPr bwMode="auto">
                <a:xfrm>
                  <a:off x="4522" y="3498"/>
                  <a:ext cx="1" cy="4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53" name="Line 2781"/>
                <p:cNvSpPr>
                  <a:spLocks noChangeShapeType="1"/>
                </p:cNvSpPr>
                <p:nvPr/>
              </p:nvSpPr>
              <p:spPr bwMode="auto">
                <a:xfrm flipH="1">
                  <a:off x="4511" y="3488"/>
                  <a:ext cx="18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54" name="Line 2782"/>
                <p:cNvSpPr>
                  <a:spLocks noChangeShapeType="1"/>
                </p:cNvSpPr>
                <p:nvPr/>
              </p:nvSpPr>
              <p:spPr bwMode="auto">
                <a:xfrm>
                  <a:off x="4535" y="3465"/>
                  <a:ext cx="1" cy="3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55" name="Line 2783"/>
                <p:cNvSpPr>
                  <a:spLocks noChangeShapeType="1"/>
                </p:cNvSpPr>
                <p:nvPr/>
              </p:nvSpPr>
              <p:spPr bwMode="auto">
                <a:xfrm flipV="1">
                  <a:off x="4536" y="3469"/>
                  <a:ext cx="16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56" name="Line 2784"/>
                <p:cNvSpPr>
                  <a:spLocks noChangeShapeType="1"/>
                </p:cNvSpPr>
                <p:nvPr/>
              </p:nvSpPr>
              <p:spPr bwMode="auto">
                <a:xfrm flipH="1">
                  <a:off x="4552" y="3466"/>
                  <a:ext cx="1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57" name="Line 2785"/>
                <p:cNvSpPr>
                  <a:spLocks noChangeShapeType="1"/>
                </p:cNvSpPr>
                <p:nvPr/>
              </p:nvSpPr>
              <p:spPr bwMode="auto">
                <a:xfrm flipH="1">
                  <a:off x="4536" y="3490"/>
                  <a:ext cx="18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58" name="Line 2786"/>
                <p:cNvSpPr>
                  <a:spLocks noChangeShapeType="1"/>
                </p:cNvSpPr>
                <p:nvPr/>
              </p:nvSpPr>
              <p:spPr bwMode="auto">
                <a:xfrm flipV="1">
                  <a:off x="4536" y="3480"/>
                  <a:ext cx="14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59" name="Line 2787"/>
                <p:cNvSpPr>
                  <a:spLocks noChangeShapeType="1"/>
                </p:cNvSpPr>
                <p:nvPr/>
              </p:nvSpPr>
              <p:spPr bwMode="auto">
                <a:xfrm flipH="1">
                  <a:off x="4532" y="3500"/>
                  <a:ext cx="26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60" name="Line 2788"/>
                <p:cNvSpPr>
                  <a:spLocks noChangeShapeType="1"/>
                </p:cNvSpPr>
                <p:nvPr/>
              </p:nvSpPr>
              <p:spPr bwMode="auto">
                <a:xfrm flipV="1">
                  <a:off x="4527" y="3513"/>
                  <a:ext cx="36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61" name="Freeform 2789"/>
                <p:cNvSpPr>
                  <a:spLocks/>
                </p:cNvSpPr>
                <p:nvPr/>
              </p:nvSpPr>
              <p:spPr bwMode="auto">
                <a:xfrm>
                  <a:off x="4541" y="3501"/>
                  <a:ext cx="9" cy="46"/>
                </a:xfrm>
                <a:custGeom>
                  <a:avLst/>
                  <a:gdLst>
                    <a:gd name="T0" fmla="*/ 0 w 54"/>
                    <a:gd name="T1" fmla="*/ 0 h 279"/>
                    <a:gd name="T2" fmla="*/ 0 w 54"/>
                    <a:gd name="T3" fmla="*/ 0 h 279"/>
                    <a:gd name="T4" fmla="*/ 0 w 54"/>
                    <a:gd name="T5" fmla="*/ 0 h 279"/>
                    <a:gd name="T6" fmla="*/ 0 60000 65536"/>
                    <a:gd name="T7" fmla="*/ 0 60000 65536"/>
                    <a:gd name="T8" fmla="*/ 0 60000 65536"/>
                    <a:gd name="T9" fmla="*/ 0 w 54"/>
                    <a:gd name="T10" fmla="*/ 0 h 279"/>
                    <a:gd name="T11" fmla="*/ 54 w 54"/>
                    <a:gd name="T12" fmla="*/ 279 h 27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4" h="279">
                      <a:moveTo>
                        <a:pt x="54" y="0"/>
                      </a:moveTo>
                      <a:lnTo>
                        <a:pt x="54" y="279"/>
                      </a:lnTo>
                      <a:lnTo>
                        <a:pt x="0" y="21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62" name="Line 2790"/>
                <p:cNvSpPr>
                  <a:spLocks noChangeShapeType="1"/>
                </p:cNvSpPr>
                <p:nvPr/>
              </p:nvSpPr>
              <p:spPr bwMode="auto">
                <a:xfrm>
                  <a:off x="4535" y="3519"/>
                  <a:ext cx="7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63" name="Line 2791"/>
                <p:cNvSpPr>
                  <a:spLocks noChangeShapeType="1"/>
                </p:cNvSpPr>
                <p:nvPr/>
              </p:nvSpPr>
              <p:spPr bwMode="auto">
                <a:xfrm flipV="1">
                  <a:off x="4575" y="3480"/>
                  <a:ext cx="48" cy="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64" name="Line 2792"/>
                <p:cNvSpPr>
                  <a:spLocks noChangeShapeType="1"/>
                </p:cNvSpPr>
                <p:nvPr/>
              </p:nvSpPr>
              <p:spPr bwMode="auto">
                <a:xfrm>
                  <a:off x="4591" y="3493"/>
                  <a:ext cx="1" cy="5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65" name="Line 2793"/>
                <p:cNvSpPr>
                  <a:spLocks noChangeShapeType="1"/>
                </p:cNvSpPr>
                <p:nvPr/>
              </p:nvSpPr>
              <p:spPr bwMode="auto">
                <a:xfrm flipV="1">
                  <a:off x="4591" y="3494"/>
                  <a:ext cx="22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66" name="Freeform 2794"/>
                <p:cNvSpPr>
                  <a:spLocks/>
                </p:cNvSpPr>
                <p:nvPr/>
              </p:nvSpPr>
              <p:spPr bwMode="auto">
                <a:xfrm>
                  <a:off x="4604" y="3492"/>
                  <a:ext cx="9" cy="55"/>
                </a:xfrm>
                <a:custGeom>
                  <a:avLst/>
                  <a:gdLst>
                    <a:gd name="T0" fmla="*/ 0 w 49"/>
                    <a:gd name="T1" fmla="*/ 0 h 333"/>
                    <a:gd name="T2" fmla="*/ 0 w 49"/>
                    <a:gd name="T3" fmla="*/ 0 h 333"/>
                    <a:gd name="T4" fmla="*/ 0 w 49"/>
                    <a:gd name="T5" fmla="*/ 0 h 333"/>
                    <a:gd name="T6" fmla="*/ 0 60000 65536"/>
                    <a:gd name="T7" fmla="*/ 0 60000 65536"/>
                    <a:gd name="T8" fmla="*/ 0 60000 65536"/>
                    <a:gd name="T9" fmla="*/ 0 w 49"/>
                    <a:gd name="T10" fmla="*/ 0 h 333"/>
                    <a:gd name="T11" fmla="*/ 49 w 49"/>
                    <a:gd name="T12" fmla="*/ 333 h 3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9" h="333">
                      <a:moveTo>
                        <a:pt x="49" y="0"/>
                      </a:moveTo>
                      <a:lnTo>
                        <a:pt x="49" y="333"/>
                      </a:lnTo>
                      <a:lnTo>
                        <a:pt x="0" y="27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67" name="Line 2795"/>
                <p:cNvSpPr>
                  <a:spLocks noChangeShapeType="1"/>
                </p:cNvSpPr>
                <p:nvPr/>
              </p:nvSpPr>
              <p:spPr bwMode="auto">
                <a:xfrm flipV="1">
                  <a:off x="4591" y="3507"/>
                  <a:ext cx="17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68" name="Line 2796"/>
                <p:cNvSpPr>
                  <a:spLocks noChangeShapeType="1"/>
                </p:cNvSpPr>
                <p:nvPr/>
              </p:nvSpPr>
              <p:spPr bwMode="auto">
                <a:xfrm flipH="1">
                  <a:off x="4591" y="3522"/>
                  <a:ext cx="17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69" name="Freeform 2797"/>
                <p:cNvSpPr>
                  <a:spLocks/>
                </p:cNvSpPr>
                <p:nvPr/>
              </p:nvSpPr>
              <p:spPr bwMode="auto">
                <a:xfrm>
                  <a:off x="4573" y="3464"/>
                  <a:ext cx="27" cy="56"/>
                </a:xfrm>
                <a:custGeom>
                  <a:avLst/>
                  <a:gdLst>
                    <a:gd name="T0" fmla="*/ 0 w 165"/>
                    <a:gd name="T1" fmla="*/ 0 h 335"/>
                    <a:gd name="T2" fmla="*/ 0 w 165"/>
                    <a:gd name="T3" fmla="*/ 0 h 335"/>
                    <a:gd name="T4" fmla="*/ 0 w 165"/>
                    <a:gd name="T5" fmla="*/ 0 h 335"/>
                    <a:gd name="T6" fmla="*/ 0 60000 65536"/>
                    <a:gd name="T7" fmla="*/ 0 60000 65536"/>
                    <a:gd name="T8" fmla="*/ 0 60000 65536"/>
                    <a:gd name="T9" fmla="*/ 0 w 165"/>
                    <a:gd name="T10" fmla="*/ 0 h 335"/>
                    <a:gd name="T11" fmla="*/ 165 w 165"/>
                    <a:gd name="T12" fmla="*/ 335 h 33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5" h="335">
                      <a:moveTo>
                        <a:pt x="165" y="0"/>
                      </a:moveTo>
                      <a:lnTo>
                        <a:pt x="109" y="175"/>
                      </a:lnTo>
                      <a:lnTo>
                        <a:pt x="0" y="33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70" name="Line 2798"/>
                <p:cNvSpPr>
                  <a:spLocks noChangeShapeType="1"/>
                </p:cNvSpPr>
                <p:nvPr/>
              </p:nvSpPr>
              <p:spPr bwMode="auto">
                <a:xfrm flipV="1">
                  <a:off x="4632" y="3477"/>
                  <a:ext cx="24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71" name="Line 2799"/>
                <p:cNvSpPr>
                  <a:spLocks noChangeShapeType="1"/>
                </p:cNvSpPr>
                <p:nvPr/>
              </p:nvSpPr>
              <p:spPr bwMode="auto">
                <a:xfrm flipH="1">
                  <a:off x="4632" y="3479"/>
                  <a:ext cx="14" cy="3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72" name="Line 2800"/>
                <p:cNvSpPr>
                  <a:spLocks noChangeShapeType="1"/>
                </p:cNvSpPr>
                <p:nvPr/>
              </p:nvSpPr>
              <p:spPr bwMode="auto">
                <a:xfrm>
                  <a:off x="4639" y="3497"/>
                  <a:ext cx="1" cy="3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73" name="Line 2801"/>
                <p:cNvSpPr>
                  <a:spLocks noChangeShapeType="1"/>
                </p:cNvSpPr>
                <p:nvPr/>
              </p:nvSpPr>
              <p:spPr bwMode="auto">
                <a:xfrm flipV="1">
                  <a:off x="4639" y="3499"/>
                  <a:ext cx="13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74" name="Line 2802"/>
                <p:cNvSpPr>
                  <a:spLocks noChangeShapeType="1"/>
                </p:cNvSpPr>
                <p:nvPr/>
              </p:nvSpPr>
              <p:spPr bwMode="auto">
                <a:xfrm flipH="1">
                  <a:off x="4649" y="3496"/>
                  <a:ext cx="4" cy="2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75" name="Line 2803"/>
                <p:cNvSpPr>
                  <a:spLocks noChangeShapeType="1"/>
                </p:cNvSpPr>
                <p:nvPr/>
              </p:nvSpPr>
              <p:spPr bwMode="auto">
                <a:xfrm flipH="1">
                  <a:off x="4639" y="3516"/>
                  <a:ext cx="12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76" name="Line 2804"/>
                <p:cNvSpPr>
                  <a:spLocks noChangeShapeType="1"/>
                </p:cNvSpPr>
                <p:nvPr/>
              </p:nvSpPr>
              <p:spPr bwMode="auto">
                <a:xfrm>
                  <a:off x="4668" y="3465"/>
                  <a:ext cx="1" cy="5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77" name="Line 2805"/>
                <p:cNvSpPr>
                  <a:spLocks noChangeShapeType="1"/>
                </p:cNvSpPr>
                <p:nvPr/>
              </p:nvSpPr>
              <p:spPr bwMode="auto">
                <a:xfrm flipH="1">
                  <a:off x="4654" y="3487"/>
                  <a:ext cx="1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78" name="Line 2806"/>
                <p:cNvSpPr>
                  <a:spLocks noChangeShapeType="1"/>
                </p:cNvSpPr>
                <p:nvPr/>
              </p:nvSpPr>
              <p:spPr bwMode="auto">
                <a:xfrm>
                  <a:off x="4675" y="3489"/>
                  <a:ext cx="8" cy="1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79" name="Freeform 2807"/>
                <p:cNvSpPr>
                  <a:spLocks/>
                </p:cNvSpPr>
                <p:nvPr/>
              </p:nvSpPr>
              <p:spPr bwMode="auto">
                <a:xfrm>
                  <a:off x="4643" y="3508"/>
                  <a:ext cx="34" cy="39"/>
                </a:xfrm>
                <a:custGeom>
                  <a:avLst/>
                  <a:gdLst>
                    <a:gd name="T0" fmla="*/ 0 w 209"/>
                    <a:gd name="T1" fmla="*/ 0 h 235"/>
                    <a:gd name="T2" fmla="*/ 0 w 209"/>
                    <a:gd name="T3" fmla="*/ 0 h 235"/>
                    <a:gd name="T4" fmla="*/ 0 w 209"/>
                    <a:gd name="T5" fmla="*/ 0 h 235"/>
                    <a:gd name="T6" fmla="*/ 0 60000 65536"/>
                    <a:gd name="T7" fmla="*/ 0 60000 65536"/>
                    <a:gd name="T8" fmla="*/ 0 60000 65536"/>
                    <a:gd name="T9" fmla="*/ 0 w 209"/>
                    <a:gd name="T10" fmla="*/ 0 h 235"/>
                    <a:gd name="T11" fmla="*/ 209 w 209"/>
                    <a:gd name="T12" fmla="*/ 235 h 23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9" h="235">
                      <a:moveTo>
                        <a:pt x="209" y="0"/>
                      </a:moveTo>
                      <a:lnTo>
                        <a:pt x="153" y="104"/>
                      </a:lnTo>
                      <a:lnTo>
                        <a:pt x="0" y="23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80" name="Line 2808"/>
                <p:cNvSpPr>
                  <a:spLocks noChangeShapeType="1"/>
                </p:cNvSpPr>
                <p:nvPr/>
              </p:nvSpPr>
              <p:spPr bwMode="auto">
                <a:xfrm flipV="1">
                  <a:off x="4715" y="3471"/>
                  <a:ext cx="1" cy="6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81" name="Line 2809"/>
                <p:cNvSpPr>
                  <a:spLocks noChangeShapeType="1"/>
                </p:cNvSpPr>
                <p:nvPr/>
              </p:nvSpPr>
              <p:spPr bwMode="auto">
                <a:xfrm flipH="1">
                  <a:off x="4713" y="3530"/>
                  <a:ext cx="1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82" name="Line 2810"/>
                <p:cNvSpPr>
                  <a:spLocks noChangeShapeType="1"/>
                </p:cNvSpPr>
                <p:nvPr/>
              </p:nvSpPr>
              <p:spPr bwMode="auto">
                <a:xfrm flipH="1">
                  <a:off x="4726" y="3511"/>
                  <a:ext cx="9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83" name="Freeform 2811"/>
                <p:cNvSpPr>
                  <a:spLocks/>
                </p:cNvSpPr>
                <p:nvPr/>
              </p:nvSpPr>
              <p:spPr bwMode="auto">
                <a:xfrm>
                  <a:off x="4718" y="3502"/>
                  <a:ext cx="23" cy="38"/>
                </a:xfrm>
                <a:custGeom>
                  <a:avLst/>
                  <a:gdLst>
                    <a:gd name="T0" fmla="*/ 0 w 137"/>
                    <a:gd name="T1" fmla="*/ 0 h 229"/>
                    <a:gd name="T2" fmla="*/ 0 w 137"/>
                    <a:gd name="T3" fmla="*/ 0 h 229"/>
                    <a:gd name="T4" fmla="*/ 0 w 137"/>
                    <a:gd name="T5" fmla="*/ 0 h 229"/>
                    <a:gd name="T6" fmla="*/ 0 60000 65536"/>
                    <a:gd name="T7" fmla="*/ 0 60000 65536"/>
                    <a:gd name="T8" fmla="*/ 0 60000 65536"/>
                    <a:gd name="T9" fmla="*/ 0 w 137"/>
                    <a:gd name="T10" fmla="*/ 0 h 229"/>
                    <a:gd name="T11" fmla="*/ 137 w 137"/>
                    <a:gd name="T12" fmla="*/ 229 h 22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7" h="229">
                      <a:moveTo>
                        <a:pt x="0" y="0"/>
                      </a:moveTo>
                      <a:lnTo>
                        <a:pt x="88" y="229"/>
                      </a:lnTo>
                      <a:lnTo>
                        <a:pt x="137" y="22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84" name="Line 2812"/>
                <p:cNvSpPr>
                  <a:spLocks noChangeShapeType="1"/>
                </p:cNvSpPr>
                <p:nvPr/>
              </p:nvSpPr>
              <p:spPr bwMode="auto">
                <a:xfrm flipH="1">
                  <a:off x="4715" y="3488"/>
                  <a:ext cx="11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85" name="Line 2813"/>
                <p:cNvSpPr>
                  <a:spLocks noChangeShapeType="1"/>
                </p:cNvSpPr>
                <p:nvPr/>
              </p:nvSpPr>
              <p:spPr bwMode="auto">
                <a:xfrm flipH="1">
                  <a:off x="4715" y="3499"/>
                  <a:ext cx="16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86" name="Line 2814"/>
                <p:cNvSpPr>
                  <a:spLocks noChangeShapeType="1"/>
                </p:cNvSpPr>
                <p:nvPr/>
              </p:nvSpPr>
              <p:spPr bwMode="auto">
                <a:xfrm flipH="1">
                  <a:off x="4728" y="3473"/>
                  <a:ext cx="2" cy="2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87" name="Line 2815"/>
                <p:cNvSpPr>
                  <a:spLocks noChangeShapeType="1"/>
                </p:cNvSpPr>
                <p:nvPr/>
              </p:nvSpPr>
              <p:spPr bwMode="auto">
                <a:xfrm flipV="1">
                  <a:off x="4715" y="3475"/>
                  <a:ext cx="14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88" name="Line 2816"/>
                <p:cNvSpPr>
                  <a:spLocks noChangeShapeType="1"/>
                </p:cNvSpPr>
                <p:nvPr/>
              </p:nvSpPr>
              <p:spPr bwMode="auto">
                <a:xfrm flipH="1">
                  <a:off x="4696" y="3507"/>
                  <a:ext cx="8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89" name="Line 2817"/>
                <p:cNvSpPr>
                  <a:spLocks noChangeShapeType="1"/>
                </p:cNvSpPr>
                <p:nvPr/>
              </p:nvSpPr>
              <p:spPr bwMode="auto">
                <a:xfrm flipV="1">
                  <a:off x="4696" y="3493"/>
                  <a:ext cx="8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90" name="Line 2818"/>
                <p:cNvSpPr>
                  <a:spLocks noChangeShapeType="1"/>
                </p:cNvSpPr>
                <p:nvPr/>
              </p:nvSpPr>
              <p:spPr bwMode="auto">
                <a:xfrm>
                  <a:off x="4706" y="3476"/>
                  <a:ext cx="1" cy="5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91" name="Line 2819"/>
                <p:cNvSpPr>
                  <a:spLocks noChangeShapeType="1"/>
                </p:cNvSpPr>
                <p:nvPr/>
              </p:nvSpPr>
              <p:spPr bwMode="auto">
                <a:xfrm flipH="1">
                  <a:off x="4696" y="3479"/>
                  <a:ext cx="10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92" name="Line 2820"/>
                <p:cNvSpPr>
                  <a:spLocks noChangeShapeType="1"/>
                </p:cNvSpPr>
                <p:nvPr/>
              </p:nvSpPr>
              <p:spPr bwMode="auto">
                <a:xfrm flipV="1">
                  <a:off x="4696" y="3525"/>
                  <a:ext cx="10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93" name="Line 2821"/>
                <p:cNvSpPr>
                  <a:spLocks noChangeShapeType="1"/>
                </p:cNvSpPr>
                <p:nvPr/>
              </p:nvSpPr>
              <p:spPr bwMode="auto">
                <a:xfrm>
                  <a:off x="4696" y="3475"/>
                  <a:ext cx="1" cy="5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94" name="Freeform 2822"/>
                <p:cNvSpPr>
                  <a:spLocks/>
                </p:cNvSpPr>
                <p:nvPr/>
              </p:nvSpPr>
              <p:spPr bwMode="auto">
                <a:xfrm>
                  <a:off x="4765" y="3533"/>
                  <a:ext cx="2" cy="8"/>
                </a:xfrm>
                <a:custGeom>
                  <a:avLst/>
                  <a:gdLst>
                    <a:gd name="T0" fmla="*/ 0 w 11"/>
                    <a:gd name="T1" fmla="*/ 0 h 50"/>
                    <a:gd name="T2" fmla="*/ 0 w 11"/>
                    <a:gd name="T3" fmla="*/ 0 h 50"/>
                    <a:gd name="T4" fmla="*/ 0 w 11"/>
                    <a:gd name="T5" fmla="*/ 0 h 50"/>
                    <a:gd name="T6" fmla="*/ 0 w 11"/>
                    <a:gd name="T7" fmla="*/ 0 h 5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50"/>
                    <a:gd name="T14" fmla="*/ 11 w 11"/>
                    <a:gd name="T15" fmla="*/ 50 h 5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50">
                      <a:moveTo>
                        <a:pt x="0" y="50"/>
                      </a:moveTo>
                      <a:lnTo>
                        <a:pt x="11" y="43"/>
                      </a:lnTo>
                      <a:lnTo>
                        <a:pt x="11" y="22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95" name="Freeform 2823"/>
                <p:cNvSpPr>
                  <a:spLocks/>
                </p:cNvSpPr>
                <p:nvPr/>
              </p:nvSpPr>
              <p:spPr bwMode="auto">
                <a:xfrm>
                  <a:off x="4762" y="3529"/>
                  <a:ext cx="2" cy="11"/>
                </a:xfrm>
                <a:custGeom>
                  <a:avLst/>
                  <a:gdLst>
                    <a:gd name="T0" fmla="*/ 0 w 11"/>
                    <a:gd name="T1" fmla="*/ 0 h 65"/>
                    <a:gd name="T2" fmla="*/ 0 w 11"/>
                    <a:gd name="T3" fmla="*/ 0 h 65"/>
                    <a:gd name="T4" fmla="*/ 0 w 11"/>
                    <a:gd name="T5" fmla="*/ 0 h 65"/>
                    <a:gd name="T6" fmla="*/ 0 60000 65536"/>
                    <a:gd name="T7" fmla="*/ 0 60000 65536"/>
                    <a:gd name="T8" fmla="*/ 0 60000 65536"/>
                    <a:gd name="T9" fmla="*/ 0 w 11"/>
                    <a:gd name="T10" fmla="*/ 0 h 65"/>
                    <a:gd name="T11" fmla="*/ 11 w 11"/>
                    <a:gd name="T12" fmla="*/ 65 h 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" h="65">
                      <a:moveTo>
                        <a:pt x="0" y="0"/>
                      </a:moveTo>
                      <a:lnTo>
                        <a:pt x="11" y="49"/>
                      </a:lnTo>
                      <a:lnTo>
                        <a:pt x="11" y="6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96" name="Line 2824"/>
                <p:cNvSpPr>
                  <a:spLocks noChangeShapeType="1"/>
                </p:cNvSpPr>
                <p:nvPr/>
              </p:nvSpPr>
              <p:spPr bwMode="auto">
                <a:xfrm>
                  <a:off x="4754" y="3523"/>
                  <a:ext cx="7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97" name="Line 2825"/>
                <p:cNvSpPr>
                  <a:spLocks noChangeShapeType="1"/>
                </p:cNvSpPr>
                <p:nvPr/>
              </p:nvSpPr>
              <p:spPr bwMode="auto">
                <a:xfrm flipH="1" flipV="1">
                  <a:off x="4764" y="3540"/>
                  <a:ext cx="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98" name="Line 2826"/>
                <p:cNvSpPr>
                  <a:spLocks noChangeShapeType="1"/>
                </p:cNvSpPr>
                <p:nvPr/>
              </p:nvSpPr>
              <p:spPr bwMode="auto">
                <a:xfrm>
                  <a:off x="4761" y="3527"/>
                  <a:ext cx="5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99" name="Line 2827"/>
                <p:cNvSpPr>
                  <a:spLocks noChangeShapeType="1"/>
                </p:cNvSpPr>
                <p:nvPr/>
              </p:nvSpPr>
              <p:spPr bwMode="auto">
                <a:xfrm flipV="1">
                  <a:off x="4820" y="3471"/>
                  <a:ext cx="2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00" name="Line 2828"/>
                <p:cNvSpPr>
                  <a:spLocks noChangeShapeType="1"/>
                </p:cNvSpPr>
                <p:nvPr/>
              </p:nvSpPr>
              <p:spPr bwMode="auto">
                <a:xfrm flipV="1">
                  <a:off x="4826" y="3483"/>
                  <a:ext cx="1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01" name="Freeform 2829"/>
                <p:cNvSpPr>
                  <a:spLocks/>
                </p:cNvSpPr>
                <p:nvPr/>
              </p:nvSpPr>
              <p:spPr bwMode="auto">
                <a:xfrm>
                  <a:off x="4819" y="3481"/>
                  <a:ext cx="22" cy="31"/>
                </a:xfrm>
                <a:custGeom>
                  <a:avLst/>
                  <a:gdLst>
                    <a:gd name="T0" fmla="*/ 0 w 132"/>
                    <a:gd name="T1" fmla="*/ 0 h 186"/>
                    <a:gd name="T2" fmla="*/ 0 w 132"/>
                    <a:gd name="T3" fmla="*/ 0 h 186"/>
                    <a:gd name="T4" fmla="*/ 0 w 132"/>
                    <a:gd name="T5" fmla="*/ 0 h 186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86"/>
                    <a:gd name="T11" fmla="*/ 132 w 132"/>
                    <a:gd name="T12" fmla="*/ 186 h 18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86">
                      <a:moveTo>
                        <a:pt x="132" y="0"/>
                      </a:moveTo>
                      <a:lnTo>
                        <a:pt x="60" y="114"/>
                      </a:lnTo>
                      <a:lnTo>
                        <a:pt x="0" y="18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02" name="Line 2830"/>
                <p:cNvSpPr>
                  <a:spLocks noChangeShapeType="1"/>
                </p:cNvSpPr>
                <p:nvPr/>
              </p:nvSpPr>
              <p:spPr bwMode="auto">
                <a:xfrm>
                  <a:off x="4847" y="3473"/>
                  <a:ext cx="1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03" name="Line 2831"/>
                <p:cNvSpPr>
                  <a:spLocks noChangeShapeType="1"/>
                </p:cNvSpPr>
                <p:nvPr/>
              </p:nvSpPr>
              <p:spPr bwMode="auto">
                <a:xfrm>
                  <a:off x="4856" y="3465"/>
                  <a:ext cx="1" cy="4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04" name="Line 2832"/>
                <p:cNvSpPr>
                  <a:spLocks noChangeShapeType="1"/>
                </p:cNvSpPr>
                <p:nvPr/>
              </p:nvSpPr>
              <p:spPr bwMode="auto">
                <a:xfrm>
                  <a:off x="4837" y="3501"/>
                  <a:ext cx="4" cy="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05" name="Line 2833"/>
                <p:cNvSpPr>
                  <a:spLocks noChangeShapeType="1"/>
                </p:cNvSpPr>
                <p:nvPr/>
              </p:nvSpPr>
              <p:spPr bwMode="auto">
                <a:xfrm flipV="1">
                  <a:off x="4819" y="3511"/>
                  <a:ext cx="42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06" name="Line 2834"/>
                <p:cNvSpPr>
                  <a:spLocks noChangeShapeType="1"/>
                </p:cNvSpPr>
                <p:nvPr/>
              </p:nvSpPr>
              <p:spPr bwMode="auto">
                <a:xfrm flipH="1">
                  <a:off x="4812" y="3514"/>
                  <a:ext cx="29" cy="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07" name="Line 2835"/>
                <p:cNvSpPr>
                  <a:spLocks noChangeShapeType="1"/>
                </p:cNvSpPr>
                <p:nvPr/>
              </p:nvSpPr>
              <p:spPr bwMode="auto">
                <a:xfrm>
                  <a:off x="4831" y="3523"/>
                  <a:ext cx="1" cy="2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08" name="Line 2836"/>
                <p:cNvSpPr>
                  <a:spLocks noChangeShapeType="1"/>
                </p:cNvSpPr>
                <p:nvPr/>
              </p:nvSpPr>
              <p:spPr bwMode="auto">
                <a:xfrm flipV="1">
                  <a:off x="4830" y="3533"/>
                  <a:ext cx="12" cy="1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09" name="Freeform 2837"/>
                <p:cNvSpPr>
                  <a:spLocks/>
                </p:cNvSpPr>
                <p:nvPr/>
              </p:nvSpPr>
              <p:spPr bwMode="auto">
                <a:xfrm>
                  <a:off x="4839" y="3516"/>
                  <a:ext cx="24" cy="29"/>
                </a:xfrm>
                <a:custGeom>
                  <a:avLst/>
                  <a:gdLst>
                    <a:gd name="T0" fmla="*/ 0 w 148"/>
                    <a:gd name="T1" fmla="*/ 0 h 170"/>
                    <a:gd name="T2" fmla="*/ 0 w 148"/>
                    <a:gd name="T3" fmla="*/ 0 h 170"/>
                    <a:gd name="T4" fmla="*/ 0 w 148"/>
                    <a:gd name="T5" fmla="*/ 0 h 170"/>
                    <a:gd name="T6" fmla="*/ 0 60000 65536"/>
                    <a:gd name="T7" fmla="*/ 0 60000 65536"/>
                    <a:gd name="T8" fmla="*/ 0 60000 65536"/>
                    <a:gd name="T9" fmla="*/ 0 w 148"/>
                    <a:gd name="T10" fmla="*/ 0 h 170"/>
                    <a:gd name="T11" fmla="*/ 148 w 148"/>
                    <a:gd name="T12" fmla="*/ 170 h 17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8" h="170">
                      <a:moveTo>
                        <a:pt x="0" y="0"/>
                      </a:moveTo>
                      <a:lnTo>
                        <a:pt x="105" y="170"/>
                      </a:lnTo>
                      <a:lnTo>
                        <a:pt x="148" y="17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0" name="Line 2838"/>
                <p:cNvSpPr>
                  <a:spLocks noChangeShapeType="1"/>
                </p:cNvSpPr>
                <p:nvPr/>
              </p:nvSpPr>
              <p:spPr bwMode="auto">
                <a:xfrm flipH="1">
                  <a:off x="4846" y="3518"/>
                  <a:ext cx="10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1" name="Line 2839"/>
                <p:cNvSpPr>
                  <a:spLocks noChangeShapeType="1"/>
                </p:cNvSpPr>
                <p:nvPr/>
              </p:nvSpPr>
              <p:spPr bwMode="auto">
                <a:xfrm flipH="1" flipV="1">
                  <a:off x="4850" y="3499"/>
                  <a:ext cx="6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2" name="Line 2840"/>
                <p:cNvSpPr>
                  <a:spLocks noChangeShapeType="1"/>
                </p:cNvSpPr>
                <p:nvPr/>
              </p:nvSpPr>
              <p:spPr bwMode="auto">
                <a:xfrm flipH="1">
                  <a:off x="4826" y="3473"/>
                  <a:ext cx="5" cy="1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3" name="Line 2841"/>
                <p:cNvSpPr>
                  <a:spLocks noChangeShapeType="1"/>
                </p:cNvSpPr>
                <p:nvPr/>
              </p:nvSpPr>
              <p:spPr bwMode="auto">
                <a:xfrm>
                  <a:off x="4822" y="3491"/>
                  <a:ext cx="7" cy="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4" name="Line 2842"/>
                <p:cNvSpPr>
                  <a:spLocks noChangeShapeType="1"/>
                </p:cNvSpPr>
                <p:nvPr/>
              </p:nvSpPr>
              <p:spPr bwMode="auto">
                <a:xfrm flipV="1">
                  <a:off x="4818" y="3484"/>
                  <a:ext cx="8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5" name="Line 2843"/>
                <p:cNvSpPr>
                  <a:spLocks noChangeShapeType="1"/>
                </p:cNvSpPr>
                <p:nvPr/>
              </p:nvSpPr>
              <p:spPr bwMode="auto">
                <a:xfrm flipH="1">
                  <a:off x="4876" y="3469"/>
                  <a:ext cx="11" cy="2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6" name="Line 2844"/>
                <p:cNvSpPr>
                  <a:spLocks noChangeShapeType="1"/>
                </p:cNvSpPr>
                <p:nvPr/>
              </p:nvSpPr>
              <p:spPr bwMode="auto">
                <a:xfrm flipV="1">
                  <a:off x="4874" y="3526"/>
                  <a:ext cx="19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7" name="Line 2845"/>
                <p:cNvSpPr>
                  <a:spLocks noChangeShapeType="1"/>
                </p:cNvSpPr>
                <p:nvPr/>
              </p:nvSpPr>
              <p:spPr bwMode="auto">
                <a:xfrm flipV="1">
                  <a:off x="4877" y="3513"/>
                  <a:ext cx="16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8" name="Line 2846"/>
                <p:cNvSpPr>
                  <a:spLocks noChangeShapeType="1"/>
                </p:cNvSpPr>
                <p:nvPr/>
              </p:nvSpPr>
              <p:spPr bwMode="auto">
                <a:xfrm flipH="1">
                  <a:off x="4879" y="3488"/>
                  <a:ext cx="14" cy="3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9" name="Line 2847"/>
                <p:cNvSpPr>
                  <a:spLocks noChangeShapeType="1"/>
                </p:cNvSpPr>
                <p:nvPr/>
              </p:nvSpPr>
              <p:spPr bwMode="auto">
                <a:xfrm flipV="1">
                  <a:off x="4874" y="3493"/>
                  <a:ext cx="16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0" name="Line 2848"/>
                <p:cNvSpPr>
                  <a:spLocks noChangeShapeType="1"/>
                </p:cNvSpPr>
                <p:nvPr/>
              </p:nvSpPr>
              <p:spPr bwMode="auto">
                <a:xfrm>
                  <a:off x="4908" y="3469"/>
                  <a:ext cx="3" cy="1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1" name="Line 2849"/>
                <p:cNvSpPr>
                  <a:spLocks noChangeShapeType="1"/>
                </p:cNvSpPr>
                <p:nvPr/>
              </p:nvSpPr>
              <p:spPr bwMode="auto">
                <a:xfrm flipV="1">
                  <a:off x="4897" y="3490"/>
                  <a:ext cx="26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2" name="Freeform 2850"/>
                <p:cNvSpPr>
                  <a:spLocks/>
                </p:cNvSpPr>
                <p:nvPr/>
              </p:nvSpPr>
              <p:spPr bwMode="auto">
                <a:xfrm>
                  <a:off x="4901" y="3501"/>
                  <a:ext cx="22" cy="44"/>
                </a:xfrm>
                <a:custGeom>
                  <a:avLst/>
                  <a:gdLst>
                    <a:gd name="T0" fmla="*/ 0 w 136"/>
                    <a:gd name="T1" fmla="*/ 0 h 269"/>
                    <a:gd name="T2" fmla="*/ 0 w 136"/>
                    <a:gd name="T3" fmla="*/ 0 h 269"/>
                    <a:gd name="T4" fmla="*/ 0 w 136"/>
                    <a:gd name="T5" fmla="*/ 0 h 269"/>
                    <a:gd name="T6" fmla="*/ 0 60000 65536"/>
                    <a:gd name="T7" fmla="*/ 0 60000 65536"/>
                    <a:gd name="T8" fmla="*/ 0 60000 65536"/>
                    <a:gd name="T9" fmla="*/ 0 w 136"/>
                    <a:gd name="T10" fmla="*/ 0 h 269"/>
                    <a:gd name="T11" fmla="*/ 136 w 136"/>
                    <a:gd name="T12" fmla="*/ 269 h 26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6" h="269">
                      <a:moveTo>
                        <a:pt x="0" y="0"/>
                      </a:moveTo>
                      <a:lnTo>
                        <a:pt x="99" y="269"/>
                      </a:lnTo>
                      <a:lnTo>
                        <a:pt x="136" y="26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3" name="Freeform 2851"/>
                <p:cNvSpPr>
                  <a:spLocks/>
                </p:cNvSpPr>
                <p:nvPr/>
              </p:nvSpPr>
              <p:spPr bwMode="auto">
                <a:xfrm>
                  <a:off x="4887" y="3495"/>
                  <a:ext cx="29" cy="51"/>
                </a:xfrm>
                <a:custGeom>
                  <a:avLst/>
                  <a:gdLst>
                    <a:gd name="T0" fmla="*/ 0 w 175"/>
                    <a:gd name="T1" fmla="*/ 0 h 306"/>
                    <a:gd name="T2" fmla="*/ 0 w 175"/>
                    <a:gd name="T3" fmla="*/ 0 h 306"/>
                    <a:gd name="T4" fmla="*/ 0 w 175"/>
                    <a:gd name="T5" fmla="*/ 0 h 306"/>
                    <a:gd name="T6" fmla="*/ 0 w 175"/>
                    <a:gd name="T7" fmla="*/ 0 h 30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5"/>
                    <a:gd name="T13" fmla="*/ 0 h 306"/>
                    <a:gd name="T14" fmla="*/ 175 w 175"/>
                    <a:gd name="T15" fmla="*/ 306 h 30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5" h="306">
                      <a:moveTo>
                        <a:pt x="175" y="0"/>
                      </a:moveTo>
                      <a:lnTo>
                        <a:pt x="126" y="153"/>
                      </a:lnTo>
                      <a:lnTo>
                        <a:pt x="76" y="235"/>
                      </a:lnTo>
                      <a:lnTo>
                        <a:pt x="0" y="30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4" name="Line 2852"/>
                <p:cNvSpPr>
                  <a:spLocks noChangeShapeType="1"/>
                </p:cNvSpPr>
                <p:nvPr/>
              </p:nvSpPr>
              <p:spPr bwMode="auto">
                <a:xfrm flipV="1">
                  <a:off x="4940" y="3520"/>
                  <a:ext cx="35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5" name="Line 2853"/>
                <p:cNvSpPr>
                  <a:spLocks noChangeShapeType="1"/>
                </p:cNvSpPr>
                <p:nvPr/>
              </p:nvSpPr>
              <p:spPr bwMode="auto">
                <a:xfrm>
                  <a:off x="4950" y="3524"/>
                  <a:ext cx="4" cy="1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6" name="Freeform 2854"/>
                <p:cNvSpPr>
                  <a:spLocks/>
                </p:cNvSpPr>
                <p:nvPr/>
              </p:nvSpPr>
              <p:spPr bwMode="auto">
                <a:xfrm>
                  <a:off x="4958" y="3539"/>
                  <a:ext cx="8" cy="7"/>
                </a:xfrm>
                <a:custGeom>
                  <a:avLst/>
                  <a:gdLst>
                    <a:gd name="T0" fmla="*/ 0 w 49"/>
                    <a:gd name="T1" fmla="*/ 0 h 44"/>
                    <a:gd name="T2" fmla="*/ 0 w 49"/>
                    <a:gd name="T3" fmla="*/ 0 h 44"/>
                    <a:gd name="T4" fmla="*/ 0 w 49"/>
                    <a:gd name="T5" fmla="*/ 0 h 44"/>
                    <a:gd name="T6" fmla="*/ 0 60000 65536"/>
                    <a:gd name="T7" fmla="*/ 0 60000 65536"/>
                    <a:gd name="T8" fmla="*/ 0 60000 65536"/>
                    <a:gd name="T9" fmla="*/ 0 w 49"/>
                    <a:gd name="T10" fmla="*/ 0 h 44"/>
                    <a:gd name="T11" fmla="*/ 49 w 49"/>
                    <a:gd name="T12" fmla="*/ 44 h 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9" h="44">
                      <a:moveTo>
                        <a:pt x="49" y="39"/>
                      </a:moveTo>
                      <a:lnTo>
                        <a:pt x="49" y="4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7" name="Line 2855"/>
                <p:cNvSpPr>
                  <a:spLocks noChangeShapeType="1"/>
                </p:cNvSpPr>
                <p:nvPr/>
              </p:nvSpPr>
              <p:spPr bwMode="auto">
                <a:xfrm>
                  <a:off x="4966" y="3510"/>
                  <a:ext cx="1" cy="3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8" name="Line 2856"/>
                <p:cNvSpPr>
                  <a:spLocks noChangeShapeType="1"/>
                </p:cNvSpPr>
                <p:nvPr/>
              </p:nvSpPr>
              <p:spPr bwMode="auto">
                <a:xfrm flipV="1">
                  <a:off x="4959" y="3490"/>
                  <a:ext cx="1" cy="1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9" name="Line 2857"/>
                <p:cNvSpPr>
                  <a:spLocks noChangeShapeType="1"/>
                </p:cNvSpPr>
                <p:nvPr/>
              </p:nvSpPr>
              <p:spPr bwMode="auto">
                <a:xfrm flipH="1">
                  <a:off x="4935" y="3505"/>
                  <a:ext cx="47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30" name="Line 2858"/>
                <p:cNvSpPr>
                  <a:spLocks noChangeShapeType="1"/>
                </p:cNvSpPr>
                <p:nvPr/>
              </p:nvSpPr>
              <p:spPr bwMode="auto">
                <a:xfrm flipV="1">
                  <a:off x="4946" y="3495"/>
                  <a:ext cx="27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31" name="Line 2859"/>
                <p:cNvSpPr>
                  <a:spLocks noChangeShapeType="1"/>
                </p:cNvSpPr>
                <p:nvPr/>
              </p:nvSpPr>
              <p:spPr bwMode="auto">
                <a:xfrm flipH="1" flipV="1">
                  <a:off x="4947" y="3477"/>
                  <a:ext cx="6" cy="1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32" name="Line 2860"/>
                <p:cNvSpPr>
                  <a:spLocks noChangeShapeType="1"/>
                </p:cNvSpPr>
                <p:nvPr/>
              </p:nvSpPr>
              <p:spPr bwMode="auto">
                <a:xfrm>
                  <a:off x="4966" y="3477"/>
                  <a:ext cx="6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33" name="Line 2861"/>
                <p:cNvSpPr>
                  <a:spLocks noChangeShapeType="1"/>
                </p:cNvSpPr>
                <p:nvPr/>
              </p:nvSpPr>
              <p:spPr bwMode="auto">
                <a:xfrm flipV="1">
                  <a:off x="4963" y="3474"/>
                  <a:ext cx="17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34" name="Line 2862"/>
                <p:cNvSpPr>
                  <a:spLocks noChangeShapeType="1"/>
                </p:cNvSpPr>
                <p:nvPr/>
              </p:nvSpPr>
              <p:spPr bwMode="auto">
                <a:xfrm flipH="1">
                  <a:off x="4957" y="3465"/>
                  <a:ext cx="9" cy="2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35" name="Line 2863"/>
                <p:cNvSpPr>
                  <a:spLocks noChangeShapeType="1"/>
                </p:cNvSpPr>
                <p:nvPr/>
              </p:nvSpPr>
              <p:spPr bwMode="auto">
                <a:xfrm flipV="1">
                  <a:off x="4944" y="3474"/>
                  <a:ext cx="15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36" name="Line 2864"/>
                <p:cNvSpPr>
                  <a:spLocks noChangeShapeType="1"/>
                </p:cNvSpPr>
                <p:nvPr/>
              </p:nvSpPr>
              <p:spPr bwMode="auto">
                <a:xfrm flipH="1">
                  <a:off x="4935" y="3465"/>
                  <a:ext cx="14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37" name="Line 2865"/>
                <p:cNvSpPr>
                  <a:spLocks noChangeShapeType="1"/>
                </p:cNvSpPr>
                <p:nvPr/>
              </p:nvSpPr>
              <p:spPr bwMode="auto">
                <a:xfrm flipH="1">
                  <a:off x="4998" y="3466"/>
                  <a:ext cx="11" cy="2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38" name="Line 2866"/>
                <p:cNvSpPr>
                  <a:spLocks noChangeShapeType="1"/>
                </p:cNvSpPr>
                <p:nvPr/>
              </p:nvSpPr>
              <p:spPr bwMode="auto">
                <a:xfrm flipV="1">
                  <a:off x="5002" y="3484"/>
                  <a:ext cx="15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39" name="Line 2867"/>
                <p:cNvSpPr>
                  <a:spLocks noChangeShapeType="1"/>
                </p:cNvSpPr>
                <p:nvPr/>
              </p:nvSpPr>
              <p:spPr bwMode="auto">
                <a:xfrm flipV="1">
                  <a:off x="4993" y="3501"/>
                  <a:ext cx="26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40" name="Line 2868"/>
                <p:cNvSpPr>
                  <a:spLocks noChangeShapeType="1"/>
                </p:cNvSpPr>
                <p:nvPr/>
              </p:nvSpPr>
              <p:spPr bwMode="auto">
                <a:xfrm>
                  <a:off x="5008" y="3486"/>
                  <a:ext cx="1" cy="4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41" name="Line 2869"/>
                <p:cNvSpPr>
                  <a:spLocks noChangeShapeType="1"/>
                </p:cNvSpPr>
                <p:nvPr/>
              </p:nvSpPr>
              <p:spPr bwMode="auto">
                <a:xfrm>
                  <a:off x="4999" y="3511"/>
                  <a:ext cx="1" cy="2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42" name="Line 2870"/>
                <p:cNvSpPr>
                  <a:spLocks noChangeShapeType="1"/>
                </p:cNvSpPr>
                <p:nvPr/>
              </p:nvSpPr>
              <p:spPr bwMode="auto">
                <a:xfrm flipV="1">
                  <a:off x="4999" y="3526"/>
                  <a:ext cx="16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43" name="Line 2871"/>
                <p:cNvSpPr>
                  <a:spLocks noChangeShapeType="1"/>
                </p:cNvSpPr>
                <p:nvPr/>
              </p:nvSpPr>
              <p:spPr bwMode="auto">
                <a:xfrm flipH="1">
                  <a:off x="5015" y="3508"/>
                  <a:ext cx="1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44" name="Line 2872"/>
                <p:cNvSpPr>
                  <a:spLocks noChangeShapeType="1"/>
                </p:cNvSpPr>
                <p:nvPr/>
              </p:nvSpPr>
              <p:spPr bwMode="auto">
                <a:xfrm flipV="1">
                  <a:off x="5019" y="3487"/>
                  <a:ext cx="19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45" name="Line 2873"/>
                <p:cNvSpPr>
                  <a:spLocks noChangeShapeType="1"/>
                </p:cNvSpPr>
                <p:nvPr/>
              </p:nvSpPr>
              <p:spPr bwMode="auto">
                <a:xfrm flipH="1">
                  <a:off x="5036" y="3485"/>
                  <a:ext cx="3" cy="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46" name="Line 2874"/>
                <p:cNvSpPr>
                  <a:spLocks noChangeShapeType="1"/>
                </p:cNvSpPr>
                <p:nvPr/>
              </p:nvSpPr>
              <p:spPr bwMode="auto">
                <a:xfrm flipV="1">
                  <a:off x="5016" y="3509"/>
                  <a:ext cx="29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47" name="Line 2875"/>
                <p:cNvSpPr>
                  <a:spLocks noChangeShapeType="1"/>
                </p:cNvSpPr>
                <p:nvPr/>
              </p:nvSpPr>
              <p:spPr bwMode="auto">
                <a:xfrm flipH="1">
                  <a:off x="5009" y="3528"/>
                  <a:ext cx="13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48" name="Freeform 2876"/>
                <p:cNvSpPr>
                  <a:spLocks/>
                </p:cNvSpPr>
                <p:nvPr/>
              </p:nvSpPr>
              <p:spPr bwMode="auto">
                <a:xfrm>
                  <a:off x="5027" y="3512"/>
                  <a:ext cx="18" cy="32"/>
                </a:xfrm>
                <a:custGeom>
                  <a:avLst/>
                  <a:gdLst>
                    <a:gd name="T0" fmla="*/ 0 w 103"/>
                    <a:gd name="T1" fmla="*/ 0 h 191"/>
                    <a:gd name="T2" fmla="*/ 0 w 103"/>
                    <a:gd name="T3" fmla="*/ 0 h 191"/>
                    <a:gd name="T4" fmla="*/ 0 w 103"/>
                    <a:gd name="T5" fmla="*/ 0 h 191"/>
                    <a:gd name="T6" fmla="*/ 0 60000 65536"/>
                    <a:gd name="T7" fmla="*/ 0 60000 65536"/>
                    <a:gd name="T8" fmla="*/ 0 60000 65536"/>
                    <a:gd name="T9" fmla="*/ 0 w 103"/>
                    <a:gd name="T10" fmla="*/ 0 h 191"/>
                    <a:gd name="T11" fmla="*/ 103 w 103"/>
                    <a:gd name="T12" fmla="*/ 191 h 1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3" h="191">
                      <a:moveTo>
                        <a:pt x="0" y="0"/>
                      </a:moveTo>
                      <a:lnTo>
                        <a:pt x="54" y="191"/>
                      </a:lnTo>
                      <a:lnTo>
                        <a:pt x="103" y="19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49" name="Freeform 2877"/>
                <p:cNvSpPr>
                  <a:spLocks/>
                </p:cNvSpPr>
                <p:nvPr/>
              </p:nvSpPr>
              <p:spPr bwMode="auto">
                <a:xfrm>
                  <a:off x="5022" y="3466"/>
                  <a:ext cx="8" cy="63"/>
                </a:xfrm>
                <a:custGeom>
                  <a:avLst/>
                  <a:gdLst>
                    <a:gd name="T0" fmla="*/ 0 w 50"/>
                    <a:gd name="T1" fmla="*/ 0 h 377"/>
                    <a:gd name="T2" fmla="*/ 0 w 50"/>
                    <a:gd name="T3" fmla="*/ 0 h 377"/>
                    <a:gd name="T4" fmla="*/ 0 w 50"/>
                    <a:gd name="T5" fmla="*/ 0 h 377"/>
                    <a:gd name="T6" fmla="*/ 0 60000 65536"/>
                    <a:gd name="T7" fmla="*/ 0 60000 65536"/>
                    <a:gd name="T8" fmla="*/ 0 60000 65536"/>
                    <a:gd name="T9" fmla="*/ 0 w 50"/>
                    <a:gd name="T10" fmla="*/ 0 h 377"/>
                    <a:gd name="T11" fmla="*/ 50 w 50"/>
                    <a:gd name="T12" fmla="*/ 377 h 37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0" h="377">
                      <a:moveTo>
                        <a:pt x="50" y="0"/>
                      </a:moveTo>
                      <a:lnTo>
                        <a:pt x="34" y="213"/>
                      </a:lnTo>
                      <a:lnTo>
                        <a:pt x="0" y="37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50" name="Line 2878"/>
                <p:cNvSpPr>
                  <a:spLocks noChangeShapeType="1"/>
                </p:cNvSpPr>
                <p:nvPr/>
              </p:nvSpPr>
              <p:spPr bwMode="auto">
                <a:xfrm flipV="1">
                  <a:off x="5089" y="3517"/>
                  <a:ext cx="9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51" name="Line 2879"/>
                <p:cNvSpPr>
                  <a:spLocks noChangeShapeType="1"/>
                </p:cNvSpPr>
                <p:nvPr/>
              </p:nvSpPr>
              <p:spPr bwMode="auto">
                <a:xfrm flipV="1">
                  <a:off x="5074" y="3518"/>
                  <a:ext cx="11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52" name="Line 2880"/>
                <p:cNvSpPr>
                  <a:spLocks noChangeShapeType="1"/>
                </p:cNvSpPr>
                <p:nvPr/>
              </p:nvSpPr>
              <p:spPr bwMode="auto">
                <a:xfrm flipV="1">
                  <a:off x="5090" y="3502"/>
                  <a:ext cx="9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53" name="Freeform 2881"/>
                <p:cNvSpPr>
                  <a:spLocks/>
                </p:cNvSpPr>
                <p:nvPr/>
              </p:nvSpPr>
              <p:spPr bwMode="auto">
                <a:xfrm>
                  <a:off x="5074" y="3535"/>
                  <a:ext cx="24" cy="10"/>
                </a:xfrm>
                <a:custGeom>
                  <a:avLst/>
                  <a:gdLst>
                    <a:gd name="T0" fmla="*/ 0 w 143"/>
                    <a:gd name="T1" fmla="*/ 0 h 54"/>
                    <a:gd name="T2" fmla="*/ 0 w 143"/>
                    <a:gd name="T3" fmla="*/ 0 h 54"/>
                    <a:gd name="T4" fmla="*/ 0 w 143"/>
                    <a:gd name="T5" fmla="*/ 0 h 54"/>
                    <a:gd name="T6" fmla="*/ 0 60000 65536"/>
                    <a:gd name="T7" fmla="*/ 0 60000 65536"/>
                    <a:gd name="T8" fmla="*/ 0 60000 65536"/>
                    <a:gd name="T9" fmla="*/ 0 w 143"/>
                    <a:gd name="T10" fmla="*/ 0 h 54"/>
                    <a:gd name="T11" fmla="*/ 143 w 143"/>
                    <a:gd name="T12" fmla="*/ 54 h 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3" h="54">
                      <a:moveTo>
                        <a:pt x="143" y="54"/>
                      </a:moveTo>
                      <a:lnTo>
                        <a:pt x="120" y="0"/>
                      </a:lnTo>
                      <a:lnTo>
                        <a:pt x="0" y="1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54" name="Line 2882"/>
                <p:cNvSpPr>
                  <a:spLocks noChangeShapeType="1"/>
                </p:cNvSpPr>
                <p:nvPr/>
              </p:nvSpPr>
              <p:spPr bwMode="auto">
                <a:xfrm flipH="1">
                  <a:off x="5098" y="3501"/>
                  <a:ext cx="1" cy="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55" name="Line 2883"/>
                <p:cNvSpPr>
                  <a:spLocks noChangeShapeType="1"/>
                </p:cNvSpPr>
                <p:nvPr/>
              </p:nvSpPr>
              <p:spPr bwMode="auto">
                <a:xfrm>
                  <a:off x="5074" y="3504"/>
                  <a:ext cx="1" cy="4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56" name="Line 2884"/>
                <p:cNvSpPr>
                  <a:spLocks noChangeShapeType="1"/>
                </p:cNvSpPr>
                <p:nvPr/>
              </p:nvSpPr>
              <p:spPr bwMode="auto">
                <a:xfrm flipV="1">
                  <a:off x="5081" y="3478"/>
                  <a:ext cx="16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57" name="Line 2885"/>
                <p:cNvSpPr>
                  <a:spLocks noChangeShapeType="1"/>
                </p:cNvSpPr>
                <p:nvPr/>
              </p:nvSpPr>
              <p:spPr bwMode="auto">
                <a:xfrm flipH="1">
                  <a:off x="5091" y="3476"/>
                  <a:ext cx="7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58" name="Freeform 2886"/>
                <p:cNvSpPr>
                  <a:spLocks/>
                </p:cNvSpPr>
                <p:nvPr/>
              </p:nvSpPr>
              <p:spPr bwMode="auto">
                <a:xfrm>
                  <a:off x="5074" y="3465"/>
                  <a:ext cx="12" cy="35"/>
                </a:xfrm>
                <a:custGeom>
                  <a:avLst/>
                  <a:gdLst>
                    <a:gd name="T0" fmla="*/ 0 w 71"/>
                    <a:gd name="T1" fmla="*/ 0 h 207"/>
                    <a:gd name="T2" fmla="*/ 0 w 71"/>
                    <a:gd name="T3" fmla="*/ 0 h 207"/>
                    <a:gd name="T4" fmla="*/ 0 w 71"/>
                    <a:gd name="T5" fmla="*/ 0 h 207"/>
                    <a:gd name="T6" fmla="*/ 0 60000 65536"/>
                    <a:gd name="T7" fmla="*/ 0 60000 65536"/>
                    <a:gd name="T8" fmla="*/ 0 60000 65536"/>
                    <a:gd name="T9" fmla="*/ 0 w 71"/>
                    <a:gd name="T10" fmla="*/ 0 h 207"/>
                    <a:gd name="T11" fmla="*/ 71 w 71"/>
                    <a:gd name="T12" fmla="*/ 207 h 20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1" h="207">
                      <a:moveTo>
                        <a:pt x="71" y="0"/>
                      </a:moveTo>
                      <a:lnTo>
                        <a:pt x="39" y="114"/>
                      </a:lnTo>
                      <a:lnTo>
                        <a:pt x="0" y="20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59" name="Line 2887"/>
                <p:cNvSpPr>
                  <a:spLocks noChangeShapeType="1"/>
                </p:cNvSpPr>
                <p:nvPr/>
              </p:nvSpPr>
              <p:spPr bwMode="auto">
                <a:xfrm flipH="1">
                  <a:off x="5065" y="3469"/>
                  <a:ext cx="3" cy="2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60" name="Line 2888"/>
                <p:cNvSpPr>
                  <a:spLocks noChangeShapeType="1"/>
                </p:cNvSpPr>
                <p:nvPr/>
              </p:nvSpPr>
              <p:spPr bwMode="auto">
                <a:xfrm>
                  <a:off x="5057" y="3465"/>
                  <a:ext cx="1" cy="7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61" name="Line 2889"/>
                <p:cNvSpPr>
                  <a:spLocks noChangeShapeType="1"/>
                </p:cNvSpPr>
                <p:nvPr/>
              </p:nvSpPr>
              <p:spPr bwMode="auto">
                <a:xfrm flipV="1">
                  <a:off x="5057" y="3471"/>
                  <a:ext cx="11" cy="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62" name="Freeform 2890"/>
                <p:cNvSpPr>
                  <a:spLocks/>
                </p:cNvSpPr>
                <p:nvPr/>
              </p:nvSpPr>
              <p:spPr bwMode="auto">
                <a:xfrm>
                  <a:off x="5060" y="3490"/>
                  <a:ext cx="8" cy="27"/>
                </a:xfrm>
                <a:custGeom>
                  <a:avLst/>
                  <a:gdLst>
                    <a:gd name="T0" fmla="*/ 0 w 44"/>
                    <a:gd name="T1" fmla="*/ 0 h 164"/>
                    <a:gd name="T2" fmla="*/ 0 w 44"/>
                    <a:gd name="T3" fmla="*/ 0 h 164"/>
                    <a:gd name="T4" fmla="*/ 0 w 44"/>
                    <a:gd name="T5" fmla="*/ 0 h 164"/>
                    <a:gd name="T6" fmla="*/ 0 w 44"/>
                    <a:gd name="T7" fmla="*/ 0 h 16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4"/>
                    <a:gd name="T13" fmla="*/ 0 h 164"/>
                    <a:gd name="T14" fmla="*/ 44 w 44"/>
                    <a:gd name="T15" fmla="*/ 164 h 16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4" h="164">
                      <a:moveTo>
                        <a:pt x="28" y="0"/>
                      </a:moveTo>
                      <a:lnTo>
                        <a:pt x="44" y="65"/>
                      </a:lnTo>
                      <a:lnTo>
                        <a:pt x="28" y="164"/>
                      </a:lnTo>
                      <a:lnTo>
                        <a:pt x="0" y="10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63" name="Line 2891"/>
                <p:cNvSpPr>
                  <a:spLocks noChangeShapeType="1"/>
                </p:cNvSpPr>
                <p:nvPr/>
              </p:nvSpPr>
              <p:spPr bwMode="auto">
                <a:xfrm flipV="1">
                  <a:off x="5074" y="3498"/>
                  <a:ext cx="1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64" name="Freeform 2892"/>
                <p:cNvSpPr>
                  <a:spLocks/>
                </p:cNvSpPr>
                <p:nvPr/>
              </p:nvSpPr>
              <p:spPr bwMode="auto">
                <a:xfrm>
                  <a:off x="5119" y="3525"/>
                  <a:ext cx="12" cy="13"/>
                </a:xfrm>
                <a:custGeom>
                  <a:avLst/>
                  <a:gdLst>
                    <a:gd name="T0" fmla="*/ 0 w 76"/>
                    <a:gd name="T1" fmla="*/ 0 h 77"/>
                    <a:gd name="T2" fmla="*/ 0 w 76"/>
                    <a:gd name="T3" fmla="*/ 0 h 77"/>
                    <a:gd name="T4" fmla="*/ 0 w 76"/>
                    <a:gd name="T5" fmla="*/ 0 h 77"/>
                    <a:gd name="T6" fmla="*/ 0 w 76"/>
                    <a:gd name="T7" fmla="*/ 0 h 77"/>
                    <a:gd name="T8" fmla="*/ 0 w 76"/>
                    <a:gd name="T9" fmla="*/ 0 h 77"/>
                    <a:gd name="T10" fmla="*/ 0 w 76"/>
                    <a:gd name="T11" fmla="*/ 0 h 77"/>
                    <a:gd name="T12" fmla="*/ 0 w 76"/>
                    <a:gd name="T13" fmla="*/ 0 h 77"/>
                    <a:gd name="T14" fmla="*/ 0 w 76"/>
                    <a:gd name="T15" fmla="*/ 0 h 77"/>
                    <a:gd name="T16" fmla="*/ 0 w 76"/>
                    <a:gd name="T17" fmla="*/ 0 h 7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6"/>
                    <a:gd name="T28" fmla="*/ 0 h 77"/>
                    <a:gd name="T29" fmla="*/ 76 w 76"/>
                    <a:gd name="T30" fmla="*/ 77 h 7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6" h="77">
                      <a:moveTo>
                        <a:pt x="0" y="38"/>
                      </a:moveTo>
                      <a:lnTo>
                        <a:pt x="10" y="66"/>
                      </a:lnTo>
                      <a:lnTo>
                        <a:pt x="37" y="77"/>
                      </a:lnTo>
                      <a:lnTo>
                        <a:pt x="65" y="66"/>
                      </a:lnTo>
                      <a:lnTo>
                        <a:pt x="76" y="38"/>
                      </a:lnTo>
                      <a:lnTo>
                        <a:pt x="65" y="12"/>
                      </a:lnTo>
                      <a:lnTo>
                        <a:pt x="37" y="0"/>
                      </a:lnTo>
                      <a:lnTo>
                        <a:pt x="10" y="12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65" name="Freeform 2893"/>
                <p:cNvSpPr>
                  <a:spLocks/>
                </p:cNvSpPr>
                <p:nvPr/>
              </p:nvSpPr>
              <p:spPr bwMode="auto">
                <a:xfrm>
                  <a:off x="5118" y="3524"/>
                  <a:ext cx="14" cy="15"/>
                </a:xfrm>
                <a:custGeom>
                  <a:avLst/>
                  <a:gdLst>
                    <a:gd name="T0" fmla="*/ 0 w 88"/>
                    <a:gd name="T1" fmla="*/ 0 h 88"/>
                    <a:gd name="T2" fmla="*/ 0 w 88"/>
                    <a:gd name="T3" fmla="*/ 0 h 88"/>
                    <a:gd name="T4" fmla="*/ 0 w 88"/>
                    <a:gd name="T5" fmla="*/ 0 h 88"/>
                    <a:gd name="T6" fmla="*/ 0 w 88"/>
                    <a:gd name="T7" fmla="*/ 0 h 88"/>
                    <a:gd name="T8" fmla="*/ 0 w 88"/>
                    <a:gd name="T9" fmla="*/ 0 h 88"/>
                    <a:gd name="T10" fmla="*/ 0 w 88"/>
                    <a:gd name="T11" fmla="*/ 0 h 88"/>
                    <a:gd name="T12" fmla="*/ 0 w 88"/>
                    <a:gd name="T13" fmla="*/ 0 h 88"/>
                    <a:gd name="T14" fmla="*/ 0 w 88"/>
                    <a:gd name="T15" fmla="*/ 0 h 88"/>
                    <a:gd name="T16" fmla="*/ 0 w 88"/>
                    <a:gd name="T17" fmla="*/ 0 h 8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8"/>
                    <a:gd name="T28" fmla="*/ 0 h 88"/>
                    <a:gd name="T29" fmla="*/ 88 w 88"/>
                    <a:gd name="T30" fmla="*/ 88 h 8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8" h="88">
                      <a:moveTo>
                        <a:pt x="88" y="44"/>
                      </a:moveTo>
                      <a:lnTo>
                        <a:pt x="75" y="13"/>
                      </a:lnTo>
                      <a:lnTo>
                        <a:pt x="44" y="0"/>
                      </a:lnTo>
                      <a:lnTo>
                        <a:pt x="13" y="13"/>
                      </a:lnTo>
                      <a:lnTo>
                        <a:pt x="0" y="44"/>
                      </a:lnTo>
                      <a:lnTo>
                        <a:pt x="13" y="75"/>
                      </a:lnTo>
                      <a:lnTo>
                        <a:pt x="44" y="88"/>
                      </a:lnTo>
                      <a:lnTo>
                        <a:pt x="75" y="75"/>
                      </a:lnTo>
                      <a:lnTo>
                        <a:pt x="88" y="44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66" name="Line 2894"/>
                <p:cNvSpPr>
                  <a:spLocks noChangeShapeType="1"/>
                </p:cNvSpPr>
                <p:nvPr/>
              </p:nvSpPr>
              <p:spPr bwMode="auto">
                <a:xfrm>
                  <a:off x="4595" y="987"/>
                  <a:ext cx="1" cy="17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67" name="Freeform 2895"/>
                <p:cNvSpPr>
                  <a:spLocks/>
                </p:cNvSpPr>
                <p:nvPr/>
              </p:nvSpPr>
              <p:spPr bwMode="auto">
                <a:xfrm>
                  <a:off x="3945" y="2522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w 85"/>
                    <a:gd name="T29" fmla="*/ 0 h 61"/>
                    <a:gd name="T30" fmla="*/ 0 w 85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"/>
                    <a:gd name="T49" fmla="*/ 0 h 61"/>
                    <a:gd name="T50" fmla="*/ 85 w 85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" h="61">
                      <a:moveTo>
                        <a:pt x="44" y="44"/>
                      </a:moveTo>
                      <a:lnTo>
                        <a:pt x="3" y="61"/>
                      </a:ln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20"/>
                      </a:lnTo>
                      <a:lnTo>
                        <a:pt x="14" y="12"/>
                      </a:lnTo>
                      <a:lnTo>
                        <a:pt x="23" y="6"/>
                      </a:lnTo>
                      <a:lnTo>
                        <a:pt x="32" y="1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3" y="5"/>
                      </a:lnTo>
                      <a:lnTo>
                        <a:pt x="73" y="10"/>
                      </a:lnTo>
                      <a:lnTo>
                        <a:pt x="79" y="18"/>
                      </a:lnTo>
                      <a:lnTo>
                        <a:pt x="85" y="27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68" name="Freeform 2896"/>
                <p:cNvSpPr>
                  <a:spLocks/>
                </p:cNvSpPr>
                <p:nvPr/>
              </p:nvSpPr>
              <p:spPr bwMode="auto">
                <a:xfrm>
                  <a:off x="3945" y="2522"/>
                  <a:ext cx="14" cy="10"/>
                </a:xfrm>
                <a:custGeom>
                  <a:avLst/>
                  <a:gdLst>
                    <a:gd name="T0" fmla="*/ 0 w 85"/>
                    <a:gd name="T1" fmla="*/ 0 h 61"/>
                    <a:gd name="T2" fmla="*/ 0 w 85"/>
                    <a:gd name="T3" fmla="*/ 0 h 61"/>
                    <a:gd name="T4" fmla="*/ 0 w 85"/>
                    <a:gd name="T5" fmla="*/ 0 h 61"/>
                    <a:gd name="T6" fmla="*/ 0 w 85"/>
                    <a:gd name="T7" fmla="*/ 0 h 61"/>
                    <a:gd name="T8" fmla="*/ 0 w 85"/>
                    <a:gd name="T9" fmla="*/ 0 h 61"/>
                    <a:gd name="T10" fmla="*/ 0 w 85"/>
                    <a:gd name="T11" fmla="*/ 0 h 61"/>
                    <a:gd name="T12" fmla="*/ 0 w 85"/>
                    <a:gd name="T13" fmla="*/ 0 h 61"/>
                    <a:gd name="T14" fmla="*/ 0 w 85"/>
                    <a:gd name="T15" fmla="*/ 0 h 61"/>
                    <a:gd name="T16" fmla="*/ 0 w 85"/>
                    <a:gd name="T17" fmla="*/ 0 h 61"/>
                    <a:gd name="T18" fmla="*/ 0 w 85"/>
                    <a:gd name="T19" fmla="*/ 0 h 61"/>
                    <a:gd name="T20" fmla="*/ 0 w 85"/>
                    <a:gd name="T21" fmla="*/ 0 h 61"/>
                    <a:gd name="T22" fmla="*/ 0 w 85"/>
                    <a:gd name="T23" fmla="*/ 0 h 61"/>
                    <a:gd name="T24" fmla="*/ 0 w 85"/>
                    <a:gd name="T25" fmla="*/ 0 h 61"/>
                    <a:gd name="T26" fmla="*/ 0 w 85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61"/>
                    <a:gd name="T44" fmla="*/ 85 w 85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61">
                      <a:moveTo>
                        <a:pt x="3" y="61"/>
                      </a:moveTo>
                      <a:lnTo>
                        <a:pt x="0" y="51"/>
                      </a:lnTo>
                      <a:lnTo>
                        <a:pt x="0" y="40"/>
                      </a:lnTo>
                      <a:lnTo>
                        <a:pt x="2" y="29"/>
                      </a:lnTo>
                      <a:lnTo>
                        <a:pt x="7" y="20"/>
                      </a:lnTo>
                      <a:lnTo>
                        <a:pt x="14" y="12"/>
                      </a:lnTo>
                      <a:lnTo>
                        <a:pt x="23" y="6"/>
                      </a:lnTo>
                      <a:lnTo>
                        <a:pt x="32" y="1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3" y="5"/>
                      </a:lnTo>
                      <a:lnTo>
                        <a:pt x="73" y="10"/>
                      </a:lnTo>
                      <a:lnTo>
                        <a:pt x="79" y="18"/>
                      </a:lnTo>
                      <a:lnTo>
                        <a:pt x="85" y="2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69" name="Freeform 2897"/>
                <p:cNvSpPr>
                  <a:spLocks/>
                </p:cNvSpPr>
                <p:nvPr/>
              </p:nvSpPr>
              <p:spPr bwMode="auto">
                <a:xfrm>
                  <a:off x="3945" y="2527"/>
                  <a:ext cx="24" cy="30"/>
                </a:xfrm>
                <a:custGeom>
                  <a:avLst/>
                  <a:gdLst>
                    <a:gd name="T0" fmla="*/ 0 w 144"/>
                    <a:gd name="T1" fmla="*/ 0 h 185"/>
                    <a:gd name="T2" fmla="*/ 0 w 144"/>
                    <a:gd name="T3" fmla="*/ 0 h 185"/>
                    <a:gd name="T4" fmla="*/ 0 w 144"/>
                    <a:gd name="T5" fmla="*/ 0 h 185"/>
                    <a:gd name="T6" fmla="*/ 0 w 144"/>
                    <a:gd name="T7" fmla="*/ 0 h 185"/>
                    <a:gd name="T8" fmla="*/ 0 w 144"/>
                    <a:gd name="T9" fmla="*/ 0 h 185"/>
                    <a:gd name="T10" fmla="*/ 0 w 144"/>
                    <a:gd name="T11" fmla="*/ 0 h 185"/>
                    <a:gd name="T12" fmla="*/ 0 w 1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5"/>
                    <a:gd name="T23" fmla="*/ 144 w 1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5">
                      <a:moveTo>
                        <a:pt x="82" y="0"/>
                      </a:move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2" y="185"/>
                      </a:lnTo>
                      <a:lnTo>
                        <a:pt x="103" y="168"/>
                      </a:lnTo>
                      <a:lnTo>
                        <a:pt x="144" y="151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70" name="Freeform 2898"/>
                <p:cNvSpPr>
                  <a:spLocks/>
                </p:cNvSpPr>
                <p:nvPr/>
              </p:nvSpPr>
              <p:spPr bwMode="auto">
                <a:xfrm>
                  <a:off x="3945" y="2527"/>
                  <a:ext cx="24" cy="30"/>
                </a:xfrm>
                <a:custGeom>
                  <a:avLst/>
                  <a:gdLst>
                    <a:gd name="T0" fmla="*/ 0 w 144"/>
                    <a:gd name="T1" fmla="*/ 0 h 185"/>
                    <a:gd name="T2" fmla="*/ 0 w 144"/>
                    <a:gd name="T3" fmla="*/ 0 h 185"/>
                    <a:gd name="T4" fmla="*/ 0 w 144"/>
                    <a:gd name="T5" fmla="*/ 0 h 185"/>
                    <a:gd name="T6" fmla="*/ 0 w 144"/>
                    <a:gd name="T7" fmla="*/ 0 h 185"/>
                    <a:gd name="T8" fmla="*/ 0 w 144"/>
                    <a:gd name="T9" fmla="*/ 0 h 185"/>
                    <a:gd name="T10" fmla="*/ 0 w 144"/>
                    <a:gd name="T11" fmla="*/ 0 h 185"/>
                    <a:gd name="T12" fmla="*/ 0 w 144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185"/>
                    <a:gd name="T23" fmla="*/ 144 w 144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185">
                      <a:moveTo>
                        <a:pt x="82" y="0"/>
                      </a:moveTo>
                      <a:lnTo>
                        <a:pt x="41" y="17"/>
                      </a:lnTo>
                      <a:lnTo>
                        <a:pt x="0" y="34"/>
                      </a:lnTo>
                      <a:lnTo>
                        <a:pt x="62" y="185"/>
                      </a:lnTo>
                      <a:lnTo>
                        <a:pt x="103" y="168"/>
                      </a:lnTo>
                      <a:lnTo>
                        <a:pt x="144" y="151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71" name="Freeform 2899"/>
                <p:cNvSpPr>
                  <a:spLocks/>
                </p:cNvSpPr>
                <p:nvPr/>
              </p:nvSpPr>
              <p:spPr bwMode="auto">
                <a:xfrm>
                  <a:off x="3955" y="2554"/>
                  <a:ext cx="7" cy="7"/>
                </a:xfrm>
                <a:custGeom>
                  <a:avLst/>
                  <a:gdLst>
                    <a:gd name="T0" fmla="*/ 0 w 41"/>
                    <a:gd name="T1" fmla="*/ 0 h 41"/>
                    <a:gd name="T2" fmla="*/ 0 w 41"/>
                    <a:gd name="T3" fmla="*/ 0 h 41"/>
                    <a:gd name="T4" fmla="*/ 0 w 41"/>
                    <a:gd name="T5" fmla="*/ 0 h 41"/>
                    <a:gd name="T6" fmla="*/ 0 w 41"/>
                    <a:gd name="T7" fmla="*/ 0 h 41"/>
                    <a:gd name="T8" fmla="*/ 0 w 41"/>
                    <a:gd name="T9" fmla="*/ 0 h 41"/>
                    <a:gd name="T10" fmla="*/ 0 w 41"/>
                    <a:gd name="T11" fmla="*/ 0 h 41"/>
                    <a:gd name="T12" fmla="*/ 0 w 41"/>
                    <a:gd name="T13" fmla="*/ 0 h 41"/>
                    <a:gd name="T14" fmla="*/ 0 w 41"/>
                    <a:gd name="T15" fmla="*/ 0 h 41"/>
                    <a:gd name="T16" fmla="*/ 0 w 41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1"/>
                    <a:gd name="T28" fmla="*/ 0 h 41"/>
                    <a:gd name="T29" fmla="*/ 41 w 41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1" h="41">
                      <a:moveTo>
                        <a:pt x="41" y="0"/>
                      </a:moveTo>
                      <a:lnTo>
                        <a:pt x="0" y="17"/>
                      </a:lnTo>
                      <a:lnTo>
                        <a:pt x="3" y="21"/>
                      </a:lnTo>
                      <a:lnTo>
                        <a:pt x="6" y="27"/>
                      </a:lnTo>
                      <a:lnTo>
                        <a:pt x="9" y="31"/>
                      </a:lnTo>
                      <a:lnTo>
                        <a:pt x="13" y="34"/>
                      </a:lnTo>
                      <a:lnTo>
                        <a:pt x="17" y="37"/>
                      </a:lnTo>
                      <a:lnTo>
                        <a:pt x="24" y="41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72" name="Freeform 2900"/>
                <p:cNvSpPr>
                  <a:spLocks/>
                </p:cNvSpPr>
                <p:nvPr/>
              </p:nvSpPr>
              <p:spPr bwMode="auto">
                <a:xfrm>
                  <a:off x="3955" y="2557"/>
                  <a:ext cx="4" cy="4"/>
                </a:xfrm>
                <a:custGeom>
                  <a:avLst/>
                  <a:gdLst>
                    <a:gd name="T0" fmla="*/ 0 w 24"/>
                    <a:gd name="T1" fmla="*/ 0 h 24"/>
                    <a:gd name="T2" fmla="*/ 0 w 24"/>
                    <a:gd name="T3" fmla="*/ 0 h 24"/>
                    <a:gd name="T4" fmla="*/ 0 w 24"/>
                    <a:gd name="T5" fmla="*/ 0 h 24"/>
                    <a:gd name="T6" fmla="*/ 0 w 24"/>
                    <a:gd name="T7" fmla="*/ 0 h 24"/>
                    <a:gd name="T8" fmla="*/ 0 w 24"/>
                    <a:gd name="T9" fmla="*/ 0 h 24"/>
                    <a:gd name="T10" fmla="*/ 0 w 24"/>
                    <a:gd name="T11" fmla="*/ 0 h 24"/>
                    <a:gd name="T12" fmla="*/ 0 w 24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"/>
                    <a:gd name="T22" fmla="*/ 0 h 24"/>
                    <a:gd name="T23" fmla="*/ 24 w 24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" h="24">
                      <a:moveTo>
                        <a:pt x="0" y="0"/>
                      </a:moveTo>
                      <a:lnTo>
                        <a:pt x="3" y="4"/>
                      </a:lnTo>
                      <a:lnTo>
                        <a:pt x="6" y="10"/>
                      </a:lnTo>
                      <a:lnTo>
                        <a:pt x="9" y="14"/>
                      </a:lnTo>
                      <a:lnTo>
                        <a:pt x="13" y="17"/>
                      </a:lnTo>
                      <a:lnTo>
                        <a:pt x="17" y="20"/>
                      </a:lnTo>
                      <a:lnTo>
                        <a:pt x="24" y="2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73" name="Freeform 2901"/>
                <p:cNvSpPr>
                  <a:spLocks/>
                </p:cNvSpPr>
                <p:nvPr/>
              </p:nvSpPr>
              <p:spPr bwMode="auto">
                <a:xfrm>
                  <a:off x="3959" y="2548"/>
                  <a:ext cx="31" cy="24"/>
                </a:xfrm>
                <a:custGeom>
                  <a:avLst/>
                  <a:gdLst>
                    <a:gd name="T0" fmla="*/ 0 w 184"/>
                    <a:gd name="T1" fmla="*/ 0 h 144"/>
                    <a:gd name="T2" fmla="*/ 0 w 184"/>
                    <a:gd name="T3" fmla="*/ 0 h 144"/>
                    <a:gd name="T4" fmla="*/ 0 w 184"/>
                    <a:gd name="T5" fmla="*/ 0 h 144"/>
                    <a:gd name="T6" fmla="*/ 0 w 184"/>
                    <a:gd name="T7" fmla="*/ 0 h 144"/>
                    <a:gd name="T8" fmla="*/ 0 w 184"/>
                    <a:gd name="T9" fmla="*/ 0 h 144"/>
                    <a:gd name="T10" fmla="*/ 0 w 184"/>
                    <a:gd name="T11" fmla="*/ 0 h 144"/>
                    <a:gd name="T12" fmla="*/ 0 w 184"/>
                    <a:gd name="T13" fmla="*/ 0 h 1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4"/>
                    <a:gd name="T23" fmla="*/ 184 w 184"/>
                    <a:gd name="T24" fmla="*/ 144 h 1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4">
                      <a:moveTo>
                        <a:pt x="34" y="0"/>
                      </a:moveTo>
                      <a:lnTo>
                        <a:pt x="17" y="41"/>
                      </a:lnTo>
                      <a:lnTo>
                        <a:pt x="0" y="82"/>
                      </a:lnTo>
                      <a:lnTo>
                        <a:pt x="150" y="144"/>
                      </a:lnTo>
                      <a:lnTo>
                        <a:pt x="167" y="103"/>
                      </a:lnTo>
                      <a:lnTo>
                        <a:pt x="184" y="6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74" name="Freeform 2902"/>
                <p:cNvSpPr>
                  <a:spLocks/>
                </p:cNvSpPr>
                <p:nvPr/>
              </p:nvSpPr>
              <p:spPr bwMode="auto">
                <a:xfrm>
                  <a:off x="3959" y="2548"/>
                  <a:ext cx="31" cy="24"/>
                </a:xfrm>
                <a:custGeom>
                  <a:avLst/>
                  <a:gdLst>
                    <a:gd name="T0" fmla="*/ 0 w 184"/>
                    <a:gd name="T1" fmla="*/ 0 h 144"/>
                    <a:gd name="T2" fmla="*/ 0 w 184"/>
                    <a:gd name="T3" fmla="*/ 0 h 144"/>
                    <a:gd name="T4" fmla="*/ 0 w 184"/>
                    <a:gd name="T5" fmla="*/ 0 h 144"/>
                    <a:gd name="T6" fmla="*/ 0 w 184"/>
                    <a:gd name="T7" fmla="*/ 0 h 144"/>
                    <a:gd name="T8" fmla="*/ 0 w 184"/>
                    <a:gd name="T9" fmla="*/ 0 h 144"/>
                    <a:gd name="T10" fmla="*/ 0 w 184"/>
                    <a:gd name="T11" fmla="*/ 0 h 144"/>
                    <a:gd name="T12" fmla="*/ 0 w 184"/>
                    <a:gd name="T13" fmla="*/ 0 h 1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4"/>
                    <a:gd name="T23" fmla="*/ 184 w 184"/>
                    <a:gd name="T24" fmla="*/ 144 h 1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4">
                      <a:moveTo>
                        <a:pt x="34" y="0"/>
                      </a:moveTo>
                      <a:lnTo>
                        <a:pt x="17" y="41"/>
                      </a:lnTo>
                      <a:lnTo>
                        <a:pt x="0" y="82"/>
                      </a:lnTo>
                      <a:lnTo>
                        <a:pt x="150" y="144"/>
                      </a:lnTo>
                      <a:lnTo>
                        <a:pt x="167" y="103"/>
                      </a:lnTo>
                      <a:lnTo>
                        <a:pt x="184" y="6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75" name="Freeform 2903"/>
                <p:cNvSpPr>
                  <a:spLocks/>
                </p:cNvSpPr>
                <p:nvPr/>
              </p:nvSpPr>
              <p:spPr bwMode="auto">
                <a:xfrm>
                  <a:off x="3984" y="2558"/>
                  <a:ext cx="10" cy="14"/>
                </a:xfrm>
                <a:custGeom>
                  <a:avLst/>
                  <a:gdLst>
                    <a:gd name="T0" fmla="*/ 0 w 60"/>
                    <a:gd name="T1" fmla="*/ 0 h 85"/>
                    <a:gd name="T2" fmla="*/ 0 w 60"/>
                    <a:gd name="T3" fmla="*/ 0 h 85"/>
                    <a:gd name="T4" fmla="*/ 0 w 60"/>
                    <a:gd name="T5" fmla="*/ 0 h 85"/>
                    <a:gd name="T6" fmla="*/ 0 w 60"/>
                    <a:gd name="T7" fmla="*/ 0 h 85"/>
                    <a:gd name="T8" fmla="*/ 0 w 60"/>
                    <a:gd name="T9" fmla="*/ 0 h 85"/>
                    <a:gd name="T10" fmla="*/ 0 w 60"/>
                    <a:gd name="T11" fmla="*/ 0 h 85"/>
                    <a:gd name="T12" fmla="*/ 0 w 60"/>
                    <a:gd name="T13" fmla="*/ 0 h 85"/>
                    <a:gd name="T14" fmla="*/ 0 w 60"/>
                    <a:gd name="T15" fmla="*/ 0 h 85"/>
                    <a:gd name="T16" fmla="*/ 0 w 60"/>
                    <a:gd name="T17" fmla="*/ 0 h 85"/>
                    <a:gd name="T18" fmla="*/ 0 w 60"/>
                    <a:gd name="T19" fmla="*/ 0 h 85"/>
                    <a:gd name="T20" fmla="*/ 0 w 60"/>
                    <a:gd name="T21" fmla="*/ 0 h 85"/>
                    <a:gd name="T22" fmla="*/ 0 w 60"/>
                    <a:gd name="T23" fmla="*/ 0 h 85"/>
                    <a:gd name="T24" fmla="*/ 0 w 60"/>
                    <a:gd name="T25" fmla="*/ 0 h 85"/>
                    <a:gd name="T26" fmla="*/ 0 w 60"/>
                    <a:gd name="T27" fmla="*/ 0 h 85"/>
                    <a:gd name="T28" fmla="*/ 0 w 60"/>
                    <a:gd name="T29" fmla="*/ 0 h 85"/>
                    <a:gd name="T30" fmla="*/ 0 w 60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0"/>
                    <a:gd name="T49" fmla="*/ 0 h 85"/>
                    <a:gd name="T50" fmla="*/ 60 w 60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0" h="85">
                      <a:moveTo>
                        <a:pt x="17" y="41"/>
                      </a:moveTo>
                      <a:lnTo>
                        <a:pt x="34" y="0"/>
                      </a:lnTo>
                      <a:lnTo>
                        <a:pt x="43" y="6"/>
                      </a:lnTo>
                      <a:lnTo>
                        <a:pt x="51" y="12"/>
                      </a:lnTo>
                      <a:lnTo>
                        <a:pt x="56" y="22"/>
                      </a:lnTo>
                      <a:lnTo>
                        <a:pt x="60" y="31"/>
                      </a:lnTo>
                      <a:lnTo>
                        <a:pt x="60" y="42"/>
                      </a:lnTo>
                      <a:lnTo>
                        <a:pt x="59" y="53"/>
                      </a:lnTo>
                      <a:lnTo>
                        <a:pt x="55" y="62"/>
                      </a:lnTo>
                      <a:lnTo>
                        <a:pt x="49" y="71"/>
                      </a:lnTo>
                      <a:lnTo>
                        <a:pt x="41" y="78"/>
                      </a:lnTo>
                      <a:lnTo>
                        <a:pt x="32" y="83"/>
                      </a:lnTo>
                      <a:lnTo>
                        <a:pt x="21" y="85"/>
                      </a:lnTo>
                      <a:lnTo>
                        <a:pt x="10" y="85"/>
                      </a:lnTo>
                      <a:lnTo>
                        <a:pt x="0" y="82"/>
                      </a:lnTo>
                      <a:lnTo>
                        <a:pt x="17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76" name="Freeform 2904"/>
                <p:cNvSpPr>
                  <a:spLocks/>
                </p:cNvSpPr>
                <p:nvPr/>
              </p:nvSpPr>
              <p:spPr bwMode="auto">
                <a:xfrm>
                  <a:off x="3984" y="2558"/>
                  <a:ext cx="10" cy="14"/>
                </a:xfrm>
                <a:custGeom>
                  <a:avLst/>
                  <a:gdLst>
                    <a:gd name="T0" fmla="*/ 0 w 60"/>
                    <a:gd name="T1" fmla="*/ 0 h 85"/>
                    <a:gd name="T2" fmla="*/ 0 w 60"/>
                    <a:gd name="T3" fmla="*/ 0 h 85"/>
                    <a:gd name="T4" fmla="*/ 0 w 60"/>
                    <a:gd name="T5" fmla="*/ 0 h 85"/>
                    <a:gd name="T6" fmla="*/ 0 w 60"/>
                    <a:gd name="T7" fmla="*/ 0 h 85"/>
                    <a:gd name="T8" fmla="*/ 0 w 60"/>
                    <a:gd name="T9" fmla="*/ 0 h 85"/>
                    <a:gd name="T10" fmla="*/ 0 w 60"/>
                    <a:gd name="T11" fmla="*/ 0 h 85"/>
                    <a:gd name="T12" fmla="*/ 0 w 60"/>
                    <a:gd name="T13" fmla="*/ 0 h 85"/>
                    <a:gd name="T14" fmla="*/ 0 w 60"/>
                    <a:gd name="T15" fmla="*/ 0 h 85"/>
                    <a:gd name="T16" fmla="*/ 0 w 60"/>
                    <a:gd name="T17" fmla="*/ 0 h 85"/>
                    <a:gd name="T18" fmla="*/ 0 w 60"/>
                    <a:gd name="T19" fmla="*/ 0 h 85"/>
                    <a:gd name="T20" fmla="*/ 0 w 60"/>
                    <a:gd name="T21" fmla="*/ 0 h 85"/>
                    <a:gd name="T22" fmla="*/ 0 w 60"/>
                    <a:gd name="T23" fmla="*/ 0 h 85"/>
                    <a:gd name="T24" fmla="*/ 0 w 60"/>
                    <a:gd name="T25" fmla="*/ 0 h 85"/>
                    <a:gd name="T26" fmla="*/ 0 w 60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0"/>
                    <a:gd name="T43" fmla="*/ 0 h 85"/>
                    <a:gd name="T44" fmla="*/ 60 w 60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0" h="85">
                      <a:moveTo>
                        <a:pt x="34" y="0"/>
                      </a:moveTo>
                      <a:lnTo>
                        <a:pt x="43" y="6"/>
                      </a:lnTo>
                      <a:lnTo>
                        <a:pt x="51" y="12"/>
                      </a:lnTo>
                      <a:lnTo>
                        <a:pt x="56" y="22"/>
                      </a:lnTo>
                      <a:lnTo>
                        <a:pt x="60" y="31"/>
                      </a:lnTo>
                      <a:lnTo>
                        <a:pt x="60" y="42"/>
                      </a:lnTo>
                      <a:lnTo>
                        <a:pt x="59" y="53"/>
                      </a:lnTo>
                      <a:lnTo>
                        <a:pt x="55" y="62"/>
                      </a:lnTo>
                      <a:lnTo>
                        <a:pt x="49" y="71"/>
                      </a:lnTo>
                      <a:lnTo>
                        <a:pt x="41" y="78"/>
                      </a:lnTo>
                      <a:lnTo>
                        <a:pt x="32" y="83"/>
                      </a:lnTo>
                      <a:lnTo>
                        <a:pt x="21" y="85"/>
                      </a:lnTo>
                      <a:lnTo>
                        <a:pt x="10" y="85"/>
                      </a:lnTo>
                      <a:lnTo>
                        <a:pt x="0" y="8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77" name="Freeform 2905"/>
                <p:cNvSpPr>
                  <a:spLocks/>
                </p:cNvSpPr>
                <p:nvPr/>
              </p:nvSpPr>
              <p:spPr bwMode="auto">
                <a:xfrm>
                  <a:off x="4523" y="2558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w 61"/>
                    <a:gd name="T29" fmla="*/ 0 h 85"/>
                    <a:gd name="T30" fmla="*/ 0 w 61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1"/>
                    <a:gd name="T49" fmla="*/ 0 h 85"/>
                    <a:gd name="T50" fmla="*/ 61 w 61"/>
                    <a:gd name="T51" fmla="*/ 85 h 8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1" h="85">
                      <a:moveTo>
                        <a:pt x="44" y="41"/>
                      </a:moveTo>
                      <a:lnTo>
                        <a:pt x="61" y="82"/>
                      </a:lnTo>
                      <a:lnTo>
                        <a:pt x="50" y="85"/>
                      </a:lnTo>
                      <a:lnTo>
                        <a:pt x="40" y="85"/>
                      </a:lnTo>
                      <a:lnTo>
                        <a:pt x="29" y="83"/>
                      </a:lnTo>
                      <a:lnTo>
                        <a:pt x="19" y="78"/>
                      </a:lnTo>
                      <a:lnTo>
                        <a:pt x="12" y="71"/>
                      </a:lnTo>
                      <a:lnTo>
                        <a:pt x="6" y="62"/>
                      </a:lnTo>
                      <a:lnTo>
                        <a:pt x="1" y="53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4" y="22"/>
                      </a:lnTo>
                      <a:lnTo>
                        <a:pt x="10" y="12"/>
                      </a:lnTo>
                      <a:lnTo>
                        <a:pt x="17" y="6"/>
                      </a:lnTo>
                      <a:lnTo>
                        <a:pt x="27" y="0"/>
                      </a:lnTo>
                      <a:lnTo>
                        <a:pt x="44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78" name="Freeform 2906"/>
                <p:cNvSpPr>
                  <a:spLocks/>
                </p:cNvSpPr>
                <p:nvPr/>
              </p:nvSpPr>
              <p:spPr bwMode="auto">
                <a:xfrm>
                  <a:off x="4523" y="2558"/>
                  <a:ext cx="10" cy="14"/>
                </a:xfrm>
                <a:custGeom>
                  <a:avLst/>
                  <a:gdLst>
                    <a:gd name="T0" fmla="*/ 0 w 61"/>
                    <a:gd name="T1" fmla="*/ 0 h 85"/>
                    <a:gd name="T2" fmla="*/ 0 w 61"/>
                    <a:gd name="T3" fmla="*/ 0 h 85"/>
                    <a:gd name="T4" fmla="*/ 0 w 61"/>
                    <a:gd name="T5" fmla="*/ 0 h 85"/>
                    <a:gd name="T6" fmla="*/ 0 w 61"/>
                    <a:gd name="T7" fmla="*/ 0 h 85"/>
                    <a:gd name="T8" fmla="*/ 0 w 61"/>
                    <a:gd name="T9" fmla="*/ 0 h 85"/>
                    <a:gd name="T10" fmla="*/ 0 w 61"/>
                    <a:gd name="T11" fmla="*/ 0 h 85"/>
                    <a:gd name="T12" fmla="*/ 0 w 61"/>
                    <a:gd name="T13" fmla="*/ 0 h 85"/>
                    <a:gd name="T14" fmla="*/ 0 w 61"/>
                    <a:gd name="T15" fmla="*/ 0 h 85"/>
                    <a:gd name="T16" fmla="*/ 0 w 61"/>
                    <a:gd name="T17" fmla="*/ 0 h 85"/>
                    <a:gd name="T18" fmla="*/ 0 w 61"/>
                    <a:gd name="T19" fmla="*/ 0 h 85"/>
                    <a:gd name="T20" fmla="*/ 0 w 61"/>
                    <a:gd name="T21" fmla="*/ 0 h 85"/>
                    <a:gd name="T22" fmla="*/ 0 w 61"/>
                    <a:gd name="T23" fmla="*/ 0 h 85"/>
                    <a:gd name="T24" fmla="*/ 0 w 61"/>
                    <a:gd name="T25" fmla="*/ 0 h 85"/>
                    <a:gd name="T26" fmla="*/ 0 w 61"/>
                    <a:gd name="T27" fmla="*/ 0 h 8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85"/>
                    <a:gd name="T44" fmla="*/ 61 w 61"/>
                    <a:gd name="T45" fmla="*/ 85 h 8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85">
                      <a:moveTo>
                        <a:pt x="61" y="82"/>
                      </a:moveTo>
                      <a:lnTo>
                        <a:pt x="50" y="85"/>
                      </a:lnTo>
                      <a:lnTo>
                        <a:pt x="40" y="85"/>
                      </a:lnTo>
                      <a:lnTo>
                        <a:pt x="29" y="83"/>
                      </a:lnTo>
                      <a:lnTo>
                        <a:pt x="19" y="78"/>
                      </a:lnTo>
                      <a:lnTo>
                        <a:pt x="12" y="71"/>
                      </a:lnTo>
                      <a:lnTo>
                        <a:pt x="6" y="62"/>
                      </a:lnTo>
                      <a:lnTo>
                        <a:pt x="1" y="53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4" y="22"/>
                      </a:lnTo>
                      <a:lnTo>
                        <a:pt x="10" y="12"/>
                      </a:lnTo>
                      <a:lnTo>
                        <a:pt x="17" y="6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79" name="Freeform 2907"/>
                <p:cNvSpPr>
                  <a:spLocks/>
                </p:cNvSpPr>
                <p:nvPr/>
              </p:nvSpPr>
              <p:spPr bwMode="auto">
                <a:xfrm>
                  <a:off x="4527" y="2548"/>
                  <a:ext cx="31" cy="24"/>
                </a:xfrm>
                <a:custGeom>
                  <a:avLst/>
                  <a:gdLst>
                    <a:gd name="T0" fmla="*/ 0 w 184"/>
                    <a:gd name="T1" fmla="*/ 0 h 144"/>
                    <a:gd name="T2" fmla="*/ 0 w 184"/>
                    <a:gd name="T3" fmla="*/ 0 h 144"/>
                    <a:gd name="T4" fmla="*/ 0 w 184"/>
                    <a:gd name="T5" fmla="*/ 0 h 144"/>
                    <a:gd name="T6" fmla="*/ 0 w 184"/>
                    <a:gd name="T7" fmla="*/ 0 h 144"/>
                    <a:gd name="T8" fmla="*/ 0 w 184"/>
                    <a:gd name="T9" fmla="*/ 0 h 144"/>
                    <a:gd name="T10" fmla="*/ 0 w 184"/>
                    <a:gd name="T11" fmla="*/ 0 h 144"/>
                    <a:gd name="T12" fmla="*/ 0 w 184"/>
                    <a:gd name="T13" fmla="*/ 0 h 1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4"/>
                    <a:gd name="T23" fmla="*/ 184 w 184"/>
                    <a:gd name="T24" fmla="*/ 144 h 1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4">
                      <a:moveTo>
                        <a:pt x="0" y="62"/>
                      </a:moveTo>
                      <a:lnTo>
                        <a:pt x="17" y="103"/>
                      </a:lnTo>
                      <a:lnTo>
                        <a:pt x="34" y="144"/>
                      </a:lnTo>
                      <a:lnTo>
                        <a:pt x="184" y="82"/>
                      </a:lnTo>
                      <a:lnTo>
                        <a:pt x="167" y="41"/>
                      </a:lnTo>
                      <a:lnTo>
                        <a:pt x="149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80" name="Freeform 2908"/>
                <p:cNvSpPr>
                  <a:spLocks/>
                </p:cNvSpPr>
                <p:nvPr/>
              </p:nvSpPr>
              <p:spPr bwMode="auto">
                <a:xfrm>
                  <a:off x="4527" y="2548"/>
                  <a:ext cx="31" cy="24"/>
                </a:xfrm>
                <a:custGeom>
                  <a:avLst/>
                  <a:gdLst>
                    <a:gd name="T0" fmla="*/ 0 w 184"/>
                    <a:gd name="T1" fmla="*/ 0 h 144"/>
                    <a:gd name="T2" fmla="*/ 0 w 184"/>
                    <a:gd name="T3" fmla="*/ 0 h 144"/>
                    <a:gd name="T4" fmla="*/ 0 w 184"/>
                    <a:gd name="T5" fmla="*/ 0 h 144"/>
                    <a:gd name="T6" fmla="*/ 0 w 184"/>
                    <a:gd name="T7" fmla="*/ 0 h 144"/>
                    <a:gd name="T8" fmla="*/ 0 w 184"/>
                    <a:gd name="T9" fmla="*/ 0 h 144"/>
                    <a:gd name="T10" fmla="*/ 0 w 184"/>
                    <a:gd name="T11" fmla="*/ 0 h 144"/>
                    <a:gd name="T12" fmla="*/ 0 w 184"/>
                    <a:gd name="T13" fmla="*/ 0 h 1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144"/>
                    <a:gd name="T23" fmla="*/ 184 w 184"/>
                    <a:gd name="T24" fmla="*/ 144 h 1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144">
                      <a:moveTo>
                        <a:pt x="0" y="62"/>
                      </a:moveTo>
                      <a:lnTo>
                        <a:pt x="17" y="103"/>
                      </a:lnTo>
                      <a:lnTo>
                        <a:pt x="34" y="144"/>
                      </a:lnTo>
                      <a:lnTo>
                        <a:pt x="184" y="82"/>
                      </a:lnTo>
                      <a:lnTo>
                        <a:pt x="167" y="41"/>
                      </a:lnTo>
                      <a:lnTo>
                        <a:pt x="149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81" name="Freeform 2909"/>
                <p:cNvSpPr>
                  <a:spLocks/>
                </p:cNvSpPr>
                <p:nvPr/>
              </p:nvSpPr>
              <p:spPr bwMode="auto">
                <a:xfrm>
                  <a:off x="4555" y="2554"/>
                  <a:ext cx="7" cy="7"/>
                </a:xfrm>
                <a:custGeom>
                  <a:avLst/>
                  <a:gdLst>
                    <a:gd name="T0" fmla="*/ 0 w 40"/>
                    <a:gd name="T1" fmla="*/ 0 h 41"/>
                    <a:gd name="T2" fmla="*/ 0 w 40"/>
                    <a:gd name="T3" fmla="*/ 0 h 41"/>
                    <a:gd name="T4" fmla="*/ 0 w 40"/>
                    <a:gd name="T5" fmla="*/ 0 h 41"/>
                    <a:gd name="T6" fmla="*/ 0 w 40"/>
                    <a:gd name="T7" fmla="*/ 0 h 41"/>
                    <a:gd name="T8" fmla="*/ 0 w 40"/>
                    <a:gd name="T9" fmla="*/ 0 h 41"/>
                    <a:gd name="T10" fmla="*/ 0 w 40"/>
                    <a:gd name="T11" fmla="*/ 0 h 41"/>
                    <a:gd name="T12" fmla="*/ 0 w 40"/>
                    <a:gd name="T13" fmla="*/ 0 h 41"/>
                    <a:gd name="T14" fmla="*/ 0 w 40"/>
                    <a:gd name="T15" fmla="*/ 0 h 41"/>
                    <a:gd name="T16" fmla="*/ 0 w 40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0"/>
                    <a:gd name="T28" fmla="*/ 0 h 41"/>
                    <a:gd name="T29" fmla="*/ 40 w 40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0" h="41">
                      <a:moveTo>
                        <a:pt x="0" y="0"/>
                      </a:moveTo>
                      <a:lnTo>
                        <a:pt x="17" y="41"/>
                      </a:lnTo>
                      <a:lnTo>
                        <a:pt x="22" y="38"/>
                      </a:lnTo>
                      <a:lnTo>
                        <a:pt x="26" y="35"/>
                      </a:lnTo>
                      <a:lnTo>
                        <a:pt x="31" y="32"/>
                      </a:lnTo>
                      <a:lnTo>
                        <a:pt x="34" y="28"/>
                      </a:lnTo>
                      <a:lnTo>
                        <a:pt x="37" y="23"/>
                      </a:lnTo>
                      <a:lnTo>
                        <a:pt x="4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82" name="Freeform 2910"/>
                <p:cNvSpPr>
                  <a:spLocks/>
                </p:cNvSpPr>
                <p:nvPr/>
              </p:nvSpPr>
              <p:spPr bwMode="auto">
                <a:xfrm>
                  <a:off x="4558" y="2557"/>
                  <a:ext cx="4" cy="4"/>
                </a:xfrm>
                <a:custGeom>
                  <a:avLst/>
                  <a:gdLst>
                    <a:gd name="T0" fmla="*/ 0 w 23"/>
                    <a:gd name="T1" fmla="*/ 0 h 24"/>
                    <a:gd name="T2" fmla="*/ 0 w 23"/>
                    <a:gd name="T3" fmla="*/ 0 h 24"/>
                    <a:gd name="T4" fmla="*/ 0 w 23"/>
                    <a:gd name="T5" fmla="*/ 0 h 24"/>
                    <a:gd name="T6" fmla="*/ 0 w 23"/>
                    <a:gd name="T7" fmla="*/ 0 h 24"/>
                    <a:gd name="T8" fmla="*/ 0 w 23"/>
                    <a:gd name="T9" fmla="*/ 0 h 24"/>
                    <a:gd name="T10" fmla="*/ 0 w 23"/>
                    <a:gd name="T11" fmla="*/ 0 h 24"/>
                    <a:gd name="T12" fmla="*/ 0 w 23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"/>
                    <a:gd name="T22" fmla="*/ 0 h 24"/>
                    <a:gd name="T23" fmla="*/ 23 w 23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" h="24">
                      <a:moveTo>
                        <a:pt x="0" y="24"/>
                      </a:moveTo>
                      <a:lnTo>
                        <a:pt x="5" y="21"/>
                      </a:lnTo>
                      <a:lnTo>
                        <a:pt x="9" y="18"/>
                      </a:lnTo>
                      <a:lnTo>
                        <a:pt x="14" y="15"/>
                      </a:lnTo>
                      <a:lnTo>
                        <a:pt x="17" y="11"/>
                      </a:lnTo>
                      <a:lnTo>
                        <a:pt x="20" y="6"/>
                      </a:lnTo>
                      <a:lnTo>
                        <a:pt x="2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83" name="Freeform 2911"/>
                <p:cNvSpPr>
                  <a:spLocks/>
                </p:cNvSpPr>
                <p:nvPr/>
              </p:nvSpPr>
              <p:spPr bwMode="auto">
                <a:xfrm>
                  <a:off x="4548" y="2527"/>
                  <a:ext cx="24" cy="30"/>
                </a:xfrm>
                <a:custGeom>
                  <a:avLst/>
                  <a:gdLst>
                    <a:gd name="T0" fmla="*/ 0 w 143"/>
                    <a:gd name="T1" fmla="*/ 0 h 185"/>
                    <a:gd name="T2" fmla="*/ 0 w 143"/>
                    <a:gd name="T3" fmla="*/ 0 h 185"/>
                    <a:gd name="T4" fmla="*/ 0 w 143"/>
                    <a:gd name="T5" fmla="*/ 0 h 185"/>
                    <a:gd name="T6" fmla="*/ 0 w 143"/>
                    <a:gd name="T7" fmla="*/ 0 h 185"/>
                    <a:gd name="T8" fmla="*/ 0 w 143"/>
                    <a:gd name="T9" fmla="*/ 0 h 185"/>
                    <a:gd name="T10" fmla="*/ 0 w 143"/>
                    <a:gd name="T11" fmla="*/ 0 h 185"/>
                    <a:gd name="T12" fmla="*/ 0 w 143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5"/>
                    <a:gd name="T23" fmla="*/ 143 w 143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5">
                      <a:moveTo>
                        <a:pt x="0" y="151"/>
                      </a:moveTo>
                      <a:lnTo>
                        <a:pt x="41" y="168"/>
                      </a:lnTo>
                      <a:lnTo>
                        <a:pt x="81" y="185"/>
                      </a:lnTo>
                      <a:lnTo>
                        <a:pt x="143" y="34"/>
                      </a:lnTo>
                      <a:lnTo>
                        <a:pt x="103" y="17"/>
                      </a:lnTo>
                      <a:lnTo>
                        <a:pt x="62" y="0"/>
                      </a:lnTo>
                      <a:lnTo>
                        <a:pt x="0" y="1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84" name="Freeform 2912"/>
                <p:cNvSpPr>
                  <a:spLocks/>
                </p:cNvSpPr>
                <p:nvPr/>
              </p:nvSpPr>
              <p:spPr bwMode="auto">
                <a:xfrm>
                  <a:off x="4548" y="2527"/>
                  <a:ext cx="24" cy="30"/>
                </a:xfrm>
                <a:custGeom>
                  <a:avLst/>
                  <a:gdLst>
                    <a:gd name="T0" fmla="*/ 0 w 143"/>
                    <a:gd name="T1" fmla="*/ 0 h 185"/>
                    <a:gd name="T2" fmla="*/ 0 w 143"/>
                    <a:gd name="T3" fmla="*/ 0 h 185"/>
                    <a:gd name="T4" fmla="*/ 0 w 143"/>
                    <a:gd name="T5" fmla="*/ 0 h 185"/>
                    <a:gd name="T6" fmla="*/ 0 w 143"/>
                    <a:gd name="T7" fmla="*/ 0 h 185"/>
                    <a:gd name="T8" fmla="*/ 0 w 143"/>
                    <a:gd name="T9" fmla="*/ 0 h 185"/>
                    <a:gd name="T10" fmla="*/ 0 w 143"/>
                    <a:gd name="T11" fmla="*/ 0 h 185"/>
                    <a:gd name="T12" fmla="*/ 0 w 143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85"/>
                    <a:gd name="T23" fmla="*/ 143 w 143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85">
                      <a:moveTo>
                        <a:pt x="0" y="151"/>
                      </a:moveTo>
                      <a:lnTo>
                        <a:pt x="41" y="168"/>
                      </a:lnTo>
                      <a:lnTo>
                        <a:pt x="81" y="185"/>
                      </a:lnTo>
                      <a:lnTo>
                        <a:pt x="143" y="34"/>
                      </a:lnTo>
                      <a:lnTo>
                        <a:pt x="103" y="17"/>
                      </a:lnTo>
                      <a:lnTo>
                        <a:pt x="62" y="0"/>
                      </a:lnTo>
                      <a:lnTo>
                        <a:pt x="0" y="15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85" name="Freeform 2913"/>
                <p:cNvSpPr>
                  <a:spLocks/>
                </p:cNvSpPr>
                <p:nvPr/>
              </p:nvSpPr>
              <p:spPr bwMode="auto">
                <a:xfrm>
                  <a:off x="4559" y="2522"/>
                  <a:ext cx="14" cy="10"/>
                </a:xfrm>
                <a:custGeom>
                  <a:avLst/>
                  <a:gdLst>
                    <a:gd name="T0" fmla="*/ 0 w 84"/>
                    <a:gd name="T1" fmla="*/ 0 h 61"/>
                    <a:gd name="T2" fmla="*/ 0 w 84"/>
                    <a:gd name="T3" fmla="*/ 0 h 61"/>
                    <a:gd name="T4" fmla="*/ 0 w 84"/>
                    <a:gd name="T5" fmla="*/ 0 h 61"/>
                    <a:gd name="T6" fmla="*/ 0 w 84"/>
                    <a:gd name="T7" fmla="*/ 0 h 61"/>
                    <a:gd name="T8" fmla="*/ 0 w 84"/>
                    <a:gd name="T9" fmla="*/ 0 h 61"/>
                    <a:gd name="T10" fmla="*/ 0 w 84"/>
                    <a:gd name="T11" fmla="*/ 0 h 61"/>
                    <a:gd name="T12" fmla="*/ 0 w 84"/>
                    <a:gd name="T13" fmla="*/ 0 h 61"/>
                    <a:gd name="T14" fmla="*/ 0 w 84"/>
                    <a:gd name="T15" fmla="*/ 0 h 61"/>
                    <a:gd name="T16" fmla="*/ 0 w 84"/>
                    <a:gd name="T17" fmla="*/ 0 h 61"/>
                    <a:gd name="T18" fmla="*/ 0 w 84"/>
                    <a:gd name="T19" fmla="*/ 0 h 61"/>
                    <a:gd name="T20" fmla="*/ 0 w 84"/>
                    <a:gd name="T21" fmla="*/ 0 h 61"/>
                    <a:gd name="T22" fmla="*/ 0 w 84"/>
                    <a:gd name="T23" fmla="*/ 0 h 61"/>
                    <a:gd name="T24" fmla="*/ 0 w 84"/>
                    <a:gd name="T25" fmla="*/ 0 h 61"/>
                    <a:gd name="T26" fmla="*/ 0 w 84"/>
                    <a:gd name="T27" fmla="*/ 0 h 61"/>
                    <a:gd name="T28" fmla="*/ 0 w 84"/>
                    <a:gd name="T29" fmla="*/ 0 h 61"/>
                    <a:gd name="T30" fmla="*/ 0 w 84"/>
                    <a:gd name="T31" fmla="*/ 0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4"/>
                    <a:gd name="T49" fmla="*/ 0 h 61"/>
                    <a:gd name="T50" fmla="*/ 84 w 84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4" h="61">
                      <a:moveTo>
                        <a:pt x="41" y="44"/>
                      </a:moveTo>
                      <a:lnTo>
                        <a:pt x="0" y="27"/>
                      </a:lnTo>
                      <a:lnTo>
                        <a:pt x="5" y="18"/>
                      </a:lnTo>
                      <a:lnTo>
                        <a:pt x="12" y="10"/>
                      </a:lnTo>
                      <a:lnTo>
                        <a:pt x="21" y="5"/>
                      </a:lnTo>
                      <a:lnTo>
                        <a:pt x="31" y="0"/>
                      </a:lnTo>
                      <a:lnTo>
                        <a:pt x="42" y="0"/>
                      </a:lnTo>
                      <a:lnTo>
                        <a:pt x="52" y="1"/>
                      </a:lnTo>
                      <a:lnTo>
                        <a:pt x="62" y="6"/>
                      </a:lnTo>
                      <a:lnTo>
                        <a:pt x="70" y="12"/>
                      </a:lnTo>
                      <a:lnTo>
                        <a:pt x="78" y="20"/>
                      </a:lnTo>
                      <a:lnTo>
                        <a:pt x="82" y="29"/>
                      </a:lnTo>
                      <a:lnTo>
                        <a:pt x="84" y="40"/>
                      </a:lnTo>
                      <a:lnTo>
                        <a:pt x="84" y="51"/>
                      </a:lnTo>
                      <a:lnTo>
                        <a:pt x="81" y="61"/>
                      </a:lnTo>
                      <a:lnTo>
                        <a:pt x="41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86" name="Freeform 2914"/>
                <p:cNvSpPr>
                  <a:spLocks/>
                </p:cNvSpPr>
                <p:nvPr/>
              </p:nvSpPr>
              <p:spPr bwMode="auto">
                <a:xfrm>
                  <a:off x="4559" y="2522"/>
                  <a:ext cx="14" cy="10"/>
                </a:xfrm>
                <a:custGeom>
                  <a:avLst/>
                  <a:gdLst>
                    <a:gd name="T0" fmla="*/ 0 w 84"/>
                    <a:gd name="T1" fmla="*/ 0 h 61"/>
                    <a:gd name="T2" fmla="*/ 0 w 84"/>
                    <a:gd name="T3" fmla="*/ 0 h 61"/>
                    <a:gd name="T4" fmla="*/ 0 w 84"/>
                    <a:gd name="T5" fmla="*/ 0 h 61"/>
                    <a:gd name="T6" fmla="*/ 0 w 84"/>
                    <a:gd name="T7" fmla="*/ 0 h 61"/>
                    <a:gd name="T8" fmla="*/ 0 w 84"/>
                    <a:gd name="T9" fmla="*/ 0 h 61"/>
                    <a:gd name="T10" fmla="*/ 0 w 84"/>
                    <a:gd name="T11" fmla="*/ 0 h 61"/>
                    <a:gd name="T12" fmla="*/ 0 w 84"/>
                    <a:gd name="T13" fmla="*/ 0 h 61"/>
                    <a:gd name="T14" fmla="*/ 0 w 84"/>
                    <a:gd name="T15" fmla="*/ 0 h 61"/>
                    <a:gd name="T16" fmla="*/ 0 w 84"/>
                    <a:gd name="T17" fmla="*/ 0 h 61"/>
                    <a:gd name="T18" fmla="*/ 0 w 84"/>
                    <a:gd name="T19" fmla="*/ 0 h 61"/>
                    <a:gd name="T20" fmla="*/ 0 w 84"/>
                    <a:gd name="T21" fmla="*/ 0 h 61"/>
                    <a:gd name="T22" fmla="*/ 0 w 84"/>
                    <a:gd name="T23" fmla="*/ 0 h 61"/>
                    <a:gd name="T24" fmla="*/ 0 w 84"/>
                    <a:gd name="T25" fmla="*/ 0 h 61"/>
                    <a:gd name="T26" fmla="*/ 0 w 84"/>
                    <a:gd name="T27" fmla="*/ 0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"/>
                    <a:gd name="T43" fmla="*/ 0 h 61"/>
                    <a:gd name="T44" fmla="*/ 84 w 84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" h="61">
                      <a:moveTo>
                        <a:pt x="0" y="27"/>
                      </a:moveTo>
                      <a:lnTo>
                        <a:pt x="5" y="18"/>
                      </a:lnTo>
                      <a:lnTo>
                        <a:pt x="12" y="10"/>
                      </a:lnTo>
                      <a:lnTo>
                        <a:pt x="21" y="5"/>
                      </a:lnTo>
                      <a:lnTo>
                        <a:pt x="31" y="0"/>
                      </a:lnTo>
                      <a:lnTo>
                        <a:pt x="42" y="0"/>
                      </a:lnTo>
                      <a:lnTo>
                        <a:pt x="52" y="1"/>
                      </a:lnTo>
                      <a:lnTo>
                        <a:pt x="62" y="6"/>
                      </a:lnTo>
                      <a:lnTo>
                        <a:pt x="70" y="12"/>
                      </a:lnTo>
                      <a:lnTo>
                        <a:pt x="78" y="20"/>
                      </a:lnTo>
                      <a:lnTo>
                        <a:pt x="82" y="29"/>
                      </a:lnTo>
                      <a:lnTo>
                        <a:pt x="84" y="40"/>
                      </a:lnTo>
                      <a:lnTo>
                        <a:pt x="84" y="51"/>
                      </a:lnTo>
                      <a:lnTo>
                        <a:pt x="81" y="6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87" name="Line 2915"/>
                <p:cNvSpPr>
                  <a:spLocks noChangeShapeType="1"/>
                </p:cNvSpPr>
                <p:nvPr/>
              </p:nvSpPr>
              <p:spPr bwMode="auto">
                <a:xfrm flipH="1" flipV="1">
                  <a:off x="3952" y="2492"/>
                  <a:ext cx="72" cy="7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88" name="Line 2916"/>
                <p:cNvSpPr>
                  <a:spLocks noChangeShapeType="1"/>
                </p:cNvSpPr>
                <p:nvPr/>
              </p:nvSpPr>
              <p:spPr bwMode="auto">
                <a:xfrm flipH="1" flipV="1">
                  <a:off x="3959" y="2437"/>
                  <a:ext cx="129" cy="1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89" name="Line 2917"/>
                <p:cNvSpPr>
                  <a:spLocks noChangeShapeType="1"/>
                </p:cNvSpPr>
                <p:nvPr/>
              </p:nvSpPr>
              <p:spPr bwMode="auto">
                <a:xfrm flipH="1" flipV="1">
                  <a:off x="4010" y="2423"/>
                  <a:ext cx="141" cy="14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90" name="Line 2918"/>
                <p:cNvSpPr>
                  <a:spLocks noChangeShapeType="1"/>
                </p:cNvSpPr>
                <p:nvPr/>
              </p:nvSpPr>
              <p:spPr bwMode="auto">
                <a:xfrm flipH="1" flipV="1">
                  <a:off x="4054" y="2404"/>
                  <a:ext cx="161" cy="16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91" name="Line 2919"/>
                <p:cNvSpPr>
                  <a:spLocks noChangeShapeType="1"/>
                </p:cNvSpPr>
                <p:nvPr/>
              </p:nvSpPr>
              <p:spPr bwMode="auto">
                <a:xfrm flipH="1" flipV="1">
                  <a:off x="4058" y="2344"/>
                  <a:ext cx="220" cy="22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92" name="Line 2920"/>
                <p:cNvSpPr>
                  <a:spLocks noChangeShapeType="1"/>
                </p:cNvSpPr>
                <p:nvPr/>
              </p:nvSpPr>
              <p:spPr bwMode="auto">
                <a:xfrm flipH="1" flipV="1">
                  <a:off x="4200" y="2423"/>
                  <a:ext cx="142" cy="14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93" name="Line 2921"/>
                <p:cNvSpPr>
                  <a:spLocks noChangeShapeType="1"/>
                </p:cNvSpPr>
                <p:nvPr/>
              </p:nvSpPr>
              <p:spPr bwMode="auto">
                <a:xfrm flipH="1" flipV="1">
                  <a:off x="4058" y="2280"/>
                  <a:ext cx="106" cy="10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94" name="Line 2922"/>
                <p:cNvSpPr>
                  <a:spLocks noChangeShapeType="1"/>
                </p:cNvSpPr>
                <p:nvPr/>
              </p:nvSpPr>
              <p:spPr bwMode="auto">
                <a:xfrm flipH="1" flipV="1">
                  <a:off x="4264" y="2423"/>
                  <a:ext cx="142" cy="14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95" name="Line 2923"/>
                <p:cNvSpPr>
                  <a:spLocks noChangeShapeType="1"/>
                </p:cNvSpPr>
                <p:nvPr/>
              </p:nvSpPr>
              <p:spPr bwMode="auto">
                <a:xfrm flipH="1" flipV="1">
                  <a:off x="4058" y="2217"/>
                  <a:ext cx="106" cy="10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96" name="Line 2924"/>
                <p:cNvSpPr>
                  <a:spLocks noChangeShapeType="1"/>
                </p:cNvSpPr>
                <p:nvPr/>
              </p:nvSpPr>
              <p:spPr bwMode="auto">
                <a:xfrm flipH="1" flipV="1">
                  <a:off x="4328" y="2423"/>
                  <a:ext cx="141" cy="14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97" name="Line 2925"/>
                <p:cNvSpPr>
                  <a:spLocks noChangeShapeType="1"/>
                </p:cNvSpPr>
                <p:nvPr/>
              </p:nvSpPr>
              <p:spPr bwMode="auto">
                <a:xfrm flipH="1" flipV="1">
                  <a:off x="4058" y="2153"/>
                  <a:ext cx="106" cy="10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98" name="Line 2926"/>
                <p:cNvSpPr>
                  <a:spLocks noChangeShapeType="1"/>
                </p:cNvSpPr>
                <p:nvPr/>
              </p:nvSpPr>
              <p:spPr bwMode="auto">
                <a:xfrm flipH="1" flipV="1">
                  <a:off x="4391" y="2423"/>
                  <a:ext cx="142" cy="14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99" name="Line 2927"/>
                <p:cNvSpPr>
                  <a:spLocks noChangeShapeType="1"/>
                </p:cNvSpPr>
                <p:nvPr/>
              </p:nvSpPr>
              <p:spPr bwMode="auto">
                <a:xfrm flipH="1" flipV="1">
                  <a:off x="4058" y="2089"/>
                  <a:ext cx="106" cy="10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00" name="Line 2928"/>
                <p:cNvSpPr>
                  <a:spLocks noChangeShapeType="1"/>
                </p:cNvSpPr>
                <p:nvPr/>
              </p:nvSpPr>
              <p:spPr bwMode="auto">
                <a:xfrm flipH="1" flipV="1">
                  <a:off x="4455" y="2423"/>
                  <a:ext cx="110" cy="11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01" name="Line 2929"/>
                <p:cNvSpPr>
                  <a:spLocks noChangeShapeType="1"/>
                </p:cNvSpPr>
                <p:nvPr/>
              </p:nvSpPr>
              <p:spPr bwMode="auto">
                <a:xfrm flipH="1" flipV="1">
                  <a:off x="4058" y="2026"/>
                  <a:ext cx="106" cy="10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02" name="Line 2930"/>
                <p:cNvSpPr>
                  <a:spLocks noChangeShapeType="1"/>
                </p:cNvSpPr>
                <p:nvPr/>
              </p:nvSpPr>
              <p:spPr bwMode="auto">
                <a:xfrm flipH="1" flipV="1">
                  <a:off x="4519" y="2423"/>
                  <a:ext cx="47" cy="4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03" name="Line 2931"/>
                <p:cNvSpPr>
                  <a:spLocks noChangeShapeType="1"/>
                </p:cNvSpPr>
                <p:nvPr/>
              </p:nvSpPr>
              <p:spPr bwMode="auto">
                <a:xfrm flipH="1" flipV="1">
                  <a:off x="4058" y="1962"/>
                  <a:ext cx="106" cy="10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04" name="Line 2932"/>
                <p:cNvSpPr>
                  <a:spLocks noChangeShapeType="1"/>
                </p:cNvSpPr>
                <p:nvPr/>
              </p:nvSpPr>
              <p:spPr bwMode="auto">
                <a:xfrm flipH="1" flipV="1">
                  <a:off x="4058" y="1899"/>
                  <a:ext cx="106" cy="10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05" name="Line 2933"/>
                <p:cNvSpPr>
                  <a:spLocks noChangeShapeType="1"/>
                </p:cNvSpPr>
                <p:nvPr/>
              </p:nvSpPr>
              <p:spPr bwMode="auto">
                <a:xfrm flipH="1" flipV="1">
                  <a:off x="4058" y="1835"/>
                  <a:ext cx="106" cy="10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06" name="Line 2934"/>
                <p:cNvSpPr>
                  <a:spLocks noChangeShapeType="1"/>
                </p:cNvSpPr>
                <p:nvPr/>
              </p:nvSpPr>
              <p:spPr bwMode="auto">
                <a:xfrm flipH="1" flipV="1">
                  <a:off x="4058" y="1771"/>
                  <a:ext cx="106" cy="10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07" name="Line 2935"/>
                <p:cNvSpPr>
                  <a:spLocks noChangeShapeType="1"/>
                </p:cNvSpPr>
                <p:nvPr/>
              </p:nvSpPr>
              <p:spPr bwMode="auto">
                <a:xfrm flipH="1" flipV="1">
                  <a:off x="4058" y="1708"/>
                  <a:ext cx="106" cy="10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08" name="Line 2936"/>
                <p:cNvSpPr>
                  <a:spLocks noChangeShapeType="1"/>
                </p:cNvSpPr>
                <p:nvPr/>
              </p:nvSpPr>
              <p:spPr bwMode="auto">
                <a:xfrm flipH="1" flipV="1">
                  <a:off x="4058" y="1644"/>
                  <a:ext cx="106" cy="10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09" name="Line 2937"/>
                <p:cNvSpPr>
                  <a:spLocks noChangeShapeType="1"/>
                </p:cNvSpPr>
                <p:nvPr/>
              </p:nvSpPr>
              <p:spPr bwMode="auto">
                <a:xfrm flipH="1" flipV="1">
                  <a:off x="4058" y="1580"/>
                  <a:ext cx="106" cy="10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0" name="Line 2938"/>
                <p:cNvSpPr>
                  <a:spLocks noChangeShapeType="1"/>
                </p:cNvSpPr>
                <p:nvPr/>
              </p:nvSpPr>
              <p:spPr bwMode="auto">
                <a:xfrm flipH="1" flipV="1">
                  <a:off x="4023" y="1481"/>
                  <a:ext cx="141" cy="14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1" name="Line 2939"/>
                <p:cNvSpPr>
                  <a:spLocks noChangeShapeType="1"/>
                </p:cNvSpPr>
                <p:nvPr/>
              </p:nvSpPr>
              <p:spPr bwMode="auto">
                <a:xfrm flipH="1" flipV="1">
                  <a:off x="4077" y="1472"/>
                  <a:ext cx="87" cy="8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2" name="Line 2940"/>
                <p:cNvSpPr>
                  <a:spLocks noChangeShapeType="1"/>
                </p:cNvSpPr>
                <p:nvPr/>
              </p:nvSpPr>
              <p:spPr bwMode="auto">
                <a:xfrm flipH="1" flipV="1">
                  <a:off x="4141" y="1472"/>
                  <a:ext cx="37" cy="3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3" name="Line 2941"/>
                <p:cNvSpPr>
                  <a:spLocks noChangeShapeType="1"/>
                </p:cNvSpPr>
                <p:nvPr/>
              </p:nvSpPr>
              <p:spPr bwMode="auto">
                <a:xfrm flipH="1" flipV="1">
                  <a:off x="4204" y="1472"/>
                  <a:ext cx="30" cy="3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4" name="Line 2942"/>
                <p:cNvSpPr>
                  <a:spLocks noChangeShapeType="1"/>
                </p:cNvSpPr>
                <p:nvPr/>
              </p:nvSpPr>
              <p:spPr bwMode="auto">
                <a:xfrm flipH="1" flipV="1">
                  <a:off x="4268" y="1472"/>
                  <a:ext cx="29" cy="3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5" name="Line 2943"/>
                <p:cNvSpPr>
                  <a:spLocks noChangeShapeType="1"/>
                </p:cNvSpPr>
                <p:nvPr/>
              </p:nvSpPr>
              <p:spPr bwMode="auto">
                <a:xfrm flipH="1" flipV="1">
                  <a:off x="4332" y="1472"/>
                  <a:ext cx="29" cy="3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6" name="Line 2944"/>
                <p:cNvSpPr>
                  <a:spLocks noChangeShapeType="1"/>
                </p:cNvSpPr>
                <p:nvPr/>
              </p:nvSpPr>
              <p:spPr bwMode="auto">
                <a:xfrm flipH="1" flipV="1">
                  <a:off x="4395" y="1472"/>
                  <a:ext cx="30" cy="3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7" name="Freeform 2945"/>
                <p:cNvSpPr>
                  <a:spLocks/>
                </p:cNvSpPr>
                <p:nvPr/>
              </p:nvSpPr>
              <p:spPr bwMode="auto">
                <a:xfrm>
                  <a:off x="3812" y="1452"/>
                  <a:ext cx="99" cy="99"/>
                </a:xfrm>
                <a:custGeom>
                  <a:avLst/>
                  <a:gdLst>
                    <a:gd name="T0" fmla="*/ 0 w 594"/>
                    <a:gd name="T1" fmla="*/ 0 h 596"/>
                    <a:gd name="T2" fmla="*/ 0 w 594"/>
                    <a:gd name="T3" fmla="*/ 0 h 596"/>
                    <a:gd name="T4" fmla="*/ 0 w 594"/>
                    <a:gd name="T5" fmla="*/ 0 h 596"/>
                    <a:gd name="T6" fmla="*/ 0 w 594"/>
                    <a:gd name="T7" fmla="*/ 0 h 596"/>
                    <a:gd name="T8" fmla="*/ 0 w 594"/>
                    <a:gd name="T9" fmla="*/ 0 h 596"/>
                    <a:gd name="T10" fmla="*/ 0 w 594"/>
                    <a:gd name="T11" fmla="*/ 0 h 596"/>
                    <a:gd name="T12" fmla="*/ 0 w 594"/>
                    <a:gd name="T13" fmla="*/ 0 h 596"/>
                    <a:gd name="T14" fmla="*/ 0 w 594"/>
                    <a:gd name="T15" fmla="*/ 0 h 596"/>
                    <a:gd name="T16" fmla="*/ 0 w 594"/>
                    <a:gd name="T17" fmla="*/ 0 h 596"/>
                    <a:gd name="T18" fmla="*/ 0 w 594"/>
                    <a:gd name="T19" fmla="*/ 0 h 596"/>
                    <a:gd name="T20" fmla="*/ 0 w 594"/>
                    <a:gd name="T21" fmla="*/ 0 h 596"/>
                    <a:gd name="T22" fmla="*/ 0 w 594"/>
                    <a:gd name="T23" fmla="*/ 0 h 596"/>
                    <a:gd name="T24" fmla="*/ 0 w 594"/>
                    <a:gd name="T25" fmla="*/ 0 h 59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94"/>
                    <a:gd name="T40" fmla="*/ 0 h 596"/>
                    <a:gd name="T41" fmla="*/ 594 w 594"/>
                    <a:gd name="T42" fmla="*/ 596 h 59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94" h="596">
                      <a:moveTo>
                        <a:pt x="594" y="297"/>
                      </a:moveTo>
                      <a:lnTo>
                        <a:pt x="555" y="149"/>
                      </a:lnTo>
                      <a:lnTo>
                        <a:pt x="446" y="40"/>
                      </a:lnTo>
                      <a:lnTo>
                        <a:pt x="297" y="0"/>
                      </a:lnTo>
                      <a:lnTo>
                        <a:pt x="149" y="40"/>
                      </a:lnTo>
                      <a:lnTo>
                        <a:pt x="40" y="149"/>
                      </a:lnTo>
                      <a:lnTo>
                        <a:pt x="0" y="297"/>
                      </a:lnTo>
                      <a:lnTo>
                        <a:pt x="40" y="447"/>
                      </a:lnTo>
                      <a:lnTo>
                        <a:pt x="149" y="556"/>
                      </a:lnTo>
                      <a:lnTo>
                        <a:pt x="297" y="596"/>
                      </a:lnTo>
                      <a:lnTo>
                        <a:pt x="446" y="556"/>
                      </a:lnTo>
                      <a:lnTo>
                        <a:pt x="555" y="447"/>
                      </a:lnTo>
                      <a:lnTo>
                        <a:pt x="594" y="297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8" name="Freeform 2946"/>
                <p:cNvSpPr>
                  <a:spLocks/>
                </p:cNvSpPr>
                <p:nvPr/>
              </p:nvSpPr>
              <p:spPr bwMode="auto">
                <a:xfrm>
                  <a:off x="3843" y="1476"/>
                  <a:ext cx="29" cy="44"/>
                </a:xfrm>
                <a:custGeom>
                  <a:avLst/>
                  <a:gdLst>
                    <a:gd name="T0" fmla="*/ 0 w 176"/>
                    <a:gd name="T1" fmla="*/ 0 h 265"/>
                    <a:gd name="T2" fmla="*/ 0 w 176"/>
                    <a:gd name="T3" fmla="*/ 0 h 265"/>
                    <a:gd name="T4" fmla="*/ 0 w 176"/>
                    <a:gd name="T5" fmla="*/ 0 h 265"/>
                    <a:gd name="T6" fmla="*/ 0 w 176"/>
                    <a:gd name="T7" fmla="*/ 0 h 265"/>
                    <a:gd name="T8" fmla="*/ 0 w 176"/>
                    <a:gd name="T9" fmla="*/ 0 h 265"/>
                    <a:gd name="T10" fmla="*/ 0 w 176"/>
                    <a:gd name="T11" fmla="*/ 0 h 265"/>
                    <a:gd name="T12" fmla="*/ 0 w 176"/>
                    <a:gd name="T13" fmla="*/ 0 h 265"/>
                    <a:gd name="T14" fmla="*/ 0 w 176"/>
                    <a:gd name="T15" fmla="*/ 0 h 265"/>
                    <a:gd name="T16" fmla="*/ 0 w 176"/>
                    <a:gd name="T17" fmla="*/ 0 h 265"/>
                    <a:gd name="T18" fmla="*/ 0 w 176"/>
                    <a:gd name="T19" fmla="*/ 0 h 26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76"/>
                    <a:gd name="T31" fmla="*/ 0 h 265"/>
                    <a:gd name="T32" fmla="*/ 176 w 176"/>
                    <a:gd name="T33" fmla="*/ 265 h 26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76" h="265">
                      <a:moveTo>
                        <a:pt x="110" y="265"/>
                      </a:moveTo>
                      <a:lnTo>
                        <a:pt x="51" y="265"/>
                      </a:lnTo>
                      <a:lnTo>
                        <a:pt x="29" y="257"/>
                      </a:lnTo>
                      <a:lnTo>
                        <a:pt x="6" y="243"/>
                      </a:lnTo>
                      <a:lnTo>
                        <a:pt x="0" y="221"/>
                      </a:lnTo>
                      <a:lnTo>
                        <a:pt x="44" y="58"/>
                      </a:lnTo>
                      <a:lnTo>
                        <a:pt x="59" y="28"/>
                      </a:lnTo>
                      <a:lnTo>
                        <a:pt x="74" y="13"/>
                      </a:lnTo>
                      <a:lnTo>
                        <a:pt x="95" y="0"/>
                      </a:lnTo>
                      <a:lnTo>
                        <a:pt x="17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9" name="Freeform 2947"/>
                <p:cNvSpPr>
                  <a:spLocks/>
                </p:cNvSpPr>
                <p:nvPr/>
              </p:nvSpPr>
              <p:spPr bwMode="auto">
                <a:xfrm>
                  <a:off x="5081" y="282"/>
                  <a:ext cx="123" cy="143"/>
                </a:xfrm>
                <a:custGeom>
                  <a:avLst/>
                  <a:gdLst>
                    <a:gd name="T0" fmla="*/ 0 w 741"/>
                    <a:gd name="T1" fmla="*/ 0 h 857"/>
                    <a:gd name="T2" fmla="*/ 0 w 741"/>
                    <a:gd name="T3" fmla="*/ 0 h 857"/>
                    <a:gd name="T4" fmla="*/ 0 w 741"/>
                    <a:gd name="T5" fmla="*/ 0 h 857"/>
                    <a:gd name="T6" fmla="*/ 0 60000 65536"/>
                    <a:gd name="T7" fmla="*/ 0 60000 65536"/>
                    <a:gd name="T8" fmla="*/ 0 60000 65536"/>
                    <a:gd name="T9" fmla="*/ 0 w 741"/>
                    <a:gd name="T10" fmla="*/ 0 h 857"/>
                    <a:gd name="T11" fmla="*/ 741 w 741"/>
                    <a:gd name="T12" fmla="*/ 857 h 8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41" h="857">
                      <a:moveTo>
                        <a:pt x="741" y="0"/>
                      </a:moveTo>
                      <a:lnTo>
                        <a:pt x="247" y="857"/>
                      </a:lnTo>
                      <a:lnTo>
                        <a:pt x="0" y="42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20" name="Freeform 2948"/>
                <p:cNvSpPr>
                  <a:spLocks/>
                </p:cNvSpPr>
                <p:nvPr/>
              </p:nvSpPr>
              <p:spPr bwMode="auto">
                <a:xfrm>
                  <a:off x="5098" y="353"/>
                  <a:ext cx="47" cy="48"/>
                </a:xfrm>
                <a:custGeom>
                  <a:avLst/>
                  <a:gdLst>
                    <a:gd name="T0" fmla="*/ 0 w 284"/>
                    <a:gd name="T1" fmla="*/ 0 h 285"/>
                    <a:gd name="T2" fmla="*/ 0 w 284"/>
                    <a:gd name="T3" fmla="*/ 0 h 285"/>
                    <a:gd name="T4" fmla="*/ 0 w 284"/>
                    <a:gd name="T5" fmla="*/ 0 h 285"/>
                    <a:gd name="T6" fmla="*/ 0 w 284"/>
                    <a:gd name="T7" fmla="*/ 0 h 285"/>
                    <a:gd name="T8" fmla="*/ 0 w 284"/>
                    <a:gd name="T9" fmla="*/ 0 h 285"/>
                    <a:gd name="T10" fmla="*/ 0 w 284"/>
                    <a:gd name="T11" fmla="*/ 0 h 285"/>
                    <a:gd name="T12" fmla="*/ 0 w 284"/>
                    <a:gd name="T13" fmla="*/ 0 h 285"/>
                    <a:gd name="T14" fmla="*/ 0 w 284"/>
                    <a:gd name="T15" fmla="*/ 0 h 285"/>
                    <a:gd name="T16" fmla="*/ 0 w 284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4"/>
                    <a:gd name="T28" fmla="*/ 0 h 285"/>
                    <a:gd name="T29" fmla="*/ 284 w 284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4" h="285">
                      <a:moveTo>
                        <a:pt x="284" y="143"/>
                      </a:moveTo>
                      <a:lnTo>
                        <a:pt x="242" y="43"/>
                      </a:lnTo>
                      <a:lnTo>
                        <a:pt x="142" y="0"/>
                      </a:lnTo>
                      <a:lnTo>
                        <a:pt x="41" y="43"/>
                      </a:lnTo>
                      <a:lnTo>
                        <a:pt x="0" y="143"/>
                      </a:lnTo>
                      <a:lnTo>
                        <a:pt x="41" y="244"/>
                      </a:lnTo>
                      <a:lnTo>
                        <a:pt x="142" y="285"/>
                      </a:lnTo>
                      <a:lnTo>
                        <a:pt x="242" y="244"/>
                      </a:lnTo>
                      <a:lnTo>
                        <a:pt x="284" y="143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75" name="Group 2949"/>
              <p:cNvGrpSpPr>
                <a:grpSpLocks/>
              </p:cNvGrpSpPr>
              <p:nvPr/>
            </p:nvGrpSpPr>
            <p:grpSpPr bwMode="auto">
              <a:xfrm>
                <a:off x="329" y="177"/>
                <a:ext cx="5176" cy="3809"/>
                <a:chOff x="369" y="177"/>
                <a:chExt cx="5176" cy="3809"/>
              </a:xfrm>
            </p:grpSpPr>
            <p:sp>
              <p:nvSpPr>
                <p:cNvPr id="6176" name="Line 2950"/>
                <p:cNvSpPr>
                  <a:spLocks noChangeShapeType="1"/>
                </p:cNvSpPr>
                <p:nvPr/>
              </p:nvSpPr>
              <p:spPr bwMode="auto">
                <a:xfrm>
                  <a:off x="376" y="177"/>
                  <a:ext cx="0" cy="3794"/>
                </a:xfrm>
                <a:prstGeom prst="line">
                  <a:avLst/>
                </a:prstGeom>
                <a:noFill/>
                <a:ln w="38100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7" name="Line 2951"/>
                <p:cNvSpPr>
                  <a:spLocks noChangeShapeType="1"/>
                </p:cNvSpPr>
                <p:nvPr/>
              </p:nvSpPr>
              <p:spPr bwMode="auto">
                <a:xfrm>
                  <a:off x="369" y="3971"/>
                  <a:ext cx="5176" cy="0"/>
                </a:xfrm>
                <a:prstGeom prst="line">
                  <a:avLst/>
                </a:prstGeom>
                <a:noFill/>
                <a:ln w="38100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8" name="Line 2952"/>
                <p:cNvSpPr>
                  <a:spLocks noChangeShapeType="1"/>
                </p:cNvSpPr>
                <p:nvPr/>
              </p:nvSpPr>
              <p:spPr bwMode="auto">
                <a:xfrm flipV="1">
                  <a:off x="5537" y="177"/>
                  <a:ext cx="0" cy="3809"/>
                </a:xfrm>
                <a:prstGeom prst="line">
                  <a:avLst/>
                </a:prstGeom>
                <a:noFill/>
                <a:ln w="38100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9" name="Line 2953"/>
                <p:cNvSpPr>
                  <a:spLocks noChangeShapeType="1"/>
                </p:cNvSpPr>
                <p:nvPr/>
              </p:nvSpPr>
              <p:spPr bwMode="auto">
                <a:xfrm>
                  <a:off x="376" y="185"/>
                  <a:ext cx="5169" cy="0"/>
                </a:xfrm>
                <a:prstGeom prst="line">
                  <a:avLst/>
                </a:prstGeom>
                <a:noFill/>
                <a:ln w="38100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151" name="Group 2954"/>
            <p:cNvGrpSpPr>
              <a:grpSpLocks/>
            </p:cNvGrpSpPr>
            <p:nvPr/>
          </p:nvGrpSpPr>
          <p:grpSpPr bwMode="auto">
            <a:xfrm>
              <a:off x="3385" y="426"/>
              <a:ext cx="569" cy="562"/>
              <a:chOff x="3383" y="426"/>
              <a:chExt cx="569" cy="562"/>
            </a:xfrm>
          </p:grpSpPr>
          <p:sp>
            <p:nvSpPr>
              <p:cNvPr id="6165" name="Rectangle 2955"/>
              <p:cNvSpPr>
                <a:spLocks noChangeArrowheads="1"/>
              </p:cNvSpPr>
              <p:nvPr/>
            </p:nvSpPr>
            <p:spPr bwMode="auto">
              <a:xfrm>
                <a:off x="3383" y="439"/>
                <a:ext cx="411" cy="11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80808"/>
                </a:solidFill>
                <a:miter lim="800000"/>
                <a:headEnd type="none" w="sm" len="lg"/>
                <a:tailEnd type="none" w="sm" len="lg"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66" name="Line 2956"/>
              <p:cNvSpPr>
                <a:spLocks noChangeShapeType="1"/>
              </p:cNvSpPr>
              <p:nvPr/>
            </p:nvSpPr>
            <p:spPr bwMode="auto">
              <a:xfrm>
                <a:off x="3503" y="440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7" name="Line 2957"/>
              <p:cNvSpPr>
                <a:spLocks noChangeShapeType="1"/>
              </p:cNvSpPr>
              <p:nvPr/>
            </p:nvSpPr>
            <p:spPr bwMode="auto">
              <a:xfrm>
                <a:off x="3677" y="439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6168" name="Group 2958"/>
              <p:cNvGrpSpPr>
                <a:grpSpLocks/>
              </p:cNvGrpSpPr>
              <p:nvPr/>
            </p:nvGrpSpPr>
            <p:grpSpPr bwMode="auto">
              <a:xfrm>
                <a:off x="3415" y="470"/>
                <a:ext cx="52" cy="59"/>
                <a:chOff x="3387" y="602"/>
                <a:chExt cx="66" cy="75"/>
              </a:xfrm>
            </p:grpSpPr>
            <p:sp>
              <p:nvSpPr>
                <p:cNvPr id="6171" name="Line 2959"/>
                <p:cNvSpPr>
                  <a:spLocks noChangeShapeType="1"/>
                </p:cNvSpPr>
                <p:nvPr/>
              </p:nvSpPr>
              <p:spPr bwMode="auto">
                <a:xfrm flipH="1">
                  <a:off x="3387" y="602"/>
                  <a:ext cx="42" cy="72"/>
                </a:xfrm>
                <a:prstGeom prst="line">
                  <a:avLst/>
                </a:prstGeom>
                <a:noFill/>
                <a:ln w="6350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2" name="Line 2960"/>
                <p:cNvSpPr>
                  <a:spLocks noChangeShapeType="1"/>
                </p:cNvSpPr>
                <p:nvPr/>
              </p:nvSpPr>
              <p:spPr bwMode="auto">
                <a:xfrm flipH="1">
                  <a:off x="3411" y="605"/>
                  <a:ext cx="42" cy="72"/>
                </a:xfrm>
                <a:prstGeom prst="line">
                  <a:avLst/>
                </a:prstGeom>
                <a:noFill/>
                <a:ln w="6350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169" name="Text Box 2961"/>
              <p:cNvSpPr txBox="1">
                <a:spLocks noChangeArrowheads="1"/>
              </p:cNvSpPr>
              <p:nvPr/>
            </p:nvSpPr>
            <p:spPr bwMode="auto">
              <a:xfrm>
                <a:off x="3467" y="426"/>
                <a:ext cx="298" cy="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kumimoji="0" lang="en-US" altLang="zh-CN" sz="900" i="1">
                    <a:solidFill>
                      <a:srgbClr val="080808"/>
                    </a:solidFill>
                    <a:latin typeface="ISOCPEUR" pitchFamily="34" charset="0"/>
                    <a:ea typeface="黑体" pitchFamily="2" charset="-122"/>
                  </a:rPr>
                  <a:t>0.03</a:t>
                </a:r>
              </a:p>
            </p:txBody>
          </p:sp>
          <p:sp>
            <p:nvSpPr>
              <p:cNvPr id="6170" name="Text Box 2962"/>
              <p:cNvSpPr txBox="1">
                <a:spLocks noChangeArrowheads="1"/>
              </p:cNvSpPr>
              <p:nvPr/>
            </p:nvSpPr>
            <p:spPr bwMode="auto">
              <a:xfrm>
                <a:off x="3651" y="426"/>
                <a:ext cx="301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kumimoji="0" lang="en-US" altLang="zh-CN" sz="900" i="1">
                    <a:solidFill>
                      <a:srgbClr val="080808"/>
                    </a:solidFill>
                    <a:latin typeface="ISOCPEUR" pitchFamily="34" charset="0"/>
                    <a:ea typeface="黑体" pitchFamily="2" charset="-122"/>
                  </a:rPr>
                  <a:t>D</a:t>
                </a:r>
              </a:p>
            </p:txBody>
          </p:sp>
        </p:grpSp>
        <p:sp>
          <p:nvSpPr>
            <p:cNvPr id="6152" name="Rectangle 2963"/>
            <p:cNvSpPr>
              <a:spLocks noChangeArrowheads="1"/>
            </p:cNvSpPr>
            <p:nvPr/>
          </p:nvSpPr>
          <p:spPr bwMode="auto">
            <a:xfrm>
              <a:off x="3416" y="225"/>
              <a:ext cx="602" cy="16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lg"/>
              <a:tailEnd type="none" w="sm" len="lg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6153" name="Group 2964"/>
            <p:cNvGrpSpPr>
              <a:grpSpLocks/>
            </p:cNvGrpSpPr>
            <p:nvPr/>
          </p:nvGrpSpPr>
          <p:grpSpPr bwMode="auto">
            <a:xfrm>
              <a:off x="3383" y="274"/>
              <a:ext cx="638" cy="563"/>
              <a:chOff x="3383" y="274"/>
              <a:chExt cx="638" cy="563"/>
            </a:xfrm>
          </p:grpSpPr>
          <p:sp>
            <p:nvSpPr>
              <p:cNvPr id="6154" name="Rectangle 2965"/>
              <p:cNvSpPr>
                <a:spLocks noChangeArrowheads="1"/>
              </p:cNvSpPr>
              <p:nvPr/>
            </p:nvSpPr>
            <p:spPr bwMode="auto">
              <a:xfrm>
                <a:off x="3383" y="287"/>
                <a:ext cx="411" cy="11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80808"/>
                </a:solidFill>
                <a:miter lim="800000"/>
                <a:headEnd type="none" w="sm" len="lg"/>
                <a:tailEnd type="none" w="sm" len="lg"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55" name="Line 2966"/>
              <p:cNvSpPr>
                <a:spLocks noChangeShapeType="1"/>
              </p:cNvSpPr>
              <p:nvPr/>
            </p:nvSpPr>
            <p:spPr bwMode="auto">
              <a:xfrm>
                <a:off x="3503" y="288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56" name="Line 2967"/>
              <p:cNvSpPr>
                <a:spLocks noChangeShapeType="1"/>
              </p:cNvSpPr>
              <p:nvPr/>
            </p:nvSpPr>
            <p:spPr bwMode="auto">
              <a:xfrm>
                <a:off x="3677" y="287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57" name="Text Box 2968"/>
              <p:cNvSpPr txBox="1">
                <a:spLocks noChangeArrowheads="1"/>
              </p:cNvSpPr>
              <p:nvPr/>
            </p:nvSpPr>
            <p:spPr bwMode="auto">
              <a:xfrm>
                <a:off x="3467" y="274"/>
                <a:ext cx="298" cy="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kumimoji="0" lang="en-US" altLang="zh-CN" sz="900" i="1">
                    <a:solidFill>
                      <a:srgbClr val="080808"/>
                    </a:solidFill>
                    <a:latin typeface="ISOCPEUR" pitchFamily="34" charset="0"/>
                    <a:ea typeface="黑体" pitchFamily="2" charset="-122"/>
                  </a:rPr>
                  <a:t>0.04</a:t>
                </a:r>
              </a:p>
            </p:txBody>
          </p:sp>
          <p:sp>
            <p:nvSpPr>
              <p:cNvPr id="6158" name="Text Box 2969"/>
              <p:cNvSpPr txBox="1">
                <a:spLocks noChangeArrowheads="1"/>
              </p:cNvSpPr>
              <p:nvPr/>
            </p:nvSpPr>
            <p:spPr bwMode="auto">
              <a:xfrm>
                <a:off x="3651" y="274"/>
                <a:ext cx="301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kumimoji="0" lang="en-US" altLang="zh-CN" sz="900" i="1">
                    <a:solidFill>
                      <a:srgbClr val="080808"/>
                    </a:solidFill>
                    <a:latin typeface="ISOCPEUR" pitchFamily="34" charset="0"/>
                    <a:ea typeface="黑体" pitchFamily="2" charset="-122"/>
                  </a:rPr>
                  <a:t>C</a:t>
                </a:r>
              </a:p>
            </p:txBody>
          </p:sp>
          <p:grpSp>
            <p:nvGrpSpPr>
              <p:cNvPr id="6159" name="Group 2970"/>
              <p:cNvGrpSpPr>
                <a:grpSpLocks/>
              </p:cNvGrpSpPr>
              <p:nvPr/>
            </p:nvGrpSpPr>
            <p:grpSpPr bwMode="auto">
              <a:xfrm>
                <a:off x="3423" y="318"/>
                <a:ext cx="33" cy="57"/>
                <a:chOff x="3459" y="122"/>
                <a:chExt cx="33" cy="57"/>
              </a:xfrm>
            </p:grpSpPr>
            <p:sp>
              <p:nvSpPr>
                <p:cNvPr id="6162" name="Line 2971"/>
                <p:cNvSpPr>
                  <a:spLocks noChangeShapeType="1"/>
                </p:cNvSpPr>
                <p:nvPr/>
              </p:nvSpPr>
              <p:spPr bwMode="auto">
                <a:xfrm flipH="1">
                  <a:off x="3459" y="122"/>
                  <a:ext cx="33" cy="57"/>
                </a:xfrm>
                <a:prstGeom prst="line">
                  <a:avLst/>
                </a:prstGeom>
                <a:noFill/>
                <a:ln w="6350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63" name="Line 2972"/>
                <p:cNvSpPr>
                  <a:spLocks noChangeShapeType="1"/>
                </p:cNvSpPr>
                <p:nvPr/>
              </p:nvSpPr>
              <p:spPr bwMode="auto">
                <a:xfrm flipH="1">
                  <a:off x="3482" y="122"/>
                  <a:ext cx="9" cy="34"/>
                </a:xfrm>
                <a:prstGeom prst="line">
                  <a:avLst/>
                </a:prstGeom>
                <a:noFill/>
                <a:ln w="6350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64" name="Line 2973"/>
                <p:cNvSpPr>
                  <a:spLocks noChangeShapeType="1"/>
                </p:cNvSpPr>
                <p:nvPr/>
              </p:nvSpPr>
              <p:spPr bwMode="auto">
                <a:xfrm flipH="1">
                  <a:off x="3467" y="122"/>
                  <a:ext cx="23" cy="31"/>
                </a:xfrm>
                <a:prstGeom prst="line">
                  <a:avLst/>
                </a:prstGeom>
                <a:noFill/>
                <a:ln w="6350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160" name="Line 2974"/>
              <p:cNvSpPr>
                <a:spLocks noChangeShapeType="1"/>
              </p:cNvSpPr>
              <p:nvPr/>
            </p:nvSpPr>
            <p:spPr bwMode="auto">
              <a:xfrm>
                <a:off x="3793" y="349"/>
                <a:ext cx="228" cy="0"/>
              </a:xfrm>
              <a:prstGeom prst="line">
                <a:avLst/>
              </a:prstGeom>
              <a:noFill/>
              <a:ln w="635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1" name="Freeform 2975"/>
              <p:cNvSpPr>
                <a:spLocks/>
              </p:cNvSpPr>
              <p:nvPr/>
            </p:nvSpPr>
            <p:spPr bwMode="auto">
              <a:xfrm>
                <a:off x="3967" y="337"/>
                <a:ext cx="52" cy="20"/>
              </a:xfrm>
              <a:custGeom>
                <a:avLst/>
                <a:gdLst>
                  <a:gd name="T0" fmla="*/ 0 w 52"/>
                  <a:gd name="T1" fmla="*/ 0 h 20"/>
                  <a:gd name="T2" fmla="*/ 0 w 52"/>
                  <a:gd name="T3" fmla="*/ 20 h 20"/>
                  <a:gd name="T4" fmla="*/ 52 w 52"/>
                  <a:gd name="T5" fmla="*/ 12 h 20"/>
                  <a:gd name="T6" fmla="*/ 0 w 52"/>
                  <a:gd name="T7" fmla="*/ 0 h 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20"/>
                  <a:gd name="T14" fmla="*/ 52 w 52"/>
                  <a:gd name="T15" fmla="*/ 20 h 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20">
                    <a:moveTo>
                      <a:pt x="0" y="0"/>
                    </a:moveTo>
                    <a:lnTo>
                      <a:pt x="0" y="20"/>
                    </a:lnTo>
                    <a:lnTo>
                      <a:pt x="5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0808"/>
              </a:solidFill>
              <a:ln w="6350" cap="flat" cmpd="sng">
                <a:solidFill>
                  <a:srgbClr val="080808"/>
                </a:solidFill>
                <a:prstDash val="solid"/>
                <a:round/>
                <a:headEnd type="none" w="sm" len="lg"/>
                <a:tailEnd type="none" w="sm" len="lg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48" name="WordArt 2976"/>
          <p:cNvSpPr>
            <a:spLocks noChangeArrowheads="1" noChangeShapeType="1" noTextEdit="1"/>
          </p:cNvSpPr>
          <p:nvPr/>
        </p:nvSpPr>
        <p:spPr bwMode="auto">
          <a:xfrm>
            <a:off x="542925" y="1057275"/>
            <a:ext cx="1350963" cy="393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33CC"/>
                  </a:solidFill>
                  <a:miter lim="800000"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隶书"/>
                <a:ea typeface="隶书"/>
              </a:rPr>
              <a:t>工程图样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80CE563-913D-45B7-A395-5CEF53227B8B}" type="slidenum">
              <a:rPr lang="en-US" altLang="zh-CN" sz="1400" smtClean="0"/>
              <a:pPr/>
              <a:t>50</a:t>
            </a:fld>
            <a:endParaRPr lang="en-US" altLang="zh-CN" sz="1400" smtClean="0"/>
          </a:p>
        </p:txBody>
      </p:sp>
      <p:sp>
        <p:nvSpPr>
          <p:cNvPr id="355330" name="Freeform 2"/>
          <p:cNvSpPr>
            <a:spLocks/>
          </p:cNvSpPr>
          <p:nvPr/>
        </p:nvSpPr>
        <p:spPr bwMode="auto">
          <a:xfrm>
            <a:off x="2708275" y="3959225"/>
            <a:ext cx="2173288" cy="915988"/>
          </a:xfrm>
          <a:custGeom>
            <a:avLst/>
            <a:gdLst>
              <a:gd name="T0" fmla="*/ 0 w 1369"/>
              <a:gd name="T1" fmla="*/ 2147483647 h 577"/>
              <a:gd name="T2" fmla="*/ 2147483647 w 1369"/>
              <a:gd name="T3" fmla="*/ 0 h 577"/>
              <a:gd name="T4" fmla="*/ 0 60000 65536"/>
              <a:gd name="T5" fmla="*/ 0 60000 65536"/>
              <a:gd name="T6" fmla="*/ 0 w 1369"/>
              <a:gd name="T7" fmla="*/ 0 h 577"/>
              <a:gd name="T8" fmla="*/ 1369 w 1369"/>
              <a:gd name="T9" fmla="*/ 577 h 57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69" h="577">
                <a:moveTo>
                  <a:pt x="0" y="577"/>
                </a:moveTo>
                <a:lnTo>
                  <a:pt x="1369" y="0"/>
                </a:ln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2554288" y="4754563"/>
            <a:ext cx="312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000" b="1"/>
              <a:t>●</a:t>
            </a:r>
            <a:endParaRPr lang="en-US" altLang="zh-CN" sz="2000" b="1"/>
          </a:p>
        </p:txBody>
      </p:sp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2389188" y="4643438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 i="1"/>
              <a:t>c</a:t>
            </a:r>
            <a:endParaRPr lang="en-US" altLang="zh-CN" b="1"/>
          </a:p>
        </p:txBody>
      </p:sp>
      <p:sp>
        <p:nvSpPr>
          <p:cNvPr id="355333" name="Line 5"/>
          <p:cNvSpPr>
            <a:spLocks noChangeShapeType="1"/>
          </p:cNvSpPr>
          <p:nvPr/>
        </p:nvSpPr>
        <p:spPr bwMode="auto">
          <a:xfrm flipV="1">
            <a:off x="2698750" y="3959225"/>
            <a:ext cx="2182813" cy="91598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4816475" y="16256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 i="1"/>
              <a:t>d</a:t>
            </a:r>
            <a:r>
              <a:rPr lang="en-US" altLang="zh-CN" b="1">
                <a:sym typeface="Symbol" pitchFamily="18" charset="2"/>
              </a:rPr>
              <a:t></a:t>
            </a: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3568700" y="1552575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 i="1">
                <a:sym typeface="EuroRoman" pitchFamily="2" charset="2"/>
              </a:rPr>
              <a:t>k</a:t>
            </a:r>
            <a:r>
              <a:rPr lang="en-US" altLang="zh-CN" b="1">
                <a:sym typeface="Symbol" pitchFamily="18" charset="2"/>
              </a:rPr>
              <a:t></a:t>
            </a:r>
          </a:p>
        </p:txBody>
      </p:sp>
      <p:sp>
        <p:nvSpPr>
          <p:cNvPr id="355336" name="Line 8"/>
          <p:cNvSpPr>
            <a:spLocks noChangeShapeType="1"/>
          </p:cNvSpPr>
          <p:nvPr/>
        </p:nvSpPr>
        <p:spPr bwMode="auto">
          <a:xfrm>
            <a:off x="2698750" y="1958975"/>
            <a:ext cx="2182813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5337" name="Text Box 9"/>
          <p:cNvSpPr txBox="1">
            <a:spLocks noChangeArrowheads="1"/>
          </p:cNvSpPr>
          <p:nvPr/>
        </p:nvSpPr>
        <p:spPr bwMode="auto">
          <a:xfrm>
            <a:off x="3608388" y="43672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 i="1"/>
              <a:t>k</a:t>
            </a:r>
            <a:endParaRPr lang="en-US" altLang="zh-CN" b="1"/>
          </a:p>
        </p:txBody>
      </p:sp>
      <p:sp>
        <p:nvSpPr>
          <p:cNvPr id="355338" name="Line 10"/>
          <p:cNvSpPr>
            <a:spLocks noChangeShapeType="1"/>
          </p:cNvSpPr>
          <p:nvPr/>
        </p:nvSpPr>
        <p:spPr bwMode="auto">
          <a:xfrm>
            <a:off x="3768725" y="1958975"/>
            <a:ext cx="0" cy="2479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5339" name="Text Box 11"/>
          <p:cNvSpPr txBox="1">
            <a:spLocks noChangeArrowheads="1"/>
          </p:cNvSpPr>
          <p:nvPr/>
        </p:nvSpPr>
        <p:spPr bwMode="auto">
          <a:xfrm>
            <a:off x="4772025" y="38290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 i="1"/>
              <a:t>d</a:t>
            </a:r>
            <a:endParaRPr lang="en-US" altLang="zh-CN" b="1"/>
          </a:p>
        </p:txBody>
      </p:sp>
      <p:sp>
        <p:nvSpPr>
          <p:cNvPr id="355340" name="Line 12"/>
          <p:cNvSpPr>
            <a:spLocks noChangeShapeType="1"/>
          </p:cNvSpPr>
          <p:nvPr/>
        </p:nvSpPr>
        <p:spPr bwMode="auto">
          <a:xfrm>
            <a:off x="4881563" y="1958975"/>
            <a:ext cx="0" cy="2020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82" name="Text Box 13"/>
          <p:cNvSpPr txBox="1">
            <a:spLocks noChangeArrowheads="1"/>
          </p:cNvSpPr>
          <p:nvPr/>
        </p:nvSpPr>
        <p:spPr bwMode="auto">
          <a:xfrm>
            <a:off x="568325" y="503238"/>
            <a:ext cx="54181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例：过</a:t>
            </a:r>
            <a:r>
              <a:rPr lang="en-US" altLang="zh-CN" sz="2800" b="1" i="1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点</a:t>
            </a:r>
            <a:r>
              <a:rPr lang="zh-CN" altLang="en-US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作水平线</a:t>
            </a:r>
            <a:r>
              <a:rPr lang="en-US" altLang="zh-CN" sz="2800" b="1" i="1">
                <a:latin typeface="黑体" pitchFamily="2" charset="-122"/>
                <a:ea typeface="黑体" pitchFamily="2" charset="-122"/>
              </a:rPr>
              <a:t>CD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800" b="1" i="1">
                <a:latin typeface="黑体" pitchFamily="2" charset="-122"/>
                <a:ea typeface="黑体" pitchFamily="2" charset="-122"/>
              </a:rPr>
              <a:t>AB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相交。</a:t>
            </a:r>
          </a:p>
        </p:txBody>
      </p:sp>
      <p:sp>
        <p:nvSpPr>
          <p:cNvPr id="355342" name="AutoShape 14"/>
          <p:cNvSpPr>
            <a:spLocks noChangeArrowheads="1"/>
          </p:cNvSpPr>
          <p:nvPr/>
        </p:nvSpPr>
        <p:spPr bwMode="auto">
          <a:xfrm>
            <a:off x="5421313" y="4756150"/>
            <a:ext cx="3476625" cy="735013"/>
          </a:xfrm>
          <a:prstGeom prst="wedgeEllipseCallout">
            <a:avLst>
              <a:gd name="adj1" fmla="val -52102"/>
              <a:gd name="adj2" fmla="val -257639"/>
            </a:avLst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黑体" pitchFamily="2" charset="-122"/>
                <a:ea typeface="黑体" pitchFamily="2" charset="-122"/>
              </a:rPr>
              <a:t>先作正面投影</a:t>
            </a:r>
          </a:p>
        </p:txBody>
      </p:sp>
      <p:grpSp>
        <p:nvGrpSpPr>
          <p:cNvPr id="58384" name="Group 15"/>
          <p:cNvGrpSpPr>
            <a:grpSpLocks/>
          </p:cNvGrpSpPr>
          <p:nvPr/>
        </p:nvGrpSpPr>
        <p:grpSpPr bwMode="auto">
          <a:xfrm>
            <a:off x="1870075" y="1025525"/>
            <a:ext cx="3825875" cy="3870325"/>
            <a:chOff x="1178" y="493"/>
            <a:chExt cx="2410" cy="2438"/>
          </a:xfrm>
        </p:grpSpPr>
        <p:sp>
          <p:nvSpPr>
            <p:cNvPr id="58385" name="Text Box 16"/>
            <p:cNvSpPr txBox="1">
              <a:spLocks noChangeArrowheads="1"/>
            </p:cNvSpPr>
            <p:nvPr/>
          </p:nvSpPr>
          <p:spPr bwMode="auto">
            <a:xfrm>
              <a:off x="1245" y="228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  <a:endParaRPr lang="en-US" altLang="zh-CN" b="1"/>
            </a:p>
          </p:txBody>
        </p:sp>
        <p:sp>
          <p:nvSpPr>
            <p:cNvPr id="58386" name="Line 17"/>
            <p:cNvSpPr>
              <a:spLocks noChangeShapeType="1"/>
            </p:cNvSpPr>
            <p:nvPr/>
          </p:nvSpPr>
          <p:spPr bwMode="auto">
            <a:xfrm flipV="1">
              <a:off x="3318" y="651"/>
              <a:ext cx="0" cy="21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7" name="Text Box 18"/>
            <p:cNvSpPr txBox="1">
              <a:spLocks noChangeArrowheads="1"/>
            </p:cNvSpPr>
            <p:nvPr/>
          </p:nvSpPr>
          <p:spPr bwMode="auto">
            <a:xfrm>
              <a:off x="1602" y="1004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 b="1"/>
                <a:t>●</a:t>
              </a:r>
              <a:endParaRPr lang="en-US" altLang="zh-CN" sz="1000" b="1">
                <a:solidFill>
                  <a:srgbClr val="0000FF"/>
                </a:solidFill>
              </a:endParaRPr>
            </a:p>
          </p:txBody>
        </p:sp>
        <p:sp>
          <p:nvSpPr>
            <p:cNvPr id="58388" name="Line 19"/>
            <p:cNvSpPr>
              <a:spLocks noChangeShapeType="1"/>
            </p:cNvSpPr>
            <p:nvPr/>
          </p:nvSpPr>
          <p:spPr bwMode="auto">
            <a:xfrm>
              <a:off x="1178" y="1863"/>
              <a:ext cx="24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9" name="Line 20"/>
            <p:cNvSpPr>
              <a:spLocks noChangeShapeType="1"/>
            </p:cNvSpPr>
            <p:nvPr/>
          </p:nvSpPr>
          <p:spPr bwMode="auto">
            <a:xfrm flipV="1">
              <a:off x="1443" y="651"/>
              <a:ext cx="1875" cy="856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0" name="Line 21"/>
            <p:cNvSpPr>
              <a:spLocks noChangeShapeType="1"/>
            </p:cNvSpPr>
            <p:nvPr/>
          </p:nvSpPr>
          <p:spPr bwMode="auto">
            <a:xfrm>
              <a:off x="1443" y="1507"/>
              <a:ext cx="0" cy="9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1" name="Line 22"/>
            <p:cNvSpPr>
              <a:spLocks noChangeShapeType="1"/>
            </p:cNvSpPr>
            <p:nvPr/>
          </p:nvSpPr>
          <p:spPr bwMode="auto">
            <a:xfrm>
              <a:off x="1443" y="2469"/>
              <a:ext cx="1875" cy="342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2" name="Text Box 23"/>
            <p:cNvSpPr txBox="1">
              <a:spLocks noChangeArrowheads="1"/>
            </p:cNvSpPr>
            <p:nvPr/>
          </p:nvSpPr>
          <p:spPr bwMode="auto">
            <a:xfrm>
              <a:off x="3236" y="2643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  <a:endParaRPr lang="en-US" altLang="zh-CN" b="1"/>
            </a:p>
          </p:txBody>
        </p:sp>
        <p:sp>
          <p:nvSpPr>
            <p:cNvPr id="58393" name="Text Box 24"/>
            <p:cNvSpPr txBox="1">
              <a:spLocks noChangeArrowheads="1"/>
            </p:cNvSpPr>
            <p:nvPr/>
          </p:nvSpPr>
          <p:spPr bwMode="auto">
            <a:xfrm>
              <a:off x="3322" y="493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ym typeface="EuroRoman" pitchFamily="2" charset="2"/>
                </a:rPr>
                <a:t>b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8394" name="Text Box 25"/>
            <p:cNvSpPr txBox="1">
              <a:spLocks noChangeArrowheads="1"/>
            </p:cNvSpPr>
            <p:nvPr/>
          </p:nvSpPr>
          <p:spPr bwMode="auto">
            <a:xfrm>
              <a:off x="1268" y="1273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latin typeface="Dutch801 Rm BT" pitchFamily="18" charset="0"/>
                  <a:sym typeface="EuroRoman" pitchFamily="2" charset="2"/>
                </a:rPr>
                <a:t>a</a:t>
              </a:r>
              <a:r>
                <a:rPr lang="en-US" altLang="zh-CN" b="1">
                  <a:sym typeface="Symbol" pitchFamily="18" charset="2"/>
                </a:rPr>
                <a:t></a:t>
              </a:r>
            </a:p>
          </p:txBody>
        </p:sp>
        <p:sp>
          <p:nvSpPr>
            <p:cNvPr id="58395" name="Text Box 26"/>
            <p:cNvSpPr txBox="1">
              <a:spLocks noChangeArrowheads="1"/>
            </p:cNvSpPr>
            <p:nvPr/>
          </p:nvSpPr>
          <p:spPr bwMode="auto">
            <a:xfrm>
              <a:off x="1494" y="896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ym typeface="EuroRoman" pitchFamily="2" charset="2"/>
                </a:rPr>
                <a:t>c</a:t>
              </a:r>
              <a:r>
                <a:rPr lang="en-US" altLang="zh-CN" b="1" i="1">
                  <a:sym typeface="Symbol" pitchFamily="18" charset="2"/>
                </a:rPr>
                <a:t></a:t>
              </a:r>
              <a:endParaRPr lang="en-US" altLang="zh-CN" b="1">
                <a:sym typeface="Symbol" pitchFamily="18" charset="2"/>
              </a:endParaRPr>
            </a:p>
          </p:txBody>
        </p:sp>
        <p:sp>
          <p:nvSpPr>
            <p:cNvPr id="58396" name="Line 27"/>
            <p:cNvSpPr>
              <a:spLocks noChangeShapeType="1"/>
            </p:cNvSpPr>
            <p:nvPr/>
          </p:nvSpPr>
          <p:spPr bwMode="auto">
            <a:xfrm>
              <a:off x="1700" y="1081"/>
              <a:ext cx="0" cy="18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355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355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355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"/>
                                        <p:tgtEl>
                                          <p:spTgt spid="355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0" grpId="0" animBg="1"/>
      <p:bldP spid="355333" grpId="0" animBg="1"/>
      <p:bldP spid="355334" grpId="0" build="p" autoUpdateAnimBg="0"/>
      <p:bldP spid="355335" grpId="0" build="p" autoUpdateAnimBg="0"/>
      <p:bldP spid="355336" grpId="0" animBg="1"/>
      <p:bldP spid="355337" grpId="0" build="p" autoUpdateAnimBg="0"/>
      <p:bldP spid="355338" grpId="0" animBg="1"/>
      <p:bldP spid="355339" grpId="0" build="p" autoUpdateAnimBg="0"/>
      <p:bldP spid="355340" grpId="0" animBg="1"/>
      <p:bldP spid="35534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7C33F0C-7DF9-4364-8FE7-116D2CF92B90}" type="slidenum">
              <a:rPr lang="en-US" altLang="zh-CN" sz="1400" smtClean="0"/>
              <a:pPr/>
              <a:t>51</a:t>
            </a:fld>
            <a:endParaRPr lang="en-US" altLang="zh-CN" sz="1400" smtClean="0"/>
          </a:p>
        </p:txBody>
      </p:sp>
      <p:sp>
        <p:nvSpPr>
          <p:cNvPr id="47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/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fld id="{F3B09E25-5A65-4F9E-B5FC-ACCE8D3A8B88}" type="slidenum">
              <a:rPr lang="en-US" altLang="zh-CN" sz="1400">
                <a:ea typeface="+mn-ea"/>
              </a:rPr>
              <a:pPr algn="r" eaLnBrk="1" hangingPunct="1">
                <a:spcBef>
                  <a:spcPct val="50000"/>
                </a:spcBef>
                <a:defRPr/>
              </a:pPr>
              <a:t>51</a:t>
            </a:fld>
            <a:endParaRPr lang="en-US" altLang="zh-CN" sz="1400">
              <a:ea typeface="+mn-ea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052513"/>
            <a:ext cx="5575300" cy="4806950"/>
            <a:chOff x="594" y="524"/>
            <a:chExt cx="3577" cy="3028"/>
          </a:xfrm>
        </p:grpSpPr>
        <p:sp>
          <p:nvSpPr>
            <p:cNvPr id="59422" name="Line 3"/>
            <p:cNvSpPr>
              <a:spLocks noChangeShapeType="1"/>
            </p:cNvSpPr>
            <p:nvPr/>
          </p:nvSpPr>
          <p:spPr bwMode="auto">
            <a:xfrm>
              <a:off x="648" y="2141"/>
              <a:ext cx="352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3" name="Line 4"/>
            <p:cNvSpPr>
              <a:spLocks noChangeShapeType="1"/>
            </p:cNvSpPr>
            <p:nvPr/>
          </p:nvSpPr>
          <p:spPr bwMode="auto">
            <a:xfrm flipV="1">
              <a:off x="883" y="863"/>
              <a:ext cx="2756" cy="62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4" name="Line 5"/>
            <p:cNvSpPr>
              <a:spLocks noChangeShapeType="1"/>
            </p:cNvSpPr>
            <p:nvPr/>
          </p:nvSpPr>
          <p:spPr bwMode="auto">
            <a:xfrm>
              <a:off x="3632" y="862"/>
              <a:ext cx="1" cy="2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5" name="Line 6"/>
            <p:cNvSpPr>
              <a:spLocks noChangeShapeType="1"/>
            </p:cNvSpPr>
            <p:nvPr/>
          </p:nvSpPr>
          <p:spPr bwMode="auto">
            <a:xfrm flipH="1" flipV="1">
              <a:off x="884" y="2740"/>
              <a:ext cx="2753" cy="62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6" name="Line 7"/>
            <p:cNvSpPr>
              <a:spLocks noChangeShapeType="1"/>
            </p:cNvSpPr>
            <p:nvPr/>
          </p:nvSpPr>
          <p:spPr bwMode="auto">
            <a:xfrm flipV="1">
              <a:off x="884" y="1481"/>
              <a:ext cx="1" cy="12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7" name="Line 8"/>
            <p:cNvSpPr>
              <a:spLocks noChangeShapeType="1"/>
            </p:cNvSpPr>
            <p:nvPr/>
          </p:nvSpPr>
          <p:spPr bwMode="auto">
            <a:xfrm flipH="1">
              <a:off x="1154" y="2973"/>
              <a:ext cx="2215" cy="443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8" name="Line 9"/>
            <p:cNvSpPr>
              <a:spLocks noChangeShapeType="1"/>
            </p:cNvSpPr>
            <p:nvPr/>
          </p:nvSpPr>
          <p:spPr bwMode="auto">
            <a:xfrm flipV="1">
              <a:off x="1157" y="992"/>
              <a:ext cx="1" cy="24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9" name="Line 10"/>
            <p:cNvSpPr>
              <a:spLocks noChangeShapeType="1"/>
            </p:cNvSpPr>
            <p:nvPr/>
          </p:nvSpPr>
          <p:spPr bwMode="auto">
            <a:xfrm flipV="1">
              <a:off x="3367" y="1779"/>
              <a:ext cx="2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0" name="Line 11"/>
            <p:cNvSpPr>
              <a:spLocks noChangeShapeType="1"/>
            </p:cNvSpPr>
            <p:nvPr/>
          </p:nvSpPr>
          <p:spPr bwMode="auto">
            <a:xfrm>
              <a:off x="1144" y="988"/>
              <a:ext cx="2235" cy="802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1" name="Text Box 12"/>
            <p:cNvSpPr txBox="1">
              <a:spLocks noChangeArrowheads="1"/>
            </p:cNvSpPr>
            <p:nvPr/>
          </p:nvSpPr>
          <p:spPr bwMode="auto">
            <a:xfrm>
              <a:off x="594" y="1244"/>
              <a:ext cx="2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0" lang="en-US" altLang="zh-CN" sz="2800" b="1"/>
                <a:t>a'</a:t>
              </a:r>
            </a:p>
          </p:txBody>
        </p:sp>
        <p:sp>
          <p:nvSpPr>
            <p:cNvPr id="59432" name="Text Box 13"/>
            <p:cNvSpPr txBox="1">
              <a:spLocks noChangeArrowheads="1"/>
            </p:cNvSpPr>
            <p:nvPr/>
          </p:nvSpPr>
          <p:spPr bwMode="auto">
            <a:xfrm>
              <a:off x="3535" y="524"/>
              <a:ext cx="3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0" lang="en-US" altLang="zh-CN" sz="2800" b="1"/>
                <a:t>b'</a:t>
              </a:r>
            </a:p>
          </p:txBody>
        </p:sp>
        <p:sp>
          <p:nvSpPr>
            <p:cNvPr id="59433" name="Text Box 14"/>
            <p:cNvSpPr txBox="1">
              <a:spLocks noChangeArrowheads="1"/>
            </p:cNvSpPr>
            <p:nvPr/>
          </p:nvSpPr>
          <p:spPr bwMode="auto">
            <a:xfrm>
              <a:off x="931" y="759"/>
              <a:ext cx="2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0" lang="en-US" altLang="zh-CN" sz="2800" b="1"/>
                <a:t>c'</a:t>
              </a:r>
            </a:p>
          </p:txBody>
        </p:sp>
        <p:sp>
          <p:nvSpPr>
            <p:cNvPr id="59434" name="Text Box 15"/>
            <p:cNvSpPr txBox="1">
              <a:spLocks noChangeArrowheads="1"/>
            </p:cNvSpPr>
            <p:nvPr/>
          </p:nvSpPr>
          <p:spPr bwMode="auto">
            <a:xfrm>
              <a:off x="3247" y="1450"/>
              <a:ext cx="3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0" lang="en-US" altLang="zh-CN" sz="2800" b="1"/>
                <a:t>d'</a:t>
              </a:r>
            </a:p>
          </p:txBody>
        </p:sp>
        <p:sp>
          <p:nvSpPr>
            <p:cNvPr id="59435" name="Text Box 16"/>
            <p:cNvSpPr txBox="1">
              <a:spLocks noChangeArrowheads="1"/>
            </p:cNvSpPr>
            <p:nvPr/>
          </p:nvSpPr>
          <p:spPr bwMode="auto">
            <a:xfrm>
              <a:off x="919" y="3210"/>
              <a:ext cx="2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0" lang="en-US" altLang="zh-CN" sz="2800" b="1"/>
                <a:t>c</a:t>
              </a:r>
            </a:p>
          </p:txBody>
        </p:sp>
        <p:sp>
          <p:nvSpPr>
            <p:cNvPr id="59436" name="Text Box 17"/>
            <p:cNvSpPr txBox="1">
              <a:spLocks noChangeArrowheads="1"/>
            </p:cNvSpPr>
            <p:nvPr/>
          </p:nvSpPr>
          <p:spPr bwMode="auto">
            <a:xfrm>
              <a:off x="632" y="2555"/>
              <a:ext cx="2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0" lang="en-US" altLang="zh-CN" sz="2800" b="1"/>
                <a:t>a</a:t>
              </a:r>
            </a:p>
          </p:txBody>
        </p:sp>
        <p:sp>
          <p:nvSpPr>
            <p:cNvPr id="59437" name="Text Box 18"/>
            <p:cNvSpPr txBox="1">
              <a:spLocks noChangeArrowheads="1"/>
            </p:cNvSpPr>
            <p:nvPr/>
          </p:nvSpPr>
          <p:spPr bwMode="auto">
            <a:xfrm>
              <a:off x="3670" y="3225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0" lang="en-US" altLang="zh-CN" sz="2800" b="1"/>
                <a:t>b</a:t>
              </a:r>
            </a:p>
          </p:txBody>
        </p:sp>
        <p:sp>
          <p:nvSpPr>
            <p:cNvPr id="59438" name="Text Box 19"/>
            <p:cNvSpPr txBox="1">
              <a:spLocks noChangeArrowheads="1"/>
            </p:cNvSpPr>
            <p:nvPr/>
          </p:nvSpPr>
          <p:spPr bwMode="auto">
            <a:xfrm>
              <a:off x="3123" y="2649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0" lang="en-US" altLang="zh-CN" sz="2800" b="1"/>
                <a:t>d</a:t>
              </a:r>
            </a:p>
          </p:txBody>
        </p:sp>
      </p:grpSp>
      <p:sp>
        <p:nvSpPr>
          <p:cNvPr id="402452" name="Text Box 20"/>
          <p:cNvSpPr txBox="1">
            <a:spLocks noChangeArrowheads="1"/>
          </p:cNvSpPr>
          <p:nvPr/>
        </p:nvSpPr>
        <p:spPr bwMode="auto">
          <a:xfrm>
            <a:off x="1978025" y="44846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 b="1"/>
              <a:t>1</a:t>
            </a:r>
          </a:p>
        </p:txBody>
      </p:sp>
      <p:sp>
        <p:nvSpPr>
          <p:cNvPr id="402453" name="Text Box 21"/>
          <p:cNvSpPr txBox="1">
            <a:spLocks noChangeArrowheads="1"/>
          </p:cNvSpPr>
          <p:nvPr/>
        </p:nvSpPr>
        <p:spPr bwMode="auto">
          <a:xfrm>
            <a:off x="1814513" y="53879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 b="1"/>
              <a:t>2</a:t>
            </a:r>
          </a:p>
        </p:txBody>
      </p:sp>
      <p:sp>
        <p:nvSpPr>
          <p:cNvPr id="402454" name="Text Box 22"/>
          <p:cNvSpPr txBox="1">
            <a:spLocks noChangeArrowheads="1"/>
          </p:cNvSpPr>
          <p:nvPr/>
        </p:nvSpPr>
        <p:spPr bwMode="auto">
          <a:xfrm>
            <a:off x="1955800" y="1527175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 b="1"/>
              <a:t>1'</a:t>
            </a:r>
          </a:p>
        </p:txBody>
      </p:sp>
      <p:sp>
        <p:nvSpPr>
          <p:cNvPr id="402455" name="Text Box 23"/>
          <p:cNvSpPr txBox="1">
            <a:spLocks noChangeArrowheads="1"/>
          </p:cNvSpPr>
          <p:nvPr/>
        </p:nvSpPr>
        <p:spPr bwMode="auto">
          <a:xfrm>
            <a:off x="1430338" y="1539875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 b="1"/>
              <a:t>2'</a:t>
            </a:r>
          </a:p>
        </p:txBody>
      </p:sp>
      <p:sp>
        <p:nvSpPr>
          <p:cNvPr id="402456" name="Text Box 24"/>
          <p:cNvSpPr txBox="1">
            <a:spLocks noChangeArrowheads="1"/>
          </p:cNvSpPr>
          <p:nvPr/>
        </p:nvSpPr>
        <p:spPr bwMode="auto">
          <a:xfrm>
            <a:off x="3154363" y="2201863"/>
            <a:ext cx="481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 b="1"/>
              <a:t>3'</a:t>
            </a:r>
          </a:p>
        </p:txBody>
      </p:sp>
      <p:sp>
        <p:nvSpPr>
          <p:cNvPr id="402457" name="Text Box 25"/>
          <p:cNvSpPr txBox="1">
            <a:spLocks noChangeArrowheads="1"/>
          </p:cNvSpPr>
          <p:nvPr/>
        </p:nvSpPr>
        <p:spPr bwMode="auto">
          <a:xfrm>
            <a:off x="2903538" y="1463675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 b="1"/>
              <a:t>4'</a:t>
            </a:r>
          </a:p>
        </p:txBody>
      </p:sp>
      <p:sp>
        <p:nvSpPr>
          <p:cNvPr id="402458" name="Text Box 26"/>
          <p:cNvSpPr txBox="1">
            <a:spLocks noChangeArrowheads="1"/>
          </p:cNvSpPr>
          <p:nvPr/>
        </p:nvSpPr>
        <p:spPr bwMode="auto">
          <a:xfrm>
            <a:off x="3319463" y="5232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 b="1"/>
              <a:t>3</a:t>
            </a:r>
          </a:p>
        </p:txBody>
      </p:sp>
      <p:sp>
        <p:nvSpPr>
          <p:cNvPr id="402459" name="Text Box 27"/>
          <p:cNvSpPr txBox="1">
            <a:spLocks noChangeArrowheads="1"/>
          </p:cNvSpPr>
          <p:nvPr/>
        </p:nvSpPr>
        <p:spPr bwMode="auto">
          <a:xfrm>
            <a:off x="2924175" y="5241925"/>
            <a:ext cx="1257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zh-CN" altLang="en-US" sz="2800" b="1"/>
              <a:t>（   ）</a:t>
            </a:r>
          </a:p>
        </p:txBody>
      </p:sp>
      <p:sp>
        <p:nvSpPr>
          <p:cNvPr id="402460" name="Line 28"/>
          <p:cNvSpPr>
            <a:spLocks noChangeShapeType="1"/>
          </p:cNvSpPr>
          <p:nvPr/>
        </p:nvSpPr>
        <p:spPr bwMode="auto">
          <a:xfrm>
            <a:off x="3159125" y="1955800"/>
            <a:ext cx="0" cy="3208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2461" name="Line 29"/>
          <p:cNvSpPr>
            <a:spLocks noChangeShapeType="1"/>
          </p:cNvSpPr>
          <p:nvPr/>
        </p:nvSpPr>
        <p:spPr bwMode="auto">
          <a:xfrm flipV="1">
            <a:off x="2028825" y="2205038"/>
            <a:ext cx="0" cy="3201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2462" name="Rectangle 30"/>
          <p:cNvSpPr>
            <a:spLocks noChangeArrowheads="1"/>
          </p:cNvSpPr>
          <p:nvPr/>
        </p:nvSpPr>
        <p:spPr bwMode="auto">
          <a:xfrm>
            <a:off x="2797175" y="52403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 b="1"/>
              <a:t>4</a:t>
            </a:r>
          </a:p>
        </p:txBody>
      </p:sp>
      <p:sp>
        <p:nvSpPr>
          <p:cNvPr id="402463" name="Rectangle 31"/>
          <p:cNvSpPr>
            <a:spLocks noChangeArrowheads="1"/>
          </p:cNvSpPr>
          <p:nvPr/>
        </p:nvSpPr>
        <p:spPr bwMode="auto">
          <a:xfrm>
            <a:off x="1606550" y="1562100"/>
            <a:ext cx="1165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zh-CN" altLang="en-US" sz="2800" b="1"/>
              <a:t>（   ）</a:t>
            </a:r>
          </a:p>
        </p:txBody>
      </p:sp>
      <p:sp>
        <p:nvSpPr>
          <p:cNvPr id="402464" name="Oval 32"/>
          <p:cNvSpPr>
            <a:spLocks noChangeArrowheads="1"/>
          </p:cNvSpPr>
          <p:nvPr/>
        </p:nvSpPr>
        <p:spPr bwMode="auto">
          <a:xfrm flipH="1">
            <a:off x="1949450" y="5334000"/>
            <a:ext cx="152400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zh-CN" sz="2000">
              <a:ea typeface="黑体" pitchFamily="2" charset="-122"/>
            </a:endParaRPr>
          </a:p>
        </p:txBody>
      </p:sp>
      <p:sp>
        <p:nvSpPr>
          <p:cNvPr id="402465" name="Oval 33"/>
          <p:cNvSpPr>
            <a:spLocks noChangeArrowheads="1"/>
          </p:cNvSpPr>
          <p:nvPr/>
        </p:nvSpPr>
        <p:spPr bwMode="auto">
          <a:xfrm flipH="1">
            <a:off x="1968500" y="2147888"/>
            <a:ext cx="127000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402466" name="Oval 34"/>
          <p:cNvSpPr>
            <a:spLocks noChangeArrowheads="1"/>
          </p:cNvSpPr>
          <p:nvPr/>
        </p:nvSpPr>
        <p:spPr bwMode="auto">
          <a:xfrm flipH="1">
            <a:off x="1955800" y="4860925"/>
            <a:ext cx="139700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zh-CN" sz="2000">
              <a:ea typeface="黑体" pitchFamily="2" charset="-122"/>
            </a:endParaRPr>
          </a:p>
        </p:txBody>
      </p:sp>
      <p:sp>
        <p:nvSpPr>
          <p:cNvPr id="402467" name="Oval 35"/>
          <p:cNvSpPr>
            <a:spLocks noChangeArrowheads="1"/>
          </p:cNvSpPr>
          <p:nvPr/>
        </p:nvSpPr>
        <p:spPr bwMode="auto">
          <a:xfrm>
            <a:off x="3100388" y="2557463"/>
            <a:ext cx="127000" cy="127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zh-CN" sz="2000">
              <a:ea typeface="黑体" pitchFamily="2" charset="-122"/>
            </a:endParaRPr>
          </a:p>
        </p:txBody>
      </p:sp>
      <p:sp>
        <p:nvSpPr>
          <p:cNvPr id="402468" name="Oval 36"/>
          <p:cNvSpPr>
            <a:spLocks noChangeArrowheads="1"/>
          </p:cNvSpPr>
          <p:nvPr/>
        </p:nvSpPr>
        <p:spPr bwMode="auto">
          <a:xfrm>
            <a:off x="3082925" y="5119688"/>
            <a:ext cx="152400" cy="127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zh-CN" sz="2000">
              <a:ea typeface="黑体" pitchFamily="2" charset="-122"/>
            </a:endParaRPr>
          </a:p>
        </p:txBody>
      </p:sp>
      <p:sp>
        <p:nvSpPr>
          <p:cNvPr id="402469" name="Oval 37"/>
          <p:cNvSpPr>
            <a:spLocks noChangeArrowheads="1"/>
          </p:cNvSpPr>
          <p:nvPr/>
        </p:nvSpPr>
        <p:spPr bwMode="auto">
          <a:xfrm>
            <a:off x="3101975" y="1890713"/>
            <a:ext cx="139700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zh-CN" sz="2000">
              <a:ea typeface="黑体" pitchFamily="2" charset="-122"/>
            </a:endParaRPr>
          </a:p>
        </p:txBody>
      </p:sp>
      <p:sp>
        <p:nvSpPr>
          <p:cNvPr id="402470" name="Line 38"/>
          <p:cNvSpPr>
            <a:spLocks noChangeShapeType="1"/>
          </p:cNvSpPr>
          <p:nvPr/>
        </p:nvSpPr>
        <p:spPr bwMode="auto">
          <a:xfrm>
            <a:off x="2058988" y="2220913"/>
            <a:ext cx="1087437" cy="294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2472" name="Text Box 40"/>
          <p:cNvSpPr txBox="1">
            <a:spLocks noChangeArrowheads="1"/>
          </p:cNvSpPr>
          <p:nvPr/>
        </p:nvSpPr>
        <p:spPr bwMode="auto">
          <a:xfrm>
            <a:off x="5940425" y="1473200"/>
            <a:ext cx="2347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C00000"/>
                </a:solidFill>
                <a:ea typeface="黑体" pitchFamily="2" charset="-122"/>
              </a:rPr>
              <a:t>投影特性</a:t>
            </a:r>
          </a:p>
        </p:txBody>
      </p:sp>
      <p:sp>
        <p:nvSpPr>
          <p:cNvPr id="402473" name="Text Box 41"/>
          <p:cNvSpPr txBox="1">
            <a:spLocks noChangeArrowheads="1"/>
          </p:cNvSpPr>
          <p:nvPr/>
        </p:nvSpPr>
        <p:spPr bwMode="auto">
          <a:xfrm>
            <a:off x="5364163" y="2127250"/>
            <a:ext cx="36020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b="1"/>
              <a:t>★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同面投影可能相交，但</a:t>
            </a:r>
            <a:r>
              <a:rPr lang="zh-CN" altLang="en-US" b="1">
                <a:solidFill>
                  <a:srgbClr val="003399"/>
                </a:solidFill>
                <a:ea typeface="黑体" pitchFamily="2" charset="-122"/>
              </a:rPr>
              <a:t>“</a:t>
            </a:r>
            <a:r>
              <a:rPr lang="zh-CN" altLang="en-US" b="1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交点</a:t>
            </a:r>
            <a:r>
              <a:rPr lang="zh-CN" altLang="en-US" b="1">
                <a:solidFill>
                  <a:srgbClr val="003399"/>
                </a:solidFill>
                <a:ea typeface="黑体" pitchFamily="2" charset="-122"/>
              </a:rPr>
              <a:t>”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不符合空间一个点的投影规律。</a:t>
            </a:r>
          </a:p>
        </p:txBody>
      </p:sp>
      <p:sp>
        <p:nvSpPr>
          <p:cNvPr id="402474" name="Text Box 42"/>
          <p:cNvSpPr txBox="1">
            <a:spLocks noChangeArrowheads="1"/>
          </p:cNvSpPr>
          <p:nvPr/>
        </p:nvSpPr>
        <p:spPr bwMode="auto">
          <a:xfrm>
            <a:off x="5435600" y="3771900"/>
            <a:ext cx="34575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b="1"/>
              <a:t>★ </a:t>
            </a:r>
            <a:r>
              <a:rPr lang="en-US" altLang="zh-CN" b="1">
                <a:solidFill>
                  <a:srgbClr val="003399"/>
                </a:solidFill>
                <a:ea typeface="黑体" pitchFamily="2" charset="-122"/>
              </a:rPr>
              <a:t>“</a:t>
            </a:r>
            <a:r>
              <a:rPr lang="zh-CN" altLang="en-US" b="1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交点</a:t>
            </a:r>
            <a:r>
              <a:rPr lang="zh-CN" altLang="en-US" b="1">
                <a:solidFill>
                  <a:srgbClr val="003399"/>
                </a:solidFill>
                <a:ea typeface="黑体" pitchFamily="2" charset="-122"/>
              </a:rPr>
              <a:t>”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是两直线上的一 对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重影点的投影</a:t>
            </a:r>
            <a:endParaRPr lang="zh-CN" altLang="en-US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2475" name="Text Box 43"/>
          <p:cNvSpPr txBox="1">
            <a:spLocks noChangeArrowheads="1"/>
          </p:cNvSpPr>
          <p:nvPr/>
        </p:nvSpPr>
        <p:spPr bwMode="auto">
          <a:xfrm>
            <a:off x="5467350" y="1387475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>
                <a:ea typeface="黑体" pitchFamily="2" charset="-122"/>
              </a:rPr>
              <a:t>两直线相交吗？</a:t>
            </a:r>
          </a:p>
        </p:txBody>
      </p:sp>
      <p:sp>
        <p:nvSpPr>
          <p:cNvPr id="402476" name="Text Box 44"/>
          <p:cNvSpPr txBox="1">
            <a:spLocks noChangeArrowheads="1"/>
          </p:cNvSpPr>
          <p:nvPr/>
        </p:nvSpPr>
        <p:spPr bwMode="auto">
          <a:xfrm>
            <a:off x="301625" y="487363"/>
            <a:ext cx="3386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黑体" pitchFamily="2" charset="-122"/>
                <a:ea typeface="黑体" pitchFamily="2" charset="-122"/>
              </a:rPr>
              <a:t>3) 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两直线交叉</a:t>
            </a:r>
            <a:endParaRPr lang="zh-CN" altLang="en-US" sz="3600" b="1"/>
          </a:p>
        </p:txBody>
      </p:sp>
      <p:sp>
        <p:nvSpPr>
          <p:cNvPr id="402477" name="AutoShape 45"/>
          <p:cNvSpPr>
            <a:spLocks noChangeArrowheads="1"/>
          </p:cNvSpPr>
          <p:nvPr/>
        </p:nvSpPr>
        <p:spPr bwMode="auto">
          <a:xfrm>
            <a:off x="5273675" y="4978400"/>
            <a:ext cx="3313113" cy="836613"/>
          </a:xfrm>
          <a:prstGeom prst="wedgeRoundRectCallout">
            <a:avLst>
              <a:gd name="adj1" fmla="val -59343"/>
              <a:gd name="adj2" fmla="val -10532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Arial" charset="0"/>
              </a:rPr>
              <a:t>Ⅰ</a:t>
            </a:r>
            <a:r>
              <a:rPr lang="zh-CN" altLang="en-US" sz="2000" b="1">
                <a:latin typeface="Arial" charset="0"/>
              </a:rPr>
              <a:t>、</a:t>
            </a:r>
            <a:r>
              <a:rPr lang="en-US" altLang="zh-CN" sz="2000" b="1">
                <a:latin typeface="Arial" charset="0"/>
              </a:rPr>
              <a:t>Ⅱ——</a:t>
            </a:r>
            <a:r>
              <a:rPr lang="zh-CN" altLang="en-US" sz="2000" b="1">
                <a:latin typeface="黑体" pitchFamily="2" charset="-122"/>
                <a:ea typeface="黑体" pitchFamily="2" charset="-122"/>
              </a:rPr>
              <a:t>Ｖ 面的重影点，</a:t>
            </a:r>
            <a:r>
              <a:rPr lang="en-US" altLang="zh-CN" sz="2000" b="1">
                <a:latin typeface="Arial" charset="0"/>
              </a:rPr>
              <a:t>Ⅲ</a:t>
            </a:r>
            <a:r>
              <a:rPr lang="zh-CN" altLang="en-US" sz="2000" b="1">
                <a:latin typeface="Arial" charset="0"/>
              </a:rPr>
              <a:t>、</a:t>
            </a:r>
            <a:r>
              <a:rPr lang="en-US" altLang="zh-CN" sz="2000" b="1">
                <a:latin typeface="Arial" charset="0"/>
              </a:rPr>
              <a:t>Ⅳ——</a:t>
            </a:r>
            <a:r>
              <a:rPr lang="zh-CN" altLang="en-US" sz="20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H </a:t>
            </a:r>
            <a:r>
              <a:rPr lang="zh-CN" altLang="en-US" sz="2000" b="1">
                <a:latin typeface="黑体" pitchFamily="2" charset="-122"/>
                <a:ea typeface="黑体" pitchFamily="2" charset="-122"/>
              </a:rPr>
              <a:t>面的重影点。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2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2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0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0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0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02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2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0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02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52" grpId="0" build="p" autoUpdateAnimBg="0" advAuto="1000"/>
      <p:bldP spid="402453" grpId="0" build="p" autoUpdateAnimBg="0" advAuto="1000"/>
      <p:bldP spid="402454" grpId="0" autoUpdateAnimBg="0"/>
      <p:bldP spid="402455" grpId="0" autoUpdateAnimBg="0"/>
      <p:bldP spid="402456" grpId="0" build="p" autoUpdateAnimBg="0" advAuto="1000"/>
      <p:bldP spid="402457" grpId="0" build="p" autoUpdateAnimBg="0" advAuto="1000"/>
      <p:bldP spid="402458" grpId="0" autoUpdateAnimBg="0"/>
      <p:bldP spid="402459" grpId="0"/>
      <p:bldP spid="402460" grpId="0" animBg="1"/>
      <p:bldP spid="402461" grpId="0" animBg="1"/>
      <p:bldP spid="402462" grpId="0" build="p" autoUpdateAnimBg="0"/>
      <p:bldP spid="402463" grpId="0" autoUpdateAnimBg="0"/>
      <p:bldP spid="402464" grpId="0" animBg="1"/>
      <p:bldP spid="402465" grpId="0" animBg="1"/>
      <p:bldP spid="402466" grpId="0" animBg="1"/>
      <p:bldP spid="402467" grpId="0" animBg="1"/>
      <p:bldP spid="402468" grpId="0" animBg="1"/>
      <p:bldP spid="402469" grpId="0" animBg="1"/>
      <p:bldP spid="402470" grpId="0" animBg="1"/>
      <p:bldP spid="402472" grpId="0"/>
      <p:bldP spid="402473" grpId="0" build="p" autoUpdateAnimBg="0"/>
      <p:bldP spid="402474" grpId="0" build="p" autoUpdateAnimBg="0"/>
      <p:bldP spid="402475" grpId="0" autoUpdateAnimBg="0"/>
      <p:bldP spid="402476" grpId="0"/>
      <p:bldP spid="40247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CABCAE4A-3C04-4549-AAF0-7DA4850E36A1}" type="slidenum">
              <a:rPr lang="en-US" altLang="zh-CN" sz="1400" smtClean="0"/>
              <a:pPr/>
              <a:t>52</a:t>
            </a:fld>
            <a:endParaRPr lang="en-US" altLang="zh-CN" sz="1400" smtClean="0"/>
          </a:p>
        </p:txBody>
      </p:sp>
      <p:sp>
        <p:nvSpPr>
          <p:cNvPr id="60419" name="Text Box 1027"/>
          <p:cNvSpPr txBox="1">
            <a:spLocks noChangeArrowheads="1"/>
          </p:cNvSpPr>
          <p:nvPr/>
        </p:nvSpPr>
        <p:spPr bwMode="auto">
          <a:xfrm>
            <a:off x="989013" y="2909888"/>
            <a:ext cx="3922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itchFamily="2" charset="-122"/>
              </a:rPr>
              <a:t>点的投影</a:t>
            </a:r>
          </a:p>
        </p:txBody>
      </p:sp>
      <p:sp>
        <p:nvSpPr>
          <p:cNvPr id="61444" name="Rectangle 1031"/>
          <p:cNvSpPr>
            <a:spLocks noChangeArrowheads="1"/>
          </p:cNvSpPr>
          <p:nvPr/>
        </p:nvSpPr>
        <p:spPr bwMode="auto">
          <a:xfrm>
            <a:off x="709613" y="3122613"/>
            <a:ext cx="193675" cy="180975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1445" name="Rectangle 1032"/>
          <p:cNvSpPr>
            <a:spLocks noChangeArrowheads="1"/>
          </p:cNvSpPr>
          <p:nvPr/>
        </p:nvSpPr>
        <p:spPr bwMode="auto">
          <a:xfrm>
            <a:off x="706438" y="4557713"/>
            <a:ext cx="193675" cy="180975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0422" name="Text Box 1033"/>
          <p:cNvSpPr txBox="1">
            <a:spLocks noChangeArrowheads="1"/>
          </p:cNvSpPr>
          <p:nvPr/>
        </p:nvSpPr>
        <p:spPr bwMode="auto">
          <a:xfrm>
            <a:off x="1028700" y="4354513"/>
            <a:ext cx="4441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直线的投影</a:t>
            </a:r>
          </a:p>
        </p:txBody>
      </p:sp>
      <p:sp>
        <p:nvSpPr>
          <p:cNvPr id="60423" name="Text Box 1034"/>
          <p:cNvSpPr txBox="1">
            <a:spLocks noChangeArrowheads="1"/>
          </p:cNvSpPr>
          <p:nvPr/>
        </p:nvSpPr>
        <p:spPr bwMode="auto">
          <a:xfrm>
            <a:off x="1347788" y="4949825"/>
            <a:ext cx="634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b="1">
                <a:ea typeface="黑体" pitchFamily="2" charset="-122"/>
              </a:rPr>
              <a:t>直线的投影特性（特别是</a:t>
            </a:r>
            <a:r>
              <a:rPr lang="zh-CN" altLang="en-US" b="1">
                <a:solidFill>
                  <a:srgbClr val="C00000"/>
                </a:solidFill>
                <a:ea typeface="黑体" pitchFamily="2" charset="-122"/>
              </a:rPr>
              <a:t>特殊位置直线</a:t>
            </a:r>
            <a:r>
              <a:rPr lang="zh-CN" altLang="en-US" b="1">
                <a:ea typeface="黑体" pitchFamily="2" charset="-122"/>
              </a:rPr>
              <a:t>）</a:t>
            </a:r>
          </a:p>
        </p:txBody>
      </p:sp>
      <p:sp>
        <p:nvSpPr>
          <p:cNvPr id="60424" name="Text Box 1035"/>
          <p:cNvSpPr txBox="1">
            <a:spLocks noChangeArrowheads="1"/>
          </p:cNvSpPr>
          <p:nvPr/>
        </p:nvSpPr>
        <p:spPr bwMode="auto">
          <a:xfrm>
            <a:off x="1376363" y="5530850"/>
            <a:ext cx="6530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b="1">
                <a:ea typeface="黑体" pitchFamily="2" charset="-122"/>
              </a:rPr>
              <a:t>点与直线的相对位置的投影特性，</a:t>
            </a:r>
            <a:r>
              <a:rPr lang="zh-CN" altLang="en-US" b="1">
                <a:solidFill>
                  <a:srgbClr val="C00000"/>
                </a:solidFill>
                <a:ea typeface="黑体" pitchFamily="2" charset="-122"/>
              </a:rPr>
              <a:t>定比定理</a:t>
            </a:r>
          </a:p>
        </p:txBody>
      </p:sp>
      <p:sp>
        <p:nvSpPr>
          <p:cNvPr id="60425" name="Text Box 1036"/>
          <p:cNvSpPr txBox="1">
            <a:spLocks noChangeArrowheads="1"/>
          </p:cNvSpPr>
          <p:nvPr/>
        </p:nvSpPr>
        <p:spPr bwMode="auto">
          <a:xfrm>
            <a:off x="1231900" y="3482975"/>
            <a:ext cx="75199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点在三投影面体系中的投影特性，</a:t>
            </a:r>
            <a:r>
              <a:rPr lang="zh-CN" altLang="en-US" b="1">
                <a:solidFill>
                  <a:schemeClr val="tx2"/>
                </a:solidFill>
                <a:ea typeface="黑体" pitchFamily="2" charset="-122"/>
              </a:rPr>
              <a:t>“</a:t>
            </a:r>
            <a:r>
              <a:rPr lang="zh-CN" altLang="en-US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两垂直、三相等</a:t>
            </a:r>
            <a:r>
              <a:rPr lang="zh-CN" altLang="en-US" b="1">
                <a:solidFill>
                  <a:schemeClr val="tx2"/>
                </a:solidFill>
                <a:ea typeface="黑体" pitchFamily="2" charset="-122"/>
              </a:rPr>
              <a:t>”</a:t>
            </a:r>
            <a:endParaRPr lang="zh-CN" altLang="en-US" b="1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b="1">
                <a:solidFill>
                  <a:schemeClr val="tx2"/>
                </a:solidFill>
                <a:ea typeface="黑体" pitchFamily="2" charset="-122"/>
              </a:rPr>
              <a:t>——</a:t>
            </a:r>
            <a:r>
              <a:rPr lang="en-US" altLang="zh-CN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注意</a:t>
            </a:r>
            <a:r>
              <a:rPr lang="zh-CN" altLang="en-US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H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面投影与</a:t>
            </a:r>
            <a:r>
              <a:rPr lang="en-US" altLang="zh-CN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W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面投影的关系</a:t>
            </a:r>
            <a:endParaRPr lang="zh-CN" altLang="en-US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50" name="Rectangle 1037"/>
          <p:cNvSpPr>
            <a:spLocks noChangeArrowheads="1"/>
          </p:cNvSpPr>
          <p:nvPr/>
        </p:nvSpPr>
        <p:spPr bwMode="auto">
          <a:xfrm>
            <a:off x="738188" y="1992313"/>
            <a:ext cx="193675" cy="180975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0427" name="Text Box 1038"/>
          <p:cNvSpPr txBox="1">
            <a:spLocks noChangeArrowheads="1"/>
          </p:cNvSpPr>
          <p:nvPr/>
        </p:nvSpPr>
        <p:spPr bwMode="auto">
          <a:xfrm>
            <a:off x="1033463" y="1779588"/>
            <a:ext cx="3922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itchFamily="2" charset="-122"/>
              </a:rPr>
              <a:t>投影的概念</a:t>
            </a:r>
          </a:p>
        </p:txBody>
      </p:sp>
      <p:sp>
        <p:nvSpPr>
          <p:cNvPr id="60428" name="Text Box 1039"/>
          <p:cNvSpPr txBox="1">
            <a:spLocks noChangeArrowheads="1"/>
          </p:cNvSpPr>
          <p:nvPr/>
        </p:nvSpPr>
        <p:spPr bwMode="auto">
          <a:xfrm>
            <a:off x="1320800" y="2395538"/>
            <a:ext cx="2757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正投影</a:t>
            </a:r>
          </a:p>
        </p:txBody>
      </p:sp>
      <p:sp>
        <p:nvSpPr>
          <p:cNvPr id="60429" name="Rectangle 1040"/>
          <p:cNvSpPr>
            <a:spLocks noChangeArrowheads="1"/>
          </p:cNvSpPr>
          <p:nvPr/>
        </p:nvSpPr>
        <p:spPr bwMode="auto">
          <a:xfrm>
            <a:off x="1050925" y="2557463"/>
            <a:ext cx="204788" cy="177800"/>
          </a:xfrm>
          <a:prstGeom prst="rect">
            <a:avLst/>
          </a:prstGeom>
          <a:gradFill rotWithShape="1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60430" name="Rectangle 1041"/>
          <p:cNvSpPr>
            <a:spLocks noChangeArrowheads="1"/>
          </p:cNvSpPr>
          <p:nvPr/>
        </p:nvSpPr>
        <p:spPr bwMode="auto">
          <a:xfrm>
            <a:off x="1033463" y="3629025"/>
            <a:ext cx="204787" cy="177800"/>
          </a:xfrm>
          <a:prstGeom prst="rect">
            <a:avLst/>
          </a:prstGeom>
          <a:gradFill rotWithShape="1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60431" name="Rectangle 1042"/>
          <p:cNvSpPr>
            <a:spLocks noChangeArrowheads="1"/>
          </p:cNvSpPr>
          <p:nvPr/>
        </p:nvSpPr>
        <p:spPr bwMode="auto">
          <a:xfrm>
            <a:off x="1062038" y="5097463"/>
            <a:ext cx="204787" cy="177800"/>
          </a:xfrm>
          <a:prstGeom prst="rect">
            <a:avLst/>
          </a:prstGeom>
          <a:gradFill rotWithShape="1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60432" name="Rectangle 1043"/>
          <p:cNvSpPr>
            <a:spLocks noChangeArrowheads="1"/>
          </p:cNvSpPr>
          <p:nvPr/>
        </p:nvSpPr>
        <p:spPr bwMode="auto">
          <a:xfrm>
            <a:off x="1062038" y="5692775"/>
            <a:ext cx="204787" cy="177800"/>
          </a:xfrm>
          <a:prstGeom prst="rect">
            <a:avLst/>
          </a:prstGeom>
          <a:gradFill rotWithShape="1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Title 6"/>
          <p:cNvSpPr txBox="1">
            <a:spLocks/>
          </p:cNvSpPr>
          <p:nvPr/>
        </p:nvSpPr>
        <p:spPr bwMode="auto">
          <a:xfrm>
            <a:off x="889000" y="476250"/>
            <a:ext cx="6923088" cy="725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50000"/>
              </a:lnSpc>
              <a:defRPr/>
            </a:pPr>
            <a:r>
              <a:rPr kumimoji="0" lang="zh-CN" altLang="en-US" sz="44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j-cs"/>
              </a:rPr>
              <a:t>小  结</a:t>
            </a:r>
          </a:p>
        </p:txBody>
      </p:sp>
      <p:grpSp>
        <p:nvGrpSpPr>
          <p:cNvPr id="2" name="组合 12"/>
          <p:cNvGrpSpPr/>
          <p:nvPr/>
        </p:nvGrpSpPr>
        <p:grpSpPr>
          <a:xfrm flipV="1">
            <a:off x="0" y="1412776"/>
            <a:ext cx="9144000" cy="288032"/>
            <a:chOff x="-40060" y="4227605"/>
            <a:chExt cx="15641884" cy="367574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组合 13"/>
            <p:cNvGrpSpPr/>
            <p:nvPr/>
          </p:nvGrpSpPr>
          <p:grpSpPr>
            <a:xfrm>
              <a:off x="-40060" y="4227605"/>
              <a:ext cx="7820942" cy="364510"/>
              <a:chOff x="4635815" y="4227605"/>
              <a:chExt cx="7820942" cy="364510"/>
            </a:xfrm>
            <a:grpFill/>
          </p:grpSpPr>
          <p:sp>
            <p:nvSpPr>
              <p:cNvPr id="25" name="矩形 18"/>
              <p:cNvSpPr/>
              <p:nvPr/>
            </p:nvSpPr>
            <p:spPr>
              <a:xfrm>
                <a:off x="6786027" y="4320679"/>
                <a:ext cx="567073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6" name="矩形 19"/>
              <p:cNvSpPr/>
              <p:nvPr/>
            </p:nvSpPr>
            <p:spPr>
              <a:xfrm>
                <a:off x="4635815" y="4227605"/>
                <a:ext cx="180000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7" name="矩形 4"/>
              <p:cNvSpPr/>
              <p:nvPr/>
            </p:nvSpPr>
            <p:spPr>
              <a:xfrm>
                <a:off x="6426510" y="4227606"/>
                <a:ext cx="368581" cy="364509"/>
              </a:xfrm>
              <a:custGeom>
                <a:avLst/>
                <a:gdLst>
                  <a:gd name="connsiteX0" fmla="*/ 0 w 360000"/>
                  <a:gd name="connsiteY0" fmla="*/ 0 h 270030"/>
                  <a:gd name="connsiteX1" fmla="*/ 360000 w 360000"/>
                  <a:gd name="connsiteY1" fmla="*/ 0 h 270030"/>
                  <a:gd name="connsiteX2" fmla="*/ 360000 w 360000"/>
                  <a:gd name="connsiteY2" fmla="*/ 270030 h 270030"/>
                  <a:gd name="connsiteX3" fmla="*/ 0 w 360000"/>
                  <a:gd name="connsiteY3" fmla="*/ 270030 h 270030"/>
                  <a:gd name="connsiteX4" fmla="*/ 0 w 360000"/>
                  <a:gd name="connsiteY4" fmla="*/ 0 h 270030"/>
                  <a:gd name="connsiteX0" fmla="*/ 0 w 364864"/>
                  <a:gd name="connsiteY0" fmla="*/ 0 h 270030"/>
                  <a:gd name="connsiteX1" fmla="*/ 364864 w 364864"/>
                  <a:gd name="connsiteY1" fmla="*/ 72957 h 270030"/>
                  <a:gd name="connsiteX2" fmla="*/ 360000 w 364864"/>
                  <a:gd name="connsiteY2" fmla="*/ 270030 h 270030"/>
                  <a:gd name="connsiteX3" fmla="*/ 0 w 364864"/>
                  <a:gd name="connsiteY3" fmla="*/ 270030 h 270030"/>
                  <a:gd name="connsiteX4" fmla="*/ 0 w 364864"/>
                  <a:gd name="connsiteY4" fmla="*/ 0 h 270030"/>
                  <a:gd name="connsiteX0" fmla="*/ 0 w 364864"/>
                  <a:gd name="connsiteY0" fmla="*/ 0 h 294349"/>
                  <a:gd name="connsiteX1" fmla="*/ 364864 w 364864"/>
                  <a:gd name="connsiteY1" fmla="*/ 72957 h 294349"/>
                  <a:gd name="connsiteX2" fmla="*/ 364864 w 364864"/>
                  <a:gd name="connsiteY2" fmla="*/ 294349 h 294349"/>
                  <a:gd name="connsiteX3" fmla="*/ 0 w 364864"/>
                  <a:gd name="connsiteY3" fmla="*/ 270030 h 294349"/>
                  <a:gd name="connsiteX4" fmla="*/ 0 w 364864"/>
                  <a:gd name="connsiteY4" fmla="*/ 0 h 294349"/>
                  <a:gd name="connsiteX0" fmla="*/ 0 w 364864"/>
                  <a:gd name="connsiteY0" fmla="*/ 0 h 290893"/>
                  <a:gd name="connsiteX1" fmla="*/ 364864 w 364864"/>
                  <a:gd name="connsiteY1" fmla="*/ 72957 h 290893"/>
                  <a:gd name="connsiteX2" fmla="*/ 363396 w 364864"/>
                  <a:gd name="connsiteY2" fmla="*/ 290893 h 290893"/>
                  <a:gd name="connsiteX3" fmla="*/ 358533 w 364864"/>
                  <a:gd name="connsiteY3" fmla="*/ 266574 h 290893"/>
                  <a:gd name="connsiteX4" fmla="*/ 0 w 364864"/>
                  <a:gd name="connsiteY4" fmla="*/ 270030 h 290893"/>
                  <a:gd name="connsiteX5" fmla="*/ 0 w 364864"/>
                  <a:gd name="connsiteY5" fmla="*/ 0 h 290893"/>
                  <a:gd name="connsiteX0" fmla="*/ 0 w 368581"/>
                  <a:gd name="connsiteY0" fmla="*/ 0 h 321274"/>
                  <a:gd name="connsiteX1" fmla="*/ 364864 w 368581"/>
                  <a:gd name="connsiteY1" fmla="*/ 72957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21274"/>
                  <a:gd name="connsiteX1" fmla="*/ 364864 w 368581"/>
                  <a:gd name="connsiteY1" fmla="*/ 87549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64509"/>
                  <a:gd name="connsiteX1" fmla="*/ 364864 w 368581"/>
                  <a:gd name="connsiteY1" fmla="*/ 87549 h 364509"/>
                  <a:gd name="connsiteX2" fmla="*/ 363396 w 368581"/>
                  <a:gd name="connsiteY2" fmla="*/ 290893 h 364509"/>
                  <a:gd name="connsiteX3" fmla="*/ 368261 w 368581"/>
                  <a:gd name="connsiteY3" fmla="*/ 363850 h 364509"/>
                  <a:gd name="connsiteX4" fmla="*/ 0 w 368581"/>
                  <a:gd name="connsiteY4" fmla="*/ 270030 h 364509"/>
                  <a:gd name="connsiteX5" fmla="*/ 0 w 368581"/>
                  <a:gd name="connsiteY5" fmla="*/ 0 h 36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581" h="364509">
                    <a:moveTo>
                      <a:pt x="0" y="0"/>
                    </a:moveTo>
                    <a:lnTo>
                      <a:pt x="364864" y="87549"/>
                    </a:lnTo>
                    <a:cubicBezTo>
                      <a:pt x="364375" y="160194"/>
                      <a:pt x="363885" y="218248"/>
                      <a:pt x="363396" y="290893"/>
                    </a:cubicBezTo>
                    <a:cubicBezTo>
                      <a:pt x="361286" y="281635"/>
                      <a:pt x="370371" y="373108"/>
                      <a:pt x="368261" y="363850"/>
                    </a:cubicBezTo>
                    <a:lnTo>
                      <a:pt x="0" y="270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4" name="组合 14"/>
            <p:cNvGrpSpPr/>
            <p:nvPr/>
          </p:nvGrpSpPr>
          <p:grpSpPr>
            <a:xfrm flipH="1">
              <a:off x="7780882" y="4230669"/>
              <a:ext cx="7820942" cy="364510"/>
              <a:chOff x="4635815" y="4227605"/>
              <a:chExt cx="7820942" cy="364510"/>
            </a:xfrm>
            <a:grpFill/>
          </p:grpSpPr>
          <p:sp>
            <p:nvSpPr>
              <p:cNvPr id="22" name="矩形 15"/>
              <p:cNvSpPr/>
              <p:nvPr/>
            </p:nvSpPr>
            <p:spPr>
              <a:xfrm>
                <a:off x="6786027" y="4320679"/>
                <a:ext cx="567073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3" name="矩形 16"/>
              <p:cNvSpPr/>
              <p:nvPr/>
            </p:nvSpPr>
            <p:spPr>
              <a:xfrm>
                <a:off x="4635815" y="4227605"/>
                <a:ext cx="180000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4" name="矩形 4"/>
              <p:cNvSpPr/>
              <p:nvPr/>
            </p:nvSpPr>
            <p:spPr>
              <a:xfrm>
                <a:off x="6426510" y="4227606"/>
                <a:ext cx="368581" cy="364509"/>
              </a:xfrm>
              <a:custGeom>
                <a:avLst/>
                <a:gdLst>
                  <a:gd name="connsiteX0" fmla="*/ 0 w 360000"/>
                  <a:gd name="connsiteY0" fmla="*/ 0 h 270030"/>
                  <a:gd name="connsiteX1" fmla="*/ 360000 w 360000"/>
                  <a:gd name="connsiteY1" fmla="*/ 0 h 270030"/>
                  <a:gd name="connsiteX2" fmla="*/ 360000 w 360000"/>
                  <a:gd name="connsiteY2" fmla="*/ 270030 h 270030"/>
                  <a:gd name="connsiteX3" fmla="*/ 0 w 360000"/>
                  <a:gd name="connsiteY3" fmla="*/ 270030 h 270030"/>
                  <a:gd name="connsiteX4" fmla="*/ 0 w 360000"/>
                  <a:gd name="connsiteY4" fmla="*/ 0 h 270030"/>
                  <a:gd name="connsiteX0" fmla="*/ 0 w 364864"/>
                  <a:gd name="connsiteY0" fmla="*/ 0 h 270030"/>
                  <a:gd name="connsiteX1" fmla="*/ 364864 w 364864"/>
                  <a:gd name="connsiteY1" fmla="*/ 72957 h 270030"/>
                  <a:gd name="connsiteX2" fmla="*/ 360000 w 364864"/>
                  <a:gd name="connsiteY2" fmla="*/ 270030 h 270030"/>
                  <a:gd name="connsiteX3" fmla="*/ 0 w 364864"/>
                  <a:gd name="connsiteY3" fmla="*/ 270030 h 270030"/>
                  <a:gd name="connsiteX4" fmla="*/ 0 w 364864"/>
                  <a:gd name="connsiteY4" fmla="*/ 0 h 270030"/>
                  <a:gd name="connsiteX0" fmla="*/ 0 w 364864"/>
                  <a:gd name="connsiteY0" fmla="*/ 0 h 294349"/>
                  <a:gd name="connsiteX1" fmla="*/ 364864 w 364864"/>
                  <a:gd name="connsiteY1" fmla="*/ 72957 h 294349"/>
                  <a:gd name="connsiteX2" fmla="*/ 364864 w 364864"/>
                  <a:gd name="connsiteY2" fmla="*/ 294349 h 294349"/>
                  <a:gd name="connsiteX3" fmla="*/ 0 w 364864"/>
                  <a:gd name="connsiteY3" fmla="*/ 270030 h 294349"/>
                  <a:gd name="connsiteX4" fmla="*/ 0 w 364864"/>
                  <a:gd name="connsiteY4" fmla="*/ 0 h 294349"/>
                  <a:gd name="connsiteX0" fmla="*/ 0 w 364864"/>
                  <a:gd name="connsiteY0" fmla="*/ 0 h 290893"/>
                  <a:gd name="connsiteX1" fmla="*/ 364864 w 364864"/>
                  <a:gd name="connsiteY1" fmla="*/ 72957 h 290893"/>
                  <a:gd name="connsiteX2" fmla="*/ 363396 w 364864"/>
                  <a:gd name="connsiteY2" fmla="*/ 290893 h 290893"/>
                  <a:gd name="connsiteX3" fmla="*/ 358533 w 364864"/>
                  <a:gd name="connsiteY3" fmla="*/ 266574 h 290893"/>
                  <a:gd name="connsiteX4" fmla="*/ 0 w 364864"/>
                  <a:gd name="connsiteY4" fmla="*/ 270030 h 290893"/>
                  <a:gd name="connsiteX5" fmla="*/ 0 w 364864"/>
                  <a:gd name="connsiteY5" fmla="*/ 0 h 290893"/>
                  <a:gd name="connsiteX0" fmla="*/ 0 w 368581"/>
                  <a:gd name="connsiteY0" fmla="*/ 0 h 321274"/>
                  <a:gd name="connsiteX1" fmla="*/ 364864 w 368581"/>
                  <a:gd name="connsiteY1" fmla="*/ 72957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21274"/>
                  <a:gd name="connsiteX1" fmla="*/ 364864 w 368581"/>
                  <a:gd name="connsiteY1" fmla="*/ 87549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64509"/>
                  <a:gd name="connsiteX1" fmla="*/ 364864 w 368581"/>
                  <a:gd name="connsiteY1" fmla="*/ 87549 h 364509"/>
                  <a:gd name="connsiteX2" fmla="*/ 363396 w 368581"/>
                  <a:gd name="connsiteY2" fmla="*/ 290893 h 364509"/>
                  <a:gd name="connsiteX3" fmla="*/ 368261 w 368581"/>
                  <a:gd name="connsiteY3" fmla="*/ 363850 h 364509"/>
                  <a:gd name="connsiteX4" fmla="*/ 0 w 368581"/>
                  <a:gd name="connsiteY4" fmla="*/ 270030 h 364509"/>
                  <a:gd name="connsiteX5" fmla="*/ 0 w 368581"/>
                  <a:gd name="connsiteY5" fmla="*/ 0 h 36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581" h="364509">
                    <a:moveTo>
                      <a:pt x="0" y="0"/>
                    </a:moveTo>
                    <a:lnTo>
                      <a:pt x="364864" y="87549"/>
                    </a:lnTo>
                    <a:cubicBezTo>
                      <a:pt x="364375" y="160194"/>
                      <a:pt x="363885" y="218248"/>
                      <a:pt x="363396" y="290893"/>
                    </a:cubicBezTo>
                    <a:cubicBezTo>
                      <a:pt x="361286" y="281635"/>
                      <a:pt x="370371" y="373108"/>
                      <a:pt x="368261" y="363850"/>
                    </a:cubicBezTo>
                    <a:lnTo>
                      <a:pt x="0" y="270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7431E57-6A24-45D5-84BA-0C3734414B78}" type="slidenum">
              <a:rPr lang="en-US" altLang="zh-CN" sz="1400" smtClean="0"/>
              <a:pPr/>
              <a:t>53</a:t>
            </a:fld>
            <a:endParaRPr lang="en-US" altLang="zh-CN" sz="1400" smtClean="0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636588" y="831850"/>
            <a:ext cx="193675" cy="180975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960438" y="646113"/>
            <a:ext cx="3922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itchFamily="2" charset="-122"/>
              </a:rPr>
              <a:t>两直线的相对位置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1219200" y="1235075"/>
            <a:ext cx="75453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5000"/>
              </a:spcBef>
            </a:pPr>
            <a:r>
              <a:rPr lang="zh-CN" altLang="en-US" b="1">
                <a:ea typeface="黑体" pitchFamily="2" charset="-122"/>
              </a:rPr>
              <a:t>两直线平行，其同名投影必平行。</a:t>
            </a:r>
            <a:r>
              <a:rPr lang="zh-CN" altLang="en-US" b="1">
                <a:solidFill>
                  <a:srgbClr val="C00000"/>
                </a:solidFill>
                <a:ea typeface="黑体" pitchFamily="2" charset="-122"/>
              </a:rPr>
              <a:t>注意两侧平线平行的判断方法。</a:t>
            </a:r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949325" y="1397000"/>
            <a:ext cx="204788" cy="177800"/>
          </a:xfrm>
          <a:prstGeom prst="rect">
            <a:avLst/>
          </a:prstGeom>
          <a:gradFill rotWithShape="1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61447" name="Text Box 6"/>
          <p:cNvSpPr txBox="1">
            <a:spLocks noChangeArrowheads="1"/>
          </p:cNvSpPr>
          <p:nvPr/>
        </p:nvSpPr>
        <p:spPr bwMode="auto">
          <a:xfrm>
            <a:off x="1233488" y="2251075"/>
            <a:ext cx="75453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5000"/>
              </a:spcBef>
            </a:pPr>
            <a:r>
              <a:rPr lang="zh-CN" altLang="en-US" b="1">
                <a:ea typeface="黑体" pitchFamily="2" charset="-122"/>
              </a:rPr>
              <a:t>两直线相交，其同名投影必相交，且交点应符合</a:t>
            </a:r>
            <a:r>
              <a:rPr lang="zh-CN" altLang="en-US" b="1">
                <a:solidFill>
                  <a:srgbClr val="C00000"/>
                </a:solidFill>
                <a:ea typeface="黑体" pitchFamily="2" charset="-122"/>
              </a:rPr>
              <a:t>点的投影规律。</a:t>
            </a:r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977900" y="2384425"/>
            <a:ext cx="204788" cy="177800"/>
          </a:xfrm>
          <a:prstGeom prst="rect">
            <a:avLst/>
          </a:prstGeom>
          <a:gradFill rotWithShape="1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1219200" y="3181350"/>
            <a:ext cx="7545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5000"/>
              </a:spcBef>
            </a:pPr>
            <a:r>
              <a:rPr lang="zh-CN" altLang="en-US" b="1">
                <a:ea typeface="黑体" pitchFamily="2" charset="-122"/>
              </a:rPr>
              <a:t>两直线交叉，同名投影可能相交，但“交点”不符合空间一个点的投影规律。“交点”是两直线上一对</a:t>
            </a:r>
            <a:r>
              <a:rPr lang="zh-CN" altLang="en-US" b="1">
                <a:solidFill>
                  <a:srgbClr val="C00000"/>
                </a:solidFill>
                <a:ea typeface="黑体" pitchFamily="2" charset="-122"/>
              </a:rPr>
              <a:t>重影点</a:t>
            </a:r>
            <a:r>
              <a:rPr lang="zh-CN" altLang="en-US" b="1">
                <a:ea typeface="黑体" pitchFamily="2" charset="-122"/>
              </a:rPr>
              <a:t>的投影。</a:t>
            </a:r>
          </a:p>
        </p:txBody>
      </p:sp>
      <p:sp>
        <p:nvSpPr>
          <p:cNvPr id="61450" name="Rectangle 9"/>
          <p:cNvSpPr>
            <a:spLocks noChangeArrowheads="1"/>
          </p:cNvSpPr>
          <p:nvPr/>
        </p:nvSpPr>
        <p:spPr bwMode="auto">
          <a:xfrm>
            <a:off x="963613" y="3314700"/>
            <a:ext cx="204787" cy="177800"/>
          </a:xfrm>
          <a:prstGeom prst="rect">
            <a:avLst/>
          </a:prstGeom>
          <a:gradFill rotWithShape="1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lang="zh-CN" altLang="zh-CN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CA26015C-D42B-4832-AE52-BE30049F49B4}" type="slidenum">
              <a:rPr lang="en-US" altLang="zh-CN" sz="1400" smtClean="0"/>
              <a:pPr/>
              <a:t>54</a:t>
            </a:fld>
            <a:endParaRPr lang="en-US" altLang="zh-CN" sz="1400" smtClean="0"/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346075" y="966139"/>
            <a:ext cx="35115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本周作业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3352065" y="3733743"/>
            <a:ext cx="4668837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下次讲：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平面的投影；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   线面和面面相对位置</a:t>
            </a:r>
          </a:p>
        </p:txBody>
      </p:sp>
      <p:sp>
        <p:nvSpPr>
          <p:cNvPr id="62470" name="Rectangle 7"/>
          <p:cNvSpPr>
            <a:spLocks noChangeArrowheads="1"/>
          </p:cNvSpPr>
          <p:nvPr/>
        </p:nvSpPr>
        <p:spPr bwMode="auto">
          <a:xfrm>
            <a:off x="258393" y="3739209"/>
            <a:ext cx="3417888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自学：</a:t>
            </a:r>
            <a:r>
              <a:rPr lang="zh-CN" altLang="en-US" sz="3200" b="1" dirty="0">
                <a:solidFill>
                  <a:schemeClr val="tx2"/>
                </a:solidFill>
              </a:rPr>
              <a:t> </a:t>
            </a:r>
            <a:endParaRPr lang="zh-CN" altLang="en-US" sz="3200" b="1" dirty="0">
              <a:solidFill>
                <a:schemeClr val="tx2"/>
              </a:solidFill>
              <a:latin typeface="宋体" charset="-122"/>
            </a:endParaRPr>
          </a:p>
        </p:txBody>
      </p:sp>
      <p:sp>
        <p:nvSpPr>
          <p:cNvPr id="62471" name="Rectangle 8"/>
          <p:cNvSpPr>
            <a:spLocks noChangeArrowheads="1"/>
          </p:cNvSpPr>
          <p:nvPr/>
        </p:nvSpPr>
        <p:spPr bwMode="auto">
          <a:xfrm>
            <a:off x="536206" y="4515501"/>
            <a:ext cx="2196034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</a:rPr>
              <a:t>  </a:t>
            </a:r>
            <a:r>
              <a:rPr lang="zh-CN" altLang="en-US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第一</a:t>
            </a:r>
            <a:r>
              <a:rPr lang="zh-CN" altLang="en-US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章</a:t>
            </a:r>
          </a:p>
          <a:p>
            <a:pPr eaLnBrk="1" hangingPunct="1"/>
            <a:r>
              <a:rPr lang="zh-CN" altLang="en-US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62472" name="Text Box 16"/>
          <p:cNvSpPr txBox="1">
            <a:spLocks noChangeArrowheads="1"/>
          </p:cNvSpPr>
          <p:nvPr/>
        </p:nvSpPr>
        <p:spPr bwMode="auto">
          <a:xfrm>
            <a:off x="3103783" y="1939237"/>
            <a:ext cx="60402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2000" dirty="0">
                <a:solidFill>
                  <a:srgbClr val="000066"/>
                </a:solidFill>
                <a:ea typeface="黑体" pitchFamily="2" charset="-122"/>
              </a:rPr>
              <a:t>本次交</a:t>
            </a:r>
            <a:r>
              <a:rPr lang="en-US" altLang="zh-CN" sz="20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P8</a:t>
            </a:r>
            <a:r>
              <a:rPr lang="zh-CN" altLang="en-US" sz="20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～</a:t>
            </a:r>
            <a:r>
              <a:rPr lang="en-US" altLang="zh-CN" sz="20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11 </a:t>
            </a:r>
            <a:r>
              <a:rPr lang="zh-CN" altLang="en-US" sz="2000" dirty="0">
                <a:solidFill>
                  <a:srgbClr val="000066"/>
                </a:solidFill>
                <a:ea typeface="黑体" pitchFamily="2" charset="-122"/>
              </a:rPr>
              <a:t>页的作业，整齐裁剪，</a:t>
            </a:r>
            <a:r>
              <a:rPr lang="zh-CN" altLang="en-US" sz="2000" dirty="0">
                <a:solidFill>
                  <a:srgbClr val="C00000"/>
                </a:solidFill>
                <a:ea typeface="黑体" pitchFamily="2" charset="-122"/>
              </a:rPr>
              <a:t>订上</a:t>
            </a:r>
            <a:r>
              <a:rPr lang="zh-CN" altLang="en-US" sz="2000" dirty="0">
                <a:solidFill>
                  <a:srgbClr val="000066"/>
                </a:solidFill>
                <a:ea typeface="黑体" pitchFamily="2" charset="-122"/>
              </a:rPr>
              <a:t>，</a:t>
            </a:r>
            <a:r>
              <a:rPr lang="zh-CN" altLang="en-US" sz="2000" b="1" dirty="0">
                <a:solidFill>
                  <a:srgbClr val="C00000"/>
                </a:solidFill>
                <a:ea typeface="黑体" pitchFamily="2" charset="-122"/>
              </a:rPr>
              <a:t>每页填写</a:t>
            </a:r>
            <a:r>
              <a:rPr lang="zh-CN" altLang="en-US" sz="2000" dirty="0">
                <a:solidFill>
                  <a:srgbClr val="000066"/>
                </a:solidFill>
                <a:ea typeface="黑体" pitchFamily="2" charset="-122"/>
              </a:rPr>
              <a:t>姓名、班级、学号</a:t>
            </a:r>
            <a:r>
              <a:rPr lang="zh-CN" altLang="en-US" sz="20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000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73" name="Oval 17"/>
          <p:cNvSpPr>
            <a:spLocks noChangeArrowheads="1"/>
          </p:cNvSpPr>
          <p:nvPr/>
        </p:nvSpPr>
        <p:spPr bwMode="auto">
          <a:xfrm>
            <a:off x="2907369" y="2104693"/>
            <a:ext cx="88900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57421" y="1794751"/>
            <a:ext cx="216093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习题集：</a:t>
            </a:r>
            <a:endParaRPr lang="en-US" altLang="zh-CN" b="1" dirty="0" smtClean="0">
              <a:solidFill>
                <a:schemeClr val="accent5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just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P8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： 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；</a:t>
            </a:r>
            <a:endParaRPr lang="en-US" altLang="zh-CN" b="1" dirty="0" smtClean="0">
              <a:latin typeface="黑体" pitchFamily="2" charset="-122"/>
              <a:ea typeface="黑体" pitchFamily="2" charset="-122"/>
            </a:endParaRPr>
          </a:p>
          <a:p>
            <a:pPr algn="just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P9:  4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；</a:t>
            </a:r>
            <a:endParaRPr lang="en-US" altLang="zh-CN" b="1" dirty="0">
              <a:latin typeface="黑体" pitchFamily="2" charset="-122"/>
              <a:ea typeface="黑体" pitchFamily="2" charset="-122"/>
            </a:endParaRPr>
          </a:p>
          <a:p>
            <a:pPr algn="just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P10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；</a:t>
            </a:r>
            <a:endParaRPr lang="en-US" altLang="zh-CN" b="1" dirty="0" smtClean="0">
              <a:latin typeface="黑体" pitchFamily="2" charset="-122"/>
              <a:ea typeface="黑体" pitchFamily="2" charset="-122"/>
            </a:endParaRPr>
          </a:p>
          <a:p>
            <a:pPr algn="just"/>
            <a:r>
              <a:rPr lang="en-US" altLang="zh-CN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P11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：</a:t>
            </a:r>
            <a:r>
              <a:rPr lang="en-US" altLang="zh-CN" b="1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10</a:t>
            </a:r>
            <a:endParaRPr lang="en-US" altLang="zh-CN" b="1" dirty="0" smtClean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235F35D-0233-4DA2-AC74-3DFE25292104}" type="slidenum">
              <a:rPr lang="en-US" altLang="zh-CN" sz="1400" smtClean="0"/>
              <a:pPr/>
              <a:t>55</a:t>
            </a:fld>
            <a:endParaRPr lang="en-US" altLang="zh-CN" sz="1400" smtClean="0"/>
          </a:p>
        </p:txBody>
      </p:sp>
      <p:sp>
        <p:nvSpPr>
          <p:cNvPr id="2051" name="WordArt 2"/>
          <p:cNvSpPr>
            <a:spLocks noChangeArrowheads="1" noChangeShapeType="1" noTextEdit="1"/>
          </p:cNvSpPr>
          <p:nvPr/>
        </p:nvSpPr>
        <p:spPr bwMode="auto">
          <a:xfrm>
            <a:off x="1796898" y="2412781"/>
            <a:ext cx="5550204" cy="1095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8000" b="1" kern="10" spc="1601" normalizeH="1" dirty="0" smtClean="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3366CC"/>
                </a:solidFill>
                <a:effectLst>
                  <a:outerShdw dist="107763" dir="18900000" algn="ctr" rotWithShape="0">
                    <a:srgbClr val="868686">
                      <a:alpha val="50000"/>
                    </a:srgbClr>
                  </a:outerShdw>
                </a:effectLst>
                <a:latin typeface="华文行楷"/>
                <a:ea typeface="华文行楷"/>
              </a:rPr>
              <a:t>谢谢大家</a:t>
            </a:r>
            <a:endParaRPr lang="zh-CN" altLang="en-US" sz="8000" b="1" kern="10" spc="1601" normalizeH="1" dirty="0">
              <a:ln w="9525">
                <a:solidFill>
                  <a:srgbClr val="000000"/>
                </a:solidFill>
                <a:miter lim="800000"/>
                <a:headEnd/>
                <a:tailEnd/>
              </a:ln>
              <a:solidFill>
                <a:srgbClr val="3366CC"/>
              </a:solidFill>
              <a:effectLst>
                <a:outerShdw dist="107763" dir="18900000" algn="ctr" rotWithShape="0">
                  <a:srgbClr val="868686">
                    <a:alpha val="50000"/>
                  </a:srgbClr>
                </a:outerShdw>
              </a:effectLst>
              <a:latin typeface="华文行楷"/>
              <a:ea typeface="华文行楷"/>
            </a:endParaRPr>
          </a:p>
        </p:txBody>
      </p:sp>
      <p:pic>
        <p:nvPicPr>
          <p:cNvPr id="2052" name="Picture 4" descr="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590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3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47F7A29B-8FD4-471E-BF97-03F42864F284}" type="slidenum">
              <a:rPr lang="en-US" altLang="zh-CN" sz="1400" smtClean="0"/>
              <a:pPr/>
              <a:t>6</a:t>
            </a:fld>
            <a:endParaRPr lang="en-US" altLang="zh-CN" sz="1400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01625" y="241256"/>
            <a:ext cx="6489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altLang="zh-CN" sz="32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研究对象和研究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内容</a:t>
            </a:r>
            <a:endParaRPr lang="zh-CN" altLang="en-US" sz="32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473075" y="1531938"/>
            <a:ext cx="83820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/>
              <a:t>       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工程图学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是图形问题求解的一门总体科学。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 包括：</a:t>
            </a:r>
            <a:r>
              <a:rPr lang="zh-CN" altLang="en-US" sz="2400" b="1" u="sng" dirty="0">
                <a:solidFill>
                  <a:srgbClr val="CC0000"/>
                </a:solidFill>
                <a:ea typeface="黑体" pitchFamily="2" charset="-122"/>
              </a:rPr>
              <a:t>画法几何</a:t>
            </a:r>
            <a:r>
              <a:rPr lang="zh-CN" altLang="en-US" sz="2400" b="1" dirty="0">
                <a:solidFill>
                  <a:srgbClr val="800000"/>
                </a:solidFill>
              </a:rPr>
              <a:t>  </a:t>
            </a:r>
            <a:r>
              <a:rPr lang="zh-CN" altLang="en-US" sz="2400" b="1" dirty="0"/>
              <a:t>和  </a:t>
            </a:r>
            <a:r>
              <a:rPr lang="zh-CN" altLang="en-US" sz="2400" b="1" u="sng" dirty="0">
                <a:solidFill>
                  <a:srgbClr val="CC0000"/>
                </a:solidFill>
                <a:ea typeface="黑体" pitchFamily="2" charset="-122"/>
              </a:rPr>
              <a:t>工程图</a:t>
            </a:r>
            <a:endParaRPr lang="zh-CN" altLang="en-US" sz="2400" b="1" dirty="0">
              <a:solidFill>
                <a:srgbClr val="CC0000"/>
              </a:solidFill>
              <a:ea typeface="黑体" pitchFamily="2" charset="-122"/>
            </a:endParaRPr>
          </a:p>
        </p:txBody>
      </p:sp>
      <p:sp>
        <p:nvSpPr>
          <p:cNvPr id="360457" name="Text Box 9"/>
          <p:cNvSpPr txBox="1">
            <a:spLocks noChangeArrowheads="1"/>
          </p:cNvSpPr>
          <p:nvPr/>
        </p:nvSpPr>
        <p:spPr bwMode="auto">
          <a:xfrm>
            <a:off x="704850" y="2790825"/>
            <a:ext cx="8008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400" dirty="0"/>
              <a:t>       </a:t>
            </a:r>
            <a:r>
              <a:rPr lang="zh-CN" altLang="en-US" sz="2400" b="1" dirty="0">
                <a:ea typeface="黑体" pitchFamily="2" charset="-122"/>
              </a:rPr>
              <a:t>画法几何采用</a:t>
            </a:r>
            <a:r>
              <a:rPr lang="zh-CN" altLang="en-US" sz="2400" b="1" dirty="0">
                <a:solidFill>
                  <a:srgbClr val="CC0000"/>
                </a:solidFill>
                <a:ea typeface="黑体" pitchFamily="2" charset="-122"/>
              </a:rPr>
              <a:t>投影的方法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ea typeface="黑体" pitchFamily="2" charset="-122"/>
              </a:rPr>
              <a:t>将三维立体投射到二维平面上，用几何的方法描述立体的形状及其它属性信息。</a:t>
            </a:r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771525" y="3517130"/>
            <a:ext cx="7702550" cy="2765425"/>
            <a:chOff x="702" y="1036"/>
            <a:chExt cx="4494" cy="1614"/>
          </a:xfrm>
        </p:grpSpPr>
        <p:sp>
          <p:nvSpPr>
            <p:cNvPr id="9224" name="Text Box 19"/>
            <p:cNvSpPr txBox="1">
              <a:spLocks noChangeArrowheads="1"/>
            </p:cNvSpPr>
            <p:nvPr/>
          </p:nvSpPr>
          <p:spPr bwMode="auto">
            <a:xfrm>
              <a:off x="2066" y="1843"/>
              <a:ext cx="3130" cy="700"/>
            </a:xfrm>
            <a:prstGeom prst="rect">
              <a:avLst/>
            </a:prstGeom>
            <a:solidFill>
              <a:srgbClr val="C9CAFD"/>
            </a:solidFill>
            <a:ln w="28575" algn="ctr">
              <a:solidFill>
                <a:srgbClr val="000066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>
                  <a:latin typeface="黑体" pitchFamily="2" charset="-122"/>
                  <a:ea typeface="黑体" pitchFamily="2" charset="-122"/>
                </a:rPr>
                <a:t>蒙若</a:t>
              </a:r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(G.Monge,1746</a:t>
              </a:r>
              <a:r>
                <a:rPr lang="zh-CN" altLang="en-US" sz="2400">
                  <a:latin typeface="黑体" pitchFamily="2" charset="-122"/>
                  <a:ea typeface="黑体" pitchFamily="2" charset="-122"/>
                </a:rPr>
                <a:t>－</a:t>
              </a:r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1818)</a:t>
              </a:r>
              <a:r>
                <a:rPr lang="zh-CN" altLang="en-US" sz="2400">
                  <a:latin typeface="黑体" pitchFamily="2" charset="-122"/>
                  <a:ea typeface="黑体" pitchFamily="2" charset="-122"/>
                </a:rPr>
                <a:t>，法国著名的数学家、教育家，</a:t>
              </a:r>
              <a:r>
                <a:rPr lang="zh-CN" altLang="zh-CN" sz="2400">
                  <a:latin typeface="黑体" pitchFamily="2" charset="-122"/>
                  <a:ea typeface="黑体" pitchFamily="2" charset="-122"/>
                </a:rPr>
                <a:t>被称为</a:t>
              </a:r>
              <a:r>
                <a:rPr lang="zh-CN" altLang="zh-CN" sz="2400">
                  <a:ea typeface="黑体" pitchFamily="2" charset="-122"/>
                </a:rPr>
                <a:t>“</a:t>
              </a:r>
              <a:r>
                <a:rPr lang="zh-CN" altLang="en-US" sz="2400">
                  <a:latin typeface="黑体" pitchFamily="2" charset="-122"/>
                  <a:ea typeface="黑体" pitchFamily="2" charset="-122"/>
                </a:rPr>
                <a:t>画法几何之父</a:t>
              </a:r>
              <a:r>
                <a:rPr lang="zh-CN" altLang="en-US" sz="2400">
                  <a:ea typeface="黑体" pitchFamily="2" charset="-122"/>
                </a:rPr>
                <a:t>”</a:t>
              </a:r>
              <a:r>
                <a:rPr lang="zh-CN" altLang="en-US" sz="2400">
                  <a:latin typeface="黑体" pitchFamily="2" charset="-122"/>
                  <a:ea typeface="黑体" pitchFamily="2" charset="-122"/>
                </a:rPr>
                <a:t>。</a:t>
              </a:r>
            </a:p>
          </p:txBody>
        </p:sp>
        <p:pic>
          <p:nvPicPr>
            <p:cNvPr id="9225" name="Picture 20" descr="Mon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" y="1036"/>
              <a:ext cx="1327" cy="1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59858" y="1012824"/>
            <a:ext cx="2449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  <a:sym typeface="Wingdings 2" pitchFamily="18" charset="2"/>
              </a:rPr>
              <a:t> 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sym typeface="Wingdings 2" pitchFamily="18" charset="2"/>
              </a:rPr>
              <a:t>工程图学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04044" y="1176338"/>
            <a:ext cx="242888" cy="211137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1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/>
      <p:bldP spid="3604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024398" y="619125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F7F9DDE2-5148-450E-A86C-FEAEC1C1C652}" type="slidenum">
              <a:rPr lang="en-US" altLang="zh-CN" sz="1400" smtClean="0"/>
              <a:pPr/>
              <a:t>7</a:t>
            </a:fld>
            <a:endParaRPr lang="en-US" altLang="zh-CN" sz="1400" smtClean="0"/>
          </a:p>
        </p:txBody>
      </p:sp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368300" y="336550"/>
            <a:ext cx="2449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  <a:sym typeface="Wingdings 2" pitchFamily="18" charset="2"/>
              </a:rPr>
              <a:t>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  <a:sym typeface="Wingdings 2" pitchFamily="18" charset="2"/>
              </a:rPr>
              <a:t>研究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对象</a:t>
            </a:r>
          </a:p>
        </p:txBody>
      </p:sp>
      <p:sp>
        <p:nvSpPr>
          <p:cNvPr id="427013" name="Text Box 5"/>
          <p:cNvSpPr txBox="1">
            <a:spLocks noChangeArrowheads="1"/>
          </p:cNvSpPr>
          <p:nvPr/>
        </p:nvSpPr>
        <p:spPr bwMode="auto">
          <a:xfrm>
            <a:off x="3221038" y="915988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画图</a:t>
            </a:r>
          </a:p>
        </p:txBody>
      </p:sp>
      <p:sp>
        <p:nvSpPr>
          <p:cNvPr id="427014" name="Text Box 6"/>
          <p:cNvSpPr txBox="1">
            <a:spLocks noChangeArrowheads="1"/>
          </p:cNvSpPr>
          <p:nvPr/>
        </p:nvSpPr>
        <p:spPr bwMode="auto">
          <a:xfrm>
            <a:off x="3221038" y="1601788"/>
            <a:ext cx="106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读图</a:t>
            </a:r>
          </a:p>
        </p:txBody>
      </p:sp>
      <p:sp>
        <p:nvSpPr>
          <p:cNvPr id="427015" name="Line 7"/>
          <p:cNvSpPr>
            <a:spLocks noChangeShapeType="1"/>
          </p:cNvSpPr>
          <p:nvPr/>
        </p:nvSpPr>
        <p:spPr bwMode="auto">
          <a:xfrm>
            <a:off x="2687638" y="1435100"/>
            <a:ext cx="19812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7016" name="Line 8"/>
          <p:cNvSpPr>
            <a:spLocks noChangeShapeType="1"/>
          </p:cNvSpPr>
          <p:nvPr/>
        </p:nvSpPr>
        <p:spPr bwMode="auto">
          <a:xfrm flipH="1">
            <a:off x="2687638" y="1601788"/>
            <a:ext cx="19812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7018" name="WordArt 10"/>
          <p:cNvSpPr>
            <a:spLocks noChangeArrowheads="1" noChangeShapeType="1" noTextEdit="1"/>
          </p:cNvSpPr>
          <p:nvPr/>
        </p:nvSpPr>
        <p:spPr bwMode="auto">
          <a:xfrm>
            <a:off x="3086100" y="1155700"/>
            <a:ext cx="1219200" cy="638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800" b="1" kern="10">
                <a:ln w="19050">
                  <a:solidFill>
                    <a:srgbClr val="99CCFF"/>
                  </a:solidFill>
                  <a:miter lim="800000"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行楷"/>
                <a:ea typeface="华文行楷"/>
              </a:rPr>
              <a:t>转换</a:t>
            </a:r>
          </a:p>
        </p:txBody>
      </p:sp>
      <p:sp>
        <p:nvSpPr>
          <p:cNvPr id="427019" name="Text Box 11"/>
          <p:cNvSpPr txBox="1">
            <a:spLocks noChangeArrowheads="1"/>
          </p:cNvSpPr>
          <p:nvPr/>
        </p:nvSpPr>
        <p:spPr bwMode="auto">
          <a:xfrm>
            <a:off x="1117600" y="1301750"/>
            <a:ext cx="7605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三维物体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               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二维图形</a:t>
            </a:r>
          </a:p>
        </p:txBody>
      </p:sp>
      <p:sp>
        <p:nvSpPr>
          <p:cNvPr id="427020" name="WordArt 12"/>
          <p:cNvSpPr>
            <a:spLocks noChangeArrowheads="1" noChangeShapeType="1" noTextEdit="1"/>
          </p:cNvSpPr>
          <p:nvPr/>
        </p:nvSpPr>
        <p:spPr bwMode="auto">
          <a:xfrm>
            <a:off x="2559050" y="388938"/>
            <a:ext cx="4632325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200" b="1" kern="10" spc="-160" dirty="0">
                <a:ln w="12700">
                  <a:solidFill>
                    <a:srgbClr val="3333CC"/>
                  </a:solidFill>
                  <a:miter lim="800000"/>
                  <a:headEnd/>
                  <a:tailEnd/>
                </a:ln>
                <a:solidFill>
                  <a:srgbClr val="66FFCC">
                    <a:alpha val="50000"/>
                  </a:srgbClr>
                </a:solidFill>
                <a:effectLst>
                  <a:outerShdw dist="107763" dir="18900000" algn="ctr" rotWithShape="0">
                    <a:srgbClr val="9999FF">
                      <a:alpha val="50000"/>
                    </a:srgbClr>
                  </a:outerShdw>
                </a:effectLst>
                <a:latin typeface="华文行楷"/>
                <a:ea typeface="华文行楷"/>
              </a:rPr>
              <a:t>3D</a:t>
            </a:r>
            <a:r>
              <a:rPr lang="zh-CN" altLang="en-US" sz="3200" b="1" kern="10" spc="-160" dirty="0">
                <a:ln w="12700">
                  <a:solidFill>
                    <a:srgbClr val="3333CC"/>
                  </a:solidFill>
                  <a:miter lim="800000"/>
                  <a:headEnd/>
                  <a:tailEnd/>
                </a:ln>
                <a:solidFill>
                  <a:srgbClr val="66FFCC">
                    <a:alpha val="50000"/>
                  </a:srgbClr>
                </a:solidFill>
                <a:effectLst>
                  <a:outerShdw dist="107763" dir="18900000" algn="ctr" rotWithShape="0">
                    <a:srgbClr val="9999FF">
                      <a:alpha val="50000"/>
                    </a:srgbClr>
                  </a:outerShdw>
                </a:effectLst>
                <a:latin typeface="华文行楷"/>
                <a:ea typeface="华文行楷"/>
              </a:rPr>
              <a:t>与</a:t>
            </a:r>
            <a:r>
              <a:rPr lang="en-US" altLang="zh-CN" sz="3200" b="1" kern="10" spc="-160" dirty="0">
                <a:ln w="12700">
                  <a:solidFill>
                    <a:srgbClr val="3333CC"/>
                  </a:solidFill>
                  <a:miter lim="800000"/>
                  <a:headEnd/>
                  <a:tailEnd/>
                </a:ln>
                <a:solidFill>
                  <a:srgbClr val="66FFCC">
                    <a:alpha val="50000"/>
                  </a:srgbClr>
                </a:solidFill>
                <a:effectLst>
                  <a:outerShdw dist="107763" dir="18900000" algn="ctr" rotWithShape="0">
                    <a:srgbClr val="9999FF">
                      <a:alpha val="50000"/>
                    </a:srgbClr>
                  </a:outerShdw>
                </a:effectLst>
                <a:latin typeface="华文行楷"/>
                <a:ea typeface="华文行楷"/>
              </a:rPr>
              <a:t>2D</a:t>
            </a:r>
            <a:r>
              <a:rPr lang="zh-CN" altLang="en-US" sz="3200" b="1" kern="10" spc="-160" dirty="0">
                <a:ln w="12700">
                  <a:solidFill>
                    <a:srgbClr val="3333CC"/>
                  </a:solidFill>
                  <a:miter lim="800000"/>
                  <a:headEnd/>
                  <a:tailEnd/>
                </a:ln>
                <a:solidFill>
                  <a:srgbClr val="66FFCC">
                    <a:alpha val="50000"/>
                  </a:srgbClr>
                </a:solidFill>
                <a:effectLst>
                  <a:outerShdw dist="107763" dir="18900000" algn="ctr" rotWithShape="0">
                    <a:srgbClr val="9999FF">
                      <a:alpha val="50000"/>
                    </a:srgbClr>
                  </a:outerShdw>
                </a:effectLst>
                <a:latin typeface="华文行楷"/>
                <a:ea typeface="华文行楷"/>
              </a:rPr>
              <a:t>间的转换规律</a:t>
            </a:r>
          </a:p>
        </p:txBody>
      </p:sp>
      <p:sp>
        <p:nvSpPr>
          <p:cNvPr id="427021" name="Rectangle 13"/>
          <p:cNvSpPr>
            <a:spLocks noChangeArrowheads="1"/>
          </p:cNvSpPr>
          <p:nvPr/>
        </p:nvSpPr>
        <p:spPr bwMode="auto">
          <a:xfrm>
            <a:off x="425450" y="500063"/>
            <a:ext cx="242888" cy="211137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651461" y="5165725"/>
            <a:ext cx="1300162" cy="1211263"/>
            <a:chOff x="3840" y="3671"/>
            <a:chExt cx="997" cy="649"/>
          </a:xfrm>
        </p:grpSpPr>
        <p:grpSp>
          <p:nvGrpSpPr>
            <p:cNvPr id="14391" name="Group 19"/>
            <p:cNvGrpSpPr>
              <a:grpSpLocks/>
            </p:cNvGrpSpPr>
            <p:nvPr/>
          </p:nvGrpSpPr>
          <p:grpSpPr bwMode="auto">
            <a:xfrm>
              <a:off x="4032" y="3671"/>
              <a:ext cx="805" cy="649"/>
              <a:chOff x="4160" y="3095"/>
              <a:chExt cx="805" cy="649"/>
            </a:xfrm>
          </p:grpSpPr>
          <p:sp>
            <p:nvSpPr>
              <p:cNvPr id="14393" name="AutoShape 20"/>
              <p:cNvSpPr>
                <a:spLocks noChangeArrowheads="1"/>
              </p:cNvSpPr>
              <p:nvPr/>
            </p:nvSpPr>
            <p:spPr bwMode="auto">
              <a:xfrm>
                <a:off x="4176" y="3095"/>
                <a:ext cx="789" cy="649"/>
              </a:xfrm>
              <a:prstGeom prst="cube">
                <a:avLst>
                  <a:gd name="adj" fmla="val 12569"/>
                </a:avLst>
              </a:prstGeom>
              <a:gradFill rotWithShape="0">
                <a:gsLst>
                  <a:gs pos="0">
                    <a:srgbClr val="FFB322"/>
                  </a:gs>
                  <a:gs pos="100000">
                    <a:srgbClr val="FFE5B4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94" name="Text Box 21"/>
              <p:cNvSpPr txBox="1">
                <a:spLocks noChangeArrowheads="1"/>
              </p:cNvSpPr>
              <p:nvPr/>
            </p:nvSpPr>
            <p:spPr bwMode="auto">
              <a:xfrm>
                <a:off x="4160" y="3190"/>
                <a:ext cx="772" cy="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/>
                <a:r>
                  <a:rPr lang="zh-CN" altLang="en-US" sz="1600" b="1">
                    <a:latin typeface="黑体" pitchFamily="2" charset="-122"/>
                    <a:ea typeface="黑体" pitchFamily="2" charset="-122"/>
                  </a:rPr>
                  <a:t>画、读工程图样的方法</a:t>
                </a:r>
                <a:endParaRPr lang="en-US" altLang="en-US" sz="1600" b="1"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14392" name="AutoShape 22"/>
            <p:cNvSpPr>
              <a:spLocks noChangeArrowheads="1"/>
            </p:cNvSpPr>
            <p:nvPr/>
          </p:nvSpPr>
          <p:spPr bwMode="auto">
            <a:xfrm rot="-7797462" flipH="1" flipV="1">
              <a:off x="3721" y="3790"/>
              <a:ext cx="424" cy="186"/>
            </a:xfrm>
            <a:prstGeom prst="rightArrow">
              <a:avLst>
                <a:gd name="adj1" fmla="val 48741"/>
                <a:gd name="adj2" fmla="val 96755"/>
              </a:avLst>
            </a:prstGeom>
            <a:solidFill>
              <a:srgbClr val="000066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568286" y="2738438"/>
            <a:ext cx="1419225" cy="952500"/>
            <a:chOff x="576" y="2423"/>
            <a:chExt cx="1040" cy="672"/>
          </a:xfrm>
        </p:grpSpPr>
        <p:grpSp>
          <p:nvGrpSpPr>
            <p:cNvPr id="14387" name="Group 24"/>
            <p:cNvGrpSpPr>
              <a:grpSpLocks/>
            </p:cNvGrpSpPr>
            <p:nvPr/>
          </p:nvGrpSpPr>
          <p:grpSpPr bwMode="auto">
            <a:xfrm>
              <a:off x="576" y="2423"/>
              <a:ext cx="805" cy="672"/>
              <a:chOff x="800" y="2016"/>
              <a:chExt cx="805" cy="672"/>
            </a:xfrm>
          </p:grpSpPr>
          <p:sp>
            <p:nvSpPr>
              <p:cNvPr id="14389" name="AutoShape 25"/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789" cy="672"/>
              </a:xfrm>
              <a:prstGeom prst="cube">
                <a:avLst>
                  <a:gd name="adj" fmla="val 12569"/>
                </a:avLst>
              </a:prstGeom>
              <a:gradFill rotWithShape="0">
                <a:gsLst>
                  <a:gs pos="0">
                    <a:srgbClr val="FFB322"/>
                  </a:gs>
                  <a:gs pos="100000">
                    <a:srgbClr val="FFE5B4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90" name="Text Box 26"/>
              <p:cNvSpPr txBox="1">
                <a:spLocks noChangeArrowheads="1"/>
              </p:cNvSpPr>
              <p:nvPr/>
            </p:nvSpPr>
            <p:spPr bwMode="auto">
              <a:xfrm>
                <a:off x="800" y="2112"/>
                <a:ext cx="773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1600" b="1">
                    <a:latin typeface="黑体" pitchFamily="2" charset="-122"/>
                    <a:ea typeface="黑体" pitchFamily="2" charset="-122"/>
                  </a:rPr>
                  <a:t>投影理论和方法</a:t>
                </a:r>
                <a:endParaRPr lang="en-US" altLang="en-US" sz="1600" b="1"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14388" name="AutoShape 27"/>
            <p:cNvSpPr>
              <a:spLocks noChangeArrowheads="1"/>
            </p:cNvSpPr>
            <p:nvPr/>
          </p:nvSpPr>
          <p:spPr bwMode="auto">
            <a:xfrm rot="2397030" flipH="1" flipV="1">
              <a:off x="1200" y="2711"/>
              <a:ext cx="416" cy="147"/>
            </a:xfrm>
            <a:prstGeom prst="rightArrow">
              <a:avLst>
                <a:gd name="adj1" fmla="val 48741"/>
                <a:gd name="adj2" fmla="val 120115"/>
              </a:avLst>
            </a:prstGeom>
            <a:solidFill>
              <a:srgbClr val="000066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6703848" y="2833700"/>
            <a:ext cx="1301750" cy="1044579"/>
            <a:chOff x="3984" y="2327"/>
            <a:chExt cx="949" cy="672"/>
          </a:xfrm>
        </p:grpSpPr>
        <p:grpSp>
          <p:nvGrpSpPr>
            <p:cNvPr id="14383" name="Group 29"/>
            <p:cNvGrpSpPr>
              <a:grpSpLocks/>
            </p:cNvGrpSpPr>
            <p:nvPr/>
          </p:nvGrpSpPr>
          <p:grpSpPr bwMode="auto">
            <a:xfrm>
              <a:off x="4128" y="2327"/>
              <a:ext cx="805" cy="672"/>
              <a:chOff x="4080" y="2016"/>
              <a:chExt cx="805" cy="672"/>
            </a:xfrm>
          </p:grpSpPr>
          <p:sp>
            <p:nvSpPr>
              <p:cNvPr id="14385" name="AutoShape 30"/>
              <p:cNvSpPr>
                <a:spLocks noChangeArrowheads="1"/>
              </p:cNvSpPr>
              <p:nvPr/>
            </p:nvSpPr>
            <p:spPr bwMode="auto">
              <a:xfrm>
                <a:off x="4096" y="2016"/>
                <a:ext cx="789" cy="672"/>
              </a:xfrm>
              <a:prstGeom prst="cube">
                <a:avLst>
                  <a:gd name="adj" fmla="val 12569"/>
                </a:avLst>
              </a:prstGeom>
              <a:gradFill rotWithShape="0">
                <a:gsLst>
                  <a:gs pos="0">
                    <a:srgbClr val="FFB322"/>
                  </a:gs>
                  <a:gs pos="100000">
                    <a:srgbClr val="FFE5B4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86" name="Text Box 31"/>
              <p:cNvSpPr txBox="1">
                <a:spLocks noChangeArrowheads="1"/>
              </p:cNvSpPr>
              <p:nvPr/>
            </p:nvSpPr>
            <p:spPr bwMode="auto">
              <a:xfrm>
                <a:off x="4080" y="2150"/>
                <a:ext cx="771" cy="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1600" b="1" dirty="0" smtClean="0">
                    <a:latin typeface="黑体" pitchFamily="2" charset="-122"/>
                    <a:ea typeface="黑体" pitchFamily="2" charset="-122"/>
                  </a:rPr>
                  <a:t>国家标准</a:t>
                </a:r>
                <a:endParaRPr lang="en-US" altLang="zh-CN" sz="1600" b="1" dirty="0" smtClean="0">
                  <a:latin typeface="黑体" pitchFamily="2" charset="-122"/>
                  <a:ea typeface="黑体" pitchFamily="2" charset="-122"/>
                </a:endParaRPr>
              </a:p>
              <a:p>
                <a:pPr algn="ctr"/>
                <a:r>
                  <a:rPr lang="zh-CN" altLang="en-US" sz="1600" b="1" dirty="0" smtClean="0">
                    <a:latin typeface="黑体" pitchFamily="2" charset="-122"/>
                    <a:ea typeface="黑体" pitchFamily="2" charset="-122"/>
                  </a:rPr>
                  <a:t>机件表达</a:t>
                </a:r>
                <a:endParaRPr lang="en-US" altLang="zh-CN" sz="1600" b="1" dirty="0" smtClean="0">
                  <a:latin typeface="黑体" pitchFamily="2" charset="-122"/>
                  <a:ea typeface="黑体" pitchFamily="2" charset="-122"/>
                </a:endParaRPr>
              </a:p>
              <a:p>
                <a:pPr algn="ctr"/>
                <a:r>
                  <a:rPr lang="zh-CN" altLang="en-US" sz="1600" b="1" dirty="0" smtClean="0">
                    <a:latin typeface="黑体" pitchFamily="2" charset="-122"/>
                    <a:ea typeface="黑体" pitchFamily="2" charset="-122"/>
                  </a:rPr>
                  <a:t>尺寸标注</a:t>
                </a:r>
                <a:endParaRPr lang="en-US" altLang="en-US" sz="1600" b="1" dirty="0"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14384" name="AutoShape 32"/>
            <p:cNvSpPr>
              <a:spLocks noChangeArrowheads="1"/>
            </p:cNvSpPr>
            <p:nvPr/>
          </p:nvSpPr>
          <p:spPr bwMode="auto">
            <a:xfrm rot="7782683" flipH="1" flipV="1">
              <a:off x="3901" y="2602"/>
              <a:ext cx="365" cy="200"/>
            </a:xfrm>
            <a:prstGeom prst="rightArrow">
              <a:avLst>
                <a:gd name="adj1" fmla="val 48741"/>
                <a:gd name="adj2" fmla="val 77461"/>
              </a:avLst>
            </a:prstGeom>
            <a:solidFill>
              <a:srgbClr val="000066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1579398" y="4816475"/>
            <a:ext cx="1411288" cy="1374775"/>
            <a:chOff x="576" y="3431"/>
            <a:chExt cx="986" cy="745"/>
          </a:xfrm>
        </p:grpSpPr>
        <p:grpSp>
          <p:nvGrpSpPr>
            <p:cNvPr id="14379" name="Group 34"/>
            <p:cNvGrpSpPr>
              <a:grpSpLocks/>
            </p:cNvGrpSpPr>
            <p:nvPr/>
          </p:nvGrpSpPr>
          <p:grpSpPr bwMode="auto">
            <a:xfrm>
              <a:off x="576" y="3431"/>
              <a:ext cx="805" cy="745"/>
              <a:chOff x="811" y="3095"/>
              <a:chExt cx="805" cy="745"/>
            </a:xfrm>
          </p:grpSpPr>
          <p:sp>
            <p:nvSpPr>
              <p:cNvPr id="14381" name="AutoShape 35"/>
              <p:cNvSpPr>
                <a:spLocks noChangeArrowheads="1"/>
              </p:cNvSpPr>
              <p:nvPr/>
            </p:nvSpPr>
            <p:spPr bwMode="auto">
              <a:xfrm>
                <a:off x="827" y="3095"/>
                <a:ext cx="789" cy="745"/>
              </a:xfrm>
              <a:prstGeom prst="cube">
                <a:avLst>
                  <a:gd name="adj" fmla="val 12569"/>
                </a:avLst>
              </a:prstGeom>
              <a:gradFill rotWithShape="0">
                <a:gsLst>
                  <a:gs pos="0">
                    <a:srgbClr val="FFB322"/>
                  </a:gs>
                  <a:gs pos="100000">
                    <a:srgbClr val="FFE5B4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82" name="Text Box 36"/>
              <p:cNvSpPr txBox="1">
                <a:spLocks noChangeArrowheads="1"/>
              </p:cNvSpPr>
              <p:nvPr/>
            </p:nvSpPr>
            <p:spPr bwMode="auto">
              <a:xfrm>
                <a:off x="811" y="3253"/>
                <a:ext cx="773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/>
                <a:r>
                  <a:rPr lang="zh-CN" altLang="en-US" sz="1600" b="1" dirty="0">
                    <a:latin typeface="黑体" pitchFamily="2" charset="-122"/>
                    <a:ea typeface="黑体" pitchFamily="2" charset="-122"/>
                  </a:rPr>
                  <a:t>计算机软件绘制图形的方法</a:t>
                </a:r>
              </a:p>
            </p:txBody>
          </p:sp>
        </p:grpSp>
        <p:sp>
          <p:nvSpPr>
            <p:cNvPr id="14380" name="AutoShape 37"/>
            <p:cNvSpPr>
              <a:spLocks noChangeArrowheads="1"/>
            </p:cNvSpPr>
            <p:nvPr/>
          </p:nvSpPr>
          <p:spPr bwMode="auto">
            <a:xfrm rot="-2519192" flipH="1" flipV="1">
              <a:off x="1296" y="3623"/>
              <a:ext cx="266" cy="145"/>
            </a:xfrm>
            <a:prstGeom prst="rightArrow">
              <a:avLst>
                <a:gd name="adj1" fmla="val 48741"/>
                <a:gd name="adj2" fmla="val 77864"/>
              </a:avLst>
            </a:prstGeom>
            <a:solidFill>
              <a:srgbClr val="000066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806536" y="2757488"/>
            <a:ext cx="3951287" cy="3265487"/>
            <a:chOff x="1584" y="2231"/>
            <a:chExt cx="2448" cy="1920"/>
          </a:xfrm>
        </p:grpSpPr>
        <p:sp>
          <p:nvSpPr>
            <p:cNvPr id="14375" name="AutoShape 39"/>
            <p:cNvSpPr>
              <a:spLocks noChangeArrowheads="1"/>
            </p:cNvSpPr>
            <p:nvPr/>
          </p:nvSpPr>
          <p:spPr bwMode="auto">
            <a:xfrm>
              <a:off x="2160" y="2231"/>
              <a:ext cx="1728" cy="384"/>
            </a:xfrm>
            <a:prstGeom prst="curvedDownArrow">
              <a:avLst>
                <a:gd name="adj1" fmla="val 31000"/>
                <a:gd name="adj2" fmla="val 172125"/>
                <a:gd name="adj3" fmla="val 39324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76" name="AutoShape 40"/>
            <p:cNvSpPr>
              <a:spLocks noChangeArrowheads="1"/>
            </p:cNvSpPr>
            <p:nvPr/>
          </p:nvSpPr>
          <p:spPr bwMode="auto">
            <a:xfrm>
              <a:off x="3888" y="2999"/>
              <a:ext cx="144" cy="624"/>
            </a:xfrm>
            <a:prstGeom prst="curvedLeftArrow">
              <a:avLst>
                <a:gd name="adj1" fmla="val 76375"/>
                <a:gd name="adj2" fmla="val 152770"/>
                <a:gd name="adj3" fmla="val 5208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77" name="AutoShape 41"/>
            <p:cNvSpPr>
              <a:spLocks noChangeArrowheads="1"/>
            </p:cNvSpPr>
            <p:nvPr/>
          </p:nvSpPr>
          <p:spPr bwMode="auto">
            <a:xfrm flipH="1">
              <a:off x="1872" y="3911"/>
              <a:ext cx="1776" cy="240"/>
            </a:xfrm>
            <a:prstGeom prst="curvedUpArrow">
              <a:avLst>
                <a:gd name="adj1" fmla="val 132892"/>
                <a:gd name="adj2" fmla="val 217923"/>
                <a:gd name="adj3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78" name="AutoShape 42"/>
            <p:cNvSpPr>
              <a:spLocks noChangeArrowheads="1"/>
            </p:cNvSpPr>
            <p:nvPr/>
          </p:nvSpPr>
          <p:spPr bwMode="auto">
            <a:xfrm>
              <a:off x="1584" y="2855"/>
              <a:ext cx="144" cy="624"/>
            </a:xfrm>
            <a:prstGeom prst="curvedRightArrow">
              <a:avLst>
                <a:gd name="adj1" fmla="val 86667"/>
                <a:gd name="adj2" fmla="val 173333"/>
                <a:gd name="adj3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2781136" y="3217863"/>
            <a:ext cx="3962400" cy="2286000"/>
            <a:chOff x="1545" y="1377"/>
            <a:chExt cx="2496" cy="1440"/>
          </a:xfrm>
        </p:grpSpPr>
        <p:grpSp>
          <p:nvGrpSpPr>
            <p:cNvPr id="14357" name="Group 44"/>
            <p:cNvGrpSpPr>
              <a:grpSpLocks/>
            </p:cNvGrpSpPr>
            <p:nvPr/>
          </p:nvGrpSpPr>
          <p:grpSpPr bwMode="auto">
            <a:xfrm>
              <a:off x="1545" y="1377"/>
              <a:ext cx="2496" cy="1440"/>
              <a:chOff x="1488" y="2423"/>
              <a:chExt cx="2496" cy="1440"/>
            </a:xfrm>
          </p:grpSpPr>
          <p:grpSp>
            <p:nvGrpSpPr>
              <p:cNvPr id="14360" name="Group 45"/>
              <p:cNvGrpSpPr>
                <a:grpSpLocks/>
              </p:cNvGrpSpPr>
              <p:nvPr/>
            </p:nvGrpSpPr>
            <p:grpSpPr bwMode="auto">
              <a:xfrm>
                <a:off x="1488" y="2423"/>
                <a:ext cx="2496" cy="1440"/>
                <a:chOff x="1488" y="2423"/>
                <a:chExt cx="2496" cy="1440"/>
              </a:xfrm>
            </p:grpSpPr>
            <p:pic>
              <p:nvPicPr>
                <p:cNvPr id="14362" name="Picture 46" descr="tab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0" y="2491"/>
                  <a:ext cx="1214" cy="12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4363" name="Group 47"/>
                <p:cNvGrpSpPr>
                  <a:grpSpLocks/>
                </p:cNvGrpSpPr>
                <p:nvPr/>
              </p:nvGrpSpPr>
              <p:grpSpPr bwMode="auto">
                <a:xfrm>
                  <a:off x="1488" y="3395"/>
                  <a:ext cx="859" cy="468"/>
                  <a:chOff x="1632" y="3132"/>
                  <a:chExt cx="859" cy="468"/>
                </a:xfrm>
              </p:grpSpPr>
              <p:sp>
                <p:nvSpPr>
                  <p:cNvPr id="14373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132"/>
                    <a:ext cx="768" cy="468"/>
                  </a:xfrm>
                  <a:prstGeom prst="ellipse">
                    <a:avLst/>
                  </a:prstGeom>
                  <a:solidFill>
                    <a:srgbClr val="3366CC"/>
                  </a:solidFill>
                  <a:ln w="12700">
                    <a:solidFill>
                      <a:srgbClr val="292929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335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2" y="3216"/>
                    <a:ext cx="859" cy="36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17961" dir="2700000" algn="ctr" rotWithShape="0">
                      <a:srgbClr val="000000"/>
                    </a:outerShdw>
                  </a:effectLst>
                </p:spPr>
                <p:txBody>
                  <a:bodyPr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kumimoji="0" lang="zh-CN" altLang="en-US" sz="1600" b="1" i="1" dirty="0">
                        <a:solidFill>
                          <a:srgbClr val="FFFFFF"/>
                        </a:solidFill>
                        <a:latin typeface="Arial Black" pitchFamily="34" charset="0"/>
                        <a:ea typeface="宋体" pitchFamily="2" charset="-122"/>
                      </a:rPr>
                      <a:t>计算机绘图</a:t>
                    </a:r>
                  </a:p>
                  <a:p>
                    <a:pPr algn="ctr">
                      <a:defRPr/>
                    </a:pPr>
                    <a:r>
                      <a:rPr kumimoji="0" lang="zh-CN" altLang="en-US" sz="1600" b="1" i="1" dirty="0">
                        <a:solidFill>
                          <a:srgbClr val="FFFFFF"/>
                        </a:solidFill>
                        <a:latin typeface="Arial Black" pitchFamily="34" charset="0"/>
                        <a:ea typeface="宋体" pitchFamily="2" charset="-122"/>
                      </a:rPr>
                      <a:t>（</a:t>
                    </a:r>
                    <a:r>
                      <a:rPr kumimoji="0" lang="en-US" altLang="zh-CN" sz="1600" b="1" i="1" dirty="0" smtClean="0">
                        <a:solidFill>
                          <a:srgbClr val="FFFFFF"/>
                        </a:solidFill>
                        <a:latin typeface="Arial Black" pitchFamily="34" charset="0"/>
                        <a:ea typeface="宋体" pitchFamily="2" charset="-122"/>
                      </a:rPr>
                      <a:t>CAD</a:t>
                    </a:r>
                    <a:r>
                      <a:rPr kumimoji="0" lang="zh-CN" altLang="en-US" sz="1600" b="1" i="1" dirty="0" smtClean="0">
                        <a:solidFill>
                          <a:srgbClr val="FFFFFF"/>
                        </a:solidFill>
                        <a:latin typeface="Arial Black" pitchFamily="34" charset="0"/>
                        <a:ea typeface="宋体" pitchFamily="2" charset="-122"/>
                      </a:rPr>
                      <a:t>）</a:t>
                    </a:r>
                    <a:endParaRPr kumimoji="0" lang="en-US" altLang="en-US" sz="1600" b="1" i="1" dirty="0">
                      <a:solidFill>
                        <a:srgbClr val="FFFFFF"/>
                      </a:solidFill>
                      <a:latin typeface="Arial Black" pitchFamily="34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4364" name="Group 50"/>
                <p:cNvGrpSpPr>
                  <a:grpSpLocks/>
                </p:cNvGrpSpPr>
                <p:nvPr/>
              </p:nvGrpSpPr>
              <p:grpSpPr bwMode="auto">
                <a:xfrm>
                  <a:off x="1488" y="2423"/>
                  <a:ext cx="783" cy="480"/>
                  <a:chOff x="1584" y="2304"/>
                  <a:chExt cx="783" cy="480"/>
                </a:xfrm>
              </p:grpSpPr>
              <p:sp>
                <p:nvSpPr>
                  <p:cNvPr id="14371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304"/>
                    <a:ext cx="713" cy="480"/>
                  </a:xfrm>
                  <a:prstGeom prst="ellipse">
                    <a:avLst/>
                  </a:prstGeom>
                  <a:solidFill>
                    <a:srgbClr val="3366CC"/>
                  </a:solidFill>
                  <a:ln w="12700">
                    <a:solidFill>
                      <a:srgbClr val="292929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3348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84" y="2352"/>
                    <a:ext cx="783" cy="36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17961" dir="2700000" algn="ctr" rotWithShape="0">
                      <a:srgbClr val="000000"/>
                    </a:outerShdw>
                  </a:effectLst>
                </p:spPr>
                <p:txBody>
                  <a:bodyPr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kumimoji="0" lang="zh-CN" altLang="en-US" sz="1600" b="1" i="1" dirty="0" smtClean="0">
                        <a:solidFill>
                          <a:srgbClr val="FFFFFF"/>
                        </a:solidFill>
                        <a:latin typeface="Arial Black" pitchFamily="34" charset="0"/>
                        <a:ea typeface="宋体" pitchFamily="2" charset="-122"/>
                      </a:rPr>
                      <a:t>投影基础</a:t>
                    </a:r>
                    <a:endParaRPr kumimoji="0" lang="zh-CN" altLang="en-US" sz="1600" b="1" i="1" dirty="0">
                      <a:solidFill>
                        <a:srgbClr val="FFFFFF"/>
                      </a:solidFill>
                      <a:latin typeface="Arial Black" pitchFamily="34" charset="0"/>
                      <a:ea typeface="宋体" pitchFamily="2" charset="-122"/>
                    </a:endParaRPr>
                  </a:p>
                  <a:p>
                    <a:pPr algn="ctr">
                      <a:defRPr/>
                    </a:pPr>
                    <a:r>
                      <a:rPr kumimoji="0" lang="en-US" altLang="zh-CN" sz="1600" b="1" i="1" dirty="0" smtClean="0">
                        <a:solidFill>
                          <a:srgbClr val="FFFFFF"/>
                        </a:solidFill>
                        <a:latin typeface="Arial Black" pitchFamily="34" charset="0"/>
                        <a:ea typeface="宋体" pitchFamily="2" charset="-122"/>
                      </a:rPr>
                      <a:t>(PF)</a:t>
                    </a:r>
                    <a:endParaRPr kumimoji="0" lang="en-US" altLang="en-US" sz="1600" b="1" i="1" dirty="0">
                      <a:solidFill>
                        <a:srgbClr val="FFFFFF"/>
                      </a:solidFill>
                      <a:latin typeface="Arial Black" pitchFamily="34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4365" name="Group 53"/>
                <p:cNvGrpSpPr>
                  <a:grpSpLocks/>
                </p:cNvGrpSpPr>
                <p:nvPr/>
              </p:nvGrpSpPr>
              <p:grpSpPr bwMode="auto">
                <a:xfrm>
                  <a:off x="3264" y="2587"/>
                  <a:ext cx="720" cy="460"/>
                  <a:chOff x="3408" y="2324"/>
                  <a:chExt cx="720" cy="460"/>
                </a:xfrm>
              </p:grpSpPr>
              <p:sp>
                <p:nvSpPr>
                  <p:cNvPr id="14369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3451" y="2324"/>
                    <a:ext cx="677" cy="460"/>
                  </a:xfrm>
                  <a:prstGeom prst="ellipse">
                    <a:avLst/>
                  </a:prstGeom>
                  <a:solidFill>
                    <a:srgbClr val="3366CC"/>
                  </a:solidFill>
                  <a:ln w="12700">
                    <a:solidFill>
                      <a:srgbClr val="292929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3346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8" y="2400"/>
                    <a:ext cx="672" cy="3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17961" dir="2700000" algn="ctr" rotWithShape="0">
                      <a:srgbClr val="000000"/>
                    </a:outerShdw>
                  </a:effectLst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  <a:defRPr/>
                    </a:pPr>
                    <a:r>
                      <a:rPr kumimoji="0" lang="zh-CN" altLang="en-US" sz="1600" b="1" i="1">
                        <a:solidFill>
                          <a:srgbClr val="FFFFFF"/>
                        </a:solidFill>
                        <a:latin typeface="Arial Black" pitchFamily="34" charset="0"/>
                        <a:ea typeface="宋体" pitchFamily="2" charset="-122"/>
                      </a:rPr>
                      <a:t>制图基础</a:t>
                    </a:r>
                  </a:p>
                  <a:p>
                    <a:pPr algn="ctr">
                      <a:lnSpc>
                        <a:spcPct val="90000"/>
                      </a:lnSpc>
                      <a:defRPr/>
                    </a:pPr>
                    <a:r>
                      <a:rPr kumimoji="0" lang="en-US" altLang="zh-CN" sz="1600" b="1" i="1">
                        <a:solidFill>
                          <a:srgbClr val="FFFFFF"/>
                        </a:solidFill>
                        <a:latin typeface="Arial Black" pitchFamily="34" charset="0"/>
                        <a:ea typeface="宋体" pitchFamily="2" charset="-122"/>
                      </a:rPr>
                      <a:t>(DF)</a:t>
                    </a:r>
                    <a:endParaRPr kumimoji="0" lang="en-US" altLang="en-US" sz="1600" b="1" i="1">
                      <a:solidFill>
                        <a:srgbClr val="FFFFFF"/>
                      </a:solidFill>
                      <a:latin typeface="Arial Black" pitchFamily="34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4366" name="Group 56"/>
                <p:cNvGrpSpPr>
                  <a:grpSpLocks/>
                </p:cNvGrpSpPr>
                <p:nvPr/>
              </p:nvGrpSpPr>
              <p:grpSpPr bwMode="auto">
                <a:xfrm>
                  <a:off x="3168" y="3389"/>
                  <a:ext cx="738" cy="426"/>
                  <a:chOff x="3312" y="3126"/>
                  <a:chExt cx="738" cy="426"/>
                </a:xfrm>
              </p:grpSpPr>
              <p:sp>
                <p:nvSpPr>
                  <p:cNvPr id="14367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3344" y="3126"/>
                    <a:ext cx="688" cy="426"/>
                  </a:xfrm>
                  <a:prstGeom prst="ellipse">
                    <a:avLst/>
                  </a:prstGeom>
                  <a:solidFill>
                    <a:srgbClr val="3366CC"/>
                  </a:solidFill>
                  <a:ln w="12700">
                    <a:solidFill>
                      <a:srgbClr val="292929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3344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738" cy="36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17961" dir="2700000" algn="ctr" rotWithShape="0">
                      <a:srgbClr val="000000"/>
                    </a:outerShdw>
                  </a:effectLst>
                </p:spPr>
                <p:txBody>
                  <a:bodyPr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kumimoji="0" lang="zh-CN" altLang="en-US" sz="1600" b="1" i="1">
                        <a:solidFill>
                          <a:srgbClr val="FFFFFF"/>
                        </a:solidFill>
                        <a:latin typeface="Arial Black" pitchFamily="34" charset="0"/>
                        <a:ea typeface="宋体" pitchFamily="2" charset="-122"/>
                      </a:rPr>
                      <a:t>工程图</a:t>
                    </a:r>
                  </a:p>
                  <a:p>
                    <a:pPr algn="ctr">
                      <a:defRPr/>
                    </a:pPr>
                    <a:r>
                      <a:rPr kumimoji="0" lang="en-US" altLang="zh-CN" sz="1600" b="1" i="1">
                        <a:solidFill>
                          <a:srgbClr val="FFFFFF"/>
                        </a:solidFill>
                        <a:latin typeface="Arial Black" pitchFamily="34" charset="0"/>
                        <a:ea typeface="宋体" pitchFamily="2" charset="-122"/>
                      </a:rPr>
                      <a:t>(ED)</a:t>
                    </a:r>
                    <a:endParaRPr kumimoji="0" lang="en-US" altLang="en-US" sz="1600" b="1" i="1">
                      <a:solidFill>
                        <a:srgbClr val="FFFFFF"/>
                      </a:solidFill>
                      <a:latin typeface="Arial Black" pitchFamily="34" charset="0"/>
                      <a:ea typeface="宋体" pitchFamily="2" charset="-122"/>
                    </a:endParaRPr>
                  </a:p>
                </p:txBody>
              </p:sp>
            </p:grpSp>
          </p:grpSp>
          <p:sp>
            <p:nvSpPr>
              <p:cNvPr id="14361" name="Rectangle 59"/>
              <p:cNvSpPr>
                <a:spLocks noChangeArrowheads="1"/>
              </p:cNvSpPr>
              <p:nvPr/>
            </p:nvSpPr>
            <p:spPr bwMode="auto">
              <a:xfrm>
                <a:off x="2400" y="3479"/>
                <a:ext cx="72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4358" name="Oval 60"/>
            <p:cNvSpPr>
              <a:spLocks noChangeArrowheads="1"/>
            </p:cNvSpPr>
            <p:nvPr/>
          </p:nvSpPr>
          <p:spPr bwMode="auto">
            <a:xfrm>
              <a:off x="2175" y="1452"/>
              <a:ext cx="1235" cy="1282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59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2251" y="1952"/>
              <a:ext cx="1046" cy="2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3333CC"/>
                    </a:solidFill>
                    <a:miter lim="800000"/>
                    <a:headEnd/>
                    <a:tailEnd/>
                  </a:ln>
                  <a:solidFill>
                    <a:srgbClr val="B2B2B2">
                      <a:alpha val="50195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华文隶书"/>
                  <a:ea typeface="华文隶书"/>
                </a:rPr>
                <a:t>工程图学基础</a:t>
              </a:r>
            </a:p>
          </p:txBody>
        </p:sp>
      </p:grpSp>
      <p:grpSp>
        <p:nvGrpSpPr>
          <p:cNvPr id="18" name="Group 62"/>
          <p:cNvGrpSpPr>
            <a:grpSpLocks/>
          </p:cNvGrpSpPr>
          <p:nvPr/>
        </p:nvGrpSpPr>
        <p:grpSpPr bwMode="auto">
          <a:xfrm>
            <a:off x="500063" y="2039938"/>
            <a:ext cx="3497262" cy="579437"/>
            <a:chOff x="324" y="583"/>
            <a:chExt cx="2203" cy="365"/>
          </a:xfrm>
        </p:grpSpPr>
        <p:sp>
          <p:nvSpPr>
            <p:cNvPr id="14355" name="Text Box 63"/>
            <p:cNvSpPr txBox="1">
              <a:spLocks noChangeArrowheads="1"/>
            </p:cNvSpPr>
            <p:nvPr/>
          </p:nvSpPr>
          <p:spPr bwMode="auto">
            <a:xfrm>
              <a:off x="466" y="583"/>
              <a:ext cx="206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3200" b="1">
                  <a:sym typeface="Wingdings 2" pitchFamily="18" charset="2"/>
                </a:rPr>
                <a:t> </a:t>
              </a:r>
              <a:r>
                <a:rPr lang="zh-CN" altLang="en-US" sz="2800" b="1">
                  <a:ea typeface="黑体" pitchFamily="2" charset="-122"/>
                  <a:sym typeface="Wingdings 2" pitchFamily="18" charset="2"/>
                </a:rPr>
                <a:t>研究</a:t>
              </a:r>
              <a:r>
                <a:rPr lang="zh-CN" altLang="en-US" sz="2800" b="1">
                  <a:ea typeface="黑体" pitchFamily="2" charset="-122"/>
                </a:rPr>
                <a:t>内容：</a:t>
              </a:r>
            </a:p>
          </p:txBody>
        </p:sp>
        <p:sp>
          <p:nvSpPr>
            <p:cNvPr id="14356" name="Rectangle 64"/>
            <p:cNvSpPr>
              <a:spLocks noChangeArrowheads="1"/>
            </p:cNvSpPr>
            <p:nvPr/>
          </p:nvSpPr>
          <p:spPr bwMode="auto">
            <a:xfrm>
              <a:off x="324" y="708"/>
              <a:ext cx="153" cy="133"/>
            </a:xfrm>
            <a:prstGeom prst="rect">
              <a:avLst/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5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3" grpId="0" autoUpdateAnimBg="0"/>
      <p:bldP spid="427014" grpId="0" autoUpdateAnimBg="0"/>
      <p:bldP spid="427015" grpId="0" animBg="1"/>
      <p:bldP spid="427016" grpId="0" animBg="1"/>
      <p:bldP spid="427018" grpId="0" animBg="1"/>
      <p:bldP spid="4270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697AA8B-0C2B-48FB-9287-A6954B02465C}" type="slidenum">
              <a:rPr lang="en-US" altLang="zh-CN" sz="1400" smtClean="0"/>
              <a:pPr/>
              <a:t>8</a:t>
            </a:fld>
            <a:endParaRPr lang="en-US" altLang="zh-CN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9425" y="330200"/>
            <a:ext cx="5295074" cy="11430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课程的性质与</a:t>
            </a:r>
            <a:r>
              <a:rPr lang="zh-CN" altLang="zh-CN" sz="3200" b="1" dirty="0" smtClean="0">
                <a:latin typeface="黑体" pitchFamily="2" charset="-122"/>
                <a:ea typeface="黑体" pitchFamily="2" charset="-122"/>
              </a:rPr>
              <a:t>学习</a:t>
            </a: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目标</a:t>
            </a:r>
            <a:endParaRPr lang="zh-CN" altLang="zh-CN" sz="3200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101811" y="3286078"/>
            <a:ext cx="5907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ea typeface="黑体" pitchFamily="2" charset="-122"/>
              </a:rPr>
              <a:t>掌握</a:t>
            </a:r>
            <a:r>
              <a:rPr lang="zh-CN" altLang="en-US" b="1" u="sng" dirty="0">
                <a:solidFill>
                  <a:srgbClr val="CC0000"/>
                </a:solidFill>
                <a:ea typeface="黑体" pitchFamily="2" charset="-122"/>
              </a:rPr>
              <a:t>投影法</a:t>
            </a:r>
            <a:r>
              <a:rPr lang="zh-CN" altLang="en-US" b="1" dirty="0">
                <a:ea typeface="黑体" pitchFamily="2" charset="-122"/>
              </a:rPr>
              <a:t>的基本理论和作图方法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20625" y="3719575"/>
            <a:ext cx="6734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lvl="1">
              <a:spcBef>
                <a:spcPct val="30000"/>
              </a:spcBef>
            </a:pPr>
            <a:r>
              <a:rPr lang="zh-CN" altLang="en-US" b="1" dirty="0">
                <a:ea typeface="黑体" pitchFamily="2" charset="-122"/>
              </a:rPr>
              <a:t>培养以</a:t>
            </a:r>
            <a:r>
              <a:rPr lang="zh-CN" altLang="en-US" b="1" dirty="0">
                <a:solidFill>
                  <a:srgbClr val="CC0000"/>
                </a:solidFill>
                <a:ea typeface="黑体" pitchFamily="2" charset="-122"/>
              </a:rPr>
              <a:t>图形</a:t>
            </a:r>
            <a:r>
              <a:rPr lang="zh-CN" altLang="en-US" b="1" dirty="0">
                <a:ea typeface="黑体" pitchFamily="2" charset="-122"/>
              </a:rPr>
              <a:t>为基础</a:t>
            </a:r>
            <a:r>
              <a:rPr lang="zh-CN" altLang="en-US" b="1" dirty="0" smtClean="0">
                <a:ea typeface="黑体" pitchFamily="2" charset="-122"/>
              </a:rPr>
              <a:t>的空间想象</a:t>
            </a:r>
            <a:r>
              <a:rPr lang="zh-CN" altLang="en-US" b="1" dirty="0" smtClean="0">
                <a:solidFill>
                  <a:srgbClr val="CC0000"/>
                </a:solidFill>
                <a:ea typeface="黑体" pitchFamily="2" charset="-122"/>
              </a:rPr>
              <a:t>形象思维</a:t>
            </a:r>
            <a:r>
              <a:rPr lang="zh-CN" altLang="en-US" b="1" dirty="0">
                <a:solidFill>
                  <a:srgbClr val="CC0000"/>
                </a:solidFill>
                <a:ea typeface="黑体" pitchFamily="2" charset="-122"/>
              </a:rPr>
              <a:t>能力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1114336" y="4671272"/>
            <a:ext cx="8029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 smtClean="0">
                <a:ea typeface="黑体" pitchFamily="2" charset="-122"/>
              </a:rPr>
              <a:t>初步掌握尺规作图、徒手绘图和</a:t>
            </a:r>
            <a:r>
              <a:rPr lang="zh-CN" altLang="en-US" b="1" dirty="0">
                <a:ea typeface="黑体" pitchFamily="2" charset="-122"/>
              </a:rPr>
              <a:t>计算机绘图</a:t>
            </a:r>
            <a:r>
              <a:rPr lang="zh-CN" altLang="en-US" b="1" dirty="0" smtClean="0">
                <a:ea typeface="黑体" pitchFamily="2" charset="-122"/>
              </a:rPr>
              <a:t>的</a:t>
            </a:r>
            <a:r>
              <a:rPr lang="zh-CN" altLang="en-US" b="1" dirty="0" smtClean="0">
                <a:solidFill>
                  <a:srgbClr val="CC0000"/>
                </a:solidFill>
                <a:ea typeface="黑体" pitchFamily="2" charset="-122"/>
              </a:rPr>
              <a:t>基本技能</a:t>
            </a:r>
            <a:endParaRPr lang="zh-CN" altLang="en-US" b="1" dirty="0">
              <a:ea typeface="黑体" pitchFamily="2" charset="-122"/>
            </a:endParaRP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1103225" y="4199653"/>
            <a:ext cx="731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ea typeface="黑体" pitchFamily="2" charset="-122"/>
              </a:rPr>
              <a:t>培养</a:t>
            </a:r>
            <a:r>
              <a:rPr lang="zh-CN" altLang="en-US" b="1" dirty="0">
                <a:solidFill>
                  <a:srgbClr val="CC0000"/>
                </a:solidFill>
                <a:ea typeface="黑体" pitchFamily="2" charset="-122"/>
              </a:rPr>
              <a:t>阅读和绘制</a:t>
            </a:r>
            <a:r>
              <a:rPr lang="zh-CN" altLang="en-US" b="1" dirty="0">
                <a:ea typeface="黑体" pitchFamily="2" charset="-122"/>
              </a:rPr>
              <a:t>简单</a:t>
            </a:r>
            <a:r>
              <a:rPr lang="zh-CN" altLang="en-US" b="1" dirty="0">
                <a:solidFill>
                  <a:srgbClr val="CC0000"/>
                </a:solidFill>
                <a:ea typeface="黑体" pitchFamily="2" charset="-122"/>
              </a:rPr>
              <a:t>工程</a:t>
            </a:r>
            <a:r>
              <a:rPr lang="zh-CN" altLang="en-US" b="1" dirty="0" smtClean="0">
                <a:solidFill>
                  <a:srgbClr val="CC0000"/>
                </a:solidFill>
                <a:ea typeface="黑体" pitchFamily="2" charset="-122"/>
              </a:rPr>
              <a:t>图样</a:t>
            </a:r>
            <a:r>
              <a:rPr lang="zh-CN" altLang="en-US" b="1" dirty="0" smtClean="0">
                <a:ea typeface="黑体" pitchFamily="2" charset="-122"/>
              </a:rPr>
              <a:t>的基本能力</a:t>
            </a:r>
            <a:endParaRPr lang="zh-CN" altLang="en-US" b="1" dirty="0">
              <a:ea typeface="黑体" pitchFamily="2" charset="-122"/>
            </a:endParaRP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1139389" y="5140955"/>
            <a:ext cx="6775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 smtClean="0">
                <a:ea typeface="黑体" pitchFamily="2" charset="-122"/>
              </a:rPr>
              <a:t>培养严谨细致的工作作风和</a:t>
            </a:r>
            <a:r>
              <a:rPr lang="zh-CN" altLang="en-US" b="1" dirty="0" smtClean="0">
                <a:solidFill>
                  <a:srgbClr val="CC0000"/>
                </a:solidFill>
                <a:ea typeface="黑体" pitchFamily="2" charset="-122"/>
              </a:rPr>
              <a:t>工程</a:t>
            </a:r>
            <a:r>
              <a:rPr lang="zh-CN" altLang="en-US" b="1" dirty="0">
                <a:solidFill>
                  <a:srgbClr val="CC0000"/>
                </a:solidFill>
                <a:ea typeface="黑体" pitchFamily="2" charset="-122"/>
              </a:rPr>
              <a:t>素质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38349" y="1263476"/>
            <a:ext cx="2449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  <a:sym typeface="Wingdings 2" pitchFamily="18" charset="2"/>
              </a:rPr>
              <a:t> 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sym typeface="Wingdings 2" pitchFamily="18" charset="2"/>
              </a:rPr>
              <a:t>课程性质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95499" y="1439515"/>
            <a:ext cx="242888" cy="211137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40437" y="2718580"/>
            <a:ext cx="2449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  <a:sym typeface="Wingdings 2" pitchFamily="18" charset="2"/>
              </a:rPr>
              <a:t> 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sym typeface="Wingdings 2" pitchFamily="18" charset="2"/>
              </a:rPr>
              <a:t>学习目标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22639" y="2894619"/>
            <a:ext cx="242888" cy="211137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139389" y="1798548"/>
            <a:ext cx="731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CC0000"/>
                </a:solidFill>
                <a:ea typeface="黑体" pitchFamily="2" charset="-122"/>
              </a:rPr>
              <a:t>技术基础课</a:t>
            </a:r>
            <a:endParaRPr lang="zh-CN" altLang="en-US" b="1" dirty="0">
              <a:ea typeface="黑体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139388" y="2260213"/>
            <a:ext cx="731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0000"/>
                </a:solidFill>
                <a:ea typeface="黑体" pitchFamily="2" charset="-122"/>
              </a:rPr>
              <a:t>工具</a:t>
            </a:r>
            <a:r>
              <a:rPr lang="zh-CN" altLang="en-US" b="1" dirty="0" smtClean="0">
                <a:solidFill>
                  <a:srgbClr val="CC0000"/>
                </a:solidFill>
                <a:ea typeface="黑体" pitchFamily="2" charset="-122"/>
              </a:rPr>
              <a:t>课</a:t>
            </a:r>
            <a:endParaRPr lang="zh-CN" altLang="en-US" b="1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  <p:bldP spid="15366" grpId="0"/>
      <p:bldP spid="15367" grpId="0"/>
      <p:bldP spid="15368" grpId="0"/>
      <p:bldP spid="11" grpId="0"/>
      <p:bldP spid="12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138C8B4-A0E2-45B5-A0F1-C25D66A1E1E7}" type="slidenum">
              <a:rPr lang="en-US" altLang="zh-CN" sz="1400" smtClean="0"/>
              <a:pPr/>
              <a:t>9</a:t>
            </a:fld>
            <a:endParaRPr lang="en-US" altLang="zh-CN" sz="1400" smtClean="0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506413" y="334963"/>
            <a:ext cx="48879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zh-CN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学习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方法</a:t>
            </a:r>
            <a:endParaRPr lang="zh-CN" altLang="zh-CN" sz="32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1017588" y="1676400"/>
            <a:ext cx="181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      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个中心</a:t>
            </a:r>
          </a:p>
        </p:txBody>
      </p:sp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1003300" y="2836863"/>
            <a:ext cx="218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      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个基本点</a:t>
            </a:r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1041400" y="4370388"/>
            <a:ext cx="188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      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个要求</a:t>
            </a:r>
            <a:endParaRPr lang="zh-CN" altLang="en-US" sz="2000" b="1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8646" name="AutoShape 6"/>
          <p:cNvSpPr>
            <a:spLocks noChangeArrowheads="1"/>
          </p:cNvSpPr>
          <p:nvPr/>
        </p:nvSpPr>
        <p:spPr bwMode="auto">
          <a:xfrm>
            <a:off x="2949575" y="1843088"/>
            <a:ext cx="617538" cy="204787"/>
          </a:xfrm>
          <a:prstGeom prst="rightArrow">
            <a:avLst>
              <a:gd name="adj1" fmla="val 50000"/>
              <a:gd name="adj2" fmla="val 75388"/>
            </a:avLst>
          </a:prstGeom>
          <a:gradFill rotWithShape="1">
            <a:gsLst>
              <a:gs pos="0">
                <a:srgbClr val="3B0000"/>
              </a:gs>
              <a:gs pos="50000">
                <a:srgbClr val="800000"/>
              </a:gs>
              <a:gs pos="100000">
                <a:srgbClr val="3B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368647" name="Text Box 7"/>
          <p:cNvSpPr txBox="1">
            <a:spLocks noChangeArrowheads="1"/>
          </p:cNvSpPr>
          <p:nvPr/>
        </p:nvSpPr>
        <p:spPr bwMode="auto">
          <a:xfrm>
            <a:off x="3722688" y="1404938"/>
            <a:ext cx="4210050" cy="92392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2D</a:t>
            </a:r>
            <a:r>
              <a:rPr lang="zh-CN" altLang="en-US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3D</a:t>
            </a:r>
            <a:r>
              <a:rPr lang="zh-CN" altLang="en-US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的转换规律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黑体" pitchFamily="2" charset="-122"/>
                <a:ea typeface="黑体" pitchFamily="2" charset="-122"/>
              </a:rPr>
              <a:t>投影分析与空间想象相结合</a:t>
            </a:r>
          </a:p>
        </p:txBody>
      </p:sp>
      <p:sp>
        <p:nvSpPr>
          <p:cNvPr id="368648" name="AutoShape 8"/>
          <p:cNvSpPr>
            <a:spLocks noChangeArrowheads="1"/>
          </p:cNvSpPr>
          <p:nvPr/>
        </p:nvSpPr>
        <p:spPr bwMode="auto">
          <a:xfrm>
            <a:off x="2963863" y="2978150"/>
            <a:ext cx="617537" cy="204788"/>
          </a:xfrm>
          <a:prstGeom prst="rightArrow">
            <a:avLst>
              <a:gd name="adj1" fmla="val 50000"/>
              <a:gd name="adj2" fmla="val 75387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3709988" y="2565400"/>
            <a:ext cx="4249737" cy="1014413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基本概念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基本方法：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投影分析方法</a:t>
            </a:r>
          </a:p>
        </p:txBody>
      </p:sp>
      <p:sp>
        <p:nvSpPr>
          <p:cNvPr id="368650" name="AutoShape 10"/>
          <p:cNvSpPr>
            <a:spLocks noChangeArrowheads="1"/>
          </p:cNvSpPr>
          <p:nvPr/>
        </p:nvSpPr>
        <p:spPr bwMode="auto">
          <a:xfrm>
            <a:off x="2978150" y="4506913"/>
            <a:ext cx="617538" cy="204787"/>
          </a:xfrm>
          <a:prstGeom prst="rightArrow">
            <a:avLst>
              <a:gd name="adj1" fmla="val 50000"/>
              <a:gd name="adj2" fmla="val 75388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3722688" y="3833813"/>
            <a:ext cx="5099050" cy="15621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听课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（要求、重点、基本方法）</a:t>
            </a:r>
          </a:p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多练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多思考、多动手）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多看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多看模型，图与模型对照）</a:t>
            </a:r>
          </a:p>
        </p:txBody>
      </p:sp>
      <p:sp>
        <p:nvSpPr>
          <p:cNvPr id="368652" name="Rectangle 12"/>
          <p:cNvSpPr>
            <a:spLocks noChangeArrowheads="1"/>
          </p:cNvSpPr>
          <p:nvPr/>
        </p:nvSpPr>
        <p:spPr bwMode="auto">
          <a:xfrm>
            <a:off x="612775" y="1816100"/>
            <a:ext cx="193675" cy="180975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68653" name="Rectangle 13"/>
          <p:cNvSpPr>
            <a:spLocks noChangeArrowheads="1"/>
          </p:cNvSpPr>
          <p:nvPr/>
        </p:nvSpPr>
        <p:spPr bwMode="auto">
          <a:xfrm>
            <a:off x="612775" y="2976563"/>
            <a:ext cx="193675" cy="180975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68654" name="Rectangle 14"/>
          <p:cNvSpPr>
            <a:spLocks noChangeArrowheads="1"/>
          </p:cNvSpPr>
          <p:nvPr/>
        </p:nvSpPr>
        <p:spPr bwMode="auto">
          <a:xfrm>
            <a:off x="649288" y="4510088"/>
            <a:ext cx="193675" cy="180975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793750" y="5000625"/>
            <a:ext cx="239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</a:rPr>
              <a:t>（</a:t>
            </a:r>
            <a:r>
              <a:rPr lang="zh-CN" altLang="en-US" b="1">
                <a:solidFill>
                  <a:srgbClr val="CC0000"/>
                </a:solidFill>
                <a:ea typeface="隶书" pitchFamily="49" charset="-122"/>
              </a:rPr>
              <a:t>听、做、看</a:t>
            </a:r>
            <a:r>
              <a:rPr lang="zh-CN" altLang="en-US" b="1">
                <a:solidFill>
                  <a:srgbClr val="CC0000"/>
                </a:solidFill>
              </a:rPr>
              <a:t>）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1000125" y="981075"/>
            <a:ext cx="72072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0600" b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820738" y="2211388"/>
            <a:ext cx="96202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0600" b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2 </a:t>
            </a: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795338" y="3573463"/>
            <a:ext cx="950912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0600" b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/>
      <p:bldP spid="368644" grpId="0"/>
      <p:bldP spid="368645" grpId="0"/>
      <p:bldP spid="368646" grpId="0" animBg="1"/>
      <p:bldP spid="368647" grpId="0" animBg="1"/>
      <p:bldP spid="368648" grpId="0" animBg="1"/>
      <p:bldP spid="368649" grpId="0" animBg="1"/>
      <p:bldP spid="368650" grpId="0" animBg="1"/>
      <p:bldP spid="368651" grpId="0" animBg="1"/>
      <p:bldP spid="368652" grpId="0" animBg="1"/>
      <p:bldP spid="368653" grpId="0" animBg="1"/>
      <p:bldP spid="368654" grpId="0" animBg="1"/>
      <p:bldP spid="368655" grpId="0"/>
    </p:bldLst>
  </p:timing>
</p:sld>
</file>

<file path=ppt/theme/theme1.xml><?xml version="1.0" encoding="utf-8"?>
<a:theme xmlns:a="http://schemas.openxmlformats.org/drawingml/2006/main" name="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 wrap="none" lIns="90000" tIns="46800" rIns="90000" bIns="46800" anchor="ctr">
        <a:spAutoFit/>
      </a:bodyPr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11698</TotalTime>
  <Words>3309</Words>
  <Application>Microsoft Office PowerPoint</Application>
  <PresentationFormat>全屏显示(4:3)</PresentationFormat>
  <Paragraphs>1009</Paragraphs>
  <Slides>55</Slides>
  <Notes>55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58" baseType="lpstr">
      <vt:lpstr>空演示文稿</vt:lpstr>
      <vt:lpstr>位图图像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3.课程的性质与学习目标</vt:lpstr>
      <vt:lpstr>PowerPoint 演示文稿</vt:lpstr>
      <vt:lpstr>5.教学安排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点线面</dc:title>
  <dc:creator>黄利平</dc:creator>
  <cp:lastModifiedBy>th</cp:lastModifiedBy>
  <cp:revision>1613</cp:revision>
  <dcterms:created xsi:type="dcterms:W3CDTF">1999-10-07T00:35:40Z</dcterms:created>
  <dcterms:modified xsi:type="dcterms:W3CDTF">2016-09-12T07:17:54Z</dcterms:modified>
</cp:coreProperties>
</file>