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60" r:id="rId2"/>
    <p:sldId id="510" r:id="rId3"/>
    <p:sldId id="511" r:id="rId4"/>
    <p:sldId id="509" r:id="rId5"/>
    <p:sldId id="520" r:id="rId6"/>
    <p:sldId id="521" r:id="rId7"/>
    <p:sldId id="522" r:id="rId8"/>
    <p:sldId id="523" r:id="rId9"/>
    <p:sldId id="516" r:id="rId10"/>
    <p:sldId id="512" r:id="rId11"/>
    <p:sldId id="524" r:id="rId12"/>
    <p:sldId id="525" r:id="rId13"/>
    <p:sldId id="526" r:id="rId14"/>
    <p:sldId id="527" r:id="rId15"/>
    <p:sldId id="517" r:id="rId16"/>
    <p:sldId id="513" r:id="rId17"/>
    <p:sldId id="528" r:id="rId18"/>
    <p:sldId id="529" r:id="rId19"/>
    <p:sldId id="530" r:id="rId20"/>
    <p:sldId id="531" r:id="rId21"/>
    <p:sldId id="532" r:id="rId22"/>
    <p:sldId id="518" r:id="rId23"/>
    <p:sldId id="514" r:id="rId24"/>
    <p:sldId id="533" r:id="rId25"/>
    <p:sldId id="534" r:id="rId26"/>
    <p:sldId id="535" r:id="rId27"/>
    <p:sldId id="536" r:id="rId28"/>
    <p:sldId id="519" r:id="rId29"/>
    <p:sldId id="515" r:id="rId30"/>
    <p:sldId id="537" r:id="rId31"/>
    <p:sldId id="538" r:id="rId32"/>
    <p:sldId id="540" r:id="rId33"/>
    <p:sldId id="541" r:id="rId34"/>
    <p:sldId id="508" r:id="rId35"/>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Grimm" initials="JGG" lastIdx="2" clrIdx="0">
    <p:extLst>
      <p:ext uri="{19B8F6BF-5375-455C-9EA6-DF929625EA0E}">
        <p15:presenceInfo xmlns:p15="http://schemas.microsoft.com/office/powerpoint/2012/main" userId="Joel Grim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p:restoredTop sz="90900" autoAdjust="0"/>
  </p:normalViewPr>
  <p:slideViewPr>
    <p:cSldViewPr>
      <p:cViewPr varScale="1">
        <p:scale>
          <a:sx n="93" d="100"/>
          <a:sy n="93" d="100"/>
        </p:scale>
        <p:origin x="51" y="346"/>
      </p:cViewPr>
      <p:guideLst>
        <p:guide orient="horz" pos="2160"/>
        <p:guide pos="3839"/>
      </p:guideLst>
    </p:cSldViewPr>
  </p:slideViewPr>
  <p:outlineViewPr>
    <p:cViewPr>
      <p:scale>
        <a:sx n="33" d="100"/>
        <a:sy n="33" d="100"/>
      </p:scale>
      <p:origin x="0" y="-45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45F1697-B1FD-4BA8-AF78-8F256EB6D420}" type="slidenum">
              <a:rPr lang="en-US"/>
              <a:pPr/>
              <a:t>1</a:t>
            </a:fld>
            <a:endParaRPr lang="en-US"/>
          </a:p>
        </p:txBody>
      </p:sp>
      <p:sp>
        <p:nvSpPr>
          <p:cNvPr id="5122" name="Rectangle 2"/>
          <p:cNvSpPr>
            <a:spLocks noChangeArrowheads="1"/>
          </p:cNvSpPr>
          <p:nvPr/>
        </p:nvSpPr>
        <p:spPr bwMode="auto">
          <a:xfrm>
            <a:off x="3927776" y="0"/>
            <a:ext cx="3006424"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3" name="Rectangle 3"/>
          <p:cNvSpPr>
            <a:spLocks noChangeArrowheads="1"/>
          </p:cNvSpPr>
          <p:nvPr/>
        </p:nvSpPr>
        <p:spPr bwMode="auto">
          <a:xfrm>
            <a:off x="3927776" y="8771255"/>
            <a:ext cx="3006424"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4" name="Rectangle 4"/>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5" name="Rectangle 5"/>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6" name="Rectangle 6"/>
          <p:cNvSpPr>
            <a:spLocks noChangeArrowheads="1"/>
          </p:cNvSpPr>
          <p:nvPr/>
        </p:nvSpPr>
        <p:spPr bwMode="auto">
          <a:xfrm>
            <a:off x="3926170" y="0"/>
            <a:ext cx="3008031"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7" name="Rectangle 7"/>
          <p:cNvSpPr>
            <a:spLocks noChangeArrowheads="1"/>
          </p:cNvSpPr>
          <p:nvPr/>
        </p:nvSpPr>
        <p:spPr bwMode="auto">
          <a:xfrm>
            <a:off x="3926170" y="8771255"/>
            <a:ext cx="3008031"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8" name="Rectangle 8"/>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9" name="Rectangle 9"/>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30" name="Rectangle 10"/>
          <p:cNvSpPr>
            <a:spLocks noGrp="1" noRot="1" noChangeAspect="1" noChangeArrowheads="1" noTextEdit="1"/>
          </p:cNvSpPr>
          <p:nvPr>
            <p:ph type="sldImg"/>
          </p:nvPr>
        </p:nvSpPr>
        <p:spPr>
          <a:xfrm>
            <a:off x="390525" y="693738"/>
            <a:ext cx="6153150" cy="3462337"/>
          </a:xfrm>
          <a:ln cap="flat"/>
        </p:spPr>
      </p:sp>
      <p:sp>
        <p:nvSpPr>
          <p:cNvPr id="5131" name="Rectangle 11"/>
          <p:cNvSpPr>
            <a:spLocks noGrp="1" noChangeArrowheads="1"/>
          </p:cNvSpPr>
          <p:nvPr>
            <p:ph type="body" idx="1"/>
          </p:nvPr>
        </p:nvSpPr>
        <p:spPr>
          <a:ln/>
        </p:spPr>
        <p:txBody>
          <a:bodyPr/>
          <a:lstStyle/>
          <a:p>
            <a:r>
              <a:rPr lang="en-US" sz="800" dirty="0"/>
              <a:t>Check distro statement before using:</a:t>
            </a:r>
          </a:p>
          <a:p>
            <a:r>
              <a:rPr lang="en-US" sz="800" dirty="0"/>
              <a:t>DISTRIBUTION STATEMENT A. Approved for pubic release: distribution is unlimited.</a:t>
            </a:r>
          </a:p>
          <a:p>
            <a:r>
              <a:rPr lang="en-US" sz="800" dirty="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p>
          <a:p>
            <a:pPr>
              <a:spcBef>
                <a:spcPts val="300"/>
              </a:spcBef>
            </a:pPr>
            <a:r>
              <a:rPr lang="en-US" sz="800" dirty="0"/>
              <a:t>© 2021 Massachusetts Institute of Technology.</a:t>
            </a:r>
          </a:p>
          <a:p>
            <a:pPr>
              <a:spcBef>
                <a:spcPts val="300"/>
              </a:spcBef>
            </a:pPr>
            <a:r>
              <a:rPr lang="en-US" sz="8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a:p>
            <a:endParaRPr lang="en-US" dirty="0"/>
          </a:p>
        </p:txBody>
      </p:sp>
    </p:spTree>
    <p:extLst>
      <p:ext uri="{BB962C8B-B14F-4D97-AF65-F5344CB8AC3E}">
        <p14:creationId xmlns:p14="http://schemas.microsoft.com/office/powerpoint/2010/main" val="163049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93738"/>
            <a:ext cx="6153150" cy="34623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BE28CF-9C7C-4B04-ABED-53683CB7B66B}" type="slidenum">
              <a:rPr lang="en-US" smtClean="0"/>
              <a:pPr>
                <a:defRPr/>
              </a:pPr>
              <a:t>34</a:t>
            </a:fld>
            <a:endParaRPr lang="en-US"/>
          </a:p>
        </p:txBody>
      </p:sp>
    </p:spTree>
    <p:extLst>
      <p:ext uri="{BB962C8B-B14F-4D97-AF65-F5344CB8AC3E}">
        <p14:creationId xmlns:p14="http://schemas.microsoft.com/office/powerpoint/2010/main" val="1770707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7" name="Picture 6"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9976" y="5111496"/>
            <a:ext cx="3429000" cy="345440"/>
          </a:xfrm>
          <a:prstGeom prst="rect">
            <a:avLst/>
          </a:prstGeom>
        </p:spPr>
      </p:pic>
      <p:pic>
        <p:nvPicPr>
          <p:cNvPr id="11" name="Picture 2">
            <a:extLst>
              <a:ext uri="{FF2B5EF4-FFF2-40B4-BE49-F238E27FC236}">
                <a16:creationId xmlns:a16="http://schemas.microsoft.com/office/drawing/2014/main" id="{C3A108B2-08C9-D34B-96A6-22B3AB8E7528}"/>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3" y="1293094"/>
            <a:ext cx="10915522" cy="4830616"/>
          </a:xfrm>
          <a:prstGeom prst="rect">
            <a:avLst/>
          </a:prstGeom>
        </p:spPr>
        <p:txBody>
          <a:bodyPr/>
          <a:lstStyle>
            <a:lvl1pPr>
              <a:lnSpc>
                <a:spcPts val="2200"/>
              </a:lnSpc>
              <a:spcBef>
                <a:spcPts val="1200"/>
              </a:spcBef>
              <a:spcAft>
                <a:spcPts val="0"/>
              </a:spcAft>
              <a:defRPr/>
            </a:lvl1pPr>
            <a:lvl2pPr marL="539750" indent="-255588">
              <a:lnSpc>
                <a:spcPts val="2000"/>
              </a:lnSpc>
              <a:spcBef>
                <a:spcPts val="600"/>
              </a:spcBef>
              <a:spcAft>
                <a:spcPts val="0"/>
              </a:spcAft>
              <a:defRPr sz="1800"/>
            </a:lvl2pPr>
            <a:lvl3pPr marL="757238" indent="-184150">
              <a:lnSpc>
                <a:spcPts val="1800"/>
              </a:lnSpc>
              <a:spcBef>
                <a:spcPts val="600"/>
              </a:spcBef>
              <a:spcAft>
                <a:spcPts val="0"/>
              </a:spcAft>
              <a:buSzPct val="90000"/>
              <a:buFont typeface="Arial" pitchFamily="34" charset="0"/>
              <a:buChar char="•"/>
              <a:defRPr/>
            </a:lvl3pPr>
            <a:lvl4pPr marL="1033272" indent="0">
              <a:lnSpc>
                <a:spcPts val="1600"/>
              </a:lnSpc>
              <a:spcBef>
                <a:spcPts val="600"/>
              </a:spcBef>
              <a:spcAft>
                <a:spcPts val="0"/>
              </a:spcAft>
              <a:buFontTx/>
              <a:buNone/>
              <a:defRPr/>
            </a:lvl4pPr>
            <a:lvl5pPr marL="1261872" indent="0">
              <a:lnSpc>
                <a:spcPts val="14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6987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a:t>Click to edit Master title style</a:t>
            </a:r>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a:t>Click icon to add picture</a:t>
            </a:r>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1" i="0" dirty="0"/>
              <a:t>BW </a:t>
            </a:r>
            <a:r>
              <a:rPr lang="en-US" altLang="en-US" sz="700" b="1" i="0" dirty="0" err="1"/>
              <a:t>IntroAgile</a:t>
            </a:r>
            <a:r>
              <a:rPr lang="en-US" altLang="en-US" sz="700" b="1" i="0" dirty="0"/>
              <a:t>-</a:t>
            </a:r>
            <a:r>
              <a:rPr lang="en-US" altLang="en-US" sz="700" b="1" i="0" baseline="0" dirty="0"/>
              <a:t> </a:t>
            </a:r>
            <a:fld id="{321F32AB-3DDB-C54A-A434-42EC1FB733CD}" type="slidenum">
              <a:rPr lang="en-US" altLang="en-US" sz="700" b="1"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1" i="0" baseline="0" dirty="0"/>
          </a:p>
          <a:p>
            <a:pPr algn="l">
              <a:lnSpc>
                <a:spcPct val="100000"/>
              </a:lnSpc>
            </a:pPr>
            <a:r>
              <a:rPr lang="en-US" altLang="en-US" sz="700" b="1" i="0" baseline="0" dirty="0"/>
              <a:t>Summer 2021</a:t>
            </a:r>
          </a:p>
          <a:p>
            <a:pPr algn="l">
              <a:lnSpc>
                <a:spcPct val="100000"/>
              </a:lnSpc>
            </a:pPr>
            <a:endParaRPr lang="en-US" altLang="en-US" sz="700" b="1" i="0" baseline="0" dirty="0"/>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8" name="Picture 7" descr="LL_Logo_alone_blue.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683496" y="6473952"/>
            <a:ext cx="2023269" cy="230071"/>
          </a:xfrm>
          <a:prstGeom prst="rect">
            <a:avLst/>
          </a:prstGeom>
        </p:spPr>
      </p:pic>
      <p:pic>
        <p:nvPicPr>
          <p:cNvPr id="10" name="Picture 2">
            <a:extLst>
              <a:ext uri="{FF2B5EF4-FFF2-40B4-BE49-F238E27FC236}">
                <a16:creationId xmlns:a16="http://schemas.microsoft.com/office/drawing/2014/main" id="{DD982337-22DF-B540-9C7F-56E1DBE6351D}"/>
              </a:ext>
            </a:extLst>
          </p:cNvPr>
          <p:cNvPicPr>
            <a:picLocks noChangeAspect="1" noChangeArrowheads="1"/>
          </p:cNvPicPr>
          <p:nvPr userDrawn="1"/>
        </p:nvPicPr>
        <p:blipFill>
          <a:blip r:embed="rId15"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 id="2147483693" r:id="rId11"/>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hbr.org/video/5686668254001/the-8-types-of-company-cul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otion.so/" TargetMode="External"/><Relationship Id="rId2" Type="http://schemas.openxmlformats.org/officeDocument/2006/relationships/hyperlink" Target="https://trello.com/en-US"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Grp="1" noChangeArrowheads="1"/>
          </p:cNvSpPr>
          <p:nvPr>
            <p:ph type="subTitle" idx="1"/>
          </p:nvPr>
        </p:nvSpPr>
        <p:spPr>
          <a:xfrm>
            <a:off x="2513014" y="1657350"/>
            <a:ext cx="7286625" cy="3200400"/>
          </a:xfrm>
          <a:noFill/>
          <a:ln/>
        </p:spPr>
        <p:txBody>
          <a:bodyPr/>
          <a:lstStyle/>
          <a:p>
            <a:pPr>
              <a:spcAft>
                <a:spcPts val="1000"/>
              </a:spcAft>
            </a:pPr>
            <a:r>
              <a:rPr lang="en-US" sz="3600" dirty="0"/>
              <a:t>Intro to Agile Practice</a:t>
            </a:r>
          </a:p>
          <a:p>
            <a:pPr>
              <a:spcBef>
                <a:spcPts val="1800"/>
              </a:spcBef>
              <a:spcAft>
                <a:spcPts val="1000"/>
              </a:spcAft>
            </a:pPr>
            <a:r>
              <a:rPr lang="en-US" sz="2400" dirty="0"/>
              <a:t>Summer 2021</a:t>
            </a:r>
          </a:p>
        </p:txBody>
      </p:sp>
    </p:spTree>
    <p:extLst>
      <p:ext uri="{BB962C8B-B14F-4D97-AF65-F5344CB8AC3E}">
        <p14:creationId xmlns:p14="http://schemas.microsoft.com/office/powerpoint/2010/main" val="307606538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Life Cycle</a:t>
            </a:r>
          </a:p>
        </p:txBody>
      </p:sp>
      <p:sp>
        <p:nvSpPr>
          <p:cNvPr id="3" name="Content Placeholder 2"/>
          <p:cNvSpPr>
            <a:spLocks noGrp="1"/>
          </p:cNvSpPr>
          <p:nvPr>
            <p:ph idx="1"/>
          </p:nvPr>
        </p:nvSpPr>
        <p:spPr/>
        <p:txBody>
          <a:bodyPr/>
          <a:lstStyle/>
          <a:p>
            <a:r>
              <a:rPr lang="en-US" dirty="0"/>
              <a:t>What the heck is a life cycle?</a:t>
            </a:r>
          </a:p>
          <a:p>
            <a:r>
              <a:rPr lang="en-US" dirty="0"/>
              <a:t>Stages of a life cycle</a:t>
            </a:r>
          </a:p>
          <a:p>
            <a:r>
              <a:rPr lang="en-US" dirty="0"/>
              <a:t>It’s all about requirements (don’t use this at home)</a:t>
            </a:r>
          </a:p>
          <a:p>
            <a:r>
              <a:rPr lang="en-US" dirty="0"/>
              <a:t>Adapting to circumstances</a:t>
            </a:r>
          </a:p>
        </p:txBody>
      </p:sp>
    </p:spTree>
    <p:extLst>
      <p:ext uri="{BB962C8B-B14F-4D97-AF65-F5344CB8AC3E}">
        <p14:creationId xmlns:p14="http://schemas.microsoft.com/office/powerpoint/2010/main" val="49843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Lifecycle?</a:t>
            </a:r>
          </a:p>
        </p:txBody>
      </p:sp>
      <p:sp>
        <p:nvSpPr>
          <p:cNvPr id="3" name="Content Placeholder 2"/>
          <p:cNvSpPr>
            <a:spLocks noGrp="1"/>
          </p:cNvSpPr>
          <p:nvPr>
            <p:ph idx="1"/>
          </p:nvPr>
        </p:nvSpPr>
        <p:spPr/>
        <p:txBody>
          <a:bodyPr/>
          <a:lstStyle/>
          <a:p>
            <a:r>
              <a:rPr lang="en-US" dirty="0"/>
              <a:t>It is a process through which a product (in this case your game mod) is imagined, created, and then tested/used</a:t>
            </a:r>
          </a:p>
          <a:p>
            <a:r>
              <a:rPr lang="en-US" dirty="0"/>
              <a:t>Generally planning a project seems like a linear sequence of steps:</a:t>
            </a:r>
          </a:p>
          <a:p>
            <a:pPr lvl="1"/>
            <a:r>
              <a:rPr lang="en-US" dirty="0"/>
              <a:t>Task is posed: Think of an approach &gt; Gather materials &gt; Do the work &gt; Turn-in</a:t>
            </a:r>
          </a:p>
          <a:p>
            <a:r>
              <a:rPr lang="en-US" dirty="0"/>
              <a:t>This is perfectly fine for a single person, small task</a:t>
            </a:r>
          </a:p>
          <a:p>
            <a:r>
              <a:rPr lang="en-US" dirty="0"/>
              <a:t>But when you are working in a team, </a:t>
            </a:r>
            <a:r>
              <a:rPr lang="en-US" u="sng" dirty="0"/>
              <a:t>especially a virtual team</a:t>
            </a:r>
            <a:r>
              <a:rPr lang="en-US" dirty="0"/>
              <a:t>, organization is hard</a:t>
            </a:r>
          </a:p>
          <a:p>
            <a:r>
              <a:rPr lang="en-US" dirty="0"/>
              <a:t>The Agile process recommends an Iterative and Incremental approach </a:t>
            </a:r>
          </a:p>
          <a:p>
            <a:pPr lvl="1"/>
            <a:r>
              <a:rPr lang="en-US" dirty="0"/>
              <a:t>Iterative means you work in cycles (design a little, build a little, test a little)</a:t>
            </a:r>
          </a:p>
          <a:p>
            <a:pPr lvl="1"/>
            <a:r>
              <a:rPr lang="en-US" dirty="0"/>
              <a:t>Incremental means you break down the task into smaller chunks with a demo at the end of each – we will call an increment a “sprint”</a:t>
            </a:r>
          </a:p>
          <a:p>
            <a:r>
              <a:rPr lang="en-US" dirty="0"/>
              <a:t>For this project you will use an Agile style lifecycle</a:t>
            </a:r>
          </a:p>
          <a:p>
            <a:endParaRPr lang="en-US" dirty="0"/>
          </a:p>
          <a:p>
            <a:pPr marL="0" indent="0">
              <a:buNone/>
            </a:pPr>
            <a:r>
              <a:rPr lang="en-US" dirty="0"/>
              <a:t>Question 3: What are the first tasks you recommend your team tackle?</a:t>
            </a:r>
          </a:p>
        </p:txBody>
      </p:sp>
      <p:pic>
        <p:nvPicPr>
          <p:cNvPr id="4" name="Picture 3"/>
          <p:cNvPicPr>
            <a:picLocks noChangeAspect="1"/>
          </p:cNvPicPr>
          <p:nvPr/>
        </p:nvPicPr>
        <p:blipFill>
          <a:blip r:embed="rId2"/>
          <a:stretch>
            <a:fillRect/>
          </a:stretch>
        </p:blipFill>
        <p:spPr>
          <a:xfrm>
            <a:off x="10437812" y="4899381"/>
            <a:ext cx="1223962" cy="1223962"/>
          </a:xfrm>
          <a:prstGeom prst="rect">
            <a:avLst/>
          </a:prstGeom>
        </p:spPr>
      </p:pic>
    </p:spTree>
    <p:extLst>
      <p:ext uri="{BB962C8B-B14F-4D97-AF65-F5344CB8AC3E}">
        <p14:creationId xmlns:p14="http://schemas.microsoft.com/office/powerpoint/2010/main" val="15301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A Lifecycle</a:t>
            </a:r>
          </a:p>
        </p:txBody>
      </p:sp>
      <p:sp>
        <p:nvSpPr>
          <p:cNvPr id="3" name="Content Placeholder 2"/>
          <p:cNvSpPr>
            <a:spLocks noGrp="1"/>
          </p:cNvSpPr>
          <p:nvPr>
            <p:ph idx="1"/>
          </p:nvPr>
        </p:nvSpPr>
        <p:spPr/>
        <p:txBody>
          <a:bodyPr/>
          <a:lstStyle/>
          <a:p>
            <a:r>
              <a:rPr lang="en-US" dirty="0"/>
              <a:t>Every project has stages, if you generally adhere to the same stages for multiple projects you can consider them lifecycle stages</a:t>
            </a:r>
          </a:p>
          <a:p>
            <a:pPr lvl="1"/>
            <a:r>
              <a:rPr lang="en-US" dirty="0"/>
              <a:t>Example: Analyze, Design, Build, Test, Deliver</a:t>
            </a:r>
          </a:p>
          <a:p>
            <a:r>
              <a:rPr lang="en-US" dirty="0"/>
              <a:t>You can measure the change in different attributes per stage</a:t>
            </a:r>
          </a:p>
          <a:p>
            <a:r>
              <a:rPr lang="en-US" dirty="0"/>
              <a:t>Attributes could include: Level of Effort, Time, Flexibility, Change, Customer Interaction, …</a:t>
            </a:r>
          </a:p>
          <a:p>
            <a:r>
              <a:rPr lang="en-US" dirty="0"/>
              <a:t>For our game mod effort we will have only a few short stages:</a:t>
            </a:r>
          </a:p>
          <a:p>
            <a:pPr marL="626364" lvl="1" indent="-342900">
              <a:buFont typeface="+mj-lt"/>
              <a:buAutoNum type="arabicPeriod"/>
            </a:pPr>
            <a:r>
              <a:rPr lang="en-US" dirty="0"/>
              <a:t>Analysis</a:t>
            </a:r>
          </a:p>
          <a:p>
            <a:pPr marL="626364" lvl="1" indent="-342900">
              <a:buFont typeface="+mj-lt"/>
              <a:buAutoNum type="arabicPeriod"/>
            </a:pPr>
            <a:r>
              <a:rPr lang="en-US" dirty="0"/>
              <a:t>Design</a:t>
            </a:r>
          </a:p>
          <a:p>
            <a:pPr marL="626364" lvl="1" indent="-342900">
              <a:buFont typeface="+mj-lt"/>
              <a:buAutoNum type="arabicPeriod"/>
            </a:pPr>
            <a:r>
              <a:rPr lang="en-US" dirty="0"/>
              <a:t>Development / Test</a:t>
            </a:r>
          </a:p>
          <a:p>
            <a:pPr marL="626364" lvl="1" indent="-342900">
              <a:buFont typeface="+mj-lt"/>
              <a:buAutoNum type="arabicPeriod"/>
            </a:pPr>
            <a:r>
              <a:rPr lang="en-US" dirty="0"/>
              <a:t>Demo </a:t>
            </a:r>
          </a:p>
          <a:p>
            <a:pPr marL="283464" lvl="1" indent="0">
              <a:buNone/>
            </a:pPr>
            <a:endParaRPr lang="en-US" dirty="0"/>
          </a:p>
          <a:p>
            <a:pPr marL="283464" lvl="1" indent="0">
              <a:buNone/>
            </a:pPr>
            <a:r>
              <a:rPr lang="en-US" dirty="0"/>
              <a:t>Question 4: which stage will require the most team collaboration? </a:t>
            </a:r>
          </a:p>
        </p:txBody>
      </p:sp>
      <p:pic>
        <p:nvPicPr>
          <p:cNvPr id="4" name="Picture 3"/>
          <p:cNvPicPr>
            <a:picLocks noChangeAspect="1"/>
          </p:cNvPicPr>
          <p:nvPr/>
        </p:nvPicPr>
        <p:blipFill>
          <a:blip r:embed="rId2"/>
          <a:stretch>
            <a:fillRect/>
          </a:stretch>
        </p:blipFill>
        <p:spPr>
          <a:xfrm>
            <a:off x="10437812" y="4899381"/>
            <a:ext cx="1223962" cy="1223962"/>
          </a:xfrm>
          <a:prstGeom prst="rect">
            <a:avLst/>
          </a:prstGeom>
        </p:spPr>
      </p:pic>
    </p:spTree>
    <p:extLst>
      <p:ext uri="{BB962C8B-B14F-4D97-AF65-F5344CB8AC3E}">
        <p14:creationId xmlns:p14="http://schemas.microsoft.com/office/powerpoint/2010/main" val="92967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All About Requirements…</a:t>
            </a:r>
          </a:p>
        </p:txBody>
      </p:sp>
      <p:sp>
        <p:nvSpPr>
          <p:cNvPr id="3" name="Content Placeholder 2"/>
          <p:cNvSpPr>
            <a:spLocks noGrp="1"/>
          </p:cNvSpPr>
          <p:nvPr>
            <p:ph idx="1"/>
          </p:nvPr>
        </p:nvSpPr>
        <p:spPr>
          <a:xfrm>
            <a:off x="633819" y="1143000"/>
            <a:ext cx="10921187" cy="4828032"/>
          </a:xfrm>
        </p:spPr>
        <p:txBody>
          <a:bodyPr/>
          <a:lstStyle/>
          <a:p>
            <a:r>
              <a:rPr lang="en-US" dirty="0"/>
              <a:t>In an ideal world what you’re asked to do is clear, concise, doesn’t change, and everyone understands it the same way</a:t>
            </a:r>
          </a:p>
          <a:p>
            <a:r>
              <a:rPr lang="en-US" dirty="0"/>
              <a:t>Unfortunately in real life situations change, and people interpret things differently</a:t>
            </a:r>
          </a:p>
          <a:p>
            <a:pPr lvl="1"/>
            <a:r>
              <a:rPr lang="en-US" dirty="0"/>
              <a:t>Sometimes customers don’t even know WHAT they want… they just have a need</a:t>
            </a:r>
          </a:p>
          <a:p>
            <a:pPr lvl="1"/>
            <a:r>
              <a:rPr lang="en-US" dirty="0"/>
              <a:t>“Overcome by events” happens all the time</a:t>
            </a:r>
          </a:p>
          <a:p>
            <a:pPr lvl="1"/>
            <a:r>
              <a:rPr lang="en-US" dirty="0"/>
              <a:t>Or, what they need now, isn’t what they need after the project starts</a:t>
            </a:r>
          </a:p>
          <a:p>
            <a:r>
              <a:rPr lang="en-US" dirty="0"/>
              <a:t>Requirements are a statement of what you’re being asked to do</a:t>
            </a:r>
          </a:p>
          <a:p>
            <a:pPr lvl="1"/>
            <a:r>
              <a:rPr lang="en-US" dirty="0"/>
              <a:t>Examples: Problem statement, What “done” means, If there are any risks or loopholes</a:t>
            </a:r>
          </a:p>
          <a:p>
            <a:r>
              <a:rPr lang="en-US" dirty="0"/>
              <a:t>Agile is designed to embrace change, however to understand change, you need to document before and after</a:t>
            </a:r>
          </a:p>
          <a:p>
            <a:pPr lvl="1"/>
            <a:r>
              <a:rPr lang="en-US" dirty="0"/>
              <a:t>Always, ALWAYS, get the requirements in writing, or write them yourself and check with the sponsor/customer</a:t>
            </a:r>
          </a:p>
          <a:p>
            <a:r>
              <a:rPr lang="en-US" dirty="0"/>
              <a:t>If your parents ask you to clean your room, does shoving everything under the bed meet the requirement? </a:t>
            </a:r>
          </a:p>
          <a:p>
            <a:pPr lvl="1"/>
            <a:r>
              <a:rPr lang="en-US" dirty="0"/>
              <a:t>If it’s “implied” that you need to do laundry, would it help to have that expressly stated?</a:t>
            </a:r>
          </a:p>
        </p:txBody>
      </p:sp>
    </p:spTree>
    <p:extLst>
      <p:ext uri="{BB962C8B-B14F-4D97-AF65-F5344CB8AC3E}">
        <p14:creationId xmlns:p14="http://schemas.microsoft.com/office/powerpoint/2010/main" val="185132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Circumstance</a:t>
            </a:r>
          </a:p>
        </p:txBody>
      </p:sp>
      <p:sp>
        <p:nvSpPr>
          <p:cNvPr id="3" name="Content Placeholder 2"/>
          <p:cNvSpPr>
            <a:spLocks noGrp="1"/>
          </p:cNvSpPr>
          <p:nvPr>
            <p:ph idx="1"/>
          </p:nvPr>
        </p:nvSpPr>
        <p:spPr>
          <a:xfrm>
            <a:off x="633819" y="990600"/>
            <a:ext cx="10921187" cy="5334000"/>
          </a:xfrm>
        </p:spPr>
        <p:txBody>
          <a:bodyPr/>
          <a:lstStyle/>
          <a:p>
            <a:r>
              <a:rPr lang="en-US" dirty="0"/>
              <a:t>Writing good requirements is both a science and an art</a:t>
            </a:r>
          </a:p>
          <a:p>
            <a:r>
              <a:rPr lang="en-US" dirty="0"/>
              <a:t>Requirements should be captured in a “tree” format with no more than 7 – 10 top level requirements</a:t>
            </a:r>
          </a:p>
          <a:p>
            <a:pPr lvl="1"/>
            <a:r>
              <a:rPr lang="en-US" dirty="0"/>
              <a:t>A top level room cleaning requirement: “Your room should look clean”</a:t>
            </a:r>
          </a:p>
          <a:p>
            <a:pPr lvl="2"/>
            <a:r>
              <a:rPr lang="en-US" dirty="0"/>
              <a:t>Sub requirement: No clothes on the floor</a:t>
            </a:r>
          </a:p>
          <a:p>
            <a:pPr lvl="2"/>
            <a:r>
              <a:rPr lang="en-US" dirty="0"/>
              <a:t>Sub requirement: Nothing hidden under the bed</a:t>
            </a:r>
          </a:p>
          <a:p>
            <a:pPr lvl="2"/>
            <a:r>
              <a:rPr lang="en-US" dirty="0"/>
              <a:t>Sub requirement: Floor must be vacuumed</a:t>
            </a:r>
          </a:p>
          <a:p>
            <a:pPr lvl="2"/>
            <a:r>
              <a:rPr lang="en-US" dirty="0"/>
              <a:t>Sub requirement: Shelves must be free of dust</a:t>
            </a:r>
          </a:p>
          <a:p>
            <a:r>
              <a:rPr lang="en-US" dirty="0"/>
              <a:t>How you choose to meet the requirements is usually up to you: however there might be constraints</a:t>
            </a:r>
          </a:p>
          <a:p>
            <a:pPr lvl="1"/>
            <a:r>
              <a:rPr lang="en-US" dirty="0"/>
              <a:t>Throwing everything in the room out the window might make it clean, but there’s probably a constraint or assumption that negates that</a:t>
            </a:r>
          </a:p>
          <a:p>
            <a:r>
              <a:rPr lang="en-US" dirty="0"/>
              <a:t>While it would be nice to get everything in writing all the time, it’s impractical and time consuming</a:t>
            </a:r>
          </a:p>
          <a:p>
            <a:r>
              <a:rPr lang="en-US" dirty="0"/>
              <a:t>Adapt to circumstances by reaching agreement with the sponsor before you start</a:t>
            </a:r>
          </a:p>
          <a:p>
            <a:pPr lvl="1"/>
            <a:r>
              <a:rPr lang="en-US" dirty="0"/>
              <a:t>Minimum: Ensure that you both have a common understanding of what “done” means</a:t>
            </a:r>
          </a:p>
        </p:txBody>
      </p:sp>
      <p:sp>
        <p:nvSpPr>
          <p:cNvPr id="4" name="Rounded Rectangle 3"/>
          <p:cNvSpPr/>
          <p:nvPr/>
        </p:nvSpPr>
        <p:spPr bwMode="auto">
          <a:xfrm>
            <a:off x="10361612" y="1981200"/>
            <a:ext cx="304800" cy="22860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R</a:t>
            </a:r>
          </a:p>
        </p:txBody>
      </p:sp>
      <p:sp>
        <p:nvSpPr>
          <p:cNvPr id="5" name="Rounded Rectangle 4"/>
          <p:cNvSpPr/>
          <p:nvPr/>
        </p:nvSpPr>
        <p:spPr bwMode="auto">
          <a:xfrm>
            <a:off x="9904412" y="2438400"/>
            <a:ext cx="228600" cy="2286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110" charset="0"/>
              </a:rPr>
              <a:t>r1</a:t>
            </a:r>
          </a:p>
        </p:txBody>
      </p:sp>
      <p:sp>
        <p:nvSpPr>
          <p:cNvPr id="6" name="Rounded Rectangle 5"/>
          <p:cNvSpPr/>
          <p:nvPr/>
        </p:nvSpPr>
        <p:spPr bwMode="auto">
          <a:xfrm>
            <a:off x="10247312" y="2438400"/>
            <a:ext cx="228600" cy="2286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110" charset="0"/>
              </a:rPr>
              <a:t>r2</a:t>
            </a:r>
          </a:p>
        </p:txBody>
      </p:sp>
      <p:sp>
        <p:nvSpPr>
          <p:cNvPr id="7" name="Rounded Rectangle 6"/>
          <p:cNvSpPr/>
          <p:nvPr/>
        </p:nvSpPr>
        <p:spPr bwMode="auto">
          <a:xfrm>
            <a:off x="11097806" y="2438400"/>
            <a:ext cx="228600" cy="2286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110" charset="0"/>
              </a:rPr>
              <a:t>r4</a:t>
            </a:r>
          </a:p>
        </p:txBody>
      </p:sp>
      <p:sp>
        <p:nvSpPr>
          <p:cNvPr id="8" name="Rounded Rectangle 7"/>
          <p:cNvSpPr/>
          <p:nvPr/>
        </p:nvSpPr>
        <p:spPr bwMode="auto">
          <a:xfrm>
            <a:off x="11440706" y="2438400"/>
            <a:ext cx="228600" cy="2286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110" charset="0"/>
              </a:rPr>
              <a:t>r5</a:t>
            </a:r>
          </a:p>
        </p:txBody>
      </p:sp>
      <p:sp>
        <p:nvSpPr>
          <p:cNvPr id="9" name="Rounded Rectangle 8"/>
          <p:cNvSpPr/>
          <p:nvPr/>
        </p:nvSpPr>
        <p:spPr bwMode="auto">
          <a:xfrm>
            <a:off x="10763241" y="2438400"/>
            <a:ext cx="228600" cy="228600"/>
          </a:xfrm>
          <a:prstGeom prst="round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pitchFamily="-110" charset="0"/>
              </a:rPr>
              <a:t>r3</a:t>
            </a:r>
          </a:p>
        </p:txBody>
      </p:sp>
      <p:sp>
        <p:nvSpPr>
          <p:cNvPr id="10" name="Rounded Rectangle 9"/>
          <p:cNvSpPr/>
          <p:nvPr/>
        </p:nvSpPr>
        <p:spPr bwMode="auto">
          <a:xfrm>
            <a:off x="10247312" y="2971800"/>
            <a:ext cx="228600" cy="228600"/>
          </a:xfrm>
          <a:prstGeom prst="roundRect">
            <a:avLst/>
          </a:prstGeom>
          <a:solidFill>
            <a:schemeClr val="accent5">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a:ln>
                  <a:noFill/>
                </a:ln>
                <a:solidFill>
                  <a:schemeClr val="bg1"/>
                </a:solidFill>
                <a:effectLst/>
                <a:latin typeface="Arial" pitchFamily="-110" charset="0"/>
              </a:rPr>
              <a:t>r22</a:t>
            </a:r>
          </a:p>
        </p:txBody>
      </p:sp>
      <p:sp>
        <p:nvSpPr>
          <p:cNvPr id="11" name="Rounded Rectangle 10"/>
          <p:cNvSpPr/>
          <p:nvPr/>
        </p:nvSpPr>
        <p:spPr bwMode="auto">
          <a:xfrm>
            <a:off x="10590212" y="2971800"/>
            <a:ext cx="228600" cy="228600"/>
          </a:xfrm>
          <a:prstGeom prst="roundRect">
            <a:avLst/>
          </a:prstGeom>
          <a:solidFill>
            <a:schemeClr val="accent5">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a:ln>
                  <a:noFill/>
                </a:ln>
                <a:solidFill>
                  <a:schemeClr val="bg1"/>
                </a:solidFill>
                <a:effectLst/>
                <a:latin typeface="Arial" pitchFamily="-110" charset="0"/>
              </a:rPr>
              <a:t>r23</a:t>
            </a:r>
          </a:p>
        </p:txBody>
      </p:sp>
      <p:sp>
        <p:nvSpPr>
          <p:cNvPr id="12" name="Rounded Rectangle 11"/>
          <p:cNvSpPr/>
          <p:nvPr/>
        </p:nvSpPr>
        <p:spPr bwMode="auto">
          <a:xfrm>
            <a:off x="9912747" y="2971800"/>
            <a:ext cx="228600" cy="228600"/>
          </a:xfrm>
          <a:prstGeom prst="roundRect">
            <a:avLst/>
          </a:prstGeom>
          <a:solidFill>
            <a:schemeClr val="accent5">
              <a:lumMod val="5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a:ln>
                  <a:noFill/>
                </a:ln>
                <a:solidFill>
                  <a:schemeClr val="bg1"/>
                </a:solidFill>
                <a:effectLst/>
                <a:latin typeface="Arial" pitchFamily="-110" charset="0"/>
              </a:rPr>
              <a:t>r21</a:t>
            </a:r>
          </a:p>
        </p:txBody>
      </p:sp>
      <p:cxnSp>
        <p:nvCxnSpPr>
          <p:cNvPr id="14" name="Straight Connector 13"/>
          <p:cNvCxnSpPr>
            <a:stCxn id="4" idx="2"/>
            <a:endCxn id="5" idx="0"/>
          </p:cNvCxnSpPr>
          <p:nvPr/>
        </p:nvCxnSpPr>
        <p:spPr bwMode="auto">
          <a:xfrm flipH="1">
            <a:off x="10018712" y="2209800"/>
            <a:ext cx="495300"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Straight Connector 17"/>
          <p:cNvCxnSpPr>
            <a:stCxn id="4" idx="2"/>
            <a:endCxn id="6" idx="0"/>
          </p:cNvCxnSpPr>
          <p:nvPr/>
        </p:nvCxnSpPr>
        <p:spPr bwMode="auto">
          <a:xfrm flipH="1">
            <a:off x="10361612" y="2209800"/>
            <a:ext cx="152400"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Straight Connector 19"/>
          <p:cNvCxnSpPr>
            <a:endCxn id="9" idx="0"/>
          </p:cNvCxnSpPr>
          <p:nvPr/>
        </p:nvCxnSpPr>
        <p:spPr bwMode="auto">
          <a:xfrm>
            <a:off x="10514012" y="2209800"/>
            <a:ext cx="363529"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2" name="Straight Connector 21"/>
          <p:cNvCxnSpPr>
            <a:stCxn id="4" idx="2"/>
            <a:endCxn id="8" idx="0"/>
          </p:cNvCxnSpPr>
          <p:nvPr/>
        </p:nvCxnSpPr>
        <p:spPr bwMode="auto">
          <a:xfrm>
            <a:off x="10514012" y="2209800"/>
            <a:ext cx="1040994"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4" name="Straight Connector 23"/>
          <p:cNvCxnSpPr>
            <a:endCxn id="7" idx="0"/>
          </p:cNvCxnSpPr>
          <p:nvPr/>
        </p:nvCxnSpPr>
        <p:spPr bwMode="auto">
          <a:xfrm>
            <a:off x="10514012" y="2209800"/>
            <a:ext cx="698094"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Straight Connector 25"/>
          <p:cNvCxnSpPr>
            <a:stCxn id="6" idx="2"/>
            <a:endCxn id="12" idx="0"/>
          </p:cNvCxnSpPr>
          <p:nvPr/>
        </p:nvCxnSpPr>
        <p:spPr bwMode="auto">
          <a:xfrm flipH="1">
            <a:off x="10027047" y="2667000"/>
            <a:ext cx="334565"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8" name="Straight Connector 27"/>
          <p:cNvCxnSpPr>
            <a:stCxn id="6" idx="2"/>
            <a:endCxn id="10" idx="0"/>
          </p:cNvCxnSpPr>
          <p:nvPr/>
        </p:nvCxnSpPr>
        <p:spPr bwMode="auto">
          <a:xfrm>
            <a:off x="10361612" y="2667000"/>
            <a:ext cx="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p:cNvCxnSpPr>
            <a:stCxn id="6" idx="2"/>
            <a:endCxn id="11" idx="0"/>
          </p:cNvCxnSpPr>
          <p:nvPr/>
        </p:nvCxnSpPr>
        <p:spPr bwMode="auto">
          <a:xfrm>
            <a:off x="10361612" y="2667000"/>
            <a:ext cx="342900" cy="30480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1" name="TextBox 30"/>
          <p:cNvSpPr txBox="1"/>
          <p:nvPr/>
        </p:nvSpPr>
        <p:spPr>
          <a:xfrm>
            <a:off x="10666412" y="1833890"/>
            <a:ext cx="1498194" cy="523220"/>
          </a:xfrm>
          <a:prstGeom prst="rect">
            <a:avLst/>
          </a:prstGeom>
          <a:noFill/>
        </p:spPr>
        <p:txBody>
          <a:bodyPr wrap="square" rtlCol="0">
            <a:spAutoFit/>
          </a:bodyPr>
          <a:lstStyle/>
          <a:p>
            <a:pPr algn="ctr"/>
            <a:r>
              <a:rPr lang="en-US" sz="1400" b="1" dirty="0"/>
              <a:t>Requirements “Tree”</a:t>
            </a:r>
          </a:p>
        </p:txBody>
      </p:sp>
      <p:sp>
        <p:nvSpPr>
          <p:cNvPr id="32" name="TextBox 31"/>
          <p:cNvSpPr txBox="1"/>
          <p:nvPr/>
        </p:nvSpPr>
        <p:spPr>
          <a:xfrm>
            <a:off x="9681503" y="2649120"/>
            <a:ext cx="527709" cy="184666"/>
          </a:xfrm>
          <a:prstGeom prst="rect">
            <a:avLst/>
          </a:prstGeom>
          <a:noFill/>
        </p:spPr>
        <p:txBody>
          <a:bodyPr wrap="none" rtlCol="0">
            <a:spAutoFit/>
          </a:bodyPr>
          <a:lstStyle/>
          <a:p>
            <a:pPr algn="ctr"/>
            <a:r>
              <a:rPr lang="en-US" sz="600" b="1" dirty="0"/>
              <a:t>hardware</a:t>
            </a:r>
          </a:p>
        </p:txBody>
      </p:sp>
      <p:sp>
        <p:nvSpPr>
          <p:cNvPr id="33" name="TextBox 32"/>
          <p:cNvSpPr txBox="1"/>
          <p:nvPr/>
        </p:nvSpPr>
        <p:spPr>
          <a:xfrm>
            <a:off x="10110581" y="3200400"/>
            <a:ext cx="502062" cy="184666"/>
          </a:xfrm>
          <a:prstGeom prst="rect">
            <a:avLst/>
          </a:prstGeom>
          <a:noFill/>
        </p:spPr>
        <p:txBody>
          <a:bodyPr wrap="none" rtlCol="0">
            <a:spAutoFit/>
          </a:bodyPr>
          <a:lstStyle/>
          <a:p>
            <a:pPr algn="ctr"/>
            <a:r>
              <a:rPr lang="en-US" sz="600" b="1" dirty="0"/>
              <a:t>software</a:t>
            </a:r>
          </a:p>
        </p:txBody>
      </p:sp>
      <p:sp>
        <p:nvSpPr>
          <p:cNvPr id="34" name="TextBox 33"/>
          <p:cNvSpPr txBox="1"/>
          <p:nvPr/>
        </p:nvSpPr>
        <p:spPr>
          <a:xfrm>
            <a:off x="10534257" y="2654014"/>
            <a:ext cx="479618" cy="184666"/>
          </a:xfrm>
          <a:prstGeom prst="rect">
            <a:avLst/>
          </a:prstGeom>
          <a:noFill/>
        </p:spPr>
        <p:txBody>
          <a:bodyPr wrap="none" rtlCol="0">
            <a:spAutoFit/>
          </a:bodyPr>
          <a:lstStyle/>
          <a:p>
            <a:pPr algn="ctr"/>
            <a:r>
              <a:rPr lang="en-US" sz="600" b="1" dirty="0"/>
              <a:t>network</a:t>
            </a:r>
          </a:p>
        </p:txBody>
      </p:sp>
      <p:sp>
        <p:nvSpPr>
          <p:cNvPr id="35" name="TextBox 34"/>
          <p:cNvSpPr txBox="1"/>
          <p:nvPr/>
        </p:nvSpPr>
        <p:spPr>
          <a:xfrm>
            <a:off x="10959964" y="2663853"/>
            <a:ext cx="481222" cy="184666"/>
          </a:xfrm>
          <a:prstGeom prst="rect">
            <a:avLst/>
          </a:prstGeom>
          <a:noFill/>
        </p:spPr>
        <p:txBody>
          <a:bodyPr wrap="none" rtlCol="0">
            <a:spAutoFit/>
          </a:bodyPr>
          <a:lstStyle/>
          <a:p>
            <a:pPr algn="ctr"/>
            <a:r>
              <a:rPr lang="en-US" sz="600" b="1" dirty="0"/>
              <a:t>security</a:t>
            </a:r>
          </a:p>
        </p:txBody>
      </p:sp>
      <p:sp>
        <p:nvSpPr>
          <p:cNvPr id="36" name="TextBox 35"/>
          <p:cNvSpPr txBox="1"/>
          <p:nvPr/>
        </p:nvSpPr>
        <p:spPr>
          <a:xfrm>
            <a:off x="11336365" y="2663853"/>
            <a:ext cx="700834" cy="184666"/>
          </a:xfrm>
          <a:prstGeom prst="rect">
            <a:avLst/>
          </a:prstGeom>
          <a:noFill/>
        </p:spPr>
        <p:txBody>
          <a:bodyPr wrap="none" rtlCol="0">
            <a:spAutoFit/>
          </a:bodyPr>
          <a:lstStyle/>
          <a:p>
            <a:pPr algn="ctr"/>
            <a:r>
              <a:rPr lang="en-US" sz="600" b="1" dirty="0"/>
              <a:t>user interface</a:t>
            </a:r>
          </a:p>
        </p:txBody>
      </p:sp>
    </p:spTree>
    <p:extLst>
      <p:ext uri="{BB962C8B-B14F-4D97-AF65-F5344CB8AC3E}">
        <p14:creationId xmlns:p14="http://schemas.microsoft.com/office/powerpoint/2010/main" val="117740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solidFill>
                  <a:schemeClr val="bg2"/>
                </a:solidFill>
              </a:rPr>
              <a:t>Introduction to Agile</a:t>
            </a:r>
          </a:p>
          <a:p>
            <a:r>
              <a:rPr lang="en-US" dirty="0">
                <a:solidFill>
                  <a:schemeClr val="bg2"/>
                </a:solidFill>
              </a:rPr>
              <a:t>Picking a Life Cycle</a:t>
            </a:r>
          </a:p>
          <a:p>
            <a:r>
              <a:rPr lang="en-US" dirty="0">
                <a:solidFill>
                  <a:schemeClr val="accent1"/>
                </a:solidFill>
              </a:rPr>
              <a:t>Roles and Teams in an Agile Environment</a:t>
            </a:r>
          </a:p>
          <a:p>
            <a:r>
              <a:rPr lang="en-US" dirty="0"/>
              <a:t>Agile practices</a:t>
            </a:r>
          </a:p>
          <a:p>
            <a:r>
              <a:rPr lang="en-US" dirty="0"/>
              <a:t>The Importance of Culture</a:t>
            </a:r>
          </a:p>
          <a:p>
            <a:endParaRPr lang="en-US" dirty="0"/>
          </a:p>
        </p:txBody>
      </p:sp>
    </p:spTree>
    <p:extLst>
      <p:ext uri="{BB962C8B-B14F-4D97-AF65-F5344CB8AC3E}">
        <p14:creationId xmlns:p14="http://schemas.microsoft.com/office/powerpoint/2010/main" val="342318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Teams in an Agile Environment</a:t>
            </a:r>
          </a:p>
        </p:txBody>
      </p:sp>
      <p:sp>
        <p:nvSpPr>
          <p:cNvPr id="3" name="Content Placeholder 2"/>
          <p:cNvSpPr>
            <a:spLocks noGrp="1"/>
          </p:cNvSpPr>
          <p:nvPr>
            <p:ph idx="1"/>
          </p:nvPr>
        </p:nvSpPr>
        <p:spPr/>
        <p:txBody>
          <a:bodyPr/>
          <a:lstStyle/>
          <a:p>
            <a:r>
              <a:rPr lang="en-US" dirty="0"/>
              <a:t>The Agile Mindset</a:t>
            </a:r>
          </a:p>
          <a:p>
            <a:r>
              <a:rPr lang="en-US" dirty="0"/>
              <a:t>Servant Leadership</a:t>
            </a:r>
          </a:p>
          <a:p>
            <a:r>
              <a:rPr lang="en-US" dirty="0"/>
              <a:t>What being a leader really means</a:t>
            </a:r>
          </a:p>
          <a:p>
            <a:r>
              <a:rPr lang="en-US" dirty="0"/>
              <a:t>The Agile Team</a:t>
            </a:r>
          </a:p>
          <a:p>
            <a:r>
              <a:rPr lang="en-US" dirty="0"/>
              <a:t>Fighting against linear thinking (hint: it’s all about risk)</a:t>
            </a:r>
          </a:p>
        </p:txBody>
      </p:sp>
    </p:spTree>
    <p:extLst>
      <p:ext uri="{BB962C8B-B14F-4D97-AF65-F5344CB8AC3E}">
        <p14:creationId xmlns:p14="http://schemas.microsoft.com/office/powerpoint/2010/main" val="369812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Mindset</a:t>
            </a:r>
          </a:p>
        </p:txBody>
      </p:sp>
      <p:sp>
        <p:nvSpPr>
          <p:cNvPr id="3" name="Content Placeholder 2"/>
          <p:cNvSpPr>
            <a:spLocks noGrp="1"/>
          </p:cNvSpPr>
          <p:nvPr>
            <p:ph idx="1"/>
          </p:nvPr>
        </p:nvSpPr>
        <p:spPr/>
        <p:txBody>
          <a:bodyPr/>
          <a:lstStyle/>
          <a:p>
            <a:r>
              <a:rPr lang="en-US" dirty="0"/>
              <a:t>Applying Agile means you’re ready and responsive to change</a:t>
            </a:r>
          </a:p>
          <a:p>
            <a:pPr lvl="1"/>
            <a:r>
              <a:rPr lang="en-US" dirty="0"/>
              <a:t>It means you bite off work in small manageable chunks (Sprints)</a:t>
            </a:r>
          </a:p>
          <a:p>
            <a:pPr lvl="1"/>
            <a:r>
              <a:rPr lang="en-US" dirty="0"/>
              <a:t>You test that chunk and feel good about making progress before moving on</a:t>
            </a:r>
          </a:p>
          <a:p>
            <a:r>
              <a:rPr lang="en-US" dirty="0"/>
              <a:t>But to apply Agile means you need to be consistent, to be consistent you need to keep an Agile Mindset:</a:t>
            </a:r>
          </a:p>
          <a:p>
            <a:pPr marL="626364" lvl="1" indent="-342900">
              <a:buFont typeface="+mj-lt"/>
              <a:buAutoNum type="arabicPeriod"/>
            </a:pPr>
            <a:r>
              <a:rPr lang="en-US" dirty="0"/>
              <a:t>Break the project down into tasks; decide on what “done” means for that task and how you can demonstrate it</a:t>
            </a:r>
          </a:p>
          <a:p>
            <a:pPr marL="626364" lvl="1" indent="-342900">
              <a:buFont typeface="+mj-lt"/>
              <a:buAutoNum type="arabicPeriod"/>
            </a:pPr>
            <a:r>
              <a:rPr lang="en-US" dirty="0"/>
              <a:t>Check in with your team regularly, check in with your customer too, but less frequently</a:t>
            </a:r>
          </a:p>
          <a:p>
            <a:pPr marL="626364" lvl="1" indent="-342900">
              <a:buFont typeface="+mj-lt"/>
              <a:buAutoNum type="arabicPeriod"/>
            </a:pPr>
            <a:r>
              <a:rPr lang="en-US" dirty="0"/>
              <a:t>Be open: tell people when things are hard, and when they’re easy</a:t>
            </a:r>
          </a:p>
          <a:p>
            <a:pPr marL="626364" lvl="1" indent="-342900">
              <a:buFont typeface="+mj-lt"/>
              <a:buAutoNum type="arabicPeriod"/>
            </a:pPr>
            <a:r>
              <a:rPr lang="en-US" dirty="0"/>
              <a:t>Prioritize the important stuff, get it done because other things depend on it</a:t>
            </a:r>
          </a:p>
          <a:p>
            <a:pPr marL="626364" lvl="1" indent="-342900">
              <a:buFont typeface="+mj-lt"/>
              <a:buAutoNum type="arabicPeriod"/>
            </a:pPr>
            <a:r>
              <a:rPr lang="en-US" dirty="0"/>
              <a:t>Depend on people to do their jobs, and if you need help ask for it</a:t>
            </a:r>
          </a:p>
          <a:p>
            <a:r>
              <a:rPr lang="en-US" dirty="0"/>
              <a:t>The goal is for all stakeholders to have a common understanding, reduce confusion, and time consuming cross-talk</a:t>
            </a:r>
          </a:p>
        </p:txBody>
      </p:sp>
      <p:sp>
        <p:nvSpPr>
          <p:cNvPr id="4" name="Rectangle 3"/>
          <p:cNvSpPr/>
          <p:nvPr/>
        </p:nvSpPr>
        <p:spPr bwMode="auto">
          <a:xfrm>
            <a:off x="531812" y="5715000"/>
            <a:ext cx="11201400" cy="5334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Agile takes discipline,</a:t>
            </a:r>
            <a:r>
              <a:rPr kumimoji="0" lang="en-US" sz="1400" b="1" i="0" u="none" strike="noStrike" cap="none" normalizeH="0" dirty="0">
                <a:ln>
                  <a:noFill/>
                </a:ln>
                <a:solidFill>
                  <a:schemeClr val="tx1"/>
                </a:solidFill>
                <a:effectLst/>
                <a:latin typeface="Arial" pitchFamily="-110" charset="0"/>
              </a:rPr>
              <a:t> but once you start it becomes easy to keep up: visibility is your friend, meetings should be often and short</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326633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Servant Leadership</a:t>
            </a:r>
          </a:p>
        </p:txBody>
      </p:sp>
      <p:sp>
        <p:nvSpPr>
          <p:cNvPr id="3" name="Content Placeholder 2"/>
          <p:cNvSpPr>
            <a:spLocks noGrp="1"/>
          </p:cNvSpPr>
          <p:nvPr>
            <p:ph idx="1"/>
          </p:nvPr>
        </p:nvSpPr>
        <p:spPr/>
        <p:txBody>
          <a:bodyPr/>
          <a:lstStyle/>
          <a:p>
            <a:r>
              <a:rPr lang="en-US" dirty="0"/>
              <a:t>A servant leader takes on tasks to enable their team to focus on their job</a:t>
            </a:r>
          </a:p>
          <a:p>
            <a:r>
              <a:rPr lang="en-US" dirty="0"/>
              <a:t>Big or small, a leader should be the one ensuring that a team’s basic needs are met:</a:t>
            </a:r>
          </a:p>
          <a:p>
            <a:pPr lvl="1"/>
            <a:r>
              <a:rPr lang="en-US" dirty="0"/>
              <a:t>Getting the space and tools to do the work</a:t>
            </a:r>
          </a:p>
          <a:p>
            <a:pPr lvl="1"/>
            <a:r>
              <a:rPr lang="en-US" dirty="0"/>
              <a:t>Setting up schedules and time to meet</a:t>
            </a:r>
          </a:p>
          <a:p>
            <a:pPr lvl="1"/>
            <a:r>
              <a:rPr lang="en-US" dirty="0"/>
              <a:t>Listening to team members ideas and complaints</a:t>
            </a:r>
          </a:p>
          <a:p>
            <a:pPr lvl="1"/>
            <a:r>
              <a:rPr lang="en-US" dirty="0"/>
              <a:t>Keeping everyone focused on the goal</a:t>
            </a:r>
          </a:p>
          <a:p>
            <a:pPr lvl="1"/>
            <a:r>
              <a:rPr lang="en-US" dirty="0"/>
              <a:t>Running interference from outside distractions and demands</a:t>
            </a:r>
          </a:p>
          <a:p>
            <a:r>
              <a:rPr lang="en-US" dirty="0"/>
              <a:t>Big or small, the leader should be the one people turn to when they are distracted from the task</a:t>
            </a:r>
          </a:p>
          <a:p>
            <a:r>
              <a:rPr lang="en-US" dirty="0"/>
              <a:t>It’s hard, as a leader you will be constantly distracted and STILL have your own work to do at the end of the day</a:t>
            </a:r>
          </a:p>
          <a:p>
            <a:r>
              <a:rPr lang="en-US" dirty="0"/>
              <a:t>Key: a good leader doesn’t “Manage Coordination” they “Facilitate Cooperation”</a:t>
            </a:r>
          </a:p>
          <a:p>
            <a:endParaRPr lang="en-US" dirty="0"/>
          </a:p>
        </p:txBody>
      </p:sp>
      <p:sp>
        <p:nvSpPr>
          <p:cNvPr id="4" name="Rectangle 3"/>
          <p:cNvSpPr/>
          <p:nvPr/>
        </p:nvSpPr>
        <p:spPr bwMode="auto">
          <a:xfrm>
            <a:off x="531812" y="5715000"/>
            <a:ext cx="11201400" cy="5334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A Servant Leader paves</a:t>
            </a:r>
            <a:r>
              <a:rPr kumimoji="0" lang="en-US" sz="1400" b="1" i="0" u="none" strike="noStrike" cap="none" normalizeH="0" dirty="0">
                <a:ln>
                  <a:noFill/>
                </a:ln>
                <a:solidFill>
                  <a:schemeClr val="tx1"/>
                </a:solidFill>
                <a:effectLst/>
                <a:latin typeface="Arial" pitchFamily="-110" charset="0"/>
              </a:rPr>
              <a:t> the way for others to contribute and collaborate</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265805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Being A Leader Really Means</a:t>
            </a:r>
          </a:p>
        </p:txBody>
      </p:sp>
      <p:sp>
        <p:nvSpPr>
          <p:cNvPr id="3" name="Content Placeholder 2"/>
          <p:cNvSpPr>
            <a:spLocks noGrp="1"/>
          </p:cNvSpPr>
          <p:nvPr>
            <p:ph idx="1"/>
          </p:nvPr>
        </p:nvSpPr>
        <p:spPr/>
        <p:txBody>
          <a:bodyPr/>
          <a:lstStyle/>
          <a:p>
            <a:r>
              <a:rPr lang="en-US" dirty="0"/>
              <a:t>People often think of leadership as getting all the glory, telling others what to do, taking credit for the work that is done</a:t>
            </a:r>
          </a:p>
          <a:p>
            <a:r>
              <a:rPr lang="en-US" dirty="0"/>
              <a:t>From my experience this is exactly the wrong perception of leadership</a:t>
            </a:r>
          </a:p>
          <a:p>
            <a:r>
              <a:rPr lang="en-US" dirty="0"/>
              <a:t>To be an effective leader your team must trust you, and that trust must be earned by:</a:t>
            </a:r>
          </a:p>
          <a:p>
            <a:pPr lvl="1"/>
            <a:r>
              <a:rPr lang="en-US" dirty="0"/>
              <a:t>Showing you understand the problem</a:t>
            </a:r>
          </a:p>
          <a:p>
            <a:pPr lvl="1"/>
            <a:r>
              <a:rPr lang="en-US" dirty="0"/>
              <a:t>Demonstrating empathy with your team</a:t>
            </a:r>
          </a:p>
          <a:p>
            <a:pPr lvl="1"/>
            <a:r>
              <a:rPr lang="en-US" dirty="0"/>
              <a:t>Keeping the momentum of development moving forward</a:t>
            </a:r>
          </a:p>
          <a:p>
            <a:pPr lvl="1"/>
            <a:r>
              <a:rPr lang="en-US" dirty="0"/>
              <a:t>Being ready to help when things get hard </a:t>
            </a:r>
          </a:p>
          <a:p>
            <a:pPr lvl="1"/>
            <a:r>
              <a:rPr lang="en-US" dirty="0"/>
              <a:t>Recognize your team early and often, and make sure they recognize each other</a:t>
            </a:r>
          </a:p>
          <a:p>
            <a:pPr lvl="1"/>
            <a:r>
              <a:rPr lang="en-US" dirty="0"/>
              <a:t>Being your team’s first line of defense</a:t>
            </a:r>
          </a:p>
        </p:txBody>
      </p:sp>
      <p:sp>
        <p:nvSpPr>
          <p:cNvPr id="4" name="Rectangle 3"/>
          <p:cNvSpPr/>
          <p:nvPr/>
        </p:nvSpPr>
        <p:spPr bwMode="auto">
          <a:xfrm>
            <a:off x="531812" y="5715000"/>
            <a:ext cx="11201400" cy="5334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Being a leader means being a psychologist,</a:t>
            </a:r>
            <a:r>
              <a:rPr kumimoji="0" lang="en-US" sz="1400" b="1" i="0" u="none" strike="noStrike" cap="none" normalizeH="0" dirty="0">
                <a:ln>
                  <a:noFill/>
                </a:ln>
                <a:solidFill>
                  <a:schemeClr val="tx1"/>
                </a:solidFill>
                <a:effectLst/>
                <a:latin typeface="Arial" pitchFamily="-110" charset="0"/>
              </a:rPr>
              <a:t> housekeeper, accountant, salesman, janitor, friend, and timekeeper</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247367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t>Introduction to Agile</a:t>
            </a:r>
          </a:p>
          <a:p>
            <a:r>
              <a:rPr lang="en-US" dirty="0"/>
              <a:t>Picking a Life Cycle</a:t>
            </a:r>
          </a:p>
          <a:p>
            <a:r>
              <a:rPr lang="en-US" dirty="0"/>
              <a:t>Roles and Teams in an Agile Environment</a:t>
            </a:r>
          </a:p>
          <a:p>
            <a:r>
              <a:rPr lang="en-US" dirty="0"/>
              <a:t>Agile practices</a:t>
            </a:r>
          </a:p>
          <a:p>
            <a:r>
              <a:rPr lang="en-US" dirty="0"/>
              <a:t>The Importance of Culture</a:t>
            </a:r>
          </a:p>
          <a:p>
            <a:endParaRPr lang="en-US" dirty="0"/>
          </a:p>
        </p:txBody>
      </p:sp>
    </p:spTree>
    <p:extLst>
      <p:ext uri="{BB962C8B-B14F-4D97-AF65-F5344CB8AC3E}">
        <p14:creationId xmlns:p14="http://schemas.microsoft.com/office/powerpoint/2010/main" val="174536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Team</a:t>
            </a:r>
          </a:p>
        </p:txBody>
      </p:sp>
      <p:sp>
        <p:nvSpPr>
          <p:cNvPr id="3" name="Content Placeholder 2"/>
          <p:cNvSpPr>
            <a:spLocks noGrp="1"/>
          </p:cNvSpPr>
          <p:nvPr>
            <p:ph idx="1"/>
          </p:nvPr>
        </p:nvSpPr>
        <p:spPr/>
        <p:txBody>
          <a:bodyPr/>
          <a:lstStyle/>
          <a:p>
            <a:r>
              <a:rPr lang="en-US" dirty="0"/>
              <a:t>Agile teams are fast and flexible (thus the term “agile”)</a:t>
            </a:r>
          </a:p>
          <a:p>
            <a:r>
              <a:rPr lang="en-US" dirty="0"/>
              <a:t>The team builds a final product out of small blocks which can be upgraded as time and demands allow</a:t>
            </a:r>
          </a:p>
          <a:p>
            <a:pPr lvl="1"/>
            <a:r>
              <a:rPr lang="en-US" dirty="0"/>
              <a:t>Grace designed some amazing icons for the game but would like to spend another week making them better. Agile recommends that she move on to the next task before putting more time into perfecting the previous.</a:t>
            </a:r>
          </a:p>
          <a:p>
            <a:r>
              <a:rPr lang="en-US" dirty="0"/>
              <a:t>The key to being agile is to </a:t>
            </a:r>
            <a:r>
              <a:rPr lang="en-US" u="sng" dirty="0"/>
              <a:t>limit the work you have in progress</a:t>
            </a:r>
          </a:p>
          <a:p>
            <a:r>
              <a:rPr lang="en-US" dirty="0"/>
              <a:t>Agile also works best with teams that are 3 to 9 members in size</a:t>
            </a:r>
          </a:p>
          <a:p>
            <a:pPr lvl="1"/>
            <a:r>
              <a:rPr lang="en-US" dirty="0"/>
              <a:t>With more than 9, it’s best to start breaking down into a hierarchical set of teams</a:t>
            </a:r>
          </a:p>
          <a:p>
            <a:r>
              <a:rPr lang="en-US" dirty="0"/>
              <a:t>With groups of 5 or less being “</a:t>
            </a:r>
            <a:r>
              <a:rPr lang="en-US" dirty="0" err="1"/>
              <a:t>colocated</a:t>
            </a:r>
            <a:r>
              <a:rPr lang="en-US" dirty="0"/>
              <a:t>” is a benefit</a:t>
            </a:r>
          </a:p>
          <a:p>
            <a:pPr lvl="1"/>
            <a:r>
              <a:rPr lang="en-US" dirty="0"/>
              <a:t>When you all work within talking distance of each other you naturally keep track of progress as a team</a:t>
            </a:r>
          </a:p>
          <a:p>
            <a:r>
              <a:rPr lang="en-US" dirty="0"/>
              <a:t>Taking credit and congratulating each other on small things matters</a:t>
            </a:r>
          </a:p>
          <a:p>
            <a:pPr lvl="1"/>
            <a:r>
              <a:rPr lang="en-US" dirty="0"/>
              <a:t>The first box on my checklist is “checklist written”, and I check it off – feels good, try it!</a:t>
            </a:r>
          </a:p>
        </p:txBody>
      </p:sp>
    </p:spTree>
    <p:extLst>
      <p:ext uri="{BB962C8B-B14F-4D97-AF65-F5344CB8AC3E}">
        <p14:creationId xmlns:p14="http://schemas.microsoft.com/office/powerpoint/2010/main" val="399405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Fighting Against Linear Thinking</a:t>
            </a:r>
          </a:p>
        </p:txBody>
      </p:sp>
      <p:sp>
        <p:nvSpPr>
          <p:cNvPr id="3" name="Content Placeholder 2"/>
          <p:cNvSpPr>
            <a:spLocks noGrp="1"/>
          </p:cNvSpPr>
          <p:nvPr>
            <p:ph idx="1"/>
          </p:nvPr>
        </p:nvSpPr>
        <p:spPr/>
        <p:txBody>
          <a:bodyPr/>
          <a:lstStyle/>
          <a:p>
            <a:r>
              <a:rPr lang="en-US" dirty="0"/>
              <a:t>Agile thinking comes pretty naturally to the newer generations</a:t>
            </a:r>
          </a:p>
          <a:p>
            <a:pPr lvl="1"/>
            <a:r>
              <a:rPr lang="en-US" dirty="0"/>
              <a:t>Your friends want to hang out tonight, you don’t finalize your plan until 15 minutes before and that bothers no one</a:t>
            </a:r>
          </a:p>
          <a:p>
            <a:r>
              <a:rPr lang="en-US" dirty="0"/>
              <a:t>For big projects, however, especially ones with a lot of visibility, sponsors like to measure progress</a:t>
            </a:r>
          </a:p>
          <a:p>
            <a:r>
              <a:rPr lang="en-US" dirty="0"/>
              <a:t>It may be difficult to explain how your plan compares to their perception</a:t>
            </a:r>
          </a:p>
          <a:p>
            <a:r>
              <a:rPr lang="en-US" dirty="0"/>
              <a:t>As a leader you need to bridge both worlds, that means translating your schedule into something that your sponsor understands</a:t>
            </a:r>
          </a:p>
          <a:p>
            <a:pPr lvl="1"/>
            <a:r>
              <a:rPr lang="en-US" dirty="0"/>
              <a:t>You also need to keep your team insulated from sponsor pressures</a:t>
            </a:r>
          </a:p>
          <a:p>
            <a:r>
              <a:rPr lang="en-US" dirty="0"/>
              <a:t>There is no easy way to balance both, and as a leader it will be stressful, as a team member you need to be understanding of the pressure</a:t>
            </a:r>
          </a:p>
          <a:p>
            <a:r>
              <a:rPr lang="en-US" dirty="0"/>
              <a:t>Ultimately the project may have to adapt to the way a sponsor wants a project to be run, but Agile can adapt to that</a:t>
            </a:r>
          </a:p>
          <a:p>
            <a:pPr lvl="1"/>
            <a:r>
              <a:rPr lang="en-US" dirty="0"/>
              <a:t>You can still use Kanban, set internal deliverables and celebrate small milestones </a:t>
            </a:r>
          </a:p>
          <a:p>
            <a:endParaRPr lang="en-US" dirty="0"/>
          </a:p>
        </p:txBody>
      </p:sp>
    </p:spTree>
    <p:extLst>
      <p:ext uri="{BB962C8B-B14F-4D97-AF65-F5344CB8AC3E}">
        <p14:creationId xmlns:p14="http://schemas.microsoft.com/office/powerpoint/2010/main" val="1799166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solidFill>
                  <a:schemeClr val="bg2"/>
                </a:solidFill>
              </a:rPr>
              <a:t>Introduction to Agile</a:t>
            </a:r>
          </a:p>
          <a:p>
            <a:r>
              <a:rPr lang="en-US" dirty="0">
                <a:solidFill>
                  <a:schemeClr val="bg2"/>
                </a:solidFill>
              </a:rPr>
              <a:t>Picking a Life Cycle</a:t>
            </a:r>
          </a:p>
          <a:p>
            <a:r>
              <a:rPr lang="en-US" dirty="0">
                <a:solidFill>
                  <a:schemeClr val="bg2"/>
                </a:solidFill>
              </a:rPr>
              <a:t>Roles and Teams in an Agile Environment</a:t>
            </a:r>
          </a:p>
          <a:p>
            <a:r>
              <a:rPr lang="en-US" dirty="0">
                <a:solidFill>
                  <a:schemeClr val="accent1"/>
                </a:solidFill>
              </a:rPr>
              <a:t>Agile practices</a:t>
            </a:r>
          </a:p>
          <a:p>
            <a:r>
              <a:rPr lang="en-US" dirty="0"/>
              <a:t>The Importance of Culture</a:t>
            </a:r>
          </a:p>
          <a:p>
            <a:endParaRPr lang="en-US" dirty="0"/>
          </a:p>
        </p:txBody>
      </p:sp>
    </p:spTree>
    <p:extLst>
      <p:ext uri="{BB962C8B-B14F-4D97-AF65-F5344CB8AC3E}">
        <p14:creationId xmlns:p14="http://schemas.microsoft.com/office/powerpoint/2010/main" val="347996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Practices</a:t>
            </a:r>
          </a:p>
        </p:txBody>
      </p:sp>
      <p:sp>
        <p:nvSpPr>
          <p:cNvPr id="3" name="Content Placeholder 2"/>
          <p:cNvSpPr>
            <a:spLocks noGrp="1"/>
          </p:cNvSpPr>
          <p:nvPr>
            <p:ph idx="1"/>
          </p:nvPr>
        </p:nvSpPr>
        <p:spPr/>
        <p:txBody>
          <a:bodyPr/>
          <a:lstStyle/>
          <a:p>
            <a:r>
              <a:rPr lang="en-US" dirty="0"/>
              <a:t>Step 1: Charter and scope</a:t>
            </a:r>
          </a:p>
          <a:p>
            <a:r>
              <a:rPr lang="en-US" dirty="0"/>
              <a:t>Meetings, meetings, meetings (aka the Scrum)</a:t>
            </a:r>
          </a:p>
          <a:p>
            <a:r>
              <a:rPr lang="en-US" dirty="0"/>
              <a:t>Demonstrations and Reviews</a:t>
            </a:r>
          </a:p>
          <a:p>
            <a:r>
              <a:rPr lang="en-US" dirty="0"/>
              <a:t>Some of the things that will go wrong</a:t>
            </a:r>
          </a:p>
        </p:txBody>
      </p:sp>
    </p:spTree>
    <p:extLst>
      <p:ext uri="{BB962C8B-B14F-4D97-AF65-F5344CB8AC3E}">
        <p14:creationId xmlns:p14="http://schemas.microsoft.com/office/powerpoint/2010/main" val="319779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Charter and Scope</a:t>
            </a:r>
          </a:p>
        </p:txBody>
      </p:sp>
      <p:sp>
        <p:nvSpPr>
          <p:cNvPr id="3" name="Content Placeholder 2"/>
          <p:cNvSpPr>
            <a:spLocks noGrp="1"/>
          </p:cNvSpPr>
          <p:nvPr>
            <p:ph idx="1"/>
          </p:nvPr>
        </p:nvSpPr>
        <p:spPr>
          <a:xfrm>
            <a:off x="633819" y="1289304"/>
            <a:ext cx="10921187" cy="4654296"/>
          </a:xfrm>
        </p:spPr>
        <p:txBody>
          <a:bodyPr/>
          <a:lstStyle/>
          <a:p>
            <a:r>
              <a:rPr lang="en-US" dirty="0"/>
              <a:t>A project charter is a short document that describes your project. It should include hard objectives and how you plan to achieve them. It should also include stakeholders</a:t>
            </a:r>
          </a:p>
          <a:p>
            <a:pPr lvl="1"/>
            <a:r>
              <a:rPr lang="en-US" dirty="0"/>
              <a:t>Stakeholder: Anyone who is impacted by the project</a:t>
            </a:r>
          </a:p>
          <a:p>
            <a:pPr lvl="1"/>
            <a:r>
              <a:rPr lang="en-US" dirty="0"/>
              <a:t>Example: In addition to you and your family, your dog might be a stakeholder in cleaning your room</a:t>
            </a:r>
          </a:p>
          <a:p>
            <a:r>
              <a:rPr lang="en-US" dirty="0"/>
              <a:t>A scope statement goes father than a charter in that it should include assumptions and constraints. It should also describe how success will be measured</a:t>
            </a:r>
          </a:p>
          <a:p>
            <a:pPr lvl="1"/>
            <a:r>
              <a:rPr lang="en-US" dirty="0"/>
              <a:t>Example assumptions: Your sister is not using the vacuum when you need it</a:t>
            </a:r>
          </a:p>
          <a:p>
            <a:pPr lvl="1"/>
            <a:r>
              <a:rPr lang="en-US" dirty="0"/>
              <a:t>Example constraints: Your closet is part of the room but the hall in front of your door isn’t</a:t>
            </a:r>
          </a:p>
          <a:p>
            <a:r>
              <a:rPr lang="en-US" dirty="0"/>
              <a:t>For our project we will not write a charter or a scope statement, but there will be a description of the mod you will build and how you expect it to work</a:t>
            </a:r>
          </a:p>
          <a:p>
            <a:endParaRPr lang="en-US" dirty="0"/>
          </a:p>
          <a:p>
            <a:pPr marL="0" indent="0">
              <a:buNone/>
            </a:pPr>
            <a:r>
              <a:rPr lang="en-US" dirty="0"/>
              <a:t>Question 5: How might your dog be impacted when you clean your room?</a:t>
            </a:r>
          </a:p>
        </p:txBody>
      </p:sp>
      <p:pic>
        <p:nvPicPr>
          <p:cNvPr id="4" name="Picture 3"/>
          <p:cNvPicPr>
            <a:picLocks noChangeAspect="1"/>
          </p:cNvPicPr>
          <p:nvPr/>
        </p:nvPicPr>
        <p:blipFill>
          <a:blip r:embed="rId2"/>
          <a:stretch>
            <a:fillRect/>
          </a:stretch>
        </p:blipFill>
        <p:spPr>
          <a:xfrm>
            <a:off x="10437812" y="4899381"/>
            <a:ext cx="1223962" cy="1223962"/>
          </a:xfrm>
          <a:prstGeom prst="rect">
            <a:avLst/>
          </a:prstGeom>
        </p:spPr>
      </p:pic>
    </p:spTree>
    <p:extLst>
      <p:ext uri="{BB962C8B-B14F-4D97-AF65-F5344CB8AC3E}">
        <p14:creationId xmlns:p14="http://schemas.microsoft.com/office/powerpoint/2010/main" val="171571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Meetings, Meetings, Meetings</a:t>
            </a:r>
          </a:p>
        </p:txBody>
      </p:sp>
      <p:sp>
        <p:nvSpPr>
          <p:cNvPr id="3" name="Content Placeholder 2"/>
          <p:cNvSpPr>
            <a:spLocks noGrp="1"/>
          </p:cNvSpPr>
          <p:nvPr>
            <p:ph idx="1"/>
          </p:nvPr>
        </p:nvSpPr>
        <p:spPr/>
        <p:txBody>
          <a:bodyPr/>
          <a:lstStyle/>
          <a:p>
            <a:r>
              <a:rPr lang="en-US" dirty="0"/>
              <a:t>You will find, as you get into the professional workforce, that your productive time may be impacted by meetings</a:t>
            </a:r>
          </a:p>
          <a:p>
            <a:pPr lvl="1"/>
            <a:r>
              <a:rPr lang="en-US" dirty="0"/>
              <a:t>A well organized, focused meeting can be a benefit and a primary vehicle for team coordination</a:t>
            </a:r>
          </a:p>
          <a:p>
            <a:r>
              <a:rPr lang="en-US" dirty="0"/>
              <a:t>There is an Agile framework called a Scrum  which is a guide for team coordination</a:t>
            </a:r>
          </a:p>
          <a:p>
            <a:pPr lvl="1"/>
            <a:r>
              <a:rPr lang="en-US" dirty="0"/>
              <a:t>Key words: Product backlog, product owner, scrum master, sprint planning, can all be parts of this process; I won’t define these here, Google them for more description</a:t>
            </a:r>
          </a:p>
          <a:p>
            <a:r>
              <a:rPr lang="en-US" dirty="0"/>
              <a:t>There are 4 parts: Sprint Planning, Daily Scrum, Sprint Review, Sprint Retrospective</a:t>
            </a:r>
          </a:p>
          <a:p>
            <a:pPr lvl="1"/>
            <a:r>
              <a:rPr lang="en-US" dirty="0"/>
              <a:t>For our project we will have 3 sprints (one week each), a Daily Scrum, and a Sprint Review</a:t>
            </a:r>
          </a:p>
          <a:p>
            <a:pPr lvl="1"/>
            <a:r>
              <a:rPr lang="en-US" dirty="0"/>
              <a:t>Teams are expected to set and run their own scrums with Teachers/TAs attending as possible</a:t>
            </a:r>
          </a:p>
          <a:p>
            <a:pPr lvl="1"/>
            <a:r>
              <a:rPr lang="en-US" dirty="0"/>
              <a:t>Monday will be a sprint planning meeting, and Friday will be a sprint review</a:t>
            </a:r>
          </a:p>
          <a:p>
            <a:r>
              <a:rPr lang="en-US" dirty="0"/>
              <a:t>A daily scrum is a 15 minute meeting</a:t>
            </a:r>
          </a:p>
          <a:p>
            <a:pPr lvl="1"/>
            <a:r>
              <a:rPr lang="en-US" dirty="0"/>
              <a:t>Each member will review what they accomplished the day before and what they will do today</a:t>
            </a:r>
          </a:p>
          <a:p>
            <a:pPr lvl="1"/>
            <a:r>
              <a:rPr lang="en-US" dirty="0"/>
              <a:t>They will list anything that is preventing them from making progress  </a:t>
            </a:r>
          </a:p>
        </p:txBody>
      </p:sp>
    </p:spTree>
    <p:extLst>
      <p:ext uri="{BB962C8B-B14F-4D97-AF65-F5344CB8AC3E}">
        <p14:creationId xmlns:p14="http://schemas.microsoft.com/office/powerpoint/2010/main" val="3415830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Demonstrations and Reviews</a:t>
            </a:r>
          </a:p>
        </p:txBody>
      </p:sp>
      <p:sp>
        <p:nvSpPr>
          <p:cNvPr id="3" name="Content Placeholder 2"/>
          <p:cNvSpPr>
            <a:spLocks noGrp="1"/>
          </p:cNvSpPr>
          <p:nvPr>
            <p:ph idx="1"/>
          </p:nvPr>
        </p:nvSpPr>
        <p:spPr/>
        <p:txBody>
          <a:bodyPr/>
          <a:lstStyle/>
          <a:p>
            <a:r>
              <a:rPr lang="en-US" dirty="0"/>
              <a:t>Demonstrations serve multiple purposes: Mainly to show progress, but also to appreciate the work that has been accomplished</a:t>
            </a:r>
          </a:p>
          <a:p>
            <a:pPr lvl="1"/>
            <a:r>
              <a:rPr lang="en-US" dirty="0"/>
              <a:t>They serve as a check to ensure that the team, the project, and the sponsor are aligned</a:t>
            </a:r>
          </a:p>
          <a:p>
            <a:pPr lvl="1"/>
            <a:r>
              <a:rPr lang="en-US" dirty="0"/>
              <a:t>They provide opportunities for all stakeholders to be included and share thoughts/concerns</a:t>
            </a:r>
          </a:p>
          <a:p>
            <a:r>
              <a:rPr lang="en-US" dirty="0"/>
              <a:t>For our class we have two major deliverables:</a:t>
            </a:r>
          </a:p>
          <a:p>
            <a:pPr lvl="1"/>
            <a:r>
              <a:rPr lang="en-US" dirty="0"/>
              <a:t>The game mod developed by each team</a:t>
            </a:r>
          </a:p>
          <a:p>
            <a:pPr lvl="1"/>
            <a:r>
              <a:rPr lang="en-US" dirty="0"/>
              <a:t>The livestream contributed to by the entire class</a:t>
            </a:r>
          </a:p>
          <a:p>
            <a:r>
              <a:rPr lang="en-US" dirty="0"/>
              <a:t>In addition there will be code reviews where we will look at the work produced by each team</a:t>
            </a:r>
          </a:p>
          <a:p>
            <a:pPr lvl="1"/>
            <a:r>
              <a:rPr lang="en-US" dirty="0"/>
              <a:t>Code reviews are *positive* events, used to share and suggest, not shade, the developer</a:t>
            </a:r>
          </a:p>
          <a:p>
            <a:pPr marL="283464" lvl="1" indent="0">
              <a:buNone/>
            </a:pPr>
            <a:endParaRPr lang="en-US" dirty="0"/>
          </a:p>
          <a:p>
            <a:pPr marL="0" indent="0">
              <a:buNone/>
            </a:pPr>
            <a:r>
              <a:rPr lang="en-US" dirty="0"/>
              <a:t>Question 6: What would you say to someone who is nervous about a demo or code review to make them feel more confident?</a:t>
            </a:r>
          </a:p>
        </p:txBody>
      </p:sp>
      <p:pic>
        <p:nvPicPr>
          <p:cNvPr id="4" name="Picture 3"/>
          <p:cNvPicPr>
            <a:picLocks noChangeAspect="1"/>
          </p:cNvPicPr>
          <p:nvPr/>
        </p:nvPicPr>
        <p:blipFill>
          <a:blip r:embed="rId2"/>
          <a:stretch>
            <a:fillRect/>
          </a:stretch>
        </p:blipFill>
        <p:spPr>
          <a:xfrm>
            <a:off x="10742612" y="4953000"/>
            <a:ext cx="1223962" cy="1223962"/>
          </a:xfrm>
          <a:prstGeom prst="rect">
            <a:avLst/>
          </a:prstGeom>
        </p:spPr>
      </p:pic>
    </p:spTree>
    <p:extLst>
      <p:ext uri="{BB962C8B-B14F-4D97-AF65-F5344CB8AC3E}">
        <p14:creationId xmlns:p14="http://schemas.microsoft.com/office/powerpoint/2010/main" val="337251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 things that will go wrong (In a Demo)</a:t>
            </a:r>
          </a:p>
        </p:txBody>
      </p:sp>
      <p:sp>
        <p:nvSpPr>
          <p:cNvPr id="3" name="Content Placeholder 2"/>
          <p:cNvSpPr>
            <a:spLocks noGrp="1"/>
          </p:cNvSpPr>
          <p:nvPr>
            <p:ph idx="1"/>
          </p:nvPr>
        </p:nvSpPr>
        <p:spPr>
          <a:xfrm>
            <a:off x="633819" y="1143000"/>
            <a:ext cx="10921187" cy="4828032"/>
          </a:xfrm>
        </p:spPr>
        <p:txBody>
          <a:bodyPr/>
          <a:lstStyle/>
          <a:p>
            <a:r>
              <a:rPr lang="en-US" dirty="0"/>
              <a:t>Everything that can go wrong might go wrong in a demo</a:t>
            </a:r>
          </a:p>
          <a:p>
            <a:r>
              <a:rPr lang="en-US" dirty="0"/>
              <a:t>Practice and preparation are key to minimizing risk however, here are some key things to keep in mind *before* you present…</a:t>
            </a:r>
          </a:p>
          <a:p>
            <a:pPr lvl="1"/>
            <a:r>
              <a:rPr lang="en-US" dirty="0"/>
              <a:t>Bring every adapter:  you may have your slides on a laptop, but how will others see them?</a:t>
            </a:r>
          </a:p>
          <a:p>
            <a:pPr lvl="1"/>
            <a:r>
              <a:rPr lang="en-US" dirty="0"/>
              <a:t>Bring handouts (or share a pdf): you may not be able to share electronically, bring paper</a:t>
            </a:r>
          </a:p>
          <a:p>
            <a:pPr lvl="1"/>
            <a:r>
              <a:rPr lang="en-US" dirty="0"/>
              <a:t>Be prepared to </a:t>
            </a:r>
            <a:r>
              <a:rPr lang="en-US" dirty="0" err="1"/>
              <a:t>handwave</a:t>
            </a:r>
            <a:r>
              <a:rPr lang="en-US" dirty="0"/>
              <a:t>: you may not even have paper, can you present without them?</a:t>
            </a:r>
          </a:p>
          <a:p>
            <a:pPr lvl="1"/>
            <a:r>
              <a:rPr lang="en-US" dirty="0"/>
              <a:t>Be prepared to have less time than expected: can you jump in and give a short summary?</a:t>
            </a:r>
          </a:p>
          <a:p>
            <a:pPr lvl="1"/>
            <a:r>
              <a:rPr lang="en-US" dirty="0"/>
              <a:t>Be prepared to give an elevator pitch: can you sum up in 3 sentences?</a:t>
            </a:r>
          </a:p>
          <a:p>
            <a:pPr lvl="1"/>
            <a:r>
              <a:rPr lang="en-US" dirty="0"/>
              <a:t>Be prepared not to talk at all: be mentally prepared to find other ways to communicate your progress</a:t>
            </a:r>
          </a:p>
          <a:p>
            <a:r>
              <a:rPr lang="en-US" dirty="0"/>
              <a:t>Team Rule: Keep internal questions internal, remember, you may not agree with everything in the presentation, but it is a detriment to you and the team if you poke holes in your team’s work in front of a sponsor</a:t>
            </a:r>
          </a:p>
          <a:p>
            <a:r>
              <a:rPr lang="en-US" dirty="0"/>
              <a:t>Always freeze your code with enough time to test before a demo</a:t>
            </a:r>
          </a:p>
          <a:p>
            <a:pPr lvl="1"/>
            <a:r>
              <a:rPr lang="en-US" dirty="0"/>
              <a:t>Do not, under any circumstances, allow “one last fix” no matter how confident you are</a:t>
            </a:r>
          </a:p>
        </p:txBody>
      </p:sp>
    </p:spTree>
    <p:extLst>
      <p:ext uri="{BB962C8B-B14F-4D97-AF65-F5344CB8AC3E}">
        <p14:creationId xmlns:p14="http://schemas.microsoft.com/office/powerpoint/2010/main" val="381134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solidFill>
                  <a:schemeClr val="bg2"/>
                </a:solidFill>
              </a:rPr>
              <a:t>Introduction to Agile</a:t>
            </a:r>
          </a:p>
          <a:p>
            <a:r>
              <a:rPr lang="en-US" dirty="0">
                <a:solidFill>
                  <a:schemeClr val="bg2"/>
                </a:solidFill>
              </a:rPr>
              <a:t>Picking a Life Cycle</a:t>
            </a:r>
          </a:p>
          <a:p>
            <a:r>
              <a:rPr lang="en-US" dirty="0">
                <a:solidFill>
                  <a:schemeClr val="bg2"/>
                </a:solidFill>
              </a:rPr>
              <a:t>Roles and Teams in an Agile Environment</a:t>
            </a:r>
          </a:p>
          <a:p>
            <a:r>
              <a:rPr lang="en-US" dirty="0">
                <a:solidFill>
                  <a:schemeClr val="bg2"/>
                </a:solidFill>
              </a:rPr>
              <a:t>Agile practices</a:t>
            </a:r>
          </a:p>
          <a:p>
            <a:r>
              <a:rPr lang="en-US" dirty="0">
                <a:solidFill>
                  <a:schemeClr val="accent1"/>
                </a:solidFill>
              </a:rPr>
              <a:t>The Importance of Culture</a:t>
            </a:r>
          </a:p>
          <a:p>
            <a:endParaRPr lang="en-US" dirty="0"/>
          </a:p>
        </p:txBody>
      </p:sp>
    </p:spTree>
    <p:extLst>
      <p:ext uri="{BB962C8B-B14F-4D97-AF65-F5344CB8AC3E}">
        <p14:creationId xmlns:p14="http://schemas.microsoft.com/office/powerpoint/2010/main" val="257314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Culture</a:t>
            </a:r>
          </a:p>
        </p:txBody>
      </p:sp>
      <p:sp>
        <p:nvSpPr>
          <p:cNvPr id="3" name="Content Placeholder 2"/>
          <p:cNvSpPr>
            <a:spLocks noGrp="1"/>
          </p:cNvSpPr>
          <p:nvPr>
            <p:ph idx="1"/>
          </p:nvPr>
        </p:nvSpPr>
        <p:spPr/>
        <p:txBody>
          <a:bodyPr/>
          <a:lstStyle/>
          <a:p>
            <a:r>
              <a:rPr lang="en-US" dirty="0"/>
              <a:t>It’s not about yogurt</a:t>
            </a:r>
          </a:p>
          <a:p>
            <a:r>
              <a:rPr lang="en-US" dirty="0"/>
              <a:t>Can you make a difference?</a:t>
            </a:r>
          </a:p>
          <a:p>
            <a:r>
              <a:rPr lang="en-US" dirty="0"/>
              <a:t>The </a:t>
            </a:r>
            <a:r>
              <a:rPr lang="en-US" dirty="0" err="1"/>
              <a:t>intrapreneur</a:t>
            </a:r>
            <a:endParaRPr lang="en-US" dirty="0"/>
          </a:p>
          <a:p>
            <a:r>
              <a:rPr lang="en-US" dirty="0"/>
              <a:t>Standards and Requirements</a:t>
            </a:r>
          </a:p>
          <a:p>
            <a:r>
              <a:rPr lang="en-US" dirty="0"/>
              <a:t>Go forth and conquer</a:t>
            </a:r>
          </a:p>
        </p:txBody>
      </p:sp>
    </p:spTree>
    <p:extLst>
      <p:ext uri="{BB962C8B-B14F-4D97-AF65-F5344CB8AC3E}">
        <p14:creationId xmlns:p14="http://schemas.microsoft.com/office/powerpoint/2010/main" val="21353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solidFill>
                  <a:schemeClr val="accent1"/>
                </a:solidFill>
              </a:rPr>
              <a:t>Introduction to Agile</a:t>
            </a:r>
          </a:p>
          <a:p>
            <a:r>
              <a:rPr lang="en-US" dirty="0"/>
              <a:t>Picking a Life Cycle</a:t>
            </a:r>
          </a:p>
          <a:p>
            <a:r>
              <a:rPr lang="en-US" dirty="0"/>
              <a:t>Roles and Teams in an Agile Environment</a:t>
            </a:r>
          </a:p>
          <a:p>
            <a:r>
              <a:rPr lang="en-US" dirty="0"/>
              <a:t>Agile practices</a:t>
            </a:r>
          </a:p>
          <a:p>
            <a:r>
              <a:rPr lang="en-US" dirty="0"/>
              <a:t>The Importance of Culture</a:t>
            </a:r>
          </a:p>
          <a:p>
            <a:endParaRPr lang="en-US" dirty="0"/>
          </a:p>
        </p:txBody>
      </p:sp>
    </p:spTree>
    <p:extLst>
      <p:ext uri="{BB962C8B-B14F-4D97-AF65-F5344CB8AC3E}">
        <p14:creationId xmlns:p14="http://schemas.microsoft.com/office/powerpoint/2010/main" val="477384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not about yogurt</a:t>
            </a:r>
          </a:p>
        </p:txBody>
      </p:sp>
      <p:sp>
        <p:nvSpPr>
          <p:cNvPr id="3" name="Content Placeholder 2"/>
          <p:cNvSpPr>
            <a:spLocks noGrp="1"/>
          </p:cNvSpPr>
          <p:nvPr>
            <p:ph idx="1"/>
          </p:nvPr>
        </p:nvSpPr>
        <p:spPr/>
        <p:txBody>
          <a:bodyPr/>
          <a:lstStyle/>
          <a:p>
            <a:r>
              <a:rPr lang="en-US" dirty="0"/>
              <a:t>Culture can be defined as the attitudes and behaviors govern how a group, team, business or corporate interact with each other, and sometimes outside entities</a:t>
            </a:r>
          </a:p>
          <a:p>
            <a:pPr lvl="1"/>
            <a:r>
              <a:rPr lang="en-US" dirty="0"/>
              <a:t>Early Apple computer culture was extreme for the time: fresh juice for employees, massages at your desk, working outside – teams were encouraged to explore and feel good</a:t>
            </a:r>
          </a:p>
          <a:p>
            <a:pPr lvl="1"/>
            <a:r>
              <a:rPr lang="en-US" dirty="0"/>
              <a:t>Early Microsoft computer culture was also extreme for the time: Bill Gates would pop into offices at random and hold unexpected code reviews – teams were encouraged to challenge each other and be aggressive</a:t>
            </a:r>
          </a:p>
          <a:p>
            <a:r>
              <a:rPr lang="en-US" dirty="0"/>
              <a:t>Culture is extremely important</a:t>
            </a:r>
          </a:p>
          <a:p>
            <a:pPr lvl="1"/>
            <a:r>
              <a:rPr lang="en-US" dirty="0"/>
              <a:t>It’s important to feel positive about your work environment and team</a:t>
            </a:r>
          </a:p>
          <a:p>
            <a:pPr lvl="1"/>
            <a:r>
              <a:rPr lang="en-US" dirty="0"/>
              <a:t>It’s also important to understand that you contribute to this </a:t>
            </a:r>
          </a:p>
          <a:p>
            <a:r>
              <a:rPr lang="en-US" dirty="0"/>
              <a:t>Generally culture is not firmly defined, but evolves over time</a:t>
            </a:r>
          </a:p>
          <a:p>
            <a:pPr lvl="1"/>
            <a:r>
              <a:rPr lang="en-US" dirty="0"/>
              <a:t>Leaders have a significant impact on culture and how their corporate culture is understood </a:t>
            </a:r>
          </a:p>
        </p:txBody>
      </p:sp>
    </p:spTree>
    <p:extLst>
      <p:ext uri="{BB962C8B-B14F-4D97-AF65-F5344CB8AC3E}">
        <p14:creationId xmlns:p14="http://schemas.microsoft.com/office/powerpoint/2010/main" val="918237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make a difference?</a:t>
            </a:r>
          </a:p>
        </p:txBody>
      </p:sp>
      <p:sp>
        <p:nvSpPr>
          <p:cNvPr id="3" name="Content Placeholder 2"/>
          <p:cNvSpPr>
            <a:spLocks noGrp="1"/>
          </p:cNvSpPr>
          <p:nvPr>
            <p:ph idx="1"/>
          </p:nvPr>
        </p:nvSpPr>
        <p:spPr/>
        <p:txBody>
          <a:bodyPr/>
          <a:lstStyle/>
          <a:p>
            <a:r>
              <a:rPr lang="en-US" dirty="0"/>
              <a:t>Yes</a:t>
            </a:r>
          </a:p>
          <a:p>
            <a:r>
              <a:rPr lang="en-US" dirty="0"/>
              <a:t>Be positive, be appreciative</a:t>
            </a:r>
          </a:p>
          <a:p>
            <a:r>
              <a:rPr lang="en-US" dirty="0"/>
              <a:t>Even if you disagree with someone’s approach a good tactic is to express appreciation for their effort or energy</a:t>
            </a:r>
          </a:p>
          <a:p>
            <a:pPr lvl="1"/>
            <a:r>
              <a:rPr lang="en-US" dirty="0"/>
              <a:t>“I can see you spent a lot of time thinking about this, and you make some valid points… let’s also consider &lt;add your opinion here&gt;”</a:t>
            </a:r>
          </a:p>
          <a:p>
            <a:r>
              <a:rPr lang="en-US" dirty="0"/>
              <a:t>I recommend </a:t>
            </a:r>
            <a:r>
              <a:rPr lang="en-US" dirty="0">
                <a:hlinkClick r:id="rId2"/>
              </a:rPr>
              <a:t>this video </a:t>
            </a:r>
            <a:r>
              <a:rPr lang="en-US" dirty="0"/>
              <a:t>from Harvard Business Review on corporate culture</a:t>
            </a:r>
          </a:p>
          <a:p>
            <a:r>
              <a:rPr lang="en-US" dirty="0"/>
              <a:t>When you consider joining a group it’s important to assess the culture and decide where and how you fit in</a:t>
            </a:r>
          </a:p>
          <a:p>
            <a:r>
              <a:rPr lang="en-US" dirty="0"/>
              <a:t>It is very difficult to change a culture from the outside, most change comes from within</a:t>
            </a:r>
          </a:p>
          <a:p>
            <a:r>
              <a:rPr lang="en-US" dirty="0"/>
              <a:t>Keep in mind, bucking the culture can have negative repercussions and it’s better to build consensus and work with other, like-minded individuals than trying to go it alone</a:t>
            </a:r>
          </a:p>
        </p:txBody>
      </p:sp>
    </p:spTree>
    <p:extLst>
      <p:ext uri="{BB962C8B-B14F-4D97-AF65-F5344CB8AC3E}">
        <p14:creationId xmlns:p14="http://schemas.microsoft.com/office/powerpoint/2010/main" val="4040710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and Requirements</a:t>
            </a:r>
          </a:p>
        </p:txBody>
      </p:sp>
      <p:sp>
        <p:nvSpPr>
          <p:cNvPr id="3" name="Content Placeholder 2"/>
          <p:cNvSpPr>
            <a:spLocks noGrp="1"/>
          </p:cNvSpPr>
          <p:nvPr>
            <p:ph idx="1"/>
          </p:nvPr>
        </p:nvSpPr>
        <p:spPr>
          <a:xfrm>
            <a:off x="633819" y="1143000"/>
            <a:ext cx="10921187" cy="4828032"/>
          </a:xfrm>
        </p:spPr>
        <p:txBody>
          <a:bodyPr/>
          <a:lstStyle/>
          <a:p>
            <a:r>
              <a:rPr lang="en-US" dirty="0"/>
              <a:t>Agile management is designed to maximize and manage the application of Disruptive Technologies</a:t>
            </a:r>
          </a:p>
          <a:p>
            <a:r>
              <a:rPr lang="en-US" dirty="0"/>
              <a:t>Thus, part of the mindset is to keep your finger on the pulse of emerging ideas and look for opportunities to make a positive impact</a:t>
            </a:r>
          </a:p>
          <a:p>
            <a:r>
              <a:rPr lang="en-US" dirty="0"/>
              <a:t>As previously stated there is risk when adopting new products or processes and one way to minimize that risk is to use existing standards and write requirements</a:t>
            </a:r>
          </a:p>
          <a:p>
            <a:r>
              <a:rPr lang="en-US" dirty="0"/>
              <a:t>Standards: One example of standards are message formats, such as JSON (JavaScript Object Notation) which originated in the early 2000</a:t>
            </a:r>
          </a:p>
          <a:p>
            <a:pPr lvl="1"/>
            <a:r>
              <a:rPr lang="en-US" dirty="0"/>
              <a:t>Instead of creating your own message encoding and parsing, consider using an existing standard which brings the benefit of pre-existing libraries, and potential of interoperability</a:t>
            </a:r>
          </a:p>
          <a:p>
            <a:r>
              <a:rPr lang="en-US" dirty="0"/>
              <a:t>Requirements: As mentioned before to understand how much of a risk you’re taking with a change you need to know how that change will impact your requirements</a:t>
            </a:r>
          </a:p>
          <a:p>
            <a:pPr lvl="1"/>
            <a:r>
              <a:rPr lang="en-US" dirty="0"/>
              <a:t>Requirements can be a “living document” meaning that you should keep track of how they change and evolve</a:t>
            </a:r>
          </a:p>
          <a:p>
            <a:pPr lvl="1"/>
            <a:r>
              <a:rPr lang="en-US" dirty="0"/>
              <a:t>You may find a “little change” can ripple through all your requirements which can mean a lot of risk</a:t>
            </a:r>
          </a:p>
        </p:txBody>
      </p:sp>
    </p:spTree>
    <p:extLst>
      <p:ext uri="{BB962C8B-B14F-4D97-AF65-F5344CB8AC3E}">
        <p14:creationId xmlns:p14="http://schemas.microsoft.com/office/powerpoint/2010/main" val="260032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forth and conquer</a:t>
            </a:r>
          </a:p>
        </p:txBody>
      </p:sp>
      <p:sp>
        <p:nvSpPr>
          <p:cNvPr id="3" name="Content Placeholder 2"/>
          <p:cNvSpPr>
            <a:spLocks noGrp="1"/>
          </p:cNvSpPr>
          <p:nvPr>
            <p:ph idx="1"/>
          </p:nvPr>
        </p:nvSpPr>
        <p:spPr>
          <a:xfrm>
            <a:off x="633819" y="1066800"/>
            <a:ext cx="10921187" cy="4828032"/>
          </a:xfrm>
        </p:spPr>
        <p:txBody>
          <a:bodyPr/>
          <a:lstStyle/>
          <a:p>
            <a:r>
              <a:rPr lang="en-US" dirty="0"/>
              <a:t>I understand this was a lot to absorb, however you are now familiar with terms and concepts that you will encounter repeatedly in your professional career</a:t>
            </a:r>
          </a:p>
          <a:p>
            <a:r>
              <a:rPr lang="en-US" dirty="0"/>
              <a:t>The top takeaways are:</a:t>
            </a:r>
          </a:p>
          <a:p>
            <a:pPr lvl="1"/>
            <a:r>
              <a:rPr lang="en-US" dirty="0"/>
              <a:t>Plan, execute, review and document</a:t>
            </a:r>
          </a:p>
          <a:p>
            <a:pPr lvl="1"/>
            <a:r>
              <a:rPr lang="en-US" dirty="0"/>
              <a:t>Break the big into small</a:t>
            </a:r>
          </a:p>
          <a:p>
            <a:pPr lvl="1"/>
            <a:r>
              <a:rPr lang="en-US" dirty="0"/>
              <a:t>Communicate </a:t>
            </a:r>
          </a:p>
          <a:p>
            <a:pPr lvl="1"/>
            <a:r>
              <a:rPr lang="en-US" dirty="0"/>
              <a:t>Be respectful</a:t>
            </a:r>
          </a:p>
          <a:p>
            <a:pPr lvl="1"/>
            <a:r>
              <a:rPr lang="en-US" dirty="0"/>
              <a:t>Try and get it in writing</a:t>
            </a:r>
          </a:p>
          <a:p>
            <a:pPr lvl="1"/>
            <a:r>
              <a:rPr lang="en-US" dirty="0"/>
              <a:t>Try not to re-invent the wheel</a:t>
            </a:r>
          </a:p>
          <a:p>
            <a:pPr lvl="1"/>
            <a:r>
              <a:rPr lang="en-US" dirty="0"/>
              <a:t>Freeze your code before a demo</a:t>
            </a:r>
          </a:p>
          <a:p>
            <a:pPr lvl="1"/>
            <a:r>
              <a:rPr lang="en-US" dirty="0"/>
              <a:t>Be prepared for things to go wrong, plan for contingencies</a:t>
            </a:r>
          </a:p>
          <a:p>
            <a:r>
              <a:rPr lang="en-US" dirty="0"/>
              <a:t>Last Words: You can design a project perfectly to spec and it can end up working poorly. </a:t>
            </a:r>
            <a:r>
              <a:rPr lang="en-US" u="sng" dirty="0"/>
              <a:t>Being Agile, as well as being fast, is also being flexible</a:t>
            </a:r>
            <a:r>
              <a:rPr lang="en-US" dirty="0"/>
              <a:t>. </a:t>
            </a:r>
          </a:p>
          <a:p>
            <a:r>
              <a:rPr lang="en-US" dirty="0"/>
              <a:t>If something isn’t working, don’t keep working on it in the same way! Go back to the drawing board, quickly pivot: don’t lose time pursuing something with major flaws!</a:t>
            </a:r>
          </a:p>
        </p:txBody>
      </p:sp>
      <p:sp>
        <p:nvSpPr>
          <p:cNvPr id="4" name="Rectangle 3"/>
          <p:cNvSpPr/>
          <p:nvPr/>
        </p:nvSpPr>
        <p:spPr bwMode="auto">
          <a:xfrm>
            <a:off x="379412" y="4724400"/>
            <a:ext cx="11353800" cy="15240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1633556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404009-5353-A842-B848-DDF0864D65E8}"/>
              </a:ext>
            </a:extLst>
          </p:cNvPr>
          <p:cNvSpPr/>
          <p:nvPr/>
        </p:nvSpPr>
        <p:spPr bwMode="auto">
          <a:xfrm>
            <a:off x="4869" y="0"/>
            <a:ext cx="12183955" cy="6858000"/>
          </a:xfrm>
          <a:prstGeom prst="rect">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4" name="Rectangle 3"/>
          <p:cNvSpPr/>
          <p:nvPr/>
        </p:nvSpPr>
        <p:spPr>
          <a:xfrm>
            <a:off x="1522412" y="0"/>
            <a:ext cx="9144000" cy="6858000"/>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9" name="Picture 2">
            <a:extLst>
              <a:ext uri="{FF2B5EF4-FFF2-40B4-BE49-F238E27FC236}">
                <a16:creationId xmlns:a16="http://schemas.microsoft.com/office/drawing/2014/main" id="{F88419D2-D7AD-B948-82B9-0BE7DD1CBEF6}"/>
              </a:ext>
            </a:extLst>
          </p:cNvPr>
          <p:cNvPicPr>
            <a:picLocks noChangeAspect="1" noChangeArrowheads="1"/>
          </p:cNvPicPr>
          <p:nvPr/>
        </p:nvPicPr>
        <p:blipFill>
          <a:blip r:embed="rId3" cstate="screen">
            <a:clrChange>
              <a:clrFrom>
                <a:srgbClr val="1B2630"/>
              </a:clrFrom>
              <a:clrTo>
                <a:srgbClr val="1B2630">
                  <a:alpha val="0"/>
                </a:srgbClr>
              </a:clrTo>
            </a:clrChange>
            <a:extLst>
              <a:ext uri="{28A0092B-C50C-407E-A947-70E740481C1C}">
                <a14:useLocalDpi xmlns:a14="http://schemas.microsoft.com/office/drawing/2010/main"/>
              </a:ext>
            </a:extLst>
          </a:blip>
          <a:srcRect/>
          <a:stretch>
            <a:fillRect/>
          </a:stretch>
        </p:blipFill>
        <p:spPr bwMode="auto">
          <a:xfrm>
            <a:off x="2081214" y="885143"/>
            <a:ext cx="8029575" cy="5324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3F942DA9-9767-AC40-89F7-8E576D9C2579}"/>
              </a:ext>
            </a:extLst>
          </p:cNvPr>
          <p:cNvSpPr/>
          <p:nvPr/>
        </p:nvSpPr>
        <p:spPr>
          <a:xfrm>
            <a:off x="3037490" y="2564525"/>
            <a:ext cx="6358758" cy="205108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pic>
        <p:nvPicPr>
          <p:cNvPr id="11" name="Picture 10">
            <a:extLst>
              <a:ext uri="{FF2B5EF4-FFF2-40B4-BE49-F238E27FC236}">
                <a16:creationId xmlns:a16="http://schemas.microsoft.com/office/drawing/2014/main" id="{B402497F-6BE9-864B-AACE-AE795A72321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516252" y="2606130"/>
            <a:ext cx="2294882" cy="1776684"/>
          </a:xfrm>
          <a:prstGeom prst="rect">
            <a:avLst/>
          </a:prstGeom>
          <a:ln w="34925">
            <a:solidFill>
              <a:schemeClr val="bg1"/>
            </a:solidFill>
          </a:ln>
        </p:spPr>
      </p:pic>
      <p:pic>
        <p:nvPicPr>
          <p:cNvPr id="12" name="Picture 2">
            <a:extLst>
              <a:ext uri="{FF2B5EF4-FFF2-40B4-BE49-F238E27FC236}">
                <a16:creationId xmlns:a16="http://schemas.microsoft.com/office/drawing/2014/main" id="{1056F372-23E1-3F48-998D-F6A35CB202C1}"/>
              </a:ext>
            </a:extLst>
          </p:cNvPr>
          <p:cNvPicPr>
            <a:picLocks noChangeAspect="1" noChangeArrowheads="1"/>
          </p:cNvPicPr>
          <p:nvPr/>
        </p:nvPicPr>
        <p:blipFill rotWithShape="1">
          <a:blip r:embed="rId5" cstate="screen">
            <a:clrChange>
              <a:clrFrom>
                <a:srgbClr val="1B2630"/>
              </a:clrFrom>
              <a:clrTo>
                <a:srgbClr val="1B2630">
                  <a:alpha val="0"/>
                </a:srgbClr>
              </a:clrTo>
            </a:clrChange>
            <a:extLst>
              <a:ext uri="{28A0092B-C50C-407E-A947-70E740481C1C}">
                <a14:useLocalDpi xmlns:a14="http://schemas.microsoft.com/office/drawing/2010/main"/>
              </a:ext>
            </a:extLst>
          </a:blip>
          <a:srcRect/>
          <a:stretch/>
        </p:blipFill>
        <p:spPr bwMode="auto">
          <a:xfrm>
            <a:off x="2238541" y="2432359"/>
            <a:ext cx="5281884" cy="205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1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D5D5-FA55-AC4D-805F-0ED722DD10F7}"/>
              </a:ext>
            </a:extLst>
          </p:cNvPr>
          <p:cNvSpPr>
            <a:spLocks noGrp="1"/>
          </p:cNvSpPr>
          <p:nvPr>
            <p:ph type="title"/>
          </p:nvPr>
        </p:nvSpPr>
        <p:spPr/>
        <p:txBody>
          <a:bodyPr/>
          <a:lstStyle/>
          <a:p>
            <a:r>
              <a:rPr lang="en-US" dirty="0"/>
              <a:t>Introduction to Agile</a:t>
            </a:r>
          </a:p>
        </p:txBody>
      </p:sp>
      <p:sp>
        <p:nvSpPr>
          <p:cNvPr id="3" name="Content Placeholder 2">
            <a:extLst>
              <a:ext uri="{FF2B5EF4-FFF2-40B4-BE49-F238E27FC236}">
                <a16:creationId xmlns:a16="http://schemas.microsoft.com/office/drawing/2014/main" id="{EB42FE80-E296-A149-8C62-1839CC9390A3}"/>
              </a:ext>
            </a:extLst>
          </p:cNvPr>
          <p:cNvSpPr>
            <a:spLocks noGrp="1"/>
          </p:cNvSpPr>
          <p:nvPr>
            <p:ph idx="1"/>
          </p:nvPr>
        </p:nvSpPr>
        <p:spPr/>
        <p:txBody>
          <a:bodyPr/>
          <a:lstStyle/>
          <a:p>
            <a:r>
              <a:rPr lang="en-US" dirty="0"/>
              <a:t>Disruptive Technologies, Risk and Uncertainty</a:t>
            </a:r>
          </a:p>
          <a:p>
            <a:r>
              <a:rPr lang="en-US" dirty="0"/>
              <a:t>Agile Manifesto</a:t>
            </a:r>
          </a:p>
          <a:p>
            <a:r>
              <a:rPr lang="en-US" dirty="0"/>
              <a:t>Mindset</a:t>
            </a:r>
          </a:p>
          <a:p>
            <a:r>
              <a:rPr lang="en-US" dirty="0"/>
              <a:t>Kanban</a:t>
            </a:r>
          </a:p>
        </p:txBody>
      </p:sp>
    </p:spTree>
    <p:extLst>
      <p:ext uri="{BB962C8B-B14F-4D97-AF65-F5344CB8AC3E}">
        <p14:creationId xmlns:p14="http://schemas.microsoft.com/office/powerpoint/2010/main" val="113303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Technologies, Risk and Uncertainty</a:t>
            </a:r>
          </a:p>
        </p:txBody>
      </p:sp>
      <p:sp>
        <p:nvSpPr>
          <p:cNvPr id="3" name="Content Placeholder 2"/>
          <p:cNvSpPr>
            <a:spLocks noGrp="1"/>
          </p:cNvSpPr>
          <p:nvPr>
            <p:ph idx="1"/>
          </p:nvPr>
        </p:nvSpPr>
        <p:spPr>
          <a:xfrm>
            <a:off x="633819" y="1115568"/>
            <a:ext cx="10921187" cy="4828032"/>
          </a:xfrm>
        </p:spPr>
        <p:txBody>
          <a:bodyPr/>
          <a:lstStyle/>
          <a:p>
            <a:r>
              <a:rPr lang="en-US" dirty="0"/>
              <a:t>A Disruptive Technology is an invention, idea or capability that appears suddenly and has the ability to rapidly change the way we live or work</a:t>
            </a:r>
          </a:p>
          <a:p>
            <a:pPr lvl="1"/>
            <a:r>
              <a:rPr lang="en-US" dirty="0"/>
              <a:t>Examples: The Transistor, Cell phones, Global Positioning Systems, Artificial Intelligence</a:t>
            </a:r>
          </a:p>
          <a:p>
            <a:r>
              <a:rPr lang="en-US" dirty="0"/>
              <a:t>Disruptive Technologies can bring big benefits, but can also bring big risk</a:t>
            </a:r>
          </a:p>
          <a:p>
            <a:r>
              <a:rPr lang="en-US" dirty="0"/>
              <a:t>Businesses, small and large, are constantly faced with uncertainty: should they choose to embrace a disruptive technology and possibly benefit from better performance, new capabilities, lower manufacturing cost, etc. ?</a:t>
            </a:r>
          </a:p>
          <a:p>
            <a:r>
              <a:rPr lang="en-US" dirty="0"/>
              <a:t>Or, should they keep doing things they way they always did?</a:t>
            </a:r>
          </a:p>
          <a:p>
            <a:r>
              <a:rPr lang="en-US" dirty="0"/>
              <a:t>The answer is: it depends…</a:t>
            </a:r>
          </a:p>
          <a:p>
            <a:pPr lvl="1"/>
            <a:r>
              <a:rPr lang="en-US" dirty="0"/>
              <a:t>Bill makes rolling-pins for bakers; Artificial Intelligence may not have much impact on sales, but an Instagram account of famous people using his rolling pin might</a:t>
            </a:r>
          </a:p>
          <a:p>
            <a:pPr lvl="1"/>
            <a:r>
              <a:rPr lang="en-US" dirty="0"/>
              <a:t>Mary makes air-fryers for home use; a Machine Learning algorithm to help make perfect French fries with one touch might help improve sales more than developing new software</a:t>
            </a:r>
          </a:p>
        </p:txBody>
      </p:sp>
      <p:sp>
        <p:nvSpPr>
          <p:cNvPr id="4" name="Rectangle 3"/>
          <p:cNvSpPr/>
          <p:nvPr/>
        </p:nvSpPr>
        <p:spPr bwMode="auto">
          <a:xfrm>
            <a:off x="760412" y="5638800"/>
            <a:ext cx="10744200" cy="6096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Risk can be good or bad: It can create</a:t>
            </a:r>
            <a:r>
              <a:rPr kumimoji="0" lang="en-US" sz="1400" b="1" i="0" u="none" strike="noStrike" cap="none" normalizeH="0" dirty="0">
                <a:ln>
                  <a:noFill/>
                </a:ln>
                <a:solidFill>
                  <a:schemeClr val="tx1"/>
                </a:solidFill>
                <a:effectLst/>
                <a:latin typeface="Arial" pitchFamily="-110" charset="0"/>
              </a:rPr>
              <a:t> a weakness, or provide an opportunity. Disruptive Technologies create that uncertainty</a:t>
            </a: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87254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a:t>
            </a:r>
          </a:p>
        </p:txBody>
      </p:sp>
      <p:sp>
        <p:nvSpPr>
          <p:cNvPr id="3" name="Content Placeholder 2"/>
          <p:cNvSpPr>
            <a:spLocks noGrp="1"/>
          </p:cNvSpPr>
          <p:nvPr>
            <p:ph idx="1"/>
          </p:nvPr>
        </p:nvSpPr>
        <p:spPr/>
        <p:txBody>
          <a:bodyPr/>
          <a:lstStyle/>
          <a:p>
            <a:r>
              <a:rPr lang="en-US" dirty="0"/>
              <a:t>Published in 2001 by software companies (where disruptive technologies thrive) the agile manifesto states:</a:t>
            </a:r>
          </a:p>
          <a:p>
            <a:pPr lvl="1"/>
            <a:r>
              <a:rPr lang="en-US" dirty="0"/>
              <a:t>There are better ways of developing software through personal and shared practice </a:t>
            </a:r>
          </a:p>
          <a:p>
            <a:pPr lvl="1"/>
            <a:r>
              <a:rPr lang="en-US" dirty="0"/>
              <a:t>To be better we need to value:</a:t>
            </a:r>
          </a:p>
          <a:p>
            <a:pPr marL="626364" lvl="1" indent="-342900">
              <a:buFont typeface="+mj-lt"/>
              <a:buAutoNum type="arabicPeriod"/>
            </a:pPr>
            <a:r>
              <a:rPr lang="en-US" u="sng" dirty="0"/>
              <a:t>Individuals and Interactions </a:t>
            </a:r>
            <a:r>
              <a:rPr lang="en-US" dirty="0"/>
              <a:t>over processes and tools</a:t>
            </a:r>
          </a:p>
          <a:p>
            <a:pPr marL="626364" lvl="1" indent="-342900">
              <a:buFont typeface="+mj-lt"/>
              <a:buAutoNum type="arabicPeriod"/>
            </a:pPr>
            <a:r>
              <a:rPr lang="en-US" u="sng" dirty="0"/>
              <a:t>Working Software </a:t>
            </a:r>
            <a:r>
              <a:rPr lang="en-US" dirty="0"/>
              <a:t>over lots and lots of documents on what the software should do</a:t>
            </a:r>
          </a:p>
          <a:p>
            <a:pPr marL="626364" lvl="1" indent="-342900">
              <a:buFont typeface="+mj-lt"/>
              <a:buAutoNum type="arabicPeriod"/>
            </a:pPr>
            <a:r>
              <a:rPr lang="en-US" u="sng" dirty="0"/>
              <a:t>Customer Collaboration </a:t>
            </a:r>
            <a:r>
              <a:rPr lang="en-US" dirty="0"/>
              <a:t>over negotiating contracts</a:t>
            </a:r>
          </a:p>
          <a:p>
            <a:pPr marL="626364" lvl="1" indent="-342900">
              <a:buFont typeface="+mj-lt"/>
              <a:buAutoNum type="arabicPeriod"/>
            </a:pPr>
            <a:r>
              <a:rPr lang="en-US" u="sng" dirty="0"/>
              <a:t>Responding to Change </a:t>
            </a:r>
            <a:r>
              <a:rPr lang="en-US" dirty="0"/>
              <a:t>over following “the plan”</a:t>
            </a:r>
          </a:p>
          <a:p>
            <a:pPr lvl="1"/>
            <a:r>
              <a:rPr lang="en-US" dirty="0"/>
              <a:t>While both sides of each sentence are important, the first part should be </a:t>
            </a:r>
            <a:r>
              <a:rPr lang="en-US" i="1" dirty="0"/>
              <a:t>more</a:t>
            </a:r>
            <a:r>
              <a:rPr lang="en-US" dirty="0"/>
              <a:t> important to daily operations</a:t>
            </a:r>
          </a:p>
          <a:p>
            <a:pPr marL="283464" lvl="1" indent="0">
              <a:buNone/>
            </a:pPr>
            <a:endParaRPr lang="en-US" dirty="0"/>
          </a:p>
          <a:p>
            <a:pPr marL="283464" lvl="1" indent="0">
              <a:buNone/>
            </a:pPr>
            <a:r>
              <a:rPr lang="en-US" dirty="0"/>
              <a:t>Question 1: Of the 4 statements above, which do you think is the most important and why?</a:t>
            </a:r>
          </a:p>
        </p:txBody>
      </p:sp>
      <p:sp>
        <p:nvSpPr>
          <p:cNvPr id="4" name="Rectangle 3"/>
          <p:cNvSpPr/>
          <p:nvPr/>
        </p:nvSpPr>
        <p:spPr bwMode="auto">
          <a:xfrm>
            <a:off x="531812" y="5715000"/>
            <a:ext cx="11201400" cy="533400"/>
          </a:xfrm>
          <a:prstGeom prst="rect">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110" charset="0"/>
              </a:rPr>
              <a:t>Agile techniques provide</a:t>
            </a:r>
            <a:r>
              <a:rPr kumimoji="0" lang="en-US" sz="1400" b="1" i="0" u="none" strike="noStrike" cap="none" normalizeH="0" dirty="0">
                <a:ln>
                  <a:noFill/>
                </a:ln>
                <a:solidFill>
                  <a:schemeClr val="tx1"/>
                </a:solidFill>
                <a:effectLst/>
                <a:latin typeface="Arial" pitchFamily="-110" charset="0"/>
              </a:rPr>
              <a:t> an approach to manage disruptive technologies effectively</a:t>
            </a:r>
            <a:endParaRPr kumimoji="0" lang="en-US" sz="1400" b="1" i="0" u="none" strike="noStrike" cap="none" normalizeH="0" baseline="0" dirty="0">
              <a:ln>
                <a:noFill/>
              </a:ln>
              <a:solidFill>
                <a:schemeClr val="tx1"/>
              </a:solidFill>
              <a:effectLst/>
              <a:latin typeface="Arial" pitchFamily="-110" charset="0"/>
            </a:endParaRPr>
          </a:p>
        </p:txBody>
      </p:sp>
      <p:pic>
        <p:nvPicPr>
          <p:cNvPr id="5" name="Picture 4"/>
          <p:cNvPicPr>
            <a:picLocks noChangeAspect="1"/>
          </p:cNvPicPr>
          <p:nvPr/>
        </p:nvPicPr>
        <p:blipFill>
          <a:blip r:embed="rId2"/>
          <a:stretch>
            <a:fillRect/>
          </a:stretch>
        </p:blipFill>
        <p:spPr>
          <a:xfrm>
            <a:off x="10933376" y="4419600"/>
            <a:ext cx="1223962" cy="1223962"/>
          </a:xfrm>
          <a:prstGeom prst="rect">
            <a:avLst/>
          </a:prstGeom>
        </p:spPr>
      </p:pic>
    </p:spTree>
    <p:extLst>
      <p:ext uri="{BB962C8B-B14F-4D97-AF65-F5344CB8AC3E}">
        <p14:creationId xmlns:p14="http://schemas.microsoft.com/office/powerpoint/2010/main" val="414801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Mindset</a:t>
            </a:r>
          </a:p>
        </p:txBody>
      </p:sp>
      <p:sp>
        <p:nvSpPr>
          <p:cNvPr id="3" name="Content Placeholder 2"/>
          <p:cNvSpPr>
            <a:spLocks noGrp="1"/>
          </p:cNvSpPr>
          <p:nvPr>
            <p:ph idx="1"/>
          </p:nvPr>
        </p:nvSpPr>
        <p:spPr>
          <a:xfrm>
            <a:off x="684212" y="1134691"/>
            <a:ext cx="10921187" cy="1834896"/>
          </a:xfrm>
        </p:spPr>
        <p:txBody>
          <a:bodyPr/>
          <a:lstStyle/>
          <a:p>
            <a:r>
              <a:rPr lang="en-US" dirty="0"/>
              <a:t>On the previous slide we said “we need to value…” </a:t>
            </a:r>
          </a:p>
          <a:p>
            <a:r>
              <a:rPr lang="en-US" dirty="0"/>
              <a:t>Values and perception are affected by mindset</a:t>
            </a:r>
          </a:p>
          <a:p>
            <a:r>
              <a:rPr lang="en-US" dirty="0"/>
              <a:t>A mindset is described as: An established set of attitudes held by one or more people</a:t>
            </a:r>
          </a:p>
          <a:p>
            <a:r>
              <a:rPr lang="en-US" dirty="0"/>
              <a:t>The agile mindset can be described by the following 12 principles</a:t>
            </a:r>
          </a:p>
        </p:txBody>
      </p:sp>
      <p:pic>
        <p:nvPicPr>
          <p:cNvPr id="5" name="Picture 4"/>
          <p:cNvPicPr>
            <a:picLocks noChangeAspect="1"/>
          </p:cNvPicPr>
          <p:nvPr/>
        </p:nvPicPr>
        <p:blipFill>
          <a:blip r:embed="rId2"/>
          <a:stretch>
            <a:fillRect/>
          </a:stretch>
        </p:blipFill>
        <p:spPr>
          <a:xfrm>
            <a:off x="922337" y="2895600"/>
            <a:ext cx="5172075" cy="3429000"/>
          </a:xfrm>
          <a:prstGeom prst="rect">
            <a:avLst/>
          </a:prstGeom>
        </p:spPr>
      </p:pic>
      <p:sp>
        <p:nvSpPr>
          <p:cNvPr id="6" name="TextBox 5"/>
          <p:cNvSpPr txBox="1"/>
          <p:nvPr/>
        </p:nvSpPr>
        <p:spPr>
          <a:xfrm>
            <a:off x="6470466" y="3657600"/>
            <a:ext cx="4800600" cy="1631216"/>
          </a:xfrm>
          <a:prstGeom prst="rect">
            <a:avLst/>
          </a:prstGeom>
          <a:noFill/>
        </p:spPr>
        <p:txBody>
          <a:bodyPr wrap="square" rtlCol="0">
            <a:spAutoFit/>
          </a:bodyPr>
          <a:lstStyle/>
          <a:p>
            <a:r>
              <a:rPr lang="en-US" sz="2000" b="1" dirty="0"/>
              <a:t> Question 2: Which of the 12 principles do you think are more applicable to your goal of developing a mod to our Serious Game? Choose 2 – 4 principles.</a:t>
            </a:r>
          </a:p>
        </p:txBody>
      </p:sp>
      <p:pic>
        <p:nvPicPr>
          <p:cNvPr id="7" name="Picture 6"/>
          <p:cNvPicPr>
            <a:picLocks noChangeAspect="1"/>
          </p:cNvPicPr>
          <p:nvPr/>
        </p:nvPicPr>
        <p:blipFill>
          <a:blip r:embed="rId3"/>
          <a:stretch>
            <a:fillRect/>
          </a:stretch>
        </p:blipFill>
        <p:spPr>
          <a:xfrm>
            <a:off x="10742612" y="5029200"/>
            <a:ext cx="1223962" cy="1223962"/>
          </a:xfrm>
          <a:prstGeom prst="rect">
            <a:avLst/>
          </a:prstGeom>
        </p:spPr>
      </p:pic>
    </p:spTree>
    <p:extLst>
      <p:ext uri="{BB962C8B-B14F-4D97-AF65-F5344CB8AC3E}">
        <p14:creationId xmlns:p14="http://schemas.microsoft.com/office/powerpoint/2010/main" val="114306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Kanban</a:t>
            </a:r>
          </a:p>
        </p:txBody>
      </p:sp>
      <p:sp>
        <p:nvSpPr>
          <p:cNvPr id="3" name="Content Placeholder 2"/>
          <p:cNvSpPr>
            <a:spLocks noGrp="1"/>
          </p:cNvSpPr>
          <p:nvPr>
            <p:ph idx="1"/>
          </p:nvPr>
        </p:nvSpPr>
        <p:spPr>
          <a:xfrm>
            <a:off x="633819" y="1066800"/>
            <a:ext cx="10921187" cy="2368296"/>
          </a:xfrm>
        </p:spPr>
        <p:txBody>
          <a:bodyPr/>
          <a:lstStyle/>
          <a:p>
            <a:r>
              <a:rPr lang="en-US" dirty="0"/>
              <a:t>Teams will utilize a Kanban Board to keep track of who is doing what</a:t>
            </a:r>
          </a:p>
          <a:p>
            <a:r>
              <a:rPr lang="en-US" dirty="0"/>
              <a:t>There are many free resources; we recommend Trello </a:t>
            </a:r>
            <a:r>
              <a:rPr lang="en-US" dirty="0">
                <a:hlinkClick r:id="rId2"/>
              </a:rPr>
              <a:t>https://trello.com/en-US</a:t>
            </a:r>
            <a:endParaRPr lang="en-US" dirty="0"/>
          </a:p>
          <a:p>
            <a:pPr lvl="1"/>
            <a:r>
              <a:rPr lang="en-US" dirty="0"/>
              <a:t>You can also look into: what GitHub offers, and Notion: </a:t>
            </a:r>
            <a:r>
              <a:rPr lang="en-US" dirty="0">
                <a:hlinkClick r:id="rId3"/>
              </a:rPr>
              <a:t>https://www.notion.so/</a:t>
            </a:r>
            <a:endParaRPr lang="en-US" dirty="0"/>
          </a:p>
          <a:p>
            <a:r>
              <a:rPr lang="en-US" dirty="0"/>
              <a:t>The board is shared with the team and is comprised of task lists</a:t>
            </a:r>
          </a:p>
          <a:p>
            <a:r>
              <a:rPr lang="en-US" dirty="0"/>
              <a:t>Team members will add /adjust the lists as tasks are worked on</a:t>
            </a:r>
          </a:p>
          <a:p>
            <a:r>
              <a:rPr lang="en-US" dirty="0"/>
              <a:t>Tasks that take longer than planned will become obvious, especially those that block others</a:t>
            </a:r>
          </a:p>
        </p:txBody>
      </p:sp>
      <p:pic>
        <p:nvPicPr>
          <p:cNvPr id="4" name="Picture 3"/>
          <p:cNvPicPr>
            <a:picLocks noChangeAspect="1"/>
          </p:cNvPicPr>
          <p:nvPr/>
        </p:nvPicPr>
        <p:blipFill rotWithShape="1">
          <a:blip r:embed="rId4">
            <a:grayscl/>
          </a:blip>
          <a:srcRect b="26317"/>
          <a:stretch/>
        </p:blipFill>
        <p:spPr>
          <a:xfrm>
            <a:off x="3732212" y="3733800"/>
            <a:ext cx="7891462" cy="2438400"/>
          </a:xfrm>
          <a:prstGeom prst="rect">
            <a:avLst/>
          </a:prstGeom>
        </p:spPr>
      </p:pic>
      <p:sp>
        <p:nvSpPr>
          <p:cNvPr id="5" name="TextBox 4"/>
          <p:cNvSpPr txBox="1"/>
          <p:nvPr/>
        </p:nvSpPr>
        <p:spPr>
          <a:xfrm>
            <a:off x="531812" y="4267200"/>
            <a:ext cx="3048000" cy="923330"/>
          </a:xfrm>
          <a:prstGeom prst="rect">
            <a:avLst/>
          </a:prstGeom>
          <a:noFill/>
        </p:spPr>
        <p:txBody>
          <a:bodyPr wrap="square" rtlCol="0">
            <a:spAutoFit/>
          </a:bodyPr>
          <a:lstStyle/>
          <a:p>
            <a:pPr algn="ctr"/>
            <a:r>
              <a:rPr lang="en-US" sz="1800" b="1" dirty="0"/>
              <a:t>To Do: Sign up for Trello and experiment with your own Kanban board</a:t>
            </a:r>
          </a:p>
        </p:txBody>
      </p:sp>
      <p:pic>
        <p:nvPicPr>
          <p:cNvPr id="7" name="Picture 6"/>
          <p:cNvPicPr>
            <a:picLocks noChangeAspect="1"/>
          </p:cNvPicPr>
          <p:nvPr/>
        </p:nvPicPr>
        <p:blipFill>
          <a:blip r:embed="rId5"/>
          <a:stretch>
            <a:fillRect/>
          </a:stretch>
        </p:blipFill>
        <p:spPr>
          <a:xfrm>
            <a:off x="150812" y="5105400"/>
            <a:ext cx="1310861" cy="1157287"/>
          </a:xfrm>
          <a:prstGeom prst="rect">
            <a:avLst/>
          </a:prstGeom>
        </p:spPr>
      </p:pic>
    </p:spTree>
    <p:extLst>
      <p:ext uri="{BB962C8B-B14F-4D97-AF65-F5344CB8AC3E}">
        <p14:creationId xmlns:p14="http://schemas.microsoft.com/office/powerpoint/2010/main" val="81462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265612" y="1289304"/>
            <a:ext cx="7289394" cy="4828032"/>
          </a:xfrm>
        </p:spPr>
        <p:txBody>
          <a:bodyPr anchor="ctr"/>
          <a:lstStyle/>
          <a:p>
            <a:r>
              <a:rPr lang="en-US" dirty="0">
                <a:solidFill>
                  <a:schemeClr val="bg2"/>
                </a:solidFill>
              </a:rPr>
              <a:t>Introduction to Agile</a:t>
            </a:r>
          </a:p>
          <a:p>
            <a:r>
              <a:rPr lang="en-US" dirty="0">
                <a:solidFill>
                  <a:schemeClr val="accent1"/>
                </a:solidFill>
              </a:rPr>
              <a:t>Picking a Life Cycle</a:t>
            </a:r>
          </a:p>
          <a:p>
            <a:r>
              <a:rPr lang="en-US" dirty="0"/>
              <a:t>Roles and Teams in an Agile Environment</a:t>
            </a:r>
          </a:p>
          <a:p>
            <a:r>
              <a:rPr lang="en-US" dirty="0"/>
              <a:t>Agile practices</a:t>
            </a:r>
          </a:p>
          <a:p>
            <a:r>
              <a:rPr lang="en-US" dirty="0"/>
              <a:t>The Importance of Culture</a:t>
            </a:r>
          </a:p>
          <a:p>
            <a:endParaRPr lang="en-US" dirty="0"/>
          </a:p>
        </p:txBody>
      </p:sp>
    </p:spTree>
    <p:extLst>
      <p:ext uri="{BB962C8B-B14F-4D97-AF65-F5344CB8AC3E}">
        <p14:creationId xmlns:p14="http://schemas.microsoft.com/office/powerpoint/2010/main" val="2412189645"/>
      </p:ext>
    </p:extLst>
  </p:cSld>
  <p:clrMapOvr>
    <a:masterClrMapping/>
  </p:clrMapOvr>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Template>
  <TotalTime>7576</TotalTime>
  <Pages>1</Pages>
  <Words>3746</Words>
  <Application>Microsoft Office PowerPoint</Application>
  <PresentationFormat>Custom</PresentationFormat>
  <Paragraphs>315</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ＭＳ Ｐゴシック</vt:lpstr>
      <vt:lpstr>Arial</vt:lpstr>
      <vt:lpstr>Times New Roman</vt:lpstr>
      <vt:lpstr>Wingdings</vt:lpstr>
      <vt:lpstr>Lincoln_2012_v16x9</vt:lpstr>
      <vt:lpstr>PowerPoint Presentation</vt:lpstr>
      <vt:lpstr>Outline</vt:lpstr>
      <vt:lpstr>Outline</vt:lpstr>
      <vt:lpstr>Introduction to Agile</vt:lpstr>
      <vt:lpstr>Disruptive Technologies, Risk and Uncertainty</vt:lpstr>
      <vt:lpstr>Agile Manifesto</vt:lpstr>
      <vt:lpstr>Mindset</vt:lpstr>
      <vt:lpstr>Kanban</vt:lpstr>
      <vt:lpstr>Outline</vt:lpstr>
      <vt:lpstr>Picking A Life Cycle</vt:lpstr>
      <vt:lpstr>What is a Lifecycle?</vt:lpstr>
      <vt:lpstr>Stages of A Lifecycle</vt:lpstr>
      <vt:lpstr>It’s All About Requirements…</vt:lpstr>
      <vt:lpstr>Adapting to Circumstance</vt:lpstr>
      <vt:lpstr>Outline</vt:lpstr>
      <vt:lpstr>Roles and Teams in an Agile Environment</vt:lpstr>
      <vt:lpstr>The Agile Mindset</vt:lpstr>
      <vt:lpstr>Servant Leadership</vt:lpstr>
      <vt:lpstr>What Being A Leader Really Means</vt:lpstr>
      <vt:lpstr>The Agile Team</vt:lpstr>
      <vt:lpstr>Fighting Against Linear Thinking</vt:lpstr>
      <vt:lpstr>Outline</vt:lpstr>
      <vt:lpstr>Agile Practices</vt:lpstr>
      <vt:lpstr>Step 1: Charter and Scope</vt:lpstr>
      <vt:lpstr>Meetings, Meetings, Meetings</vt:lpstr>
      <vt:lpstr>Demonstrations and Reviews</vt:lpstr>
      <vt:lpstr>Some of the things that will go wrong (In a Demo)</vt:lpstr>
      <vt:lpstr>Outline</vt:lpstr>
      <vt:lpstr>The Importance of Culture</vt:lpstr>
      <vt:lpstr>It’s not about yogurt</vt:lpstr>
      <vt:lpstr>Can you make a difference?</vt:lpstr>
      <vt:lpstr>Standards and Requirements</vt:lpstr>
      <vt:lpstr>Go forth and conquer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Joel Grimm</dc:creator>
  <cp:keywords/>
  <dc:description/>
  <cp:lastModifiedBy>Kurucar, Joel - 0441 - MITLL</cp:lastModifiedBy>
  <cp:revision>144</cp:revision>
  <cp:lastPrinted>2001-06-18T18:57:59Z</cp:lastPrinted>
  <dcterms:created xsi:type="dcterms:W3CDTF">2019-03-14T14:36:12Z</dcterms:created>
  <dcterms:modified xsi:type="dcterms:W3CDTF">2021-07-05T00:18:14Z</dcterms:modified>
  <cp:category/>
</cp:coreProperties>
</file>