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91" r:id="rId3"/>
    <p:sldId id="329" r:id="rId4"/>
    <p:sldId id="327" r:id="rId5"/>
    <p:sldId id="326" r:id="rId6"/>
    <p:sldId id="328" r:id="rId7"/>
    <p:sldId id="330" r:id="rId8"/>
    <p:sldId id="331" r:id="rId9"/>
    <p:sldId id="335" r:id="rId10"/>
    <p:sldId id="332" r:id="rId11"/>
    <p:sldId id="334" r:id="rId12"/>
    <p:sldId id="336" r:id="rId13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7C80"/>
    <a:srgbClr val="996633"/>
    <a:srgbClr val="009999"/>
    <a:srgbClr val="FF6600"/>
    <a:srgbClr val="FFCC00"/>
    <a:srgbClr val="00FFFF"/>
    <a:srgbClr val="993366"/>
    <a:srgbClr val="CC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6" autoAdjust="0"/>
    <p:restoredTop sz="84457" autoAdjust="0"/>
  </p:normalViewPr>
  <p:slideViewPr>
    <p:cSldViewPr>
      <p:cViewPr varScale="1">
        <p:scale>
          <a:sx n="92" d="100"/>
          <a:sy n="92" d="100"/>
        </p:scale>
        <p:origin x="86" y="20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Rules </a:t>
            </a:r>
            <a:r>
              <a:rPr lang="en-US" altLang="en-US" sz="700" b="1" i="0" baseline="0" dirty="0"/>
              <a:t>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Seater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Grid-World Ambulance Game</a:t>
            </a:r>
          </a:p>
          <a:p>
            <a:pPr>
              <a:spcAft>
                <a:spcPts val="1000"/>
              </a:spcAft>
            </a:pPr>
            <a:r>
              <a:rPr lang="en-US" sz="2800" b="0" dirty="0"/>
              <a:t>Rules Overview and Design Decisions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Dr. Rob Seater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July 2021</a:t>
            </a:r>
          </a:p>
        </p:txBody>
      </p:sp>
    </p:spTree>
    <p:extLst>
      <p:ext uri="{BB962C8B-B14F-4D97-AF65-F5344CB8AC3E}">
        <p14:creationId xmlns:p14="http://schemas.microsoft.com/office/powerpoint/2010/main" val="22338790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(Test Data)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819" y="1066800"/>
            <a:ext cx="10610597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 classes of challenges</a:t>
            </a:r>
          </a:p>
          <a:p>
            <a:pPr lvl="1"/>
            <a:r>
              <a:rPr lang="en-US" dirty="0"/>
              <a:t>Right = </a:t>
            </a:r>
            <a:r>
              <a:rPr lang="en-US" b="0" dirty="0"/>
              <a:t>option exists that is best for all reasonable rewards		Test intelligence/skill</a:t>
            </a:r>
          </a:p>
          <a:p>
            <a:pPr lvl="1"/>
            <a:r>
              <a:rPr lang="en-US" dirty="0"/>
              <a:t>Best = </a:t>
            </a:r>
            <a:r>
              <a:rPr lang="en-US" b="0" dirty="0"/>
              <a:t>option exists that is best depending on reward details		Reveal priorities</a:t>
            </a:r>
          </a:p>
          <a:p>
            <a:pPr lvl="1"/>
            <a:r>
              <a:rPr lang="en-US" dirty="0"/>
              <a:t>Ambiguous = </a:t>
            </a:r>
            <a:r>
              <a:rPr lang="en-US" b="0" dirty="0"/>
              <a:t>all/many options are equivalent				Curiosity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14732" y="24384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57252" y="24384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99772" y="24384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42292" y="24384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14732" y="31809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57252" y="318092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999772" y="318092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42292" y="318092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14732" y="39234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257252" y="39234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999772" y="3923440"/>
            <a:ext cx="742520" cy="74252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42292" y="39234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14732" y="466596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57252" y="466596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99772" y="466596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742292" y="466596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514732" y="540848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57252" y="540848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99772" y="540848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742292" y="540848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84812" y="24384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4812" y="31809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84812" y="39234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484812" y="466596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84812" y="540848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9" name="Smiley Face 58"/>
          <p:cNvSpPr/>
          <p:nvPr/>
        </p:nvSpPr>
        <p:spPr>
          <a:xfrm>
            <a:off x="2750947" y="3404000"/>
            <a:ext cx="302508" cy="302508"/>
          </a:xfrm>
          <a:prstGeom prst="smileyFace">
            <a:avLst>
              <a:gd name="adj" fmla="val -4653"/>
            </a:avLst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4270624" y="2622217"/>
            <a:ext cx="200815" cy="351346"/>
          </a:xfrm>
          <a:prstGeom prst="triangl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60"/>
          <p:cNvSpPr/>
          <p:nvPr/>
        </p:nvSpPr>
        <p:spPr>
          <a:xfrm>
            <a:off x="4108058" y="4023346"/>
            <a:ext cx="525947" cy="525947"/>
          </a:xfrm>
          <a:prstGeom prst="mathPlu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miley Face 61"/>
          <p:cNvSpPr/>
          <p:nvPr/>
        </p:nvSpPr>
        <p:spPr>
          <a:xfrm>
            <a:off x="5720071" y="3397852"/>
            <a:ext cx="302508" cy="302508"/>
          </a:xfrm>
          <a:prstGeom prst="smileyFace">
            <a:avLst>
              <a:gd name="adj" fmla="val -4653"/>
            </a:avLst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612677" y="3040697"/>
            <a:ext cx="44438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Buridan’s</a:t>
            </a:r>
            <a:r>
              <a:rPr lang="en-US" dirty="0"/>
              <a:t> Ass</a:t>
            </a:r>
          </a:p>
          <a:p>
            <a:r>
              <a:rPr lang="en-US" dirty="0"/>
              <a:t>12 turns (9 for one, 19 for both)</a:t>
            </a:r>
          </a:p>
          <a:p>
            <a:r>
              <a:rPr lang="en-US" dirty="0"/>
              <a:t>Ambiguous / Best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612676" y="4549293"/>
            <a:ext cx="44438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Buridan’s</a:t>
            </a:r>
            <a:r>
              <a:rPr lang="en-US" dirty="0"/>
              <a:t> Ass 2</a:t>
            </a:r>
          </a:p>
          <a:p>
            <a:r>
              <a:rPr lang="en-US" dirty="0"/>
              <a:t>30 turns (9 for one, 19 for both)</a:t>
            </a:r>
          </a:p>
          <a:p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72504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(Test Data)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819" y="1066800"/>
            <a:ext cx="10610597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 classes of challenges</a:t>
            </a:r>
          </a:p>
          <a:p>
            <a:pPr lvl="1"/>
            <a:r>
              <a:rPr lang="en-US" dirty="0"/>
              <a:t>Right = </a:t>
            </a:r>
            <a:r>
              <a:rPr lang="en-US" b="0" dirty="0"/>
              <a:t>option exists that is best for all reasonable rewards		Test intelligence/skill</a:t>
            </a:r>
          </a:p>
          <a:p>
            <a:pPr lvl="1"/>
            <a:r>
              <a:rPr lang="en-US" dirty="0"/>
              <a:t>Best = </a:t>
            </a:r>
            <a:r>
              <a:rPr lang="en-US" b="0" dirty="0"/>
              <a:t>option exists that is best depending on reward details		Reveal priorities</a:t>
            </a:r>
          </a:p>
          <a:p>
            <a:pPr lvl="1"/>
            <a:r>
              <a:rPr lang="en-US" dirty="0"/>
              <a:t>Ambiguous = </a:t>
            </a:r>
            <a:r>
              <a:rPr lang="en-US" b="0" dirty="0"/>
              <a:t>all/many options are equivalent				Curiosity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497289" y="275836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39809" y="275836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982329" y="275836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24849" y="275836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467369" y="2758365"/>
            <a:ext cx="742520" cy="742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209889" y="2758365"/>
            <a:ext cx="742520" cy="742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497289" y="350088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239809" y="350088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982329" y="350088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724849" y="350088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467369" y="3500885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09889" y="3500885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97289" y="424340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39809" y="424340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82329" y="424340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24849" y="424340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67369" y="424340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209889" y="424340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" name="Isosceles Triangle 82"/>
          <p:cNvSpPr/>
          <p:nvPr/>
        </p:nvSpPr>
        <p:spPr>
          <a:xfrm rot="16200000">
            <a:off x="5456961" y="4438992"/>
            <a:ext cx="230868" cy="351346"/>
          </a:xfrm>
          <a:prstGeom prst="triangl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miley Face 83"/>
          <p:cNvSpPr/>
          <p:nvPr/>
        </p:nvSpPr>
        <p:spPr>
          <a:xfrm>
            <a:off x="4684553" y="4473515"/>
            <a:ext cx="302508" cy="302508"/>
          </a:xfrm>
          <a:prstGeom prst="smileyFac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miley Face 84"/>
          <p:cNvSpPr/>
          <p:nvPr/>
        </p:nvSpPr>
        <p:spPr>
          <a:xfrm>
            <a:off x="1690108" y="2985798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miley Face 85"/>
          <p:cNvSpPr/>
          <p:nvPr/>
        </p:nvSpPr>
        <p:spPr>
          <a:xfrm>
            <a:off x="2432628" y="3003016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miley Face 86"/>
          <p:cNvSpPr/>
          <p:nvPr/>
        </p:nvSpPr>
        <p:spPr>
          <a:xfrm>
            <a:off x="3229522" y="2985798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miley Face 87"/>
          <p:cNvSpPr/>
          <p:nvPr/>
        </p:nvSpPr>
        <p:spPr>
          <a:xfrm>
            <a:off x="3944855" y="2991255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miley Face 88"/>
          <p:cNvSpPr/>
          <p:nvPr/>
        </p:nvSpPr>
        <p:spPr>
          <a:xfrm>
            <a:off x="1705479" y="3712510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miley Face 89"/>
          <p:cNvSpPr/>
          <p:nvPr/>
        </p:nvSpPr>
        <p:spPr>
          <a:xfrm>
            <a:off x="2447999" y="3729728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miley Face 90"/>
          <p:cNvSpPr/>
          <p:nvPr/>
        </p:nvSpPr>
        <p:spPr>
          <a:xfrm>
            <a:off x="3244893" y="3712510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miley Face 91"/>
          <p:cNvSpPr/>
          <p:nvPr/>
        </p:nvSpPr>
        <p:spPr>
          <a:xfrm>
            <a:off x="3960226" y="3717967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miley Face 92"/>
          <p:cNvSpPr/>
          <p:nvPr/>
        </p:nvSpPr>
        <p:spPr>
          <a:xfrm>
            <a:off x="1705479" y="4466335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miley Face 93"/>
          <p:cNvSpPr/>
          <p:nvPr/>
        </p:nvSpPr>
        <p:spPr>
          <a:xfrm>
            <a:off x="2447999" y="4483553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miley Face 94"/>
          <p:cNvSpPr/>
          <p:nvPr/>
        </p:nvSpPr>
        <p:spPr>
          <a:xfrm>
            <a:off x="3244893" y="4466335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miley Face 95"/>
          <p:cNvSpPr/>
          <p:nvPr/>
        </p:nvSpPr>
        <p:spPr>
          <a:xfrm>
            <a:off x="3960226" y="4471792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60412" y="275836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60412" y="350088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0412" y="4243405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0" name="Smiley Face 99"/>
          <p:cNvSpPr/>
          <p:nvPr/>
        </p:nvSpPr>
        <p:spPr>
          <a:xfrm>
            <a:off x="953231" y="2985798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miley Face 100"/>
          <p:cNvSpPr/>
          <p:nvPr/>
        </p:nvSpPr>
        <p:spPr>
          <a:xfrm>
            <a:off x="968602" y="3712510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Smiley Face 101"/>
          <p:cNvSpPr/>
          <p:nvPr/>
        </p:nvSpPr>
        <p:spPr>
          <a:xfrm>
            <a:off x="968602" y="4466335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7213984" y="27432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956504" y="27432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699024" y="27432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9441544" y="27432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0184064" y="27432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26584" y="2743200"/>
            <a:ext cx="742520" cy="742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13984" y="34857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956504" y="34857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8699024" y="34857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9441544" y="34857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0184064" y="34857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926584" y="3485720"/>
            <a:ext cx="742520" cy="7425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213984" y="42282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956504" y="42282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699024" y="42282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441544" y="42282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0184064" y="42282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926584" y="42282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1" name="Isosceles Triangle 120"/>
          <p:cNvSpPr/>
          <p:nvPr/>
        </p:nvSpPr>
        <p:spPr>
          <a:xfrm rot="16200000">
            <a:off x="11173656" y="4423827"/>
            <a:ext cx="230868" cy="351346"/>
          </a:xfrm>
          <a:prstGeom prst="triangl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miley Face 121"/>
          <p:cNvSpPr/>
          <p:nvPr/>
        </p:nvSpPr>
        <p:spPr>
          <a:xfrm>
            <a:off x="7406803" y="2970633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miley Face 122"/>
          <p:cNvSpPr/>
          <p:nvPr/>
        </p:nvSpPr>
        <p:spPr>
          <a:xfrm>
            <a:off x="8149323" y="2987851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Smiley Face 123"/>
          <p:cNvSpPr/>
          <p:nvPr/>
        </p:nvSpPr>
        <p:spPr>
          <a:xfrm>
            <a:off x="8946217" y="2970633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miley Face 124"/>
          <p:cNvSpPr/>
          <p:nvPr/>
        </p:nvSpPr>
        <p:spPr>
          <a:xfrm>
            <a:off x="9661550" y="2976090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Smiley Face 125"/>
          <p:cNvSpPr/>
          <p:nvPr/>
        </p:nvSpPr>
        <p:spPr>
          <a:xfrm>
            <a:off x="7422174" y="3697345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Smiley Face 126"/>
          <p:cNvSpPr/>
          <p:nvPr/>
        </p:nvSpPr>
        <p:spPr>
          <a:xfrm>
            <a:off x="8164694" y="3714563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Smiley Face 127"/>
          <p:cNvSpPr/>
          <p:nvPr/>
        </p:nvSpPr>
        <p:spPr>
          <a:xfrm>
            <a:off x="8961588" y="3697345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Smiley Face 128"/>
          <p:cNvSpPr/>
          <p:nvPr/>
        </p:nvSpPr>
        <p:spPr>
          <a:xfrm>
            <a:off x="9676921" y="3702802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Smiley Face 129"/>
          <p:cNvSpPr/>
          <p:nvPr/>
        </p:nvSpPr>
        <p:spPr>
          <a:xfrm>
            <a:off x="7422174" y="4451170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Smiley Face 130"/>
          <p:cNvSpPr/>
          <p:nvPr/>
        </p:nvSpPr>
        <p:spPr>
          <a:xfrm>
            <a:off x="8164694" y="4468388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Smiley Face 131"/>
          <p:cNvSpPr/>
          <p:nvPr/>
        </p:nvSpPr>
        <p:spPr>
          <a:xfrm>
            <a:off x="8961588" y="4451170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Smiley Face 132"/>
          <p:cNvSpPr/>
          <p:nvPr/>
        </p:nvSpPr>
        <p:spPr>
          <a:xfrm>
            <a:off x="9676921" y="4456627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477107" y="27432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477107" y="34857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477107" y="42282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7" name="Smiley Face 136"/>
          <p:cNvSpPr/>
          <p:nvPr/>
        </p:nvSpPr>
        <p:spPr>
          <a:xfrm>
            <a:off x="6669926" y="2970633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Smiley Face 137"/>
          <p:cNvSpPr/>
          <p:nvPr/>
        </p:nvSpPr>
        <p:spPr>
          <a:xfrm>
            <a:off x="6685297" y="3697345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miley Face 138"/>
          <p:cNvSpPr/>
          <p:nvPr/>
        </p:nvSpPr>
        <p:spPr>
          <a:xfrm>
            <a:off x="6685297" y="4451170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Smiley Face 139"/>
          <p:cNvSpPr/>
          <p:nvPr/>
        </p:nvSpPr>
        <p:spPr>
          <a:xfrm>
            <a:off x="10419441" y="2952511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Smiley Face 140"/>
          <p:cNvSpPr/>
          <p:nvPr/>
        </p:nvSpPr>
        <p:spPr>
          <a:xfrm>
            <a:off x="10434812" y="3679223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miley Face 141"/>
          <p:cNvSpPr/>
          <p:nvPr/>
        </p:nvSpPr>
        <p:spPr>
          <a:xfrm>
            <a:off x="10434812" y="4433048"/>
            <a:ext cx="302508" cy="302508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1855898" y="5057051"/>
            <a:ext cx="18790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Bottleneck 3</a:t>
            </a:r>
          </a:p>
          <a:p>
            <a:r>
              <a:rPr lang="en-US" dirty="0"/>
              <a:t>15 turns</a:t>
            </a:r>
          </a:p>
          <a:p>
            <a:r>
              <a:rPr lang="en-US" dirty="0"/>
              <a:t>Best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572593" y="5041886"/>
            <a:ext cx="22528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Efficient lawn mowing</a:t>
            </a:r>
          </a:p>
          <a:p>
            <a:r>
              <a:rPr lang="en-US" dirty="0"/>
              <a:t>22 turns</a:t>
            </a:r>
          </a:p>
          <a:p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19713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xls</a:t>
            </a:r>
            <a:r>
              <a:rPr lang="en-US" dirty="0"/>
              <a:t> </a:t>
            </a:r>
            <a:r>
              <a:rPr lang="en-US" dirty="0" err="1"/>
              <a:t>MapReader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1024083"/>
            <a:ext cx="5867399" cy="5156611"/>
          </a:xfrm>
        </p:spPr>
      </p:pic>
    </p:spTree>
    <p:extLst>
      <p:ext uri="{BB962C8B-B14F-4D97-AF65-F5344CB8AC3E}">
        <p14:creationId xmlns:p14="http://schemas.microsoft.com/office/powerpoint/2010/main" val="104868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8" y="1371600"/>
            <a:ext cx="10921187" cy="4806696"/>
          </a:xfrm>
        </p:spPr>
        <p:txBody>
          <a:bodyPr/>
          <a:lstStyle/>
          <a:p>
            <a:r>
              <a:rPr lang="en-US" dirty="0"/>
              <a:t>Analytical Goal</a:t>
            </a:r>
          </a:p>
          <a:p>
            <a:pPr lvl="1"/>
            <a:r>
              <a:rPr lang="en-US" b="0" dirty="0"/>
              <a:t>Create a score function that makes the agent behave the way you want it to behave</a:t>
            </a:r>
          </a:p>
          <a:p>
            <a:pPr lvl="1"/>
            <a:r>
              <a:rPr lang="en-US" b="0" dirty="0"/>
              <a:t>Create a model to quickly find solutions to novel situations (without human intervention)</a:t>
            </a:r>
          </a:p>
          <a:p>
            <a:pPr lvl="1"/>
            <a:r>
              <a:rPr lang="en-US" b="0" dirty="0"/>
              <a:t>Compare (in value and variance):</a:t>
            </a:r>
          </a:p>
          <a:p>
            <a:pPr lvl="2"/>
            <a:r>
              <a:rPr lang="en-US" b="0" dirty="0"/>
              <a:t>Human behavior</a:t>
            </a:r>
          </a:p>
          <a:p>
            <a:pPr lvl="2"/>
            <a:r>
              <a:rPr lang="en-US" b="0" dirty="0"/>
              <a:t>Self-reported human values</a:t>
            </a:r>
          </a:p>
          <a:p>
            <a:pPr lvl="2"/>
            <a:r>
              <a:rPr lang="en-US" b="0" dirty="0"/>
              <a:t>Effect of human-written objective function</a:t>
            </a:r>
          </a:p>
          <a:p>
            <a:pPr lvl="2"/>
            <a:r>
              <a:rPr lang="en-US" b="0" dirty="0"/>
              <a:t>ML-trained algorithm</a:t>
            </a:r>
          </a:p>
          <a:p>
            <a:pPr lvl="1"/>
            <a:r>
              <a:rPr lang="en-US" b="0" dirty="0"/>
              <a:t>Identify effects of training environment</a:t>
            </a:r>
            <a:endParaRPr lang="en-US" dirty="0"/>
          </a:p>
          <a:p>
            <a:r>
              <a:rPr lang="en-US" dirty="0"/>
              <a:t>In-Game Goal</a:t>
            </a:r>
          </a:p>
          <a:p>
            <a:pPr lvl="1"/>
            <a:r>
              <a:rPr lang="en-US" b="0" dirty="0"/>
              <a:t>Maximize your score at the end of the final turn (when energy reaches 0)</a:t>
            </a:r>
          </a:p>
          <a:p>
            <a:r>
              <a:rPr lang="en-US" dirty="0"/>
              <a:t>Dilemma</a:t>
            </a:r>
          </a:p>
          <a:p>
            <a:pPr lvl="1"/>
            <a:r>
              <a:rPr lang="en-US" b="0" dirty="0"/>
              <a:t>Balance ‘+’ actions, ‘-’ actions, and time efficiency</a:t>
            </a:r>
          </a:p>
          <a:p>
            <a:pPr lvl="1"/>
            <a:r>
              <a:rPr lang="en-US" b="0" dirty="0"/>
              <a:t>Puzzle-like as a human-game; the real game is creating the right reward function and training set!</a:t>
            </a:r>
          </a:p>
        </p:txBody>
      </p:sp>
    </p:spTree>
    <p:extLst>
      <p:ext uri="{BB962C8B-B14F-4D97-AF65-F5344CB8AC3E}">
        <p14:creationId xmlns:p14="http://schemas.microsoft.com/office/powerpoint/2010/main" val="271200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Experience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1129897"/>
            <a:ext cx="5181321" cy="514684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89812" y="1289304"/>
            <a:ext cx="4165194" cy="4828032"/>
          </a:xfrm>
        </p:spPr>
        <p:txBody>
          <a:bodyPr/>
          <a:lstStyle/>
          <a:p>
            <a:r>
              <a:rPr lang="en-US" dirty="0"/>
              <a:t>You are an ambulance (possibly self-driving)</a:t>
            </a:r>
          </a:p>
          <a:p>
            <a:pPr lvl="1"/>
            <a:r>
              <a:rPr lang="en-US" b="0" dirty="0"/>
              <a:t>Occupy 1 cell</a:t>
            </a:r>
          </a:p>
          <a:p>
            <a:pPr lvl="1"/>
            <a:r>
              <a:rPr lang="en-US" b="0" dirty="0"/>
              <a:t>Oriented (no diagonals) &lt;^v&gt;</a:t>
            </a:r>
          </a:p>
          <a:p>
            <a:r>
              <a:rPr lang="en-US" dirty="0"/>
              <a:t>Controls:</a:t>
            </a:r>
          </a:p>
          <a:p>
            <a:pPr lvl="1"/>
            <a:r>
              <a:rPr lang="en-US" b="0" dirty="0"/>
              <a:t>Forward</a:t>
            </a:r>
          </a:p>
          <a:p>
            <a:pPr lvl="1"/>
            <a:r>
              <a:rPr lang="en-US" b="0" dirty="0"/>
              <a:t>Rotate 90 left</a:t>
            </a:r>
          </a:p>
          <a:p>
            <a:pPr lvl="1"/>
            <a:r>
              <a:rPr lang="en-US" b="0" dirty="0"/>
              <a:t>Rotate 90 right</a:t>
            </a:r>
          </a:p>
          <a:p>
            <a:pPr lvl="1"/>
            <a:r>
              <a:rPr lang="en-US" b="0" dirty="0"/>
              <a:t>Stand still</a:t>
            </a:r>
          </a:p>
          <a:p>
            <a:r>
              <a:rPr lang="en-US" dirty="0"/>
              <a:t>Game End:</a:t>
            </a:r>
          </a:p>
          <a:p>
            <a:pPr lvl="1"/>
            <a:r>
              <a:rPr lang="en-US" b="0" dirty="0"/>
              <a:t>Energy drops by 1 each turn (all action cost 1 energy)</a:t>
            </a:r>
          </a:p>
          <a:p>
            <a:pPr lvl="1"/>
            <a:r>
              <a:rPr lang="en-US" b="0" dirty="0"/>
              <a:t>Game end when Energy &lt;= 0</a:t>
            </a:r>
          </a:p>
          <a:p>
            <a:pPr lvl="1"/>
            <a:r>
              <a:rPr lang="en-US" b="0" dirty="0"/>
              <a:t>Score visible updated after each step</a:t>
            </a:r>
          </a:p>
        </p:txBody>
      </p:sp>
    </p:spTree>
    <p:extLst>
      <p:ext uri="{BB962C8B-B14F-4D97-AF65-F5344CB8AC3E}">
        <p14:creationId xmlns:p14="http://schemas.microsoft.com/office/powerpoint/2010/main" val="414351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Experience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531" y="102956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2051" y="102956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27692" y="102956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0212" y="102956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2732" y="102956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55252" y="102956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97772" y="102956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292" y="102956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2652" y="177208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85172" y="177208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27692" y="177208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70212" y="177208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12732" y="1772080"/>
            <a:ext cx="742520" cy="742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55252" y="1772080"/>
            <a:ext cx="742520" cy="742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97772" y="1772080"/>
            <a:ext cx="742520" cy="742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0292" y="177208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2652" y="251460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85172" y="25146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27692" y="2514600"/>
            <a:ext cx="742520" cy="742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70212" y="25146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12732" y="25146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55252" y="25146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197772" y="2514600"/>
            <a:ext cx="742520" cy="742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40292" y="251460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2652" y="325712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5172" y="32571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27692" y="32571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70212" y="32571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12732" y="32571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55252" y="32571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197772" y="3257120"/>
            <a:ext cx="742520" cy="742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40292" y="325712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2652" y="399964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485172" y="39996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27692" y="39996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70212" y="39996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12732" y="39996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455252" y="399964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97772" y="3999640"/>
            <a:ext cx="742520" cy="74252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40292" y="399964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2652" y="474216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485172" y="4742160"/>
            <a:ext cx="742520" cy="742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27692" y="474216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70212" y="474216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712732" y="4742160"/>
            <a:ext cx="742520" cy="742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55252" y="474216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97772" y="474216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940292" y="474216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42652" y="548468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485172" y="548468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27692" y="548468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970212" y="548468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712732" y="548468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55252" y="548468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197772" y="548468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5940292" y="5484680"/>
            <a:ext cx="742520" cy="74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7" name="Content Placeholder 2"/>
          <p:cNvSpPr>
            <a:spLocks noGrp="1"/>
          </p:cNvSpPr>
          <p:nvPr>
            <p:ph idx="1"/>
          </p:nvPr>
        </p:nvSpPr>
        <p:spPr>
          <a:xfrm>
            <a:off x="7389812" y="1289304"/>
            <a:ext cx="4165194" cy="4828032"/>
          </a:xfrm>
        </p:spPr>
        <p:txBody>
          <a:bodyPr/>
          <a:lstStyle/>
          <a:p>
            <a:r>
              <a:rPr lang="en-US" dirty="0"/>
              <a:t>Abstracted view of game, ignoring Joel’s </a:t>
            </a:r>
            <a:r>
              <a:rPr lang="en-US" dirty="0" err="1"/>
              <a:t>Ascii</a:t>
            </a:r>
            <a:r>
              <a:rPr lang="en-US" dirty="0"/>
              <a:t> interface</a:t>
            </a:r>
          </a:p>
          <a:p>
            <a:r>
              <a:rPr lang="en-US" dirty="0"/>
              <a:t>Each cell has 1 terrain [color] and 0-1 objects [shape]</a:t>
            </a:r>
          </a:p>
          <a:p>
            <a:r>
              <a:rPr lang="en-US" dirty="0"/>
              <a:t>When ambulance encounters an object, only 1 can remain</a:t>
            </a:r>
          </a:p>
          <a:p>
            <a:r>
              <a:rPr lang="en-US" dirty="0"/>
              <a:t>Ambulance has capacity for 1 bite victim</a:t>
            </a:r>
          </a:p>
          <a:p>
            <a:r>
              <a:rPr lang="en-US" dirty="0"/>
              <a:t>Currently, everything is static, (but % chance to move would be a neat mod)</a:t>
            </a:r>
          </a:p>
        </p:txBody>
      </p:sp>
      <p:sp>
        <p:nvSpPr>
          <p:cNvPr id="118" name="Smiley Face 117"/>
          <p:cNvSpPr/>
          <p:nvPr/>
        </p:nvSpPr>
        <p:spPr>
          <a:xfrm>
            <a:off x="3177208" y="4235775"/>
            <a:ext cx="302429" cy="302429"/>
          </a:xfrm>
          <a:prstGeom prst="smileyFace">
            <a:avLst>
              <a:gd name="adj" fmla="val -4653"/>
            </a:avLst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19" name="Isosceles Triangle 118"/>
          <p:cNvSpPr/>
          <p:nvPr/>
        </p:nvSpPr>
        <p:spPr>
          <a:xfrm rot="10800000">
            <a:off x="4680299" y="2679963"/>
            <a:ext cx="230808" cy="351255"/>
          </a:xfrm>
          <a:prstGeom prst="triangl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0" name="Plus 119"/>
          <p:cNvSpPr/>
          <p:nvPr/>
        </p:nvSpPr>
        <p:spPr>
          <a:xfrm>
            <a:off x="5293078" y="4106513"/>
            <a:ext cx="525810" cy="525810"/>
          </a:xfrm>
          <a:prstGeom prst="mathPlu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1" name="Smiley Face 120"/>
          <p:cNvSpPr/>
          <p:nvPr/>
        </p:nvSpPr>
        <p:spPr>
          <a:xfrm>
            <a:off x="4650947" y="4218203"/>
            <a:ext cx="302429" cy="302429"/>
          </a:xfrm>
          <a:prstGeom prst="smileyFac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2" name="Smiley Face 121"/>
          <p:cNvSpPr/>
          <p:nvPr/>
        </p:nvSpPr>
        <p:spPr>
          <a:xfrm>
            <a:off x="3919049" y="3457057"/>
            <a:ext cx="302429" cy="302429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4" name="Smiley Face 123"/>
          <p:cNvSpPr/>
          <p:nvPr/>
        </p:nvSpPr>
        <p:spPr>
          <a:xfrm>
            <a:off x="2440096" y="1992125"/>
            <a:ext cx="302429" cy="302429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6" name="Smiley Face 125"/>
          <p:cNvSpPr/>
          <p:nvPr/>
        </p:nvSpPr>
        <p:spPr>
          <a:xfrm>
            <a:off x="1705217" y="2001683"/>
            <a:ext cx="302429" cy="302429"/>
          </a:xfrm>
          <a:prstGeom prst="smileyFace">
            <a:avLst>
              <a:gd name="adj" fmla="val -4653"/>
            </a:avLst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7" name="Smiley Face 126"/>
          <p:cNvSpPr/>
          <p:nvPr/>
        </p:nvSpPr>
        <p:spPr>
          <a:xfrm>
            <a:off x="1716645" y="2725088"/>
            <a:ext cx="302429" cy="302429"/>
          </a:xfrm>
          <a:prstGeom prst="smileyFac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</p:spTree>
    <p:extLst>
      <p:ext uri="{BB962C8B-B14F-4D97-AF65-F5344CB8AC3E}">
        <p14:creationId xmlns:p14="http://schemas.microsoft.com/office/powerpoint/2010/main" val="241342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1158200" y="1990791"/>
            <a:ext cx="302429" cy="302429"/>
          </a:xfrm>
          <a:prstGeom prst="smileyFace">
            <a:avLst>
              <a:gd name="adj" fmla="val -4653"/>
            </a:avLst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5" name="Isosceles Triangle 4"/>
          <p:cNvSpPr/>
          <p:nvPr/>
        </p:nvSpPr>
        <p:spPr>
          <a:xfrm rot="10800000">
            <a:off x="1209287" y="3965827"/>
            <a:ext cx="230808" cy="351255"/>
          </a:xfrm>
          <a:prstGeom prst="triangl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7" name="Smiley Face 6"/>
          <p:cNvSpPr/>
          <p:nvPr/>
        </p:nvSpPr>
        <p:spPr>
          <a:xfrm>
            <a:off x="1158201" y="2630944"/>
            <a:ext cx="302429" cy="302429"/>
          </a:xfrm>
          <a:prstGeom prst="smileyFac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8" name="Rectangle 7"/>
          <p:cNvSpPr/>
          <p:nvPr/>
        </p:nvSpPr>
        <p:spPr>
          <a:xfrm>
            <a:off x="6410022" y="3666633"/>
            <a:ext cx="742327" cy="74232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0022" y="2181980"/>
            <a:ext cx="742327" cy="7423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0022" y="2924307"/>
            <a:ext cx="742327" cy="74232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10022" y="4408960"/>
            <a:ext cx="742327" cy="742327"/>
          </a:xfrm>
          <a:prstGeom prst="rect">
            <a:avLst/>
          </a:prstGeom>
          <a:solidFill>
            <a:srgbClr val="9966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Smiley Face 11"/>
          <p:cNvSpPr/>
          <p:nvPr/>
        </p:nvSpPr>
        <p:spPr>
          <a:xfrm>
            <a:off x="1142176" y="3221173"/>
            <a:ext cx="302429" cy="302429"/>
          </a:xfrm>
          <a:prstGeom prst="smileyFace">
            <a:avLst>
              <a:gd name="adj" fmla="val -105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3" name="Quad Arrow Callout 12"/>
          <p:cNvSpPr/>
          <p:nvPr/>
        </p:nvSpPr>
        <p:spPr>
          <a:xfrm>
            <a:off x="1031864" y="4697911"/>
            <a:ext cx="513298" cy="513298"/>
          </a:xfrm>
          <a:prstGeom prst="quadArrowCallout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37922" y="2263277"/>
            <a:ext cx="1811242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Open:</a:t>
            </a:r>
          </a:p>
          <a:p>
            <a:r>
              <a:rPr lang="en-US" sz="1200" dirty="0"/>
              <a:t>passible without penalty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37413" y="3050751"/>
            <a:ext cx="1913808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Wall:</a:t>
            </a:r>
          </a:p>
          <a:p>
            <a:r>
              <a:rPr lang="en-US" sz="1200" dirty="0"/>
              <a:t>Impassible by ambulance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37413" y="3777661"/>
            <a:ext cx="2375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Fire:</a:t>
            </a:r>
          </a:p>
          <a:p>
            <a:r>
              <a:rPr lang="en-US" sz="1200" dirty="0"/>
              <a:t>5 point penalty for ending turn in</a:t>
            </a:r>
          </a:p>
          <a:p>
            <a:r>
              <a:rPr lang="en-US" sz="1200" dirty="0"/>
              <a:t>(rotating in place is painful!)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37412" y="4466112"/>
            <a:ext cx="3734345" cy="769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Mud:</a:t>
            </a:r>
          </a:p>
          <a:p>
            <a:r>
              <a:rPr lang="en-US" sz="1100" dirty="0"/>
              <a:t>5 energy penalty for entering space (each time)</a:t>
            </a:r>
          </a:p>
          <a:p>
            <a:r>
              <a:rPr lang="en-US" sz="1100" dirty="0"/>
              <a:t>(get 5 fewer turns before scenario ends)</a:t>
            </a:r>
          </a:p>
          <a:p>
            <a:r>
              <a:rPr lang="en-US" sz="1100" dirty="0"/>
              <a:t>(in addition to normal movement cost to enter any space)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74812" y="2513202"/>
            <a:ext cx="1352904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Pedestrian:</a:t>
            </a:r>
          </a:p>
          <a:p>
            <a:r>
              <a:rPr lang="en-US" sz="1200" dirty="0"/>
              <a:t>Penalty to squish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74812" y="1737285"/>
            <a:ext cx="2955489" cy="646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Bite Victim</a:t>
            </a:r>
          </a:p>
          <a:p>
            <a:r>
              <a:rPr lang="en-US" sz="1200" dirty="0"/>
              <a:t>Reward if carried to hospital</a:t>
            </a:r>
          </a:p>
          <a:p>
            <a:r>
              <a:rPr lang="en-US" sz="1200" dirty="0"/>
              <a:t>Penalty if squished (and lost opportunity)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58787" y="3116513"/>
            <a:ext cx="1368929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Zombie:</a:t>
            </a:r>
          </a:p>
          <a:p>
            <a:r>
              <a:rPr lang="en-US" sz="1200" dirty="0"/>
              <a:t>Reward to squish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57665" y="3725823"/>
            <a:ext cx="3217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Ambulance (facing down):</a:t>
            </a:r>
          </a:p>
          <a:p>
            <a:r>
              <a:rPr lang="en-US" sz="1200" dirty="0"/>
              <a:t>Pick up victims if capacity; squish them if not</a:t>
            </a:r>
          </a:p>
          <a:p>
            <a:r>
              <a:rPr lang="en-US" sz="1200" dirty="0"/>
              <a:t>Move orthogonally, rotate by 90 </a:t>
            </a:r>
            <a:r>
              <a:rPr lang="en-US" sz="1200" dirty="0" err="1"/>
              <a:t>deg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678315" y="4631478"/>
            <a:ext cx="2965105" cy="646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Battery:</a:t>
            </a:r>
          </a:p>
          <a:p>
            <a:r>
              <a:rPr lang="en-US" sz="1200" dirty="0"/>
              <a:t>20 energy bonus if collected (one time)</a:t>
            </a:r>
          </a:p>
          <a:p>
            <a:r>
              <a:rPr lang="en-US" sz="1200" dirty="0"/>
              <a:t>(20 more turns before the scenario ends)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10021" y="1439652"/>
            <a:ext cx="742327" cy="7423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224185" y="1527433"/>
            <a:ext cx="2886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Out Of Bounds:</a:t>
            </a:r>
          </a:p>
          <a:p>
            <a:r>
              <a:rPr lang="en-US" sz="1200" dirty="0"/>
              <a:t>Impassible by anything – default off grid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10021" y="5151286"/>
            <a:ext cx="742327" cy="74232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237412" y="5277641"/>
            <a:ext cx="1523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Hospital:</a:t>
            </a:r>
          </a:p>
          <a:p>
            <a:r>
              <a:rPr lang="en-US" sz="1200" dirty="0"/>
              <a:t>Deliver victims here</a:t>
            </a:r>
          </a:p>
        </p:txBody>
      </p:sp>
      <p:sp>
        <p:nvSpPr>
          <p:cNvPr id="39" name="Plus 38"/>
          <p:cNvSpPr/>
          <p:nvPr/>
        </p:nvSpPr>
        <p:spPr>
          <a:xfrm>
            <a:off x="6518210" y="5235353"/>
            <a:ext cx="525947" cy="525947"/>
          </a:xfrm>
          <a:prstGeom prst="mathPlu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643763" y="3728782"/>
            <a:ext cx="274840" cy="514894"/>
            <a:chOff x="5148527" y="3551434"/>
            <a:chExt cx="584528" cy="1095073"/>
          </a:xfrm>
        </p:grpSpPr>
        <p:sp>
          <p:nvSpPr>
            <p:cNvPr id="40" name="Freeform 39"/>
            <p:cNvSpPr/>
            <p:nvPr/>
          </p:nvSpPr>
          <p:spPr bwMode="auto">
            <a:xfrm>
              <a:off x="5148527" y="3551434"/>
              <a:ext cx="194422" cy="1080044"/>
            </a:xfrm>
            <a:custGeom>
              <a:avLst/>
              <a:gdLst>
                <a:gd name="connsiteX0" fmla="*/ 0 w 616388"/>
                <a:gd name="connsiteY0" fmla="*/ 0 h 2831254"/>
                <a:gd name="connsiteX1" fmla="*/ 616374 w 616388"/>
                <a:gd name="connsiteY1" fmla="*/ 914400 h 2831254"/>
                <a:gd name="connsiteX2" fmla="*/ 20320 w 616388"/>
                <a:gd name="connsiteY2" fmla="*/ 1876214 h 2831254"/>
                <a:gd name="connsiteX3" fmla="*/ 467360 w 616388"/>
                <a:gd name="connsiteY3" fmla="*/ 2831254 h 2831254"/>
                <a:gd name="connsiteX0" fmla="*/ 0 w 616682"/>
                <a:gd name="connsiteY0" fmla="*/ 0 h 2831254"/>
                <a:gd name="connsiteX1" fmla="*/ 616374 w 616682"/>
                <a:gd name="connsiteY1" fmla="*/ 914400 h 2831254"/>
                <a:gd name="connsiteX2" fmla="*/ 88559 w 616682"/>
                <a:gd name="connsiteY2" fmla="*/ 2080926 h 2831254"/>
                <a:gd name="connsiteX3" fmla="*/ 467360 w 616682"/>
                <a:gd name="connsiteY3" fmla="*/ 2831254 h 2831254"/>
                <a:gd name="connsiteX0" fmla="*/ 0 w 725819"/>
                <a:gd name="connsiteY0" fmla="*/ 0 h 2831254"/>
                <a:gd name="connsiteX1" fmla="*/ 725555 w 725819"/>
                <a:gd name="connsiteY1" fmla="*/ 1296531 h 2831254"/>
                <a:gd name="connsiteX2" fmla="*/ 88559 w 725819"/>
                <a:gd name="connsiteY2" fmla="*/ 2080926 h 2831254"/>
                <a:gd name="connsiteX3" fmla="*/ 467360 w 725819"/>
                <a:gd name="connsiteY3" fmla="*/ 2831254 h 2831254"/>
                <a:gd name="connsiteX0" fmla="*/ 40493 w 643299"/>
                <a:gd name="connsiteY0" fmla="*/ 0 h 2176172"/>
                <a:gd name="connsiteX1" fmla="*/ 643220 w 643299"/>
                <a:gd name="connsiteY1" fmla="*/ 641449 h 2176172"/>
                <a:gd name="connsiteX2" fmla="*/ 6224 w 643299"/>
                <a:gd name="connsiteY2" fmla="*/ 1425844 h 2176172"/>
                <a:gd name="connsiteX3" fmla="*/ 385025 w 643299"/>
                <a:gd name="connsiteY3" fmla="*/ 2176172 h 2176172"/>
                <a:gd name="connsiteX0" fmla="*/ 34291 w 391740"/>
                <a:gd name="connsiteY0" fmla="*/ 0 h 2176172"/>
                <a:gd name="connsiteX1" fmla="*/ 391363 w 391740"/>
                <a:gd name="connsiteY1" fmla="*/ 764277 h 2176172"/>
                <a:gd name="connsiteX2" fmla="*/ 22 w 391740"/>
                <a:gd name="connsiteY2" fmla="*/ 1425844 h 2176172"/>
                <a:gd name="connsiteX3" fmla="*/ 378823 w 391740"/>
                <a:gd name="connsiteY3" fmla="*/ 2176172 h 217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740" h="2176172">
                  <a:moveTo>
                    <a:pt x="34291" y="0"/>
                  </a:moveTo>
                  <a:cubicBezTo>
                    <a:pt x="340784" y="300849"/>
                    <a:pt x="397075" y="526636"/>
                    <a:pt x="391363" y="764277"/>
                  </a:cubicBezTo>
                  <a:cubicBezTo>
                    <a:pt x="385652" y="1001918"/>
                    <a:pt x="2112" y="1190528"/>
                    <a:pt x="22" y="1425844"/>
                  </a:cubicBezTo>
                  <a:cubicBezTo>
                    <a:pt x="-2068" y="1661160"/>
                    <a:pt x="142885" y="1858390"/>
                    <a:pt x="378823" y="217617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5174828" y="3559840"/>
              <a:ext cx="558227" cy="1086667"/>
            </a:xfrm>
            <a:custGeom>
              <a:avLst/>
              <a:gdLst>
                <a:gd name="connsiteX0" fmla="*/ 0 w 1520833"/>
                <a:gd name="connsiteY0" fmla="*/ 0 h 2871894"/>
                <a:gd name="connsiteX1" fmla="*/ 1517227 w 1520833"/>
                <a:gd name="connsiteY1" fmla="*/ 1632374 h 2871894"/>
                <a:gd name="connsiteX2" fmla="*/ 453813 w 1520833"/>
                <a:gd name="connsiteY2" fmla="*/ 2871894 h 2871894"/>
                <a:gd name="connsiteX3" fmla="*/ 453813 w 1520833"/>
                <a:gd name="connsiteY3" fmla="*/ 2871894 h 2871894"/>
                <a:gd name="connsiteX0" fmla="*/ 0 w 1209028"/>
                <a:gd name="connsiteY0" fmla="*/ 0 h 2871894"/>
                <a:gd name="connsiteX1" fmla="*/ 1203332 w 1209028"/>
                <a:gd name="connsiteY1" fmla="*/ 1045531 h 2871894"/>
                <a:gd name="connsiteX2" fmla="*/ 453813 w 1209028"/>
                <a:gd name="connsiteY2" fmla="*/ 2871894 h 2871894"/>
                <a:gd name="connsiteX3" fmla="*/ 453813 w 1209028"/>
                <a:gd name="connsiteY3" fmla="*/ 2871894 h 2871894"/>
                <a:gd name="connsiteX0" fmla="*/ 0 w 1236159"/>
                <a:gd name="connsiteY0" fmla="*/ 0 h 2871894"/>
                <a:gd name="connsiteX1" fmla="*/ 1230628 w 1236159"/>
                <a:gd name="connsiteY1" fmla="*/ 1809794 h 2871894"/>
                <a:gd name="connsiteX2" fmla="*/ 453813 w 1236159"/>
                <a:gd name="connsiteY2" fmla="*/ 2871894 h 2871894"/>
                <a:gd name="connsiteX3" fmla="*/ 453813 w 1236159"/>
                <a:gd name="connsiteY3" fmla="*/ 2871894 h 2871894"/>
                <a:gd name="connsiteX0" fmla="*/ 0 w 1124768"/>
                <a:gd name="connsiteY0" fmla="*/ 0 h 2189517"/>
                <a:gd name="connsiteX1" fmla="*/ 1121447 w 1124768"/>
                <a:gd name="connsiteY1" fmla="*/ 1127417 h 2189517"/>
                <a:gd name="connsiteX2" fmla="*/ 344632 w 1124768"/>
                <a:gd name="connsiteY2" fmla="*/ 2189517 h 2189517"/>
                <a:gd name="connsiteX3" fmla="*/ 344632 w 1124768"/>
                <a:gd name="connsiteY3" fmla="*/ 2189517 h 218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768" h="2189517">
                  <a:moveTo>
                    <a:pt x="0" y="0"/>
                  </a:moveTo>
                  <a:cubicBezTo>
                    <a:pt x="720796" y="576862"/>
                    <a:pt x="1064008" y="762497"/>
                    <a:pt x="1121447" y="1127417"/>
                  </a:cubicBezTo>
                  <a:cubicBezTo>
                    <a:pt x="1178886" y="1492337"/>
                    <a:pt x="474101" y="2012500"/>
                    <a:pt x="344632" y="2189517"/>
                  </a:cubicBezTo>
                  <a:lnTo>
                    <a:pt x="344632" y="2189517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Freeform 43"/>
          <p:cNvSpPr/>
          <p:nvPr/>
        </p:nvSpPr>
        <p:spPr bwMode="auto">
          <a:xfrm>
            <a:off x="6518210" y="4724400"/>
            <a:ext cx="525947" cy="107289"/>
          </a:xfrm>
          <a:custGeom>
            <a:avLst/>
            <a:gdLst>
              <a:gd name="connsiteX0" fmla="*/ 0 w 1381760"/>
              <a:gd name="connsiteY0" fmla="*/ 298027 h 298417"/>
              <a:gd name="connsiteX1" fmla="*/ 331894 w 1381760"/>
              <a:gd name="connsiteY1" fmla="*/ 0 h 298417"/>
              <a:gd name="connsiteX2" fmla="*/ 596054 w 1381760"/>
              <a:gd name="connsiteY2" fmla="*/ 298027 h 298417"/>
              <a:gd name="connsiteX3" fmla="*/ 948267 w 1381760"/>
              <a:gd name="connsiteY3" fmla="*/ 67734 h 298417"/>
              <a:gd name="connsiteX4" fmla="*/ 1158240 w 1381760"/>
              <a:gd name="connsiteY4" fmla="*/ 270934 h 298417"/>
              <a:gd name="connsiteX5" fmla="*/ 1381760 w 1381760"/>
              <a:gd name="connsiteY5" fmla="*/ 101600 h 29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1760" h="298417">
                <a:moveTo>
                  <a:pt x="0" y="298027"/>
                </a:moveTo>
                <a:cubicBezTo>
                  <a:pt x="116276" y="149013"/>
                  <a:pt x="232552" y="0"/>
                  <a:pt x="331894" y="0"/>
                </a:cubicBezTo>
                <a:cubicBezTo>
                  <a:pt x="431236" y="0"/>
                  <a:pt x="493325" y="286738"/>
                  <a:pt x="596054" y="298027"/>
                </a:cubicBezTo>
                <a:cubicBezTo>
                  <a:pt x="698783" y="309316"/>
                  <a:pt x="854569" y="72249"/>
                  <a:pt x="948267" y="67734"/>
                </a:cubicBezTo>
                <a:cubicBezTo>
                  <a:pt x="1041965" y="63218"/>
                  <a:pt x="1085991" y="265290"/>
                  <a:pt x="1158240" y="270934"/>
                </a:cubicBezTo>
                <a:cubicBezTo>
                  <a:pt x="1230489" y="276578"/>
                  <a:pt x="1306124" y="189089"/>
                  <a:pt x="1381760" y="10160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Objective/Reward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92598" y="1752600"/>
            <a:ext cx="10203627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+9 per rescued victim </a:t>
            </a:r>
            <a:r>
              <a:rPr lang="en-US" sz="2000" dirty="0"/>
              <a:t>(picked up one by one and delivered to hospital)</a:t>
            </a:r>
          </a:p>
          <a:p>
            <a:endParaRPr lang="en-US" sz="2000" dirty="0"/>
          </a:p>
          <a:p>
            <a:r>
              <a:rPr lang="en-US" sz="2000" b="1" dirty="0"/>
              <a:t>-10 per squished pedestrian </a:t>
            </a:r>
            <a:r>
              <a:rPr lang="en-US" sz="2000" dirty="0"/>
              <a:t>(or mobile pedestrian)</a:t>
            </a:r>
          </a:p>
          <a:p>
            <a:endParaRPr lang="en-US" sz="2000" dirty="0"/>
          </a:p>
          <a:p>
            <a:r>
              <a:rPr lang="en-US" sz="2000" b="1" dirty="0"/>
              <a:t>-1 per squished victim </a:t>
            </a:r>
            <a:r>
              <a:rPr lang="en-US" sz="2000" dirty="0"/>
              <a:t>(if you already have one onboard and enter it’s space, SQUISH)</a:t>
            </a:r>
          </a:p>
          <a:p>
            <a:endParaRPr lang="en-US" sz="2000" dirty="0"/>
          </a:p>
          <a:p>
            <a:r>
              <a:rPr lang="en-US" sz="2000" dirty="0"/>
              <a:t>-</a:t>
            </a:r>
            <a:r>
              <a:rPr lang="en-US" sz="2000" b="1" dirty="0"/>
              <a:t>5 per entry into fire </a:t>
            </a:r>
            <a:r>
              <a:rPr lang="en-US" sz="2000" dirty="0"/>
              <a:t>(each entry; but otherwise it doesn’t actually hurt you)</a:t>
            </a:r>
          </a:p>
          <a:p>
            <a:endParaRPr lang="en-US" sz="2000" b="1" dirty="0"/>
          </a:p>
          <a:p>
            <a:r>
              <a:rPr lang="en-US" sz="2000" b="1" dirty="0"/>
              <a:t>+1 per victim aboard ambulance at game end </a:t>
            </a:r>
            <a:r>
              <a:rPr lang="en-US" sz="2000" dirty="0"/>
              <a:t>(almost irrelevant but makes sense)</a:t>
            </a:r>
          </a:p>
          <a:p>
            <a:endParaRPr lang="en-US" sz="2000" dirty="0"/>
          </a:p>
          <a:p>
            <a:r>
              <a:rPr lang="en-US" sz="2000" b="1" dirty="0"/>
              <a:t>+2 per squished zombie </a:t>
            </a:r>
            <a:r>
              <a:rPr lang="en-US" sz="2000" dirty="0"/>
              <a:t>(ZOMBIE DEATH!)</a:t>
            </a:r>
          </a:p>
        </p:txBody>
      </p:sp>
    </p:spTree>
    <p:extLst>
      <p:ext uri="{BB962C8B-B14F-4D97-AF65-F5344CB8AC3E}">
        <p14:creationId xmlns:p14="http://schemas.microsoft.com/office/powerpoint/2010/main" val="379457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(Procedural Terrain Generation)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1066800"/>
            <a:ext cx="5923136" cy="51816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FE395DA-AEC2-422C-B9A5-339B4AEA12FA}"/>
              </a:ext>
            </a:extLst>
          </p:cNvPr>
          <p:cNvSpPr/>
          <p:nvPr/>
        </p:nvSpPr>
        <p:spPr bwMode="auto">
          <a:xfrm>
            <a:off x="6503280" y="2819400"/>
            <a:ext cx="1295400" cy="914400"/>
          </a:xfrm>
          <a:prstGeom prst="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0FF751-4DAB-4AAF-A08F-58D398C4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12" y="2092756"/>
            <a:ext cx="3133929" cy="2367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C9A8B0-C8F1-4517-BBBB-73DEE17691C1}"/>
              </a:ext>
            </a:extLst>
          </p:cNvPr>
          <p:cNvSpPr/>
          <p:nvPr/>
        </p:nvSpPr>
        <p:spPr bwMode="auto">
          <a:xfrm>
            <a:off x="6646016" y="5334000"/>
            <a:ext cx="5029200" cy="6096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Excel method implemented as default map generation.</a:t>
            </a:r>
          </a:p>
        </p:txBody>
      </p:sp>
    </p:spTree>
    <p:extLst>
      <p:ext uri="{BB962C8B-B14F-4D97-AF65-F5344CB8AC3E}">
        <p14:creationId xmlns:p14="http://schemas.microsoft.com/office/powerpoint/2010/main" val="153441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(Test Data)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1452" y="32004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3972" y="32004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6492" y="3200400"/>
            <a:ext cx="742520" cy="7425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9012" y="3200400"/>
            <a:ext cx="742520" cy="7425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41532" y="32004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4052" y="32004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6572" y="32004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69092" y="320040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1452" y="39429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13972" y="39429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56492" y="39429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9012" y="39429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41532" y="39429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4052" y="3942920"/>
            <a:ext cx="742520" cy="7425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6572" y="3942920"/>
            <a:ext cx="742520" cy="742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9092" y="3942920"/>
            <a:ext cx="742520" cy="74252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 rot="5400000">
            <a:off x="2819892" y="3395987"/>
            <a:ext cx="230868" cy="351346"/>
          </a:xfrm>
          <a:prstGeom prst="triangle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7877378" y="4051206"/>
            <a:ext cx="525947" cy="525947"/>
          </a:xfrm>
          <a:prstGeom prst="mathPlus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45437" y="4817439"/>
            <a:ext cx="36231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Sometimes fire is worth it</a:t>
            </a:r>
          </a:p>
          <a:p>
            <a:r>
              <a:rPr lang="en-US" dirty="0"/>
              <a:t>12 turns</a:t>
            </a:r>
          </a:p>
          <a:p>
            <a:r>
              <a:rPr lang="en-US" dirty="0"/>
              <a:t>Best / Right</a:t>
            </a:r>
          </a:p>
        </p:txBody>
      </p:sp>
      <p:sp>
        <p:nvSpPr>
          <p:cNvPr id="24" name="Smiley Face 23"/>
          <p:cNvSpPr/>
          <p:nvPr/>
        </p:nvSpPr>
        <p:spPr>
          <a:xfrm>
            <a:off x="3516945" y="3384586"/>
            <a:ext cx="302508" cy="302508"/>
          </a:xfrm>
          <a:prstGeom prst="smileyFace">
            <a:avLst>
              <a:gd name="adj" fmla="val -4653"/>
            </a:avLst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553557" y="4051206"/>
            <a:ext cx="274840" cy="514894"/>
            <a:chOff x="5148527" y="3551434"/>
            <a:chExt cx="584528" cy="1095073"/>
          </a:xfrm>
        </p:grpSpPr>
        <p:sp>
          <p:nvSpPr>
            <p:cNvPr id="26" name="Freeform 25"/>
            <p:cNvSpPr/>
            <p:nvPr/>
          </p:nvSpPr>
          <p:spPr bwMode="auto">
            <a:xfrm>
              <a:off x="5148527" y="3551434"/>
              <a:ext cx="194422" cy="1080044"/>
            </a:xfrm>
            <a:custGeom>
              <a:avLst/>
              <a:gdLst>
                <a:gd name="connsiteX0" fmla="*/ 0 w 616388"/>
                <a:gd name="connsiteY0" fmla="*/ 0 h 2831254"/>
                <a:gd name="connsiteX1" fmla="*/ 616374 w 616388"/>
                <a:gd name="connsiteY1" fmla="*/ 914400 h 2831254"/>
                <a:gd name="connsiteX2" fmla="*/ 20320 w 616388"/>
                <a:gd name="connsiteY2" fmla="*/ 1876214 h 2831254"/>
                <a:gd name="connsiteX3" fmla="*/ 467360 w 616388"/>
                <a:gd name="connsiteY3" fmla="*/ 2831254 h 2831254"/>
                <a:gd name="connsiteX0" fmla="*/ 0 w 616682"/>
                <a:gd name="connsiteY0" fmla="*/ 0 h 2831254"/>
                <a:gd name="connsiteX1" fmla="*/ 616374 w 616682"/>
                <a:gd name="connsiteY1" fmla="*/ 914400 h 2831254"/>
                <a:gd name="connsiteX2" fmla="*/ 88559 w 616682"/>
                <a:gd name="connsiteY2" fmla="*/ 2080926 h 2831254"/>
                <a:gd name="connsiteX3" fmla="*/ 467360 w 616682"/>
                <a:gd name="connsiteY3" fmla="*/ 2831254 h 2831254"/>
                <a:gd name="connsiteX0" fmla="*/ 0 w 725819"/>
                <a:gd name="connsiteY0" fmla="*/ 0 h 2831254"/>
                <a:gd name="connsiteX1" fmla="*/ 725555 w 725819"/>
                <a:gd name="connsiteY1" fmla="*/ 1296531 h 2831254"/>
                <a:gd name="connsiteX2" fmla="*/ 88559 w 725819"/>
                <a:gd name="connsiteY2" fmla="*/ 2080926 h 2831254"/>
                <a:gd name="connsiteX3" fmla="*/ 467360 w 725819"/>
                <a:gd name="connsiteY3" fmla="*/ 2831254 h 2831254"/>
                <a:gd name="connsiteX0" fmla="*/ 40493 w 643299"/>
                <a:gd name="connsiteY0" fmla="*/ 0 h 2176172"/>
                <a:gd name="connsiteX1" fmla="*/ 643220 w 643299"/>
                <a:gd name="connsiteY1" fmla="*/ 641449 h 2176172"/>
                <a:gd name="connsiteX2" fmla="*/ 6224 w 643299"/>
                <a:gd name="connsiteY2" fmla="*/ 1425844 h 2176172"/>
                <a:gd name="connsiteX3" fmla="*/ 385025 w 643299"/>
                <a:gd name="connsiteY3" fmla="*/ 2176172 h 2176172"/>
                <a:gd name="connsiteX0" fmla="*/ 34291 w 391740"/>
                <a:gd name="connsiteY0" fmla="*/ 0 h 2176172"/>
                <a:gd name="connsiteX1" fmla="*/ 391363 w 391740"/>
                <a:gd name="connsiteY1" fmla="*/ 764277 h 2176172"/>
                <a:gd name="connsiteX2" fmla="*/ 22 w 391740"/>
                <a:gd name="connsiteY2" fmla="*/ 1425844 h 2176172"/>
                <a:gd name="connsiteX3" fmla="*/ 378823 w 391740"/>
                <a:gd name="connsiteY3" fmla="*/ 2176172 h 217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740" h="2176172">
                  <a:moveTo>
                    <a:pt x="34291" y="0"/>
                  </a:moveTo>
                  <a:cubicBezTo>
                    <a:pt x="340784" y="300849"/>
                    <a:pt x="397075" y="526636"/>
                    <a:pt x="391363" y="764277"/>
                  </a:cubicBezTo>
                  <a:cubicBezTo>
                    <a:pt x="385652" y="1001918"/>
                    <a:pt x="2112" y="1190528"/>
                    <a:pt x="22" y="1425844"/>
                  </a:cubicBezTo>
                  <a:cubicBezTo>
                    <a:pt x="-2068" y="1661160"/>
                    <a:pt x="142885" y="1858390"/>
                    <a:pt x="378823" y="217617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5174828" y="3559840"/>
              <a:ext cx="558227" cy="1086667"/>
            </a:xfrm>
            <a:custGeom>
              <a:avLst/>
              <a:gdLst>
                <a:gd name="connsiteX0" fmla="*/ 0 w 1520833"/>
                <a:gd name="connsiteY0" fmla="*/ 0 h 2871894"/>
                <a:gd name="connsiteX1" fmla="*/ 1517227 w 1520833"/>
                <a:gd name="connsiteY1" fmla="*/ 1632374 h 2871894"/>
                <a:gd name="connsiteX2" fmla="*/ 453813 w 1520833"/>
                <a:gd name="connsiteY2" fmla="*/ 2871894 h 2871894"/>
                <a:gd name="connsiteX3" fmla="*/ 453813 w 1520833"/>
                <a:gd name="connsiteY3" fmla="*/ 2871894 h 2871894"/>
                <a:gd name="connsiteX0" fmla="*/ 0 w 1209028"/>
                <a:gd name="connsiteY0" fmla="*/ 0 h 2871894"/>
                <a:gd name="connsiteX1" fmla="*/ 1203332 w 1209028"/>
                <a:gd name="connsiteY1" fmla="*/ 1045531 h 2871894"/>
                <a:gd name="connsiteX2" fmla="*/ 453813 w 1209028"/>
                <a:gd name="connsiteY2" fmla="*/ 2871894 h 2871894"/>
                <a:gd name="connsiteX3" fmla="*/ 453813 w 1209028"/>
                <a:gd name="connsiteY3" fmla="*/ 2871894 h 2871894"/>
                <a:gd name="connsiteX0" fmla="*/ 0 w 1236159"/>
                <a:gd name="connsiteY0" fmla="*/ 0 h 2871894"/>
                <a:gd name="connsiteX1" fmla="*/ 1230628 w 1236159"/>
                <a:gd name="connsiteY1" fmla="*/ 1809794 h 2871894"/>
                <a:gd name="connsiteX2" fmla="*/ 453813 w 1236159"/>
                <a:gd name="connsiteY2" fmla="*/ 2871894 h 2871894"/>
                <a:gd name="connsiteX3" fmla="*/ 453813 w 1236159"/>
                <a:gd name="connsiteY3" fmla="*/ 2871894 h 2871894"/>
                <a:gd name="connsiteX0" fmla="*/ 0 w 1124768"/>
                <a:gd name="connsiteY0" fmla="*/ 0 h 2189517"/>
                <a:gd name="connsiteX1" fmla="*/ 1121447 w 1124768"/>
                <a:gd name="connsiteY1" fmla="*/ 1127417 h 2189517"/>
                <a:gd name="connsiteX2" fmla="*/ 344632 w 1124768"/>
                <a:gd name="connsiteY2" fmla="*/ 2189517 h 2189517"/>
                <a:gd name="connsiteX3" fmla="*/ 344632 w 1124768"/>
                <a:gd name="connsiteY3" fmla="*/ 2189517 h 218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768" h="2189517">
                  <a:moveTo>
                    <a:pt x="0" y="0"/>
                  </a:moveTo>
                  <a:cubicBezTo>
                    <a:pt x="720796" y="576862"/>
                    <a:pt x="1064008" y="762497"/>
                    <a:pt x="1121447" y="1127417"/>
                  </a:cubicBezTo>
                  <a:cubicBezTo>
                    <a:pt x="1178886" y="1492337"/>
                    <a:pt x="474101" y="2012500"/>
                    <a:pt x="344632" y="2189517"/>
                  </a:cubicBezTo>
                  <a:lnTo>
                    <a:pt x="344632" y="2189517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87133" y="3306187"/>
            <a:ext cx="274840" cy="514894"/>
            <a:chOff x="5148527" y="3551434"/>
            <a:chExt cx="584528" cy="1095073"/>
          </a:xfrm>
        </p:grpSpPr>
        <p:sp>
          <p:nvSpPr>
            <p:cNvPr id="29" name="Freeform 28"/>
            <p:cNvSpPr/>
            <p:nvPr/>
          </p:nvSpPr>
          <p:spPr bwMode="auto">
            <a:xfrm>
              <a:off x="5148527" y="3551434"/>
              <a:ext cx="194422" cy="1080044"/>
            </a:xfrm>
            <a:custGeom>
              <a:avLst/>
              <a:gdLst>
                <a:gd name="connsiteX0" fmla="*/ 0 w 616388"/>
                <a:gd name="connsiteY0" fmla="*/ 0 h 2831254"/>
                <a:gd name="connsiteX1" fmla="*/ 616374 w 616388"/>
                <a:gd name="connsiteY1" fmla="*/ 914400 h 2831254"/>
                <a:gd name="connsiteX2" fmla="*/ 20320 w 616388"/>
                <a:gd name="connsiteY2" fmla="*/ 1876214 h 2831254"/>
                <a:gd name="connsiteX3" fmla="*/ 467360 w 616388"/>
                <a:gd name="connsiteY3" fmla="*/ 2831254 h 2831254"/>
                <a:gd name="connsiteX0" fmla="*/ 0 w 616682"/>
                <a:gd name="connsiteY0" fmla="*/ 0 h 2831254"/>
                <a:gd name="connsiteX1" fmla="*/ 616374 w 616682"/>
                <a:gd name="connsiteY1" fmla="*/ 914400 h 2831254"/>
                <a:gd name="connsiteX2" fmla="*/ 88559 w 616682"/>
                <a:gd name="connsiteY2" fmla="*/ 2080926 h 2831254"/>
                <a:gd name="connsiteX3" fmla="*/ 467360 w 616682"/>
                <a:gd name="connsiteY3" fmla="*/ 2831254 h 2831254"/>
                <a:gd name="connsiteX0" fmla="*/ 0 w 725819"/>
                <a:gd name="connsiteY0" fmla="*/ 0 h 2831254"/>
                <a:gd name="connsiteX1" fmla="*/ 725555 w 725819"/>
                <a:gd name="connsiteY1" fmla="*/ 1296531 h 2831254"/>
                <a:gd name="connsiteX2" fmla="*/ 88559 w 725819"/>
                <a:gd name="connsiteY2" fmla="*/ 2080926 h 2831254"/>
                <a:gd name="connsiteX3" fmla="*/ 467360 w 725819"/>
                <a:gd name="connsiteY3" fmla="*/ 2831254 h 2831254"/>
                <a:gd name="connsiteX0" fmla="*/ 40493 w 643299"/>
                <a:gd name="connsiteY0" fmla="*/ 0 h 2176172"/>
                <a:gd name="connsiteX1" fmla="*/ 643220 w 643299"/>
                <a:gd name="connsiteY1" fmla="*/ 641449 h 2176172"/>
                <a:gd name="connsiteX2" fmla="*/ 6224 w 643299"/>
                <a:gd name="connsiteY2" fmla="*/ 1425844 h 2176172"/>
                <a:gd name="connsiteX3" fmla="*/ 385025 w 643299"/>
                <a:gd name="connsiteY3" fmla="*/ 2176172 h 2176172"/>
                <a:gd name="connsiteX0" fmla="*/ 34291 w 391740"/>
                <a:gd name="connsiteY0" fmla="*/ 0 h 2176172"/>
                <a:gd name="connsiteX1" fmla="*/ 391363 w 391740"/>
                <a:gd name="connsiteY1" fmla="*/ 764277 h 2176172"/>
                <a:gd name="connsiteX2" fmla="*/ 22 w 391740"/>
                <a:gd name="connsiteY2" fmla="*/ 1425844 h 2176172"/>
                <a:gd name="connsiteX3" fmla="*/ 378823 w 391740"/>
                <a:gd name="connsiteY3" fmla="*/ 2176172 h 217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740" h="2176172">
                  <a:moveTo>
                    <a:pt x="34291" y="0"/>
                  </a:moveTo>
                  <a:cubicBezTo>
                    <a:pt x="340784" y="300849"/>
                    <a:pt x="397075" y="526636"/>
                    <a:pt x="391363" y="764277"/>
                  </a:cubicBezTo>
                  <a:cubicBezTo>
                    <a:pt x="385652" y="1001918"/>
                    <a:pt x="2112" y="1190528"/>
                    <a:pt x="22" y="1425844"/>
                  </a:cubicBezTo>
                  <a:cubicBezTo>
                    <a:pt x="-2068" y="1661160"/>
                    <a:pt x="142885" y="1858390"/>
                    <a:pt x="378823" y="217617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5174828" y="3559840"/>
              <a:ext cx="558227" cy="1086667"/>
            </a:xfrm>
            <a:custGeom>
              <a:avLst/>
              <a:gdLst>
                <a:gd name="connsiteX0" fmla="*/ 0 w 1520833"/>
                <a:gd name="connsiteY0" fmla="*/ 0 h 2871894"/>
                <a:gd name="connsiteX1" fmla="*/ 1517227 w 1520833"/>
                <a:gd name="connsiteY1" fmla="*/ 1632374 h 2871894"/>
                <a:gd name="connsiteX2" fmla="*/ 453813 w 1520833"/>
                <a:gd name="connsiteY2" fmla="*/ 2871894 h 2871894"/>
                <a:gd name="connsiteX3" fmla="*/ 453813 w 1520833"/>
                <a:gd name="connsiteY3" fmla="*/ 2871894 h 2871894"/>
                <a:gd name="connsiteX0" fmla="*/ 0 w 1209028"/>
                <a:gd name="connsiteY0" fmla="*/ 0 h 2871894"/>
                <a:gd name="connsiteX1" fmla="*/ 1203332 w 1209028"/>
                <a:gd name="connsiteY1" fmla="*/ 1045531 h 2871894"/>
                <a:gd name="connsiteX2" fmla="*/ 453813 w 1209028"/>
                <a:gd name="connsiteY2" fmla="*/ 2871894 h 2871894"/>
                <a:gd name="connsiteX3" fmla="*/ 453813 w 1209028"/>
                <a:gd name="connsiteY3" fmla="*/ 2871894 h 2871894"/>
                <a:gd name="connsiteX0" fmla="*/ 0 w 1236159"/>
                <a:gd name="connsiteY0" fmla="*/ 0 h 2871894"/>
                <a:gd name="connsiteX1" fmla="*/ 1230628 w 1236159"/>
                <a:gd name="connsiteY1" fmla="*/ 1809794 h 2871894"/>
                <a:gd name="connsiteX2" fmla="*/ 453813 w 1236159"/>
                <a:gd name="connsiteY2" fmla="*/ 2871894 h 2871894"/>
                <a:gd name="connsiteX3" fmla="*/ 453813 w 1236159"/>
                <a:gd name="connsiteY3" fmla="*/ 2871894 h 2871894"/>
                <a:gd name="connsiteX0" fmla="*/ 0 w 1124768"/>
                <a:gd name="connsiteY0" fmla="*/ 0 h 2189517"/>
                <a:gd name="connsiteX1" fmla="*/ 1121447 w 1124768"/>
                <a:gd name="connsiteY1" fmla="*/ 1127417 h 2189517"/>
                <a:gd name="connsiteX2" fmla="*/ 344632 w 1124768"/>
                <a:gd name="connsiteY2" fmla="*/ 2189517 h 2189517"/>
                <a:gd name="connsiteX3" fmla="*/ 344632 w 1124768"/>
                <a:gd name="connsiteY3" fmla="*/ 2189517 h 218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768" h="2189517">
                  <a:moveTo>
                    <a:pt x="0" y="0"/>
                  </a:moveTo>
                  <a:cubicBezTo>
                    <a:pt x="720796" y="576862"/>
                    <a:pt x="1064008" y="762497"/>
                    <a:pt x="1121447" y="1127417"/>
                  </a:cubicBezTo>
                  <a:cubicBezTo>
                    <a:pt x="1178886" y="1492337"/>
                    <a:pt x="474101" y="2012500"/>
                    <a:pt x="344632" y="2189517"/>
                  </a:cubicBezTo>
                  <a:lnTo>
                    <a:pt x="344632" y="2189517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32852" y="3314213"/>
            <a:ext cx="274840" cy="514894"/>
            <a:chOff x="5148527" y="3551434"/>
            <a:chExt cx="584528" cy="1095073"/>
          </a:xfrm>
        </p:grpSpPr>
        <p:sp>
          <p:nvSpPr>
            <p:cNvPr id="32" name="Freeform 31"/>
            <p:cNvSpPr/>
            <p:nvPr/>
          </p:nvSpPr>
          <p:spPr bwMode="auto">
            <a:xfrm>
              <a:off x="5148527" y="3551434"/>
              <a:ext cx="194422" cy="1080044"/>
            </a:xfrm>
            <a:custGeom>
              <a:avLst/>
              <a:gdLst>
                <a:gd name="connsiteX0" fmla="*/ 0 w 616388"/>
                <a:gd name="connsiteY0" fmla="*/ 0 h 2831254"/>
                <a:gd name="connsiteX1" fmla="*/ 616374 w 616388"/>
                <a:gd name="connsiteY1" fmla="*/ 914400 h 2831254"/>
                <a:gd name="connsiteX2" fmla="*/ 20320 w 616388"/>
                <a:gd name="connsiteY2" fmla="*/ 1876214 h 2831254"/>
                <a:gd name="connsiteX3" fmla="*/ 467360 w 616388"/>
                <a:gd name="connsiteY3" fmla="*/ 2831254 h 2831254"/>
                <a:gd name="connsiteX0" fmla="*/ 0 w 616682"/>
                <a:gd name="connsiteY0" fmla="*/ 0 h 2831254"/>
                <a:gd name="connsiteX1" fmla="*/ 616374 w 616682"/>
                <a:gd name="connsiteY1" fmla="*/ 914400 h 2831254"/>
                <a:gd name="connsiteX2" fmla="*/ 88559 w 616682"/>
                <a:gd name="connsiteY2" fmla="*/ 2080926 h 2831254"/>
                <a:gd name="connsiteX3" fmla="*/ 467360 w 616682"/>
                <a:gd name="connsiteY3" fmla="*/ 2831254 h 2831254"/>
                <a:gd name="connsiteX0" fmla="*/ 0 w 725819"/>
                <a:gd name="connsiteY0" fmla="*/ 0 h 2831254"/>
                <a:gd name="connsiteX1" fmla="*/ 725555 w 725819"/>
                <a:gd name="connsiteY1" fmla="*/ 1296531 h 2831254"/>
                <a:gd name="connsiteX2" fmla="*/ 88559 w 725819"/>
                <a:gd name="connsiteY2" fmla="*/ 2080926 h 2831254"/>
                <a:gd name="connsiteX3" fmla="*/ 467360 w 725819"/>
                <a:gd name="connsiteY3" fmla="*/ 2831254 h 2831254"/>
                <a:gd name="connsiteX0" fmla="*/ 40493 w 643299"/>
                <a:gd name="connsiteY0" fmla="*/ 0 h 2176172"/>
                <a:gd name="connsiteX1" fmla="*/ 643220 w 643299"/>
                <a:gd name="connsiteY1" fmla="*/ 641449 h 2176172"/>
                <a:gd name="connsiteX2" fmla="*/ 6224 w 643299"/>
                <a:gd name="connsiteY2" fmla="*/ 1425844 h 2176172"/>
                <a:gd name="connsiteX3" fmla="*/ 385025 w 643299"/>
                <a:gd name="connsiteY3" fmla="*/ 2176172 h 2176172"/>
                <a:gd name="connsiteX0" fmla="*/ 34291 w 391740"/>
                <a:gd name="connsiteY0" fmla="*/ 0 h 2176172"/>
                <a:gd name="connsiteX1" fmla="*/ 391363 w 391740"/>
                <a:gd name="connsiteY1" fmla="*/ 764277 h 2176172"/>
                <a:gd name="connsiteX2" fmla="*/ 22 w 391740"/>
                <a:gd name="connsiteY2" fmla="*/ 1425844 h 2176172"/>
                <a:gd name="connsiteX3" fmla="*/ 378823 w 391740"/>
                <a:gd name="connsiteY3" fmla="*/ 2176172 h 217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740" h="2176172">
                  <a:moveTo>
                    <a:pt x="34291" y="0"/>
                  </a:moveTo>
                  <a:cubicBezTo>
                    <a:pt x="340784" y="300849"/>
                    <a:pt x="397075" y="526636"/>
                    <a:pt x="391363" y="764277"/>
                  </a:cubicBezTo>
                  <a:cubicBezTo>
                    <a:pt x="385652" y="1001918"/>
                    <a:pt x="2112" y="1190528"/>
                    <a:pt x="22" y="1425844"/>
                  </a:cubicBezTo>
                  <a:cubicBezTo>
                    <a:pt x="-2068" y="1661160"/>
                    <a:pt x="142885" y="1858390"/>
                    <a:pt x="378823" y="2176172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5174828" y="3559840"/>
              <a:ext cx="558227" cy="1086667"/>
            </a:xfrm>
            <a:custGeom>
              <a:avLst/>
              <a:gdLst>
                <a:gd name="connsiteX0" fmla="*/ 0 w 1520833"/>
                <a:gd name="connsiteY0" fmla="*/ 0 h 2871894"/>
                <a:gd name="connsiteX1" fmla="*/ 1517227 w 1520833"/>
                <a:gd name="connsiteY1" fmla="*/ 1632374 h 2871894"/>
                <a:gd name="connsiteX2" fmla="*/ 453813 w 1520833"/>
                <a:gd name="connsiteY2" fmla="*/ 2871894 h 2871894"/>
                <a:gd name="connsiteX3" fmla="*/ 453813 w 1520833"/>
                <a:gd name="connsiteY3" fmla="*/ 2871894 h 2871894"/>
                <a:gd name="connsiteX0" fmla="*/ 0 w 1209028"/>
                <a:gd name="connsiteY0" fmla="*/ 0 h 2871894"/>
                <a:gd name="connsiteX1" fmla="*/ 1203332 w 1209028"/>
                <a:gd name="connsiteY1" fmla="*/ 1045531 h 2871894"/>
                <a:gd name="connsiteX2" fmla="*/ 453813 w 1209028"/>
                <a:gd name="connsiteY2" fmla="*/ 2871894 h 2871894"/>
                <a:gd name="connsiteX3" fmla="*/ 453813 w 1209028"/>
                <a:gd name="connsiteY3" fmla="*/ 2871894 h 2871894"/>
                <a:gd name="connsiteX0" fmla="*/ 0 w 1236159"/>
                <a:gd name="connsiteY0" fmla="*/ 0 h 2871894"/>
                <a:gd name="connsiteX1" fmla="*/ 1230628 w 1236159"/>
                <a:gd name="connsiteY1" fmla="*/ 1809794 h 2871894"/>
                <a:gd name="connsiteX2" fmla="*/ 453813 w 1236159"/>
                <a:gd name="connsiteY2" fmla="*/ 2871894 h 2871894"/>
                <a:gd name="connsiteX3" fmla="*/ 453813 w 1236159"/>
                <a:gd name="connsiteY3" fmla="*/ 2871894 h 2871894"/>
                <a:gd name="connsiteX0" fmla="*/ 0 w 1124768"/>
                <a:gd name="connsiteY0" fmla="*/ 0 h 2189517"/>
                <a:gd name="connsiteX1" fmla="*/ 1121447 w 1124768"/>
                <a:gd name="connsiteY1" fmla="*/ 1127417 h 2189517"/>
                <a:gd name="connsiteX2" fmla="*/ 344632 w 1124768"/>
                <a:gd name="connsiteY2" fmla="*/ 2189517 h 2189517"/>
                <a:gd name="connsiteX3" fmla="*/ 344632 w 1124768"/>
                <a:gd name="connsiteY3" fmla="*/ 2189517 h 218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768" h="2189517">
                  <a:moveTo>
                    <a:pt x="0" y="0"/>
                  </a:moveTo>
                  <a:cubicBezTo>
                    <a:pt x="720796" y="576862"/>
                    <a:pt x="1064008" y="762497"/>
                    <a:pt x="1121447" y="1127417"/>
                  </a:cubicBezTo>
                  <a:cubicBezTo>
                    <a:pt x="1178886" y="1492337"/>
                    <a:pt x="474101" y="2012500"/>
                    <a:pt x="344632" y="2189517"/>
                  </a:cubicBezTo>
                  <a:lnTo>
                    <a:pt x="344632" y="2189517"/>
                  </a:ln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Content Placeholder 3"/>
          <p:cNvSpPr txBox="1">
            <a:spLocks/>
          </p:cNvSpPr>
          <p:nvPr/>
        </p:nvSpPr>
        <p:spPr>
          <a:xfrm>
            <a:off x="633819" y="1066800"/>
            <a:ext cx="10610597" cy="1348061"/>
          </a:xfrm>
          <a:prstGeom prst="rect">
            <a:avLst/>
          </a:prstGeom>
        </p:spPr>
        <p:txBody>
          <a:bodyPr wrap="none">
            <a:spAutoFit/>
          </a:bodyPr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kern="0" dirty="0"/>
              <a:t>3 classes of challenges</a:t>
            </a:r>
          </a:p>
          <a:p>
            <a:pPr lvl="1"/>
            <a:r>
              <a:rPr lang="en-US" sz="1800" kern="0" dirty="0"/>
              <a:t>Right = </a:t>
            </a:r>
            <a:r>
              <a:rPr lang="en-US" sz="1800" b="0" kern="0" dirty="0"/>
              <a:t>option exists that is best for all reasonable rewards		Test intelligence/skill</a:t>
            </a:r>
          </a:p>
          <a:p>
            <a:pPr lvl="1"/>
            <a:r>
              <a:rPr lang="en-US" sz="1800" kern="0" dirty="0"/>
              <a:t>Best = </a:t>
            </a:r>
            <a:r>
              <a:rPr lang="en-US" sz="1800" b="0" kern="0" dirty="0"/>
              <a:t>option exists that is best depending on reward details		Reveal priorities</a:t>
            </a:r>
          </a:p>
          <a:p>
            <a:pPr lvl="1"/>
            <a:r>
              <a:rPr lang="en-US" sz="1800" kern="0" dirty="0"/>
              <a:t>Ambiguous = </a:t>
            </a:r>
            <a:r>
              <a:rPr lang="en-US" sz="1800" b="0" kern="0" dirty="0"/>
              <a:t>all/many options are equivalent				Curiosity</a:t>
            </a:r>
          </a:p>
        </p:txBody>
      </p:sp>
    </p:spTree>
    <p:extLst>
      <p:ext uri="{BB962C8B-B14F-4D97-AF65-F5344CB8AC3E}">
        <p14:creationId xmlns:p14="http://schemas.microsoft.com/office/powerpoint/2010/main" val="69249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(Test Data)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33819" y="1066800"/>
            <a:ext cx="10610597" cy="1348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 classes of challenges</a:t>
            </a:r>
          </a:p>
          <a:p>
            <a:pPr lvl="1"/>
            <a:r>
              <a:rPr lang="en-US" dirty="0"/>
              <a:t>Right = </a:t>
            </a:r>
            <a:r>
              <a:rPr lang="en-US" b="0" dirty="0"/>
              <a:t>option exists that is best for all reasonable rewards		Test intelligence/skill</a:t>
            </a:r>
          </a:p>
          <a:p>
            <a:pPr lvl="1"/>
            <a:r>
              <a:rPr lang="en-US" dirty="0"/>
              <a:t>Best = </a:t>
            </a:r>
            <a:r>
              <a:rPr lang="en-US" b="0" dirty="0"/>
              <a:t>option exists that is best depending on reward details		Reveal priorities</a:t>
            </a:r>
          </a:p>
          <a:p>
            <a:pPr lvl="1"/>
            <a:r>
              <a:rPr lang="en-US" dirty="0"/>
              <a:t>Ambiguous = </a:t>
            </a:r>
            <a:r>
              <a:rPr lang="en-US" b="0" dirty="0"/>
              <a:t>all/many options are equivalent				Curiosity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323012" y="3722232"/>
            <a:ext cx="41729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Classic Trolley</a:t>
            </a:r>
          </a:p>
          <a:p>
            <a:r>
              <a:rPr lang="en-US" dirty="0"/>
              <a:t>25 turns (18 needed)</a:t>
            </a:r>
          </a:p>
          <a:p>
            <a:r>
              <a:rPr lang="en-US" dirty="0"/>
              <a:t>Best (Right among 2 options)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08212" y="2743200"/>
            <a:ext cx="3810000" cy="3265715"/>
            <a:chOff x="673768" y="412511"/>
            <a:chExt cx="5197640" cy="4455120"/>
          </a:xfrm>
        </p:grpSpPr>
        <p:sp>
          <p:nvSpPr>
            <p:cNvPr id="64" name="Rectangle 63"/>
            <p:cNvSpPr/>
            <p:nvPr/>
          </p:nvSpPr>
          <p:spPr>
            <a:xfrm>
              <a:off x="673768" y="41251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16288" y="41251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158808" y="41251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01328" y="41251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43848" y="41251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386368" y="41251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128888" y="41251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73768" y="115503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416288" y="115503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158808" y="115503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01328" y="115503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643848" y="115503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86368" y="115503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28888" y="115503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73768" y="189755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16288" y="189755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58808" y="189755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901328" y="189755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643848" y="189755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386368" y="189755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128888" y="189755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73768" y="264007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416288" y="264007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158808" y="264007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901328" y="264007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643848" y="264007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386368" y="264007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128888" y="264007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73768" y="338259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416288" y="338259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58808" y="338259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01328" y="3382591"/>
              <a:ext cx="742520" cy="7425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643848" y="338259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386368" y="338259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28888" y="338259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73768" y="412511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16288" y="412511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158808" y="412511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901328" y="4125111"/>
              <a:ext cx="742520" cy="742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643848" y="412511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386368" y="412511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128888" y="4125111"/>
              <a:ext cx="742520" cy="74252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2455048" y="586862"/>
              <a:ext cx="212676" cy="351345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Smiley Face 106"/>
            <p:cNvSpPr/>
            <p:nvPr/>
          </p:nvSpPr>
          <p:spPr>
            <a:xfrm>
              <a:off x="1643194" y="647576"/>
              <a:ext cx="302508" cy="302508"/>
            </a:xfrm>
            <a:prstGeom prst="smileyFac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Smiley Face 107"/>
            <p:cNvSpPr/>
            <p:nvPr/>
          </p:nvSpPr>
          <p:spPr>
            <a:xfrm>
              <a:off x="3114434" y="639941"/>
              <a:ext cx="302508" cy="302508"/>
            </a:xfrm>
            <a:prstGeom prst="smileyFac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Smiley Face 108"/>
            <p:cNvSpPr/>
            <p:nvPr/>
          </p:nvSpPr>
          <p:spPr>
            <a:xfrm>
              <a:off x="3856954" y="647576"/>
              <a:ext cx="302508" cy="302508"/>
            </a:xfrm>
            <a:prstGeom prst="smileyFac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Smiley Face 109"/>
            <p:cNvSpPr/>
            <p:nvPr/>
          </p:nvSpPr>
          <p:spPr>
            <a:xfrm>
              <a:off x="4596302" y="634540"/>
              <a:ext cx="302508" cy="302508"/>
            </a:xfrm>
            <a:prstGeom prst="smileyFac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lus 110"/>
            <p:cNvSpPr/>
            <p:nvPr/>
          </p:nvSpPr>
          <p:spPr>
            <a:xfrm>
              <a:off x="2996927" y="3527959"/>
              <a:ext cx="525947" cy="525947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Smiley Face 111"/>
            <p:cNvSpPr/>
            <p:nvPr/>
          </p:nvSpPr>
          <p:spPr>
            <a:xfrm>
              <a:off x="3108646" y="4311459"/>
              <a:ext cx="302508" cy="302508"/>
            </a:xfrm>
            <a:prstGeom prst="smileyFace">
              <a:avLst>
                <a:gd name="adj" fmla="val -4653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Smiley Face 113"/>
            <p:cNvSpPr/>
            <p:nvPr/>
          </p:nvSpPr>
          <p:spPr>
            <a:xfrm>
              <a:off x="3130436" y="2874686"/>
              <a:ext cx="302508" cy="302508"/>
            </a:xfrm>
            <a:prstGeom prst="smileyFace">
              <a:avLst>
                <a:gd name="adj" fmla="val -4653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83222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3673</TotalTime>
  <Pages>1</Pages>
  <Words>936</Words>
  <Application>Microsoft Office PowerPoint</Application>
  <PresentationFormat>Custom</PresentationFormat>
  <Paragraphs>128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Goals</vt:lpstr>
      <vt:lpstr>Player Experience</vt:lpstr>
      <vt:lpstr>Player Experience</vt:lpstr>
      <vt:lpstr>PowerPoint Presentation</vt:lpstr>
      <vt:lpstr>Sample Objective/Reward Function</vt:lpstr>
      <vt:lpstr>Training Data (Procedural Terrain Generation)</vt:lpstr>
      <vt:lpstr>Challenges (Test Data)</vt:lpstr>
      <vt:lpstr>Challenges (Test Data)</vt:lpstr>
      <vt:lpstr>Challenges (Test Data)</vt:lpstr>
      <vt:lpstr>Challenges (Test Data)</vt:lpstr>
      <vt:lpstr>.xls MapReader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131</cp:revision>
  <cp:lastPrinted>2001-06-18T18:57:59Z</cp:lastPrinted>
  <dcterms:created xsi:type="dcterms:W3CDTF">2019-03-14T14:36:12Z</dcterms:created>
  <dcterms:modified xsi:type="dcterms:W3CDTF">2021-07-05T00:32:30Z</dcterms:modified>
  <cp:category/>
</cp:coreProperties>
</file>