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handoutMasterIdLst>
    <p:handoutMasterId r:id="rId35"/>
  </p:handoutMasterIdLst>
  <p:sldIdLst>
    <p:sldId id="261" r:id="rId2"/>
    <p:sldId id="263" r:id="rId3"/>
    <p:sldId id="262" r:id="rId4"/>
    <p:sldId id="264" r:id="rId5"/>
    <p:sldId id="290" r:id="rId6"/>
    <p:sldId id="266" r:id="rId7"/>
    <p:sldId id="265" r:id="rId8"/>
    <p:sldId id="267" r:id="rId9"/>
    <p:sldId id="289" r:id="rId10"/>
    <p:sldId id="269" r:id="rId11"/>
    <p:sldId id="288" r:id="rId12"/>
    <p:sldId id="278" r:id="rId13"/>
    <p:sldId id="270" r:id="rId14"/>
    <p:sldId id="287" r:id="rId15"/>
    <p:sldId id="272" r:id="rId16"/>
    <p:sldId id="291" r:id="rId17"/>
    <p:sldId id="273" r:id="rId18"/>
    <p:sldId id="274" r:id="rId19"/>
    <p:sldId id="280" r:id="rId20"/>
    <p:sldId id="294" r:id="rId21"/>
    <p:sldId id="275" r:id="rId22"/>
    <p:sldId id="276" r:id="rId23"/>
    <p:sldId id="295" r:id="rId24"/>
    <p:sldId id="281" r:id="rId25"/>
    <p:sldId id="282" r:id="rId26"/>
    <p:sldId id="283" r:id="rId27"/>
    <p:sldId id="296" r:id="rId28"/>
    <p:sldId id="284" r:id="rId29"/>
    <p:sldId id="285" r:id="rId30"/>
    <p:sldId id="286" r:id="rId31"/>
    <p:sldId id="268" r:id="rId32"/>
    <p:sldId id="279" r:id="rId33"/>
  </p:sldIdLst>
  <p:sldSz cx="12188825"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110" charset="0"/>
        <a:ea typeface="+mn-ea"/>
        <a:cs typeface="+mn-cs"/>
      </a:defRPr>
    </a:lvl5pPr>
    <a:lvl6pPr marL="2286000" algn="l" defTabSz="457200" rtl="0" eaLnBrk="1" latinLnBrk="0" hangingPunct="1">
      <a:defRPr sz="2400" kern="1200">
        <a:solidFill>
          <a:schemeClr val="tx1"/>
        </a:solidFill>
        <a:latin typeface="Arial" pitchFamily="-110" charset="0"/>
        <a:ea typeface="+mn-ea"/>
        <a:cs typeface="+mn-cs"/>
      </a:defRPr>
    </a:lvl6pPr>
    <a:lvl7pPr marL="2743200" algn="l" defTabSz="457200" rtl="0" eaLnBrk="1" latinLnBrk="0" hangingPunct="1">
      <a:defRPr sz="2400" kern="1200">
        <a:solidFill>
          <a:schemeClr val="tx1"/>
        </a:solidFill>
        <a:latin typeface="Arial" pitchFamily="-110" charset="0"/>
        <a:ea typeface="+mn-ea"/>
        <a:cs typeface="+mn-cs"/>
      </a:defRPr>
    </a:lvl7pPr>
    <a:lvl8pPr marL="3200400" algn="l" defTabSz="457200" rtl="0" eaLnBrk="1" latinLnBrk="0" hangingPunct="1">
      <a:defRPr sz="2400" kern="1200">
        <a:solidFill>
          <a:schemeClr val="tx1"/>
        </a:solidFill>
        <a:latin typeface="Arial" pitchFamily="-110" charset="0"/>
        <a:ea typeface="+mn-ea"/>
        <a:cs typeface="+mn-cs"/>
      </a:defRPr>
    </a:lvl8pPr>
    <a:lvl9pPr marL="3657600" algn="l" defTabSz="457200" rtl="0" eaLnBrk="1" latinLnBrk="0" hangingPunct="1">
      <a:defRPr sz="2400"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el Grimm" initials="JGG" lastIdx="2" clrIdx="0">
    <p:extLst>
      <p:ext uri="{19B8F6BF-5375-455C-9EA6-DF929625EA0E}">
        <p15:presenceInfo xmlns:p15="http://schemas.microsoft.com/office/powerpoint/2012/main" userId="Joel Grim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D0D2F0"/>
    <a:srgbClr val="FFFFFF"/>
    <a:srgbClr val="0935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09"/>
    <p:restoredTop sz="89003" autoAdjust="0"/>
  </p:normalViewPr>
  <p:slideViewPr>
    <p:cSldViewPr>
      <p:cViewPr varScale="1">
        <p:scale>
          <a:sx n="93" d="100"/>
          <a:sy n="93" d="100"/>
        </p:scale>
        <p:origin x="51" y="295"/>
      </p:cViewPr>
      <p:guideLst>
        <p:guide orient="horz" pos="2160"/>
        <p:guide pos="3839"/>
      </p:guideLst>
    </p:cSldViewPr>
  </p:slideViewPr>
  <p:outlineViewPr>
    <p:cViewPr>
      <p:scale>
        <a:sx n="33" d="100"/>
        <a:sy n="33" d="100"/>
      </p:scale>
      <p:origin x="0" y="-457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itchFamily="-110" charset="0"/>
              </a:defRPr>
            </a:lvl1pPr>
          </a:lstStyle>
          <a:p>
            <a:endParaRPr lang="en-US" alt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itchFamily="-110" charset="0"/>
              </a:defRPr>
            </a:lvl1pPr>
          </a:lstStyle>
          <a:p>
            <a:endParaRPr lang="en-US" alt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itchFamily="-110" charset="0"/>
              </a:defRPr>
            </a:lvl1pPr>
          </a:lstStyle>
          <a:p>
            <a:endParaRPr lang="en-US" altLang="en-US"/>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atin typeface="Times New Roman" pitchFamily="-110" charset="0"/>
              </a:defRPr>
            </a:lvl1pPr>
          </a:lstStyle>
          <a:p>
            <a:fld id="{F294CCFB-749A-2F47-8EBA-00DE4241A432}" type="slidenum">
              <a:rPr lang="en-US" altLang="en-US"/>
              <a:pPr/>
              <a:t>‹#›</a:t>
            </a:fld>
            <a:endParaRPr lang="en-US" altLang="en-US"/>
          </a:p>
        </p:txBody>
      </p:sp>
    </p:spTree>
    <p:extLst>
      <p:ext uri="{BB962C8B-B14F-4D97-AF65-F5344CB8AC3E}">
        <p14:creationId xmlns:p14="http://schemas.microsoft.com/office/powerpoint/2010/main" val="2024323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itchFamily="-110" charset="0"/>
              </a:defRPr>
            </a:lvl1pPr>
          </a:lstStyle>
          <a:p>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itchFamily="-110" charset="0"/>
              </a:defRPr>
            </a:lvl1pPr>
          </a:lstStyle>
          <a:p>
            <a:endParaRPr lang="en-US" altLang="en-US"/>
          </a:p>
        </p:txBody>
      </p:sp>
      <p:sp>
        <p:nvSpPr>
          <p:cNvPr id="2052" name="Rectangle 4"/>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itchFamily="-110" charset="0"/>
              </a:defRPr>
            </a:lvl1pPr>
          </a:lstStyle>
          <a:p>
            <a:endParaRPr lang="en-US" altLang="en-US"/>
          </a:p>
        </p:txBody>
      </p:sp>
      <p:sp>
        <p:nvSpPr>
          <p:cNvPr id="2053" name="Rectangle 5"/>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atin typeface="Times New Roman" pitchFamily="-110" charset="0"/>
              </a:defRPr>
            </a:lvl1pPr>
          </a:lstStyle>
          <a:p>
            <a:fld id="{1783C958-1F1B-2347-8B37-D6BC4B56CB47}" type="slidenum">
              <a:rPr lang="en-US" altLang="en-US"/>
              <a:pPr/>
              <a:t>‹#›</a:t>
            </a:fld>
            <a:endParaRPr lang="en-US" altLang="en-US"/>
          </a:p>
        </p:txBody>
      </p:sp>
      <p:sp>
        <p:nvSpPr>
          <p:cNvPr id="2054" name="Rectangle 6"/>
          <p:cNvSpPr>
            <a:spLocks noGrp="1" noChangeArrowheads="1"/>
          </p:cNvSpPr>
          <p:nvPr>
            <p:ph type="body" sz="quarter" idx="3"/>
          </p:nvPr>
        </p:nvSpPr>
        <p:spPr bwMode="auto">
          <a:xfrm>
            <a:off x="911225" y="4343400"/>
            <a:ext cx="5032375"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5" name="Rectangle 7"/>
          <p:cNvSpPr>
            <a:spLocks noGrp="1" noRot="1" noChangeAspect="1" noChangeArrowheads="1" noTextEdit="1"/>
          </p:cNvSpPr>
          <p:nvPr>
            <p:ph type="sldImg" idx="2"/>
          </p:nvPr>
        </p:nvSpPr>
        <p:spPr bwMode="auto">
          <a:xfrm>
            <a:off x="393700" y="692150"/>
            <a:ext cx="607060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6048723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D45F1697-B1FD-4BA8-AF78-8F256EB6D420}" type="slidenum">
              <a:rPr lang="en-US"/>
              <a:pPr/>
              <a:t>1</a:t>
            </a:fld>
            <a:endParaRPr lang="en-US"/>
          </a:p>
        </p:txBody>
      </p:sp>
      <p:sp>
        <p:nvSpPr>
          <p:cNvPr id="5122" name="Rectangle 2"/>
          <p:cNvSpPr>
            <a:spLocks noChangeArrowheads="1"/>
          </p:cNvSpPr>
          <p:nvPr/>
        </p:nvSpPr>
        <p:spPr bwMode="auto">
          <a:xfrm>
            <a:off x="3927776" y="0"/>
            <a:ext cx="3006424"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23" name="Rectangle 3"/>
          <p:cNvSpPr>
            <a:spLocks noChangeArrowheads="1"/>
          </p:cNvSpPr>
          <p:nvPr/>
        </p:nvSpPr>
        <p:spPr bwMode="auto">
          <a:xfrm>
            <a:off x="3927776" y="8771255"/>
            <a:ext cx="3006424" cy="461645"/>
          </a:xfrm>
          <a:prstGeom prst="rect">
            <a:avLst/>
          </a:prstGeom>
          <a:noFill/>
          <a:ln w="9525">
            <a:noFill/>
            <a:miter lim="800000"/>
            <a:headEnd/>
            <a:tailEnd/>
          </a:ln>
          <a:effectLst/>
        </p:spPr>
        <p:txBody>
          <a:bodyPr lIns="19214" tIns="0" rIns="19214" bIns="0" anchor="b"/>
          <a:lstStyle/>
          <a:p>
            <a:pPr algn="r"/>
            <a:r>
              <a:rPr lang="en-US" sz="1000" i="1" dirty="0">
                <a:latin typeface="Times New Roman" charset="0"/>
              </a:rPr>
              <a:t>1</a:t>
            </a:r>
          </a:p>
        </p:txBody>
      </p:sp>
      <p:sp>
        <p:nvSpPr>
          <p:cNvPr id="5124" name="Rectangle 4"/>
          <p:cNvSpPr>
            <a:spLocks noChangeArrowheads="1"/>
          </p:cNvSpPr>
          <p:nvPr/>
        </p:nvSpPr>
        <p:spPr bwMode="auto">
          <a:xfrm>
            <a:off x="0" y="8771255"/>
            <a:ext cx="3004820"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25" name="Rectangle 5"/>
          <p:cNvSpPr>
            <a:spLocks noChangeArrowheads="1"/>
          </p:cNvSpPr>
          <p:nvPr/>
        </p:nvSpPr>
        <p:spPr bwMode="auto">
          <a:xfrm>
            <a:off x="0" y="0"/>
            <a:ext cx="3004820"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26" name="Rectangle 6"/>
          <p:cNvSpPr>
            <a:spLocks noChangeArrowheads="1"/>
          </p:cNvSpPr>
          <p:nvPr/>
        </p:nvSpPr>
        <p:spPr bwMode="auto">
          <a:xfrm>
            <a:off x="3926170" y="0"/>
            <a:ext cx="3008031"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27" name="Rectangle 7"/>
          <p:cNvSpPr>
            <a:spLocks noChangeArrowheads="1"/>
          </p:cNvSpPr>
          <p:nvPr/>
        </p:nvSpPr>
        <p:spPr bwMode="auto">
          <a:xfrm>
            <a:off x="3926170" y="8771255"/>
            <a:ext cx="3008031" cy="461645"/>
          </a:xfrm>
          <a:prstGeom prst="rect">
            <a:avLst/>
          </a:prstGeom>
          <a:noFill/>
          <a:ln w="9525">
            <a:noFill/>
            <a:miter lim="800000"/>
            <a:headEnd/>
            <a:tailEnd/>
          </a:ln>
          <a:effectLst/>
        </p:spPr>
        <p:txBody>
          <a:bodyPr lIns="19214" tIns="0" rIns="19214" bIns="0" anchor="b"/>
          <a:lstStyle/>
          <a:p>
            <a:pPr algn="r"/>
            <a:r>
              <a:rPr lang="en-US" sz="1000" i="1" dirty="0">
                <a:latin typeface="Times New Roman" charset="0"/>
              </a:rPr>
              <a:t>1</a:t>
            </a:r>
          </a:p>
        </p:txBody>
      </p:sp>
      <p:sp>
        <p:nvSpPr>
          <p:cNvPr id="5128" name="Rectangle 8"/>
          <p:cNvSpPr>
            <a:spLocks noChangeArrowheads="1"/>
          </p:cNvSpPr>
          <p:nvPr/>
        </p:nvSpPr>
        <p:spPr bwMode="auto">
          <a:xfrm>
            <a:off x="0" y="8771255"/>
            <a:ext cx="3004820"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29" name="Rectangle 9"/>
          <p:cNvSpPr>
            <a:spLocks noChangeArrowheads="1"/>
          </p:cNvSpPr>
          <p:nvPr/>
        </p:nvSpPr>
        <p:spPr bwMode="auto">
          <a:xfrm>
            <a:off x="0" y="0"/>
            <a:ext cx="3004820"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30" name="Rectangle 10"/>
          <p:cNvSpPr>
            <a:spLocks noGrp="1" noRot="1" noChangeAspect="1" noChangeArrowheads="1" noTextEdit="1"/>
          </p:cNvSpPr>
          <p:nvPr>
            <p:ph type="sldImg"/>
          </p:nvPr>
        </p:nvSpPr>
        <p:spPr>
          <a:xfrm>
            <a:off x="390525" y="693738"/>
            <a:ext cx="6153150" cy="3462337"/>
          </a:xfrm>
          <a:ln cap="flat"/>
        </p:spPr>
      </p:sp>
      <p:sp>
        <p:nvSpPr>
          <p:cNvPr id="5131" name="Rectangle 11"/>
          <p:cNvSpPr>
            <a:spLocks noGrp="1" noChangeArrowheads="1"/>
          </p:cNvSpPr>
          <p:nvPr>
            <p:ph type="body" idx="1"/>
          </p:nvPr>
        </p:nvSpPr>
        <p:spPr>
          <a:ln/>
        </p:spPr>
        <p:txBody>
          <a:bodyPr/>
          <a:lstStyle/>
          <a:p>
            <a:r>
              <a:rPr lang="en-US" sz="800" dirty="0"/>
              <a:t>Check distro statement before using:</a:t>
            </a:r>
          </a:p>
          <a:p>
            <a:r>
              <a:rPr lang="en-US" sz="800" dirty="0"/>
              <a:t>DISTRIBUTION STATEMENT A. Approved for pubic release: distribution is unlimited.</a:t>
            </a:r>
          </a:p>
          <a:p>
            <a:r>
              <a:rPr lang="en-US" sz="800" dirty="0"/>
              <a:t>This material is based upon work supported under Air Force Contract No. FA8721-05-C-0002 and/or FA8702-15-D-0001. Any opinions, findings, conclusions or recommendations expressed in this material are those of the author(s) and do not necessarily reflect the views of the U.S. Air Force.</a:t>
            </a:r>
          </a:p>
          <a:p>
            <a:pPr>
              <a:spcBef>
                <a:spcPts val="300"/>
              </a:spcBef>
            </a:pPr>
            <a:r>
              <a:rPr lang="en-US" sz="800"/>
              <a:t>© 2021 </a:t>
            </a:r>
            <a:r>
              <a:rPr lang="en-US" sz="800" dirty="0"/>
              <a:t>Massachusetts Institute of Technology.</a:t>
            </a:r>
          </a:p>
          <a:p>
            <a:pPr>
              <a:spcBef>
                <a:spcPts val="300"/>
              </a:spcBef>
            </a:pPr>
            <a:r>
              <a:rPr lang="en-US" sz="800" dirty="0"/>
              <a:t>Delivered to the U.S. Government with Unlimited Rights, as defined in DFARS Part 252.227-7013 or 7014 (Feb 2014). Notwithstanding any copyright notice, U.S. Government rights in this work are defined by DFARS 252.227-7013 or DFARS 252.227-7014 as detailed above. Use of this work other than as specifically authorized by the U.S. Government may violate any copyrights that exist in this work.</a:t>
            </a:r>
          </a:p>
          <a:p>
            <a:endParaRPr lang="en-US" dirty="0"/>
          </a:p>
        </p:txBody>
      </p:sp>
    </p:spTree>
    <p:extLst>
      <p:ext uri="{BB962C8B-B14F-4D97-AF65-F5344CB8AC3E}">
        <p14:creationId xmlns:p14="http://schemas.microsoft.com/office/powerpoint/2010/main" val="281284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tell you a secret about </a:t>
            </a:r>
            <a:r>
              <a:rPr lang="en-US" dirty="0" err="1"/>
              <a:t>powerpoint</a:t>
            </a:r>
            <a:r>
              <a:rPr lang="en-US" dirty="0"/>
              <a:t> slides.  If there are a lot of words, that doesn’t mean someone put in a lot of work.</a:t>
            </a:r>
            <a:r>
              <a:rPr lang="en-US" baseline="0" dirty="0"/>
              <a:t>  Quite the opposite.  It means they didn’t have time to do anything better than just dump their presentation into bullets.  A slide that is just a picture is not the sign of someone who didn’t have time; it’s the sign of someone who knows their presentation really well.</a:t>
            </a:r>
            <a:endParaRPr lang="en-US" dirty="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pPr/>
              <a:t>2</a:t>
            </a:fld>
            <a:endParaRPr lang="en-US" altLang="en-US" dirty="0"/>
          </a:p>
        </p:txBody>
      </p:sp>
    </p:spTree>
    <p:extLst>
      <p:ext uri="{BB962C8B-B14F-4D97-AF65-F5344CB8AC3E}">
        <p14:creationId xmlns:p14="http://schemas.microsoft.com/office/powerpoint/2010/main" val="2831785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games of this style are terrible, but have some humility</a:t>
            </a:r>
            <a:r>
              <a:rPr lang="en-US" baseline="0" dirty="0"/>
              <a:t> and learn from their mistakes by trying to articulate what went wrong.</a:t>
            </a:r>
          </a:p>
          <a:p>
            <a:r>
              <a:rPr lang="en-US" baseline="0" dirty="0"/>
              <a:t>Mention “rewarded with a short quiz”</a:t>
            </a:r>
          </a:p>
          <a:p>
            <a:r>
              <a:rPr lang="en-US" baseline="0" dirty="0"/>
              <a:t>Mention diner-dash-like game:  good – make you understand bottlenecks and how to avoid them with staffing; bad – impatience meter does not serve training goals or match reality, just a fun mechanic for a game</a:t>
            </a:r>
          </a:p>
          <a:p>
            <a:r>
              <a:rPr lang="en-US" baseline="0" dirty="0"/>
              <a:t>Mention first IND game that really should be a film or interactive lesson, not a full game; the lesson is simple and not a dilemma.</a:t>
            </a:r>
            <a:endParaRPr lang="en-US" dirty="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pPr/>
              <a:t>4</a:t>
            </a:fld>
            <a:endParaRPr lang="en-US" altLang="en-US"/>
          </a:p>
        </p:txBody>
      </p:sp>
    </p:spTree>
    <p:extLst>
      <p:ext uri="{BB962C8B-B14F-4D97-AF65-F5344CB8AC3E}">
        <p14:creationId xmlns:p14="http://schemas.microsoft.com/office/powerpoint/2010/main" val="243587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games of this style are terrible, but have some humility</a:t>
            </a:r>
            <a:r>
              <a:rPr lang="en-US" baseline="0" dirty="0"/>
              <a:t> and learn from their mistakes by trying to articulate what went wrong.</a:t>
            </a:r>
          </a:p>
          <a:p>
            <a:r>
              <a:rPr lang="en-US" baseline="0" dirty="0"/>
              <a:t>Mention “rewarded with a short quiz”</a:t>
            </a:r>
          </a:p>
          <a:p>
            <a:r>
              <a:rPr lang="en-US" baseline="0" dirty="0"/>
              <a:t>Mention diner-dash-like game:  good – make you understand bottlenecks and how to avoid them with staffing; bad – impatience meter does not serve training goals or match reality, just a fun mechanic for a game</a:t>
            </a:r>
          </a:p>
          <a:p>
            <a:r>
              <a:rPr lang="en-US" baseline="0" dirty="0"/>
              <a:t>Mention first IND game that really should be a film or interactive lesson, not a full game; the lesson is simple and not a dilemma.</a:t>
            </a:r>
            <a:endParaRPr lang="en-US" dirty="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pPr/>
              <a:t>5</a:t>
            </a:fld>
            <a:endParaRPr lang="en-US" altLang="en-US"/>
          </a:p>
        </p:txBody>
      </p:sp>
    </p:spTree>
    <p:extLst>
      <p:ext uri="{BB962C8B-B14F-4D97-AF65-F5344CB8AC3E}">
        <p14:creationId xmlns:p14="http://schemas.microsoft.com/office/powerpoint/2010/main" val="1291336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question suspiciously round numbers!</a:t>
            </a:r>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pPr/>
              <a:t>6</a:t>
            </a:fld>
            <a:endParaRPr lang="en-US" altLang="en-US"/>
          </a:p>
        </p:txBody>
      </p:sp>
    </p:spTree>
    <p:extLst>
      <p:ext uri="{BB962C8B-B14F-4D97-AF65-F5344CB8AC3E}">
        <p14:creationId xmlns:p14="http://schemas.microsoft.com/office/powerpoint/2010/main" val="3383971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pPr/>
              <a:t>15</a:t>
            </a:fld>
            <a:endParaRPr lang="en-US" altLang="en-US"/>
          </a:p>
        </p:txBody>
      </p:sp>
    </p:spTree>
    <p:extLst>
      <p:ext uri="{BB962C8B-B14F-4D97-AF65-F5344CB8AC3E}">
        <p14:creationId xmlns:p14="http://schemas.microsoft.com/office/powerpoint/2010/main" val="409057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pPr/>
              <a:t>16</a:t>
            </a:fld>
            <a:endParaRPr lang="en-US" altLang="en-US"/>
          </a:p>
        </p:txBody>
      </p:sp>
    </p:spTree>
    <p:extLst>
      <p:ext uri="{BB962C8B-B14F-4D97-AF65-F5344CB8AC3E}">
        <p14:creationId xmlns:p14="http://schemas.microsoft.com/office/powerpoint/2010/main" val="4185027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6" name="Rectangle 1026"/>
          <p:cNvSpPr>
            <a:spLocks noGrp="1" noChangeArrowheads="1"/>
          </p:cNvSpPr>
          <p:nvPr>
            <p:ph type="ctrTitle"/>
          </p:nvPr>
        </p:nvSpPr>
        <p:spPr>
          <a:xfrm>
            <a:off x="1109183" y="1389888"/>
            <a:ext cx="9970459" cy="1298448"/>
          </a:xfrm>
        </p:spPr>
        <p:txBody>
          <a:bodyPr anchor="b" anchorCtr="0"/>
          <a:lstStyle>
            <a:lvl1pPr>
              <a:lnSpc>
                <a:spcPct val="100000"/>
              </a:lnSpc>
              <a:spcAft>
                <a:spcPts val="600"/>
              </a:spcAft>
              <a:defRPr sz="3600"/>
            </a:lvl1pPr>
          </a:lstStyle>
          <a:p>
            <a:r>
              <a:rPr lang="en-US" altLang="en-US"/>
              <a:t>Click to edit Master title style</a:t>
            </a:r>
            <a:endParaRPr lang="en-US" altLang="en-US" dirty="0"/>
          </a:p>
        </p:txBody>
      </p:sp>
      <p:sp>
        <p:nvSpPr>
          <p:cNvPr id="6202" name="Rectangle 1082"/>
          <p:cNvSpPr>
            <a:spLocks noGrp="1" noChangeArrowheads="1"/>
          </p:cNvSpPr>
          <p:nvPr>
            <p:ph type="subTitle" sz="quarter" idx="1"/>
          </p:nvPr>
        </p:nvSpPr>
        <p:spPr>
          <a:xfrm>
            <a:off x="1109183" y="3008376"/>
            <a:ext cx="9970459" cy="1792224"/>
          </a:xfrm>
          <a:prstGeom prst="rect">
            <a:avLst/>
          </a:prstGeom>
          <a:ln w="12700">
            <a:headEnd type="none" w="sm" len="sm"/>
            <a:tailEnd type="none" w="sm" len="sm"/>
          </a:ln>
        </p:spPr>
        <p:txBody>
          <a:bodyPr lIns="91440" tIns="45720" rIns="91440" bIns="45720" anchor="ctr" anchorCtr="0"/>
          <a:lstStyle>
            <a:lvl1pPr marL="0" indent="0" algn="ctr">
              <a:lnSpc>
                <a:spcPct val="100000"/>
              </a:lnSpc>
              <a:spcBef>
                <a:spcPts val="0"/>
              </a:spcBef>
              <a:spcAft>
                <a:spcPts val="2400"/>
              </a:spcAft>
              <a:buFontTx/>
              <a:buNone/>
              <a:defRPr sz="2200"/>
            </a:lvl1pPr>
          </a:lstStyle>
          <a:p>
            <a:r>
              <a:rPr lang="en-US" altLang="en-US"/>
              <a:t>Click to edit Master subtitle style</a:t>
            </a:r>
            <a:endParaRPr lang="en-US" altLang="en-US" dirty="0"/>
          </a:p>
        </p:txBody>
      </p:sp>
      <p:sp>
        <p:nvSpPr>
          <p:cNvPr id="9" name="Freeform 8"/>
          <p:cNvSpPr>
            <a:spLocks/>
          </p:cNvSpPr>
          <p:nvPr userDrawn="1"/>
        </p:nvSpPr>
        <p:spPr bwMode="auto">
          <a:xfrm>
            <a:off x="0" y="950976"/>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sp>
        <p:nvSpPr>
          <p:cNvPr id="10" name="Freeform 8"/>
          <p:cNvSpPr>
            <a:spLocks/>
          </p:cNvSpPr>
          <p:nvPr userDrawn="1"/>
        </p:nvSpPr>
        <p:spPr bwMode="auto">
          <a:xfrm>
            <a:off x="0" y="6355080"/>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pic>
        <p:nvPicPr>
          <p:cNvPr id="7" name="Picture 6" descr="LL_Logo_blu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9976" y="5111496"/>
            <a:ext cx="3429000" cy="345440"/>
          </a:xfrm>
          <a:prstGeom prst="rect">
            <a:avLst/>
          </a:prstGeom>
        </p:spPr>
      </p:pic>
      <p:pic>
        <p:nvPicPr>
          <p:cNvPr id="11" name="Picture 2">
            <a:extLst>
              <a:ext uri="{FF2B5EF4-FFF2-40B4-BE49-F238E27FC236}">
                <a16:creationId xmlns:a16="http://schemas.microsoft.com/office/drawing/2014/main" id="{C3A108B2-08C9-D34B-96A6-22B3AB8E7528}"/>
              </a:ext>
            </a:extLst>
          </p:cNvPr>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11155535" y="122301"/>
            <a:ext cx="678007" cy="82867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hart Placeholder 3"/>
          <p:cNvSpPr>
            <a:spLocks noGrp="1"/>
          </p:cNvSpPr>
          <p:nvPr>
            <p:ph type="chart" sz="quarter" idx="10"/>
          </p:nvPr>
        </p:nvSpPr>
        <p:spPr>
          <a:xfrm>
            <a:off x="1791758" y="1700784"/>
            <a:ext cx="8605310" cy="3941064"/>
          </a:xfrm>
          <a:prstGeom prst="rect">
            <a:avLst/>
          </a:prstGeom>
          <a:ln w="12700">
            <a:solidFill>
              <a:schemeClr val="tx1"/>
            </a:solidFill>
          </a:ln>
        </p:spPr>
        <p:txBody>
          <a:bodyPr vert="horz"/>
          <a:lstStyle>
            <a:lvl1pPr marL="0" indent="0">
              <a:lnSpc>
                <a:spcPts val="2000"/>
              </a:lnSpc>
              <a:spcBef>
                <a:spcPts val="300"/>
              </a:spcBef>
              <a:spcAft>
                <a:spcPts val="600"/>
              </a:spcAft>
              <a:buFontTx/>
              <a:buNone/>
              <a:defRPr/>
            </a:lvl1pPr>
          </a:lstStyle>
          <a:p>
            <a:r>
              <a:rPr lang="en-US"/>
              <a:t>Click icon to add chart</a:t>
            </a:r>
            <a:endParaRPr lang="en-US" dirty="0"/>
          </a:p>
        </p:txBody>
      </p:sp>
      <p:sp>
        <p:nvSpPr>
          <p:cNvPr id="5" name="Text Placeholder 4"/>
          <p:cNvSpPr>
            <a:spLocks noGrp="1"/>
          </p:cNvSpPr>
          <p:nvPr>
            <p:ph type="body" sz="quarter" idx="11"/>
          </p:nvPr>
        </p:nvSpPr>
        <p:spPr>
          <a:xfrm>
            <a:off x="1791758" y="1252728"/>
            <a:ext cx="8605310"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a:t>Click to edit Master text styles</a:t>
            </a:r>
          </a:p>
        </p:txBody>
      </p:sp>
      <p:sp>
        <p:nvSpPr>
          <p:cNvPr id="6" name="Text Placeholder 4"/>
          <p:cNvSpPr>
            <a:spLocks noGrp="1"/>
          </p:cNvSpPr>
          <p:nvPr>
            <p:ph type="body" sz="quarter" idx="12"/>
          </p:nvPr>
        </p:nvSpPr>
        <p:spPr>
          <a:xfrm>
            <a:off x="1791758" y="5705856"/>
            <a:ext cx="8605310"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2007096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33819" y="1289304"/>
            <a:ext cx="10921187"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Arial"/>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2"/>
          <p:cNvSpPr>
            <a:spLocks noGrp="1"/>
          </p:cNvSpPr>
          <p:nvPr>
            <p:ph idx="1"/>
          </p:nvPr>
        </p:nvSpPr>
        <p:spPr>
          <a:xfrm>
            <a:off x="633819" y="1289304"/>
            <a:ext cx="5314328"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0"/>
          </p:nvPr>
        </p:nvSpPr>
        <p:spPr>
          <a:xfrm>
            <a:off x="6216301" y="1289304"/>
            <a:ext cx="5314328"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780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714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55449" y="146304"/>
            <a:ext cx="9677927" cy="466344"/>
          </a:xfrm>
        </p:spPr>
        <p:txBody>
          <a:bodyPr/>
          <a:lstStyle/>
          <a:p>
            <a:r>
              <a:rPr lang="en-US"/>
              <a:t>Click to edit Master title style</a:t>
            </a:r>
          </a:p>
        </p:txBody>
      </p:sp>
      <p:sp>
        <p:nvSpPr>
          <p:cNvPr id="3" name="Content Placeholder 2"/>
          <p:cNvSpPr>
            <a:spLocks noGrp="1"/>
          </p:cNvSpPr>
          <p:nvPr>
            <p:ph idx="1"/>
          </p:nvPr>
        </p:nvSpPr>
        <p:spPr>
          <a:xfrm>
            <a:off x="633819" y="1289304"/>
            <a:ext cx="10921187"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hasCustomPrompt="1"/>
          </p:nvPr>
        </p:nvSpPr>
        <p:spPr>
          <a:xfrm>
            <a:off x="1255449" y="594360"/>
            <a:ext cx="9677927" cy="304800"/>
          </a:xfrm>
          <a:prstGeom prst="rect">
            <a:avLst/>
          </a:prstGeom>
        </p:spPr>
        <p:txBody>
          <a:bodyPr vert="horz"/>
          <a:lstStyle>
            <a:lvl1pPr marL="0" indent="0" algn="ctr">
              <a:lnSpc>
                <a:spcPts val="2400"/>
              </a:lnSpc>
              <a:spcBef>
                <a:spcPts val="300"/>
              </a:spcBef>
              <a:spcAft>
                <a:spcPts val="600"/>
              </a:spcAft>
              <a:buFontTx/>
              <a:buNone/>
              <a:defRPr sz="2400" baseline="0"/>
            </a:lvl1pPr>
            <a:lvl2pPr marL="520700" indent="0">
              <a:buNone/>
              <a:defRPr/>
            </a:lvl2pPr>
            <a:lvl3pPr marL="976313" indent="0">
              <a:buNone/>
              <a:defRPr/>
            </a:lvl3pPr>
            <a:lvl4pPr marL="1427162" indent="0">
              <a:buNone/>
              <a:defRPr/>
            </a:lvl4pPr>
            <a:lvl5pPr>
              <a:buNone/>
              <a:defRPr/>
            </a:lvl5pPr>
          </a:lstStyle>
          <a:p>
            <a:pPr lvl="0"/>
            <a:r>
              <a:rPr lang="en-US" dirty="0"/>
              <a:t>Click to add Subtitle</a:t>
            </a:r>
          </a:p>
        </p:txBody>
      </p:sp>
    </p:spTree>
    <p:extLst>
      <p:ext uri="{BB962C8B-B14F-4D97-AF65-F5344CB8AC3E}">
        <p14:creationId xmlns:p14="http://schemas.microsoft.com/office/powerpoint/2010/main" val="241134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33819" y="1682496"/>
            <a:ext cx="10921187" cy="4443984"/>
          </a:xfrm>
          <a:prstGeom prst="rect">
            <a:avLst/>
          </a:prstGeom>
        </p:spPr>
        <p:txBody>
          <a:bodyPr anchor="t" anchorCtr="1"/>
          <a:lstStyle>
            <a:lvl1pPr marL="237744" indent="-237744">
              <a:lnSpc>
                <a:spcPct val="90000"/>
              </a:lnSpc>
              <a:spcBef>
                <a:spcPts val="1500"/>
              </a:spcBef>
              <a:buSzPct val="100000"/>
              <a:buFont typeface="Arial"/>
              <a:buChar char="•"/>
              <a:defRPr/>
            </a:lvl1pPr>
            <a:lvl2pPr marL="539496" indent="-256032">
              <a:lnSpc>
                <a:spcPct val="90000"/>
              </a:lnSpc>
              <a:spcBef>
                <a:spcPts val="1500"/>
              </a:spcBef>
              <a:defRPr/>
            </a:lvl2pPr>
            <a:lvl3pPr marL="758952" indent="-182880">
              <a:lnSpc>
                <a:spcPct val="90000"/>
              </a:lnSpc>
              <a:spcBef>
                <a:spcPts val="1500"/>
              </a:spcBef>
              <a:buSzPct val="90000"/>
              <a:buFont typeface="Wingdings" charset="2"/>
              <a:buChar char="§"/>
              <a:defRPr/>
            </a:lvl3pPr>
            <a:lvl4pPr marL="1033272" indent="0">
              <a:lnSpc>
                <a:spcPct val="90000"/>
              </a:lnSpc>
              <a:spcBef>
                <a:spcPts val="1500"/>
              </a:spcBef>
              <a:buFontTx/>
              <a:buNone/>
              <a:defRPr/>
            </a:lvl4pPr>
            <a:lvl5pPr marL="1261872" indent="0">
              <a:lnSpc>
                <a:spcPct val="90000"/>
              </a:lnSpc>
              <a:spcBef>
                <a:spcPts val="1500"/>
              </a:spcBef>
              <a:buSzPct val="85000"/>
              <a:buFont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134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Picture Placeholder 3"/>
          <p:cNvSpPr>
            <a:spLocks noGrp="1"/>
          </p:cNvSpPr>
          <p:nvPr>
            <p:ph type="pic" sz="quarter" idx="10" hasCustomPrompt="1"/>
          </p:nvPr>
        </p:nvSpPr>
        <p:spPr>
          <a:xfrm>
            <a:off x="2108667" y="1764792"/>
            <a:ext cx="7959303" cy="3776472"/>
          </a:xfrm>
          <a:prstGeom prst="rect">
            <a:avLst/>
          </a:prstGeom>
          <a:ln w="12700">
            <a:solidFill>
              <a:schemeClr val="tx1"/>
            </a:solidFill>
          </a:ln>
        </p:spPr>
        <p:txBody>
          <a:bodyPr vert="horz"/>
          <a:lstStyle>
            <a:lvl1pPr marL="0" indent="0" algn="ctr">
              <a:lnSpc>
                <a:spcPts val="2000"/>
              </a:lnSpc>
              <a:spcBef>
                <a:spcPts val="300"/>
              </a:spcBef>
              <a:spcAft>
                <a:spcPts val="600"/>
              </a:spcAft>
              <a:buFontTx/>
              <a:buNone/>
              <a:defRPr/>
            </a:lvl1pPr>
          </a:lstStyle>
          <a:p>
            <a:r>
              <a:rPr lang="en-US" dirty="0"/>
              <a:t>Click icon to add picture</a:t>
            </a:r>
          </a:p>
        </p:txBody>
      </p:sp>
      <p:sp>
        <p:nvSpPr>
          <p:cNvPr id="5" name="Text Placeholder 4"/>
          <p:cNvSpPr>
            <a:spLocks noGrp="1"/>
          </p:cNvSpPr>
          <p:nvPr>
            <p:ph type="body" sz="quarter" idx="11"/>
          </p:nvPr>
        </p:nvSpPr>
        <p:spPr>
          <a:xfrm>
            <a:off x="2108667" y="1316736"/>
            <a:ext cx="7959303"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a:t>Click to edit Master text styles</a:t>
            </a:r>
          </a:p>
        </p:txBody>
      </p:sp>
      <p:sp>
        <p:nvSpPr>
          <p:cNvPr id="6" name="Text Placeholder 4"/>
          <p:cNvSpPr>
            <a:spLocks noGrp="1"/>
          </p:cNvSpPr>
          <p:nvPr>
            <p:ph type="body" sz="quarter" idx="12"/>
          </p:nvPr>
        </p:nvSpPr>
        <p:spPr>
          <a:xfrm>
            <a:off x="2108667" y="5605272"/>
            <a:ext cx="7959303"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249790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Media Placeholder 3"/>
          <p:cNvSpPr>
            <a:spLocks noGrp="1"/>
          </p:cNvSpPr>
          <p:nvPr>
            <p:ph type="media" sz="quarter" idx="10"/>
          </p:nvPr>
        </p:nvSpPr>
        <p:spPr>
          <a:xfrm>
            <a:off x="2315877" y="1828800"/>
            <a:ext cx="7581449" cy="3346704"/>
          </a:xfrm>
          <a:prstGeom prst="rect">
            <a:avLst/>
          </a:prstGeom>
          <a:ln w="12700">
            <a:solidFill>
              <a:schemeClr val="tx1"/>
            </a:solidFill>
          </a:ln>
        </p:spPr>
        <p:txBody>
          <a:bodyPr vert="horz"/>
          <a:lstStyle>
            <a:lvl1pPr marL="0" indent="0">
              <a:lnSpc>
                <a:spcPts val="2000"/>
              </a:lnSpc>
              <a:spcBef>
                <a:spcPts val="300"/>
              </a:spcBef>
              <a:spcAft>
                <a:spcPts val="600"/>
              </a:spcAft>
              <a:buFontTx/>
              <a:buNone/>
              <a:defRPr/>
            </a:lvl1pPr>
          </a:lstStyle>
          <a:p>
            <a:r>
              <a:rPr lang="en-US"/>
              <a:t>Click icon to add media</a:t>
            </a:r>
            <a:endParaRPr lang="en-US" dirty="0"/>
          </a:p>
        </p:txBody>
      </p:sp>
      <p:sp>
        <p:nvSpPr>
          <p:cNvPr id="5" name="Text Placeholder 4"/>
          <p:cNvSpPr>
            <a:spLocks noGrp="1"/>
          </p:cNvSpPr>
          <p:nvPr>
            <p:ph type="body" sz="quarter" idx="11"/>
          </p:nvPr>
        </p:nvSpPr>
        <p:spPr>
          <a:xfrm>
            <a:off x="2315877" y="1371600"/>
            <a:ext cx="7581449"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a:t>Click to edit Master text styles</a:t>
            </a:r>
          </a:p>
        </p:txBody>
      </p:sp>
      <p:sp>
        <p:nvSpPr>
          <p:cNvPr id="6" name="Text Placeholder 4"/>
          <p:cNvSpPr>
            <a:spLocks noGrp="1"/>
          </p:cNvSpPr>
          <p:nvPr>
            <p:ph type="body" sz="quarter" idx="12"/>
          </p:nvPr>
        </p:nvSpPr>
        <p:spPr>
          <a:xfrm>
            <a:off x="2315877" y="5230368"/>
            <a:ext cx="7581449"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338039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title"/>
          </p:nvPr>
        </p:nvSpPr>
        <p:spPr bwMode="auto">
          <a:xfrm>
            <a:off x="1255449" y="100584"/>
            <a:ext cx="9677927" cy="813816"/>
          </a:xfrm>
          <a:prstGeom prst="rect">
            <a:avLst/>
          </a:prstGeom>
          <a:noFill/>
          <a:ln w="9525">
            <a:noFill/>
            <a:miter lim="800000"/>
            <a:headEnd/>
            <a:tailEnd/>
          </a:ln>
          <a:effectLst/>
        </p:spPr>
        <p:txBody>
          <a:bodyPr vert="horz" wrap="square" lIns="92064" tIns="46033" rIns="92064" bIns="46033" numCol="1" anchor="ctr" anchorCtr="0" compatLnSpc="1">
            <a:prstTxWarp prst="textNoShape">
              <a:avLst/>
            </a:prstTxWarp>
          </a:bodyPr>
          <a:lstStyle/>
          <a:p>
            <a:pPr lvl="0"/>
            <a:r>
              <a:rPr lang="en-US" altLang="en-US"/>
              <a:t>Click to edit Master title style</a:t>
            </a:r>
            <a:endParaRPr lang="en-US" altLang="en-US" dirty="0"/>
          </a:p>
        </p:txBody>
      </p:sp>
      <p:sp>
        <p:nvSpPr>
          <p:cNvPr id="1032" name="Freeform 8"/>
          <p:cNvSpPr>
            <a:spLocks/>
          </p:cNvSpPr>
          <p:nvPr/>
        </p:nvSpPr>
        <p:spPr bwMode="auto">
          <a:xfrm>
            <a:off x="0" y="950976"/>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sp>
        <p:nvSpPr>
          <p:cNvPr id="1048" name="Rectangle 24"/>
          <p:cNvSpPr>
            <a:spLocks noChangeArrowheads="1"/>
          </p:cNvSpPr>
          <p:nvPr/>
        </p:nvSpPr>
        <p:spPr bwMode="auto">
          <a:xfrm>
            <a:off x="426609" y="6455664"/>
            <a:ext cx="1450470" cy="219456"/>
          </a:xfrm>
          <a:prstGeom prst="rect">
            <a:avLst/>
          </a:prstGeom>
          <a:noFill/>
          <a:ln w="9525">
            <a:noFill/>
            <a:miter lim="800000"/>
            <a:headEnd/>
            <a:tailEnd/>
          </a:ln>
          <a:effectLst/>
        </p:spPr>
        <p:txBody>
          <a:bodyPr wrap="square" lIns="0" tIns="0" rIns="0" bIns="0" anchor="t" anchorCtr="0">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altLang="en-US" sz="700" b="1" i="0" dirty="0"/>
              <a:t>Methods </a:t>
            </a:r>
            <a:r>
              <a:rPr lang="en-US" altLang="en-US" sz="700" b="1" i="0" baseline="0" dirty="0"/>
              <a:t>- </a:t>
            </a:r>
            <a:fld id="{321F32AB-3DDB-C54A-A434-42EC1FB733CD}" type="slidenum">
              <a:rPr lang="en-US" altLang="en-US" sz="700" b="1" i="0" smtClean="0"/>
              <a:pPr marL="0" marR="0" indent="0" algn="l" defTabSz="914400" rtl="0" eaLnBrk="0" fontAlgn="base" latinLnBrk="0" hangingPunct="0">
                <a:lnSpc>
                  <a:spcPct val="100000"/>
                </a:lnSpc>
                <a:spcBef>
                  <a:spcPct val="0"/>
                </a:spcBef>
                <a:spcAft>
                  <a:spcPct val="0"/>
                </a:spcAft>
                <a:buClrTx/>
                <a:buSzTx/>
                <a:buFontTx/>
                <a:buNone/>
                <a:tabLst/>
                <a:defRPr/>
              </a:pPr>
              <a:t>‹#›</a:t>
            </a:fld>
            <a:endParaRPr lang="en-US" altLang="en-US" sz="700" b="1" i="0" baseline="0" dirty="0"/>
          </a:p>
          <a:p>
            <a:pPr algn="l">
              <a:lnSpc>
                <a:spcPct val="100000"/>
              </a:lnSpc>
            </a:pPr>
            <a:r>
              <a:rPr lang="en-US" altLang="en-US" sz="700" b="1" i="0" baseline="0" dirty="0"/>
              <a:t>Seater</a:t>
            </a:r>
          </a:p>
        </p:txBody>
      </p:sp>
      <p:sp>
        <p:nvSpPr>
          <p:cNvPr id="11" name="Freeform 8"/>
          <p:cNvSpPr>
            <a:spLocks/>
          </p:cNvSpPr>
          <p:nvPr/>
        </p:nvSpPr>
        <p:spPr bwMode="auto">
          <a:xfrm>
            <a:off x="0" y="6355080"/>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pic>
        <p:nvPicPr>
          <p:cNvPr id="8" name="Picture 7" descr="LL_Logo_alone_blue.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84632" y="246888"/>
            <a:ext cx="548658" cy="531101"/>
          </a:xfrm>
          <a:prstGeom prst="rect">
            <a:avLst/>
          </a:prstGeom>
        </p:spPr>
      </p:pic>
      <p:pic>
        <p:nvPicPr>
          <p:cNvPr id="9" name="Picture 8" descr="LL_Logo_blue_nomark.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683496" y="6473952"/>
            <a:ext cx="2023269" cy="230071"/>
          </a:xfrm>
          <a:prstGeom prst="rect">
            <a:avLst/>
          </a:prstGeom>
        </p:spPr>
      </p:pic>
      <p:pic>
        <p:nvPicPr>
          <p:cNvPr id="10" name="Picture 2">
            <a:extLst>
              <a:ext uri="{FF2B5EF4-FFF2-40B4-BE49-F238E27FC236}">
                <a16:creationId xmlns:a16="http://schemas.microsoft.com/office/drawing/2014/main" id="{DD982337-22DF-B540-9C7F-56E1DBE6351D}"/>
              </a:ext>
            </a:extLst>
          </p:cNvPr>
          <p:cNvPicPr>
            <a:picLocks noChangeAspect="1" noChangeArrowheads="1"/>
          </p:cNvPicPr>
          <p:nvPr userDrawn="1"/>
        </p:nvPicPr>
        <p:blipFill>
          <a:blip r:embed="rId14" cstate="print">
            <a:clrChange>
              <a:clrFrom>
                <a:srgbClr val="FFFFFF"/>
              </a:clrFrom>
              <a:clrTo>
                <a:srgbClr val="FFFFFF">
                  <a:alpha val="0"/>
                </a:srgbClr>
              </a:clrTo>
            </a:clrChange>
          </a:blip>
          <a:srcRect/>
          <a:stretch>
            <a:fillRect/>
          </a:stretch>
        </p:blipFill>
        <p:spPr bwMode="auto">
          <a:xfrm>
            <a:off x="11155535" y="122301"/>
            <a:ext cx="678007" cy="828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62" r:id="rId5"/>
    <p:sldLayoutId id="2147483656" r:id="rId6"/>
    <p:sldLayoutId id="2147483658" r:id="rId7"/>
    <p:sldLayoutId id="2147483659" r:id="rId8"/>
    <p:sldLayoutId id="2147483660" r:id="rId9"/>
    <p:sldLayoutId id="2147483661" r:id="rId10"/>
  </p:sldLayoutIdLst>
  <p:txStyles>
    <p:title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p:titleStyle>
    <p:bodyStyle>
      <a:lvl1pPr marL="342900" indent="-342900" algn="l" rtl="0" eaLnBrk="1" fontAlgn="base" hangingPunct="1">
        <a:lnSpc>
          <a:spcPct val="90000"/>
        </a:lnSpc>
        <a:spcBef>
          <a:spcPct val="25000"/>
        </a:spcBef>
        <a:spcAft>
          <a:spcPct val="0"/>
        </a:spcAft>
        <a:buSzPct val="125000"/>
        <a:buChar char="•"/>
        <a:defRPr sz="2000" b="1">
          <a:solidFill>
            <a:schemeClr val="tx1"/>
          </a:solidFill>
          <a:latin typeface="+mn-lt"/>
          <a:ea typeface="+mn-ea"/>
          <a:cs typeface="+mn-cs"/>
        </a:defRPr>
      </a:lvl1pPr>
      <a:lvl2pPr marL="862013" indent="-341313" algn="l" rtl="0" eaLnBrk="1" fontAlgn="base" hangingPunct="1">
        <a:lnSpc>
          <a:spcPct val="90000"/>
        </a:lnSpc>
        <a:spcBef>
          <a:spcPct val="25000"/>
        </a:spcBef>
        <a:spcAft>
          <a:spcPct val="0"/>
        </a:spcAft>
        <a:buSzPct val="100000"/>
        <a:buChar char="–"/>
        <a:defRPr b="1">
          <a:solidFill>
            <a:schemeClr val="tx1"/>
          </a:solidFill>
          <a:latin typeface="+mn-lt"/>
          <a:ea typeface="ＭＳ Ｐゴシック" pitchFamily="-110" charset="-128"/>
        </a:defRPr>
      </a:lvl2pPr>
      <a:lvl3pPr marL="1204913" indent="-228600" algn="l" rtl="0" eaLnBrk="1" fontAlgn="base" hangingPunct="1">
        <a:lnSpc>
          <a:spcPct val="90000"/>
        </a:lnSpc>
        <a:spcBef>
          <a:spcPct val="25000"/>
        </a:spcBef>
        <a:spcAft>
          <a:spcPct val="0"/>
        </a:spcAft>
        <a:buSzPct val="100000"/>
        <a:buChar char=" "/>
        <a:defRPr sz="1600" b="1">
          <a:solidFill>
            <a:schemeClr val="tx1"/>
          </a:solidFill>
          <a:latin typeface="+mn-lt"/>
          <a:ea typeface="ＭＳ Ｐゴシック" pitchFamily="-110" charset="-128"/>
        </a:defRPr>
      </a:lvl3pPr>
      <a:lvl4pPr marL="1546225" indent="-119063"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4pPr>
      <a:lvl5pPr marL="18288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4"/>
          <p:cNvSpPr txBox="1">
            <a:spLocks noGrp="1" noChangeArrowheads="1"/>
          </p:cNvSpPr>
          <p:nvPr>
            <p:ph type="subTitle" idx="1"/>
          </p:nvPr>
        </p:nvSpPr>
        <p:spPr>
          <a:xfrm>
            <a:off x="1446212" y="1600200"/>
            <a:ext cx="9448800" cy="3200400"/>
          </a:xfrm>
          <a:noFill/>
          <a:ln/>
        </p:spPr>
        <p:txBody>
          <a:bodyPr/>
          <a:lstStyle/>
          <a:p>
            <a:pPr>
              <a:spcAft>
                <a:spcPts val="1000"/>
              </a:spcAft>
            </a:pPr>
            <a:r>
              <a:rPr lang="en-US" sz="3600" dirty="0"/>
              <a:t>Serious Games: Methods</a:t>
            </a:r>
            <a:endParaRPr lang="en-US" sz="2800" b="0" dirty="0"/>
          </a:p>
          <a:p>
            <a:pPr>
              <a:spcBef>
                <a:spcPts val="1800"/>
              </a:spcBef>
              <a:spcAft>
                <a:spcPts val="1000"/>
              </a:spcAft>
            </a:pPr>
            <a:r>
              <a:rPr lang="en-US" sz="2400" dirty="0"/>
              <a:t>Dr. Rob Seater</a:t>
            </a:r>
          </a:p>
          <a:p>
            <a:pPr>
              <a:spcBef>
                <a:spcPts val="1800"/>
              </a:spcBef>
              <a:spcAft>
                <a:spcPts val="1000"/>
              </a:spcAft>
            </a:pPr>
            <a:r>
              <a:rPr lang="en-US" sz="2400" dirty="0"/>
              <a:t>July 2021</a:t>
            </a:r>
          </a:p>
        </p:txBody>
      </p:sp>
    </p:spTree>
    <p:extLst>
      <p:ext uri="{BB962C8B-B14F-4D97-AF65-F5344CB8AC3E}">
        <p14:creationId xmlns:p14="http://schemas.microsoft.com/office/powerpoint/2010/main" val="223387905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2: Include Multiple Scoring Criteria</a:t>
            </a:r>
          </a:p>
        </p:txBody>
      </p:sp>
      <p:sp>
        <p:nvSpPr>
          <p:cNvPr id="3" name="Content Placeholder 2"/>
          <p:cNvSpPr>
            <a:spLocks noGrp="1"/>
          </p:cNvSpPr>
          <p:nvPr>
            <p:ph idx="1"/>
          </p:nvPr>
        </p:nvSpPr>
        <p:spPr/>
        <p:txBody>
          <a:bodyPr/>
          <a:lstStyle/>
          <a:p>
            <a:pPr lvl="0"/>
            <a:r>
              <a:rPr lang="en-US" dirty="0"/>
              <a:t>Be wary of ‘magic numbers’ in game balance, especially if you are not the expert.</a:t>
            </a:r>
          </a:p>
          <a:p>
            <a:pPr lvl="0"/>
            <a:r>
              <a:rPr lang="en-US" dirty="0"/>
              <a:t>Variable Weights Based on Scenario</a:t>
            </a:r>
          </a:p>
          <a:p>
            <a:pPr lvl="1"/>
            <a:r>
              <a:rPr lang="en-US" b="0" dirty="0"/>
              <a:t>Use a different set of weights for each scenario, but do not reveal those weights to the student until the scenario is over</a:t>
            </a:r>
          </a:p>
          <a:p>
            <a:pPr lvl="1"/>
            <a:r>
              <a:rPr lang="en-US" b="0" dirty="0"/>
              <a:t>A good approach when the experts creating the scenarios agree on what the proper tradeoffs should be in different situations.</a:t>
            </a:r>
          </a:p>
          <a:p>
            <a:pPr lvl="0"/>
            <a:r>
              <a:rPr lang="en-US" dirty="0"/>
              <a:t>Randomly Vary Weights</a:t>
            </a:r>
          </a:p>
          <a:p>
            <a:pPr lvl="1"/>
            <a:r>
              <a:rPr lang="en-US" b="0" dirty="0"/>
              <a:t>Randomly vary the weights on successive plays of the same scenario, and reveal those weights to the player prior to each scenario.  </a:t>
            </a:r>
          </a:p>
          <a:p>
            <a:pPr lvl="1"/>
            <a:r>
              <a:rPr lang="en-US" b="0" dirty="0"/>
              <a:t>A good approach when the player’s real-world role does not have the authority to determine priorities but does need to adapt to different statements of priority from superiors.</a:t>
            </a:r>
          </a:p>
          <a:p>
            <a:r>
              <a:rPr lang="en-US" dirty="0"/>
              <a:t>Report Independent Subscores</a:t>
            </a:r>
          </a:p>
          <a:p>
            <a:pPr lvl="1"/>
            <a:r>
              <a:rPr lang="en-US" b="0" dirty="0"/>
              <a:t>Report each subscore back to the player without combining them into a single number.</a:t>
            </a:r>
          </a:p>
          <a:p>
            <a:pPr lvl="1"/>
            <a:r>
              <a:rPr lang="en-US" b="0" dirty="0"/>
              <a:t>Suitable when you want students to understand </a:t>
            </a:r>
            <a:r>
              <a:rPr lang="en-US" b="0" i="1" dirty="0"/>
              <a:t>how</a:t>
            </a:r>
            <a:r>
              <a:rPr lang="en-US" b="0" dirty="0"/>
              <a:t> their decisions affect two subscores but do not want to take a stand how those subscores </a:t>
            </a:r>
            <a:r>
              <a:rPr lang="en-US" b="0" i="1" dirty="0"/>
              <a:t>should</a:t>
            </a:r>
            <a:r>
              <a:rPr lang="en-US" b="0" dirty="0"/>
              <a:t> be balanced.</a:t>
            </a:r>
          </a:p>
        </p:txBody>
      </p:sp>
    </p:spTree>
    <p:extLst>
      <p:ext uri="{BB962C8B-B14F-4D97-AF65-F5344CB8AC3E}">
        <p14:creationId xmlns:p14="http://schemas.microsoft.com/office/powerpoint/2010/main" val="1832125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2: Include Multiple Scoring Criteria</a:t>
            </a:r>
          </a:p>
        </p:txBody>
      </p:sp>
      <p:sp>
        <p:nvSpPr>
          <p:cNvPr id="3" name="Content Placeholder 2"/>
          <p:cNvSpPr>
            <a:spLocks noGrp="1"/>
          </p:cNvSpPr>
          <p:nvPr>
            <p:ph idx="1"/>
          </p:nvPr>
        </p:nvSpPr>
        <p:spPr/>
        <p:txBody>
          <a:bodyPr/>
          <a:lstStyle/>
          <a:p>
            <a:pPr lvl="0"/>
            <a:r>
              <a:rPr lang="en-US" dirty="0"/>
              <a:t>Be wary of ‘magic numbers’ in game balance, especially if you are not the expert.</a:t>
            </a:r>
          </a:p>
          <a:p>
            <a:pPr lvl="0"/>
            <a:r>
              <a:rPr lang="en-US" dirty="0"/>
              <a:t>Variable Weights Based on Scenario</a:t>
            </a:r>
          </a:p>
          <a:p>
            <a:pPr lvl="1"/>
            <a:r>
              <a:rPr lang="en-US" b="0" dirty="0"/>
              <a:t>Use a different set of weights for each scenario, but do not reveal those weights to the student until the scenario is over</a:t>
            </a:r>
          </a:p>
          <a:p>
            <a:pPr lvl="1"/>
            <a:r>
              <a:rPr lang="en-US" b="0" dirty="0"/>
              <a:t>A good approach when the experts creating the scenarios agree on what the proper tradeoffs should be in different situations.</a:t>
            </a:r>
          </a:p>
          <a:p>
            <a:pPr lvl="0"/>
            <a:r>
              <a:rPr lang="en-US" dirty="0"/>
              <a:t>Randomly Vary Weights</a:t>
            </a:r>
          </a:p>
          <a:p>
            <a:pPr lvl="1"/>
            <a:r>
              <a:rPr lang="en-US" b="0" dirty="0"/>
              <a:t>Randomly vary the weights on successive plays of the same scenario, and reveal those weights to the player prior to each scenario.  </a:t>
            </a:r>
          </a:p>
          <a:p>
            <a:pPr lvl="1"/>
            <a:r>
              <a:rPr lang="en-US" b="0" dirty="0"/>
              <a:t>A good approach when the player’s real-world role does not have the authority to determine priorities but does need to adapt to different statements of priority from superiors.</a:t>
            </a:r>
          </a:p>
          <a:p>
            <a:r>
              <a:rPr lang="en-US" dirty="0"/>
              <a:t>Report Independent Subscores</a:t>
            </a:r>
          </a:p>
          <a:p>
            <a:pPr lvl="1"/>
            <a:r>
              <a:rPr lang="en-US" b="0" dirty="0"/>
              <a:t>Report each subscore back to the player without combining them into a single number.</a:t>
            </a:r>
          </a:p>
          <a:p>
            <a:pPr lvl="1"/>
            <a:r>
              <a:rPr lang="en-US" b="0" dirty="0"/>
              <a:t>Suitable when you want students to understand </a:t>
            </a:r>
            <a:r>
              <a:rPr lang="en-US" b="0" i="1" dirty="0"/>
              <a:t>how</a:t>
            </a:r>
            <a:r>
              <a:rPr lang="en-US" b="0" dirty="0"/>
              <a:t> their decisions affect two subscores but do not want to take a stand how those subscores </a:t>
            </a:r>
            <a:r>
              <a:rPr lang="en-US" b="0" i="1" dirty="0"/>
              <a:t>should</a:t>
            </a:r>
            <a:r>
              <a:rPr lang="en-US" b="0" dirty="0"/>
              <a:t> be balanced.</a:t>
            </a:r>
          </a:p>
        </p:txBody>
      </p:sp>
      <p:pic>
        <p:nvPicPr>
          <p:cNvPr id="4" name="Picture 2" descr="P:\div sem on games\First Response game screenshot 6-22-2015.pn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027612" y="2113868"/>
            <a:ext cx="6533723" cy="3972790"/>
          </a:xfrm>
          <a:prstGeom prst="rect">
            <a:avLst/>
          </a:prstGeom>
          <a:noFill/>
          <a:ln w="3175">
            <a:solidFill>
              <a:schemeClr val="tx1"/>
            </a:solidFill>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4757186" y="6527884"/>
            <a:ext cx="1627369" cy="253916"/>
          </a:xfrm>
          <a:prstGeom prst="rect">
            <a:avLst/>
          </a:prstGeom>
        </p:spPr>
        <p:txBody>
          <a:bodyPr wrap="none">
            <a:spAutoFit/>
          </a:bodyPr>
          <a:lstStyle/>
          <a:p>
            <a:r>
              <a:rPr lang="en-US" sz="1050" dirty="0"/>
              <a:t>Images = LL screenshot</a:t>
            </a:r>
          </a:p>
        </p:txBody>
      </p:sp>
    </p:spTree>
    <p:extLst>
      <p:ext uri="{BB962C8B-B14F-4D97-AF65-F5344CB8AC3E}">
        <p14:creationId xmlns:p14="http://schemas.microsoft.com/office/powerpoint/2010/main" val="2118820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2: Include Multiple Scoring Criteria</a:t>
            </a:r>
          </a:p>
        </p:txBody>
      </p:sp>
      <p:sp>
        <p:nvSpPr>
          <p:cNvPr id="3" name="Content Placeholder 2"/>
          <p:cNvSpPr>
            <a:spLocks noGrp="1"/>
          </p:cNvSpPr>
          <p:nvPr>
            <p:ph idx="1"/>
          </p:nvPr>
        </p:nvSpPr>
        <p:spPr/>
        <p:txBody>
          <a:bodyPr/>
          <a:lstStyle/>
          <a:p>
            <a:pPr lvl="0"/>
            <a:r>
              <a:rPr lang="en-US" dirty="0"/>
              <a:t>Good Candidates for Competing Objectives</a:t>
            </a:r>
          </a:p>
          <a:p>
            <a:pPr lvl="1"/>
            <a:r>
              <a:rPr lang="en-US" dirty="0"/>
              <a:t>Organizational Values.  </a:t>
            </a:r>
            <a:r>
              <a:rPr lang="en-US" b="0" dirty="0"/>
              <a:t>The relevant authority or organization often has stated values that are at odds with each other.</a:t>
            </a:r>
          </a:p>
          <a:p>
            <a:pPr lvl="1"/>
            <a:r>
              <a:rPr lang="en-US" dirty="0"/>
              <a:t>Time Horizons.  </a:t>
            </a:r>
            <a:r>
              <a:rPr lang="en-US" b="0" dirty="0"/>
              <a:t>Even if there is a single clear objective for an organization, there are often tradeoffs between short and long-term achievement of that value.</a:t>
            </a:r>
          </a:p>
          <a:p>
            <a:pPr lvl="1"/>
            <a:r>
              <a:rPr lang="en-US" dirty="0"/>
              <a:t>Multiple Authorities.  </a:t>
            </a:r>
            <a:r>
              <a:rPr lang="en-US" b="0" dirty="0"/>
              <a:t>Each organization might have a single goal on a single timeframe that differ from those of other organizations or authorities.</a:t>
            </a:r>
          </a:p>
          <a:p>
            <a:pPr lvl="1"/>
            <a:r>
              <a:rPr lang="en-US" dirty="0"/>
              <a:t>Moral Obligations.  </a:t>
            </a:r>
            <a:r>
              <a:rPr lang="en-US" b="0" dirty="0"/>
              <a:t>There may be moral imperatives in play apart from stated organizational goals. A given organization might have no official policy on how to reconcile those goals but still want employees to make informed tradeoffs in the moment.  A rapid play game can help a player to understand such tradeoffs even when there is no agreed upon prioritization.</a:t>
            </a:r>
          </a:p>
          <a:p>
            <a:r>
              <a:rPr lang="en-US" dirty="0"/>
              <a:t>Be wary of including too many of those scoring criteria</a:t>
            </a:r>
          </a:p>
          <a:p>
            <a:pPr lvl="1"/>
            <a:r>
              <a:rPr lang="en-US" b="0" dirty="0"/>
              <a:t>Often, a game only needs two competing criteria to get a message across and create an appropriate dilemma.</a:t>
            </a:r>
          </a:p>
        </p:txBody>
      </p:sp>
    </p:spTree>
    <p:extLst>
      <p:ext uri="{BB962C8B-B14F-4D97-AF65-F5344CB8AC3E}">
        <p14:creationId xmlns:p14="http://schemas.microsoft.com/office/powerpoint/2010/main" val="567380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3: Procedurally Generate Scenarios</a:t>
            </a:r>
          </a:p>
        </p:txBody>
      </p:sp>
      <p:sp>
        <p:nvSpPr>
          <p:cNvPr id="3" name="Content Placeholder 2"/>
          <p:cNvSpPr>
            <a:spLocks noGrp="1"/>
          </p:cNvSpPr>
          <p:nvPr>
            <p:ph idx="1"/>
          </p:nvPr>
        </p:nvSpPr>
        <p:spPr/>
        <p:txBody>
          <a:bodyPr/>
          <a:lstStyle/>
          <a:p>
            <a:r>
              <a:rPr lang="en-US" dirty="0"/>
              <a:t>“Don't design the thing; design the process that produces the thing.”  –Neil Gershenfield</a:t>
            </a:r>
          </a:p>
          <a:p>
            <a:pPr lvl="1"/>
            <a:r>
              <a:rPr lang="en-US" b="0" dirty="0"/>
              <a:t>A rapid play game’s utility lies in allowing a student to play many different scenarios in rapid succession.  The designer of such a game must therefore either commit to handcrafting many scenarios or use automatic procedural generation of scenarios.</a:t>
            </a:r>
          </a:p>
          <a:p>
            <a:pPr lvl="1"/>
            <a:r>
              <a:rPr lang="en-US" b="0" dirty="0"/>
              <a:t>Even if each student only experiences a few scenarios, there may still be value in procedural generation to reduce cheating and sequencing effects. </a:t>
            </a:r>
          </a:p>
          <a:p>
            <a:r>
              <a:rPr lang="en-US" dirty="0"/>
              <a:t>Think of the procedural generation logic as a pipeline</a:t>
            </a:r>
          </a:p>
          <a:p>
            <a:pPr marL="626364" lvl="1" indent="-342900">
              <a:buFont typeface="+mj-lt"/>
              <a:buAutoNum type="arabicParenR"/>
            </a:pPr>
            <a:r>
              <a:rPr lang="en-US" b="0" dirty="0"/>
              <a:t>Identify the key contextual factors</a:t>
            </a:r>
          </a:p>
          <a:p>
            <a:pPr marL="626364" lvl="1" indent="-342900">
              <a:buFont typeface="+mj-lt"/>
              <a:buAutoNum type="arabicParenR"/>
            </a:pPr>
            <a:r>
              <a:rPr lang="en-US" b="0" dirty="0"/>
              <a:t>Add derived variables</a:t>
            </a:r>
          </a:p>
          <a:p>
            <a:pPr marL="626364" lvl="1" indent="-342900">
              <a:buFont typeface="+mj-lt"/>
              <a:buAutoNum type="arabicParenR"/>
            </a:pPr>
            <a:r>
              <a:rPr lang="en-US" b="0" dirty="0"/>
              <a:t>Compute scores and weights</a:t>
            </a:r>
          </a:p>
          <a:p>
            <a:r>
              <a:rPr lang="en-US" b="0" dirty="0"/>
              <a:t>Randomly select the items from step (1) with uniform probability, then semi-randomly compute derived variables as described in step (2), then deterministically compute scores and weights in step (3).</a:t>
            </a:r>
          </a:p>
          <a:p>
            <a:endParaRPr lang="en-US" dirty="0"/>
          </a:p>
          <a:p>
            <a:endParaRPr lang="en-US" dirty="0"/>
          </a:p>
        </p:txBody>
      </p:sp>
    </p:spTree>
    <p:extLst>
      <p:ext uri="{BB962C8B-B14F-4D97-AF65-F5344CB8AC3E}">
        <p14:creationId xmlns:p14="http://schemas.microsoft.com/office/powerpoint/2010/main" val="828022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3: Procedurally Generate Scenarios</a:t>
            </a:r>
          </a:p>
        </p:txBody>
      </p:sp>
      <p:sp>
        <p:nvSpPr>
          <p:cNvPr id="3" name="Content Placeholder 2"/>
          <p:cNvSpPr>
            <a:spLocks noGrp="1"/>
          </p:cNvSpPr>
          <p:nvPr>
            <p:ph idx="1"/>
          </p:nvPr>
        </p:nvSpPr>
        <p:spPr/>
        <p:txBody>
          <a:bodyPr/>
          <a:lstStyle/>
          <a:p>
            <a:r>
              <a:rPr lang="en-US" dirty="0"/>
              <a:t>“Don't design the thing; design the process that produces the thing.”  –Neil Gershenfield</a:t>
            </a:r>
          </a:p>
          <a:p>
            <a:pPr lvl="1"/>
            <a:r>
              <a:rPr lang="en-US" b="0" dirty="0"/>
              <a:t>A rapid play game’s utility lies in allowing a student to play many different scenarios in rapid succession.  The designer of such a game must therefore either commit to handcrafting many scenarios or use automatic procedural generation of scenarios.</a:t>
            </a:r>
          </a:p>
          <a:p>
            <a:pPr lvl="1"/>
            <a:r>
              <a:rPr lang="en-US" b="0" dirty="0"/>
              <a:t>Even if each student only experiences a few scenarios, there may still be value in procedural generation to reduce cheating and sequencing effects. </a:t>
            </a:r>
          </a:p>
          <a:p>
            <a:r>
              <a:rPr lang="en-US" dirty="0"/>
              <a:t>Think of the procedural generation logic as a pipeline</a:t>
            </a:r>
          </a:p>
          <a:p>
            <a:pPr marL="626364" lvl="1" indent="-342900">
              <a:buFont typeface="+mj-lt"/>
              <a:buAutoNum type="arabicParenR"/>
            </a:pPr>
            <a:r>
              <a:rPr lang="en-US" b="0" dirty="0"/>
              <a:t>Identify the key contextual factors</a:t>
            </a:r>
          </a:p>
          <a:p>
            <a:pPr marL="626364" lvl="1" indent="-342900">
              <a:buFont typeface="+mj-lt"/>
              <a:buAutoNum type="arabicParenR"/>
            </a:pPr>
            <a:r>
              <a:rPr lang="en-US" b="0" dirty="0"/>
              <a:t>Add derived variables</a:t>
            </a:r>
          </a:p>
          <a:p>
            <a:pPr marL="626364" lvl="1" indent="-342900">
              <a:buFont typeface="+mj-lt"/>
              <a:buAutoNum type="arabicParenR"/>
            </a:pPr>
            <a:r>
              <a:rPr lang="en-US" b="0" dirty="0"/>
              <a:t>Compute scores and weights</a:t>
            </a:r>
          </a:p>
          <a:p>
            <a:r>
              <a:rPr lang="en-US" b="0" dirty="0"/>
              <a:t>Randomly select the items from step (1) with uniform probability, then semi-randomly compute derived variables as described in step (2), then deterministically compute scores and weights in step (3).</a:t>
            </a:r>
          </a:p>
          <a:p>
            <a:endParaRPr lang="en-US" dirty="0"/>
          </a:p>
          <a:p>
            <a:endParaRPr lang="en-US" dirty="0"/>
          </a:p>
        </p:txBody>
      </p:sp>
      <p:sp>
        <p:nvSpPr>
          <p:cNvPr id="4" name="Rectangle 3"/>
          <p:cNvSpPr/>
          <p:nvPr/>
        </p:nvSpPr>
        <p:spPr>
          <a:xfrm>
            <a:off x="4757186" y="6527884"/>
            <a:ext cx="1627369" cy="253916"/>
          </a:xfrm>
          <a:prstGeom prst="rect">
            <a:avLst/>
          </a:prstGeom>
        </p:spPr>
        <p:txBody>
          <a:bodyPr wrap="none">
            <a:spAutoFit/>
          </a:bodyPr>
          <a:lstStyle/>
          <a:p>
            <a:r>
              <a:rPr lang="en-US" sz="1050" dirty="0"/>
              <a:t>Images = LL screenshot</a:t>
            </a:r>
          </a:p>
        </p:txBody>
      </p:sp>
      <p:pic>
        <p:nvPicPr>
          <p:cNvPr id="5" name="Picture 4" descr="HIBRID thumbnail.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56212" y="2305780"/>
            <a:ext cx="6709478" cy="3811556"/>
          </a:xfrm>
          <a:prstGeom prst="rect">
            <a:avLst/>
          </a:prstGeom>
          <a:ln w="3175">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40867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4: Include Quiet Scenarios</a:t>
            </a:r>
          </a:p>
        </p:txBody>
      </p:sp>
      <p:sp>
        <p:nvSpPr>
          <p:cNvPr id="3" name="Content Placeholder 2"/>
          <p:cNvSpPr>
            <a:spLocks noGrp="1"/>
          </p:cNvSpPr>
          <p:nvPr>
            <p:ph idx="1"/>
          </p:nvPr>
        </p:nvSpPr>
        <p:spPr/>
        <p:txBody>
          <a:bodyPr/>
          <a:lstStyle/>
          <a:p>
            <a:r>
              <a:rPr lang="en-US" dirty="0"/>
              <a:t>“Student Reasoning”</a:t>
            </a:r>
          </a:p>
          <a:p>
            <a:pPr lvl="1"/>
            <a:r>
              <a:rPr lang="en-US" b="0" dirty="0"/>
              <a:t>Players may apply ‘student reasoning’ to guess correct answers without following the correct deductive path to get there, simply because they know that the game is artificial.</a:t>
            </a:r>
          </a:p>
          <a:p>
            <a:pPr lvl="1"/>
            <a:r>
              <a:rPr lang="en-US" b="0" dirty="0"/>
              <a:t>Any aspect of a scenario a student can anticipate for artificial reasons is a lesson they did not learn about the real world.</a:t>
            </a:r>
          </a:p>
          <a:p>
            <a:r>
              <a:rPr lang="en-US" dirty="0"/>
              <a:t>Just a Few</a:t>
            </a:r>
          </a:p>
          <a:p>
            <a:pPr lvl="1"/>
            <a:r>
              <a:rPr lang="en-US" b="0" dirty="0"/>
              <a:t>Since a student is expected to play multiple scenarios in sequence, it is not necessary for every scenario to have an event. </a:t>
            </a:r>
          </a:p>
          <a:p>
            <a:pPr lvl="1"/>
            <a:r>
              <a:rPr lang="en-US" b="0" dirty="0"/>
              <a:t>The majority of scenarios can still test a student’s ability to handle an actual threat, while the occasional non-event scenario preserves elements of uncertainty and surprise.</a:t>
            </a:r>
          </a:p>
          <a:p>
            <a:pPr lvl="1"/>
            <a:r>
              <a:rPr lang="en-US" b="0" dirty="0"/>
              <a:t>Even if only one of five scenarios have zero demand, a player will have to consider that possibility in every scenario. </a:t>
            </a:r>
          </a:p>
        </p:txBody>
      </p:sp>
    </p:spTree>
    <p:extLst>
      <p:ext uri="{BB962C8B-B14F-4D97-AF65-F5344CB8AC3E}">
        <p14:creationId xmlns:p14="http://schemas.microsoft.com/office/powerpoint/2010/main" val="3755545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4: Include Quiet Scenarios</a:t>
            </a:r>
          </a:p>
        </p:txBody>
      </p:sp>
      <p:sp>
        <p:nvSpPr>
          <p:cNvPr id="3" name="Content Placeholder 2"/>
          <p:cNvSpPr>
            <a:spLocks noGrp="1"/>
          </p:cNvSpPr>
          <p:nvPr>
            <p:ph idx="1"/>
          </p:nvPr>
        </p:nvSpPr>
        <p:spPr/>
        <p:txBody>
          <a:bodyPr/>
          <a:lstStyle/>
          <a:p>
            <a:r>
              <a:rPr lang="en-US" dirty="0"/>
              <a:t>“Student Reasoning”</a:t>
            </a:r>
          </a:p>
          <a:p>
            <a:pPr lvl="1"/>
            <a:r>
              <a:rPr lang="en-US" b="0" dirty="0"/>
              <a:t>Players may apply ‘student reasoning’ to guess correct answers without following the correct deductive path to get there, simply because they know that the game is artificial.</a:t>
            </a:r>
          </a:p>
          <a:p>
            <a:pPr lvl="1"/>
            <a:r>
              <a:rPr lang="en-US" b="0" dirty="0"/>
              <a:t>Any aspect of a scenario a student can anticipate for artificial reasons is a lesson they did not learn about the real world.</a:t>
            </a:r>
          </a:p>
          <a:p>
            <a:r>
              <a:rPr lang="en-US" dirty="0"/>
              <a:t>Just a Few</a:t>
            </a:r>
          </a:p>
          <a:p>
            <a:pPr lvl="1"/>
            <a:r>
              <a:rPr lang="en-US" b="0" dirty="0"/>
              <a:t>Since a student is expected to play multiple scenarios in sequence, it is not necessary for every scenario to have an event. </a:t>
            </a:r>
          </a:p>
          <a:p>
            <a:pPr lvl="1"/>
            <a:r>
              <a:rPr lang="en-US" b="0" dirty="0"/>
              <a:t>The majority of scenarios can still test a student’s ability to handle an actual threat, while the occasional non-event scenario preserves elements of uncertainty and surprise.</a:t>
            </a:r>
          </a:p>
          <a:p>
            <a:pPr lvl="1"/>
            <a:r>
              <a:rPr lang="en-US" b="0" dirty="0"/>
              <a:t>Even if only one of five scenarios have zero demand, a player will have to consider that possibility in every scenario. </a:t>
            </a:r>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5637212" y="2590800"/>
            <a:ext cx="6195629" cy="3746423"/>
          </a:xfrm>
          <a:prstGeom prst="rect">
            <a:avLst/>
          </a:prstGeom>
          <a:noFill/>
          <a:ln w="3175">
            <a:solidFill>
              <a:schemeClr val="tx1"/>
            </a:solidFill>
            <a:miter lim="800000"/>
            <a:headEnd/>
            <a:tailEnd/>
          </a:ln>
          <a:effectLst>
            <a:outerShdw blurRad="50800" dist="38100" dir="2700000" algn="tl" rotWithShape="0">
              <a:prstClr val="black">
                <a:alpha val="40000"/>
              </a:prstClr>
            </a:outerShdw>
            <a:softEdge rad="12700"/>
          </a:effectLst>
          <a:extLst>
            <a:ext uri="{909E8E84-426E-40DD-AFC4-6F175D3DCCD1}">
              <a14:hiddenFill xmlns:a14="http://schemas.microsoft.com/office/drawing/2010/main">
                <a:solidFill>
                  <a:schemeClr val="accent1"/>
                </a:solidFill>
              </a14:hiddenFill>
            </a:ext>
          </a:extLst>
        </p:spPr>
      </p:pic>
      <p:sp>
        <p:nvSpPr>
          <p:cNvPr id="5" name="Rectangle 4"/>
          <p:cNvSpPr/>
          <p:nvPr/>
        </p:nvSpPr>
        <p:spPr>
          <a:xfrm>
            <a:off x="4757186" y="6527884"/>
            <a:ext cx="1627369" cy="253916"/>
          </a:xfrm>
          <a:prstGeom prst="rect">
            <a:avLst/>
          </a:prstGeom>
        </p:spPr>
        <p:txBody>
          <a:bodyPr wrap="none">
            <a:spAutoFit/>
          </a:bodyPr>
          <a:lstStyle/>
          <a:p>
            <a:r>
              <a:rPr lang="en-US" sz="1050" dirty="0"/>
              <a:t>Images = LL screenshot</a:t>
            </a:r>
          </a:p>
        </p:txBody>
      </p:sp>
    </p:spTree>
    <p:extLst>
      <p:ext uri="{BB962C8B-B14F-4D97-AF65-F5344CB8AC3E}">
        <p14:creationId xmlns:p14="http://schemas.microsoft.com/office/powerpoint/2010/main" val="286660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5: Stretch the Reality of Rarity, Transparency, Authority, and Restrictions</a:t>
            </a:r>
          </a:p>
        </p:txBody>
      </p:sp>
      <p:sp>
        <p:nvSpPr>
          <p:cNvPr id="3" name="Content Placeholder 2"/>
          <p:cNvSpPr>
            <a:spLocks noGrp="1"/>
          </p:cNvSpPr>
          <p:nvPr>
            <p:ph idx="1"/>
          </p:nvPr>
        </p:nvSpPr>
        <p:spPr>
          <a:xfrm>
            <a:off x="633819" y="990600"/>
            <a:ext cx="10921187" cy="5126736"/>
          </a:xfrm>
        </p:spPr>
        <p:txBody>
          <a:bodyPr/>
          <a:lstStyle/>
          <a:p>
            <a:r>
              <a:rPr lang="en-US" dirty="0"/>
              <a:t>Realism is the Default</a:t>
            </a:r>
          </a:p>
          <a:p>
            <a:r>
              <a:rPr lang="en-US" dirty="0"/>
              <a:t>Reasons to be Unrealistic</a:t>
            </a:r>
          </a:p>
          <a:p>
            <a:pPr lvl="1"/>
            <a:r>
              <a:rPr lang="en-US" dirty="0"/>
              <a:t>Frequency of Rare Events.  </a:t>
            </a:r>
            <a:r>
              <a:rPr lang="en-US" b="0" dirty="0"/>
              <a:t>Rare events should made unrealistically common in game scenarios so that they actually occur. An overly realistic game about large scale earthquakes would almost never actually present the student with an earthquake.</a:t>
            </a:r>
          </a:p>
          <a:p>
            <a:pPr lvl="1"/>
            <a:r>
              <a:rPr lang="en-US" dirty="0"/>
              <a:t>Level of Information Transparency.</a:t>
            </a:r>
            <a:r>
              <a:rPr lang="en-US" b="0" dirty="0"/>
              <a:t> Players will build mental models better if they see accurate and immediate consequences of their actions.  It is often helpful to have two game modes – an ‘easy’ mode with exaggerated information transparency used to build basic understanding, and a ‘hard’ mode with realistic levels of information transparency to test that mental model and prevent players from becoming reliant on the transparency.</a:t>
            </a:r>
          </a:p>
          <a:p>
            <a:pPr lvl="1"/>
            <a:r>
              <a:rPr lang="en-US" dirty="0"/>
              <a:t>Breadth of Authority.  </a:t>
            </a:r>
            <a:r>
              <a:rPr lang="en-US" b="0" dirty="0"/>
              <a:t>Serious games should clearly specify to the player what role they are playing in the game. Players should be permitted to take actions that are just outside of their role’s true authority in order to build understanding of how different roles can effectively coordinate.</a:t>
            </a:r>
          </a:p>
          <a:p>
            <a:pPr lvl="1"/>
            <a:r>
              <a:rPr lang="en-US" dirty="0"/>
              <a:t>Doctrine and Policy.  </a:t>
            </a:r>
            <a:r>
              <a:rPr lang="en-US" b="0" dirty="0"/>
              <a:t>Even a game that is intended to teach standing doctrine or policy should sometimes allow a player to deviate from such restrictions.  Doing so helps the player build a mental model of the dynamics of the situation and appreciate why the doctrine and policy are in place.  To avoid teaching the wrong lessons, note to a player during scoring (or as they play) when they deviated from doctrine or policy, even while allowing them to deviate.</a:t>
            </a:r>
          </a:p>
          <a:p>
            <a:endParaRPr lang="en-US" b="0" dirty="0"/>
          </a:p>
        </p:txBody>
      </p:sp>
    </p:spTree>
    <p:extLst>
      <p:ext uri="{BB962C8B-B14F-4D97-AF65-F5344CB8AC3E}">
        <p14:creationId xmlns:p14="http://schemas.microsoft.com/office/powerpoint/2010/main" val="631317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6: Analyze Degenerate Strategies</a:t>
            </a:r>
          </a:p>
        </p:txBody>
      </p:sp>
      <p:sp>
        <p:nvSpPr>
          <p:cNvPr id="3" name="Content Placeholder 2"/>
          <p:cNvSpPr>
            <a:spLocks noGrp="1"/>
          </p:cNvSpPr>
          <p:nvPr>
            <p:ph idx="1"/>
          </p:nvPr>
        </p:nvSpPr>
        <p:spPr/>
        <p:txBody>
          <a:bodyPr/>
          <a:lstStyle/>
          <a:p>
            <a:r>
              <a:rPr lang="en-US" dirty="0"/>
              <a:t>Transference / Misinformation</a:t>
            </a:r>
          </a:p>
          <a:p>
            <a:pPr lvl="1"/>
            <a:r>
              <a:rPr lang="en-US" b="0" dirty="0"/>
              <a:t>Much of the literature about serious games (and education more broadly) focuses on the question of </a:t>
            </a:r>
            <a:r>
              <a:rPr lang="en-US" dirty="0"/>
              <a:t>transference</a:t>
            </a:r>
            <a:r>
              <a:rPr lang="en-US" b="0" dirty="0"/>
              <a:t> – whether lessons learned in a simulated environment translate to a real environment </a:t>
            </a:r>
          </a:p>
          <a:p>
            <a:pPr lvl="1"/>
            <a:r>
              <a:rPr lang="en-US" b="0" dirty="0"/>
              <a:t>An equally important question is </a:t>
            </a:r>
            <a:r>
              <a:rPr lang="en-US" dirty="0"/>
              <a:t>misinformation</a:t>
            </a:r>
            <a:r>
              <a:rPr lang="en-US" b="0" dirty="0"/>
              <a:t> – whether the game is teaching the right lessons. </a:t>
            </a:r>
          </a:p>
          <a:p>
            <a:pPr lvl="1"/>
            <a:r>
              <a:rPr lang="en-US" b="0" dirty="0"/>
              <a:t>Rapid feedback and iteration can backfire if players learn to ‘game the system’ or exploit the game’s abstractions and simplifications in unrealistic ways.</a:t>
            </a:r>
          </a:p>
          <a:p>
            <a:r>
              <a:rPr lang="en-US" dirty="0"/>
              <a:t>Do not tolerate the excuse of “they just need to play in the spirit of the game”</a:t>
            </a:r>
          </a:p>
          <a:p>
            <a:pPr lvl="1"/>
            <a:r>
              <a:rPr lang="en-US" b="0" dirty="0"/>
              <a:t>An instructional game’s role is to instruct students who do not already know the lessons, so the in-game pressures should punish degenerate strategies, not just reward realistic ones.</a:t>
            </a:r>
          </a:p>
          <a:p>
            <a:pPr lvl="1"/>
            <a:r>
              <a:rPr lang="en-US" b="0" dirty="0"/>
              <a:t>The power of a game is that it lets players explore boundaries and find out what happens, thereby solidifying mental models of the situation.</a:t>
            </a:r>
          </a:p>
          <a:p>
            <a:endParaRPr lang="en-US" b="0" dirty="0"/>
          </a:p>
        </p:txBody>
      </p:sp>
    </p:spTree>
    <p:extLst>
      <p:ext uri="{BB962C8B-B14F-4D97-AF65-F5344CB8AC3E}">
        <p14:creationId xmlns:p14="http://schemas.microsoft.com/office/powerpoint/2010/main" val="2194912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6: Analyze Degenerate Strategies</a:t>
            </a:r>
          </a:p>
        </p:txBody>
      </p:sp>
      <p:sp>
        <p:nvSpPr>
          <p:cNvPr id="3" name="Content Placeholder 2"/>
          <p:cNvSpPr>
            <a:spLocks noGrp="1"/>
          </p:cNvSpPr>
          <p:nvPr>
            <p:ph idx="1"/>
          </p:nvPr>
        </p:nvSpPr>
        <p:spPr/>
        <p:txBody>
          <a:bodyPr/>
          <a:lstStyle/>
          <a:p>
            <a:r>
              <a:rPr lang="en-US" dirty="0"/>
              <a:t>The very property that amplifies this risk – simplification of the real world – offers a mitigation</a:t>
            </a:r>
          </a:p>
          <a:p>
            <a:pPr lvl="1"/>
            <a:r>
              <a:rPr lang="en-US" dirty="0"/>
              <a:t>Pure Strategy Evaluation.  </a:t>
            </a:r>
            <a:r>
              <a:rPr lang="en-US" b="0" dirty="0"/>
              <a:t>Do a back-of-the-envelope calculation of how well players will score if they play the game with extreme strategies. If a player always aborts at the first sign of risk, what is their average score?  If a player never aborts and always pushes forward with the primary objective, what is their average score? If one extreme really is the best behavior, then a game is probably not the best tool for that lesson.</a:t>
            </a:r>
          </a:p>
          <a:p>
            <a:pPr lvl="1"/>
            <a:r>
              <a:rPr lang="en-US" dirty="0"/>
              <a:t>Machiavellian Playtesting.  </a:t>
            </a:r>
            <a:r>
              <a:rPr lang="en-US" b="0" dirty="0"/>
              <a:t>Test the game with players who do not know the lessons you are trying to teach and do not care about learning the right lessons.  Instruct them to just get the best scores possible. Ask the playtesters what advice they would give to a new player who just wants to get a passing score, and see if that matches that you want players to be learning.</a:t>
            </a:r>
          </a:p>
          <a:p>
            <a:pPr lvl="1"/>
            <a:r>
              <a:rPr lang="en-US" dirty="0"/>
              <a:t>Computer-Aided Optimization. </a:t>
            </a:r>
            <a:r>
              <a:rPr lang="en-US" b="0" dirty="0"/>
              <a:t>For very simple games, a simple script may be able to exhaust all possible actions sequences or via game theory to solve the game is closed form.  For moderate complexity games, some machine intelligence can be added to iteratively optimize behaviors.  For more complex games, modern machine learning methods will often be able to solve the game. If the best solutions deviate from best practice or are otherwise absurd, the game runs a high risk of teaching the wrong lessons.</a:t>
            </a:r>
          </a:p>
          <a:p>
            <a:pPr lvl="1"/>
            <a:endParaRPr lang="en-US" b="0" dirty="0"/>
          </a:p>
        </p:txBody>
      </p:sp>
    </p:spTree>
    <p:extLst>
      <p:ext uri="{BB962C8B-B14F-4D97-AF65-F5344CB8AC3E}">
        <p14:creationId xmlns:p14="http://schemas.microsoft.com/office/powerpoint/2010/main" val="2741972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Rapid-Play Serious Games</a:t>
            </a:r>
            <a:br>
              <a:rPr lang="en-US" dirty="0"/>
            </a:br>
            <a:r>
              <a:rPr lang="en-US" dirty="0"/>
              <a:t>Characteristics</a:t>
            </a:r>
            <a:endParaRPr lang="en-US" b="0" dirty="0"/>
          </a:p>
        </p:txBody>
      </p:sp>
      <p:grpSp>
        <p:nvGrpSpPr>
          <p:cNvPr id="15" name="Group 14"/>
          <p:cNvGrpSpPr/>
          <p:nvPr/>
        </p:nvGrpSpPr>
        <p:grpSpPr>
          <a:xfrm>
            <a:off x="1719650" y="1360539"/>
            <a:ext cx="8890607" cy="4217076"/>
            <a:chOff x="800380" y="1604849"/>
            <a:chExt cx="7742136" cy="3672319"/>
          </a:xfrm>
        </p:grpSpPr>
        <p:grpSp>
          <p:nvGrpSpPr>
            <p:cNvPr id="5" name="Group 4"/>
            <p:cNvGrpSpPr/>
            <p:nvPr/>
          </p:nvGrpSpPr>
          <p:grpSpPr>
            <a:xfrm>
              <a:off x="800380" y="1935016"/>
              <a:ext cx="2163216" cy="2062517"/>
              <a:chOff x="-76200" y="685800"/>
              <a:chExt cx="5410200" cy="5410200"/>
            </a:xfrm>
          </p:grpSpPr>
          <p:sp>
            <p:nvSpPr>
              <p:cNvPr id="12" name="Circular Arrow 11"/>
              <p:cNvSpPr/>
              <p:nvPr/>
            </p:nvSpPr>
            <p:spPr bwMode="auto">
              <a:xfrm>
                <a:off x="-76200" y="685800"/>
                <a:ext cx="5410200" cy="5410200"/>
              </a:xfrm>
              <a:prstGeom prst="circularArrow">
                <a:avLst>
                  <a:gd name="adj1" fmla="val 8421"/>
                  <a:gd name="adj2" fmla="val 1142319"/>
                  <a:gd name="adj3" fmla="val 8671235"/>
                  <a:gd name="adj4" fmla="val 10240726"/>
                  <a:gd name="adj5" fmla="val 12500"/>
                </a:avLst>
              </a:prstGeom>
              <a:solidFill>
                <a:schemeClr val="bg1">
                  <a:lumMod val="85000"/>
                </a:schemeClr>
              </a:solidFill>
              <a:ln w="12700" cap="flat" cmpd="sng" algn="ctr">
                <a:no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en-US" sz="1200" b="1" dirty="0"/>
              </a:p>
            </p:txBody>
          </p:sp>
          <p:sp>
            <p:nvSpPr>
              <p:cNvPr id="6" name="Circular Arrow 5"/>
              <p:cNvSpPr/>
              <p:nvPr/>
            </p:nvSpPr>
            <p:spPr bwMode="auto">
              <a:xfrm rot="12600000">
                <a:off x="1154325" y="1294296"/>
                <a:ext cx="2949150" cy="2949150"/>
              </a:xfrm>
              <a:prstGeom prst="circularArrow">
                <a:avLst>
                  <a:gd name="adj1" fmla="val 8421"/>
                  <a:gd name="adj2" fmla="val 1142319"/>
                  <a:gd name="adj3" fmla="val 8671235"/>
                  <a:gd name="adj4" fmla="val 10373691"/>
                  <a:gd name="adj5" fmla="val 12500"/>
                </a:avLst>
              </a:prstGeom>
              <a:solidFill>
                <a:schemeClr val="bg1">
                  <a:lumMod val="75000"/>
                </a:schemeClr>
              </a:solidFill>
              <a:ln w="12700" cap="flat" cmpd="sng" algn="ctr">
                <a:no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en-US" sz="1200" b="1" dirty="0"/>
              </a:p>
            </p:txBody>
          </p:sp>
          <p:sp>
            <p:nvSpPr>
              <p:cNvPr id="3" name="Circular Arrow 2"/>
              <p:cNvSpPr/>
              <p:nvPr/>
            </p:nvSpPr>
            <p:spPr bwMode="auto">
              <a:xfrm rot="4500000">
                <a:off x="2051889" y="2729531"/>
                <a:ext cx="1154020" cy="1154020"/>
              </a:xfrm>
              <a:prstGeom prst="circularArrow">
                <a:avLst>
                  <a:gd name="adj1" fmla="val 8421"/>
                  <a:gd name="adj2" fmla="val 1142319"/>
                  <a:gd name="adj3" fmla="val 8671235"/>
                  <a:gd name="adj4" fmla="val 10513826"/>
                  <a:gd name="adj5" fmla="val 12500"/>
                </a:avLst>
              </a:prstGeom>
              <a:solidFill>
                <a:schemeClr val="bg1">
                  <a:lumMod val="65000"/>
                </a:schemeClr>
              </a:solidFill>
              <a:ln w="12700" cap="flat" cmpd="sng" algn="ctr">
                <a:no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en-US" sz="1200" b="1" dirty="0"/>
              </a:p>
            </p:txBody>
          </p:sp>
        </p:grpSp>
        <p:sp>
          <p:nvSpPr>
            <p:cNvPr id="4" name="Rectangle 3"/>
            <p:cNvSpPr/>
            <p:nvPr/>
          </p:nvSpPr>
          <p:spPr>
            <a:xfrm>
              <a:off x="3323562" y="4821533"/>
              <a:ext cx="317155" cy="455631"/>
            </a:xfrm>
            <a:prstGeom prst="rect">
              <a:avLst/>
            </a:prstGeom>
          </p:spPr>
          <p:txBody>
            <a:bodyPr wrap="none">
              <a:spAutoFit/>
            </a:bodyPr>
            <a:lstStyle/>
            <a:p>
              <a:pPr algn="ctr"/>
              <a:r>
                <a:rPr lang="en-US" sz="2800" dirty="0">
                  <a:solidFill>
                    <a:srgbClr val="5172B3"/>
                  </a:solidFill>
                </a:rPr>
                <a:t>x</a:t>
              </a:r>
            </a:p>
          </p:txBody>
        </p:sp>
        <p:sp>
          <p:nvSpPr>
            <p:cNvPr id="9" name="Rectangle 8"/>
            <p:cNvSpPr/>
            <p:nvPr/>
          </p:nvSpPr>
          <p:spPr>
            <a:xfrm>
              <a:off x="1462226" y="2603848"/>
              <a:ext cx="857381" cy="187613"/>
            </a:xfrm>
            <a:prstGeom prst="rect">
              <a:avLst/>
            </a:prstGeom>
          </p:spPr>
          <p:txBody>
            <a:bodyPr wrap="none">
              <a:spAutoFit/>
            </a:bodyPr>
            <a:lstStyle/>
            <a:p>
              <a:pPr algn="ctr"/>
              <a:r>
                <a:rPr lang="en-US" sz="800" b="1" dirty="0"/>
                <a:t>1-2 minute turns</a:t>
              </a:r>
            </a:p>
          </p:txBody>
        </p:sp>
        <p:sp>
          <p:nvSpPr>
            <p:cNvPr id="10" name="Rectangle 9"/>
            <p:cNvSpPr/>
            <p:nvPr/>
          </p:nvSpPr>
          <p:spPr>
            <a:xfrm>
              <a:off x="1321383" y="3172277"/>
              <a:ext cx="1121211" cy="201013"/>
            </a:xfrm>
            <a:prstGeom prst="rect">
              <a:avLst/>
            </a:prstGeom>
          </p:spPr>
          <p:txBody>
            <a:bodyPr wrap="none">
              <a:spAutoFit/>
            </a:bodyPr>
            <a:lstStyle/>
            <a:p>
              <a:pPr algn="ctr"/>
              <a:r>
                <a:rPr lang="en-US" sz="900" b="1" dirty="0"/>
                <a:t>10-15 minute games</a:t>
              </a:r>
            </a:p>
          </p:txBody>
        </p:sp>
        <p:sp>
          <p:nvSpPr>
            <p:cNvPr id="11" name="Rectangle 10"/>
            <p:cNvSpPr/>
            <p:nvPr/>
          </p:nvSpPr>
          <p:spPr>
            <a:xfrm>
              <a:off x="3748396" y="4927001"/>
              <a:ext cx="1690751" cy="294820"/>
            </a:xfrm>
            <a:prstGeom prst="rect">
              <a:avLst/>
            </a:prstGeom>
          </p:spPr>
          <p:txBody>
            <a:bodyPr wrap="none">
              <a:spAutoFit/>
            </a:bodyPr>
            <a:lstStyle/>
            <a:p>
              <a:pPr algn="ctr"/>
              <a:r>
                <a:rPr lang="en-US" sz="1600" b="1" dirty="0">
                  <a:solidFill>
                    <a:srgbClr val="5172B3"/>
                  </a:solidFill>
                </a:rPr>
                <a:t>many participants</a:t>
              </a:r>
            </a:p>
          </p:txBody>
        </p:sp>
        <p:sp>
          <p:nvSpPr>
            <p:cNvPr id="13" name="Rectangle 12"/>
            <p:cNvSpPr/>
            <p:nvPr/>
          </p:nvSpPr>
          <p:spPr>
            <a:xfrm>
              <a:off x="1402346" y="3804806"/>
              <a:ext cx="959284" cy="201013"/>
            </a:xfrm>
            <a:prstGeom prst="rect">
              <a:avLst/>
            </a:prstGeom>
          </p:spPr>
          <p:txBody>
            <a:bodyPr wrap="none">
              <a:spAutoFit/>
            </a:bodyPr>
            <a:lstStyle/>
            <a:p>
              <a:pPr algn="ctr"/>
              <a:r>
                <a:rPr lang="en-US" sz="900" b="1" dirty="0"/>
                <a:t>1-2 hour session</a:t>
              </a:r>
            </a:p>
          </p:txBody>
        </p:sp>
        <p:sp>
          <p:nvSpPr>
            <p:cNvPr id="18" name="Rectangle 17"/>
            <p:cNvSpPr/>
            <p:nvPr/>
          </p:nvSpPr>
          <p:spPr>
            <a:xfrm>
              <a:off x="5617983" y="4821537"/>
              <a:ext cx="317155" cy="455631"/>
            </a:xfrm>
            <a:prstGeom prst="rect">
              <a:avLst/>
            </a:prstGeom>
          </p:spPr>
          <p:txBody>
            <a:bodyPr wrap="none">
              <a:spAutoFit/>
            </a:bodyPr>
            <a:lstStyle/>
            <a:p>
              <a:pPr algn="ctr"/>
              <a:r>
                <a:rPr lang="en-US" sz="2800" dirty="0">
                  <a:solidFill>
                    <a:srgbClr val="5172B3"/>
                  </a:solidFill>
                </a:rPr>
                <a:t>x</a:t>
              </a:r>
            </a:p>
          </p:txBody>
        </p:sp>
        <p:sp>
          <p:nvSpPr>
            <p:cNvPr id="19" name="Rectangle 18"/>
            <p:cNvSpPr/>
            <p:nvPr/>
          </p:nvSpPr>
          <p:spPr>
            <a:xfrm>
              <a:off x="6155725" y="4927001"/>
              <a:ext cx="1510676" cy="294820"/>
            </a:xfrm>
            <a:prstGeom prst="rect">
              <a:avLst/>
            </a:prstGeom>
          </p:spPr>
          <p:txBody>
            <a:bodyPr wrap="none">
              <a:spAutoFit/>
            </a:bodyPr>
            <a:lstStyle/>
            <a:p>
              <a:pPr algn="ctr"/>
              <a:r>
                <a:rPr lang="en-US" sz="1600" b="1" dirty="0">
                  <a:solidFill>
                    <a:srgbClr val="5172B3"/>
                  </a:solidFill>
                </a:rPr>
                <a:t>many scenarios</a:t>
              </a:r>
            </a:p>
          </p:txBody>
        </p:sp>
        <p:grpSp>
          <p:nvGrpSpPr>
            <p:cNvPr id="20" name="Group 19"/>
            <p:cNvGrpSpPr/>
            <p:nvPr/>
          </p:nvGrpSpPr>
          <p:grpSpPr>
            <a:xfrm>
              <a:off x="6669902" y="2347898"/>
              <a:ext cx="1167062" cy="1198861"/>
              <a:chOff x="7731724" y="3048000"/>
              <a:chExt cx="1157644" cy="1179984"/>
            </a:xfrm>
          </p:grpSpPr>
          <p:sp>
            <p:nvSpPr>
              <p:cNvPr id="7" name="Rounded Rectangle 6"/>
              <p:cNvSpPr/>
              <p:nvPr/>
            </p:nvSpPr>
            <p:spPr bwMode="auto">
              <a:xfrm>
                <a:off x="7731724" y="3048000"/>
                <a:ext cx="1157644" cy="1179984"/>
              </a:xfrm>
              <a:prstGeom prst="roundRect">
                <a:avLst/>
              </a:prstGeom>
              <a:noFill/>
              <a:ln w="57150" cap="flat" cmpd="sng" algn="ctr">
                <a:solidFill>
                  <a:schemeClr val="bg1">
                    <a:lumMod val="50000"/>
                  </a:schemeClr>
                </a:solidFill>
                <a:prstDash val="solid"/>
                <a:round/>
                <a:headEnd type="none" w="sm" len="sm"/>
                <a:tailEnd type="none" w="sm" len="sm"/>
              </a:ln>
              <a:effectLst/>
            </p:spPr>
            <p:txBody>
              <a:bodyPr vert="horz" wrap="square" lIns="68580" tIns="34290" rIns="68580" bIns="34290" numCol="1" rtlCol="0" anchor="ctr" anchorCtr="0" compatLnSpc="1">
                <a:prstTxWarp prst="textNoShape">
                  <a:avLst/>
                </a:prstTxWarp>
              </a:bodyPr>
              <a:lstStyle/>
              <a:p>
                <a:pPr algn="ctr" eaLnBrk="0" fontAlgn="base" hangingPunct="0">
                  <a:spcBef>
                    <a:spcPct val="0"/>
                  </a:spcBef>
                  <a:spcAft>
                    <a:spcPct val="0"/>
                  </a:spcAft>
                </a:pPr>
                <a:endParaRPr lang="en-US" sz="1200" b="1" dirty="0"/>
              </a:p>
            </p:txBody>
          </p:sp>
          <p:pic>
            <p:nvPicPr>
              <p:cNvPr id="2054" name="Picture 6" descr="P:\div sem on games\Disaster Icon 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4315" y="3134565"/>
                <a:ext cx="912462" cy="100685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p:cNvSpPr txBox="1"/>
            <p:nvPr/>
          </p:nvSpPr>
          <p:spPr>
            <a:xfrm>
              <a:off x="1451903" y="1604849"/>
              <a:ext cx="860173" cy="402028"/>
            </a:xfrm>
            <a:prstGeom prst="rect">
              <a:avLst/>
            </a:prstGeom>
            <a:noFill/>
          </p:spPr>
          <p:txBody>
            <a:bodyPr wrap="none" rtlCol="0">
              <a:spAutoFit/>
            </a:bodyPr>
            <a:lstStyle/>
            <a:p>
              <a:pPr algn="ctr"/>
              <a:r>
                <a:rPr lang="en-US" b="1" dirty="0"/>
                <a:t>Short</a:t>
              </a:r>
            </a:p>
          </p:txBody>
        </p:sp>
        <p:sp>
          <p:nvSpPr>
            <p:cNvPr id="23" name="TextBox 22"/>
            <p:cNvSpPr txBox="1"/>
            <p:nvPr/>
          </p:nvSpPr>
          <p:spPr>
            <a:xfrm>
              <a:off x="3812612" y="1604849"/>
              <a:ext cx="1562326" cy="402028"/>
            </a:xfrm>
            <a:prstGeom prst="rect">
              <a:avLst/>
            </a:prstGeom>
            <a:noFill/>
          </p:spPr>
          <p:txBody>
            <a:bodyPr wrap="none" rtlCol="0">
              <a:spAutoFit/>
            </a:bodyPr>
            <a:lstStyle/>
            <a:p>
              <a:pPr algn="ctr"/>
              <a:r>
                <a:rPr lang="en-US" b="1" dirty="0"/>
                <a:t>Accessible</a:t>
              </a:r>
            </a:p>
          </p:txBody>
        </p:sp>
        <p:sp>
          <p:nvSpPr>
            <p:cNvPr id="24" name="TextBox 23"/>
            <p:cNvSpPr txBox="1"/>
            <p:nvPr/>
          </p:nvSpPr>
          <p:spPr>
            <a:xfrm>
              <a:off x="6629789" y="1604849"/>
              <a:ext cx="1157505" cy="402028"/>
            </a:xfrm>
            <a:prstGeom prst="rect">
              <a:avLst/>
            </a:prstGeom>
            <a:noFill/>
          </p:spPr>
          <p:txBody>
            <a:bodyPr wrap="none" rtlCol="0">
              <a:spAutoFit/>
            </a:bodyPr>
            <a:lstStyle/>
            <a:p>
              <a:pPr algn="ctr"/>
              <a:r>
                <a:rPr lang="en-US" b="1" dirty="0"/>
                <a:t>Flexible</a:t>
              </a:r>
            </a:p>
          </p:txBody>
        </p:sp>
        <p:sp>
          <p:nvSpPr>
            <p:cNvPr id="25" name="Rectangle 24"/>
            <p:cNvSpPr/>
            <p:nvPr/>
          </p:nvSpPr>
          <p:spPr>
            <a:xfrm>
              <a:off x="2040682" y="4927001"/>
              <a:ext cx="1133775" cy="294820"/>
            </a:xfrm>
            <a:prstGeom prst="rect">
              <a:avLst/>
            </a:prstGeom>
          </p:spPr>
          <p:txBody>
            <a:bodyPr wrap="none">
              <a:spAutoFit/>
            </a:bodyPr>
            <a:lstStyle/>
            <a:p>
              <a:pPr algn="ctr"/>
              <a:r>
                <a:rPr lang="en-US" sz="1600" b="1" dirty="0">
                  <a:solidFill>
                    <a:srgbClr val="5172B3"/>
                  </a:solidFill>
                </a:rPr>
                <a:t>many plays</a:t>
              </a:r>
            </a:p>
          </p:txBody>
        </p:sp>
        <p:sp>
          <p:nvSpPr>
            <p:cNvPr id="28" name="Rectangle 27"/>
            <p:cNvSpPr/>
            <p:nvPr/>
          </p:nvSpPr>
          <p:spPr>
            <a:xfrm>
              <a:off x="3759890" y="4258906"/>
              <a:ext cx="1883669" cy="511468"/>
            </a:xfrm>
            <a:prstGeom prst="rect">
              <a:avLst/>
            </a:prstGeom>
          </p:spPr>
          <p:txBody>
            <a:bodyPr wrap="none">
              <a:spAutoFit/>
            </a:bodyPr>
            <a:lstStyle/>
            <a:p>
              <a:pPr marL="128588" indent="-128588">
                <a:spcAft>
                  <a:spcPts val="450"/>
                </a:spcAft>
                <a:buFont typeface="Arial"/>
                <a:buChar char="•"/>
              </a:pPr>
              <a:r>
                <a:rPr lang="en-US" sz="1400" b="1" dirty="0">
                  <a:solidFill>
                    <a:schemeClr val="tx1">
                      <a:lumMod val="65000"/>
                      <a:lumOff val="35000"/>
                    </a:schemeClr>
                  </a:solidFill>
                </a:rPr>
                <a:t>No special equipment</a:t>
              </a:r>
            </a:p>
            <a:p>
              <a:pPr marL="128588" indent="-128588">
                <a:spcAft>
                  <a:spcPts val="450"/>
                </a:spcAft>
                <a:buFont typeface="Arial"/>
                <a:buChar char="•"/>
              </a:pPr>
              <a:r>
                <a:rPr lang="en-US" sz="1400" b="1" dirty="0">
                  <a:solidFill>
                    <a:schemeClr val="tx1">
                      <a:lumMod val="65000"/>
                      <a:lumOff val="35000"/>
                    </a:schemeClr>
                  </a:solidFill>
                </a:rPr>
                <a:t>Play remotely</a:t>
              </a:r>
              <a:endParaRPr lang="en-US" sz="1400" dirty="0">
                <a:solidFill>
                  <a:schemeClr val="tx1">
                    <a:lumMod val="65000"/>
                    <a:lumOff val="35000"/>
                  </a:schemeClr>
                </a:solidFill>
              </a:endParaRPr>
            </a:p>
          </p:txBody>
        </p:sp>
        <p:sp>
          <p:nvSpPr>
            <p:cNvPr id="29" name="Rectangle 28"/>
            <p:cNvSpPr/>
            <p:nvPr/>
          </p:nvSpPr>
          <p:spPr>
            <a:xfrm>
              <a:off x="6251235" y="4258906"/>
              <a:ext cx="2291281" cy="511468"/>
            </a:xfrm>
            <a:prstGeom prst="rect">
              <a:avLst/>
            </a:prstGeom>
          </p:spPr>
          <p:txBody>
            <a:bodyPr wrap="none">
              <a:spAutoFit/>
            </a:bodyPr>
            <a:lstStyle/>
            <a:p>
              <a:pPr marL="128588" indent="-128588">
                <a:spcAft>
                  <a:spcPts val="450"/>
                </a:spcAft>
                <a:buFont typeface="Arial"/>
                <a:buChar char="•"/>
              </a:pPr>
              <a:r>
                <a:rPr lang="en-US" sz="1400" b="1" dirty="0">
                  <a:solidFill>
                    <a:schemeClr val="tx1">
                      <a:lumMod val="65000"/>
                      <a:lumOff val="35000"/>
                    </a:schemeClr>
                  </a:solidFill>
                </a:rPr>
                <a:t>Easy to generate scenarios</a:t>
              </a:r>
            </a:p>
            <a:p>
              <a:pPr marL="128588" indent="-128588">
                <a:spcAft>
                  <a:spcPts val="450"/>
                </a:spcAft>
                <a:buFont typeface="Arial"/>
                <a:buChar char="•"/>
              </a:pPr>
              <a:r>
                <a:rPr lang="en-US" sz="1400" b="1" dirty="0">
                  <a:solidFill>
                    <a:schemeClr val="tx1">
                      <a:lumMod val="65000"/>
                      <a:lumOff val="35000"/>
                    </a:schemeClr>
                  </a:solidFill>
                </a:rPr>
                <a:t>Easy to modify objectives</a:t>
              </a:r>
              <a:endParaRPr lang="en-US" sz="1400" dirty="0">
                <a:solidFill>
                  <a:schemeClr val="tx1">
                    <a:lumMod val="65000"/>
                    <a:lumOff val="35000"/>
                  </a:schemeClr>
                </a:solidFill>
              </a:endParaRPr>
            </a:p>
          </p:txBody>
        </p:sp>
        <p:sp>
          <p:nvSpPr>
            <p:cNvPr id="30" name="Rectangle 29"/>
            <p:cNvSpPr/>
            <p:nvPr/>
          </p:nvSpPr>
          <p:spPr>
            <a:xfrm>
              <a:off x="1036199" y="4258906"/>
              <a:ext cx="1900420" cy="511468"/>
            </a:xfrm>
            <a:prstGeom prst="rect">
              <a:avLst/>
            </a:prstGeom>
          </p:spPr>
          <p:txBody>
            <a:bodyPr wrap="none">
              <a:spAutoFit/>
            </a:bodyPr>
            <a:lstStyle/>
            <a:p>
              <a:pPr marL="128588" indent="-128588">
                <a:spcAft>
                  <a:spcPts val="450"/>
                </a:spcAft>
                <a:buFont typeface="Arial"/>
                <a:buChar char="•"/>
              </a:pPr>
              <a:r>
                <a:rPr lang="en-US" sz="1400" b="1" dirty="0">
                  <a:solidFill>
                    <a:schemeClr val="tx1">
                      <a:lumMod val="65000"/>
                      <a:lumOff val="35000"/>
                    </a:schemeClr>
                  </a:solidFill>
                </a:rPr>
                <a:t>Minutes to hours</a:t>
              </a:r>
            </a:p>
            <a:p>
              <a:pPr marL="128588" indent="-128588">
                <a:spcAft>
                  <a:spcPts val="450"/>
                </a:spcAft>
                <a:buFont typeface="Arial"/>
                <a:buChar char="•"/>
              </a:pPr>
              <a:r>
                <a:rPr lang="en-US" sz="1400" b="1" dirty="0">
                  <a:solidFill>
                    <a:schemeClr val="tx1">
                      <a:lumMod val="65000"/>
                      <a:lumOff val="35000"/>
                    </a:schemeClr>
                  </a:solidFill>
                </a:rPr>
                <a:t>Focused domain slice</a:t>
              </a:r>
            </a:p>
          </p:txBody>
        </p:sp>
        <p:pic>
          <p:nvPicPr>
            <p:cNvPr id="14" name="Picture 2" descr="P:\Serious Gaming\HIBRID biosurveillance\HPW 2016 on HIBRID\watermarked\stock-vector-internet-icon-internet-icon-eps-internet-icon-vector-internet-icon-eps-internet-icon-jpg-416106427 - clea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9491" y="2204295"/>
              <a:ext cx="1858004" cy="1401288"/>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20"/>
            <p:cNvCxnSpPr/>
            <p:nvPr/>
          </p:nvCxnSpPr>
          <p:spPr>
            <a:xfrm>
              <a:off x="3482138" y="1687926"/>
              <a:ext cx="0" cy="3042748"/>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776559" y="1687926"/>
              <a:ext cx="0" cy="3042748"/>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326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6: Analyze Degenerate Strategies</a:t>
            </a:r>
          </a:p>
        </p:txBody>
      </p:sp>
      <p:sp>
        <p:nvSpPr>
          <p:cNvPr id="3" name="Content Placeholder 2"/>
          <p:cNvSpPr>
            <a:spLocks noGrp="1"/>
          </p:cNvSpPr>
          <p:nvPr>
            <p:ph idx="1"/>
          </p:nvPr>
        </p:nvSpPr>
        <p:spPr/>
        <p:txBody>
          <a:bodyPr/>
          <a:lstStyle/>
          <a:p>
            <a:r>
              <a:rPr lang="en-US" dirty="0"/>
              <a:t>The very property that amplifies this risk – simplification of the real world – offers a mitigation</a:t>
            </a:r>
          </a:p>
          <a:p>
            <a:pPr lvl="1"/>
            <a:r>
              <a:rPr lang="en-US" dirty="0"/>
              <a:t>Pure Strategy Evaluation.  </a:t>
            </a:r>
            <a:r>
              <a:rPr lang="en-US" b="0" dirty="0"/>
              <a:t>Do a back-of-the-envelope calculation of how well players will score if they play the game with extreme strategies. If a player always aborts at the first sign of risk, what is their average score?  If a player never aborts and always pushes forward with the primary objective, what is their average score? If one extreme really is the best behavior, then a game is probably not the best tool for that lesson.</a:t>
            </a:r>
          </a:p>
          <a:p>
            <a:pPr lvl="1"/>
            <a:r>
              <a:rPr lang="en-US" dirty="0"/>
              <a:t>Machiavellian Playtesting.  </a:t>
            </a:r>
            <a:r>
              <a:rPr lang="en-US" b="0" dirty="0"/>
              <a:t>Test the game with players who do not know the lessons you are trying to teach and do not care about learning the right lessons.  Instruct them to just get the best scores possible. Ask the playtesters what advice they would give to a new player who just wants to get a passing score, and see if that matches that you want players to be learning.</a:t>
            </a:r>
          </a:p>
          <a:p>
            <a:pPr lvl="1"/>
            <a:r>
              <a:rPr lang="en-US" dirty="0"/>
              <a:t>Computer-Aided Optimization. </a:t>
            </a:r>
            <a:r>
              <a:rPr lang="en-US" b="0" dirty="0"/>
              <a:t>For very simple games, a simple script may be able to exhaust all possible actions sequences or via game theory to solve the game is closed form.  For moderate complexity games, some machine intelligence can be added to iteratively optimize behaviors.  For more complex games, modern machine learning methods will often be able to solve the game. If the best solutions deviate from best practice or are otherwise absurd, the game runs a high risk of teaching the wrong lessons.</a:t>
            </a:r>
          </a:p>
          <a:p>
            <a:pPr lvl="1"/>
            <a:endParaRPr lang="en-US" b="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789612" y="2240774"/>
            <a:ext cx="6097664" cy="3905261"/>
          </a:xfrm>
          <a:prstGeom prst="rect">
            <a:avLst/>
          </a:prstGeom>
          <a:ln w="3175" cap="sq">
            <a:solidFill>
              <a:schemeClr val="tx1"/>
            </a:solidFill>
            <a:miter lim="800000"/>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ectangle 4"/>
          <p:cNvSpPr/>
          <p:nvPr/>
        </p:nvSpPr>
        <p:spPr>
          <a:xfrm>
            <a:off x="4757186" y="6527884"/>
            <a:ext cx="1627369" cy="253916"/>
          </a:xfrm>
          <a:prstGeom prst="rect">
            <a:avLst/>
          </a:prstGeom>
        </p:spPr>
        <p:txBody>
          <a:bodyPr wrap="none">
            <a:spAutoFit/>
          </a:bodyPr>
          <a:lstStyle/>
          <a:p>
            <a:r>
              <a:rPr lang="en-US" sz="1050" dirty="0"/>
              <a:t>Images = LL screenshot</a:t>
            </a:r>
          </a:p>
        </p:txBody>
      </p:sp>
    </p:spTree>
    <p:extLst>
      <p:ext uri="{BB962C8B-B14F-4D97-AF65-F5344CB8AC3E}">
        <p14:creationId xmlns:p14="http://schemas.microsoft.com/office/powerpoint/2010/main" val="3959751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7: Report Relative Scores</a:t>
            </a:r>
          </a:p>
        </p:txBody>
      </p:sp>
      <p:sp>
        <p:nvSpPr>
          <p:cNvPr id="3" name="Content Placeholder 2"/>
          <p:cNvSpPr>
            <a:spLocks noGrp="1"/>
          </p:cNvSpPr>
          <p:nvPr>
            <p:ph idx="1"/>
          </p:nvPr>
        </p:nvSpPr>
        <p:spPr/>
        <p:txBody>
          <a:bodyPr/>
          <a:lstStyle/>
          <a:p>
            <a:r>
              <a:rPr lang="en-US" dirty="0"/>
              <a:t>Perfect Scores Aren’t Realistic</a:t>
            </a:r>
          </a:p>
          <a:p>
            <a:pPr lvl="1"/>
            <a:r>
              <a:rPr lang="en-US" b="0" dirty="0"/>
              <a:t>A player may not be able to save all survivors, survive all disruptions, and achieve a 100% score on every scenario.</a:t>
            </a:r>
          </a:p>
          <a:p>
            <a:pPr lvl="1"/>
            <a:r>
              <a:rPr lang="en-US" b="0" dirty="0"/>
              <a:t>Such a situation would not only be an unrealistic reflection of the real world and set false expectations, but it also presents challenges in providing good scoring feedback to students.</a:t>
            </a:r>
          </a:p>
          <a:p>
            <a:pPr lvl="1"/>
            <a:r>
              <a:rPr lang="en-US" b="0" dirty="0"/>
              <a:t>Absolute scores are hard to interpret as being good or bad when scenario difficulty varies.</a:t>
            </a:r>
          </a:p>
          <a:p>
            <a:r>
              <a:rPr lang="en-US" dirty="0"/>
              <a:t>Options</a:t>
            </a:r>
          </a:p>
          <a:p>
            <a:pPr lvl="1"/>
            <a:r>
              <a:rPr lang="en-US" b="0" dirty="0"/>
              <a:t>For some games, a solver might be able to compute the best possible score for an arbitrary scenario.  In such cases, random scenarios can be generated, and the solver can run at game time to help compute relative scores.</a:t>
            </a:r>
          </a:p>
          <a:p>
            <a:pPr lvl="1"/>
            <a:r>
              <a:rPr lang="en-US" b="0" dirty="0"/>
              <a:t>For more complex games or computationally limited deployment environments, it might be impossible or impractical to compute the best score for an arbitrary scenario.  Instead, scenarios should be generated in advance (not at game time) so performance targets can be computed (automatically) or estimated (manually) in advance.</a:t>
            </a:r>
          </a:p>
        </p:txBody>
      </p:sp>
    </p:spTree>
    <p:extLst>
      <p:ext uri="{BB962C8B-B14F-4D97-AF65-F5344CB8AC3E}">
        <p14:creationId xmlns:p14="http://schemas.microsoft.com/office/powerpoint/2010/main" val="654998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8:  Build Player Decision Models</a:t>
            </a:r>
          </a:p>
        </p:txBody>
      </p:sp>
      <p:sp>
        <p:nvSpPr>
          <p:cNvPr id="3" name="Content Placeholder 2"/>
          <p:cNvSpPr>
            <a:spLocks noGrp="1"/>
          </p:cNvSpPr>
          <p:nvPr>
            <p:ph idx="1"/>
          </p:nvPr>
        </p:nvSpPr>
        <p:spPr/>
        <p:txBody>
          <a:bodyPr/>
          <a:lstStyle/>
          <a:p>
            <a:r>
              <a:rPr lang="en-US" dirty="0"/>
              <a:t>AI is Your Friend</a:t>
            </a:r>
          </a:p>
          <a:p>
            <a:pPr lvl="1"/>
            <a:r>
              <a:rPr lang="en-US" b="0" dirty="0"/>
              <a:t>Techniques such as data clustering and Bayesian models can replicate typical behaviors of observed player data in novel situations.</a:t>
            </a:r>
          </a:p>
          <a:p>
            <a:pPr lvl="1"/>
            <a:r>
              <a:rPr lang="en-US" b="0" dirty="0"/>
              <a:t>The inferred model of player decision making allows an instructor to derive nightmare situations – scenarios with minimal difficulty and maximal chance of causing a typical student to fail.  Those can augment a curriculum and focus students on current weaknesses.</a:t>
            </a:r>
          </a:p>
          <a:p>
            <a:pPr lvl="1"/>
            <a:r>
              <a:rPr lang="en-US" b="0" dirty="0"/>
              <a:t>Decision models can also be used to generate a small set of scenarios that cover the space of possible scenarios, providing some assurance that the curriculum does not have major gaps in the range of scenarios it exposes students to.</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027" y="3928565"/>
            <a:ext cx="3505200" cy="2190750"/>
          </a:xfrm>
          <a:prstGeom prst="rect">
            <a:avLst/>
          </a:prstGeom>
        </p:spPr>
      </p:pic>
      <p:sp>
        <p:nvSpPr>
          <p:cNvPr id="5" name="Rectangle 4"/>
          <p:cNvSpPr/>
          <p:nvPr/>
        </p:nvSpPr>
        <p:spPr>
          <a:xfrm>
            <a:off x="2055812" y="6492240"/>
            <a:ext cx="1372492" cy="253916"/>
          </a:xfrm>
          <a:prstGeom prst="rect">
            <a:avLst/>
          </a:prstGeom>
        </p:spPr>
        <p:txBody>
          <a:bodyPr wrap="none">
            <a:spAutoFit/>
          </a:bodyPr>
          <a:lstStyle/>
          <a:p>
            <a:r>
              <a:rPr lang="en-US" sz="1050" dirty="0"/>
              <a:t>Images = wikia.com</a:t>
            </a:r>
          </a:p>
        </p:txBody>
      </p:sp>
    </p:spTree>
    <p:extLst>
      <p:ext uri="{BB962C8B-B14F-4D97-AF65-F5344CB8AC3E}">
        <p14:creationId xmlns:p14="http://schemas.microsoft.com/office/powerpoint/2010/main" val="628768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8:  Build Player Decision Models</a:t>
            </a:r>
          </a:p>
        </p:txBody>
      </p:sp>
      <p:sp>
        <p:nvSpPr>
          <p:cNvPr id="3" name="Content Placeholder 2"/>
          <p:cNvSpPr>
            <a:spLocks noGrp="1"/>
          </p:cNvSpPr>
          <p:nvPr>
            <p:ph idx="1"/>
          </p:nvPr>
        </p:nvSpPr>
        <p:spPr/>
        <p:txBody>
          <a:bodyPr/>
          <a:lstStyle/>
          <a:p>
            <a:r>
              <a:rPr lang="en-US" dirty="0"/>
              <a:t>AI is Your Friend</a:t>
            </a:r>
          </a:p>
          <a:p>
            <a:pPr lvl="1"/>
            <a:r>
              <a:rPr lang="en-US" b="0" dirty="0"/>
              <a:t>Techniques such as data clustering and Bayesian models can replicate typical behaviors of observed player data in novel situations.</a:t>
            </a:r>
          </a:p>
          <a:p>
            <a:pPr lvl="1"/>
            <a:r>
              <a:rPr lang="en-US" b="0" dirty="0"/>
              <a:t>The inferred model of player decision making allows an instructor to derive nightmare situations – scenarios with minimal difficulty and maximal chance of causing a typical student to fail.  Those can augment a curriculum and focus students on current weaknesses.</a:t>
            </a:r>
          </a:p>
          <a:p>
            <a:pPr lvl="1"/>
            <a:r>
              <a:rPr lang="en-US" b="0" dirty="0"/>
              <a:t>Decision models can also be used to generate a small set of scenarios that cover the space of possible scenarios, providing some assurance that the curriculum does not have major gaps in the range of scenarios it exposes students to.</a:t>
            </a:r>
          </a:p>
          <a:p>
            <a:endParaRPr lang="en-US" dirty="0"/>
          </a:p>
        </p:txBody>
      </p:sp>
      <p:sp>
        <p:nvSpPr>
          <p:cNvPr id="4" name="Rectangle 3"/>
          <p:cNvSpPr/>
          <p:nvPr/>
        </p:nvSpPr>
        <p:spPr>
          <a:xfrm>
            <a:off x="6780212" y="6525887"/>
            <a:ext cx="1627369" cy="253916"/>
          </a:xfrm>
          <a:prstGeom prst="rect">
            <a:avLst/>
          </a:prstGeom>
        </p:spPr>
        <p:txBody>
          <a:bodyPr wrap="none">
            <a:spAutoFit/>
          </a:bodyPr>
          <a:lstStyle/>
          <a:p>
            <a:r>
              <a:rPr lang="en-US" sz="1050" dirty="0"/>
              <a:t>Images = LL screenshot</a:t>
            </a:r>
          </a:p>
        </p:txBody>
      </p:sp>
      <p:pic>
        <p:nvPicPr>
          <p:cNvPr id="5" name="Picture 2" descr="P:\div sem on games\First Response game screenshot 6-22-2015.pn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027612" y="2113868"/>
            <a:ext cx="6533723" cy="3972790"/>
          </a:xfrm>
          <a:prstGeom prst="rect">
            <a:avLst/>
          </a:prstGeom>
          <a:noFill/>
          <a:ln w="3175">
            <a:solidFill>
              <a:schemeClr val="tx1"/>
            </a:solidFill>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2055812" y="6492240"/>
            <a:ext cx="1372492" cy="253916"/>
          </a:xfrm>
          <a:prstGeom prst="rect">
            <a:avLst/>
          </a:prstGeom>
        </p:spPr>
        <p:txBody>
          <a:bodyPr wrap="none">
            <a:spAutoFit/>
          </a:bodyPr>
          <a:lstStyle/>
          <a:p>
            <a:r>
              <a:rPr lang="en-US" sz="1050" dirty="0"/>
              <a:t>Images = wikia.com</a:t>
            </a:r>
          </a:p>
        </p:txBody>
      </p:sp>
    </p:spTree>
    <p:extLst>
      <p:ext uri="{BB962C8B-B14F-4D97-AF65-F5344CB8AC3E}">
        <p14:creationId xmlns:p14="http://schemas.microsoft.com/office/powerpoint/2010/main" val="3619131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9: Alternate Shrink / Grow</a:t>
            </a:r>
          </a:p>
        </p:txBody>
      </p:sp>
      <p:sp>
        <p:nvSpPr>
          <p:cNvPr id="3" name="Content Placeholder 2"/>
          <p:cNvSpPr>
            <a:spLocks noGrp="1"/>
          </p:cNvSpPr>
          <p:nvPr>
            <p:ph idx="1"/>
          </p:nvPr>
        </p:nvSpPr>
        <p:spPr>
          <a:xfrm>
            <a:off x="633819" y="1066800"/>
            <a:ext cx="10921187" cy="5181600"/>
          </a:xfrm>
        </p:spPr>
        <p:txBody>
          <a:bodyPr/>
          <a:lstStyle/>
          <a:p>
            <a:r>
              <a:rPr lang="en-US" dirty="0"/>
              <a:t>Sage Advice from Software Development and Literature</a:t>
            </a:r>
          </a:p>
          <a:p>
            <a:pPr lvl="1"/>
            <a:r>
              <a:rPr lang="en-US" b="0" dirty="0"/>
              <a:t>KISS = Keep It Simple, Stupid</a:t>
            </a:r>
          </a:p>
          <a:p>
            <a:pPr lvl="1"/>
            <a:r>
              <a:rPr lang="en-US" b="0" dirty="0"/>
              <a:t>YAGNI = You Ain’t Gunna Need It</a:t>
            </a:r>
          </a:p>
          <a:p>
            <a:pPr lvl="1"/>
            <a:r>
              <a:rPr lang="en-US" b="0" dirty="0"/>
              <a:t>“Perfection is achieved, not when there is nothing more to add, but when there is nothing left to take away.”  - Antoine de Saint-Exupery</a:t>
            </a:r>
          </a:p>
          <a:p>
            <a:r>
              <a:rPr lang="en-US" dirty="0"/>
              <a:t>Similar advice applies to game design, but it is just as dangerous if over-used</a:t>
            </a:r>
          </a:p>
          <a:p>
            <a:pPr lvl="1"/>
            <a:r>
              <a:rPr lang="en-US" b="0" dirty="0"/>
              <a:t>#1 lesson for new designers = cut any mechanics that you don’t need; </a:t>
            </a:r>
          </a:p>
          <a:p>
            <a:pPr lvl="1"/>
            <a:r>
              <a:rPr lang="en-US" b="0" dirty="0"/>
              <a:t>But sometimes you need to </a:t>
            </a:r>
            <a:r>
              <a:rPr lang="en-US" dirty="0"/>
              <a:t>add</a:t>
            </a:r>
            <a:r>
              <a:rPr lang="en-US" b="0" dirty="0"/>
              <a:t>, or there’s nothing interesting going on.</a:t>
            </a:r>
          </a:p>
          <a:p>
            <a:r>
              <a:rPr lang="en-US" dirty="0"/>
              <a:t>Pragmatic Compromise:  Alternate Shrinking and Growing</a:t>
            </a:r>
          </a:p>
          <a:p>
            <a:pPr lvl="1"/>
            <a:r>
              <a:rPr lang="en-US" b="0" dirty="0"/>
              <a:t>Humans can’t do both at once</a:t>
            </a:r>
          </a:p>
          <a:p>
            <a:pPr lvl="1"/>
            <a:r>
              <a:rPr lang="en-US" b="0" dirty="0"/>
              <a:t>Co-authors can shorten the process, but you still can’t do both at once</a:t>
            </a:r>
          </a:p>
        </p:txBody>
      </p:sp>
    </p:spTree>
    <p:extLst>
      <p:ext uri="{BB962C8B-B14F-4D97-AF65-F5344CB8AC3E}">
        <p14:creationId xmlns:p14="http://schemas.microsoft.com/office/powerpoint/2010/main" val="3037219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9: Alternate Shrink / Grow</a:t>
            </a:r>
          </a:p>
        </p:txBody>
      </p:sp>
      <p:sp>
        <p:nvSpPr>
          <p:cNvPr id="3" name="Content Placeholder 2"/>
          <p:cNvSpPr>
            <a:spLocks noGrp="1"/>
          </p:cNvSpPr>
          <p:nvPr>
            <p:ph idx="1"/>
          </p:nvPr>
        </p:nvSpPr>
        <p:spPr>
          <a:xfrm>
            <a:off x="633819" y="990600"/>
            <a:ext cx="10921187" cy="5334000"/>
          </a:xfrm>
        </p:spPr>
        <p:txBody>
          <a:bodyPr/>
          <a:lstStyle/>
          <a:p>
            <a:r>
              <a:rPr lang="en-US" dirty="0"/>
              <a:t>A true story about zombies</a:t>
            </a:r>
          </a:p>
          <a:p>
            <a:pPr lvl="1"/>
            <a:r>
              <a:rPr lang="en-US" b="0" dirty="0"/>
              <a:t>(start: basic infection cycle and response actions by a mobile team)</a:t>
            </a:r>
          </a:p>
          <a:p>
            <a:pPr lvl="1"/>
            <a:r>
              <a:rPr lang="en-US" b="0" dirty="0"/>
              <a:t>expand: adding flu, buildings, policies, mobile team stats (factors of interest)</a:t>
            </a:r>
          </a:p>
          <a:p>
            <a:pPr lvl="1"/>
            <a:r>
              <a:rPr lang="en-US" b="0" dirty="0"/>
              <a:t>contract: merged team stats and buildings, then cut mobile team entirely; cut global policies</a:t>
            </a:r>
          </a:p>
          <a:p>
            <a:pPr lvl="1"/>
            <a:r>
              <a:rPr lang="en-US" b="0" dirty="0"/>
              <a:t>expand: added lots of buildings and possible effects on underlying model</a:t>
            </a:r>
          </a:p>
          <a:p>
            <a:pPr lvl="1"/>
            <a:r>
              <a:rPr lang="en-US" b="0" dirty="0"/>
              <a:t>contract: removed and merged buildings options; unified legal effects on underlying model</a:t>
            </a:r>
          </a:p>
          <a:p>
            <a:pPr lvl="1"/>
            <a:r>
              <a:rPr lang="en-US" b="0" dirty="0"/>
              <a:t>expand: added building effects that were expressible by mixing and matching those rules</a:t>
            </a:r>
          </a:p>
          <a:p>
            <a:pPr lvl="1"/>
            <a:r>
              <a:rPr lang="en-US" b="0" dirty="0"/>
              <a:t>(a pretty good balance, so time to add formalism and write down the rules)</a:t>
            </a:r>
          </a:p>
          <a:p>
            <a:pPr lvl="1"/>
            <a:r>
              <a:rPr lang="en-US" b="0" dirty="0"/>
              <a:t>contract:  actually, it's still messy!  remove buildings that didn't fit into the M/A/G categories; merge buildings that became almost identical under the formalism</a:t>
            </a:r>
          </a:p>
          <a:p>
            <a:pPr lvl="1"/>
            <a:r>
              <a:rPr lang="en-US" b="0" dirty="0"/>
              <a:t>expand:  new ways to affecting movement allow new types of building effects; add building effects that are simple under the new rules</a:t>
            </a:r>
          </a:p>
          <a:p>
            <a:pPr lvl="1"/>
            <a:r>
              <a:rPr lang="en-US" b="0" dirty="0"/>
              <a:t>contract:  make buildings more uniform in their effects</a:t>
            </a:r>
          </a:p>
          <a:p>
            <a:pPr lvl="1"/>
            <a:r>
              <a:rPr lang="en-US" b="0" dirty="0"/>
              <a:t>expand: tack on creation costs and upkeep for balance tuning</a:t>
            </a:r>
          </a:p>
          <a:p>
            <a:pPr lvl="1"/>
            <a:r>
              <a:rPr lang="en-US" b="0" dirty="0"/>
              <a:t>(ok, time to implement!)</a:t>
            </a:r>
          </a:p>
          <a:p>
            <a:pPr lvl="1"/>
            <a:r>
              <a:rPr lang="en-US" b="0" dirty="0"/>
              <a:t>contract:  remove mode switching</a:t>
            </a:r>
          </a:p>
          <a:p>
            <a:pPr lvl="1"/>
            <a:r>
              <a:rPr lang="en-US" b="0" dirty="0"/>
              <a:t>expand:  that’s your job…</a:t>
            </a:r>
          </a:p>
        </p:txBody>
      </p:sp>
    </p:spTree>
    <p:extLst>
      <p:ext uri="{BB962C8B-B14F-4D97-AF65-F5344CB8AC3E}">
        <p14:creationId xmlns:p14="http://schemas.microsoft.com/office/powerpoint/2010/main" val="1668687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10: A Healthy Disrespect for the Player</a:t>
            </a:r>
          </a:p>
        </p:txBody>
      </p:sp>
      <p:sp>
        <p:nvSpPr>
          <p:cNvPr id="3" name="Content Placeholder 2"/>
          <p:cNvSpPr>
            <a:spLocks noGrp="1"/>
          </p:cNvSpPr>
          <p:nvPr>
            <p:ph idx="1"/>
          </p:nvPr>
        </p:nvSpPr>
        <p:spPr/>
        <p:txBody>
          <a:bodyPr/>
          <a:lstStyle/>
          <a:p>
            <a:r>
              <a:rPr lang="en-US" dirty="0"/>
              <a:t>Game Design Platitudes</a:t>
            </a:r>
          </a:p>
          <a:p>
            <a:pPr lvl="1"/>
            <a:r>
              <a:rPr lang="en-US" b="0" dirty="0"/>
              <a:t>#2 lesson for new designers = Listen to your playtesters</a:t>
            </a:r>
          </a:p>
          <a:p>
            <a:pPr lvl="1"/>
            <a:r>
              <a:rPr lang="en-US" b="0" dirty="0"/>
              <a:t>But really </a:t>
            </a:r>
            <a:r>
              <a:rPr lang="en-US" dirty="0"/>
              <a:t>watch </a:t>
            </a:r>
            <a:r>
              <a:rPr lang="en-US" b="0" dirty="0"/>
              <a:t>your playtesters</a:t>
            </a:r>
          </a:p>
          <a:p>
            <a:pPr lvl="1"/>
            <a:r>
              <a:rPr lang="en-US" b="0" dirty="0"/>
              <a:t>Players will ask for solutions to prevent failure.  You want to remove frustrations and allow failure.</a:t>
            </a:r>
          </a:p>
          <a:p>
            <a:r>
              <a:rPr lang="en-US" dirty="0"/>
              <a:t>Have a healthy disrespect for your players</a:t>
            </a:r>
          </a:p>
          <a:p>
            <a:pPr lvl="1"/>
            <a:r>
              <a:rPr lang="en-US" b="0" dirty="0"/>
              <a:t>Your goal is to create a given dynamic to learn something, not make your players happy or be fair.</a:t>
            </a:r>
          </a:p>
          <a:p>
            <a:pPr lvl="1"/>
            <a:r>
              <a:rPr lang="en-US" b="0" dirty="0"/>
              <a:t>Players are not designers.  Their complaints are always valid.  Their suggestions rarely are.</a:t>
            </a:r>
          </a:p>
          <a:p>
            <a:r>
              <a:rPr lang="en-US" dirty="0"/>
              <a:t>Respect your player by sometimes ignoring them</a:t>
            </a:r>
          </a:p>
          <a:p>
            <a:pPr lvl="1"/>
            <a:r>
              <a:rPr lang="en-US" b="0" dirty="0"/>
              <a:t>David </a:t>
            </a:r>
            <a:r>
              <a:rPr lang="en-US" b="0" dirty="0" err="1"/>
              <a:t>Sirlin</a:t>
            </a:r>
            <a:r>
              <a:rPr lang="en-US" b="0" dirty="0"/>
              <a:t> on balancing Street Fighter:  Sometimes you have to let players figure out how to stop an OP character before diving in to nerf it.  If you always fix based on complaints, players just complain and don’t learn.  If you let them suffer, clever solutions will emerge that make the game deeper.</a:t>
            </a:r>
          </a:p>
          <a:p>
            <a:r>
              <a:rPr lang="en-US" dirty="0"/>
              <a:t>This advice is not an excuse to skip playtesting!</a:t>
            </a:r>
          </a:p>
          <a:p>
            <a:r>
              <a:rPr lang="en-US" dirty="0"/>
              <a:t>Also, play against yourself before wasting other people’s time.</a:t>
            </a:r>
          </a:p>
        </p:txBody>
      </p:sp>
    </p:spTree>
    <p:extLst>
      <p:ext uri="{BB962C8B-B14F-4D97-AF65-F5344CB8AC3E}">
        <p14:creationId xmlns:p14="http://schemas.microsoft.com/office/powerpoint/2010/main" val="2819417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10: A Healthy Disrespect for the Player</a:t>
            </a:r>
          </a:p>
        </p:txBody>
      </p:sp>
      <p:sp>
        <p:nvSpPr>
          <p:cNvPr id="3" name="Content Placeholder 2"/>
          <p:cNvSpPr>
            <a:spLocks noGrp="1"/>
          </p:cNvSpPr>
          <p:nvPr>
            <p:ph idx="1"/>
          </p:nvPr>
        </p:nvSpPr>
        <p:spPr/>
        <p:txBody>
          <a:bodyPr/>
          <a:lstStyle/>
          <a:p>
            <a:r>
              <a:rPr lang="en-US" dirty="0"/>
              <a:t>Game Design Platitudes</a:t>
            </a:r>
          </a:p>
          <a:p>
            <a:pPr lvl="1"/>
            <a:r>
              <a:rPr lang="en-US" b="0" dirty="0"/>
              <a:t>#2 lesson for new designers = Listen to your playtesters</a:t>
            </a:r>
          </a:p>
          <a:p>
            <a:pPr lvl="1"/>
            <a:r>
              <a:rPr lang="en-US" b="0" dirty="0"/>
              <a:t>But really </a:t>
            </a:r>
            <a:r>
              <a:rPr lang="en-US" dirty="0"/>
              <a:t>watch </a:t>
            </a:r>
            <a:r>
              <a:rPr lang="en-US" b="0" dirty="0"/>
              <a:t>your playtesters</a:t>
            </a:r>
          </a:p>
          <a:p>
            <a:pPr lvl="1"/>
            <a:r>
              <a:rPr lang="en-US" b="0" dirty="0"/>
              <a:t>Players will ask for solutions to prevent failure.  You want to remove frustrations and allow failure.</a:t>
            </a:r>
          </a:p>
          <a:p>
            <a:r>
              <a:rPr lang="en-US" dirty="0"/>
              <a:t>Have a healthy disrespect for your players</a:t>
            </a:r>
          </a:p>
          <a:p>
            <a:pPr lvl="1"/>
            <a:r>
              <a:rPr lang="en-US" b="0" dirty="0"/>
              <a:t>Your goal is to create a given dynamic to learn something, not make your players happy or be fair.</a:t>
            </a:r>
          </a:p>
          <a:p>
            <a:pPr lvl="1"/>
            <a:r>
              <a:rPr lang="en-US" b="0" dirty="0"/>
              <a:t>Players are not designers.  Their complaints are always valid.  Their suggestions rarely are.</a:t>
            </a:r>
          </a:p>
          <a:p>
            <a:r>
              <a:rPr lang="en-US" dirty="0"/>
              <a:t>Respect your player by sometimes ignoring them</a:t>
            </a:r>
          </a:p>
          <a:p>
            <a:pPr lvl="1"/>
            <a:r>
              <a:rPr lang="en-US" b="0" dirty="0"/>
              <a:t>David </a:t>
            </a:r>
            <a:r>
              <a:rPr lang="en-US" b="0" dirty="0" err="1"/>
              <a:t>Sirlin</a:t>
            </a:r>
            <a:r>
              <a:rPr lang="en-US" b="0" dirty="0"/>
              <a:t> on balancing Street Fighter:  Sometimes you have to let players figure out how to stop an OP character before diving in to nerf it.  If you always fix based on complaints, players just complain and don’t learn.  If you let them suffer, clever solutions will emerge that make the game deeper.</a:t>
            </a:r>
          </a:p>
          <a:p>
            <a:r>
              <a:rPr lang="en-US" dirty="0"/>
              <a:t>This advice is not an excuse to skip playtesting!</a:t>
            </a:r>
          </a:p>
          <a:p>
            <a:r>
              <a:rPr lang="en-US" dirty="0"/>
              <a:t>Also, play against yourself before wasting other people’s time.</a:t>
            </a:r>
          </a:p>
        </p:txBody>
      </p:sp>
      <p:sp>
        <p:nvSpPr>
          <p:cNvPr id="4" name="Rectangle 3"/>
          <p:cNvSpPr/>
          <p:nvPr/>
        </p:nvSpPr>
        <p:spPr>
          <a:xfrm>
            <a:off x="4757186" y="6527884"/>
            <a:ext cx="1627369" cy="253916"/>
          </a:xfrm>
          <a:prstGeom prst="rect">
            <a:avLst/>
          </a:prstGeom>
        </p:spPr>
        <p:txBody>
          <a:bodyPr wrap="none">
            <a:spAutoFit/>
          </a:bodyPr>
          <a:lstStyle/>
          <a:p>
            <a:r>
              <a:rPr lang="en-US" sz="1050" dirty="0"/>
              <a:t>Images = LL screenshot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8212" y="2860710"/>
            <a:ext cx="5943601" cy="3312827"/>
          </a:xfrm>
          <a:prstGeom prst="rect">
            <a:avLst/>
          </a:prstGeom>
          <a:ln>
            <a:solidFill>
              <a:schemeClr val="tx1"/>
            </a:solidFill>
          </a:ln>
        </p:spPr>
      </p:pic>
      <p:pic>
        <p:nvPicPr>
          <p:cNvPr id="6" name="Picture 2" descr="P:\Serious Gaming\HIVELET\CBP scenario\screenshots\screenshot 2017-2-23 - sma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012" y="1233103"/>
            <a:ext cx="5562600" cy="3568966"/>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756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11:</a:t>
            </a:r>
            <a:br>
              <a:rPr lang="en-US" dirty="0"/>
            </a:br>
            <a:r>
              <a:rPr lang="en-US" dirty="0"/>
              <a:t>Identify a Core Mechanic or Unifying Principle</a:t>
            </a:r>
          </a:p>
        </p:txBody>
      </p:sp>
      <p:sp>
        <p:nvSpPr>
          <p:cNvPr id="3" name="Content Placeholder 2"/>
          <p:cNvSpPr>
            <a:spLocks noGrp="1"/>
          </p:cNvSpPr>
          <p:nvPr>
            <p:ph idx="1"/>
          </p:nvPr>
        </p:nvSpPr>
        <p:spPr>
          <a:xfrm>
            <a:off x="633819" y="1143000"/>
            <a:ext cx="10921187" cy="1020002"/>
          </a:xfrm>
        </p:spPr>
        <p:txBody>
          <a:bodyPr/>
          <a:lstStyle/>
          <a:p>
            <a:r>
              <a:rPr lang="en-US" dirty="0"/>
              <a:t>Identify your core mechanic</a:t>
            </a:r>
          </a:p>
          <a:p>
            <a:pPr lvl="1"/>
            <a:r>
              <a:rPr lang="en-US" b="0" dirty="0"/>
              <a:t>All supporting mechanics should reuse, link to, or enrich the core mechanic</a:t>
            </a:r>
          </a:p>
          <a:p>
            <a:pPr lvl="1"/>
            <a:r>
              <a:rPr lang="en-US" b="0" dirty="0"/>
              <a:t>Imagine subsystems as gears; size = attention required; contact = direct influence</a:t>
            </a:r>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212" y="2743253"/>
            <a:ext cx="2781300" cy="2857500"/>
          </a:xfrm>
          <a:prstGeom prst="rect">
            <a:avLst/>
          </a:prstGeom>
        </p:spPr>
      </p:pic>
      <p:sp>
        <p:nvSpPr>
          <p:cNvPr id="8" name="Rectangle 7"/>
          <p:cNvSpPr/>
          <p:nvPr/>
        </p:nvSpPr>
        <p:spPr>
          <a:xfrm>
            <a:off x="4096447" y="6510108"/>
            <a:ext cx="2093843" cy="276999"/>
          </a:xfrm>
          <a:prstGeom prst="rect">
            <a:avLst/>
          </a:prstGeom>
        </p:spPr>
        <p:txBody>
          <a:bodyPr wrap="none">
            <a:spAutoFit/>
          </a:bodyPr>
          <a:lstStyle/>
          <a:p>
            <a:r>
              <a:rPr lang="en-US" sz="1200" i="1" dirty="0"/>
              <a:t>gear image = clipartart.com</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0941" y="3124200"/>
            <a:ext cx="1485900" cy="1526610"/>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662" y="2645393"/>
            <a:ext cx="1485900" cy="152661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69" y="3887505"/>
            <a:ext cx="864913" cy="888609"/>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755" y="5091716"/>
            <a:ext cx="864913" cy="888609"/>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937" y="4647411"/>
            <a:ext cx="864913" cy="888609"/>
          </a:xfrm>
          <a:prstGeom prst="rect">
            <a:avLst/>
          </a:prstGeom>
        </p:spPr>
      </p:pic>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8594" y="5104916"/>
            <a:ext cx="864913" cy="888609"/>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3162" y="2210306"/>
            <a:ext cx="2266159" cy="2328246"/>
          </a:xfrm>
          <a:prstGeom prst="rect">
            <a:avLst/>
          </a:prstGeom>
        </p:spPr>
      </p:pic>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8053" y="3675151"/>
            <a:ext cx="2266159" cy="2328246"/>
          </a:xfrm>
          <a:prstGeom prst="rect">
            <a:avLst/>
          </a:prstGeom>
        </p:spPr>
      </p:pic>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1826" y="4407221"/>
            <a:ext cx="1485900" cy="1526610"/>
          </a:xfrm>
          <a:prstGeom prst="rect">
            <a:avLst/>
          </a:prstGeom>
        </p:spPr>
      </p:pic>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0541" y="5045222"/>
            <a:ext cx="864913" cy="888609"/>
          </a:xfrm>
          <a:prstGeom prst="rect">
            <a:avLst/>
          </a:prstGeom>
        </p:spPr>
      </p:pic>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9297" y="4748245"/>
            <a:ext cx="864913" cy="888609"/>
          </a:xfrm>
          <a:prstGeom prst="rect">
            <a:avLst/>
          </a:prstGeom>
        </p:spPr>
      </p:pic>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9966" y="2298948"/>
            <a:ext cx="864913" cy="888609"/>
          </a:xfrm>
          <a:prstGeom prst="rect">
            <a:avLst/>
          </a:prstGeom>
        </p:spPr>
      </p:pic>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5642" y="1097562"/>
            <a:ext cx="1485900" cy="1526610"/>
          </a:xfrm>
          <a:prstGeom prst="rect">
            <a:avLst/>
          </a:prstGeom>
        </p:spPr>
      </p:pic>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567" y="5489526"/>
            <a:ext cx="864913" cy="888609"/>
          </a:xfrm>
          <a:prstGeom prst="rect">
            <a:avLst/>
          </a:prstGeom>
        </p:spPr>
      </p:pic>
      <p:sp>
        <p:nvSpPr>
          <p:cNvPr id="24" name="Rectangle 23"/>
          <p:cNvSpPr/>
          <p:nvPr/>
        </p:nvSpPr>
        <p:spPr>
          <a:xfrm>
            <a:off x="2534822" y="3941170"/>
            <a:ext cx="1366080" cy="461665"/>
          </a:xfrm>
          <a:prstGeom prst="rect">
            <a:avLst/>
          </a:prstGeom>
        </p:spPr>
        <p:txBody>
          <a:bodyPr wrap="none">
            <a:spAutoFit/>
          </a:bodyPr>
          <a:lstStyle/>
          <a:p>
            <a:r>
              <a:rPr lang="en-US" dirty="0"/>
              <a:t>Focused</a:t>
            </a:r>
          </a:p>
        </p:txBody>
      </p:sp>
      <p:sp>
        <p:nvSpPr>
          <p:cNvPr id="25" name="Rectangle 24"/>
          <p:cNvSpPr/>
          <p:nvPr/>
        </p:nvSpPr>
        <p:spPr>
          <a:xfrm>
            <a:off x="7492478" y="3169005"/>
            <a:ext cx="1502334" cy="461665"/>
          </a:xfrm>
          <a:prstGeom prst="rect">
            <a:avLst/>
          </a:prstGeom>
        </p:spPr>
        <p:txBody>
          <a:bodyPr wrap="none">
            <a:spAutoFit/>
          </a:bodyPr>
          <a:lstStyle/>
          <a:p>
            <a:r>
              <a:rPr lang="en-US" dirty="0"/>
              <a:t>Scattered</a:t>
            </a:r>
          </a:p>
        </p:txBody>
      </p:sp>
      <p:sp>
        <p:nvSpPr>
          <p:cNvPr id="26" name="Rectangle 25"/>
          <p:cNvSpPr/>
          <p:nvPr/>
        </p:nvSpPr>
        <p:spPr>
          <a:xfrm>
            <a:off x="10163784" y="4583557"/>
            <a:ext cx="1675459" cy="461665"/>
          </a:xfrm>
          <a:prstGeom prst="rect">
            <a:avLst/>
          </a:prstGeom>
        </p:spPr>
        <p:txBody>
          <a:bodyPr wrap="none">
            <a:spAutoFit/>
          </a:bodyPr>
          <a:lstStyle/>
          <a:p>
            <a:r>
              <a:rPr lang="en-US" dirty="0"/>
              <a:t>Competing</a:t>
            </a:r>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5088" y="2438629"/>
            <a:ext cx="864913" cy="888609"/>
          </a:xfrm>
          <a:prstGeom prst="rect">
            <a:avLst/>
          </a:prstGeom>
        </p:spPr>
      </p:pic>
    </p:spTree>
    <p:extLst>
      <p:ext uri="{BB962C8B-B14F-4D97-AF65-F5344CB8AC3E}">
        <p14:creationId xmlns:p14="http://schemas.microsoft.com/office/powerpoint/2010/main" val="3148792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11:</a:t>
            </a:r>
            <a:br>
              <a:rPr lang="en-US" dirty="0"/>
            </a:br>
            <a:r>
              <a:rPr lang="en-US" dirty="0"/>
              <a:t>Identify a Core Mechanic or Unifying Principle</a:t>
            </a:r>
          </a:p>
        </p:txBody>
      </p:sp>
      <p:sp>
        <p:nvSpPr>
          <p:cNvPr id="3" name="Content Placeholder 2"/>
          <p:cNvSpPr>
            <a:spLocks noGrp="1"/>
          </p:cNvSpPr>
          <p:nvPr>
            <p:ph idx="1"/>
          </p:nvPr>
        </p:nvSpPr>
        <p:spPr>
          <a:xfrm>
            <a:off x="633819" y="1143000"/>
            <a:ext cx="10921187" cy="5181600"/>
          </a:xfrm>
        </p:spPr>
        <p:txBody>
          <a:bodyPr/>
          <a:lstStyle/>
          <a:p>
            <a:r>
              <a:rPr lang="en-US" dirty="0"/>
              <a:t>Chess</a:t>
            </a:r>
          </a:p>
          <a:p>
            <a:pPr lvl="1"/>
            <a:r>
              <a:rPr lang="en-US" dirty="0"/>
              <a:t>Core mechanic:  </a:t>
            </a:r>
            <a:r>
              <a:rPr lang="en-US" b="0" dirty="0"/>
              <a:t>Pieces move and land on each other to capture, so players constantly think about projected threat and counter-threat.</a:t>
            </a:r>
          </a:p>
          <a:p>
            <a:pPr lvl="1"/>
            <a:r>
              <a:rPr lang="en-US" dirty="0"/>
              <a:t>Bad additions:  </a:t>
            </a:r>
            <a:r>
              <a:rPr lang="en-US" b="0" dirty="0"/>
              <a:t>pawns roll dice to collect resources each turn at a bonus action, which is used to upgrade on a tech tree and improve card draws.  Super piece that attacks anywhere on the board.</a:t>
            </a:r>
          </a:p>
          <a:p>
            <a:pPr lvl="2"/>
            <a:r>
              <a:rPr lang="en-US" dirty="0"/>
              <a:t>Do not directly reuse core</a:t>
            </a:r>
          </a:p>
          <a:p>
            <a:pPr lvl="2"/>
            <a:r>
              <a:rPr lang="en-US" dirty="0"/>
              <a:t>Do not directly enrich core</a:t>
            </a:r>
          </a:p>
          <a:p>
            <a:pPr lvl="2"/>
            <a:r>
              <a:rPr lang="en-US" dirty="0"/>
              <a:t>Not even directly connected to core</a:t>
            </a:r>
          </a:p>
          <a:p>
            <a:pPr lvl="1"/>
            <a:r>
              <a:rPr lang="en-US" dirty="0"/>
              <a:t>Good additions:  </a:t>
            </a:r>
            <a:r>
              <a:rPr lang="en-US" b="0" dirty="0"/>
              <a:t>Weird extended knight that attacks and defends in different ways.  Limited ability to see what you are attacking and defending and where enemy pieces are.  Capturing certain locations provides resources usable to extend piece movement.</a:t>
            </a:r>
          </a:p>
          <a:p>
            <a:pPr lvl="2"/>
            <a:r>
              <a:rPr lang="en-US" dirty="0"/>
              <a:t>Change how you think about control and attack</a:t>
            </a:r>
          </a:p>
          <a:p>
            <a:pPr lvl="2"/>
            <a:r>
              <a:rPr lang="en-US" dirty="0"/>
              <a:t>Reuse rules of movement and attack</a:t>
            </a:r>
          </a:p>
          <a:p>
            <a:pPr lvl="2"/>
            <a:r>
              <a:rPr lang="en-US" dirty="0"/>
              <a:t>Main focus still on maneuver, control, and king capture</a:t>
            </a:r>
          </a:p>
          <a:p>
            <a:r>
              <a:rPr lang="en-US" dirty="0"/>
              <a:t>Mario:</a:t>
            </a:r>
            <a:r>
              <a:rPr lang="en-US" b="0" dirty="0"/>
              <a:t> jumping to maneuver through tight spaces</a:t>
            </a:r>
          </a:p>
          <a:p>
            <a:pPr lvl="1"/>
            <a:r>
              <a:rPr lang="en-US" dirty="0"/>
              <a:t>Tail</a:t>
            </a:r>
            <a:r>
              <a:rPr lang="en-US" b="0" dirty="0"/>
              <a:t> = good. Getting </a:t>
            </a:r>
            <a:r>
              <a:rPr lang="en-US" dirty="0"/>
              <a:t>big</a:t>
            </a:r>
            <a:r>
              <a:rPr lang="en-US" b="0" dirty="0"/>
              <a:t> to have more health = good.</a:t>
            </a:r>
          </a:p>
          <a:p>
            <a:pPr lvl="1"/>
            <a:r>
              <a:rPr lang="en-US" dirty="0"/>
              <a:t>Fireballs</a:t>
            </a:r>
            <a:r>
              <a:rPr lang="en-US" b="0" dirty="0"/>
              <a:t> = bad.  Better if you had to </a:t>
            </a:r>
            <a:r>
              <a:rPr lang="en-US" dirty="0"/>
              <a:t>jump to fireball</a:t>
            </a:r>
            <a:r>
              <a:rPr lang="en-US" b="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2727" y="4191000"/>
            <a:ext cx="1981369" cy="1981369"/>
          </a:xfrm>
          <a:prstGeom prst="rect">
            <a:avLst/>
          </a:prstGeom>
        </p:spPr>
      </p:pic>
      <p:sp>
        <p:nvSpPr>
          <p:cNvPr id="6" name="Rectangle 5"/>
          <p:cNvSpPr/>
          <p:nvPr/>
        </p:nvSpPr>
        <p:spPr>
          <a:xfrm>
            <a:off x="4757186" y="6527884"/>
            <a:ext cx="2244525" cy="253916"/>
          </a:xfrm>
          <a:prstGeom prst="rect">
            <a:avLst/>
          </a:prstGeom>
        </p:spPr>
        <p:txBody>
          <a:bodyPr wrap="none">
            <a:spAutoFit/>
          </a:bodyPr>
          <a:lstStyle/>
          <a:p>
            <a:r>
              <a:rPr lang="en-US" sz="1050" dirty="0"/>
              <a:t>Images = publicdomainvectors.org</a:t>
            </a:r>
          </a:p>
        </p:txBody>
      </p:sp>
    </p:spTree>
    <p:extLst>
      <p:ext uri="{BB962C8B-B14F-4D97-AF65-F5344CB8AC3E}">
        <p14:creationId xmlns:p14="http://schemas.microsoft.com/office/powerpoint/2010/main" val="1556539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Rapid-Play Serious Games</a:t>
            </a:r>
            <a:br>
              <a:rPr lang="en-US" dirty="0"/>
            </a:br>
            <a:r>
              <a:rPr lang="en-US" dirty="0"/>
              <a:t>Benefits</a:t>
            </a:r>
          </a:p>
        </p:txBody>
      </p:sp>
      <p:sp>
        <p:nvSpPr>
          <p:cNvPr id="3" name="Content Placeholder 2"/>
          <p:cNvSpPr>
            <a:spLocks noGrp="1"/>
          </p:cNvSpPr>
          <p:nvPr>
            <p:ph idx="1"/>
          </p:nvPr>
        </p:nvSpPr>
        <p:spPr>
          <a:xfrm>
            <a:off x="633819" y="1295400"/>
            <a:ext cx="10921187" cy="4953000"/>
          </a:xfrm>
        </p:spPr>
        <p:txBody>
          <a:bodyPr/>
          <a:lstStyle/>
          <a:p>
            <a:pPr lvl="0"/>
            <a:r>
              <a:rPr lang="en-US" dirty="0"/>
              <a:t>Immediate feedback </a:t>
            </a:r>
            <a:r>
              <a:rPr lang="en-US" b="0" dirty="0"/>
              <a:t>and support of a try-fail-retry pattern of content exploration.</a:t>
            </a:r>
          </a:p>
          <a:p>
            <a:pPr lvl="3"/>
            <a:endParaRPr lang="en-US" b="0" dirty="0"/>
          </a:p>
          <a:p>
            <a:pPr lvl="0"/>
            <a:r>
              <a:rPr lang="en-US" dirty="0"/>
              <a:t>Repeated exposure </a:t>
            </a:r>
            <a:r>
              <a:rPr lang="en-US" b="0" dirty="0"/>
              <a:t>to improve retention and build mental models of the tradeoff space.</a:t>
            </a:r>
          </a:p>
          <a:p>
            <a:pPr lvl="3"/>
            <a:endParaRPr lang="en-US" b="0" dirty="0"/>
          </a:p>
          <a:p>
            <a:pPr lvl="0"/>
            <a:r>
              <a:rPr lang="en-US" dirty="0"/>
              <a:t>Training on rare, costly, and dangerous </a:t>
            </a:r>
            <a:r>
              <a:rPr lang="en-US" b="0" dirty="0"/>
              <a:t>events that offer inadequate or unsafe opportunities for field experience.</a:t>
            </a:r>
          </a:p>
          <a:p>
            <a:pPr lvl="3"/>
            <a:endParaRPr lang="en-US" dirty="0"/>
          </a:p>
          <a:p>
            <a:pPr lvl="0"/>
            <a:r>
              <a:rPr lang="en-US" dirty="0"/>
              <a:t>Exposure to a wide variety of scenarios</a:t>
            </a:r>
            <a:r>
              <a:rPr lang="en-US" b="0" dirty="0"/>
              <a:t>, putting similar decision points in different contexts, thereby requiring different responses and pursuit of variable priorities.</a:t>
            </a:r>
          </a:p>
          <a:p>
            <a:pPr lvl="3"/>
            <a:endParaRPr lang="en-US" b="0" dirty="0"/>
          </a:p>
          <a:p>
            <a:pPr lvl="0"/>
            <a:r>
              <a:rPr lang="en-US" dirty="0"/>
              <a:t>Collect quantitative performance data </a:t>
            </a:r>
            <a:r>
              <a:rPr lang="en-US" b="0" dirty="0"/>
              <a:t>to help instructors assess the needs of individual students or of the broader curriculum.</a:t>
            </a:r>
          </a:p>
          <a:p>
            <a:pPr lvl="3"/>
            <a:endParaRPr lang="en-US" b="0" dirty="0"/>
          </a:p>
          <a:p>
            <a:pPr lvl="0"/>
            <a:r>
              <a:rPr lang="en-US" dirty="0"/>
              <a:t>Increased engagement </a:t>
            </a:r>
            <a:r>
              <a:rPr lang="en-US" b="0" dirty="0"/>
              <a:t>by embedding abstraction lessons into concrete scenarios.</a:t>
            </a:r>
          </a:p>
          <a:p>
            <a:pPr lvl="1"/>
            <a:endParaRPr lang="en-US" dirty="0"/>
          </a:p>
        </p:txBody>
      </p:sp>
    </p:spTree>
    <p:extLst>
      <p:ext uri="{BB962C8B-B14F-4D97-AF65-F5344CB8AC3E}">
        <p14:creationId xmlns:p14="http://schemas.microsoft.com/office/powerpoint/2010/main" val="928867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11:</a:t>
            </a:r>
            <a:br>
              <a:rPr lang="en-US" dirty="0"/>
            </a:br>
            <a:r>
              <a:rPr lang="en-US" dirty="0"/>
              <a:t>Identify a Core Mechanic or Unifying Principle</a:t>
            </a:r>
          </a:p>
        </p:txBody>
      </p:sp>
      <p:sp>
        <p:nvSpPr>
          <p:cNvPr id="3" name="Content Placeholder 2"/>
          <p:cNvSpPr>
            <a:spLocks noGrp="1"/>
          </p:cNvSpPr>
          <p:nvPr>
            <p:ph idx="1"/>
          </p:nvPr>
        </p:nvSpPr>
        <p:spPr>
          <a:xfrm>
            <a:off x="633819" y="1289304"/>
            <a:ext cx="10921187" cy="2673096"/>
          </a:xfrm>
        </p:spPr>
        <p:txBody>
          <a:bodyPr/>
          <a:lstStyle/>
          <a:p>
            <a:r>
              <a:rPr lang="en-US" dirty="0"/>
              <a:t>A core dynamic can also work</a:t>
            </a:r>
          </a:p>
          <a:p>
            <a:r>
              <a:rPr lang="en-US" dirty="0"/>
              <a:t>A narrative theme can also work</a:t>
            </a:r>
          </a:p>
          <a:p>
            <a:r>
              <a:rPr lang="en-US" dirty="0"/>
              <a:t>Identify single point of cohesion that ties together your pieces and justifies their existence and the millions of tiny design decisions along the way</a:t>
            </a:r>
          </a:p>
          <a:p>
            <a:r>
              <a:rPr lang="en-US" dirty="0"/>
              <a:t>Read Burgun, but don’t necessarily believe everything he says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612" y="3293219"/>
            <a:ext cx="1981200" cy="2968826"/>
          </a:xfrm>
          <a:prstGeom prst="rect">
            <a:avLst/>
          </a:prstGeom>
        </p:spPr>
      </p:pic>
      <p:sp>
        <p:nvSpPr>
          <p:cNvPr id="6" name="Rectangle 5"/>
          <p:cNvSpPr/>
          <p:nvPr/>
        </p:nvSpPr>
        <p:spPr>
          <a:xfrm>
            <a:off x="4096447" y="6510108"/>
            <a:ext cx="2696572" cy="276999"/>
          </a:xfrm>
          <a:prstGeom prst="rect">
            <a:avLst/>
          </a:prstGeom>
        </p:spPr>
        <p:txBody>
          <a:bodyPr wrap="none">
            <a:spAutoFit/>
          </a:bodyPr>
          <a:lstStyle/>
          <a:p>
            <a:r>
              <a:rPr lang="en-US" sz="1200" i="1" dirty="0"/>
              <a:t>book image = covered under fair use</a:t>
            </a:r>
          </a:p>
        </p:txBody>
      </p:sp>
    </p:spTree>
    <p:extLst>
      <p:ext uri="{BB962C8B-B14F-4D97-AF65-F5344CB8AC3E}">
        <p14:creationId xmlns:p14="http://schemas.microsoft.com/office/powerpoint/2010/main" val="697339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ZoF</a:t>
            </a:r>
            <a:endParaRPr lang="en-US" dirty="0"/>
          </a:p>
        </p:txBody>
      </p:sp>
      <p:sp>
        <p:nvSpPr>
          <p:cNvPr id="3" name="Content Placeholder 2"/>
          <p:cNvSpPr>
            <a:spLocks noGrp="1"/>
          </p:cNvSpPr>
          <p:nvPr>
            <p:ph idx="1"/>
          </p:nvPr>
        </p:nvSpPr>
        <p:spPr>
          <a:xfrm>
            <a:off x="760412" y="1523999"/>
            <a:ext cx="10921187" cy="4447329"/>
          </a:xfrm>
        </p:spPr>
        <p:txBody>
          <a:bodyPr/>
          <a:lstStyle/>
          <a:p>
            <a:r>
              <a:rPr lang="en-US" dirty="0"/>
              <a:t>Some of these principles are embodied in </a:t>
            </a:r>
            <a:r>
              <a:rPr lang="en-US" dirty="0" err="1"/>
              <a:t>ZoF</a:t>
            </a:r>
            <a:endParaRPr lang="en-US" dirty="0"/>
          </a:p>
          <a:p>
            <a:pPr lvl="1"/>
            <a:r>
              <a:rPr lang="en-US" b="0" dirty="0"/>
              <a:t>Focus on Dilemmas</a:t>
            </a:r>
          </a:p>
          <a:p>
            <a:pPr lvl="1"/>
            <a:r>
              <a:rPr lang="en-US" b="0" dirty="0"/>
              <a:t>Stretch the Reality of Rarity, Transparency, Authority, and Restrictions</a:t>
            </a:r>
          </a:p>
          <a:p>
            <a:pPr lvl="1"/>
            <a:r>
              <a:rPr lang="en-US" b="0" dirty="0"/>
              <a:t>Alternate Shrink / Grow</a:t>
            </a:r>
          </a:p>
          <a:p>
            <a:pPr lvl="1"/>
            <a:r>
              <a:rPr lang="en-US" b="0" dirty="0"/>
              <a:t>A Healthy Disrespect for the Player</a:t>
            </a:r>
            <a:endParaRPr lang="en-US" dirty="0"/>
          </a:p>
          <a:p>
            <a:pPr lvl="1"/>
            <a:r>
              <a:rPr lang="en-US" b="0" dirty="0"/>
              <a:t>Identify a Core Mechanic or Unifying Principle</a:t>
            </a:r>
          </a:p>
          <a:p>
            <a:r>
              <a:rPr lang="en-US" dirty="0"/>
              <a:t>Some are conspicuously absent.  Wouldn’t it be a nice project to add them?</a:t>
            </a:r>
          </a:p>
          <a:p>
            <a:pPr lvl="1"/>
            <a:r>
              <a:rPr lang="en-US" b="0" dirty="0"/>
              <a:t>Include Multiple Scoring Criteria</a:t>
            </a:r>
          </a:p>
          <a:p>
            <a:pPr lvl="1"/>
            <a:r>
              <a:rPr lang="en-US" b="0" dirty="0"/>
              <a:t>Procedurally Generate Scenarios</a:t>
            </a:r>
          </a:p>
          <a:p>
            <a:pPr lvl="1"/>
            <a:r>
              <a:rPr lang="en-US" b="0" dirty="0"/>
              <a:t>Include Quiet Scenarios</a:t>
            </a:r>
          </a:p>
          <a:p>
            <a:pPr lvl="1"/>
            <a:r>
              <a:rPr lang="en-US" b="0" dirty="0"/>
              <a:t>Analyze Degenerate Strategies</a:t>
            </a:r>
          </a:p>
          <a:p>
            <a:pPr lvl="1"/>
            <a:r>
              <a:rPr lang="en-US" b="0" dirty="0"/>
              <a:t>Report Relative Scores</a:t>
            </a:r>
          </a:p>
          <a:p>
            <a:pPr lvl="1"/>
            <a:r>
              <a:rPr lang="en-US" b="0" dirty="0"/>
              <a:t>Build Player Decision Models</a:t>
            </a:r>
          </a:p>
        </p:txBody>
      </p:sp>
    </p:spTree>
    <p:extLst>
      <p:ext uri="{BB962C8B-B14F-4D97-AF65-F5344CB8AC3E}">
        <p14:creationId xmlns:p14="http://schemas.microsoft.com/office/powerpoint/2010/main" val="286388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a:t>
            </a:r>
          </a:p>
        </p:txBody>
      </p:sp>
      <p:sp>
        <p:nvSpPr>
          <p:cNvPr id="4" name="Rectangle 3"/>
          <p:cNvSpPr/>
          <p:nvPr/>
        </p:nvSpPr>
        <p:spPr>
          <a:xfrm>
            <a:off x="436562" y="2133600"/>
            <a:ext cx="11315700" cy="3046988"/>
          </a:xfrm>
          <a:prstGeom prst="rect">
            <a:avLst/>
          </a:prstGeom>
        </p:spPr>
        <p:txBody>
          <a:bodyPr wrap="square">
            <a:spAutoFit/>
          </a:bodyPr>
          <a:lstStyle/>
          <a:p>
            <a:r>
              <a:rPr lang="en-US" i="1" dirty="0"/>
              <a:t>“It's not wise to violate rules until you know how to observe them.”</a:t>
            </a:r>
          </a:p>
          <a:p>
            <a:r>
              <a:rPr lang="en-US" i="1" dirty="0"/>
              <a:t>    </a:t>
            </a:r>
            <a:r>
              <a:rPr lang="en-US" dirty="0"/>
              <a:t>–T. S. Eliot</a:t>
            </a:r>
          </a:p>
          <a:p>
            <a:endParaRPr lang="en-US" dirty="0"/>
          </a:p>
          <a:p>
            <a:endParaRPr lang="en-US" dirty="0"/>
          </a:p>
          <a:p>
            <a:endParaRPr lang="en-US" dirty="0"/>
          </a:p>
          <a:p>
            <a:r>
              <a:rPr lang="en-US" i="1" dirty="0"/>
              <a:t>“By all means break the rules, and break them beautifully, deliberately and well.”</a:t>
            </a:r>
          </a:p>
          <a:p>
            <a:r>
              <a:rPr lang="en-US" dirty="0"/>
              <a:t>    –Robert </a:t>
            </a:r>
            <a:r>
              <a:rPr lang="en-US" dirty="0" err="1"/>
              <a:t>Bringhurst</a:t>
            </a:r>
            <a:endParaRPr lang="en-US" dirty="0"/>
          </a:p>
          <a:p>
            <a:endParaRPr lang="en-US" dirty="0"/>
          </a:p>
        </p:txBody>
      </p:sp>
    </p:spTree>
    <p:extLst>
      <p:ext uri="{BB962C8B-B14F-4D97-AF65-F5344CB8AC3E}">
        <p14:creationId xmlns:p14="http://schemas.microsoft.com/office/powerpoint/2010/main" val="1835373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Rapid-Play Serious Games</a:t>
            </a:r>
            <a:br>
              <a:rPr lang="en-US" dirty="0"/>
            </a:br>
            <a:r>
              <a:rPr lang="en-US" dirty="0"/>
              <a:t>Pitfalls</a:t>
            </a:r>
          </a:p>
        </p:txBody>
      </p:sp>
      <p:sp>
        <p:nvSpPr>
          <p:cNvPr id="3" name="Content Placeholder 2"/>
          <p:cNvSpPr>
            <a:spLocks noGrp="1"/>
          </p:cNvSpPr>
          <p:nvPr>
            <p:ph idx="1"/>
          </p:nvPr>
        </p:nvSpPr>
        <p:spPr/>
        <p:txBody>
          <a:bodyPr/>
          <a:lstStyle/>
          <a:p>
            <a:pPr lvl="0"/>
            <a:r>
              <a:rPr lang="en-US" dirty="0"/>
              <a:t>Quiz Pitfall.  </a:t>
            </a:r>
            <a:r>
              <a:rPr lang="en-US" b="0" dirty="0"/>
              <a:t>A digital game can devolve into a series of quiz questions, testing a student’s factual knowledge rather than serving as an interactive system to help them understand strategic implications, tradeoffs, and context.</a:t>
            </a:r>
          </a:p>
          <a:p>
            <a:pPr lvl="0"/>
            <a:r>
              <a:rPr lang="en-US" dirty="0"/>
              <a:t>Bloat Pitfall.  </a:t>
            </a:r>
            <a:r>
              <a:rPr lang="en-US" b="0" dirty="0"/>
              <a:t>It can be tempting to build a simulation of all facets of the environment in great detail, thereby burying the key lessons of the game, raising the cost of development of the game, and increasing the time commitment required by the student to complete the material.</a:t>
            </a:r>
          </a:p>
          <a:p>
            <a:pPr lvl="0"/>
            <a:r>
              <a:rPr lang="en-US" dirty="0"/>
              <a:t>Irrelevant Mechanics Pitfall.  </a:t>
            </a:r>
            <a:r>
              <a:rPr lang="en-US" b="0" dirty="0"/>
              <a:t>Gameplay mechanics from successful entertainment games and genres should not be included without considering whether they are necessary, whether they support the core learning objective, or assuming that imitating superficial properties of successful games will lead to effective outcomes.</a:t>
            </a:r>
          </a:p>
          <a:p>
            <a:pPr lvl="0"/>
            <a:r>
              <a:rPr lang="en-US" dirty="0"/>
              <a:t>Silver Bullet Pitfall.  </a:t>
            </a:r>
            <a:r>
              <a:rPr lang="en-US" b="0" dirty="0"/>
              <a:t>When designing a serious game, one should critically assess which material should be conveyed via a digital game versus other instructional mediums – e.g. a short movie, a digital quiz, a case study or historical anecdote, a field exercise, a round table discussion, a presentation by a survivor, or a traditional classroom presentation by an expert.   Like any tool, serious games are not right for every job.</a:t>
            </a:r>
          </a:p>
        </p:txBody>
      </p:sp>
    </p:spTree>
    <p:extLst>
      <p:ext uri="{BB962C8B-B14F-4D97-AF65-F5344CB8AC3E}">
        <p14:creationId xmlns:p14="http://schemas.microsoft.com/office/powerpoint/2010/main" val="1256057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Rapid-Play Serious Games</a:t>
            </a:r>
            <a:br>
              <a:rPr lang="en-US" dirty="0"/>
            </a:br>
            <a:r>
              <a:rPr lang="en-US" dirty="0"/>
              <a:t>Pitfalls</a:t>
            </a:r>
          </a:p>
        </p:txBody>
      </p:sp>
      <p:sp>
        <p:nvSpPr>
          <p:cNvPr id="3" name="Content Placeholder 2"/>
          <p:cNvSpPr>
            <a:spLocks noGrp="1"/>
          </p:cNvSpPr>
          <p:nvPr>
            <p:ph idx="1"/>
          </p:nvPr>
        </p:nvSpPr>
        <p:spPr/>
        <p:txBody>
          <a:bodyPr/>
          <a:lstStyle/>
          <a:p>
            <a:pPr lvl="0"/>
            <a:r>
              <a:rPr lang="en-US" dirty="0"/>
              <a:t>Quiz Pitfall.  </a:t>
            </a:r>
            <a:r>
              <a:rPr lang="en-US" b="0" dirty="0"/>
              <a:t>A digital game can devolve into a series of quiz questions, testing a student’s factual knowledge rather than serving as an interactive system to help them understand strategic implications, tradeoffs, and context.</a:t>
            </a:r>
          </a:p>
          <a:p>
            <a:pPr lvl="0"/>
            <a:r>
              <a:rPr lang="en-US" dirty="0"/>
              <a:t>Bloat Pitfall.  </a:t>
            </a:r>
            <a:r>
              <a:rPr lang="en-US" b="0" dirty="0"/>
              <a:t>It can be tempting to build a simulation of all facets of the environment in great detail, thereby burying the key lessons of the game, raising the cost of development of the game, and increasing the time commitment required by the student to complete the material.</a:t>
            </a:r>
          </a:p>
          <a:p>
            <a:pPr lvl="0"/>
            <a:r>
              <a:rPr lang="en-US" dirty="0"/>
              <a:t>Irrelevant Mechanics Pitfall.  </a:t>
            </a:r>
            <a:r>
              <a:rPr lang="en-US" b="0" dirty="0"/>
              <a:t>Gameplay mechanics from successful entertainment games and genres should not be included without considering whether they are necessary, whether they support the core learning objective, or assuming that imitating superficial properties of successful games will lead to effective outcomes.</a:t>
            </a:r>
          </a:p>
          <a:p>
            <a:pPr lvl="0"/>
            <a:r>
              <a:rPr lang="en-US" dirty="0"/>
              <a:t>Silver Bullet Pitfall.  </a:t>
            </a:r>
            <a:r>
              <a:rPr lang="en-US" b="0" dirty="0"/>
              <a:t>When designing a serious game, one should critically assess which material should be conveyed via a digital game versus other instructional mediums – e.g. a short movie, a digital quiz, a case study or historical anecdote, a field exercise, a round table discussion, a presentation by a survivor, or a traditional classroom presentation by an expert.   Like any tool, serious games are not right for every job.</a:t>
            </a: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384103" y="1359584"/>
            <a:ext cx="7416640" cy="4327176"/>
          </a:xfrm>
          <a:prstGeom prst="rect">
            <a:avLst/>
          </a:prstGeom>
          <a:ln w="3175" cap="sq">
            <a:solidFill>
              <a:schemeClr val="tx1"/>
            </a:solidFill>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5" name="Rectangle 4"/>
          <p:cNvSpPr/>
          <p:nvPr/>
        </p:nvSpPr>
        <p:spPr>
          <a:xfrm>
            <a:off x="4757186" y="6527884"/>
            <a:ext cx="1627369" cy="253916"/>
          </a:xfrm>
          <a:prstGeom prst="rect">
            <a:avLst/>
          </a:prstGeom>
        </p:spPr>
        <p:txBody>
          <a:bodyPr wrap="none">
            <a:spAutoFit/>
          </a:bodyPr>
          <a:lstStyle/>
          <a:p>
            <a:r>
              <a:rPr lang="en-US" sz="1050" dirty="0"/>
              <a:t>Images = LL screenshot</a:t>
            </a:r>
          </a:p>
        </p:txBody>
      </p:sp>
      <p:sp>
        <p:nvSpPr>
          <p:cNvPr id="6" name="Rectangle 5"/>
          <p:cNvSpPr/>
          <p:nvPr/>
        </p:nvSpPr>
        <p:spPr bwMode="auto">
          <a:xfrm>
            <a:off x="872238" y="5076701"/>
            <a:ext cx="1524000" cy="304800"/>
          </a:xfrm>
          <a:prstGeom prst="rect">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Tree>
    <p:extLst>
      <p:ext uri="{BB962C8B-B14F-4D97-AF65-F5344CB8AC3E}">
        <p14:creationId xmlns:p14="http://schemas.microsoft.com/office/powerpoint/2010/main" val="660966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Techniques</a:t>
            </a:r>
          </a:p>
        </p:txBody>
      </p:sp>
      <p:sp>
        <p:nvSpPr>
          <p:cNvPr id="3" name="Content Placeholder 2"/>
          <p:cNvSpPr>
            <a:spLocks noGrp="1"/>
          </p:cNvSpPr>
          <p:nvPr>
            <p:ph idx="1"/>
          </p:nvPr>
        </p:nvSpPr>
        <p:spPr>
          <a:xfrm>
            <a:off x="836612" y="1295400"/>
            <a:ext cx="10921187" cy="4694116"/>
          </a:xfrm>
        </p:spPr>
        <p:txBody>
          <a:bodyPr/>
          <a:lstStyle/>
          <a:p>
            <a:pPr marL="0" indent="0">
              <a:buNone/>
            </a:pPr>
            <a:r>
              <a:rPr lang="en-US" dirty="0"/>
              <a:t>Technique 1:   Focus on Dilemmas</a:t>
            </a:r>
          </a:p>
          <a:p>
            <a:pPr marL="0" indent="0">
              <a:buNone/>
            </a:pPr>
            <a:r>
              <a:rPr lang="en-US" dirty="0"/>
              <a:t>Technique 2:   Include Multiple Scoring Criteria</a:t>
            </a:r>
          </a:p>
          <a:p>
            <a:pPr marL="0" indent="0">
              <a:buNone/>
            </a:pPr>
            <a:r>
              <a:rPr lang="en-US" dirty="0"/>
              <a:t>Technique 3:   Procedurally Generate Scenarios</a:t>
            </a:r>
          </a:p>
          <a:p>
            <a:pPr marL="0" indent="0">
              <a:buNone/>
            </a:pPr>
            <a:r>
              <a:rPr lang="en-US" dirty="0"/>
              <a:t>Technique 4:   Include Quiet Scenarios</a:t>
            </a:r>
          </a:p>
          <a:p>
            <a:pPr marL="0" indent="0">
              <a:buNone/>
            </a:pPr>
            <a:r>
              <a:rPr lang="en-US" dirty="0"/>
              <a:t>Technique 5:   Stretch the Reality of Rarity, Transparency, Authority, and Restrictions</a:t>
            </a:r>
          </a:p>
          <a:p>
            <a:pPr marL="0" indent="0">
              <a:buNone/>
            </a:pPr>
            <a:r>
              <a:rPr lang="en-US" dirty="0"/>
              <a:t>Technique 6:   Analyze Degenerate Strategies</a:t>
            </a:r>
          </a:p>
          <a:p>
            <a:pPr marL="0" indent="0">
              <a:buNone/>
            </a:pPr>
            <a:r>
              <a:rPr lang="en-US" dirty="0"/>
              <a:t>Technique 7:   Report Relative Scores</a:t>
            </a:r>
          </a:p>
          <a:p>
            <a:pPr marL="0" indent="0">
              <a:buNone/>
            </a:pPr>
            <a:r>
              <a:rPr lang="en-US" dirty="0"/>
              <a:t>Technique 8:   Build Player Decision Models</a:t>
            </a:r>
          </a:p>
          <a:p>
            <a:pPr marL="0" indent="0">
              <a:buNone/>
            </a:pPr>
            <a:r>
              <a:rPr lang="en-US" dirty="0"/>
              <a:t>Technique 9:   Alternate Shrink / Grow</a:t>
            </a:r>
          </a:p>
          <a:p>
            <a:pPr marL="0" indent="0">
              <a:buNone/>
            </a:pPr>
            <a:r>
              <a:rPr lang="en-US" dirty="0"/>
              <a:t>Technique 10: A Healthy Disrespect for the Player</a:t>
            </a:r>
          </a:p>
          <a:p>
            <a:pPr marL="0" indent="0">
              <a:buNone/>
            </a:pPr>
            <a:r>
              <a:rPr lang="en-US" dirty="0"/>
              <a:t>Technique 11: Identify a Core Mechanic or Unifying Principle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2812" y="4114800"/>
            <a:ext cx="3328298" cy="1790604"/>
          </a:xfrm>
          <a:prstGeom prst="rect">
            <a:avLst/>
          </a:prstGeom>
          <a:ln>
            <a:solidFill>
              <a:schemeClr val="tx1"/>
            </a:solidFill>
          </a:ln>
        </p:spPr>
      </p:pic>
      <p:sp>
        <p:nvSpPr>
          <p:cNvPr id="5" name="Rectangle 4"/>
          <p:cNvSpPr/>
          <p:nvPr/>
        </p:nvSpPr>
        <p:spPr>
          <a:xfrm>
            <a:off x="4757186" y="6527884"/>
            <a:ext cx="1337226" cy="253916"/>
          </a:xfrm>
          <a:prstGeom prst="rect">
            <a:avLst/>
          </a:prstGeom>
        </p:spPr>
        <p:txBody>
          <a:bodyPr wrap="none">
            <a:spAutoFit/>
          </a:bodyPr>
          <a:lstStyle/>
          <a:p>
            <a:r>
              <a:rPr lang="en-US" sz="1050" dirty="0"/>
              <a:t>Images = </a:t>
            </a:r>
            <a:r>
              <a:rPr lang="en-US" sz="1050" dirty="0" err="1"/>
              <a:t>wikipedia</a:t>
            </a:r>
            <a:endParaRPr lang="en-US" sz="1050" dirty="0"/>
          </a:p>
        </p:txBody>
      </p:sp>
    </p:spTree>
    <p:extLst>
      <p:ext uri="{BB962C8B-B14F-4D97-AF65-F5344CB8AC3E}">
        <p14:creationId xmlns:p14="http://schemas.microsoft.com/office/powerpoint/2010/main" val="1910763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1: Focus on Dilemmas</a:t>
            </a:r>
          </a:p>
        </p:txBody>
      </p:sp>
      <p:sp>
        <p:nvSpPr>
          <p:cNvPr id="4" name="Rectangle 3"/>
          <p:cNvSpPr/>
          <p:nvPr/>
        </p:nvSpPr>
        <p:spPr>
          <a:xfrm>
            <a:off x="1255449" y="1828800"/>
            <a:ext cx="9677400" cy="3046988"/>
          </a:xfrm>
          <a:prstGeom prst="rect">
            <a:avLst/>
          </a:prstGeom>
        </p:spPr>
        <p:txBody>
          <a:bodyPr wrap="square">
            <a:spAutoFit/>
          </a:bodyPr>
          <a:lstStyle/>
          <a:p>
            <a:r>
              <a:rPr lang="en-US" dirty="0"/>
              <a:t>A </a:t>
            </a:r>
            <a:r>
              <a:rPr lang="en-US" b="1" dirty="0"/>
              <a:t>dilemma</a:t>
            </a:r>
            <a:r>
              <a:rPr lang="en-US" dirty="0"/>
              <a:t> is a decision or set of related decisions that has no correct answers in isolation, but which directly affects critical mission outcomes and thus has a best answer in context.</a:t>
            </a:r>
          </a:p>
          <a:p>
            <a:endParaRPr lang="en-US" dirty="0"/>
          </a:p>
          <a:p>
            <a:r>
              <a:rPr lang="en-US" dirty="0"/>
              <a:t>A </a:t>
            </a:r>
            <a:r>
              <a:rPr lang="en-US" b="1" dirty="0"/>
              <a:t>decision</a:t>
            </a:r>
            <a:r>
              <a:rPr lang="en-US" dirty="0"/>
              <a:t> might be a </a:t>
            </a:r>
            <a:r>
              <a:rPr lang="en-US" b="1" dirty="0"/>
              <a:t>dilemma</a:t>
            </a:r>
            <a:r>
              <a:rPr lang="en-US" dirty="0"/>
              <a:t> because there are high consequences for getting it wrong, because time and information are insufficient to predict all consequences, or because the best decision is highly dependent on shifting priorities and context. </a:t>
            </a:r>
          </a:p>
        </p:txBody>
      </p:sp>
    </p:spTree>
    <p:extLst>
      <p:ext uri="{BB962C8B-B14F-4D97-AF65-F5344CB8AC3E}">
        <p14:creationId xmlns:p14="http://schemas.microsoft.com/office/powerpoint/2010/main" val="2323451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1: Focus on Dilemmas</a:t>
            </a:r>
          </a:p>
        </p:txBody>
      </p:sp>
      <p:sp>
        <p:nvSpPr>
          <p:cNvPr id="3" name="Content Placeholder 2"/>
          <p:cNvSpPr>
            <a:spLocks noGrp="1"/>
          </p:cNvSpPr>
          <p:nvPr>
            <p:ph idx="1"/>
          </p:nvPr>
        </p:nvSpPr>
        <p:spPr/>
        <p:txBody>
          <a:bodyPr/>
          <a:lstStyle/>
          <a:p>
            <a:pPr lvl="0"/>
            <a:r>
              <a:rPr lang="en-US" dirty="0"/>
              <a:t>Dilemmas</a:t>
            </a:r>
          </a:p>
          <a:p>
            <a:pPr lvl="1"/>
            <a:r>
              <a:rPr lang="en-US" b="0" dirty="0"/>
              <a:t>Whether to evacuate a population center when a hurricane forecast and projected path are still uncertain.</a:t>
            </a:r>
          </a:p>
          <a:p>
            <a:pPr lvl="1"/>
            <a:r>
              <a:rPr lang="en-US" b="0" dirty="0"/>
              <a:t>Whether to proactively deploy national stockpiles in response to a potential infectious outbreak prior to confirmation of the event.</a:t>
            </a:r>
          </a:p>
          <a:p>
            <a:pPr lvl="1"/>
            <a:r>
              <a:rPr lang="en-US" b="0" dirty="0"/>
              <a:t>Whether to allocate limited resources towards immediate lifesaving or evacuation preparation.</a:t>
            </a:r>
          </a:p>
          <a:p>
            <a:pPr lvl="1"/>
            <a:r>
              <a:rPr lang="en-US" b="0" dirty="0"/>
              <a:t>Whether to push back against a collaborating organization that is behaving sub-optimally or support their approach to maintain cohesion and trust.</a:t>
            </a:r>
          </a:p>
          <a:p>
            <a:pPr lvl="0"/>
            <a:r>
              <a:rPr lang="en-US" dirty="0"/>
              <a:t>Quiz Questions</a:t>
            </a:r>
          </a:p>
          <a:p>
            <a:pPr lvl="1"/>
            <a:r>
              <a:rPr lang="en-US" b="0" dirty="0"/>
              <a:t>Which hurricane forecast tool provides the most accurate forecasts at a given time horizon.</a:t>
            </a:r>
          </a:p>
          <a:p>
            <a:pPr lvl="1"/>
            <a:r>
              <a:rPr lang="en-US" b="0" dirty="0"/>
              <a:t>How to select an optimal evacuation route or how to optimize a distribution network.</a:t>
            </a:r>
          </a:p>
          <a:p>
            <a:pPr lvl="1"/>
            <a:r>
              <a:rPr lang="en-US" b="0" dirty="0"/>
              <a:t>What doctrine says to prioritize in a given situation.</a:t>
            </a:r>
          </a:p>
          <a:p>
            <a:pPr lvl="1"/>
            <a:r>
              <a:rPr lang="en-US" b="0" dirty="0"/>
              <a:t>The legal and procedural steps to establish collaborations with other organizations.</a:t>
            </a:r>
          </a:p>
          <a:p>
            <a:endParaRPr lang="en-US" dirty="0"/>
          </a:p>
        </p:txBody>
      </p:sp>
      <p:grpSp>
        <p:nvGrpSpPr>
          <p:cNvPr id="11" name="Group 10"/>
          <p:cNvGrpSpPr/>
          <p:nvPr/>
        </p:nvGrpSpPr>
        <p:grpSpPr>
          <a:xfrm>
            <a:off x="798408" y="1221407"/>
            <a:ext cx="11139810" cy="5346348"/>
            <a:chOff x="798408" y="1221407"/>
            <a:chExt cx="11139810" cy="5346348"/>
          </a:xfrm>
        </p:grpSpPr>
        <p:sp>
          <p:nvSpPr>
            <p:cNvPr id="4" name="Rectangle 3"/>
            <p:cNvSpPr/>
            <p:nvPr/>
          </p:nvSpPr>
          <p:spPr bwMode="auto">
            <a:xfrm>
              <a:off x="798408" y="1600200"/>
              <a:ext cx="10794594" cy="2133600"/>
            </a:xfrm>
            <a:prstGeom prst="rect">
              <a:avLst/>
            </a:prstGeom>
            <a:solidFill>
              <a:schemeClr val="bg1">
                <a:lumMod val="95000"/>
              </a:schemeClr>
            </a:solidFill>
            <a:ln w="12700" cap="flat" cmpd="sng" algn="ctr">
              <a:solidFill>
                <a:schemeClr val="bg1">
                  <a:lumMod val="9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sp>
          <p:nvSpPr>
            <p:cNvPr id="5" name="Rectangle 4"/>
            <p:cNvSpPr/>
            <p:nvPr/>
          </p:nvSpPr>
          <p:spPr bwMode="auto">
            <a:xfrm>
              <a:off x="798408" y="4108704"/>
              <a:ext cx="10794594" cy="2133600"/>
            </a:xfrm>
            <a:prstGeom prst="rect">
              <a:avLst/>
            </a:prstGeom>
            <a:solidFill>
              <a:schemeClr val="bg1">
                <a:lumMod val="95000"/>
              </a:schemeClr>
            </a:solidFill>
            <a:ln w="12700" cap="flat" cmpd="sng" algn="ctr">
              <a:solidFill>
                <a:schemeClr val="bg1">
                  <a:lumMod val="95000"/>
                </a:schemeClr>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110" charset="0"/>
              </a:endParaRPr>
            </a:p>
          </p:txBody>
        </p:sp>
        <p:pic>
          <p:nvPicPr>
            <p:cNvPr id="7" name="Picture 3"/>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3175114" y="3304872"/>
              <a:ext cx="5424602" cy="3262883"/>
            </a:xfrm>
            <a:prstGeom prst="rect">
              <a:avLst/>
            </a:prstGeom>
            <a:noFill/>
            <a:ln w="317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3945" y="1221407"/>
              <a:ext cx="4613000" cy="3067825"/>
            </a:xfrm>
            <a:prstGeom prst="rect">
              <a:avLst/>
            </a:prstGeom>
            <a:noFill/>
            <a:ln>
              <a:solidFill>
                <a:schemeClr val="tx1"/>
              </a:solidFill>
            </a:ln>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0445" y="3562428"/>
              <a:ext cx="2747773" cy="2747773"/>
            </a:xfrm>
            <a:prstGeom prst="rect">
              <a:avLst/>
            </a:prstGeom>
            <a:noFill/>
            <a:ln>
              <a:solidFill>
                <a:schemeClr val="tx1"/>
              </a:solidFill>
            </a:ln>
          </p:spPr>
        </p:pic>
      </p:grpSp>
      <p:sp>
        <p:nvSpPr>
          <p:cNvPr id="12" name="Rectangle 11"/>
          <p:cNvSpPr/>
          <p:nvPr/>
        </p:nvSpPr>
        <p:spPr>
          <a:xfrm>
            <a:off x="3213110" y="6634248"/>
            <a:ext cx="4352474" cy="253916"/>
          </a:xfrm>
          <a:prstGeom prst="rect">
            <a:avLst/>
          </a:prstGeom>
        </p:spPr>
        <p:txBody>
          <a:bodyPr wrap="none">
            <a:spAutoFit/>
          </a:bodyPr>
          <a:lstStyle/>
          <a:p>
            <a:r>
              <a:rPr lang="en-US" sz="1050" dirty="0"/>
              <a:t>Images = from LL screenshot; themostimportantnews.com; nysufc.org</a:t>
            </a:r>
          </a:p>
        </p:txBody>
      </p:sp>
    </p:spTree>
    <p:extLst>
      <p:ext uri="{BB962C8B-B14F-4D97-AF65-F5344CB8AC3E}">
        <p14:creationId xmlns:p14="http://schemas.microsoft.com/office/powerpoint/2010/main" val="4098978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 1: Focus on Dilemmas</a:t>
            </a:r>
          </a:p>
        </p:txBody>
      </p:sp>
      <p:sp>
        <p:nvSpPr>
          <p:cNvPr id="3" name="Content Placeholder 2"/>
          <p:cNvSpPr>
            <a:spLocks noGrp="1"/>
          </p:cNvSpPr>
          <p:nvPr>
            <p:ph idx="1"/>
          </p:nvPr>
        </p:nvSpPr>
        <p:spPr/>
        <p:txBody>
          <a:bodyPr/>
          <a:lstStyle/>
          <a:p>
            <a:pPr lvl="0"/>
            <a:r>
              <a:rPr lang="en-US" dirty="0"/>
              <a:t>Dilemmas</a:t>
            </a:r>
          </a:p>
          <a:p>
            <a:pPr lvl="1"/>
            <a:r>
              <a:rPr lang="en-US" b="0" dirty="0"/>
              <a:t>Whether to evacuate a population center when a hurricane forecast and projected path are still uncertain.</a:t>
            </a:r>
          </a:p>
          <a:p>
            <a:pPr lvl="1"/>
            <a:r>
              <a:rPr lang="en-US" b="0" dirty="0"/>
              <a:t>Whether to proactively deploy national stockpiles in response to a potential infectious outbreak prior to confirmation of the event.</a:t>
            </a:r>
          </a:p>
          <a:p>
            <a:pPr lvl="1"/>
            <a:r>
              <a:rPr lang="en-US" b="0" dirty="0"/>
              <a:t>Whether to allocate limited resources towards immediate lifesaving or evacuation preparation.</a:t>
            </a:r>
          </a:p>
          <a:p>
            <a:pPr lvl="1"/>
            <a:r>
              <a:rPr lang="en-US" b="0" dirty="0"/>
              <a:t>Whether to push back against a collaborating organization that is behaving sub-optimally or support their approach to maintain cohesion and trust.</a:t>
            </a:r>
          </a:p>
          <a:p>
            <a:pPr lvl="0"/>
            <a:r>
              <a:rPr lang="en-US" dirty="0"/>
              <a:t>Quiz Questions</a:t>
            </a:r>
          </a:p>
          <a:p>
            <a:pPr lvl="1"/>
            <a:r>
              <a:rPr lang="en-US" b="0" dirty="0"/>
              <a:t>Which hurricane forecast tool provides the most accurate forecasts at a given time horizon.</a:t>
            </a:r>
          </a:p>
          <a:p>
            <a:pPr lvl="1"/>
            <a:r>
              <a:rPr lang="en-US" b="0" dirty="0"/>
              <a:t>How to select an optimal evacuation route or how to optimize a distribution network.</a:t>
            </a:r>
          </a:p>
          <a:p>
            <a:pPr lvl="1"/>
            <a:r>
              <a:rPr lang="en-US" b="0" dirty="0"/>
              <a:t>What doctrine says to prioritize in a given situation.</a:t>
            </a:r>
          </a:p>
          <a:p>
            <a:pPr lvl="1"/>
            <a:r>
              <a:rPr lang="en-US" b="0" dirty="0"/>
              <a:t>The legal and procedural steps to establish collaborations with other organizations.</a:t>
            </a:r>
          </a:p>
          <a:p>
            <a:endParaRPr lang="en-US" dirty="0"/>
          </a:p>
        </p:txBody>
      </p:sp>
      <p:sp>
        <p:nvSpPr>
          <p:cNvPr id="12" name="Rectangle 11"/>
          <p:cNvSpPr/>
          <p:nvPr/>
        </p:nvSpPr>
        <p:spPr>
          <a:xfrm>
            <a:off x="3213110" y="6634248"/>
            <a:ext cx="4352474" cy="253916"/>
          </a:xfrm>
          <a:prstGeom prst="rect">
            <a:avLst/>
          </a:prstGeom>
        </p:spPr>
        <p:txBody>
          <a:bodyPr wrap="none">
            <a:spAutoFit/>
          </a:bodyPr>
          <a:lstStyle/>
          <a:p>
            <a:r>
              <a:rPr lang="en-US" sz="1050" dirty="0"/>
              <a:t>Images = from LL screenshot; themostimportantnews.com; nysufc.org</a:t>
            </a:r>
          </a:p>
        </p:txBody>
      </p:sp>
    </p:spTree>
    <p:extLst>
      <p:ext uri="{BB962C8B-B14F-4D97-AF65-F5344CB8AC3E}">
        <p14:creationId xmlns:p14="http://schemas.microsoft.com/office/powerpoint/2010/main" val="1868608510"/>
      </p:ext>
    </p:extLst>
  </p:cSld>
  <p:clrMapOvr>
    <a:masterClrMapping/>
  </p:clrMapOvr>
</p:sld>
</file>

<file path=ppt/theme/theme1.xml><?xml version="1.0" encoding="utf-8"?>
<a:theme xmlns:a="http://schemas.openxmlformats.org/drawingml/2006/main" name="Lincoln_2012_v16x9">
  <a:themeElements>
    <a:clrScheme name="Custom 1 1">
      <a:dk1>
        <a:srgbClr val="000000"/>
      </a:dk1>
      <a:lt1>
        <a:srgbClr val="FFFFFF"/>
      </a:lt1>
      <a:dk2>
        <a:srgbClr val="000000"/>
      </a:dk2>
      <a:lt2>
        <a:srgbClr val="919191"/>
      </a:lt2>
      <a:accent1>
        <a:srgbClr val="618FFD"/>
      </a:accent1>
      <a:accent2>
        <a:srgbClr val="00AE00"/>
      </a:accent2>
      <a:accent3>
        <a:srgbClr val="FFFFFF"/>
      </a:accent3>
      <a:accent4>
        <a:srgbClr val="003767"/>
      </a:accent4>
      <a:accent5>
        <a:srgbClr val="D2DCF2"/>
      </a:accent5>
      <a:accent6>
        <a:srgbClr val="009D00"/>
      </a:accent6>
      <a:hlink>
        <a:srgbClr val="FC0128"/>
      </a:hlink>
      <a:folHlink>
        <a:srgbClr val="CECECE"/>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400" b="1" i="0" u="none" strike="noStrike" cap="none" normalizeH="0" baseline="0" dirty="0" smtClean="0">
            <a:ln>
              <a:noFill/>
            </a:ln>
            <a:solidFill>
              <a:schemeClr val="tx1"/>
            </a:solidFill>
            <a:effectLst/>
            <a:latin typeface="Arial" pitchFamily="-110" charset="0"/>
          </a:defRPr>
        </a:defPPr>
      </a:lstStyle>
    </a:spDef>
    <a:lnDef>
      <a:spPr bwMode="auto">
        <a:solidFill>
          <a:schemeClr val="accent1"/>
        </a:solidFill>
        <a:ln w="12700" cap="flat" cmpd="sng" algn="ctr">
          <a:solidFill>
            <a:schemeClr val="tx1"/>
          </a:solidFill>
          <a:prstDash val="solid"/>
          <a:round/>
          <a:headEnd type="none" w="sm" len="sm"/>
          <a:tailEnd type="none" w="sm" len="sm"/>
        </a:ln>
        <a:effectLst/>
      </a:spPr>
      <a:bodyPr/>
      <a:lstStyle/>
    </a:lnDef>
    <a:txDef>
      <a:spPr>
        <a:noFill/>
      </a:spPr>
      <a:bodyPr wrap="square" rtlCol="0">
        <a:spAutoFit/>
      </a:bodyPr>
      <a:lstStyle>
        <a:defPPr algn="ctr">
          <a:defRPr sz="1400" b="1" dirty="0"/>
        </a:defPPr>
      </a:lstStyle>
    </a:txDef>
  </a:objectDefaults>
  <a:extraClrSchemeLst>
    <a:extraClrScheme>
      <a:clrScheme name="Office Them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Lincoln_2012_v16x9</Template>
  <TotalTime>1930</TotalTime>
  <Pages>1</Pages>
  <Words>5183</Words>
  <Application>Microsoft Office PowerPoint</Application>
  <PresentationFormat>Custom</PresentationFormat>
  <Paragraphs>330</Paragraphs>
  <Slides>32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ＭＳ Ｐゴシック</vt:lpstr>
      <vt:lpstr>Arial</vt:lpstr>
      <vt:lpstr>Times New Roman</vt:lpstr>
      <vt:lpstr>Wingdings</vt:lpstr>
      <vt:lpstr>Lincoln_2012_v16x9</vt:lpstr>
      <vt:lpstr>PowerPoint Presentation</vt:lpstr>
      <vt:lpstr>Rapid-Play Serious Games Characteristics</vt:lpstr>
      <vt:lpstr>Rapid-Play Serious Games Benefits</vt:lpstr>
      <vt:lpstr>Rapid-Play Serious Games Pitfalls</vt:lpstr>
      <vt:lpstr>Rapid-Play Serious Games Pitfalls</vt:lpstr>
      <vt:lpstr>Techniques</vt:lpstr>
      <vt:lpstr>Technique 1: Focus on Dilemmas</vt:lpstr>
      <vt:lpstr>Technique 1: Focus on Dilemmas</vt:lpstr>
      <vt:lpstr>Technique 1: Focus on Dilemmas</vt:lpstr>
      <vt:lpstr>Technique 2: Include Multiple Scoring Criteria</vt:lpstr>
      <vt:lpstr>Technique 2: Include Multiple Scoring Criteria</vt:lpstr>
      <vt:lpstr>Technique 2: Include Multiple Scoring Criteria</vt:lpstr>
      <vt:lpstr>Technique 3: Procedurally Generate Scenarios</vt:lpstr>
      <vt:lpstr>Technique 3: Procedurally Generate Scenarios</vt:lpstr>
      <vt:lpstr>Technique 4: Include Quiet Scenarios</vt:lpstr>
      <vt:lpstr>Technique 4: Include Quiet Scenarios</vt:lpstr>
      <vt:lpstr>Technique 5: Stretch the Reality of Rarity, Transparency, Authority, and Restrictions</vt:lpstr>
      <vt:lpstr>Technique 6: Analyze Degenerate Strategies</vt:lpstr>
      <vt:lpstr>Technique 6: Analyze Degenerate Strategies</vt:lpstr>
      <vt:lpstr>Technique 6: Analyze Degenerate Strategies</vt:lpstr>
      <vt:lpstr>Technique 7: Report Relative Scores</vt:lpstr>
      <vt:lpstr>Technique 8:  Build Player Decision Models</vt:lpstr>
      <vt:lpstr>Technique 8:  Build Player Decision Models</vt:lpstr>
      <vt:lpstr>Technique 9: Alternate Shrink / Grow</vt:lpstr>
      <vt:lpstr>Technique 9: Alternate Shrink / Grow</vt:lpstr>
      <vt:lpstr>Technique 10: A Healthy Disrespect for the Player</vt:lpstr>
      <vt:lpstr>Technique 10: A Healthy Disrespect for the Player</vt:lpstr>
      <vt:lpstr>Technique 11: Identify a Core Mechanic or Unifying Principle</vt:lpstr>
      <vt:lpstr>Technique 11: Identify a Core Mechanic or Unifying Principle</vt:lpstr>
      <vt:lpstr>Technique 11: Identify a Core Mechanic or Unifying Principle</vt:lpstr>
      <vt:lpstr>ZoF</vt:lpstr>
      <vt:lpstr>Rules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Joel Grimm</dc:creator>
  <cp:keywords/>
  <dc:description/>
  <cp:lastModifiedBy>Kurucar, Joel - 0441 - MITLL</cp:lastModifiedBy>
  <cp:revision>73</cp:revision>
  <cp:lastPrinted>2001-06-18T18:57:59Z</cp:lastPrinted>
  <dcterms:created xsi:type="dcterms:W3CDTF">2019-03-14T14:36:12Z</dcterms:created>
  <dcterms:modified xsi:type="dcterms:W3CDTF">2021-07-05T00:36:03Z</dcterms:modified>
  <cp:category/>
</cp:coreProperties>
</file>