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media/image8.jpg" ContentType="image/png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84" r:id="rId3"/>
    <p:sldId id="258" r:id="rId4"/>
    <p:sldId id="259" r:id="rId5"/>
    <p:sldId id="260" r:id="rId6"/>
    <p:sldId id="283" r:id="rId7"/>
    <p:sldId id="261" r:id="rId8"/>
    <p:sldId id="263" r:id="rId9"/>
    <p:sldId id="262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8" r:id="rId21"/>
    <p:sldId id="285" r:id="rId22"/>
    <p:sldId id="275" r:id="rId23"/>
    <p:sldId id="279" r:id="rId24"/>
    <p:sldId id="274" r:id="rId25"/>
    <p:sldId id="280" r:id="rId26"/>
    <p:sldId id="281" r:id="rId27"/>
    <p:sldId id="276" r:id="rId28"/>
    <p:sldId id="282" r:id="rId29"/>
    <p:sldId id="27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ali, Athreya - 0447 - MITLL" initials="MA-0-M" lastIdx="4" clrIdx="0">
    <p:extLst>
      <p:ext uri="{19B8F6BF-5375-455C-9EA6-DF929625EA0E}">
        <p15:presenceInfo xmlns:p15="http://schemas.microsoft.com/office/powerpoint/2012/main" userId="S-1-5-21-79350587-896414559-2662020867-1425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841" autoAdjust="0"/>
  </p:normalViewPr>
  <p:slideViewPr>
    <p:cSldViewPr snapToGrid="0">
      <p:cViewPr>
        <p:scale>
          <a:sx n="93" d="100"/>
          <a:sy n="93" d="100"/>
        </p:scale>
        <p:origin x="3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00:40:22.097" idx="2">
    <p:pos x="10" y="10"/>
    <p:text>Fill the whitespace!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00:57:39.509" idx="3">
    <p:pos x="7241" y="1444"/>
    <p:text>Replace photo. It's lame and cutoff on the bottom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09:58:40.058" idx="4">
    <p:pos x="10" y="10"/>
    <p:text>Add to this. It's not a versus, but  an AND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00:39:44.141" idx="1">
    <p:pos x="10" y="10"/>
    <p:text>May need to create second code review slide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7F8BA-A50D-4D36-8F1A-818EE20F656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E737F-5680-4882-9C06-C854A961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F1697-B1FD-4BA8-AF78-8F256EB6D420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110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7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Improved development speed is a result of good Agile practices, not the sole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737F-5680-4882-9C06-C854A96110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Typically, the</a:t>
            </a:r>
            <a:r>
              <a:rPr lang="en-US" baseline="0" dirty="0"/>
              <a:t> categories are To Do, In Progress, Code Review,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737F-5680-4882-9C06-C854A96110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(“When the app starts, a screen with my </a:t>
            </a:r>
            <a:r>
              <a:rPr lang="en-US" dirty="0" err="1"/>
              <a:t>todo</a:t>
            </a:r>
            <a:r>
              <a:rPr lang="en-US" dirty="0"/>
              <a:t> list appears”)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E737F-5680-4882-9C06-C854A96110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5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0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473" y="1389888"/>
            <a:ext cx="9973056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473" y="3008376"/>
            <a:ext cx="9973056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1" y="950976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1" y="6355080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17" y="5111496"/>
            <a:ext cx="3429893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8441" y="122302"/>
            <a:ext cx="67818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69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2225" y="1700784"/>
            <a:ext cx="8607552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2225" y="1252728"/>
            <a:ext cx="860755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2225" y="5705856"/>
            <a:ext cx="860755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73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8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1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1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984" y="1289304"/>
            <a:ext cx="531571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7920" y="1289304"/>
            <a:ext cx="531571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98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70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77" y="146304"/>
            <a:ext cx="9680448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777" y="594360"/>
            <a:ext cx="9680448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9645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682496"/>
            <a:ext cx="10924032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6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9217" y="1764792"/>
            <a:ext cx="7961376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9217" y="1316736"/>
            <a:ext cx="7961376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9217" y="5605272"/>
            <a:ext cx="7961376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22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6481" y="1828800"/>
            <a:ext cx="7583424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6481" y="1371600"/>
            <a:ext cx="758342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6481" y="5230368"/>
            <a:ext cx="758342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8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777" y="100584"/>
            <a:ext cx="9680448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1" y="950976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720" y="6455664"/>
            <a:ext cx="1450848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Teaming Overview</a:t>
            </a:r>
            <a:r>
              <a:rPr lang="en-US" altLang="en-US" sz="700" b="1" i="0" baseline="0" dirty="0"/>
              <a:t>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" y="6355080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8" y="246888"/>
            <a:ext cx="548801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019" y="6473953"/>
            <a:ext cx="2023796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8441" y="122302"/>
            <a:ext cx="67818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086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11-ideas-to-spice-up-your-retrospectiv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guides.org/scrum-guide.html" TargetMode="External"/><Relationship Id="rId7" Type="http://schemas.openxmlformats.org/officeDocument/2006/relationships/hyperlink" Target="https://www.pmi.org/learning/library/five-keys-accurate-project-estimating-6927" TargetMode="External"/><Relationship Id="rId2" Type="http://schemas.openxmlformats.org/officeDocument/2006/relationships/hyperlink" Target="https://www.atlassian.com/ag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ullstory.com/what-we-learned-from-google-code-reviews-arent-just-for-catching-bugs/" TargetMode="External"/><Relationship Id="rId5" Type="http://schemas.openxmlformats.org/officeDocument/2006/relationships/hyperlink" Target="https://www.scrum.org/resources/" TargetMode="External"/><Relationship Id="rId4" Type="http://schemas.openxmlformats.org/officeDocument/2006/relationships/hyperlink" Target="https://medium.com/palantir/code-review-best-practices-19e02780015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4603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Agile in Action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From Principles to Products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29789201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to Scrum framework</a:t>
            </a:r>
          </a:p>
          <a:p>
            <a:r>
              <a:rPr lang="en-US" dirty="0"/>
              <a:t>Short periods (7-14 days) where teams work to meet an </a:t>
            </a:r>
            <a:r>
              <a:rPr lang="en-US" u="sng" dirty="0"/>
              <a:t>end goal</a:t>
            </a:r>
          </a:p>
          <a:p>
            <a:r>
              <a:rPr lang="en-US" dirty="0"/>
              <a:t>Note that Scrum ≠ Fast</a:t>
            </a:r>
          </a:p>
          <a:p>
            <a:pPr lvl="1"/>
            <a:r>
              <a:rPr lang="en-US" dirty="0"/>
              <a:t>Focus on incremental development</a:t>
            </a:r>
          </a:p>
          <a:p>
            <a:r>
              <a:rPr lang="en-US" dirty="0"/>
              <a:t>Each sprint contains four major “ceremonies”</a:t>
            </a:r>
          </a:p>
          <a:p>
            <a:pPr lvl="1"/>
            <a:r>
              <a:rPr lang="en-US" dirty="0"/>
              <a:t>Sprint planning</a:t>
            </a:r>
          </a:p>
          <a:p>
            <a:pPr lvl="1"/>
            <a:r>
              <a:rPr lang="en-US" dirty="0"/>
              <a:t>Daily scrum/Standup</a:t>
            </a:r>
          </a:p>
          <a:p>
            <a:pPr lvl="1"/>
            <a:r>
              <a:rPr lang="en-US" dirty="0"/>
              <a:t>Sprint Reviews</a:t>
            </a:r>
          </a:p>
          <a:p>
            <a:pPr lvl="1"/>
            <a:r>
              <a:rPr lang="en-US" dirty="0"/>
              <a:t>Sprint Retrospection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43" y="2004291"/>
            <a:ext cx="6766886" cy="3398058"/>
          </a:xfrm>
        </p:spPr>
      </p:pic>
    </p:spTree>
    <p:extLst>
      <p:ext uri="{BB962C8B-B14F-4D97-AF65-F5344CB8AC3E}">
        <p14:creationId xmlns:p14="http://schemas.microsoft.com/office/powerpoint/2010/main" val="300591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meets to discuss achievable goals within sprint time-frame</a:t>
            </a:r>
          </a:p>
          <a:p>
            <a:pPr lvl="1"/>
            <a:r>
              <a:rPr lang="en-US" dirty="0"/>
              <a:t>Product Backlog (e.g. contains bug fixes to be done, phases of features)</a:t>
            </a:r>
          </a:p>
          <a:p>
            <a:pPr lvl="1"/>
            <a:endParaRPr lang="en-US" dirty="0"/>
          </a:p>
          <a:p>
            <a:r>
              <a:rPr lang="en-US" dirty="0"/>
              <a:t>Key objective of a Sprint Planning ceremony is to decide on a Sprint Goal</a:t>
            </a:r>
          </a:p>
          <a:p>
            <a:pPr lvl="1"/>
            <a:r>
              <a:rPr lang="en-US" dirty="0"/>
              <a:t>Topic One: What can be done this Sprint?</a:t>
            </a:r>
          </a:p>
          <a:p>
            <a:pPr lvl="1"/>
            <a:r>
              <a:rPr lang="en-US" dirty="0"/>
              <a:t>Topic Two: how will the chosen work get done?</a:t>
            </a:r>
          </a:p>
          <a:p>
            <a:pPr lvl="1"/>
            <a:endParaRPr lang="en-US" dirty="0"/>
          </a:p>
          <a:p>
            <a:r>
              <a:rPr lang="en-US" dirty="0"/>
              <a:t>For your purposes, ceremony should be concise but comprehensive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091"/>
          <a:stretch/>
        </p:blipFill>
        <p:spPr>
          <a:xfrm>
            <a:off x="6255972" y="2292946"/>
            <a:ext cx="5239481" cy="2850553"/>
          </a:xfrm>
        </p:spPr>
      </p:pic>
    </p:spTree>
    <p:extLst>
      <p:ext uri="{BB962C8B-B14F-4D97-AF65-F5344CB8AC3E}">
        <p14:creationId xmlns:p14="http://schemas.microsoft.com/office/powerpoint/2010/main" val="90799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 or Standup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15-min event</a:t>
            </a:r>
          </a:p>
          <a:p>
            <a:endParaRPr lang="en-US" dirty="0"/>
          </a:p>
          <a:p>
            <a:r>
              <a:rPr lang="en-US" dirty="0"/>
              <a:t>Address progress on sprint in a constructive manner</a:t>
            </a:r>
          </a:p>
          <a:p>
            <a:endParaRPr lang="en-US" dirty="0"/>
          </a:p>
          <a:p>
            <a:r>
              <a:rPr lang="en-US" dirty="0"/>
              <a:t>Good questions for individuals in standups</a:t>
            </a:r>
          </a:p>
          <a:p>
            <a:pPr lvl="1"/>
            <a:r>
              <a:rPr lang="en-US" dirty="0"/>
              <a:t>What did I work on yesterday?</a:t>
            </a:r>
          </a:p>
          <a:p>
            <a:pPr lvl="1"/>
            <a:r>
              <a:rPr lang="en-US" dirty="0"/>
              <a:t>What am I working on today?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issues are blocking me?</a:t>
            </a:r>
          </a:p>
          <a:p>
            <a:pPr lvl="1"/>
            <a:endParaRPr lang="en-US" dirty="0"/>
          </a:p>
          <a:p>
            <a:r>
              <a:rPr lang="en-US" dirty="0"/>
              <a:t>Key to identifying bottlenecks in development during a sprint</a:t>
            </a:r>
          </a:p>
          <a:p>
            <a:r>
              <a:rPr lang="en-US" dirty="0"/>
              <a:t>This is not a test</a:t>
            </a:r>
          </a:p>
          <a:p>
            <a:pPr lvl="1"/>
            <a:r>
              <a:rPr lang="en-US" dirty="0"/>
              <a:t>Simply a moment for transparency between teammates on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tirelessly can be mentally taxing</a:t>
            </a:r>
          </a:p>
          <a:p>
            <a:r>
              <a:rPr lang="en-US" dirty="0"/>
              <a:t>Designed to incorporate a positive atmosphere</a:t>
            </a:r>
          </a:p>
          <a:p>
            <a:pPr lvl="1"/>
            <a:r>
              <a:rPr lang="en-US" dirty="0"/>
              <a:t>Gives a sense of completion to the sprint</a:t>
            </a:r>
          </a:p>
          <a:p>
            <a:pPr lvl="1"/>
            <a:r>
              <a:rPr lang="en-US" dirty="0"/>
              <a:t>Informal demos, trying new features, etc.</a:t>
            </a:r>
          </a:p>
          <a:p>
            <a:pPr lvl="1"/>
            <a:endParaRPr lang="en-US" dirty="0"/>
          </a:p>
          <a:p>
            <a:r>
              <a:rPr lang="en-US" dirty="0"/>
              <a:t>“Sharing in success is an important part of building an agile team.”</a:t>
            </a:r>
          </a:p>
          <a:p>
            <a:endParaRPr lang="en-US" dirty="0"/>
          </a:p>
          <a:p>
            <a:r>
              <a:rPr lang="en-US" dirty="0"/>
              <a:t>Success comes from achieving your Sprint Goal</a:t>
            </a:r>
          </a:p>
          <a:p>
            <a:pPr lvl="1"/>
            <a:r>
              <a:rPr lang="en-US" dirty="0"/>
              <a:t>Clearly define the Goal</a:t>
            </a:r>
          </a:p>
          <a:p>
            <a:pPr lvl="1"/>
            <a:r>
              <a:rPr lang="en-US" dirty="0"/>
              <a:t>Clearly define when you’ve completed it</a:t>
            </a:r>
          </a:p>
          <a:p>
            <a:pPr lvl="1"/>
            <a:r>
              <a:rPr lang="en-US" dirty="0"/>
              <a:t>Avoid the “One more thing” mentality</a:t>
            </a:r>
          </a:p>
          <a:p>
            <a:pPr lvl="1"/>
            <a:endParaRPr lang="en-US" dirty="0"/>
          </a:p>
          <a:p>
            <a:r>
              <a:rPr lang="en-US" dirty="0"/>
              <a:t>This is not a test</a:t>
            </a:r>
          </a:p>
        </p:txBody>
      </p:sp>
    </p:spTree>
    <p:extLst>
      <p:ext uri="{BB962C8B-B14F-4D97-AF65-F5344CB8AC3E}">
        <p14:creationId xmlns:p14="http://schemas.microsoft.com/office/powerpoint/2010/main" val="132946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deeper dive reflecting on the sprint</a:t>
            </a:r>
          </a:p>
          <a:p>
            <a:r>
              <a:rPr lang="en-US" dirty="0"/>
              <a:t>A moment for improvement</a:t>
            </a:r>
          </a:p>
          <a:p>
            <a:pPr lvl="1"/>
            <a:r>
              <a:rPr lang="en-US" dirty="0"/>
              <a:t>Again, note the positive atmosphere</a:t>
            </a:r>
          </a:p>
          <a:p>
            <a:pPr lvl="1"/>
            <a:r>
              <a:rPr lang="en-US" dirty="0"/>
              <a:t>Need to keep morale up, esp. during a feature-heavy project</a:t>
            </a:r>
          </a:p>
          <a:p>
            <a:pPr lvl="1"/>
            <a:endParaRPr lang="en-US" dirty="0"/>
          </a:p>
          <a:p>
            <a:r>
              <a:rPr lang="en-US" dirty="0"/>
              <a:t>Discussion points:</a:t>
            </a:r>
          </a:p>
          <a:p>
            <a:pPr lvl="1"/>
            <a:r>
              <a:rPr lang="en-US" dirty="0"/>
              <a:t>What went well in the sprint?</a:t>
            </a:r>
          </a:p>
          <a:p>
            <a:pPr lvl="1"/>
            <a:r>
              <a:rPr lang="en-US" dirty="0"/>
              <a:t>What could be improved?</a:t>
            </a:r>
          </a:p>
          <a:p>
            <a:pPr lvl="1"/>
            <a:r>
              <a:rPr lang="en-US" dirty="0"/>
              <a:t>What will we commit to improve in the next sprint?</a:t>
            </a:r>
          </a:p>
          <a:p>
            <a:pPr lvl="1"/>
            <a:r>
              <a:rPr lang="en-US" dirty="0">
                <a:hlinkClick r:id="rId2"/>
              </a:rPr>
              <a:t>https://dzone.com/articles/11-ideas-to-spice-up-your-retrospective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the deliverables for each sprint</a:t>
            </a:r>
          </a:p>
          <a:p>
            <a:endParaRPr lang="en-US" dirty="0"/>
          </a:p>
          <a:p>
            <a:r>
              <a:rPr lang="en-US" dirty="0"/>
              <a:t>Keyword: Vision</a:t>
            </a:r>
          </a:p>
          <a:p>
            <a:pPr lvl="1"/>
            <a:r>
              <a:rPr lang="en-US" dirty="0"/>
              <a:t>Understand what customer/end-user needs in the product</a:t>
            </a:r>
          </a:p>
          <a:p>
            <a:pPr lvl="1"/>
            <a:r>
              <a:rPr lang="en-US" dirty="0"/>
              <a:t>Understand how to communicate those needs to Development Team</a:t>
            </a:r>
          </a:p>
          <a:p>
            <a:pPr lvl="1"/>
            <a:r>
              <a:rPr lang="en-US" dirty="0"/>
              <a:t>Understand how needs of other stakeholders influence vision of product</a:t>
            </a:r>
          </a:p>
          <a:p>
            <a:pPr lvl="1"/>
            <a:endParaRPr lang="en-US" dirty="0"/>
          </a:p>
          <a:p>
            <a:r>
              <a:rPr lang="en-US" dirty="0"/>
              <a:t>Managing Product Backlog</a:t>
            </a:r>
          </a:p>
          <a:p>
            <a:pPr lvl="1"/>
            <a:r>
              <a:rPr lang="en-US" dirty="0"/>
              <a:t>“everything that is known to be needed in the product” phrased as needs from the end-users</a:t>
            </a:r>
          </a:p>
          <a:p>
            <a:pPr lvl="1"/>
            <a:r>
              <a:rPr lang="en-US" dirty="0"/>
              <a:t>Should know what to prioritize in Backlog</a:t>
            </a:r>
          </a:p>
        </p:txBody>
      </p:sp>
    </p:spTree>
    <p:extLst>
      <p:ext uri="{BB962C8B-B14F-4D97-AF65-F5344CB8AC3E}">
        <p14:creationId xmlns:p14="http://schemas.microsoft.com/office/powerpoint/2010/main" val="48978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software developers, include UI/UX, writers, etc.</a:t>
            </a:r>
          </a:p>
          <a:p>
            <a:endParaRPr lang="en-US" dirty="0"/>
          </a:p>
          <a:p>
            <a:r>
              <a:rPr lang="en-US" dirty="0"/>
              <a:t>Treat as a single unit, don’t subdivide</a:t>
            </a:r>
          </a:p>
          <a:p>
            <a:pPr lvl="1"/>
            <a:r>
              <a:rPr lang="en-US" dirty="0"/>
              <a:t>May have specialists within the Team, but must contribute to the whole group</a:t>
            </a:r>
          </a:p>
          <a:p>
            <a:endParaRPr lang="en-US" dirty="0"/>
          </a:p>
          <a:p>
            <a:r>
              <a:rPr lang="en-US" dirty="0"/>
              <a:t>Self-organizing, choose their own priorities from Backlog</a:t>
            </a:r>
          </a:p>
          <a:p>
            <a:endParaRPr lang="en-US" dirty="0"/>
          </a:p>
          <a:p>
            <a:r>
              <a:rPr lang="en-US" dirty="0"/>
              <a:t>Size of the team must strike a balance between having an adequate collective skillset and being manageable for self-organization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1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Masters are “responsible for promoting and supporting Scrum”</a:t>
            </a:r>
          </a:p>
          <a:p>
            <a:r>
              <a:rPr lang="en-US" dirty="0"/>
              <a:t>Ensure that the Scrum framework is upheld throughout project</a:t>
            </a:r>
          </a:p>
          <a:p>
            <a:r>
              <a:rPr lang="en-US" dirty="0"/>
              <a:t>Interactions with Development Team:</a:t>
            </a:r>
          </a:p>
          <a:p>
            <a:pPr lvl="1"/>
            <a:r>
              <a:rPr lang="en-US" dirty="0"/>
              <a:t>Coach Development Team to self-organize and become a functional single unit</a:t>
            </a:r>
          </a:p>
          <a:p>
            <a:pPr lvl="1"/>
            <a:r>
              <a:rPr lang="en-US" dirty="0"/>
              <a:t>Facilitate Scrum ceremonies</a:t>
            </a:r>
          </a:p>
          <a:p>
            <a:pPr lvl="1"/>
            <a:endParaRPr lang="en-US" dirty="0"/>
          </a:p>
          <a:p>
            <a:r>
              <a:rPr lang="en-US" dirty="0"/>
              <a:t>Interactions with Product Owners:</a:t>
            </a:r>
          </a:p>
          <a:p>
            <a:pPr lvl="1"/>
            <a:r>
              <a:rPr lang="en-US" dirty="0"/>
              <a:t>Explicitly define the goals and scope of a sprint, as well as the project as a whole</a:t>
            </a:r>
          </a:p>
          <a:p>
            <a:pPr lvl="1"/>
            <a:r>
              <a:rPr lang="en-US" dirty="0"/>
              <a:t>Finding ways to improve Product Backlog management</a:t>
            </a:r>
          </a:p>
        </p:txBody>
      </p:sp>
    </p:spTree>
    <p:extLst>
      <p:ext uri="{BB962C8B-B14F-4D97-AF65-F5344CB8AC3E}">
        <p14:creationId xmlns:p14="http://schemas.microsoft.com/office/powerpoint/2010/main" val="6638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Kanban and Scrum Review</a:t>
            </a:r>
          </a:p>
          <a:p>
            <a:r>
              <a:rPr lang="en-US" dirty="0"/>
              <a:t>Kanban Best Practices</a:t>
            </a:r>
          </a:p>
          <a:p>
            <a:r>
              <a:rPr lang="en-US" dirty="0"/>
              <a:t>Scrum In-Depth</a:t>
            </a:r>
          </a:p>
          <a:p>
            <a:pPr lvl="1"/>
            <a:r>
              <a:rPr lang="en-US" dirty="0"/>
              <a:t>Scrum Ceremonies</a:t>
            </a:r>
          </a:p>
          <a:p>
            <a:pPr lvl="1"/>
            <a:r>
              <a:rPr lang="en-US" dirty="0"/>
              <a:t>Scrum Roles</a:t>
            </a:r>
          </a:p>
          <a:p>
            <a:r>
              <a:rPr lang="en-US" dirty="0"/>
              <a:t>Scrum Best Practices</a:t>
            </a:r>
          </a:p>
          <a:p>
            <a:endParaRPr lang="en-US" dirty="0"/>
          </a:p>
          <a:p>
            <a:r>
              <a:rPr lang="en-US" dirty="0"/>
              <a:t>Project Management</a:t>
            </a:r>
          </a:p>
          <a:p>
            <a:pPr lvl="1"/>
            <a:r>
              <a:rPr lang="en-US" dirty="0"/>
              <a:t>Understanding Workflow</a:t>
            </a:r>
          </a:p>
          <a:p>
            <a:pPr lvl="1"/>
            <a:r>
              <a:rPr lang="en-US" dirty="0"/>
              <a:t>Code Review</a:t>
            </a:r>
          </a:p>
          <a:p>
            <a:pPr lvl="1"/>
            <a:r>
              <a:rPr lang="en-US" dirty="0"/>
              <a:t>User Stories</a:t>
            </a:r>
          </a:p>
          <a:p>
            <a:pPr lvl="1"/>
            <a:r>
              <a:rPr lang="en-US" dirty="0"/>
              <a:t>Time Estimation</a:t>
            </a:r>
          </a:p>
          <a:p>
            <a:r>
              <a:rPr lang="en-US" dirty="0"/>
              <a:t>Wrap-up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8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it concise with proper planning</a:t>
            </a:r>
          </a:p>
          <a:p>
            <a:r>
              <a:rPr lang="en-US" dirty="0"/>
              <a:t>Be timely!</a:t>
            </a:r>
          </a:p>
          <a:p>
            <a:endParaRPr lang="en-US" dirty="0"/>
          </a:p>
          <a:p>
            <a:r>
              <a:rPr lang="en-US" dirty="0"/>
              <a:t>Stick to an agenda during sprints and their ceremonies</a:t>
            </a:r>
          </a:p>
          <a:p>
            <a:pPr lvl="1"/>
            <a:r>
              <a:rPr lang="en-US" dirty="0"/>
              <a:t>Entire point of sprints is to make development manageable</a:t>
            </a:r>
          </a:p>
          <a:p>
            <a:pPr lvl="1"/>
            <a:r>
              <a:rPr lang="en-US" dirty="0"/>
              <a:t>Break down tasks</a:t>
            </a:r>
          </a:p>
          <a:p>
            <a:r>
              <a:rPr lang="en-US" dirty="0"/>
              <a:t>Track your progress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give new ideas during Scrum ceremonies</a:t>
            </a:r>
          </a:p>
          <a:p>
            <a:pPr lvl="1"/>
            <a:r>
              <a:rPr lang="en-US" dirty="0"/>
              <a:t>Detracts from Goal of a sprint</a:t>
            </a:r>
          </a:p>
          <a:p>
            <a:pPr lvl="1"/>
            <a:r>
              <a:rPr lang="en-US" dirty="0"/>
              <a:t>Prevents clear updates on what’s been accomplished</a:t>
            </a:r>
          </a:p>
        </p:txBody>
      </p:sp>
    </p:spTree>
    <p:extLst>
      <p:ext uri="{BB962C8B-B14F-4D97-AF65-F5344CB8AC3E}">
        <p14:creationId xmlns:p14="http://schemas.microsoft.com/office/powerpoint/2010/main" val="246130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vs. Scrum?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versus, but and/or</a:t>
            </a:r>
          </a:p>
          <a:p>
            <a:endParaRPr lang="en-US" dirty="0"/>
          </a:p>
          <a:p>
            <a:r>
              <a:rPr lang="en-US" dirty="0"/>
              <a:t>Take the best of both!</a:t>
            </a:r>
          </a:p>
          <a:p>
            <a:endParaRPr lang="en-US" dirty="0"/>
          </a:p>
          <a:p>
            <a:r>
              <a:rPr lang="en-US" dirty="0"/>
              <a:t>Hybrid models use tools from one framework for use into the other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t="-10240" r="4630" b="-4089"/>
          <a:stretch/>
        </p:blipFill>
        <p:spPr>
          <a:xfrm>
            <a:off x="6515100" y="1790700"/>
            <a:ext cx="4772025" cy="3629025"/>
          </a:xfrm>
        </p:spPr>
      </p:pic>
    </p:spTree>
    <p:extLst>
      <p:ext uri="{BB962C8B-B14F-4D97-AF65-F5344CB8AC3E}">
        <p14:creationId xmlns:p14="http://schemas.microsoft.com/office/powerpoint/2010/main" val="1978714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5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Define: the process used to complete work</a:t>
            </a:r>
          </a:p>
          <a:p>
            <a:r>
              <a:rPr lang="en-US" dirty="0"/>
              <a:t>A good workflow allows a team:</a:t>
            </a:r>
          </a:p>
          <a:p>
            <a:pPr lvl="1"/>
            <a:r>
              <a:rPr lang="en-US" dirty="0"/>
              <a:t>To clearly identify tasks</a:t>
            </a:r>
          </a:p>
          <a:p>
            <a:pPr lvl="1"/>
            <a:r>
              <a:rPr lang="en-US" dirty="0"/>
              <a:t>Identify the completion status of those tasks via states</a:t>
            </a:r>
          </a:p>
          <a:p>
            <a:pPr lvl="1"/>
            <a:r>
              <a:rPr lang="en-US" dirty="0"/>
              <a:t>Track issues and bugs in development</a:t>
            </a:r>
          </a:p>
          <a:p>
            <a:endParaRPr lang="en-US" dirty="0"/>
          </a:p>
          <a:p>
            <a:r>
              <a:rPr lang="en-US" dirty="0"/>
              <a:t>At a minimum, the team’s workflow should denote these states:</a:t>
            </a:r>
          </a:p>
          <a:p>
            <a:pPr lvl="1"/>
            <a:r>
              <a:rPr lang="en-US" dirty="0"/>
              <a:t>To Do</a:t>
            </a:r>
          </a:p>
          <a:p>
            <a:pPr lvl="1"/>
            <a:r>
              <a:rPr lang="en-US" dirty="0"/>
              <a:t>In Progress</a:t>
            </a:r>
          </a:p>
          <a:p>
            <a:pPr lvl="1"/>
            <a:r>
              <a:rPr lang="en-US" dirty="0"/>
              <a:t>Code Review / In Review</a:t>
            </a:r>
          </a:p>
          <a:p>
            <a:pPr lvl="1"/>
            <a:r>
              <a:rPr lang="en-US" dirty="0"/>
              <a:t>Done</a:t>
            </a:r>
          </a:p>
          <a:p>
            <a:r>
              <a:rPr lang="en-US" dirty="0"/>
              <a:t>To optimize the workflow, look at what categories have the largest backlog of incomplete tasks, a sign of a bottleneck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6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Improve code quality as a team</a:t>
            </a:r>
          </a:p>
          <a:p>
            <a:r>
              <a:rPr lang="en-US" dirty="0"/>
              <a:t>“An ounce of prevention is worth a pound of cure”</a:t>
            </a:r>
          </a:p>
          <a:p>
            <a:pPr lvl="1"/>
            <a:r>
              <a:rPr lang="en-US" dirty="0"/>
              <a:t>Catching bugs early prevent downstream effects that could upend a project</a:t>
            </a:r>
          </a:p>
          <a:p>
            <a:pPr lvl="1"/>
            <a:endParaRPr lang="en-US" dirty="0"/>
          </a:p>
          <a:p>
            <a:r>
              <a:rPr lang="en-US" dirty="0"/>
              <a:t>As a collaborative effort, code reviews</a:t>
            </a:r>
          </a:p>
          <a:p>
            <a:pPr lvl="1"/>
            <a:r>
              <a:rPr lang="en-US" dirty="0"/>
              <a:t>Promote collaboration and transparency</a:t>
            </a:r>
          </a:p>
          <a:p>
            <a:pPr lvl="1"/>
            <a:r>
              <a:rPr lang="en-US" dirty="0"/>
              <a:t>Help the reviewed become better reviewers in the process (self-sustaining)</a:t>
            </a:r>
          </a:p>
          <a:p>
            <a:pPr lvl="1"/>
            <a:r>
              <a:rPr lang="en-US" dirty="0"/>
              <a:t>Do not exclude any one developer. No one is exempt from review</a:t>
            </a:r>
          </a:p>
          <a:p>
            <a:pPr lvl="1"/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Workflow is highly relevant to code review</a:t>
            </a:r>
          </a:p>
          <a:p>
            <a:pPr lvl="1"/>
            <a:r>
              <a:rPr lang="en-US" dirty="0"/>
              <a:t>Branch pull requests should always have a second reviewer before merging</a:t>
            </a:r>
          </a:p>
          <a:p>
            <a:pPr lvl="1"/>
            <a:endParaRPr lang="en-US" dirty="0"/>
          </a:p>
          <a:p>
            <a:r>
              <a:rPr lang="en-US" dirty="0"/>
              <a:t>While reviewers will often catch flaws in your cod, it is </a:t>
            </a:r>
            <a:r>
              <a:rPr lang="en-US" i="1" u="sng" dirty="0"/>
              <a:t>not</a:t>
            </a:r>
            <a:r>
              <a:rPr lang="en-US" dirty="0"/>
              <a:t> personal</a:t>
            </a:r>
          </a:p>
        </p:txBody>
      </p:sp>
    </p:spTree>
    <p:extLst>
      <p:ext uri="{BB962C8B-B14F-4D97-AF65-F5344CB8AC3E}">
        <p14:creationId xmlns:p14="http://schemas.microsoft.com/office/powerpoint/2010/main" val="279642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entirety of your project is more than the sum of its code!</a:t>
            </a:r>
          </a:p>
          <a:p>
            <a:r>
              <a:rPr lang="en-US" dirty="0"/>
              <a:t>Remember, you have customers! </a:t>
            </a:r>
          </a:p>
          <a:p>
            <a:endParaRPr lang="en-US" dirty="0"/>
          </a:p>
          <a:p>
            <a:r>
              <a:rPr lang="en-US" dirty="0"/>
              <a:t>Rob’s Week 3 Requirements Lecture. A user story:</a:t>
            </a:r>
          </a:p>
          <a:p>
            <a:pPr lvl="1"/>
            <a:r>
              <a:rPr lang="en-US" dirty="0"/>
              <a:t>Denotes tasks from the user’s perspective: “As a [persona], I [want to], [so that].”</a:t>
            </a:r>
          </a:p>
          <a:p>
            <a:pPr lvl="1"/>
            <a:r>
              <a:rPr lang="en-US" dirty="0"/>
              <a:t>Focuses on </a:t>
            </a:r>
            <a:r>
              <a:rPr lang="en-US" i="1" u="sng" dirty="0"/>
              <a:t>what</a:t>
            </a:r>
            <a:r>
              <a:rPr lang="en-US" dirty="0"/>
              <a:t> must be accomplished, not </a:t>
            </a:r>
            <a:r>
              <a:rPr lang="en-US" i="1" u="sng" dirty="0"/>
              <a:t>how</a:t>
            </a:r>
            <a:r>
              <a:rPr lang="en-US" dirty="0"/>
              <a:t> to do it</a:t>
            </a:r>
          </a:p>
          <a:p>
            <a:endParaRPr lang="en-US" dirty="0"/>
          </a:p>
          <a:p>
            <a:r>
              <a:rPr lang="en-US" dirty="0"/>
              <a:t>Answering “how comes” with collaboration</a:t>
            </a:r>
          </a:p>
          <a:p>
            <a:pPr lvl="1"/>
            <a:r>
              <a:rPr lang="en-US" dirty="0"/>
              <a:t>Break it down</a:t>
            </a:r>
          </a:p>
          <a:p>
            <a:pPr lvl="1"/>
            <a:r>
              <a:rPr lang="en-US" dirty="0"/>
              <a:t>Identify goals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27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is Relative: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Estimates define the effort needed for a task</a:t>
            </a:r>
          </a:p>
          <a:p>
            <a:r>
              <a:rPr lang="en-US" dirty="0"/>
              <a:t>This included the completion AND evaluation</a:t>
            </a:r>
          </a:p>
          <a:p>
            <a:pPr lvl="1"/>
            <a:r>
              <a:rPr lang="en-US" dirty="0"/>
              <a:t>If you don’t test it, do you know if it’s really complete?</a:t>
            </a:r>
          </a:p>
          <a:p>
            <a:pPr lvl="1"/>
            <a:r>
              <a:rPr lang="en-US" dirty="0"/>
              <a:t>The Project Management Institute states this is the major mistake made in estimating the time needed to achieve goals in a project</a:t>
            </a:r>
          </a:p>
          <a:p>
            <a:pPr lvl="1"/>
            <a:endParaRPr lang="en-US" dirty="0"/>
          </a:p>
          <a:p>
            <a:r>
              <a:rPr lang="en-US" dirty="0"/>
              <a:t>Development Team must communicate with Product Owner about the effort needed for a task</a:t>
            </a:r>
          </a:p>
          <a:p>
            <a:r>
              <a:rPr lang="en-US" dirty="0"/>
              <a:t>In order to properly estimate the time needed, identify the requirements that break down an objective</a:t>
            </a:r>
          </a:p>
          <a:p>
            <a:pPr lvl="1"/>
            <a:r>
              <a:rPr lang="en-US" dirty="0"/>
              <a:t>E.g. when making a sandwich, what are the requirements?</a:t>
            </a:r>
          </a:p>
        </p:txBody>
      </p:sp>
    </p:spTree>
    <p:extLst>
      <p:ext uri="{BB962C8B-B14F-4D97-AF65-F5344CB8AC3E}">
        <p14:creationId xmlns:p14="http://schemas.microsoft.com/office/powerpoint/2010/main" val="2808556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Tying back to </a:t>
            </a:r>
            <a:r>
              <a:rPr lang="en-US" dirty="0" err="1"/>
              <a:t>ZGame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does this apply?</a:t>
            </a:r>
          </a:p>
        </p:txBody>
      </p:sp>
    </p:spTree>
    <p:extLst>
      <p:ext uri="{BB962C8B-B14F-4D97-AF65-F5344CB8AC3E}">
        <p14:creationId xmlns:p14="http://schemas.microsoft.com/office/powerpoint/2010/main" val="2516187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Tying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Tools for Agile Frameworks (Trello, GitHub issues, Monday, etc.) appropriately</a:t>
            </a:r>
          </a:p>
          <a:p>
            <a:pPr lvl="1"/>
            <a:r>
              <a:rPr lang="en-US" dirty="0"/>
              <a:t>If you need multiple Trello boards to stay organized and maintain structure, do it</a:t>
            </a:r>
          </a:p>
          <a:p>
            <a:pPr lvl="1"/>
            <a:r>
              <a:rPr lang="en-US" dirty="0"/>
              <a:t>Don’t overcrowd boards!</a:t>
            </a:r>
          </a:p>
          <a:p>
            <a:pPr lvl="1"/>
            <a:r>
              <a:rPr lang="en-US" dirty="0"/>
              <a:t>Have a Backlog column</a:t>
            </a:r>
          </a:p>
          <a:p>
            <a:endParaRPr lang="en-US" dirty="0"/>
          </a:p>
          <a:p>
            <a:r>
              <a:rPr lang="en-US" dirty="0"/>
              <a:t>Remember the customer!</a:t>
            </a:r>
          </a:p>
          <a:p>
            <a:pPr lvl="1"/>
            <a:r>
              <a:rPr lang="en-US" dirty="0"/>
              <a:t>Your project will be demoed to others</a:t>
            </a:r>
          </a:p>
          <a:p>
            <a:pPr lvl="1"/>
            <a:r>
              <a:rPr lang="en-US" dirty="0"/>
              <a:t>Clearly describe the requirements of your mod</a:t>
            </a:r>
          </a:p>
          <a:p>
            <a:pPr lvl="1"/>
            <a:endParaRPr lang="en-US" dirty="0"/>
          </a:p>
          <a:p>
            <a:r>
              <a:rPr lang="en-US" dirty="0"/>
              <a:t>Keep communication open, polite, constructive, and productive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1172466"/>
            <a:ext cx="3937988" cy="2215122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09" y="3449168"/>
            <a:ext cx="4331920" cy="26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39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https://www.atlassian.com/agile</a:t>
            </a:r>
            <a:endParaRPr lang="en-US" dirty="0"/>
          </a:p>
          <a:p>
            <a:r>
              <a:rPr lang="en-US" dirty="0">
                <a:hlinkClick r:id="rId3"/>
              </a:rPr>
              <a:t>https://www.scrumguides.org/scrum-guide.html</a:t>
            </a:r>
            <a:endParaRPr lang="en-US" dirty="0"/>
          </a:p>
          <a:p>
            <a:r>
              <a:rPr lang="en-US" dirty="0">
                <a:hlinkClick r:id="rId4"/>
              </a:rPr>
              <a:t>https://medium.com/palantir/code-review-best-practices-19e02780015f</a:t>
            </a:r>
            <a:endParaRPr lang="en-US" dirty="0"/>
          </a:p>
          <a:p>
            <a:r>
              <a:rPr lang="en-US" dirty="0">
                <a:hlinkClick r:id="rId5"/>
              </a:rPr>
              <a:t>https://www.scrum.org/resources/</a:t>
            </a:r>
            <a:endParaRPr lang="en-US" dirty="0"/>
          </a:p>
          <a:p>
            <a:r>
              <a:rPr lang="en-US" dirty="0">
                <a:hlinkClick r:id="rId6"/>
              </a:rPr>
              <a:t>https://blog.fullstory.com/what-we-learned-from-google-code-reviews-arent-just-for-catching-bugs/</a:t>
            </a:r>
            <a:endParaRPr lang="en-US" dirty="0"/>
          </a:p>
          <a:p>
            <a:r>
              <a:rPr lang="en-US" dirty="0">
                <a:hlinkClick r:id="rId7"/>
              </a:rPr>
              <a:t>https://www.pmi.org/learning/library/five-keys-accurate-project-estimating-6927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0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“iterative approach to project management and software development”</a:t>
            </a:r>
          </a:p>
          <a:p>
            <a:r>
              <a:rPr lang="en-US" dirty="0"/>
              <a:t>Keyword: Iterative</a:t>
            </a:r>
          </a:p>
          <a:p>
            <a:pPr lvl="1"/>
            <a:r>
              <a:rPr lang="en-US" dirty="0"/>
              <a:t>Avoid developing all features and testing at the very end</a:t>
            </a:r>
          </a:p>
          <a:p>
            <a:pPr lvl="1"/>
            <a:r>
              <a:rPr lang="en-US" dirty="0"/>
              <a:t>Resolve roadblocks in development while still being productive in other aspects of a project</a:t>
            </a:r>
          </a:p>
          <a:p>
            <a:endParaRPr lang="en-US" dirty="0"/>
          </a:p>
          <a:p>
            <a:r>
              <a:rPr lang="en-US" dirty="0"/>
              <a:t>Note that Agile ≠ Fast</a:t>
            </a:r>
          </a:p>
          <a:p>
            <a:endParaRPr lang="en-US" dirty="0"/>
          </a:p>
          <a:p>
            <a:r>
              <a:rPr lang="en-US" dirty="0"/>
              <a:t>Recall values of the Agile Manifesto</a:t>
            </a:r>
          </a:p>
          <a:p>
            <a:pPr lvl="1"/>
            <a:r>
              <a:rPr lang="en-US" dirty="0"/>
              <a:t>Individuals and interactions</a:t>
            </a:r>
          </a:p>
          <a:p>
            <a:pPr lvl="1"/>
            <a:r>
              <a:rPr lang="en-US" dirty="0"/>
              <a:t>Working software</a:t>
            </a:r>
          </a:p>
          <a:p>
            <a:pPr lvl="1"/>
            <a:r>
              <a:rPr lang="en-US" dirty="0"/>
              <a:t>Customer collaboration</a:t>
            </a:r>
          </a:p>
          <a:p>
            <a:pPr lvl="1"/>
            <a:r>
              <a:rPr lang="en-US" dirty="0"/>
              <a:t>Responding to change</a:t>
            </a:r>
          </a:p>
        </p:txBody>
      </p:sp>
    </p:spTree>
    <p:extLst>
      <p:ext uri="{BB962C8B-B14F-4D97-AF65-F5344CB8AC3E}">
        <p14:creationId xmlns:p14="http://schemas.microsoft.com/office/powerpoint/2010/main" val="3870032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6458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2803" y="885144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9078" y="2564526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840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0129" y="2432360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78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Agile approach requires a framework</a:t>
            </a:r>
          </a:p>
          <a:p>
            <a:endParaRPr lang="en-US" dirty="0"/>
          </a:p>
          <a:p>
            <a:r>
              <a:rPr lang="en-US" dirty="0"/>
              <a:t>Frameworks build off the themes described in the Manifesto</a:t>
            </a:r>
          </a:p>
          <a:p>
            <a:endParaRPr lang="en-US" dirty="0"/>
          </a:p>
          <a:p>
            <a:r>
              <a:rPr lang="en-US" dirty="0"/>
              <a:t>Allow teams to act upon the more abstract ideals in the Manifesto</a:t>
            </a:r>
          </a:p>
          <a:p>
            <a:endParaRPr lang="en-US" dirty="0"/>
          </a:p>
          <a:p>
            <a:r>
              <a:rPr lang="en-US" dirty="0"/>
              <a:t>You will often hear about the Scrum and Kanban frameworks</a:t>
            </a:r>
          </a:p>
        </p:txBody>
      </p:sp>
    </p:spTree>
    <p:extLst>
      <p:ext uri="{BB962C8B-B14F-4D97-AF65-F5344CB8AC3E}">
        <p14:creationId xmlns:p14="http://schemas.microsoft.com/office/powerpoint/2010/main" val="55919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and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  <a:p>
            <a:endParaRPr lang="en-US" dirty="0"/>
          </a:p>
          <a:p>
            <a:r>
              <a:rPr lang="en-US" dirty="0"/>
              <a:t>Objectives: Minimize bottlenecks in project, consistently work at capacity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Tools: Cards, Boards, Work-in-Progress Limits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  <a:p>
            <a:endParaRPr lang="en-US" dirty="0"/>
          </a:p>
          <a:p>
            <a:r>
              <a:rPr lang="en-US" dirty="0"/>
              <a:t>Objectives: Reflection for self-improvement, Keep Team Engaged</a:t>
            </a:r>
          </a:p>
          <a:p>
            <a:endParaRPr lang="en-US" dirty="0"/>
          </a:p>
          <a:p>
            <a:r>
              <a:rPr lang="en-US" dirty="0"/>
              <a:t>Tools: Sprints, Daily Scrum, Retrospectives, Backlogs</a:t>
            </a:r>
          </a:p>
        </p:txBody>
      </p:sp>
    </p:spTree>
    <p:extLst>
      <p:ext uri="{BB962C8B-B14F-4D97-AF65-F5344CB8AC3E}">
        <p14:creationId xmlns:p14="http://schemas.microsoft.com/office/powerpoint/2010/main" val="54199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Workflow: Boards and Cards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“Flow” visualized using </a:t>
            </a:r>
            <a:br>
              <a:rPr lang="en-US" dirty="0"/>
            </a:br>
            <a:r>
              <a:rPr lang="en-US" dirty="0"/>
              <a:t>boards and cards</a:t>
            </a:r>
          </a:p>
          <a:p>
            <a:endParaRPr lang="en-US" dirty="0"/>
          </a:p>
          <a:p>
            <a:r>
              <a:rPr lang="en-US" dirty="0"/>
              <a:t>Boards categorize tasks by their completion status</a:t>
            </a:r>
          </a:p>
          <a:p>
            <a:endParaRPr lang="en-US" dirty="0"/>
          </a:p>
          <a:p>
            <a:r>
              <a:rPr lang="en-US" dirty="0"/>
              <a:t>Highlight important details with</a:t>
            </a:r>
            <a:br>
              <a:rPr lang="en-US" dirty="0"/>
            </a:br>
            <a:r>
              <a:rPr lang="en-US" dirty="0"/>
              <a:t>visual cues</a:t>
            </a:r>
          </a:p>
          <a:p>
            <a:endParaRPr lang="en-US" dirty="0"/>
          </a:p>
          <a:p>
            <a:r>
              <a:rPr lang="en-US" dirty="0"/>
              <a:t>Track progress, note </a:t>
            </a:r>
            <a:br>
              <a:rPr lang="en-US" dirty="0"/>
            </a:br>
            <a:r>
              <a:rPr lang="en-US" dirty="0"/>
              <a:t>amount of cards per board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13" y="1496291"/>
            <a:ext cx="6777738" cy="4147128"/>
          </a:xfrm>
        </p:spPr>
      </p:pic>
    </p:spTree>
    <p:extLst>
      <p:ext uri="{BB962C8B-B14F-4D97-AF65-F5344CB8AC3E}">
        <p14:creationId xmlns:p14="http://schemas.microsoft.com/office/powerpoint/2010/main" val="382698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crowding a column with cards</a:t>
            </a:r>
          </a:p>
          <a:p>
            <a:pPr lvl="1"/>
            <a:r>
              <a:rPr lang="en-US" dirty="0"/>
              <a:t>Harder to navigate</a:t>
            </a:r>
          </a:p>
          <a:p>
            <a:pPr lvl="1"/>
            <a:r>
              <a:rPr lang="en-US" dirty="0"/>
              <a:t>Lose quick updates on task status</a:t>
            </a:r>
          </a:p>
          <a:p>
            <a:pPr lvl="1"/>
            <a:r>
              <a:rPr lang="en-US" dirty="0"/>
              <a:t>Exception: Backlog</a:t>
            </a:r>
          </a:p>
          <a:p>
            <a:pPr lvl="1"/>
            <a:endParaRPr lang="en-US" dirty="0"/>
          </a:p>
          <a:p>
            <a:r>
              <a:rPr lang="en-US" dirty="0"/>
              <a:t>Don’t spread tasks across too many boards</a:t>
            </a:r>
          </a:p>
          <a:p>
            <a:pPr lvl="1"/>
            <a:r>
              <a:rPr lang="en-US" dirty="0"/>
              <a:t>Becomes unwieldy and unfocused</a:t>
            </a:r>
          </a:p>
          <a:p>
            <a:pPr lvl="1"/>
            <a:r>
              <a:rPr lang="en-US" dirty="0"/>
              <a:t>Lose ability to see all relevant tasks at once</a:t>
            </a:r>
          </a:p>
          <a:p>
            <a:pPr marL="283464" lvl="1" indent="0">
              <a:buNone/>
            </a:pPr>
            <a:endParaRPr lang="en-US" dirty="0"/>
          </a:p>
          <a:p>
            <a:r>
              <a:rPr lang="en-US" dirty="0"/>
              <a:t>Color coding is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</a:p>
          <a:p>
            <a:pPr lvl="1"/>
            <a:r>
              <a:rPr lang="en-US" dirty="0"/>
              <a:t>Can be used for assigning teams members, urgency, category</a:t>
            </a:r>
          </a:p>
          <a:p>
            <a:pPr lvl="1"/>
            <a:r>
              <a:rPr lang="en-US" dirty="0"/>
              <a:t>Much like this PowerPoint slide, minimize the text!</a:t>
            </a:r>
          </a:p>
        </p:txBody>
      </p:sp>
    </p:spTree>
    <p:extLst>
      <p:ext uri="{BB962C8B-B14F-4D97-AF65-F5344CB8AC3E}">
        <p14:creationId xmlns:p14="http://schemas.microsoft.com/office/powerpoint/2010/main" val="233721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Workflow: WIP Limits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Work-in-progress curb tendency to take on too much at once</a:t>
            </a:r>
          </a:p>
          <a:p>
            <a:r>
              <a:rPr lang="en-US" dirty="0"/>
              <a:t>Sets limit on number of tasks in a particular column</a:t>
            </a:r>
          </a:p>
          <a:p>
            <a:pPr lvl="1"/>
            <a:r>
              <a:rPr lang="en-US" dirty="0"/>
              <a:t>E.g. no more than 2 tasks can be under testing at a time</a:t>
            </a:r>
          </a:p>
          <a:p>
            <a:r>
              <a:rPr lang="en-US" u="sng" dirty="0"/>
              <a:t>Counterintuitive?</a:t>
            </a:r>
          </a:p>
          <a:p>
            <a:r>
              <a:rPr lang="en-US" dirty="0"/>
              <a:t>Recall that multitasking </a:t>
            </a:r>
            <a:r>
              <a:rPr lang="en-US" u="sng" dirty="0"/>
              <a:t>slows</a:t>
            </a:r>
            <a:r>
              <a:rPr lang="en-US" dirty="0"/>
              <a:t> performance</a:t>
            </a:r>
          </a:p>
          <a:p>
            <a:r>
              <a:rPr lang="en-US" dirty="0"/>
              <a:t>Improves speed of workflow by encouraging focus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50"/>
          <a:stretch/>
        </p:blipFill>
        <p:spPr>
          <a:xfrm>
            <a:off x="6226787" y="1218319"/>
            <a:ext cx="5541028" cy="4970002"/>
          </a:xfrm>
        </p:spPr>
      </p:pic>
    </p:spTree>
    <p:extLst>
      <p:ext uri="{BB962C8B-B14F-4D97-AF65-F5344CB8AC3E}">
        <p14:creationId xmlns:p14="http://schemas.microsoft.com/office/powerpoint/2010/main" val="4048329008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1675</Words>
  <Application>Microsoft Office PowerPoint</Application>
  <PresentationFormat>Widescreen</PresentationFormat>
  <Paragraphs>269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Times New Roman</vt:lpstr>
      <vt:lpstr>Wingdings</vt:lpstr>
      <vt:lpstr>Lincoln_2012_v16x9</vt:lpstr>
      <vt:lpstr>PowerPoint Presentation</vt:lpstr>
      <vt:lpstr>Today’s Topics</vt:lpstr>
      <vt:lpstr>Agile Overview</vt:lpstr>
      <vt:lpstr>Agile Frameworks</vt:lpstr>
      <vt:lpstr>Kanban and Scrum</vt:lpstr>
      <vt:lpstr>Kanban</vt:lpstr>
      <vt:lpstr>Kanban Workflow: Boards and Cards</vt:lpstr>
      <vt:lpstr>Kanban Board Best Practices</vt:lpstr>
      <vt:lpstr>Kanban Workflow: WIP Limits</vt:lpstr>
      <vt:lpstr>Scrum</vt:lpstr>
      <vt:lpstr>Sprints</vt:lpstr>
      <vt:lpstr>Sprint Planning</vt:lpstr>
      <vt:lpstr>Daily Scrum or Standup</vt:lpstr>
      <vt:lpstr>Sprint Review</vt:lpstr>
      <vt:lpstr>Sprint Retrospection</vt:lpstr>
      <vt:lpstr>Scrum Roles</vt:lpstr>
      <vt:lpstr>Product Owner</vt:lpstr>
      <vt:lpstr>Development Team</vt:lpstr>
      <vt:lpstr>Scrum Master</vt:lpstr>
      <vt:lpstr>Scrum Best Practices</vt:lpstr>
      <vt:lpstr>Kanban vs. Scrum?</vt:lpstr>
      <vt:lpstr>Project Management</vt:lpstr>
      <vt:lpstr>Workflow Redux</vt:lpstr>
      <vt:lpstr>Code Review</vt:lpstr>
      <vt:lpstr>User Stories</vt:lpstr>
      <vt:lpstr>Time is Relative: Estimation</vt:lpstr>
      <vt:lpstr>Tying back to ZGame</vt:lpstr>
      <vt:lpstr>Tying back</vt:lpstr>
      <vt:lpstr>Resources</vt:lpstr>
      <vt:lpstr>PowerPoint Presentation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Murali, Athreya - 0447 - MITLL</dc:creator>
  <cp:lastModifiedBy>Kurucar, Joel - 0441 - MITLL</cp:lastModifiedBy>
  <cp:revision>124</cp:revision>
  <dcterms:created xsi:type="dcterms:W3CDTF">2020-07-15T22:44:08Z</dcterms:created>
  <dcterms:modified xsi:type="dcterms:W3CDTF">2021-07-05T00:13:09Z</dcterms:modified>
</cp:coreProperties>
</file>