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509" r:id="rId3"/>
    <p:sldId id="510" r:id="rId4"/>
    <p:sldId id="511" r:id="rId5"/>
    <p:sldId id="515" r:id="rId6"/>
    <p:sldId id="512" r:id="rId7"/>
    <p:sldId id="513" r:id="rId8"/>
    <p:sldId id="514" r:id="rId9"/>
    <p:sldId id="516" r:id="rId10"/>
    <p:sldId id="519" r:id="rId11"/>
    <p:sldId id="520" r:id="rId12"/>
    <p:sldId id="517" r:id="rId13"/>
    <p:sldId id="508" r:id="rId14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tefvision.github.io/10703_openai_gym_recitation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6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99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9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58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20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66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https://en.wikipedia.org/wiki/Reinforcement_learning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58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69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58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8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https://katefvision.github.io/10703_openai_gym_recitation.pdf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</a:t>
            </a:r>
            <a:r>
              <a:rPr lang="en-US" altLang="en-US" sz="700" b="1" i="0" baseline="0" dirty="0" err="1"/>
              <a:t>OpenAI</a:t>
            </a:r>
            <a:r>
              <a:rPr lang="en-US" altLang="en-US" sz="700" b="1" i="0" baseline="0" dirty="0"/>
              <a:t> Gym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ble-baselines.readthedocs.io/en/master/guide/custom_env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Serious Games and AI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Python Intro – </a:t>
            </a:r>
            <a:r>
              <a:rPr lang="en-US" sz="3600" dirty="0" err="1"/>
              <a:t>OpenAI</a:t>
            </a:r>
            <a:r>
              <a:rPr lang="en-US" sz="3600" dirty="0"/>
              <a:t> Gym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custom environments must inherit from </a:t>
            </a:r>
            <a:r>
              <a:rPr lang="en-US" sz="2400" dirty="0" err="1"/>
              <a:t>gym.Env</a:t>
            </a:r>
            <a:endParaRPr lang="en-US" sz="2400" dirty="0"/>
          </a:p>
          <a:p>
            <a:r>
              <a:rPr lang="en-US" sz="2400" dirty="0"/>
              <a:t>Must construct and model the action and state spaces</a:t>
            </a:r>
          </a:p>
          <a:p>
            <a:r>
              <a:rPr lang="en-US" sz="2400" dirty="0"/>
              <a:t>Overrides</a:t>
            </a:r>
          </a:p>
          <a:p>
            <a:pPr lvl="1"/>
            <a:r>
              <a:rPr lang="en-US" sz="2200" dirty="0"/>
              <a:t>Step (required)</a:t>
            </a:r>
          </a:p>
          <a:p>
            <a:pPr lvl="1"/>
            <a:r>
              <a:rPr lang="en-US" sz="2200" dirty="0"/>
              <a:t>Reset (required)</a:t>
            </a:r>
          </a:p>
          <a:p>
            <a:pPr lvl="1"/>
            <a:r>
              <a:rPr lang="en-US" sz="2200" dirty="0"/>
              <a:t>Seed</a:t>
            </a:r>
          </a:p>
          <a:p>
            <a:pPr lvl="1"/>
            <a:r>
              <a:rPr lang="en-US" sz="2200" dirty="0"/>
              <a:t>Render</a:t>
            </a:r>
          </a:p>
          <a:p>
            <a:pPr lvl="1"/>
            <a:r>
              <a:rPr lang="en-US" sz="2200" dirty="0"/>
              <a:t>Configure</a:t>
            </a:r>
          </a:p>
          <a:p>
            <a:pPr lvl="1"/>
            <a:r>
              <a:rPr lang="en-US" sz="2200" dirty="0"/>
              <a:t>Close</a:t>
            </a:r>
          </a:p>
          <a:p>
            <a:r>
              <a:rPr lang="en-US" sz="2400" dirty="0"/>
              <a:t>Registration</a:t>
            </a:r>
          </a:p>
          <a:p>
            <a:pPr lvl="1"/>
            <a:r>
              <a:rPr lang="en-US" sz="2200" dirty="0"/>
              <a:t>We will not cover this as part of the course</a:t>
            </a:r>
          </a:p>
          <a:p>
            <a:pPr lvl="1"/>
            <a:r>
              <a:rPr lang="en-US" sz="2200" dirty="0">
                <a:hlinkClick r:id="rId3"/>
              </a:rPr>
              <a:t>https://stable-baselines.readthedocs.io/en/master/guide/custom_env.html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28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31" y="1066799"/>
            <a:ext cx="7048763" cy="52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Plan ahead!</a:t>
            </a:r>
          </a:p>
          <a:p>
            <a:r>
              <a:rPr lang="en-US" sz="2400" dirty="0"/>
              <a:t>Data Logging</a:t>
            </a:r>
          </a:p>
          <a:p>
            <a:pPr lvl="1"/>
            <a:r>
              <a:rPr lang="en-US" sz="2200" dirty="0"/>
              <a:t>Separate from debug logging, which should also be implemented</a:t>
            </a:r>
          </a:p>
          <a:p>
            <a:r>
              <a:rPr lang="en-US" sz="2400" dirty="0"/>
              <a:t>Know what you want to capture</a:t>
            </a:r>
          </a:p>
          <a:p>
            <a:pPr lvl="1"/>
            <a:r>
              <a:rPr lang="en-US" sz="2200" dirty="0"/>
              <a:t>Every step</a:t>
            </a:r>
          </a:p>
          <a:p>
            <a:pPr lvl="1"/>
            <a:r>
              <a:rPr lang="en-US" sz="2200" dirty="0"/>
              <a:t>End of episode</a:t>
            </a:r>
          </a:p>
          <a:p>
            <a:pPr lvl="1"/>
            <a:r>
              <a:rPr lang="en-US" sz="2200" dirty="0"/>
              <a:t>Training vs Playback</a:t>
            </a:r>
          </a:p>
          <a:p>
            <a:pPr lvl="1"/>
            <a:r>
              <a:rPr lang="en-US" sz="2200" dirty="0"/>
              <a:t>Use the Info variable that step returns to localize data logging</a:t>
            </a:r>
          </a:p>
          <a:p>
            <a:r>
              <a:rPr lang="en-US" sz="2400" dirty="0"/>
              <a:t>Many options</a:t>
            </a:r>
          </a:p>
          <a:p>
            <a:pPr lvl="1"/>
            <a:r>
              <a:rPr lang="en-US" sz="2200" dirty="0"/>
              <a:t>Store and save</a:t>
            </a:r>
          </a:p>
          <a:p>
            <a:pPr lvl="1"/>
            <a:r>
              <a:rPr lang="en-US" sz="2200" dirty="0"/>
              <a:t>Write to disk (during or after or both)</a:t>
            </a:r>
          </a:p>
          <a:p>
            <a:pPr lvl="1"/>
            <a:r>
              <a:rPr lang="en-US" sz="2200" dirty="0"/>
              <a:t>Database connections (Mongo, MySQL, etc…)</a:t>
            </a:r>
          </a:p>
        </p:txBody>
      </p:sp>
    </p:spTree>
    <p:extLst>
      <p:ext uri="{BB962C8B-B14F-4D97-AF65-F5344CB8AC3E}">
        <p14:creationId xmlns:p14="http://schemas.microsoft.com/office/powerpoint/2010/main" val="396833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dirty="0" err="1"/>
              <a:t>OpenAI</a:t>
            </a:r>
            <a:r>
              <a:rPr lang="en-US" sz="2400" dirty="0"/>
              <a:t> Gym</a:t>
            </a:r>
            <a:endParaRPr lang="en-US" dirty="0"/>
          </a:p>
          <a:p>
            <a:r>
              <a:rPr lang="en-US" sz="2400" dirty="0"/>
              <a:t>Basic API</a:t>
            </a:r>
          </a:p>
          <a:p>
            <a:r>
              <a:rPr lang="en-US" sz="2400" dirty="0"/>
              <a:t>Basic Datatypes</a:t>
            </a:r>
          </a:p>
          <a:p>
            <a:r>
              <a:rPr lang="en-US" sz="2400" dirty="0"/>
              <a:t>Environments</a:t>
            </a:r>
          </a:p>
          <a:p>
            <a:r>
              <a:rPr lang="en-US" sz="2400" dirty="0"/>
              <a:t>Data Logging</a:t>
            </a:r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OpenAI</a:t>
            </a:r>
            <a:r>
              <a:rPr lang="en-US" dirty="0"/>
              <a:t> Gym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standard Python API for RL environments</a:t>
            </a:r>
          </a:p>
          <a:p>
            <a:pPr lvl="1"/>
            <a:r>
              <a:rPr lang="en-US" sz="2200" dirty="0"/>
              <a:t>Often cast as games</a:t>
            </a:r>
          </a:p>
          <a:p>
            <a:pPr lvl="1"/>
            <a:r>
              <a:rPr lang="en-US" sz="2200" dirty="0"/>
              <a:t>Can run many RL algorithms against the same environment</a:t>
            </a:r>
          </a:p>
          <a:p>
            <a:r>
              <a:rPr lang="en-US" sz="2400" dirty="0"/>
              <a:t>A set of tools to measure agent performance</a:t>
            </a:r>
          </a:p>
          <a:p>
            <a:pPr lvl="1"/>
            <a:r>
              <a:rPr lang="en-US" sz="2200" dirty="0"/>
              <a:t>Built in tools are very helpful</a:t>
            </a:r>
          </a:p>
          <a:p>
            <a:r>
              <a:rPr lang="en-US" sz="2400" dirty="0"/>
              <a:t>An online scoreboard for comparing and benchmarking approaches</a:t>
            </a:r>
          </a:p>
          <a:p>
            <a:pPr lvl="1"/>
            <a:r>
              <a:rPr lang="en-US" sz="2200" dirty="0"/>
              <a:t>Meant to provide a set of stable environments for testing RL algorithms</a:t>
            </a:r>
          </a:p>
          <a:p>
            <a:pPr lvl="1"/>
            <a:r>
              <a:rPr lang="en-US" sz="2200" dirty="0"/>
              <a:t>We use it to build our own environments and use well proven RL algorithms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https://gym.openai.com/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9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81" y="1047417"/>
            <a:ext cx="8126862" cy="52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8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1987296"/>
          </a:xfrm>
        </p:spPr>
        <p:txBody>
          <a:bodyPr/>
          <a:lstStyle/>
          <a:p>
            <a:r>
              <a:rPr lang="en-US" dirty="0"/>
              <a:t>RL as a decision making process:</a:t>
            </a:r>
          </a:p>
          <a:p>
            <a:pPr lvl="1"/>
            <a:r>
              <a:rPr lang="en-US" dirty="0"/>
              <a:t>Environment: Model that allows agents to take actions and provides state and reward signals</a:t>
            </a:r>
          </a:p>
          <a:p>
            <a:pPr lvl="1"/>
            <a:r>
              <a:rPr lang="en-US" dirty="0"/>
              <a:t>State: The environment’s current situation</a:t>
            </a:r>
          </a:p>
          <a:p>
            <a:pPr lvl="1"/>
            <a:r>
              <a:rPr lang="en-US" dirty="0"/>
              <a:t>Actions: What the agent is allowed to do within the environment</a:t>
            </a:r>
          </a:p>
          <a:p>
            <a:pPr lvl="1"/>
            <a:r>
              <a:rPr lang="en-US" dirty="0"/>
              <a:t>Reward: Incentive or penalty associated with taking an action within an environment</a:t>
            </a:r>
          </a:p>
          <a:p>
            <a:pPr lvl="1"/>
            <a:r>
              <a:rPr lang="en-US" dirty="0"/>
              <a:t>Policy: Mapping from past experience to action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83" y="3276600"/>
            <a:ext cx="6432259" cy="29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4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36" y="4191000"/>
            <a:ext cx="4663930" cy="2156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" y="1066800"/>
            <a:ext cx="88247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1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Naming</a:t>
            </a:r>
          </a:p>
          <a:p>
            <a:pPr lvl="1"/>
            <a:r>
              <a:rPr lang="en-US" sz="2200" dirty="0"/>
              <a:t>Unique name of the form ([A-Za-z0-9]+-)v([0-9]+)</a:t>
            </a:r>
          </a:p>
          <a:p>
            <a:r>
              <a:rPr lang="en-US" sz="2400" dirty="0"/>
              <a:t>Reset Function</a:t>
            </a:r>
          </a:p>
          <a:p>
            <a:pPr lvl="1"/>
            <a:r>
              <a:rPr lang="en-US" sz="2200" dirty="0"/>
              <a:t>Reinitialize a new gameplay (episode)</a:t>
            </a:r>
          </a:p>
          <a:p>
            <a:pPr lvl="1"/>
            <a:r>
              <a:rPr lang="en-US" sz="2200" dirty="0"/>
              <a:t>Resets state to initial state</a:t>
            </a:r>
          </a:p>
          <a:p>
            <a:r>
              <a:rPr lang="en-US" sz="2400" dirty="0"/>
              <a:t>Step Function</a:t>
            </a:r>
          </a:p>
          <a:p>
            <a:pPr lvl="1"/>
            <a:r>
              <a:rPr lang="en-US" sz="2200" dirty="0"/>
              <a:t>Takes in actions</a:t>
            </a:r>
          </a:p>
          <a:p>
            <a:pPr lvl="1"/>
            <a:r>
              <a:rPr lang="en-US" sz="2200" dirty="0"/>
              <a:t>Returns updated state, reward, done status, and debug info</a:t>
            </a:r>
          </a:p>
          <a:p>
            <a:pPr lvl="1"/>
            <a:r>
              <a:rPr lang="en-US" sz="2200" dirty="0"/>
              <a:t>Main game logic is usually executed within this function</a:t>
            </a:r>
          </a:p>
          <a:p>
            <a:r>
              <a:rPr lang="en-US" sz="2400" dirty="0"/>
              <a:t>Render Function</a:t>
            </a:r>
          </a:p>
          <a:p>
            <a:pPr lvl="1"/>
            <a:r>
              <a:rPr lang="en-US" sz="2200" dirty="0"/>
              <a:t>Technically optional</a:t>
            </a:r>
          </a:p>
          <a:p>
            <a:pPr lvl="1"/>
            <a:r>
              <a:rPr lang="en-US" sz="2200" dirty="0"/>
              <a:t>Displays 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745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Reward -&gt; float</a:t>
            </a:r>
          </a:p>
          <a:p>
            <a:r>
              <a:rPr lang="en-US" sz="2400" dirty="0"/>
              <a:t>Done / Terminal -&gt; Boolean</a:t>
            </a:r>
          </a:p>
          <a:p>
            <a:r>
              <a:rPr lang="en-US" sz="2400" dirty="0"/>
              <a:t>States</a:t>
            </a:r>
          </a:p>
          <a:p>
            <a:pPr lvl="1"/>
            <a:r>
              <a:rPr lang="en-US" sz="2200" dirty="0"/>
              <a:t>Custom </a:t>
            </a:r>
            <a:r>
              <a:rPr lang="en-US" sz="2200" dirty="0" err="1"/>
              <a:t>OpenAI</a:t>
            </a:r>
            <a:r>
              <a:rPr lang="en-US" sz="2200" dirty="0"/>
              <a:t> Gym datatypes</a:t>
            </a:r>
          </a:p>
          <a:p>
            <a:pPr lvl="1"/>
            <a:r>
              <a:rPr lang="en-US" sz="2200" dirty="0"/>
              <a:t>Discrete and continuous</a:t>
            </a:r>
          </a:p>
          <a:p>
            <a:pPr lvl="1"/>
            <a:r>
              <a:rPr lang="en-US" sz="2200" dirty="0"/>
              <a:t>Pretty flexible</a:t>
            </a:r>
          </a:p>
          <a:p>
            <a:pPr lvl="1"/>
            <a:r>
              <a:rPr lang="en-US" sz="2200" dirty="0"/>
              <a:t>Dependent on environment</a:t>
            </a:r>
          </a:p>
          <a:p>
            <a:pPr lvl="1"/>
            <a:r>
              <a:rPr lang="en-US" sz="2200" dirty="0"/>
              <a:t>Attributes “</a:t>
            </a:r>
            <a:r>
              <a:rPr lang="en-US" sz="2200" dirty="0" err="1"/>
              <a:t>action_space</a:t>
            </a:r>
            <a:r>
              <a:rPr lang="en-US" sz="2200" dirty="0"/>
              <a:t>” and “</a:t>
            </a:r>
            <a:r>
              <a:rPr lang="en-US" sz="2200" dirty="0" err="1"/>
              <a:t>observation_space</a:t>
            </a:r>
            <a:r>
              <a:rPr lang="en-US" sz="2200" dirty="0"/>
              <a:t>”</a:t>
            </a:r>
          </a:p>
          <a:p>
            <a:pPr lvl="2"/>
            <a:r>
              <a:rPr lang="en-US" sz="2000" dirty="0"/>
              <a:t>Includes convenience methods such as “sample”</a:t>
            </a:r>
          </a:p>
        </p:txBody>
      </p:sp>
    </p:spTree>
    <p:extLst>
      <p:ext uri="{BB962C8B-B14F-4D97-AF65-F5344CB8AC3E}">
        <p14:creationId xmlns:p14="http://schemas.microsoft.com/office/powerpoint/2010/main" val="189707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Discrete</a:t>
            </a:r>
          </a:p>
          <a:p>
            <a:pPr lvl="1"/>
            <a:r>
              <a:rPr lang="en-US" sz="2200" dirty="0"/>
              <a:t>Contains n distinct points</a:t>
            </a:r>
          </a:p>
          <a:p>
            <a:pPr lvl="2"/>
            <a:r>
              <a:rPr lang="en-US" sz="2000" dirty="0"/>
              <a:t>E.g. [0, 1, … n] for n unique actions (convert actions to </a:t>
            </a:r>
            <a:r>
              <a:rPr lang="en-US" sz="2000" dirty="0" err="1"/>
              <a:t>ints</a:t>
            </a:r>
            <a:r>
              <a:rPr lang="en-US" sz="2000" dirty="0"/>
              <a:t>, </a:t>
            </a:r>
            <a:r>
              <a:rPr lang="en-US" sz="2000" dirty="0" err="1"/>
              <a:t>enums</a:t>
            </a:r>
            <a:r>
              <a:rPr lang="en-US" sz="2000" dirty="0"/>
              <a:t>)</a:t>
            </a:r>
          </a:p>
          <a:p>
            <a:r>
              <a:rPr lang="en-US" sz="2400" dirty="0" err="1"/>
              <a:t>MultiDiscrete</a:t>
            </a:r>
            <a:endParaRPr lang="en-US" sz="2400" dirty="0"/>
          </a:p>
          <a:p>
            <a:pPr lvl="1"/>
            <a:r>
              <a:rPr lang="en-US" sz="2200" dirty="0"/>
              <a:t>Contains k dimensions, each with separate discrete points</a:t>
            </a:r>
          </a:p>
          <a:p>
            <a:pPr lvl="2"/>
            <a:r>
              <a:rPr lang="en-US" sz="2000" dirty="0"/>
              <a:t>E.g. k=2 [(m, n), (p, q)] (2 dims, 1</a:t>
            </a:r>
            <a:r>
              <a:rPr lang="en-US" sz="2000" baseline="30000" dirty="0"/>
              <a:t>st</a:t>
            </a:r>
            <a:r>
              <a:rPr lang="en-US" sz="2000" dirty="0"/>
              <a:t> </a:t>
            </a:r>
            <a:r>
              <a:rPr lang="en-US" sz="2000" dirty="0" err="1"/>
              <a:t>ints</a:t>
            </a:r>
            <a:r>
              <a:rPr lang="en-US" sz="2000" dirty="0"/>
              <a:t> from m to n,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  <a:r>
              <a:rPr lang="en-US" sz="2000" dirty="0" err="1"/>
              <a:t>ints</a:t>
            </a:r>
            <a:r>
              <a:rPr lang="en-US" sz="2000" dirty="0"/>
              <a:t> from p to q)</a:t>
            </a:r>
          </a:p>
          <a:p>
            <a:r>
              <a:rPr lang="en-US" sz="2400"/>
              <a:t>Box</a:t>
            </a:r>
            <a:endParaRPr lang="en-US" sz="2400" dirty="0"/>
          </a:p>
          <a:p>
            <a:pPr lvl="1"/>
            <a:r>
              <a:rPr lang="en-US" sz="2200" dirty="0"/>
              <a:t>Multidimensional continuous with bounds</a:t>
            </a:r>
          </a:p>
          <a:p>
            <a:pPr lvl="1"/>
            <a:r>
              <a:rPr lang="en-US" sz="2200" dirty="0"/>
              <a:t>Similar to </a:t>
            </a:r>
            <a:r>
              <a:rPr lang="en-US" sz="2200" dirty="0" err="1"/>
              <a:t>MultiDiscrete</a:t>
            </a:r>
            <a:r>
              <a:rPr lang="en-US" sz="2200" dirty="0"/>
              <a:t> but allows for continuous values</a:t>
            </a:r>
          </a:p>
          <a:p>
            <a:r>
              <a:rPr lang="en-US" sz="2400" dirty="0"/>
              <a:t>Tuple</a:t>
            </a:r>
          </a:p>
          <a:p>
            <a:pPr lvl="1"/>
            <a:r>
              <a:rPr lang="en-US" sz="2200" dirty="0"/>
              <a:t>Limited use, combines simple spaces, like 2 discrete spaces</a:t>
            </a:r>
          </a:p>
        </p:txBody>
      </p:sp>
    </p:spTree>
    <p:extLst>
      <p:ext uri="{BB962C8B-B14F-4D97-AF65-F5344CB8AC3E}">
        <p14:creationId xmlns:p14="http://schemas.microsoft.com/office/powerpoint/2010/main" val="3334666043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124</TotalTime>
  <Pages>1</Pages>
  <Words>859</Words>
  <Application>Microsoft Office PowerPoint</Application>
  <PresentationFormat>Custom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What is OpenAI Gym</vt:lpstr>
      <vt:lpstr>Examples</vt:lpstr>
      <vt:lpstr>Reinforcement Learning</vt:lpstr>
      <vt:lpstr>Basic API</vt:lpstr>
      <vt:lpstr>Basic API</vt:lpstr>
      <vt:lpstr>Basic Datatypes</vt:lpstr>
      <vt:lpstr>Basic States</vt:lpstr>
      <vt:lpstr>Environments</vt:lpstr>
      <vt:lpstr>Environments</vt:lpstr>
      <vt:lpstr>Data Logging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29</cp:revision>
  <cp:lastPrinted>2001-06-18T18:57:59Z</cp:lastPrinted>
  <dcterms:created xsi:type="dcterms:W3CDTF">2019-03-14T14:36:12Z</dcterms:created>
  <dcterms:modified xsi:type="dcterms:W3CDTF">2021-07-05T00:46:38Z</dcterms:modified>
  <cp:category/>
</cp:coreProperties>
</file>