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59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9" r:id="rId21"/>
    <p:sldId id="280" r:id="rId22"/>
    <p:sldId id="281" r:id="rId23"/>
    <p:sldId id="277" r:id="rId24"/>
    <p:sldId id="282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560" autoAdjust="0"/>
  </p:normalViewPr>
  <p:slideViewPr>
    <p:cSldViewPr snapToGrid="0">
      <p:cViewPr>
        <p:scale>
          <a:sx n="94" d="100"/>
          <a:sy n="94" d="100"/>
        </p:scale>
        <p:origin x="75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A791C-D9C2-4FAA-9EAC-8DFF4F84C2F5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BDF79-8064-424C-8587-FA396231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19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F1697-B1FD-4BA8-AF78-8F256EB6D420}" type="slidenum"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-110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-110" charset="0"/>
              <a:ea typeface="+mn-ea"/>
              <a:cs typeface="+mn-cs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927776" y="0"/>
            <a:ext cx="3006424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927776" y="8771255"/>
            <a:ext cx="3006424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214" tIns="0" rIns="19214" bIns="0" anchor="b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771255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926170" y="0"/>
            <a:ext cx="3008031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926170" y="8771255"/>
            <a:ext cx="3008031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214" tIns="0" rIns="19214" bIns="0" anchor="b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771255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93738"/>
            <a:ext cx="6153150" cy="3462337"/>
          </a:xfrm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800" dirty="0"/>
              <a:t>Check distro statement before using:</a:t>
            </a:r>
          </a:p>
          <a:p>
            <a:r>
              <a:rPr lang="en-US" sz="800" dirty="0"/>
              <a:t>DISTRIBUTION STATEMENT A. Approved for pubic release: distribution is unlimited.</a:t>
            </a:r>
          </a:p>
          <a:p>
            <a:r>
              <a:rPr lang="en-US" sz="800" dirty="0"/>
              <a:t>This material is based upon work supported under Air Force Contract No. FA8721-05-C-0002 and/or FA8702-15-D-0001. Any opinions, findings, conclusions or recommendations expressed in this material are those of the author(s) and do not necessarily reflect the views of the U.S. Air Force.</a:t>
            </a:r>
          </a:p>
          <a:p>
            <a:pPr>
              <a:spcBef>
                <a:spcPts val="300"/>
              </a:spcBef>
            </a:pPr>
            <a:r>
              <a:rPr lang="en-US" sz="800" dirty="0"/>
              <a:t>© 2021 Massachusetts Institute of Technology.</a:t>
            </a:r>
          </a:p>
          <a:p>
            <a:pPr>
              <a:spcBef>
                <a:spcPts val="300"/>
              </a:spcBef>
            </a:pPr>
            <a:r>
              <a:rPr lang="en-US" sz="800" dirty="0"/>
              <a:t>Delivered to the U.S. Government with Unlimited Rights, as defined in DFARS Part 252.227-7013 or 7014 (Feb 2014). Notwithstanding any copyright notice, U.S. Government rights in this work are defined by DFARS 252.227-7013 or DFARS 252.227-7014 as detailed above. Use of this work other than as specifically authorized by the U.S. Government may violate any copyrights that exist in this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829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some edits to the README.md</a:t>
            </a:r>
            <a:r>
              <a:rPr lang="en-US" baseline="0" dirty="0"/>
              <a:t> at this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BDF79-8064-424C-8587-FA39623184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92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some edits to the README.md</a:t>
            </a:r>
            <a:r>
              <a:rPr lang="en-US" baseline="0" dirty="0"/>
              <a:t> at this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BDF79-8064-424C-8587-FA39623184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44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some edits to the README.md</a:t>
            </a:r>
            <a:r>
              <a:rPr lang="en-US" baseline="0" dirty="0"/>
              <a:t> at this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BDF79-8064-424C-8587-FA39623184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20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some edits to the README.md</a:t>
            </a:r>
            <a:r>
              <a:rPr lang="en-US" baseline="0" dirty="0"/>
              <a:t> at this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BDF79-8064-424C-8587-FA39623184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45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109473" y="1389888"/>
            <a:ext cx="9973056" cy="1298448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3600"/>
            </a:lvl1pPr>
          </a:lstStyle>
          <a:p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09473" y="3008376"/>
            <a:ext cx="9973056" cy="1792224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txBody>
          <a:bodyPr lIns="91440" tIns="45720" rIns="91440" bIns="4572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Tx/>
              <a:buNone/>
              <a:defRPr sz="2200"/>
            </a:lvl1pPr>
          </a:lstStyle>
          <a:p>
            <a:r>
              <a:rPr lang="en-US" altLang="en-US"/>
              <a:t>Click to edit Master subtitle style</a:t>
            </a:r>
            <a:endParaRPr lang="en-US" altLang="en-US" dirty="0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>
            <a:off x="1" y="950976"/>
            <a:ext cx="12192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auto">
          <a:xfrm>
            <a:off x="1" y="6355080"/>
            <a:ext cx="12192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7" name="Picture 6" descr="LL_Logo_blu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117" y="5111496"/>
            <a:ext cx="3429893" cy="34544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3A108B2-08C9-D34B-96A6-22B3AB8E75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8441" y="122302"/>
            <a:ext cx="678184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036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792225" y="1700784"/>
            <a:ext cx="8607552" cy="394106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2225" y="1252728"/>
            <a:ext cx="8607552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792225" y="5705856"/>
            <a:ext cx="8607552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03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248" y="1293094"/>
            <a:ext cx="10918365" cy="4830616"/>
          </a:xfrm>
          <a:prstGeom prst="rect">
            <a:avLst/>
          </a:prstGeom>
        </p:spPr>
        <p:txBody>
          <a:bodyPr/>
          <a:lstStyle>
            <a:lvl1pPr>
              <a:lnSpc>
                <a:spcPts val="22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9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985" y="1289304"/>
            <a:ext cx="10924032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Arial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2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3984" y="1289304"/>
            <a:ext cx="5315712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17920" y="1289304"/>
            <a:ext cx="5315712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4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374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83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777" y="146304"/>
            <a:ext cx="9680448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985" y="1289304"/>
            <a:ext cx="10924032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55777" y="594360"/>
            <a:ext cx="9680448" cy="30480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ts val="2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24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8015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985" y="1682496"/>
            <a:ext cx="10924032" cy="4443984"/>
          </a:xfrm>
          <a:prstGeom prst="rect">
            <a:avLst/>
          </a:prstGeom>
        </p:spPr>
        <p:txBody>
          <a:bodyPr anchor="t" anchorCtr="1"/>
          <a:lstStyle>
            <a:lvl1pPr marL="237744" indent="-237744">
              <a:lnSpc>
                <a:spcPct val="90000"/>
              </a:lnSpc>
              <a:spcBef>
                <a:spcPts val="15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15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15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15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15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9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109217" y="1764792"/>
            <a:ext cx="7961376" cy="377647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109217" y="1316736"/>
            <a:ext cx="7961376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09217" y="5605272"/>
            <a:ext cx="7961376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685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2316481" y="1828800"/>
            <a:ext cx="7583424" cy="3346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316481" y="1371600"/>
            <a:ext cx="7583424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316481" y="5230368"/>
            <a:ext cx="7583424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247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55777" y="100584"/>
            <a:ext cx="9680448" cy="81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1" y="950976"/>
            <a:ext cx="12192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426720" y="6455664"/>
            <a:ext cx="1450848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i="0" dirty="0"/>
              <a:t>Teaming Overview</a:t>
            </a:r>
            <a:r>
              <a:rPr lang="en-US" altLang="en-US" sz="700" b="1" i="0" baseline="0" dirty="0"/>
              <a:t>- </a:t>
            </a:r>
            <a:fld id="{321F32AB-3DDB-C54A-A434-42EC1FB733CD}" type="slidenum">
              <a:rPr lang="en-US" altLang="en-US" sz="700" b="1" i="0" smtClean="0"/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00" b="1" i="0" baseline="0" dirty="0"/>
          </a:p>
          <a:p>
            <a:pPr algn="l">
              <a:lnSpc>
                <a:spcPct val="100000"/>
              </a:lnSpc>
            </a:pPr>
            <a:r>
              <a:rPr lang="en-US" altLang="en-US" sz="700" b="1" i="0" baseline="0" dirty="0"/>
              <a:t>Summer 2021</a:t>
            </a: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1" y="6355080"/>
            <a:ext cx="12192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8" name="Picture 7" descr="LL_Logo_alone_blue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8" y="246888"/>
            <a:ext cx="548801" cy="531101"/>
          </a:xfrm>
          <a:prstGeom prst="rect">
            <a:avLst/>
          </a:prstGeom>
        </p:spPr>
      </p:pic>
      <p:pic>
        <p:nvPicPr>
          <p:cNvPr id="9" name="Picture 8" descr="LL_Logo_blue_nomark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019" y="6473953"/>
            <a:ext cx="2023796" cy="230071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D982337-22DF-B540-9C7F-56E1DBE635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8441" y="122302"/>
            <a:ext cx="678184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350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2pPr>
      <a:lvl3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3pPr>
      <a:lvl4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4pPr>
      <a:lvl5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5pPr>
      <a:lvl6pPr marL="4572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6pPr>
      <a:lvl7pPr marL="9144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7pPr>
      <a:lvl8pPr marL="13716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8pPr>
      <a:lvl9pPr marL="18288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13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pitchFamily="-110" charset="-128"/>
        </a:defRPr>
      </a:lvl2pPr>
      <a:lvl3pPr marL="1204913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ＭＳ Ｐゴシック" pitchFamily="-110" charset="-128"/>
        </a:defRPr>
      </a:lvl3pPr>
      <a:lvl4pPr marL="1546225" indent="-1190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4pPr>
      <a:lvl5pPr marL="18288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5pPr>
      <a:lvl6pPr marL="22860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6pPr>
      <a:lvl7pPr marL="27432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7pPr>
      <a:lvl8pPr marL="32004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8pPr>
      <a:lvl9pPr marL="3657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HackerPoet/NonEuclidea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spotify/backstag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odeburst.io/an-introduction-to-github-project-boards-2944e6ffbf3c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4"/>
          <p:cNvSpPr txBox="1">
            <a:spLocks noGrp="1" noChangeArrowheads="1"/>
          </p:cNvSpPr>
          <p:nvPr>
            <p:ph type="subTitle" idx="1"/>
          </p:nvPr>
        </p:nvSpPr>
        <p:spPr>
          <a:xfrm>
            <a:off x="2514603" y="1657350"/>
            <a:ext cx="7286625" cy="3200400"/>
          </a:xfrm>
          <a:noFill/>
          <a:ln/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3600" dirty="0"/>
              <a:t>Git Workflow Overview</a:t>
            </a:r>
          </a:p>
          <a:p>
            <a:pPr>
              <a:spcBef>
                <a:spcPts val="1800"/>
              </a:spcBef>
              <a:spcAft>
                <a:spcPts val="1000"/>
              </a:spcAft>
            </a:pPr>
            <a:r>
              <a:rPr lang="en-US" sz="2400" dirty="0"/>
              <a:t>Actually </a:t>
            </a:r>
            <a:r>
              <a:rPr lang="en-US" sz="2400" dirty="0" err="1"/>
              <a:t>actually</a:t>
            </a:r>
            <a:r>
              <a:rPr lang="en-US" sz="2400" dirty="0"/>
              <a:t> getting stuff done ;)</a:t>
            </a:r>
          </a:p>
          <a:p>
            <a:pPr>
              <a:spcBef>
                <a:spcPts val="1800"/>
              </a:spcBef>
              <a:spcAft>
                <a:spcPts val="1000"/>
              </a:spcAft>
            </a:pPr>
            <a:r>
              <a:rPr lang="en-US" sz="2400" dirty="0"/>
              <a:t>Summer 2021</a:t>
            </a:r>
          </a:p>
        </p:txBody>
      </p:sp>
    </p:spTree>
    <p:extLst>
      <p:ext uri="{BB962C8B-B14F-4D97-AF65-F5344CB8AC3E}">
        <p14:creationId xmlns:p14="http://schemas.microsoft.com/office/powerpoint/2010/main" val="249973221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</a:t>
            </a:r>
            <a:r>
              <a:rPr lang="en-US" dirty="0" err="1"/>
              <a:t>Unstage</a:t>
            </a:r>
            <a:r>
              <a:rPr lang="en-US" dirty="0"/>
              <a:t> irrelevant stuff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Remember, a few small edits at a time</a:t>
            </a:r>
          </a:p>
          <a:p>
            <a:r>
              <a:rPr lang="en-US" u="sng" dirty="0"/>
              <a:t>Not</a:t>
            </a:r>
            <a:r>
              <a:rPr lang="en-US" dirty="0"/>
              <a:t> an entire feature</a:t>
            </a:r>
          </a:p>
          <a:p>
            <a:r>
              <a:rPr lang="en-US" dirty="0"/>
              <a:t>How to we keep track of the changes as we go along on a branch?</a:t>
            </a:r>
            <a:br>
              <a:rPr lang="en-US" dirty="0"/>
            </a:br>
            <a:r>
              <a:rPr lang="en-US" i="1" dirty="0" err="1"/>
              <a:t>git</a:t>
            </a:r>
            <a:r>
              <a:rPr lang="en-US" i="1" dirty="0"/>
              <a:t> add</a:t>
            </a:r>
            <a:br>
              <a:rPr lang="en-US" i="1" dirty="0"/>
            </a:br>
            <a:r>
              <a:rPr lang="en-US" i="1" dirty="0" err="1"/>
              <a:t>git</a:t>
            </a:r>
            <a:r>
              <a:rPr lang="en-US" i="1" dirty="0"/>
              <a:t> reset</a:t>
            </a:r>
            <a:br>
              <a:rPr lang="en-US" i="1" dirty="0"/>
            </a:br>
            <a:r>
              <a:rPr lang="en-US" i="1" dirty="0" err="1"/>
              <a:t>git</a:t>
            </a:r>
            <a:r>
              <a:rPr lang="en-US" i="1" dirty="0"/>
              <a:t> commit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ight Arrow 7"/>
          <p:cNvSpPr/>
          <p:nvPr/>
        </p:nvSpPr>
        <p:spPr bwMode="auto">
          <a:xfrm>
            <a:off x="2019300" y="2859949"/>
            <a:ext cx="3930396" cy="557349"/>
          </a:xfrm>
          <a:prstGeom prst="rightArrow">
            <a:avLst>
              <a:gd name="adj1" fmla="val 24414"/>
              <a:gd name="adj2" fmla="val 50000"/>
            </a:avLst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606" y="2197280"/>
            <a:ext cx="5455026" cy="328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5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commit!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Remember, a few small edits at a time</a:t>
            </a:r>
          </a:p>
          <a:p>
            <a:r>
              <a:rPr lang="en-US" u="sng" dirty="0"/>
              <a:t>Not</a:t>
            </a:r>
            <a:r>
              <a:rPr lang="en-US" dirty="0"/>
              <a:t> an entire feature</a:t>
            </a:r>
          </a:p>
          <a:p>
            <a:r>
              <a:rPr lang="en-US" dirty="0"/>
              <a:t>How to we keep track of the changes as we go along on a branch?</a:t>
            </a:r>
            <a:br>
              <a:rPr lang="en-US" dirty="0"/>
            </a:br>
            <a:r>
              <a:rPr lang="en-US" i="1" dirty="0" err="1"/>
              <a:t>git</a:t>
            </a:r>
            <a:r>
              <a:rPr lang="en-US" i="1" dirty="0"/>
              <a:t> add</a:t>
            </a:r>
            <a:br>
              <a:rPr lang="en-US" i="1" dirty="0"/>
            </a:br>
            <a:r>
              <a:rPr lang="en-US" i="1" dirty="0" err="1"/>
              <a:t>git</a:t>
            </a:r>
            <a:r>
              <a:rPr lang="en-US" i="1" dirty="0"/>
              <a:t> reset</a:t>
            </a:r>
            <a:br>
              <a:rPr lang="en-US" i="1" dirty="0"/>
            </a:br>
            <a:r>
              <a:rPr lang="en-US" i="1" dirty="0" err="1"/>
              <a:t>git</a:t>
            </a:r>
            <a:r>
              <a:rPr lang="en-US" i="1" dirty="0"/>
              <a:t> commit</a:t>
            </a:r>
            <a:br>
              <a:rPr lang="en-US" i="1" dirty="0"/>
            </a:br>
            <a:br>
              <a:rPr lang="en-US" i="1" dirty="0"/>
            </a:br>
            <a:br>
              <a:rPr lang="en-US" i="1" dirty="0"/>
            </a:br>
            <a:br>
              <a:rPr lang="en-US" i="1" dirty="0"/>
            </a:br>
            <a:br>
              <a:rPr lang="en-US" i="1" dirty="0"/>
            </a:br>
            <a:br>
              <a:rPr lang="en-US" i="1" dirty="0"/>
            </a:br>
            <a:endParaRPr lang="en-US" i="1" dirty="0"/>
          </a:p>
          <a:p>
            <a:r>
              <a:rPr lang="en-US" dirty="0"/>
              <a:t>Remember your commit messages!</a:t>
            </a:r>
          </a:p>
          <a:p>
            <a:endParaRPr lang="en-US" i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ight Arrow 7"/>
          <p:cNvSpPr/>
          <p:nvPr/>
        </p:nvSpPr>
        <p:spPr bwMode="auto">
          <a:xfrm>
            <a:off x="2595417" y="4485838"/>
            <a:ext cx="3413531" cy="557349"/>
          </a:xfrm>
          <a:prstGeom prst="rightArrow">
            <a:avLst>
              <a:gd name="adj1" fmla="val 24414"/>
              <a:gd name="adj2" fmla="val 50000"/>
            </a:avLst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606" y="2206517"/>
            <a:ext cx="5455026" cy="328766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auto">
          <a:xfrm rot="16200000">
            <a:off x="1930570" y="4026648"/>
            <a:ext cx="1463040" cy="149522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371091" y="3361260"/>
            <a:ext cx="365760" cy="149522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476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next step?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" t="6303" r="43143" b="7039"/>
          <a:stretch/>
        </p:blipFill>
        <p:spPr>
          <a:xfrm>
            <a:off x="4532813" y="1469572"/>
            <a:ext cx="3126376" cy="4467496"/>
          </a:xfrm>
          <a:prstGeom prst="rect">
            <a:avLst/>
          </a:prstGeom>
        </p:spPr>
      </p:pic>
      <p:sp>
        <p:nvSpPr>
          <p:cNvPr id="6" name="5-Point Star 5"/>
          <p:cNvSpPr/>
          <p:nvPr/>
        </p:nvSpPr>
        <p:spPr bwMode="auto">
          <a:xfrm>
            <a:off x="6942638" y="4962525"/>
            <a:ext cx="342900" cy="342900"/>
          </a:xfrm>
          <a:prstGeom prst="star5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5-Point Star 6"/>
          <p:cNvSpPr/>
          <p:nvPr/>
        </p:nvSpPr>
        <p:spPr bwMode="auto">
          <a:xfrm>
            <a:off x="5924551" y="3162300"/>
            <a:ext cx="342900" cy="342900"/>
          </a:xfrm>
          <a:prstGeom prst="star5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5-Point Star 7"/>
          <p:cNvSpPr/>
          <p:nvPr/>
        </p:nvSpPr>
        <p:spPr bwMode="auto">
          <a:xfrm>
            <a:off x="7487739" y="4410075"/>
            <a:ext cx="342900" cy="342900"/>
          </a:xfrm>
          <a:prstGeom prst="star5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5-Point Star 9"/>
          <p:cNvSpPr/>
          <p:nvPr/>
        </p:nvSpPr>
        <p:spPr bwMode="auto">
          <a:xfrm>
            <a:off x="4868364" y="2714625"/>
            <a:ext cx="342900" cy="342900"/>
          </a:xfrm>
          <a:prstGeom prst="star5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577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777" y="-42291"/>
            <a:ext cx="9680448" cy="813816"/>
          </a:xfrm>
        </p:spPr>
        <p:txBody>
          <a:bodyPr/>
          <a:lstStyle/>
          <a:p>
            <a:r>
              <a:rPr lang="en-US" dirty="0"/>
              <a:t>Did It Work?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9616"/>
          <a:stretch/>
        </p:blipFill>
        <p:spPr>
          <a:xfrm>
            <a:off x="633414" y="1422139"/>
            <a:ext cx="3319462" cy="45614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350" y="2532883"/>
            <a:ext cx="7353300" cy="26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95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777" y="-42291"/>
            <a:ext cx="9680448" cy="813816"/>
          </a:xfrm>
        </p:spPr>
        <p:txBody>
          <a:bodyPr/>
          <a:lstStyle/>
          <a:p>
            <a:r>
              <a:rPr lang="en-US" dirty="0"/>
              <a:t>Did It Work?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9616"/>
          <a:stretch/>
        </p:blipFill>
        <p:spPr>
          <a:xfrm>
            <a:off x="633414" y="1422139"/>
            <a:ext cx="3319462" cy="45614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350" y="2532883"/>
            <a:ext cx="7353300" cy="26772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67250" y="2019300"/>
            <a:ext cx="666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COMMIT != PUSH</a:t>
            </a:r>
          </a:p>
        </p:txBody>
      </p:sp>
    </p:spTree>
    <p:extLst>
      <p:ext uri="{BB962C8B-B14F-4D97-AF65-F5344CB8AC3E}">
        <p14:creationId xmlns:p14="http://schemas.microsoft.com/office/powerpoint/2010/main" val="956065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Push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call to </a:t>
            </a:r>
            <a:r>
              <a:rPr lang="en-US" i="1" dirty="0" err="1"/>
              <a:t>git</a:t>
            </a:r>
            <a:r>
              <a:rPr lang="en-US" i="1" dirty="0"/>
              <a:t> push origin feature</a:t>
            </a:r>
          </a:p>
          <a:p>
            <a:pPr lvl="1"/>
            <a:r>
              <a:rPr lang="en-US" dirty="0"/>
              <a:t>Again, don’t push to master directly</a:t>
            </a:r>
          </a:p>
          <a:p>
            <a:pPr lvl="1"/>
            <a:r>
              <a:rPr lang="en-US" dirty="0"/>
              <a:t>The remote branch is automatically created if not already there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75" y="2101731"/>
            <a:ext cx="6094857" cy="36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52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It Works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992"/>
          <a:stretch/>
        </p:blipFill>
        <p:spPr>
          <a:xfrm>
            <a:off x="1361814" y="1155700"/>
            <a:ext cx="3391423" cy="468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237" y="2719894"/>
            <a:ext cx="7134225" cy="169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05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Aaand</a:t>
            </a:r>
            <a:r>
              <a:rPr lang="en-US" dirty="0"/>
              <a:t> we’re live!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56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might a conflict occur?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people are pushing commits to the same branch that affect the same code</a:t>
            </a:r>
          </a:p>
          <a:p>
            <a:r>
              <a:rPr lang="en-US" dirty="0"/>
              <a:t>Pulling from a branch that someone else pushed</a:t>
            </a:r>
          </a:p>
          <a:p>
            <a:r>
              <a:rPr lang="en-US" dirty="0"/>
              <a:t>Not necessarily simultaneous</a:t>
            </a:r>
          </a:p>
        </p:txBody>
      </p:sp>
    </p:spTree>
    <p:extLst>
      <p:ext uri="{BB962C8B-B14F-4D97-AF65-F5344CB8AC3E}">
        <p14:creationId xmlns:p14="http://schemas.microsoft.com/office/powerpoint/2010/main" val="1245856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Issues, Milestones, and Projects, Oh My!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Management </a:t>
            </a:r>
            <a:r>
              <a:rPr lang="en-US"/>
              <a:t>on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7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this point…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set up your SSH keys</a:t>
            </a:r>
          </a:p>
          <a:p>
            <a:r>
              <a:rPr lang="en-US" dirty="0"/>
              <a:t>You’ve cloned your team’s repo to your computer</a:t>
            </a:r>
          </a:p>
          <a:p>
            <a:r>
              <a:rPr lang="en-US" dirty="0"/>
              <a:t>You’ve gotten your dev environment set up</a:t>
            </a:r>
          </a:p>
        </p:txBody>
      </p:sp>
    </p:spTree>
    <p:extLst>
      <p:ext uri="{BB962C8B-B14F-4D97-AF65-F5344CB8AC3E}">
        <p14:creationId xmlns:p14="http://schemas.microsoft.com/office/powerpoint/2010/main" val="3950850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“keep track of tasks, enhancements, and bugs”</a:t>
            </a:r>
          </a:p>
          <a:p>
            <a:r>
              <a:rPr lang="en-US" dirty="0"/>
              <a:t>MUCH better than scrolling thru a bunch of emails or screenshots on Discord</a:t>
            </a: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568" y="2193433"/>
            <a:ext cx="9206865" cy="392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5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Labelling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 can have labels to help identify and filter them</a:t>
            </a:r>
          </a:p>
          <a:p>
            <a:r>
              <a:rPr lang="en-US" dirty="0"/>
              <a:t>As issues are added, this can be useful for organizational purposes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06" y="2245360"/>
            <a:ext cx="10309590" cy="364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60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of tracking progress for time-sensitive deadlines and sprints</a:t>
            </a:r>
          </a:p>
          <a:p>
            <a:r>
              <a:rPr lang="en-US" dirty="0"/>
              <a:t>Similar to issue labels but groups issues </a:t>
            </a:r>
            <a:r>
              <a:rPr lang="en-US" i="1" dirty="0"/>
              <a:t>and pull requests</a:t>
            </a:r>
            <a:r>
              <a:rPr lang="en-US" dirty="0"/>
              <a:t> by category</a:t>
            </a: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2" y="2522496"/>
            <a:ext cx="8077198" cy="356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32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Organizational boards with Kanban methodology in mind</a:t>
            </a:r>
          </a:p>
          <a:p>
            <a:r>
              <a:rPr lang="en-US" dirty="0"/>
              <a:t>Allows you to create “comprehensive roadmaps” and checklists for features and bug fixes</a:t>
            </a:r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332" y="2286001"/>
            <a:ext cx="7647338" cy="399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06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Organization, All in 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37" y="1901606"/>
            <a:ext cx="10098088" cy="3602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1" y="1467485"/>
            <a:ext cx="11849100" cy="4248150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 bwMode="auto">
          <a:xfrm>
            <a:off x="6339840" y="4074160"/>
            <a:ext cx="1422400" cy="548640"/>
          </a:xfrm>
          <a:prstGeom prst="wedgeEllipseCallout">
            <a:avLst>
              <a:gd name="adj1" fmla="val -61548"/>
              <a:gd name="adj2" fmla="val 6944"/>
            </a:avLst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Label</a:t>
            </a:r>
          </a:p>
        </p:txBody>
      </p:sp>
      <p:sp>
        <p:nvSpPr>
          <p:cNvPr id="11" name="Oval Callout 10"/>
          <p:cNvSpPr/>
          <p:nvPr/>
        </p:nvSpPr>
        <p:spPr bwMode="auto">
          <a:xfrm>
            <a:off x="10598151" y="4074160"/>
            <a:ext cx="1422400" cy="548640"/>
          </a:xfrm>
          <a:prstGeom prst="wedgeEllipseCallout">
            <a:avLst>
              <a:gd name="adj1" fmla="val -57262"/>
              <a:gd name="adj2" fmla="val 19907"/>
            </a:avLst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Assignee</a:t>
            </a:r>
          </a:p>
        </p:txBody>
      </p:sp>
      <p:sp>
        <p:nvSpPr>
          <p:cNvPr id="12" name="Oval Callout 11"/>
          <p:cNvSpPr/>
          <p:nvPr/>
        </p:nvSpPr>
        <p:spPr bwMode="auto">
          <a:xfrm>
            <a:off x="5384801" y="5061218"/>
            <a:ext cx="1422400" cy="548640"/>
          </a:xfrm>
          <a:prstGeom prst="wedgeEllipseCallout">
            <a:avLst>
              <a:gd name="adj1" fmla="val -75119"/>
              <a:gd name="adj2" fmla="val 5092"/>
            </a:avLst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Milestone</a:t>
            </a:r>
          </a:p>
        </p:txBody>
      </p:sp>
      <p:sp>
        <p:nvSpPr>
          <p:cNvPr id="13" name="Oval Callout 12"/>
          <p:cNvSpPr/>
          <p:nvPr/>
        </p:nvSpPr>
        <p:spPr bwMode="auto">
          <a:xfrm>
            <a:off x="3312161" y="3514810"/>
            <a:ext cx="1422400" cy="548640"/>
          </a:xfrm>
          <a:prstGeom prst="wedgeEllipseCallout">
            <a:avLst>
              <a:gd name="adj1" fmla="val -64405"/>
              <a:gd name="adj2" fmla="val 88425"/>
            </a:avLst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Issue</a:t>
            </a:r>
          </a:p>
        </p:txBody>
      </p:sp>
    </p:spTree>
    <p:extLst>
      <p:ext uri="{BB962C8B-B14F-4D97-AF65-F5344CB8AC3E}">
        <p14:creationId xmlns:p14="http://schemas.microsoft.com/office/powerpoint/2010/main" val="2568888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is more than just commands!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practices with version control is critical in software projects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is a top-tier VCS tool</a:t>
            </a:r>
          </a:p>
          <a:p>
            <a:r>
              <a:rPr lang="en-US" dirty="0"/>
              <a:t>Project management is also important in any design project, especially one with time constraints and enthusiastic stakeholders</a:t>
            </a:r>
          </a:p>
          <a:p>
            <a:pPr lvl="1"/>
            <a:r>
              <a:rPr lang="en-US" dirty="0"/>
              <a:t>GitHub includes project management features to easily organize and plan during development</a:t>
            </a:r>
          </a:p>
        </p:txBody>
      </p:sp>
    </p:spTree>
    <p:extLst>
      <p:ext uri="{BB962C8B-B14F-4D97-AF65-F5344CB8AC3E}">
        <p14:creationId xmlns:p14="http://schemas.microsoft.com/office/powerpoint/2010/main" val="379604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this point…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set up your SSH keys</a:t>
            </a:r>
          </a:p>
          <a:p>
            <a:r>
              <a:rPr lang="en-US" dirty="0"/>
              <a:t>You’ve cloned your team’s repo to your computer</a:t>
            </a:r>
          </a:p>
          <a:p>
            <a:r>
              <a:rPr lang="en-US" dirty="0"/>
              <a:t>You’ve gotten your </a:t>
            </a:r>
            <a:r>
              <a:rPr lang="en-US" dirty="0" err="1"/>
              <a:t>conda</a:t>
            </a:r>
            <a:r>
              <a:rPr lang="en-US" dirty="0"/>
              <a:t> environment set up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Now we will be starting with Git</a:t>
            </a:r>
          </a:p>
        </p:txBody>
      </p:sp>
    </p:spTree>
    <p:extLst>
      <p:ext uri="{BB962C8B-B14F-4D97-AF65-F5344CB8AC3E}">
        <p14:creationId xmlns:p14="http://schemas.microsoft.com/office/powerpoint/2010/main" val="156600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Structure at a Glance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2" y="1155517"/>
            <a:ext cx="6095998" cy="5155324"/>
          </a:xfrm>
        </p:spPr>
      </p:pic>
    </p:spTree>
    <p:extLst>
      <p:ext uri="{BB962C8B-B14F-4D97-AF65-F5344CB8AC3E}">
        <p14:creationId xmlns:p14="http://schemas.microsoft.com/office/powerpoint/2010/main" val="4142186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the directory of your local repository.</a:t>
            </a:r>
          </a:p>
          <a:p>
            <a:r>
              <a:rPr lang="en-US" dirty="0"/>
              <a:t>If your are on Git Bash (Windows), you will see the term </a:t>
            </a:r>
            <a:r>
              <a:rPr lang="en-US" i="1" dirty="0"/>
              <a:t>master</a:t>
            </a:r>
            <a:r>
              <a:rPr lang="en-US" dirty="0"/>
              <a:t> when you are in the folder of the repo. Otherwise, you can run </a:t>
            </a:r>
            <a:r>
              <a:rPr lang="en-US" i="1" dirty="0"/>
              <a:t>git status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5" y="2813801"/>
            <a:ext cx="5481366" cy="33035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643" y="2813801"/>
            <a:ext cx="5387374" cy="12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2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making any changes, check you are up-to-date with the latest version on the remote repository (check GitHub).</a:t>
            </a:r>
          </a:p>
          <a:p>
            <a:r>
              <a:rPr lang="en-US" dirty="0"/>
              <a:t>Update to calling </a:t>
            </a:r>
            <a:r>
              <a:rPr lang="en-US" i="1" dirty="0"/>
              <a:t>git pull origin master</a:t>
            </a:r>
            <a:br>
              <a:rPr lang="en-US" i="1" dirty="0"/>
            </a:br>
            <a:br>
              <a:rPr lang="en-US" i="1" dirty="0"/>
            </a:br>
            <a:br>
              <a:rPr lang="en-US" i="1" dirty="0"/>
            </a:br>
            <a:br>
              <a:rPr lang="en-US" i="1" dirty="0"/>
            </a:br>
            <a:br>
              <a:rPr lang="en-US" i="1" dirty="0"/>
            </a:br>
            <a:endParaRPr lang="en-US" i="1" dirty="0"/>
          </a:p>
          <a:p>
            <a:r>
              <a:rPr lang="en-US" dirty="0"/>
              <a:t>This is good, not always the case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226" y="1733341"/>
            <a:ext cx="5775808" cy="348099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 bwMode="auto">
          <a:xfrm>
            <a:off x="5042263" y="3936274"/>
            <a:ext cx="1053738" cy="557349"/>
          </a:xfrm>
          <a:prstGeom prst="rightArrow">
            <a:avLst>
              <a:gd name="adj1" fmla="val 31250"/>
              <a:gd name="adj2" fmla="val 50000"/>
            </a:avLst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37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 #1 DON’T?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practices: DON’T commit to master</a:t>
            </a:r>
          </a:p>
          <a:p>
            <a:r>
              <a:rPr lang="en-US" dirty="0"/>
              <a:t>To go to a separate branch, call </a:t>
            </a:r>
            <a:br>
              <a:rPr lang="en-US" dirty="0"/>
            </a:br>
            <a:r>
              <a:rPr lang="en-US" i="1" dirty="0" err="1"/>
              <a:t>git</a:t>
            </a:r>
            <a:r>
              <a:rPr lang="en-US" i="1" dirty="0"/>
              <a:t> checkout –b [name of branch]</a:t>
            </a:r>
            <a:endParaRPr lang="en-US" dirty="0"/>
          </a:p>
          <a:p>
            <a:r>
              <a:rPr lang="en-US" dirty="0"/>
              <a:t>The </a:t>
            </a:r>
            <a:r>
              <a:rPr lang="en-US" i="1" dirty="0"/>
              <a:t>–b</a:t>
            </a:r>
            <a:r>
              <a:rPr lang="en-US" dirty="0"/>
              <a:t> keyword creates a new branch in your local repo, so you only need to include that once per branch</a:t>
            </a:r>
          </a:p>
          <a:p>
            <a:r>
              <a:rPr lang="en-US" dirty="0"/>
              <a:t>If you want to switch to a different existing branch, just call </a:t>
            </a:r>
            <a:br>
              <a:rPr lang="en-US" dirty="0"/>
            </a:br>
            <a:r>
              <a:rPr lang="en-US" i="1" dirty="0" err="1"/>
              <a:t>git</a:t>
            </a:r>
            <a:r>
              <a:rPr lang="en-US" i="1" dirty="0"/>
              <a:t> checkout [name of branch]</a:t>
            </a:r>
            <a:endParaRPr lang="en-US" dirty="0"/>
          </a:p>
          <a:p>
            <a:r>
              <a:rPr lang="en-US" b="0" i="1" u="sng" dirty="0"/>
              <a:t>Committing on master is a recipe for disaster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" t="6303" r="43143" b="7039"/>
          <a:stretch/>
        </p:blipFill>
        <p:spPr>
          <a:xfrm>
            <a:off x="6217920" y="1289304"/>
            <a:ext cx="3126376" cy="446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78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some edits…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Remember, a few small edits at a time</a:t>
            </a:r>
          </a:p>
          <a:p>
            <a:r>
              <a:rPr lang="en-US" u="sng" dirty="0"/>
              <a:t>Not</a:t>
            </a:r>
            <a:r>
              <a:rPr lang="en-US" dirty="0"/>
              <a:t> an entire feature</a:t>
            </a:r>
          </a:p>
          <a:p>
            <a:r>
              <a:rPr lang="en-US" dirty="0"/>
              <a:t>How to we keep track of the changes as we go along on a branch?</a:t>
            </a:r>
            <a:br>
              <a:rPr lang="en-US" dirty="0"/>
            </a:br>
            <a:r>
              <a:rPr lang="en-US" i="1" dirty="0" err="1"/>
              <a:t>git</a:t>
            </a:r>
            <a:r>
              <a:rPr lang="en-US" i="1" dirty="0"/>
              <a:t> add</a:t>
            </a:r>
            <a:br>
              <a:rPr lang="en-US" i="1" dirty="0"/>
            </a:br>
            <a:r>
              <a:rPr lang="en-US" i="1" dirty="0" err="1"/>
              <a:t>git</a:t>
            </a:r>
            <a:r>
              <a:rPr lang="en-US" i="1" dirty="0"/>
              <a:t> reset</a:t>
            </a:r>
            <a:br>
              <a:rPr lang="en-US" i="1" dirty="0"/>
            </a:br>
            <a:r>
              <a:rPr lang="en-US" i="1" dirty="0" err="1"/>
              <a:t>git</a:t>
            </a:r>
            <a:r>
              <a:rPr lang="en-US" i="1" dirty="0"/>
              <a:t> commit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606" y="2225856"/>
            <a:ext cx="5455026" cy="328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Stage the changes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Remember, a few small edits at a time</a:t>
            </a:r>
          </a:p>
          <a:p>
            <a:r>
              <a:rPr lang="en-US" u="sng" dirty="0"/>
              <a:t>Not</a:t>
            </a:r>
            <a:r>
              <a:rPr lang="en-US" dirty="0"/>
              <a:t> an entire feature</a:t>
            </a:r>
          </a:p>
          <a:p>
            <a:r>
              <a:rPr lang="en-US" dirty="0"/>
              <a:t>How to we keep track of the changes as we go along on a branch?</a:t>
            </a:r>
            <a:br>
              <a:rPr lang="en-US" dirty="0"/>
            </a:br>
            <a:r>
              <a:rPr lang="en-US" i="1" dirty="0" err="1"/>
              <a:t>git</a:t>
            </a:r>
            <a:r>
              <a:rPr lang="en-US" i="1" dirty="0"/>
              <a:t> add</a:t>
            </a:r>
            <a:br>
              <a:rPr lang="en-US" i="1" dirty="0"/>
            </a:br>
            <a:r>
              <a:rPr lang="en-US" i="1" dirty="0" err="1"/>
              <a:t>git</a:t>
            </a:r>
            <a:r>
              <a:rPr lang="en-US" i="1" dirty="0"/>
              <a:t> reset</a:t>
            </a:r>
            <a:br>
              <a:rPr lang="en-US" i="1" dirty="0"/>
            </a:br>
            <a:r>
              <a:rPr lang="en-US" i="1" dirty="0" err="1"/>
              <a:t>git</a:t>
            </a:r>
            <a:r>
              <a:rPr lang="en-US" i="1" dirty="0"/>
              <a:t> commit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606" y="2225856"/>
            <a:ext cx="5455026" cy="3287659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 bwMode="auto">
          <a:xfrm>
            <a:off x="1971676" y="2564674"/>
            <a:ext cx="3978020" cy="557349"/>
          </a:xfrm>
          <a:prstGeom prst="rightArrow">
            <a:avLst>
              <a:gd name="adj1" fmla="val 24414"/>
              <a:gd name="adj2" fmla="val 50000"/>
            </a:avLst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064602"/>
      </p:ext>
    </p:extLst>
  </p:cSld>
  <p:clrMapOvr>
    <a:masterClrMapping/>
  </p:clrMapOvr>
</p:sld>
</file>

<file path=ppt/theme/theme1.xml><?xml version="1.0" encoding="utf-8"?>
<a:theme xmlns:a="http://schemas.openxmlformats.org/drawingml/2006/main" name="Lincoln_2012_v16x9">
  <a:themeElements>
    <a:clrScheme name="Custom 1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887</Words>
  <Application>Microsoft Office PowerPoint</Application>
  <PresentationFormat>Widescreen</PresentationFormat>
  <Paragraphs>99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ＭＳ Ｐゴシック</vt:lpstr>
      <vt:lpstr>Arial</vt:lpstr>
      <vt:lpstr>Calibri</vt:lpstr>
      <vt:lpstr>Times New Roman</vt:lpstr>
      <vt:lpstr>Wingdings</vt:lpstr>
      <vt:lpstr>Lincoln_2012_v16x9</vt:lpstr>
      <vt:lpstr>PowerPoint Presentation</vt:lpstr>
      <vt:lpstr>At this point…</vt:lpstr>
      <vt:lpstr>At this point…</vt:lpstr>
      <vt:lpstr>Git Structure at a Glance</vt:lpstr>
      <vt:lpstr>Starting off</vt:lpstr>
      <vt:lpstr>Pulling</vt:lpstr>
      <vt:lpstr>Remember the #1 DON’T?</vt:lpstr>
      <vt:lpstr>Make some edits…</vt:lpstr>
      <vt:lpstr>… Stage the changes</vt:lpstr>
      <vt:lpstr>… Unstage irrelevant stuff</vt:lpstr>
      <vt:lpstr>…And commit!</vt:lpstr>
      <vt:lpstr>Progress</vt:lpstr>
      <vt:lpstr>Did It Work?</vt:lpstr>
      <vt:lpstr>Did It Work?</vt:lpstr>
      <vt:lpstr>Let’s Push</vt:lpstr>
      <vt:lpstr>Now It Works</vt:lpstr>
      <vt:lpstr>Conflict Resolution</vt:lpstr>
      <vt:lpstr>When might a conflict occur?</vt:lpstr>
      <vt:lpstr>Issues, Milestones, and Projects, Oh My!</vt:lpstr>
      <vt:lpstr>Issues</vt:lpstr>
      <vt:lpstr>Labelling Issues</vt:lpstr>
      <vt:lpstr>Milestones</vt:lpstr>
      <vt:lpstr>Projects</vt:lpstr>
      <vt:lpstr>Better Organization, All in One</vt:lpstr>
      <vt:lpstr>GitHub is more than just commands!</vt:lpstr>
    </vt:vector>
  </TitlesOfParts>
  <Company>MIT Lincoln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Murali, Athreya - 0447 - MITLL</dc:creator>
  <cp:lastModifiedBy>Kurucar, Joel - 0441 - MITLL</cp:lastModifiedBy>
  <cp:revision>44</cp:revision>
  <dcterms:created xsi:type="dcterms:W3CDTF">2020-07-09T03:08:03Z</dcterms:created>
  <dcterms:modified xsi:type="dcterms:W3CDTF">2021-07-05T00:50:40Z</dcterms:modified>
</cp:coreProperties>
</file>