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509" r:id="rId3"/>
    <p:sldId id="510" r:id="rId4"/>
    <p:sldId id="518" r:id="rId5"/>
    <p:sldId id="519" r:id="rId6"/>
    <p:sldId id="520" r:id="rId7"/>
    <p:sldId id="521" r:id="rId8"/>
    <p:sldId id="522" r:id="rId9"/>
    <p:sldId id="527" r:id="rId10"/>
    <p:sldId id="528" r:id="rId11"/>
    <p:sldId id="529" r:id="rId12"/>
    <p:sldId id="524" r:id="rId13"/>
    <p:sldId id="525" r:id="rId14"/>
    <p:sldId id="526" r:id="rId15"/>
    <p:sldId id="512" r:id="rId16"/>
    <p:sldId id="513" r:id="rId17"/>
    <p:sldId id="530" r:id="rId18"/>
    <p:sldId id="531" r:id="rId19"/>
    <p:sldId id="532" r:id="rId20"/>
    <p:sldId id="533" r:id="rId21"/>
    <p:sldId id="534" r:id="rId22"/>
    <p:sldId id="508" r:id="rId2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atascience.stackexchange.com/questions/26471/is-my-understanding-of-on-policy-and-off-policy-td-algorithms-correct" TargetMode="External"/><Relationship Id="rId4" Type="http://schemas.openxmlformats.org/officeDocument/2006/relationships/hyperlink" Target="https://www.semanticscholar.org/paper/Strengths%2C-Weaknesses%2C-and-Combinations-of-and-Asadi/5f936eae11c88150c1874fc0615f95aa435a9567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@SmartLabAI/reinforcement-learning-algorithms-an-intuitive-overview-904e2dff5bbc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pper-confidence-bound-algorithm-in-reinforcement-learnin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pper-confidence-bound-algorithm-in-reinforcement-learnin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pper-confidence-bound-algorithm-in-reinforcement-learnin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pper-confidence-bound-algorithm-in-reinforcement-learnin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pper-confidence-bound-algorithm-in-reinforcement-learnin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lianweng.github.io/lil-log/2018/02/19/a-long-peek-into-reinforcement-learning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rogrammingbee.net/2019/01/01/rl-part-3-markov-decision-process-policy-bellman-optimality-equation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34/slides/lecture1.pdf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794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  <a:p>
            <a:r>
              <a:rPr lang="en-US" dirty="0">
                <a:hlinkClick r:id="rId4"/>
              </a:rPr>
              <a:t>https://www.semanticscholar.org/paper/Strengths%2C-Weaknesses%2C-and-Combinations-of-and-Asadi/5f936eae11c88150c1874fc0615f95aa435a9567</a:t>
            </a:r>
            <a:endParaRPr lang="en-US" dirty="0"/>
          </a:p>
          <a:p>
            <a:r>
              <a:rPr lang="en-US" dirty="0">
                <a:hlinkClick r:id="rId5"/>
              </a:rPr>
              <a:t>https://datascience.stackexchange.com/questions/26471/is-my-understanding-of-on-policy-and-off-policy-td-algorithms-correct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187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https://images.app.goo.gl/FeDdHN4MqkThQDQe8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99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  <a:p>
            <a:r>
              <a:rPr lang="en-US" dirty="0">
                <a:hlinkClick r:id="rId4"/>
              </a:rPr>
              <a:t>https://medium.com/@SmartLabAI/reinforcement-learning-algorithms-an-intuitive-overview-904e2dff5bbc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11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https://www.geeksforgeeks.org/upper-confidence-bound-algorithm-in-reinforcement-learning/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900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https://www.geeksforgeeks.org/upper-confidence-bound-algorithm-in-reinforcement-learning/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721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https://www.geeksforgeeks.org/upper-confidence-bound-algorithm-in-reinforcement-learning/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877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https://www.geeksforgeeks.org/upper-confidence-bound-algorithm-in-reinforcement-learning/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662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https://www.geeksforgeeks.org/upper-confidence-bound-algorithm-in-reinforcement-learning/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504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7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  <a:p>
            <a:r>
              <a:rPr lang="en-US" dirty="0">
                <a:hlinkClick r:id="rId4"/>
              </a:rPr>
              <a:t>https://lilianweng.github.io/lil-log/2018/02/19/a-long-peek-into-reinforcement-learning.html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77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87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  <a:p>
            <a:r>
              <a:rPr lang="en-US" dirty="0">
                <a:hlinkClick r:id="rId4"/>
              </a:rPr>
              <a:t>https://programmingbee.net/2019/01/01/rl-part-3-markov-decision-process-policy-bellman-optimality-equation/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83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87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51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https://web.stanford.edu/class/cs234/slides/lecture1.pdf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0336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RL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hSaHuC0u2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Serious Games and AI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Intro to Reinforcement Learning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819" y="1289304"/>
                <a:ext cx="5689193" cy="4828032"/>
              </a:xfrm>
            </p:spPr>
            <p:txBody>
              <a:bodyPr/>
              <a:lstStyle/>
              <a:p>
                <a:r>
                  <a:rPr lang="en-US" sz="2400" dirty="0"/>
                  <a:t>Policy (</a:t>
                </a:r>
                <a:r>
                  <a:rPr lang="el-GR" sz="2400" dirty="0"/>
                  <a:t>π</a:t>
                </a:r>
                <a:r>
                  <a:rPr lang="en-US" sz="2400" dirty="0"/>
                  <a:t>) </a:t>
                </a:r>
              </a:p>
              <a:p>
                <a:pPr lvl="1"/>
                <a:r>
                  <a:rPr lang="en-US" sz="2200" dirty="0"/>
                  <a:t>How the agent chooses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200" dirty="0"/>
                  <a:t>, maps states to actions</a:t>
                </a:r>
              </a:p>
              <a:p>
                <a:r>
                  <a:rPr lang="en-US" sz="2400" dirty="0"/>
                  <a:t>Deterministic</a:t>
                </a:r>
              </a:p>
              <a:p>
                <a:pPr lvl="1"/>
                <a:r>
                  <a:rPr lang="en-US" sz="2200" dirty="0"/>
                  <a:t>Not based on chance</a:t>
                </a:r>
              </a:p>
              <a:p>
                <a:pPr lvl="1"/>
                <a:r>
                  <a:rPr lang="en-US" sz="2200" dirty="0"/>
                  <a:t>Given a state, the agent will always execute the same actions</a:t>
                </a:r>
              </a:p>
              <a:p>
                <a:r>
                  <a:rPr lang="en-US" sz="2400" dirty="0"/>
                  <a:t>Stochastic</a:t>
                </a:r>
              </a:p>
              <a:p>
                <a:pPr lvl="1"/>
                <a:r>
                  <a:rPr lang="en-US" sz="2200" dirty="0"/>
                  <a:t>Based on chance</a:t>
                </a:r>
              </a:p>
              <a:p>
                <a:pPr lvl="1"/>
                <a:r>
                  <a:rPr lang="en-US" sz="2200" dirty="0"/>
                  <a:t>Given a state, the agent will execute a given action with some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19" y="1289304"/>
                <a:ext cx="5689193" cy="4828032"/>
              </a:xfrm>
              <a:blipFill>
                <a:blip r:embed="rId3"/>
                <a:stretch>
                  <a:fillRect l="-1501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3346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3346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667" r="-1384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02521" r="-138462" b="-5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200833" r="-138462" b="-4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300833" r="-138462" b="-3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X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400833" r="-138462" b="-2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505042" r="-13846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600000" r="-13846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2672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5689193" cy="4828032"/>
          </a:xfrm>
        </p:spPr>
        <p:txBody>
          <a:bodyPr/>
          <a:lstStyle/>
          <a:p>
            <a:r>
              <a:rPr lang="en-US" sz="2400" dirty="0"/>
              <a:t>What if?</a:t>
            </a:r>
          </a:p>
          <a:p>
            <a:pPr lvl="1"/>
            <a:r>
              <a:rPr lang="en-US" sz="2200" dirty="0"/>
              <a:t>The agent uses a deterministic policy of “Up”?</a:t>
            </a:r>
          </a:p>
          <a:p>
            <a:pPr lvl="1"/>
            <a:r>
              <a:rPr lang="en-US" sz="2200" dirty="0"/>
              <a:t>Deterministic “Down”?</a:t>
            </a:r>
          </a:p>
          <a:p>
            <a:pPr lvl="1"/>
            <a:r>
              <a:rPr lang="en-US" sz="2200" dirty="0"/>
              <a:t>Stochastic policy of 75% “Up” and 25% “Down”?</a:t>
            </a:r>
          </a:p>
          <a:p>
            <a:pPr lvl="1"/>
            <a:r>
              <a:rPr lang="en-US" sz="2200" dirty="0"/>
              <a:t>Stochastic 50% / 50%?</a:t>
            </a:r>
          </a:p>
          <a:p>
            <a:r>
              <a:rPr lang="en-US" sz="2400" dirty="0"/>
              <a:t>How are you forecasting future rewards?</a:t>
            </a:r>
          </a:p>
          <a:p>
            <a:pPr lvl="1"/>
            <a:r>
              <a:rPr lang="en-US" sz="2200" dirty="0"/>
              <a:t>Value Function</a:t>
            </a:r>
          </a:p>
          <a:p>
            <a:pPr lvl="2"/>
            <a:r>
              <a:rPr lang="en-US" sz="2000" dirty="0"/>
              <a:t>What is a discount factor?</a:t>
            </a:r>
          </a:p>
          <a:p>
            <a:pPr lvl="1"/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52200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+1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+10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252200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1667" r="-138462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+1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102521" r="-138462" b="-5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200833" r="-138462" b="-4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300833" r="-138462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400833" r="-138462" b="-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505042" r="-138462" b="-109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2" t="-600000" r="-13846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+10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382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45" t="32176" r="9840" b="5059"/>
          <a:stretch/>
        </p:blipFill>
        <p:spPr>
          <a:xfrm>
            <a:off x="6475412" y="4191000"/>
            <a:ext cx="5638800" cy="207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5917793" cy="4828032"/>
          </a:xfrm>
        </p:spPr>
        <p:txBody>
          <a:bodyPr/>
          <a:lstStyle/>
          <a:p>
            <a:r>
              <a:rPr lang="en-US" sz="2400" dirty="0"/>
              <a:t>Model-Based</a:t>
            </a:r>
          </a:p>
          <a:p>
            <a:pPr lvl="1"/>
            <a:r>
              <a:rPr lang="en-US" sz="2200" dirty="0"/>
              <a:t>Model, optional policy and/or value function</a:t>
            </a:r>
          </a:p>
          <a:p>
            <a:r>
              <a:rPr lang="en-US" sz="2400" dirty="0"/>
              <a:t>Model-Free</a:t>
            </a:r>
          </a:p>
          <a:p>
            <a:pPr lvl="1"/>
            <a:r>
              <a:rPr lang="en-US" sz="2200" dirty="0"/>
              <a:t>No model, has a policy / value function</a:t>
            </a:r>
          </a:p>
          <a:p>
            <a:r>
              <a:rPr lang="en-US" sz="2400" dirty="0"/>
              <a:t>On-Policy</a:t>
            </a:r>
          </a:p>
          <a:p>
            <a:pPr lvl="1"/>
            <a:r>
              <a:rPr lang="en-US" sz="2200" dirty="0"/>
              <a:t>Policy is influenced by the exploration policy (policy = behavioral)</a:t>
            </a:r>
          </a:p>
          <a:p>
            <a:pPr lvl="1"/>
            <a:r>
              <a:rPr lang="en-US" sz="2200" dirty="0"/>
              <a:t>More susceptible to local optima</a:t>
            </a:r>
          </a:p>
          <a:p>
            <a:r>
              <a:rPr lang="en-US" sz="2400" dirty="0"/>
              <a:t>Off-Policy</a:t>
            </a:r>
          </a:p>
          <a:p>
            <a:pPr lvl="1"/>
            <a:r>
              <a:rPr lang="en-US" sz="2200" dirty="0"/>
              <a:t>Policy is independent of exploration policy (policy != behavioral)</a:t>
            </a:r>
          </a:p>
          <a:p>
            <a:pPr lvl="1"/>
            <a:r>
              <a:rPr lang="en-US" sz="2200" dirty="0"/>
              <a:t>Less susceptible to local optima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30" y="1143000"/>
            <a:ext cx="5637894" cy="1867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196" t="9103" r="14195" b="77052"/>
          <a:stretch/>
        </p:blipFill>
        <p:spPr>
          <a:xfrm>
            <a:off x="7248413" y="3747516"/>
            <a:ext cx="403860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94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RL Agents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009650"/>
            <a:ext cx="9448800" cy="5314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8812" y="6397823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https://www.youtube.com/watch?v=FhSaHuC0u2M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6081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Algorithms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8" y="990600"/>
            <a:ext cx="1041796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7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Epsilon Greedy (Multi-Armed Bandits)</a:t>
            </a:r>
          </a:p>
          <a:p>
            <a:r>
              <a:rPr lang="en-US" sz="2400" dirty="0"/>
              <a:t>Upper Confidence Bound (UCB)</a:t>
            </a:r>
          </a:p>
          <a:p>
            <a:r>
              <a:rPr lang="en-US" sz="2400" dirty="0"/>
              <a:t>Policy Evaluation</a:t>
            </a:r>
          </a:p>
          <a:p>
            <a:r>
              <a:rPr lang="en-US" sz="2400" dirty="0"/>
              <a:t>Policy Iteration</a:t>
            </a:r>
          </a:p>
          <a:p>
            <a:r>
              <a:rPr lang="en-US" sz="2400" dirty="0"/>
              <a:t>Q-Learning</a:t>
            </a:r>
          </a:p>
          <a:p>
            <a:r>
              <a:rPr lang="en-US" sz="2400" dirty="0"/>
              <a:t>SARSA</a:t>
            </a:r>
          </a:p>
          <a:p>
            <a:pPr lvl="1"/>
            <a:endParaRPr lang="en-US" sz="22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8012" y="5410200"/>
            <a:ext cx="10972800" cy="8382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This is an introduction for exposure, NOT</a:t>
            </a: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a comprehensive list!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934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 Greedy (Bandits)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7" y="1295400"/>
            <a:ext cx="1092343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Confidence Bound (UCB)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6" y="1219200"/>
            <a:ext cx="10883412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55" y="1104900"/>
            <a:ext cx="1105891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22" y="1002275"/>
            <a:ext cx="7714380" cy="53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Basic Tenants</a:t>
            </a:r>
          </a:p>
          <a:p>
            <a:r>
              <a:rPr lang="en-US" sz="2400" dirty="0"/>
              <a:t>Basic Algorithms</a:t>
            </a:r>
          </a:p>
          <a:p>
            <a:pPr lvl="1"/>
            <a:r>
              <a:rPr lang="en-US" sz="2200" dirty="0"/>
              <a:t>Epsilon Greedy (Bandits)</a:t>
            </a:r>
          </a:p>
          <a:p>
            <a:pPr lvl="1"/>
            <a:r>
              <a:rPr lang="en-US" sz="2200" dirty="0"/>
              <a:t>Policy Evaluation</a:t>
            </a:r>
          </a:p>
          <a:p>
            <a:pPr lvl="1"/>
            <a:r>
              <a:rPr lang="en-US" sz="2200" dirty="0"/>
              <a:t>Policy Iteration</a:t>
            </a:r>
          </a:p>
          <a:p>
            <a:pPr lvl="1"/>
            <a:r>
              <a:rPr lang="en-US" sz="2200" dirty="0"/>
              <a:t>Q-Learning</a:t>
            </a:r>
          </a:p>
          <a:p>
            <a:pPr lvl="1"/>
            <a:r>
              <a:rPr lang="en-US" sz="2200" dirty="0"/>
              <a:t>Double Q-Learning</a:t>
            </a:r>
          </a:p>
          <a:p>
            <a:pPr lvl="1"/>
            <a:r>
              <a:rPr lang="en-US" sz="2200" dirty="0"/>
              <a:t>SARSA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7" y="1714500"/>
            <a:ext cx="1165225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(SARSA)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95" y="1600200"/>
            <a:ext cx="1152063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2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Groundwork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Optimization</a:t>
            </a:r>
          </a:p>
          <a:p>
            <a:pPr lvl="1"/>
            <a:r>
              <a:rPr lang="en-US" sz="2200" dirty="0"/>
              <a:t>Find the best way to make decisions given constraints and restraints</a:t>
            </a:r>
          </a:p>
          <a:p>
            <a:pPr lvl="1"/>
            <a:r>
              <a:rPr lang="en-US" sz="2200" dirty="0"/>
              <a:t>Utility and rewards</a:t>
            </a:r>
          </a:p>
          <a:p>
            <a:r>
              <a:rPr lang="en-US" sz="2400" dirty="0"/>
              <a:t>Delayed consequences</a:t>
            </a:r>
          </a:p>
          <a:p>
            <a:pPr lvl="1"/>
            <a:r>
              <a:rPr lang="en-US" sz="2200" dirty="0"/>
              <a:t>Forecasting future rewards</a:t>
            </a:r>
          </a:p>
          <a:p>
            <a:pPr lvl="1"/>
            <a:r>
              <a:rPr lang="en-US" sz="2200" dirty="0"/>
              <a:t>Temporal credit assignment is very hard</a:t>
            </a:r>
          </a:p>
          <a:p>
            <a:r>
              <a:rPr lang="en-US" sz="2400" dirty="0"/>
              <a:t>Exploration / Exploitation</a:t>
            </a:r>
          </a:p>
          <a:p>
            <a:pPr lvl="1"/>
            <a:r>
              <a:rPr lang="en-US" sz="2200" dirty="0"/>
              <a:t>Local optima</a:t>
            </a:r>
          </a:p>
          <a:p>
            <a:r>
              <a:rPr lang="en-US" sz="2400" dirty="0"/>
              <a:t>Generalization</a:t>
            </a:r>
          </a:p>
          <a:p>
            <a:pPr lvl="1"/>
            <a:r>
              <a:rPr lang="en-US" sz="2200" dirty="0"/>
              <a:t>Why not use rule based policies?</a:t>
            </a:r>
          </a:p>
          <a:p>
            <a:pPr lvl="1"/>
            <a:r>
              <a:rPr lang="en-US" sz="2200" dirty="0"/>
              <a:t>Managing complexity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0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Explore the environment through interactions</a:t>
            </a:r>
          </a:p>
          <a:p>
            <a:r>
              <a:rPr lang="en-US" sz="2400" dirty="0"/>
              <a:t>Evaluate the utility of those interactions</a:t>
            </a:r>
          </a:p>
          <a:p>
            <a:r>
              <a:rPr lang="en-US" sz="2400" dirty="0"/>
              <a:t>Use the experience to guide future interactions</a:t>
            </a:r>
          </a:p>
          <a:p>
            <a:r>
              <a:rPr lang="en-US" sz="2400" dirty="0"/>
              <a:t>How do we actually do this though?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2" y="3200400"/>
            <a:ext cx="6477000" cy="30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Tutor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 teach the student addition and subtraction</a:t>
            </a:r>
          </a:p>
          <a:p>
            <a:r>
              <a:rPr lang="en-US" sz="2400" dirty="0"/>
              <a:t>AI Tutor suggests problems of the right difficulty to accelerate learning</a:t>
            </a:r>
          </a:p>
          <a:p>
            <a:r>
              <a:rPr lang="en-US" sz="2400" dirty="0"/>
              <a:t>AI Tutor gets rewarded +1 if the student gets the problem right</a:t>
            </a:r>
          </a:p>
          <a:p>
            <a:r>
              <a:rPr lang="en-US" sz="2400" dirty="0"/>
              <a:t>AI Tutor gets rewarded -1 if the students misses the problem</a:t>
            </a:r>
          </a:p>
          <a:p>
            <a:r>
              <a:rPr lang="en-US" sz="2400" dirty="0"/>
              <a:t>Modeling for RL:</a:t>
            </a:r>
          </a:p>
          <a:p>
            <a:pPr lvl="1"/>
            <a:r>
              <a:rPr lang="en-US" sz="2200" dirty="0"/>
              <a:t>State space: </a:t>
            </a:r>
          </a:p>
          <a:p>
            <a:pPr lvl="1"/>
            <a:r>
              <a:rPr lang="en-US" sz="2200" dirty="0"/>
              <a:t>Action space: </a:t>
            </a:r>
          </a:p>
          <a:p>
            <a:pPr lvl="1"/>
            <a:r>
              <a:rPr lang="en-US" sz="2200" dirty="0"/>
              <a:t>Reward function: </a:t>
            </a:r>
          </a:p>
          <a:p>
            <a:pPr lvl="1"/>
            <a:r>
              <a:rPr lang="en-US" sz="2200" dirty="0"/>
              <a:t>How would you behave as the AI Tutor</a:t>
            </a:r>
          </a:p>
          <a:p>
            <a:pPr lvl="2"/>
            <a:r>
              <a:rPr lang="en-US" sz="2000" dirty="0"/>
              <a:t>Note, you are not given any notion of problem difficulty to start with!</a:t>
            </a:r>
          </a:p>
        </p:txBody>
      </p:sp>
    </p:spTree>
    <p:extLst>
      <p:ext uri="{BB962C8B-B14F-4D97-AF65-F5344CB8AC3E}">
        <p14:creationId xmlns:p14="http://schemas.microsoft.com/office/powerpoint/2010/main" val="276280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819" y="1289304"/>
                <a:ext cx="5079593" cy="4828032"/>
              </a:xfrm>
            </p:spPr>
            <p:txBody>
              <a:bodyPr/>
              <a:lstStyle/>
              <a:p>
                <a:r>
                  <a:rPr lang="en-US" sz="2400" dirty="0"/>
                  <a:t>Our pal Markov</a:t>
                </a:r>
              </a:p>
              <a:p>
                <a:pPr lvl="1"/>
                <a:r>
                  <a:rPr lang="en-US" sz="2200" dirty="0"/>
                  <a:t>Future is independent of past given the present</a:t>
                </a:r>
              </a:p>
              <a:p>
                <a:pPr lvl="1"/>
                <a:r>
                  <a:rPr lang="en-US" sz="2200" dirty="0"/>
                  <a:t>The next step depends only the one immediately previous to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400" dirty="0"/>
                  <a:t>Stationarity</a:t>
                </a:r>
              </a:p>
              <a:p>
                <a:pPr lvl="1"/>
                <a:r>
                  <a:rPr lang="en-US" sz="2200" dirty="0"/>
                  <a:t>The rules of the environment are static (not dynamic)</a:t>
                </a:r>
              </a:p>
              <a:p>
                <a:pPr lvl="1"/>
                <a:r>
                  <a:rPr lang="en-US" sz="2200" dirty="0"/>
                  <a:t>This is being chipped away at in the literature</a:t>
                </a:r>
              </a:p>
              <a:p>
                <a:pPr lvl="2"/>
                <a:r>
                  <a:rPr lang="en-US" sz="2000" dirty="0"/>
                  <a:t>Online / Active learning, etc…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19" y="1289304"/>
                <a:ext cx="5079593" cy="4828032"/>
              </a:xfrm>
              <a:blipFill>
                <a:blip r:embed="rId3"/>
                <a:stretch>
                  <a:fillRect l="-1681" t="-1641" r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0" y="2209800"/>
            <a:ext cx="6181725" cy="24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1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ok with Markov?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At first, assuming RL is a Markov decision process seems problematic</a:t>
                </a:r>
              </a:p>
              <a:p>
                <a:r>
                  <a:rPr lang="en-US" sz="3200" dirty="0"/>
                  <a:t>But…</a:t>
                </a:r>
              </a:p>
              <a:p>
                <a:pPr lvl="1"/>
                <a:r>
                  <a:rPr lang="en-US" sz="2200" dirty="0"/>
                  <a:t>We can make sure it’s always satisfied!</a:t>
                </a:r>
              </a:p>
              <a:p>
                <a:pPr lvl="2"/>
                <a:r>
                  <a:rPr lang="en-US" sz="2000" dirty="0"/>
                  <a:t>Set state to include history: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200" dirty="0"/>
                  <a:t>In practice, most recent state observation is a sufficient statistic of history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Representing state this way has some implications</a:t>
                </a:r>
              </a:p>
              <a:p>
                <a:pPr lvl="1"/>
                <a:r>
                  <a:rPr lang="en-US" sz="2200" dirty="0"/>
                  <a:t>Complexity -&gt; training time and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3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8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819" y="1289304"/>
                <a:ext cx="5003393" cy="4828032"/>
              </a:xfrm>
            </p:spPr>
            <p:txBody>
              <a:bodyPr/>
              <a:lstStyle/>
              <a:p>
                <a:r>
                  <a:rPr lang="en-US" sz="2400" dirty="0"/>
                  <a:t>States: Location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𝒆𝒏𝒅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400" dirty="0"/>
                  <a:t>Actions: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𝑼𝒑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𝑫𝒐𝒘𝒏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en-US" sz="2400" dirty="0"/>
                  <a:t>Rewards:</a:t>
                </a:r>
              </a:p>
              <a:p>
                <a:pPr lvl="1"/>
                <a:r>
                  <a:rPr lang="en-US" sz="2200" dirty="0"/>
                  <a:t>+1 if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+ 10 if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𝒆𝒏𝒅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19" y="1289304"/>
                <a:ext cx="5003393" cy="4828032"/>
              </a:xfrm>
              <a:blipFill>
                <a:blip r:embed="rId3"/>
                <a:stretch>
                  <a:fillRect l="-1705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08412" y="6477000"/>
            <a:ext cx="4572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Adapted from: Stanford CS234 Course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3346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3533469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667" r="-1384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02521" r="-138462" b="-5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200833" r="-138462" b="-4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300833" r="-138462" b="-3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X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400833" r="-138462" b="-2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505042" r="-13846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600000" r="-13846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52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819" y="1289304"/>
                <a:ext cx="5612993" cy="4044696"/>
              </a:xfrm>
            </p:spPr>
            <p:txBody>
              <a:bodyPr/>
              <a:lstStyle/>
              <a:p>
                <a:r>
                  <a:rPr lang="en-US" sz="2400" dirty="0"/>
                  <a:t>We know there is a 50% probability of transitioning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200" dirty="0"/>
                  <a:t> and 0% for all other states</a:t>
                </a:r>
              </a:p>
              <a:p>
                <a:r>
                  <a:rPr lang="en-US" sz="2400" dirty="0"/>
                  <a:t>We can calculate the immediate rewards too!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Immediate reward = 0</a:t>
                </a:r>
              </a:p>
              <a:p>
                <a:pPr lvl="1"/>
                <a:r>
                  <a:rPr lang="en-US" sz="2200" dirty="0"/>
                  <a:t>How do we forecast out?</a:t>
                </a:r>
              </a:p>
              <a:p>
                <a:pPr lvl="1"/>
                <a:r>
                  <a:rPr lang="en-US" sz="2200" dirty="0"/>
                  <a:t>Bellman Equation</a:t>
                </a:r>
              </a:p>
              <a:p>
                <a:pPr lvl="2"/>
                <a:r>
                  <a:rPr lang="en-US" sz="2000" dirty="0"/>
                  <a:t>Intuition: immediate reward + estimate of all future rewards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42FE80-E296-A149-8C62-1839CC939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19" y="1289304"/>
                <a:ext cx="5612993" cy="4044696"/>
              </a:xfrm>
              <a:blipFill>
                <a:blip r:embed="rId3"/>
                <a:stretch>
                  <a:fillRect l="-1520" t="-1961" r="-1412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716113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X?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X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X?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𝒆𝒏𝒅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716113"/>
                  </p:ext>
                </p:extLst>
              </p:nvPr>
            </p:nvGraphicFramePr>
            <p:xfrm>
              <a:off x="6932612" y="1115789"/>
              <a:ext cx="2438400" cy="510539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026602">
                      <a:extLst>
                        <a:ext uri="{9D8B030D-6E8A-4147-A177-3AD203B41FA5}">
                          <a16:colId xmlns:a16="http://schemas.microsoft.com/office/drawing/2014/main" val="1105284296"/>
                        </a:ext>
                      </a:extLst>
                    </a:gridCol>
                    <a:gridCol w="1411798">
                      <a:extLst>
                        <a:ext uri="{9D8B030D-6E8A-4147-A177-3AD203B41FA5}">
                          <a16:colId xmlns:a16="http://schemas.microsoft.com/office/drawing/2014/main" val="3378578814"/>
                        </a:ext>
                      </a:extLst>
                    </a:gridCol>
                  </a:tblGrid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667" r="-13846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26889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102521" r="-138462" b="-505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651797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200833" r="-138462" b="-4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X?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1146285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300833" r="-138462" b="-3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X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170428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400833" r="-138462" b="-20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/>
                            <a:t>X?</a:t>
                          </a:r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263875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505042" r="-138462" b="-102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53729169"/>
                      </a:ext>
                    </a:extLst>
                  </a:tr>
                  <a:tr h="729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2" t="-600000" r="-13846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5500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47" y="5312229"/>
            <a:ext cx="5389935" cy="9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5992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272</TotalTime>
  <Pages>1</Pages>
  <Words>1185</Words>
  <Application>Microsoft Office PowerPoint</Application>
  <PresentationFormat>Custom</PresentationFormat>
  <Paragraphs>212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ＭＳ Ｐゴシック</vt:lpstr>
      <vt:lpstr>Arial</vt:lpstr>
      <vt:lpstr>Cambria Math</vt:lpstr>
      <vt:lpstr>Times New Roman</vt:lpstr>
      <vt:lpstr>Wingdings</vt:lpstr>
      <vt:lpstr>Lincoln_2012_v16x9</vt:lpstr>
      <vt:lpstr>PowerPoint Presentation</vt:lpstr>
      <vt:lpstr>Overview</vt:lpstr>
      <vt:lpstr>RL Groundwork</vt:lpstr>
      <vt:lpstr>Basic Intuition</vt:lpstr>
      <vt:lpstr>AI Tutor Example</vt:lpstr>
      <vt:lpstr>RL Assumptions</vt:lpstr>
      <vt:lpstr>Why are we ok with Markov?</vt:lpstr>
      <vt:lpstr>Toy Example</vt:lpstr>
      <vt:lpstr>Toy Example</vt:lpstr>
      <vt:lpstr>Toy Example</vt:lpstr>
      <vt:lpstr>Toy Example</vt:lpstr>
      <vt:lpstr>Types of RL Agents</vt:lpstr>
      <vt:lpstr>Types of RL Agents</vt:lpstr>
      <vt:lpstr>RL Algorithms</vt:lpstr>
      <vt:lpstr>Basic Algorithms</vt:lpstr>
      <vt:lpstr>Epsilon Greedy (Bandits)</vt:lpstr>
      <vt:lpstr>Upper Confidence Bound (UCB)</vt:lpstr>
      <vt:lpstr>Policy Evaluation</vt:lpstr>
      <vt:lpstr>Policy Iteration</vt:lpstr>
      <vt:lpstr>Q-Learning</vt:lpstr>
      <vt:lpstr>State-Action-Reward-State-Action (SARSA)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33</cp:revision>
  <cp:lastPrinted>2001-06-18T18:57:59Z</cp:lastPrinted>
  <dcterms:created xsi:type="dcterms:W3CDTF">2019-03-14T14:36:12Z</dcterms:created>
  <dcterms:modified xsi:type="dcterms:W3CDTF">2021-07-05T01:05:40Z</dcterms:modified>
  <cp:category/>
</cp:coreProperties>
</file>