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0" r:id="rId2"/>
    <p:sldId id="509" r:id="rId3"/>
    <p:sldId id="510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7" r:id="rId16"/>
    <p:sldId id="530" r:id="rId17"/>
    <p:sldId id="531" r:id="rId18"/>
    <p:sldId id="528" r:id="rId19"/>
    <p:sldId id="522" r:id="rId20"/>
    <p:sldId id="523" r:id="rId21"/>
    <p:sldId id="524" r:id="rId22"/>
    <p:sldId id="525" r:id="rId23"/>
    <p:sldId id="529" r:id="rId24"/>
    <p:sldId id="532" r:id="rId25"/>
    <p:sldId id="533" r:id="rId26"/>
    <p:sldId id="508" r:id="rId27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/>
    <p:restoredTop sz="76593" autoAdjust="0"/>
  </p:normalViewPr>
  <p:slideViewPr>
    <p:cSldViewPr>
      <p:cViewPr varScale="1">
        <p:scale>
          <a:sx n="89" d="100"/>
          <a:sy n="89" d="100"/>
        </p:scale>
        <p:origin x="209" y="6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aeronautics-and-astronautics/16-422-human-supervisory-control-of-automated-systems-spring-2004/lecture-notes/040604coop_decis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5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32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662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18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55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81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180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318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913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  <a:p>
            <a:r>
              <a:rPr lang="en-US" dirty="0"/>
              <a:t>Figure: Adapted from University of Maryland Psychology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947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42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823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474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763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124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119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577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124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7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71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05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58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8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2930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85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https://ocw.mit.edu/courses/aeronautics-and-astronautics/16-422-human-supervisory-control-of-automated-systems-spring-2004/lecture-notes/040604coop_decis.pdf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55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9" y="645566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</a:t>
            </a:r>
            <a:r>
              <a:rPr lang="en-US" altLang="en-US" sz="700" b="1" i="0" baseline="0" dirty="0"/>
              <a:t>-SGAI </a:t>
            </a:r>
            <a:r>
              <a:rPr lang="en-US" altLang="en-US" sz="700" b="1" i="0" baseline="0" dirty="0" err="1"/>
              <a:t>Exp</a:t>
            </a:r>
            <a:r>
              <a:rPr lang="en-US" altLang="en-US" sz="700" b="1" i="0" baseline="0" dirty="0"/>
              <a:t> Design 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JAK  -  Summer 2021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93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calc.com/stats/samplesize.asp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OYLCy5PVg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BdpdUbW8vbw" TargetMode="External"/><Relationship Id="rId4" Type="http://schemas.openxmlformats.org/officeDocument/2006/relationships/hyperlink" Target="https://youtu.be/sZwfNs1pqG0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513014" y="1657350"/>
            <a:ext cx="7286625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Experimental Design within Serious Games - Overview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307606538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Replications</a:t>
            </a:r>
          </a:p>
          <a:p>
            <a:pPr lvl="1"/>
            <a:r>
              <a:rPr lang="en-US" sz="2600" dirty="0"/>
              <a:t>Independent observations of a single treatment</a:t>
            </a:r>
          </a:p>
          <a:p>
            <a:r>
              <a:rPr lang="en-US" sz="2800" dirty="0"/>
              <a:t>Variance</a:t>
            </a:r>
          </a:p>
          <a:p>
            <a:pPr lvl="1"/>
            <a:r>
              <a:rPr lang="en-US" sz="2600" dirty="0"/>
              <a:t>The measuring stick that compares different treatments</a:t>
            </a:r>
          </a:p>
          <a:p>
            <a:r>
              <a:rPr lang="en-US" sz="2800" dirty="0"/>
              <a:t>Internal validity</a:t>
            </a:r>
          </a:p>
          <a:p>
            <a:pPr lvl="1"/>
            <a:r>
              <a:rPr lang="en-US" sz="2600" dirty="0"/>
              <a:t>The extent to which an experiment accomplishes its goal(s)</a:t>
            </a:r>
          </a:p>
          <a:p>
            <a:r>
              <a:rPr lang="en-US" sz="2800" dirty="0"/>
              <a:t>Reproducibility</a:t>
            </a:r>
          </a:p>
          <a:p>
            <a:pPr lvl="1"/>
            <a:r>
              <a:rPr lang="en-US" sz="2600" dirty="0"/>
              <a:t>Given the appropriate information, the ability of others to replicate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358684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External validity</a:t>
            </a:r>
          </a:p>
          <a:p>
            <a:pPr lvl="1"/>
            <a:r>
              <a:rPr lang="en-US" sz="2600" dirty="0"/>
              <a:t>How representative of the target population is the sample?</a:t>
            </a:r>
          </a:p>
          <a:p>
            <a:pPr lvl="2"/>
            <a:r>
              <a:rPr lang="en-US" sz="2400" dirty="0"/>
              <a:t>Can the results be generalized?</a:t>
            </a:r>
          </a:p>
          <a:p>
            <a:pPr lvl="2"/>
            <a:r>
              <a:rPr lang="en-US" sz="2400" dirty="0"/>
              <a:t>Generalizations for field experiments are easier to justify than lab experiments because of artificialities.</a:t>
            </a:r>
          </a:p>
          <a:p>
            <a:r>
              <a:rPr lang="en-US" sz="2800" dirty="0"/>
              <a:t>Medical Trials</a:t>
            </a:r>
          </a:p>
          <a:p>
            <a:pPr lvl="1"/>
            <a:r>
              <a:rPr lang="en-US" sz="2400" dirty="0"/>
              <a:t>Placebo</a:t>
            </a:r>
          </a:p>
          <a:p>
            <a:pPr lvl="1"/>
            <a:r>
              <a:rPr lang="en-US" sz="2400" dirty="0"/>
              <a:t>Double Blind</a:t>
            </a:r>
          </a:p>
        </p:txBody>
      </p:sp>
    </p:spTree>
    <p:extLst>
      <p:ext uri="{BB962C8B-B14F-4D97-AF65-F5344CB8AC3E}">
        <p14:creationId xmlns:p14="http://schemas.microsoft.com/office/powerpoint/2010/main" val="426212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Types</a:t>
            </a:r>
          </a:p>
          <a:p>
            <a:pPr lvl="1"/>
            <a:r>
              <a:rPr lang="en-US" sz="2600" dirty="0"/>
              <a:t>Variables</a:t>
            </a:r>
          </a:p>
          <a:p>
            <a:pPr lvl="2"/>
            <a:r>
              <a:rPr lang="en-US" sz="2400" dirty="0"/>
              <a:t>Categorical</a:t>
            </a:r>
          </a:p>
          <a:p>
            <a:pPr lvl="2"/>
            <a:r>
              <a:rPr lang="en-US" sz="2400" dirty="0"/>
              <a:t>Numerical</a:t>
            </a:r>
          </a:p>
          <a:p>
            <a:pPr lvl="1"/>
            <a:r>
              <a:rPr lang="en-US" sz="2600" dirty="0"/>
              <a:t>Scales of Measurement</a:t>
            </a:r>
          </a:p>
          <a:p>
            <a:pPr lvl="2"/>
            <a:r>
              <a:rPr lang="en-US" sz="2400" dirty="0"/>
              <a:t>Nominal</a:t>
            </a:r>
          </a:p>
          <a:p>
            <a:pPr lvl="2"/>
            <a:r>
              <a:rPr lang="en-US" sz="2400" dirty="0"/>
              <a:t>Ordinal</a:t>
            </a:r>
          </a:p>
          <a:p>
            <a:pPr lvl="2"/>
            <a:r>
              <a:rPr lang="en-US" sz="2400" dirty="0"/>
              <a:t>Interval</a:t>
            </a:r>
          </a:p>
          <a:p>
            <a:r>
              <a:rPr lang="en-US" sz="2800" dirty="0"/>
              <a:t>Computer Programs</a:t>
            </a:r>
          </a:p>
          <a:p>
            <a:pPr lvl="1"/>
            <a:r>
              <a:rPr lang="en-US" sz="2600" dirty="0"/>
              <a:t>Statistical libraries and packages (recommended)</a:t>
            </a:r>
          </a:p>
          <a:p>
            <a:pPr lvl="1"/>
            <a:r>
              <a:rPr lang="en-US" sz="2600" dirty="0"/>
              <a:t>Write your own (less recommended)	</a:t>
            </a:r>
          </a:p>
        </p:txBody>
      </p:sp>
    </p:spTree>
    <p:extLst>
      <p:ext uri="{BB962C8B-B14F-4D97-AF65-F5344CB8AC3E}">
        <p14:creationId xmlns:p14="http://schemas.microsoft.com/office/powerpoint/2010/main" val="116357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Assumptions for comparison of means</a:t>
            </a:r>
          </a:p>
          <a:p>
            <a:pPr lvl="1"/>
            <a:r>
              <a:rPr lang="en-US" sz="2600" dirty="0"/>
              <a:t>Independent &amp; random</a:t>
            </a:r>
          </a:p>
          <a:p>
            <a:pPr lvl="1"/>
            <a:r>
              <a:rPr lang="en-US" sz="2600" dirty="0"/>
              <a:t>Normality</a:t>
            </a:r>
          </a:p>
          <a:p>
            <a:pPr lvl="1"/>
            <a:r>
              <a:rPr lang="en-US" sz="2600" dirty="0"/>
              <a:t>Variances roughly equal</a:t>
            </a:r>
          </a:p>
          <a:p>
            <a:r>
              <a:rPr lang="en-US" sz="2800" dirty="0"/>
              <a:t>t-tests</a:t>
            </a:r>
          </a:p>
          <a:p>
            <a:pPr lvl="1"/>
            <a:r>
              <a:rPr lang="en-US" sz="2600" dirty="0"/>
              <a:t>One or two samples</a:t>
            </a:r>
          </a:p>
          <a:p>
            <a:r>
              <a:rPr lang="en-US" sz="2800" dirty="0"/>
              <a:t>Chi-square tests</a:t>
            </a:r>
          </a:p>
          <a:p>
            <a:pPr lvl="1"/>
            <a:r>
              <a:rPr lang="en-US" sz="2600" dirty="0"/>
              <a:t>NID(0,1)</a:t>
            </a:r>
          </a:p>
          <a:p>
            <a:pPr lvl="1"/>
            <a:r>
              <a:rPr lang="en-US" sz="2600" dirty="0"/>
              <a:t>Categorical data, non-parametric</a:t>
            </a:r>
          </a:p>
        </p:txBody>
      </p:sp>
    </p:spTree>
    <p:extLst>
      <p:ext uri="{BB962C8B-B14F-4D97-AF65-F5344CB8AC3E}">
        <p14:creationId xmlns:p14="http://schemas.microsoft.com/office/powerpoint/2010/main" val="154735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2FE80-E296-A149-8C62-1839CC939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Defined: The difference in two different populations parameters is 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H</a:t>
                </a:r>
                <a:r>
                  <a:rPr lang="en-US" sz="2800" baseline="-25000" dirty="0"/>
                  <a:t>o</a:t>
                </a:r>
                <a:r>
                  <a:rPr lang="en-US" sz="2800" dirty="0"/>
                  <a:t>: Always predicts absence of a relationship &amp; assumed to be true.</a:t>
                </a:r>
              </a:p>
              <a:p>
                <a:r>
                  <a:rPr lang="en-US" sz="2800" dirty="0"/>
                  <a:t>If the null hypothesis is NOT rejected, we CANNOT conclude that there is no difference, only that the method did not detect any difference.</a:t>
                </a:r>
              </a:p>
              <a:p>
                <a:r>
                  <a:rPr lang="en-US" sz="2800" dirty="0"/>
                  <a:t>p &lt; .05 ????</a:t>
                </a:r>
              </a:p>
              <a:p>
                <a:pPr lvl="1"/>
                <a:r>
                  <a:rPr lang="en-US" sz="2600" dirty="0"/>
                  <a:t>What is p-hacking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2FE80-E296-A149-8C62-1839CC939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4" t="-2273" r="-1842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11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Analysis of variances (ANOVA)</a:t>
            </a:r>
          </a:p>
          <a:p>
            <a:pPr lvl="1"/>
            <a:r>
              <a:rPr lang="en-US" sz="2600" dirty="0"/>
              <a:t>Testing the differences between two or more independent means (or groups) on one dependent measure (either a single or multiple independent variables).</a:t>
            </a:r>
          </a:p>
          <a:p>
            <a:pPr lvl="1"/>
            <a:r>
              <a:rPr lang="en-US" sz="2600" dirty="0"/>
              <a:t>One way vs. factorial</a:t>
            </a:r>
          </a:p>
          <a:p>
            <a:pPr lvl="1"/>
            <a:r>
              <a:rPr lang="en-US" sz="2600" dirty="0"/>
              <a:t>F test – ratio of variances</a:t>
            </a:r>
          </a:p>
          <a:p>
            <a:pPr lvl="1"/>
            <a:r>
              <a:rPr lang="en-US" sz="2600" dirty="0"/>
              <a:t>MANOVA</a:t>
            </a:r>
          </a:p>
        </p:txBody>
      </p:sp>
    </p:spTree>
    <p:extLst>
      <p:ext uri="{BB962C8B-B14F-4D97-AF65-F5344CB8AC3E}">
        <p14:creationId xmlns:p14="http://schemas.microsoft.com/office/powerpoint/2010/main" val="351975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Tests: Non-Parametric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Use when you have no good information about an underlying distribution</a:t>
            </a:r>
          </a:p>
          <a:p>
            <a:r>
              <a:rPr lang="en-US" sz="2600" dirty="0"/>
              <a:t>Parametric tests:</a:t>
            </a:r>
          </a:p>
          <a:p>
            <a:pPr lvl="1"/>
            <a:r>
              <a:rPr lang="en-US" sz="2400" dirty="0"/>
              <a:t>Parametric form - parameters either assumed to be known or estimated from the data</a:t>
            </a:r>
          </a:p>
          <a:p>
            <a:pPr lvl="2"/>
            <a:r>
              <a:rPr lang="en-US" sz="2200" dirty="0"/>
              <a:t>The mean and variance of a normal distribution</a:t>
            </a:r>
          </a:p>
          <a:p>
            <a:pPr lvl="1"/>
            <a:r>
              <a:rPr lang="en-US" sz="2400" dirty="0"/>
              <a:t>Null hypothesis can be stated in terms of parameters and the test statistic follows a known distribution.</a:t>
            </a:r>
          </a:p>
          <a:p>
            <a:r>
              <a:rPr lang="en-US" sz="2600" dirty="0"/>
              <a:t>Non-parametric tests are still hypothesis tests, but they look at the overall distribution instead of a single parameter</a:t>
            </a:r>
          </a:p>
          <a:p>
            <a:r>
              <a:rPr lang="en-US" sz="2600" dirty="0"/>
              <a:t>Particularly useful for small samples</a:t>
            </a:r>
          </a:p>
        </p:txBody>
      </p:sp>
    </p:spTree>
    <p:extLst>
      <p:ext uri="{BB962C8B-B14F-4D97-AF65-F5344CB8AC3E}">
        <p14:creationId xmlns:p14="http://schemas.microsoft.com/office/powerpoint/2010/main" val="2558609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Tests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i="1" u="sng" dirty="0"/>
              <a:t>Parametric</a:t>
            </a:r>
          </a:p>
          <a:p>
            <a:r>
              <a:rPr lang="en-US" sz="2400" dirty="0"/>
              <a:t>Correlation &amp; Association</a:t>
            </a:r>
          </a:p>
          <a:p>
            <a:pPr lvl="1"/>
            <a:r>
              <a:rPr lang="en-US" sz="2000" dirty="0"/>
              <a:t>Pearson</a:t>
            </a:r>
          </a:p>
          <a:p>
            <a:r>
              <a:rPr lang="en-US" sz="2400" dirty="0"/>
              <a:t>T-tests</a:t>
            </a:r>
          </a:p>
          <a:p>
            <a:pPr lvl="1"/>
            <a:r>
              <a:rPr lang="en-US" sz="2000" dirty="0"/>
              <a:t>Independent &amp; dependent</a:t>
            </a:r>
          </a:p>
          <a:p>
            <a:r>
              <a:rPr lang="en-US" sz="2400" dirty="0"/>
              <a:t>ANOVA</a:t>
            </a:r>
          </a:p>
          <a:p>
            <a:pPr lvl="1"/>
            <a:r>
              <a:rPr lang="en-US" sz="2000" dirty="0"/>
              <a:t>Factorial</a:t>
            </a:r>
          </a:p>
          <a:p>
            <a:pPr lvl="1"/>
            <a:r>
              <a:rPr lang="en-US" sz="2000" dirty="0"/>
              <a:t>Repeated measures</a:t>
            </a:r>
          </a:p>
          <a:p>
            <a:pPr lvl="1"/>
            <a:r>
              <a:rPr lang="en-US" sz="2000" dirty="0"/>
              <a:t>MANOVA</a:t>
            </a:r>
          </a:p>
          <a:p>
            <a:r>
              <a:rPr lang="en-US" sz="2400" dirty="0"/>
              <a:t>Linear regression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i="1" u="sng" dirty="0"/>
              <a:t>Non-parametric</a:t>
            </a:r>
          </a:p>
          <a:p>
            <a:r>
              <a:rPr lang="en-US" sz="2400" dirty="0"/>
              <a:t>Association</a:t>
            </a:r>
          </a:p>
          <a:p>
            <a:pPr lvl="1"/>
            <a:r>
              <a:rPr lang="en-US" sz="2200" dirty="0"/>
              <a:t>Spearman</a:t>
            </a:r>
          </a:p>
          <a:p>
            <a:r>
              <a:rPr lang="en-US" sz="2400" dirty="0"/>
              <a:t>Chi-Square</a:t>
            </a:r>
          </a:p>
          <a:p>
            <a:pPr lvl="1"/>
            <a:r>
              <a:rPr lang="en-US" sz="2200" dirty="0"/>
              <a:t>Contingency tables</a:t>
            </a:r>
          </a:p>
          <a:p>
            <a:r>
              <a:rPr lang="en-US" sz="2400" dirty="0" err="1"/>
              <a:t>Kruskal</a:t>
            </a:r>
            <a:r>
              <a:rPr lang="en-US" sz="2400" dirty="0"/>
              <a:t>-Wallis test</a:t>
            </a:r>
          </a:p>
          <a:p>
            <a:r>
              <a:rPr lang="en-US" sz="2400" dirty="0"/>
              <a:t>Sign-test</a:t>
            </a:r>
          </a:p>
          <a:p>
            <a:r>
              <a:rPr lang="en-US" sz="2400" dirty="0"/>
              <a:t>Friedman ANOVA</a:t>
            </a:r>
          </a:p>
          <a:p>
            <a:r>
              <a:rPr lang="en-US" sz="24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870842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test to use?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904" t="1560" b="6476"/>
          <a:stretch/>
        </p:blipFill>
        <p:spPr>
          <a:xfrm>
            <a:off x="2910428" y="990600"/>
            <a:ext cx="6367968" cy="5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3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Caffeine!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Does drinking cappuccino one hour before a test improve results?</a:t>
            </a:r>
          </a:p>
          <a:p>
            <a:pPr lvl="1"/>
            <a:r>
              <a:rPr lang="en-US" sz="2600" dirty="0"/>
              <a:t>What is the metric (dependent variable)?</a:t>
            </a:r>
          </a:p>
          <a:p>
            <a:r>
              <a:rPr lang="en-US" sz="2800" dirty="0"/>
              <a:t>Experimental Design</a:t>
            </a:r>
          </a:p>
          <a:p>
            <a:pPr lvl="1"/>
            <a:r>
              <a:rPr lang="en-US" sz="2600" dirty="0"/>
              <a:t>Treatment group vs. control group</a:t>
            </a:r>
          </a:p>
          <a:p>
            <a:pPr lvl="2"/>
            <a:r>
              <a:rPr lang="en-US" sz="2400" dirty="0"/>
              <a:t>A single comparison</a:t>
            </a:r>
          </a:p>
          <a:p>
            <a:pPr lvl="1"/>
            <a:r>
              <a:rPr lang="en-US" sz="2600" dirty="0"/>
              <a:t>Experimental efficiency</a:t>
            </a:r>
          </a:p>
          <a:p>
            <a:pPr lvl="2"/>
            <a:r>
              <a:rPr lang="en-US" sz="2400" dirty="0"/>
              <a:t>Perhaps we want to look at who makes the cappuccino (Dunkin’, Starbucks, Pete’s) as well as the difference between coffee and cappuccino.</a:t>
            </a:r>
          </a:p>
          <a:p>
            <a:pPr lvl="2"/>
            <a:r>
              <a:rPr lang="en-US" sz="2400" dirty="0"/>
              <a:t>6! </a:t>
            </a:r>
            <a:r>
              <a:rPr lang="en-US" sz="2400" dirty="0">
                <a:sym typeface="Wingdings" panose="05000000000000000000" pitchFamily="2" charset="2"/>
              </a:rPr>
              <a:t> (</a:t>
            </a:r>
            <a:r>
              <a:rPr lang="en-US" sz="2400" dirty="0"/>
              <a:t>2x3 Factorial)</a:t>
            </a:r>
          </a:p>
          <a:p>
            <a:pPr lvl="2"/>
            <a:r>
              <a:rPr lang="en-US" sz="2400" dirty="0"/>
              <a:t>Interaction effects</a:t>
            </a:r>
          </a:p>
        </p:txBody>
      </p:sp>
    </p:spTree>
    <p:extLst>
      <p:ext uri="{BB962C8B-B14F-4D97-AF65-F5344CB8AC3E}">
        <p14:creationId xmlns:p14="http://schemas.microsoft.com/office/powerpoint/2010/main" val="294762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Methods</a:t>
            </a:r>
          </a:p>
          <a:p>
            <a:r>
              <a:rPr lang="en-US" dirty="0"/>
              <a:t>Experimental Design Process</a:t>
            </a:r>
          </a:p>
          <a:p>
            <a:r>
              <a:rPr lang="en-US" dirty="0"/>
              <a:t>Design of Experiments (DOE)</a:t>
            </a:r>
          </a:p>
          <a:p>
            <a:r>
              <a:rPr lang="en-US" dirty="0"/>
              <a:t>DOE Basics</a:t>
            </a:r>
          </a:p>
          <a:p>
            <a:r>
              <a:rPr lang="en-US" dirty="0"/>
              <a:t>DOE Terminology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Basic Statistical Tests</a:t>
            </a:r>
          </a:p>
          <a:p>
            <a:r>
              <a:rPr lang="en-US" dirty="0"/>
              <a:t>What test to use?</a:t>
            </a:r>
          </a:p>
          <a:p>
            <a:r>
              <a:rPr lang="en-US" dirty="0"/>
              <a:t>Example: Caffeine!</a:t>
            </a:r>
          </a:p>
          <a:p>
            <a:r>
              <a:rPr lang="en-US" dirty="0"/>
              <a:t>Will I use this in the course?</a:t>
            </a:r>
          </a:p>
        </p:txBody>
      </p:sp>
    </p:spTree>
    <p:extLst>
      <p:ext uri="{BB962C8B-B14F-4D97-AF65-F5344CB8AC3E}">
        <p14:creationId xmlns:p14="http://schemas.microsoft.com/office/powerpoint/2010/main" val="1133039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Caffeine!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many subjects do we need?</a:t>
            </a:r>
          </a:p>
          <a:p>
            <a:pPr lvl="1"/>
            <a:r>
              <a:rPr lang="en-US" sz="2600" dirty="0"/>
              <a:t>Sample Size</a:t>
            </a:r>
          </a:p>
          <a:p>
            <a:pPr lvl="2"/>
            <a:r>
              <a:rPr lang="en-US" sz="2400" dirty="0"/>
              <a:t>Related to power – the complement of a Type II error…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43" y="2942870"/>
            <a:ext cx="8631538" cy="30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8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Caffeine!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 how do you determine sample size?</a:t>
            </a:r>
          </a:p>
          <a:p>
            <a:pPr lvl="1"/>
            <a:r>
              <a:rPr lang="en-US" sz="2600" dirty="0"/>
              <a:t>General idea, work backwards from statistical test</a:t>
            </a:r>
          </a:p>
          <a:p>
            <a:pPr lvl="1"/>
            <a:r>
              <a:rPr lang="en-US" sz="2600" dirty="0">
                <a:hlinkClick r:id="rId3"/>
              </a:rPr>
              <a:t>https://clincalc.com/stats/samplesize.aspx</a:t>
            </a:r>
            <a:endParaRPr lang="en-US" sz="2600" dirty="0"/>
          </a:p>
          <a:p>
            <a:pPr lvl="1"/>
            <a:r>
              <a:rPr lang="en-US" sz="2600" dirty="0"/>
              <a:t># of factors influences sample size</a:t>
            </a:r>
          </a:p>
          <a:p>
            <a:r>
              <a:rPr lang="en-US" sz="2800" dirty="0"/>
              <a:t>Recruitment Issues</a:t>
            </a:r>
          </a:p>
          <a:p>
            <a:pPr lvl="1"/>
            <a:r>
              <a:rPr lang="en-US" sz="2600" dirty="0"/>
              <a:t>Population selection</a:t>
            </a:r>
          </a:p>
          <a:p>
            <a:pPr lvl="1"/>
            <a:r>
              <a:rPr lang="en-US" sz="2600" dirty="0"/>
              <a:t>How do we assign subjects to treatment categories?</a:t>
            </a:r>
          </a:p>
          <a:p>
            <a:r>
              <a:rPr lang="en-US" sz="2800" dirty="0"/>
              <a:t>Confounds</a:t>
            </a:r>
          </a:p>
          <a:p>
            <a:pPr lvl="1"/>
            <a:r>
              <a:rPr lang="en-US" sz="2600" dirty="0"/>
              <a:t>Experience</a:t>
            </a:r>
          </a:p>
          <a:p>
            <a:pPr lvl="1"/>
            <a:r>
              <a:rPr lang="en-US" sz="2600" dirty="0"/>
              <a:t>Self-selection</a:t>
            </a:r>
          </a:p>
          <a:p>
            <a:pPr lvl="1"/>
            <a:r>
              <a:rPr lang="en-US" sz="2600" dirty="0"/>
              <a:t>Control techniques</a:t>
            </a:r>
          </a:p>
        </p:txBody>
      </p:sp>
    </p:spTree>
    <p:extLst>
      <p:ext uri="{BB962C8B-B14F-4D97-AF65-F5344CB8AC3E}">
        <p14:creationId xmlns:p14="http://schemas.microsoft.com/office/powerpoint/2010/main" val="2078965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Caffeine!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the most efficient way to use human subjects?</a:t>
            </a:r>
          </a:p>
          <a:p>
            <a:pPr lvl="1"/>
            <a:r>
              <a:rPr lang="en-US" sz="2600" dirty="0"/>
              <a:t>Between subjects</a:t>
            </a:r>
          </a:p>
          <a:p>
            <a:pPr lvl="1"/>
            <a:r>
              <a:rPr lang="en-US" sz="2600" dirty="0"/>
              <a:t>Within subjects</a:t>
            </a:r>
          </a:p>
          <a:p>
            <a:pPr lvl="2"/>
            <a:r>
              <a:rPr lang="en-US" sz="2400" dirty="0"/>
              <a:t>Repeated measures</a:t>
            </a:r>
          </a:p>
          <a:p>
            <a:pPr lvl="2"/>
            <a:r>
              <a:rPr lang="en-US" sz="2400" dirty="0"/>
              <a:t>Increases power but…</a:t>
            </a:r>
          </a:p>
          <a:p>
            <a:pPr lvl="2"/>
            <a:r>
              <a:rPr lang="en-US" sz="2400" dirty="0"/>
              <a:t>Confounds – practice &amp; fatigue</a:t>
            </a:r>
          </a:p>
          <a:p>
            <a:pPr lvl="2"/>
            <a:r>
              <a:rPr lang="en-US" sz="2400" dirty="0"/>
              <a:t>Counterbalance</a:t>
            </a:r>
          </a:p>
          <a:p>
            <a:pPr lvl="1"/>
            <a:r>
              <a:rPr lang="en-US" sz="2600" dirty="0"/>
              <a:t>Mixed subjects</a:t>
            </a:r>
          </a:p>
          <a:p>
            <a:pPr lvl="2"/>
            <a:r>
              <a:rPr lang="en-US" sz="2400" dirty="0"/>
              <a:t>Pre-test/post-test</a:t>
            </a:r>
          </a:p>
          <a:p>
            <a:pPr lvl="2"/>
            <a:r>
              <a:rPr lang="en-US" sz="2400" dirty="0"/>
              <a:t>Tests over time</a:t>
            </a:r>
          </a:p>
        </p:txBody>
      </p:sp>
    </p:spTree>
    <p:extLst>
      <p:ext uri="{BB962C8B-B14F-4D97-AF65-F5344CB8AC3E}">
        <p14:creationId xmlns:p14="http://schemas.microsoft.com/office/powerpoint/2010/main" val="3817661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I use this in the course?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587" y="990600"/>
            <a:ext cx="4057650" cy="53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63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Take-a-Ways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959096"/>
          </a:xfrm>
        </p:spPr>
        <p:txBody>
          <a:bodyPr/>
          <a:lstStyle/>
          <a:p>
            <a:r>
              <a:rPr lang="en-US" sz="2400" dirty="0"/>
              <a:t>Do NOT build an experiment without:</a:t>
            </a:r>
          </a:p>
          <a:p>
            <a:pPr lvl="1"/>
            <a:r>
              <a:rPr lang="en-US" sz="2200" dirty="0"/>
              <a:t>Having a hypothesis you are testing or theory you are expanding</a:t>
            </a:r>
          </a:p>
          <a:p>
            <a:r>
              <a:rPr lang="en-US" sz="2400" dirty="0"/>
              <a:t>Do NOT build a tool without:</a:t>
            </a:r>
          </a:p>
          <a:p>
            <a:pPr lvl="1"/>
            <a:r>
              <a:rPr lang="en-US" sz="2200" dirty="0"/>
              <a:t>Knowing what experiments you need to run to support it</a:t>
            </a:r>
          </a:p>
          <a:p>
            <a:r>
              <a:rPr lang="en-US" sz="2400" dirty="0"/>
              <a:t>Exploration vs Validation</a:t>
            </a:r>
          </a:p>
          <a:p>
            <a:pPr lvl="1"/>
            <a:r>
              <a:rPr lang="en-US" sz="2200" dirty="0"/>
              <a:t>There are times when a hypothesis or theory can be vague and open ended</a:t>
            </a:r>
          </a:p>
          <a:p>
            <a:r>
              <a:rPr lang="en-US" sz="2400" dirty="0"/>
              <a:t>Humans always introduce bias</a:t>
            </a:r>
          </a:p>
          <a:p>
            <a:pPr lvl="1"/>
            <a:r>
              <a:rPr lang="en-US" sz="2200" dirty="0"/>
              <a:t>Cognitive bias are always present</a:t>
            </a:r>
          </a:p>
          <a:p>
            <a:pPr lvl="1"/>
            <a:r>
              <a:rPr lang="en-US" sz="2200" dirty="0"/>
              <a:t>What are some examples?</a:t>
            </a:r>
          </a:p>
          <a:p>
            <a:r>
              <a:rPr lang="en-US" sz="2400" dirty="0"/>
              <a:t>Ethics</a:t>
            </a:r>
          </a:p>
          <a:p>
            <a:pPr lvl="1"/>
            <a:r>
              <a:rPr lang="en-US" sz="2200" dirty="0"/>
              <a:t>Internal review boards</a:t>
            </a:r>
          </a:p>
          <a:p>
            <a:pPr lvl="1"/>
            <a:r>
              <a:rPr lang="en-US" sz="2200" dirty="0"/>
              <a:t>Protect participants</a:t>
            </a:r>
          </a:p>
        </p:txBody>
      </p:sp>
    </p:spTree>
    <p:extLst>
      <p:ext uri="{BB962C8B-B14F-4D97-AF65-F5344CB8AC3E}">
        <p14:creationId xmlns:p14="http://schemas.microsoft.com/office/powerpoint/2010/main" val="90227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and Risks to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959096"/>
          </a:xfrm>
        </p:spPr>
        <p:txBody>
          <a:bodyPr/>
          <a:lstStyle/>
          <a:p>
            <a:r>
              <a:rPr lang="en-US" sz="2400" dirty="0"/>
              <a:t>Low Risk and relevant</a:t>
            </a:r>
          </a:p>
          <a:p>
            <a:r>
              <a:rPr lang="en-US" sz="2400" dirty="0"/>
              <a:t>Informed consent</a:t>
            </a:r>
          </a:p>
          <a:p>
            <a:r>
              <a:rPr lang="en-US" sz="2400" dirty="0"/>
              <a:t>Protected data</a:t>
            </a:r>
          </a:p>
          <a:p>
            <a:r>
              <a:rPr lang="en-US" sz="2400" dirty="0"/>
              <a:t>Social risks</a:t>
            </a:r>
          </a:p>
          <a:p>
            <a:r>
              <a:rPr lang="en-US" sz="2400" dirty="0"/>
              <a:t>Physical and psychological risks</a:t>
            </a:r>
          </a:p>
          <a:p>
            <a:r>
              <a:rPr lang="en-US" sz="2400" dirty="0"/>
              <a:t>Individual vs population risks</a:t>
            </a:r>
          </a:p>
          <a:p>
            <a:endParaRPr lang="en-US" sz="2400" dirty="0"/>
          </a:p>
          <a:p>
            <a:r>
              <a:rPr lang="en-US" sz="2400" dirty="0"/>
              <a:t>What are some safe guards we should employ to protect participants?</a:t>
            </a:r>
          </a:p>
          <a:p>
            <a:pPr lvl="1"/>
            <a:r>
              <a:rPr lang="en-US" sz="2200" dirty="0"/>
              <a:t>The Milgram Experiment (</a:t>
            </a:r>
            <a:r>
              <a:rPr lang="en-US" sz="2200" dirty="0">
                <a:hlinkClick r:id="rId3"/>
              </a:rPr>
              <a:t>https://youtu.be/xOYLCy5PVgM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Stanford Prison experiment (</a:t>
            </a:r>
            <a:r>
              <a:rPr lang="en-US" sz="2200" dirty="0">
                <a:hlinkClick r:id="rId4"/>
              </a:rPr>
              <a:t>https://youtu.be/sZwfNs1pqG0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The Bystander Effect (</a:t>
            </a:r>
            <a:r>
              <a:rPr lang="en-US" sz="2200" dirty="0">
                <a:hlinkClick r:id="rId5"/>
              </a:rPr>
              <a:t>https://youtu.be/BdpdUbW8vbw</a:t>
            </a:r>
            <a:r>
              <a:rPr lang="en-US" sz="2200" dirty="0"/>
              <a:t>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3396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404009-5353-A842-B848-DDF0864D65E8}"/>
              </a:ext>
            </a:extLst>
          </p:cNvPr>
          <p:cNvSpPr/>
          <p:nvPr/>
        </p:nvSpPr>
        <p:spPr bwMode="auto">
          <a:xfrm>
            <a:off x="4869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214" y="885143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942DA9-9767-AC40-89F7-8E576D9C2579}"/>
              </a:ext>
            </a:extLst>
          </p:cNvPr>
          <p:cNvSpPr/>
          <p:nvPr/>
        </p:nvSpPr>
        <p:spPr>
          <a:xfrm>
            <a:off x="3037490" y="2564525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252" y="2606130"/>
            <a:ext cx="2294882" cy="1776684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8541" y="2432359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Qualitative vs. Quantitative</a:t>
            </a:r>
          </a:p>
          <a:p>
            <a:r>
              <a:rPr lang="en-US" sz="2800" dirty="0"/>
              <a:t>Understanding the relationship between objectives (research question) and variables is critical</a:t>
            </a:r>
          </a:p>
          <a:p>
            <a:r>
              <a:rPr lang="en-US" sz="2800" dirty="0"/>
              <a:t>Information ≠ Data</a:t>
            </a:r>
          </a:p>
          <a:p>
            <a:pPr lvl="1"/>
            <a:r>
              <a:rPr lang="en-US" sz="2600" dirty="0"/>
              <a:t>Information = data + analysis</a:t>
            </a:r>
          </a:p>
          <a:p>
            <a:r>
              <a:rPr lang="en-US" sz="2800" dirty="0"/>
              <a:t>Planning in advance is a must</a:t>
            </a:r>
          </a:p>
          <a:p>
            <a:pPr lvl="1"/>
            <a:r>
              <a:rPr lang="en-US" sz="2600" dirty="0"/>
              <a:t>Includes how data will be analyzed</a:t>
            </a:r>
          </a:p>
        </p:txBody>
      </p:sp>
    </p:spTree>
    <p:extLst>
      <p:ext uri="{BB962C8B-B14F-4D97-AF65-F5344CB8AC3E}">
        <p14:creationId xmlns:p14="http://schemas.microsoft.com/office/powerpoint/2010/main" val="325925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Social and cultural phenomenon</a:t>
            </a:r>
          </a:p>
          <a:p>
            <a:r>
              <a:rPr lang="en-US" sz="2800" dirty="0"/>
              <a:t>Case studies</a:t>
            </a:r>
          </a:p>
          <a:p>
            <a:r>
              <a:rPr lang="en-US" sz="2800" dirty="0"/>
              <a:t>Focus groups</a:t>
            </a:r>
          </a:p>
          <a:p>
            <a:r>
              <a:rPr lang="en-US" sz="2800" dirty="0"/>
              <a:t>Observational</a:t>
            </a:r>
          </a:p>
          <a:p>
            <a:r>
              <a:rPr lang="en-US" sz="2800" dirty="0"/>
              <a:t>Usability testing</a:t>
            </a:r>
          </a:p>
          <a:p>
            <a:pPr lvl="1"/>
            <a:r>
              <a:rPr lang="en-US" sz="2600" dirty="0"/>
              <a:t>Can be both qualitative and quantitative</a:t>
            </a:r>
          </a:p>
          <a:p>
            <a:r>
              <a:rPr lang="en-US" sz="2800" dirty="0"/>
              <a:t>Interviews</a:t>
            </a:r>
          </a:p>
          <a:p>
            <a:r>
              <a:rPr lang="en-US" sz="2800" dirty="0"/>
              <a:t>Questionnaires</a:t>
            </a:r>
          </a:p>
        </p:txBody>
      </p:sp>
    </p:spTree>
    <p:extLst>
      <p:ext uri="{BB962C8B-B14F-4D97-AF65-F5344CB8AC3E}">
        <p14:creationId xmlns:p14="http://schemas.microsoft.com/office/powerpoint/2010/main" val="205772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Natural phenomenon</a:t>
            </a:r>
          </a:p>
          <a:p>
            <a:r>
              <a:rPr lang="en-US" sz="2800" dirty="0"/>
              <a:t>Mathematical modeling</a:t>
            </a:r>
          </a:p>
          <a:p>
            <a:r>
              <a:rPr lang="en-US" sz="2800" dirty="0"/>
              <a:t>Experiments</a:t>
            </a:r>
          </a:p>
          <a:p>
            <a:r>
              <a:rPr lang="en-US" sz="2800" dirty="0"/>
              <a:t>Optimization</a:t>
            </a:r>
          </a:p>
          <a:p>
            <a:r>
              <a:rPr lang="en-US" sz="2800" dirty="0"/>
              <a:t>Game theory</a:t>
            </a:r>
          </a:p>
          <a:p>
            <a:r>
              <a:rPr lang="en-US" sz="2800" dirty="0"/>
              <a:t>Surveys</a:t>
            </a:r>
          </a:p>
          <a:p>
            <a:r>
              <a:rPr lang="en-US" sz="2800" dirty="0"/>
              <a:t>Bottom line – statistics are a must</a:t>
            </a:r>
          </a:p>
        </p:txBody>
      </p:sp>
    </p:spTree>
    <p:extLst>
      <p:ext uri="{BB962C8B-B14F-4D97-AF65-F5344CB8AC3E}">
        <p14:creationId xmlns:p14="http://schemas.microsoft.com/office/powerpoint/2010/main" val="119654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514" y="1219200"/>
            <a:ext cx="4991797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2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Experiments (DOE)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Design of Experiments (DOE) defined:</a:t>
            </a:r>
          </a:p>
          <a:p>
            <a:pPr lvl="1"/>
            <a:r>
              <a:rPr lang="en-US" sz="2600" dirty="0"/>
              <a:t>A theory concerning the minimum number of experiments necessary to develop an </a:t>
            </a:r>
            <a:r>
              <a:rPr lang="en-US" sz="2600" i="1" dirty="0"/>
              <a:t>empirical</a:t>
            </a:r>
            <a:r>
              <a:rPr lang="en-US" sz="2600" dirty="0"/>
              <a:t> model of a research question and a methodology for setting up the necessary experiments.</a:t>
            </a:r>
          </a:p>
          <a:p>
            <a:r>
              <a:rPr lang="en-US" sz="2800" dirty="0"/>
              <a:t>Human subject vs. object experimentation</a:t>
            </a:r>
          </a:p>
          <a:p>
            <a:r>
              <a:rPr lang="en-US" sz="2800" dirty="0"/>
              <a:t>Other DOE Constraints</a:t>
            </a:r>
          </a:p>
          <a:p>
            <a:pPr lvl="1"/>
            <a:r>
              <a:rPr lang="en-US" sz="2600" dirty="0"/>
              <a:t>Time</a:t>
            </a:r>
          </a:p>
          <a:p>
            <a:pPr lvl="1"/>
            <a:r>
              <a:rPr lang="en-US" sz="2600" dirty="0"/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127925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Two kinds of data gathering methodologies</a:t>
            </a:r>
          </a:p>
          <a:p>
            <a:pPr lvl="1"/>
            <a:r>
              <a:rPr lang="en-US" sz="2600" dirty="0"/>
              <a:t>Observation</a:t>
            </a:r>
          </a:p>
          <a:p>
            <a:pPr lvl="2"/>
            <a:r>
              <a:rPr lang="en-US" sz="2400" dirty="0"/>
              <a:t>Can’t prove cause &amp; effect but can establish associations</a:t>
            </a:r>
          </a:p>
          <a:p>
            <a:pPr lvl="2"/>
            <a:r>
              <a:rPr lang="en-US" sz="2400" dirty="0"/>
              <a:t>Subject to human bias</a:t>
            </a:r>
          </a:p>
          <a:p>
            <a:pPr lvl="1"/>
            <a:r>
              <a:rPr lang="en-US" sz="2600" dirty="0"/>
              <a:t>Experimental</a:t>
            </a:r>
          </a:p>
          <a:p>
            <a:pPr lvl="2"/>
            <a:r>
              <a:rPr lang="en-US" sz="2400" dirty="0"/>
              <a:t>Cause &amp; effect</a:t>
            </a:r>
          </a:p>
          <a:p>
            <a:pPr lvl="2"/>
            <a:r>
              <a:rPr lang="en-US" sz="2400" dirty="0"/>
              <a:t>Variables of interest – factors vs. treatments</a:t>
            </a:r>
          </a:p>
          <a:p>
            <a:pPr lvl="2"/>
            <a:r>
              <a:rPr lang="en-US" sz="2400" dirty="0"/>
              <a:t>Independent variable</a:t>
            </a:r>
          </a:p>
          <a:p>
            <a:pPr lvl="3"/>
            <a:r>
              <a:rPr lang="en-US" sz="2400" dirty="0"/>
              <a:t>Treatment – manipulations of variables of interest</a:t>
            </a:r>
          </a:p>
          <a:p>
            <a:pPr lvl="3"/>
            <a:r>
              <a:rPr lang="en-US" sz="2400" dirty="0"/>
              <a:t>Treatment vs. control group</a:t>
            </a:r>
          </a:p>
          <a:p>
            <a:pPr lvl="2"/>
            <a:r>
              <a:rPr lang="en-US" sz="2400" dirty="0"/>
              <a:t>Dependent variable is what you are measuring</a:t>
            </a:r>
          </a:p>
        </p:txBody>
      </p:sp>
    </p:spTree>
    <p:extLst>
      <p:ext uri="{BB962C8B-B14F-4D97-AF65-F5344CB8AC3E}">
        <p14:creationId xmlns:p14="http://schemas.microsoft.com/office/powerpoint/2010/main" val="60941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Confounders</a:t>
            </a:r>
          </a:p>
          <a:p>
            <a:r>
              <a:rPr lang="en-US" sz="2800" dirty="0"/>
              <a:t>Randomization Concerns</a:t>
            </a:r>
          </a:p>
          <a:p>
            <a:pPr lvl="1"/>
            <a:r>
              <a:rPr lang="en-US" sz="2600" dirty="0"/>
              <a:t>Randomization prevents experimental bias</a:t>
            </a:r>
          </a:p>
          <a:p>
            <a:pPr lvl="2"/>
            <a:r>
              <a:rPr lang="en-US" sz="2400" dirty="0"/>
              <a:t>Assignment by experimenter</a:t>
            </a:r>
          </a:p>
          <a:p>
            <a:pPr lvl="3"/>
            <a:r>
              <a:rPr lang="en-US" sz="2400" dirty="0"/>
              <a:t>Counterbalancing</a:t>
            </a:r>
          </a:p>
          <a:p>
            <a:pPr lvl="1"/>
            <a:r>
              <a:rPr lang="en-US" sz="2400" dirty="0"/>
              <a:t>Statistical assumptions</a:t>
            </a:r>
          </a:p>
          <a:p>
            <a:pPr lvl="2"/>
            <a:r>
              <a:rPr lang="en-US" sz="2400" dirty="0"/>
              <a:t>A requirement for statistical tests of significance</a:t>
            </a:r>
          </a:p>
          <a:p>
            <a:r>
              <a:rPr lang="en-US" sz="2800" dirty="0"/>
              <a:t>Why would you use the observation methodology instead of experiments?</a:t>
            </a:r>
          </a:p>
        </p:txBody>
      </p:sp>
    </p:spTree>
    <p:extLst>
      <p:ext uri="{BB962C8B-B14F-4D97-AF65-F5344CB8AC3E}">
        <p14:creationId xmlns:p14="http://schemas.microsoft.com/office/powerpoint/2010/main" val="512053310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144</TotalTime>
  <Pages>1</Pages>
  <Words>1697</Words>
  <Application>Microsoft Office PowerPoint</Application>
  <PresentationFormat>Custom</PresentationFormat>
  <Paragraphs>269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Cambria Math</vt:lpstr>
      <vt:lpstr>Times New Roman</vt:lpstr>
      <vt:lpstr>Wingdings</vt:lpstr>
      <vt:lpstr>Lincoln_2012_v16x9</vt:lpstr>
      <vt:lpstr>PowerPoint Presentation</vt:lpstr>
      <vt:lpstr>Overview</vt:lpstr>
      <vt:lpstr>Research Methods</vt:lpstr>
      <vt:lpstr>Research Methods</vt:lpstr>
      <vt:lpstr>Quantitative Research Methods</vt:lpstr>
      <vt:lpstr>Experimental Design Process</vt:lpstr>
      <vt:lpstr>Design of Experiments (DOE)</vt:lpstr>
      <vt:lpstr>DOE Basics</vt:lpstr>
      <vt:lpstr>DOE Basics</vt:lpstr>
      <vt:lpstr>DOE Terminology</vt:lpstr>
      <vt:lpstr>DOE Terminology</vt:lpstr>
      <vt:lpstr>Data Analysis</vt:lpstr>
      <vt:lpstr>Basic Statistical Tests</vt:lpstr>
      <vt:lpstr>Basic Statistical Tests</vt:lpstr>
      <vt:lpstr>Basic Statistical Tests</vt:lpstr>
      <vt:lpstr>Basic Statistical Tests: Non-Parametric Tests</vt:lpstr>
      <vt:lpstr>Basic Statistical Tests</vt:lpstr>
      <vt:lpstr>What test to use?</vt:lpstr>
      <vt:lpstr>Example: Caffeine!</vt:lpstr>
      <vt:lpstr>Example: Caffeine!</vt:lpstr>
      <vt:lpstr>Example: Caffeine!</vt:lpstr>
      <vt:lpstr>Example: Caffeine!</vt:lpstr>
      <vt:lpstr>Will I use this in the course?</vt:lpstr>
      <vt:lpstr>Take-a-Ways</vt:lpstr>
      <vt:lpstr>Ethics and Risks to Participants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Kurucar, Joel - 0441 - MITLL</cp:lastModifiedBy>
  <cp:revision>31</cp:revision>
  <cp:lastPrinted>2001-06-18T18:57:59Z</cp:lastPrinted>
  <dcterms:created xsi:type="dcterms:W3CDTF">2019-03-14T14:36:12Z</dcterms:created>
  <dcterms:modified xsi:type="dcterms:W3CDTF">2021-07-05T01:06:44Z</dcterms:modified>
  <cp:category/>
</cp:coreProperties>
</file>