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509" r:id="rId3"/>
    <p:sldId id="510" r:id="rId4"/>
    <p:sldId id="516" r:id="rId5"/>
    <p:sldId id="511" r:id="rId6"/>
    <p:sldId id="512" r:id="rId7"/>
    <p:sldId id="513" r:id="rId8"/>
    <p:sldId id="514" r:id="rId9"/>
    <p:sldId id="517" r:id="rId10"/>
    <p:sldId id="515" r:id="rId11"/>
    <p:sldId id="518" r:id="rId12"/>
    <p:sldId id="508" r:id="rId13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76529"/>
  </p:normalViewPr>
  <p:slideViewPr>
    <p:cSldViewPr>
      <p:cViewPr varScale="1">
        <p:scale>
          <a:sx n="89" d="100"/>
          <a:sy n="89" d="100"/>
        </p:scale>
        <p:origin x="20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xcel_data_analysis/data_analysis_process.htm#:~:text=Data%20Analysis%20is%20a%20process,of%20discovering%20the%20required%20information.&amp;text=Data%20visualization%20is%20at%20times,Data%20Analysis%20mean%20the%20same.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bigskyassociates.com/blog/bid/372186/The-Data-Analysis-Process-5-Steps-To-Better-Decision-Making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Relationship_of_data,_information_and_intelligence.p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blog/post/reducing-the-need-for-etl-with-mongodb-chart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ilk.com/data-cleansin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graph-shows-georgia-bungling-coronavirus-data-2020-5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ward_Tuft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Edward_Tufte#/media/File:Minard.png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Materials from: </a:t>
            </a:r>
          </a:p>
          <a:p>
            <a:r>
              <a:rPr lang="en-US" dirty="0">
                <a:hlinkClick r:id="rId3"/>
              </a:rPr>
              <a:t>https://www.tutorialspoint.com/excel_data_analysis/data_analysis_process.htm#:~:text=Data%20Analysis%20is%20a%20process,of%20discovering%20the%20required%20information.&amp;text=Data%20visualization%20is%20at%20times,Data%20Analysis%20mean%20the%20same.</a:t>
            </a:r>
            <a:endParaRPr lang="en-US" dirty="0"/>
          </a:p>
          <a:p>
            <a:r>
              <a:rPr lang="en-US" dirty="0">
                <a:hlinkClick r:id="rId4"/>
              </a:rPr>
              <a:t>https://www.bigskyassociates.com/blog/bid/372186/The-Data-Analysis-Process-5-Steps-To-Better-Decision-Making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67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https://en.wikipedia.org/wiki/File:Relationship_of_data,_information_and_intelligence.png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2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https://www.mongodb.com/blog/post/reducing-the-need-for-etl-with-mongodb-charts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33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https://datasilk.com/data-cleansing/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04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https://www.businessinsider.com/graph-shows-georgia-bungling-coronavirus-data-2020-5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637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https://en.wikipedia.org/wiki/Edward_Tufte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https://en.wikipedia.org/wiki/Edward_Tufte#/media/File:Minard.png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59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9" y="645566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</a:t>
            </a:r>
            <a:r>
              <a:rPr lang="en-US" altLang="en-US" sz="700" b="1" i="0" baseline="0" dirty="0"/>
              <a:t>-SGAI Data Analysis 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JAK  -  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3014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Serious Games and AI</a:t>
            </a:r>
          </a:p>
          <a:p>
            <a:pPr>
              <a:spcAft>
                <a:spcPts val="1000"/>
              </a:spcAft>
            </a:pPr>
            <a:r>
              <a:rPr lang="en-US" sz="3600" dirty="0"/>
              <a:t>Intro to Data Analysis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Presentation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19" y="1289304"/>
            <a:ext cx="3632175" cy="4959096"/>
          </a:xfrm>
        </p:spPr>
        <p:txBody>
          <a:bodyPr/>
          <a:lstStyle/>
          <a:p>
            <a:r>
              <a:rPr lang="en-US" sz="2400" dirty="0"/>
              <a:t>Interpretation</a:t>
            </a:r>
          </a:p>
          <a:p>
            <a:pPr lvl="1"/>
            <a:r>
              <a:rPr lang="en-US" sz="2200" dirty="0"/>
              <a:t>Clarity</a:t>
            </a:r>
          </a:p>
          <a:p>
            <a:pPr lvl="1"/>
            <a:r>
              <a:rPr lang="en-US" sz="2200" dirty="0"/>
              <a:t>Ethics</a:t>
            </a:r>
          </a:p>
          <a:p>
            <a:pPr lvl="1"/>
            <a:r>
              <a:rPr lang="en-US" sz="2200" dirty="0"/>
              <a:t>Responsibility</a:t>
            </a:r>
          </a:p>
          <a:p>
            <a:pPr lvl="1"/>
            <a:r>
              <a:rPr lang="en-US" sz="2200" dirty="0"/>
              <a:t>Lies, damned lies, and statistics</a:t>
            </a:r>
          </a:p>
          <a:p>
            <a:r>
              <a:rPr lang="en-US" sz="2400" dirty="0"/>
              <a:t>Limitations</a:t>
            </a:r>
          </a:p>
          <a:p>
            <a:pPr lvl="1"/>
            <a:r>
              <a:rPr lang="en-US" sz="2200" dirty="0"/>
              <a:t>Be clear and up front</a:t>
            </a:r>
          </a:p>
          <a:p>
            <a:pPr lvl="1"/>
            <a:r>
              <a:rPr lang="en-US" sz="2200" dirty="0"/>
              <a:t>Stick to your guns</a:t>
            </a:r>
          </a:p>
          <a:p>
            <a:pPr lvl="1"/>
            <a:r>
              <a:rPr lang="en-US" sz="2200" dirty="0"/>
              <a:t>Be critical and skeptical!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94" y="1285293"/>
            <a:ext cx="7893169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7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Presentation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959096"/>
          </a:xfrm>
        </p:spPr>
        <p:txBody>
          <a:bodyPr/>
          <a:lstStyle/>
          <a:p>
            <a:r>
              <a:rPr lang="en-US" sz="2400" dirty="0"/>
              <a:t>Techniques highlighted in Data Analysis using Python lecture for exposure</a:t>
            </a:r>
          </a:p>
          <a:p>
            <a:pPr lvl="1"/>
            <a:r>
              <a:rPr lang="en-US" sz="2200" dirty="0"/>
              <a:t>Histograms</a:t>
            </a:r>
          </a:p>
          <a:p>
            <a:pPr lvl="1"/>
            <a:r>
              <a:rPr lang="en-US" sz="2200" dirty="0"/>
              <a:t>Box plot</a:t>
            </a:r>
          </a:p>
          <a:p>
            <a:pPr lvl="1"/>
            <a:r>
              <a:rPr lang="en-US" sz="2200" dirty="0"/>
              <a:t>Scatter plot</a:t>
            </a:r>
          </a:p>
          <a:p>
            <a:pPr lvl="1"/>
            <a:r>
              <a:rPr lang="en-US" sz="2200" dirty="0"/>
              <a:t>Line plot</a:t>
            </a:r>
          </a:p>
          <a:p>
            <a:pPr lvl="1"/>
            <a:r>
              <a:rPr lang="en-US" sz="2200" dirty="0"/>
              <a:t>Networks / Graphs</a:t>
            </a:r>
          </a:p>
          <a:p>
            <a:pPr lvl="1"/>
            <a:r>
              <a:rPr lang="en-US" sz="2200" dirty="0"/>
              <a:t>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162" y="1828800"/>
            <a:ext cx="81546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1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Requirements Specification</a:t>
            </a:r>
          </a:p>
          <a:p>
            <a:r>
              <a:rPr lang="en-US" sz="2400" dirty="0"/>
              <a:t>Data Collection</a:t>
            </a:r>
          </a:p>
          <a:p>
            <a:r>
              <a:rPr lang="en-US" sz="2400" dirty="0"/>
              <a:t>Data Processing and Cleaning</a:t>
            </a:r>
          </a:p>
          <a:p>
            <a:r>
              <a:rPr lang="en-US" sz="2400" dirty="0"/>
              <a:t>Data Analysis</a:t>
            </a:r>
          </a:p>
          <a:p>
            <a:r>
              <a:rPr lang="en-US" sz="2400" dirty="0"/>
              <a:t>Data Presentation and Visualization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303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 research question</a:t>
            </a:r>
          </a:p>
          <a:p>
            <a:pPr lvl="1"/>
            <a:r>
              <a:rPr lang="en-US" sz="2200" dirty="0"/>
              <a:t>How do we get these?</a:t>
            </a:r>
          </a:p>
          <a:p>
            <a:pPr lvl="1"/>
            <a:r>
              <a:rPr lang="en-US" sz="2200" dirty="0"/>
              <a:t>Scale / Scope?</a:t>
            </a:r>
          </a:p>
          <a:p>
            <a:r>
              <a:rPr lang="en-US" sz="2400" dirty="0"/>
              <a:t>Hypothesis</a:t>
            </a:r>
          </a:p>
          <a:p>
            <a:pPr lvl="1"/>
            <a:r>
              <a:rPr lang="en-US" sz="2200" dirty="0"/>
              <a:t>Research based proposed explanation</a:t>
            </a:r>
          </a:p>
          <a:p>
            <a:pPr lvl="1"/>
            <a:r>
              <a:rPr lang="en-US" sz="2200" dirty="0"/>
              <a:t>No assumption of truth</a:t>
            </a:r>
          </a:p>
          <a:p>
            <a:r>
              <a:rPr lang="en-US" sz="2400" dirty="0"/>
              <a:t>Identify what data you need to collect</a:t>
            </a:r>
          </a:p>
          <a:p>
            <a:pPr lvl="1"/>
            <a:r>
              <a:rPr lang="en-US" sz="2200" dirty="0"/>
              <a:t>How do you get data to support or refute your hypothesis</a:t>
            </a:r>
          </a:p>
          <a:p>
            <a:pPr lvl="1"/>
            <a:r>
              <a:rPr lang="en-US" sz="2200" dirty="0"/>
              <a:t>Serious games are a tool in a much larger tool box</a:t>
            </a:r>
          </a:p>
        </p:txBody>
      </p:sp>
    </p:spTree>
    <p:extLst>
      <p:ext uri="{BB962C8B-B14F-4D97-AF65-F5344CB8AC3E}">
        <p14:creationId xmlns:p14="http://schemas.microsoft.com/office/powerpoint/2010/main" val="174818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 Specification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5571" b="9981"/>
          <a:stretch/>
        </p:blipFill>
        <p:spPr>
          <a:xfrm>
            <a:off x="1352039" y="1028700"/>
            <a:ext cx="9484747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4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Set clear measurement priorities</a:t>
            </a:r>
          </a:p>
          <a:p>
            <a:pPr lvl="1"/>
            <a:r>
              <a:rPr lang="en-US" sz="2200" dirty="0"/>
              <a:t>Plan ahead</a:t>
            </a:r>
          </a:p>
          <a:p>
            <a:pPr lvl="1"/>
            <a:r>
              <a:rPr lang="en-US" sz="2200" dirty="0"/>
              <a:t>Focus on the most critical data</a:t>
            </a:r>
          </a:p>
          <a:p>
            <a:pPr lvl="1"/>
            <a:r>
              <a:rPr lang="en-US" sz="2200" dirty="0"/>
              <a:t>Put controls in place to ensure data quality</a:t>
            </a:r>
          </a:p>
          <a:p>
            <a:pPr lvl="1"/>
            <a:r>
              <a:rPr lang="en-US" sz="2200" dirty="0"/>
              <a:t>Put controls in place to bolster modeling assumptions</a:t>
            </a:r>
          </a:p>
          <a:p>
            <a:pPr lvl="2"/>
            <a:r>
              <a:rPr lang="en-US" sz="2000" dirty="0"/>
              <a:t>Normality, independence, etc…</a:t>
            </a:r>
          </a:p>
          <a:p>
            <a:r>
              <a:rPr lang="en-US" sz="2400" dirty="0"/>
              <a:t>Decide what to measure</a:t>
            </a:r>
          </a:p>
          <a:p>
            <a:pPr lvl="1"/>
            <a:r>
              <a:rPr lang="en-US" sz="2200" dirty="0"/>
              <a:t>Key factors / metrics / baselines</a:t>
            </a:r>
          </a:p>
          <a:p>
            <a:pPr lvl="1"/>
            <a:r>
              <a:rPr lang="en-US" sz="2200" dirty="0"/>
              <a:t>Instrumentation</a:t>
            </a:r>
          </a:p>
          <a:p>
            <a:r>
              <a:rPr lang="en-US" sz="2400" dirty="0"/>
              <a:t>Decide how to measure it</a:t>
            </a:r>
          </a:p>
          <a:p>
            <a:pPr lvl="1"/>
            <a:r>
              <a:rPr lang="en-US" sz="2200" dirty="0"/>
              <a:t>What are the best tools to use? Should we even use games?</a:t>
            </a:r>
          </a:p>
          <a:p>
            <a:pPr lvl="1"/>
            <a:r>
              <a:rPr lang="en-US" sz="2200" dirty="0"/>
              <a:t>Checking data quality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069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20" y="1289304"/>
            <a:ext cx="5536792" cy="4828032"/>
          </a:xfrm>
        </p:spPr>
        <p:txBody>
          <a:bodyPr/>
          <a:lstStyle/>
          <a:p>
            <a:r>
              <a:rPr lang="en-US" sz="2400" dirty="0"/>
              <a:t>Data Exploration</a:t>
            </a:r>
          </a:p>
          <a:p>
            <a:pPr lvl="1"/>
            <a:r>
              <a:rPr lang="en-US" sz="2200" dirty="0"/>
              <a:t>Learn about the data</a:t>
            </a:r>
          </a:p>
          <a:p>
            <a:pPr lvl="1"/>
            <a:r>
              <a:rPr lang="en-US" sz="2200" dirty="0"/>
              <a:t>This will help inform data processing / cleaning</a:t>
            </a:r>
          </a:p>
          <a:p>
            <a:r>
              <a:rPr lang="en-US" sz="2400" dirty="0"/>
              <a:t>Transform data into workable form</a:t>
            </a:r>
          </a:p>
          <a:p>
            <a:pPr lvl="1"/>
            <a:r>
              <a:rPr lang="en-US" sz="2200" dirty="0"/>
              <a:t>ETL (Extract, Transform, Load)</a:t>
            </a:r>
          </a:p>
          <a:p>
            <a:pPr lvl="1"/>
            <a:r>
              <a:rPr lang="en-US" sz="2200" dirty="0"/>
              <a:t>Combine multiple data sets</a:t>
            </a:r>
          </a:p>
          <a:p>
            <a:r>
              <a:rPr lang="en-US" sz="2400" dirty="0"/>
              <a:t>Organization</a:t>
            </a:r>
          </a:p>
          <a:p>
            <a:pPr lvl="1"/>
            <a:r>
              <a:rPr lang="en-US" sz="2200" dirty="0"/>
              <a:t>Format data </a:t>
            </a:r>
          </a:p>
          <a:p>
            <a:pPr lvl="1"/>
            <a:r>
              <a:rPr lang="en-US" sz="2200" dirty="0"/>
              <a:t>Archive / Publish data</a:t>
            </a:r>
          </a:p>
          <a:p>
            <a:pPr lvl="2"/>
            <a:r>
              <a:rPr lang="en-US" sz="2000" dirty="0"/>
              <a:t>Reproducibility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67" y="1487252"/>
            <a:ext cx="5753781" cy="44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6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Deduplication</a:t>
            </a:r>
          </a:p>
          <a:p>
            <a:r>
              <a:rPr lang="en-US" sz="2400" dirty="0"/>
              <a:t>Data Standardization</a:t>
            </a:r>
          </a:p>
          <a:p>
            <a:r>
              <a:rPr lang="en-US" sz="2400" dirty="0"/>
              <a:t>Data Normalization</a:t>
            </a:r>
          </a:p>
          <a:p>
            <a:r>
              <a:rPr lang="en-US" sz="2400" dirty="0"/>
              <a:t>Data Transformation</a:t>
            </a:r>
          </a:p>
          <a:p>
            <a:r>
              <a:rPr lang="en-US" sz="2400" dirty="0"/>
              <a:t>Data Quality</a:t>
            </a:r>
          </a:p>
          <a:p>
            <a:r>
              <a:rPr lang="en-US" sz="2400" dirty="0"/>
              <a:t>Missing Values</a:t>
            </a:r>
          </a:p>
          <a:p>
            <a:r>
              <a:rPr lang="en-US" sz="2400" dirty="0"/>
              <a:t>Sampling / Balancing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265612" y="1066800"/>
            <a:ext cx="7793837" cy="5088636"/>
            <a:chOff x="4294294" y="1066800"/>
            <a:chExt cx="7793837" cy="50886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4294" y="1278418"/>
              <a:ext cx="7762768" cy="458898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4341812" y="1066800"/>
              <a:ext cx="2743200" cy="838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9344931" y="5317236"/>
              <a:ext cx="2743200" cy="838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54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04212" y="5798492"/>
            <a:ext cx="3090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"/>
              </a:rPr>
              <a:t>https://xkcd.com/552/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32" y="1295400"/>
            <a:ext cx="1079996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6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Clean data can be used in ML and statistical algorithms to provide insight into the acceptance or rejection of your hypothesis</a:t>
            </a:r>
          </a:p>
          <a:p>
            <a:r>
              <a:rPr lang="en-US" sz="2400" dirty="0"/>
              <a:t>Basic examples covered in the Data Analysis using Python lecture:</a:t>
            </a:r>
          </a:p>
          <a:p>
            <a:pPr lvl="1"/>
            <a:r>
              <a:rPr lang="en-US" sz="2200" dirty="0"/>
              <a:t>Summary statistics</a:t>
            </a:r>
          </a:p>
          <a:p>
            <a:pPr lvl="1"/>
            <a:r>
              <a:rPr lang="en-US" sz="2200" dirty="0"/>
              <a:t>ML (Classification, Clustering, PCA)</a:t>
            </a:r>
          </a:p>
          <a:p>
            <a:pPr lvl="1"/>
            <a:r>
              <a:rPr lang="en-US" sz="2200" dirty="0"/>
              <a:t>Regression</a:t>
            </a:r>
          </a:p>
          <a:p>
            <a:pPr lvl="1"/>
            <a:r>
              <a:rPr lang="en-US" sz="2200" dirty="0"/>
              <a:t>Statistical Testing (Normality, Stationarity, Difference of Means)</a:t>
            </a:r>
          </a:p>
          <a:p>
            <a:pPr lvl="1"/>
            <a:r>
              <a:rPr lang="en-US" sz="2200" dirty="0"/>
              <a:t>Correlation Analysis (Pearson, Correlation matrix)</a:t>
            </a:r>
          </a:p>
          <a:p>
            <a:r>
              <a:rPr lang="en-US" sz="2400" dirty="0"/>
              <a:t>These are just an exposure of myriad analysis techniques</a:t>
            </a:r>
          </a:p>
          <a:p>
            <a:pPr lvl="1"/>
            <a:r>
              <a:rPr lang="en-US" sz="2200" dirty="0"/>
              <a:t>How to decide which ones to use?</a:t>
            </a:r>
          </a:p>
        </p:txBody>
      </p:sp>
    </p:spTree>
    <p:extLst>
      <p:ext uri="{BB962C8B-B14F-4D97-AF65-F5344CB8AC3E}">
        <p14:creationId xmlns:p14="http://schemas.microsoft.com/office/powerpoint/2010/main" val="1877639922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1527</TotalTime>
  <Pages>1</Pages>
  <Words>696</Words>
  <Application>Microsoft Office PowerPoint</Application>
  <PresentationFormat>Custom</PresentationFormat>
  <Paragraphs>106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Lucida</vt:lpstr>
      <vt:lpstr>Times New Roman</vt:lpstr>
      <vt:lpstr>Wingdings</vt:lpstr>
      <vt:lpstr>Lincoln_2012_v16x9</vt:lpstr>
      <vt:lpstr>PowerPoint Presentation</vt:lpstr>
      <vt:lpstr>Overview</vt:lpstr>
      <vt:lpstr>Data Requirements Specification</vt:lpstr>
      <vt:lpstr>Data Requirements Specification</vt:lpstr>
      <vt:lpstr>Data Collection</vt:lpstr>
      <vt:lpstr>Data Processing</vt:lpstr>
      <vt:lpstr>Data Cleaning</vt:lpstr>
      <vt:lpstr>Data Analysis</vt:lpstr>
      <vt:lpstr>Data Analysis</vt:lpstr>
      <vt:lpstr>Data Presentation and Visualization</vt:lpstr>
      <vt:lpstr>Data Presentation and Visualization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29</cp:revision>
  <cp:lastPrinted>2001-06-18T18:57:59Z</cp:lastPrinted>
  <dcterms:created xsi:type="dcterms:W3CDTF">2019-03-14T14:36:12Z</dcterms:created>
  <dcterms:modified xsi:type="dcterms:W3CDTF">2021-07-05T01:10:30Z</dcterms:modified>
  <cp:category/>
</cp:coreProperties>
</file>