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handoutMasterIdLst>
    <p:handoutMasterId r:id="rId31"/>
  </p:handoutMasterIdLst>
  <p:sldIdLst>
    <p:sldId id="261" r:id="rId2"/>
    <p:sldId id="306" r:id="rId3"/>
    <p:sldId id="264" r:id="rId4"/>
    <p:sldId id="265" r:id="rId5"/>
    <p:sldId id="266" r:id="rId6"/>
    <p:sldId id="267" r:id="rId7"/>
    <p:sldId id="268" r:id="rId8"/>
    <p:sldId id="269" r:id="rId9"/>
    <p:sldId id="270" r:id="rId10"/>
    <p:sldId id="272" r:id="rId11"/>
    <p:sldId id="305" r:id="rId12"/>
    <p:sldId id="274" r:id="rId13"/>
    <p:sldId id="275" r:id="rId14"/>
    <p:sldId id="276" r:id="rId15"/>
    <p:sldId id="277" r:id="rId16"/>
    <p:sldId id="278" r:id="rId17"/>
    <p:sldId id="279" r:id="rId18"/>
    <p:sldId id="280" r:id="rId19"/>
    <p:sldId id="302" r:id="rId20"/>
    <p:sldId id="308" r:id="rId21"/>
    <p:sldId id="281" r:id="rId22"/>
    <p:sldId id="282" r:id="rId23"/>
    <p:sldId id="304" r:id="rId24"/>
    <p:sldId id="290" r:id="rId25"/>
    <p:sldId id="292" r:id="rId26"/>
    <p:sldId id="303" r:id="rId27"/>
    <p:sldId id="301" r:id="rId28"/>
    <p:sldId id="307" r:id="rId29"/>
  </p:sldIdLst>
  <p:sldSz cx="12188825"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Arial"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Arial"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Arial"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Arial" pitchFamily="-110" charset="0"/>
        <a:ea typeface="+mn-ea"/>
        <a:cs typeface="+mn-cs"/>
      </a:defRPr>
    </a:lvl5pPr>
    <a:lvl6pPr marL="2286000" algn="l" defTabSz="457200" rtl="0" eaLnBrk="1" latinLnBrk="0" hangingPunct="1">
      <a:defRPr sz="2400" kern="1200">
        <a:solidFill>
          <a:schemeClr val="tx1"/>
        </a:solidFill>
        <a:latin typeface="Arial" pitchFamily="-110" charset="0"/>
        <a:ea typeface="+mn-ea"/>
        <a:cs typeface="+mn-cs"/>
      </a:defRPr>
    </a:lvl6pPr>
    <a:lvl7pPr marL="2743200" algn="l" defTabSz="457200" rtl="0" eaLnBrk="1" latinLnBrk="0" hangingPunct="1">
      <a:defRPr sz="2400" kern="1200">
        <a:solidFill>
          <a:schemeClr val="tx1"/>
        </a:solidFill>
        <a:latin typeface="Arial" pitchFamily="-110" charset="0"/>
        <a:ea typeface="+mn-ea"/>
        <a:cs typeface="+mn-cs"/>
      </a:defRPr>
    </a:lvl7pPr>
    <a:lvl8pPr marL="3200400" algn="l" defTabSz="457200" rtl="0" eaLnBrk="1" latinLnBrk="0" hangingPunct="1">
      <a:defRPr sz="2400" kern="1200">
        <a:solidFill>
          <a:schemeClr val="tx1"/>
        </a:solidFill>
        <a:latin typeface="Arial" pitchFamily="-110" charset="0"/>
        <a:ea typeface="+mn-ea"/>
        <a:cs typeface="+mn-cs"/>
      </a:defRPr>
    </a:lvl8pPr>
    <a:lvl9pPr marL="3657600" algn="l" defTabSz="457200" rtl="0" eaLnBrk="1" latinLnBrk="0" hangingPunct="1">
      <a:defRPr sz="2400"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l Grimm" initials="JGG" lastIdx="2" clrIdx="0">
    <p:extLst>
      <p:ext uri="{19B8F6BF-5375-455C-9EA6-DF929625EA0E}">
        <p15:presenceInfo xmlns:p15="http://schemas.microsoft.com/office/powerpoint/2012/main" userId="Joel Grim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935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9"/>
    <p:restoredTop sz="93255" autoAdjust="0"/>
  </p:normalViewPr>
  <p:slideViewPr>
    <p:cSldViewPr>
      <p:cViewPr>
        <p:scale>
          <a:sx n="93" d="100"/>
          <a:sy n="93" d="100"/>
        </p:scale>
        <p:origin x="51" y="405"/>
      </p:cViewPr>
      <p:guideLst>
        <p:guide orient="horz" pos="2160"/>
        <p:guide pos="3839"/>
      </p:guideLst>
    </p:cSldViewPr>
  </p:slideViewPr>
  <p:outlineViewPr>
    <p:cViewPr>
      <p:scale>
        <a:sx n="33" d="100"/>
        <a:sy n="33" d="100"/>
      </p:scale>
      <p:origin x="0" y="-4576"/>
    </p:cViewPr>
  </p:outlineViewPr>
  <p:notesTextViewPr>
    <p:cViewPr>
      <p:scale>
        <a:sx n="100" d="100"/>
        <a:sy n="100" d="100"/>
      </p:scale>
      <p:origin x="0" y="-31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10" charset="0"/>
              </a:defRPr>
            </a:lvl1pPr>
          </a:lstStyle>
          <a:p>
            <a:endParaRPr lang="en-US" alt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10" charset="0"/>
              </a:defRPr>
            </a:lvl1pPr>
          </a:lstStyle>
          <a:p>
            <a:endParaRPr lang="en-US" alt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10" charset="0"/>
              </a:defRPr>
            </a:lvl1pPr>
          </a:lstStyle>
          <a:p>
            <a:endParaRPr lang="en-US" alt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itchFamily="-110" charset="0"/>
              </a:defRPr>
            </a:lvl1pPr>
          </a:lstStyle>
          <a:p>
            <a:fld id="{F294CCFB-749A-2F47-8EBA-00DE4241A432}" type="slidenum">
              <a:rPr lang="en-US" altLang="en-US"/>
              <a:pPr/>
              <a:t>‹#›</a:t>
            </a:fld>
            <a:endParaRPr lang="en-US" altLang="en-US"/>
          </a:p>
        </p:txBody>
      </p:sp>
    </p:spTree>
    <p:extLst>
      <p:ext uri="{BB962C8B-B14F-4D97-AF65-F5344CB8AC3E}">
        <p14:creationId xmlns:p14="http://schemas.microsoft.com/office/powerpoint/2010/main" val="2024323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pitchFamily="-110" charset="0"/>
              </a:defRPr>
            </a:lvl1pPr>
          </a:lstStyle>
          <a:p>
            <a:endParaRPr lang="en-US" alt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pitchFamily="-110" charset="0"/>
              </a:defRPr>
            </a:lvl1pPr>
          </a:lstStyle>
          <a:p>
            <a:endParaRPr lang="en-US" altLang="en-US"/>
          </a:p>
        </p:txBody>
      </p:sp>
      <p:sp>
        <p:nvSpPr>
          <p:cNvPr id="2052" name="Rectangle 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pitchFamily="-110" charset="0"/>
              </a:defRPr>
            </a:lvl1pPr>
          </a:lstStyle>
          <a:p>
            <a:endParaRPr lang="en-US" altLang="en-US"/>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pitchFamily="-110" charset="0"/>
              </a:defRPr>
            </a:lvl1pPr>
          </a:lstStyle>
          <a:p>
            <a:fld id="{1783C958-1F1B-2347-8B37-D6BC4B56CB47}" type="slidenum">
              <a:rPr lang="en-US" altLang="en-US"/>
              <a:pPr/>
              <a:t>‹#›</a:t>
            </a:fld>
            <a:endParaRPr lang="en-US" altLang="en-US"/>
          </a:p>
        </p:txBody>
      </p:sp>
      <p:sp>
        <p:nvSpPr>
          <p:cNvPr id="2054" name="Rectangle 6"/>
          <p:cNvSpPr>
            <a:spLocks noGrp="1" noChangeArrowheads="1"/>
          </p:cNvSpPr>
          <p:nvPr>
            <p:ph type="body" sz="quarter" idx="3"/>
          </p:nvPr>
        </p:nvSpPr>
        <p:spPr bwMode="auto">
          <a:xfrm>
            <a:off x="911225" y="4343400"/>
            <a:ext cx="5032375"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5" name="Rectangle 7"/>
          <p:cNvSpPr>
            <a:spLocks noGrp="1" noRot="1" noChangeAspect="1" noChangeArrowheads="1" noTextEdit="1"/>
          </p:cNvSpPr>
          <p:nvPr>
            <p:ph type="sldImg" idx="2"/>
          </p:nvPr>
        </p:nvSpPr>
        <p:spPr bwMode="auto">
          <a:xfrm>
            <a:off x="393700" y="692150"/>
            <a:ext cx="607060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6048723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p:cNvSpPr>
            <a:spLocks noGrp="1" noChangeArrowheads="1"/>
          </p:cNvSpPr>
          <p:nvPr>
            <p:ph type="sldNum" sz="quarter" idx="5"/>
          </p:nvPr>
        </p:nvSpPr>
        <p:spPr>
          <a:ln/>
        </p:spPr>
        <p:txBody>
          <a:bodyPr/>
          <a:lstStyle/>
          <a:p>
            <a:fld id="{D45F1697-B1FD-4BA8-AF78-8F256EB6D420}" type="slidenum">
              <a:rPr lang="en-US"/>
              <a:pPr/>
              <a:t>1</a:t>
            </a:fld>
            <a:endParaRPr lang="en-US"/>
          </a:p>
        </p:txBody>
      </p:sp>
      <p:sp>
        <p:nvSpPr>
          <p:cNvPr id="5122" name="Rectangle 2"/>
          <p:cNvSpPr>
            <a:spLocks noChangeArrowheads="1"/>
          </p:cNvSpPr>
          <p:nvPr/>
        </p:nvSpPr>
        <p:spPr bwMode="auto">
          <a:xfrm>
            <a:off x="3927776" y="0"/>
            <a:ext cx="3006424"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3" name="Rectangle 3"/>
          <p:cNvSpPr>
            <a:spLocks noChangeArrowheads="1"/>
          </p:cNvSpPr>
          <p:nvPr/>
        </p:nvSpPr>
        <p:spPr bwMode="auto">
          <a:xfrm>
            <a:off x="3927776" y="8771255"/>
            <a:ext cx="3006424" cy="461645"/>
          </a:xfrm>
          <a:prstGeom prst="rect">
            <a:avLst/>
          </a:prstGeom>
          <a:noFill/>
          <a:ln w="9525">
            <a:noFill/>
            <a:miter lim="800000"/>
            <a:headEnd/>
            <a:tailEnd/>
          </a:ln>
          <a:effectLst/>
        </p:spPr>
        <p:txBody>
          <a:bodyPr lIns="19214" tIns="0" rIns="19214" bIns="0" anchor="b"/>
          <a:lstStyle/>
          <a:p>
            <a:pPr algn="r"/>
            <a:r>
              <a:rPr lang="en-US" sz="1000" i="1" dirty="0">
                <a:latin typeface="Times New Roman" charset="0"/>
              </a:rPr>
              <a:t>1</a:t>
            </a:r>
          </a:p>
        </p:txBody>
      </p:sp>
      <p:sp>
        <p:nvSpPr>
          <p:cNvPr id="5124" name="Rectangle 4"/>
          <p:cNvSpPr>
            <a:spLocks noChangeArrowheads="1"/>
          </p:cNvSpPr>
          <p:nvPr/>
        </p:nvSpPr>
        <p:spPr bwMode="auto">
          <a:xfrm>
            <a:off x="0" y="8771255"/>
            <a:ext cx="3004820"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5" name="Rectangle 5"/>
          <p:cNvSpPr>
            <a:spLocks noChangeArrowheads="1"/>
          </p:cNvSpPr>
          <p:nvPr/>
        </p:nvSpPr>
        <p:spPr bwMode="auto">
          <a:xfrm>
            <a:off x="0" y="0"/>
            <a:ext cx="3004820"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6" name="Rectangle 6"/>
          <p:cNvSpPr>
            <a:spLocks noChangeArrowheads="1"/>
          </p:cNvSpPr>
          <p:nvPr/>
        </p:nvSpPr>
        <p:spPr bwMode="auto">
          <a:xfrm>
            <a:off x="3926170" y="0"/>
            <a:ext cx="3008031"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7" name="Rectangle 7"/>
          <p:cNvSpPr>
            <a:spLocks noChangeArrowheads="1"/>
          </p:cNvSpPr>
          <p:nvPr/>
        </p:nvSpPr>
        <p:spPr bwMode="auto">
          <a:xfrm>
            <a:off x="3926170" y="8771255"/>
            <a:ext cx="3008031" cy="461645"/>
          </a:xfrm>
          <a:prstGeom prst="rect">
            <a:avLst/>
          </a:prstGeom>
          <a:noFill/>
          <a:ln w="9525">
            <a:noFill/>
            <a:miter lim="800000"/>
            <a:headEnd/>
            <a:tailEnd/>
          </a:ln>
          <a:effectLst/>
        </p:spPr>
        <p:txBody>
          <a:bodyPr lIns="19214" tIns="0" rIns="19214" bIns="0" anchor="b"/>
          <a:lstStyle/>
          <a:p>
            <a:pPr algn="r"/>
            <a:r>
              <a:rPr lang="en-US" sz="1000" i="1" dirty="0">
                <a:latin typeface="Times New Roman" charset="0"/>
              </a:rPr>
              <a:t>1</a:t>
            </a:r>
          </a:p>
        </p:txBody>
      </p:sp>
      <p:sp>
        <p:nvSpPr>
          <p:cNvPr id="5128" name="Rectangle 8"/>
          <p:cNvSpPr>
            <a:spLocks noChangeArrowheads="1"/>
          </p:cNvSpPr>
          <p:nvPr/>
        </p:nvSpPr>
        <p:spPr bwMode="auto">
          <a:xfrm>
            <a:off x="0" y="8771255"/>
            <a:ext cx="3004820"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29" name="Rectangle 9"/>
          <p:cNvSpPr>
            <a:spLocks noChangeArrowheads="1"/>
          </p:cNvSpPr>
          <p:nvPr/>
        </p:nvSpPr>
        <p:spPr bwMode="auto">
          <a:xfrm>
            <a:off x="0" y="0"/>
            <a:ext cx="3004820" cy="461645"/>
          </a:xfrm>
          <a:prstGeom prst="rect">
            <a:avLst/>
          </a:prstGeom>
          <a:noFill/>
          <a:ln w="9525">
            <a:noFill/>
            <a:miter lim="800000"/>
            <a:headEnd/>
            <a:tailEnd/>
          </a:ln>
          <a:effectLst/>
        </p:spPr>
        <p:txBody>
          <a:bodyPr wrap="none" lIns="92231" tIns="46116" rIns="92231" bIns="46116" anchor="ctr"/>
          <a:lstStyle/>
          <a:p>
            <a:endParaRPr lang="en-US"/>
          </a:p>
        </p:txBody>
      </p:sp>
      <p:sp>
        <p:nvSpPr>
          <p:cNvPr id="5130" name="Rectangle 10"/>
          <p:cNvSpPr>
            <a:spLocks noGrp="1" noRot="1" noChangeAspect="1" noChangeArrowheads="1" noTextEdit="1"/>
          </p:cNvSpPr>
          <p:nvPr>
            <p:ph type="sldImg"/>
          </p:nvPr>
        </p:nvSpPr>
        <p:spPr>
          <a:xfrm>
            <a:off x="390525" y="693738"/>
            <a:ext cx="6153150" cy="3462337"/>
          </a:xfrm>
          <a:ln cap="flat"/>
        </p:spPr>
      </p:sp>
      <p:sp>
        <p:nvSpPr>
          <p:cNvPr id="5131" name="Rectangle 11"/>
          <p:cNvSpPr>
            <a:spLocks noGrp="1" noChangeArrowheads="1"/>
          </p:cNvSpPr>
          <p:nvPr>
            <p:ph type="body" idx="1"/>
          </p:nvPr>
        </p:nvSpPr>
        <p:spPr>
          <a:ln/>
        </p:spPr>
        <p:txBody>
          <a:bodyPr/>
          <a:lstStyle/>
          <a:p>
            <a:r>
              <a:rPr lang="en-US" sz="800" dirty="0"/>
              <a:t>Check distro statement before using:</a:t>
            </a:r>
          </a:p>
          <a:p>
            <a:r>
              <a:rPr lang="en-US" sz="800" dirty="0"/>
              <a:t>DISTRIBUTION STATEMENT A. Approved for pubic release: distribution is unlimited.</a:t>
            </a:r>
          </a:p>
          <a:p>
            <a:r>
              <a:rPr lang="en-US" sz="800" dirty="0"/>
              <a:t>This material is based upon work supported under Air Force Contract No. FA8721-05-C-0002 and/or FA8702-15-D-0001. Any opinions, findings, conclusions or recommendations expressed in this material are those of the author(s) and do not necessarily reflect the views of the U.S. Air Force.</a:t>
            </a:r>
          </a:p>
          <a:p>
            <a:pPr>
              <a:spcBef>
                <a:spcPts val="300"/>
              </a:spcBef>
            </a:pPr>
            <a:r>
              <a:rPr lang="en-US" sz="800" dirty="0"/>
              <a:t>© 2021 Massachusetts Institute of Technology.</a:t>
            </a:r>
          </a:p>
          <a:p>
            <a:pPr>
              <a:spcBef>
                <a:spcPts val="300"/>
              </a:spcBef>
            </a:pPr>
            <a:r>
              <a:rPr lang="en-US" sz="800" dirty="0"/>
              <a:t>Delivered to the U.S. Government with Unlimited Rights, as defined in DFARS Part 252.227-7013 or 7014 (Feb 2014). Notwithstanding any copyright notice, U.S. Government rights in this work are defined by DFARS 252.227-7013 or DFARS 252.227-7014 as detailed above. Use of this work other than as specifically authorized by the U.S. Government may violate any copyrights that exist in this work.</a:t>
            </a:r>
          </a:p>
          <a:p>
            <a:endParaRPr lang="en-US" dirty="0"/>
          </a:p>
        </p:txBody>
      </p:sp>
    </p:spTree>
    <p:extLst>
      <p:ext uri="{BB962C8B-B14F-4D97-AF65-F5344CB8AC3E}">
        <p14:creationId xmlns:p14="http://schemas.microsoft.com/office/powerpoint/2010/main" val="281284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5925" y="696913"/>
            <a:ext cx="6178550" cy="3476625"/>
          </a:xfrm>
        </p:spPr>
      </p:sp>
      <p:sp>
        <p:nvSpPr>
          <p:cNvPr id="3" name="Notes Placeholder 2"/>
          <p:cNvSpPr>
            <a:spLocks noGrp="1"/>
          </p:cNvSpPr>
          <p:nvPr>
            <p:ph type="body" idx="1"/>
          </p:nvPr>
        </p:nvSpPr>
        <p:spPr/>
        <p:txBody>
          <a:bodyPr>
            <a:normAutofit/>
          </a:bodyPr>
          <a:lstStyle/>
          <a:p>
            <a:pPr defTabSz="913205">
              <a:defRPr/>
            </a:pPr>
            <a:r>
              <a:rPr lang="en-US" baseline="0" dirty="0"/>
              <a:t>These are all requirements.  But jumping from the top one to the bottom one gives no rationale.  You have to know your audience!</a:t>
            </a:r>
          </a:p>
        </p:txBody>
      </p:sp>
      <p:sp>
        <p:nvSpPr>
          <p:cNvPr id="4" name="Slide Number Placeholder 3"/>
          <p:cNvSpPr>
            <a:spLocks noGrp="1"/>
          </p:cNvSpPr>
          <p:nvPr>
            <p:ph type="sldNum" sz="quarter" idx="10"/>
          </p:nvPr>
        </p:nvSpPr>
        <p:spPr/>
        <p:txBody>
          <a:bodyPr/>
          <a:lstStyle/>
          <a:p>
            <a:fld id="{A778FBA5-F957-4CE9-A734-9CFA9C4F5603}" type="slidenum">
              <a:rPr lang="en-US" smtClean="0"/>
              <a:pPr/>
              <a:t>13</a:t>
            </a:fld>
            <a:endParaRPr lang="en-US" dirty="0"/>
          </a:p>
        </p:txBody>
      </p:sp>
    </p:spTree>
    <p:extLst>
      <p:ext uri="{BB962C8B-B14F-4D97-AF65-F5344CB8AC3E}">
        <p14:creationId xmlns:p14="http://schemas.microsoft.com/office/powerpoint/2010/main" val="3366677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5925" y="696913"/>
            <a:ext cx="6178550" cy="3476625"/>
          </a:xfrm>
        </p:spPr>
      </p:sp>
      <p:sp>
        <p:nvSpPr>
          <p:cNvPr id="3" name="Notes Placeholder 2"/>
          <p:cNvSpPr>
            <a:spLocks noGrp="1"/>
          </p:cNvSpPr>
          <p:nvPr>
            <p:ph type="body" idx="1"/>
          </p:nvPr>
        </p:nvSpPr>
        <p:spPr/>
        <p:txBody>
          <a:bodyPr>
            <a:normAutofit/>
          </a:bodyPr>
          <a:lstStyle/>
          <a:p>
            <a:pPr defTabSz="913205">
              <a:defRPr/>
            </a:pPr>
            <a:r>
              <a:rPr lang="en-US" baseline="0" dirty="0"/>
              <a:t>Requirements link the informal to the formal, and are therefore themselves fundamentally informal.  We can make them thorough, clear, and useful, but they fundamentally cannot be truly formal.</a:t>
            </a:r>
            <a:br>
              <a:rPr lang="en-US" baseline="0" dirty="0"/>
            </a:br>
            <a:endParaRPr lang="en-US" baseline="0" dirty="0"/>
          </a:p>
          <a:p>
            <a:pPr defTabSz="913205">
              <a:defRPr/>
            </a:pPr>
            <a:r>
              <a:rPr lang="en-US" baseline="0" dirty="0"/>
              <a:t>For each user, they are taking a statement that is really too vague to thoroughly understand, and rephrasing it (or decomposing it) as something that is concrete enough for them to understand.</a:t>
            </a:r>
          </a:p>
        </p:txBody>
      </p:sp>
      <p:sp>
        <p:nvSpPr>
          <p:cNvPr id="4" name="Slide Number Placeholder 3"/>
          <p:cNvSpPr>
            <a:spLocks noGrp="1"/>
          </p:cNvSpPr>
          <p:nvPr>
            <p:ph type="sldNum" sz="quarter" idx="10"/>
          </p:nvPr>
        </p:nvSpPr>
        <p:spPr/>
        <p:txBody>
          <a:bodyPr/>
          <a:lstStyle/>
          <a:p>
            <a:fld id="{A778FBA5-F957-4CE9-A734-9CFA9C4F5603}" type="slidenum">
              <a:rPr lang="en-US" smtClean="0"/>
              <a:pPr/>
              <a:t>14</a:t>
            </a:fld>
            <a:endParaRPr lang="en-US" dirty="0"/>
          </a:p>
        </p:txBody>
      </p:sp>
    </p:spTree>
    <p:extLst>
      <p:ext uri="{BB962C8B-B14F-4D97-AF65-F5344CB8AC3E}">
        <p14:creationId xmlns:p14="http://schemas.microsoft.com/office/powerpoint/2010/main" val="873771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5925" y="696913"/>
            <a:ext cx="6178550" cy="3476625"/>
          </a:xfrm>
        </p:spPr>
      </p:sp>
      <p:sp>
        <p:nvSpPr>
          <p:cNvPr id="3" name="Notes Placeholder 2"/>
          <p:cNvSpPr>
            <a:spLocks noGrp="1"/>
          </p:cNvSpPr>
          <p:nvPr>
            <p:ph type="body" idx="1"/>
          </p:nvPr>
        </p:nvSpPr>
        <p:spPr/>
        <p:txBody>
          <a:bodyPr>
            <a:normAutofit/>
          </a:bodyPr>
          <a:lstStyle/>
          <a:p>
            <a:pPr defTabSz="913205">
              <a:defRPr/>
            </a:pPr>
            <a:r>
              <a:rPr lang="en-US" baseline="0" dirty="0"/>
              <a:t>Of course, requirements are really a hierarchical tree, not a linear list of statements.  You can think of layer of this tree.</a:t>
            </a:r>
          </a:p>
        </p:txBody>
      </p:sp>
      <p:sp>
        <p:nvSpPr>
          <p:cNvPr id="4" name="Slide Number Placeholder 3"/>
          <p:cNvSpPr>
            <a:spLocks noGrp="1"/>
          </p:cNvSpPr>
          <p:nvPr>
            <p:ph type="sldNum" sz="quarter" idx="10"/>
          </p:nvPr>
        </p:nvSpPr>
        <p:spPr/>
        <p:txBody>
          <a:bodyPr/>
          <a:lstStyle/>
          <a:p>
            <a:fld id="{A778FBA5-F957-4CE9-A734-9CFA9C4F5603}" type="slidenum">
              <a:rPr lang="en-US" smtClean="0"/>
              <a:pPr/>
              <a:t>15</a:t>
            </a:fld>
            <a:endParaRPr lang="en-US" dirty="0"/>
          </a:p>
        </p:txBody>
      </p:sp>
    </p:spTree>
    <p:extLst>
      <p:ext uri="{BB962C8B-B14F-4D97-AF65-F5344CB8AC3E}">
        <p14:creationId xmlns:p14="http://schemas.microsoft.com/office/powerpoint/2010/main" val="3302446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5925" y="696913"/>
            <a:ext cx="6178550" cy="3476625"/>
          </a:xfrm>
        </p:spPr>
      </p:sp>
      <p:sp>
        <p:nvSpPr>
          <p:cNvPr id="3" name="Notes Placeholder 2"/>
          <p:cNvSpPr>
            <a:spLocks noGrp="1"/>
          </p:cNvSpPr>
          <p:nvPr>
            <p:ph type="body" idx="1"/>
          </p:nvPr>
        </p:nvSpPr>
        <p:spPr/>
        <p:txBody>
          <a:bodyPr>
            <a:normAutofit/>
          </a:bodyPr>
          <a:lstStyle/>
          <a:p>
            <a:pPr defTabSz="913205">
              <a:defRPr/>
            </a:pPr>
            <a:r>
              <a:rPr lang="en-US" baseline="0" dirty="0"/>
              <a:t>Aside from getting on the same page initially, requirements help answer questions later in the project by providing ‘traceability’.  Traceability for most LL usually means flexibility as we iterate and evolve the system.  For level 1 programs, it is a way to provide a systematic checklist and guarantee.</a:t>
            </a:r>
          </a:p>
          <a:p>
            <a:pPr defTabSz="913205">
              <a:defRPr/>
            </a:pPr>
            <a:endParaRPr lang="en-US" baseline="0" dirty="0"/>
          </a:p>
          <a:p>
            <a:pPr defTabSz="913205">
              <a:defRPr/>
            </a:pPr>
            <a:r>
              <a:rPr lang="en-US" baseline="0" dirty="0"/>
              <a:t>This can be really heavy weight (each block of code can cite a requirement) or very lightweight (just note a high level requirement in each top level JIRA task).  Whenever you create a task, link it to another task or cite a requirement.  It can be that easy on a small program.  In a big program, the time you save later tracking down what part of your giant code base is relevant will easily pay for the time spent up front documenting the link.  Remember, software complexity doesn’t </a:t>
            </a:r>
            <a:r>
              <a:rPr lang="en-US" baseline="0"/>
              <a:t>grow linearly!</a:t>
            </a:r>
            <a:endParaRPr lang="en-US" baseline="0"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16</a:t>
            </a:fld>
            <a:endParaRPr lang="en-US" dirty="0"/>
          </a:p>
        </p:txBody>
      </p:sp>
    </p:spTree>
    <p:extLst>
      <p:ext uri="{BB962C8B-B14F-4D97-AF65-F5344CB8AC3E}">
        <p14:creationId xmlns:p14="http://schemas.microsoft.com/office/powerpoint/2010/main" val="1639877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method is better</a:t>
            </a:r>
            <a:r>
              <a:rPr lang="en-US" baseline="0" dirty="0"/>
              <a:t> than no method.  Some sponsors may require one method.  Some sponsors may be excited to learn about other methods.  Often you can map between these almost 1:1, so I usually use user stories and convert to shall statements later if needed.  Ultimately, requirements are about communication, so pick the notation that is best for supporting the communication you need – is it between a sponsor and an acquisition partner, or between a human factors analyst and a developer?</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18</a:t>
            </a:fld>
            <a:endParaRPr lang="en-US" dirty="0"/>
          </a:p>
        </p:txBody>
      </p:sp>
    </p:spTree>
    <p:extLst>
      <p:ext uri="{BB962C8B-B14F-4D97-AF65-F5344CB8AC3E}">
        <p14:creationId xmlns:p14="http://schemas.microsoft.com/office/powerpoint/2010/main" val="2957021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all variations of the same theme, and they get at what success means for the project</a:t>
            </a:r>
            <a:endParaRPr lang="en-US"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19</a:t>
            </a:fld>
            <a:endParaRPr lang="en-US" altLang="en-US"/>
          </a:p>
        </p:txBody>
      </p:sp>
    </p:spTree>
    <p:extLst>
      <p:ext uri="{BB962C8B-B14F-4D97-AF65-F5344CB8AC3E}">
        <p14:creationId xmlns:p14="http://schemas.microsoft.com/office/powerpoint/2010/main" val="788147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also think a little outside the box about who</a:t>
            </a:r>
            <a:r>
              <a:rPr lang="en-US" baseline="0" dirty="0"/>
              <a:t> really cares about how the system is built</a:t>
            </a:r>
            <a:endParaRPr lang="en-US"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20</a:t>
            </a:fld>
            <a:endParaRPr lang="en-US" altLang="en-US"/>
          </a:p>
        </p:txBody>
      </p:sp>
    </p:spTree>
    <p:extLst>
      <p:ext uri="{BB962C8B-B14F-4D97-AF65-F5344CB8AC3E}">
        <p14:creationId xmlns:p14="http://schemas.microsoft.com/office/powerpoint/2010/main" val="4134098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any of those notations, you will</a:t>
            </a:r>
            <a:r>
              <a:rPr lang="en-US" baseline="0" dirty="0"/>
              <a:t> write different types of requirements.</a:t>
            </a:r>
            <a:endParaRPr lang="en-US" dirty="0"/>
          </a:p>
          <a:p>
            <a:endParaRPr lang="en-US" dirty="0"/>
          </a:p>
          <a:p>
            <a:r>
              <a:rPr lang="en-US" dirty="0"/>
              <a:t>Think about the difference between saying</a:t>
            </a:r>
            <a:r>
              <a:rPr lang="en-US" baseline="0" dirty="0"/>
              <a:t> “It works”, “It 24/7”, and “It can be used”.</a:t>
            </a:r>
          </a:p>
          <a:p>
            <a:r>
              <a:rPr lang="en-US" baseline="0" dirty="0"/>
              <a:t>Requirements help you define what ‘works’ means and defend against scope creep.</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21</a:t>
            </a:fld>
            <a:endParaRPr lang="en-US" dirty="0"/>
          </a:p>
        </p:txBody>
      </p:sp>
    </p:spTree>
    <p:extLst>
      <p:ext uri="{BB962C8B-B14F-4D97-AF65-F5344CB8AC3E}">
        <p14:creationId xmlns:p14="http://schemas.microsoft.com/office/powerpoint/2010/main" val="2416835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22</a:t>
            </a:fld>
            <a:endParaRPr lang="en-US" altLang="en-US"/>
          </a:p>
        </p:txBody>
      </p:sp>
    </p:spTree>
    <p:extLst>
      <p:ext uri="{BB962C8B-B14F-4D97-AF65-F5344CB8AC3E}">
        <p14:creationId xmlns:p14="http://schemas.microsoft.com/office/powerpoint/2010/main" val="62447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reasons you need to write requirements down, and not just think about them, is that the change.</a:t>
            </a:r>
          </a:p>
          <a:p>
            <a:endParaRPr lang="en-US" dirty="0"/>
          </a:p>
          <a:p>
            <a:r>
              <a:rPr lang="en-US" dirty="0"/>
              <a:t>This advice is true</a:t>
            </a:r>
            <a:r>
              <a:rPr lang="en-US" baseline="0" dirty="0"/>
              <a:t> not just of requirements, but of process in general.</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24</a:t>
            </a:fld>
            <a:endParaRPr lang="en-US" dirty="0"/>
          </a:p>
        </p:txBody>
      </p:sp>
    </p:spTree>
    <p:extLst>
      <p:ext uri="{BB962C8B-B14F-4D97-AF65-F5344CB8AC3E}">
        <p14:creationId xmlns:p14="http://schemas.microsoft.com/office/powerpoint/2010/main" val="1730246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video is nominally mocking management and taking sides with the engineer, the engineer is just as much to blame as anyone else.</a:t>
            </a:r>
          </a:p>
          <a:p>
            <a:endParaRPr lang="en-US" dirty="0"/>
          </a:p>
          <a:p>
            <a:r>
              <a:rPr lang="en-US" dirty="0"/>
              <a:t>E.g. do you want something like a red line, but not distracting … e.g.</a:t>
            </a:r>
            <a:r>
              <a:rPr lang="en-US" baseline="0" dirty="0"/>
              <a:t> invisible</a:t>
            </a:r>
            <a:r>
              <a:rPr lang="en-US" dirty="0"/>
              <a:t>?  Or do you want something like a</a:t>
            </a:r>
            <a:r>
              <a:rPr lang="en-US" baseline="0" dirty="0"/>
              <a:t> red line, but consistent with corporate color standards … e.g. green?  Those requirements help us come up with a solution.  But rather than belabor this humorous example, let’s look at a real example.</a:t>
            </a:r>
          </a:p>
          <a:p>
            <a:endParaRPr lang="en-US" baseline="0" dirty="0"/>
          </a:p>
          <a:p>
            <a:r>
              <a:rPr lang="en-US" baseline="0" dirty="0"/>
              <a:t>?: Red = attention, green = logo consistency</a:t>
            </a:r>
          </a:p>
          <a:p>
            <a:r>
              <a:rPr lang="en-US" baseline="0" dirty="0"/>
              <a:t>?: Red = show up in photocopies, green = cheap</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4</a:t>
            </a:fld>
            <a:endParaRPr lang="en-US" dirty="0"/>
          </a:p>
        </p:txBody>
      </p:sp>
    </p:spTree>
    <p:extLst>
      <p:ext uri="{BB962C8B-B14F-4D97-AF65-F5344CB8AC3E}">
        <p14:creationId xmlns:p14="http://schemas.microsoft.com/office/powerpoint/2010/main" val="145111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5925" y="696913"/>
            <a:ext cx="6178550" cy="3476625"/>
          </a:xfrm>
        </p:spPr>
      </p:sp>
      <p:sp>
        <p:nvSpPr>
          <p:cNvPr id="3" name="Notes Placeholder 2"/>
          <p:cNvSpPr>
            <a:spLocks noGrp="1"/>
          </p:cNvSpPr>
          <p:nvPr>
            <p:ph type="body" idx="1"/>
          </p:nvPr>
        </p:nvSpPr>
        <p:spPr/>
        <p:txBody>
          <a:bodyPr/>
          <a:lstStyle/>
          <a:p>
            <a:r>
              <a:rPr lang="en-US" dirty="0"/>
              <a:t>One of the core reasons to write requirements, aside from general communication, is to support V&amp;V.</a:t>
            </a:r>
          </a:p>
          <a:p>
            <a:endParaRPr lang="en-US" dirty="0"/>
          </a:p>
          <a:p>
            <a:r>
              <a:rPr lang="en-US" dirty="0"/>
              <a:t>Verification =</a:t>
            </a:r>
            <a:r>
              <a:rPr lang="en-US" baseline="0" dirty="0"/>
              <a:t> the system is built right (non-functional req’ts)</a:t>
            </a:r>
          </a:p>
          <a:p>
            <a:r>
              <a:rPr lang="en-US" baseline="0" dirty="0"/>
              <a:t>Validation = the right system is built (functional req’ts)</a:t>
            </a:r>
          </a:p>
          <a:p>
            <a:endParaRPr lang="en-US" baseline="0" dirty="0"/>
          </a:p>
          <a:p>
            <a:r>
              <a:rPr lang="en-US" baseline="0" dirty="0"/>
              <a:t>Part of writing requirements is defining what V&amp;V determines success, and providing tools for performing that V&amp;V.</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25</a:t>
            </a:fld>
            <a:endParaRPr lang="en-US" dirty="0"/>
          </a:p>
        </p:txBody>
      </p:sp>
    </p:spTree>
    <p:extLst>
      <p:ext uri="{BB962C8B-B14F-4D97-AF65-F5344CB8AC3E}">
        <p14:creationId xmlns:p14="http://schemas.microsoft.com/office/powerpoint/2010/main" val="664694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83C958-1F1B-2347-8B37-D6BC4B56CB47}" type="slidenum">
              <a:rPr lang="en-US" altLang="en-US" smtClean="0"/>
              <a:pPr/>
              <a:t>27</a:t>
            </a:fld>
            <a:endParaRPr lang="en-US" altLang="en-US"/>
          </a:p>
        </p:txBody>
      </p:sp>
    </p:spTree>
    <p:extLst>
      <p:ext uri="{BB962C8B-B14F-4D97-AF65-F5344CB8AC3E}">
        <p14:creationId xmlns:p14="http://schemas.microsoft.com/office/powerpoint/2010/main" val="872229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step aside from engineering for a moment and talk</a:t>
            </a:r>
            <a:r>
              <a:rPr lang="en-US" baseline="0" dirty="0"/>
              <a:t> about requirements more broadly.  Requirements are not just a software thing and they are not just an engineering thing.  So, to avoid getting hung up on the technical details, which is often the death of writing good requirements, let’s look at a different topic dear to my heart – tabletop board games.</a:t>
            </a:r>
            <a:endParaRPr lang="en-US" dirty="0"/>
          </a:p>
          <a:p>
            <a:endParaRPr lang="en-US" dirty="0"/>
          </a:p>
          <a:p>
            <a:r>
              <a:rPr lang="en-US" dirty="0"/>
              <a:t>This is a real</a:t>
            </a:r>
            <a:r>
              <a:rPr lang="en-US" baseline="0" dirty="0"/>
              <a:t> example I encountered when I was working with a board game publisher.  I reviewed submitted designs and helped get them ready for publication … including revision of the design, theme, and information representation.</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5</a:t>
            </a:fld>
            <a:endParaRPr lang="en-US" dirty="0"/>
          </a:p>
        </p:txBody>
      </p:sp>
    </p:spTree>
    <p:extLst>
      <p:ext uri="{BB962C8B-B14F-4D97-AF65-F5344CB8AC3E}">
        <p14:creationId xmlns:p14="http://schemas.microsoft.com/office/powerpoint/2010/main" val="2311444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devolved</a:t>
            </a:r>
            <a:r>
              <a:rPr lang="en-US" baseline="0" dirty="0"/>
              <a:t> into a shouting match.  Literally.</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6</a:t>
            </a:fld>
            <a:endParaRPr lang="en-US" dirty="0"/>
          </a:p>
        </p:txBody>
      </p:sp>
    </p:spTree>
    <p:extLst>
      <p:ext uri="{BB962C8B-B14F-4D97-AF65-F5344CB8AC3E}">
        <p14:creationId xmlns:p14="http://schemas.microsoft.com/office/powerpoint/2010/main" val="3978836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Designer: laying out the info radially makes it easy</a:t>
            </a:r>
            <a:r>
              <a:rPr lang="en-US" baseline="0" dirty="0"/>
              <a:t> for a human to quickly find a given number – e.g. 5’s are always bottom left.  Human visual processing is good at remembering angles, but not so good at remembering distance … like what is needed on the right.</a:t>
            </a:r>
          </a:p>
          <a:p>
            <a:endParaRPr lang="en-US" baseline="0" dirty="0"/>
          </a:p>
          <a:p>
            <a:r>
              <a:rPr lang="en-US" baseline="0" dirty="0"/>
              <a:t>But the right one is undeniably prettier, and we do want this game to sell.</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7</a:t>
            </a:fld>
            <a:endParaRPr lang="en-US" dirty="0"/>
          </a:p>
        </p:txBody>
      </p:sp>
    </p:spTree>
    <p:extLst>
      <p:ext uri="{BB962C8B-B14F-4D97-AF65-F5344CB8AC3E}">
        <p14:creationId xmlns:p14="http://schemas.microsoft.com/office/powerpoint/2010/main" val="4218354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you think about this problem from the point of view of “lay out the numbers so that they are in a radial pattern without covering the middle of the tile” the solution is actually pretty obvious.  And, in fact, the</a:t>
            </a:r>
            <a:r>
              <a:rPr lang="en-US" baseline="0" dirty="0"/>
              <a:t> designer and publisher both liked the depicted layout </a:t>
            </a:r>
            <a:r>
              <a:rPr lang="en-US" b="1" i="1" baseline="0" dirty="0"/>
              <a:t>better </a:t>
            </a:r>
            <a:r>
              <a:rPr lang="en-US" baseline="0" dirty="0"/>
              <a:t>than their own proposals, despite earlier hardline style arguments.</a:t>
            </a:r>
          </a:p>
          <a:p>
            <a:endParaRPr lang="en-US" baseline="0" dirty="0"/>
          </a:p>
          <a:p>
            <a:r>
              <a:rPr lang="en-US" baseline="0" dirty="0"/>
              <a:t>That’s what </a:t>
            </a:r>
            <a:r>
              <a:rPr lang="en-US" baseline="0" dirty="0" err="1"/>
              <a:t>Reqts</a:t>
            </a:r>
            <a:r>
              <a:rPr lang="en-US" baseline="0" dirty="0"/>
              <a:t> is all about – avoiding these debates when they are not necessary and focusing them when they are necessary.</a:t>
            </a:r>
          </a:p>
          <a:p>
            <a:endParaRPr lang="en-US" baseline="0" dirty="0"/>
          </a:p>
          <a:p>
            <a:r>
              <a:rPr lang="en-US" baseline="0" dirty="0"/>
              <a:t>Most of the time (and this is not just wishful happy thinking), writing good requirements makes the common ground solution obvious.  You don’t even notice that there was originally a conflict.  Even when there is a real conflict, which certainly happens, the requirements focus the debate on the real issue not a superficial proposal bakeoff.  The requirements also help frame the problem in a way that enables more creative solutions, rather than naïve compromise.  Let’s talk about naïve compromise…</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8</a:t>
            </a:fld>
            <a:endParaRPr lang="en-US" dirty="0"/>
          </a:p>
        </p:txBody>
      </p:sp>
    </p:spTree>
    <p:extLst>
      <p:ext uri="{BB962C8B-B14F-4D97-AF65-F5344CB8AC3E}">
        <p14:creationId xmlns:p14="http://schemas.microsoft.com/office/powerpoint/2010/main" val="2692826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there really is a conflict.  But identifying the real requirements</a:t>
            </a:r>
            <a:r>
              <a:rPr lang="en-US" baseline="0" dirty="0"/>
              <a:t> lets us find a healthy compromise rather than a disastrous one.</a:t>
            </a:r>
          </a:p>
          <a:p>
            <a:endParaRPr lang="en-US" baseline="0" dirty="0"/>
          </a:p>
          <a:p>
            <a:r>
              <a:rPr lang="en-US" baseline="0" dirty="0"/>
              <a:t>[slide…]</a:t>
            </a:r>
          </a:p>
          <a:p>
            <a:endParaRPr lang="en-US" baseline="0" dirty="0"/>
          </a:p>
          <a:p>
            <a:r>
              <a:rPr lang="en-US" baseline="0" dirty="0"/>
              <a:t>Once again, the goal is not to pick the right side.  The goal is to understand the real issue, and make sure you are addressing the right issue, and that you are addressing it before wasting a lot of time running down rabbit holes of individual proposals and prototypes.  We don’t want to review elaborate 6-month and 12-month schedules to try to fine the magic 9-month solution.  We want to understand the real priorities before wasting that effort, and certainly before starting to build the system.  So, let’s bring this back to the Lab…</a:t>
            </a:r>
            <a:endParaRPr lang="en-US"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9</a:t>
            </a:fld>
            <a:endParaRPr lang="en-US" dirty="0"/>
          </a:p>
        </p:txBody>
      </p:sp>
    </p:spTree>
    <p:extLst>
      <p:ext uri="{BB962C8B-B14F-4D97-AF65-F5344CB8AC3E}">
        <p14:creationId xmlns:p14="http://schemas.microsoft.com/office/powerpoint/2010/main" val="3668023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5925" y="696913"/>
            <a:ext cx="6178550" cy="3476625"/>
          </a:xfrm>
        </p:spPr>
      </p:sp>
      <p:sp>
        <p:nvSpPr>
          <p:cNvPr id="3" name="Notes Placeholder 2"/>
          <p:cNvSpPr>
            <a:spLocks noGrp="1"/>
          </p:cNvSpPr>
          <p:nvPr>
            <p:ph type="body" idx="1"/>
          </p:nvPr>
        </p:nvSpPr>
        <p:spPr/>
        <p:txBody>
          <a:bodyPr>
            <a:normAutofit fontScale="92500" lnSpcReduction="20000"/>
          </a:bodyPr>
          <a:lstStyle/>
          <a:p>
            <a:pPr marL="0" lvl="1" algn="l">
              <a:buNone/>
            </a:pPr>
            <a:r>
              <a:rPr lang="en-US" sz="1600" b="0" dirty="0"/>
              <a:t>Don’t</a:t>
            </a:r>
            <a:r>
              <a:rPr lang="en-US" sz="1600" b="0" baseline="0" dirty="0"/>
              <a:t> shoot the messenger.  </a:t>
            </a:r>
            <a:r>
              <a:rPr lang="en-US" sz="1600" b="0" dirty="0"/>
              <a:t>In fact, thank the messenger for revealing your own ignorance.</a:t>
            </a:r>
          </a:p>
          <a:p>
            <a:pPr marL="0" lvl="1" algn="l">
              <a:buNone/>
            </a:pPr>
            <a:endParaRPr lang="en-US" sz="1600" b="0" dirty="0"/>
          </a:p>
          <a:p>
            <a:pPr marL="0" lvl="1" algn="l">
              <a:buNone/>
            </a:pPr>
            <a:r>
              <a:rPr lang="en-US" sz="1600" b="0" dirty="0"/>
              <a:t>Your problem likely has </a:t>
            </a:r>
            <a:r>
              <a:rPr lang="en-US" sz="1600" b="0" i="1" dirty="0"/>
              <a:t>essential complexity</a:t>
            </a:r>
            <a:r>
              <a:rPr lang="en-US" sz="1600" b="0" i="0" dirty="0"/>
              <a:t> which doesn’t go away just because you don’t think about it.  Requirements are simple when the problem is simple, but they force you to expose your problem’s essential complexity, which can be hard.</a:t>
            </a:r>
          </a:p>
          <a:p>
            <a:pPr marL="0" lvl="1" algn="l">
              <a:buNone/>
            </a:pPr>
            <a:endParaRPr lang="en-US" sz="1600" b="0" i="0" dirty="0"/>
          </a:p>
          <a:p>
            <a:pPr marL="0" lvl="1" algn="l">
              <a:buNone/>
            </a:pPr>
            <a:r>
              <a:rPr lang="en-US" sz="1600" b="0" i="0" dirty="0"/>
              <a:t>Two cases:  either</a:t>
            </a:r>
            <a:r>
              <a:rPr lang="en-US" sz="1600" b="0" i="0" baseline="0" dirty="0"/>
              <a:t> it’s easy to write them, or you REALLY need to write them</a:t>
            </a:r>
          </a:p>
          <a:p>
            <a:pPr marL="0" lvl="1" algn="l">
              <a:buNone/>
            </a:pPr>
            <a:endParaRPr lang="en-US" sz="1600" b="0" i="0" baseline="0" dirty="0"/>
          </a:p>
          <a:p>
            <a:pPr marL="0" lvl="1" algn="l">
              <a:buNone/>
            </a:pPr>
            <a:r>
              <a:rPr lang="en-US" sz="1600" b="0" i="0" baseline="0" dirty="0"/>
              <a:t>Don’t use the fact that writing requirements feels hard as an excuse to not write them.</a:t>
            </a:r>
          </a:p>
          <a:p>
            <a:pPr marL="0" lvl="1" algn="l">
              <a:buNone/>
            </a:pPr>
            <a:endParaRPr lang="en-US" sz="1600" b="0" i="0" baseline="0"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sz="1600" dirty="0"/>
              <a:t>Requirements don’t solve your problems; they expose and frame your problem</a:t>
            </a:r>
          </a:p>
          <a:p>
            <a:pPr marL="0" lvl="1" algn="l">
              <a:buNone/>
            </a:pPr>
            <a:endParaRPr lang="en-US" sz="1600" b="0" i="0" dirty="0"/>
          </a:p>
        </p:txBody>
      </p:sp>
      <p:sp>
        <p:nvSpPr>
          <p:cNvPr id="4" name="Slide Number Placeholder 3"/>
          <p:cNvSpPr>
            <a:spLocks noGrp="1"/>
          </p:cNvSpPr>
          <p:nvPr>
            <p:ph type="sldNum" sz="quarter" idx="10"/>
          </p:nvPr>
        </p:nvSpPr>
        <p:spPr/>
        <p:txBody>
          <a:bodyPr/>
          <a:lstStyle/>
          <a:p>
            <a:fld id="{A778FBA5-F957-4CE9-A734-9CFA9C4F5603}" type="slidenum">
              <a:rPr lang="en-US" smtClean="0"/>
              <a:pPr/>
              <a:t>10</a:t>
            </a:fld>
            <a:endParaRPr lang="en-US" dirty="0"/>
          </a:p>
        </p:txBody>
      </p:sp>
    </p:spTree>
    <p:extLst>
      <p:ext uri="{BB962C8B-B14F-4D97-AF65-F5344CB8AC3E}">
        <p14:creationId xmlns:p14="http://schemas.microsoft.com/office/powerpoint/2010/main" val="1873151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5925" y="696913"/>
            <a:ext cx="6178550" cy="3476625"/>
          </a:xfrm>
        </p:spPr>
      </p:sp>
      <p:sp>
        <p:nvSpPr>
          <p:cNvPr id="3" name="Notes Placeholder 2"/>
          <p:cNvSpPr>
            <a:spLocks noGrp="1"/>
          </p:cNvSpPr>
          <p:nvPr>
            <p:ph type="body" idx="1"/>
          </p:nvPr>
        </p:nvSpPr>
        <p:spPr/>
        <p:txBody>
          <a:bodyPr>
            <a:normAutofit/>
          </a:bodyPr>
          <a:lstStyle/>
          <a:p>
            <a:pPr defTabSz="913205">
              <a:defRPr/>
            </a:pPr>
            <a:r>
              <a:rPr lang="en-US" baseline="0" dirty="0"/>
              <a:t>Traceability up and down.</a:t>
            </a:r>
          </a:p>
          <a:p>
            <a:pPr defTabSz="913205">
              <a:defRPr/>
            </a:pPr>
            <a:r>
              <a:rPr lang="en-US" baseline="0" dirty="0"/>
              <a:t>If I see one, it’s not obvious that the other is linked to it.</a:t>
            </a:r>
          </a:p>
          <a:p>
            <a:pPr defTabSz="913205">
              <a:defRPr/>
            </a:pPr>
            <a:r>
              <a:rPr lang="en-US" baseline="0" dirty="0"/>
              <a:t>But we do see the what/how distinction.</a:t>
            </a:r>
          </a:p>
          <a:p>
            <a:pPr defTabSz="913205">
              <a:defRPr/>
            </a:pPr>
            <a:r>
              <a:rPr lang="en-US" baseline="0" dirty="0"/>
              <a:t>This is a very common and important definition.</a:t>
            </a:r>
          </a:p>
          <a:p>
            <a:pPr defTabSz="913205">
              <a:defRPr/>
            </a:pPr>
            <a:r>
              <a:rPr lang="en-US" baseline="0" dirty="0"/>
              <a:t>It’s also wrong.</a:t>
            </a:r>
          </a:p>
        </p:txBody>
      </p:sp>
      <p:sp>
        <p:nvSpPr>
          <p:cNvPr id="4" name="Slide Number Placeholder 3"/>
          <p:cNvSpPr>
            <a:spLocks noGrp="1"/>
          </p:cNvSpPr>
          <p:nvPr>
            <p:ph type="sldNum" sz="quarter" idx="10"/>
          </p:nvPr>
        </p:nvSpPr>
        <p:spPr/>
        <p:txBody>
          <a:bodyPr/>
          <a:lstStyle/>
          <a:p>
            <a:fld id="{A778FBA5-F957-4CE9-A734-9CFA9C4F5603}" type="slidenum">
              <a:rPr lang="en-US" smtClean="0"/>
              <a:pPr/>
              <a:t>12</a:t>
            </a:fld>
            <a:endParaRPr lang="en-US" dirty="0"/>
          </a:p>
        </p:txBody>
      </p:sp>
    </p:spTree>
    <p:extLst>
      <p:ext uri="{BB962C8B-B14F-4D97-AF65-F5344CB8AC3E}">
        <p14:creationId xmlns:p14="http://schemas.microsoft.com/office/powerpoint/2010/main" val="10958823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1026"/>
          <p:cNvSpPr>
            <a:spLocks noGrp="1" noChangeArrowheads="1"/>
          </p:cNvSpPr>
          <p:nvPr>
            <p:ph type="ctrTitle"/>
          </p:nvPr>
        </p:nvSpPr>
        <p:spPr>
          <a:xfrm>
            <a:off x="1109183" y="1389888"/>
            <a:ext cx="9970459" cy="1298448"/>
          </a:xfrm>
        </p:spPr>
        <p:txBody>
          <a:bodyPr anchor="b" anchorCtr="0"/>
          <a:lstStyle>
            <a:lvl1pPr>
              <a:lnSpc>
                <a:spcPct val="100000"/>
              </a:lnSpc>
              <a:spcAft>
                <a:spcPts val="600"/>
              </a:spcAft>
              <a:defRPr sz="3600"/>
            </a:lvl1pPr>
          </a:lstStyle>
          <a:p>
            <a:r>
              <a:rPr lang="en-US" altLang="en-US"/>
              <a:t>Click to edit Master title style</a:t>
            </a:r>
            <a:endParaRPr lang="en-US" altLang="en-US" dirty="0"/>
          </a:p>
        </p:txBody>
      </p:sp>
      <p:sp>
        <p:nvSpPr>
          <p:cNvPr id="6202" name="Rectangle 1082"/>
          <p:cNvSpPr>
            <a:spLocks noGrp="1" noChangeArrowheads="1"/>
          </p:cNvSpPr>
          <p:nvPr>
            <p:ph type="subTitle" sz="quarter" idx="1"/>
          </p:nvPr>
        </p:nvSpPr>
        <p:spPr>
          <a:xfrm>
            <a:off x="1109183" y="3008376"/>
            <a:ext cx="9970459" cy="1792224"/>
          </a:xfrm>
          <a:prstGeom prst="rect">
            <a:avLst/>
          </a:prstGeom>
          <a:ln w="12700">
            <a:headEnd type="none" w="sm" len="sm"/>
            <a:tailEnd type="none" w="sm" len="sm"/>
          </a:ln>
        </p:spPr>
        <p:txBody>
          <a:bodyPr lIns="91440" tIns="45720" rIns="91440" bIns="45720" anchor="ctr" anchorCtr="0"/>
          <a:lstStyle>
            <a:lvl1pPr marL="0" indent="0" algn="ctr">
              <a:lnSpc>
                <a:spcPct val="100000"/>
              </a:lnSpc>
              <a:spcBef>
                <a:spcPts val="0"/>
              </a:spcBef>
              <a:spcAft>
                <a:spcPts val="2400"/>
              </a:spcAft>
              <a:buFontTx/>
              <a:buNone/>
              <a:defRPr sz="2200"/>
            </a:lvl1pPr>
          </a:lstStyle>
          <a:p>
            <a:r>
              <a:rPr lang="en-US" altLang="en-US"/>
              <a:t>Click to edit Master subtitle style</a:t>
            </a:r>
            <a:endParaRPr lang="en-US" altLang="en-US" dirty="0"/>
          </a:p>
        </p:txBody>
      </p:sp>
      <p:sp>
        <p:nvSpPr>
          <p:cNvPr id="9" name="Freeform 8"/>
          <p:cNvSpPr>
            <a:spLocks/>
          </p:cNvSpPr>
          <p:nvPr userDrawn="1"/>
        </p:nvSpPr>
        <p:spPr bwMode="auto">
          <a:xfrm>
            <a:off x="0" y="950976"/>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sp>
        <p:nvSpPr>
          <p:cNvPr id="10" name="Freeform 8"/>
          <p:cNvSpPr>
            <a:spLocks/>
          </p:cNvSpPr>
          <p:nvPr userDrawn="1"/>
        </p:nvSpPr>
        <p:spPr bwMode="auto">
          <a:xfrm>
            <a:off x="0" y="6355080"/>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pic>
        <p:nvPicPr>
          <p:cNvPr id="7" name="Picture 6" descr="LL_Logo_blu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9976" y="5111496"/>
            <a:ext cx="3429000" cy="345440"/>
          </a:xfrm>
          <a:prstGeom prst="rect">
            <a:avLst/>
          </a:prstGeom>
        </p:spPr>
      </p:pic>
      <p:pic>
        <p:nvPicPr>
          <p:cNvPr id="11" name="Picture 2">
            <a:extLst>
              <a:ext uri="{FF2B5EF4-FFF2-40B4-BE49-F238E27FC236}">
                <a16:creationId xmlns:a16="http://schemas.microsoft.com/office/drawing/2014/main" id="{C3A108B2-08C9-D34B-96A6-22B3AB8E7528}"/>
              </a:ext>
            </a:extLst>
          </p:cNvPr>
          <p:cNvPicPr>
            <a:picLocks noChangeAspect="1" noChangeArrowheads="1"/>
          </p:cNvPicPr>
          <p:nvPr userDrawn="1"/>
        </p:nvPicPr>
        <p:blipFill>
          <a:blip r:embed="rId3" cstate="print">
            <a:clrChange>
              <a:clrFrom>
                <a:srgbClr val="FFFFFF"/>
              </a:clrFrom>
              <a:clrTo>
                <a:srgbClr val="FFFFFF">
                  <a:alpha val="0"/>
                </a:srgbClr>
              </a:clrTo>
            </a:clrChange>
          </a:blip>
          <a:srcRect/>
          <a:stretch>
            <a:fillRect/>
          </a:stretch>
        </p:blipFill>
        <p:spPr bwMode="auto">
          <a:xfrm>
            <a:off x="11155535" y="122301"/>
            <a:ext cx="678007" cy="8286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hart Placeholder 3"/>
          <p:cNvSpPr>
            <a:spLocks noGrp="1"/>
          </p:cNvSpPr>
          <p:nvPr>
            <p:ph type="chart" sz="quarter" idx="10"/>
          </p:nvPr>
        </p:nvSpPr>
        <p:spPr>
          <a:xfrm>
            <a:off x="1791758" y="1700784"/>
            <a:ext cx="8605310" cy="394106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a:t>Click icon to add chart</a:t>
            </a:r>
            <a:endParaRPr lang="en-US" dirty="0"/>
          </a:p>
        </p:txBody>
      </p:sp>
      <p:sp>
        <p:nvSpPr>
          <p:cNvPr id="5" name="Text Placeholder 4"/>
          <p:cNvSpPr>
            <a:spLocks noGrp="1"/>
          </p:cNvSpPr>
          <p:nvPr>
            <p:ph type="body" sz="quarter" idx="11"/>
          </p:nvPr>
        </p:nvSpPr>
        <p:spPr>
          <a:xfrm>
            <a:off x="1791758" y="1252728"/>
            <a:ext cx="8605310"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
        <p:nvSpPr>
          <p:cNvPr id="6" name="Text Placeholder 4"/>
          <p:cNvSpPr>
            <a:spLocks noGrp="1"/>
          </p:cNvSpPr>
          <p:nvPr>
            <p:ph type="body" sz="quarter" idx="12"/>
          </p:nvPr>
        </p:nvSpPr>
        <p:spPr>
          <a:xfrm>
            <a:off x="1791758" y="5705856"/>
            <a:ext cx="8605310"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200709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5"/>
            <a:ext cx="10915522" cy="4830616"/>
          </a:xfrm>
          <a:prstGeom prst="rect">
            <a:avLst/>
          </a:prstGeom>
        </p:spPr>
        <p:txBody>
          <a:bodyPr lIns="91436" tIns="45719" rIns="91436" bIns="45719"/>
          <a:lstStyle>
            <a:lvl1pPr>
              <a:lnSpc>
                <a:spcPct val="90000"/>
              </a:lnSpc>
              <a:spcBef>
                <a:spcPts val="1200"/>
              </a:spcBef>
              <a:spcAft>
                <a:spcPts val="0"/>
              </a:spcAft>
              <a:defRPr/>
            </a:lvl1pPr>
            <a:lvl2pPr marL="539727" indent="-255578">
              <a:lnSpc>
                <a:spcPct val="90000"/>
              </a:lnSpc>
              <a:spcBef>
                <a:spcPts val="600"/>
              </a:spcBef>
              <a:spcAft>
                <a:spcPts val="0"/>
              </a:spcAft>
              <a:defRPr sz="1900"/>
            </a:lvl2pPr>
            <a:lvl3pPr marL="757206" indent="-184142">
              <a:lnSpc>
                <a:spcPct val="90000"/>
              </a:lnSpc>
              <a:spcBef>
                <a:spcPts val="600"/>
              </a:spcBef>
              <a:spcAft>
                <a:spcPts val="0"/>
              </a:spcAft>
              <a:buSzPct val="90000"/>
              <a:buFont typeface="Arial" pitchFamily="34" charset="0"/>
              <a:buChar char="•"/>
              <a:defRPr/>
            </a:lvl3pPr>
            <a:lvl4pPr marL="1033228" indent="0">
              <a:lnSpc>
                <a:spcPct val="90000"/>
              </a:lnSpc>
              <a:spcBef>
                <a:spcPts val="600"/>
              </a:spcBef>
              <a:spcAft>
                <a:spcPts val="0"/>
              </a:spcAft>
              <a:buFontTx/>
              <a:buNone/>
              <a:defRPr/>
            </a:lvl4pPr>
            <a:lvl5pPr marL="1261819"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6840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5"/>
            <a:ext cx="10915522" cy="4830616"/>
          </a:xfrm>
          <a:prstGeom prst="rect">
            <a:avLst/>
          </a:prstGeom>
        </p:spPr>
        <p:txBody>
          <a:bodyPr lIns="91436" tIns="45719" rIns="91436" bIns="45719"/>
          <a:lstStyle>
            <a:lvl1pPr>
              <a:lnSpc>
                <a:spcPct val="90000"/>
              </a:lnSpc>
              <a:spcBef>
                <a:spcPts val="1200"/>
              </a:spcBef>
              <a:spcAft>
                <a:spcPts val="0"/>
              </a:spcAft>
              <a:defRPr/>
            </a:lvl1pPr>
            <a:lvl2pPr marL="539727" indent="-255578">
              <a:lnSpc>
                <a:spcPct val="90000"/>
              </a:lnSpc>
              <a:spcBef>
                <a:spcPts val="600"/>
              </a:spcBef>
              <a:spcAft>
                <a:spcPts val="0"/>
              </a:spcAft>
              <a:defRPr sz="1900"/>
            </a:lvl2pPr>
            <a:lvl3pPr marL="757206" indent="-184142">
              <a:lnSpc>
                <a:spcPct val="90000"/>
              </a:lnSpc>
              <a:spcBef>
                <a:spcPts val="600"/>
              </a:spcBef>
              <a:spcAft>
                <a:spcPts val="0"/>
              </a:spcAft>
              <a:buSzPct val="90000"/>
              <a:buFont typeface="Arial" pitchFamily="34" charset="0"/>
              <a:buChar char="•"/>
              <a:defRPr/>
            </a:lvl3pPr>
            <a:lvl4pPr marL="1033228" indent="0">
              <a:lnSpc>
                <a:spcPct val="90000"/>
              </a:lnSpc>
              <a:spcBef>
                <a:spcPts val="600"/>
              </a:spcBef>
              <a:spcAft>
                <a:spcPts val="0"/>
              </a:spcAft>
              <a:buFontTx/>
              <a:buNone/>
              <a:defRPr/>
            </a:lvl4pPr>
            <a:lvl5pPr marL="1261819"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55164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5"/>
            <a:ext cx="10915522" cy="4830616"/>
          </a:xfrm>
          <a:prstGeom prst="rect">
            <a:avLst/>
          </a:prstGeom>
        </p:spPr>
        <p:txBody>
          <a:bodyPr lIns="91436" tIns="45719" rIns="91436" bIns="45719"/>
          <a:lstStyle>
            <a:lvl1pPr>
              <a:lnSpc>
                <a:spcPct val="90000"/>
              </a:lnSpc>
              <a:spcBef>
                <a:spcPts val="1200"/>
              </a:spcBef>
              <a:spcAft>
                <a:spcPts val="0"/>
              </a:spcAft>
              <a:defRPr/>
            </a:lvl1pPr>
            <a:lvl2pPr marL="539727" indent="-255578">
              <a:lnSpc>
                <a:spcPct val="90000"/>
              </a:lnSpc>
              <a:spcBef>
                <a:spcPts val="600"/>
              </a:spcBef>
              <a:spcAft>
                <a:spcPts val="0"/>
              </a:spcAft>
              <a:defRPr sz="1900"/>
            </a:lvl2pPr>
            <a:lvl3pPr marL="757206" indent="-184142">
              <a:lnSpc>
                <a:spcPct val="90000"/>
              </a:lnSpc>
              <a:spcBef>
                <a:spcPts val="600"/>
              </a:spcBef>
              <a:spcAft>
                <a:spcPts val="0"/>
              </a:spcAft>
              <a:buSzPct val="90000"/>
              <a:buFont typeface="Arial" pitchFamily="34" charset="0"/>
              <a:buChar char="•"/>
              <a:defRPr/>
            </a:lvl3pPr>
            <a:lvl4pPr marL="1033228" indent="0">
              <a:lnSpc>
                <a:spcPct val="90000"/>
              </a:lnSpc>
              <a:spcBef>
                <a:spcPts val="600"/>
              </a:spcBef>
              <a:spcAft>
                <a:spcPts val="0"/>
              </a:spcAft>
              <a:buFontTx/>
              <a:buNone/>
              <a:defRPr/>
            </a:lvl4pPr>
            <a:lvl5pPr marL="1261819"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50623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5"/>
            <a:ext cx="10915522" cy="4830616"/>
          </a:xfrm>
          <a:prstGeom prst="rect">
            <a:avLst/>
          </a:prstGeom>
        </p:spPr>
        <p:txBody>
          <a:bodyPr lIns="91436" tIns="45719" rIns="91436" bIns="45719"/>
          <a:lstStyle>
            <a:lvl1pPr>
              <a:lnSpc>
                <a:spcPct val="90000"/>
              </a:lnSpc>
              <a:spcBef>
                <a:spcPts val="1200"/>
              </a:spcBef>
              <a:spcAft>
                <a:spcPts val="0"/>
              </a:spcAft>
              <a:defRPr/>
            </a:lvl1pPr>
            <a:lvl2pPr marL="539727" indent="-255578">
              <a:lnSpc>
                <a:spcPct val="90000"/>
              </a:lnSpc>
              <a:spcBef>
                <a:spcPts val="600"/>
              </a:spcBef>
              <a:spcAft>
                <a:spcPts val="0"/>
              </a:spcAft>
              <a:defRPr sz="1900"/>
            </a:lvl2pPr>
            <a:lvl3pPr marL="757206" indent="-184142">
              <a:lnSpc>
                <a:spcPct val="90000"/>
              </a:lnSpc>
              <a:spcBef>
                <a:spcPts val="600"/>
              </a:spcBef>
              <a:spcAft>
                <a:spcPts val="0"/>
              </a:spcAft>
              <a:buSzPct val="90000"/>
              <a:buFont typeface="Arial" pitchFamily="34" charset="0"/>
              <a:buChar char="•"/>
              <a:defRPr/>
            </a:lvl3pPr>
            <a:lvl4pPr marL="1033228" indent="0">
              <a:lnSpc>
                <a:spcPct val="90000"/>
              </a:lnSpc>
              <a:spcBef>
                <a:spcPts val="600"/>
              </a:spcBef>
              <a:spcAft>
                <a:spcPts val="0"/>
              </a:spcAft>
              <a:buFontTx/>
              <a:buNone/>
              <a:defRPr/>
            </a:lvl4pPr>
            <a:lvl5pPr marL="1261819"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05256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5"/>
            <a:ext cx="10915522" cy="4830616"/>
          </a:xfrm>
          <a:prstGeom prst="rect">
            <a:avLst/>
          </a:prstGeom>
        </p:spPr>
        <p:txBody>
          <a:bodyPr lIns="91436" tIns="45719" rIns="91436" bIns="45719"/>
          <a:lstStyle>
            <a:lvl1pPr>
              <a:lnSpc>
                <a:spcPct val="90000"/>
              </a:lnSpc>
              <a:spcBef>
                <a:spcPts val="1200"/>
              </a:spcBef>
              <a:spcAft>
                <a:spcPts val="0"/>
              </a:spcAft>
              <a:defRPr/>
            </a:lvl1pPr>
            <a:lvl2pPr marL="539727" indent="-255578">
              <a:lnSpc>
                <a:spcPct val="90000"/>
              </a:lnSpc>
              <a:spcBef>
                <a:spcPts val="600"/>
              </a:spcBef>
              <a:spcAft>
                <a:spcPts val="0"/>
              </a:spcAft>
              <a:defRPr sz="1900"/>
            </a:lvl2pPr>
            <a:lvl3pPr marL="757206" indent="-184142">
              <a:lnSpc>
                <a:spcPct val="90000"/>
              </a:lnSpc>
              <a:spcBef>
                <a:spcPts val="600"/>
              </a:spcBef>
              <a:spcAft>
                <a:spcPts val="0"/>
              </a:spcAft>
              <a:buSzPct val="90000"/>
              <a:buFont typeface="Arial" pitchFamily="34" charset="0"/>
              <a:buChar char="•"/>
              <a:defRPr/>
            </a:lvl3pPr>
            <a:lvl4pPr marL="1033228" indent="0">
              <a:lnSpc>
                <a:spcPct val="90000"/>
              </a:lnSpc>
              <a:spcBef>
                <a:spcPts val="600"/>
              </a:spcBef>
              <a:spcAft>
                <a:spcPts val="0"/>
              </a:spcAft>
              <a:buFontTx/>
              <a:buNone/>
              <a:defRPr/>
            </a:lvl4pPr>
            <a:lvl5pPr marL="1261819"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64266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5"/>
            <a:ext cx="10915522" cy="4830616"/>
          </a:xfrm>
          <a:prstGeom prst="rect">
            <a:avLst/>
          </a:prstGeom>
        </p:spPr>
        <p:txBody>
          <a:bodyPr lIns="91436" tIns="45719" rIns="91436" bIns="45719"/>
          <a:lstStyle>
            <a:lvl1pPr>
              <a:lnSpc>
                <a:spcPct val="90000"/>
              </a:lnSpc>
              <a:spcBef>
                <a:spcPts val="1200"/>
              </a:spcBef>
              <a:spcAft>
                <a:spcPts val="0"/>
              </a:spcAft>
              <a:defRPr/>
            </a:lvl1pPr>
            <a:lvl2pPr marL="539727" indent="-255578">
              <a:lnSpc>
                <a:spcPct val="90000"/>
              </a:lnSpc>
              <a:spcBef>
                <a:spcPts val="600"/>
              </a:spcBef>
              <a:spcAft>
                <a:spcPts val="0"/>
              </a:spcAft>
              <a:defRPr sz="1900"/>
            </a:lvl2pPr>
            <a:lvl3pPr marL="757206" indent="-184142">
              <a:lnSpc>
                <a:spcPct val="90000"/>
              </a:lnSpc>
              <a:spcBef>
                <a:spcPts val="600"/>
              </a:spcBef>
              <a:spcAft>
                <a:spcPts val="0"/>
              </a:spcAft>
              <a:buSzPct val="90000"/>
              <a:buFont typeface="Arial" pitchFamily="34" charset="0"/>
              <a:buChar char="•"/>
              <a:defRPr/>
            </a:lvl3pPr>
            <a:lvl4pPr marL="1033228" indent="0">
              <a:lnSpc>
                <a:spcPct val="90000"/>
              </a:lnSpc>
              <a:spcBef>
                <a:spcPts val="600"/>
              </a:spcBef>
              <a:spcAft>
                <a:spcPts val="0"/>
              </a:spcAft>
              <a:buFontTx/>
              <a:buNone/>
              <a:defRPr/>
            </a:lvl4pPr>
            <a:lvl5pPr marL="1261819"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06359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5"/>
            <a:ext cx="10915522" cy="4830616"/>
          </a:xfrm>
          <a:prstGeom prst="rect">
            <a:avLst/>
          </a:prstGeom>
        </p:spPr>
        <p:txBody>
          <a:bodyPr lIns="91436" tIns="45719" rIns="91436" bIns="45719"/>
          <a:lstStyle>
            <a:lvl1pPr>
              <a:lnSpc>
                <a:spcPct val="90000"/>
              </a:lnSpc>
              <a:spcBef>
                <a:spcPts val="1200"/>
              </a:spcBef>
              <a:spcAft>
                <a:spcPts val="0"/>
              </a:spcAft>
              <a:defRPr/>
            </a:lvl1pPr>
            <a:lvl2pPr marL="539727" indent="-255578">
              <a:lnSpc>
                <a:spcPct val="90000"/>
              </a:lnSpc>
              <a:spcBef>
                <a:spcPts val="600"/>
              </a:spcBef>
              <a:spcAft>
                <a:spcPts val="0"/>
              </a:spcAft>
              <a:defRPr sz="1900"/>
            </a:lvl2pPr>
            <a:lvl3pPr marL="757206" indent="-184142">
              <a:lnSpc>
                <a:spcPct val="90000"/>
              </a:lnSpc>
              <a:spcBef>
                <a:spcPts val="600"/>
              </a:spcBef>
              <a:spcAft>
                <a:spcPts val="0"/>
              </a:spcAft>
              <a:buSzPct val="90000"/>
              <a:buFont typeface="Arial" pitchFamily="34" charset="0"/>
              <a:buChar char="•"/>
              <a:defRPr/>
            </a:lvl3pPr>
            <a:lvl4pPr marL="1033228" indent="0">
              <a:lnSpc>
                <a:spcPct val="90000"/>
              </a:lnSpc>
              <a:spcBef>
                <a:spcPts val="600"/>
              </a:spcBef>
              <a:spcAft>
                <a:spcPts val="0"/>
              </a:spcAft>
              <a:buFontTx/>
              <a:buNone/>
              <a:defRPr/>
            </a:lvl4pPr>
            <a:lvl5pPr marL="1261819"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22793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5"/>
            <a:ext cx="10915522" cy="4830616"/>
          </a:xfrm>
          <a:prstGeom prst="rect">
            <a:avLst/>
          </a:prstGeom>
        </p:spPr>
        <p:txBody>
          <a:bodyPr lIns="91436" tIns="45719" rIns="91436" bIns="45719"/>
          <a:lstStyle>
            <a:lvl1pPr>
              <a:lnSpc>
                <a:spcPct val="90000"/>
              </a:lnSpc>
              <a:spcBef>
                <a:spcPts val="1200"/>
              </a:spcBef>
              <a:spcAft>
                <a:spcPts val="0"/>
              </a:spcAft>
              <a:defRPr/>
            </a:lvl1pPr>
            <a:lvl2pPr marL="539727" indent="-255578">
              <a:lnSpc>
                <a:spcPct val="90000"/>
              </a:lnSpc>
              <a:spcBef>
                <a:spcPts val="600"/>
              </a:spcBef>
              <a:spcAft>
                <a:spcPts val="0"/>
              </a:spcAft>
              <a:defRPr sz="1900"/>
            </a:lvl2pPr>
            <a:lvl3pPr marL="757206" indent="-184142">
              <a:lnSpc>
                <a:spcPct val="90000"/>
              </a:lnSpc>
              <a:spcBef>
                <a:spcPts val="600"/>
              </a:spcBef>
              <a:spcAft>
                <a:spcPts val="0"/>
              </a:spcAft>
              <a:buSzPct val="90000"/>
              <a:buFont typeface="Arial" pitchFamily="34" charset="0"/>
              <a:buChar char="•"/>
              <a:defRPr/>
            </a:lvl3pPr>
            <a:lvl4pPr marL="1033228" indent="0">
              <a:lnSpc>
                <a:spcPct val="90000"/>
              </a:lnSpc>
              <a:spcBef>
                <a:spcPts val="600"/>
              </a:spcBef>
              <a:spcAft>
                <a:spcPts val="0"/>
              </a:spcAft>
              <a:buFontTx/>
              <a:buNone/>
              <a:defRPr/>
            </a:lvl4pPr>
            <a:lvl5pPr marL="1261819"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817761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5"/>
            <a:ext cx="10915522" cy="4830616"/>
          </a:xfrm>
          <a:prstGeom prst="rect">
            <a:avLst/>
          </a:prstGeom>
        </p:spPr>
        <p:txBody>
          <a:bodyPr lIns="91436" tIns="45719" rIns="91436" bIns="45719"/>
          <a:lstStyle>
            <a:lvl1pPr>
              <a:lnSpc>
                <a:spcPct val="90000"/>
              </a:lnSpc>
              <a:spcBef>
                <a:spcPts val="1200"/>
              </a:spcBef>
              <a:spcAft>
                <a:spcPts val="0"/>
              </a:spcAft>
              <a:defRPr/>
            </a:lvl1pPr>
            <a:lvl2pPr marL="539727" indent="-255578">
              <a:lnSpc>
                <a:spcPct val="90000"/>
              </a:lnSpc>
              <a:spcBef>
                <a:spcPts val="600"/>
              </a:spcBef>
              <a:spcAft>
                <a:spcPts val="0"/>
              </a:spcAft>
              <a:defRPr sz="1900"/>
            </a:lvl2pPr>
            <a:lvl3pPr marL="757206" indent="-184142">
              <a:lnSpc>
                <a:spcPct val="90000"/>
              </a:lnSpc>
              <a:spcBef>
                <a:spcPts val="600"/>
              </a:spcBef>
              <a:spcAft>
                <a:spcPts val="0"/>
              </a:spcAft>
              <a:buSzPct val="90000"/>
              <a:buFont typeface="Arial" pitchFamily="34" charset="0"/>
              <a:buChar char="•"/>
              <a:defRPr/>
            </a:lvl3pPr>
            <a:lvl4pPr marL="1033228" indent="0">
              <a:lnSpc>
                <a:spcPct val="90000"/>
              </a:lnSpc>
              <a:spcBef>
                <a:spcPts val="600"/>
              </a:spcBef>
              <a:spcAft>
                <a:spcPts val="0"/>
              </a:spcAft>
              <a:buFontTx/>
              <a:buNone/>
              <a:defRPr/>
            </a:lvl4pPr>
            <a:lvl5pPr marL="1261819"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3984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33819" y="1289304"/>
            <a:ext cx="10921187"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Arial"/>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5"/>
            <a:ext cx="10915522" cy="4830616"/>
          </a:xfrm>
          <a:prstGeom prst="rect">
            <a:avLst/>
          </a:prstGeom>
        </p:spPr>
        <p:txBody>
          <a:bodyPr lIns="91436" tIns="45719" rIns="91436" bIns="45719"/>
          <a:lstStyle>
            <a:lvl1pPr>
              <a:lnSpc>
                <a:spcPct val="90000"/>
              </a:lnSpc>
              <a:spcBef>
                <a:spcPts val="1200"/>
              </a:spcBef>
              <a:spcAft>
                <a:spcPts val="0"/>
              </a:spcAft>
              <a:defRPr/>
            </a:lvl1pPr>
            <a:lvl2pPr marL="539727" indent="-255578">
              <a:lnSpc>
                <a:spcPct val="90000"/>
              </a:lnSpc>
              <a:spcBef>
                <a:spcPts val="600"/>
              </a:spcBef>
              <a:spcAft>
                <a:spcPts val="0"/>
              </a:spcAft>
              <a:defRPr sz="1900"/>
            </a:lvl2pPr>
            <a:lvl3pPr marL="757206" indent="-184142">
              <a:lnSpc>
                <a:spcPct val="90000"/>
              </a:lnSpc>
              <a:spcBef>
                <a:spcPts val="600"/>
              </a:spcBef>
              <a:spcAft>
                <a:spcPts val="0"/>
              </a:spcAft>
              <a:buSzPct val="90000"/>
              <a:buFont typeface="Arial" pitchFamily="34" charset="0"/>
              <a:buChar char="•"/>
              <a:defRPr/>
            </a:lvl3pPr>
            <a:lvl4pPr marL="1033228" indent="0">
              <a:lnSpc>
                <a:spcPct val="90000"/>
              </a:lnSpc>
              <a:spcBef>
                <a:spcPts val="600"/>
              </a:spcBef>
              <a:spcAft>
                <a:spcPts val="0"/>
              </a:spcAft>
              <a:buFontTx/>
              <a:buNone/>
              <a:defRPr/>
            </a:lvl4pPr>
            <a:lvl5pPr marL="1261819"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408559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5"/>
            <a:ext cx="10915522" cy="4830616"/>
          </a:xfrm>
          <a:prstGeom prst="rect">
            <a:avLst/>
          </a:prstGeom>
        </p:spPr>
        <p:txBody>
          <a:bodyPr lIns="91436" tIns="45719" rIns="91436" bIns="45719"/>
          <a:lstStyle>
            <a:lvl1pPr>
              <a:lnSpc>
                <a:spcPct val="90000"/>
              </a:lnSpc>
              <a:spcBef>
                <a:spcPts val="1200"/>
              </a:spcBef>
              <a:spcAft>
                <a:spcPts val="0"/>
              </a:spcAft>
              <a:defRPr/>
            </a:lvl1pPr>
            <a:lvl2pPr marL="539727" indent="-255578">
              <a:lnSpc>
                <a:spcPct val="90000"/>
              </a:lnSpc>
              <a:spcBef>
                <a:spcPts val="600"/>
              </a:spcBef>
              <a:spcAft>
                <a:spcPts val="0"/>
              </a:spcAft>
              <a:defRPr sz="1900"/>
            </a:lvl2pPr>
            <a:lvl3pPr marL="757206" indent="-184142">
              <a:lnSpc>
                <a:spcPct val="90000"/>
              </a:lnSpc>
              <a:spcBef>
                <a:spcPts val="600"/>
              </a:spcBef>
              <a:spcAft>
                <a:spcPts val="0"/>
              </a:spcAft>
              <a:buSzPct val="90000"/>
              <a:buFont typeface="Arial" pitchFamily="34" charset="0"/>
              <a:buChar char="•"/>
              <a:defRPr/>
            </a:lvl3pPr>
            <a:lvl4pPr marL="1033228" indent="0">
              <a:lnSpc>
                <a:spcPct val="90000"/>
              </a:lnSpc>
              <a:spcBef>
                <a:spcPts val="600"/>
              </a:spcBef>
              <a:spcAft>
                <a:spcPts val="0"/>
              </a:spcAft>
              <a:buFontTx/>
              <a:buNone/>
              <a:defRPr/>
            </a:lvl4pPr>
            <a:lvl5pPr marL="1261819"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15264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5"/>
            <a:ext cx="10915522" cy="4830616"/>
          </a:xfrm>
          <a:prstGeom prst="rect">
            <a:avLst/>
          </a:prstGeom>
        </p:spPr>
        <p:txBody>
          <a:bodyPr lIns="91436" tIns="45719" rIns="91436" bIns="45719"/>
          <a:lstStyle>
            <a:lvl1pPr>
              <a:lnSpc>
                <a:spcPct val="90000"/>
              </a:lnSpc>
              <a:spcBef>
                <a:spcPts val="1200"/>
              </a:spcBef>
              <a:spcAft>
                <a:spcPts val="0"/>
              </a:spcAft>
              <a:defRPr/>
            </a:lvl1pPr>
            <a:lvl2pPr marL="539727" indent="-255578">
              <a:lnSpc>
                <a:spcPct val="90000"/>
              </a:lnSpc>
              <a:spcBef>
                <a:spcPts val="600"/>
              </a:spcBef>
              <a:spcAft>
                <a:spcPts val="0"/>
              </a:spcAft>
              <a:defRPr sz="1900"/>
            </a:lvl2pPr>
            <a:lvl3pPr marL="757206" indent="-184142">
              <a:lnSpc>
                <a:spcPct val="90000"/>
              </a:lnSpc>
              <a:spcBef>
                <a:spcPts val="600"/>
              </a:spcBef>
              <a:spcAft>
                <a:spcPts val="0"/>
              </a:spcAft>
              <a:buSzPct val="90000"/>
              <a:buFont typeface="Arial" pitchFamily="34" charset="0"/>
              <a:buChar char="•"/>
              <a:defRPr/>
            </a:lvl3pPr>
            <a:lvl4pPr marL="1033228" indent="0">
              <a:lnSpc>
                <a:spcPct val="90000"/>
              </a:lnSpc>
              <a:spcBef>
                <a:spcPts val="600"/>
              </a:spcBef>
              <a:spcAft>
                <a:spcPts val="0"/>
              </a:spcAft>
              <a:buFontTx/>
              <a:buNone/>
              <a:defRPr/>
            </a:lvl4pPr>
            <a:lvl5pPr marL="1261819"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430200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5"/>
            <a:ext cx="10915522" cy="4830616"/>
          </a:xfrm>
          <a:prstGeom prst="rect">
            <a:avLst/>
          </a:prstGeom>
        </p:spPr>
        <p:txBody>
          <a:bodyPr lIns="91436" tIns="45719" rIns="91436" bIns="45719"/>
          <a:lstStyle>
            <a:lvl1pPr>
              <a:lnSpc>
                <a:spcPct val="90000"/>
              </a:lnSpc>
              <a:spcBef>
                <a:spcPts val="1200"/>
              </a:spcBef>
              <a:spcAft>
                <a:spcPts val="0"/>
              </a:spcAft>
              <a:defRPr/>
            </a:lvl1pPr>
            <a:lvl2pPr marL="539727" indent="-255578">
              <a:lnSpc>
                <a:spcPct val="90000"/>
              </a:lnSpc>
              <a:spcBef>
                <a:spcPts val="600"/>
              </a:spcBef>
              <a:spcAft>
                <a:spcPts val="0"/>
              </a:spcAft>
              <a:defRPr sz="1900"/>
            </a:lvl2pPr>
            <a:lvl3pPr marL="757206" indent="-184142">
              <a:lnSpc>
                <a:spcPct val="90000"/>
              </a:lnSpc>
              <a:spcBef>
                <a:spcPts val="600"/>
              </a:spcBef>
              <a:spcAft>
                <a:spcPts val="0"/>
              </a:spcAft>
              <a:buSzPct val="90000"/>
              <a:buFont typeface="Arial" pitchFamily="34" charset="0"/>
              <a:buChar char="•"/>
              <a:defRPr/>
            </a:lvl3pPr>
            <a:lvl4pPr marL="1033228" indent="0">
              <a:lnSpc>
                <a:spcPct val="90000"/>
              </a:lnSpc>
              <a:spcBef>
                <a:spcPts val="600"/>
              </a:spcBef>
              <a:spcAft>
                <a:spcPts val="0"/>
              </a:spcAft>
              <a:buFontTx/>
              <a:buNone/>
              <a:defRPr/>
            </a:lvl4pPr>
            <a:lvl5pPr marL="1261819"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20768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5"/>
            <a:ext cx="10915522" cy="4830616"/>
          </a:xfrm>
          <a:prstGeom prst="rect">
            <a:avLst/>
          </a:prstGeom>
        </p:spPr>
        <p:txBody>
          <a:bodyPr lIns="91436" tIns="45719" rIns="91436" bIns="45719"/>
          <a:lstStyle>
            <a:lvl1pPr>
              <a:lnSpc>
                <a:spcPct val="90000"/>
              </a:lnSpc>
              <a:spcBef>
                <a:spcPts val="1200"/>
              </a:spcBef>
              <a:spcAft>
                <a:spcPts val="0"/>
              </a:spcAft>
              <a:defRPr/>
            </a:lvl1pPr>
            <a:lvl2pPr marL="539727" indent="-255578">
              <a:lnSpc>
                <a:spcPct val="90000"/>
              </a:lnSpc>
              <a:spcBef>
                <a:spcPts val="600"/>
              </a:spcBef>
              <a:spcAft>
                <a:spcPts val="0"/>
              </a:spcAft>
              <a:defRPr sz="1900"/>
            </a:lvl2pPr>
            <a:lvl3pPr marL="757206" indent="-184142">
              <a:lnSpc>
                <a:spcPct val="90000"/>
              </a:lnSpc>
              <a:spcBef>
                <a:spcPts val="600"/>
              </a:spcBef>
              <a:spcAft>
                <a:spcPts val="0"/>
              </a:spcAft>
              <a:buSzPct val="90000"/>
              <a:buFont typeface="Arial" pitchFamily="34" charset="0"/>
              <a:buChar char="•"/>
              <a:defRPr/>
            </a:lvl3pPr>
            <a:lvl4pPr marL="1033228" indent="0">
              <a:lnSpc>
                <a:spcPct val="90000"/>
              </a:lnSpc>
              <a:spcBef>
                <a:spcPts val="600"/>
              </a:spcBef>
              <a:spcAft>
                <a:spcPts val="0"/>
              </a:spcAft>
              <a:buFontTx/>
              <a:buNone/>
              <a:defRPr/>
            </a:lvl4pPr>
            <a:lvl5pPr marL="1261819"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684507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9_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5"/>
            <a:ext cx="10915522" cy="4830616"/>
          </a:xfrm>
          <a:prstGeom prst="rect">
            <a:avLst/>
          </a:prstGeom>
        </p:spPr>
        <p:txBody>
          <a:bodyPr lIns="91436" tIns="45719" rIns="91436" bIns="45719"/>
          <a:lstStyle>
            <a:lvl1pPr>
              <a:lnSpc>
                <a:spcPct val="90000"/>
              </a:lnSpc>
              <a:spcBef>
                <a:spcPts val="1200"/>
              </a:spcBef>
              <a:spcAft>
                <a:spcPts val="0"/>
              </a:spcAft>
              <a:defRPr/>
            </a:lvl1pPr>
            <a:lvl2pPr marL="539727" indent="-255578">
              <a:lnSpc>
                <a:spcPct val="90000"/>
              </a:lnSpc>
              <a:spcBef>
                <a:spcPts val="600"/>
              </a:spcBef>
              <a:spcAft>
                <a:spcPts val="0"/>
              </a:spcAft>
              <a:defRPr sz="1900"/>
            </a:lvl2pPr>
            <a:lvl3pPr marL="757206" indent="-184142">
              <a:lnSpc>
                <a:spcPct val="90000"/>
              </a:lnSpc>
              <a:spcBef>
                <a:spcPts val="600"/>
              </a:spcBef>
              <a:spcAft>
                <a:spcPts val="0"/>
              </a:spcAft>
              <a:buSzPct val="90000"/>
              <a:buFont typeface="Arial" pitchFamily="34" charset="0"/>
              <a:buChar char="•"/>
              <a:defRPr/>
            </a:lvl3pPr>
            <a:lvl4pPr marL="1033228" indent="0">
              <a:lnSpc>
                <a:spcPct val="90000"/>
              </a:lnSpc>
              <a:spcBef>
                <a:spcPts val="600"/>
              </a:spcBef>
              <a:spcAft>
                <a:spcPts val="0"/>
              </a:spcAft>
              <a:buFontTx/>
              <a:buNone/>
              <a:defRPr/>
            </a:lvl4pPr>
            <a:lvl5pPr marL="1261819"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420928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5"/>
            <a:ext cx="10915522" cy="4830616"/>
          </a:xfrm>
          <a:prstGeom prst="rect">
            <a:avLst/>
          </a:prstGeom>
        </p:spPr>
        <p:txBody>
          <a:bodyPr lIns="91436" tIns="45719" rIns="91436" bIns="45719"/>
          <a:lstStyle>
            <a:lvl1pPr>
              <a:lnSpc>
                <a:spcPct val="90000"/>
              </a:lnSpc>
              <a:spcBef>
                <a:spcPts val="1200"/>
              </a:spcBef>
              <a:spcAft>
                <a:spcPts val="0"/>
              </a:spcAft>
              <a:defRPr/>
            </a:lvl1pPr>
            <a:lvl2pPr marL="539727" indent="-255578">
              <a:lnSpc>
                <a:spcPct val="90000"/>
              </a:lnSpc>
              <a:spcBef>
                <a:spcPts val="600"/>
              </a:spcBef>
              <a:spcAft>
                <a:spcPts val="0"/>
              </a:spcAft>
              <a:defRPr sz="1900"/>
            </a:lvl2pPr>
            <a:lvl3pPr marL="757206" indent="-184142">
              <a:lnSpc>
                <a:spcPct val="90000"/>
              </a:lnSpc>
              <a:spcBef>
                <a:spcPts val="600"/>
              </a:spcBef>
              <a:spcAft>
                <a:spcPts val="0"/>
              </a:spcAft>
              <a:buSzPct val="90000"/>
              <a:buFont typeface="Arial" pitchFamily="34" charset="0"/>
              <a:buChar char="•"/>
              <a:defRPr/>
            </a:lvl3pPr>
            <a:lvl4pPr marL="1033228" indent="0">
              <a:lnSpc>
                <a:spcPct val="90000"/>
              </a:lnSpc>
              <a:spcBef>
                <a:spcPts val="600"/>
              </a:spcBef>
              <a:spcAft>
                <a:spcPts val="0"/>
              </a:spcAft>
              <a:buFontTx/>
              <a:buNone/>
              <a:defRPr/>
            </a:lvl4pPr>
            <a:lvl5pPr marL="1261819"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095647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8_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5"/>
            <a:ext cx="10915522" cy="4830616"/>
          </a:xfrm>
          <a:prstGeom prst="rect">
            <a:avLst/>
          </a:prstGeom>
        </p:spPr>
        <p:txBody>
          <a:bodyPr lIns="91436" tIns="45719" rIns="91436" bIns="45719"/>
          <a:lstStyle>
            <a:lvl1pPr>
              <a:lnSpc>
                <a:spcPct val="90000"/>
              </a:lnSpc>
              <a:spcBef>
                <a:spcPts val="1200"/>
              </a:spcBef>
              <a:spcAft>
                <a:spcPts val="0"/>
              </a:spcAft>
              <a:defRPr/>
            </a:lvl1pPr>
            <a:lvl2pPr marL="539727" indent="-255578">
              <a:lnSpc>
                <a:spcPct val="90000"/>
              </a:lnSpc>
              <a:spcBef>
                <a:spcPts val="600"/>
              </a:spcBef>
              <a:spcAft>
                <a:spcPts val="0"/>
              </a:spcAft>
              <a:defRPr sz="1900"/>
            </a:lvl2pPr>
            <a:lvl3pPr marL="757206" indent="-184142">
              <a:lnSpc>
                <a:spcPct val="90000"/>
              </a:lnSpc>
              <a:spcBef>
                <a:spcPts val="600"/>
              </a:spcBef>
              <a:spcAft>
                <a:spcPts val="0"/>
              </a:spcAft>
              <a:buSzPct val="90000"/>
              <a:buFont typeface="Arial" pitchFamily="34" charset="0"/>
              <a:buChar char="•"/>
              <a:defRPr/>
            </a:lvl3pPr>
            <a:lvl4pPr marL="1033228" indent="0">
              <a:lnSpc>
                <a:spcPct val="90000"/>
              </a:lnSpc>
              <a:spcBef>
                <a:spcPts val="600"/>
              </a:spcBef>
              <a:spcAft>
                <a:spcPts val="0"/>
              </a:spcAft>
              <a:buFontTx/>
              <a:buNone/>
              <a:defRPr/>
            </a:lvl4pPr>
            <a:lvl5pPr marL="1261819"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413576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30_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5"/>
            <a:ext cx="10915522" cy="4830616"/>
          </a:xfrm>
          <a:prstGeom prst="rect">
            <a:avLst/>
          </a:prstGeom>
        </p:spPr>
        <p:txBody>
          <a:bodyPr lIns="91436" tIns="45719" rIns="91436" bIns="45719"/>
          <a:lstStyle>
            <a:lvl1pPr>
              <a:lnSpc>
                <a:spcPct val="90000"/>
              </a:lnSpc>
              <a:spcBef>
                <a:spcPts val="1200"/>
              </a:spcBef>
              <a:spcAft>
                <a:spcPts val="0"/>
              </a:spcAft>
              <a:defRPr/>
            </a:lvl1pPr>
            <a:lvl2pPr marL="539727" indent="-255578">
              <a:lnSpc>
                <a:spcPct val="90000"/>
              </a:lnSpc>
              <a:spcBef>
                <a:spcPts val="600"/>
              </a:spcBef>
              <a:spcAft>
                <a:spcPts val="0"/>
              </a:spcAft>
              <a:defRPr sz="1900"/>
            </a:lvl2pPr>
            <a:lvl3pPr marL="757206" indent="-184142">
              <a:lnSpc>
                <a:spcPct val="90000"/>
              </a:lnSpc>
              <a:spcBef>
                <a:spcPts val="600"/>
              </a:spcBef>
              <a:spcAft>
                <a:spcPts val="0"/>
              </a:spcAft>
              <a:buSzPct val="90000"/>
              <a:buFont typeface="Arial" pitchFamily="34" charset="0"/>
              <a:buChar char="•"/>
              <a:defRPr/>
            </a:lvl3pPr>
            <a:lvl4pPr marL="1033228" indent="0">
              <a:lnSpc>
                <a:spcPct val="90000"/>
              </a:lnSpc>
              <a:spcBef>
                <a:spcPts val="600"/>
              </a:spcBef>
              <a:spcAft>
                <a:spcPts val="0"/>
              </a:spcAft>
              <a:buFontTx/>
              <a:buNone/>
              <a:defRPr/>
            </a:lvl4pPr>
            <a:lvl5pPr marL="1261819"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24572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39_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082" y="1293095"/>
            <a:ext cx="10915522" cy="4830616"/>
          </a:xfrm>
          <a:prstGeom prst="rect">
            <a:avLst/>
          </a:prstGeom>
        </p:spPr>
        <p:txBody>
          <a:bodyPr lIns="91436" tIns="45719" rIns="91436" bIns="45719"/>
          <a:lstStyle>
            <a:lvl1pPr>
              <a:lnSpc>
                <a:spcPct val="90000"/>
              </a:lnSpc>
              <a:spcBef>
                <a:spcPts val="1200"/>
              </a:spcBef>
              <a:spcAft>
                <a:spcPts val="0"/>
              </a:spcAft>
              <a:defRPr/>
            </a:lvl1pPr>
            <a:lvl2pPr marL="539727" indent="-255578">
              <a:lnSpc>
                <a:spcPct val="90000"/>
              </a:lnSpc>
              <a:spcBef>
                <a:spcPts val="600"/>
              </a:spcBef>
              <a:spcAft>
                <a:spcPts val="0"/>
              </a:spcAft>
              <a:defRPr sz="1900"/>
            </a:lvl2pPr>
            <a:lvl3pPr marL="757206" indent="-184142">
              <a:lnSpc>
                <a:spcPct val="90000"/>
              </a:lnSpc>
              <a:spcBef>
                <a:spcPts val="600"/>
              </a:spcBef>
              <a:spcAft>
                <a:spcPts val="0"/>
              </a:spcAft>
              <a:buSzPct val="90000"/>
              <a:buFont typeface="Arial" pitchFamily="34" charset="0"/>
              <a:buChar char="•"/>
              <a:defRPr/>
            </a:lvl3pPr>
            <a:lvl4pPr marL="1033228" indent="0">
              <a:lnSpc>
                <a:spcPct val="90000"/>
              </a:lnSpc>
              <a:spcBef>
                <a:spcPts val="600"/>
              </a:spcBef>
              <a:spcAft>
                <a:spcPts val="0"/>
              </a:spcAft>
              <a:buFontTx/>
              <a:buNone/>
              <a:defRPr/>
            </a:lvl4pPr>
            <a:lvl5pPr marL="1261819"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47767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2"/>
          <p:cNvSpPr>
            <a:spLocks noGrp="1"/>
          </p:cNvSpPr>
          <p:nvPr>
            <p:ph idx="1"/>
          </p:nvPr>
        </p:nvSpPr>
        <p:spPr>
          <a:xfrm>
            <a:off x="633819" y="1289304"/>
            <a:ext cx="5314328"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0"/>
          </p:nvPr>
        </p:nvSpPr>
        <p:spPr>
          <a:xfrm>
            <a:off x="6216301" y="1289304"/>
            <a:ext cx="5314328"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780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14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5449" y="146304"/>
            <a:ext cx="9677927" cy="466344"/>
          </a:xfrm>
        </p:spPr>
        <p:txBody>
          <a:bodyPr/>
          <a:lstStyle/>
          <a:p>
            <a:r>
              <a:rPr lang="en-US"/>
              <a:t>Click to edit Master title style</a:t>
            </a:r>
          </a:p>
        </p:txBody>
      </p:sp>
      <p:sp>
        <p:nvSpPr>
          <p:cNvPr id="3" name="Content Placeholder 2"/>
          <p:cNvSpPr>
            <a:spLocks noGrp="1"/>
          </p:cNvSpPr>
          <p:nvPr>
            <p:ph idx="1"/>
          </p:nvPr>
        </p:nvSpPr>
        <p:spPr>
          <a:xfrm>
            <a:off x="633819" y="1289304"/>
            <a:ext cx="10921187" cy="4828032"/>
          </a:xfrm>
          <a:prstGeom prst="rect">
            <a:avLst/>
          </a:prstGeom>
        </p:spPr>
        <p:txBody>
          <a:bodyPr/>
          <a:lstStyle>
            <a:lvl1pPr marL="237744" indent="-237744">
              <a:lnSpc>
                <a:spcPct val="90000"/>
              </a:lnSpc>
              <a:spcBef>
                <a:spcPts val="1200"/>
              </a:spcBef>
              <a:buSzPct val="100000"/>
              <a:buFont typeface="Arial"/>
              <a:buChar char="•"/>
              <a:defRPr/>
            </a:lvl1pPr>
            <a:lvl2pPr marL="539496" indent="-256032">
              <a:lnSpc>
                <a:spcPct val="90000"/>
              </a:lnSpc>
              <a:spcBef>
                <a:spcPts val="600"/>
              </a:spcBef>
              <a:defRPr/>
            </a:lvl2pPr>
            <a:lvl3pPr marL="758952" indent="-182880">
              <a:lnSpc>
                <a:spcPct val="90000"/>
              </a:lnSpc>
              <a:spcBef>
                <a:spcPts val="600"/>
              </a:spcBef>
              <a:buSzPct val="90000"/>
              <a:buFont typeface="Wingdings" charset="2"/>
              <a:buChar char="§"/>
              <a:defRPr/>
            </a:lvl3pPr>
            <a:lvl4pPr marL="1033272" indent="0">
              <a:lnSpc>
                <a:spcPct val="90000"/>
              </a:lnSpc>
              <a:spcBef>
                <a:spcPts val="600"/>
              </a:spcBef>
              <a:buFontTx/>
              <a:buNone/>
              <a:defRPr/>
            </a:lvl4pPr>
            <a:lvl5pPr marL="1261872" indent="0">
              <a:lnSpc>
                <a:spcPct val="90000"/>
              </a:lnSpc>
              <a:spcBef>
                <a:spcPts val="600"/>
              </a:spcBef>
              <a:buSzPct val="85000"/>
              <a:buFont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hasCustomPrompt="1"/>
          </p:nvPr>
        </p:nvSpPr>
        <p:spPr>
          <a:xfrm>
            <a:off x="1255449" y="594360"/>
            <a:ext cx="9677927" cy="304800"/>
          </a:xfrm>
          <a:prstGeom prst="rect">
            <a:avLst/>
          </a:prstGeom>
        </p:spPr>
        <p:txBody>
          <a:bodyPr vert="horz"/>
          <a:lstStyle>
            <a:lvl1pPr marL="0" indent="0" algn="ctr">
              <a:lnSpc>
                <a:spcPts val="2400"/>
              </a:lnSpc>
              <a:spcBef>
                <a:spcPts val="300"/>
              </a:spcBef>
              <a:spcAft>
                <a:spcPts val="600"/>
              </a:spcAft>
              <a:buFontTx/>
              <a:buNone/>
              <a:defRPr sz="2400" baseline="0"/>
            </a:lvl1pPr>
            <a:lvl2pPr marL="520700" indent="0">
              <a:buNone/>
              <a:defRPr/>
            </a:lvl2pPr>
            <a:lvl3pPr marL="976313" indent="0">
              <a:buNone/>
              <a:defRPr/>
            </a:lvl3pPr>
            <a:lvl4pPr marL="1427162" indent="0">
              <a:buNone/>
              <a:defRPr/>
            </a:lvl4pPr>
            <a:lvl5pPr>
              <a:buNone/>
              <a:defRPr/>
            </a:lvl5pPr>
          </a:lstStyle>
          <a:p>
            <a:pPr lvl="0"/>
            <a:r>
              <a:rPr lang="en-US" dirty="0"/>
              <a:t>Click to add Subtitle</a:t>
            </a:r>
          </a:p>
        </p:txBody>
      </p:sp>
    </p:spTree>
    <p:extLst>
      <p:ext uri="{BB962C8B-B14F-4D97-AF65-F5344CB8AC3E}">
        <p14:creationId xmlns:p14="http://schemas.microsoft.com/office/powerpoint/2010/main" val="241134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33819" y="1682496"/>
            <a:ext cx="10921187" cy="4443984"/>
          </a:xfrm>
          <a:prstGeom prst="rect">
            <a:avLst/>
          </a:prstGeom>
        </p:spPr>
        <p:txBody>
          <a:bodyPr anchor="t" anchorCtr="1"/>
          <a:lstStyle>
            <a:lvl1pPr marL="237744" indent="-237744">
              <a:lnSpc>
                <a:spcPct val="90000"/>
              </a:lnSpc>
              <a:spcBef>
                <a:spcPts val="1500"/>
              </a:spcBef>
              <a:buSzPct val="100000"/>
              <a:buFont typeface="Arial"/>
              <a:buChar char="•"/>
              <a:defRPr/>
            </a:lvl1pPr>
            <a:lvl2pPr marL="539496" indent="-256032">
              <a:lnSpc>
                <a:spcPct val="90000"/>
              </a:lnSpc>
              <a:spcBef>
                <a:spcPts val="1500"/>
              </a:spcBef>
              <a:defRPr/>
            </a:lvl2pPr>
            <a:lvl3pPr marL="758952" indent="-182880">
              <a:lnSpc>
                <a:spcPct val="90000"/>
              </a:lnSpc>
              <a:spcBef>
                <a:spcPts val="1500"/>
              </a:spcBef>
              <a:buSzPct val="90000"/>
              <a:buFont typeface="Wingdings" charset="2"/>
              <a:buChar char="§"/>
              <a:defRPr/>
            </a:lvl3pPr>
            <a:lvl4pPr marL="1033272" indent="0">
              <a:lnSpc>
                <a:spcPct val="90000"/>
              </a:lnSpc>
              <a:spcBef>
                <a:spcPts val="1500"/>
              </a:spcBef>
              <a:buFontTx/>
              <a:buNone/>
              <a:defRPr/>
            </a:lvl4pPr>
            <a:lvl5pPr marL="1261872" indent="0">
              <a:lnSpc>
                <a:spcPct val="90000"/>
              </a:lnSpc>
              <a:spcBef>
                <a:spcPts val="1500"/>
              </a:spcBef>
              <a:buSzPct val="85000"/>
              <a:buFontTx/>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134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Picture Placeholder 3"/>
          <p:cNvSpPr>
            <a:spLocks noGrp="1"/>
          </p:cNvSpPr>
          <p:nvPr>
            <p:ph type="pic" sz="quarter" idx="10" hasCustomPrompt="1"/>
          </p:nvPr>
        </p:nvSpPr>
        <p:spPr>
          <a:xfrm>
            <a:off x="2108667" y="1764792"/>
            <a:ext cx="7959303" cy="3776472"/>
          </a:xfrm>
          <a:prstGeom prst="rect">
            <a:avLst/>
          </a:prstGeom>
          <a:ln w="12700">
            <a:solidFill>
              <a:schemeClr val="tx1"/>
            </a:solidFill>
          </a:ln>
        </p:spPr>
        <p:txBody>
          <a:bodyPr vert="horz"/>
          <a:lstStyle>
            <a:lvl1pPr marL="0" indent="0" algn="ctr">
              <a:lnSpc>
                <a:spcPts val="2000"/>
              </a:lnSpc>
              <a:spcBef>
                <a:spcPts val="300"/>
              </a:spcBef>
              <a:spcAft>
                <a:spcPts val="600"/>
              </a:spcAft>
              <a:buFontTx/>
              <a:buNone/>
              <a:defRPr/>
            </a:lvl1pPr>
          </a:lstStyle>
          <a:p>
            <a:r>
              <a:rPr lang="en-US" dirty="0"/>
              <a:t>Click icon to add picture</a:t>
            </a:r>
          </a:p>
        </p:txBody>
      </p:sp>
      <p:sp>
        <p:nvSpPr>
          <p:cNvPr id="5" name="Text Placeholder 4"/>
          <p:cNvSpPr>
            <a:spLocks noGrp="1"/>
          </p:cNvSpPr>
          <p:nvPr>
            <p:ph type="body" sz="quarter" idx="11"/>
          </p:nvPr>
        </p:nvSpPr>
        <p:spPr>
          <a:xfrm>
            <a:off x="2108667" y="1316736"/>
            <a:ext cx="7959303"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
        <p:nvSpPr>
          <p:cNvPr id="6" name="Text Placeholder 4"/>
          <p:cNvSpPr>
            <a:spLocks noGrp="1"/>
          </p:cNvSpPr>
          <p:nvPr>
            <p:ph type="body" sz="quarter" idx="12"/>
          </p:nvPr>
        </p:nvSpPr>
        <p:spPr>
          <a:xfrm>
            <a:off x="2108667" y="5605272"/>
            <a:ext cx="7959303"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249790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Media Placeholder 3"/>
          <p:cNvSpPr>
            <a:spLocks noGrp="1"/>
          </p:cNvSpPr>
          <p:nvPr>
            <p:ph type="media" sz="quarter" idx="10"/>
          </p:nvPr>
        </p:nvSpPr>
        <p:spPr>
          <a:xfrm>
            <a:off x="2315877" y="1828800"/>
            <a:ext cx="7581449" cy="3346704"/>
          </a:xfrm>
          <a:prstGeom prst="rect">
            <a:avLst/>
          </a:prstGeom>
          <a:ln w="12700">
            <a:solidFill>
              <a:schemeClr val="tx1"/>
            </a:solidFill>
          </a:ln>
        </p:spPr>
        <p:txBody>
          <a:bodyPr vert="horz"/>
          <a:lstStyle>
            <a:lvl1pPr marL="0" indent="0">
              <a:lnSpc>
                <a:spcPts val="2000"/>
              </a:lnSpc>
              <a:spcBef>
                <a:spcPts val="300"/>
              </a:spcBef>
              <a:spcAft>
                <a:spcPts val="600"/>
              </a:spcAft>
              <a:buFontTx/>
              <a:buNone/>
              <a:defRPr/>
            </a:lvl1pPr>
          </a:lstStyle>
          <a:p>
            <a:r>
              <a:rPr lang="en-US"/>
              <a:t>Click icon to add media</a:t>
            </a:r>
            <a:endParaRPr lang="en-US" dirty="0"/>
          </a:p>
        </p:txBody>
      </p:sp>
      <p:sp>
        <p:nvSpPr>
          <p:cNvPr id="5" name="Text Placeholder 4"/>
          <p:cNvSpPr>
            <a:spLocks noGrp="1"/>
          </p:cNvSpPr>
          <p:nvPr>
            <p:ph type="body" sz="quarter" idx="11"/>
          </p:nvPr>
        </p:nvSpPr>
        <p:spPr>
          <a:xfrm>
            <a:off x="2315877" y="1371600"/>
            <a:ext cx="7581449" cy="374904"/>
          </a:xfrm>
          <a:prstGeom prst="rect">
            <a:avLst/>
          </a:prstGeom>
        </p:spPr>
        <p:txBody>
          <a:bodyPr vert="horz" anchor="b" anchorCtr="0"/>
          <a:lstStyle>
            <a:lvl1pPr marL="0" indent="0" algn="ctr">
              <a:lnSpc>
                <a:spcPts val="2000"/>
              </a:lnSpc>
              <a:spcBef>
                <a:spcPts val="300"/>
              </a:spcBef>
              <a:spcAft>
                <a:spcPts val="600"/>
              </a:spcAft>
              <a:buFontTx/>
              <a:buNone/>
              <a:defRPr sz="180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
        <p:nvSpPr>
          <p:cNvPr id="6" name="Text Placeholder 4"/>
          <p:cNvSpPr>
            <a:spLocks noGrp="1"/>
          </p:cNvSpPr>
          <p:nvPr>
            <p:ph type="body" sz="quarter" idx="12"/>
          </p:nvPr>
        </p:nvSpPr>
        <p:spPr>
          <a:xfrm>
            <a:off x="2315877" y="5230368"/>
            <a:ext cx="7581449" cy="274320"/>
          </a:xfrm>
          <a:prstGeom prst="rect">
            <a:avLst/>
          </a:prstGeom>
        </p:spPr>
        <p:txBody>
          <a:bodyPr vert="horz" anchor="t" anchorCtr="0"/>
          <a:lstStyle>
            <a:lvl1pPr marL="0" indent="0" algn="ctr">
              <a:lnSpc>
                <a:spcPts val="1400"/>
              </a:lnSpc>
              <a:spcBef>
                <a:spcPts val="300"/>
              </a:spcBef>
              <a:spcAft>
                <a:spcPts val="600"/>
              </a:spcAft>
              <a:buFontTx/>
              <a:buNone/>
              <a:defRPr sz="1200" b="1" i="0" baseline="0"/>
            </a:lvl1pPr>
            <a:lvl2pPr marL="520700" indent="0">
              <a:buNone/>
              <a:defRPr/>
            </a:lvl2pPr>
            <a:lvl3pPr marL="976313" indent="0">
              <a:buNone/>
              <a:defRPr/>
            </a:lvl3pPr>
            <a:lvl4pPr marL="1427162" indent="0">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33803974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title"/>
          </p:nvPr>
        </p:nvSpPr>
        <p:spPr bwMode="auto">
          <a:xfrm>
            <a:off x="1255449" y="100584"/>
            <a:ext cx="9677927" cy="813816"/>
          </a:xfrm>
          <a:prstGeom prst="rect">
            <a:avLst/>
          </a:prstGeom>
          <a:noFill/>
          <a:ln w="9525">
            <a:noFill/>
            <a:miter lim="800000"/>
            <a:headEnd/>
            <a:tailEnd/>
          </a:ln>
          <a:effectLst/>
        </p:spPr>
        <p:txBody>
          <a:bodyPr vert="horz" wrap="square" lIns="92064" tIns="46033" rIns="92064" bIns="46033" numCol="1" anchor="ctr" anchorCtr="0" compatLnSpc="1">
            <a:prstTxWarp prst="textNoShape">
              <a:avLst/>
            </a:prstTxWarp>
          </a:bodyPr>
          <a:lstStyle/>
          <a:p>
            <a:pPr lvl="0"/>
            <a:r>
              <a:rPr lang="en-US" altLang="en-US"/>
              <a:t>Click to edit Master title style</a:t>
            </a:r>
            <a:endParaRPr lang="en-US" altLang="en-US" dirty="0"/>
          </a:p>
        </p:txBody>
      </p:sp>
      <p:sp>
        <p:nvSpPr>
          <p:cNvPr id="1032" name="Freeform 8"/>
          <p:cNvSpPr>
            <a:spLocks/>
          </p:cNvSpPr>
          <p:nvPr/>
        </p:nvSpPr>
        <p:spPr bwMode="auto">
          <a:xfrm>
            <a:off x="0" y="950976"/>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sp>
        <p:nvSpPr>
          <p:cNvPr id="1048" name="Rectangle 24"/>
          <p:cNvSpPr>
            <a:spLocks noChangeArrowheads="1"/>
          </p:cNvSpPr>
          <p:nvPr/>
        </p:nvSpPr>
        <p:spPr bwMode="auto">
          <a:xfrm>
            <a:off x="426609" y="6455664"/>
            <a:ext cx="1450470" cy="219456"/>
          </a:xfrm>
          <a:prstGeom prst="rect">
            <a:avLst/>
          </a:prstGeom>
          <a:noFill/>
          <a:ln w="9525">
            <a:noFill/>
            <a:miter lim="800000"/>
            <a:headEnd/>
            <a:tailEnd/>
          </a:ln>
          <a:effectLst/>
        </p:spPr>
        <p:txBody>
          <a:bodyPr wrap="square" lIns="0" tIns="0" rIns="0" bIns="0" anchor="t" anchorCtr="0">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altLang="en-US" sz="700" b="1" i="0" dirty="0"/>
              <a:t>Requirements </a:t>
            </a:r>
            <a:r>
              <a:rPr lang="en-US" altLang="en-US" sz="700" b="1" i="0" baseline="0" dirty="0"/>
              <a:t>- </a:t>
            </a:r>
            <a:fld id="{321F32AB-3DDB-C54A-A434-42EC1FB733CD}" type="slidenum">
              <a:rPr lang="en-US" altLang="en-US" sz="700" b="1" i="0" smtClean="0"/>
              <a:pPr marL="0" marR="0" indent="0" algn="l" defTabSz="914400" rtl="0" eaLnBrk="0" fontAlgn="base" latinLnBrk="0" hangingPunct="0">
                <a:lnSpc>
                  <a:spcPct val="100000"/>
                </a:lnSpc>
                <a:spcBef>
                  <a:spcPct val="0"/>
                </a:spcBef>
                <a:spcAft>
                  <a:spcPct val="0"/>
                </a:spcAft>
                <a:buClrTx/>
                <a:buSzTx/>
                <a:buFontTx/>
                <a:buNone/>
                <a:tabLst/>
                <a:defRPr/>
              </a:pPr>
              <a:t>‹#›</a:t>
            </a:fld>
            <a:endParaRPr lang="en-US" altLang="en-US" sz="700" b="1" i="0" baseline="0" dirty="0"/>
          </a:p>
          <a:p>
            <a:pPr algn="l">
              <a:lnSpc>
                <a:spcPct val="100000"/>
              </a:lnSpc>
            </a:pPr>
            <a:r>
              <a:rPr lang="en-US" altLang="en-US" sz="700" b="1" i="0" baseline="0" dirty="0"/>
              <a:t>Seater</a:t>
            </a:r>
          </a:p>
        </p:txBody>
      </p:sp>
      <p:sp>
        <p:nvSpPr>
          <p:cNvPr id="11" name="Freeform 8"/>
          <p:cNvSpPr>
            <a:spLocks/>
          </p:cNvSpPr>
          <p:nvPr/>
        </p:nvSpPr>
        <p:spPr bwMode="auto">
          <a:xfrm>
            <a:off x="0" y="6355080"/>
            <a:ext cx="12188825" cy="0"/>
          </a:xfrm>
          <a:custGeom>
            <a:avLst/>
            <a:gdLst/>
            <a:ahLst/>
            <a:cxnLst>
              <a:cxn ang="0">
                <a:pos x="0" y="0"/>
              </a:cxn>
              <a:cxn ang="0">
                <a:pos x="6144" y="0"/>
              </a:cxn>
              <a:cxn ang="0">
                <a:pos x="0" y="0"/>
              </a:cxn>
            </a:cxnLst>
            <a:rect l="0" t="0" r="r" b="b"/>
            <a:pathLst>
              <a:path w="6145" h="1">
                <a:moveTo>
                  <a:pt x="0" y="0"/>
                </a:moveTo>
                <a:lnTo>
                  <a:pt x="6144" y="0"/>
                </a:lnTo>
                <a:lnTo>
                  <a:pt x="0" y="0"/>
                </a:lnTo>
              </a:path>
            </a:pathLst>
          </a:custGeom>
          <a:noFill/>
          <a:ln w="22225" cap="flat" cmpd="sng">
            <a:solidFill>
              <a:schemeClr val="accent4"/>
            </a:solidFill>
            <a:prstDash val="solid"/>
            <a:round/>
            <a:headEnd/>
            <a:tailEnd/>
          </a:ln>
          <a:effectLst/>
        </p:spPr>
        <p:txBody>
          <a:bodyPr>
            <a:prstTxWarp prst="textNoShape">
              <a:avLst/>
            </a:prstTxWarp>
          </a:bodyPr>
          <a:lstStyle/>
          <a:p>
            <a:endParaRPr lang="en-US"/>
          </a:p>
        </p:txBody>
      </p:sp>
      <p:pic>
        <p:nvPicPr>
          <p:cNvPr id="8" name="Picture 7" descr="LL_Logo_alone_blue.png"/>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a:off x="484632" y="246888"/>
            <a:ext cx="548658" cy="531101"/>
          </a:xfrm>
          <a:prstGeom prst="rect">
            <a:avLst/>
          </a:prstGeom>
        </p:spPr>
      </p:pic>
      <p:pic>
        <p:nvPicPr>
          <p:cNvPr id="9" name="Picture 8" descr="LL_Logo_blue_nomark.png"/>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a:off x="9683496" y="6473952"/>
            <a:ext cx="2023269" cy="230071"/>
          </a:xfrm>
          <a:prstGeom prst="rect">
            <a:avLst/>
          </a:prstGeom>
        </p:spPr>
      </p:pic>
      <p:pic>
        <p:nvPicPr>
          <p:cNvPr id="10" name="Picture 2">
            <a:extLst>
              <a:ext uri="{FF2B5EF4-FFF2-40B4-BE49-F238E27FC236}">
                <a16:creationId xmlns:a16="http://schemas.microsoft.com/office/drawing/2014/main" id="{DD982337-22DF-B540-9C7F-56E1DBE6351D}"/>
              </a:ext>
            </a:extLst>
          </p:cNvPr>
          <p:cNvPicPr>
            <a:picLocks noChangeAspect="1" noChangeArrowheads="1"/>
          </p:cNvPicPr>
          <p:nvPr userDrawn="1"/>
        </p:nvPicPr>
        <p:blipFill>
          <a:blip r:embed="rId33" cstate="print">
            <a:clrChange>
              <a:clrFrom>
                <a:srgbClr val="FFFFFF"/>
              </a:clrFrom>
              <a:clrTo>
                <a:srgbClr val="FFFFFF">
                  <a:alpha val="0"/>
                </a:srgbClr>
              </a:clrTo>
            </a:clrChange>
          </a:blip>
          <a:srcRect/>
          <a:stretch>
            <a:fillRect/>
          </a:stretch>
        </p:blipFill>
        <p:spPr bwMode="auto">
          <a:xfrm>
            <a:off x="11155535" y="122301"/>
            <a:ext cx="678007" cy="828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4" r:id="rId4"/>
    <p:sldLayoutId id="2147483662" r:id="rId5"/>
    <p:sldLayoutId id="2147483656" r:id="rId6"/>
    <p:sldLayoutId id="2147483658" r:id="rId7"/>
    <p:sldLayoutId id="2147483659" r:id="rId8"/>
    <p:sldLayoutId id="2147483660" r:id="rId9"/>
    <p:sldLayoutId id="2147483661" r:id="rId10"/>
    <p:sldLayoutId id="2147483665" r:id="rId11"/>
    <p:sldLayoutId id="2147483666" r:id="rId12"/>
    <p:sldLayoutId id="2147483667" r:id="rId13"/>
    <p:sldLayoutId id="2147483668" r:id="rId14"/>
    <p:sldLayoutId id="2147483669" r:id="rId15"/>
    <p:sldLayoutId id="2147483670" r:id="rId16"/>
    <p:sldLayoutId id="2147483671" r:id="rId17"/>
    <p:sldLayoutId id="2147483673"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90" r:id="rId27"/>
    <p:sldLayoutId id="2147483692" r:id="rId28"/>
    <p:sldLayoutId id="2147483701" r:id="rId29"/>
  </p:sldLayoutIdLst>
  <p:txStyles>
    <p:titleStyle>
      <a:lvl1pPr algn="ctr" rtl="0" eaLnBrk="1" fontAlgn="base" hangingPunct="1">
        <a:lnSpc>
          <a:spcPts val="2800"/>
        </a:lnSpc>
        <a:spcBef>
          <a:spcPct val="0"/>
        </a:spcBef>
        <a:spcAft>
          <a:spcPct val="0"/>
        </a:spcAft>
        <a:defRPr sz="2800" b="1">
          <a:solidFill>
            <a:schemeClr val="tx2"/>
          </a:solidFill>
          <a:latin typeface="+mj-lt"/>
          <a:ea typeface="+mj-ea"/>
          <a:cs typeface="+mj-cs"/>
        </a:defRPr>
      </a:lvl1pPr>
      <a:lvl2pPr algn="ctr" rtl="0" eaLnBrk="1" fontAlgn="base" hangingPunct="1">
        <a:lnSpc>
          <a:spcPts val="3000"/>
        </a:lnSpc>
        <a:spcBef>
          <a:spcPct val="0"/>
        </a:spcBef>
        <a:spcAft>
          <a:spcPct val="0"/>
        </a:spcAft>
        <a:defRPr sz="2800" b="1">
          <a:solidFill>
            <a:schemeClr val="tx2"/>
          </a:solidFill>
          <a:latin typeface="Arial" pitchFamily="-110" charset="0"/>
        </a:defRPr>
      </a:lvl2pPr>
      <a:lvl3pPr algn="ctr" rtl="0" eaLnBrk="1" fontAlgn="base" hangingPunct="1">
        <a:lnSpc>
          <a:spcPts val="3000"/>
        </a:lnSpc>
        <a:spcBef>
          <a:spcPct val="0"/>
        </a:spcBef>
        <a:spcAft>
          <a:spcPct val="0"/>
        </a:spcAft>
        <a:defRPr sz="2800" b="1">
          <a:solidFill>
            <a:schemeClr val="tx2"/>
          </a:solidFill>
          <a:latin typeface="Arial" pitchFamily="-110" charset="0"/>
        </a:defRPr>
      </a:lvl3pPr>
      <a:lvl4pPr algn="ctr" rtl="0" eaLnBrk="1" fontAlgn="base" hangingPunct="1">
        <a:lnSpc>
          <a:spcPts val="3000"/>
        </a:lnSpc>
        <a:spcBef>
          <a:spcPct val="0"/>
        </a:spcBef>
        <a:spcAft>
          <a:spcPct val="0"/>
        </a:spcAft>
        <a:defRPr sz="2800" b="1">
          <a:solidFill>
            <a:schemeClr val="tx2"/>
          </a:solidFill>
          <a:latin typeface="Arial" pitchFamily="-110" charset="0"/>
        </a:defRPr>
      </a:lvl4pPr>
      <a:lvl5pPr algn="ctr" rtl="0" eaLnBrk="1" fontAlgn="base" hangingPunct="1">
        <a:lnSpc>
          <a:spcPts val="3000"/>
        </a:lnSpc>
        <a:spcBef>
          <a:spcPct val="0"/>
        </a:spcBef>
        <a:spcAft>
          <a:spcPct val="0"/>
        </a:spcAft>
        <a:defRPr sz="2800" b="1">
          <a:solidFill>
            <a:schemeClr val="tx2"/>
          </a:solidFill>
          <a:latin typeface="Arial" pitchFamily="-110" charset="0"/>
        </a:defRPr>
      </a:lvl5pPr>
      <a:lvl6pPr marL="457200" algn="ctr" rtl="0" eaLnBrk="1" fontAlgn="base" hangingPunct="1">
        <a:lnSpc>
          <a:spcPts val="3000"/>
        </a:lnSpc>
        <a:spcBef>
          <a:spcPct val="0"/>
        </a:spcBef>
        <a:spcAft>
          <a:spcPct val="0"/>
        </a:spcAft>
        <a:defRPr sz="2800" b="1">
          <a:solidFill>
            <a:schemeClr val="tx2"/>
          </a:solidFill>
          <a:latin typeface="Arial" pitchFamily="-110" charset="0"/>
        </a:defRPr>
      </a:lvl6pPr>
      <a:lvl7pPr marL="914400" algn="ctr" rtl="0" eaLnBrk="1" fontAlgn="base" hangingPunct="1">
        <a:lnSpc>
          <a:spcPts val="3000"/>
        </a:lnSpc>
        <a:spcBef>
          <a:spcPct val="0"/>
        </a:spcBef>
        <a:spcAft>
          <a:spcPct val="0"/>
        </a:spcAft>
        <a:defRPr sz="2800" b="1">
          <a:solidFill>
            <a:schemeClr val="tx2"/>
          </a:solidFill>
          <a:latin typeface="Arial" pitchFamily="-110" charset="0"/>
        </a:defRPr>
      </a:lvl7pPr>
      <a:lvl8pPr marL="1371600" algn="ctr" rtl="0" eaLnBrk="1" fontAlgn="base" hangingPunct="1">
        <a:lnSpc>
          <a:spcPts val="3000"/>
        </a:lnSpc>
        <a:spcBef>
          <a:spcPct val="0"/>
        </a:spcBef>
        <a:spcAft>
          <a:spcPct val="0"/>
        </a:spcAft>
        <a:defRPr sz="2800" b="1">
          <a:solidFill>
            <a:schemeClr val="tx2"/>
          </a:solidFill>
          <a:latin typeface="Arial" pitchFamily="-110" charset="0"/>
        </a:defRPr>
      </a:lvl8pPr>
      <a:lvl9pPr marL="1828800" algn="ctr" rtl="0" eaLnBrk="1" fontAlgn="base" hangingPunct="1">
        <a:lnSpc>
          <a:spcPts val="3000"/>
        </a:lnSpc>
        <a:spcBef>
          <a:spcPct val="0"/>
        </a:spcBef>
        <a:spcAft>
          <a:spcPct val="0"/>
        </a:spcAft>
        <a:defRPr sz="2800" b="1">
          <a:solidFill>
            <a:schemeClr val="tx2"/>
          </a:solidFill>
          <a:latin typeface="Arial" pitchFamily="-110" charset="0"/>
        </a:defRPr>
      </a:lvl9pPr>
    </p:titleStyle>
    <p:bodyStyle>
      <a:lvl1pPr marL="342900" indent="-342900" algn="l" rtl="0" eaLnBrk="1" fontAlgn="base" hangingPunct="1">
        <a:lnSpc>
          <a:spcPct val="90000"/>
        </a:lnSpc>
        <a:spcBef>
          <a:spcPct val="25000"/>
        </a:spcBef>
        <a:spcAft>
          <a:spcPct val="0"/>
        </a:spcAft>
        <a:buSzPct val="125000"/>
        <a:buChar char="•"/>
        <a:defRPr sz="2000" b="1">
          <a:solidFill>
            <a:schemeClr val="tx1"/>
          </a:solidFill>
          <a:latin typeface="+mn-lt"/>
          <a:ea typeface="+mn-ea"/>
          <a:cs typeface="+mn-cs"/>
        </a:defRPr>
      </a:lvl1pPr>
      <a:lvl2pPr marL="862013" indent="-341313" algn="l" rtl="0" eaLnBrk="1" fontAlgn="base" hangingPunct="1">
        <a:lnSpc>
          <a:spcPct val="90000"/>
        </a:lnSpc>
        <a:spcBef>
          <a:spcPct val="25000"/>
        </a:spcBef>
        <a:spcAft>
          <a:spcPct val="0"/>
        </a:spcAft>
        <a:buSzPct val="100000"/>
        <a:buChar char="–"/>
        <a:defRPr b="1">
          <a:solidFill>
            <a:schemeClr val="tx1"/>
          </a:solidFill>
          <a:latin typeface="+mn-lt"/>
          <a:ea typeface="ＭＳ Ｐゴシック" pitchFamily="-110" charset="-128"/>
        </a:defRPr>
      </a:lvl2pPr>
      <a:lvl3pPr marL="1204913" indent="-228600" algn="l" rtl="0" eaLnBrk="1" fontAlgn="base" hangingPunct="1">
        <a:lnSpc>
          <a:spcPct val="90000"/>
        </a:lnSpc>
        <a:spcBef>
          <a:spcPct val="25000"/>
        </a:spcBef>
        <a:spcAft>
          <a:spcPct val="0"/>
        </a:spcAft>
        <a:buSzPct val="100000"/>
        <a:buChar char=" "/>
        <a:defRPr sz="1600" b="1">
          <a:solidFill>
            <a:schemeClr val="tx1"/>
          </a:solidFill>
          <a:latin typeface="+mn-lt"/>
          <a:ea typeface="ＭＳ Ｐゴシック" pitchFamily="-110" charset="-128"/>
        </a:defRPr>
      </a:lvl3pPr>
      <a:lvl4pPr marL="1546225" indent="-119063"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4pPr>
      <a:lvl5pPr marL="18288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5pPr>
      <a:lvl6pPr marL="22860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6pPr>
      <a:lvl7pPr marL="27432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7pPr>
      <a:lvl8pPr marL="32004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8pPr>
      <a:lvl9pPr marL="3657600" algn="l" rtl="0" eaLnBrk="1" fontAlgn="base" hangingPunct="1">
        <a:lnSpc>
          <a:spcPct val="90000"/>
        </a:lnSpc>
        <a:spcBef>
          <a:spcPct val="25000"/>
        </a:spcBef>
        <a:spcAft>
          <a:spcPct val="0"/>
        </a:spcAft>
        <a:buSzPct val="100000"/>
        <a:buChar char=" "/>
        <a:defRPr sz="1400" b="1">
          <a:solidFill>
            <a:schemeClr val="tx1"/>
          </a:solidFill>
          <a:latin typeface="+mn-lt"/>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BKorP55Aqvg"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4"/>
          <p:cNvSpPr txBox="1">
            <a:spLocks noGrp="1" noChangeArrowheads="1"/>
          </p:cNvSpPr>
          <p:nvPr>
            <p:ph type="subTitle" idx="1"/>
          </p:nvPr>
        </p:nvSpPr>
        <p:spPr>
          <a:xfrm>
            <a:off x="2513014" y="1657350"/>
            <a:ext cx="7286625" cy="3200400"/>
          </a:xfrm>
          <a:noFill/>
          <a:ln/>
        </p:spPr>
        <p:txBody>
          <a:bodyPr/>
          <a:lstStyle/>
          <a:p>
            <a:pPr>
              <a:spcAft>
                <a:spcPts val="1000"/>
              </a:spcAft>
            </a:pPr>
            <a:r>
              <a:rPr lang="en-US" sz="3600" dirty="0"/>
              <a:t>Requirements Engineering</a:t>
            </a:r>
          </a:p>
          <a:p>
            <a:pPr>
              <a:spcBef>
                <a:spcPts val="1800"/>
              </a:spcBef>
              <a:spcAft>
                <a:spcPts val="1000"/>
              </a:spcAft>
            </a:pPr>
            <a:r>
              <a:rPr lang="en-US" sz="2400" dirty="0"/>
              <a:t>Dr. Rob Seater</a:t>
            </a:r>
          </a:p>
          <a:p>
            <a:pPr>
              <a:spcBef>
                <a:spcPts val="1800"/>
              </a:spcBef>
              <a:spcAft>
                <a:spcPts val="1000"/>
              </a:spcAft>
            </a:pPr>
            <a:r>
              <a:rPr lang="en-US" sz="2400" dirty="0"/>
              <a:t>July 2021</a:t>
            </a:r>
          </a:p>
        </p:txBody>
      </p:sp>
    </p:spTree>
    <p:extLst>
      <p:ext uri="{BB962C8B-B14F-4D97-AF65-F5344CB8AC3E}">
        <p14:creationId xmlns:p14="http://schemas.microsoft.com/office/powerpoint/2010/main" val="223387905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Message</a:t>
            </a:r>
          </a:p>
        </p:txBody>
      </p:sp>
      <p:sp>
        <p:nvSpPr>
          <p:cNvPr id="4" name="Rectangle 3"/>
          <p:cNvSpPr/>
          <p:nvPr/>
        </p:nvSpPr>
        <p:spPr>
          <a:xfrm>
            <a:off x="2786423" y="1981200"/>
            <a:ext cx="6702476" cy="707886"/>
          </a:xfrm>
          <a:prstGeom prst="rect">
            <a:avLst/>
          </a:prstGeom>
        </p:spPr>
        <p:txBody>
          <a:bodyPr wrap="none">
            <a:spAutoFit/>
          </a:bodyPr>
          <a:lstStyle/>
          <a:p>
            <a:pPr algn="ctr"/>
            <a:r>
              <a:rPr lang="en-US" sz="2000" b="1" dirty="0"/>
              <a:t>Requirements aren’t hard,</a:t>
            </a:r>
          </a:p>
          <a:p>
            <a:pPr algn="ctr"/>
            <a:r>
              <a:rPr lang="en-US" sz="2000" b="1" dirty="0"/>
              <a:t>but they force you to admit that your problem is hard.</a:t>
            </a:r>
          </a:p>
        </p:txBody>
      </p:sp>
      <p:grpSp>
        <p:nvGrpSpPr>
          <p:cNvPr id="10" name="Group 9"/>
          <p:cNvGrpSpPr/>
          <p:nvPr/>
        </p:nvGrpSpPr>
        <p:grpSpPr>
          <a:xfrm>
            <a:off x="1523603" y="3454400"/>
            <a:ext cx="9446339" cy="2801937"/>
            <a:chOff x="1523603" y="3454400"/>
            <a:chExt cx="9446339" cy="2801937"/>
          </a:xfrm>
        </p:grpSpPr>
        <p:grpSp>
          <p:nvGrpSpPr>
            <p:cNvPr id="2" name="Group 1"/>
            <p:cNvGrpSpPr/>
            <p:nvPr/>
          </p:nvGrpSpPr>
          <p:grpSpPr>
            <a:xfrm>
              <a:off x="2818809" y="3454400"/>
              <a:ext cx="6787436" cy="1723549"/>
              <a:chOff x="2114674" y="3352800"/>
              <a:chExt cx="5091905" cy="1723549"/>
            </a:xfrm>
          </p:grpSpPr>
          <p:sp>
            <p:nvSpPr>
              <p:cNvPr id="6" name="Rectangle 5"/>
              <p:cNvSpPr/>
              <p:nvPr/>
            </p:nvSpPr>
            <p:spPr>
              <a:xfrm>
                <a:off x="4018959" y="3352800"/>
                <a:ext cx="1409648" cy="400110"/>
              </a:xfrm>
              <a:prstGeom prst="rect">
                <a:avLst/>
              </a:prstGeom>
            </p:spPr>
            <p:txBody>
              <a:bodyPr wrap="none">
                <a:spAutoFit/>
              </a:bodyPr>
              <a:lstStyle/>
              <a:p>
                <a:pPr algn="ctr"/>
                <a:r>
                  <a:rPr lang="en-US" sz="2000" b="1" dirty="0"/>
                  <a:t>What </a:t>
                </a:r>
                <a:r>
                  <a:rPr lang="en-US" sz="2000" b="1" i="1" u="sng" dirty="0"/>
                  <a:t>is</a:t>
                </a:r>
                <a:r>
                  <a:rPr lang="en-US" sz="2000" b="1" dirty="0"/>
                  <a:t> hard?</a:t>
                </a:r>
              </a:p>
            </p:txBody>
          </p:sp>
          <p:sp>
            <p:nvSpPr>
              <p:cNvPr id="8" name="Rectangle 7"/>
              <p:cNvSpPr/>
              <p:nvPr/>
            </p:nvSpPr>
            <p:spPr>
              <a:xfrm>
                <a:off x="2114674" y="3752910"/>
                <a:ext cx="5091905" cy="1323439"/>
              </a:xfrm>
              <a:prstGeom prst="rect">
                <a:avLst/>
              </a:prstGeom>
            </p:spPr>
            <p:txBody>
              <a:bodyPr wrap="none">
                <a:spAutoFit/>
              </a:bodyPr>
              <a:lstStyle/>
              <a:p>
                <a:pPr marL="342900" indent="-342900">
                  <a:buFont typeface="Arial" panose="020B0604020202020204" pitchFamily="34" charset="0"/>
                  <a:buChar char="•"/>
                </a:pPr>
                <a:r>
                  <a:rPr lang="en-US" sz="2000" dirty="0"/>
                  <a:t>Understanding the problem and stakeholder viewpoints</a:t>
                </a:r>
              </a:p>
              <a:p>
                <a:pPr marL="342900" indent="-342900">
                  <a:buFont typeface="Arial" panose="020B0604020202020204" pitchFamily="34" charset="0"/>
                  <a:buChar char="•"/>
                </a:pPr>
                <a:r>
                  <a:rPr lang="en-US" sz="2000" dirty="0"/>
                  <a:t>Communication with &amp; between stakeholders</a:t>
                </a:r>
              </a:p>
              <a:p>
                <a:pPr marL="342900" indent="-342900">
                  <a:buFont typeface="Arial" panose="020B0604020202020204" pitchFamily="34" charset="0"/>
                  <a:buChar char="•"/>
                </a:pPr>
                <a:r>
                  <a:rPr lang="en-US" sz="2000" dirty="0"/>
                  <a:t>Devising creative solutions</a:t>
                </a:r>
              </a:p>
              <a:p>
                <a:pPr marL="342900" indent="-342900">
                  <a:buFont typeface="Arial" panose="020B0604020202020204" pitchFamily="34" charset="0"/>
                  <a:buChar char="•"/>
                </a:pPr>
                <a:r>
                  <a:rPr lang="en-US" sz="2000" dirty="0"/>
                  <a:t>Maintaining the requirements during future revisions</a:t>
                </a:r>
              </a:p>
            </p:txBody>
          </p:sp>
        </p:grpSp>
        <p:sp>
          <p:nvSpPr>
            <p:cNvPr id="7" name="AutoShape 120"/>
            <p:cNvSpPr>
              <a:spLocks noChangeArrowheads="1"/>
            </p:cNvSpPr>
            <p:nvPr/>
          </p:nvSpPr>
          <p:spPr bwMode="auto">
            <a:xfrm>
              <a:off x="1523603" y="5860972"/>
              <a:ext cx="9446339" cy="395365"/>
            </a:xfrm>
            <a:prstGeom prst="roundRect">
              <a:avLst>
                <a:gd name="adj" fmla="val 16667"/>
              </a:avLst>
            </a:prstGeom>
            <a:solidFill>
              <a:schemeClr val="accent1">
                <a:lumMod val="20000"/>
                <a:lumOff val="80000"/>
              </a:schemeClr>
            </a:solidFill>
            <a:ln w="19050">
              <a:solidFill>
                <a:srgbClr val="00487E"/>
              </a:solidFill>
              <a:miter lim="800000"/>
              <a:headEnd type="none" w="sm" len="sm"/>
              <a:tailEnd type="none" w="sm" len="sm"/>
            </a:ln>
            <a:effectLst>
              <a:outerShdw blurRad="127000" algn="ctr" rotWithShape="0">
                <a:prstClr val="black">
                  <a:alpha val="30000"/>
                </a:prstClr>
              </a:outerShdw>
            </a:effectLst>
          </p:spPr>
          <p:txBody>
            <a:bodyPr lIns="45720" tIns="45720" rIns="45720" bIns="45720" anchor="ctr" anchorCtr="0">
              <a:noAutofit/>
            </a:bodyPr>
            <a:lstStyle/>
            <a:p>
              <a:pPr marL="0" lvl="1" algn="ctr"/>
              <a:r>
                <a:rPr lang="en-US" sz="1600" dirty="0"/>
                <a:t>Don’t use the fact that writing requirements feels hard as an excuse to not write them.</a:t>
              </a:r>
            </a:p>
          </p:txBody>
        </p:sp>
      </p:grpSp>
    </p:spTree>
    <p:extLst>
      <p:ext uri="{BB962C8B-B14F-4D97-AF65-F5344CB8AC3E}">
        <p14:creationId xmlns:p14="http://schemas.microsoft.com/office/powerpoint/2010/main" val="63601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75012" y="1981200"/>
            <a:ext cx="6258391" cy="2711301"/>
          </a:xfrm>
        </p:spPr>
        <p:txBody>
          <a:bodyPr/>
          <a:lstStyle/>
          <a:p>
            <a:pPr>
              <a:buFont typeface="Arial" panose="020B0604020202020204" pitchFamily="34" charset="0"/>
              <a:buChar char="→"/>
            </a:pPr>
            <a:r>
              <a:rPr lang="en-US" sz="2800" dirty="0"/>
              <a:t> Motivation</a:t>
            </a:r>
          </a:p>
          <a:p>
            <a:pPr>
              <a:buFont typeface="Arial" panose="020B0604020202020204" pitchFamily="34" charset="0"/>
              <a:buChar char="→"/>
            </a:pPr>
            <a:r>
              <a:rPr lang="en-US" sz="2800" dirty="0"/>
              <a:t> Definition &amp; Hierarchy</a:t>
            </a:r>
          </a:p>
          <a:p>
            <a:pPr>
              <a:buFont typeface="Arial" panose="020B0604020202020204" pitchFamily="34" charset="0"/>
              <a:buChar char="→"/>
            </a:pPr>
            <a:r>
              <a:rPr lang="en-US" sz="2800" dirty="0"/>
              <a:t> Notations &amp; Stakeholders</a:t>
            </a:r>
          </a:p>
          <a:p>
            <a:pPr>
              <a:buFont typeface="Arial" panose="020B0604020202020204" pitchFamily="34" charset="0"/>
              <a:buChar char="→"/>
            </a:pPr>
            <a:r>
              <a:rPr lang="en-US" sz="2800" dirty="0"/>
              <a:t> Pragmatics</a:t>
            </a:r>
          </a:p>
          <a:p>
            <a:pPr>
              <a:buFont typeface="Arial" panose="020B0604020202020204" pitchFamily="34" charset="0"/>
              <a:buChar char="→"/>
            </a:pPr>
            <a:r>
              <a:rPr lang="en-US" sz="2800" dirty="0"/>
              <a:t> Summary</a:t>
            </a:r>
          </a:p>
        </p:txBody>
      </p:sp>
      <p:sp>
        <p:nvSpPr>
          <p:cNvPr id="3" name="Title 2"/>
          <p:cNvSpPr>
            <a:spLocks noGrp="1"/>
          </p:cNvSpPr>
          <p:nvPr>
            <p:ph type="title"/>
          </p:nvPr>
        </p:nvSpPr>
        <p:spPr/>
        <p:txBody>
          <a:bodyPr/>
          <a:lstStyle/>
          <a:p>
            <a:r>
              <a:rPr lang="en-US" dirty="0"/>
              <a:t>Outline</a:t>
            </a:r>
          </a:p>
        </p:txBody>
      </p:sp>
      <p:sp>
        <p:nvSpPr>
          <p:cNvPr id="4" name="Right Arrow 3"/>
          <p:cNvSpPr/>
          <p:nvPr/>
        </p:nvSpPr>
        <p:spPr>
          <a:xfrm>
            <a:off x="2138254" y="2514600"/>
            <a:ext cx="1136758" cy="504709"/>
          </a:xfrm>
          <a:prstGeom prst="rightArrow">
            <a:avLst/>
          </a:prstGeom>
          <a:solidFill>
            <a:srgbClr val="C6DDAB"/>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Tree>
    <p:extLst>
      <p:ext uri="{BB962C8B-B14F-4D97-AF65-F5344CB8AC3E}">
        <p14:creationId xmlns:p14="http://schemas.microsoft.com/office/powerpoint/2010/main" val="729149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 “Requirements”</a:t>
            </a:r>
          </a:p>
        </p:txBody>
      </p:sp>
      <p:sp>
        <p:nvSpPr>
          <p:cNvPr id="14" name="Rounded Rectangle 13"/>
          <p:cNvSpPr/>
          <p:nvPr/>
        </p:nvSpPr>
        <p:spPr>
          <a:xfrm>
            <a:off x="7645720" y="1143001"/>
            <a:ext cx="4238384" cy="1074599"/>
          </a:xfrm>
          <a:prstGeom prst="roundRect">
            <a:avLst>
              <a:gd name="adj" fmla="val 10656"/>
            </a:avLst>
          </a:prstGeom>
          <a:gradFill flip="none" rotWithShape="1">
            <a:gsLst>
              <a:gs pos="0">
                <a:schemeClr val="accent5">
                  <a:lumMod val="90000"/>
                  <a:tint val="66000"/>
                  <a:satMod val="160000"/>
                </a:schemeClr>
              </a:gs>
              <a:gs pos="50000">
                <a:schemeClr val="accent5">
                  <a:lumMod val="90000"/>
                  <a:tint val="44500"/>
                  <a:satMod val="160000"/>
                </a:schemeClr>
              </a:gs>
              <a:gs pos="100000">
                <a:schemeClr val="accent5">
                  <a:lumMod val="90000"/>
                  <a:tint val="23500"/>
                  <a:satMod val="160000"/>
                </a:schemeClr>
              </a:gs>
            </a:gsLst>
            <a:lin ang="5400000" scaled="1"/>
            <a:tileRect/>
          </a:gradFill>
          <a:ln w="19050">
            <a:solidFill>
              <a:schemeClr val="accent5">
                <a:lumMod val="5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0" lvl="1" algn="ctr">
              <a:buNone/>
            </a:pPr>
            <a:r>
              <a:rPr lang="en-US" sz="2800" u="sng" dirty="0">
                <a:latin typeface="Arial Black" pitchFamily="34" charset="0"/>
              </a:rPr>
              <a:t>what</a:t>
            </a:r>
            <a:r>
              <a:rPr lang="en-US" sz="2800" b="1" dirty="0"/>
              <a:t> not </a:t>
            </a:r>
            <a:r>
              <a:rPr lang="en-US" sz="2800" u="sng" dirty="0">
                <a:latin typeface="Arial Black" pitchFamily="34" charset="0"/>
              </a:rPr>
              <a:t>how</a:t>
            </a:r>
          </a:p>
          <a:p>
            <a:pPr marL="0" lvl="1" algn="ctr">
              <a:buNone/>
            </a:pPr>
            <a:endParaRPr lang="en-US" sz="1600" b="1" dirty="0"/>
          </a:p>
          <a:p>
            <a:pPr marL="0" lvl="1" algn="ctr">
              <a:buNone/>
            </a:pPr>
            <a:endParaRPr lang="en-US" sz="1600" b="1" dirty="0"/>
          </a:p>
        </p:txBody>
      </p:sp>
      <p:grpSp>
        <p:nvGrpSpPr>
          <p:cNvPr id="15" name="Group 14"/>
          <p:cNvGrpSpPr/>
          <p:nvPr/>
        </p:nvGrpSpPr>
        <p:grpSpPr>
          <a:xfrm>
            <a:off x="609441" y="1143000"/>
            <a:ext cx="3351926" cy="2285804"/>
            <a:chOff x="-72086" y="2090606"/>
            <a:chExt cx="2514600" cy="2285804"/>
          </a:xfrm>
        </p:grpSpPr>
        <p:pic>
          <p:nvPicPr>
            <p:cNvPr id="16" name="Picture 3" descr="F:\process presentations\SES talk 2012\user_female.png"/>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1490635" y="3190230"/>
              <a:ext cx="702497" cy="943623"/>
            </a:xfrm>
            <a:prstGeom prst="rect">
              <a:avLst/>
            </a:prstGeom>
            <a:noFill/>
          </p:spPr>
        </p:pic>
        <p:sp>
          <p:nvSpPr>
            <p:cNvPr id="18" name="Oval Callout 17"/>
            <p:cNvSpPr/>
            <p:nvPr/>
          </p:nvSpPr>
          <p:spPr>
            <a:xfrm>
              <a:off x="-72086" y="2090606"/>
              <a:ext cx="2514600" cy="876604"/>
            </a:xfrm>
            <a:prstGeom prst="wedgeEllipseCallout">
              <a:avLst>
                <a:gd name="adj1" fmla="val 24038"/>
                <a:gd name="adj2" fmla="val 71856"/>
              </a:avLst>
            </a:prstGeom>
            <a:solidFill>
              <a:srgbClr val="D2DCF2"/>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9" name="Rectangle 18"/>
            <p:cNvSpPr/>
            <p:nvPr/>
          </p:nvSpPr>
          <p:spPr>
            <a:xfrm>
              <a:off x="228600" y="2299471"/>
              <a:ext cx="1964532" cy="523220"/>
            </a:xfrm>
            <a:prstGeom prst="rect">
              <a:avLst/>
            </a:prstGeom>
          </p:spPr>
          <p:txBody>
            <a:bodyPr wrap="square" lIns="45720" rIns="45720">
              <a:spAutoFit/>
            </a:bodyPr>
            <a:lstStyle/>
            <a:p>
              <a:pPr algn="ctr"/>
              <a:r>
                <a:rPr lang="en-US" sz="1400" b="1" dirty="0"/>
                <a:t>The system should be easy to understand for new users</a:t>
              </a:r>
            </a:p>
          </p:txBody>
        </p:sp>
        <p:sp>
          <p:nvSpPr>
            <p:cNvPr id="20" name="Rectangle 19"/>
            <p:cNvSpPr/>
            <p:nvPr/>
          </p:nvSpPr>
          <p:spPr>
            <a:xfrm>
              <a:off x="1508145" y="4114800"/>
              <a:ext cx="611144" cy="261610"/>
            </a:xfrm>
            <a:prstGeom prst="rect">
              <a:avLst/>
            </a:prstGeom>
          </p:spPr>
          <p:txBody>
            <a:bodyPr wrap="none">
              <a:spAutoFit/>
            </a:bodyPr>
            <a:lstStyle/>
            <a:p>
              <a:pPr algn="ctr"/>
              <a:r>
                <a:rPr lang="en-US" sz="1100" dirty="0">
                  <a:latin typeface="Arial Black" pitchFamily="34" charset="0"/>
                </a:rPr>
                <a:t>Sponsor</a:t>
              </a:r>
            </a:p>
          </p:txBody>
        </p:sp>
      </p:grpSp>
      <p:grpSp>
        <p:nvGrpSpPr>
          <p:cNvPr id="21" name="Group 20"/>
          <p:cNvGrpSpPr/>
          <p:nvPr/>
        </p:nvGrpSpPr>
        <p:grpSpPr>
          <a:xfrm>
            <a:off x="7727222" y="3542702"/>
            <a:ext cx="4156870" cy="2019899"/>
            <a:chOff x="5796934" y="3542701"/>
            <a:chExt cx="3118467" cy="2019899"/>
          </a:xfrm>
        </p:grpSpPr>
        <p:pic>
          <p:nvPicPr>
            <p:cNvPr id="22" name="Picture 2" descr="F:\process presentations\SES talk 2012\user_male.png"/>
            <p:cNvPicPr>
              <a:picLocks noChangeAspect="1" noChangeArrowheads="1"/>
            </p:cNvPicPr>
            <p:nvPr/>
          </p:nvPicPr>
          <p:blipFill>
            <a:blip r:embed="rId4" cstate="print">
              <a:duotone>
                <a:prstClr val="black"/>
                <a:schemeClr val="accent3">
                  <a:tint val="45000"/>
                  <a:satMod val="400000"/>
                </a:schemeClr>
              </a:duotone>
            </a:blip>
            <a:srcRect/>
            <a:stretch>
              <a:fillRect/>
            </a:stretch>
          </p:blipFill>
          <p:spPr bwMode="auto">
            <a:xfrm>
              <a:off x="5845731" y="4365695"/>
              <a:ext cx="797267" cy="943623"/>
            </a:xfrm>
            <a:prstGeom prst="rect">
              <a:avLst/>
            </a:prstGeom>
            <a:noFill/>
          </p:spPr>
        </p:pic>
        <p:sp>
          <p:nvSpPr>
            <p:cNvPr id="23" name="Oval Callout 22"/>
            <p:cNvSpPr/>
            <p:nvPr/>
          </p:nvSpPr>
          <p:spPr>
            <a:xfrm>
              <a:off x="6262007" y="3542701"/>
              <a:ext cx="2653394" cy="822994"/>
            </a:xfrm>
            <a:prstGeom prst="wedgeEllipseCallout">
              <a:avLst>
                <a:gd name="adj1" fmla="val -41219"/>
                <a:gd name="adj2" fmla="val 76258"/>
              </a:avLst>
            </a:prstGeom>
            <a:solidFill>
              <a:schemeClr val="bg1">
                <a:lumMod val="85000"/>
              </a:schemeClr>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6" name="Rectangle 25"/>
            <p:cNvSpPr/>
            <p:nvPr/>
          </p:nvSpPr>
          <p:spPr>
            <a:xfrm>
              <a:off x="6656764" y="3770052"/>
              <a:ext cx="1917244" cy="430887"/>
            </a:xfrm>
            <a:prstGeom prst="rect">
              <a:avLst/>
            </a:prstGeom>
          </p:spPr>
          <p:txBody>
            <a:bodyPr wrap="square">
              <a:spAutoFit/>
            </a:bodyPr>
            <a:lstStyle/>
            <a:p>
              <a:pPr>
                <a:defRPr/>
              </a:pPr>
              <a:r>
                <a:rPr lang="en-US" sz="1100" b="1" dirty="0">
                  <a:latin typeface="Courier New" pitchFamily="49" charset="0"/>
                  <a:cs typeface="Courier New" pitchFamily="49" charset="0"/>
                </a:rPr>
                <a:t>if (performance(x) =&lt; 0.85)</a:t>
              </a:r>
            </a:p>
            <a:p>
              <a:pPr>
                <a:defRPr/>
              </a:pPr>
              <a:r>
                <a:rPr lang="en-US" sz="1100" b="1" dirty="0" err="1">
                  <a:latin typeface="Courier New" pitchFamily="49" charset="0"/>
                  <a:cs typeface="Courier New" pitchFamily="49" charset="0"/>
                </a:rPr>
                <a:t>label.setForeground</a:t>
              </a:r>
              <a:r>
                <a:rPr lang="en-US" sz="1100" b="1" dirty="0">
                  <a:latin typeface="Courier New" pitchFamily="49" charset="0"/>
                  <a:cs typeface="Courier New" pitchFamily="49" charset="0"/>
                </a:rPr>
                <a:t>(801010);</a:t>
              </a:r>
            </a:p>
          </p:txBody>
        </p:sp>
        <p:sp>
          <p:nvSpPr>
            <p:cNvPr id="28" name="Rectangle 27"/>
            <p:cNvSpPr/>
            <p:nvPr/>
          </p:nvSpPr>
          <p:spPr>
            <a:xfrm>
              <a:off x="5796934" y="5300990"/>
              <a:ext cx="851657" cy="261610"/>
            </a:xfrm>
            <a:prstGeom prst="rect">
              <a:avLst/>
            </a:prstGeom>
          </p:spPr>
          <p:txBody>
            <a:bodyPr wrap="none">
              <a:spAutoFit/>
            </a:bodyPr>
            <a:lstStyle/>
            <a:p>
              <a:pPr algn="ctr"/>
              <a:r>
                <a:rPr lang="en-US" sz="1100" dirty="0">
                  <a:latin typeface="Arial Black" pitchFamily="34" charset="0"/>
                </a:rPr>
                <a:t>Programmer</a:t>
              </a:r>
            </a:p>
          </p:txBody>
        </p:sp>
      </p:grpSp>
    </p:spTree>
    <p:extLst>
      <p:ext uri="{BB962C8B-B14F-4D97-AF65-F5344CB8AC3E}">
        <p14:creationId xmlns:p14="http://schemas.microsoft.com/office/powerpoint/2010/main" val="1375243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 “Requirements”</a:t>
            </a:r>
          </a:p>
        </p:txBody>
      </p:sp>
      <p:sp>
        <p:nvSpPr>
          <p:cNvPr id="14" name="Rounded Rectangle 13"/>
          <p:cNvSpPr/>
          <p:nvPr/>
        </p:nvSpPr>
        <p:spPr>
          <a:xfrm>
            <a:off x="7645720" y="1143000"/>
            <a:ext cx="4238384" cy="1123712"/>
          </a:xfrm>
          <a:prstGeom prst="roundRect">
            <a:avLst>
              <a:gd name="adj" fmla="val 10656"/>
            </a:avLst>
          </a:prstGeom>
          <a:gradFill flip="none" rotWithShape="1">
            <a:gsLst>
              <a:gs pos="0">
                <a:schemeClr val="accent5">
                  <a:lumMod val="90000"/>
                  <a:tint val="66000"/>
                  <a:satMod val="160000"/>
                </a:schemeClr>
              </a:gs>
              <a:gs pos="50000">
                <a:schemeClr val="accent5">
                  <a:lumMod val="90000"/>
                  <a:tint val="44500"/>
                  <a:satMod val="160000"/>
                </a:schemeClr>
              </a:gs>
              <a:gs pos="100000">
                <a:schemeClr val="accent5">
                  <a:lumMod val="90000"/>
                  <a:tint val="23500"/>
                  <a:satMod val="160000"/>
                </a:schemeClr>
              </a:gs>
            </a:gsLst>
            <a:lin ang="5400000" scaled="1"/>
            <a:tileRect/>
          </a:gradFill>
          <a:ln w="19050">
            <a:solidFill>
              <a:schemeClr val="accent5">
                <a:lumMod val="5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0" lvl="1" algn="ctr">
              <a:buNone/>
            </a:pPr>
            <a:r>
              <a:rPr lang="en-US" sz="2800" u="sng" dirty="0">
                <a:latin typeface="Arial Black" pitchFamily="34" charset="0"/>
              </a:rPr>
              <a:t>what</a:t>
            </a:r>
            <a:r>
              <a:rPr lang="en-US" sz="2800" b="1" dirty="0"/>
              <a:t> not </a:t>
            </a:r>
            <a:r>
              <a:rPr lang="en-US" sz="2800" u="sng" dirty="0">
                <a:latin typeface="Arial Black" pitchFamily="34" charset="0"/>
              </a:rPr>
              <a:t>how</a:t>
            </a:r>
          </a:p>
          <a:p>
            <a:pPr marL="0" lvl="1" algn="ctr">
              <a:buNone/>
            </a:pPr>
            <a:r>
              <a:rPr lang="en-US" sz="1600" b="1" dirty="0"/>
              <a:t>(but one person’s </a:t>
            </a:r>
            <a:r>
              <a:rPr lang="en-US" sz="1600" b="1" i="1" dirty="0"/>
              <a:t>what</a:t>
            </a:r>
            <a:endParaRPr lang="en-US" sz="1600" b="1" dirty="0"/>
          </a:p>
          <a:p>
            <a:pPr marL="0" lvl="1" algn="ctr">
              <a:buNone/>
            </a:pPr>
            <a:r>
              <a:rPr lang="en-US" sz="1600" b="1" dirty="0"/>
              <a:t>is another person’s </a:t>
            </a:r>
            <a:r>
              <a:rPr lang="en-US" sz="1600" b="1" i="1" dirty="0"/>
              <a:t>how</a:t>
            </a:r>
            <a:r>
              <a:rPr lang="en-US" sz="1600" b="1" dirty="0"/>
              <a:t>)</a:t>
            </a:r>
          </a:p>
        </p:txBody>
      </p:sp>
      <p:sp>
        <p:nvSpPr>
          <p:cNvPr id="28" name="AutoShape 120"/>
          <p:cNvSpPr>
            <a:spLocks noChangeArrowheads="1"/>
          </p:cNvSpPr>
          <p:nvPr/>
        </p:nvSpPr>
        <p:spPr bwMode="auto">
          <a:xfrm>
            <a:off x="304721" y="5638800"/>
            <a:ext cx="11579384" cy="617538"/>
          </a:xfrm>
          <a:prstGeom prst="roundRect">
            <a:avLst>
              <a:gd name="adj" fmla="val 16667"/>
            </a:avLst>
          </a:prstGeom>
          <a:solidFill>
            <a:schemeClr val="accent1">
              <a:lumMod val="20000"/>
              <a:lumOff val="80000"/>
            </a:schemeClr>
          </a:solidFill>
          <a:ln w="19050">
            <a:solidFill>
              <a:srgbClr val="00487E"/>
            </a:solidFill>
            <a:miter lim="800000"/>
            <a:headEnd type="none" w="sm" len="sm"/>
            <a:tailEnd type="none" w="sm" len="sm"/>
          </a:ln>
          <a:effectLst>
            <a:outerShdw blurRad="127000" algn="ctr" rotWithShape="0">
              <a:prstClr val="black">
                <a:alpha val="30000"/>
              </a:prstClr>
            </a:outerShdw>
          </a:effectLst>
        </p:spPr>
        <p:txBody>
          <a:bodyPr lIns="45720" tIns="45720" rIns="45720" bIns="45720" anchor="ctr" anchorCtr="0">
            <a:noAutofit/>
          </a:bodyPr>
          <a:lstStyle/>
          <a:p>
            <a:pPr marL="0" lvl="1" algn="ctr">
              <a:buNone/>
            </a:pPr>
            <a:r>
              <a:rPr lang="en-US" sz="1600" b="1" dirty="0"/>
              <a:t>Goal = clear, thorough, systematic, useful medium of communication</a:t>
            </a:r>
          </a:p>
          <a:p>
            <a:pPr marL="0" lvl="1" algn="ctr">
              <a:buNone/>
            </a:pPr>
            <a:endParaRPr lang="en-US" sz="1600" b="1" dirty="0"/>
          </a:p>
        </p:txBody>
      </p:sp>
      <p:grpSp>
        <p:nvGrpSpPr>
          <p:cNvPr id="33" name="Group 32"/>
          <p:cNvGrpSpPr/>
          <p:nvPr/>
        </p:nvGrpSpPr>
        <p:grpSpPr>
          <a:xfrm>
            <a:off x="609441" y="1143000"/>
            <a:ext cx="3351926" cy="2285804"/>
            <a:chOff x="-72086" y="2090606"/>
            <a:chExt cx="2514600" cy="2285804"/>
          </a:xfrm>
        </p:grpSpPr>
        <p:pic>
          <p:nvPicPr>
            <p:cNvPr id="34" name="Picture 3" descr="F:\process presentations\SES talk 2012\user_female.png"/>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1490635" y="3190230"/>
              <a:ext cx="702497" cy="943623"/>
            </a:xfrm>
            <a:prstGeom prst="rect">
              <a:avLst/>
            </a:prstGeom>
            <a:noFill/>
          </p:spPr>
        </p:pic>
        <p:sp>
          <p:nvSpPr>
            <p:cNvPr id="35" name="Oval Callout 34"/>
            <p:cNvSpPr/>
            <p:nvPr/>
          </p:nvSpPr>
          <p:spPr>
            <a:xfrm>
              <a:off x="-72086" y="2090606"/>
              <a:ext cx="2514600" cy="876604"/>
            </a:xfrm>
            <a:prstGeom prst="wedgeEllipseCallout">
              <a:avLst>
                <a:gd name="adj1" fmla="val 24038"/>
                <a:gd name="adj2" fmla="val 71856"/>
              </a:avLst>
            </a:prstGeom>
            <a:solidFill>
              <a:srgbClr val="D2DCF2"/>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36" name="Rectangle 35"/>
            <p:cNvSpPr/>
            <p:nvPr/>
          </p:nvSpPr>
          <p:spPr>
            <a:xfrm>
              <a:off x="228600" y="2299471"/>
              <a:ext cx="1964532" cy="523220"/>
            </a:xfrm>
            <a:prstGeom prst="rect">
              <a:avLst/>
            </a:prstGeom>
          </p:spPr>
          <p:txBody>
            <a:bodyPr wrap="square" lIns="45720" rIns="45720">
              <a:spAutoFit/>
            </a:bodyPr>
            <a:lstStyle/>
            <a:p>
              <a:pPr algn="ctr"/>
              <a:r>
                <a:rPr lang="en-US" sz="1400" b="1" dirty="0"/>
                <a:t>The system should be easy to understand for new users</a:t>
              </a:r>
            </a:p>
          </p:txBody>
        </p:sp>
        <p:sp>
          <p:nvSpPr>
            <p:cNvPr id="37" name="Rectangle 36"/>
            <p:cNvSpPr/>
            <p:nvPr/>
          </p:nvSpPr>
          <p:spPr>
            <a:xfrm>
              <a:off x="1508145" y="4114800"/>
              <a:ext cx="611144" cy="261610"/>
            </a:xfrm>
            <a:prstGeom prst="rect">
              <a:avLst/>
            </a:prstGeom>
          </p:spPr>
          <p:txBody>
            <a:bodyPr wrap="none">
              <a:spAutoFit/>
            </a:bodyPr>
            <a:lstStyle/>
            <a:p>
              <a:pPr algn="ctr"/>
              <a:r>
                <a:rPr lang="en-US" sz="1100" dirty="0">
                  <a:latin typeface="Arial Black" pitchFamily="34" charset="0"/>
                </a:rPr>
                <a:t>Sponsor</a:t>
              </a:r>
            </a:p>
          </p:txBody>
        </p:sp>
      </p:grpSp>
      <p:grpSp>
        <p:nvGrpSpPr>
          <p:cNvPr id="38" name="Group 37"/>
          <p:cNvGrpSpPr/>
          <p:nvPr/>
        </p:nvGrpSpPr>
        <p:grpSpPr>
          <a:xfrm>
            <a:off x="3854311" y="1528590"/>
            <a:ext cx="3555074" cy="2471410"/>
            <a:chOff x="2514600" y="1295400"/>
            <a:chExt cx="2667000" cy="2471410"/>
          </a:xfrm>
        </p:grpSpPr>
        <p:pic>
          <p:nvPicPr>
            <p:cNvPr id="39" name="Picture 2" descr="F:\process presentations\SES talk 2012\user_male.png"/>
            <p:cNvPicPr>
              <a:picLocks noChangeAspect="1" noChangeArrowheads="1"/>
            </p:cNvPicPr>
            <p:nvPr/>
          </p:nvPicPr>
          <p:blipFill>
            <a:blip r:embed="rId4" cstate="print">
              <a:duotone>
                <a:prstClr val="black"/>
                <a:srgbClr val="FF9900">
                  <a:tint val="45000"/>
                  <a:satMod val="400000"/>
                </a:srgbClr>
              </a:duotone>
            </a:blip>
            <a:srcRect/>
            <a:stretch>
              <a:fillRect/>
            </a:stretch>
          </p:blipFill>
          <p:spPr bwMode="auto">
            <a:xfrm>
              <a:off x="3021003" y="2559182"/>
              <a:ext cx="747808" cy="943623"/>
            </a:xfrm>
            <a:prstGeom prst="rect">
              <a:avLst/>
            </a:prstGeom>
            <a:noFill/>
          </p:spPr>
        </p:pic>
        <p:sp>
          <p:nvSpPr>
            <p:cNvPr id="40" name="Oval Callout 39"/>
            <p:cNvSpPr/>
            <p:nvPr/>
          </p:nvSpPr>
          <p:spPr>
            <a:xfrm>
              <a:off x="2514600" y="1295400"/>
              <a:ext cx="2667000" cy="914400"/>
            </a:xfrm>
            <a:prstGeom prst="wedgeEllipseCallout">
              <a:avLst>
                <a:gd name="adj1" fmla="val -17853"/>
                <a:gd name="adj2" fmla="val 79249"/>
              </a:avLst>
            </a:prstGeom>
            <a:solidFill>
              <a:srgbClr val="F2D4AC"/>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41" name="Rectangle 40"/>
            <p:cNvSpPr/>
            <p:nvPr/>
          </p:nvSpPr>
          <p:spPr>
            <a:xfrm>
              <a:off x="2667000" y="1522722"/>
              <a:ext cx="2472273" cy="523220"/>
            </a:xfrm>
            <a:prstGeom prst="rect">
              <a:avLst/>
            </a:prstGeom>
          </p:spPr>
          <p:txBody>
            <a:bodyPr wrap="square" lIns="45720" rIns="45720">
              <a:spAutoFit/>
            </a:bodyPr>
            <a:lstStyle/>
            <a:p>
              <a:pPr algn="ctr"/>
              <a:r>
                <a:rPr lang="en-US" sz="1400" b="1" dirty="0"/>
                <a:t>The display conventions should be consistent with existing systems</a:t>
              </a:r>
            </a:p>
          </p:txBody>
        </p:sp>
        <p:sp>
          <p:nvSpPr>
            <p:cNvPr id="42" name="Rectangle 41"/>
            <p:cNvSpPr/>
            <p:nvPr/>
          </p:nvSpPr>
          <p:spPr>
            <a:xfrm>
              <a:off x="3039063" y="3505200"/>
              <a:ext cx="662854" cy="261610"/>
            </a:xfrm>
            <a:prstGeom prst="rect">
              <a:avLst/>
            </a:prstGeom>
          </p:spPr>
          <p:txBody>
            <a:bodyPr wrap="none">
              <a:spAutoFit/>
            </a:bodyPr>
            <a:lstStyle/>
            <a:p>
              <a:pPr algn="ctr"/>
              <a:r>
                <a:rPr lang="en-US" sz="1100" dirty="0">
                  <a:latin typeface="Arial Black" pitchFamily="34" charset="0"/>
                </a:rPr>
                <a:t>HSI Lead</a:t>
              </a:r>
            </a:p>
          </p:txBody>
        </p:sp>
      </p:grpSp>
      <p:grpSp>
        <p:nvGrpSpPr>
          <p:cNvPr id="43" name="Group 42"/>
          <p:cNvGrpSpPr/>
          <p:nvPr/>
        </p:nvGrpSpPr>
        <p:grpSpPr>
          <a:xfrm>
            <a:off x="6270370" y="2438400"/>
            <a:ext cx="4472462" cy="2014210"/>
            <a:chOff x="4475412" y="2438400"/>
            <a:chExt cx="3355224" cy="2014210"/>
          </a:xfrm>
        </p:grpSpPr>
        <p:pic>
          <p:nvPicPr>
            <p:cNvPr id="44" name="Picture 3" descr="F:\process presentations\SES talk 2012\user_female.png"/>
            <p:cNvPicPr>
              <a:picLocks noChangeAspect="1" noChangeArrowheads="1"/>
            </p:cNvPicPr>
            <p:nvPr/>
          </p:nvPicPr>
          <p:blipFill>
            <a:blip r:embed="rId3" cstate="print">
              <a:duotone>
                <a:schemeClr val="accent2">
                  <a:shade val="45000"/>
                  <a:satMod val="135000"/>
                </a:schemeClr>
                <a:prstClr val="white"/>
              </a:duotone>
            </a:blip>
            <a:srcRect/>
            <a:stretch>
              <a:fillRect/>
            </a:stretch>
          </p:blipFill>
          <p:spPr bwMode="auto">
            <a:xfrm>
              <a:off x="4580706" y="3244984"/>
              <a:ext cx="730806" cy="943623"/>
            </a:xfrm>
            <a:prstGeom prst="rect">
              <a:avLst/>
            </a:prstGeom>
            <a:noFill/>
          </p:spPr>
        </p:pic>
        <p:sp>
          <p:nvSpPr>
            <p:cNvPr id="45" name="Oval Callout 44"/>
            <p:cNvSpPr/>
            <p:nvPr/>
          </p:nvSpPr>
          <p:spPr>
            <a:xfrm>
              <a:off x="5064592" y="2438400"/>
              <a:ext cx="2766044" cy="884647"/>
            </a:xfrm>
            <a:prstGeom prst="wedgeEllipseCallout">
              <a:avLst>
                <a:gd name="adj1" fmla="val -46008"/>
                <a:gd name="adj2" fmla="val 51591"/>
              </a:avLst>
            </a:prstGeom>
            <a:solidFill>
              <a:srgbClr val="C5F1C7"/>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46" name="Rectangle 45"/>
            <p:cNvSpPr/>
            <p:nvPr/>
          </p:nvSpPr>
          <p:spPr>
            <a:xfrm>
              <a:off x="5105400" y="2547875"/>
              <a:ext cx="2684429" cy="738664"/>
            </a:xfrm>
            <a:prstGeom prst="rect">
              <a:avLst/>
            </a:prstGeom>
          </p:spPr>
          <p:txBody>
            <a:bodyPr wrap="square" lIns="45720" rIns="45720">
              <a:spAutoFit/>
            </a:bodyPr>
            <a:lstStyle/>
            <a:p>
              <a:pPr algn="ctr"/>
              <a:r>
                <a:rPr lang="en-US" sz="1400" b="1" dirty="0"/>
                <a:t>Red should always be </a:t>
              </a:r>
              <a:br>
                <a:rPr lang="en-US" sz="1400" b="1" dirty="0"/>
              </a:br>
              <a:r>
                <a:rPr lang="en-US" sz="1400" b="1" dirty="0"/>
                <a:t>used to indicate performance</a:t>
              </a:r>
            </a:p>
            <a:p>
              <a:pPr algn="ctr"/>
              <a:r>
                <a:rPr lang="en-US" sz="1400" b="1" dirty="0"/>
                <a:t>worse than 85%</a:t>
              </a:r>
            </a:p>
          </p:txBody>
        </p:sp>
        <p:sp>
          <p:nvSpPr>
            <p:cNvPr id="47" name="Rectangle 46"/>
            <p:cNvSpPr/>
            <p:nvPr/>
          </p:nvSpPr>
          <p:spPr>
            <a:xfrm>
              <a:off x="4475412" y="4191000"/>
              <a:ext cx="902164" cy="261610"/>
            </a:xfrm>
            <a:prstGeom prst="rect">
              <a:avLst/>
            </a:prstGeom>
          </p:spPr>
          <p:txBody>
            <a:bodyPr wrap="none">
              <a:spAutoFit/>
            </a:bodyPr>
            <a:lstStyle/>
            <a:p>
              <a:pPr algn="ctr"/>
              <a:r>
                <a:rPr lang="en-US" sz="1100" dirty="0">
                  <a:latin typeface="Arial Black" pitchFamily="34" charset="0"/>
                </a:rPr>
                <a:t>GUI Designer</a:t>
              </a:r>
            </a:p>
          </p:txBody>
        </p:sp>
      </p:grpSp>
      <p:grpSp>
        <p:nvGrpSpPr>
          <p:cNvPr id="48" name="Group 47"/>
          <p:cNvGrpSpPr/>
          <p:nvPr/>
        </p:nvGrpSpPr>
        <p:grpSpPr>
          <a:xfrm>
            <a:off x="7727222" y="3542702"/>
            <a:ext cx="4156870" cy="2019899"/>
            <a:chOff x="5796934" y="3542701"/>
            <a:chExt cx="3118467" cy="2019899"/>
          </a:xfrm>
        </p:grpSpPr>
        <p:pic>
          <p:nvPicPr>
            <p:cNvPr id="49" name="Picture 2" descr="F:\process presentations\SES talk 2012\user_male.png"/>
            <p:cNvPicPr>
              <a:picLocks noChangeAspect="1" noChangeArrowheads="1"/>
            </p:cNvPicPr>
            <p:nvPr/>
          </p:nvPicPr>
          <p:blipFill>
            <a:blip r:embed="rId4" cstate="print">
              <a:duotone>
                <a:prstClr val="black"/>
                <a:schemeClr val="accent3">
                  <a:tint val="45000"/>
                  <a:satMod val="400000"/>
                </a:schemeClr>
              </a:duotone>
            </a:blip>
            <a:srcRect/>
            <a:stretch>
              <a:fillRect/>
            </a:stretch>
          </p:blipFill>
          <p:spPr bwMode="auto">
            <a:xfrm>
              <a:off x="5845731" y="4365695"/>
              <a:ext cx="797267" cy="943623"/>
            </a:xfrm>
            <a:prstGeom prst="rect">
              <a:avLst/>
            </a:prstGeom>
            <a:noFill/>
          </p:spPr>
        </p:pic>
        <p:sp>
          <p:nvSpPr>
            <p:cNvPr id="50" name="Oval Callout 49"/>
            <p:cNvSpPr/>
            <p:nvPr/>
          </p:nvSpPr>
          <p:spPr>
            <a:xfrm>
              <a:off x="6262007" y="3542701"/>
              <a:ext cx="2653394" cy="822994"/>
            </a:xfrm>
            <a:prstGeom prst="wedgeEllipseCallout">
              <a:avLst>
                <a:gd name="adj1" fmla="val -41219"/>
                <a:gd name="adj2" fmla="val 76258"/>
              </a:avLst>
            </a:prstGeom>
            <a:solidFill>
              <a:schemeClr val="bg1">
                <a:lumMod val="85000"/>
              </a:schemeClr>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51" name="Rectangle 50"/>
            <p:cNvSpPr/>
            <p:nvPr/>
          </p:nvSpPr>
          <p:spPr>
            <a:xfrm>
              <a:off x="6656764" y="3770052"/>
              <a:ext cx="1917244" cy="430887"/>
            </a:xfrm>
            <a:prstGeom prst="rect">
              <a:avLst/>
            </a:prstGeom>
          </p:spPr>
          <p:txBody>
            <a:bodyPr wrap="square">
              <a:spAutoFit/>
            </a:bodyPr>
            <a:lstStyle/>
            <a:p>
              <a:pPr>
                <a:defRPr/>
              </a:pPr>
              <a:r>
                <a:rPr lang="en-US" sz="1100" b="1" dirty="0">
                  <a:latin typeface="Courier New" pitchFamily="49" charset="0"/>
                  <a:cs typeface="Courier New" pitchFamily="49" charset="0"/>
                </a:rPr>
                <a:t>if (performance(x) =&lt; 0.85)</a:t>
              </a:r>
            </a:p>
            <a:p>
              <a:pPr>
                <a:defRPr/>
              </a:pPr>
              <a:r>
                <a:rPr lang="en-US" sz="1100" b="1" dirty="0" err="1">
                  <a:latin typeface="Courier New" pitchFamily="49" charset="0"/>
                  <a:cs typeface="Courier New" pitchFamily="49" charset="0"/>
                </a:rPr>
                <a:t>label.setForeground</a:t>
              </a:r>
              <a:r>
                <a:rPr lang="en-US" sz="1100" b="1" dirty="0">
                  <a:latin typeface="Courier New" pitchFamily="49" charset="0"/>
                  <a:cs typeface="Courier New" pitchFamily="49" charset="0"/>
                </a:rPr>
                <a:t>(801010);</a:t>
              </a:r>
            </a:p>
          </p:txBody>
        </p:sp>
        <p:sp>
          <p:nvSpPr>
            <p:cNvPr id="52" name="Rectangle 51"/>
            <p:cNvSpPr/>
            <p:nvPr/>
          </p:nvSpPr>
          <p:spPr>
            <a:xfrm>
              <a:off x="5796934" y="5300990"/>
              <a:ext cx="851657" cy="261610"/>
            </a:xfrm>
            <a:prstGeom prst="rect">
              <a:avLst/>
            </a:prstGeom>
          </p:spPr>
          <p:txBody>
            <a:bodyPr wrap="none">
              <a:spAutoFit/>
            </a:bodyPr>
            <a:lstStyle/>
            <a:p>
              <a:pPr algn="ctr"/>
              <a:r>
                <a:rPr lang="en-US" sz="1100" dirty="0">
                  <a:latin typeface="Arial Black" pitchFamily="34" charset="0"/>
                </a:rPr>
                <a:t>Programmer</a:t>
              </a:r>
            </a:p>
          </p:txBody>
        </p:sp>
      </p:grpSp>
    </p:spTree>
    <p:extLst>
      <p:ext uri="{BB962C8B-B14F-4D97-AF65-F5344CB8AC3E}">
        <p14:creationId xmlns:p14="http://schemas.microsoft.com/office/powerpoint/2010/main" val="4248653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 “Requirements”</a:t>
            </a:r>
          </a:p>
        </p:txBody>
      </p:sp>
      <p:sp>
        <p:nvSpPr>
          <p:cNvPr id="12" name="Rectangle 11"/>
          <p:cNvSpPr/>
          <p:nvPr/>
        </p:nvSpPr>
        <p:spPr>
          <a:xfrm>
            <a:off x="304720" y="4114801"/>
            <a:ext cx="4977104" cy="1569660"/>
          </a:xfrm>
          <a:prstGeom prst="rect">
            <a:avLst/>
          </a:prstGeom>
        </p:spPr>
        <p:txBody>
          <a:bodyPr wrap="square">
            <a:spAutoFit/>
          </a:bodyPr>
          <a:lstStyle/>
          <a:p>
            <a:pPr marL="0" lvl="1" algn="ctr">
              <a:buNone/>
            </a:pPr>
            <a:r>
              <a:rPr lang="en-US" b="1" dirty="0"/>
              <a:t>Requirements are the communication link between </a:t>
            </a:r>
            <a:r>
              <a:rPr lang="en-US" b="1" i="1" dirty="0">
                <a:solidFill>
                  <a:schemeClr val="accent1">
                    <a:lumMod val="75000"/>
                  </a:schemeClr>
                </a:solidFill>
              </a:rPr>
              <a:t>informal</a:t>
            </a:r>
            <a:r>
              <a:rPr lang="en-US" b="1" i="1" dirty="0"/>
              <a:t> </a:t>
            </a:r>
            <a:r>
              <a:rPr lang="en-US" b="1" dirty="0"/>
              <a:t>desires (what)</a:t>
            </a:r>
          </a:p>
          <a:p>
            <a:pPr marL="0" lvl="1" algn="ctr">
              <a:buNone/>
            </a:pPr>
            <a:r>
              <a:rPr lang="en-US" b="1" dirty="0"/>
              <a:t>and </a:t>
            </a:r>
            <a:r>
              <a:rPr lang="en-US" b="1" i="1" dirty="0">
                <a:solidFill>
                  <a:schemeClr val="accent1">
                    <a:lumMod val="75000"/>
                  </a:schemeClr>
                </a:solidFill>
              </a:rPr>
              <a:t>formal</a:t>
            </a:r>
            <a:r>
              <a:rPr lang="en-US" b="1" i="1" dirty="0"/>
              <a:t> </a:t>
            </a:r>
            <a:r>
              <a:rPr lang="en-US" b="1" dirty="0"/>
              <a:t>specifications (how)</a:t>
            </a:r>
          </a:p>
        </p:txBody>
      </p:sp>
      <p:sp>
        <p:nvSpPr>
          <p:cNvPr id="14" name="Rounded Rectangle 13"/>
          <p:cNvSpPr/>
          <p:nvPr/>
        </p:nvSpPr>
        <p:spPr>
          <a:xfrm>
            <a:off x="7645720" y="1143000"/>
            <a:ext cx="4238384" cy="1123712"/>
          </a:xfrm>
          <a:prstGeom prst="roundRect">
            <a:avLst>
              <a:gd name="adj" fmla="val 10656"/>
            </a:avLst>
          </a:prstGeom>
          <a:gradFill flip="none" rotWithShape="1">
            <a:gsLst>
              <a:gs pos="0">
                <a:schemeClr val="accent5">
                  <a:lumMod val="90000"/>
                  <a:tint val="66000"/>
                  <a:satMod val="160000"/>
                </a:schemeClr>
              </a:gs>
              <a:gs pos="50000">
                <a:schemeClr val="accent5">
                  <a:lumMod val="90000"/>
                  <a:tint val="44500"/>
                  <a:satMod val="160000"/>
                </a:schemeClr>
              </a:gs>
              <a:gs pos="100000">
                <a:schemeClr val="accent5">
                  <a:lumMod val="90000"/>
                  <a:tint val="23500"/>
                  <a:satMod val="160000"/>
                </a:schemeClr>
              </a:gs>
            </a:gsLst>
            <a:lin ang="5400000" scaled="1"/>
            <a:tileRect/>
          </a:gradFill>
          <a:ln w="19050">
            <a:solidFill>
              <a:schemeClr val="accent5">
                <a:lumMod val="5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0" lvl="1" algn="ctr">
              <a:buNone/>
            </a:pPr>
            <a:r>
              <a:rPr lang="en-US" sz="2800" u="sng" dirty="0">
                <a:latin typeface="Arial Black" pitchFamily="34" charset="0"/>
              </a:rPr>
              <a:t>what</a:t>
            </a:r>
            <a:r>
              <a:rPr lang="en-US" sz="2800" b="1" dirty="0"/>
              <a:t> not </a:t>
            </a:r>
            <a:r>
              <a:rPr lang="en-US" sz="2800" u="sng" dirty="0">
                <a:latin typeface="Arial Black" pitchFamily="34" charset="0"/>
              </a:rPr>
              <a:t>how</a:t>
            </a:r>
          </a:p>
          <a:p>
            <a:pPr marL="0" lvl="1" algn="ctr">
              <a:buNone/>
            </a:pPr>
            <a:r>
              <a:rPr lang="en-US" sz="1600" b="1" dirty="0"/>
              <a:t>(but one person’s </a:t>
            </a:r>
            <a:r>
              <a:rPr lang="en-US" sz="1600" b="1" i="1" dirty="0"/>
              <a:t>what</a:t>
            </a:r>
            <a:endParaRPr lang="en-US" sz="1600" b="1" dirty="0"/>
          </a:p>
          <a:p>
            <a:pPr marL="0" lvl="1" algn="ctr">
              <a:buNone/>
            </a:pPr>
            <a:r>
              <a:rPr lang="en-US" sz="1600" b="1" dirty="0"/>
              <a:t>is another person’s </a:t>
            </a:r>
            <a:r>
              <a:rPr lang="en-US" sz="1600" b="1" i="1" dirty="0"/>
              <a:t>how</a:t>
            </a:r>
            <a:r>
              <a:rPr lang="en-US" sz="1600" b="1" dirty="0"/>
              <a:t>)</a:t>
            </a:r>
          </a:p>
        </p:txBody>
      </p:sp>
      <p:grpSp>
        <p:nvGrpSpPr>
          <p:cNvPr id="31" name="Group 30"/>
          <p:cNvGrpSpPr/>
          <p:nvPr/>
        </p:nvGrpSpPr>
        <p:grpSpPr>
          <a:xfrm>
            <a:off x="609441" y="1143000"/>
            <a:ext cx="3351926" cy="2285804"/>
            <a:chOff x="-72086" y="2090606"/>
            <a:chExt cx="2514600" cy="2285804"/>
          </a:xfrm>
        </p:grpSpPr>
        <p:pic>
          <p:nvPicPr>
            <p:cNvPr id="1027" name="Picture 3" descr="F:\process presentations\SES talk 2012\user_female.png"/>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1490635" y="3190230"/>
              <a:ext cx="702497" cy="943623"/>
            </a:xfrm>
            <a:prstGeom prst="rect">
              <a:avLst/>
            </a:prstGeom>
            <a:noFill/>
          </p:spPr>
        </p:pic>
        <p:sp>
          <p:nvSpPr>
            <p:cNvPr id="5" name="Oval Callout 4"/>
            <p:cNvSpPr/>
            <p:nvPr/>
          </p:nvSpPr>
          <p:spPr>
            <a:xfrm>
              <a:off x="-72086" y="2090606"/>
              <a:ext cx="2514600" cy="876604"/>
            </a:xfrm>
            <a:prstGeom prst="wedgeEllipseCallout">
              <a:avLst>
                <a:gd name="adj1" fmla="val 24038"/>
                <a:gd name="adj2" fmla="val 71856"/>
              </a:avLst>
            </a:prstGeom>
            <a:solidFill>
              <a:srgbClr val="D2DCF2"/>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8" name="Rectangle 7"/>
            <p:cNvSpPr/>
            <p:nvPr/>
          </p:nvSpPr>
          <p:spPr>
            <a:xfrm>
              <a:off x="228600" y="2299471"/>
              <a:ext cx="1964532" cy="523220"/>
            </a:xfrm>
            <a:prstGeom prst="rect">
              <a:avLst/>
            </a:prstGeom>
          </p:spPr>
          <p:txBody>
            <a:bodyPr wrap="square" lIns="45720" rIns="45720">
              <a:spAutoFit/>
            </a:bodyPr>
            <a:lstStyle/>
            <a:p>
              <a:pPr algn="ctr"/>
              <a:r>
                <a:rPr lang="en-US" sz="1400" b="1" dirty="0"/>
                <a:t>The system should be easy to understand for new users</a:t>
              </a:r>
            </a:p>
          </p:txBody>
        </p:sp>
        <p:sp>
          <p:nvSpPr>
            <p:cNvPr id="17" name="Rectangle 16"/>
            <p:cNvSpPr/>
            <p:nvPr/>
          </p:nvSpPr>
          <p:spPr>
            <a:xfrm>
              <a:off x="1508145" y="4114800"/>
              <a:ext cx="611144" cy="261610"/>
            </a:xfrm>
            <a:prstGeom prst="rect">
              <a:avLst/>
            </a:prstGeom>
          </p:spPr>
          <p:txBody>
            <a:bodyPr wrap="none">
              <a:spAutoFit/>
            </a:bodyPr>
            <a:lstStyle/>
            <a:p>
              <a:pPr algn="ctr"/>
              <a:r>
                <a:rPr lang="en-US" sz="1100" dirty="0">
                  <a:latin typeface="Arial Black" pitchFamily="34" charset="0"/>
                </a:rPr>
                <a:t>Sponsor</a:t>
              </a:r>
            </a:p>
          </p:txBody>
        </p:sp>
      </p:grpSp>
      <p:grpSp>
        <p:nvGrpSpPr>
          <p:cNvPr id="32" name="Group 31"/>
          <p:cNvGrpSpPr/>
          <p:nvPr/>
        </p:nvGrpSpPr>
        <p:grpSpPr>
          <a:xfrm>
            <a:off x="3854311" y="1528590"/>
            <a:ext cx="3555074" cy="2471410"/>
            <a:chOff x="2514600" y="1295400"/>
            <a:chExt cx="2667000" cy="2471410"/>
          </a:xfrm>
        </p:grpSpPr>
        <p:pic>
          <p:nvPicPr>
            <p:cNvPr id="1026" name="Picture 2" descr="F:\process presentations\SES talk 2012\user_male.png"/>
            <p:cNvPicPr>
              <a:picLocks noChangeAspect="1" noChangeArrowheads="1"/>
            </p:cNvPicPr>
            <p:nvPr/>
          </p:nvPicPr>
          <p:blipFill>
            <a:blip r:embed="rId4" cstate="print">
              <a:duotone>
                <a:prstClr val="black"/>
                <a:srgbClr val="FF9900">
                  <a:tint val="45000"/>
                  <a:satMod val="400000"/>
                </a:srgbClr>
              </a:duotone>
            </a:blip>
            <a:srcRect/>
            <a:stretch>
              <a:fillRect/>
            </a:stretch>
          </p:blipFill>
          <p:spPr bwMode="auto">
            <a:xfrm>
              <a:off x="3021003" y="2559182"/>
              <a:ext cx="747808" cy="943623"/>
            </a:xfrm>
            <a:prstGeom prst="rect">
              <a:avLst/>
            </a:prstGeom>
            <a:noFill/>
          </p:spPr>
        </p:pic>
        <p:sp>
          <p:nvSpPr>
            <p:cNvPr id="16" name="Oval Callout 15"/>
            <p:cNvSpPr/>
            <p:nvPr/>
          </p:nvSpPr>
          <p:spPr>
            <a:xfrm>
              <a:off x="2514600" y="1295400"/>
              <a:ext cx="2667000" cy="914400"/>
            </a:xfrm>
            <a:prstGeom prst="wedgeEllipseCallout">
              <a:avLst>
                <a:gd name="adj1" fmla="val -17853"/>
                <a:gd name="adj2" fmla="val 79249"/>
              </a:avLst>
            </a:prstGeom>
            <a:solidFill>
              <a:srgbClr val="F2D4AC"/>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1" name="Rectangle 10"/>
            <p:cNvSpPr/>
            <p:nvPr/>
          </p:nvSpPr>
          <p:spPr>
            <a:xfrm>
              <a:off x="2667000" y="1522722"/>
              <a:ext cx="2472273" cy="523220"/>
            </a:xfrm>
            <a:prstGeom prst="rect">
              <a:avLst/>
            </a:prstGeom>
          </p:spPr>
          <p:txBody>
            <a:bodyPr wrap="square" lIns="45720" rIns="45720">
              <a:spAutoFit/>
            </a:bodyPr>
            <a:lstStyle/>
            <a:p>
              <a:pPr algn="ctr"/>
              <a:r>
                <a:rPr lang="en-US" sz="1400" b="1" dirty="0"/>
                <a:t>The display conventions should be consistent with existing systems</a:t>
              </a:r>
            </a:p>
          </p:txBody>
        </p:sp>
        <p:sp>
          <p:nvSpPr>
            <p:cNvPr id="18" name="Rectangle 17"/>
            <p:cNvSpPr/>
            <p:nvPr/>
          </p:nvSpPr>
          <p:spPr>
            <a:xfrm>
              <a:off x="3039063" y="3505200"/>
              <a:ext cx="662854" cy="261610"/>
            </a:xfrm>
            <a:prstGeom prst="rect">
              <a:avLst/>
            </a:prstGeom>
          </p:spPr>
          <p:txBody>
            <a:bodyPr wrap="none">
              <a:spAutoFit/>
            </a:bodyPr>
            <a:lstStyle/>
            <a:p>
              <a:pPr algn="ctr"/>
              <a:r>
                <a:rPr lang="en-US" sz="1100" dirty="0">
                  <a:latin typeface="Arial Black" pitchFamily="34" charset="0"/>
                </a:rPr>
                <a:t>HSI Lead</a:t>
              </a:r>
            </a:p>
          </p:txBody>
        </p:sp>
      </p:grpSp>
      <p:grpSp>
        <p:nvGrpSpPr>
          <p:cNvPr id="29" name="Group 28"/>
          <p:cNvGrpSpPr/>
          <p:nvPr/>
        </p:nvGrpSpPr>
        <p:grpSpPr>
          <a:xfrm>
            <a:off x="6270370" y="2438400"/>
            <a:ext cx="4472462" cy="2014210"/>
            <a:chOff x="4475412" y="2438400"/>
            <a:chExt cx="3355224" cy="2014210"/>
          </a:xfrm>
        </p:grpSpPr>
        <p:pic>
          <p:nvPicPr>
            <p:cNvPr id="23" name="Picture 3" descr="F:\process presentations\SES talk 2012\user_female.png"/>
            <p:cNvPicPr>
              <a:picLocks noChangeAspect="1" noChangeArrowheads="1"/>
            </p:cNvPicPr>
            <p:nvPr/>
          </p:nvPicPr>
          <p:blipFill>
            <a:blip r:embed="rId3" cstate="print">
              <a:duotone>
                <a:schemeClr val="accent2">
                  <a:shade val="45000"/>
                  <a:satMod val="135000"/>
                </a:schemeClr>
                <a:prstClr val="white"/>
              </a:duotone>
            </a:blip>
            <a:srcRect/>
            <a:stretch>
              <a:fillRect/>
            </a:stretch>
          </p:blipFill>
          <p:spPr bwMode="auto">
            <a:xfrm>
              <a:off x="4580706" y="3244984"/>
              <a:ext cx="730806" cy="943623"/>
            </a:xfrm>
            <a:prstGeom prst="rect">
              <a:avLst/>
            </a:prstGeom>
            <a:noFill/>
          </p:spPr>
        </p:pic>
        <p:sp>
          <p:nvSpPr>
            <p:cNvPr id="21" name="Oval Callout 20"/>
            <p:cNvSpPr/>
            <p:nvPr/>
          </p:nvSpPr>
          <p:spPr>
            <a:xfrm>
              <a:off x="5064592" y="2438400"/>
              <a:ext cx="2766044" cy="884647"/>
            </a:xfrm>
            <a:prstGeom prst="wedgeEllipseCallout">
              <a:avLst>
                <a:gd name="adj1" fmla="val -46008"/>
                <a:gd name="adj2" fmla="val 51591"/>
              </a:avLst>
            </a:prstGeom>
            <a:solidFill>
              <a:srgbClr val="C5F1C7"/>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2" name="Rectangle 21"/>
            <p:cNvSpPr/>
            <p:nvPr/>
          </p:nvSpPr>
          <p:spPr>
            <a:xfrm>
              <a:off x="5105400" y="2547875"/>
              <a:ext cx="2684429" cy="738664"/>
            </a:xfrm>
            <a:prstGeom prst="rect">
              <a:avLst/>
            </a:prstGeom>
          </p:spPr>
          <p:txBody>
            <a:bodyPr wrap="square" lIns="45720" rIns="45720">
              <a:spAutoFit/>
            </a:bodyPr>
            <a:lstStyle/>
            <a:p>
              <a:pPr algn="ctr"/>
              <a:r>
                <a:rPr lang="en-US" sz="1400" b="1" dirty="0"/>
                <a:t>Red should always be </a:t>
              </a:r>
              <a:br>
                <a:rPr lang="en-US" sz="1400" b="1" dirty="0"/>
              </a:br>
              <a:r>
                <a:rPr lang="en-US" sz="1400" b="1" dirty="0"/>
                <a:t>used to indicate performance</a:t>
              </a:r>
            </a:p>
            <a:p>
              <a:pPr algn="ctr"/>
              <a:r>
                <a:rPr lang="en-US" sz="1400" b="1" dirty="0"/>
                <a:t>worse than 85%</a:t>
              </a:r>
            </a:p>
          </p:txBody>
        </p:sp>
        <p:sp>
          <p:nvSpPr>
            <p:cNvPr id="26" name="Rectangle 25"/>
            <p:cNvSpPr/>
            <p:nvPr/>
          </p:nvSpPr>
          <p:spPr>
            <a:xfrm>
              <a:off x="4475412" y="4191000"/>
              <a:ext cx="902164" cy="261610"/>
            </a:xfrm>
            <a:prstGeom prst="rect">
              <a:avLst/>
            </a:prstGeom>
          </p:spPr>
          <p:txBody>
            <a:bodyPr wrap="none">
              <a:spAutoFit/>
            </a:bodyPr>
            <a:lstStyle/>
            <a:p>
              <a:pPr algn="ctr"/>
              <a:r>
                <a:rPr lang="en-US" sz="1100" dirty="0">
                  <a:latin typeface="Arial Black" pitchFamily="34" charset="0"/>
                </a:rPr>
                <a:t>GUI Designer</a:t>
              </a:r>
            </a:p>
          </p:txBody>
        </p:sp>
      </p:grpSp>
      <p:grpSp>
        <p:nvGrpSpPr>
          <p:cNvPr id="30" name="Group 29"/>
          <p:cNvGrpSpPr/>
          <p:nvPr/>
        </p:nvGrpSpPr>
        <p:grpSpPr>
          <a:xfrm>
            <a:off x="7727222" y="3542702"/>
            <a:ext cx="4156870" cy="2019899"/>
            <a:chOff x="5796934" y="3542701"/>
            <a:chExt cx="3118467" cy="2019899"/>
          </a:xfrm>
        </p:grpSpPr>
        <p:pic>
          <p:nvPicPr>
            <p:cNvPr id="24" name="Picture 2" descr="F:\process presentations\SES talk 2012\user_male.png"/>
            <p:cNvPicPr>
              <a:picLocks noChangeAspect="1" noChangeArrowheads="1"/>
            </p:cNvPicPr>
            <p:nvPr/>
          </p:nvPicPr>
          <p:blipFill>
            <a:blip r:embed="rId4" cstate="print">
              <a:duotone>
                <a:prstClr val="black"/>
                <a:schemeClr val="accent3">
                  <a:tint val="45000"/>
                  <a:satMod val="400000"/>
                </a:schemeClr>
              </a:duotone>
            </a:blip>
            <a:srcRect/>
            <a:stretch>
              <a:fillRect/>
            </a:stretch>
          </p:blipFill>
          <p:spPr bwMode="auto">
            <a:xfrm>
              <a:off x="5845731" y="4365695"/>
              <a:ext cx="797267" cy="943623"/>
            </a:xfrm>
            <a:prstGeom prst="rect">
              <a:avLst/>
            </a:prstGeom>
            <a:noFill/>
          </p:spPr>
        </p:pic>
        <p:sp>
          <p:nvSpPr>
            <p:cNvPr id="25" name="Oval Callout 24"/>
            <p:cNvSpPr/>
            <p:nvPr/>
          </p:nvSpPr>
          <p:spPr>
            <a:xfrm>
              <a:off x="6262007" y="3542701"/>
              <a:ext cx="2653394" cy="822994"/>
            </a:xfrm>
            <a:prstGeom prst="wedgeEllipseCallout">
              <a:avLst>
                <a:gd name="adj1" fmla="val -41219"/>
                <a:gd name="adj2" fmla="val 76258"/>
              </a:avLst>
            </a:prstGeom>
            <a:solidFill>
              <a:schemeClr val="bg1">
                <a:lumMod val="85000"/>
              </a:schemeClr>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4" name="Rectangle 3"/>
            <p:cNvSpPr/>
            <p:nvPr/>
          </p:nvSpPr>
          <p:spPr>
            <a:xfrm>
              <a:off x="6656764" y="3770052"/>
              <a:ext cx="1917244" cy="430887"/>
            </a:xfrm>
            <a:prstGeom prst="rect">
              <a:avLst/>
            </a:prstGeom>
          </p:spPr>
          <p:txBody>
            <a:bodyPr wrap="square">
              <a:spAutoFit/>
            </a:bodyPr>
            <a:lstStyle/>
            <a:p>
              <a:pPr>
                <a:defRPr/>
              </a:pPr>
              <a:r>
                <a:rPr lang="en-US" sz="1100" b="1" dirty="0">
                  <a:latin typeface="Courier New" pitchFamily="49" charset="0"/>
                  <a:cs typeface="Courier New" pitchFamily="49" charset="0"/>
                </a:rPr>
                <a:t>if (performance(x) =&lt; 0.85)</a:t>
              </a:r>
            </a:p>
            <a:p>
              <a:pPr>
                <a:defRPr/>
              </a:pPr>
              <a:r>
                <a:rPr lang="en-US" sz="1100" b="1" dirty="0" err="1">
                  <a:latin typeface="Courier New" pitchFamily="49" charset="0"/>
                  <a:cs typeface="Courier New" pitchFamily="49" charset="0"/>
                </a:rPr>
                <a:t>label.setForeground</a:t>
              </a:r>
              <a:r>
                <a:rPr lang="en-US" sz="1100" b="1" dirty="0">
                  <a:latin typeface="Courier New" pitchFamily="49" charset="0"/>
                  <a:cs typeface="Courier New" pitchFamily="49" charset="0"/>
                </a:rPr>
                <a:t>(801010);</a:t>
              </a:r>
            </a:p>
          </p:txBody>
        </p:sp>
        <p:sp>
          <p:nvSpPr>
            <p:cNvPr id="27" name="Rectangle 26"/>
            <p:cNvSpPr/>
            <p:nvPr/>
          </p:nvSpPr>
          <p:spPr>
            <a:xfrm>
              <a:off x="5796934" y="5300990"/>
              <a:ext cx="851657" cy="261610"/>
            </a:xfrm>
            <a:prstGeom prst="rect">
              <a:avLst/>
            </a:prstGeom>
          </p:spPr>
          <p:txBody>
            <a:bodyPr wrap="none">
              <a:spAutoFit/>
            </a:bodyPr>
            <a:lstStyle/>
            <a:p>
              <a:pPr algn="ctr"/>
              <a:r>
                <a:rPr lang="en-US" sz="1100" dirty="0">
                  <a:latin typeface="Arial Black" pitchFamily="34" charset="0"/>
                </a:rPr>
                <a:t>Programmer</a:t>
              </a:r>
            </a:p>
          </p:txBody>
        </p:sp>
      </p:grpSp>
      <p:sp>
        <p:nvSpPr>
          <p:cNvPr id="28" name="AutoShape 120"/>
          <p:cNvSpPr>
            <a:spLocks noChangeArrowheads="1"/>
          </p:cNvSpPr>
          <p:nvPr/>
        </p:nvSpPr>
        <p:spPr bwMode="auto">
          <a:xfrm>
            <a:off x="304721" y="5638800"/>
            <a:ext cx="11579384" cy="617538"/>
          </a:xfrm>
          <a:prstGeom prst="roundRect">
            <a:avLst>
              <a:gd name="adj" fmla="val 16667"/>
            </a:avLst>
          </a:prstGeom>
          <a:solidFill>
            <a:schemeClr val="accent1">
              <a:lumMod val="20000"/>
              <a:lumOff val="80000"/>
            </a:schemeClr>
          </a:solidFill>
          <a:ln w="19050">
            <a:solidFill>
              <a:srgbClr val="00487E"/>
            </a:solidFill>
            <a:miter lim="800000"/>
            <a:headEnd type="none" w="sm" len="sm"/>
            <a:tailEnd type="none" w="sm" len="sm"/>
          </a:ln>
          <a:effectLst>
            <a:outerShdw blurRad="127000" algn="ctr" rotWithShape="0">
              <a:prstClr val="black">
                <a:alpha val="30000"/>
              </a:prstClr>
            </a:outerShdw>
          </a:effectLst>
        </p:spPr>
        <p:txBody>
          <a:bodyPr lIns="45720" tIns="45720" rIns="45720" bIns="45720" anchor="ctr" anchorCtr="0">
            <a:noAutofit/>
          </a:bodyPr>
          <a:lstStyle/>
          <a:p>
            <a:pPr marL="0" lvl="1" algn="ctr">
              <a:buNone/>
            </a:pPr>
            <a:r>
              <a:rPr lang="en-US" sz="1600" b="1" dirty="0"/>
              <a:t>Goal = clear, thorough, systematic, useful medium of communication</a:t>
            </a:r>
          </a:p>
          <a:p>
            <a:pPr marL="0" lvl="1" algn="ctr">
              <a:buNone/>
            </a:pPr>
            <a:r>
              <a:rPr lang="en-US" sz="1600" b="1" dirty="0"/>
              <a:t>… but fundamentally not formal</a:t>
            </a:r>
          </a:p>
        </p:txBody>
      </p:sp>
    </p:spTree>
    <p:extLst>
      <p:ext uri="{BB962C8B-B14F-4D97-AF65-F5344CB8AC3E}">
        <p14:creationId xmlns:p14="http://schemas.microsoft.com/office/powerpoint/2010/main" val="3868304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 “Requirements”</a:t>
            </a:r>
          </a:p>
        </p:txBody>
      </p:sp>
      <p:sp>
        <p:nvSpPr>
          <p:cNvPr id="12" name="Rectangle 11"/>
          <p:cNvSpPr/>
          <p:nvPr/>
        </p:nvSpPr>
        <p:spPr>
          <a:xfrm>
            <a:off x="118762" y="5151639"/>
            <a:ext cx="11951301" cy="461665"/>
          </a:xfrm>
          <a:prstGeom prst="rect">
            <a:avLst/>
          </a:prstGeom>
        </p:spPr>
        <p:txBody>
          <a:bodyPr wrap="square">
            <a:spAutoFit/>
          </a:bodyPr>
          <a:lstStyle/>
          <a:p>
            <a:pPr marL="0" lvl="1">
              <a:buNone/>
            </a:pPr>
            <a:r>
              <a:rPr lang="en-US" b="1" dirty="0"/>
              <a:t>A tree of requirements</a:t>
            </a:r>
          </a:p>
        </p:txBody>
      </p:sp>
      <p:sp>
        <p:nvSpPr>
          <p:cNvPr id="14" name="Rounded Rectangle 13"/>
          <p:cNvSpPr/>
          <p:nvPr/>
        </p:nvSpPr>
        <p:spPr>
          <a:xfrm>
            <a:off x="7645720" y="1143000"/>
            <a:ext cx="4238384" cy="1123712"/>
          </a:xfrm>
          <a:prstGeom prst="roundRect">
            <a:avLst>
              <a:gd name="adj" fmla="val 10656"/>
            </a:avLst>
          </a:prstGeom>
          <a:gradFill flip="none" rotWithShape="1">
            <a:gsLst>
              <a:gs pos="0">
                <a:schemeClr val="accent5">
                  <a:lumMod val="90000"/>
                  <a:tint val="66000"/>
                  <a:satMod val="160000"/>
                </a:schemeClr>
              </a:gs>
              <a:gs pos="50000">
                <a:schemeClr val="accent5">
                  <a:lumMod val="90000"/>
                  <a:tint val="44500"/>
                  <a:satMod val="160000"/>
                </a:schemeClr>
              </a:gs>
              <a:gs pos="100000">
                <a:schemeClr val="accent5">
                  <a:lumMod val="90000"/>
                  <a:tint val="23500"/>
                  <a:satMod val="160000"/>
                </a:schemeClr>
              </a:gs>
            </a:gsLst>
            <a:lin ang="5400000" scaled="1"/>
            <a:tileRect/>
          </a:gradFill>
          <a:ln w="19050">
            <a:solidFill>
              <a:schemeClr val="accent5">
                <a:lumMod val="5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0" lvl="1" algn="ctr">
              <a:buNone/>
            </a:pPr>
            <a:r>
              <a:rPr lang="en-US" sz="2800" u="sng" dirty="0">
                <a:latin typeface="Arial Black" pitchFamily="34" charset="0"/>
              </a:rPr>
              <a:t>what</a:t>
            </a:r>
            <a:r>
              <a:rPr lang="en-US" sz="2800" b="1" dirty="0"/>
              <a:t> not </a:t>
            </a:r>
            <a:r>
              <a:rPr lang="en-US" sz="2800" u="sng" dirty="0">
                <a:latin typeface="Arial Black" pitchFamily="34" charset="0"/>
              </a:rPr>
              <a:t>how</a:t>
            </a:r>
          </a:p>
          <a:p>
            <a:pPr marL="0" lvl="1" algn="ctr">
              <a:buNone/>
            </a:pPr>
            <a:r>
              <a:rPr lang="en-US" sz="1600" b="1" dirty="0"/>
              <a:t>(but one person’s </a:t>
            </a:r>
            <a:r>
              <a:rPr lang="en-US" sz="1600" b="1" i="1" dirty="0"/>
              <a:t>what</a:t>
            </a:r>
            <a:endParaRPr lang="en-US" sz="1600" b="1" dirty="0"/>
          </a:p>
          <a:p>
            <a:pPr marL="0" lvl="1" algn="ctr">
              <a:buNone/>
            </a:pPr>
            <a:r>
              <a:rPr lang="en-US" sz="1600" b="1" dirty="0"/>
              <a:t>is another person’s </a:t>
            </a:r>
            <a:r>
              <a:rPr lang="en-US" sz="1600" b="1" i="1" dirty="0"/>
              <a:t>how</a:t>
            </a:r>
            <a:r>
              <a:rPr lang="en-US" sz="1600" b="1" dirty="0"/>
              <a:t>)</a:t>
            </a:r>
          </a:p>
        </p:txBody>
      </p:sp>
      <p:grpSp>
        <p:nvGrpSpPr>
          <p:cNvPr id="31" name="Group 30"/>
          <p:cNvGrpSpPr/>
          <p:nvPr/>
        </p:nvGrpSpPr>
        <p:grpSpPr>
          <a:xfrm>
            <a:off x="609441" y="1143000"/>
            <a:ext cx="3351926" cy="2285804"/>
            <a:chOff x="-72086" y="2090606"/>
            <a:chExt cx="2514600" cy="2285804"/>
          </a:xfrm>
        </p:grpSpPr>
        <p:pic>
          <p:nvPicPr>
            <p:cNvPr id="1027" name="Picture 3" descr="F:\process presentations\SES talk 2012\user_female.png"/>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1490635" y="3190230"/>
              <a:ext cx="702497" cy="943623"/>
            </a:xfrm>
            <a:prstGeom prst="rect">
              <a:avLst/>
            </a:prstGeom>
            <a:noFill/>
          </p:spPr>
        </p:pic>
        <p:sp>
          <p:nvSpPr>
            <p:cNvPr id="5" name="Oval Callout 4"/>
            <p:cNvSpPr/>
            <p:nvPr/>
          </p:nvSpPr>
          <p:spPr>
            <a:xfrm>
              <a:off x="-72086" y="2090606"/>
              <a:ext cx="2514600" cy="876604"/>
            </a:xfrm>
            <a:prstGeom prst="wedgeEllipseCallout">
              <a:avLst>
                <a:gd name="adj1" fmla="val 24038"/>
                <a:gd name="adj2" fmla="val 71856"/>
              </a:avLst>
            </a:prstGeom>
            <a:solidFill>
              <a:srgbClr val="D2DCF2"/>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8" name="Rectangle 7"/>
            <p:cNvSpPr/>
            <p:nvPr/>
          </p:nvSpPr>
          <p:spPr>
            <a:xfrm>
              <a:off x="228600" y="2299471"/>
              <a:ext cx="1964532" cy="523220"/>
            </a:xfrm>
            <a:prstGeom prst="rect">
              <a:avLst/>
            </a:prstGeom>
          </p:spPr>
          <p:txBody>
            <a:bodyPr wrap="square" lIns="45720" rIns="45720">
              <a:spAutoFit/>
            </a:bodyPr>
            <a:lstStyle/>
            <a:p>
              <a:pPr algn="ctr"/>
              <a:r>
                <a:rPr lang="en-US" sz="1400" b="1" dirty="0"/>
                <a:t>The system should be easy to understand for new users</a:t>
              </a:r>
            </a:p>
          </p:txBody>
        </p:sp>
        <p:sp>
          <p:nvSpPr>
            <p:cNvPr id="17" name="Rectangle 16"/>
            <p:cNvSpPr/>
            <p:nvPr/>
          </p:nvSpPr>
          <p:spPr>
            <a:xfrm>
              <a:off x="1508145" y="4114800"/>
              <a:ext cx="611144" cy="261610"/>
            </a:xfrm>
            <a:prstGeom prst="rect">
              <a:avLst/>
            </a:prstGeom>
          </p:spPr>
          <p:txBody>
            <a:bodyPr wrap="none">
              <a:spAutoFit/>
            </a:bodyPr>
            <a:lstStyle/>
            <a:p>
              <a:pPr algn="ctr"/>
              <a:r>
                <a:rPr lang="en-US" sz="1100" dirty="0">
                  <a:latin typeface="Arial Black" pitchFamily="34" charset="0"/>
                </a:rPr>
                <a:t>Sponsor</a:t>
              </a:r>
            </a:p>
          </p:txBody>
        </p:sp>
      </p:grpSp>
      <p:grpSp>
        <p:nvGrpSpPr>
          <p:cNvPr id="32" name="Group 31"/>
          <p:cNvGrpSpPr/>
          <p:nvPr/>
        </p:nvGrpSpPr>
        <p:grpSpPr>
          <a:xfrm>
            <a:off x="3854311" y="1528590"/>
            <a:ext cx="3555074" cy="2471410"/>
            <a:chOff x="2514600" y="1295400"/>
            <a:chExt cx="2667000" cy="2471410"/>
          </a:xfrm>
        </p:grpSpPr>
        <p:pic>
          <p:nvPicPr>
            <p:cNvPr id="1026" name="Picture 2" descr="F:\process presentations\SES talk 2012\user_male.png"/>
            <p:cNvPicPr>
              <a:picLocks noChangeAspect="1" noChangeArrowheads="1"/>
            </p:cNvPicPr>
            <p:nvPr/>
          </p:nvPicPr>
          <p:blipFill>
            <a:blip r:embed="rId4" cstate="print">
              <a:duotone>
                <a:prstClr val="black"/>
                <a:srgbClr val="FF9900">
                  <a:tint val="45000"/>
                  <a:satMod val="400000"/>
                </a:srgbClr>
              </a:duotone>
            </a:blip>
            <a:srcRect/>
            <a:stretch>
              <a:fillRect/>
            </a:stretch>
          </p:blipFill>
          <p:spPr bwMode="auto">
            <a:xfrm>
              <a:off x="3021003" y="2559182"/>
              <a:ext cx="747808" cy="943623"/>
            </a:xfrm>
            <a:prstGeom prst="rect">
              <a:avLst/>
            </a:prstGeom>
            <a:noFill/>
          </p:spPr>
        </p:pic>
        <p:sp>
          <p:nvSpPr>
            <p:cNvPr id="16" name="Oval Callout 15"/>
            <p:cNvSpPr/>
            <p:nvPr/>
          </p:nvSpPr>
          <p:spPr>
            <a:xfrm>
              <a:off x="2514600" y="1295400"/>
              <a:ext cx="2667000" cy="914400"/>
            </a:xfrm>
            <a:prstGeom prst="wedgeEllipseCallout">
              <a:avLst>
                <a:gd name="adj1" fmla="val -17853"/>
                <a:gd name="adj2" fmla="val 79249"/>
              </a:avLst>
            </a:prstGeom>
            <a:solidFill>
              <a:srgbClr val="F2D4AC"/>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1" name="Rectangle 10"/>
            <p:cNvSpPr/>
            <p:nvPr/>
          </p:nvSpPr>
          <p:spPr>
            <a:xfrm>
              <a:off x="2667000" y="1522722"/>
              <a:ext cx="2472273" cy="523220"/>
            </a:xfrm>
            <a:prstGeom prst="rect">
              <a:avLst/>
            </a:prstGeom>
          </p:spPr>
          <p:txBody>
            <a:bodyPr wrap="square" lIns="45720" rIns="45720">
              <a:spAutoFit/>
            </a:bodyPr>
            <a:lstStyle/>
            <a:p>
              <a:pPr algn="ctr"/>
              <a:r>
                <a:rPr lang="en-US" sz="1400" b="1" dirty="0"/>
                <a:t>The display conventions should be consistent with existing systems</a:t>
              </a:r>
            </a:p>
          </p:txBody>
        </p:sp>
        <p:sp>
          <p:nvSpPr>
            <p:cNvPr id="18" name="Rectangle 17"/>
            <p:cNvSpPr/>
            <p:nvPr/>
          </p:nvSpPr>
          <p:spPr>
            <a:xfrm>
              <a:off x="3039063" y="3505200"/>
              <a:ext cx="662854" cy="261610"/>
            </a:xfrm>
            <a:prstGeom prst="rect">
              <a:avLst/>
            </a:prstGeom>
          </p:spPr>
          <p:txBody>
            <a:bodyPr wrap="none">
              <a:spAutoFit/>
            </a:bodyPr>
            <a:lstStyle/>
            <a:p>
              <a:pPr algn="ctr"/>
              <a:r>
                <a:rPr lang="en-US" sz="1100" dirty="0">
                  <a:latin typeface="Arial Black" pitchFamily="34" charset="0"/>
                </a:rPr>
                <a:t>HSI Lead</a:t>
              </a:r>
            </a:p>
          </p:txBody>
        </p:sp>
      </p:grpSp>
      <p:grpSp>
        <p:nvGrpSpPr>
          <p:cNvPr id="29" name="Group 28"/>
          <p:cNvGrpSpPr/>
          <p:nvPr/>
        </p:nvGrpSpPr>
        <p:grpSpPr>
          <a:xfrm>
            <a:off x="6270370" y="2438400"/>
            <a:ext cx="4472462" cy="2014210"/>
            <a:chOff x="4475412" y="2438400"/>
            <a:chExt cx="3355224" cy="2014210"/>
          </a:xfrm>
        </p:grpSpPr>
        <p:pic>
          <p:nvPicPr>
            <p:cNvPr id="23" name="Picture 3" descr="F:\process presentations\SES talk 2012\user_female.png"/>
            <p:cNvPicPr>
              <a:picLocks noChangeAspect="1" noChangeArrowheads="1"/>
            </p:cNvPicPr>
            <p:nvPr/>
          </p:nvPicPr>
          <p:blipFill>
            <a:blip r:embed="rId3" cstate="print">
              <a:duotone>
                <a:schemeClr val="accent2">
                  <a:shade val="45000"/>
                  <a:satMod val="135000"/>
                </a:schemeClr>
                <a:prstClr val="white"/>
              </a:duotone>
            </a:blip>
            <a:srcRect/>
            <a:stretch>
              <a:fillRect/>
            </a:stretch>
          </p:blipFill>
          <p:spPr bwMode="auto">
            <a:xfrm>
              <a:off x="4580706" y="3244984"/>
              <a:ext cx="730806" cy="943623"/>
            </a:xfrm>
            <a:prstGeom prst="rect">
              <a:avLst/>
            </a:prstGeom>
            <a:noFill/>
          </p:spPr>
        </p:pic>
        <p:sp>
          <p:nvSpPr>
            <p:cNvPr id="21" name="Oval Callout 20"/>
            <p:cNvSpPr/>
            <p:nvPr/>
          </p:nvSpPr>
          <p:spPr>
            <a:xfrm>
              <a:off x="5064592" y="2438400"/>
              <a:ext cx="2766044" cy="884647"/>
            </a:xfrm>
            <a:prstGeom prst="wedgeEllipseCallout">
              <a:avLst>
                <a:gd name="adj1" fmla="val -46008"/>
                <a:gd name="adj2" fmla="val 51591"/>
              </a:avLst>
            </a:prstGeom>
            <a:solidFill>
              <a:srgbClr val="C5F1C7"/>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2" name="Rectangle 21"/>
            <p:cNvSpPr/>
            <p:nvPr/>
          </p:nvSpPr>
          <p:spPr>
            <a:xfrm>
              <a:off x="5105400" y="2547875"/>
              <a:ext cx="2684429" cy="738664"/>
            </a:xfrm>
            <a:prstGeom prst="rect">
              <a:avLst/>
            </a:prstGeom>
          </p:spPr>
          <p:txBody>
            <a:bodyPr wrap="square" lIns="45720" rIns="45720">
              <a:spAutoFit/>
            </a:bodyPr>
            <a:lstStyle/>
            <a:p>
              <a:pPr algn="ctr"/>
              <a:r>
                <a:rPr lang="en-US" sz="1400" b="1" dirty="0"/>
                <a:t>Red should always be </a:t>
              </a:r>
              <a:br>
                <a:rPr lang="en-US" sz="1400" b="1" dirty="0"/>
              </a:br>
              <a:r>
                <a:rPr lang="en-US" sz="1400" b="1" dirty="0"/>
                <a:t>used to indicate performance</a:t>
              </a:r>
            </a:p>
            <a:p>
              <a:pPr algn="ctr"/>
              <a:r>
                <a:rPr lang="en-US" sz="1400" b="1" dirty="0"/>
                <a:t>worse than 85%</a:t>
              </a:r>
            </a:p>
          </p:txBody>
        </p:sp>
        <p:sp>
          <p:nvSpPr>
            <p:cNvPr id="26" name="Rectangle 25"/>
            <p:cNvSpPr/>
            <p:nvPr/>
          </p:nvSpPr>
          <p:spPr>
            <a:xfrm>
              <a:off x="4475412" y="4191000"/>
              <a:ext cx="902164" cy="261610"/>
            </a:xfrm>
            <a:prstGeom prst="rect">
              <a:avLst/>
            </a:prstGeom>
          </p:spPr>
          <p:txBody>
            <a:bodyPr wrap="none">
              <a:spAutoFit/>
            </a:bodyPr>
            <a:lstStyle/>
            <a:p>
              <a:pPr algn="ctr"/>
              <a:r>
                <a:rPr lang="en-US" sz="1100" dirty="0">
                  <a:latin typeface="Arial Black" pitchFamily="34" charset="0"/>
                </a:rPr>
                <a:t>GUI Designer</a:t>
              </a:r>
            </a:p>
          </p:txBody>
        </p:sp>
      </p:grpSp>
      <p:grpSp>
        <p:nvGrpSpPr>
          <p:cNvPr id="30" name="Group 29"/>
          <p:cNvGrpSpPr/>
          <p:nvPr/>
        </p:nvGrpSpPr>
        <p:grpSpPr>
          <a:xfrm>
            <a:off x="7727222" y="3542702"/>
            <a:ext cx="4156870" cy="2019899"/>
            <a:chOff x="5796934" y="3542701"/>
            <a:chExt cx="3118467" cy="2019899"/>
          </a:xfrm>
        </p:grpSpPr>
        <p:pic>
          <p:nvPicPr>
            <p:cNvPr id="24" name="Picture 2" descr="F:\process presentations\SES talk 2012\user_male.png"/>
            <p:cNvPicPr>
              <a:picLocks noChangeAspect="1" noChangeArrowheads="1"/>
            </p:cNvPicPr>
            <p:nvPr/>
          </p:nvPicPr>
          <p:blipFill>
            <a:blip r:embed="rId4" cstate="print">
              <a:duotone>
                <a:prstClr val="black"/>
                <a:schemeClr val="accent3">
                  <a:tint val="45000"/>
                  <a:satMod val="400000"/>
                </a:schemeClr>
              </a:duotone>
            </a:blip>
            <a:srcRect/>
            <a:stretch>
              <a:fillRect/>
            </a:stretch>
          </p:blipFill>
          <p:spPr bwMode="auto">
            <a:xfrm>
              <a:off x="5845731" y="4365695"/>
              <a:ext cx="797267" cy="943623"/>
            </a:xfrm>
            <a:prstGeom prst="rect">
              <a:avLst/>
            </a:prstGeom>
            <a:noFill/>
          </p:spPr>
        </p:pic>
        <p:sp>
          <p:nvSpPr>
            <p:cNvPr id="25" name="Oval Callout 24"/>
            <p:cNvSpPr/>
            <p:nvPr/>
          </p:nvSpPr>
          <p:spPr>
            <a:xfrm>
              <a:off x="6262007" y="3542701"/>
              <a:ext cx="2653394" cy="822994"/>
            </a:xfrm>
            <a:prstGeom prst="wedgeEllipseCallout">
              <a:avLst>
                <a:gd name="adj1" fmla="val -41219"/>
                <a:gd name="adj2" fmla="val 76258"/>
              </a:avLst>
            </a:prstGeom>
            <a:solidFill>
              <a:schemeClr val="bg1">
                <a:lumMod val="85000"/>
              </a:schemeClr>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4" name="Rectangle 3"/>
            <p:cNvSpPr/>
            <p:nvPr/>
          </p:nvSpPr>
          <p:spPr>
            <a:xfrm>
              <a:off x="6656764" y="3770052"/>
              <a:ext cx="1917244" cy="430887"/>
            </a:xfrm>
            <a:prstGeom prst="rect">
              <a:avLst/>
            </a:prstGeom>
          </p:spPr>
          <p:txBody>
            <a:bodyPr wrap="square">
              <a:spAutoFit/>
            </a:bodyPr>
            <a:lstStyle/>
            <a:p>
              <a:pPr>
                <a:defRPr/>
              </a:pPr>
              <a:r>
                <a:rPr lang="en-US" sz="1100" b="1" dirty="0">
                  <a:latin typeface="Courier New" pitchFamily="49" charset="0"/>
                  <a:cs typeface="Courier New" pitchFamily="49" charset="0"/>
                </a:rPr>
                <a:t>if (performance(x) =&lt; 0.85)</a:t>
              </a:r>
            </a:p>
            <a:p>
              <a:pPr>
                <a:defRPr/>
              </a:pPr>
              <a:r>
                <a:rPr lang="en-US" sz="1100" b="1" dirty="0" err="1">
                  <a:latin typeface="Courier New" pitchFamily="49" charset="0"/>
                  <a:cs typeface="Courier New" pitchFamily="49" charset="0"/>
                </a:rPr>
                <a:t>label.setForeground</a:t>
              </a:r>
              <a:r>
                <a:rPr lang="en-US" sz="1100" b="1" dirty="0">
                  <a:latin typeface="Courier New" pitchFamily="49" charset="0"/>
                  <a:cs typeface="Courier New" pitchFamily="49" charset="0"/>
                </a:rPr>
                <a:t>(801010);</a:t>
              </a:r>
            </a:p>
          </p:txBody>
        </p:sp>
        <p:sp>
          <p:nvSpPr>
            <p:cNvPr id="27" name="Rectangle 26"/>
            <p:cNvSpPr/>
            <p:nvPr/>
          </p:nvSpPr>
          <p:spPr>
            <a:xfrm>
              <a:off x="5796934" y="5300990"/>
              <a:ext cx="851657" cy="261610"/>
            </a:xfrm>
            <a:prstGeom prst="rect">
              <a:avLst/>
            </a:prstGeom>
          </p:spPr>
          <p:txBody>
            <a:bodyPr wrap="none">
              <a:spAutoFit/>
            </a:bodyPr>
            <a:lstStyle/>
            <a:p>
              <a:pPr algn="ctr"/>
              <a:r>
                <a:rPr lang="en-US" sz="1100" dirty="0">
                  <a:latin typeface="Arial Black" pitchFamily="34" charset="0"/>
                </a:rPr>
                <a:t>Programmer</a:t>
              </a:r>
            </a:p>
          </p:txBody>
        </p:sp>
      </p:grpSp>
      <p:sp>
        <p:nvSpPr>
          <p:cNvPr id="42" name="Rectangle 41"/>
          <p:cNvSpPr/>
          <p:nvPr/>
        </p:nvSpPr>
        <p:spPr>
          <a:xfrm>
            <a:off x="925382" y="3464690"/>
            <a:ext cx="987771" cy="461665"/>
          </a:xfrm>
          <a:prstGeom prst="rect">
            <a:avLst/>
          </a:prstGeom>
        </p:spPr>
        <p:txBody>
          <a:bodyPr wrap="none">
            <a:spAutoFit/>
          </a:bodyPr>
          <a:lstStyle/>
          <a:p>
            <a:r>
              <a:rPr lang="en-US" b="1" dirty="0">
                <a:solidFill>
                  <a:schemeClr val="bg1">
                    <a:lumMod val="50000"/>
                  </a:schemeClr>
                </a:solidFill>
              </a:rPr>
              <a:t>given</a:t>
            </a:r>
            <a:endParaRPr lang="en-US" dirty="0">
              <a:solidFill>
                <a:schemeClr val="bg1">
                  <a:lumMod val="50000"/>
                </a:schemeClr>
              </a:solidFill>
            </a:endParaRPr>
          </a:p>
        </p:txBody>
      </p:sp>
      <p:sp>
        <p:nvSpPr>
          <p:cNvPr id="43" name="Rectangle 42"/>
          <p:cNvSpPr/>
          <p:nvPr/>
        </p:nvSpPr>
        <p:spPr>
          <a:xfrm>
            <a:off x="2005070" y="4133517"/>
            <a:ext cx="1739579" cy="461665"/>
          </a:xfrm>
          <a:prstGeom prst="rect">
            <a:avLst/>
          </a:prstGeom>
        </p:spPr>
        <p:txBody>
          <a:bodyPr wrap="none">
            <a:spAutoFit/>
          </a:bodyPr>
          <a:lstStyle/>
          <a:p>
            <a:r>
              <a:rPr lang="en-US" b="1" dirty="0">
                <a:solidFill>
                  <a:schemeClr val="bg1">
                    <a:lumMod val="50000"/>
                  </a:schemeClr>
                </a:solidFill>
              </a:rPr>
              <a:t>negotiated</a:t>
            </a:r>
            <a:endParaRPr lang="en-US" dirty="0">
              <a:solidFill>
                <a:schemeClr val="bg1">
                  <a:lumMod val="50000"/>
                </a:schemeClr>
              </a:solidFill>
            </a:endParaRPr>
          </a:p>
        </p:txBody>
      </p:sp>
      <p:sp>
        <p:nvSpPr>
          <p:cNvPr id="44" name="Rectangle 43"/>
          <p:cNvSpPr/>
          <p:nvPr/>
        </p:nvSpPr>
        <p:spPr>
          <a:xfrm>
            <a:off x="3653144" y="4753233"/>
            <a:ext cx="1279517" cy="461665"/>
          </a:xfrm>
          <a:prstGeom prst="rect">
            <a:avLst/>
          </a:prstGeom>
        </p:spPr>
        <p:txBody>
          <a:bodyPr wrap="none">
            <a:spAutoFit/>
          </a:bodyPr>
          <a:lstStyle/>
          <a:p>
            <a:r>
              <a:rPr lang="en-US" b="1" dirty="0">
                <a:solidFill>
                  <a:schemeClr val="bg1">
                    <a:lumMod val="50000"/>
                  </a:schemeClr>
                </a:solidFill>
              </a:rPr>
              <a:t>derived</a:t>
            </a:r>
            <a:endParaRPr lang="en-US" dirty="0">
              <a:solidFill>
                <a:schemeClr val="bg1">
                  <a:lumMod val="50000"/>
                </a:schemeClr>
              </a:solidFill>
            </a:endParaRPr>
          </a:p>
        </p:txBody>
      </p:sp>
      <p:sp>
        <p:nvSpPr>
          <p:cNvPr id="45" name="Rectangle 44"/>
          <p:cNvSpPr/>
          <p:nvPr/>
        </p:nvSpPr>
        <p:spPr>
          <a:xfrm>
            <a:off x="4897997" y="5225045"/>
            <a:ext cx="2082621" cy="461665"/>
          </a:xfrm>
          <a:prstGeom prst="rect">
            <a:avLst/>
          </a:prstGeom>
        </p:spPr>
        <p:txBody>
          <a:bodyPr wrap="none">
            <a:spAutoFit/>
          </a:bodyPr>
          <a:lstStyle/>
          <a:p>
            <a:r>
              <a:rPr lang="en-US" b="1" dirty="0">
                <a:solidFill>
                  <a:schemeClr val="bg1">
                    <a:lumMod val="50000"/>
                  </a:schemeClr>
                </a:solidFill>
              </a:rPr>
              <a:t>implemented</a:t>
            </a:r>
            <a:endParaRPr lang="en-US" dirty="0">
              <a:solidFill>
                <a:schemeClr val="bg1">
                  <a:lumMod val="50000"/>
                </a:schemeClr>
              </a:solidFill>
            </a:endParaRPr>
          </a:p>
        </p:txBody>
      </p:sp>
    </p:spTree>
    <p:extLst>
      <p:ext uri="{BB962C8B-B14F-4D97-AF65-F5344CB8AC3E}">
        <p14:creationId xmlns:p14="http://schemas.microsoft.com/office/powerpoint/2010/main" val="1451787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 “Requirements”</a:t>
            </a:r>
          </a:p>
        </p:txBody>
      </p:sp>
      <p:sp>
        <p:nvSpPr>
          <p:cNvPr id="12" name="Rectangle 11"/>
          <p:cNvSpPr/>
          <p:nvPr/>
        </p:nvSpPr>
        <p:spPr>
          <a:xfrm>
            <a:off x="118762" y="5151639"/>
            <a:ext cx="11951301" cy="1200329"/>
          </a:xfrm>
          <a:prstGeom prst="rect">
            <a:avLst/>
          </a:prstGeom>
        </p:spPr>
        <p:txBody>
          <a:bodyPr wrap="square">
            <a:spAutoFit/>
          </a:bodyPr>
          <a:lstStyle/>
          <a:p>
            <a:pPr marL="0" lvl="1">
              <a:buNone/>
            </a:pPr>
            <a:r>
              <a:rPr lang="en-US" b="1" dirty="0"/>
              <a:t>A tree of requirements</a:t>
            </a:r>
          </a:p>
          <a:p>
            <a:pPr marL="0" lvl="1">
              <a:buNone/>
            </a:pPr>
            <a:r>
              <a:rPr lang="en-US" b="1" dirty="0">
                <a:solidFill>
                  <a:srgbClr val="FF0000"/>
                </a:solidFill>
              </a:rPr>
              <a:t>Traceability up </a:t>
            </a:r>
            <a:r>
              <a:rPr lang="en-US" dirty="0">
                <a:solidFill>
                  <a:srgbClr val="FF0000"/>
                </a:solidFill>
              </a:rPr>
              <a:t>– Why are we doing this task?  What fails if we can’t?</a:t>
            </a:r>
          </a:p>
          <a:p>
            <a:pPr marL="0" lvl="1">
              <a:buNone/>
            </a:pPr>
            <a:r>
              <a:rPr lang="en-US" b="1" dirty="0">
                <a:solidFill>
                  <a:srgbClr val="D28F46"/>
                </a:solidFill>
              </a:rPr>
              <a:t>Traceability down </a:t>
            </a:r>
            <a:r>
              <a:rPr lang="en-US" dirty="0">
                <a:solidFill>
                  <a:srgbClr val="D28F46"/>
                </a:solidFill>
              </a:rPr>
              <a:t>– How are we achieving this goal?  What’s simpler if we don’t?</a:t>
            </a:r>
          </a:p>
        </p:txBody>
      </p:sp>
      <p:sp>
        <p:nvSpPr>
          <p:cNvPr id="14" name="Rounded Rectangle 13"/>
          <p:cNvSpPr/>
          <p:nvPr/>
        </p:nvSpPr>
        <p:spPr>
          <a:xfrm>
            <a:off x="7645720" y="1143000"/>
            <a:ext cx="4238384" cy="1123712"/>
          </a:xfrm>
          <a:prstGeom prst="roundRect">
            <a:avLst>
              <a:gd name="adj" fmla="val 10656"/>
            </a:avLst>
          </a:prstGeom>
          <a:gradFill flip="none" rotWithShape="1">
            <a:gsLst>
              <a:gs pos="0">
                <a:schemeClr val="accent5">
                  <a:lumMod val="90000"/>
                  <a:tint val="66000"/>
                  <a:satMod val="160000"/>
                </a:schemeClr>
              </a:gs>
              <a:gs pos="50000">
                <a:schemeClr val="accent5">
                  <a:lumMod val="90000"/>
                  <a:tint val="44500"/>
                  <a:satMod val="160000"/>
                </a:schemeClr>
              </a:gs>
              <a:gs pos="100000">
                <a:schemeClr val="accent5">
                  <a:lumMod val="90000"/>
                  <a:tint val="23500"/>
                  <a:satMod val="160000"/>
                </a:schemeClr>
              </a:gs>
            </a:gsLst>
            <a:lin ang="5400000" scaled="1"/>
            <a:tileRect/>
          </a:gradFill>
          <a:ln w="19050">
            <a:solidFill>
              <a:schemeClr val="accent5">
                <a:lumMod val="5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0" lvl="1" algn="ctr">
              <a:buNone/>
            </a:pPr>
            <a:r>
              <a:rPr lang="en-US" sz="2800" u="sng" dirty="0">
                <a:latin typeface="Arial Black" pitchFamily="34" charset="0"/>
              </a:rPr>
              <a:t>what</a:t>
            </a:r>
            <a:r>
              <a:rPr lang="en-US" sz="2800" b="1" dirty="0"/>
              <a:t> not </a:t>
            </a:r>
            <a:r>
              <a:rPr lang="en-US" sz="2800" u="sng" dirty="0">
                <a:latin typeface="Arial Black" pitchFamily="34" charset="0"/>
              </a:rPr>
              <a:t>how</a:t>
            </a:r>
          </a:p>
          <a:p>
            <a:pPr marL="0" lvl="1" algn="ctr">
              <a:buNone/>
            </a:pPr>
            <a:r>
              <a:rPr lang="en-US" sz="1600" b="1" dirty="0"/>
              <a:t>(but one person’s </a:t>
            </a:r>
            <a:r>
              <a:rPr lang="en-US" sz="1600" b="1" i="1" dirty="0"/>
              <a:t>what</a:t>
            </a:r>
            <a:endParaRPr lang="en-US" sz="1600" b="1" dirty="0"/>
          </a:p>
          <a:p>
            <a:pPr marL="0" lvl="1" algn="ctr">
              <a:buNone/>
            </a:pPr>
            <a:r>
              <a:rPr lang="en-US" sz="1600" b="1" dirty="0"/>
              <a:t>is another person’s </a:t>
            </a:r>
            <a:r>
              <a:rPr lang="en-US" sz="1600" b="1" i="1" dirty="0"/>
              <a:t>how</a:t>
            </a:r>
            <a:r>
              <a:rPr lang="en-US" sz="1600" b="1" dirty="0"/>
              <a:t>)</a:t>
            </a:r>
          </a:p>
        </p:txBody>
      </p:sp>
      <p:grpSp>
        <p:nvGrpSpPr>
          <p:cNvPr id="31" name="Group 30"/>
          <p:cNvGrpSpPr/>
          <p:nvPr/>
        </p:nvGrpSpPr>
        <p:grpSpPr>
          <a:xfrm>
            <a:off x="609441" y="1143000"/>
            <a:ext cx="3351926" cy="2285804"/>
            <a:chOff x="-72086" y="2090606"/>
            <a:chExt cx="2514600" cy="2285804"/>
          </a:xfrm>
        </p:grpSpPr>
        <p:pic>
          <p:nvPicPr>
            <p:cNvPr id="1027" name="Picture 3" descr="F:\process presentations\SES talk 2012\user_female.png"/>
            <p:cNvPicPr>
              <a:picLocks noChangeAspect="1" noChangeArrowheads="1"/>
            </p:cNvPicPr>
            <p:nvPr/>
          </p:nvPicPr>
          <p:blipFill>
            <a:blip r:embed="rId3" cstate="print">
              <a:duotone>
                <a:prstClr val="black"/>
                <a:schemeClr val="accent5">
                  <a:tint val="45000"/>
                  <a:satMod val="400000"/>
                </a:schemeClr>
              </a:duotone>
            </a:blip>
            <a:srcRect/>
            <a:stretch>
              <a:fillRect/>
            </a:stretch>
          </p:blipFill>
          <p:spPr bwMode="auto">
            <a:xfrm>
              <a:off x="1490635" y="3190230"/>
              <a:ext cx="702497" cy="943623"/>
            </a:xfrm>
            <a:prstGeom prst="rect">
              <a:avLst/>
            </a:prstGeom>
            <a:noFill/>
          </p:spPr>
        </p:pic>
        <p:sp>
          <p:nvSpPr>
            <p:cNvPr id="5" name="Oval Callout 4"/>
            <p:cNvSpPr/>
            <p:nvPr/>
          </p:nvSpPr>
          <p:spPr>
            <a:xfrm>
              <a:off x="-72086" y="2090606"/>
              <a:ext cx="2514600" cy="876604"/>
            </a:xfrm>
            <a:prstGeom prst="wedgeEllipseCallout">
              <a:avLst>
                <a:gd name="adj1" fmla="val 24038"/>
                <a:gd name="adj2" fmla="val 71856"/>
              </a:avLst>
            </a:prstGeom>
            <a:solidFill>
              <a:srgbClr val="D2DCF2"/>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8" name="Rectangle 7"/>
            <p:cNvSpPr/>
            <p:nvPr/>
          </p:nvSpPr>
          <p:spPr>
            <a:xfrm>
              <a:off x="228600" y="2299471"/>
              <a:ext cx="1964532" cy="523220"/>
            </a:xfrm>
            <a:prstGeom prst="rect">
              <a:avLst/>
            </a:prstGeom>
          </p:spPr>
          <p:txBody>
            <a:bodyPr wrap="square" lIns="45720" rIns="45720">
              <a:spAutoFit/>
            </a:bodyPr>
            <a:lstStyle/>
            <a:p>
              <a:pPr algn="ctr"/>
              <a:r>
                <a:rPr lang="en-US" sz="1400" b="1" dirty="0"/>
                <a:t>The system should be easy to understand for new users</a:t>
              </a:r>
            </a:p>
          </p:txBody>
        </p:sp>
        <p:sp>
          <p:nvSpPr>
            <p:cNvPr id="17" name="Rectangle 16"/>
            <p:cNvSpPr/>
            <p:nvPr/>
          </p:nvSpPr>
          <p:spPr>
            <a:xfrm>
              <a:off x="1508145" y="4114800"/>
              <a:ext cx="611144" cy="261610"/>
            </a:xfrm>
            <a:prstGeom prst="rect">
              <a:avLst/>
            </a:prstGeom>
          </p:spPr>
          <p:txBody>
            <a:bodyPr wrap="none">
              <a:spAutoFit/>
            </a:bodyPr>
            <a:lstStyle/>
            <a:p>
              <a:pPr algn="ctr"/>
              <a:r>
                <a:rPr lang="en-US" sz="1100" dirty="0">
                  <a:latin typeface="Arial Black" pitchFamily="34" charset="0"/>
                </a:rPr>
                <a:t>Sponsor</a:t>
              </a:r>
            </a:p>
          </p:txBody>
        </p:sp>
      </p:grpSp>
      <p:grpSp>
        <p:nvGrpSpPr>
          <p:cNvPr id="32" name="Group 31"/>
          <p:cNvGrpSpPr/>
          <p:nvPr/>
        </p:nvGrpSpPr>
        <p:grpSpPr>
          <a:xfrm>
            <a:off x="3854311" y="1528590"/>
            <a:ext cx="3555074" cy="2471410"/>
            <a:chOff x="2514600" y="1295400"/>
            <a:chExt cx="2667000" cy="2471410"/>
          </a:xfrm>
        </p:grpSpPr>
        <p:pic>
          <p:nvPicPr>
            <p:cNvPr id="1026" name="Picture 2" descr="F:\process presentations\SES talk 2012\user_male.png"/>
            <p:cNvPicPr>
              <a:picLocks noChangeAspect="1" noChangeArrowheads="1"/>
            </p:cNvPicPr>
            <p:nvPr/>
          </p:nvPicPr>
          <p:blipFill>
            <a:blip r:embed="rId4" cstate="print">
              <a:duotone>
                <a:prstClr val="black"/>
                <a:srgbClr val="FF9900">
                  <a:tint val="45000"/>
                  <a:satMod val="400000"/>
                </a:srgbClr>
              </a:duotone>
            </a:blip>
            <a:srcRect/>
            <a:stretch>
              <a:fillRect/>
            </a:stretch>
          </p:blipFill>
          <p:spPr bwMode="auto">
            <a:xfrm>
              <a:off x="3021003" y="2559182"/>
              <a:ext cx="747808" cy="943623"/>
            </a:xfrm>
            <a:prstGeom prst="rect">
              <a:avLst/>
            </a:prstGeom>
            <a:noFill/>
          </p:spPr>
        </p:pic>
        <p:sp>
          <p:nvSpPr>
            <p:cNvPr id="16" name="Oval Callout 15"/>
            <p:cNvSpPr/>
            <p:nvPr/>
          </p:nvSpPr>
          <p:spPr>
            <a:xfrm>
              <a:off x="2514600" y="1295400"/>
              <a:ext cx="2667000" cy="914400"/>
            </a:xfrm>
            <a:prstGeom prst="wedgeEllipseCallout">
              <a:avLst>
                <a:gd name="adj1" fmla="val -17853"/>
                <a:gd name="adj2" fmla="val 79249"/>
              </a:avLst>
            </a:prstGeom>
            <a:solidFill>
              <a:srgbClr val="F2D4AC"/>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1" name="Rectangle 10"/>
            <p:cNvSpPr/>
            <p:nvPr/>
          </p:nvSpPr>
          <p:spPr>
            <a:xfrm>
              <a:off x="2667000" y="1522722"/>
              <a:ext cx="2472273" cy="523220"/>
            </a:xfrm>
            <a:prstGeom prst="rect">
              <a:avLst/>
            </a:prstGeom>
          </p:spPr>
          <p:txBody>
            <a:bodyPr wrap="square" lIns="45720" rIns="45720">
              <a:spAutoFit/>
            </a:bodyPr>
            <a:lstStyle/>
            <a:p>
              <a:pPr algn="ctr"/>
              <a:r>
                <a:rPr lang="en-US" sz="1400" b="1" dirty="0"/>
                <a:t>The display conventions should be consistent with existing systems</a:t>
              </a:r>
            </a:p>
          </p:txBody>
        </p:sp>
        <p:sp>
          <p:nvSpPr>
            <p:cNvPr id="18" name="Rectangle 17"/>
            <p:cNvSpPr/>
            <p:nvPr/>
          </p:nvSpPr>
          <p:spPr>
            <a:xfrm>
              <a:off x="3039063" y="3505200"/>
              <a:ext cx="662854" cy="261610"/>
            </a:xfrm>
            <a:prstGeom prst="rect">
              <a:avLst/>
            </a:prstGeom>
          </p:spPr>
          <p:txBody>
            <a:bodyPr wrap="none">
              <a:spAutoFit/>
            </a:bodyPr>
            <a:lstStyle/>
            <a:p>
              <a:pPr algn="ctr"/>
              <a:r>
                <a:rPr lang="en-US" sz="1100" dirty="0">
                  <a:latin typeface="Arial Black" pitchFamily="34" charset="0"/>
                </a:rPr>
                <a:t>HSI Lead</a:t>
              </a:r>
            </a:p>
          </p:txBody>
        </p:sp>
      </p:grpSp>
      <p:grpSp>
        <p:nvGrpSpPr>
          <p:cNvPr id="29" name="Group 28"/>
          <p:cNvGrpSpPr/>
          <p:nvPr/>
        </p:nvGrpSpPr>
        <p:grpSpPr>
          <a:xfrm>
            <a:off x="6270370" y="2438400"/>
            <a:ext cx="4472462" cy="2014210"/>
            <a:chOff x="4475412" y="2438400"/>
            <a:chExt cx="3355224" cy="2014210"/>
          </a:xfrm>
        </p:grpSpPr>
        <p:pic>
          <p:nvPicPr>
            <p:cNvPr id="23" name="Picture 3" descr="F:\process presentations\SES talk 2012\user_female.png"/>
            <p:cNvPicPr>
              <a:picLocks noChangeAspect="1" noChangeArrowheads="1"/>
            </p:cNvPicPr>
            <p:nvPr/>
          </p:nvPicPr>
          <p:blipFill>
            <a:blip r:embed="rId3" cstate="print">
              <a:duotone>
                <a:schemeClr val="accent2">
                  <a:shade val="45000"/>
                  <a:satMod val="135000"/>
                </a:schemeClr>
                <a:prstClr val="white"/>
              </a:duotone>
            </a:blip>
            <a:srcRect/>
            <a:stretch>
              <a:fillRect/>
            </a:stretch>
          </p:blipFill>
          <p:spPr bwMode="auto">
            <a:xfrm>
              <a:off x="4580706" y="3244984"/>
              <a:ext cx="730806" cy="943623"/>
            </a:xfrm>
            <a:prstGeom prst="rect">
              <a:avLst/>
            </a:prstGeom>
            <a:noFill/>
          </p:spPr>
        </p:pic>
        <p:sp>
          <p:nvSpPr>
            <p:cNvPr id="21" name="Oval Callout 20"/>
            <p:cNvSpPr/>
            <p:nvPr/>
          </p:nvSpPr>
          <p:spPr>
            <a:xfrm>
              <a:off x="5064592" y="2438400"/>
              <a:ext cx="2766044" cy="884647"/>
            </a:xfrm>
            <a:prstGeom prst="wedgeEllipseCallout">
              <a:avLst>
                <a:gd name="adj1" fmla="val -46008"/>
                <a:gd name="adj2" fmla="val 51591"/>
              </a:avLst>
            </a:prstGeom>
            <a:solidFill>
              <a:srgbClr val="C5F1C7"/>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2" name="Rectangle 21"/>
            <p:cNvSpPr/>
            <p:nvPr/>
          </p:nvSpPr>
          <p:spPr>
            <a:xfrm>
              <a:off x="5105400" y="2547875"/>
              <a:ext cx="2684429" cy="738664"/>
            </a:xfrm>
            <a:prstGeom prst="rect">
              <a:avLst/>
            </a:prstGeom>
          </p:spPr>
          <p:txBody>
            <a:bodyPr wrap="square" lIns="45720" rIns="45720">
              <a:spAutoFit/>
            </a:bodyPr>
            <a:lstStyle/>
            <a:p>
              <a:pPr algn="ctr"/>
              <a:r>
                <a:rPr lang="en-US" sz="1400" b="1" dirty="0"/>
                <a:t>Red should always be </a:t>
              </a:r>
              <a:br>
                <a:rPr lang="en-US" sz="1400" b="1" dirty="0"/>
              </a:br>
              <a:r>
                <a:rPr lang="en-US" sz="1400" b="1" dirty="0"/>
                <a:t>used to indicate performance</a:t>
              </a:r>
            </a:p>
            <a:p>
              <a:pPr algn="ctr"/>
              <a:r>
                <a:rPr lang="en-US" sz="1400" b="1" dirty="0"/>
                <a:t>worse than 85%</a:t>
              </a:r>
            </a:p>
          </p:txBody>
        </p:sp>
        <p:sp>
          <p:nvSpPr>
            <p:cNvPr id="26" name="Rectangle 25"/>
            <p:cNvSpPr/>
            <p:nvPr/>
          </p:nvSpPr>
          <p:spPr>
            <a:xfrm>
              <a:off x="4475412" y="4191000"/>
              <a:ext cx="902164" cy="261610"/>
            </a:xfrm>
            <a:prstGeom prst="rect">
              <a:avLst/>
            </a:prstGeom>
          </p:spPr>
          <p:txBody>
            <a:bodyPr wrap="none">
              <a:spAutoFit/>
            </a:bodyPr>
            <a:lstStyle/>
            <a:p>
              <a:pPr algn="ctr"/>
              <a:r>
                <a:rPr lang="en-US" sz="1100" dirty="0">
                  <a:latin typeface="Arial Black" pitchFamily="34" charset="0"/>
                </a:rPr>
                <a:t>GUI Designer</a:t>
              </a:r>
            </a:p>
          </p:txBody>
        </p:sp>
      </p:grpSp>
      <p:grpSp>
        <p:nvGrpSpPr>
          <p:cNvPr id="30" name="Group 29"/>
          <p:cNvGrpSpPr/>
          <p:nvPr/>
        </p:nvGrpSpPr>
        <p:grpSpPr>
          <a:xfrm>
            <a:off x="7727222" y="3542702"/>
            <a:ext cx="4156870" cy="2019899"/>
            <a:chOff x="5796934" y="3542701"/>
            <a:chExt cx="3118467" cy="2019899"/>
          </a:xfrm>
        </p:grpSpPr>
        <p:pic>
          <p:nvPicPr>
            <p:cNvPr id="24" name="Picture 2" descr="F:\process presentations\SES talk 2012\user_male.png"/>
            <p:cNvPicPr>
              <a:picLocks noChangeAspect="1" noChangeArrowheads="1"/>
            </p:cNvPicPr>
            <p:nvPr/>
          </p:nvPicPr>
          <p:blipFill>
            <a:blip r:embed="rId4" cstate="print">
              <a:duotone>
                <a:prstClr val="black"/>
                <a:schemeClr val="accent3">
                  <a:tint val="45000"/>
                  <a:satMod val="400000"/>
                </a:schemeClr>
              </a:duotone>
            </a:blip>
            <a:srcRect/>
            <a:stretch>
              <a:fillRect/>
            </a:stretch>
          </p:blipFill>
          <p:spPr bwMode="auto">
            <a:xfrm>
              <a:off x="5845731" y="4365695"/>
              <a:ext cx="797267" cy="943623"/>
            </a:xfrm>
            <a:prstGeom prst="rect">
              <a:avLst/>
            </a:prstGeom>
            <a:noFill/>
          </p:spPr>
        </p:pic>
        <p:sp>
          <p:nvSpPr>
            <p:cNvPr id="25" name="Oval Callout 24"/>
            <p:cNvSpPr/>
            <p:nvPr/>
          </p:nvSpPr>
          <p:spPr>
            <a:xfrm>
              <a:off x="6262007" y="3542701"/>
              <a:ext cx="2653394" cy="822994"/>
            </a:xfrm>
            <a:prstGeom prst="wedgeEllipseCallout">
              <a:avLst>
                <a:gd name="adj1" fmla="val -41219"/>
                <a:gd name="adj2" fmla="val 76258"/>
              </a:avLst>
            </a:prstGeom>
            <a:solidFill>
              <a:schemeClr val="bg1">
                <a:lumMod val="85000"/>
              </a:schemeClr>
            </a:solidFill>
            <a:ln w="127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4" name="Rectangle 3"/>
            <p:cNvSpPr/>
            <p:nvPr/>
          </p:nvSpPr>
          <p:spPr>
            <a:xfrm>
              <a:off x="6656764" y="3770052"/>
              <a:ext cx="1917244" cy="430887"/>
            </a:xfrm>
            <a:prstGeom prst="rect">
              <a:avLst/>
            </a:prstGeom>
          </p:spPr>
          <p:txBody>
            <a:bodyPr wrap="square">
              <a:spAutoFit/>
            </a:bodyPr>
            <a:lstStyle/>
            <a:p>
              <a:pPr>
                <a:defRPr/>
              </a:pPr>
              <a:r>
                <a:rPr lang="en-US" sz="1100" b="1" dirty="0">
                  <a:latin typeface="Courier New" pitchFamily="49" charset="0"/>
                  <a:cs typeface="Courier New" pitchFamily="49" charset="0"/>
                </a:rPr>
                <a:t>if (performance(x) =&lt; 0.85)</a:t>
              </a:r>
            </a:p>
            <a:p>
              <a:pPr>
                <a:defRPr/>
              </a:pPr>
              <a:r>
                <a:rPr lang="en-US" sz="1100" b="1" dirty="0" err="1">
                  <a:latin typeface="Courier New" pitchFamily="49" charset="0"/>
                  <a:cs typeface="Courier New" pitchFamily="49" charset="0"/>
                </a:rPr>
                <a:t>label.setForeground</a:t>
              </a:r>
              <a:r>
                <a:rPr lang="en-US" sz="1100" b="1" dirty="0">
                  <a:latin typeface="Courier New" pitchFamily="49" charset="0"/>
                  <a:cs typeface="Courier New" pitchFamily="49" charset="0"/>
                </a:rPr>
                <a:t>(801010);</a:t>
              </a:r>
            </a:p>
          </p:txBody>
        </p:sp>
        <p:sp>
          <p:nvSpPr>
            <p:cNvPr id="27" name="Rectangle 26"/>
            <p:cNvSpPr/>
            <p:nvPr/>
          </p:nvSpPr>
          <p:spPr>
            <a:xfrm>
              <a:off x="5796934" y="5300990"/>
              <a:ext cx="851657" cy="261610"/>
            </a:xfrm>
            <a:prstGeom prst="rect">
              <a:avLst/>
            </a:prstGeom>
          </p:spPr>
          <p:txBody>
            <a:bodyPr wrap="none">
              <a:spAutoFit/>
            </a:bodyPr>
            <a:lstStyle/>
            <a:p>
              <a:pPr algn="ctr"/>
              <a:r>
                <a:rPr lang="en-US" sz="1100" dirty="0">
                  <a:latin typeface="Arial Black" pitchFamily="34" charset="0"/>
                </a:rPr>
                <a:t>Programmer</a:t>
              </a:r>
            </a:p>
          </p:txBody>
        </p:sp>
      </p:grpSp>
      <p:cxnSp>
        <p:nvCxnSpPr>
          <p:cNvPr id="6" name="Straight Arrow Connector 5"/>
          <p:cNvCxnSpPr/>
          <p:nvPr/>
        </p:nvCxnSpPr>
        <p:spPr>
          <a:xfrm>
            <a:off x="2005070" y="3286539"/>
            <a:ext cx="5404315" cy="2014452"/>
          </a:xfrm>
          <a:prstGeom prst="straightConnector1">
            <a:avLst/>
          </a:prstGeom>
          <a:ln w="76200">
            <a:solidFill>
              <a:srgbClr val="D28F46"/>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1337054" y="3255182"/>
            <a:ext cx="5399357" cy="2012604"/>
          </a:xfrm>
          <a:prstGeom prst="straightConnector1">
            <a:avLst/>
          </a:prstGeom>
          <a:ln w="762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925382" y="3464690"/>
            <a:ext cx="987771" cy="461665"/>
          </a:xfrm>
          <a:prstGeom prst="rect">
            <a:avLst/>
          </a:prstGeom>
        </p:spPr>
        <p:txBody>
          <a:bodyPr wrap="none">
            <a:spAutoFit/>
          </a:bodyPr>
          <a:lstStyle/>
          <a:p>
            <a:r>
              <a:rPr lang="en-US" b="1" dirty="0">
                <a:solidFill>
                  <a:schemeClr val="bg1">
                    <a:lumMod val="50000"/>
                  </a:schemeClr>
                </a:solidFill>
              </a:rPr>
              <a:t>given</a:t>
            </a:r>
            <a:endParaRPr lang="en-US" dirty="0">
              <a:solidFill>
                <a:schemeClr val="bg1">
                  <a:lumMod val="50000"/>
                </a:schemeClr>
              </a:solidFill>
            </a:endParaRPr>
          </a:p>
        </p:txBody>
      </p:sp>
      <p:sp>
        <p:nvSpPr>
          <p:cNvPr id="33" name="Rectangle 32"/>
          <p:cNvSpPr/>
          <p:nvPr/>
        </p:nvSpPr>
        <p:spPr>
          <a:xfrm>
            <a:off x="2005070" y="4133517"/>
            <a:ext cx="1739579" cy="461665"/>
          </a:xfrm>
          <a:prstGeom prst="rect">
            <a:avLst/>
          </a:prstGeom>
        </p:spPr>
        <p:txBody>
          <a:bodyPr wrap="none">
            <a:spAutoFit/>
          </a:bodyPr>
          <a:lstStyle/>
          <a:p>
            <a:r>
              <a:rPr lang="en-US" b="1" dirty="0">
                <a:solidFill>
                  <a:schemeClr val="bg1">
                    <a:lumMod val="50000"/>
                  </a:schemeClr>
                </a:solidFill>
              </a:rPr>
              <a:t>negotiated</a:t>
            </a:r>
            <a:endParaRPr lang="en-US" dirty="0">
              <a:solidFill>
                <a:schemeClr val="bg1">
                  <a:lumMod val="50000"/>
                </a:schemeClr>
              </a:solidFill>
            </a:endParaRPr>
          </a:p>
        </p:txBody>
      </p:sp>
      <p:sp>
        <p:nvSpPr>
          <p:cNvPr id="35" name="Rectangle 34"/>
          <p:cNvSpPr/>
          <p:nvPr/>
        </p:nvSpPr>
        <p:spPr>
          <a:xfrm>
            <a:off x="3653144" y="4753233"/>
            <a:ext cx="1279517" cy="461665"/>
          </a:xfrm>
          <a:prstGeom prst="rect">
            <a:avLst/>
          </a:prstGeom>
        </p:spPr>
        <p:txBody>
          <a:bodyPr wrap="none">
            <a:spAutoFit/>
          </a:bodyPr>
          <a:lstStyle/>
          <a:p>
            <a:r>
              <a:rPr lang="en-US" b="1" dirty="0">
                <a:solidFill>
                  <a:schemeClr val="bg1">
                    <a:lumMod val="50000"/>
                  </a:schemeClr>
                </a:solidFill>
              </a:rPr>
              <a:t>derived</a:t>
            </a:r>
            <a:endParaRPr lang="en-US" dirty="0">
              <a:solidFill>
                <a:schemeClr val="bg1">
                  <a:lumMod val="50000"/>
                </a:schemeClr>
              </a:solidFill>
            </a:endParaRPr>
          </a:p>
        </p:txBody>
      </p:sp>
      <p:sp>
        <p:nvSpPr>
          <p:cNvPr id="36" name="Rectangle 35"/>
          <p:cNvSpPr/>
          <p:nvPr/>
        </p:nvSpPr>
        <p:spPr>
          <a:xfrm>
            <a:off x="4897997" y="5225045"/>
            <a:ext cx="2082621" cy="461665"/>
          </a:xfrm>
          <a:prstGeom prst="rect">
            <a:avLst/>
          </a:prstGeom>
        </p:spPr>
        <p:txBody>
          <a:bodyPr wrap="none">
            <a:spAutoFit/>
          </a:bodyPr>
          <a:lstStyle/>
          <a:p>
            <a:r>
              <a:rPr lang="en-US" b="1" dirty="0">
                <a:solidFill>
                  <a:schemeClr val="bg1">
                    <a:lumMod val="50000"/>
                  </a:schemeClr>
                </a:solidFill>
              </a:rPr>
              <a:t>implemented</a:t>
            </a:r>
            <a:endParaRPr lang="en-US" dirty="0">
              <a:solidFill>
                <a:schemeClr val="bg1">
                  <a:lumMod val="50000"/>
                </a:schemeClr>
              </a:solidFill>
            </a:endParaRPr>
          </a:p>
        </p:txBody>
      </p:sp>
    </p:spTree>
    <p:extLst>
      <p:ext uri="{BB962C8B-B14F-4D97-AF65-F5344CB8AC3E}">
        <p14:creationId xmlns:p14="http://schemas.microsoft.com/office/powerpoint/2010/main" val="2449580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75012" y="1981200"/>
            <a:ext cx="6258391" cy="2711301"/>
          </a:xfrm>
        </p:spPr>
        <p:txBody>
          <a:bodyPr/>
          <a:lstStyle/>
          <a:p>
            <a:pPr>
              <a:buFont typeface="Arial" panose="020B0604020202020204" pitchFamily="34" charset="0"/>
              <a:buChar char="→"/>
            </a:pPr>
            <a:r>
              <a:rPr lang="en-US" sz="2800" dirty="0"/>
              <a:t> Motivation</a:t>
            </a:r>
          </a:p>
          <a:p>
            <a:pPr>
              <a:buFont typeface="Arial" panose="020B0604020202020204" pitchFamily="34" charset="0"/>
              <a:buChar char="→"/>
            </a:pPr>
            <a:r>
              <a:rPr lang="en-US" sz="2800" dirty="0"/>
              <a:t> Definition &amp; Hierarchy</a:t>
            </a:r>
          </a:p>
          <a:p>
            <a:pPr>
              <a:buFont typeface="Arial" panose="020B0604020202020204" pitchFamily="34" charset="0"/>
              <a:buChar char="→"/>
            </a:pPr>
            <a:r>
              <a:rPr lang="en-US" sz="2800" dirty="0"/>
              <a:t> Notations &amp; Stakeholders</a:t>
            </a:r>
          </a:p>
          <a:p>
            <a:pPr>
              <a:buFont typeface="Arial" panose="020B0604020202020204" pitchFamily="34" charset="0"/>
              <a:buChar char="→"/>
            </a:pPr>
            <a:r>
              <a:rPr lang="en-US" sz="2800" dirty="0"/>
              <a:t> Pragmatics</a:t>
            </a:r>
          </a:p>
          <a:p>
            <a:pPr>
              <a:buFont typeface="Arial" panose="020B0604020202020204" pitchFamily="34" charset="0"/>
              <a:buChar char="→"/>
            </a:pPr>
            <a:r>
              <a:rPr lang="en-US" sz="2800" dirty="0"/>
              <a:t> Summary</a:t>
            </a:r>
          </a:p>
        </p:txBody>
      </p:sp>
      <p:sp>
        <p:nvSpPr>
          <p:cNvPr id="3" name="Title 2"/>
          <p:cNvSpPr>
            <a:spLocks noGrp="1"/>
          </p:cNvSpPr>
          <p:nvPr>
            <p:ph type="title"/>
          </p:nvPr>
        </p:nvSpPr>
        <p:spPr/>
        <p:txBody>
          <a:bodyPr/>
          <a:lstStyle/>
          <a:p>
            <a:r>
              <a:rPr lang="en-US" dirty="0"/>
              <a:t>Outline</a:t>
            </a:r>
          </a:p>
        </p:txBody>
      </p:sp>
      <p:sp>
        <p:nvSpPr>
          <p:cNvPr id="4" name="Right Arrow 3"/>
          <p:cNvSpPr/>
          <p:nvPr/>
        </p:nvSpPr>
        <p:spPr>
          <a:xfrm>
            <a:off x="2138254" y="3049597"/>
            <a:ext cx="1136758" cy="504709"/>
          </a:xfrm>
          <a:prstGeom prst="rightArrow">
            <a:avLst/>
          </a:prstGeom>
          <a:solidFill>
            <a:srgbClr val="C6DDAB"/>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Tree>
    <p:extLst>
      <p:ext uri="{BB962C8B-B14F-4D97-AF65-F5344CB8AC3E}">
        <p14:creationId xmlns:p14="http://schemas.microsoft.com/office/powerpoint/2010/main" val="1422109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33082" y="1043608"/>
            <a:ext cx="5055037" cy="5334000"/>
          </a:xfrm>
        </p:spPr>
        <p:txBody>
          <a:bodyPr/>
          <a:lstStyle/>
          <a:p>
            <a:r>
              <a:rPr lang="en-US" dirty="0"/>
              <a:t>Classic Shall Statements</a:t>
            </a:r>
          </a:p>
          <a:p>
            <a:pPr lvl="2"/>
            <a:endParaRPr lang="en-US" b="0" dirty="0"/>
          </a:p>
          <a:p>
            <a:pPr lvl="2"/>
            <a:endParaRPr lang="en-US" b="0" dirty="0"/>
          </a:p>
          <a:p>
            <a:pPr lvl="2"/>
            <a:endParaRPr lang="en-US" dirty="0"/>
          </a:p>
          <a:p>
            <a:r>
              <a:rPr lang="en-US" dirty="0"/>
              <a:t>System Tests</a:t>
            </a:r>
          </a:p>
          <a:p>
            <a:pPr lvl="2"/>
            <a:endParaRPr lang="en-US" dirty="0"/>
          </a:p>
          <a:p>
            <a:pPr lvl="2"/>
            <a:endParaRPr lang="en-US" dirty="0"/>
          </a:p>
          <a:p>
            <a:pPr lvl="2"/>
            <a:endParaRPr lang="en-US" dirty="0"/>
          </a:p>
          <a:p>
            <a:r>
              <a:rPr lang="en-US" dirty="0"/>
              <a:t>SEI Quality Attribute Scenarios</a:t>
            </a:r>
          </a:p>
          <a:p>
            <a:pPr lvl="2"/>
            <a:endParaRPr lang="en-US" dirty="0"/>
          </a:p>
          <a:p>
            <a:pPr lvl="2"/>
            <a:endParaRPr lang="en-US" dirty="0"/>
          </a:p>
          <a:p>
            <a:pPr lvl="2"/>
            <a:endParaRPr lang="en-US" dirty="0"/>
          </a:p>
          <a:p>
            <a:r>
              <a:rPr lang="en-US" dirty="0"/>
              <a:t>User Stories</a:t>
            </a:r>
          </a:p>
          <a:p>
            <a:pPr lvl="2"/>
            <a:endParaRPr lang="en-US" dirty="0"/>
          </a:p>
          <a:p>
            <a:pPr lvl="2"/>
            <a:endParaRPr lang="en-US" dirty="0"/>
          </a:p>
          <a:p>
            <a:pPr lvl="2"/>
            <a:endParaRPr lang="en-US" dirty="0"/>
          </a:p>
        </p:txBody>
      </p:sp>
      <p:sp>
        <p:nvSpPr>
          <p:cNvPr id="3" name="Title 2"/>
          <p:cNvSpPr>
            <a:spLocks noGrp="1"/>
          </p:cNvSpPr>
          <p:nvPr>
            <p:ph type="title"/>
          </p:nvPr>
        </p:nvSpPr>
        <p:spPr/>
        <p:txBody>
          <a:bodyPr/>
          <a:lstStyle/>
          <a:p>
            <a:r>
              <a:rPr lang="en-US" dirty="0"/>
              <a:t>Requirement Notations</a:t>
            </a:r>
            <a:br>
              <a:rPr lang="en-US" dirty="0"/>
            </a:br>
            <a:r>
              <a:rPr lang="en-US" sz="2000" b="0" dirty="0"/>
              <a:t>4 primary styles supporting different forms of communication</a:t>
            </a:r>
            <a:endParaRPr lang="en-US" b="0" dirty="0"/>
          </a:p>
        </p:txBody>
      </p:sp>
      <p:sp>
        <p:nvSpPr>
          <p:cNvPr id="7" name="Rectangle 6"/>
          <p:cNvSpPr/>
          <p:nvPr/>
        </p:nvSpPr>
        <p:spPr>
          <a:xfrm>
            <a:off x="1117309" y="5412307"/>
            <a:ext cx="10361242" cy="461665"/>
          </a:xfrm>
          <a:prstGeom prst="rect">
            <a:avLst/>
          </a:prstGeom>
          <a:solidFill>
            <a:schemeClr val="accent1">
              <a:lumMod val="20000"/>
              <a:lumOff val="80000"/>
            </a:schemeClr>
          </a:solidFill>
          <a:ln>
            <a:solidFill>
              <a:schemeClr val="tx1"/>
            </a:solidFill>
          </a:ln>
        </p:spPr>
        <p:txBody>
          <a:bodyPr wrap="square">
            <a:spAutoFit/>
          </a:bodyPr>
          <a:lstStyle/>
          <a:p>
            <a:r>
              <a:rPr lang="en-US" dirty="0"/>
              <a:t>As a </a:t>
            </a:r>
            <a:r>
              <a:rPr lang="en-US" b="1" u="sng" dirty="0"/>
              <a:t>user / stakeholder</a:t>
            </a:r>
            <a:r>
              <a:rPr lang="en-US" dirty="0"/>
              <a:t>, I want to </a:t>
            </a:r>
            <a:r>
              <a:rPr lang="en-US" b="1" u="sng" dirty="0"/>
              <a:t>do / know X</a:t>
            </a:r>
            <a:r>
              <a:rPr lang="en-US" dirty="0"/>
              <a:t>, so that I can </a:t>
            </a:r>
            <a:r>
              <a:rPr lang="en-US" b="1" u="sng" dirty="0"/>
              <a:t>do / know Y</a:t>
            </a:r>
            <a:r>
              <a:rPr lang="en-US" dirty="0"/>
              <a:t>.</a:t>
            </a:r>
          </a:p>
        </p:txBody>
      </p:sp>
      <p:sp>
        <p:nvSpPr>
          <p:cNvPr id="8" name="Rectangle 7"/>
          <p:cNvSpPr/>
          <p:nvPr/>
        </p:nvSpPr>
        <p:spPr>
          <a:xfrm>
            <a:off x="1117309" y="2817950"/>
            <a:ext cx="10868369" cy="461665"/>
          </a:xfrm>
          <a:prstGeom prst="rect">
            <a:avLst/>
          </a:prstGeom>
          <a:solidFill>
            <a:schemeClr val="accent1">
              <a:lumMod val="20000"/>
              <a:lumOff val="80000"/>
            </a:schemeClr>
          </a:solidFill>
          <a:ln>
            <a:solidFill>
              <a:schemeClr val="tx1"/>
            </a:solidFill>
          </a:ln>
        </p:spPr>
        <p:txBody>
          <a:bodyPr wrap="square">
            <a:spAutoFit/>
          </a:bodyPr>
          <a:lstStyle/>
          <a:p>
            <a:r>
              <a:rPr lang="en-US" dirty="0"/>
              <a:t>When the </a:t>
            </a:r>
            <a:r>
              <a:rPr lang="en-US" b="1" u="sng" dirty="0"/>
              <a:t>system / component </a:t>
            </a:r>
            <a:r>
              <a:rPr lang="en-US" dirty="0"/>
              <a:t>encounters </a:t>
            </a:r>
            <a:r>
              <a:rPr lang="en-US" b="1" u="sng" dirty="0"/>
              <a:t>situation X</a:t>
            </a:r>
            <a:r>
              <a:rPr lang="en-US" dirty="0"/>
              <a:t>, the system will </a:t>
            </a:r>
            <a:r>
              <a:rPr lang="en-US" b="1" u="sng" dirty="0"/>
              <a:t>do Y</a:t>
            </a:r>
            <a:r>
              <a:rPr lang="en-US" dirty="0"/>
              <a:t>.</a:t>
            </a:r>
          </a:p>
        </p:txBody>
      </p:sp>
      <p:sp>
        <p:nvSpPr>
          <p:cNvPr id="10" name="Rectangle 9"/>
          <p:cNvSpPr/>
          <p:nvPr/>
        </p:nvSpPr>
        <p:spPr>
          <a:xfrm>
            <a:off x="1117309" y="1487642"/>
            <a:ext cx="5383398" cy="461665"/>
          </a:xfrm>
          <a:prstGeom prst="rect">
            <a:avLst/>
          </a:prstGeom>
          <a:solidFill>
            <a:schemeClr val="accent1">
              <a:lumMod val="20000"/>
              <a:lumOff val="80000"/>
            </a:schemeClr>
          </a:solidFill>
          <a:ln>
            <a:solidFill>
              <a:schemeClr val="tx1"/>
            </a:solidFill>
          </a:ln>
        </p:spPr>
        <p:txBody>
          <a:bodyPr wrap="square">
            <a:spAutoFit/>
          </a:bodyPr>
          <a:lstStyle/>
          <a:p>
            <a:r>
              <a:rPr lang="en-US" dirty="0"/>
              <a:t>The </a:t>
            </a:r>
            <a:r>
              <a:rPr lang="en-US" b="1" u="sng" dirty="0"/>
              <a:t>system / component</a:t>
            </a:r>
            <a:r>
              <a:rPr lang="en-US" b="1" dirty="0"/>
              <a:t> </a:t>
            </a:r>
            <a:r>
              <a:rPr lang="en-US" dirty="0"/>
              <a:t>shall </a:t>
            </a:r>
            <a:r>
              <a:rPr lang="en-US" b="1" u="sng" dirty="0"/>
              <a:t>do X</a:t>
            </a:r>
            <a:r>
              <a:rPr lang="en-US" dirty="0"/>
              <a:t>.</a:t>
            </a:r>
          </a:p>
        </p:txBody>
      </p:sp>
      <p:sp>
        <p:nvSpPr>
          <p:cNvPr id="11" name="Rectangle 10"/>
          <p:cNvSpPr/>
          <p:nvPr/>
        </p:nvSpPr>
        <p:spPr>
          <a:xfrm>
            <a:off x="1117309" y="4062120"/>
            <a:ext cx="10157354" cy="830997"/>
          </a:xfrm>
          <a:prstGeom prst="rect">
            <a:avLst/>
          </a:prstGeom>
          <a:solidFill>
            <a:schemeClr val="accent1">
              <a:lumMod val="20000"/>
              <a:lumOff val="80000"/>
            </a:schemeClr>
          </a:solidFill>
          <a:ln>
            <a:solidFill>
              <a:schemeClr val="tx1"/>
            </a:solidFill>
          </a:ln>
        </p:spPr>
        <p:txBody>
          <a:bodyPr wrap="square">
            <a:spAutoFit/>
          </a:bodyPr>
          <a:lstStyle/>
          <a:p>
            <a:r>
              <a:rPr lang="en-US" dirty="0"/>
              <a:t>A </a:t>
            </a:r>
            <a:r>
              <a:rPr lang="en-US" b="1" u="sng" dirty="0"/>
              <a:t>user A</a:t>
            </a:r>
            <a:r>
              <a:rPr lang="en-US" dirty="0"/>
              <a:t> encounters </a:t>
            </a:r>
            <a:r>
              <a:rPr lang="en-US" b="1" u="sng" dirty="0"/>
              <a:t>stimulus B</a:t>
            </a:r>
            <a:r>
              <a:rPr lang="en-US" dirty="0"/>
              <a:t> in </a:t>
            </a:r>
            <a:r>
              <a:rPr lang="en-US" b="1" u="sng" dirty="0"/>
              <a:t>context C</a:t>
            </a:r>
            <a:r>
              <a:rPr lang="en-US" dirty="0"/>
              <a:t>, then the system </a:t>
            </a:r>
            <a:r>
              <a:rPr lang="en-US" b="1" u="sng" dirty="0"/>
              <a:t>does X</a:t>
            </a:r>
            <a:r>
              <a:rPr lang="en-US" dirty="0"/>
              <a:t>, producing </a:t>
            </a:r>
            <a:r>
              <a:rPr lang="en-US" b="1" u="sng" dirty="0"/>
              <a:t>outcome Y</a:t>
            </a:r>
            <a:r>
              <a:rPr lang="en-US" dirty="0"/>
              <a:t>, which is good according to </a:t>
            </a:r>
            <a:r>
              <a:rPr lang="en-US" b="1" u="sng" dirty="0"/>
              <a:t>measure Z</a:t>
            </a:r>
            <a:r>
              <a:rPr lang="en-US" dirty="0"/>
              <a:t>.</a:t>
            </a:r>
          </a:p>
        </p:txBody>
      </p:sp>
    </p:spTree>
    <p:extLst>
      <p:ext uri="{BB962C8B-B14F-4D97-AF65-F5344CB8AC3E}">
        <p14:creationId xmlns:p14="http://schemas.microsoft.com/office/powerpoint/2010/main" val="2727937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33082" y="1143000"/>
            <a:ext cx="10915522" cy="4980711"/>
          </a:xfrm>
        </p:spPr>
        <p:txBody>
          <a:bodyPr/>
          <a:lstStyle/>
          <a:p>
            <a:r>
              <a:rPr lang="en-US" dirty="0"/>
              <a:t>Mix and Match Capabilities</a:t>
            </a:r>
          </a:p>
          <a:p>
            <a:pPr lvl="1"/>
            <a:r>
              <a:rPr lang="en-US" b="0" dirty="0"/>
              <a:t>As the </a:t>
            </a:r>
            <a:r>
              <a:rPr lang="en-US" dirty="0"/>
              <a:t>Financial Advisor to the Mayor</a:t>
            </a:r>
            <a:r>
              <a:rPr lang="en-US" b="0" dirty="0"/>
              <a:t>, I want to know what combinations of capabilities maximize lifesaving during an outbreak, so that I can recommend appropriate equipment and training investments to the mayor with a limited budget.</a:t>
            </a:r>
          </a:p>
          <a:p>
            <a:pPr lvl="1"/>
            <a:r>
              <a:rPr lang="en-US" b="0" dirty="0"/>
              <a:t>The system </a:t>
            </a:r>
            <a:r>
              <a:rPr lang="en-US" dirty="0"/>
              <a:t>shall </a:t>
            </a:r>
            <a:r>
              <a:rPr lang="en-US" b="0" dirty="0"/>
              <a:t>allow operators to deploy different combinations of assets in different model likely outcomes and limit those combinations by budget.</a:t>
            </a:r>
          </a:p>
          <a:p>
            <a:r>
              <a:rPr lang="en-US" dirty="0"/>
              <a:t>Estimate Side-Effects</a:t>
            </a:r>
          </a:p>
          <a:p>
            <a:pPr lvl="1"/>
            <a:r>
              <a:rPr lang="en-US" b="0" dirty="0"/>
              <a:t>As the </a:t>
            </a:r>
            <a:r>
              <a:rPr lang="en-US" dirty="0"/>
              <a:t>Mayor of Fictionopolois</a:t>
            </a:r>
            <a:r>
              <a:rPr lang="en-US" b="0" dirty="0"/>
              <a:t>, I want to know what the collateral damage and loss of innocent life will be from recommended responses to outbreaks, so that I can ensure that I get re-elected.</a:t>
            </a:r>
          </a:p>
          <a:p>
            <a:pPr lvl="1"/>
            <a:r>
              <a:rPr lang="en-US" b="0" dirty="0"/>
              <a:t>The system </a:t>
            </a:r>
            <a:r>
              <a:rPr lang="en-US" dirty="0"/>
              <a:t>shall</a:t>
            </a:r>
            <a:r>
              <a:rPr lang="en-US" b="0" dirty="0"/>
              <a:t> estimate loss of life of proposed deployment strategies.</a:t>
            </a:r>
          </a:p>
          <a:p>
            <a:r>
              <a:rPr lang="en-US" dirty="0"/>
              <a:t>Sequences Deployment</a:t>
            </a:r>
          </a:p>
          <a:p>
            <a:pPr lvl="1"/>
            <a:r>
              <a:rPr lang="en-US" b="0" dirty="0"/>
              <a:t>As the </a:t>
            </a:r>
            <a:r>
              <a:rPr lang="en-US" dirty="0"/>
              <a:t>Fire Chief of Fictionopolois</a:t>
            </a:r>
            <a:r>
              <a:rPr lang="en-US" b="0" dirty="0"/>
              <a:t>, I want to know what order I should deploy assets in under different outbreak scenarios, so that I can warehouse and stage the equipment efficiently.</a:t>
            </a:r>
          </a:p>
          <a:p>
            <a:pPr lvl="1"/>
            <a:r>
              <a:rPr lang="en-US" b="0" dirty="0"/>
              <a:t>The system </a:t>
            </a:r>
            <a:r>
              <a:rPr lang="en-US" dirty="0"/>
              <a:t>shall</a:t>
            </a:r>
            <a:r>
              <a:rPr lang="en-US" b="0" dirty="0"/>
              <a:t> allow assets to be deployed in different orders and estimate the resulting likely outcomes.</a:t>
            </a:r>
          </a:p>
        </p:txBody>
      </p:sp>
      <p:sp>
        <p:nvSpPr>
          <p:cNvPr id="3" name="Title 2"/>
          <p:cNvSpPr>
            <a:spLocks noGrp="1"/>
          </p:cNvSpPr>
          <p:nvPr>
            <p:ph type="title"/>
          </p:nvPr>
        </p:nvSpPr>
        <p:spPr/>
        <p:txBody>
          <a:bodyPr/>
          <a:lstStyle/>
          <a:p>
            <a:r>
              <a:rPr lang="en-US" dirty="0"/>
              <a:t>Zombie Examples</a:t>
            </a:r>
          </a:p>
        </p:txBody>
      </p:sp>
    </p:spTree>
    <p:extLst>
      <p:ext uri="{BB962C8B-B14F-4D97-AF65-F5344CB8AC3E}">
        <p14:creationId xmlns:p14="http://schemas.microsoft.com/office/powerpoint/2010/main" val="1317430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75012" y="1981200"/>
            <a:ext cx="6258391" cy="2711301"/>
          </a:xfrm>
        </p:spPr>
        <p:txBody>
          <a:bodyPr/>
          <a:lstStyle/>
          <a:p>
            <a:pPr>
              <a:buFont typeface="Arial" panose="020B0604020202020204" pitchFamily="34" charset="0"/>
              <a:buChar char="→"/>
            </a:pPr>
            <a:r>
              <a:rPr lang="en-US" sz="2800" dirty="0"/>
              <a:t> Motivation</a:t>
            </a:r>
          </a:p>
          <a:p>
            <a:pPr>
              <a:buFont typeface="Arial" panose="020B0604020202020204" pitchFamily="34" charset="0"/>
              <a:buChar char="→"/>
            </a:pPr>
            <a:r>
              <a:rPr lang="en-US" sz="2800" dirty="0"/>
              <a:t> Definition &amp; Hierarchy</a:t>
            </a:r>
          </a:p>
          <a:p>
            <a:pPr>
              <a:buFont typeface="Arial" panose="020B0604020202020204" pitchFamily="34" charset="0"/>
              <a:buChar char="→"/>
            </a:pPr>
            <a:r>
              <a:rPr lang="en-US" sz="2800" dirty="0"/>
              <a:t> Notations &amp; Stakeholders</a:t>
            </a:r>
          </a:p>
          <a:p>
            <a:pPr>
              <a:buFont typeface="Arial" panose="020B0604020202020204" pitchFamily="34" charset="0"/>
              <a:buChar char="→"/>
            </a:pPr>
            <a:r>
              <a:rPr lang="en-US" sz="2800" dirty="0"/>
              <a:t> Pragmatics</a:t>
            </a:r>
          </a:p>
          <a:p>
            <a:pPr>
              <a:buFont typeface="Arial" panose="020B0604020202020204" pitchFamily="34" charset="0"/>
              <a:buChar char="→"/>
            </a:pPr>
            <a:r>
              <a:rPr lang="en-US" sz="2800" dirty="0"/>
              <a:t> Summary</a:t>
            </a:r>
          </a:p>
        </p:txBody>
      </p:sp>
      <p:sp>
        <p:nvSpPr>
          <p:cNvPr id="3" name="Title 2"/>
          <p:cNvSpPr>
            <a:spLocks noGrp="1"/>
          </p:cNvSpPr>
          <p:nvPr>
            <p:ph type="title"/>
          </p:nvPr>
        </p:nvSpPr>
        <p:spPr/>
        <p:txBody>
          <a:bodyPr/>
          <a:lstStyle/>
          <a:p>
            <a:r>
              <a:rPr lang="en-US" dirty="0"/>
              <a:t>Outline</a:t>
            </a:r>
          </a:p>
        </p:txBody>
      </p:sp>
      <p:sp>
        <p:nvSpPr>
          <p:cNvPr id="4" name="Right Arrow 3"/>
          <p:cNvSpPr/>
          <p:nvPr/>
        </p:nvSpPr>
        <p:spPr>
          <a:xfrm>
            <a:off x="2138254" y="1981200"/>
            <a:ext cx="1136758" cy="504709"/>
          </a:xfrm>
          <a:prstGeom prst="rightArrow">
            <a:avLst/>
          </a:prstGeom>
          <a:solidFill>
            <a:srgbClr val="C6DDAB"/>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Tree>
    <p:extLst>
      <p:ext uri="{BB962C8B-B14F-4D97-AF65-F5344CB8AC3E}">
        <p14:creationId xmlns:p14="http://schemas.microsoft.com/office/powerpoint/2010/main" val="1988931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33082" y="1143000"/>
            <a:ext cx="10915522" cy="4980711"/>
          </a:xfrm>
        </p:spPr>
        <p:txBody>
          <a:bodyPr/>
          <a:lstStyle/>
          <a:p>
            <a:r>
              <a:rPr lang="en-US" dirty="0"/>
              <a:t>Software Maintenance</a:t>
            </a:r>
          </a:p>
          <a:p>
            <a:pPr lvl="1"/>
            <a:r>
              <a:rPr lang="en-US" b="0" dirty="0"/>
              <a:t>As </a:t>
            </a:r>
            <a:r>
              <a:rPr lang="en-US" dirty="0"/>
              <a:t>IT Support</a:t>
            </a:r>
            <a:r>
              <a:rPr lang="en-US" b="0" dirty="0"/>
              <a:t>, I want the system to be written in a language that does not require separate licenses for every system it is installed on, so that I can keep down deployment costs and simplify support for deployed instances.</a:t>
            </a:r>
          </a:p>
          <a:p>
            <a:pPr lvl="1"/>
            <a:r>
              <a:rPr lang="en-US" b="0" dirty="0"/>
              <a:t>The system </a:t>
            </a:r>
            <a:r>
              <a:rPr lang="en-US" dirty="0"/>
              <a:t>shall </a:t>
            </a:r>
            <a:r>
              <a:rPr lang="en-US" b="0" dirty="0"/>
              <a:t>be written in a language that does not require separate licenses for every system it is installed on.</a:t>
            </a:r>
          </a:p>
          <a:p>
            <a:r>
              <a:rPr lang="en-US" dirty="0"/>
              <a:t>Future Analyses</a:t>
            </a:r>
          </a:p>
          <a:p>
            <a:pPr lvl="1"/>
            <a:r>
              <a:rPr lang="en-US" b="0" dirty="0"/>
              <a:t>As an </a:t>
            </a:r>
            <a:r>
              <a:rPr lang="en-US" dirty="0"/>
              <a:t>Analyst Supporting Future Analyses</a:t>
            </a:r>
            <a:r>
              <a:rPr lang="en-US" b="0" dirty="0"/>
              <a:t>, I want to reconfigure the threat parameters without recompiling the code, so that I can analyze other threats without involving software developers.</a:t>
            </a:r>
          </a:p>
          <a:p>
            <a:pPr lvl="1"/>
            <a:r>
              <a:rPr lang="en-US" b="0" dirty="0"/>
              <a:t>The system </a:t>
            </a:r>
            <a:r>
              <a:rPr lang="en-US" dirty="0"/>
              <a:t>shall</a:t>
            </a:r>
            <a:r>
              <a:rPr lang="en-US" b="0" dirty="0"/>
              <a:t> expose threat parameters and allow their change without a recompile.</a:t>
            </a:r>
          </a:p>
          <a:p>
            <a:r>
              <a:rPr lang="en-US" dirty="0"/>
              <a:t>Technology Selection</a:t>
            </a:r>
          </a:p>
          <a:p>
            <a:pPr lvl="1"/>
            <a:r>
              <a:rPr lang="en-US" b="0" dirty="0"/>
              <a:t>As the </a:t>
            </a:r>
            <a:r>
              <a:rPr lang="en-US" dirty="0"/>
              <a:t>Technology Investment Advisor</a:t>
            </a:r>
            <a:r>
              <a:rPr lang="en-US" b="0" dirty="0"/>
              <a:t>, I want to know which machine learning methods are best for this type of analysis, so that I can invest in staff with that background and be more successful on related projects.</a:t>
            </a:r>
          </a:p>
          <a:p>
            <a:pPr lvl="1"/>
            <a:r>
              <a:rPr lang="en-US" b="0" dirty="0"/>
              <a:t>The system </a:t>
            </a:r>
            <a:r>
              <a:rPr lang="en-US" dirty="0"/>
              <a:t>shall</a:t>
            </a:r>
            <a:r>
              <a:rPr lang="en-US" b="0" dirty="0"/>
              <a:t> output data on the effectiveness of different machine learning methods.</a:t>
            </a:r>
          </a:p>
        </p:txBody>
      </p:sp>
      <p:sp>
        <p:nvSpPr>
          <p:cNvPr id="3" name="Title 2"/>
          <p:cNvSpPr>
            <a:spLocks noGrp="1"/>
          </p:cNvSpPr>
          <p:nvPr>
            <p:ph type="title"/>
          </p:nvPr>
        </p:nvSpPr>
        <p:spPr/>
        <p:txBody>
          <a:bodyPr/>
          <a:lstStyle/>
          <a:p>
            <a:r>
              <a:rPr lang="en-US" dirty="0"/>
              <a:t>Zombie Examples</a:t>
            </a:r>
          </a:p>
        </p:txBody>
      </p:sp>
    </p:spTree>
    <p:extLst>
      <p:ext uri="{BB962C8B-B14F-4D97-AF65-F5344CB8AC3E}">
        <p14:creationId xmlns:p14="http://schemas.microsoft.com/office/powerpoint/2010/main" val="3124419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vs. Non-Functional</a:t>
            </a:r>
          </a:p>
        </p:txBody>
      </p:sp>
      <p:sp>
        <p:nvSpPr>
          <p:cNvPr id="3" name="Content Placeholder 1"/>
          <p:cNvSpPr txBox="1">
            <a:spLocks/>
          </p:cNvSpPr>
          <p:nvPr/>
        </p:nvSpPr>
        <p:spPr>
          <a:xfrm>
            <a:off x="633082" y="1193704"/>
            <a:ext cx="10915522" cy="4830616"/>
          </a:xfrm>
          <a:prstGeom prst="rect">
            <a:avLst/>
          </a:prstGeom>
        </p:spPr>
        <p:txBody>
          <a:bodyPr/>
          <a:lstStyle>
            <a:lvl1pPr marL="233363" indent="-233363" algn="l" eaLnBrk="1" hangingPunct="1">
              <a:lnSpc>
                <a:spcPts val="2000"/>
              </a:lnSpc>
              <a:spcBef>
                <a:spcPts val="300"/>
              </a:spcBef>
              <a:spcAft>
                <a:spcPts val="600"/>
              </a:spcAft>
              <a:buFont typeface="Arial" pitchFamily="34" charset="0"/>
              <a:buChar char="•"/>
              <a:defRPr sz="2000" b="1">
                <a:latin typeface="Arial" pitchFamily="34" charset="0"/>
                <a:cs typeface="Arial" pitchFamily="34" charset="0"/>
              </a:defRPr>
            </a:lvl1pPr>
            <a:lvl2pPr marL="509588" indent="-225425" algn="l" eaLnBrk="1" hangingPunct="1">
              <a:lnSpc>
                <a:spcPts val="2000"/>
              </a:lnSpc>
              <a:spcBef>
                <a:spcPts val="300"/>
              </a:spcBef>
              <a:spcAft>
                <a:spcPts val="600"/>
              </a:spcAft>
              <a:buFont typeface="Arial" pitchFamily="34" charset="0"/>
              <a:buChar char="–"/>
              <a:defRPr sz="2000" b="1">
                <a:latin typeface="Arial" pitchFamily="34" charset="0"/>
                <a:cs typeface="Arial" pitchFamily="34" charset="0"/>
              </a:defRPr>
            </a:lvl2pPr>
            <a:lvl3pPr marL="854075" indent="-223838" algn="l" eaLnBrk="1" hangingPunct="1">
              <a:lnSpc>
                <a:spcPts val="2000"/>
              </a:lnSpc>
              <a:spcBef>
                <a:spcPts val="300"/>
              </a:spcBef>
              <a:spcAft>
                <a:spcPts val="600"/>
              </a:spcAft>
              <a:buFont typeface="Arial" pitchFamily="34" charset="0"/>
              <a:buChar char="•"/>
              <a:defRPr sz="1600" b="1">
                <a:latin typeface="Arial" pitchFamily="34" charset="0"/>
                <a:cs typeface="Arial" pitchFamily="34" charset="0"/>
              </a:defRPr>
            </a:lvl3pPr>
            <a:lvl4pPr marL="1035050" indent="-180975" algn="l" eaLnBrk="1" hangingPunct="1">
              <a:lnSpc>
                <a:spcPts val="2000"/>
              </a:lnSpc>
              <a:spcBef>
                <a:spcPts val="300"/>
              </a:spcBef>
              <a:spcAft>
                <a:spcPts val="600"/>
              </a:spcAft>
              <a:buFont typeface="Courier New" pitchFamily="49" charset="0"/>
              <a:buChar char="o"/>
              <a:defRPr sz="1400" b="1">
                <a:latin typeface="Arial" pitchFamily="34" charset="0"/>
                <a:cs typeface="Arial" pitchFamily="34" charset="0"/>
              </a:defRPr>
            </a:lvl4pPr>
            <a:lvl5pPr marL="796925" indent="0" algn="l" eaLnBrk="1" hangingPunct="1">
              <a:spcBef>
                <a:spcPts val="600"/>
              </a:spcBef>
              <a:defRPr sz="1600" b="1">
                <a:latin typeface="Arial" pitchFamily="34" charset="0"/>
                <a:cs typeface="Arial" pitchFamily="34" charset="0"/>
              </a:defRPr>
            </a:lvl5pPr>
            <a:lvl6pPr marL="1147763" indent="0" algn="l" eaLnBrk="1" hangingPunct="1">
              <a:spcBef>
                <a:spcPts val="600"/>
              </a:spcBef>
              <a:defRPr sz="1400" b="1">
                <a:latin typeface="Arial" pitchFamily="34" charset="0"/>
                <a:cs typeface="Arial" pitchFamily="34" charset="0"/>
              </a:defRPr>
            </a:lvl6pPr>
            <a:lvl7pPr marL="1319213" indent="-179388" algn="l" eaLnBrk="1" hangingPunct="1">
              <a:lnSpc>
                <a:spcPts val="2000"/>
              </a:lnSpc>
              <a:spcBef>
                <a:spcPts val="300"/>
              </a:spcBef>
              <a:spcAft>
                <a:spcPts val="600"/>
              </a:spcAft>
              <a:buFont typeface="Arial" pitchFamily="34" charset="0"/>
              <a:buChar char="•"/>
              <a:defRPr sz="1200" b="1">
                <a:latin typeface="Arial" pitchFamily="34" charset="0"/>
                <a:cs typeface="Arial" pitchFamily="34" charset="0"/>
              </a:defRPr>
            </a:lvl7pPr>
          </a:lstStyle>
          <a:p>
            <a:r>
              <a:rPr lang="en-US" kern="0" dirty="0">
                <a:solidFill>
                  <a:sysClr val="windowText" lastClr="000000"/>
                </a:solidFill>
              </a:rPr>
              <a:t>Functional Requirements – What the system does</a:t>
            </a:r>
          </a:p>
          <a:p>
            <a:pPr lvl="1"/>
            <a:r>
              <a:rPr lang="en-US" sz="1800" b="0" kern="0" dirty="0">
                <a:solidFill>
                  <a:sysClr val="windowText" lastClr="000000"/>
                </a:solidFill>
              </a:rPr>
              <a:t>Capabilities Provided</a:t>
            </a:r>
          </a:p>
          <a:p>
            <a:pPr lvl="1"/>
            <a:r>
              <a:rPr lang="en-US" sz="1800" b="0" kern="0" dirty="0">
                <a:solidFill>
                  <a:sysClr val="windowText" lastClr="000000"/>
                </a:solidFill>
              </a:rPr>
              <a:t>Features Implemented</a:t>
            </a:r>
          </a:p>
          <a:p>
            <a:pPr lvl="1"/>
            <a:r>
              <a:rPr lang="en-US" sz="1800" b="0" kern="0" dirty="0">
                <a:solidFill>
                  <a:sysClr val="windowText" lastClr="000000"/>
                </a:solidFill>
              </a:rPr>
              <a:t>Workflows Supported</a:t>
            </a:r>
          </a:p>
          <a:p>
            <a:r>
              <a:rPr lang="en-US" kern="0" dirty="0">
                <a:solidFill>
                  <a:sysClr val="windowText" lastClr="000000"/>
                </a:solidFill>
              </a:rPr>
              <a:t>Quality Attributes* – How well the system does it</a:t>
            </a:r>
          </a:p>
          <a:p>
            <a:pPr lvl="1"/>
            <a:r>
              <a:rPr lang="en-US" sz="1800" b="0" kern="0" dirty="0">
                <a:solidFill>
                  <a:sysClr val="windowText" lastClr="000000"/>
                </a:solidFill>
              </a:rPr>
              <a:t>Performance</a:t>
            </a:r>
          </a:p>
          <a:p>
            <a:pPr lvl="1"/>
            <a:r>
              <a:rPr lang="en-US" sz="1800" b="0" kern="0" dirty="0">
                <a:solidFill>
                  <a:sysClr val="windowText" lastClr="000000"/>
                </a:solidFill>
              </a:rPr>
              <a:t>Reliability</a:t>
            </a:r>
          </a:p>
          <a:p>
            <a:pPr lvl="1"/>
            <a:r>
              <a:rPr lang="en-US" sz="1800" b="0" kern="0" dirty="0">
                <a:solidFill>
                  <a:sysClr val="windowText" lastClr="000000"/>
                </a:solidFill>
              </a:rPr>
              <a:t>Availability</a:t>
            </a:r>
          </a:p>
          <a:p>
            <a:pPr lvl="1"/>
            <a:r>
              <a:rPr lang="en-US" sz="1800" b="0" kern="0" dirty="0">
                <a:solidFill>
                  <a:sysClr val="windowText" lastClr="000000"/>
                </a:solidFill>
              </a:rPr>
              <a:t>Responsiveness</a:t>
            </a:r>
          </a:p>
          <a:p>
            <a:r>
              <a:rPr lang="en-US" kern="0" dirty="0">
                <a:solidFill>
                  <a:sysClr val="windowText" lastClr="000000"/>
                </a:solidFill>
              </a:rPr>
              <a:t>Business Requirements – How the system fits into the organization</a:t>
            </a:r>
            <a:endParaRPr lang="en-US" sz="1800" kern="0" dirty="0">
              <a:solidFill>
                <a:sysClr val="windowText" lastClr="000000"/>
              </a:solidFill>
            </a:endParaRPr>
          </a:p>
          <a:p>
            <a:pPr lvl="1"/>
            <a:r>
              <a:rPr lang="en-US" sz="1800" b="0" kern="0" dirty="0">
                <a:solidFill>
                  <a:sysClr val="windowText" lastClr="000000"/>
                </a:solidFill>
              </a:rPr>
              <a:t>Cost</a:t>
            </a:r>
          </a:p>
          <a:p>
            <a:pPr lvl="1"/>
            <a:r>
              <a:rPr lang="en-US" sz="1800" b="0" kern="0" dirty="0">
                <a:solidFill>
                  <a:sysClr val="windowText" lastClr="000000"/>
                </a:solidFill>
              </a:rPr>
              <a:t>Schedule</a:t>
            </a:r>
          </a:p>
          <a:p>
            <a:pPr lvl="1"/>
            <a:r>
              <a:rPr lang="en-US" sz="1800" b="0" kern="0" dirty="0">
                <a:solidFill>
                  <a:sysClr val="windowText" lastClr="000000"/>
                </a:solidFill>
              </a:rPr>
              <a:t>Standards</a:t>
            </a:r>
          </a:p>
        </p:txBody>
      </p:sp>
      <p:sp>
        <p:nvSpPr>
          <p:cNvPr id="5" name="Content Placeholder 1"/>
          <p:cNvSpPr txBox="1">
            <a:spLocks/>
          </p:cNvSpPr>
          <p:nvPr/>
        </p:nvSpPr>
        <p:spPr>
          <a:xfrm>
            <a:off x="4977103" y="2988372"/>
            <a:ext cx="2539339" cy="1524000"/>
          </a:xfrm>
          <a:prstGeom prst="rect">
            <a:avLst/>
          </a:prstGeom>
        </p:spPr>
        <p:txBody>
          <a:bodyPr/>
          <a:lstStyle>
            <a:lvl1pPr marL="233363" indent="-233363" algn="l" eaLnBrk="1" hangingPunct="1">
              <a:lnSpc>
                <a:spcPts val="2000"/>
              </a:lnSpc>
              <a:spcBef>
                <a:spcPts val="300"/>
              </a:spcBef>
              <a:spcAft>
                <a:spcPts val="600"/>
              </a:spcAft>
              <a:buFont typeface="Arial" pitchFamily="34" charset="0"/>
              <a:buChar char="•"/>
              <a:defRPr sz="2000" b="1">
                <a:latin typeface="Arial" pitchFamily="34" charset="0"/>
                <a:cs typeface="Arial" pitchFamily="34" charset="0"/>
              </a:defRPr>
            </a:lvl1pPr>
            <a:lvl2pPr marL="509588" indent="-225425" algn="l" eaLnBrk="1" hangingPunct="1">
              <a:lnSpc>
                <a:spcPts val="2000"/>
              </a:lnSpc>
              <a:spcBef>
                <a:spcPts val="300"/>
              </a:spcBef>
              <a:spcAft>
                <a:spcPts val="600"/>
              </a:spcAft>
              <a:buFont typeface="Arial" pitchFamily="34" charset="0"/>
              <a:buChar char="–"/>
              <a:defRPr sz="2000" b="1">
                <a:latin typeface="Arial" pitchFamily="34" charset="0"/>
                <a:cs typeface="Arial" pitchFamily="34" charset="0"/>
              </a:defRPr>
            </a:lvl2pPr>
            <a:lvl3pPr marL="854075" indent="-223838" algn="l" eaLnBrk="1" hangingPunct="1">
              <a:lnSpc>
                <a:spcPts val="2000"/>
              </a:lnSpc>
              <a:spcBef>
                <a:spcPts val="300"/>
              </a:spcBef>
              <a:spcAft>
                <a:spcPts val="600"/>
              </a:spcAft>
              <a:buFont typeface="Arial" pitchFamily="34" charset="0"/>
              <a:buChar char="•"/>
              <a:defRPr sz="1600" b="1">
                <a:latin typeface="Arial" pitchFamily="34" charset="0"/>
                <a:cs typeface="Arial" pitchFamily="34" charset="0"/>
              </a:defRPr>
            </a:lvl3pPr>
            <a:lvl4pPr marL="1035050" indent="-180975" algn="l" eaLnBrk="1" hangingPunct="1">
              <a:lnSpc>
                <a:spcPts val="2000"/>
              </a:lnSpc>
              <a:spcBef>
                <a:spcPts val="300"/>
              </a:spcBef>
              <a:spcAft>
                <a:spcPts val="600"/>
              </a:spcAft>
              <a:buFont typeface="Courier New" pitchFamily="49" charset="0"/>
              <a:buChar char="o"/>
              <a:defRPr sz="1400" b="1">
                <a:latin typeface="Arial" pitchFamily="34" charset="0"/>
                <a:cs typeface="Arial" pitchFamily="34" charset="0"/>
              </a:defRPr>
            </a:lvl4pPr>
            <a:lvl5pPr marL="796925" indent="0" algn="l" eaLnBrk="1" hangingPunct="1">
              <a:spcBef>
                <a:spcPts val="600"/>
              </a:spcBef>
              <a:defRPr sz="1600" b="1">
                <a:latin typeface="Arial" pitchFamily="34" charset="0"/>
                <a:cs typeface="Arial" pitchFamily="34" charset="0"/>
              </a:defRPr>
            </a:lvl5pPr>
            <a:lvl6pPr marL="1147763" indent="0" algn="l" eaLnBrk="1" hangingPunct="1">
              <a:spcBef>
                <a:spcPts val="600"/>
              </a:spcBef>
              <a:defRPr sz="1400" b="1">
                <a:latin typeface="Arial" pitchFamily="34" charset="0"/>
                <a:cs typeface="Arial" pitchFamily="34" charset="0"/>
              </a:defRPr>
            </a:lvl6pPr>
            <a:lvl7pPr marL="1319213" indent="-179388" algn="l" eaLnBrk="1" hangingPunct="1">
              <a:lnSpc>
                <a:spcPts val="2000"/>
              </a:lnSpc>
              <a:spcBef>
                <a:spcPts val="300"/>
              </a:spcBef>
              <a:spcAft>
                <a:spcPts val="600"/>
              </a:spcAft>
              <a:buFont typeface="Arial" pitchFamily="34" charset="0"/>
              <a:buChar char="•"/>
              <a:defRPr sz="1200" b="1">
                <a:latin typeface="Arial" pitchFamily="34" charset="0"/>
                <a:cs typeface="Arial" pitchFamily="34" charset="0"/>
              </a:defRPr>
            </a:lvl7pPr>
          </a:lstStyle>
          <a:p>
            <a:pPr lvl="1"/>
            <a:r>
              <a:rPr lang="en-US" sz="1800" b="0" kern="0" dirty="0">
                <a:solidFill>
                  <a:sysClr val="windowText" lastClr="000000"/>
                </a:solidFill>
              </a:rPr>
              <a:t>Maintainability</a:t>
            </a:r>
          </a:p>
          <a:p>
            <a:pPr lvl="1"/>
            <a:r>
              <a:rPr lang="en-US" sz="1800" b="0" kern="0" dirty="0">
                <a:solidFill>
                  <a:sysClr val="windowText" lastClr="000000"/>
                </a:solidFill>
              </a:rPr>
              <a:t>Safety</a:t>
            </a:r>
          </a:p>
          <a:p>
            <a:pPr lvl="1"/>
            <a:r>
              <a:rPr lang="en-US" sz="1800" b="0" kern="0" dirty="0">
                <a:solidFill>
                  <a:sysClr val="windowText" lastClr="000000"/>
                </a:solidFill>
              </a:rPr>
              <a:t>Security</a:t>
            </a:r>
          </a:p>
          <a:p>
            <a:pPr lvl="1"/>
            <a:r>
              <a:rPr lang="en-US" sz="1800" b="0" kern="0" dirty="0">
                <a:solidFill>
                  <a:sysClr val="windowText" lastClr="000000"/>
                </a:solidFill>
              </a:rPr>
              <a:t>Usability</a:t>
            </a:r>
          </a:p>
        </p:txBody>
      </p:sp>
      <p:sp>
        <p:nvSpPr>
          <p:cNvPr id="6" name="Rectangle 5"/>
          <p:cNvSpPr/>
          <p:nvPr/>
        </p:nvSpPr>
        <p:spPr>
          <a:xfrm>
            <a:off x="5999730" y="6004322"/>
            <a:ext cx="6171882" cy="307777"/>
          </a:xfrm>
          <a:prstGeom prst="rect">
            <a:avLst/>
          </a:prstGeom>
        </p:spPr>
        <p:txBody>
          <a:bodyPr wrap="none">
            <a:spAutoFit/>
          </a:bodyPr>
          <a:lstStyle/>
          <a:p>
            <a:r>
              <a:rPr lang="en-US" sz="1400" kern="0" dirty="0">
                <a:solidFill>
                  <a:sysClr val="windowText" lastClr="000000"/>
                </a:solidFill>
              </a:rPr>
              <a:t>*also called “non-functional requirements”, “systemic properties”,  or “</a:t>
            </a:r>
            <a:r>
              <a:rPr lang="en-US" sz="1400" kern="0" dirty="0" err="1">
                <a:solidFill>
                  <a:sysClr val="windowText" lastClr="000000"/>
                </a:solidFill>
              </a:rPr>
              <a:t>ilities</a:t>
            </a:r>
            <a:r>
              <a:rPr lang="en-US" sz="1400" kern="0" dirty="0">
                <a:solidFill>
                  <a:sysClr val="windowText" lastClr="000000"/>
                </a:solidFill>
              </a:rPr>
              <a:t>”.</a:t>
            </a:r>
            <a:endParaRPr lang="en-US" sz="1400" dirty="0"/>
          </a:p>
        </p:txBody>
      </p:sp>
      <p:sp>
        <p:nvSpPr>
          <p:cNvPr id="7" name="Content Placeholder 1"/>
          <p:cNvSpPr txBox="1">
            <a:spLocks/>
          </p:cNvSpPr>
          <p:nvPr/>
        </p:nvSpPr>
        <p:spPr>
          <a:xfrm>
            <a:off x="4980416" y="4897431"/>
            <a:ext cx="3587116" cy="1007501"/>
          </a:xfrm>
          <a:prstGeom prst="rect">
            <a:avLst/>
          </a:prstGeom>
        </p:spPr>
        <p:txBody>
          <a:bodyPr/>
          <a:lstStyle>
            <a:lvl1pPr marL="233363" indent="-233363" algn="l" eaLnBrk="1" hangingPunct="1">
              <a:lnSpc>
                <a:spcPts val="2000"/>
              </a:lnSpc>
              <a:spcBef>
                <a:spcPts val="300"/>
              </a:spcBef>
              <a:spcAft>
                <a:spcPts val="600"/>
              </a:spcAft>
              <a:buFont typeface="Arial" pitchFamily="34" charset="0"/>
              <a:buChar char="•"/>
              <a:defRPr sz="2000" b="1">
                <a:latin typeface="Arial" pitchFamily="34" charset="0"/>
                <a:cs typeface="Arial" pitchFamily="34" charset="0"/>
              </a:defRPr>
            </a:lvl1pPr>
            <a:lvl2pPr marL="509588" indent="-225425" algn="l" eaLnBrk="1" hangingPunct="1">
              <a:lnSpc>
                <a:spcPts val="2000"/>
              </a:lnSpc>
              <a:spcBef>
                <a:spcPts val="300"/>
              </a:spcBef>
              <a:spcAft>
                <a:spcPts val="600"/>
              </a:spcAft>
              <a:buFont typeface="Arial" pitchFamily="34" charset="0"/>
              <a:buChar char="–"/>
              <a:defRPr sz="2000" b="1">
                <a:latin typeface="Arial" pitchFamily="34" charset="0"/>
                <a:cs typeface="Arial" pitchFamily="34" charset="0"/>
              </a:defRPr>
            </a:lvl2pPr>
            <a:lvl3pPr marL="854075" indent="-223838" algn="l" eaLnBrk="1" hangingPunct="1">
              <a:lnSpc>
                <a:spcPts val="2000"/>
              </a:lnSpc>
              <a:spcBef>
                <a:spcPts val="300"/>
              </a:spcBef>
              <a:spcAft>
                <a:spcPts val="600"/>
              </a:spcAft>
              <a:buFont typeface="Arial" pitchFamily="34" charset="0"/>
              <a:buChar char="•"/>
              <a:defRPr sz="1600" b="1">
                <a:latin typeface="Arial" pitchFamily="34" charset="0"/>
                <a:cs typeface="Arial" pitchFamily="34" charset="0"/>
              </a:defRPr>
            </a:lvl3pPr>
            <a:lvl4pPr marL="1035050" indent="-180975" algn="l" eaLnBrk="1" hangingPunct="1">
              <a:lnSpc>
                <a:spcPts val="2000"/>
              </a:lnSpc>
              <a:spcBef>
                <a:spcPts val="300"/>
              </a:spcBef>
              <a:spcAft>
                <a:spcPts val="600"/>
              </a:spcAft>
              <a:buFont typeface="Courier New" pitchFamily="49" charset="0"/>
              <a:buChar char="o"/>
              <a:defRPr sz="1400" b="1">
                <a:latin typeface="Arial" pitchFamily="34" charset="0"/>
                <a:cs typeface="Arial" pitchFamily="34" charset="0"/>
              </a:defRPr>
            </a:lvl4pPr>
            <a:lvl5pPr marL="796925" indent="0" algn="l" eaLnBrk="1" hangingPunct="1">
              <a:spcBef>
                <a:spcPts val="600"/>
              </a:spcBef>
              <a:defRPr sz="1600" b="1">
                <a:latin typeface="Arial" pitchFamily="34" charset="0"/>
                <a:cs typeface="Arial" pitchFamily="34" charset="0"/>
              </a:defRPr>
            </a:lvl5pPr>
            <a:lvl6pPr marL="1147763" indent="0" algn="l" eaLnBrk="1" hangingPunct="1">
              <a:spcBef>
                <a:spcPts val="600"/>
              </a:spcBef>
              <a:defRPr sz="1400" b="1">
                <a:latin typeface="Arial" pitchFamily="34" charset="0"/>
                <a:cs typeface="Arial" pitchFamily="34" charset="0"/>
              </a:defRPr>
            </a:lvl6pPr>
            <a:lvl7pPr marL="1319213" indent="-179388" algn="l" eaLnBrk="1" hangingPunct="1">
              <a:lnSpc>
                <a:spcPts val="2000"/>
              </a:lnSpc>
              <a:spcBef>
                <a:spcPts val="300"/>
              </a:spcBef>
              <a:spcAft>
                <a:spcPts val="600"/>
              </a:spcAft>
              <a:buFont typeface="Arial" pitchFamily="34" charset="0"/>
              <a:buChar char="•"/>
              <a:defRPr sz="1200" b="1">
                <a:latin typeface="Arial" pitchFamily="34" charset="0"/>
                <a:cs typeface="Arial" pitchFamily="34" charset="0"/>
              </a:defRPr>
            </a:lvl7pPr>
          </a:lstStyle>
          <a:p>
            <a:pPr lvl="1"/>
            <a:r>
              <a:rPr lang="en-US" sz="1800" b="0" kern="0" dirty="0">
                <a:solidFill>
                  <a:sysClr val="windowText" lastClr="000000"/>
                </a:solidFill>
              </a:rPr>
              <a:t>Regulatory Compliance</a:t>
            </a:r>
          </a:p>
          <a:p>
            <a:pPr lvl="1"/>
            <a:r>
              <a:rPr lang="en-US" sz="1800" b="0" kern="0" dirty="0">
                <a:solidFill>
                  <a:sysClr val="windowText" lastClr="000000"/>
                </a:solidFill>
              </a:rPr>
              <a:t>Legal Compliance</a:t>
            </a:r>
          </a:p>
          <a:p>
            <a:pPr lvl="1"/>
            <a:r>
              <a:rPr lang="en-US" sz="1800" b="0" kern="0" dirty="0">
                <a:solidFill>
                  <a:sysClr val="windowText" lastClr="000000"/>
                </a:solidFill>
              </a:rPr>
              <a:t>Training Requirements</a:t>
            </a:r>
          </a:p>
          <a:p>
            <a:pPr lvl="1"/>
            <a:endParaRPr lang="en-US" sz="1800" b="0" kern="0" dirty="0">
              <a:solidFill>
                <a:sysClr val="windowText" lastClr="000000"/>
              </a:solidFill>
            </a:endParaRPr>
          </a:p>
        </p:txBody>
      </p:sp>
      <p:sp>
        <p:nvSpPr>
          <p:cNvPr id="4" name="Rectangle 3"/>
          <p:cNvSpPr/>
          <p:nvPr/>
        </p:nvSpPr>
        <p:spPr>
          <a:xfrm>
            <a:off x="9419215" y="1814654"/>
            <a:ext cx="1646605" cy="461665"/>
          </a:xfrm>
          <a:prstGeom prst="rect">
            <a:avLst/>
          </a:prstGeom>
        </p:spPr>
        <p:txBody>
          <a:bodyPr wrap="none">
            <a:spAutoFit/>
          </a:bodyPr>
          <a:lstStyle/>
          <a:p>
            <a:r>
              <a:rPr lang="en-US" b="1" kern="0" dirty="0">
                <a:solidFill>
                  <a:srgbClr val="0070C0"/>
                </a:solidFill>
              </a:rPr>
              <a:t>“It works”</a:t>
            </a:r>
            <a:endParaRPr lang="en-US" b="1" dirty="0">
              <a:solidFill>
                <a:srgbClr val="0070C0"/>
              </a:solidFill>
            </a:endParaRPr>
          </a:p>
        </p:txBody>
      </p:sp>
      <p:sp>
        <p:nvSpPr>
          <p:cNvPr id="10" name="Rectangle 9"/>
          <p:cNvSpPr/>
          <p:nvPr/>
        </p:nvSpPr>
        <p:spPr>
          <a:xfrm>
            <a:off x="9419215" y="3378179"/>
            <a:ext cx="2339102" cy="461665"/>
          </a:xfrm>
          <a:prstGeom prst="rect">
            <a:avLst/>
          </a:prstGeom>
        </p:spPr>
        <p:txBody>
          <a:bodyPr wrap="none">
            <a:spAutoFit/>
          </a:bodyPr>
          <a:lstStyle/>
          <a:p>
            <a:r>
              <a:rPr lang="en-US" b="1" kern="0" dirty="0">
                <a:solidFill>
                  <a:srgbClr val="0070C0"/>
                </a:solidFill>
              </a:rPr>
              <a:t>“It works 24/7”</a:t>
            </a:r>
            <a:endParaRPr lang="en-US" b="1" dirty="0">
              <a:solidFill>
                <a:srgbClr val="0070C0"/>
              </a:solidFill>
            </a:endParaRPr>
          </a:p>
        </p:txBody>
      </p:sp>
      <p:sp>
        <p:nvSpPr>
          <p:cNvPr id="11" name="Rectangle 10"/>
          <p:cNvSpPr/>
          <p:nvPr/>
        </p:nvSpPr>
        <p:spPr>
          <a:xfrm>
            <a:off x="9419215" y="4941704"/>
            <a:ext cx="2542684" cy="461665"/>
          </a:xfrm>
          <a:prstGeom prst="rect">
            <a:avLst/>
          </a:prstGeom>
        </p:spPr>
        <p:txBody>
          <a:bodyPr wrap="none">
            <a:spAutoFit/>
          </a:bodyPr>
          <a:lstStyle/>
          <a:p>
            <a:r>
              <a:rPr lang="en-US" b="1" kern="0" dirty="0">
                <a:solidFill>
                  <a:srgbClr val="0070C0"/>
                </a:solidFill>
              </a:rPr>
              <a:t>“It can be used”</a:t>
            </a:r>
            <a:endParaRPr lang="en-US" b="1" dirty="0">
              <a:solidFill>
                <a:srgbClr val="0070C0"/>
              </a:solidFill>
            </a:endParaRPr>
          </a:p>
        </p:txBody>
      </p:sp>
      <p:sp>
        <p:nvSpPr>
          <p:cNvPr id="12" name="Content Placeholder 1"/>
          <p:cNvSpPr txBox="1">
            <a:spLocks/>
          </p:cNvSpPr>
          <p:nvPr/>
        </p:nvSpPr>
        <p:spPr>
          <a:xfrm>
            <a:off x="4977103" y="1527594"/>
            <a:ext cx="3191942" cy="1126889"/>
          </a:xfrm>
          <a:prstGeom prst="rect">
            <a:avLst/>
          </a:prstGeom>
        </p:spPr>
        <p:txBody>
          <a:bodyPr/>
          <a:lstStyle>
            <a:lvl1pPr marL="233363" indent="-233363" algn="l" eaLnBrk="1" hangingPunct="1">
              <a:lnSpc>
                <a:spcPts val="2000"/>
              </a:lnSpc>
              <a:spcBef>
                <a:spcPts val="300"/>
              </a:spcBef>
              <a:spcAft>
                <a:spcPts val="600"/>
              </a:spcAft>
              <a:buFont typeface="Arial" pitchFamily="34" charset="0"/>
              <a:buChar char="•"/>
              <a:defRPr sz="2000" b="1">
                <a:latin typeface="Arial" pitchFamily="34" charset="0"/>
                <a:cs typeface="Arial" pitchFamily="34" charset="0"/>
              </a:defRPr>
            </a:lvl1pPr>
            <a:lvl2pPr marL="509588" indent="-225425" algn="l" eaLnBrk="1" hangingPunct="1">
              <a:lnSpc>
                <a:spcPts val="2000"/>
              </a:lnSpc>
              <a:spcBef>
                <a:spcPts val="300"/>
              </a:spcBef>
              <a:spcAft>
                <a:spcPts val="600"/>
              </a:spcAft>
              <a:buFont typeface="Arial" pitchFamily="34" charset="0"/>
              <a:buChar char="–"/>
              <a:defRPr sz="2000" b="1">
                <a:latin typeface="Arial" pitchFamily="34" charset="0"/>
                <a:cs typeface="Arial" pitchFamily="34" charset="0"/>
              </a:defRPr>
            </a:lvl2pPr>
            <a:lvl3pPr marL="854075" indent="-223838" algn="l" eaLnBrk="1" hangingPunct="1">
              <a:lnSpc>
                <a:spcPts val="2000"/>
              </a:lnSpc>
              <a:spcBef>
                <a:spcPts val="300"/>
              </a:spcBef>
              <a:spcAft>
                <a:spcPts val="600"/>
              </a:spcAft>
              <a:buFont typeface="Arial" pitchFamily="34" charset="0"/>
              <a:buChar char="•"/>
              <a:defRPr sz="1600" b="1">
                <a:latin typeface="Arial" pitchFamily="34" charset="0"/>
                <a:cs typeface="Arial" pitchFamily="34" charset="0"/>
              </a:defRPr>
            </a:lvl3pPr>
            <a:lvl4pPr marL="1035050" indent="-180975" algn="l" eaLnBrk="1" hangingPunct="1">
              <a:lnSpc>
                <a:spcPts val="2000"/>
              </a:lnSpc>
              <a:spcBef>
                <a:spcPts val="300"/>
              </a:spcBef>
              <a:spcAft>
                <a:spcPts val="600"/>
              </a:spcAft>
              <a:buFont typeface="Courier New" pitchFamily="49" charset="0"/>
              <a:buChar char="o"/>
              <a:defRPr sz="1400" b="1">
                <a:latin typeface="Arial" pitchFamily="34" charset="0"/>
                <a:cs typeface="Arial" pitchFamily="34" charset="0"/>
              </a:defRPr>
            </a:lvl4pPr>
            <a:lvl5pPr marL="796925" indent="0" algn="l" eaLnBrk="1" hangingPunct="1">
              <a:spcBef>
                <a:spcPts val="600"/>
              </a:spcBef>
              <a:defRPr sz="1600" b="1">
                <a:latin typeface="Arial" pitchFamily="34" charset="0"/>
                <a:cs typeface="Arial" pitchFamily="34" charset="0"/>
              </a:defRPr>
            </a:lvl5pPr>
            <a:lvl6pPr marL="1147763" indent="0" algn="l" eaLnBrk="1" hangingPunct="1">
              <a:spcBef>
                <a:spcPts val="600"/>
              </a:spcBef>
              <a:defRPr sz="1400" b="1">
                <a:latin typeface="Arial" pitchFamily="34" charset="0"/>
                <a:cs typeface="Arial" pitchFamily="34" charset="0"/>
              </a:defRPr>
            </a:lvl6pPr>
            <a:lvl7pPr marL="1319213" indent="-179388" algn="l" eaLnBrk="1" hangingPunct="1">
              <a:lnSpc>
                <a:spcPts val="2000"/>
              </a:lnSpc>
              <a:spcBef>
                <a:spcPts val="300"/>
              </a:spcBef>
              <a:spcAft>
                <a:spcPts val="600"/>
              </a:spcAft>
              <a:buFont typeface="Arial" pitchFamily="34" charset="0"/>
              <a:buChar char="•"/>
              <a:defRPr sz="1200" b="1">
                <a:latin typeface="Arial" pitchFamily="34" charset="0"/>
                <a:cs typeface="Arial" pitchFamily="34" charset="0"/>
              </a:defRPr>
            </a:lvl7pPr>
          </a:lstStyle>
          <a:p>
            <a:pPr lvl="1"/>
            <a:r>
              <a:rPr lang="en-US" sz="1800" b="0" kern="0" dirty="0">
                <a:solidFill>
                  <a:sysClr val="windowText" lastClr="000000"/>
                </a:solidFill>
              </a:rPr>
              <a:t>Factors Accounted for</a:t>
            </a:r>
          </a:p>
          <a:p>
            <a:pPr lvl="1"/>
            <a:r>
              <a:rPr lang="en-US" sz="1800" b="0" kern="0" dirty="0">
                <a:solidFill>
                  <a:sysClr val="windowText" lastClr="000000"/>
                </a:solidFill>
              </a:rPr>
              <a:t>Con-Ops Assumed</a:t>
            </a:r>
          </a:p>
          <a:p>
            <a:pPr lvl="1"/>
            <a:r>
              <a:rPr lang="en-US" sz="1800" b="0" kern="0" dirty="0">
                <a:solidFill>
                  <a:sysClr val="windowText" lastClr="000000"/>
                </a:solidFill>
              </a:rPr>
              <a:t>Tools Integrated with</a:t>
            </a:r>
          </a:p>
          <a:p>
            <a:pPr lvl="1"/>
            <a:endParaRPr lang="en-US" sz="1800" b="0" kern="0" dirty="0">
              <a:solidFill>
                <a:sysClr val="windowText" lastClr="000000"/>
              </a:solidFill>
            </a:endParaRPr>
          </a:p>
        </p:txBody>
      </p:sp>
    </p:spTree>
    <p:extLst>
      <p:ext uri="{BB962C8B-B14F-4D97-AF65-F5344CB8AC3E}">
        <p14:creationId xmlns:p14="http://schemas.microsoft.com/office/powerpoint/2010/main" val="2775932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txBox="1">
            <a:spLocks/>
          </p:cNvSpPr>
          <p:nvPr/>
        </p:nvSpPr>
        <p:spPr>
          <a:xfrm>
            <a:off x="785482" y="1264734"/>
            <a:ext cx="10915522" cy="4310268"/>
          </a:xfrm>
          <a:prstGeom prst="rect">
            <a:avLst/>
          </a:prstGeom>
        </p:spPr>
        <p:txBody>
          <a:bodyPr lIns="91436" tIns="45719" rIns="91436" bIns="45719"/>
          <a:lstStyle>
            <a:lvl1pPr marL="233354" indent="-233354" algn="l" eaLnBrk="1" hangingPunct="1">
              <a:lnSpc>
                <a:spcPct val="90000"/>
              </a:lnSpc>
              <a:spcBef>
                <a:spcPts val="1200"/>
              </a:spcBef>
              <a:spcAft>
                <a:spcPts val="0"/>
              </a:spcAft>
              <a:buFont typeface="Arial" pitchFamily="34" charset="0"/>
              <a:buChar char="•"/>
              <a:defRPr sz="2000" b="1">
                <a:latin typeface="Arial" pitchFamily="34" charset="0"/>
                <a:cs typeface="Arial" pitchFamily="34" charset="0"/>
              </a:defRPr>
            </a:lvl1pPr>
            <a:lvl2pPr marL="539727" indent="-255578" algn="l" eaLnBrk="1" hangingPunct="1">
              <a:lnSpc>
                <a:spcPct val="90000"/>
              </a:lnSpc>
              <a:spcBef>
                <a:spcPts val="600"/>
              </a:spcBef>
              <a:spcAft>
                <a:spcPts val="0"/>
              </a:spcAft>
              <a:buFont typeface="Arial" pitchFamily="34" charset="0"/>
              <a:buChar char="–"/>
              <a:defRPr sz="1900" b="1">
                <a:latin typeface="Arial" pitchFamily="34" charset="0"/>
                <a:cs typeface="Arial" pitchFamily="34" charset="0"/>
              </a:defRPr>
            </a:lvl2pPr>
            <a:lvl3pPr marL="757206" indent="-184142" algn="l" eaLnBrk="1" hangingPunct="1">
              <a:lnSpc>
                <a:spcPct val="90000"/>
              </a:lnSpc>
              <a:spcBef>
                <a:spcPts val="600"/>
              </a:spcBef>
              <a:spcAft>
                <a:spcPts val="0"/>
              </a:spcAft>
              <a:buSzPct val="90000"/>
              <a:buFont typeface="Arial" pitchFamily="34" charset="0"/>
              <a:buChar char="•"/>
              <a:defRPr sz="1600" b="1">
                <a:latin typeface="Arial" pitchFamily="34" charset="0"/>
                <a:cs typeface="Arial" pitchFamily="34" charset="0"/>
              </a:defRPr>
            </a:lvl3pPr>
            <a:lvl4pPr marL="1033228" indent="0" algn="l" eaLnBrk="1" hangingPunct="1">
              <a:lnSpc>
                <a:spcPct val="90000"/>
              </a:lnSpc>
              <a:spcBef>
                <a:spcPts val="600"/>
              </a:spcBef>
              <a:spcAft>
                <a:spcPts val="0"/>
              </a:spcAft>
              <a:buFontTx/>
              <a:buNone/>
              <a:defRPr sz="1500" b="1">
                <a:latin typeface="Arial" pitchFamily="34" charset="0"/>
                <a:cs typeface="Arial" pitchFamily="34" charset="0"/>
              </a:defRPr>
            </a:lvl4pPr>
            <a:lvl5pPr marL="1261819" indent="0" algn="l" eaLnBrk="1" hangingPunct="1">
              <a:lnSpc>
                <a:spcPct val="90000"/>
              </a:lnSpc>
              <a:spcBef>
                <a:spcPts val="600"/>
              </a:spcBef>
              <a:spcAft>
                <a:spcPts val="0"/>
              </a:spcAft>
              <a:buSzPct val="85000"/>
              <a:buFontTx/>
              <a:buNone/>
              <a:defRPr sz="1200" b="1">
                <a:latin typeface="Arial" pitchFamily="34" charset="0"/>
                <a:cs typeface="Arial" pitchFamily="34" charset="0"/>
              </a:defRPr>
            </a:lvl5pPr>
            <a:lvl6pPr marL="1147715" indent="0" algn="l" eaLnBrk="1" hangingPunct="1">
              <a:spcBef>
                <a:spcPts val="600"/>
              </a:spcBef>
              <a:buFont typeface="Arial" pitchFamily="34" charset="0"/>
              <a:buChar char="•"/>
              <a:defRPr sz="1500" b="1">
                <a:latin typeface="Arial" pitchFamily="34" charset="0"/>
                <a:cs typeface="Arial" pitchFamily="34" charset="0"/>
              </a:defRPr>
            </a:lvl6pPr>
            <a:lvl7pPr marL="1319158" indent="-179381" algn="l" eaLnBrk="1" hangingPunct="1">
              <a:lnSpc>
                <a:spcPts val="2000"/>
              </a:lnSpc>
              <a:spcBef>
                <a:spcPts val="300"/>
              </a:spcBef>
              <a:spcAft>
                <a:spcPts val="600"/>
              </a:spcAft>
              <a:buFont typeface="Arial" pitchFamily="34" charset="0"/>
              <a:buChar char="•"/>
              <a:defRPr sz="1200" b="1">
                <a:latin typeface="Arial" pitchFamily="34" charset="0"/>
                <a:cs typeface="Arial" pitchFamily="34" charset="0"/>
              </a:defRPr>
            </a:lvl7pPr>
          </a:lstStyle>
          <a:p>
            <a:pPr defTabSz="914400"/>
            <a:r>
              <a:rPr lang="en-US" kern="0" dirty="0">
                <a:solidFill>
                  <a:sysClr val="windowText" lastClr="000000"/>
                </a:solidFill>
              </a:rPr>
              <a:t>Every requirement should be in service of a stakeholder – external or internal</a:t>
            </a:r>
          </a:p>
          <a:p>
            <a:pPr lvl="1" defTabSz="914400"/>
            <a:r>
              <a:rPr lang="en-US" b="0" kern="0" dirty="0">
                <a:solidFill>
                  <a:sysClr val="windowText" lastClr="000000"/>
                </a:solidFill>
              </a:rPr>
              <a:t>end users (novice / experienced)</a:t>
            </a:r>
          </a:p>
          <a:p>
            <a:pPr lvl="1" defTabSz="914400"/>
            <a:r>
              <a:rPr lang="en-US" b="0" kern="0" dirty="0">
                <a:solidFill>
                  <a:sysClr val="windowText" lastClr="000000"/>
                </a:solidFill>
              </a:rPr>
              <a:t>end user’s supervisor</a:t>
            </a:r>
          </a:p>
          <a:p>
            <a:pPr lvl="1" defTabSz="914400"/>
            <a:r>
              <a:rPr lang="en-US" b="0" kern="0" dirty="0">
                <a:solidFill>
                  <a:sysClr val="windowText" lastClr="000000"/>
                </a:solidFill>
              </a:rPr>
              <a:t>maintaining engineers</a:t>
            </a:r>
          </a:p>
          <a:p>
            <a:pPr lvl="1" defTabSz="914400"/>
            <a:r>
              <a:rPr lang="en-US" b="0" kern="0" dirty="0">
                <a:solidFill>
                  <a:sysClr val="windowText" lastClr="000000"/>
                </a:solidFill>
              </a:rPr>
              <a:t>tech transfer recipient</a:t>
            </a:r>
          </a:p>
          <a:p>
            <a:pPr lvl="1" defTabSz="914400"/>
            <a:r>
              <a:rPr lang="en-US" b="0" kern="0" dirty="0">
                <a:solidFill>
                  <a:sysClr val="windowText" lastClr="000000"/>
                </a:solidFill>
              </a:rPr>
              <a:t>project sponsor</a:t>
            </a:r>
          </a:p>
          <a:p>
            <a:pPr lvl="1" defTabSz="914400"/>
            <a:r>
              <a:rPr lang="en-US" b="0" kern="0" dirty="0">
                <a:solidFill>
                  <a:sysClr val="windowText" lastClr="000000"/>
                </a:solidFill>
              </a:rPr>
              <a:t>in-house management</a:t>
            </a:r>
          </a:p>
          <a:p>
            <a:pPr lvl="1" defTabSz="914400"/>
            <a:r>
              <a:rPr lang="en-US" b="0" kern="0" dirty="0">
                <a:solidFill>
                  <a:sysClr val="windowText" lastClr="000000"/>
                </a:solidFill>
              </a:rPr>
              <a:t>finances</a:t>
            </a:r>
          </a:p>
          <a:p>
            <a:pPr lvl="1" defTabSz="914400"/>
            <a:r>
              <a:rPr lang="en-US" b="0" kern="0" dirty="0">
                <a:solidFill>
                  <a:sysClr val="windowText" lastClr="000000"/>
                </a:solidFill>
              </a:rPr>
              <a:t>security oversight</a:t>
            </a:r>
          </a:p>
          <a:p>
            <a:pPr lvl="1" defTabSz="914400"/>
            <a:r>
              <a:rPr lang="en-US" b="0" kern="0" dirty="0">
                <a:solidFill>
                  <a:sysClr val="windowText" lastClr="000000"/>
                </a:solidFill>
              </a:rPr>
              <a:t>legal oversight</a:t>
            </a:r>
          </a:p>
          <a:p>
            <a:pPr defTabSz="914400"/>
            <a:r>
              <a:rPr lang="en-US" kern="0" dirty="0">
                <a:solidFill>
                  <a:sysClr val="windowText" lastClr="000000"/>
                </a:solidFill>
              </a:rPr>
              <a:t>People on the technical team are not stakeholders; Managers might be</a:t>
            </a:r>
          </a:p>
          <a:p>
            <a:pPr defTabSz="914400"/>
            <a:r>
              <a:rPr lang="en-US" kern="0" dirty="0">
                <a:solidFill>
                  <a:sysClr val="windowText" lastClr="000000"/>
                </a:solidFill>
              </a:rPr>
              <a:t>Internal system components are not stakeholders; External systems might be</a:t>
            </a:r>
          </a:p>
        </p:txBody>
      </p:sp>
      <p:sp>
        <p:nvSpPr>
          <p:cNvPr id="2" name="Content Placeholder 1"/>
          <p:cNvSpPr>
            <a:spLocks noGrp="1"/>
          </p:cNvSpPr>
          <p:nvPr>
            <p:ph sz="quarter" idx="10"/>
          </p:nvPr>
        </p:nvSpPr>
        <p:spPr>
          <a:xfrm>
            <a:off x="5704532" y="1607091"/>
            <a:ext cx="4600570" cy="2847949"/>
          </a:xfrm>
        </p:spPr>
        <p:txBody>
          <a:bodyPr/>
          <a:lstStyle/>
          <a:p>
            <a:pPr lvl="1"/>
            <a:r>
              <a:rPr lang="en-US" b="0" dirty="0"/>
              <a:t>internal security</a:t>
            </a:r>
          </a:p>
          <a:p>
            <a:pPr lvl="1"/>
            <a:r>
              <a:rPr lang="en-US" b="0" dirty="0"/>
              <a:t>internal strategic directions</a:t>
            </a:r>
          </a:p>
          <a:p>
            <a:pPr lvl="1"/>
            <a:r>
              <a:rPr lang="en-US" b="0" dirty="0"/>
              <a:t>internal code sharing and NDAs</a:t>
            </a:r>
          </a:p>
          <a:p>
            <a:pPr lvl="1"/>
            <a:r>
              <a:rPr lang="en-US" b="0" dirty="0"/>
              <a:t>internal political sensitivities</a:t>
            </a:r>
          </a:p>
        </p:txBody>
      </p:sp>
      <p:sp>
        <p:nvSpPr>
          <p:cNvPr id="3" name="Title 2"/>
          <p:cNvSpPr>
            <a:spLocks noGrp="1"/>
          </p:cNvSpPr>
          <p:nvPr>
            <p:ph type="title"/>
          </p:nvPr>
        </p:nvSpPr>
        <p:spPr/>
        <p:txBody>
          <a:bodyPr/>
          <a:lstStyle/>
          <a:p>
            <a:r>
              <a:rPr lang="en-US" dirty="0"/>
              <a:t>Stakeholders</a:t>
            </a:r>
          </a:p>
        </p:txBody>
      </p:sp>
      <p:sp>
        <p:nvSpPr>
          <p:cNvPr id="4" name="AutoShape 120"/>
          <p:cNvSpPr>
            <a:spLocks noChangeArrowheads="1"/>
          </p:cNvSpPr>
          <p:nvPr/>
        </p:nvSpPr>
        <p:spPr bwMode="auto">
          <a:xfrm>
            <a:off x="304721" y="5638800"/>
            <a:ext cx="11579384" cy="617538"/>
          </a:xfrm>
          <a:prstGeom prst="roundRect">
            <a:avLst>
              <a:gd name="adj" fmla="val 16667"/>
            </a:avLst>
          </a:prstGeom>
          <a:solidFill>
            <a:schemeClr val="accent1">
              <a:lumMod val="20000"/>
              <a:lumOff val="80000"/>
            </a:schemeClr>
          </a:solidFill>
          <a:ln w="19050">
            <a:solidFill>
              <a:srgbClr val="00487E"/>
            </a:solidFill>
            <a:miter lim="800000"/>
            <a:headEnd type="none" w="sm" len="sm"/>
            <a:tailEnd type="none" w="sm" len="sm"/>
          </a:ln>
          <a:effectLst>
            <a:outerShdw blurRad="127000" algn="ctr" rotWithShape="0">
              <a:prstClr val="black">
                <a:alpha val="30000"/>
              </a:prstClr>
            </a:outerShdw>
          </a:effectLst>
        </p:spPr>
        <p:txBody>
          <a:bodyPr lIns="45720" tIns="45720" rIns="45720" bIns="45720" anchor="ctr" anchorCtr="0">
            <a:noAutofit/>
          </a:bodyPr>
          <a:lstStyle/>
          <a:p>
            <a:pPr marL="0" lvl="1" algn="ctr">
              <a:buNone/>
            </a:pPr>
            <a:r>
              <a:rPr lang="en-US" sz="1600" b="1" dirty="0"/>
              <a:t>Think about all the people who could be upset about how you build the system (and have influence).</a:t>
            </a:r>
          </a:p>
          <a:p>
            <a:pPr marL="0" lvl="1" algn="ctr">
              <a:buNone/>
            </a:pPr>
            <a:r>
              <a:rPr lang="en-US" sz="1600" b="1" dirty="0"/>
              <a:t>Articulate why they care.</a:t>
            </a:r>
          </a:p>
        </p:txBody>
      </p:sp>
    </p:spTree>
    <p:extLst>
      <p:ext uri="{BB962C8B-B14F-4D97-AF65-F5344CB8AC3E}">
        <p14:creationId xmlns:p14="http://schemas.microsoft.com/office/powerpoint/2010/main" val="1034771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75012" y="1981200"/>
            <a:ext cx="6258391" cy="2711301"/>
          </a:xfrm>
        </p:spPr>
        <p:txBody>
          <a:bodyPr/>
          <a:lstStyle/>
          <a:p>
            <a:pPr>
              <a:buFont typeface="Arial" panose="020B0604020202020204" pitchFamily="34" charset="0"/>
              <a:buChar char="→"/>
            </a:pPr>
            <a:r>
              <a:rPr lang="en-US" sz="2800" dirty="0"/>
              <a:t> Motivation</a:t>
            </a:r>
          </a:p>
          <a:p>
            <a:pPr>
              <a:buFont typeface="Arial" panose="020B0604020202020204" pitchFamily="34" charset="0"/>
              <a:buChar char="→"/>
            </a:pPr>
            <a:r>
              <a:rPr lang="en-US" sz="2800" dirty="0"/>
              <a:t> Definition &amp; Hierarchy</a:t>
            </a:r>
          </a:p>
          <a:p>
            <a:pPr>
              <a:buFont typeface="Arial" panose="020B0604020202020204" pitchFamily="34" charset="0"/>
              <a:buChar char="→"/>
            </a:pPr>
            <a:r>
              <a:rPr lang="en-US" sz="2800" dirty="0"/>
              <a:t> Notations &amp; Stakeholders</a:t>
            </a:r>
          </a:p>
          <a:p>
            <a:pPr>
              <a:buFont typeface="Arial" panose="020B0604020202020204" pitchFamily="34" charset="0"/>
              <a:buChar char="→"/>
            </a:pPr>
            <a:r>
              <a:rPr lang="en-US" sz="2800" dirty="0"/>
              <a:t> Pragmatics</a:t>
            </a:r>
          </a:p>
          <a:p>
            <a:pPr>
              <a:buFont typeface="Arial" panose="020B0604020202020204" pitchFamily="34" charset="0"/>
              <a:buChar char="→"/>
            </a:pPr>
            <a:r>
              <a:rPr lang="en-US" sz="2800" dirty="0"/>
              <a:t> Summary</a:t>
            </a:r>
          </a:p>
        </p:txBody>
      </p:sp>
      <p:sp>
        <p:nvSpPr>
          <p:cNvPr id="3" name="Title 2"/>
          <p:cNvSpPr>
            <a:spLocks noGrp="1"/>
          </p:cNvSpPr>
          <p:nvPr>
            <p:ph type="title"/>
          </p:nvPr>
        </p:nvSpPr>
        <p:spPr/>
        <p:txBody>
          <a:bodyPr/>
          <a:lstStyle/>
          <a:p>
            <a:r>
              <a:rPr lang="en-US" dirty="0"/>
              <a:t>Outline</a:t>
            </a:r>
          </a:p>
        </p:txBody>
      </p:sp>
      <p:sp>
        <p:nvSpPr>
          <p:cNvPr id="4" name="Right Arrow 3"/>
          <p:cNvSpPr/>
          <p:nvPr/>
        </p:nvSpPr>
        <p:spPr>
          <a:xfrm>
            <a:off x="2117233" y="3557752"/>
            <a:ext cx="1136758" cy="504709"/>
          </a:xfrm>
          <a:prstGeom prst="rightArrow">
            <a:avLst/>
          </a:prstGeom>
          <a:solidFill>
            <a:srgbClr val="C6DDAB"/>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Tree>
    <p:extLst>
      <p:ext uri="{BB962C8B-B14F-4D97-AF65-F5344CB8AC3E}">
        <p14:creationId xmlns:p14="http://schemas.microsoft.com/office/powerpoint/2010/main" val="1244054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114012" y="1283156"/>
            <a:ext cx="8182927" cy="4508044"/>
          </a:xfrm>
        </p:spPr>
        <p:txBody>
          <a:bodyPr/>
          <a:lstStyle/>
          <a:p>
            <a:r>
              <a:rPr lang="en-US" dirty="0"/>
              <a:t>Evolution is not a management mistake or an engineering ploy</a:t>
            </a:r>
          </a:p>
          <a:p>
            <a:pPr lvl="1"/>
            <a:r>
              <a:rPr lang="en-US" b="0" dirty="0"/>
              <a:t>Evolution is fine; the goal is to end up with </a:t>
            </a:r>
            <a:r>
              <a:rPr lang="en-US" dirty="0"/>
              <a:t>consistency</a:t>
            </a:r>
          </a:p>
          <a:p>
            <a:pPr lvl="1"/>
            <a:r>
              <a:rPr lang="en-US" b="0" dirty="0"/>
              <a:t>Keep all</a:t>
            </a:r>
            <a:r>
              <a:rPr lang="en-US" b="0" i="1" dirty="0"/>
              <a:t> </a:t>
            </a:r>
            <a:r>
              <a:rPr lang="en-US" b="0" dirty="0"/>
              <a:t>technical tasks </a:t>
            </a:r>
            <a:r>
              <a:rPr lang="en-US" dirty="0"/>
              <a:t>linked </a:t>
            </a:r>
            <a:r>
              <a:rPr lang="en-US" b="0" dirty="0"/>
              <a:t>to requirements</a:t>
            </a:r>
          </a:p>
          <a:p>
            <a:pPr lvl="1"/>
            <a:r>
              <a:rPr lang="en-US" dirty="0"/>
              <a:t>Review</a:t>
            </a:r>
            <a:r>
              <a:rPr lang="en-US" b="0" dirty="0"/>
              <a:t> with stakeholders (at appropriate hierarchical level)</a:t>
            </a:r>
          </a:p>
          <a:p>
            <a:pPr lvl="1"/>
            <a:r>
              <a:rPr lang="en-US" b="0" dirty="0"/>
              <a:t>Explicitly track changing understanding of </a:t>
            </a:r>
            <a:r>
              <a:rPr lang="en-US" dirty="0"/>
              <a:t>priorities</a:t>
            </a:r>
            <a:endParaRPr lang="en-US" b="0" dirty="0"/>
          </a:p>
          <a:p>
            <a:r>
              <a:rPr lang="en-US" dirty="0"/>
              <a:t>Stay lightweight but disciplined</a:t>
            </a:r>
          </a:p>
          <a:p>
            <a:pPr lvl="1"/>
            <a:r>
              <a:rPr lang="en-US" b="0" dirty="0"/>
              <a:t>An overly burdensome process will stop getting used</a:t>
            </a:r>
          </a:p>
          <a:p>
            <a:pPr lvl="1"/>
            <a:r>
              <a:rPr lang="en-US" b="0" dirty="0"/>
              <a:t>A sloppily enforced process will stop providing value</a:t>
            </a:r>
          </a:p>
          <a:p>
            <a:pPr lvl="1"/>
            <a:r>
              <a:rPr lang="en-US" b="0" dirty="0"/>
              <a:t>Pick key parts and strictly enforce them</a:t>
            </a:r>
          </a:p>
          <a:p>
            <a:pPr lvl="1"/>
            <a:r>
              <a:rPr lang="en-US" b="0" dirty="0"/>
              <a:t>E.g. always map requirements to users, but only trace them to high level software design specs (not line level code).</a:t>
            </a:r>
          </a:p>
          <a:p>
            <a:pPr lvl="1"/>
            <a:r>
              <a:rPr lang="en-US" b="0" dirty="0"/>
              <a:t>E.g. write at least one requirement for each user, but be flexible about the phrasing and formalism.</a:t>
            </a:r>
            <a:endParaRPr lang="en-US" dirty="0"/>
          </a:p>
        </p:txBody>
      </p:sp>
      <p:sp>
        <p:nvSpPr>
          <p:cNvPr id="3" name="Title 2"/>
          <p:cNvSpPr>
            <a:spLocks noGrp="1"/>
          </p:cNvSpPr>
          <p:nvPr>
            <p:ph type="title"/>
          </p:nvPr>
        </p:nvSpPr>
        <p:spPr/>
        <p:txBody>
          <a:bodyPr/>
          <a:lstStyle/>
          <a:p>
            <a:r>
              <a:rPr lang="en-US" dirty="0"/>
              <a:t>Evolution and Process</a:t>
            </a:r>
          </a:p>
        </p:txBody>
      </p:sp>
    </p:spTree>
    <p:extLst>
      <p:ext uri="{BB962C8B-B14F-4D97-AF65-F5344CB8AC3E}">
        <p14:creationId xmlns:p14="http://schemas.microsoft.com/office/powerpoint/2010/main" val="575003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33082" y="1066800"/>
            <a:ext cx="10915522" cy="5181600"/>
          </a:xfrm>
        </p:spPr>
        <p:txBody>
          <a:bodyPr/>
          <a:lstStyle/>
          <a:p>
            <a:r>
              <a:rPr lang="en-US" dirty="0"/>
              <a:t>Requirements support ensuring that the system really operates as intended, but they are not enough on their own</a:t>
            </a:r>
          </a:p>
          <a:p>
            <a:pPr lvl="1"/>
            <a:r>
              <a:rPr lang="en-US" b="0" dirty="0"/>
              <a:t>Provide checklist to be systematic (if perhaps informal)</a:t>
            </a:r>
          </a:p>
          <a:p>
            <a:pPr lvl="1"/>
            <a:r>
              <a:rPr lang="en-US" b="0" dirty="0"/>
              <a:t>Decompose the requirements hierarchy just enough to support V&amp;V</a:t>
            </a:r>
          </a:p>
          <a:p>
            <a:pPr lvl="1"/>
            <a:r>
              <a:rPr lang="en-US" b="0" dirty="0"/>
              <a:t>more to come in future presentations</a:t>
            </a:r>
          </a:p>
          <a:p>
            <a:r>
              <a:rPr lang="en-US" dirty="0"/>
              <a:t>Can be formal or informal – how you will do this is one of your requirements!</a:t>
            </a:r>
          </a:p>
          <a:p>
            <a:pPr lvl="1"/>
            <a:r>
              <a:rPr lang="en-US" b="0" dirty="0"/>
              <a:t>unit tests</a:t>
            </a:r>
          </a:p>
          <a:p>
            <a:pPr lvl="1"/>
            <a:r>
              <a:rPr lang="en-US" b="0" dirty="0"/>
              <a:t>randomized testing</a:t>
            </a:r>
          </a:p>
          <a:p>
            <a:pPr lvl="1"/>
            <a:r>
              <a:rPr lang="en-US" b="0" dirty="0"/>
              <a:t>formal methods</a:t>
            </a:r>
          </a:p>
          <a:p>
            <a:pPr lvl="1"/>
            <a:r>
              <a:rPr lang="en-US" b="0" dirty="0"/>
              <a:t>simulation</a:t>
            </a:r>
          </a:p>
          <a:p>
            <a:pPr lvl="1"/>
            <a:r>
              <a:rPr lang="en-US" b="0" dirty="0"/>
              <a:t>scenario walkthroughs</a:t>
            </a:r>
          </a:p>
          <a:p>
            <a:r>
              <a:rPr lang="en-US" dirty="0"/>
              <a:t>Write requirements to be verifiable … somehow</a:t>
            </a:r>
          </a:p>
          <a:p>
            <a:pPr lvl="1"/>
            <a:r>
              <a:rPr lang="en-US" b="0" dirty="0"/>
              <a:t>not just about testability</a:t>
            </a:r>
          </a:p>
          <a:p>
            <a:pPr lvl="1"/>
            <a:r>
              <a:rPr lang="en-US" b="0" dirty="0"/>
              <a:t>controversy over negations &amp; conjunctions</a:t>
            </a:r>
          </a:p>
          <a:p>
            <a:pPr lvl="1"/>
            <a:r>
              <a:rPr lang="en-US" b="0" dirty="0"/>
              <a:t>tension between legal enforcement and intuitive guidance</a:t>
            </a:r>
          </a:p>
        </p:txBody>
      </p:sp>
      <p:sp>
        <p:nvSpPr>
          <p:cNvPr id="3" name="Title 2"/>
          <p:cNvSpPr>
            <a:spLocks noGrp="1"/>
          </p:cNvSpPr>
          <p:nvPr>
            <p:ph type="title"/>
          </p:nvPr>
        </p:nvSpPr>
        <p:spPr/>
        <p:txBody>
          <a:bodyPr/>
          <a:lstStyle/>
          <a:p>
            <a:r>
              <a:rPr lang="en-US" dirty="0"/>
              <a:t>Verification and Validation</a:t>
            </a:r>
          </a:p>
        </p:txBody>
      </p:sp>
      <p:sp>
        <p:nvSpPr>
          <p:cNvPr id="4" name="Content Placeholder 1"/>
          <p:cNvSpPr txBox="1">
            <a:spLocks/>
          </p:cNvSpPr>
          <p:nvPr/>
        </p:nvSpPr>
        <p:spPr>
          <a:xfrm>
            <a:off x="5243735" y="3126506"/>
            <a:ext cx="5156610" cy="1676400"/>
          </a:xfrm>
          <a:prstGeom prst="rect">
            <a:avLst/>
          </a:prstGeom>
        </p:spPr>
        <p:txBody>
          <a:bodyPr/>
          <a:lstStyle>
            <a:lvl1pPr marL="233363" indent="-233363" algn="l" eaLnBrk="1" hangingPunct="1">
              <a:lnSpc>
                <a:spcPct val="100000"/>
              </a:lnSpc>
              <a:spcBef>
                <a:spcPts val="1200"/>
              </a:spcBef>
              <a:spcAft>
                <a:spcPts val="0"/>
              </a:spcAft>
              <a:buFont typeface="Arial" pitchFamily="34" charset="0"/>
              <a:buChar char="•"/>
              <a:defRPr sz="2000" b="1">
                <a:latin typeface="Arial" pitchFamily="34" charset="0"/>
                <a:cs typeface="Arial" pitchFamily="34" charset="0"/>
              </a:defRPr>
            </a:lvl1pPr>
            <a:lvl2pPr marL="539750" indent="-255588" algn="l" eaLnBrk="1" hangingPunct="1">
              <a:lnSpc>
                <a:spcPct val="100000"/>
              </a:lnSpc>
              <a:spcBef>
                <a:spcPts val="400"/>
              </a:spcBef>
              <a:spcAft>
                <a:spcPts val="0"/>
              </a:spcAft>
              <a:buFont typeface="Arial" pitchFamily="34" charset="0"/>
              <a:buChar char="–"/>
              <a:defRPr sz="1800" b="1">
                <a:latin typeface="Arial" pitchFamily="34" charset="0"/>
                <a:cs typeface="Arial" pitchFamily="34" charset="0"/>
              </a:defRPr>
            </a:lvl2pPr>
            <a:lvl3pPr marL="757238" indent="-184150" algn="l" eaLnBrk="1" hangingPunct="1">
              <a:lnSpc>
                <a:spcPct val="100000"/>
              </a:lnSpc>
              <a:spcBef>
                <a:spcPts val="300"/>
              </a:spcBef>
              <a:spcAft>
                <a:spcPts val="0"/>
              </a:spcAft>
              <a:buSzPct val="90000"/>
              <a:buFont typeface="Arial" pitchFamily="34" charset="0"/>
              <a:buChar char="•"/>
              <a:defRPr sz="1600" b="1">
                <a:latin typeface="Arial" pitchFamily="34" charset="0"/>
                <a:cs typeface="Arial" pitchFamily="34" charset="0"/>
              </a:defRPr>
            </a:lvl3pPr>
            <a:lvl4pPr marL="1033272" indent="0" algn="l" eaLnBrk="1" hangingPunct="1">
              <a:lnSpc>
                <a:spcPct val="100000"/>
              </a:lnSpc>
              <a:spcBef>
                <a:spcPts val="300"/>
              </a:spcBef>
              <a:spcAft>
                <a:spcPts val="0"/>
              </a:spcAft>
              <a:buFontTx/>
              <a:buNone/>
              <a:defRPr sz="1400" b="1">
                <a:latin typeface="Arial" pitchFamily="34" charset="0"/>
                <a:cs typeface="Arial" pitchFamily="34" charset="0"/>
              </a:defRPr>
            </a:lvl4pPr>
            <a:lvl5pPr marL="1261872" indent="0" algn="l" eaLnBrk="1" hangingPunct="1">
              <a:lnSpc>
                <a:spcPct val="100000"/>
              </a:lnSpc>
              <a:spcBef>
                <a:spcPts val="300"/>
              </a:spcBef>
              <a:spcAft>
                <a:spcPts val="0"/>
              </a:spcAft>
              <a:buSzPct val="85000"/>
              <a:buFontTx/>
              <a:buNone/>
              <a:defRPr sz="1200" b="1">
                <a:latin typeface="Arial" pitchFamily="34" charset="0"/>
                <a:cs typeface="Arial" pitchFamily="34" charset="0"/>
              </a:defRPr>
            </a:lvl5pPr>
            <a:lvl6pPr marL="1147763" indent="0" algn="l" eaLnBrk="1" hangingPunct="1">
              <a:spcBef>
                <a:spcPts val="600"/>
              </a:spcBef>
              <a:buFont typeface="Arial" pitchFamily="34" charset="0"/>
              <a:buChar char="•"/>
              <a:defRPr sz="1400" b="1">
                <a:latin typeface="Arial" pitchFamily="34" charset="0"/>
                <a:cs typeface="Arial" pitchFamily="34" charset="0"/>
              </a:defRPr>
            </a:lvl6pPr>
            <a:lvl7pPr marL="1319213" indent="-179388" algn="l" eaLnBrk="1" hangingPunct="1">
              <a:lnSpc>
                <a:spcPts val="2000"/>
              </a:lnSpc>
              <a:spcBef>
                <a:spcPts val="300"/>
              </a:spcBef>
              <a:spcAft>
                <a:spcPts val="600"/>
              </a:spcAft>
              <a:buFont typeface="Arial" pitchFamily="34" charset="0"/>
              <a:buChar char="•"/>
              <a:defRPr sz="1200" b="1">
                <a:latin typeface="Arial" pitchFamily="34" charset="0"/>
                <a:cs typeface="Arial" pitchFamily="34" charset="0"/>
              </a:defRPr>
            </a:lvl7pPr>
          </a:lstStyle>
          <a:p>
            <a:pPr lvl="1"/>
            <a:r>
              <a:rPr lang="en-US" b="0" kern="0" dirty="0">
                <a:solidFill>
                  <a:sysClr val="windowText" lastClr="000000"/>
                </a:solidFill>
              </a:rPr>
              <a:t>inspection</a:t>
            </a:r>
          </a:p>
          <a:p>
            <a:pPr lvl="1"/>
            <a:r>
              <a:rPr lang="en-US" b="0" kern="0" dirty="0">
                <a:solidFill>
                  <a:sysClr val="windowText" lastClr="000000"/>
                </a:solidFill>
              </a:rPr>
              <a:t>code review</a:t>
            </a:r>
          </a:p>
          <a:p>
            <a:pPr lvl="1"/>
            <a:r>
              <a:rPr lang="en-US" b="0" kern="0" dirty="0">
                <a:solidFill>
                  <a:sysClr val="windowText" lastClr="000000"/>
                </a:solidFill>
              </a:rPr>
              <a:t>expert assessment</a:t>
            </a:r>
          </a:p>
          <a:p>
            <a:pPr lvl="1"/>
            <a:r>
              <a:rPr lang="en-US" b="0" kern="0" dirty="0">
                <a:solidFill>
                  <a:sysClr val="windowText" lastClr="000000"/>
                </a:solidFill>
              </a:rPr>
              <a:t>human-in-the-loop test</a:t>
            </a:r>
          </a:p>
          <a:p>
            <a:pPr lvl="1"/>
            <a:r>
              <a:rPr lang="en-US" b="0" kern="0" dirty="0">
                <a:solidFill>
                  <a:sysClr val="windowText" lastClr="000000"/>
                </a:solidFill>
              </a:rPr>
              <a:t>stakeholder demo</a:t>
            </a:r>
          </a:p>
        </p:txBody>
      </p:sp>
      <p:sp>
        <p:nvSpPr>
          <p:cNvPr id="6" name="Rectangle 5"/>
          <p:cNvSpPr/>
          <p:nvPr/>
        </p:nvSpPr>
        <p:spPr>
          <a:xfrm>
            <a:off x="8431619" y="5171182"/>
            <a:ext cx="3629615" cy="1077218"/>
          </a:xfrm>
          <a:prstGeom prst="rect">
            <a:avLst/>
          </a:prstGeom>
          <a:solidFill>
            <a:schemeClr val="accent1">
              <a:lumMod val="20000"/>
              <a:lumOff val="80000"/>
            </a:schemeClr>
          </a:solidFill>
          <a:ln>
            <a:solidFill>
              <a:schemeClr val="accent4">
                <a:lumMod val="50000"/>
              </a:schemeClr>
            </a:solidFill>
          </a:ln>
        </p:spPr>
        <p:txBody>
          <a:bodyPr wrap="square">
            <a:spAutoFit/>
          </a:bodyPr>
          <a:lstStyle/>
          <a:p>
            <a:r>
              <a:rPr lang="en-US" sz="1600" b="1" dirty="0">
                <a:solidFill>
                  <a:schemeClr val="accent4">
                    <a:lumMod val="75000"/>
                  </a:schemeClr>
                </a:solidFill>
              </a:rPr>
              <a:t>Verification</a:t>
            </a:r>
            <a:r>
              <a:rPr lang="en-US" sz="1600" dirty="0">
                <a:solidFill>
                  <a:schemeClr val="accent4">
                    <a:lumMod val="75000"/>
                  </a:schemeClr>
                </a:solidFill>
              </a:rPr>
              <a:t> = the system is built right (non-functional req’ts)</a:t>
            </a:r>
          </a:p>
          <a:p>
            <a:r>
              <a:rPr lang="en-US" sz="1600" b="1" dirty="0">
                <a:solidFill>
                  <a:schemeClr val="accent4">
                    <a:lumMod val="75000"/>
                  </a:schemeClr>
                </a:solidFill>
              </a:rPr>
              <a:t>Validation</a:t>
            </a:r>
            <a:r>
              <a:rPr lang="en-US" sz="1600" dirty="0">
                <a:solidFill>
                  <a:schemeClr val="accent4">
                    <a:lumMod val="75000"/>
                  </a:schemeClr>
                </a:solidFill>
              </a:rPr>
              <a:t> = the right system is built (functional req’ts)</a:t>
            </a:r>
          </a:p>
        </p:txBody>
      </p:sp>
    </p:spTree>
    <p:extLst>
      <p:ext uri="{BB962C8B-B14F-4D97-AF65-F5344CB8AC3E}">
        <p14:creationId xmlns:p14="http://schemas.microsoft.com/office/powerpoint/2010/main" val="2163810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275012" y="1981200"/>
            <a:ext cx="6258391" cy="2711301"/>
          </a:xfrm>
        </p:spPr>
        <p:txBody>
          <a:bodyPr/>
          <a:lstStyle/>
          <a:p>
            <a:pPr>
              <a:buFont typeface="Arial" panose="020B0604020202020204" pitchFamily="34" charset="0"/>
              <a:buChar char="→"/>
            </a:pPr>
            <a:r>
              <a:rPr lang="en-US" sz="2800" dirty="0"/>
              <a:t> Motivation</a:t>
            </a:r>
          </a:p>
          <a:p>
            <a:pPr>
              <a:buFont typeface="Arial" panose="020B0604020202020204" pitchFamily="34" charset="0"/>
              <a:buChar char="→"/>
            </a:pPr>
            <a:r>
              <a:rPr lang="en-US" sz="2800" dirty="0"/>
              <a:t> Definition &amp; Hierarchy</a:t>
            </a:r>
          </a:p>
          <a:p>
            <a:pPr>
              <a:buFont typeface="Arial" panose="020B0604020202020204" pitchFamily="34" charset="0"/>
              <a:buChar char="→"/>
            </a:pPr>
            <a:r>
              <a:rPr lang="en-US" sz="2800" dirty="0"/>
              <a:t> Notations &amp; Stakeholders</a:t>
            </a:r>
          </a:p>
          <a:p>
            <a:pPr>
              <a:buFont typeface="Arial" panose="020B0604020202020204" pitchFamily="34" charset="0"/>
              <a:buChar char="→"/>
            </a:pPr>
            <a:r>
              <a:rPr lang="en-US" sz="2800" dirty="0"/>
              <a:t> Pragmatics</a:t>
            </a:r>
          </a:p>
          <a:p>
            <a:pPr>
              <a:buFont typeface="Arial" panose="020B0604020202020204" pitchFamily="34" charset="0"/>
              <a:buChar char="→"/>
            </a:pPr>
            <a:r>
              <a:rPr lang="en-US" sz="2800" dirty="0"/>
              <a:t> Summary</a:t>
            </a:r>
          </a:p>
        </p:txBody>
      </p:sp>
      <p:sp>
        <p:nvSpPr>
          <p:cNvPr id="3" name="Title 2"/>
          <p:cNvSpPr>
            <a:spLocks noGrp="1"/>
          </p:cNvSpPr>
          <p:nvPr>
            <p:ph type="title"/>
          </p:nvPr>
        </p:nvSpPr>
        <p:spPr/>
        <p:txBody>
          <a:bodyPr/>
          <a:lstStyle/>
          <a:p>
            <a:r>
              <a:rPr lang="en-US" dirty="0"/>
              <a:t>Outline</a:t>
            </a:r>
          </a:p>
        </p:txBody>
      </p:sp>
      <p:sp>
        <p:nvSpPr>
          <p:cNvPr id="4" name="Right Arrow 3"/>
          <p:cNvSpPr/>
          <p:nvPr/>
        </p:nvSpPr>
        <p:spPr>
          <a:xfrm>
            <a:off x="2138254" y="4114800"/>
            <a:ext cx="1136758" cy="504709"/>
          </a:xfrm>
          <a:prstGeom prst="rightArrow">
            <a:avLst/>
          </a:prstGeom>
          <a:solidFill>
            <a:srgbClr val="C6DDAB"/>
          </a:solidFill>
          <a:ln w="127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Tree>
    <p:extLst>
      <p:ext uri="{BB962C8B-B14F-4D97-AF65-F5344CB8AC3E}">
        <p14:creationId xmlns:p14="http://schemas.microsoft.com/office/powerpoint/2010/main" val="3154209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604947" y="1206437"/>
            <a:ext cx="9664729" cy="2566777"/>
          </a:xfrm>
        </p:spPr>
        <p:txBody>
          <a:bodyPr/>
          <a:lstStyle/>
          <a:p>
            <a:r>
              <a:rPr lang="en-US" dirty="0"/>
              <a:t>Write requirements, </a:t>
            </a:r>
            <a:r>
              <a:rPr lang="en-US" i="1" dirty="0"/>
              <a:t>especially</a:t>
            </a:r>
            <a:r>
              <a:rPr lang="en-US" dirty="0"/>
              <a:t> if it feels hard</a:t>
            </a:r>
          </a:p>
          <a:p>
            <a:r>
              <a:rPr lang="en-US" dirty="0"/>
              <a:t>Keep focused on the goals, not the notation or tool</a:t>
            </a:r>
          </a:p>
          <a:p>
            <a:pPr lvl="1"/>
            <a:r>
              <a:rPr lang="en-US" b="0" dirty="0"/>
              <a:t>Articulate </a:t>
            </a:r>
            <a:r>
              <a:rPr lang="en-US" dirty="0"/>
              <a:t>what success means</a:t>
            </a:r>
            <a:endParaRPr lang="en-US" b="0" dirty="0"/>
          </a:p>
          <a:p>
            <a:pPr lvl="1"/>
            <a:r>
              <a:rPr lang="en-US" b="0" dirty="0"/>
              <a:t>Identify </a:t>
            </a:r>
            <a:r>
              <a:rPr lang="en-US" dirty="0"/>
              <a:t>stakeholders</a:t>
            </a:r>
            <a:endParaRPr lang="en-US" b="0" dirty="0"/>
          </a:p>
          <a:p>
            <a:pPr lvl="1"/>
            <a:r>
              <a:rPr lang="en-US" b="0" dirty="0"/>
              <a:t>Articulate </a:t>
            </a:r>
            <a:r>
              <a:rPr lang="en-US" dirty="0"/>
              <a:t>planned V&amp;V</a:t>
            </a:r>
          </a:p>
          <a:p>
            <a:pPr lvl="1"/>
            <a:r>
              <a:rPr lang="en-US" b="0" dirty="0"/>
              <a:t>It’s all about </a:t>
            </a:r>
            <a:r>
              <a:rPr lang="en-US" dirty="0"/>
              <a:t>communication</a:t>
            </a:r>
            <a:r>
              <a:rPr lang="en-US" b="0" dirty="0"/>
              <a:t> between sponsors, stakeholders, developers</a:t>
            </a:r>
          </a:p>
          <a:p>
            <a:r>
              <a:rPr lang="en-US" dirty="0"/>
              <a:t>Be lightweight and disciplined, and choose your level of burden carefully</a:t>
            </a:r>
          </a:p>
        </p:txBody>
      </p:sp>
      <p:sp>
        <p:nvSpPr>
          <p:cNvPr id="3" name="Title 2"/>
          <p:cNvSpPr>
            <a:spLocks noGrp="1"/>
          </p:cNvSpPr>
          <p:nvPr>
            <p:ph type="title"/>
          </p:nvPr>
        </p:nvSpPr>
        <p:spPr/>
        <p:txBody>
          <a:bodyPr/>
          <a:lstStyle/>
          <a:p>
            <a:r>
              <a:rPr lang="en-US" dirty="0"/>
              <a:t>Summary</a:t>
            </a:r>
          </a:p>
        </p:txBody>
      </p:sp>
      <p:sp>
        <p:nvSpPr>
          <p:cNvPr id="6" name="AutoShape 120"/>
          <p:cNvSpPr>
            <a:spLocks noChangeArrowheads="1"/>
          </p:cNvSpPr>
          <p:nvPr/>
        </p:nvSpPr>
        <p:spPr bwMode="auto">
          <a:xfrm>
            <a:off x="1453004" y="4267200"/>
            <a:ext cx="9455136" cy="551793"/>
          </a:xfrm>
          <a:prstGeom prst="roundRect">
            <a:avLst>
              <a:gd name="adj" fmla="val 16667"/>
            </a:avLst>
          </a:prstGeom>
          <a:solidFill>
            <a:schemeClr val="accent1">
              <a:lumMod val="20000"/>
              <a:lumOff val="80000"/>
            </a:schemeClr>
          </a:solidFill>
          <a:ln w="19050">
            <a:solidFill>
              <a:srgbClr val="00487E"/>
            </a:solidFill>
            <a:miter lim="800000"/>
            <a:headEnd type="none" w="sm" len="sm"/>
            <a:tailEnd type="none" w="sm" len="sm"/>
          </a:ln>
          <a:effectLst>
            <a:outerShdw blurRad="127000" algn="ctr" rotWithShape="0">
              <a:prstClr val="black">
                <a:alpha val="30000"/>
              </a:prstClr>
            </a:outerShdw>
          </a:effectLst>
        </p:spPr>
        <p:txBody>
          <a:bodyPr lIns="45720" tIns="45720" rIns="45720" bIns="45720" anchor="ctr" anchorCtr="0">
            <a:noAutofit/>
          </a:bodyPr>
          <a:lstStyle/>
          <a:p>
            <a:pPr marL="0" lvl="1" algn="ctr">
              <a:buNone/>
            </a:pPr>
            <a:r>
              <a:rPr lang="en-US" sz="1600" b="1" dirty="0"/>
              <a:t>Requirements don’t solve your problems; they expose and frame your problem.</a:t>
            </a:r>
          </a:p>
        </p:txBody>
      </p:sp>
      <p:sp>
        <p:nvSpPr>
          <p:cNvPr id="4" name="Rectangle 3"/>
          <p:cNvSpPr/>
          <p:nvPr/>
        </p:nvSpPr>
        <p:spPr>
          <a:xfrm>
            <a:off x="760411" y="5334000"/>
            <a:ext cx="11353800" cy="584775"/>
          </a:xfrm>
          <a:prstGeom prst="rect">
            <a:avLst/>
          </a:prstGeom>
        </p:spPr>
        <p:txBody>
          <a:bodyPr wrap="square">
            <a:spAutoFit/>
          </a:bodyPr>
          <a:lstStyle/>
          <a:p>
            <a:r>
              <a:rPr lang="en-US" sz="1600" b="1" dirty="0">
                <a:solidFill>
                  <a:schemeClr val="tx1">
                    <a:lumMod val="75000"/>
                    <a:lumOff val="25000"/>
                  </a:schemeClr>
                </a:solidFill>
              </a:rPr>
              <a:t>secret lesson about how to make money in software:  </a:t>
            </a:r>
            <a:r>
              <a:rPr lang="en-US" sz="1600" dirty="0">
                <a:solidFill>
                  <a:schemeClr val="tx1">
                    <a:lumMod val="75000"/>
                    <a:lumOff val="25000"/>
                  </a:schemeClr>
                </a:solidFill>
              </a:rPr>
              <a:t>Do exactly what the client asks for and do it at a bargain.</a:t>
            </a:r>
          </a:p>
          <a:p>
            <a:r>
              <a:rPr lang="en-US" sz="1600" dirty="0">
                <a:solidFill>
                  <a:schemeClr val="tx1">
                    <a:lumMod val="75000"/>
                    <a:lumOff val="25000"/>
                  </a:schemeClr>
                </a:solidFill>
              </a:rPr>
              <a:t>Once they realize that what they asked for is not what they want, charge them a lot to fix it and make a profit.</a:t>
            </a:r>
          </a:p>
        </p:txBody>
      </p:sp>
    </p:spTree>
    <p:extLst>
      <p:ext uri="{BB962C8B-B14F-4D97-AF65-F5344CB8AC3E}">
        <p14:creationId xmlns:p14="http://schemas.microsoft.com/office/powerpoint/2010/main" val="454953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Questions</a:t>
            </a:r>
          </a:p>
        </p:txBody>
      </p:sp>
      <p:pic>
        <p:nvPicPr>
          <p:cNvPr id="4" name="Picture 2" descr="C:\Users\ro21768\Desktop\the expe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412" y="1219200"/>
            <a:ext cx="8229600" cy="480162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10100" y="6477000"/>
            <a:ext cx="3464410" cy="261610"/>
          </a:xfrm>
          <a:prstGeom prst="rect">
            <a:avLst/>
          </a:prstGeom>
        </p:spPr>
        <p:txBody>
          <a:bodyPr wrap="none">
            <a:spAutoFit/>
          </a:bodyPr>
          <a:lstStyle/>
          <a:p>
            <a:r>
              <a:rPr lang="en-US" sz="1100" i="1" dirty="0"/>
              <a:t>Image = Screenshot of one frame of 7 minute video</a:t>
            </a:r>
          </a:p>
        </p:txBody>
      </p:sp>
    </p:spTree>
    <p:extLst>
      <p:ext uri="{BB962C8B-B14F-4D97-AF65-F5344CB8AC3E}">
        <p14:creationId xmlns:p14="http://schemas.microsoft.com/office/powerpoint/2010/main" val="28146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Expert</a:t>
            </a:r>
          </a:p>
        </p:txBody>
      </p:sp>
      <p:sp>
        <p:nvSpPr>
          <p:cNvPr id="5" name="Rectangle 4"/>
          <p:cNvSpPr/>
          <p:nvPr/>
        </p:nvSpPr>
        <p:spPr>
          <a:xfrm>
            <a:off x="1929897" y="5867400"/>
            <a:ext cx="8024310" cy="461665"/>
          </a:xfrm>
          <a:prstGeom prst="rect">
            <a:avLst/>
          </a:prstGeom>
        </p:spPr>
        <p:txBody>
          <a:bodyPr wrap="square">
            <a:spAutoFit/>
          </a:bodyPr>
          <a:lstStyle/>
          <a:p>
            <a:pPr lvl="1"/>
            <a:r>
              <a:rPr lang="en-US" dirty="0">
                <a:hlinkClick r:id="rId2"/>
              </a:rPr>
              <a:t>https://www.youtube.com/watch?v=BKorP55Aqvg</a:t>
            </a:r>
            <a:endParaRPr lang="en-US" dirty="0"/>
          </a:p>
        </p:txBody>
      </p:sp>
      <p:sp>
        <p:nvSpPr>
          <p:cNvPr id="7" name="Rectangle 6"/>
          <p:cNvSpPr/>
          <p:nvPr/>
        </p:nvSpPr>
        <p:spPr>
          <a:xfrm>
            <a:off x="3810100" y="6477000"/>
            <a:ext cx="3732112" cy="261610"/>
          </a:xfrm>
          <a:prstGeom prst="rect">
            <a:avLst/>
          </a:prstGeom>
        </p:spPr>
        <p:txBody>
          <a:bodyPr wrap="none">
            <a:spAutoFit/>
          </a:bodyPr>
          <a:lstStyle/>
          <a:p>
            <a:r>
              <a:rPr lang="en-US" sz="1100" i="1" dirty="0"/>
              <a:t>Image = Screenshot of opening frame of 7 minute video</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612" y="1219200"/>
            <a:ext cx="7848600" cy="4550518"/>
          </a:xfrm>
          <a:prstGeom prst="rect">
            <a:avLst/>
          </a:prstGeom>
        </p:spPr>
      </p:pic>
    </p:spTree>
    <p:extLst>
      <p:ext uri="{BB962C8B-B14F-4D97-AF65-F5344CB8AC3E}">
        <p14:creationId xmlns:p14="http://schemas.microsoft.com/office/powerpoint/2010/main" val="344918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787348" y="1071695"/>
            <a:ext cx="5816652" cy="2158999"/>
          </a:xfrm>
        </p:spPr>
        <p:txBody>
          <a:bodyPr/>
          <a:lstStyle/>
          <a:p>
            <a:r>
              <a:rPr lang="en-US" dirty="0"/>
              <a:t>The Management</a:t>
            </a:r>
          </a:p>
          <a:p>
            <a:pPr lvl="1"/>
            <a:r>
              <a:rPr lang="en-US" b="0" dirty="0"/>
              <a:t>Focused on how the requirements must be accepted and met</a:t>
            </a:r>
          </a:p>
          <a:p>
            <a:r>
              <a:rPr lang="en-US" dirty="0"/>
              <a:t>The Expert</a:t>
            </a:r>
          </a:p>
          <a:p>
            <a:pPr lvl="1"/>
            <a:r>
              <a:rPr lang="en-US" b="0" dirty="0"/>
              <a:t>Focused on how the requirements cannot be satisfied literally as written.</a:t>
            </a:r>
          </a:p>
          <a:p>
            <a:pPr lvl="1"/>
            <a:r>
              <a:rPr lang="en-US" b="0" dirty="0"/>
              <a:t>Gives up and signs up for an impossible task</a:t>
            </a:r>
          </a:p>
        </p:txBody>
      </p:sp>
      <p:sp>
        <p:nvSpPr>
          <p:cNvPr id="3" name="Title 2"/>
          <p:cNvSpPr>
            <a:spLocks noGrp="1"/>
          </p:cNvSpPr>
          <p:nvPr>
            <p:ph type="title"/>
          </p:nvPr>
        </p:nvSpPr>
        <p:spPr/>
        <p:txBody>
          <a:bodyPr/>
          <a:lstStyle/>
          <a:p>
            <a:r>
              <a:rPr lang="en-US" dirty="0"/>
              <a:t>Who is at Fault in </a:t>
            </a:r>
            <a:r>
              <a:rPr lang="en-US" i="1" dirty="0"/>
              <a:t>The Expert </a:t>
            </a:r>
            <a:r>
              <a:rPr lang="en-US" dirty="0"/>
              <a:t>?</a:t>
            </a:r>
          </a:p>
        </p:txBody>
      </p:sp>
      <p:pic>
        <p:nvPicPr>
          <p:cNvPr id="5" name="Picture 2" descr="C:\Users\ro21768\Desktop\the expe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219200"/>
            <a:ext cx="4571999" cy="2667571"/>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787347" y="3377437"/>
            <a:ext cx="9333621" cy="2886552"/>
            <a:chOff x="152400" y="3733800"/>
            <a:chExt cx="7002039" cy="2886552"/>
          </a:xfrm>
        </p:grpSpPr>
        <p:sp>
          <p:nvSpPr>
            <p:cNvPr id="6" name="Content Placeholder 1"/>
            <p:cNvSpPr txBox="1">
              <a:spLocks/>
            </p:cNvSpPr>
            <p:nvPr/>
          </p:nvSpPr>
          <p:spPr>
            <a:xfrm>
              <a:off x="152400" y="3733800"/>
              <a:ext cx="6269122" cy="2191275"/>
            </a:xfrm>
            <a:prstGeom prst="rect">
              <a:avLst/>
            </a:prstGeom>
          </p:spPr>
          <p:txBody>
            <a:bodyPr/>
            <a:lstStyle>
              <a:lvl1pPr marL="233363" indent="-233363" algn="l" eaLnBrk="1" hangingPunct="1">
                <a:lnSpc>
                  <a:spcPct val="100000"/>
                </a:lnSpc>
                <a:spcBef>
                  <a:spcPts val="1200"/>
                </a:spcBef>
                <a:spcAft>
                  <a:spcPts val="0"/>
                </a:spcAft>
                <a:buFont typeface="Arial" pitchFamily="34" charset="0"/>
                <a:buChar char="•"/>
                <a:defRPr sz="2000" b="1">
                  <a:latin typeface="Arial" pitchFamily="34" charset="0"/>
                  <a:cs typeface="Arial" pitchFamily="34" charset="0"/>
                </a:defRPr>
              </a:lvl1pPr>
              <a:lvl2pPr marL="539750" indent="-255588" algn="l" eaLnBrk="1" hangingPunct="1">
                <a:lnSpc>
                  <a:spcPct val="100000"/>
                </a:lnSpc>
                <a:spcBef>
                  <a:spcPts val="400"/>
                </a:spcBef>
                <a:spcAft>
                  <a:spcPts val="0"/>
                </a:spcAft>
                <a:buFont typeface="Arial" pitchFamily="34" charset="0"/>
                <a:buChar char="–"/>
                <a:defRPr sz="1800" b="1">
                  <a:latin typeface="Arial" pitchFamily="34" charset="0"/>
                  <a:cs typeface="Arial" pitchFamily="34" charset="0"/>
                </a:defRPr>
              </a:lvl2pPr>
              <a:lvl3pPr marL="757238" indent="-184150" algn="l" eaLnBrk="1" hangingPunct="1">
                <a:lnSpc>
                  <a:spcPct val="100000"/>
                </a:lnSpc>
                <a:spcBef>
                  <a:spcPts val="300"/>
                </a:spcBef>
                <a:spcAft>
                  <a:spcPts val="0"/>
                </a:spcAft>
                <a:buSzPct val="90000"/>
                <a:buFont typeface="Arial" pitchFamily="34" charset="0"/>
                <a:buChar char="•"/>
                <a:defRPr sz="1600" b="1">
                  <a:latin typeface="Arial" pitchFamily="34" charset="0"/>
                  <a:cs typeface="Arial" pitchFamily="34" charset="0"/>
                </a:defRPr>
              </a:lvl3pPr>
              <a:lvl4pPr marL="1033272" indent="0" algn="l" eaLnBrk="1" hangingPunct="1">
                <a:lnSpc>
                  <a:spcPct val="100000"/>
                </a:lnSpc>
                <a:spcBef>
                  <a:spcPts val="300"/>
                </a:spcBef>
                <a:spcAft>
                  <a:spcPts val="0"/>
                </a:spcAft>
                <a:buFontTx/>
                <a:buNone/>
                <a:defRPr sz="1400" b="1">
                  <a:latin typeface="Arial" pitchFamily="34" charset="0"/>
                  <a:cs typeface="Arial" pitchFamily="34" charset="0"/>
                </a:defRPr>
              </a:lvl4pPr>
              <a:lvl5pPr marL="1261872" indent="0" algn="l" eaLnBrk="1" hangingPunct="1">
                <a:lnSpc>
                  <a:spcPct val="100000"/>
                </a:lnSpc>
                <a:spcBef>
                  <a:spcPts val="300"/>
                </a:spcBef>
                <a:spcAft>
                  <a:spcPts val="0"/>
                </a:spcAft>
                <a:buSzPct val="85000"/>
                <a:buFontTx/>
                <a:buNone/>
                <a:defRPr sz="1200" b="1">
                  <a:latin typeface="Arial" pitchFamily="34" charset="0"/>
                  <a:cs typeface="Arial" pitchFamily="34" charset="0"/>
                </a:defRPr>
              </a:lvl5pPr>
              <a:lvl6pPr marL="1147763" indent="0" algn="l" eaLnBrk="1" hangingPunct="1">
                <a:spcBef>
                  <a:spcPts val="600"/>
                </a:spcBef>
                <a:buFont typeface="Arial" pitchFamily="34" charset="0"/>
                <a:buChar char="•"/>
                <a:defRPr sz="1400" b="1">
                  <a:latin typeface="Arial" pitchFamily="34" charset="0"/>
                  <a:cs typeface="Arial" pitchFamily="34" charset="0"/>
                </a:defRPr>
              </a:lvl6pPr>
              <a:lvl7pPr marL="1319213" indent="-179388" algn="l" eaLnBrk="1" hangingPunct="1">
                <a:lnSpc>
                  <a:spcPts val="2000"/>
                </a:lnSpc>
                <a:spcBef>
                  <a:spcPts val="300"/>
                </a:spcBef>
                <a:spcAft>
                  <a:spcPts val="600"/>
                </a:spcAft>
                <a:buFont typeface="Arial" pitchFamily="34" charset="0"/>
                <a:buChar char="•"/>
                <a:defRPr sz="1200" b="1">
                  <a:latin typeface="Arial" pitchFamily="34" charset="0"/>
                  <a:cs typeface="Arial" pitchFamily="34" charset="0"/>
                </a:defRPr>
              </a:lvl7pPr>
            </a:lstStyle>
            <a:p>
              <a:r>
                <a:rPr lang="en-US" kern="0" dirty="0">
                  <a:solidFill>
                    <a:sysClr val="windowText" lastClr="000000"/>
                  </a:solidFill>
                </a:rPr>
                <a:t>Both Groups</a:t>
              </a:r>
            </a:p>
            <a:p>
              <a:pPr lvl="1"/>
              <a:r>
                <a:rPr lang="en-US" b="0" kern="0" dirty="0">
                  <a:solidFill>
                    <a:sysClr val="windowText" lastClr="000000"/>
                  </a:solidFill>
                </a:rPr>
                <a:t>Take the requirements as doctrine.</a:t>
              </a:r>
            </a:p>
            <a:p>
              <a:pPr lvl="1"/>
              <a:r>
                <a:rPr lang="en-US" b="0" kern="0" dirty="0">
                  <a:solidFill>
                    <a:sysClr val="windowText" lastClr="000000"/>
                  </a:solidFill>
                </a:rPr>
                <a:t>Never ask why the requirement is written that way.</a:t>
              </a:r>
            </a:p>
            <a:p>
              <a:r>
                <a:rPr lang="en-US" kern="0" dirty="0">
                  <a:solidFill>
                    <a:sysClr val="windowText" lastClr="000000"/>
                  </a:solidFill>
                </a:rPr>
                <a:t>The Requirements Engineer</a:t>
              </a:r>
            </a:p>
            <a:p>
              <a:pPr lvl="1"/>
              <a:r>
                <a:rPr lang="en-US" b="0" kern="0" dirty="0">
                  <a:solidFill>
                    <a:sysClr val="windowText" lastClr="000000"/>
                  </a:solidFill>
                </a:rPr>
                <a:t>Absent</a:t>
              </a:r>
            </a:p>
            <a:p>
              <a:pPr lvl="1"/>
              <a:r>
                <a:rPr lang="en-US" b="0" kern="0" dirty="0">
                  <a:solidFill>
                    <a:sysClr val="windowText" lastClr="000000"/>
                  </a:solidFill>
                </a:rPr>
                <a:t>What does the customer want to accomplish with the red lines?</a:t>
              </a:r>
            </a:p>
            <a:p>
              <a:pPr lvl="1"/>
              <a:r>
                <a:rPr lang="en-US" b="0" kern="0" dirty="0">
                  <a:solidFill>
                    <a:sysClr val="windowText" lastClr="000000"/>
                  </a:solidFill>
                </a:rPr>
                <a:t>Why does the customer want invisible or green lines?</a:t>
              </a:r>
            </a:p>
          </p:txBody>
        </p:sp>
        <p:sp>
          <p:nvSpPr>
            <p:cNvPr id="17" name="AutoShape 120"/>
            <p:cNvSpPr>
              <a:spLocks noChangeArrowheads="1"/>
            </p:cNvSpPr>
            <p:nvPr/>
          </p:nvSpPr>
          <p:spPr bwMode="auto">
            <a:xfrm>
              <a:off x="1628904" y="6311583"/>
              <a:ext cx="5525535" cy="308769"/>
            </a:xfrm>
            <a:prstGeom prst="roundRect">
              <a:avLst>
                <a:gd name="adj" fmla="val 16667"/>
              </a:avLst>
            </a:prstGeom>
            <a:solidFill>
              <a:schemeClr val="accent1">
                <a:lumMod val="20000"/>
                <a:lumOff val="80000"/>
              </a:schemeClr>
            </a:solidFill>
            <a:ln w="19050">
              <a:solidFill>
                <a:srgbClr val="00487E"/>
              </a:solidFill>
              <a:miter lim="800000"/>
              <a:headEnd type="none" w="sm" len="sm"/>
              <a:tailEnd type="none" w="sm" len="sm"/>
            </a:ln>
            <a:effectLst>
              <a:outerShdw blurRad="127000" algn="ctr" rotWithShape="0">
                <a:prstClr val="black">
                  <a:alpha val="30000"/>
                </a:prstClr>
              </a:outerShdw>
            </a:effectLst>
          </p:spPr>
          <p:txBody>
            <a:bodyPr lIns="45720" tIns="45720" rIns="45720" bIns="45720" anchor="ctr" anchorCtr="0">
              <a:noAutofit/>
            </a:bodyPr>
            <a:lstStyle/>
            <a:p>
              <a:pPr algn="ctr"/>
              <a:r>
                <a:rPr lang="en-US" sz="1600" i="1" dirty="0"/>
                <a:t>Everyone</a:t>
              </a:r>
              <a:r>
                <a:rPr lang="en-US" sz="1600" dirty="0"/>
                <a:t> in this video is wrong! (or someone is missing…)</a:t>
              </a:r>
            </a:p>
          </p:txBody>
        </p:sp>
      </p:grpSp>
      <p:sp>
        <p:nvSpPr>
          <p:cNvPr id="8" name="Rectangle 7"/>
          <p:cNvSpPr/>
          <p:nvPr/>
        </p:nvSpPr>
        <p:spPr>
          <a:xfrm>
            <a:off x="3810100" y="6477000"/>
            <a:ext cx="3464410" cy="261610"/>
          </a:xfrm>
          <a:prstGeom prst="rect">
            <a:avLst/>
          </a:prstGeom>
        </p:spPr>
        <p:txBody>
          <a:bodyPr wrap="none">
            <a:spAutoFit/>
          </a:bodyPr>
          <a:lstStyle/>
          <a:p>
            <a:r>
              <a:rPr lang="en-US" sz="1100" i="1" dirty="0"/>
              <a:t>Image = Screenshot of one frame of 7 minute video</a:t>
            </a:r>
          </a:p>
        </p:txBody>
      </p:sp>
    </p:spTree>
    <p:extLst>
      <p:ext uri="{BB962C8B-B14F-4D97-AF65-F5344CB8AC3E}">
        <p14:creationId xmlns:p14="http://schemas.microsoft.com/office/powerpoint/2010/main" val="43706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Real Example</a:t>
            </a:r>
            <a:br>
              <a:rPr lang="en-US" dirty="0"/>
            </a:br>
            <a:r>
              <a:rPr lang="en-US" sz="2000" b="0" dirty="0"/>
              <a:t>a board game in development</a:t>
            </a:r>
            <a:endParaRPr lang="en-US" b="0" dirty="0"/>
          </a:p>
        </p:txBody>
      </p:sp>
      <p:grpSp>
        <p:nvGrpSpPr>
          <p:cNvPr id="2" name="Group 1"/>
          <p:cNvGrpSpPr/>
          <p:nvPr/>
        </p:nvGrpSpPr>
        <p:grpSpPr>
          <a:xfrm>
            <a:off x="1866491" y="1249391"/>
            <a:ext cx="2592508" cy="2167759"/>
            <a:chOff x="1574390" y="1630391"/>
            <a:chExt cx="3351927" cy="2167759"/>
          </a:xfrm>
        </p:grpSpPr>
        <p:sp>
          <p:nvSpPr>
            <p:cNvPr id="8" name="Hexagon 7"/>
            <p:cNvSpPr/>
            <p:nvPr/>
          </p:nvSpPr>
          <p:spPr>
            <a:xfrm>
              <a:off x="1574390" y="1630391"/>
              <a:ext cx="3351927" cy="2167759"/>
            </a:xfrm>
            <a:prstGeom prst="hexagon">
              <a:avLst/>
            </a:prstGeom>
            <a:blipFill dpi="0" rotWithShape="1">
              <a:blip r:embed="rId3">
                <a:extLst>
                  <a:ext uri="{28A0092B-C50C-407E-A947-70E740481C1C}">
                    <a14:useLocalDpi xmlns:a14="http://schemas.microsoft.com/office/drawing/2010/main" val="0"/>
                  </a:ext>
                </a:extLst>
              </a:blip>
              <a:srcRect/>
              <a:stretch>
                <a:fillRect/>
              </a:stretch>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8" name="Oval 27"/>
            <p:cNvSpPr/>
            <p:nvPr/>
          </p:nvSpPr>
          <p:spPr>
            <a:xfrm>
              <a:off x="2328993" y="2064956"/>
              <a:ext cx="1837905" cy="137878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0" name="Oval 9"/>
            <p:cNvSpPr/>
            <p:nvPr/>
          </p:nvSpPr>
          <p:spPr>
            <a:xfrm>
              <a:off x="2703922" y="2186445"/>
              <a:ext cx="546431" cy="409930"/>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a:t>
              </a:r>
            </a:p>
          </p:txBody>
        </p:sp>
        <p:sp>
          <p:nvSpPr>
            <p:cNvPr id="11" name="Oval 10"/>
            <p:cNvSpPr/>
            <p:nvPr/>
          </p:nvSpPr>
          <p:spPr>
            <a:xfrm>
              <a:off x="3250353" y="2192020"/>
              <a:ext cx="546431" cy="409930"/>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2</a:t>
              </a:r>
            </a:p>
          </p:txBody>
        </p:sp>
        <p:sp>
          <p:nvSpPr>
            <p:cNvPr id="12" name="Oval 11"/>
            <p:cNvSpPr/>
            <p:nvPr/>
          </p:nvSpPr>
          <p:spPr>
            <a:xfrm>
              <a:off x="2430707" y="2549385"/>
              <a:ext cx="546431" cy="409930"/>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6</a:t>
              </a:r>
            </a:p>
          </p:txBody>
        </p:sp>
        <p:sp>
          <p:nvSpPr>
            <p:cNvPr id="13" name="Oval 12"/>
            <p:cNvSpPr/>
            <p:nvPr/>
          </p:nvSpPr>
          <p:spPr>
            <a:xfrm>
              <a:off x="3546567" y="2549385"/>
              <a:ext cx="546431" cy="409930"/>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3</a:t>
              </a:r>
            </a:p>
          </p:txBody>
        </p:sp>
        <p:sp>
          <p:nvSpPr>
            <p:cNvPr id="14" name="Oval 13"/>
            <p:cNvSpPr/>
            <p:nvPr/>
          </p:nvSpPr>
          <p:spPr>
            <a:xfrm>
              <a:off x="2729070" y="2899561"/>
              <a:ext cx="546431" cy="409930"/>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5</a:t>
              </a:r>
            </a:p>
          </p:txBody>
        </p:sp>
        <p:sp>
          <p:nvSpPr>
            <p:cNvPr id="15" name="Oval 14"/>
            <p:cNvSpPr/>
            <p:nvPr/>
          </p:nvSpPr>
          <p:spPr>
            <a:xfrm>
              <a:off x="3262927" y="2899561"/>
              <a:ext cx="546431" cy="409930"/>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4</a:t>
              </a:r>
            </a:p>
          </p:txBody>
        </p:sp>
      </p:grpSp>
      <p:sp>
        <p:nvSpPr>
          <p:cNvPr id="21" name="Rectangle 20"/>
          <p:cNvSpPr/>
          <p:nvPr/>
        </p:nvSpPr>
        <p:spPr>
          <a:xfrm>
            <a:off x="6094413" y="1384281"/>
            <a:ext cx="5281823" cy="4524315"/>
          </a:xfrm>
          <a:prstGeom prst="rect">
            <a:avLst/>
          </a:prstGeom>
        </p:spPr>
        <p:txBody>
          <a:bodyPr wrap="square">
            <a:spAutoFit/>
          </a:bodyPr>
          <a:lstStyle/>
          <a:p>
            <a:pPr algn="ctr"/>
            <a:r>
              <a:rPr lang="en-US" b="1" dirty="0"/>
              <a:t>Ragnarok Board Game</a:t>
            </a:r>
          </a:p>
          <a:p>
            <a:pPr algn="ctr"/>
            <a:endParaRPr lang="en-US" b="1" dirty="0"/>
          </a:p>
          <a:p>
            <a:r>
              <a:rPr lang="en-US" dirty="0"/>
              <a:t>Every turn, players roll dice and consult the location tiles to see what color of monster they could recruit if they visited that location.</a:t>
            </a:r>
          </a:p>
          <a:p>
            <a:endParaRPr lang="en-US" dirty="0"/>
          </a:p>
          <a:p>
            <a:r>
              <a:rPr lang="en-US" dirty="0"/>
              <a:t>Thematically, the locations show images from ancient Norse maps.</a:t>
            </a:r>
          </a:p>
          <a:p>
            <a:endParaRPr lang="en-US" dirty="0"/>
          </a:p>
          <a:p>
            <a:r>
              <a:rPr lang="en-US" dirty="0"/>
              <a:t>Eventually, have a big fight with cool Norse mythical monsters.</a:t>
            </a:r>
          </a:p>
        </p:txBody>
      </p:sp>
      <p:sp>
        <p:nvSpPr>
          <p:cNvPr id="23" name="Rectangle 22"/>
          <p:cNvSpPr/>
          <p:nvPr/>
        </p:nvSpPr>
        <p:spPr>
          <a:xfrm>
            <a:off x="215721" y="3633049"/>
            <a:ext cx="6094413" cy="830997"/>
          </a:xfrm>
          <a:prstGeom prst="rect">
            <a:avLst/>
          </a:prstGeom>
        </p:spPr>
        <p:txBody>
          <a:bodyPr wrap="square">
            <a:spAutoFit/>
          </a:bodyPr>
          <a:lstStyle/>
          <a:p>
            <a:pPr algn="ctr"/>
            <a:r>
              <a:rPr lang="en-US" b="1" dirty="0"/>
              <a:t>Prototype accepted for</a:t>
            </a:r>
          </a:p>
          <a:p>
            <a:pPr algn="ctr"/>
            <a:r>
              <a:rPr lang="en-US" b="1" dirty="0"/>
              <a:t>publication pending cleanup.</a:t>
            </a:r>
          </a:p>
        </p:txBody>
      </p:sp>
      <p:sp>
        <p:nvSpPr>
          <p:cNvPr id="16" name="Rectangle 15"/>
          <p:cNvSpPr/>
          <p:nvPr/>
        </p:nvSpPr>
        <p:spPr>
          <a:xfrm>
            <a:off x="2908018" y="6451204"/>
            <a:ext cx="5197257" cy="261610"/>
          </a:xfrm>
          <a:prstGeom prst="rect">
            <a:avLst/>
          </a:prstGeom>
        </p:spPr>
        <p:txBody>
          <a:bodyPr wrap="none">
            <a:spAutoFit/>
          </a:bodyPr>
          <a:lstStyle/>
          <a:p>
            <a:pPr algn="ctr"/>
            <a:r>
              <a:rPr lang="en-US" sz="1100" i="1" dirty="0"/>
              <a:t>Image = created by presentation author / publicdomainpictures.net image of dice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9091" y="4464046"/>
            <a:ext cx="2765514" cy="1830186"/>
          </a:xfrm>
          <a:prstGeom prst="rect">
            <a:avLst/>
          </a:prstGeom>
        </p:spPr>
      </p:pic>
    </p:spTree>
    <p:extLst>
      <p:ext uri="{BB962C8B-B14F-4D97-AF65-F5344CB8AC3E}">
        <p14:creationId xmlns:p14="http://schemas.microsoft.com/office/powerpoint/2010/main" val="820780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Real Example</a:t>
            </a:r>
            <a:br>
              <a:rPr lang="en-US" dirty="0"/>
            </a:br>
            <a:r>
              <a:rPr lang="en-US" sz="2000" b="0" dirty="0"/>
              <a:t>what they asked for</a:t>
            </a:r>
            <a:endParaRPr lang="en-US" b="0" dirty="0"/>
          </a:p>
        </p:txBody>
      </p:sp>
      <p:sp>
        <p:nvSpPr>
          <p:cNvPr id="5" name="Rectangle 4"/>
          <p:cNvSpPr/>
          <p:nvPr/>
        </p:nvSpPr>
        <p:spPr>
          <a:xfrm>
            <a:off x="812589" y="3594101"/>
            <a:ext cx="4875529" cy="1569660"/>
          </a:xfrm>
          <a:prstGeom prst="rect">
            <a:avLst/>
          </a:prstGeom>
        </p:spPr>
        <p:txBody>
          <a:bodyPr wrap="square">
            <a:spAutoFit/>
          </a:bodyPr>
          <a:lstStyle/>
          <a:p>
            <a:pPr algn="ctr"/>
            <a:r>
              <a:rPr lang="en-US" b="1" dirty="0"/>
              <a:t>Game Designer:</a:t>
            </a:r>
          </a:p>
          <a:p>
            <a:pPr algn="ctr"/>
            <a:r>
              <a:rPr lang="en-US" dirty="0"/>
              <a:t>The numbers must be in a circle in the middle of the tile, written in a large font with white background</a:t>
            </a:r>
          </a:p>
        </p:txBody>
      </p:sp>
      <p:sp>
        <p:nvSpPr>
          <p:cNvPr id="6" name="Rectangle 5"/>
          <p:cNvSpPr/>
          <p:nvPr/>
        </p:nvSpPr>
        <p:spPr>
          <a:xfrm>
            <a:off x="6653067" y="3594100"/>
            <a:ext cx="4875530" cy="1569660"/>
          </a:xfrm>
          <a:prstGeom prst="rect">
            <a:avLst/>
          </a:prstGeom>
        </p:spPr>
        <p:txBody>
          <a:bodyPr wrap="square">
            <a:spAutoFit/>
          </a:bodyPr>
          <a:lstStyle/>
          <a:p>
            <a:pPr algn="ctr"/>
            <a:r>
              <a:rPr lang="en-US" b="1" dirty="0"/>
              <a:t>Publisher:</a:t>
            </a:r>
          </a:p>
          <a:p>
            <a:pPr algn="ctr"/>
            <a:r>
              <a:rPr lang="en-US" dirty="0"/>
              <a:t>The numbers must be written in a line in small text along the edge, with a transparent background.</a:t>
            </a:r>
          </a:p>
        </p:txBody>
      </p:sp>
      <p:grpSp>
        <p:nvGrpSpPr>
          <p:cNvPr id="2" name="Group 1"/>
          <p:cNvGrpSpPr/>
          <p:nvPr/>
        </p:nvGrpSpPr>
        <p:grpSpPr>
          <a:xfrm>
            <a:off x="7794527" y="1249392"/>
            <a:ext cx="2629368" cy="2167759"/>
            <a:chOff x="7414868" y="1630392"/>
            <a:chExt cx="3351927" cy="2167759"/>
          </a:xfrm>
        </p:grpSpPr>
        <p:sp>
          <p:nvSpPr>
            <p:cNvPr id="7" name="Hexagon 6"/>
            <p:cNvSpPr/>
            <p:nvPr/>
          </p:nvSpPr>
          <p:spPr>
            <a:xfrm>
              <a:off x="7414868" y="1630392"/>
              <a:ext cx="3351927" cy="2167759"/>
            </a:xfrm>
            <a:prstGeom prst="hexagon">
              <a:avLst/>
            </a:prstGeom>
            <a:blipFill dpi="0" rotWithShape="1">
              <a:blip r:embed="rId3">
                <a:extLst>
                  <a:ext uri="{28A0092B-C50C-407E-A947-70E740481C1C}">
                    <a14:useLocalDpi xmlns:a14="http://schemas.microsoft.com/office/drawing/2010/main" val="0"/>
                  </a:ext>
                </a:extLst>
              </a:blip>
              <a:srcRect/>
              <a:stretch>
                <a:fillRect/>
              </a:stretch>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30" name="Oval 29"/>
            <p:cNvSpPr/>
            <p:nvPr/>
          </p:nvSpPr>
          <p:spPr>
            <a:xfrm>
              <a:off x="7618015" y="2810067"/>
              <a:ext cx="207765" cy="155864"/>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a:t>
              </a:r>
            </a:p>
          </p:txBody>
        </p:sp>
        <p:sp>
          <p:nvSpPr>
            <p:cNvPr id="31" name="Oval 30"/>
            <p:cNvSpPr/>
            <p:nvPr/>
          </p:nvSpPr>
          <p:spPr>
            <a:xfrm>
              <a:off x="7718724" y="2951643"/>
              <a:ext cx="207765" cy="155864"/>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a:t>
              </a:r>
            </a:p>
          </p:txBody>
        </p:sp>
        <p:sp>
          <p:nvSpPr>
            <p:cNvPr id="32" name="Oval 31"/>
            <p:cNvSpPr/>
            <p:nvPr/>
          </p:nvSpPr>
          <p:spPr>
            <a:xfrm>
              <a:off x="8137427" y="3505200"/>
              <a:ext cx="207765" cy="155864"/>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6</a:t>
              </a:r>
            </a:p>
          </p:txBody>
        </p:sp>
        <p:sp>
          <p:nvSpPr>
            <p:cNvPr id="33" name="Oval 32"/>
            <p:cNvSpPr/>
            <p:nvPr/>
          </p:nvSpPr>
          <p:spPr>
            <a:xfrm>
              <a:off x="7822606" y="3088456"/>
              <a:ext cx="207765" cy="155864"/>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3</a:t>
              </a:r>
            </a:p>
          </p:txBody>
        </p:sp>
        <p:sp>
          <p:nvSpPr>
            <p:cNvPr id="34" name="Oval 33"/>
            <p:cNvSpPr/>
            <p:nvPr/>
          </p:nvSpPr>
          <p:spPr>
            <a:xfrm>
              <a:off x="8033544" y="3364560"/>
              <a:ext cx="207765" cy="155864"/>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5</a:t>
              </a:r>
            </a:p>
          </p:txBody>
        </p:sp>
        <p:sp>
          <p:nvSpPr>
            <p:cNvPr id="35" name="Oval 34"/>
            <p:cNvSpPr/>
            <p:nvPr/>
          </p:nvSpPr>
          <p:spPr>
            <a:xfrm>
              <a:off x="7929662" y="3225365"/>
              <a:ext cx="207765" cy="155864"/>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4</a:t>
              </a:r>
            </a:p>
          </p:txBody>
        </p:sp>
      </p:grpSp>
      <p:sp>
        <p:nvSpPr>
          <p:cNvPr id="24" name="AutoShape 120"/>
          <p:cNvSpPr>
            <a:spLocks noChangeArrowheads="1"/>
          </p:cNvSpPr>
          <p:nvPr/>
        </p:nvSpPr>
        <p:spPr bwMode="auto">
          <a:xfrm>
            <a:off x="1523603" y="5638800"/>
            <a:ext cx="9446339" cy="617538"/>
          </a:xfrm>
          <a:prstGeom prst="roundRect">
            <a:avLst>
              <a:gd name="adj" fmla="val 16667"/>
            </a:avLst>
          </a:prstGeom>
          <a:solidFill>
            <a:schemeClr val="accent1">
              <a:lumMod val="20000"/>
              <a:lumOff val="80000"/>
            </a:schemeClr>
          </a:solidFill>
          <a:ln w="19050">
            <a:solidFill>
              <a:srgbClr val="00487E"/>
            </a:solidFill>
            <a:miter lim="800000"/>
            <a:headEnd type="none" w="sm" len="sm"/>
            <a:tailEnd type="none" w="sm" len="sm"/>
          </a:ln>
          <a:effectLst>
            <a:outerShdw blurRad="127000" algn="ctr" rotWithShape="0">
              <a:prstClr val="black">
                <a:alpha val="30000"/>
              </a:prstClr>
            </a:outerShdw>
          </a:effectLst>
        </p:spPr>
        <p:txBody>
          <a:bodyPr lIns="45720" tIns="45720" rIns="45720" bIns="45720" anchor="ctr" anchorCtr="0">
            <a:noAutofit/>
          </a:bodyPr>
          <a:lstStyle/>
          <a:p>
            <a:pPr algn="ctr"/>
            <a:r>
              <a:rPr lang="en-US" sz="1600" dirty="0"/>
              <a:t>The wrong question is “Who is right?”.</a:t>
            </a:r>
          </a:p>
        </p:txBody>
      </p:sp>
      <p:grpSp>
        <p:nvGrpSpPr>
          <p:cNvPr id="21" name="Group 20"/>
          <p:cNvGrpSpPr/>
          <p:nvPr/>
        </p:nvGrpSpPr>
        <p:grpSpPr>
          <a:xfrm>
            <a:off x="1866491" y="1249391"/>
            <a:ext cx="2592508" cy="2167759"/>
            <a:chOff x="1574390" y="1630391"/>
            <a:chExt cx="3351927" cy="2167759"/>
          </a:xfrm>
        </p:grpSpPr>
        <p:sp>
          <p:nvSpPr>
            <p:cNvPr id="22" name="Hexagon 21"/>
            <p:cNvSpPr/>
            <p:nvPr/>
          </p:nvSpPr>
          <p:spPr>
            <a:xfrm>
              <a:off x="1574390" y="1630391"/>
              <a:ext cx="3351927" cy="2167759"/>
            </a:xfrm>
            <a:prstGeom prst="hexagon">
              <a:avLst/>
            </a:prstGeom>
            <a:blipFill dpi="0" rotWithShape="1">
              <a:blip r:embed="rId3">
                <a:extLst>
                  <a:ext uri="{28A0092B-C50C-407E-A947-70E740481C1C}">
                    <a14:useLocalDpi xmlns:a14="http://schemas.microsoft.com/office/drawing/2010/main" val="0"/>
                  </a:ext>
                </a:extLst>
              </a:blip>
              <a:srcRect/>
              <a:stretch>
                <a:fillRect/>
              </a:stretch>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3" name="Oval 22"/>
            <p:cNvSpPr/>
            <p:nvPr/>
          </p:nvSpPr>
          <p:spPr>
            <a:xfrm>
              <a:off x="2328993" y="2064956"/>
              <a:ext cx="1837905" cy="137878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5" name="Oval 24"/>
            <p:cNvSpPr/>
            <p:nvPr/>
          </p:nvSpPr>
          <p:spPr>
            <a:xfrm>
              <a:off x="2703922" y="2186445"/>
              <a:ext cx="546431" cy="409930"/>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a:t>
              </a:r>
            </a:p>
          </p:txBody>
        </p:sp>
        <p:sp>
          <p:nvSpPr>
            <p:cNvPr id="26" name="Oval 25"/>
            <p:cNvSpPr/>
            <p:nvPr/>
          </p:nvSpPr>
          <p:spPr>
            <a:xfrm>
              <a:off x="3250353" y="2192020"/>
              <a:ext cx="546431" cy="409930"/>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2</a:t>
              </a:r>
            </a:p>
          </p:txBody>
        </p:sp>
        <p:sp>
          <p:nvSpPr>
            <p:cNvPr id="27" name="Oval 26"/>
            <p:cNvSpPr/>
            <p:nvPr/>
          </p:nvSpPr>
          <p:spPr>
            <a:xfrm>
              <a:off x="2430707" y="2549385"/>
              <a:ext cx="546431" cy="409930"/>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6</a:t>
              </a:r>
            </a:p>
          </p:txBody>
        </p:sp>
        <p:sp>
          <p:nvSpPr>
            <p:cNvPr id="29" name="Oval 28"/>
            <p:cNvSpPr/>
            <p:nvPr/>
          </p:nvSpPr>
          <p:spPr>
            <a:xfrm>
              <a:off x="3546567" y="2549385"/>
              <a:ext cx="546431" cy="409930"/>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3</a:t>
              </a:r>
            </a:p>
          </p:txBody>
        </p:sp>
        <p:sp>
          <p:nvSpPr>
            <p:cNvPr id="36" name="Oval 35"/>
            <p:cNvSpPr/>
            <p:nvPr/>
          </p:nvSpPr>
          <p:spPr>
            <a:xfrm>
              <a:off x="2729070" y="2899561"/>
              <a:ext cx="546431" cy="409930"/>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5</a:t>
              </a:r>
            </a:p>
          </p:txBody>
        </p:sp>
        <p:sp>
          <p:nvSpPr>
            <p:cNvPr id="37" name="Oval 36"/>
            <p:cNvSpPr/>
            <p:nvPr/>
          </p:nvSpPr>
          <p:spPr>
            <a:xfrm>
              <a:off x="3262927" y="2899561"/>
              <a:ext cx="546431" cy="409930"/>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4</a:t>
              </a:r>
            </a:p>
          </p:txBody>
        </p:sp>
      </p:grpSp>
      <p:sp>
        <p:nvSpPr>
          <p:cNvPr id="28" name="Rectangle 27"/>
          <p:cNvSpPr/>
          <p:nvPr/>
        </p:nvSpPr>
        <p:spPr>
          <a:xfrm>
            <a:off x="4184811" y="6451204"/>
            <a:ext cx="2643673" cy="261610"/>
          </a:xfrm>
          <a:prstGeom prst="rect">
            <a:avLst/>
          </a:prstGeom>
        </p:spPr>
        <p:txBody>
          <a:bodyPr wrap="none">
            <a:spAutoFit/>
          </a:bodyPr>
          <a:lstStyle/>
          <a:p>
            <a:pPr algn="ctr"/>
            <a:r>
              <a:rPr lang="en-US" sz="1100" i="1" dirty="0"/>
              <a:t>Image = created by presentation author</a:t>
            </a:r>
          </a:p>
        </p:txBody>
      </p:sp>
    </p:spTree>
    <p:extLst>
      <p:ext uri="{BB962C8B-B14F-4D97-AF65-F5344CB8AC3E}">
        <p14:creationId xmlns:p14="http://schemas.microsoft.com/office/powerpoint/2010/main" val="1398240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Real Example</a:t>
            </a:r>
            <a:br>
              <a:rPr lang="en-US" dirty="0"/>
            </a:br>
            <a:r>
              <a:rPr lang="en-US" sz="2000" b="0" dirty="0"/>
              <a:t>what they needed</a:t>
            </a:r>
            <a:endParaRPr lang="en-US" dirty="0"/>
          </a:p>
        </p:txBody>
      </p:sp>
      <p:sp>
        <p:nvSpPr>
          <p:cNvPr id="5" name="Rectangle 4"/>
          <p:cNvSpPr/>
          <p:nvPr/>
        </p:nvSpPr>
        <p:spPr>
          <a:xfrm>
            <a:off x="812589" y="3594100"/>
            <a:ext cx="4875529" cy="1938992"/>
          </a:xfrm>
          <a:prstGeom prst="rect">
            <a:avLst/>
          </a:prstGeom>
        </p:spPr>
        <p:txBody>
          <a:bodyPr wrap="square">
            <a:spAutoFit/>
          </a:bodyPr>
          <a:lstStyle/>
          <a:p>
            <a:pPr algn="ctr"/>
            <a:r>
              <a:rPr lang="en-US" b="1" dirty="0"/>
              <a:t>Game Designer:</a:t>
            </a:r>
          </a:p>
          <a:p>
            <a:pPr algn="ctr"/>
            <a:r>
              <a:rPr lang="en-US" dirty="0"/>
              <a:t>The player needs to quickly figure out which color is associated with a die roll, so that they can easily assess their options on a turn</a:t>
            </a:r>
          </a:p>
        </p:txBody>
      </p:sp>
      <p:sp>
        <p:nvSpPr>
          <p:cNvPr id="6" name="Rectangle 5"/>
          <p:cNvSpPr/>
          <p:nvPr/>
        </p:nvSpPr>
        <p:spPr>
          <a:xfrm>
            <a:off x="6653067" y="3594099"/>
            <a:ext cx="4875530" cy="1938992"/>
          </a:xfrm>
          <a:prstGeom prst="rect">
            <a:avLst/>
          </a:prstGeom>
        </p:spPr>
        <p:txBody>
          <a:bodyPr wrap="square">
            <a:spAutoFit/>
          </a:bodyPr>
          <a:lstStyle/>
          <a:p>
            <a:pPr algn="ctr"/>
            <a:r>
              <a:rPr lang="en-US" b="1" dirty="0"/>
              <a:t>Publisher:</a:t>
            </a:r>
          </a:p>
          <a:p>
            <a:pPr algn="ctr"/>
            <a:r>
              <a:rPr lang="en-US" dirty="0"/>
              <a:t>The tile needs to show off the texturing, so that it looks friendly and thematic to observers who might buy a copy of the game.</a:t>
            </a:r>
          </a:p>
        </p:txBody>
      </p:sp>
      <p:sp>
        <p:nvSpPr>
          <p:cNvPr id="22" name="AutoShape 120"/>
          <p:cNvSpPr>
            <a:spLocks noChangeArrowheads="1"/>
          </p:cNvSpPr>
          <p:nvPr/>
        </p:nvSpPr>
        <p:spPr bwMode="auto">
          <a:xfrm>
            <a:off x="1523603" y="5638800"/>
            <a:ext cx="9446339" cy="617538"/>
          </a:xfrm>
          <a:prstGeom prst="roundRect">
            <a:avLst>
              <a:gd name="adj" fmla="val 16667"/>
            </a:avLst>
          </a:prstGeom>
          <a:solidFill>
            <a:schemeClr val="accent1">
              <a:lumMod val="20000"/>
              <a:lumOff val="80000"/>
            </a:schemeClr>
          </a:solidFill>
          <a:ln w="19050">
            <a:solidFill>
              <a:srgbClr val="00487E"/>
            </a:solidFill>
            <a:miter lim="800000"/>
            <a:headEnd type="none" w="sm" len="sm"/>
            <a:tailEnd type="none" w="sm" len="sm"/>
          </a:ln>
          <a:effectLst>
            <a:outerShdw blurRad="127000" algn="ctr" rotWithShape="0">
              <a:prstClr val="black">
                <a:alpha val="30000"/>
              </a:prstClr>
            </a:outerShdw>
          </a:effectLst>
        </p:spPr>
        <p:txBody>
          <a:bodyPr lIns="45720" tIns="45720" rIns="45720" bIns="45720" anchor="ctr" anchorCtr="0">
            <a:noAutofit/>
          </a:bodyPr>
          <a:lstStyle/>
          <a:p>
            <a:pPr algn="ctr"/>
            <a:r>
              <a:rPr lang="en-US" sz="1600" dirty="0"/>
              <a:t>The right question is “What are their real goals?”.</a:t>
            </a:r>
          </a:p>
        </p:txBody>
      </p:sp>
      <p:grpSp>
        <p:nvGrpSpPr>
          <p:cNvPr id="21" name="Group 20"/>
          <p:cNvGrpSpPr/>
          <p:nvPr/>
        </p:nvGrpSpPr>
        <p:grpSpPr>
          <a:xfrm>
            <a:off x="7794527" y="1249392"/>
            <a:ext cx="2629368" cy="2167759"/>
            <a:chOff x="7414868" y="1630392"/>
            <a:chExt cx="3351927" cy="2167759"/>
          </a:xfrm>
        </p:grpSpPr>
        <p:sp>
          <p:nvSpPr>
            <p:cNvPr id="23" name="Hexagon 22"/>
            <p:cNvSpPr/>
            <p:nvPr/>
          </p:nvSpPr>
          <p:spPr>
            <a:xfrm>
              <a:off x="7414868" y="1630392"/>
              <a:ext cx="3351927" cy="2167759"/>
            </a:xfrm>
            <a:prstGeom prst="hexagon">
              <a:avLst/>
            </a:prstGeom>
            <a:blipFill dpi="0" rotWithShape="1">
              <a:blip r:embed="rId3">
                <a:extLst>
                  <a:ext uri="{28A0092B-C50C-407E-A947-70E740481C1C}">
                    <a14:useLocalDpi xmlns:a14="http://schemas.microsoft.com/office/drawing/2010/main" val="0"/>
                  </a:ext>
                </a:extLst>
              </a:blip>
              <a:srcRect/>
              <a:stretch>
                <a:fillRect/>
              </a:stretch>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4" name="Oval 23"/>
            <p:cNvSpPr/>
            <p:nvPr/>
          </p:nvSpPr>
          <p:spPr>
            <a:xfrm>
              <a:off x="7618015" y="2810067"/>
              <a:ext cx="207765" cy="155864"/>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1</a:t>
              </a:r>
            </a:p>
          </p:txBody>
        </p:sp>
        <p:sp>
          <p:nvSpPr>
            <p:cNvPr id="25" name="Oval 24"/>
            <p:cNvSpPr/>
            <p:nvPr/>
          </p:nvSpPr>
          <p:spPr>
            <a:xfrm>
              <a:off x="7718724" y="2951643"/>
              <a:ext cx="207765" cy="155864"/>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2</a:t>
              </a:r>
            </a:p>
          </p:txBody>
        </p:sp>
        <p:sp>
          <p:nvSpPr>
            <p:cNvPr id="26" name="Oval 25"/>
            <p:cNvSpPr/>
            <p:nvPr/>
          </p:nvSpPr>
          <p:spPr>
            <a:xfrm>
              <a:off x="8137427" y="3505200"/>
              <a:ext cx="207765" cy="155864"/>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6</a:t>
              </a:r>
            </a:p>
          </p:txBody>
        </p:sp>
        <p:sp>
          <p:nvSpPr>
            <p:cNvPr id="27" name="Oval 26"/>
            <p:cNvSpPr/>
            <p:nvPr/>
          </p:nvSpPr>
          <p:spPr>
            <a:xfrm>
              <a:off x="7822606" y="3088456"/>
              <a:ext cx="207765" cy="155864"/>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3</a:t>
              </a:r>
            </a:p>
          </p:txBody>
        </p:sp>
        <p:sp>
          <p:nvSpPr>
            <p:cNvPr id="29" name="Oval 28"/>
            <p:cNvSpPr/>
            <p:nvPr/>
          </p:nvSpPr>
          <p:spPr>
            <a:xfrm>
              <a:off x="8033544" y="3364560"/>
              <a:ext cx="207765" cy="155864"/>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5</a:t>
              </a:r>
            </a:p>
          </p:txBody>
        </p:sp>
        <p:sp>
          <p:nvSpPr>
            <p:cNvPr id="36" name="Oval 35"/>
            <p:cNvSpPr/>
            <p:nvPr/>
          </p:nvSpPr>
          <p:spPr>
            <a:xfrm>
              <a:off x="7929662" y="3225365"/>
              <a:ext cx="207765" cy="155864"/>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4</a:t>
              </a:r>
            </a:p>
          </p:txBody>
        </p:sp>
      </p:grpSp>
      <p:grpSp>
        <p:nvGrpSpPr>
          <p:cNvPr id="37" name="Group 36"/>
          <p:cNvGrpSpPr/>
          <p:nvPr/>
        </p:nvGrpSpPr>
        <p:grpSpPr>
          <a:xfrm>
            <a:off x="1866491" y="1249391"/>
            <a:ext cx="2592508" cy="2167759"/>
            <a:chOff x="1574390" y="1630391"/>
            <a:chExt cx="3351927" cy="2167759"/>
          </a:xfrm>
        </p:grpSpPr>
        <p:sp>
          <p:nvSpPr>
            <p:cNvPr id="38" name="Hexagon 37"/>
            <p:cNvSpPr/>
            <p:nvPr/>
          </p:nvSpPr>
          <p:spPr>
            <a:xfrm>
              <a:off x="1574390" y="1630391"/>
              <a:ext cx="3351927" cy="2167759"/>
            </a:xfrm>
            <a:prstGeom prst="hexagon">
              <a:avLst/>
            </a:prstGeom>
            <a:blipFill dpi="0" rotWithShape="1">
              <a:blip r:embed="rId3">
                <a:extLst>
                  <a:ext uri="{28A0092B-C50C-407E-A947-70E740481C1C}">
                    <a14:useLocalDpi xmlns:a14="http://schemas.microsoft.com/office/drawing/2010/main" val="0"/>
                  </a:ext>
                </a:extLst>
              </a:blip>
              <a:srcRect/>
              <a:stretch>
                <a:fillRect/>
              </a:stretch>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39" name="Oval 38"/>
            <p:cNvSpPr/>
            <p:nvPr/>
          </p:nvSpPr>
          <p:spPr>
            <a:xfrm>
              <a:off x="2328993" y="2064956"/>
              <a:ext cx="1837905" cy="1378788"/>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40" name="Oval 39"/>
            <p:cNvSpPr/>
            <p:nvPr/>
          </p:nvSpPr>
          <p:spPr>
            <a:xfrm>
              <a:off x="2703922" y="2186445"/>
              <a:ext cx="546431" cy="409930"/>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a:t>
              </a:r>
            </a:p>
          </p:txBody>
        </p:sp>
        <p:sp>
          <p:nvSpPr>
            <p:cNvPr id="41" name="Oval 40"/>
            <p:cNvSpPr/>
            <p:nvPr/>
          </p:nvSpPr>
          <p:spPr>
            <a:xfrm>
              <a:off x="3250353" y="2192020"/>
              <a:ext cx="546431" cy="409930"/>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2</a:t>
              </a:r>
            </a:p>
          </p:txBody>
        </p:sp>
        <p:sp>
          <p:nvSpPr>
            <p:cNvPr id="42" name="Oval 41"/>
            <p:cNvSpPr/>
            <p:nvPr/>
          </p:nvSpPr>
          <p:spPr>
            <a:xfrm>
              <a:off x="2430707" y="2549385"/>
              <a:ext cx="546431" cy="409930"/>
            </a:xfrm>
            <a:prstGeom prst="ellipse">
              <a:avLst/>
            </a:prstGeom>
            <a:solidFill>
              <a:srgbClr val="92D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6</a:t>
              </a:r>
            </a:p>
          </p:txBody>
        </p:sp>
        <p:sp>
          <p:nvSpPr>
            <p:cNvPr id="43" name="Oval 42"/>
            <p:cNvSpPr/>
            <p:nvPr/>
          </p:nvSpPr>
          <p:spPr>
            <a:xfrm>
              <a:off x="3546567" y="2549385"/>
              <a:ext cx="546431" cy="409930"/>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3</a:t>
              </a:r>
            </a:p>
          </p:txBody>
        </p:sp>
        <p:sp>
          <p:nvSpPr>
            <p:cNvPr id="44" name="Oval 43"/>
            <p:cNvSpPr/>
            <p:nvPr/>
          </p:nvSpPr>
          <p:spPr>
            <a:xfrm>
              <a:off x="2729070" y="2899561"/>
              <a:ext cx="546431" cy="409930"/>
            </a:xfrm>
            <a:prstGeom prst="ellipse">
              <a:avLst/>
            </a:prstGeom>
            <a:solidFill>
              <a:srgbClr val="FF0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5</a:t>
              </a:r>
            </a:p>
          </p:txBody>
        </p:sp>
        <p:sp>
          <p:nvSpPr>
            <p:cNvPr id="45" name="Oval 44"/>
            <p:cNvSpPr/>
            <p:nvPr/>
          </p:nvSpPr>
          <p:spPr>
            <a:xfrm>
              <a:off x="3262927" y="2899561"/>
              <a:ext cx="546431" cy="409930"/>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4</a:t>
              </a:r>
            </a:p>
          </p:txBody>
        </p:sp>
      </p:grpSp>
      <p:sp>
        <p:nvSpPr>
          <p:cNvPr id="28" name="Rectangle 27"/>
          <p:cNvSpPr/>
          <p:nvPr/>
        </p:nvSpPr>
        <p:spPr>
          <a:xfrm>
            <a:off x="4184811" y="6451204"/>
            <a:ext cx="2643673" cy="261610"/>
          </a:xfrm>
          <a:prstGeom prst="rect">
            <a:avLst/>
          </a:prstGeom>
        </p:spPr>
        <p:txBody>
          <a:bodyPr wrap="none">
            <a:spAutoFit/>
          </a:bodyPr>
          <a:lstStyle/>
          <a:p>
            <a:pPr algn="ctr"/>
            <a:r>
              <a:rPr lang="en-US" sz="1100" i="1" dirty="0"/>
              <a:t>Image = created by presentation author</a:t>
            </a:r>
          </a:p>
        </p:txBody>
      </p:sp>
    </p:spTree>
    <p:extLst>
      <p:ext uri="{BB962C8B-B14F-4D97-AF65-F5344CB8AC3E}">
        <p14:creationId xmlns:p14="http://schemas.microsoft.com/office/powerpoint/2010/main" val="3727169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Real Example</a:t>
            </a:r>
            <a:br>
              <a:rPr lang="en-US" dirty="0"/>
            </a:br>
            <a:r>
              <a:rPr lang="en-US" sz="2000" b="0" dirty="0"/>
              <a:t>what they preferred</a:t>
            </a:r>
            <a:endParaRPr lang="en-US" dirty="0"/>
          </a:p>
        </p:txBody>
      </p:sp>
      <p:sp>
        <p:nvSpPr>
          <p:cNvPr id="5" name="Rectangle 4"/>
          <p:cNvSpPr/>
          <p:nvPr/>
        </p:nvSpPr>
        <p:spPr>
          <a:xfrm>
            <a:off x="812589" y="3594100"/>
            <a:ext cx="4875529" cy="1938992"/>
          </a:xfrm>
          <a:prstGeom prst="rect">
            <a:avLst/>
          </a:prstGeom>
        </p:spPr>
        <p:txBody>
          <a:bodyPr wrap="square">
            <a:spAutoFit/>
          </a:bodyPr>
          <a:lstStyle/>
          <a:p>
            <a:pPr algn="ctr"/>
            <a:r>
              <a:rPr lang="en-US" b="1" dirty="0"/>
              <a:t>Game Designer:</a:t>
            </a:r>
          </a:p>
          <a:p>
            <a:pPr algn="ctr"/>
            <a:r>
              <a:rPr lang="en-US" dirty="0"/>
              <a:t>The player needs to quickly figure out which color is associated with a die roll, so that they can easily assess their options on a turn</a:t>
            </a:r>
          </a:p>
        </p:txBody>
      </p:sp>
      <p:sp>
        <p:nvSpPr>
          <p:cNvPr id="6" name="Rectangle 5"/>
          <p:cNvSpPr/>
          <p:nvPr/>
        </p:nvSpPr>
        <p:spPr>
          <a:xfrm>
            <a:off x="6653067" y="3594099"/>
            <a:ext cx="4875530" cy="1938992"/>
          </a:xfrm>
          <a:prstGeom prst="rect">
            <a:avLst/>
          </a:prstGeom>
        </p:spPr>
        <p:txBody>
          <a:bodyPr wrap="square">
            <a:spAutoFit/>
          </a:bodyPr>
          <a:lstStyle/>
          <a:p>
            <a:pPr algn="ctr"/>
            <a:r>
              <a:rPr lang="en-US" b="1" dirty="0"/>
              <a:t>Publisher:</a:t>
            </a:r>
          </a:p>
          <a:p>
            <a:pPr algn="ctr"/>
            <a:r>
              <a:rPr lang="en-US" dirty="0"/>
              <a:t>The tile needs to show off the texturing, so that it looks friendly and thematic to observers who might buy a copy of the game.</a:t>
            </a:r>
          </a:p>
        </p:txBody>
      </p:sp>
      <p:grpSp>
        <p:nvGrpSpPr>
          <p:cNvPr id="2" name="Group 1"/>
          <p:cNvGrpSpPr/>
          <p:nvPr/>
        </p:nvGrpSpPr>
        <p:grpSpPr>
          <a:xfrm>
            <a:off x="4934848" y="1219200"/>
            <a:ext cx="2583552" cy="2167761"/>
            <a:chOff x="4350647" y="1524000"/>
            <a:chExt cx="3351927" cy="2167761"/>
          </a:xfrm>
        </p:grpSpPr>
        <p:sp>
          <p:nvSpPr>
            <p:cNvPr id="8" name="Hexagon 7"/>
            <p:cNvSpPr/>
            <p:nvPr/>
          </p:nvSpPr>
          <p:spPr>
            <a:xfrm>
              <a:off x="4350647" y="1524001"/>
              <a:ext cx="3351927" cy="2167759"/>
            </a:xfrm>
            <a:prstGeom prst="hexagon">
              <a:avLst/>
            </a:prstGeom>
            <a:blipFill dpi="0" rotWithShape="1">
              <a:blip r:embed="rId3">
                <a:extLst>
                  <a:ext uri="{28A0092B-C50C-407E-A947-70E740481C1C}">
                    <a14:useLocalDpi xmlns:a14="http://schemas.microsoft.com/office/drawing/2010/main" val="0"/>
                  </a:ext>
                </a:extLst>
              </a:blip>
              <a:srcRect/>
              <a:stretch>
                <a:fillRect/>
              </a:stretch>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10" name="Oval 9"/>
            <p:cNvSpPr/>
            <p:nvPr/>
          </p:nvSpPr>
          <p:spPr>
            <a:xfrm>
              <a:off x="4979977" y="1528593"/>
              <a:ext cx="546431" cy="409930"/>
            </a:xfrm>
            <a:prstGeom prst="ellipse">
              <a:avLst/>
            </a:prstGeom>
            <a:solidFill>
              <a:srgbClr val="FFCCCC"/>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1</a:t>
              </a:r>
            </a:p>
          </p:txBody>
        </p:sp>
        <p:sp>
          <p:nvSpPr>
            <p:cNvPr id="11" name="Oval 10"/>
            <p:cNvSpPr/>
            <p:nvPr/>
          </p:nvSpPr>
          <p:spPr>
            <a:xfrm>
              <a:off x="6534478" y="1524000"/>
              <a:ext cx="546431" cy="409930"/>
            </a:xfrm>
            <a:prstGeom prst="ellipse">
              <a:avLst/>
            </a:prstGeom>
            <a:solidFill>
              <a:srgbClr val="FFFF99"/>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2</a:t>
              </a:r>
            </a:p>
          </p:txBody>
        </p:sp>
        <p:sp>
          <p:nvSpPr>
            <p:cNvPr id="12" name="Oval 11"/>
            <p:cNvSpPr/>
            <p:nvPr/>
          </p:nvSpPr>
          <p:spPr>
            <a:xfrm>
              <a:off x="4401433" y="2406345"/>
              <a:ext cx="546431" cy="409930"/>
            </a:xfrm>
            <a:prstGeom prst="ellipse">
              <a:avLst/>
            </a:prstGeom>
            <a:solidFill>
              <a:srgbClr val="BEE395"/>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6</a:t>
              </a:r>
            </a:p>
          </p:txBody>
        </p:sp>
        <p:sp>
          <p:nvSpPr>
            <p:cNvPr id="13" name="Oval 12"/>
            <p:cNvSpPr/>
            <p:nvPr/>
          </p:nvSpPr>
          <p:spPr>
            <a:xfrm>
              <a:off x="7126904" y="2402914"/>
              <a:ext cx="546431" cy="409930"/>
            </a:xfrm>
            <a:prstGeom prst="ellipse">
              <a:avLst/>
            </a:prstGeom>
            <a:solidFill>
              <a:srgbClr val="FFCCCC"/>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3</a:t>
              </a:r>
            </a:p>
          </p:txBody>
        </p:sp>
        <p:sp>
          <p:nvSpPr>
            <p:cNvPr id="14" name="Oval 13"/>
            <p:cNvSpPr/>
            <p:nvPr/>
          </p:nvSpPr>
          <p:spPr>
            <a:xfrm>
              <a:off x="4958896" y="3274839"/>
              <a:ext cx="546431" cy="409930"/>
            </a:xfrm>
            <a:prstGeom prst="ellipse">
              <a:avLst/>
            </a:prstGeom>
            <a:solidFill>
              <a:srgbClr val="FFCCCC"/>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5</a:t>
              </a:r>
            </a:p>
          </p:txBody>
        </p:sp>
        <p:sp>
          <p:nvSpPr>
            <p:cNvPr id="15" name="Oval 14"/>
            <p:cNvSpPr/>
            <p:nvPr/>
          </p:nvSpPr>
          <p:spPr>
            <a:xfrm>
              <a:off x="6545975" y="3274839"/>
              <a:ext cx="546431" cy="409930"/>
            </a:xfrm>
            <a:prstGeom prst="ellipse">
              <a:avLst/>
            </a:prstGeom>
            <a:solidFill>
              <a:srgbClr val="FFFF99"/>
            </a:solidFill>
            <a:ln w="12700">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4</a:t>
              </a:r>
            </a:p>
          </p:txBody>
        </p:sp>
        <p:sp>
          <p:nvSpPr>
            <p:cNvPr id="22" name="Hexagon 21"/>
            <p:cNvSpPr/>
            <p:nvPr/>
          </p:nvSpPr>
          <p:spPr>
            <a:xfrm>
              <a:off x="4350647" y="1524002"/>
              <a:ext cx="3351927" cy="2167759"/>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grpSp>
      <p:sp>
        <p:nvSpPr>
          <p:cNvPr id="37" name="Rectangle 36"/>
          <p:cNvSpPr/>
          <p:nvPr/>
        </p:nvSpPr>
        <p:spPr>
          <a:xfrm>
            <a:off x="1541298" y="3504646"/>
            <a:ext cx="609441" cy="707886"/>
          </a:xfrm>
          <a:prstGeom prst="rect">
            <a:avLst/>
          </a:prstGeom>
        </p:spPr>
        <p:txBody>
          <a:bodyPr wrap="square">
            <a:spAutoFit/>
          </a:bodyPr>
          <a:lstStyle/>
          <a:p>
            <a:pPr algn="ctr"/>
            <a:r>
              <a:rPr lang="en-US" sz="4000" dirty="0">
                <a:solidFill>
                  <a:srgbClr val="00B050"/>
                </a:solidFill>
                <a:sym typeface="Wingdings"/>
              </a:rPr>
              <a:t></a:t>
            </a:r>
            <a:endParaRPr lang="en-US" sz="4000" dirty="0">
              <a:solidFill>
                <a:srgbClr val="00B050"/>
              </a:solidFill>
            </a:endParaRPr>
          </a:p>
        </p:txBody>
      </p:sp>
      <p:sp>
        <p:nvSpPr>
          <p:cNvPr id="38" name="Rectangle 37"/>
          <p:cNvSpPr/>
          <p:nvPr/>
        </p:nvSpPr>
        <p:spPr>
          <a:xfrm>
            <a:off x="7808916" y="3504646"/>
            <a:ext cx="609441" cy="707886"/>
          </a:xfrm>
          <a:prstGeom prst="rect">
            <a:avLst/>
          </a:prstGeom>
        </p:spPr>
        <p:txBody>
          <a:bodyPr wrap="square">
            <a:spAutoFit/>
          </a:bodyPr>
          <a:lstStyle/>
          <a:p>
            <a:pPr algn="ctr"/>
            <a:r>
              <a:rPr lang="en-US" sz="4000" dirty="0">
                <a:solidFill>
                  <a:srgbClr val="00B050"/>
                </a:solidFill>
                <a:sym typeface="Wingdings"/>
              </a:rPr>
              <a:t></a:t>
            </a:r>
            <a:endParaRPr lang="en-US" sz="4000" dirty="0">
              <a:solidFill>
                <a:srgbClr val="00B050"/>
              </a:solidFill>
            </a:endParaRPr>
          </a:p>
        </p:txBody>
      </p:sp>
      <p:sp>
        <p:nvSpPr>
          <p:cNvPr id="16" name="AutoShape 120"/>
          <p:cNvSpPr>
            <a:spLocks noChangeArrowheads="1"/>
          </p:cNvSpPr>
          <p:nvPr/>
        </p:nvSpPr>
        <p:spPr bwMode="auto">
          <a:xfrm>
            <a:off x="1523603" y="5638800"/>
            <a:ext cx="9446339" cy="617538"/>
          </a:xfrm>
          <a:prstGeom prst="roundRect">
            <a:avLst>
              <a:gd name="adj" fmla="val 16667"/>
            </a:avLst>
          </a:prstGeom>
          <a:solidFill>
            <a:schemeClr val="accent1">
              <a:lumMod val="20000"/>
              <a:lumOff val="80000"/>
            </a:schemeClr>
          </a:solidFill>
          <a:ln w="19050">
            <a:solidFill>
              <a:srgbClr val="00487E"/>
            </a:solidFill>
            <a:miter lim="800000"/>
            <a:headEnd type="none" w="sm" len="sm"/>
            <a:tailEnd type="none" w="sm" len="sm"/>
          </a:ln>
          <a:effectLst>
            <a:outerShdw blurRad="127000" algn="ctr" rotWithShape="0">
              <a:prstClr val="black">
                <a:alpha val="30000"/>
              </a:prstClr>
            </a:outerShdw>
          </a:effectLst>
        </p:spPr>
        <p:txBody>
          <a:bodyPr lIns="45720" tIns="45720" rIns="45720" bIns="45720" anchor="ctr" anchorCtr="0">
            <a:noAutofit/>
          </a:bodyPr>
          <a:lstStyle/>
          <a:p>
            <a:pPr algn="ctr"/>
            <a:r>
              <a:rPr lang="en-US" sz="1600" dirty="0"/>
              <a:t>It is not the job of the requirements engineer to figure out who is right.</a:t>
            </a:r>
          </a:p>
          <a:p>
            <a:pPr algn="ctr"/>
            <a:r>
              <a:rPr lang="en-US" sz="1600" dirty="0"/>
              <a:t>It is their job to understand &amp; articulate the true needs of the stakeholders.</a:t>
            </a:r>
          </a:p>
        </p:txBody>
      </p:sp>
      <p:sp>
        <p:nvSpPr>
          <p:cNvPr id="17" name="Rectangle 16"/>
          <p:cNvSpPr/>
          <p:nvPr/>
        </p:nvSpPr>
        <p:spPr>
          <a:xfrm>
            <a:off x="4184811" y="6451204"/>
            <a:ext cx="2643673" cy="261610"/>
          </a:xfrm>
          <a:prstGeom prst="rect">
            <a:avLst/>
          </a:prstGeom>
        </p:spPr>
        <p:txBody>
          <a:bodyPr wrap="none">
            <a:spAutoFit/>
          </a:bodyPr>
          <a:lstStyle/>
          <a:p>
            <a:pPr algn="ctr"/>
            <a:r>
              <a:rPr lang="en-US" sz="1100" i="1" dirty="0"/>
              <a:t>Image = created by presentation author</a:t>
            </a:r>
          </a:p>
        </p:txBody>
      </p:sp>
    </p:spTree>
    <p:extLst>
      <p:ext uri="{BB962C8B-B14F-4D97-AF65-F5344CB8AC3E}">
        <p14:creationId xmlns:p14="http://schemas.microsoft.com/office/powerpoint/2010/main" val="3431364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Most of the time, there is no fundamental disagreement among stakeholders, just differing priorities and assumptions.</a:t>
            </a:r>
          </a:p>
          <a:p>
            <a:r>
              <a:rPr lang="en-US" dirty="0"/>
              <a:t>A simple compromise makes liars out of both parties.</a:t>
            </a:r>
          </a:p>
          <a:p>
            <a:pPr lvl="1"/>
            <a:r>
              <a:rPr lang="en-US" b="0" dirty="0"/>
              <a:t>Engineering: 12 months to meet spec</a:t>
            </a:r>
          </a:p>
          <a:p>
            <a:pPr lvl="1"/>
            <a:r>
              <a:rPr lang="en-US" b="0" dirty="0"/>
              <a:t>Sales: 6 months to beat competition</a:t>
            </a:r>
          </a:p>
          <a:p>
            <a:pPr lvl="1"/>
            <a:r>
              <a:rPr lang="en-US" b="0" dirty="0"/>
              <a:t>Bad Compromise: 9 months</a:t>
            </a:r>
          </a:p>
          <a:p>
            <a:pPr lvl="1"/>
            <a:endParaRPr lang="en-US" b="0" dirty="0"/>
          </a:p>
          <a:p>
            <a:pPr lvl="1"/>
            <a:endParaRPr lang="en-US" b="0" dirty="0"/>
          </a:p>
          <a:p>
            <a:pPr marL="284162" lvl="1" indent="0">
              <a:buNone/>
            </a:pPr>
            <a:endParaRPr lang="en-US" b="0" dirty="0"/>
          </a:p>
        </p:txBody>
      </p:sp>
      <p:sp>
        <p:nvSpPr>
          <p:cNvPr id="3" name="Title 2"/>
          <p:cNvSpPr>
            <a:spLocks noGrp="1"/>
          </p:cNvSpPr>
          <p:nvPr>
            <p:ph type="title"/>
          </p:nvPr>
        </p:nvSpPr>
        <p:spPr/>
        <p:txBody>
          <a:bodyPr/>
          <a:lstStyle/>
          <a:p>
            <a:r>
              <a:rPr lang="en-US" dirty="0"/>
              <a:t>No Compromises, No Favorites</a:t>
            </a:r>
          </a:p>
        </p:txBody>
      </p:sp>
      <p:pic>
        <p:nvPicPr>
          <p:cNvPr id="2050" name="Picture 2" descr="C:\Users\ro21768\Desktop\argument - govt flik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73900" y="2483758"/>
            <a:ext cx="3959332" cy="238034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609441" y="3394220"/>
            <a:ext cx="10360501" cy="2709718"/>
            <a:chOff x="457200" y="3394220"/>
            <a:chExt cx="7772400" cy="2709718"/>
          </a:xfrm>
        </p:grpSpPr>
        <p:sp>
          <p:nvSpPr>
            <p:cNvPr id="5" name="Content Placeholder 1"/>
            <p:cNvSpPr txBox="1">
              <a:spLocks/>
            </p:cNvSpPr>
            <p:nvPr/>
          </p:nvSpPr>
          <p:spPr>
            <a:xfrm>
              <a:off x="457200" y="3394220"/>
              <a:ext cx="4495800" cy="1101580"/>
            </a:xfrm>
            <a:prstGeom prst="rect">
              <a:avLst/>
            </a:prstGeom>
          </p:spPr>
          <p:txBody>
            <a:bodyPr/>
            <a:lstStyle>
              <a:lvl1pPr marL="233363" indent="-233363" algn="l" eaLnBrk="1" hangingPunct="1">
                <a:lnSpc>
                  <a:spcPct val="100000"/>
                </a:lnSpc>
                <a:spcBef>
                  <a:spcPts val="1200"/>
                </a:spcBef>
                <a:spcAft>
                  <a:spcPts val="0"/>
                </a:spcAft>
                <a:buFont typeface="Arial" pitchFamily="34" charset="0"/>
                <a:buChar char="•"/>
                <a:defRPr sz="2000" b="1">
                  <a:latin typeface="Arial" pitchFamily="34" charset="0"/>
                  <a:cs typeface="Arial" pitchFamily="34" charset="0"/>
                </a:defRPr>
              </a:lvl1pPr>
              <a:lvl2pPr marL="539750" indent="-255588" algn="l" eaLnBrk="1" hangingPunct="1">
                <a:lnSpc>
                  <a:spcPct val="100000"/>
                </a:lnSpc>
                <a:spcBef>
                  <a:spcPts val="400"/>
                </a:spcBef>
                <a:spcAft>
                  <a:spcPts val="0"/>
                </a:spcAft>
                <a:buFont typeface="Arial" pitchFamily="34" charset="0"/>
                <a:buChar char="–"/>
                <a:defRPr sz="1800" b="1">
                  <a:latin typeface="Arial" pitchFamily="34" charset="0"/>
                  <a:cs typeface="Arial" pitchFamily="34" charset="0"/>
                </a:defRPr>
              </a:lvl2pPr>
              <a:lvl3pPr marL="757238" indent="-184150" algn="l" eaLnBrk="1" hangingPunct="1">
                <a:lnSpc>
                  <a:spcPct val="100000"/>
                </a:lnSpc>
                <a:spcBef>
                  <a:spcPts val="300"/>
                </a:spcBef>
                <a:spcAft>
                  <a:spcPts val="0"/>
                </a:spcAft>
                <a:buSzPct val="90000"/>
                <a:buFont typeface="Arial" pitchFamily="34" charset="0"/>
                <a:buChar char="•"/>
                <a:defRPr sz="1600" b="1">
                  <a:latin typeface="Arial" pitchFamily="34" charset="0"/>
                  <a:cs typeface="Arial" pitchFamily="34" charset="0"/>
                </a:defRPr>
              </a:lvl3pPr>
              <a:lvl4pPr marL="1033272" indent="0" algn="l" eaLnBrk="1" hangingPunct="1">
                <a:lnSpc>
                  <a:spcPct val="100000"/>
                </a:lnSpc>
                <a:spcBef>
                  <a:spcPts val="300"/>
                </a:spcBef>
                <a:spcAft>
                  <a:spcPts val="0"/>
                </a:spcAft>
                <a:buFontTx/>
                <a:buNone/>
                <a:defRPr sz="1400" b="1">
                  <a:latin typeface="Arial" pitchFamily="34" charset="0"/>
                  <a:cs typeface="Arial" pitchFamily="34" charset="0"/>
                </a:defRPr>
              </a:lvl4pPr>
              <a:lvl5pPr marL="1261872" indent="0" algn="l" eaLnBrk="1" hangingPunct="1">
                <a:lnSpc>
                  <a:spcPct val="100000"/>
                </a:lnSpc>
                <a:spcBef>
                  <a:spcPts val="300"/>
                </a:spcBef>
                <a:spcAft>
                  <a:spcPts val="0"/>
                </a:spcAft>
                <a:buSzPct val="85000"/>
                <a:buFontTx/>
                <a:buNone/>
                <a:defRPr sz="1200" b="1">
                  <a:latin typeface="Arial" pitchFamily="34" charset="0"/>
                  <a:cs typeface="Arial" pitchFamily="34" charset="0"/>
                </a:defRPr>
              </a:lvl5pPr>
              <a:lvl6pPr marL="1147763" indent="0" algn="l" eaLnBrk="1" hangingPunct="1">
                <a:spcBef>
                  <a:spcPts val="600"/>
                </a:spcBef>
                <a:buFont typeface="Arial" pitchFamily="34" charset="0"/>
                <a:buChar char="•"/>
                <a:defRPr sz="1400" b="1">
                  <a:latin typeface="Arial" pitchFamily="34" charset="0"/>
                  <a:cs typeface="Arial" pitchFamily="34" charset="0"/>
                </a:defRPr>
              </a:lvl6pPr>
              <a:lvl7pPr marL="1319213" indent="-179388" algn="l" eaLnBrk="1" hangingPunct="1">
                <a:lnSpc>
                  <a:spcPts val="2000"/>
                </a:lnSpc>
                <a:spcBef>
                  <a:spcPts val="300"/>
                </a:spcBef>
                <a:spcAft>
                  <a:spcPts val="600"/>
                </a:spcAft>
                <a:buFont typeface="Arial" pitchFamily="34" charset="0"/>
                <a:buChar char="•"/>
                <a:defRPr sz="1200" b="1">
                  <a:latin typeface="Arial" pitchFamily="34" charset="0"/>
                  <a:cs typeface="Arial" pitchFamily="34" charset="0"/>
                </a:defRPr>
              </a:lvl7pPr>
            </a:lstStyle>
            <a:p>
              <a:pPr lvl="1"/>
              <a:r>
                <a:rPr lang="en-US" b="0" kern="0" dirty="0">
                  <a:solidFill>
                    <a:sysClr val="windowText" lastClr="000000"/>
                  </a:solidFill>
                </a:rPr>
                <a:t>Better Alternative: Release simple version in 6 months followed by patch in 12</a:t>
              </a:r>
            </a:p>
            <a:p>
              <a:pPr lvl="1"/>
              <a:r>
                <a:rPr lang="en-US" b="0" kern="0" dirty="0">
                  <a:solidFill>
                    <a:sysClr val="windowText" lastClr="000000"/>
                  </a:solidFill>
                </a:rPr>
                <a:t>Maybe Even:  Simple version in 4 months; patch in 16 months</a:t>
              </a:r>
            </a:p>
            <a:p>
              <a:pPr lvl="1"/>
              <a:endParaRPr lang="en-US" b="0" kern="0" dirty="0">
                <a:solidFill>
                  <a:sysClr val="windowText" lastClr="000000"/>
                </a:solidFill>
              </a:endParaRPr>
            </a:p>
          </p:txBody>
        </p:sp>
        <p:sp>
          <p:nvSpPr>
            <p:cNvPr id="6" name="AutoShape 120"/>
            <p:cNvSpPr>
              <a:spLocks noChangeArrowheads="1"/>
            </p:cNvSpPr>
            <p:nvPr/>
          </p:nvSpPr>
          <p:spPr bwMode="auto">
            <a:xfrm>
              <a:off x="1143000" y="5181600"/>
              <a:ext cx="7086600" cy="922338"/>
            </a:xfrm>
            <a:prstGeom prst="roundRect">
              <a:avLst>
                <a:gd name="adj" fmla="val 16667"/>
              </a:avLst>
            </a:prstGeom>
            <a:solidFill>
              <a:schemeClr val="accent1">
                <a:lumMod val="20000"/>
                <a:lumOff val="80000"/>
              </a:schemeClr>
            </a:solidFill>
            <a:ln w="19050">
              <a:solidFill>
                <a:srgbClr val="00487E"/>
              </a:solidFill>
              <a:miter lim="800000"/>
              <a:headEnd type="none" w="sm" len="sm"/>
              <a:tailEnd type="none" w="sm" len="sm"/>
            </a:ln>
            <a:effectLst>
              <a:outerShdw blurRad="127000" algn="ctr" rotWithShape="0">
                <a:prstClr val="black">
                  <a:alpha val="30000"/>
                </a:prstClr>
              </a:outerShdw>
            </a:effectLst>
          </p:spPr>
          <p:txBody>
            <a:bodyPr lIns="45720" tIns="45720" rIns="45720" bIns="45720" anchor="ctr" anchorCtr="0">
              <a:noAutofit/>
            </a:bodyPr>
            <a:lstStyle/>
            <a:p>
              <a:pPr algn="ctr"/>
              <a:r>
                <a:rPr lang="en-US" sz="1600" b="1" dirty="0"/>
                <a:t>The Requirements Engineer’s Job</a:t>
              </a:r>
            </a:p>
            <a:p>
              <a:pPr algn="ctr"/>
              <a:r>
                <a:rPr lang="en-US" sz="1600" dirty="0"/>
                <a:t>Help the stakeholders articulate their real goals,</a:t>
              </a:r>
            </a:p>
            <a:p>
              <a:pPr algn="ctr"/>
              <a:r>
                <a:rPr lang="en-US" sz="1600" dirty="0"/>
                <a:t>then maintain an understanding of how the evolving design meets those needs.</a:t>
              </a:r>
            </a:p>
          </p:txBody>
        </p:sp>
      </p:grpSp>
      <p:sp>
        <p:nvSpPr>
          <p:cNvPr id="9" name="Rectangle 8"/>
          <p:cNvSpPr/>
          <p:nvPr/>
        </p:nvSpPr>
        <p:spPr>
          <a:xfrm>
            <a:off x="4697772" y="6451204"/>
            <a:ext cx="1617751" cy="261610"/>
          </a:xfrm>
          <a:prstGeom prst="rect">
            <a:avLst/>
          </a:prstGeom>
        </p:spPr>
        <p:txBody>
          <a:bodyPr wrap="none">
            <a:spAutoFit/>
          </a:bodyPr>
          <a:lstStyle/>
          <a:p>
            <a:pPr algn="ctr"/>
            <a:r>
              <a:rPr lang="en-US" sz="1100" i="1" dirty="0"/>
              <a:t>Image = pinterest.co.kr</a:t>
            </a:r>
          </a:p>
        </p:txBody>
      </p:sp>
    </p:spTree>
    <p:extLst>
      <p:ext uri="{BB962C8B-B14F-4D97-AF65-F5344CB8AC3E}">
        <p14:creationId xmlns:p14="http://schemas.microsoft.com/office/powerpoint/2010/main" val="4268473092"/>
      </p:ext>
    </p:extLst>
  </p:cSld>
  <p:clrMapOvr>
    <a:masterClrMapping/>
  </p:clrMapOvr>
</p:sld>
</file>

<file path=ppt/theme/theme1.xml><?xml version="1.0" encoding="utf-8"?>
<a:theme xmlns:a="http://schemas.openxmlformats.org/drawingml/2006/main" name="Lincoln_2012_v16x9">
  <a:themeElements>
    <a:clrScheme name="Custom 1 1">
      <a:dk1>
        <a:srgbClr val="000000"/>
      </a:dk1>
      <a:lt1>
        <a:srgbClr val="FFFFFF"/>
      </a:lt1>
      <a:dk2>
        <a:srgbClr val="000000"/>
      </a:dk2>
      <a:lt2>
        <a:srgbClr val="919191"/>
      </a:lt2>
      <a:accent1>
        <a:srgbClr val="618FFD"/>
      </a:accent1>
      <a:accent2>
        <a:srgbClr val="00AE00"/>
      </a:accent2>
      <a:accent3>
        <a:srgbClr val="FFFFFF"/>
      </a:accent3>
      <a:accent4>
        <a:srgbClr val="003767"/>
      </a:accent4>
      <a:accent5>
        <a:srgbClr val="D2DCF2"/>
      </a:accent5>
      <a:accent6>
        <a:srgbClr val="009D00"/>
      </a:accent6>
      <a:hlink>
        <a:srgbClr val="FC0128"/>
      </a:hlink>
      <a:folHlink>
        <a:srgbClr val="CECEC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solidFill>
        <a:ln w="12700" cap="flat" cmpd="sng" algn="ctr">
          <a:solidFill>
            <a:schemeClr val="tx1"/>
          </a:solidFill>
          <a:prstDash val="solid"/>
          <a:round/>
          <a:headEnd type="none" w="sm" len="sm"/>
          <a:tailEnd type="none" w="sm" len="sm"/>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400" b="1" i="0" u="none" strike="noStrike" cap="none" normalizeH="0" baseline="0" dirty="0" smtClean="0">
            <a:ln>
              <a:noFill/>
            </a:ln>
            <a:solidFill>
              <a:schemeClr val="tx1"/>
            </a:solidFill>
            <a:effectLst/>
            <a:latin typeface="Arial" pitchFamily="-110" charset="0"/>
          </a:defRPr>
        </a:defPPr>
      </a:lstStyle>
    </a:spDef>
    <a:lnDef>
      <a:spPr bwMode="auto">
        <a:solidFill>
          <a:schemeClr val="accent1"/>
        </a:solidFill>
        <a:ln w="12700" cap="flat" cmpd="sng" algn="ctr">
          <a:solidFill>
            <a:schemeClr val="tx1"/>
          </a:solidFill>
          <a:prstDash val="solid"/>
          <a:round/>
          <a:headEnd type="none" w="sm" len="sm"/>
          <a:tailEnd type="none" w="sm" len="sm"/>
        </a:ln>
        <a:effectLst/>
      </a:spPr>
      <a:bodyPr/>
      <a:lstStyle/>
    </a:lnDef>
    <a:txDef>
      <a:spPr>
        <a:noFill/>
      </a:spPr>
      <a:bodyPr wrap="square" rtlCol="0">
        <a:spAutoFit/>
      </a:bodyPr>
      <a:lstStyle>
        <a:defPPr algn="ctr">
          <a:defRPr sz="1400" b="1" dirty="0"/>
        </a:defPPr>
      </a:lstStyle>
    </a:txDef>
  </a:objectDefaults>
  <a:extraClrSchemeLst>
    <a:extraClrScheme>
      <a:clrScheme name="Office Them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Lincoln_2012_v16x9</Template>
  <TotalTime>1694</TotalTime>
  <Pages>1</Pages>
  <Words>3696</Words>
  <Application>Microsoft Office PowerPoint</Application>
  <PresentationFormat>Custom</PresentationFormat>
  <Paragraphs>445</Paragraphs>
  <Slides>28</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ＭＳ Ｐゴシック</vt:lpstr>
      <vt:lpstr>Arial</vt:lpstr>
      <vt:lpstr>Arial Black</vt:lpstr>
      <vt:lpstr>Courier New</vt:lpstr>
      <vt:lpstr>Times New Roman</vt:lpstr>
      <vt:lpstr>Wingdings</vt:lpstr>
      <vt:lpstr>Lincoln_2012_v16x9</vt:lpstr>
      <vt:lpstr>PowerPoint Presentation</vt:lpstr>
      <vt:lpstr>Outline</vt:lpstr>
      <vt:lpstr>The Expert</vt:lpstr>
      <vt:lpstr>Who is at Fault in The Expert ?</vt:lpstr>
      <vt:lpstr>A Real Example a board game in development</vt:lpstr>
      <vt:lpstr>A Real Example what they asked for</vt:lpstr>
      <vt:lpstr>A Real Example what they needed</vt:lpstr>
      <vt:lpstr>A Real Example what they preferred</vt:lpstr>
      <vt:lpstr>No Compromises, No Favorites</vt:lpstr>
      <vt:lpstr>Key Message</vt:lpstr>
      <vt:lpstr>Outline</vt:lpstr>
      <vt:lpstr>Definition: “Requirements”</vt:lpstr>
      <vt:lpstr>Definition: “Requirements”</vt:lpstr>
      <vt:lpstr>Definition: “Requirements”</vt:lpstr>
      <vt:lpstr>Definition: “Requirements”</vt:lpstr>
      <vt:lpstr>Definition: “Requirements”</vt:lpstr>
      <vt:lpstr>Outline</vt:lpstr>
      <vt:lpstr>Requirement Notations 4 primary styles supporting different forms of communication</vt:lpstr>
      <vt:lpstr>Zombie Examples</vt:lpstr>
      <vt:lpstr>Zombie Examples</vt:lpstr>
      <vt:lpstr>Functional vs. Non-Functional</vt:lpstr>
      <vt:lpstr>Stakeholders</vt:lpstr>
      <vt:lpstr>Outline</vt:lpstr>
      <vt:lpstr>Evolution and Process</vt:lpstr>
      <vt:lpstr>Verification and Validation</vt:lpstr>
      <vt:lpstr>Outline</vt:lpstr>
      <vt:lpstr>Summary</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Joel Grimm</dc:creator>
  <cp:keywords/>
  <dc:description/>
  <cp:lastModifiedBy>Kurucar, Joel - 0441 - MITLL</cp:lastModifiedBy>
  <cp:revision>47</cp:revision>
  <cp:lastPrinted>2001-06-18T18:57:59Z</cp:lastPrinted>
  <dcterms:created xsi:type="dcterms:W3CDTF">2019-03-14T14:36:12Z</dcterms:created>
  <dcterms:modified xsi:type="dcterms:W3CDTF">2021-07-05T01:27:06Z</dcterms:modified>
  <cp:category/>
</cp:coreProperties>
</file>