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51" r:id="rId12"/>
    <p:sldId id="349" r:id="rId13"/>
    <p:sldId id="350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7" d="100"/>
          <a:sy n="117" d="100"/>
        </p:scale>
        <p:origin x="1356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plab2@ddns.hitsplab1.xyz:/" TargetMode="External"/><Relationship Id="rId2" Type="http://schemas.openxmlformats.org/officeDocument/2006/relationships/hyperlink" Target="mailto:&#29992;&#25143;&#21517;@ddns.hitsplab1.xyz: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 dirty="0"/>
              <a:t>18</a:t>
            </a:r>
            <a:r>
              <a:rPr lang="zh-CN" altLang="en-US" sz="2800" dirty="0"/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94725" cy="60198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程序的运行、调试与跟踪（课堂练习）</a:t>
            </a:r>
            <a:endParaRPr lang="en-US" altLang="zh-CN" dirty="0"/>
          </a:p>
          <a:p>
            <a:pPr lvl="1"/>
            <a:r>
              <a:rPr lang="zh-CN" altLang="en-US" dirty="0"/>
              <a:t>命令行式：</a:t>
            </a:r>
            <a:r>
              <a:rPr lang="en-US" altLang="zh-CN" dirty="0"/>
              <a:t>vi/vim/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err="1"/>
              <a:t>gdb</a:t>
            </a:r>
            <a:r>
              <a:rPr lang="en-US" altLang="zh-CN"/>
              <a:t> </a:t>
            </a:r>
            <a:r>
              <a:rPr lang="zh-CN" altLang="en-US"/>
              <a:t>、</a:t>
            </a:r>
            <a:r>
              <a:rPr lang="en-US" altLang="zh-CN"/>
              <a:t>readelf</a:t>
            </a:r>
            <a:endParaRPr lang="en-US" altLang="zh-CN" dirty="0"/>
          </a:p>
          <a:p>
            <a:pPr lvl="1"/>
            <a:r>
              <a:rPr lang="en-US" altLang="zh-CN" dirty="0"/>
              <a:t>IDE</a:t>
            </a:r>
            <a:r>
              <a:rPr lang="zh-CN" altLang="en-US" dirty="0"/>
              <a:t>式：</a:t>
            </a:r>
            <a:r>
              <a:rPr lang="en-US" altLang="zh-CN" dirty="0" err="1"/>
              <a:t>CodeBlocks</a:t>
            </a:r>
            <a:r>
              <a:rPr lang="zh-CN" altLang="en-US" dirty="0"/>
              <a:t>、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/>
              <a:t>EDB</a:t>
            </a:r>
            <a:r>
              <a:rPr lang="zh-CN" altLang="en-US" dirty="0"/>
              <a:t>等，适合于个人版的图形化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编译选项、设断点、看</a:t>
            </a:r>
            <a:r>
              <a:rPr lang="en-US" altLang="zh-CN" dirty="0"/>
              <a:t>REG/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栈、内存、反汇编，跟踪、调试。</a:t>
            </a:r>
            <a:endParaRPr lang="en-US" altLang="zh-CN" dirty="0"/>
          </a:p>
          <a:p>
            <a:pPr lvl="1"/>
            <a:r>
              <a:rPr lang="zh-CN" altLang="en-US"/>
              <a:t>查看</a:t>
            </a:r>
            <a:r>
              <a:rPr lang="en-US" altLang="zh-CN"/>
              <a:t>hello.o</a:t>
            </a:r>
          </a:p>
          <a:p>
            <a:pPr lvl="2"/>
            <a:r>
              <a:rPr lang="zh-CN" altLang="en-US"/>
              <a:t>查看二进制内容</a:t>
            </a:r>
            <a:endParaRPr lang="en-US" altLang="zh-CN"/>
          </a:p>
          <a:p>
            <a:pPr lvl="3"/>
            <a:r>
              <a:rPr lang="en-US" altLang="zh-CN"/>
              <a:t>hexdump hello.o -C</a:t>
            </a:r>
            <a:r>
              <a:rPr lang="en-US" altLang="zh-CN" b="1" i="1">
                <a:solidFill>
                  <a:srgbClr val="0000FF"/>
                </a:solidFill>
              </a:rPr>
              <a:t> &gt; hello.o.hex</a:t>
            </a:r>
            <a:endParaRPr lang="en-US" altLang="zh-CN"/>
          </a:p>
          <a:p>
            <a:pPr marL="1371600" lvl="3" indent="0">
              <a:buNone/>
            </a:pPr>
            <a:r>
              <a:rPr lang="zh-CN" altLang="en-US"/>
              <a:t>或</a:t>
            </a:r>
            <a:endParaRPr lang="en-US" altLang="zh-CN"/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(linux</a:t>
            </a:r>
            <a:r>
              <a:rPr lang="zh-CN" altLang="en-US">
                <a:solidFill>
                  <a:srgbClr val="FF0000"/>
                </a:solidFill>
              </a:rPr>
              <a:t>命令行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vim -b hello.o</a:t>
            </a:r>
          </a:p>
          <a:p>
            <a:pPr lvl="3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(vim</a:t>
            </a:r>
            <a:r>
              <a:rPr lang="zh-CN" altLang="en-US">
                <a:solidFill>
                  <a:srgbClr val="FF0000"/>
                </a:solidFill>
              </a:rPr>
              <a:t>的命令行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/>
              <a:t>:%!xxd -g 1</a:t>
            </a:r>
          </a:p>
          <a:p>
            <a:pPr lvl="2"/>
            <a:r>
              <a:rPr lang="zh-CN" altLang="en-US"/>
              <a:t>查看反汇编</a:t>
            </a:r>
            <a:endParaRPr lang="en-US" altLang="zh-CN"/>
          </a:p>
          <a:p>
            <a:pPr lvl="3"/>
            <a:r>
              <a:rPr lang="en-US" altLang="zh-CN"/>
              <a:t>objdump  -D hello.o  </a:t>
            </a:r>
            <a:r>
              <a:rPr lang="en-US" altLang="zh-CN" b="1" i="1">
                <a:solidFill>
                  <a:srgbClr val="0000FF"/>
                </a:solidFill>
              </a:rPr>
              <a:t>&gt; hello.o.d</a:t>
            </a:r>
          </a:p>
          <a:p>
            <a:pPr lvl="2"/>
            <a:r>
              <a:rPr lang="zh-CN" altLang="en-US"/>
              <a:t>查看</a:t>
            </a:r>
            <a:r>
              <a:rPr lang="en-US" altLang="zh-CN"/>
              <a:t>ELF</a:t>
            </a:r>
            <a:r>
              <a:rPr lang="zh-CN" altLang="en-US"/>
              <a:t>格式的文件信息</a:t>
            </a:r>
            <a:endParaRPr lang="en-US" altLang="zh-CN"/>
          </a:p>
          <a:p>
            <a:pPr lvl="3"/>
            <a:r>
              <a:rPr lang="en-US" altLang="zh-CN"/>
              <a:t>readelf -a hello.o  </a:t>
            </a:r>
            <a:r>
              <a:rPr lang="en-US" altLang="zh-CN" b="1" i="1">
                <a:solidFill>
                  <a:srgbClr val="0000FF"/>
                </a:solidFill>
              </a:rPr>
              <a:t>&gt; hello.o.elf</a:t>
            </a:r>
          </a:p>
          <a:p>
            <a:pPr lvl="1"/>
            <a:r>
              <a:rPr lang="zh-CN" altLang="en-US"/>
              <a:t>查看</a:t>
            </a:r>
            <a:r>
              <a:rPr lang="en-US" altLang="zh-CN"/>
              <a:t>hello:</a:t>
            </a:r>
            <a:r>
              <a:rPr lang="zh-CN" altLang="en-US"/>
              <a:t>方法同上</a:t>
            </a:r>
            <a:endParaRPr lang="en-US" altLang="zh-CN"/>
          </a:p>
          <a:p>
            <a:pPr lvl="1"/>
            <a:r>
              <a:rPr lang="zh-CN" altLang="en-US" b="1" i="1">
                <a:solidFill>
                  <a:srgbClr val="0000FF"/>
                </a:solidFill>
              </a:rPr>
              <a:t>查看文本文件</a:t>
            </a:r>
            <a:r>
              <a:rPr lang="en-US" altLang="zh-CN" b="1" i="1">
                <a:solidFill>
                  <a:srgbClr val="0000FF"/>
                </a:solidFill>
              </a:rPr>
              <a:t>:</a:t>
            </a:r>
            <a:r>
              <a:rPr lang="zh-CN" altLang="en-US" b="1" i="1">
                <a:solidFill>
                  <a:srgbClr val="0000FF"/>
                </a:solidFill>
              </a:rPr>
              <a:t> </a:t>
            </a:r>
            <a:r>
              <a:rPr lang="en-US" altLang="zh-CN" b="1" i="1">
                <a:solidFill>
                  <a:srgbClr val="0000FF"/>
                </a:solidFill>
              </a:rPr>
              <a:t>cat hello.o.d | more</a:t>
            </a:r>
            <a:r>
              <a:rPr lang="zh-CN" altLang="en-US" b="1" i="1">
                <a:solidFill>
                  <a:srgbClr val="0000FF"/>
                </a:solidFill>
              </a:rPr>
              <a:t>或 </a:t>
            </a:r>
            <a:r>
              <a:rPr lang="en-US" altLang="zh-CN" b="1" i="1">
                <a:solidFill>
                  <a:srgbClr val="0000FF"/>
                </a:solidFill>
              </a:rPr>
              <a:t>gedit hello.o.d</a:t>
            </a:r>
          </a:p>
          <a:p>
            <a:pPr lvl="1"/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573B6-B550-4570-AC1B-FD6038DD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-apple-system"/>
              </a:rPr>
              <a:t>$ vim -b your_binary_file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-apple-system"/>
              </a:rPr>
              <a:t>$ :%!xxd -g 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94725" cy="6019800"/>
          </a:xfrm>
        </p:spPr>
        <p:txBody>
          <a:bodyPr/>
          <a:lstStyle/>
          <a:p>
            <a:r>
              <a:rPr lang="en-US" altLang="zh-CN"/>
              <a:t>8</a:t>
            </a:r>
            <a:r>
              <a:rPr lang="en-US" altLang="zh-CN" dirty="0"/>
              <a:t>. 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sizeof.c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各种数据类型（含指针）</a:t>
            </a:r>
            <a:endParaRPr lang="en-US" altLang="zh-CN" dirty="0"/>
          </a:p>
          <a:p>
            <a:pPr lvl="1"/>
            <a:r>
              <a:rPr lang="zh-CN" altLang="en-US" dirty="0"/>
              <a:t>在不同环境、不同模式下编译运行，比较区别。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   隐式类型转换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2889574" y="2590801"/>
            <a:ext cx="5829158" cy="37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）浮点数的坑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>
            <a:fillRect/>
          </a:stretch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6875" y="4970187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程序中浮点数比较、汇总统计等应注意什么呢？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3</a:t>
            </a:r>
            <a:r>
              <a:rPr lang="zh-CN" altLang="en-US" dirty="0"/>
              <a:t>） 程序的优化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6AA725-D6FD-4D85-BCC1-40E62D5187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077200" cy="4724400"/>
          </a:xfrm>
        </p:spPr>
        <p:txBody>
          <a:bodyPr/>
          <a:lstStyle/>
          <a:p>
            <a:r>
              <a:rPr lang="en-US" altLang="zh-CN" dirty="0"/>
              <a:t>g=0.618……</a:t>
            </a:r>
            <a:r>
              <a:rPr lang="zh-CN" altLang="en-US" dirty="0"/>
              <a:t>黄金分割数，可以用斐波那契数列 </a:t>
            </a:r>
            <a:r>
              <a:rPr lang="en-US" altLang="zh-CN" dirty="0"/>
              <a:t>f(n)/f(n+1)</a:t>
            </a:r>
            <a:r>
              <a:rPr lang="zh-CN" altLang="en-US" dirty="0"/>
              <a:t>进行计算，</a:t>
            </a:r>
            <a:r>
              <a:rPr lang="en-US" altLang="zh-CN" dirty="0"/>
              <a:t>n</a:t>
            </a:r>
            <a:r>
              <a:rPr lang="zh-CN" altLang="en-US" dirty="0"/>
              <a:t>越大，精度越高。</a:t>
            </a:r>
            <a:endParaRPr lang="en-US" altLang="zh-CN" dirty="0"/>
          </a:p>
          <a:p>
            <a:r>
              <a:rPr lang="zh-CN" altLang="en-US" dirty="0"/>
              <a:t>请编写程序计算 </a:t>
            </a:r>
            <a:r>
              <a:rPr lang="en-US" altLang="zh-CN" dirty="0"/>
              <a:t>g </a:t>
            </a:r>
            <a:r>
              <a:rPr lang="zh-CN" altLang="en-US" dirty="0"/>
              <a:t>的值。并给出</a:t>
            </a:r>
            <a:r>
              <a:rPr lang="en-US" altLang="zh-CN" dirty="0"/>
              <a:t>n=100</a:t>
            </a:r>
            <a:r>
              <a:rPr lang="zh-CN" altLang="en-US" dirty="0"/>
              <a:t>时</a:t>
            </a:r>
            <a:r>
              <a:rPr lang="en-US" altLang="zh-CN" dirty="0"/>
              <a:t>g</a:t>
            </a:r>
            <a:r>
              <a:rPr lang="zh-CN" altLang="en-US" dirty="0"/>
              <a:t>值，要求精确到小数点后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请用递归、循环的两种算法，分别编程 </a:t>
            </a:r>
            <a:r>
              <a:rPr lang="en-US" altLang="zh-CN" dirty="0"/>
              <a:t>g1.c</a:t>
            </a:r>
            <a:r>
              <a:rPr lang="zh-CN" altLang="en-US" dirty="0"/>
              <a:t>、</a:t>
            </a:r>
            <a:r>
              <a:rPr lang="en-US" altLang="zh-CN" dirty="0"/>
              <a:t>g2.c</a:t>
            </a:r>
          </a:p>
          <a:p>
            <a:r>
              <a:rPr lang="zh-CN" altLang="en-US" dirty="0"/>
              <a:t>试着将 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f </a:t>
            </a:r>
            <a:r>
              <a:rPr lang="zh-CN" altLang="en-US" dirty="0"/>
              <a:t>分别定义为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，将</a:t>
            </a:r>
            <a:r>
              <a:rPr lang="en-US" altLang="zh-CN" dirty="0"/>
              <a:t>g</a:t>
            </a:r>
            <a:r>
              <a:rPr lang="zh-CN" altLang="en-US" dirty="0"/>
              <a:t>分别定义为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，观察实验结果。</a:t>
            </a:r>
            <a:endParaRPr lang="en-US" altLang="zh-CN" dirty="0"/>
          </a:p>
          <a:p>
            <a:r>
              <a:rPr lang="zh-CN" altLang="en-US" dirty="0"/>
              <a:t>请仔细查看运行结果，分析原因。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请优化你的程序，提交</a:t>
            </a:r>
            <a:r>
              <a:rPr lang="en-US" altLang="zh-CN" dirty="0" err="1"/>
              <a:t>g.c</a:t>
            </a:r>
            <a:r>
              <a:rPr lang="zh-CN" altLang="en-US" dirty="0"/>
              <a:t>，使其正确、高效！！</a:t>
            </a:r>
          </a:p>
        </p:txBody>
      </p:sp>
    </p:spTree>
    <p:extLst>
      <p:ext uri="{BB962C8B-B14F-4D97-AF65-F5344CB8AC3E}">
        <p14:creationId xmlns:p14="http://schemas.microsoft.com/office/powerpoint/2010/main" val="273038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按照实验报告模板所要求的格式与内容打包提交。打包文件名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r>
              <a:rPr lang="zh-CN" altLang="en-US" dirty="0"/>
              <a:t>实验后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周内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0000FF"/>
                </a:solidFill>
              </a:rPr>
              <a:t>程序</a:t>
            </a:r>
            <a:r>
              <a:rPr lang="zh-CN" altLang="en-US" dirty="0"/>
              <a:t>提交到华为泰山服务器个人的</a:t>
            </a:r>
            <a:r>
              <a:rPr lang="en-US" altLang="zh-CN" dirty="0">
                <a:solidFill>
                  <a:srgbClr val="0000FF"/>
                </a:solidFill>
              </a:rPr>
              <a:t>lab1</a:t>
            </a:r>
            <a:r>
              <a:rPr lang="zh-CN" altLang="en-US" dirty="0"/>
              <a:t>目录下。打包文件提交给班级课代表，并一起提交给班级助教。如授课教师有特殊说明请按教师要求提交。</a:t>
            </a:r>
            <a:endParaRPr lang="en-US" altLang="zh-CN" dirty="0"/>
          </a:p>
          <a:p>
            <a:r>
              <a:rPr lang="zh-CN" altLang="en-US" dirty="0"/>
              <a:t>如有提交问题，请</a:t>
            </a:r>
            <a:r>
              <a:rPr lang="en-US" altLang="zh-CN" dirty="0"/>
              <a:t>QQ</a:t>
            </a:r>
            <a:r>
              <a:rPr lang="zh-CN" altLang="en-US" dirty="0"/>
              <a:t>离线模式发送给班级的助教。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C </a:t>
            </a:r>
            <a:r>
              <a:rPr lang="zh-CN" altLang="en-US" dirty="0">
                <a:solidFill>
                  <a:srgbClr val="0000FF"/>
                </a:solidFill>
              </a:rPr>
              <a:t>程序应确保在个人电脑和泰山服务器上都能正确跑通。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实验报告：</a:t>
            </a:r>
            <a:r>
              <a:rPr lang="en-US" altLang="zh-CN" b="1" dirty="0">
                <a:solidFill>
                  <a:srgbClr val="0000FF"/>
                </a:solidFill>
              </a:rPr>
              <a:t>80</a:t>
            </a:r>
            <a:r>
              <a:rPr lang="zh-CN" altLang="en-US" b="1" dirty="0">
                <a:solidFill>
                  <a:srgbClr val="0000FF"/>
                </a:solidFill>
              </a:rPr>
              <a:t>分。具体参见实验报告各环节的分值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语言的编程调试，掌握程序的生成步骤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</a:t>
            </a:r>
            <a:r>
              <a:rPr lang="en-US" altLang="zh-CN" dirty="0"/>
              <a:t>PPT</a:t>
            </a:r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初步使用计算机管理、设备管理器、磁盘管理器、任务管理器、资源监视器、性能监视器、系统信息、系统配置、组件服务查看计算机的软硬件信息。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Windows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下分别编写 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，显示“</a:t>
            </a:r>
            <a:r>
              <a:rPr lang="en-US" altLang="zh-CN" dirty="0">
                <a:solidFill>
                  <a:srgbClr val="0070C0"/>
                </a:solidFill>
              </a:rPr>
              <a:t>Hello 1200300101-</a:t>
            </a:r>
            <a:r>
              <a:rPr lang="zh-CN" altLang="en-US" dirty="0">
                <a:solidFill>
                  <a:srgbClr val="0070C0"/>
                </a:solidFill>
              </a:rPr>
              <a:t>学霸”（可换成学生自己信息）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试着编写 </a:t>
            </a:r>
            <a:r>
              <a:rPr lang="en-US" altLang="zh-CN" dirty="0" err="1">
                <a:solidFill>
                  <a:srgbClr val="C00000"/>
                </a:solidFill>
              </a:rPr>
              <a:t>showbyte.c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显示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r>
              <a:rPr lang="zh-CN" altLang="en-US" dirty="0">
                <a:solidFill>
                  <a:srgbClr val="C00000"/>
                </a:solidFill>
              </a:rPr>
              <a:t>的内容：如书</a:t>
            </a:r>
            <a:r>
              <a:rPr lang="en-US" altLang="zh-CN" dirty="0">
                <a:solidFill>
                  <a:srgbClr val="C00000"/>
                </a:solidFill>
              </a:rPr>
              <a:t>P2</a:t>
            </a:r>
            <a:r>
              <a:rPr lang="zh-CN" altLang="en-US" dirty="0">
                <a:solidFill>
                  <a:srgbClr val="C00000"/>
                </a:solidFill>
              </a:rPr>
              <a:t>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每行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进制形式。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试着编写</a:t>
            </a:r>
            <a:r>
              <a:rPr lang="en-US" altLang="zh-CN" dirty="0" err="1">
                <a:solidFill>
                  <a:srgbClr val="0000FF"/>
                </a:solidFill>
              </a:rPr>
              <a:t>sizeof.c</a:t>
            </a:r>
            <a:r>
              <a:rPr lang="zh-CN" altLang="en-US" dirty="0">
                <a:solidFill>
                  <a:srgbClr val="0000FF"/>
                </a:solidFill>
              </a:rPr>
              <a:t>打印输出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语言每一个数据类型（含指针）占用空间，并在</a:t>
            </a:r>
            <a:r>
              <a:rPr lang="en-US" altLang="zh-CN" dirty="0">
                <a:solidFill>
                  <a:srgbClr val="0000FF"/>
                </a:solidFill>
              </a:rPr>
              <a:t>Windows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32/64</a:t>
            </a:r>
            <a:r>
              <a:rPr lang="zh-CN" altLang="en-US" dirty="0">
                <a:solidFill>
                  <a:srgbClr val="0000FF"/>
                </a:solidFill>
              </a:rPr>
              <a:t>模式分别运行，并比较运行结果。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实验环境建立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Visual Studio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下使用</a:t>
            </a:r>
            <a:r>
              <a:rPr lang="en-US" altLang="zh-CN" dirty="0" err="1"/>
              <a:t>CodeBlocks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下计算机系统漫游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查看内置命令。类似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96000"/>
          </a:xfrm>
        </p:spPr>
        <p:txBody>
          <a:bodyPr/>
          <a:lstStyle/>
          <a:p>
            <a:pPr lvl="1"/>
            <a:r>
              <a:rPr lang="zh-CN" altLang="en-US" dirty="0"/>
              <a:t>专业工具的使用</a:t>
            </a:r>
            <a:r>
              <a:rPr lang="en-US" altLang="zh-CN" dirty="0"/>
              <a:t>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r>
              <a:rPr lang="zh-CN" altLang="en-US" dirty="0"/>
              <a:t>、腾讯管家硬件测试、鲁大师 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文件管理器：看用户目录、根目录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华为泰山服务器的漫游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</a:t>
            </a:r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</a:t>
            </a:r>
            <a:r>
              <a:rPr lang="en-US" altLang="zh-CN" dirty="0">
                <a:solidFill>
                  <a:srgbClr val="0000FF"/>
                </a:solidFill>
              </a:rPr>
              <a:t>22210</a:t>
            </a:r>
            <a:r>
              <a:rPr lang="en-US" altLang="zh-CN" dirty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&gt;@ddns.hitsplab1.xyz       </a:t>
            </a:r>
            <a:r>
              <a:rPr lang="en-US" altLang="zh-CN" dirty="0" err="1"/>
              <a:t>stu</a:t>
            </a:r>
            <a:r>
              <a:rPr lang="en-US" altLang="zh-CN" dirty="0"/>
              <a:t>_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等，在此目录下进行操作与提交。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28600"/>
            <a:ext cx="9067800" cy="6400800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dirty="0"/>
              <a:t> 22210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@ddns.hitsplab1.xyz:/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dirty="0"/>
              <a:t>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@ddns.hitsplab1.xyz:/</a:t>
            </a:r>
            <a:r>
              <a:rPr lang="zh-CN" altLang="en-US" dirty="0"/>
              <a:t>文件目录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看汉字编码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hello.c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</a:t>
            </a:r>
            <a:r>
              <a:rPr lang="en-US" altLang="zh-CN" b="1" err="1"/>
              <a:t>hexdump</a:t>
            </a:r>
            <a:r>
              <a:rPr lang="en-US" altLang="zh-CN" b="1"/>
              <a:t> -C  </a:t>
            </a:r>
            <a:r>
              <a:rPr lang="en-US" altLang="zh-CN" b="1" dirty="0" err="1"/>
              <a:t>hello.c</a:t>
            </a:r>
            <a:r>
              <a:rPr lang="en-US" altLang="zh-CN" b="1" dirty="0"/>
              <a:t>          ===&gt;</a:t>
            </a:r>
            <a:r>
              <a:rPr lang="zh-CN" altLang="en-US" b="1" dirty="0"/>
              <a:t>类似</a:t>
            </a:r>
            <a:r>
              <a:rPr lang="en-US" altLang="zh-CN" b="1" dirty="0" err="1"/>
              <a:t>Winhex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zh-CN" altLang="en-US" dirty="0"/>
              <a:t>，并对比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验证可执行程序的生成步骤（命令行式）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err="1"/>
              <a:t>gcc</a:t>
            </a:r>
            <a:r>
              <a:rPr lang="en-US" altLang="zh-CN"/>
              <a:t> -E </a:t>
            </a:r>
            <a:r>
              <a:rPr lang="en-US" altLang="zh-CN" dirty="0" err="1"/>
              <a:t>hello.</a:t>
            </a:r>
            <a:r>
              <a:rPr lang="en-US" altLang="zh-CN" err="1"/>
              <a:t>c</a:t>
            </a:r>
            <a:r>
              <a:rPr lang="en-US" altLang="zh-CN"/>
              <a:t> -o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</a:t>
            </a:r>
            <a:r>
              <a:rPr lang="en-US" altLang="zh-CN" err="1"/>
              <a:t>i</a:t>
            </a:r>
            <a:r>
              <a:rPr lang="en-US" altLang="zh-CN"/>
              <a:t> -o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err="1"/>
              <a:t>gcc</a:t>
            </a:r>
            <a:r>
              <a:rPr lang="en-US" altLang="zh-CN"/>
              <a:t> -S  </a:t>
            </a:r>
            <a:r>
              <a:rPr lang="en-US" altLang="zh-CN" dirty="0" err="1"/>
              <a:t>hello.</a:t>
            </a:r>
            <a:r>
              <a:rPr lang="en-US" altLang="zh-CN" err="1"/>
              <a:t>c</a:t>
            </a:r>
            <a:r>
              <a:rPr lang="en-US" altLang="zh-CN"/>
              <a:t> -o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/x86_64-linux-gnu/9/cc1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</a:t>
            </a:r>
            <a:r>
              <a:rPr lang="en-US" altLang="zh-CN" err="1"/>
              <a:t>s</a:t>
            </a:r>
            <a:r>
              <a:rPr lang="en-US" altLang="zh-CN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err="1"/>
              <a:t>gcc</a:t>
            </a:r>
            <a:r>
              <a:rPr lang="en-US" altLang="zh-CN"/>
              <a:t> -c </a:t>
            </a:r>
            <a:r>
              <a:rPr lang="en-US" altLang="zh-CN" dirty="0" err="1"/>
              <a:t>hello.</a:t>
            </a:r>
            <a:r>
              <a:rPr lang="en-US" altLang="zh-CN" err="1"/>
              <a:t>s</a:t>
            </a:r>
            <a:r>
              <a:rPr lang="en-US" altLang="zh-CN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</a:t>
            </a:r>
            <a:r>
              <a:rPr lang="en-US" altLang="zh-CN" err="1"/>
              <a:t>o</a:t>
            </a:r>
            <a:r>
              <a:rPr lang="en-US" altLang="zh-CN"/>
              <a:t> -o </a:t>
            </a:r>
            <a:r>
              <a:rPr lang="en-US" altLang="zh-CN" dirty="0" err="1"/>
              <a:t>hello.out</a:t>
            </a:r>
            <a:r>
              <a:rPr lang="en-US" altLang="zh-CN" dirty="0"/>
              <a:t>   </a:t>
            </a:r>
            <a:r>
              <a:rPr lang="zh-CN" altLang="en-US" dirty="0"/>
              <a:t>看下一页</a:t>
            </a:r>
            <a:r>
              <a:rPr lang="en-US" altLang="zh-CN" dirty="0"/>
              <a:t>PPT</a:t>
            </a:r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 or 8 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-v hello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2004</Words>
  <Application>Microsoft Office PowerPoint</Application>
  <PresentationFormat>全屏显示(4:3)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Arial Unicode MS</vt:lpstr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PowerPoint 演示文稿</vt:lpstr>
      <vt:lpstr>10.程序运行分析（2）浮点数的坑</vt:lpstr>
      <vt:lpstr>10.程序运行分析（3） 程序的优化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324</cp:revision>
  <cp:lastPrinted>2012-09-05T04:08:00Z</cp:lastPrinted>
  <dcterms:created xsi:type="dcterms:W3CDTF">2012-09-06T15:16:00Z</dcterms:created>
  <dcterms:modified xsi:type="dcterms:W3CDTF">2023-02-28T06:42:33Z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