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300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77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89" r:id="rId44"/>
    <p:sldId id="298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 smtClean="0"/>
              <a:t>各公用组件之使用说明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【</a:t>
            </a:r>
            <a:r>
              <a:rPr lang="zh-CN" altLang="en-US" sz="4000" dirty="0" smtClean="0"/>
              <a:t>数据查询组件</a:t>
            </a:r>
            <a:r>
              <a:rPr lang="en-US" altLang="zh-CN" sz="4000" dirty="0" smtClean="0"/>
              <a:t>】【</a:t>
            </a:r>
            <a:r>
              <a:rPr lang="en-US" altLang="zh-CN" sz="4000" dirty="0" err="1" smtClean="0"/>
              <a:t>sql</a:t>
            </a:r>
            <a:r>
              <a:rPr lang="zh-CN" altLang="en-US" sz="4000" dirty="0" smtClean="0"/>
              <a:t>解释器</a:t>
            </a:r>
            <a:r>
              <a:rPr lang="en-US" altLang="zh-CN" sz="4000" dirty="0" smtClean="0"/>
              <a:t>】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2020-11-26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7622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技术架构升级示意图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07224" y="2292438"/>
            <a:ext cx="1996226" cy="57316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EasyUI</a:t>
            </a:r>
            <a:endParaRPr lang="zh-CN" altLang="en-US" sz="1600" dirty="0"/>
          </a:p>
        </p:txBody>
      </p:sp>
      <p:sp>
        <p:nvSpPr>
          <p:cNvPr id="5" name="圆角矩形 4"/>
          <p:cNvSpPr/>
          <p:nvPr/>
        </p:nvSpPr>
        <p:spPr>
          <a:xfrm>
            <a:off x="4141779" y="2292438"/>
            <a:ext cx="1640835" cy="57316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SpringMVC</a:t>
            </a:r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5877466" y="2292438"/>
            <a:ext cx="1656675" cy="57316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MyBatis</a:t>
            </a:r>
            <a:endParaRPr lang="zh-CN" altLang="en-US" sz="1600" dirty="0"/>
          </a:p>
        </p:txBody>
      </p:sp>
      <p:sp>
        <p:nvSpPr>
          <p:cNvPr id="8" name="圆柱形 7"/>
          <p:cNvSpPr/>
          <p:nvPr/>
        </p:nvSpPr>
        <p:spPr>
          <a:xfrm>
            <a:off x="9491730" y="2292438"/>
            <a:ext cx="1906073" cy="573164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MySQL</a:t>
            </a:r>
            <a:endParaRPr lang="zh-CN" altLang="en-US" sz="1600" dirty="0"/>
          </a:p>
        </p:txBody>
      </p:sp>
      <p:sp>
        <p:nvSpPr>
          <p:cNvPr id="9" name="下箭头 8"/>
          <p:cNvSpPr/>
          <p:nvPr/>
        </p:nvSpPr>
        <p:spPr>
          <a:xfrm>
            <a:off x="5460642" y="3142558"/>
            <a:ext cx="643943" cy="334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11" name="肘形连接符 10"/>
          <p:cNvCxnSpPr>
            <a:stCxn id="4" idx="3"/>
            <a:endCxn id="5" idx="1"/>
          </p:cNvCxnSpPr>
          <p:nvPr/>
        </p:nvCxnSpPr>
        <p:spPr>
          <a:xfrm>
            <a:off x="2803450" y="2579020"/>
            <a:ext cx="133832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6" idx="3"/>
            <a:endCxn id="8" idx="2"/>
          </p:cNvCxnSpPr>
          <p:nvPr/>
        </p:nvCxnSpPr>
        <p:spPr>
          <a:xfrm>
            <a:off x="7534141" y="2579020"/>
            <a:ext cx="195758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807224" y="3702751"/>
            <a:ext cx="1996226" cy="70179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EasyUI</a:t>
            </a:r>
            <a:endParaRPr lang="zh-CN" altLang="en-US" sz="1600" dirty="0"/>
          </a:p>
        </p:txBody>
      </p:sp>
      <p:sp>
        <p:nvSpPr>
          <p:cNvPr id="15" name="圆角矩形 14"/>
          <p:cNvSpPr/>
          <p:nvPr/>
        </p:nvSpPr>
        <p:spPr>
          <a:xfrm>
            <a:off x="4141779" y="3702751"/>
            <a:ext cx="1640835" cy="70179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SpringMVC</a:t>
            </a:r>
            <a:endParaRPr lang="zh-CN" altLang="en-US" sz="1600" dirty="0"/>
          </a:p>
        </p:txBody>
      </p:sp>
      <p:sp>
        <p:nvSpPr>
          <p:cNvPr id="16" name="圆角矩形 15"/>
          <p:cNvSpPr/>
          <p:nvPr/>
        </p:nvSpPr>
        <p:spPr>
          <a:xfrm>
            <a:off x="5877466" y="3702751"/>
            <a:ext cx="1656675" cy="70179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Common-query</a:t>
            </a:r>
          </a:p>
          <a:p>
            <a:pPr algn="ctr"/>
            <a:r>
              <a:rPr lang="zh-CN" altLang="en-US" sz="1600" dirty="0" smtClean="0"/>
              <a:t>数据查询组件</a:t>
            </a:r>
            <a:endParaRPr lang="zh-CN" altLang="en-US" sz="1600" dirty="0"/>
          </a:p>
        </p:txBody>
      </p:sp>
      <p:sp>
        <p:nvSpPr>
          <p:cNvPr id="17" name="圆柱形 16"/>
          <p:cNvSpPr/>
          <p:nvPr/>
        </p:nvSpPr>
        <p:spPr>
          <a:xfrm>
            <a:off x="9491730" y="3702751"/>
            <a:ext cx="1906073" cy="539251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MySQL</a:t>
            </a:r>
            <a:endParaRPr lang="zh-CN" altLang="en-US" sz="1600" dirty="0"/>
          </a:p>
        </p:txBody>
      </p:sp>
      <p:cxnSp>
        <p:nvCxnSpPr>
          <p:cNvPr id="18" name="肘形连接符 17"/>
          <p:cNvCxnSpPr>
            <a:stCxn id="14" idx="3"/>
            <a:endCxn id="15" idx="1"/>
          </p:cNvCxnSpPr>
          <p:nvPr/>
        </p:nvCxnSpPr>
        <p:spPr>
          <a:xfrm>
            <a:off x="2803450" y="4053646"/>
            <a:ext cx="133832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6" idx="3"/>
            <a:endCxn id="17" idx="2"/>
          </p:cNvCxnSpPr>
          <p:nvPr/>
        </p:nvCxnSpPr>
        <p:spPr>
          <a:xfrm flipV="1">
            <a:off x="7534141" y="3972377"/>
            <a:ext cx="1957589" cy="81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下箭头 19"/>
          <p:cNvSpPr/>
          <p:nvPr/>
        </p:nvSpPr>
        <p:spPr>
          <a:xfrm>
            <a:off x="5460642" y="4894084"/>
            <a:ext cx="643943" cy="334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1" name="圆角矩形 20"/>
          <p:cNvSpPr/>
          <p:nvPr/>
        </p:nvSpPr>
        <p:spPr>
          <a:xfrm>
            <a:off x="807224" y="5402748"/>
            <a:ext cx="1996226" cy="78561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EasyUI</a:t>
            </a:r>
            <a:endParaRPr lang="zh-CN" altLang="en-US" sz="1600" dirty="0"/>
          </a:p>
        </p:txBody>
      </p:sp>
      <p:sp>
        <p:nvSpPr>
          <p:cNvPr id="22" name="圆角矩形 21"/>
          <p:cNvSpPr/>
          <p:nvPr/>
        </p:nvSpPr>
        <p:spPr>
          <a:xfrm>
            <a:off x="4141779" y="5402748"/>
            <a:ext cx="1318863" cy="78561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SpringMVC</a:t>
            </a:r>
            <a:endParaRPr lang="zh-CN" altLang="en-US" sz="1600" dirty="0"/>
          </a:p>
        </p:txBody>
      </p:sp>
      <p:sp>
        <p:nvSpPr>
          <p:cNvPr id="23" name="圆角矩形 22"/>
          <p:cNvSpPr/>
          <p:nvPr/>
        </p:nvSpPr>
        <p:spPr>
          <a:xfrm>
            <a:off x="5877465" y="5135466"/>
            <a:ext cx="1656675" cy="58301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Common-query</a:t>
            </a:r>
          </a:p>
          <a:p>
            <a:pPr algn="ctr"/>
            <a:r>
              <a:rPr lang="zh-CN" altLang="en-US" sz="1400" dirty="0" smtClean="0"/>
              <a:t>数据查询组件</a:t>
            </a:r>
            <a:endParaRPr lang="zh-CN" altLang="en-US" sz="1400" dirty="0"/>
          </a:p>
        </p:txBody>
      </p:sp>
      <p:sp>
        <p:nvSpPr>
          <p:cNvPr id="24" name="圆柱形 23"/>
          <p:cNvSpPr/>
          <p:nvPr/>
        </p:nvSpPr>
        <p:spPr>
          <a:xfrm>
            <a:off x="9491729" y="5311388"/>
            <a:ext cx="1906073" cy="500020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MySQL</a:t>
            </a:r>
            <a:endParaRPr lang="zh-CN" altLang="en-US" sz="1600" dirty="0"/>
          </a:p>
        </p:txBody>
      </p:sp>
      <p:cxnSp>
        <p:nvCxnSpPr>
          <p:cNvPr id="25" name="肘形连接符 24"/>
          <p:cNvCxnSpPr>
            <a:stCxn id="21" idx="3"/>
            <a:endCxn id="22" idx="1"/>
          </p:cNvCxnSpPr>
          <p:nvPr/>
        </p:nvCxnSpPr>
        <p:spPr>
          <a:xfrm>
            <a:off x="2803450" y="5795554"/>
            <a:ext cx="133832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5877464" y="6094893"/>
            <a:ext cx="1656675" cy="55071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Common-set</a:t>
            </a:r>
          </a:p>
          <a:p>
            <a:pPr algn="ctr"/>
            <a:r>
              <a:rPr lang="en-US" altLang="zh-CN" sz="1400" dirty="0" err="1" smtClean="0"/>
              <a:t>Sql</a:t>
            </a:r>
            <a:r>
              <a:rPr lang="zh-CN" altLang="en-US" sz="1400" dirty="0" smtClean="0"/>
              <a:t>解释器组件</a:t>
            </a:r>
            <a:endParaRPr lang="zh-CN" altLang="en-US" sz="1400" dirty="0"/>
          </a:p>
        </p:txBody>
      </p:sp>
      <p:cxnSp>
        <p:nvCxnSpPr>
          <p:cNvPr id="10" name="直接箭头连接符 9"/>
          <p:cNvCxnSpPr>
            <a:stCxn id="22" idx="3"/>
            <a:endCxn id="23" idx="1"/>
          </p:cNvCxnSpPr>
          <p:nvPr/>
        </p:nvCxnSpPr>
        <p:spPr>
          <a:xfrm flipV="1">
            <a:off x="5460642" y="5426972"/>
            <a:ext cx="416823" cy="368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2" idx="3"/>
            <a:endCxn id="33" idx="1"/>
          </p:cNvCxnSpPr>
          <p:nvPr/>
        </p:nvCxnSpPr>
        <p:spPr>
          <a:xfrm>
            <a:off x="5460642" y="5795554"/>
            <a:ext cx="416822" cy="57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3" idx="2"/>
            <a:endCxn id="33" idx="0"/>
          </p:cNvCxnSpPr>
          <p:nvPr/>
        </p:nvCxnSpPr>
        <p:spPr>
          <a:xfrm flipH="1">
            <a:off x="6705802" y="5718477"/>
            <a:ext cx="1" cy="376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柱形 44"/>
          <p:cNvSpPr/>
          <p:nvPr/>
        </p:nvSpPr>
        <p:spPr>
          <a:xfrm>
            <a:off x="9491728" y="5981142"/>
            <a:ext cx="1906073" cy="500020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solr</a:t>
            </a:r>
            <a:endParaRPr lang="zh-CN" altLang="en-US" sz="1600" dirty="0"/>
          </a:p>
        </p:txBody>
      </p:sp>
      <p:sp>
        <p:nvSpPr>
          <p:cNvPr id="46" name="圆柱形 45"/>
          <p:cNvSpPr/>
          <p:nvPr/>
        </p:nvSpPr>
        <p:spPr>
          <a:xfrm>
            <a:off x="9491727" y="4357586"/>
            <a:ext cx="1906073" cy="500020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solr</a:t>
            </a:r>
            <a:endParaRPr lang="zh-CN" altLang="en-US" sz="1600" dirty="0"/>
          </a:p>
        </p:txBody>
      </p:sp>
      <p:cxnSp>
        <p:nvCxnSpPr>
          <p:cNvPr id="49" name="直接箭头连接符 48"/>
          <p:cNvCxnSpPr>
            <a:stCxn id="16" idx="3"/>
            <a:endCxn id="46" idx="2"/>
          </p:cNvCxnSpPr>
          <p:nvPr/>
        </p:nvCxnSpPr>
        <p:spPr>
          <a:xfrm>
            <a:off x="7534141" y="4053646"/>
            <a:ext cx="1957586" cy="55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3" idx="3"/>
            <a:endCxn id="24" idx="2"/>
          </p:cNvCxnSpPr>
          <p:nvPr/>
        </p:nvCxnSpPr>
        <p:spPr>
          <a:xfrm>
            <a:off x="7534140" y="5426972"/>
            <a:ext cx="1957589" cy="13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3" idx="3"/>
            <a:endCxn id="45" idx="2"/>
          </p:cNvCxnSpPr>
          <p:nvPr/>
        </p:nvCxnSpPr>
        <p:spPr>
          <a:xfrm>
            <a:off x="7534140" y="5426972"/>
            <a:ext cx="1957588" cy="80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3" idx="3"/>
            <a:endCxn id="24" idx="2"/>
          </p:cNvCxnSpPr>
          <p:nvPr/>
        </p:nvCxnSpPr>
        <p:spPr>
          <a:xfrm flipV="1">
            <a:off x="7534139" y="5561398"/>
            <a:ext cx="1957590" cy="80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3" idx="3"/>
            <a:endCxn id="45" idx="2"/>
          </p:cNvCxnSpPr>
          <p:nvPr/>
        </p:nvCxnSpPr>
        <p:spPr>
          <a:xfrm flipV="1">
            <a:off x="7534139" y="6231152"/>
            <a:ext cx="1957589" cy="13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751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r>
              <a:rPr lang="en-US" altLang="zh-CN" dirty="0" smtClean="0"/>
              <a:t>-【</a:t>
            </a:r>
            <a:r>
              <a:rPr lang="zh-CN" altLang="en-US" dirty="0" smtClean="0"/>
              <a:t>数据查询组件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数据查询组件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数据权限组件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6624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数据查询组件</a:t>
            </a:r>
            <a:r>
              <a:rPr lang="en-US" altLang="zh-CN" dirty="0" smtClean="0"/>
              <a:t>V1.0】</a:t>
            </a:r>
            <a:r>
              <a:rPr lang="zh-CN" altLang="en-US" dirty="0" smtClean="0"/>
              <a:t>前端数据访问流程</a:t>
            </a:r>
            <a:endParaRPr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2415715" y="2973408"/>
            <a:ext cx="576181" cy="614968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3564377" y="2884866"/>
            <a:ext cx="1484141" cy="792051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prstClr val="white"/>
                </a:solidFill>
              </a:rPr>
              <a:t>前端系统</a:t>
            </a:r>
            <a:endParaRPr lang="en-US" altLang="zh-CN" sz="1400" dirty="0" smtClean="0">
              <a:solidFill>
                <a:prstClr val="white"/>
              </a:solidFill>
            </a:endParaRPr>
          </a:p>
          <a:p>
            <a:pPr algn="ctr"/>
            <a:r>
              <a:rPr lang="zh-CN" altLang="en-US" sz="1400" dirty="0" smtClean="0">
                <a:solidFill>
                  <a:prstClr val="white"/>
                </a:solidFill>
              </a:rPr>
              <a:t>（</a:t>
            </a:r>
            <a:r>
              <a:rPr lang="en-US" altLang="zh-CN" sz="1400" dirty="0" smtClean="0">
                <a:solidFill>
                  <a:prstClr val="white"/>
                </a:solidFill>
              </a:rPr>
              <a:t>Vue.js / JQuery</a:t>
            </a:r>
            <a:r>
              <a:rPr lang="zh-CN" altLang="en-US" sz="1400" dirty="0" smtClean="0">
                <a:solidFill>
                  <a:prstClr val="white"/>
                </a:solidFill>
              </a:rPr>
              <a:t>）</a:t>
            </a:r>
            <a:endParaRPr lang="zh-CN" altLang="en-US" sz="1400" dirty="0">
              <a:solidFill>
                <a:prstClr val="white"/>
              </a:solidFill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5790275" y="2884867"/>
            <a:ext cx="1254469" cy="792050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prstClr val="white"/>
                </a:solidFill>
              </a:rPr>
              <a:t>数据查询组件</a:t>
            </a:r>
            <a:endParaRPr lang="zh-CN" altLang="en-US" sz="1400" dirty="0">
              <a:solidFill>
                <a:prstClr val="white"/>
              </a:solidFill>
            </a:endParaRPr>
          </a:p>
        </p:txBody>
      </p:sp>
      <p:sp>
        <p:nvSpPr>
          <p:cNvPr id="8" name="流程图: 磁盘 7"/>
          <p:cNvSpPr/>
          <p:nvPr/>
        </p:nvSpPr>
        <p:spPr>
          <a:xfrm>
            <a:off x="8193406" y="3345285"/>
            <a:ext cx="953037" cy="734096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prstClr val="white"/>
                </a:solidFill>
              </a:rPr>
              <a:t>Hive</a:t>
            </a:r>
            <a:endParaRPr lang="zh-CN" altLang="en-US" sz="1400" dirty="0">
              <a:solidFill>
                <a:prstClr val="white"/>
              </a:solidFill>
            </a:endParaRPr>
          </a:p>
        </p:txBody>
      </p:sp>
      <p:sp>
        <p:nvSpPr>
          <p:cNvPr id="9" name="流程图: 磁盘 8"/>
          <p:cNvSpPr/>
          <p:nvPr/>
        </p:nvSpPr>
        <p:spPr>
          <a:xfrm>
            <a:off x="8193406" y="2348784"/>
            <a:ext cx="953037" cy="734096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prstClr val="white"/>
                </a:solidFill>
              </a:rPr>
              <a:t>MySQL</a:t>
            </a:r>
            <a:endParaRPr lang="zh-CN" altLang="en-US" sz="1400" dirty="0">
              <a:solidFill>
                <a:prstClr val="white"/>
              </a:solidFill>
            </a:endParaRPr>
          </a:p>
        </p:txBody>
      </p:sp>
      <p:cxnSp>
        <p:nvCxnSpPr>
          <p:cNvPr id="11" name="直接箭头连接符 10"/>
          <p:cNvCxnSpPr>
            <a:stCxn id="4" idx="6"/>
            <a:endCxn id="5" idx="1"/>
          </p:cNvCxnSpPr>
          <p:nvPr/>
        </p:nvCxnSpPr>
        <p:spPr>
          <a:xfrm>
            <a:off x="2991896" y="3280892"/>
            <a:ext cx="572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6" idx="1"/>
          </p:cNvCxnSpPr>
          <p:nvPr/>
        </p:nvCxnSpPr>
        <p:spPr>
          <a:xfrm>
            <a:off x="5048518" y="3280892"/>
            <a:ext cx="741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3"/>
            <a:endCxn id="9" idx="2"/>
          </p:cNvCxnSpPr>
          <p:nvPr/>
        </p:nvCxnSpPr>
        <p:spPr>
          <a:xfrm flipV="1">
            <a:off x="7044744" y="2715832"/>
            <a:ext cx="1148662" cy="56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  <a:endCxn id="8" idx="2"/>
          </p:cNvCxnSpPr>
          <p:nvPr/>
        </p:nvCxnSpPr>
        <p:spPr>
          <a:xfrm>
            <a:off x="7044744" y="3280892"/>
            <a:ext cx="1148662" cy="43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60622" y="4391815"/>
            <a:ext cx="81265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需求描述：采用</a:t>
            </a:r>
            <a:r>
              <a:rPr lang="en-US" altLang="zh-CN" dirty="0" smtClean="0">
                <a:solidFill>
                  <a:prstClr val="black"/>
                </a:solidFill>
              </a:rPr>
              <a:t>Vue.js/</a:t>
            </a:r>
            <a:r>
              <a:rPr lang="en-US" altLang="zh-CN" dirty="0" err="1" smtClean="0">
                <a:solidFill>
                  <a:prstClr val="black"/>
                </a:solidFill>
              </a:rPr>
              <a:t>Jquery</a:t>
            </a:r>
            <a:r>
              <a:rPr lang="zh-CN" altLang="en-US" dirty="0" smtClean="0">
                <a:solidFill>
                  <a:prstClr val="black"/>
                </a:solidFill>
              </a:rPr>
              <a:t>等前端工具开发</a:t>
            </a:r>
            <a:r>
              <a:rPr lang="en-US" altLang="zh-CN" dirty="0" smtClean="0">
                <a:solidFill>
                  <a:prstClr val="black"/>
                </a:solidFill>
              </a:rPr>
              <a:t>BI</a:t>
            </a:r>
            <a:r>
              <a:rPr lang="zh-CN" altLang="en-US" dirty="0" smtClean="0">
                <a:solidFill>
                  <a:prstClr val="black"/>
                </a:solidFill>
              </a:rPr>
              <a:t>报表时，需要访问后台数据存储来获取数据，需要设计统一标准的数据查询访问接口，供前端调用来获取数据存储端的数据。后台需要支持多数据源，支持</a:t>
            </a:r>
            <a:r>
              <a:rPr lang="en-US" altLang="zh-CN" dirty="0" smtClean="0">
                <a:solidFill>
                  <a:prstClr val="black"/>
                </a:solidFill>
              </a:rPr>
              <a:t>SQL</a:t>
            </a:r>
            <a:r>
              <a:rPr lang="zh-CN" altLang="en-US" dirty="0" smtClean="0">
                <a:solidFill>
                  <a:prstClr val="black"/>
                </a:solidFill>
              </a:rPr>
              <a:t>语句的编辑修改，支持指定参数的替换，支持增加特定的筛选条件。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zh-CN" altLang="en-US" dirty="0" smtClean="0">
                <a:solidFill>
                  <a:prstClr val="black"/>
                </a:solidFill>
              </a:rPr>
              <a:t>核心需求：支持灵活定义修改查询条件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zh-CN" altLang="en-US" dirty="0" smtClean="0">
                <a:solidFill>
                  <a:prstClr val="black"/>
                </a:solidFill>
              </a:rPr>
              <a:t>具体实现：通过在</a:t>
            </a:r>
            <a:r>
              <a:rPr lang="en-US" altLang="zh-CN" dirty="0" smtClean="0">
                <a:solidFill>
                  <a:prstClr val="black"/>
                </a:solidFill>
              </a:rPr>
              <a:t>SQL</a:t>
            </a:r>
            <a:r>
              <a:rPr lang="zh-CN" altLang="en-US" dirty="0" smtClean="0">
                <a:solidFill>
                  <a:prstClr val="black"/>
                </a:solidFill>
              </a:rPr>
              <a:t>语句中配置</a:t>
            </a:r>
            <a:r>
              <a:rPr lang="en-US" altLang="zh-CN" dirty="0" smtClean="0">
                <a:solidFill>
                  <a:prstClr val="black"/>
                </a:solidFill>
              </a:rPr>
              <a:t>CASE WHEN</a:t>
            </a:r>
            <a:r>
              <a:rPr lang="zh-CN" altLang="en-US" dirty="0" smtClean="0">
                <a:solidFill>
                  <a:prstClr val="black"/>
                </a:solidFill>
              </a:rPr>
              <a:t>来支持</a:t>
            </a:r>
            <a:r>
              <a:rPr lang="en-US" altLang="zh-CN" dirty="0" smtClean="0">
                <a:solidFill>
                  <a:prstClr val="black"/>
                </a:solidFill>
              </a:rPr>
              <a:t>SQL</a:t>
            </a:r>
            <a:r>
              <a:rPr lang="zh-CN" altLang="en-US" dirty="0" smtClean="0">
                <a:solidFill>
                  <a:prstClr val="black"/>
                </a:solidFill>
              </a:rPr>
              <a:t>多分支路径。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21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数据查询组件</a:t>
            </a:r>
            <a:r>
              <a:rPr lang="en-US" altLang="zh-CN" dirty="0" smtClean="0"/>
              <a:t>】</a:t>
            </a:r>
            <a:r>
              <a:rPr lang="zh-CN" altLang="en-US" dirty="0" smtClean="0"/>
              <a:t>设计思路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数据接口的设计思路是来自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，在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里面，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语句是以模板的形式存储在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文件中，其中用</a:t>
            </a:r>
            <a:r>
              <a:rPr lang="en-US" altLang="zh-CN" dirty="0" smtClean="0"/>
              <a:t>#if #</a:t>
            </a:r>
            <a:r>
              <a:rPr lang="en-US" altLang="zh-CN" dirty="0" err="1" smtClean="0"/>
              <a:t>endif</a:t>
            </a:r>
            <a:r>
              <a:rPr lang="zh-CN" altLang="en-US" dirty="0" smtClean="0"/>
              <a:t>来形成条件判断，实现动态的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语句，把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语句拼装的工作从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里面解放了出来；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文件存储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模板以后，在使用时实际上还是需要包装成一个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接口才能进行调用，随着业务的扩展，所需要的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代码也在不断扩张；</a:t>
            </a:r>
            <a:endParaRPr lang="en-US" altLang="zh-CN" dirty="0" smtClean="0"/>
          </a:p>
          <a:p>
            <a:r>
              <a:rPr lang="zh-CN" altLang="en-US" dirty="0" smtClean="0"/>
              <a:t>修改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文件以后必须停止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服务器重新启动，服务器需要频繁改动升级和启动，不利于后续维护</a:t>
            </a:r>
            <a:endParaRPr lang="en-US" altLang="zh-CN" dirty="0" smtClean="0"/>
          </a:p>
          <a:p>
            <a:r>
              <a:rPr lang="zh-CN" altLang="en-US" dirty="0" smtClean="0"/>
              <a:t>究竟那些任务调用了那些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语句，难以进行统一监控和管理（除非直接修改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源代码，难度较大）</a:t>
            </a:r>
            <a:endParaRPr lang="en-US" altLang="zh-CN" dirty="0" smtClean="0"/>
          </a:p>
          <a:p>
            <a:r>
              <a:rPr lang="zh-CN" altLang="en-US" dirty="0" smtClean="0"/>
              <a:t>主要设计思路：将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语句从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文件迁移到后台的数据库配置表中存储，不再额外包装为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接口，直接返回查询结果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03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数据查询组件</a:t>
            </a:r>
            <a:r>
              <a:rPr lang="en-US" altLang="zh-CN" dirty="0" smtClean="0"/>
              <a:t>】</a:t>
            </a:r>
            <a:br>
              <a:rPr lang="en-US" altLang="zh-CN" dirty="0" smtClean="0"/>
            </a:br>
            <a:r>
              <a:rPr lang="zh-CN" altLang="en-US" dirty="0" smtClean="0"/>
              <a:t>前端数据访问接口设计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查询表设计</a:t>
            </a:r>
            <a:r>
              <a:rPr lang="en-US" altLang="zh-CN" dirty="0" smtClean="0"/>
              <a:t>V1.0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5741115" y="2857559"/>
          <a:ext cx="5940023" cy="177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5351"/>
                <a:gridCol w="2858210"/>
                <a:gridCol w="1308636"/>
                <a:gridCol w="101782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查询序号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查询</a:t>
                      </a:r>
                      <a:r>
                        <a:rPr lang="en-US" altLang="zh-CN" sz="1400" dirty="0" smtClean="0"/>
                        <a:t>SQL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对应</a:t>
                      </a:r>
                      <a:r>
                        <a:rPr lang="en-US" altLang="zh-CN" sz="1400" dirty="0" err="1" smtClean="0"/>
                        <a:t>Datasource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备注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Select </a:t>
                      </a:r>
                      <a:r>
                        <a:rPr lang="en-US" altLang="zh-CN" sz="1400" dirty="0" err="1" smtClean="0"/>
                        <a:t>id,name</a:t>
                      </a:r>
                      <a:r>
                        <a:rPr lang="en-US" altLang="zh-CN" sz="1400" dirty="0" smtClean="0"/>
                        <a:t> from </a:t>
                      </a:r>
                      <a:r>
                        <a:rPr lang="en-US" altLang="zh-CN" sz="1400" dirty="0" err="1" smtClean="0"/>
                        <a:t>t_dept</a:t>
                      </a:r>
                      <a:r>
                        <a:rPr lang="en-US" altLang="zh-CN" sz="1400" dirty="0" smtClean="0"/>
                        <a:t> where id</a:t>
                      </a:r>
                      <a:r>
                        <a:rPr lang="en-US" altLang="zh-CN" sz="1400" smtClean="0"/>
                        <a:t>=$id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datasource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486536" y="2844679"/>
          <a:ext cx="4961227" cy="3479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39988"/>
                <a:gridCol w="1996226"/>
                <a:gridCol w="212501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输入参数名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参数说明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样例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qid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后台对应的查询序号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zh-CN" altLang="en-US" sz="1400" dirty="0" smtClean="0"/>
                        <a:t>必须）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qid:1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qargs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Json</a:t>
                      </a:r>
                      <a:r>
                        <a:rPr lang="zh-CN" altLang="en-US" sz="1400" dirty="0" smtClean="0"/>
                        <a:t>字符串，代表查询条件（必须）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qargs</a:t>
                      </a:r>
                      <a:r>
                        <a:rPr lang="en-US" altLang="zh-CN" sz="1400" dirty="0" smtClean="0"/>
                        <a:t>:{id:1}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qpage_start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分页开始页码（可选）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qpage_start:1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qpage_size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每页行数（可选）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qpage_size:100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sqlconfig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Sql</a:t>
                      </a:r>
                      <a:r>
                        <a:rPr lang="zh-CN" altLang="en-US" sz="1400" dirty="0" smtClean="0"/>
                        <a:t>配置表序号（可选）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Sqlconfig:1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15155" y="2421228"/>
            <a:ext cx="341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数据访问接口输入参数定义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16073" y="2421228"/>
            <a:ext cx="341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后台</a:t>
            </a:r>
            <a:r>
              <a:rPr lang="en-US" altLang="zh-CN" dirty="0" smtClean="0">
                <a:solidFill>
                  <a:prstClr val="black"/>
                </a:solidFill>
              </a:rPr>
              <a:t>SQL</a:t>
            </a:r>
            <a:r>
              <a:rPr lang="zh-CN" altLang="en-US" dirty="0" smtClean="0">
                <a:solidFill>
                  <a:prstClr val="black"/>
                </a:solidFill>
              </a:rPr>
              <a:t>定义</a:t>
            </a:r>
            <a:r>
              <a:rPr lang="zh-CN" altLang="en-US" dirty="0">
                <a:solidFill>
                  <a:prstClr val="black"/>
                </a:solidFill>
              </a:rPr>
              <a:t>表</a:t>
            </a:r>
          </a:p>
        </p:txBody>
      </p:sp>
      <p:sp>
        <p:nvSpPr>
          <p:cNvPr id="3" name="矩形标注 2"/>
          <p:cNvSpPr/>
          <p:nvPr/>
        </p:nvSpPr>
        <p:spPr>
          <a:xfrm>
            <a:off x="5741115" y="4893972"/>
            <a:ext cx="2205150" cy="1223493"/>
          </a:xfrm>
          <a:prstGeom prst="wedgeRectCallout">
            <a:avLst>
              <a:gd name="adj1" fmla="val -8568"/>
              <a:gd name="adj2" fmla="val -12802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prstClr val="white"/>
                </a:solidFill>
              </a:rPr>
              <a:t>输入参数示例：</a:t>
            </a:r>
            <a:endParaRPr lang="en-US" altLang="zh-CN" sz="1400" dirty="0" smtClean="0">
              <a:solidFill>
                <a:prstClr val="white"/>
              </a:solidFill>
            </a:endParaRPr>
          </a:p>
          <a:p>
            <a:r>
              <a:rPr lang="en-US" altLang="zh-CN" sz="1400" dirty="0" smtClean="0">
                <a:solidFill>
                  <a:prstClr val="white"/>
                </a:solidFill>
              </a:rPr>
              <a:t>{</a:t>
            </a:r>
          </a:p>
          <a:p>
            <a:r>
              <a:rPr lang="en-US" altLang="zh-CN" sz="1400" dirty="0">
                <a:solidFill>
                  <a:prstClr val="white"/>
                </a:solidFill>
              </a:rPr>
              <a:t>q</a:t>
            </a:r>
            <a:r>
              <a:rPr lang="en-US" altLang="zh-CN" sz="1400" dirty="0" smtClean="0">
                <a:solidFill>
                  <a:prstClr val="white"/>
                </a:solidFill>
              </a:rPr>
              <a:t>id:1,</a:t>
            </a:r>
          </a:p>
          <a:p>
            <a:r>
              <a:rPr lang="en-US" altLang="zh-CN" sz="1400" dirty="0" err="1" smtClean="0">
                <a:solidFill>
                  <a:prstClr val="white"/>
                </a:solidFill>
              </a:rPr>
              <a:t>qargs</a:t>
            </a:r>
            <a:r>
              <a:rPr lang="en-US" altLang="zh-CN" sz="1400" dirty="0" smtClean="0">
                <a:solidFill>
                  <a:prstClr val="white"/>
                </a:solidFill>
              </a:rPr>
              <a:t>:{id:100}</a:t>
            </a:r>
          </a:p>
          <a:p>
            <a:r>
              <a:rPr lang="en-US" altLang="zh-CN" sz="1400" dirty="0">
                <a:solidFill>
                  <a:prstClr val="white"/>
                </a:solidFill>
              </a:rPr>
              <a:t>}</a:t>
            </a:r>
            <a:endParaRPr lang="zh-CN" altLang="en-US" sz="1400" dirty="0">
              <a:solidFill>
                <a:prstClr val="white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8559442" y="4893971"/>
            <a:ext cx="2205150" cy="1223493"/>
          </a:xfrm>
          <a:prstGeom prst="wedgeRectCallout">
            <a:avLst>
              <a:gd name="adj1" fmla="val -60547"/>
              <a:gd name="adj2" fmla="val -130131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prstClr val="white"/>
                </a:solidFill>
              </a:rPr>
              <a:t>SQL</a:t>
            </a:r>
            <a:r>
              <a:rPr lang="zh-CN" altLang="en-US" sz="1400" dirty="0" smtClean="0">
                <a:solidFill>
                  <a:prstClr val="white"/>
                </a:solidFill>
              </a:rPr>
              <a:t>模板替换以后的</a:t>
            </a:r>
            <a:r>
              <a:rPr lang="en-US" altLang="zh-CN" sz="1400" dirty="0" smtClean="0">
                <a:solidFill>
                  <a:prstClr val="white"/>
                </a:solidFill>
              </a:rPr>
              <a:t>SQL</a:t>
            </a:r>
            <a:r>
              <a:rPr lang="zh-CN" altLang="en-US" sz="1400" dirty="0" smtClean="0">
                <a:solidFill>
                  <a:prstClr val="white"/>
                </a:solidFill>
              </a:rPr>
              <a:t>语句：</a:t>
            </a:r>
            <a:endParaRPr lang="en-US" altLang="zh-CN" sz="1400" dirty="0" smtClean="0">
              <a:solidFill>
                <a:prstClr val="white"/>
              </a:solidFill>
            </a:endParaRPr>
          </a:p>
          <a:p>
            <a:r>
              <a:rPr lang="en-US" altLang="zh-CN" sz="1400" dirty="0" smtClean="0">
                <a:solidFill>
                  <a:prstClr val="white"/>
                </a:solidFill>
              </a:rPr>
              <a:t>Select </a:t>
            </a:r>
            <a:r>
              <a:rPr lang="en-US" altLang="zh-CN" sz="1400" dirty="0" err="1" smtClean="0">
                <a:solidFill>
                  <a:prstClr val="white"/>
                </a:solidFill>
              </a:rPr>
              <a:t>id,name</a:t>
            </a:r>
            <a:r>
              <a:rPr lang="en-US" altLang="zh-CN" sz="1400" dirty="0" smtClean="0">
                <a:solidFill>
                  <a:prstClr val="white"/>
                </a:solidFill>
              </a:rPr>
              <a:t> from </a:t>
            </a:r>
            <a:r>
              <a:rPr lang="en-US" altLang="zh-CN" sz="1400" dirty="0" err="1" smtClean="0">
                <a:solidFill>
                  <a:prstClr val="white"/>
                </a:solidFill>
              </a:rPr>
              <a:t>t_dept</a:t>
            </a:r>
            <a:r>
              <a:rPr lang="en-US" altLang="zh-CN" sz="1400" dirty="0" smtClean="0">
                <a:solidFill>
                  <a:prstClr val="white"/>
                </a:solidFill>
              </a:rPr>
              <a:t> where id=100</a:t>
            </a:r>
            <a:endParaRPr lang="zh-CN" altLang="en-US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337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数据查询组件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实现逻辑</a:t>
            </a:r>
            <a:endParaRPr lang="zh-CN" altLang="en-US" dirty="0"/>
          </a:p>
        </p:txBody>
      </p:sp>
      <p:sp>
        <p:nvSpPr>
          <p:cNvPr id="4" name="流程图: 磁盘 3"/>
          <p:cNvSpPr/>
          <p:nvPr/>
        </p:nvSpPr>
        <p:spPr>
          <a:xfrm>
            <a:off x="7083380" y="2550016"/>
            <a:ext cx="1416676" cy="592428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SQL</a:t>
            </a:r>
            <a:r>
              <a:rPr lang="zh-CN" altLang="en-US" sz="1400" dirty="0" smtClean="0"/>
              <a:t>存储库</a:t>
            </a:r>
            <a:endParaRPr lang="zh-CN" altLang="en-US" sz="1400" dirty="0"/>
          </a:p>
        </p:txBody>
      </p:sp>
      <p:sp>
        <p:nvSpPr>
          <p:cNvPr id="5" name="流程图: 磁盘 4"/>
          <p:cNvSpPr/>
          <p:nvPr/>
        </p:nvSpPr>
        <p:spPr>
          <a:xfrm>
            <a:off x="9633397" y="2485623"/>
            <a:ext cx="1236372" cy="579549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数据存储库</a:t>
            </a:r>
            <a:endParaRPr lang="zh-CN" altLang="en-US" sz="1400" dirty="0"/>
          </a:p>
        </p:txBody>
      </p:sp>
      <p:cxnSp>
        <p:nvCxnSpPr>
          <p:cNvPr id="7" name="直接连接符 6"/>
          <p:cNvCxnSpPr>
            <a:stCxn id="4" idx="3"/>
          </p:cNvCxnSpPr>
          <p:nvPr/>
        </p:nvCxnSpPr>
        <p:spPr>
          <a:xfrm>
            <a:off x="7791718" y="3142444"/>
            <a:ext cx="0" cy="332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3"/>
          </p:cNvCxnSpPr>
          <p:nvPr/>
        </p:nvCxnSpPr>
        <p:spPr>
          <a:xfrm>
            <a:off x="10251583" y="3065172"/>
            <a:ext cx="0" cy="3464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266682" y="2331075"/>
            <a:ext cx="2627290" cy="5151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获取前端的查询参数</a:t>
            </a:r>
            <a:endParaRPr lang="zh-CN" altLang="en-US" sz="1400" dirty="0"/>
          </a:p>
        </p:txBody>
      </p:sp>
      <p:sp>
        <p:nvSpPr>
          <p:cNvPr id="11" name="圆角矩形 10"/>
          <p:cNvSpPr/>
          <p:nvPr/>
        </p:nvSpPr>
        <p:spPr>
          <a:xfrm>
            <a:off x="2266682" y="2923503"/>
            <a:ext cx="2627290" cy="5151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参数有效性检查</a:t>
            </a:r>
            <a:endParaRPr lang="zh-CN" altLang="en-US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2266682" y="3522102"/>
            <a:ext cx="2627290" cy="5151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根据</a:t>
            </a:r>
            <a:r>
              <a:rPr lang="en-US" altLang="zh-CN" sz="1400" dirty="0" err="1" smtClean="0"/>
              <a:t>qid</a:t>
            </a:r>
            <a:r>
              <a:rPr lang="zh-CN" altLang="en-US" sz="1400" dirty="0" smtClean="0"/>
              <a:t>检索</a:t>
            </a:r>
            <a:r>
              <a:rPr lang="en-US" altLang="zh-CN" sz="1400" dirty="0" smtClean="0"/>
              <a:t>SQL</a:t>
            </a:r>
            <a:r>
              <a:rPr lang="zh-CN" altLang="en-US" sz="1400" dirty="0" smtClean="0"/>
              <a:t>语句</a:t>
            </a:r>
            <a:endParaRPr lang="zh-CN" altLang="en-US" sz="1400" dirty="0"/>
          </a:p>
        </p:txBody>
      </p:sp>
      <p:cxnSp>
        <p:nvCxnSpPr>
          <p:cNvPr id="14" name="直接箭头连接符 13"/>
          <p:cNvCxnSpPr>
            <a:stCxn id="12" idx="3"/>
          </p:cNvCxnSpPr>
          <p:nvPr/>
        </p:nvCxnSpPr>
        <p:spPr>
          <a:xfrm>
            <a:off x="4893972" y="3779680"/>
            <a:ext cx="2897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2266682" y="4105006"/>
            <a:ext cx="2627290" cy="4700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替换查询条件</a:t>
            </a:r>
            <a:endParaRPr lang="zh-CN" altLang="en-US" sz="1400" dirty="0"/>
          </a:p>
        </p:txBody>
      </p:sp>
      <p:sp>
        <p:nvSpPr>
          <p:cNvPr id="16" name="圆角矩形 15"/>
          <p:cNvSpPr/>
          <p:nvPr/>
        </p:nvSpPr>
        <p:spPr>
          <a:xfrm>
            <a:off x="2266682" y="4642833"/>
            <a:ext cx="2627290" cy="4700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组合</a:t>
            </a:r>
            <a:r>
              <a:rPr lang="en-US" altLang="zh-CN" sz="1400" dirty="0" smtClean="0"/>
              <a:t>order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where</a:t>
            </a:r>
            <a:r>
              <a:rPr lang="zh-CN" altLang="en-US" sz="1400" dirty="0" smtClean="0"/>
              <a:t>条件，以及分页条件</a:t>
            </a:r>
            <a:endParaRPr lang="zh-CN" altLang="en-US" sz="1400" dirty="0"/>
          </a:p>
        </p:txBody>
      </p:sp>
      <p:sp>
        <p:nvSpPr>
          <p:cNvPr id="19" name="圆角矩形 18"/>
          <p:cNvSpPr/>
          <p:nvPr/>
        </p:nvSpPr>
        <p:spPr>
          <a:xfrm>
            <a:off x="2266682" y="5164220"/>
            <a:ext cx="2627290" cy="4700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数据源切换</a:t>
            </a:r>
            <a:endParaRPr lang="zh-CN" altLang="en-US" sz="1400" dirty="0"/>
          </a:p>
        </p:txBody>
      </p:sp>
      <p:sp>
        <p:nvSpPr>
          <p:cNvPr id="20" name="圆角矩形 19"/>
          <p:cNvSpPr/>
          <p:nvPr/>
        </p:nvSpPr>
        <p:spPr>
          <a:xfrm>
            <a:off x="2266682" y="5685607"/>
            <a:ext cx="2627290" cy="4700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执行</a:t>
            </a:r>
            <a:r>
              <a:rPr lang="en-US" altLang="zh-CN" sz="1400" dirty="0" smtClean="0"/>
              <a:t>SQL</a:t>
            </a:r>
            <a:r>
              <a:rPr lang="zh-CN" altLang="en-US" sz="1400" dirty="0" smtClean="0"/>
              <a:t>查询</a:t>
            </a:r>
            <a:endParaRPr lang="zh-CN" altLang="en-US" sz="1400" dirty="0"/>
          </a:p>
        </p:txBody>
      </p:sp>
      <p:sp>
        <p:nvSpPr>
          <p:cNvPr id="21" name="圆角矩形 20"/>
          <p:cNvSpPr/>
          <p:nvPr/>
        </p:nvSpPr>
        <p:spPr>
          <a:xfrm>
            <a:off x="2266682" y="6252216"/>
            <a:ext cx="2627290" cy="4700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返回查询结果</a:t>
            </a:r>
            <a:endParaRPr lang="zh-CN" altLang="en-US" sz="1400" dirty="0"/>
          </a:p>
        </p:txBody>
      </p:sp>
      <p:cxnSp>
        <p:nvCxnSpPr>
          <p:cNvPr id="23" name="直接箭头连接符 22"/>
          <p:cNvCxnSpPr>
            <a:stCxn id="20" idx="3"/>
          </p:cNvCxnSpPr>
          <p:nvPr/>
        </p:nvCxnSpPr>
        <p:spPr>
          <a:xfrm flipV="1">
            <a:off x="4893972" y="5859887"/>
            <a:ext cx="5357611" cy="60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标注 2"/>
          <p:cNvSpPr/>
          <p:nvPr/>
        </p:nvSpPr>
        <p:spPr>
          <a:xfrm>
            <a:off x="5460642" y="4349974"/>
            <a:ext cx="4172756" cy="814246"/>
          </a:xfrm>
          <a:prstGeom prst="wedgeRectCallout">
            <a:avLst>
              <a:gd name="adj1" fmla="val -61682"/>
              <a:gd name="adj2" fmla="val 69818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考虑到应用后端可能会访问到多个数据源，需要配置数据源为动态数据源，并在线程安全的情况下实现切换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数据源的名称配置在</a:t>
            </a:r>
            <a:r>
              <a:rPr lang="en-US" altLang="zh-CN" sz="1200" dirty="0" err="1" smtClean="0"/>
              <a:t>sql</a:t>
            </a:r>
            <a:r>
              <a:rPr lang="zh-CN" altLang="en-US" sz="1200" dirty="0" smtClean="0"/>
              <a:t>配置表中</a:t>
            </a:r>
            <a:endParaRPr lang="zh-CN" altLang="en-US" sz="1200" dirty="0"/>
          </a:p>
        </p:txBody>
      </p:sp>
      <p:sp>
        <p:nvSpPr>
          <p:cNvPr id="18" name="矩形标注 17"/>
          <p:cNvSpPr/>
          <p:nvPr/>
        </p:nvSpPr>
        <p:spPr>
          <a:xfrm>
            <a:off x="407980" y="3085868"/>
            <a:ext cx="1777287" cy="814246"/>
          </a:xfrm>
          <a:prstGeom prst="wedgeRectCallout">
            <a:avLst>
              <a:gd name="adj1" fmla="val 48463"/>
              <a:gd name="adj2" fmla="val 15839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Where</a:t>
            </a:r>
            <a:r>
              <a:rPr lang="zh-CN" altLang="en-US" sz="1200" dirty="0" smtClean="0"/>
              <a:t>条件通过调用后台的数据权限接口获取，不再从前端获取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29184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数据查询组件</a:t>
            </a:r>
            <a:r>
              <a:rPr lang="en-US" altLang="zh-CN" dirty="0" smtClean="0"/>
              <a:t>】</a:t>
            </a:r>
            <a:r>
              <a:rPr lang="zh-CN" altLang="en-US" dirty="0" smtClean="0"/>
              <a:t>代码调用层次图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3037" y="2488810"/>
            <a:ext cx="1918952" cy="6568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55454" y="2488810"/>
            <a:ext cx="1918952" cy="6568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190445" y="2488809"/>
            <a:ext cx="1918952" cy="6568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JPA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104998" y="2472742"/>
            <a:ext cx="1918952" cy="6568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8" name="圆柱形 7"/>
          <p:cNvSpPr/>
          <p:nvPr/>
        </p:nvSpPr>
        <p:spPr>
          <a:xfrm>
            <a:off x="9104998" y="3688166"/>
            <a:ext cx="1918952" cy="96591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</a:p>
          <a:p>
            <a:pPr algn="ctr"/>
            <a:r>
              <a:rPr lang="zh-CN" altLang="en-US" dirty="0" smtClean="0"/>
              <a:t>配置库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914291" y="4269344"/>
            <a:ext cx="1918952" cy="6310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commonquerycontroller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629478" y="3953811"/>
            <a:ext cx="1918952" cy="6310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QuerySqlService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629478" y="5077521"/>
            <a:ext cx="1918952" cy="6310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DbSelectOper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190445" y="3435406"/>
            <a:ext cx="1918952" cy="5184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QuerySql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190445" y="3966683"/>
            <a:ext cx="1918952" cy="5184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QuerySql1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6190445" y="4478591"/>
            <a:ext cx="1918952" cy="5184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QuerySql2</a:t>
            </a:r>
            <a:endParaRPr lang="zh-CN" altLang="en-US" dirty="0"/>
          </a:p>
        </p:txBody>
      </p:sp>
      <p:cxnSp>
        <p:nvCxnSpPr>
          <p:cNvPr id="16" name="肘形连接符 15"/>
          <p:cNvCxnSpPr>
            <a:stCxn id="9" idx="3"/>
            <a:endCxn id="10" idx="1"/>
          </p:cNvCxnSpPr>
          <p:nvPr/>
        </p:nvCxnSpPr>
        <p:spPr>
          <a:xfrm flipV="1">
            <a:off x="2833243" y="4269344"/>
            <a:ext cx="796235" cy="3155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0" idx="3"/>
            <a:endCxn id="12" idx="1"/>
          </p:cNvCxnSpPr>
          <p:nvPr/>
        </p:nvCxnSpPr>
        <p:spPr>
          <a:xfrm flipV="1">
            <a:off x="5548430" y="3694608"/>
            <a:ext cx="642015" cy="5747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0" idx="3"/>
            <a:endCxn id="13" idx="1"/>
          </p:cNvCxnSpPr>
          <p:nvPr/>
        </p:nvCxnSpPr>
        <p:spPr>
          <a:xfrm flipV="1">
            <a:off x="5548430" y="4225885"/>
            <a:ext cx="642015" cy="434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0" idx="3"/>
            <a:endCxn id="14" idx="1"/>
          </p:cNvCxnSpPr>
          <p:nvPr/>
        </p:nvCxnSpPr>
        <p:spPr>
          <a:xfrm>
            <a:off x="5548430" y="4269344"/>
            <a:ext cx="642015" cy="468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柱形 22"/>
          <p:cNvSpPr/>
          <p:nvPr/>
        </p:nvSpPr>
        <p:spPr>
          <a:xfrm>
            <a:off x="9104998" y="4996995"/>
            <a:ext cx="1918952" cy="96591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</a:p>
          <a:p>
            <a:pPr algn="ctr"/>
            <a:r>
              <a:rPr lang="zh-CN" altLang="en-US" dirty="0" smtClean="0"/>
              <a:t>业务库</a:t>
            </a:r>
            <a:endParaRPr lang="zh-CN" altLang="en-US" dirty="0"/>
          </a:p>
        </p:txBody>
      </p:sp>
      <p:cxnSp>
        <p:nvCxnSpPr>
          <p:cNvPr id="25" name="肘形连接符 24"/>
          <p:cNvCxnSpPr>
            <a:stCxn id="9" idx="3"/>
            <a:endCxn id="11" idx="1"/>
          </p:cNvCxnSpPr>
          <p:nvPr/>
        </p:nvCxnSpPr>
        <p:spPr>
          <a:xfrm>
            <a:off x="2833243" y="4584877"/>
            <a:ext cx="796235" cy="8081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3"/>
            <a:endCxn id="23" idx="2"/>
          </p:cNvCxnSpPr>
          <p:nvPr/>
        </p:nvCxnSpPr>
        <p:spPr>
          <a:xfrm>
            <a:off x="5548430" y="5393054"/>
            <a:ext cx="3556568" cy="8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3"/>
            <a:endCxn id="8" idx="2"/>
          </p:cNvCxnSpPr>
          <p:nvPr/>
        </p:nvCxnSpPr>
        <p:spPr>
          <a:xfrm>
            <a:off x="8109397" y="3694608"/>
            <a:ext cx="995601" cy="47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3"/>
            <a:endCxn id="8" idx="2"/>
          </p:cNvCxnSpPr>
          <p:nvPr/>
        </p:nvCxnSpPr>
        <p:spPr>
          <a:xfrm flipV="1">
            <a:off x="8109397" y="4171124"/>
            <a:ext cx="995601" cy="5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4" idx="3"/>
            <a:endCxn id="8" idx="2"/>
          </p:cNvCxnSpPr>
          <p:nvPr/>
        </p:nvCxnSpPr>
        <p:spPr>
          <a:xfrm flipV="1">
            <a:off x="8109397" y="4171124"/>
            <a:ext cx="995601" cy="56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558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数据查询组件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示例：</a:t>
            </a:r>
            <a:r>
              <a:rPr lang="en-US" altLang="zh-CN" dirty="0" smtClean="0"/>
              <a:t>SQL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1746937"/>
            <a:ext cx="9439275" cy="5067300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>
            <a:off x="3618963" y="5383369"/>
            <a:ext cx="2807595" cy="515155"/>
          </a:xfrm>
          <a:prstGeom prst="wedgeRoundRectCallout">
            <a:avLst>
              <a:gd name="adj1" fmla="val -61200"/>
              <a:gd name="adj2" fmla="val -185000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多</a:t>
            </a:r>
            <a:r>
              <a:rPr lang="en-US" altLang="zh-CN" dirty="0" smtClean="0"/>
              <a:t>SQL</a:t>
            </a:r>
            <a:r>
              <a:rPr lang="zh-CN" altLang="en-US" dirty="0" smtClean="0"/>
              <a:t>配置表支持</a:t>
            </a:r>
            <a:endParaRPr lang="zh-CN" altLang="en-US" dirty="0"/>
          </a:p>
        </p:txBody>
      </p:sp>
      <p:sp>
        <p:nvSpPr>
          <p:cNvPr id="8" name="圆角矩形标注 7"/>
          <p:cNvSpPr/>
          <p:nvPr/>
        </p:nvSpPr>
        <p:spPr>
          <a:xfrm>
            <a:off x="8175937" y="4595612"/>
            <a:ext cx="2807595" cy="515155"/>
          </a:xfrm>
          <a:prstGeom prst="wedgeRoundRectCallout">
            <a:avLst>
              <a:gd name="adj1" fmla="val -61200"/>
              <a:gd name="adj2" fmla="val -185000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SQL</a:t>
            </a:r>
            <a:r>
              <a:rPr lang="zh-CN" altLang="en-US" dirty="0" smtClean="0"/>
              <a:t>查询配置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650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数据查询组件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Postman</a:t>
            </a:r>
            <a:r>
              <a:rPr lang="zh-CN" altLang="en-US" dirty="0" smtClean="0"/>
              <a:t>接口测试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622" y="1638534"/>
            <a:ext cx="8441653" cy="4801190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3822770" y="4146998"/>
            <a:ext cx="1496205" cy="605307"/>
          </a:xfrm>
          <a:prstGeom prst="wedgeRoundRectCallout">
            <a:avLst>
              <a:gd name="adj1" fmla="val -49238"/>
              <a:gd name="adj2" fmla="val -126861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输入参数</a:t>
            </a:r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7951122" y="4608491"/>
            <a:ext cx="1496205" cy="605307"/>
          </a:xfrm>
          <a:prstGeom prst="wedgeRoundRectCallout">
            <a:avLst>
              <a:gd name="adj1" fmla="val -215366"/>
              <a:gd name="adj2" fmla="val 119947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查询结果返回值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437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数据查询组件</a:t>
            </a:r>
            <a:r>
              <a:rPr lang="en-US" altLang="zh-CN" dirty="0" smtClean="0"/>
              <a:t>V2.0】Solr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Mongo</a:t>
            </a:r>
            <a:r>
              <a:rPr lang="zh-CN" altLang="en-US" dirty="0" smtClean="0"/>
              <a:t>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数据查询组件</a:t>
            </a:r>
            <a:r>
              <a:rPr lang="en-US" altLang="zh-CN" dirty="0" smtClean="0"/>
              <a:t>V1.0</a:t>
            </a:r>
            <a:r>
              <a:rPr lang="zh-CN" altLang="en-US" dirty="0" smtClean="0"/>
              <a:t>的核心特性是使用</a:t>
            </a:r>
            <a:r>
              <a:rPr lang="en-US" altLang="zh-CN" dirty="0" smtClean="0"/>
              <a:t>【SQL</a:t>
            </a:r>
            <a:r>
              <a:rPr lang="zh-CN" altLang="en-US" dirty="0" smtClean="0"/>
              <a:t>查询模板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技术，并利用传入的查询参数进行字符串替换，替换得到最终要使用的</a:t>
            </a:r>
            <a:r>
              <a:rPr lang="en-US" altLang="zh-CN" dirty="0" smtClean="0"/>
              <a:t>【SQL】</a:t>
            </a:r>
            <a:r>
              <a:rPr lang="zh-CN" altLang="en-US" dirty="0" smtClean="0"/>
              <a:t>语句，并利用这一语句来对后台数据库存储进行调用，以获取结果；</a:t>
            </a:r>
            <a:endParaRPr lang="en-US" altLang="zh-CN" dirty="0" smtClean="0"/>
          </a:p>
          <a:p>
            <a:r>
              <a:rPr lang="zh-CN" altLang="en-US" dirty="0" smtClean="0"/>
              <a:t>数据查询组件</a:t>
            </a:r>
            <a:r>
              <a:rPr lang="en-US" altLang="zh-CN" dirty="0" smtClean="0"/>
              <a:t>V1.0</a:t>
            </a:r>
            <a:r>
              <a:rPr lang="zh-CN" altLang="en-US" dirty="0" smtClean="0"/>
              <a:t>通过对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语句的配置，从而对调用者实现使用同一调用接口来实现不同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语句查询调用的功能，利用</a:t>
            </a:r>
            <a:r>
              <a:rPr lang="en-US" altLang="zh-CN" dirty="0" smtClean="0"/>
              <a:t>【SQL</a:t>
            </a:r>
            <a:r>
              <a:rPr lang="zh-CN" altLang="en-US" dirty="0" smtClean="0"/>
              <a:t>查询模板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的配置，来实现对接口调用的可配置化；</a:t>
            </a:r>
            <a:endParaRPr lang="en-US" altLang="zh-CN" dirty="0" smtClean="0"/>
          </a:p>
          <a:p>
            <a:r>
              <a:rPr lang="zh-CN" altLang="en-US" dirty="0" smtClean="0"/>
              <a:t>数据查询组件</a:t>
            </a:r>
            <a:r>
              <a:rPr lang="en-US" altLang="zh-CN" dirty="0" smtClean="0"/>
              <a:t>V2.0</a:t>
            </a:r>
            <a:r>
              <a:rPr lang="zh-CN" altLang="en-US" dirty="0" smtClean="0"/>
              <a:t>在对</a:t>
            </a:r>
            <a:r>
              <a:rPr lang="en-US" altLang="zh-CN" dirty="0" smtClean="0"/>
              <a:t>RDBMS</a:t>
            </a:r>
            <a:r>
              <a:rPr lang="zh-CN" altLang="en-US" dirty="0" smtClean="0"/>
              <a:t>支持的基础上，增加了对</a:t>
            </a:r>
            <a:r>
              <a:rPr lang="en-US" altLang="zh-CN" dirty="0" smtClean="0"/>
              <a:t>【</a:t>
            </a:r>
            <a:r>
              <a:rPr lang="en-US" altLang="zh-CN" dirty="0" err="1" smtClean="0"/>
              <a:t>Solr</a:t>
            </a:r>
            <a:r>
              <a:rPr lang="en-US" altLang="zh-CN" dirty="0" smtClean="0"/>
              <a:t>】【Mongo】</a:t>
            </a:r>
            <a:r>
              <a:rPr lang="zh-CN" altLang="en-US" dirty="0" smtClean="0"/>
              <a:t>调用的支持；对</a:t>
            </a:r>
            <a:r>
              <a:rPr lang="en-US" altLang="zh-CN" dirty="0" smtClean="0"/>
              <a:t>【</a:t>
            </a:r>
            <a:r>
              <a:rPr lang="en-US" altLang="zh-CN" dirty="0" err="1" smtClean="0"/>
              <a:t>Solr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的调用，也通过</a:t>
            </a:r>
            <a:r>
              <a:rPr lang="en-US" altLang="zh-CN" dirty="0" smtClean="0"/>
              <a:t>【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查询模板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的配置定义来实现；对</a:t>
            </a:r>
            <a:r>
              <a:rPr lang="en-US" altLang="zh-CN" dirty="0" smtClean="0"/>
              <a:t>【Mongo】</a:t>
            </a:r>
            <a:r>
              <a:rPr lang="zh-CN" altLang="en-US" dirty="0" smtClean="0"/>
              <a:t>的调用，也通过</a:t>
            </a:r>
            <a:r>
              <a:rPr lang="en-US" altLang="zh-CN" dirty="0" smtClean="0"/>
              <a:t>【Mongo</a:t>
            </a:r>
            <a:r>
              <a:rPr lang="zh-CN" altLang="en-US" dirty="0" smtClean="0"/>
              <a:t>查询模板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的配置定义来实现；</a:t>
            </a:r>
            <a:endParaRPr lang="en-US" altLang="zh-CN" dirty="0" smtClean="0"/>
          </a:p>
          <a:p>
            <a:r>
              <a:rPr lang="zh-CN" altLang="en-US" dirty="0" smtClean="0"/>
              <a:t>对于所有可以使用命令行调用方式进行语义型调用的后台存储，均可以通过扩展相应的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查询模板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，来实现数据查询工作的模板化和定制化；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431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应用架构的迁移以及云时代的架构挑战分析（简略）</a:t>
            </a:r>
            <a:endParaRPr lang="en-US" altLang="zh-CN" dirty="0" smtClean="0"/>
          </a:p>
          <a:p>
            <a:r>
              <a:rPr lang="zh-CN" altLang="en-US" dirty="0"/>
              <a:t>假设</a:t>
            </a:r>
            <a:r>
              <a:rPr lang="zh-CN" altLang="en-US" dirty="0" smtClean="0"/>
              <a:t>应用场景设计</a:t>
            </a:r>
            <a:r>
              <a:rPr lang="en-US" altLang="zh-CN" dirty="0" smtClean="0"/>
              <a:t>:</a:t>
            </a:r>
            <a:r>
              <a:rPr lang="zh-CN" altLang="en-US" dirty="0" smtClean="0"/>
              <a:t>数据库用户表列表查询</a:t>
            </a:r>
            <a:endParaRPr lang="en-US" altLang="zh-CN" dirty="0" smtClean="0"/>
          </a:p>
          <a:p>
            <a:r>
              <a:rPr lang="zh-CN" altLang="en-US" dirty="0" smtClean="0"/>
              <a:t>解决方案讨论：标准方案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基于数据查询组件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基于数据查询和</a:t>
            </a:r>
            <a:r>
              <a:rPr lang="en-US" altLang="zh-CN" dirty="0" smtClean="0">
                <a:sym typeface="Wingdings" panose="05000000000000000000" pitchFamily="2" charset="2"/>
              </a:rPr>
              <a:t>SQL</a:t>
            </a:r>
            <a:r>
              <a:rPr lang="zh-CN" altLang="en-US" dirty="0" smtClean="0">
                <a:sym typeface="Wingdings" panose="05000000000000000000" pitchFamily="2" charset="2"/>
              </a:rPr>
              <a:t>解释器组件</a:t>
            </a:r>
            <a:endParaRPr lang="en-US" altLang="zh-CN" dirty="0" smtClean="0"/>
          </a:p>
          <a:p>
            <a:r>
              <a:rPr lang="zh-CN" altLang="en-US" dirty="0" smtClean="0"/>
              <a:t>公用组件设计：数据查询组件设计、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解释器组件设计、</a:t>
            </a:r>
            <a:r>
              <a:rPr lang="en-US" altLang="zh-CN" dirty="0" err="1" smtClean="0"/>
              <a:t>WebDW</a:t>
            </a:r>
            <a:r>
              <a:rPr lang="zh-CN" altLang="en-US" dirty="0" smtClean="0"/>
              <a:t>组件设计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数据查询组件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【SQL</a:t>
            </a:r>
            <a:r>
              <a:rPr lang="zh-CN" altLang="en-US" dirty="0" smtClean="0"/>
              <a:t>解释器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【</a:t>
            </a:r>
            <a:r>
              <a:rPr lang="en-US" altLang="zh-CN" dirty="0" err="1" smtClean="0"/>
              <a:t>WebDW</a:t>
            </a:r>
            <a:r>
              <a:rPr lang="zh-CN" altLang="en-US" dirty="0" smtClean="0"/>
              <a:t>数据窗口组件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809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数据查询组件</a:t>
            </a:r>
            <a:r>
              <a:rPr lang="en-US" altLang="zh-CN" dirty="0" smtClean="0"/>
              <a:t>】V1.0</a:t>
            </a:r>
            <a:r>
              <a:rPr lang="en-US" altLang="zh-CN" dirty="0" smtClean="0">
                <a:sym typeface="Wingdings" panose="05000000000000000000" pitchFamily="2" charset="2"/>
              </a:rPr>
              <a:t>V2.0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097366" y="3087680"/>
            <a:ext cx="1893195" cy="70833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数据查询组件</a:t>
            </a:r>
            <a:r>
              <a:rPr lang="en-US" altLang="zh-CN" dirty="0" smtClean="0"/>
              <a:t>V1.0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8267871" y="3087680"/>
            <a:ext cx="1893195" cy="7083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数据查询组件</a:t>
            </a:r>
            <a:r>
              <a:rPr lang="en-US" altLang="zh-CN" dirty="0" smtClean="0"/>
              <a:t>V2.0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013286" y="4533364"/>
            <a:ext cx="1266274" cy="6697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oracle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410827" y="4533364"/>
            <a:ext cx="1266274" cy="6697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sqlserver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808368" y="4551610"/>
            <a:ext cx="1266274" cy="6697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2"/>
            <a:endCxn id="6" idx="0"/>
          </p:cNvCxnSpPr>
          <p:nvPr/>
        </p:nvCxnSpPr>
        <p:spPr>
          <a:xfrm flipH="1">
            <a:off x="1646423" y="3796018"/>
            <a:ext cx="1397541" cy="73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7" idx="0"/>
          </p:cNvCxnSpPr>
          <p:nvPr/>
        </p:nvCxnSpPr>
        <p:spPr>
          <a:xfrm>
            <a:off x="3043964" y="3796018"/>
            <a:ext cx="0" cy="73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2"/>
            <a:endCxn id="8" idx="0"/>
          </p:cNvCxnSpPr>
          <p:nvPr/>
        </p:nvCxnSpPr>
        <p:spPr>
          <a:xfrm>
            <a:off x="3043964" y="3796018"/>
            <a:ext cx="1397541" cy="75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7031865" y="4533364"/>
            <a:ext cx="1249251" cy="66970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Sql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8600941" y="4533364"/>
            <a:ext cx="1249251" cy="66970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solr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10170017" y="4533364"/>
            <a:ext cx="1249251" cy="66970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mongo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5619882" y="5754711"/>
            <a:ext cx="1266274" cy="66970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oracle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7018844" y="5754711"/>
            <a:ext cx="1266274" cy="66970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sqlserver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8422316" y="5754711"/>
            <a:ext cx="1266274" cy="66970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5" idx="2"/>
            <a:endCxn id="15" idx="0"/>
          </p:cNvCxnSpPr>
          <p:nvPr/>
        </p:nvCxnSpPr>
        <p:spPr>
          <a:xfrm flipH="1">
            <a:off x="7656491" y="3796018"/>
            <a:ext cx="1557978" cy="73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" idx="2"/>
            <a:endCxn id="16" idx="0"/>
          </p:cNvCxnSpPr>
          <p:nvPr/>
        </p:nvCxnSpPr>
        <p:spPr>
          <a:xfrm>
            <a:off x="9214469" y="3796018"/>
            <a:ext cx="11098" cy="73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2"/>
            <a:endCxn id="17" idx="0"/>
          </p:cNvCxnSpPr>
          <p:nvPr/>
        </p:nvCxnSpPr>
        <p:spPr>
          <a:xfrm>
            <a:off x="9214469" y="3796018"/>
            <a:ext cx="1580174" cy="73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5" idx="2"/>
          </p:cNvCxnSpPr>
          <p:nvPr/>
        </p:nvCxnSpPr>
        <p:spPr>
          <a:xfrm flipH="1">
            <a:off x="6253019" y="5203066"/>
            <a:ext cx="1403472" cy="55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5" idx="2"/>
            <a:endCxn id="19" idx="0"/>
          </p:cNvCxnSpPr>
          <p:nvPr/>
        </p:nvCxnSpPr>
        <p:spPr>
          <a:xfrm flipH="1">
            <a:off x="7651981" y="5203066"/>
            <a:ext cx="4510" cy="55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5" idx="2"/>
            <a:endCxn id="20" idx="0"/>
          </p:cNvCxnSpPr>
          <p:nvPr/>
        </p:nvCxnSpPr>
        <p:spPr>
          <a:xfrm>
            <a:off x="7656491" y="5203066"/>
            <a:ext cx="1398962" cy="55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右箭头 46"/>
          <p:cNvSpPr/>
          <p:nvPr/>
        </p:nvSpPr>
        <p:spPr>
          <a:xfrm>
            <a:off x="5535660" y="3541690"/>
            <a:ext cx="700935" cy="623001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040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数据查询组件</a:t>
            </a:r>
            <a:r>
              <a:rPr lang="en-US" altLang="zh-CN" dirty="0" smtClean="0"/>
              <a:t>】</a:t>
            </a:r>
            <a:r>
              <a:rPr lang="zh-CN" altLang="en-US" dirty="0" smtClean="0"/>
              <a:t>之数据权限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数据权限组件设计为可以兼容各种数据存储场景</a:t>
            </a:r>
            <a:endParaRPr lang="en-US" altLang="zh-CN" dirty="0" smtClean="0"/>
          </a:p>
          <a:p>
            <a:r>
              <a:rPr lang="zh-CN" altLang="en-US" dirty="0" smtClean="0"/>
              <a:t>包括：</a:t>
            </a:r>
            <a:r>
              <a:rPr lang="en-US" altLang="zh-CN" dirty="0" smtClean="0"/>
              <a:t>RDBMS</a:t>
            </a:r>
          </a:p>
          <a:p>
            <a:r>
              <a:rPr lang="zh-CN" altLang="en-US" dirty="0" smtClean="0"/>
              <a:t>包括：</a:t>
            </a:r>
            <a:r>
              <a:rPr lang="en-US" altLang="zh-CN" dirty="0" smtClean="0"/>
              <a:t>NOSQL</a:t>
            </a:r>
            <a:r>
              <a:rPr lang="zh-CN" altLang="en-US" dirty="0" smtClean="0"/>
              <a:t>，例如</a:t>
            </a:r>
            <a:r>
              <a:rPr lang="en-US" altLang="zh-CN" dirty="0" err="1" smtClean="0"/>
              <a:t>Solr,Mongodb</a:t>
            </a:r>
            <a:endParaRPr lang="en-US" altLang="zh-CN" dirty="0" smtClean="0"/>
          </a:p>
          <a:p>
            <a:r>
              <a:rPr lang="zh-CN" altLang="en-US" dirty="0" smtClean="0"/>
              <a:t>包括：</a:t>
            </a:r>
            <a:r>
              <a:rPr lang="en-US" altLang="zh-CN" dirty="0" smtClean="0"/>
              <a:t>MEM</a:t>
            </a:r>
            <a:r>
              <a:rPr lang="zh-CN" altLang="en-US" dirty="0" smtClean="0"/>
              <a:t>，例如：</a:t>
            </a:r>
            <a:r>
              <a:rPr lang="en-US" altLang="zh-CN" dirty="0" err="1" smtClean="0"/>
              <a:t>Memcached,Redis</a:t>
            </a:r>
            <a:endParaRPr lang="en-US" altLang="zh-CN" dirty="0" smtClean="0"/>
          </a:p>
          <a:p>
            <a:r>
              <a:rPr lang="zh-CN" altLang="en-US" dirty="0" smtClean="0"/>
              <a:t>基于以上考虑，数据查询组件设计时，尽量不采用表连接的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实现方式，否则后期难以进行数据迁移比较。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864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数据查询组件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数据权限的数据结构设计（表设计</a:t>
            </a:r>
            <a:r>
              <a:rPr lang="en-US" altLang="zh-CN" dirty="0" smtClean="0"/>
              <a:t>OR</a:t>
            </a:r>
            <a:r>
              <a:rPr lang="zh-CN" altLang="en-US" dirty="0" smtClean="0"/>
              <a:t>存储设计</a:t>
            </a:r>
            <a:r>
              <a:rPr lang="en-US" altLang="zh-CN" dirty="0" smtClean="0"/>
              <a:t>OR</a:t>
            </a:r>
            <a:r>
              <a:rPr lang="zh-CN" altLang="en-US" dirty="0" smtClean="0"/>
              <a:t>图设计）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6064" y="3206839"/>
            <a:ext cx="1661374" cy="5924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用户表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70489" y="3193961"/>
            <a:ext cx="1609859" cy="5924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角色表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54954" y="4417452"/>
            <a:ext cx="1635616" cy="55379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用户角色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629696" y="4417452"/>
            <a:ext cx="1635616" cy="55379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角色权限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30730" y="3206839"/>
            <a:ext cx="1609859" cy="5924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</a:rPr>
              <a:t>权限</a:t>
            </a:r>
            <a:r>
              <a:rPr lang="zh-CN" altLang="en-US" dirty="0" smtClean="0">
                <a:solidFill>
                  <a:prstClr val="white"/>
                </a:solidFill>
              </a:rPr>
              <a:t>表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24293" y="2430857"/>
            <a:ext cx="1918587" cy="605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查询条件表</a:t>
            </a:r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13" name="直接箭头连接符 12"/>
          <p:cNvCxnSpPr>
            <a:stCxn id="6" idx="0"/>
            <a:endCxn id="4" idx="2"/>
          </p:cNvCxnSpPr>
          <p:nvPr/>
        </p:nvCxnSpPr>
        <p:spPr>
          <a:xfrm flipH="1" flipV="1">
            <a:off x="1036751" y="3799267"/>
            <a:ext cx="936011" cy="61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0"/>
            <a:endCxn id="5" idx="2"/>
          </p:cNvCxnSpPr>
          <p:nvPr/>
        </p:nvCxnSpPr>
        <p:spPr>
          <a:xfrm flipV="1">
            <a:off x="1972762" y="3786389"/>
            <a:ext cx="1302657" cy="63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0"/>
            <a:endCxn id="5" idx="2"/>
          </p:cNvCxnSpPr>
          <p:nvPr/>
        </p:nvCxnSpPr>
        <p:spPr>
          <a:xfrm flipH="1" flipV="1">
            <a:off x="3275419" y="3786389"/>
            <a:ext cx="1172085" cy="63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0"/>
            <a:endCxn id="8" idx="2"/>
          </p:cNvCxnSpPr>
          <p:nvPr/>
        </p:nvCxnSpPr>
        <p:spPr>
          <a:xfrm flipV="1">
            <a:off x="4447504" y="3799267"/>
            <a:ext cx="1088156" cy="61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884534" y="2429231"/>
            <a:ext cx="1777650" cy="60693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数据权限条件表达式表</a:t>
            </a:r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26" name="肘形连接符 25"/>
          <p:cNvCxnSpPr>
            <a:stCxn id="8" idx="3"/>
            <a:endCxn id="24" idx="2"/>
          </p:cNvCxnSpPr>
          <p:nvPr/>
        </p:nvCxnSpPr>
        <p:spPr>
          <a:xfrm flipV="1">
            <a:off x="6340589" y="3036164"/>
            <a:ext cx="4432770" cy="466889"/>
          </a:xfrm>
          <a:prstGeom prst="bentConnector2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" idx="3"/>
            <a:endCxn id="11" idx="1"/>
          </p:cNvCxnSpPr>
          <p:nvPr/>
        </p:nvCxnSpPr>
        <p:spPr>
          <a:xfrm flipV="1">
            <a:off x="6340589" y="2733511"/>
            <a:ext cx="1283704" cy="76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765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数据查询组件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数据权限计算算法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897746" y="1790163"/>
            <a:ext cx="4378816" cy="51515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1.</a:t>
            </a:r>
            <a:r>
              <a:rPr lang="zh-CN" altLang="en-US" dirty="0" smtClean="0">
                <a:solidFill>
                  <a:prstClr val="white"/>
                </a:solidFill>
              </a:rPr>
              <a:t>判断用户是否有效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181082" y="2332858"/>
            <a:ext cx="4378816" cy="51515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2.</a:t>
            </a:r>
            <a:r>
              <a:rPr lang="zh-CN" altLang="en-US" dirty="0" smtClean="0">
                <a:solidFill>
                  <a:prstClr val="white"/>
                </a:solidFill>
              </a:rPr>
              <a:t>检索用户下属所有角色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528812" y="2872396"/>
            <a:ext cx="4378816" cy="51515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3.</a:t>
            </a:r>
            <a:r>
              <a:rPr lang="zh-CN" altLang="en-US" dirty="0" smtClean="0">
                <a:solidFill>
                  <a:prstClr val="white"/>
                </a:solidFill>
              </a:rPr>
              <a:t>判断有无指定查询权限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876540" y="3449525"/>
            <a:ext cx="4378816" cy="51515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4.</a:t>
            </a:r>
            <a:r>
              <a:rPr lang="zh-CN" altLang="en-US" dirty="0" smtClean="0">
                <a:solidFill>
                  <a:prstClr val="white"/>
                </a:solidFill>
              </a:rPr>
              <a:t>检索用户指定下的所有数据查询权限列表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250028" y="4045262"/>
            <a:ext cx="4378816" cy="51515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5.</a:t>
            </a:r>
            <a:r>
              <a:rPr lang="zh-CN" altLang="en-US" dirty="0" smtClean="0">
                <a:solidFill>
                  <a:prstClr val="white"/>
                </a:solidFill>
              </a:rPr>
              <a:t>转换成</a:t>
            </a:r>
            <a:r>
              <a:rPr lang="en-US" altLang="zh-CN" dirty="0" err="1" smtClean="0">
                <a:solidFill>
                  <a:prstClr val="white"/>
                </a:solidFill>
              </a:rPr>
              <a:t>funcvo</a:t>
            </a:r>
            <a:r>
              <a:rPr lang="zh-CN" altLang="en-US" dirty="0" smtClean="0">
                <a:solidFill>
                  <a:prstClr val="white"/>
                </a:solidFill>
              </a:rPr>
              <a:t>的</a:t>
            </a:r>
            <a:r>
              <a:rPr lang="en-US" altLang="zh-CN" dirty="0" smtClean="0">
                <a:solidFill>
                  <a:prstClr val="white"/>
                </a:solidFill>
              </a:rPr>
              <a:t>list,</a:t>
            </a:r>
            <a:r>
              <a:rPr lang="zh-CN" altLang="en-US" dirty="0" smtClean="0">
                <a:solidFill>
                  <a:prstClr val="white"/>
                </a:solidFill>
              </a:rPr>
              <a:t>补充数据控制表达式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584879" y="4605774"/>
            <a:ext cx="4378816" cy="51515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6.</a:t>
            </a:r>
            <a:r>
              <a:rPr lang="zh-CN" altLang="en-US" dirty="0" smtClean="0">
                <a:solidFill>
                  <a:prstClr val="white"/>
                </a:solidFill>
              </a:rPr>
              <a:t>检索所有查询条件表达式列表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945487" y="5166286"/>
            <a:ext cx="4378816" cy="51515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7.</a:t>
            </a:r>
            <a:r>
              <a:rPr lang="zh-CN" altLang="en-US" dirty="0" smtClean="0">
                <a:solidFill>
                  <a:prstClr val="white"/>
                </a:solidFill>
              </a:rPr>
              <a:t>替换表达式里面的变量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370490" y="5741535"/>
            <a:ext cx="4378816" cy="51515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8.</a:t>
            </a:r>
            <a:r>
              <a:rPr lang="zh-CN" altLang="en-US" dirty="0" smtClean="0">
                <a:solidFill>
                  <a:prstClr val="white"/>
                </a:solidFill>
              </a:rPr>
              <a:t>组合成统一的字符串返回</a:t>
            </a:r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013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数据查询组件</a:t>
            </a:r>
            <a:r>
              <a:rPr lang="en-US" altLang="zh-CN" dirty="0" smtClean="0"/>
              <a:t>】【</a:t>
            </a:r>
            <a:r>
              <a:rPr lang="zh-CN" altLang="en-US" dirty="0" smtClean="0"/>
              <a:t>数据权限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531" y="1830435"/>
            <a:ext cx="8942257" cy="5027565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2575775" y="4687910"/>
            <a:ext cx="2959884" cy="837127"/>
          </a:xfrm>
          <a:prstGeom prst="wedgeRoundRectCallout">
            <a:avLst>
              <a:gd name="adj1" fmla="val -6474"/>
              <a:gd name="adj2" fmla="val -249808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这张表存储了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之间的映射关系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1218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数据查询组件</a:t>
            </a:r>
            <a:r>
              <a:rPr lang="en-US" altLang="zh-CN" dirty="0" smtClean="0"/>
              <a:t>】【</a:t>
            </a:r>
            <a:r>
              <a:rPr lang="zh-CN" altLang="en-US" dirty="0" smtClean="0"/>
              <a:t>数据权限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17" y="1680632"/>
            <a:ext cx="9055885" cy="5091449"/>
          </a:xfrm>
          <a:prstGeom prst="rect">
            <a:avLst/>
          </a:prstGeom>
        </p:spPr>
      </p:pic>
      <p:sp>
        <p:nvSpPr>
          <p:cNvPr id="7" name="矩形标注 6"/>
          <p:cNvSpPr/>
          <p:nvPr/>
        </p:nvSpPr>
        <p:spPr>
          <a:xfrm>
            <a:off x="2794715" y="3992451"/>
            <a:ext cx="2740945" cy="721217"/>
          </a:xfrm>
          <a:prstGeom prst="wedgeRectCallout">
            <a:avLst>
              <a:gd name="adj1" fmla="val -15664"/>
              <a:gd name="adj2" fmla="val -183928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抽象的用户信息定义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8776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数据查询组件</a:t>
            </a:r>
            <a:r>
              <a:rPr lang="en-US" altLang="zh-CN" dirty="0" smtClean="0"/>
              <a:t>】【</a:t>
            </a:r>
            <a:r>
              <a:rPr lang="zh-CN" altLang="en-US" dirty="0" smtClean="0"/>
              <a:t>数据权限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17" y="1680632"/>
            <a:ext cx="8795085" cy="4944821"/>
          </a:xfrm>
          <a:prstGeom prst="rect">
            <a:avLst/>
          </a:prstGeom>
        </p:spPr>
      </p:pic>
      <p:sp>
        <p:nvSpPr>
          <p:cNvPr id="4" name="矩形标注 3"/>
          <p:cNvSpPr/>
          <p:nvPr/>
        </p:nvSpPr>
        <p:spPr>
          <a:xfrm>
            <a:off x="3361386" y="3387144"/>
            <a:ext cx="2691684" cy="579549"/>
          </a:xfrm>
          <a:prstGeom prst="wedgeRectCallout">
            <a:avLst>
              <a:gd name="adj1" fmla="val -12699"/>
              <a:gd name="adj2" fmla="val -150833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这张表将用户信息映射成角色信息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37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数据查询组件</a:t>
            </a:r>
            <a:r>
              <a:rPr lang="en-US" altLang="zh-CN" dirty="0" smtClean="0"/>
              <a:t>】【</a:t>
            </a:r>
            <a:r>
              <a:rPr lang="zh-CN" altLang="en-US" dirty="0" smtClean="0"/>
              <a:t>数据权限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22" y="1680632"/>
            <a:ext cx="9036676" cy="5080649"/>
          </a:xfrm>
          <a:prstGeom prst="rect">
            <a:avLst/>
          </a:prstGeom>
        </p:spPr>
      </p:pic>
      <p:sp>
        <p:nvSpPr>
          <p:cNvPr id="6" name="矩形标注 5"/>
          <p:cNvSpPr/>
          <p:nvPr/>
        </p:nvSpPr>
        <p:spPr>
          <a:xfrm>
            <a:off x="3412901" y="3412901"/>
            <a:ext cx="3103809" cy="643944"/>
          </a:xfrm>
          <a:prstGeom prst="wedgeRectCallout">
            <a:avLst>
              <a:gd name="adj1" fmla="val -26227"/>
              <a:gd name="adj2" fmla="val -1355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角色信息表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1633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数据查询组件</a:t>
            </a:r>
            <a:r>
              <a:rPr lang="en-US" altLang="zh-CN" dirty="0" smtClean="0"/>
              <a:t>】【</a:t>
            </a:r>
            <a:r>
              <a:rPr lang="zh-CN" altLang="en-US" dirty="0" smtClean="0"/>
              <a:t>数据权限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85" y="1733906"/>
            <a:ext cx="9113949" cy="5124094"/>
          </a:xfrm>
          <a:prstGeom prst="rect">
            <a:avLst/>
          </a:prstGeom>
        </p:spPr>
      </p:pic>
      <p:sp>
        <p:nvSpPr>
          <p:cNvPr id="4" name="矩形标注 3"/>
          <p:cNvSpPr/>
          <p:nvPr/>
        </p:nvSpPr>
        <p:spPr>
          <a:xfrm>
            <a:off x="3361386" y="3657600"/>
            <a:ext cx="3206839" cy="746975"/>
          </a:xfrm>
          <a:prstGeom prst="wedgeRectCallout">
            <a:avLst>
              <a:gd name="adj1" fmla="val -16817"/>
              <a:gd name="adj2" fmla="val -101293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这张表将角色映射到权限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4613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数据查询组件</a:t>
            </a:r>
            <a:r>
              <a:rPr lang="en-US" altLang="zh-CN" dirty="0" smtClean="0"/>
              <a:t>】【</a:t>
            </a:r>
            <a:r>
              <a:rPr lang="zh-CN" altLang="en-US" dirty="0" smtClean="0"/>
              <a:t>数据权限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85" y="1680632"/>
            <a:ext cx="9113949" cy="5124094"/>
          </a:xfrm>
          <a:prstGeom prst="rect">
            <a:avLst/>
          </a:prstGeom>
        </p:spPr>
      </p:pic>
      <p:sp>
        <p:nvSpPr>
          <p:cNvPr id="6" name="矩形标注 5"/>
          <p:cNvSpPr/>
          <p:nvPr/>
        </p:nvSpPr>
        <p:spPr>
          <a:xfrm>
            <a:off x="3245476" y="3657600"/>
            <a:ext cx="3206839" cy="1094704"/>
          </a:xfrm>
          <a:prstGeom prst="wedgeRectCallout">
            <a:avLst>
              <a:gd name="adj1" fmla="val -3966"/>
              <a:gd name="adj2" fmla="val -11853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权限类型分为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 </a:t>
            </a:r>
            <a:r>
              <a:rPr lang="zh-CN" altLang="en-US" dirty="0" smtClean="0"/>
              <a:t>功能权限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 </a:t>
            </a:r>
            <a:r>
              <a:rPr lang="zh-CN" altLang="en-US" dirty="0" smtClean="0"/>
              <a:t>查询权限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3.</a:t>
            </a:r>
            <a:r>
              <a:rPr lang="zh-CN" altLang="en-US" dirty="0" smtClean="0"/>
              <a:t>查询时数据权限</a:t>
            </a:r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8049296" y="3760631"/>
            <a:ext cx="2343955" cy="643944"/>
          </a:xfrm>
          <a:prstGeom prst="wedgeRectCallout">
            <a:avLst>
              <a:gd name="adj1" fmla="val -38415"/>
              <a:gd name="adj2" fmla="val -2115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关联到查询条件表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739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应用架构的变迁历史</a:t>
            </a:r>
            <a:r>
              <a:rPr lang="en-US" altLang="zh-CN" dirty="0" smtClean="0"/>
              <a:t>(C/S-&gt;B/S)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129787" y="2356831"/>
            <a:ext cx="1892973" cy="72121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Client Applications</a:t>
            </a:r>
            <a:endParaRPr lang="zh-CN" altLang="en-US" sz="1400" dirty="0"/>
          </a:p>
        </p:txBody>
      </p:sp>
      <p:sp>
        <p:nvSpPr>
          <p:cNvPr id="10" name="圆柱形 9"/>
          <p:cNvSpPr/>
          <p:nvPr/>
        </p:nvSpPr>
        <p:spPr>
          <a:xfrm>
            <a:off x="7697421" y="2279557"/>
            <a:ext cx="1725769" cy="875763"/>
          </a:xfrm>
          <a:prstGeom prst="ca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SQLServer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ORACLE</a:t>
            </a:r>
          </a:p>
          <a:p>
            <a:pPr algn="ctr"/>
            <a:r>
              <a:rPr lang="en-US" altLang="zh-CN" sz="1400" dirty="0" smtClean="0"/>
              <a:t>DB2</a:t>
            </a:r>
            <a:endParaRPr lang="zh-CN" altLang="en-US" sz="1400" dirty="0"/>
          </a:p>
        </p:txBody>
      </p:sp>
      <p:sp>
        <p:nvSpPr>
          <p:cNvPr id="11" name="笑脸 10"/>
          <p:cNvSpPr/>
          <p:nvPr/>
        </p:nvSpPr>
        <p:spPr>
          <a:xfrm>
            <a:off x="1154954" y="2717441"/>
            <a:ext cx="1004552" cy="721217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2807816" y="3078048"/>
            <a:ext cx="2536916" cy="45400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Client OS</a:t>
            </a:r>
            <a:endParaRPr lang="zh-CN" altLang="en-US" sz="1400" dirty="0"/>
          </a:p>
        </p:txBody>
      </p:sp>
      <p:cxnSp>
        <p:nvCxnSpPr>
          <p:cNvPr id="18" name="肘形连接符 17"/>
          <p:cNvCxnSpPr>
            <a:stCxn id="11" idx="6"/>
            <a:endCxn id="8" idx="1"/>
          </p:cNvCxnSpPr>
          <p:nvPr/>
        </p:nvCxnSpPr>
        <p:spPr>
          <a:xfrm flipV="1">
            <a:off x="2159506" y="2717440"/>
            <a:ext cx="970281" cy="3606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8" idx="3"/>
            <a:endCxn id="10" idx="2"/>
          </p:cNvCxnSpPr>
          <p:nvPr/>
        </p:nvCxnSpPr>
        <p:spPr>
          <a:xfrm flipV="1">
            <a:off x="5022760" y="2717439"/>
            <a:ext cx="267466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7291847" y="3171452"/>
            <a:ext cx="2536916" cy="42825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Server OS</a:t>
            </a:r>
            <a:endParaRPr lang="zh-CN" altLang="en-US" sz="1400" dirty="0"/>
          </a:p>
        </p:txBody>
      </p:sp>
      <p:sp>
        <p:nvSpPr>
          <p:cNvPr id="26" name="圆柱形 25"/>
          <p:cNvSpPr/>
          <p:nvPr/>
        </p:nvSpPr>
        <p:spPr>
          <a:xfrm>
            <a:off x="9421043" y="4726540"/>
            <a:ext cx="1725769" cy="875763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SQLServer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ORACLE</a:t>
            </a:r>
          </a:p>
          <a:p>
            <a:pPr algn="ctr"/>
            <a:r>
              <a:rPr lang="en-US" altLang="zh-CN" sz="1400" dirty="0" smtClean="0"/>
              <a:t>DB2</a:t>
            </a:r>
          </a:p>
          <a:p>
            <a:pPr algn="ctr"/>
            <a:r>
              <a:rPr lang="en-US" altLang="zh-CN" sz="1400" dirty="0" smtClean="0"/>
              <a:t>MySQL</a:t>
            </a:r>
            <a:endParaRPr lang="zh-CN" altLang="en-US" sz="1400" dirty="0"/>
          </a:p>
        </p:txBody>
      </p:sp>
      <p:sp>
        <p:nvSpPr>
          <p:cNvPr id="27" name="圆角矩形 26"/>
          <p:cNvSpPr/>
          <p:nvPr/>
        </p:nvSpPr>
        <p:spPr>
          <a:xfrm>
            <a:off x="9015469" y="5602303"/>
            <a:ext cx="2536916" cy="7212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Server OS</a:t>
            </a:r>
            <a:endParaRPr lang="zh-CN" altLang="en-US" sz="1400" dirty="0"/>
          </a:p>
        </p:txBody>
      </p:sp>
      <p:sp>
        <p:nvSpPr>
          <p:cNvPr id="28" name="圆角矩形 27"/>
          <p:cNvSpPr/>
          <p:nvPr/>
        </p:nvSpPr>
        <p:spPr>
          <a:xfrm>
            <a:off x="5344732" y="5988652"/>
            <a:ext cx="2536916" cy="36060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Server OS</a:t>
            </a:r>
            <a:endParaRPr lang="zh-CN" altLang="en-US" sz="1400" dirty="0"/>
          </a:p>
        </p:txBody>
      </p:sp>
      <p:sp>
        <p:nvSpPr>
          <p:cNvPr id="29" name="圆角矩形 28"/>
          <p:cNvSpPr/>
          <p:nvPr/>
        </p:nvSpPr>
        <p:spPr>
          <a:xfrm>
            <a:off x="5535659" y="5550767"/>
            <a:ext cx="2161761" cy="4378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JVM</a:t>
            </a:r>
            <a:endParaRPr lang="zh-CN" altLang="en-US" sz="1400" dirty="0"/>
          </a:p>
        </p:txBody>
      </p:sp>
      <p:sp>
        <p:nvSpPr>
          <p:cNvPr id="30" name="圆角矩形 29"/>
          <p:cNvSpPr/>
          <p:nvPr/>
        </p:nvSpPr>
        <p:spPr>
          <a:xfrm>
            <a:off x="5777843" y="5138654"/>
            <a:ext cx="1666146" cy="41211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Tomcat</a:t>
            </a:r>
            <a:endParaRPr lang="zh-CN" altLang="en-US" sz="1400" dirty="0"/>
          </a:p>
        </p:txBody>
      </p:sp>
      <p:sp>
        <p:nvSpPr>
          <p:cNvPr id="31" name="圆角矩形 30"/>
          <p:cNvSpPr/>
          <p:nvPr/>
        </p:nvSpPr>
        <p:spPr>
          <a:xfrm>
            <a:off x="5933297" y="4726540"/>
            <a:ext cx="1358550" cy="41211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WebApps</a:t>
            </a:r>
            <a:endParaRPr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2105532" y="4475467"/>
            <a:ext cx="1892973" cy="3862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IE,Firfox,Chrome</a:t>
            </a:r>
            <a:endParaRPr lang="zh-CN" altLang="en-US" sz="1400" dirty="0"/>
          </a:p>
        </p:txBody>
      </p:sp>
      <p:sp>
        <p:nvSpPr>
          <p:cNvPr id="33" name="笑脸 32"/>
          <p:cNvSpPr/>
          <p:nvPr/>
        </p:nvSpPr>
        <p:spPr>
          <a:xfrm>
            <a:off x="250796" y="5106386"/>
            <a:ext cx="1004552" cy="721217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4" name="圆角矩形 33"/>
          <p:cNvSpPr/>
          <p:nvPr/>
        </p:nvSpPr>
        <p:spPr>
          <a:xfrm>
            <a:off x="1816220" y="4861684"/>
            <a:ext cx="2536916" cy="3235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Client OS</a:t>
            </a:r>
            <a:endParaRPr lang="zh-CN" altLang="en-US" sz="1400" dirty="0"/>
          </a:p>
        </p:txBody>
      </p:sp>
      <p:cxnSp>
        <p:nvCxnSpPr>
          <p:cNvPr id="35" name="肘形连接符 34"/>
          <p:cNvCxnSpPr>
            <a:stCxn id="33" idx="6"/>
            <a:endCxn id="32" idx="1"/>
          </p:cNvCxnSpPr>
          <p:nvPr/>
        </p:nvCxnSpPr>
        <p:spPr>
          <a:xfrm flipV="1">
            <a:off x="1255348" y="4668576"/>
            <a:ext cx="850184" cy="798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32" idx="3"/>
            <a:endCxn id="31" idx="1"/>
          </p:cNvCxnSpPr>
          <p:nvPr/>
        </p:nvCxnSpPr>
        <p:spPr>
          <a:xfrm>
            <a:off x="3998505" y="4668576"/>
            <a:ext cx="1934792" cy="2640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1" idx="3"/>
          </p:cNvCxnSpPr>
          <p:nvPr/>
        </p:nvCxnSpPr>
        <p:spPr>
          <a:xfrm>
            <a:off x="7291847" y="4932597"/>
            <a:ext cx="2129196" cy="2414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2159506" y="5775537"/>
            <a:ext cx="1892973" cy="3862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Mobile Apps</a:t>
            </a:r>
            <a:endParaRPr lang="zh-CN" altLang="en-US" sz="1400" dirty="0"/>
          </a:p>
        </p:txBody>
      </p:sp>
      <p:sp>
        <p:nvSpPr>
          <p:cNvPr id="49" name="圆角矩形 48"/>
          <p:cNvSpPr/>
          <p:nvPr/>
        </p:nvSpPr>
        <p:spPr>
          <a:xfrm>
            <a:off x="1861329" y="6161754"/>
            <a:ext cx="2536916" cy="3235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Mobile OS</a:t>
            </a:r>
            <a:endParaRPr lang="zh-CN" altLang="en-US" sz="1400" dirty="0"/>
          </a:p>
        </p:txBody>
      </p:sp>
      <p:cxnSp>
        <p:nvCxnSpPr>
          <p:cNvPr id="51" name="肘形连接符 50"/>
          <p:cNvCxnSpPr>
            <a:stCxn id="33" idx="6"/>
            <a:endCxn id="48" idx="1"/>
          </p:cNvCxnSpPr>
          <p:nvPr/>
        </p:nvCxnSpPr>
        <p:spPr>
          <a:xfrm>
            <a:off x="1255348" y="5466995"/>
            <a:ext cx="904158" cy="5016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48" idx="3"/>
            <a:endCxn id="31" idx="1"/>
          </p:cNvCxnSpPr>
          <p:nvPr/>
        </p:nvCxnSpPr>
        <p:spPr>
          <a:xfrm flipV="1">
            <a:off x="4052479" y="4932597"/>
            <a:ext cx="1880818" cy="10360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937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数据查询组件</a:t>
            </a:r>
            <a:r>
              <a:rPr lang="en-US" altLang="zh-CN" dirty="0" smtClean="0"/>
              <a:t>】【</a:t>
            </a:r>
            <a:r>
              <a:rPr lang="zh-CN" altLang="en-US" dirty="0" smtClean="0"/>
              <a:t>数据权限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398" y="1828036"/>
            <a:ext cx="8946524" cy="5029964"/>
          </a:xfrm>
          <a:prstGeom prst="rect">
            <a:avLst/>
          </a:prstGeom>
        </p:spPr>
      </p:pic>
      <p:sp>
        <p:nvSpPr>
          <p:cNvPr id="4" name="矩形标注 3"/>
          <p:cNvSpPr/>
          <p:nvPr/>
        </p:nvSpPr>
        <p:spPr>
          <a:xfrm>
            <a:off x="5035639" y="3309870"/>
            <a:ext cx="2640169" cy="334851"/>
          </a:xfrm>
          <a:prstGeom prst="wedgeRectCallout">
            <a:avLst>
              <a:gd name="adj1" fmla="val -3272"/>
              <a:gd name="adj2" fmla="val -152885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映射包含的查询条件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805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数据查询组件</a:t>
            </a:r>
            <a:r>
              <a:rPr lang="en-US" altLang="zh-CN" dirty="0" smtClean="0"/>
              <a:t>】【</a:t>
            </a:r>
            <a:r>
              <a:rPr lang="zh-CN" altLang="en-US" dirty="0" smtClean="0"/>
              <a:t>数据权限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595" y="1680632"/>
            <a:ext cx="8882130" cy="4993760"/>
          </a:xfrm>
          <a:prstGeom prst="rect">
            <a:avLst/>
          </a:prstGeom>
        </p:spPr>
      </p:pic>
      <p:sp>
        <p:nvSpPr>
          <p:cNvPr id="6" name="矩形标注 5"/>
          <p:cNvSpPr/>
          <p:nvPr/>
        </p:nvSpPr>
        <p:spPr>
          <a:xfrm>
            <a:off x="1300767" y="3863661"/>
            <a:ext cx="4713667" cy="1313645"/>
          </a:xfrm>
          <a:prstGeom prst="wedgeRectCallout">
            <a:avLst>
              <a:gd name="adj1" fmla="val -23123"/>
              <a:gd name="adj2" fmla="val -9022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不带数据权限控制的调用接口和带数据权限控制的调用接口示例：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1.</a:t>
            </a:r>
            <a:r>
              <a:rPr lang="zh-CN" altLang="en-US" dirty="0" smtClean="0"/>
              <a:t>不带数据权限：不带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2.</a:t>
            </a:r>
            <a:r>
              <a:rPr lang="zh-CN" altLang="en-US" dirty="0" smtClean="0"/>
              <a:t>带数据权限控制：带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241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数据查询组件</a:t>
            </a:r>
            <a:r>
              <a:rPr lang="en-US" altLang="zh-CN" dirty="0" smtClean="0"/>
              <a:t>】【</a:t>
            </a:r>
            <a:r>
              <a:rPr lang="zh-CN" altLang="en-US" dirty="0" smtClean="0"/>
              <a:t>数据权限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52" y="2061086"/>
            <a:ext cx="4781550" cy="4410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943" y="2061085"/>
            <a:ext cx="4781550" cy="4410075"/>
          </a:xfrm>
          <a:prstGeom prst="rect">
            <a:avLst/>
          </a:prstGeom>
        </p:spPr>
      </p:pic>
      <p:sp>
        <p:nvSpPr>
          <p:cNvPr id="9" name="矩形标注 8"/>
          <p:cNvSpPr/>
          <p:nvPr/>
        </p:nvSpPr>
        <p:spPr>
          <a:xfrm>
            <a:off x="1468192" y="4159876"/>
            <a:ext cx="2678805" cy="669701"/>
          </a:xfrm>
          <a:prstGeom prst="wedgeRectCallout">
            <a:avLst>
              <a:gd name="adj1" fmla="val -13141"/>
              <a:gd name="adj2" fmla="val -9711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无数据权限限制返回值</a:t>
            </a:r>
            <a:endParaRPr lang="zh-CN" altLang="en-US" dirty="0"/>
          </a:p>
        </p:txBody>
      </p:sp>
      <p:sp>
        <p:nvSpPr>
          <p:cNvPr id="10" name="矩形标注 9"/>
          <p:cNvSpPr/>
          <p:nvPr/>
        </p:nvSpPr>
        <p:spPr>
          <a:xfrm>
            <a:off x="7237562" y="3490175"/>
            <a:ext cx="2678805" cy="953036"/>
          </a:xfrm>
          <a:prstGeom prst="wedgeRectCallout">
            <a:avLst>
              <a:gd name="adj1" fmla="val -13141"/>
              <a:gd name="adj2" fmla="val -9711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有数据权限限制返回值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【USER_TYPE=‘1’】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465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数据查询组件</a:t>
            </a:r>
            <a:r>
              <a:rPr lang="en-US" altLang="zh-CN" dirty="0" smtClean="0"/>
              <a:t>】</a:t>
            </a:r>
            <a:r>
              <a:rPr lang="zh-CN" altLang="en-US" dirty="0" smtClean="0"/>
              <a:t>下一步扩展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目前：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数据权限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的限定仅可用于</a:t>
            </a:r>
            <a:r>
              <a:rPr lang="en-US" altLang="zh-CN" dirty="0" smtClean="0"/>
              <a:t>【SQL】</a:t>
            </a:r>
            <a:r>
              <a:rPr lang="zh-CN" altLang="en-US" dirty="0" smtClean="0"/>
              <a:t>类型的数据查询组件；而针对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的数据查询，由于暂时不能实现表之间的</a:t>
            </a:r>
            <a:r>
              <a:rPr lang="en-US" altLang="zh-CN" dirty="0" smtClean="0"/>
              <a:t>【Join】</a:t>
            </a:r>
            <a:r>
              <a:rPr lang="zh-CN" altLang="en-US" dirty="0" smtClean="0"/>
              <a:t>操作，因此上不支持在</a:t>
            </a:r>
            <a:r>
              <a:rPr lang="en-US" altLang="zh-CN" dirty="0" err="1" smtClean="0"/>
              <a:t>Solr,MongoDB</a:t>
            </a:r>
            <a:r>
              <a:rPr lang="zh-CN" altLang="en-US" dirty="0" smtClean="0"/>
              <a:t>类型上实现数据权限的控制；</a:t>
            </a:r>
            <a:endParaRPr lang="en-US" altLang="zh-CN" dirty="0" smtClean="0"/>
          </a:p>
          <a:p>
            <a:r>
              <a:rPr lang="zh-CN" altLang="en-US" dirty="0" smtClean="0"/>
              <a:t>目前，不能在</a:t>
            </a:r>
            <a:r>
              <a:rPr lang="en-US" altLang="zh-CN" dirty="0" err="1" smtClean="0"/>
              <a:t>Solr,Mongo</a:t>
            </a:r>
            <a:r>
              <a:rPr lang="zh-CN" altLang="en-US" dirty="0" smtClean="0"/>
              <a:t>上直接使用数据权限来进行数据限定，主要的困难是在于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不能直接支持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语句，不能直接支持数据权限控制；</a:t>
            </a:r>
            <a:endParaRPr lang="en-US" altLang="zh-CN" dirty="0" smtClean="0"/>
          </a:p>
          <a:p>
            <a:r>
              <a:rPr lang="zh-CN" altLang="en-US" dirty="0" smtClean="0"/>
              <a:t>为解决这一问题，有两个解决方案思路，其一是在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mongo</a:t>
            </a:r>
            <a:r>
              <a:rPr lang="zh-CN" altLang="en-US" dirty="0" smtClean="0"/>
              <a:t>上支持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语句，使用</a:t>
            </a:r>
            <a:r>
              <a:rPr lang="zh-CN" altLang="en-US" dirty="0"/>
              <a:t>第三</a:t>
            </a:r>
            <a:r>
              <a:rPr lang="zh-CN" altLang="en-US" dirty="0" smtClean="0"/>
              <a:t>方产品来进行支持；第二个解决方案的思路，是在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上，使用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语言来实现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解释器，在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上完成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语句的执行，详见下文提出的新组件</a:t>
            </a:r>
            <a:r>
              <a:rPr lang="en-US" altLang="zh-CN" dirty="0" smtClean="0"/>
              <a:t>【SQL</a:t>
            </a:r>
            <a:r>
              <a:rPr lang="zh-CN" altLang="en-US" dirty="0" smtClean="0"/>
              <a:t>解释器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组件。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4876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r>
              <a:rPr lang="en-US" altLang="zh-CN" dirty="0" smtClean="0"/>
              <a:t>-【SQL</a:t>
            </a:r>
            <a:r>
              <a:rPr lang="zh-CN" altLang="en-US" dirty="0" smtClean="0"/>
              <a:t>解释器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【SQL</a:t>
            </a:r>
            <a:r>
              <a:rPr lang="zh-CN" altLang="en-US" dirty="0" smtClean="0"/>
              <a:t>解释器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366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【SQL</a:t>
            </a:r>
            <a:r>
              <a:rPr lang="zh-CN" altLang="en-US" dirty="0" smtClean="0"/>
              <a:t>解释器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是一个非常强大的查询语言，通过命令行的方式可以实现对</a:t>
            </a:r>
            <a:r>
              <a:rPr lang="en-US" altLang="zh-CN" dirty="0" smtClean="0"/>
              <a:t>RDBMS</a:t>
            </a:r>
            <a:r>
              <a:rPr lang="zh-CN" altLang="en-US" dirty="0" smtClean="0"/>
              <a:t>上数据的查询和操作工作；但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语句的执行需要</a:t>
            </a:r>
            <a:r>
              <a:rPr lang="en-US" altLang="zh-CN" dirty="0" smtClean="0"/>
              <a:t>RDBMS</a:t>
            </a:r>
            <a:r>
              <a:rPr lang="zh-CN" altLang="en-US" dirty="0" smtClean="0"/>
              <a:t>的支持，这就限制了它的应用；</a:t>
            </a:r>
            <a:endParaRPr lang="en-US" altLang="zh-CN" dirty="0" smtClean="0"/>
          </a:p>
          <a:p>
            <a:r>
              <a:rPr lang="en-US" altLang="zh-CN" dirty="0" smtClean="0"/>
              <a:t>SQL</a:t>
            </a:r>
            <a:r>
              <a:rPr lang="zh-CN" altLang="en-US" dirty="0" smtClean="0"/>
              <a:t>语句必须放置到</a:t>
            </a:r>
            <a:r>
              <a:rPr lang="en-US" altLang="zh-CN" dirty="0" smtClean="0"/>
              <a:t>RDBMS</a:t>
            </a:r>
            <a:r>
              <a:rPr lang="zh-CN" altLang="en-US" dirty="0" smtClean="0"/>
              <a:t>上执行，因此要针对分布式数据库的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语句，跨库的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语句均无法执行；</a:t>
            </a:r>
            <a:endParaRPr lang="en-US" altLang="zh-CN" dirty="0" smtClean="0"/>
          </a:p>
          <a:p>
            <a:r>
              <a:rPr lang="zh-CN" altLang="en-US" dirty="0" smtClean="0"/>
              <a:t>现在的想法是在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内部实现一个简易的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解释器，这样就可以脱离具体的数据存储的限制来直接执行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语句了；</a:t>
            </a:r>
            <a:endParaRPr lang="en-US" altLang="zh-CN" dirty="0" smtClean="0"/>
          </a:p>
          <a:p>
            <a:r>
              <a:rPr lang="zh-CN" altLang="en-US" dirty="0" smtClean="0"/>
              <a:t>这里的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解释器目前设计主要是解决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语句的问题，其他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语法暂不考虑支持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25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【SQL</a:t>
            </a:r>
            <a:r>
              <a:rPr lang="zh-CN" altLang="en-US" dirty="0" smtClean="0"/>
              <a:t>解释器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总体设计思路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43188" y="2446985"/>
            <a:ext cx="1558344" cy="5795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存储方式</a:t>
            </a:r>
            <a:r>
              <a:rPr lang="en-US" altLang="zh-CN" dirty="0" smtClean="0">
                <a:solidFill>
                  <a:prstClr val="white"/>
                </a:solidFill>
              </a:rPr>
              <a:t>1</a:t>
            </a:r>
            <a:r>
              <a:rPr lang="zh-CN" altLang="en-US" dirty="0" smtClean="0">
                <a:solidFill>
                  <a:prstClr val="white"/>
                </a:solidFill>
              </a:rPr>
              <a:t>：</a:t>
            </a:r>
            <a:r>
              <a:rPr lang="en-US" altLang="zh-CN" dirty="0" smtClean="0">
                <a:solidFill>
                  <a:prstClr val="white"/>
                </a:solidFill>
              </a:rPr>
              <a:t>RDBMS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17431" y="3313060"/>
            <a:ext cx="1584101" cy="56666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存储方式</a:t>
            </a:r>
            <a:r>
              <a:rPr lang="en-US" altLang="zh-CN" dirty="0" smtClean="0">
                <a:solidFill>
                  <a:prstClr val="white"/>
                </a:solidFill>
              </a:rPr>
              <a:t>2</a:t>
            </a:r>
            <a:r>
              <a:rPr lang="zh-CN" altLang="en-US" dirty="0" smtClean="0">
                <a:solidFill>
                  <a:prstClr val="white"/>
                </a:solidFill>
              </a:rPr>
              <a:t>：</a:t>
            </a:r>
            <a:endParaRPr lang="en-US" altLang="zh-CN" dirty="0" smtClean="0">
              <a:solidFill>
                <a:prstClr val="white"/>
              </a:solidFill>
            </a:endParaRPr>
          </a:p>
          <a:p>
            <a:pPr algn="ctr"/>
            <a:r>
              <a:rPr lang="en-US" altLang="zh-CN" dirty="0" err="1" smtClean="0">
                <a:solidFill>
                  <a:prstClr val="white"/>
                </a:solidFill>
              </a:rPr>
              <a:t>Solr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43188" y="4253280"/>
            <a:ext cx="1558344" cy="57954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存储方式</a:t>
            </a:r>
            <a:r>
              <a:rPr lang="en-US" altLang="zh-CN" dirty="0" smtClean="0">
                <a:solidFill>
                  <a:prstClr val="white"/>
                </a:solidFill>
              </a:rPr>
              <a:t>3</a:t>
            </a:r>
            <a:r>
              <a:rPr lang="zh-CN" altLang="en-US" dirty="0" smtClean="0">
                <a:solidFill>
                  <a:prstClr val="white"/>
                </a:solidFill>
              </a:rPr>
              <a:t>：</a:t>
            </a:r>
            <a:endParaRPr lang="en-US" altLang="zh-CN" dirty="0" smtClean="0">
              <a:solidFill>
                <a:prstClr val="white"/>
              </a:solidFill>
            </a:endParaRPr>
          </a:p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Mongo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43188" y="5166054"/>
            <a:ext cx="1558344" cy="57954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存储方式</a:t>
            </a:r>
            <a:r>
              <a:rPr lang="en-US" altLang="zh-CN" dirty="0" smtClean="0">
                <a:solidFill>
                  <a:prstClr val="white"/>
                </a:solidFill>
              </a:rPr>
              <a:t>4</a:t>
            </a:r>
            <a:r>
              <a:rPr lang="zh-CN" altLang="en-US" dirty="0" smtClean="0">
                <a:solidFill>
                  <a:prstClr val="white"/>
                </a:solidFill>
              </a:rPr>
              <a:t>：</a:t>
            </a:r>
            <a:endParaRPr lang="en-US" altLang="zh-CN" dirty="0" smtClean="0">
              <a:solidFill>
                <a:prstClr val="white"/>
              </a:solidFill>
            </a:endParaRPr>
          </a:p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TXT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043188" y="6078828"/>
            <a:ext cx="1558344" cy="57954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存储方式</a:t>
            </a:r>
            <a:r>
              <a:rPr lang="en-US" altLang="zh-CN" dirty="0" smtClean="0">
                <a:solidFill>
                  <a:prstClr val="white"/>
                </a:solidFill>
              </a:rPr>
              <a:t>5</a:t>
            </a:r>
            <a:r>
              <a:rPr lang="zh-CN" altLang="en-US" dirty="0" smtClean="0">
                <a:solidFill>
                  <a:prstClr val="white"/>
                </a:solidFill>
              </a:rPr>
              <a:t>：</a:t>
            </a:r>
            <a:endParaRPr lang="en-US" altLang="zh-CN" dirty="0" smtClean="0">
              <a:solidFill>
                <a:prstClr val="white"/>
              </a:solidFill>
            </a:endParaRPr>
          </a:p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EXCEL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15933" y="2446985"/>
            <a:ext cx="1906073" cy="5795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DBMS</a:t>
            </a:r>
            <a:r>
              <a:rPr lang="zh-CN" altLang="en-US" dirty="0" smtClean="0">
                <a:solidFill>
                  <a:prstClr val="white"/>
                </a:solidFill>
              </a:rPr>
              <a:t>适配器</a:t>
            </a:r>
            <a:r>
              <a:rPr lang="en-US" altLang="zh-CN" dirty="0" smtClean="0">
                <a:solidFill>
                  <a:prstClr val="white"/>
                </a:solidFill>
              </a:rPr>
              <a:t>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15932" y="3300179"/>
            <a:ext cx="1906073" cy="5795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white"/>
                </a:solidFill>
              </a:rPr>
              <a:t>Solr</a:t>
            </a:r>
            <a:r>
              <a:rPr lang="zh-CN" altLang="en-US" dirty="0" smtClean="0">
                <a:solidFill>
                  <a:prstClr val="white"/>
                </a:solidFill>
              </a:rPr>
              <a:t>适配器</a:t>
            </a:r>
            <a:r>
              <a:rPr lang="en-US" altLang="zh-CN" dirty="0" smtClean="0">
                <a:solidFill>
                  <a:prstClr val="white"/>
                </a:solidFill>
              </a:rPr>
              <a:t>2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15931" y="4253279"/>
            <a:ext cx="1906073" cy="5795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Mongo</a:t>
            </a:r>
            <a:r>
              <a:rPr lang="zh-CN" altLang="en-US" dirty="0" smtClean="0">
                <a:solidFill>
                  <a:prstClr val="white"/>
                </a:solidFill>
              </a:rPr>
              <a:t>适配器</a:t>
            </a:r>
            <a:r>
              <a:rPr lang="en-US" altLang="zh-CN" dirty="0" smtClean="0">
                <a:solidFill>
                  <a:prstClr val="white"/>
                </a:solidFill>
              </a:rPr>
              <a:t>3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15930" y="5166054"/>
            <a:ext cx="1906073" cy="5795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TXT</a:t>
            </a:r>
            <a:r>
              <a:rPr lang="zh-CN" altLang="en-US" dirty="0" smtClean="0">
                <a:solidFill>
                  <a:prstClr val="white"/>
                </a:solidFill>
              </a:rPr>
              <a:t>适配器</a:t>
            </a:r>
            <a:r>
              <a:rPr lang="en-US" altLang="zh-CN" dirty="0" smtClean="0">
                <a:solidFill>
                  <a:prstClr val="white"/>
                </a:solidFill>
              </a:rPr>
              <a:t>4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15930" y="6083641"/>
            <a:ext cx="1906073" cy="5795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Excel</a:t>
            </a:r>
            <a:r>
              <a:rPr lang="zh-CN" altLang="en-US" dirty="0" smtClean="0">
                <a:solidFill>
                  <a:prstClr val="white"/>
                </a:solidFill>
              </a:rPr>
              <a:t>适配器</a:t>
            </a:r>
            <a:r>
              <a:rPr lang="en-US" altLang="zh-CN" dirty="0" smtClean="0">
                <a:solidFill>
                  <a:prstClr val="white"/>
                </a:solidFill>
              </a:rPr>
              <a:t>5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057623" y="3792828"/>
            <a:ext cx="2459864" cy="123643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类</a:t>
            </a:r>
            <a:r>
              <a:rPr lang="en-US" altLang="zh-CN" dirty="0" smtClean="0">
                <a:solidFill>
                  <a:prstClr val="white"/>
                </a:solidFill>
              </a:rPr>
              <a:t>SQL</a:t>
            </a:r>
            <a:r>
              <a:rPr lang="zh-CN" altLang="en-US" dirty="0" smtClean="0">
                <a:solidFill>
                  <a:prstClr val="white"/>
                </a:solidFill>
              </a:rPr>
              <a:t>语句适配器</a:t>
            </a:r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16" name="肘形连接符 15"/>
          <p:cNvCxnSpPr>
            <a:stCxn id="9" idx="3"/>
            <a:endCxn id="14" idx="1"/>
          </p:cNvCxnSpPr>
          <p:nvPr/>
        </p:nvCxnSpPr>
        <p:spPr>
          <a:xfrm>
            <a:off x="5422006" y="2736760"/>
            <a:ext cx="1635617" cy="16742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0" idx="3"/>
            <a:endCxn id="14" idx="1"/>
          </p:cNvCxnSpPr>
          <p:nvPr/>
        </p:nvCxnSpPr>
        <p:spPr>
          <a:xfrm>
            <a:off x="5422005" y="3589954"/>
            <a:ext cx="1635618" cy="8210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1" idx="3"/>
            <a:endCxn id="14" idx="1"/>
          </p:cNvCxnSpPr>
          <p:nvPr/>
        </p:nvCxnSpPr>
        <p:spPr>
          <a:xfrm flipV="1">
            <a:off x="5422004" y="4411046"/>
            <a:ext cx="1635619" cy="132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2" idx="3"/>
            <a:endCxn id="14" idx="1"/>
          </p:cNvCxnSpPr>
          <p:nvPr/>
        </p:nvCxnSpPr>
        <p:spPr>
          <a:xfrm flipV="1">
            <a:off x="5422003" y="4411046"/>
            <a:ext cx="1635620" cy="10447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3" idx="3"/>
            <a:endCxn id="14" idx="1"/>
          </p:cNvCxnSpPr>
          <p:nvPr/>
        </p:nvCxnSpPr>
        <p:spPr>
          <a:xfrm flipV="1">
            <a:off x="5422003" y="4411046"/>
            <a:ext cx="1635620" cy="19623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7057623" y="5029263"/>
            <a:ext cx="2459864" cy="71634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JAVA VM</a:t>
            </a:r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27" name="直接箭头连接符 26"/>
          <p:cNvCxnSpPr>
            <a:stCxn id="4" idx="3"/>
            <a:endCxn id="9" idx="1"/>
          </p:cNvCxnSpPr>
          <p:nvPr/>
        </p:nvCxnSpPr>
        <p:spPr>
          <a:xfrm>
            <a:off x="2601532" y="2736760"/>
            <a:ext cx="914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5" idx="3"/>
            <a:endCxn id="10" idx="1"/>
          </p:cNvCxnSpPr>
          <p:nvPr/>
        </p:nvCxnSpPr>
        <p:spPr>
          <a:xfrm flipV="1">
            <a:off x="2601532" y="3589954"/>
            <a:ext cx="914400" cy="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3"/>
            <a:endCxn id="11" idx="1"/>
          </p:cNvCxnSpPr>
          <p:nvPr/>
        </p:nvCxnSpPr>
        <p:spPr>
          <a:xfrm flipV="1">
            <a:off x="2601532" y="454305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3"/>
            <a:endCxn id="12" idx="1"/>
          </p:cNvCxnSpPr>
          <p:nvPr/>
        </p:nvCxnSpPr>
        <p:spPr>
          <a:xfrm>
            <a:off x="2601532" y="5455829"/>
            <a:ext cx="914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8" idx="3"/>
            <a:endCxn id="13" idx="1"/>
          </p:cNvCxnSpPr>
          <p:nvPr/>
        </p:nvCxnSpPr>
        <p:spPr>
          <a:xfrm>
            <a:off x="2601532" y="6368603"/>
            <a:ext cx="914398" cy="4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10315976" y="4000500"/>
            <a:ext cx="1313645" cy="66332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输出流对象</a:t>
            </a:r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38" name="肘形连接符 37"/>
          <p:cNvCxnSpPr>
            <a:stCxn id="14" idx="3"/>
            <a:endCxn id="36" idx="1"/>
          </p:cNvCxnSpPr>
          <p:nvPr/>
        </p:nvCxnSpPr>
        <p:spPr>
          <a:xfrm flipV="1">
            <a:off x="9517487" y="4332163"/>
            <a:ext cx="798489" cy="788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标注 2"/>
          <p:cNvSpPr/>
          <p:nvPr/>
        </p:nvSpPr>
        <p:spPr>
          <a:xfrm>
            <a:off x="7675809" y="2389835"/>
            <a:ext cx="2369712" cy="636699"/>
          </a:xfrm>
          <a:prstGeom prst="wedgeRoundRectCallout">
            <a:avLst>
              <a:gd name="adj1" fmla="val -109376"/>
              <a:gd name="adj2" fmla="val 1593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将所有数据流抽象为输入数据流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877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【SQL</a:t>
            </a:r>
            <a:r>
              <a:rPr lang="zh-CN" altLang="en-US" dirty="0" smtClean="0"/>
              <a:t>解释器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总体设计思路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标准的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语句的操作是针对数据库内的表对象或者视图对象的</a:t>
            </a:r>
            <a:endParaRPr lang="en-US" altLang="zh-CN" dirty="0" smtClean="0"/>
          </a:p>
          <a:p>
            <a:r>
              <a:rPr lang="en-US" altLang="zh-CN" dirty="0" smtClean="0"/>
              <a:t>Select * from </a:t>
            </a:r>
            <a:r>
              <a:rPr lang="en-US" altLang="zh-CN" dirty="0" err="1" smtClean="0"/>
              <a:t>t_user</a:t>
            </a:r>
            <a:r>
              <a:rPr lang="en-US" altLang="zh-CN" dirty="0" smtClean="0"/>
              <a:t>; </a:t>
            </a:r>
            <a:r>
              <a:rPr lang="zh-CN" altLang="en-US" dirty="0" smtClean="0"/>
              <a:t>这里的</a:t>
            </a:r>
            <a:r>
              <a:rPr lang="en-US" altLang="zh-CN" dirty="0" smtClean="0"/>
              <a:t>T_USER</a:t>
            </a:r>
            <a:r>
              <a:rPr lang="zh-CN" altLang="en-US" dirty="0" smtClean="0"/>
              <a:t>是一个数据库内部的数据表或视图</a:t>
            </a:r>
            <a:endParaRPr lang="en-US" altLang="zh-CN" dirty="0" smtClean="0"/>
          </a:p>
          <a:p>
            <a:r>
              <a:rPr lang="en-US" altLang="zh-CN" dirty="0" smtClean="0"/>
              <a:t>DBMS</a:t>
            </a:r>
            <a:r>
              <a:rPr lang="zh-CN" altLang="en-US" dirty="0" smtClean="0"/>
              <a:t>能够解释执行上面这条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语句的前提，是</a:t>
            </a:r>
            <a:r>
              <a:rPr lang="en-US" altLang="zh-CN" dirty="0" smtClean="0"/>
              <a:t>DBMS</a:t>
            </a:r>
            <a:r>
              <a:rPr lang="zh-CN" altLang="en-US" dirty="0" smtClean="0"/>
              <a:t>上保存了关于这张表</a:t>
            </a:r>
            <a:r>
              <a:rPr lang="en-US" altLang="zh-CN" dirty="0" smtClean="0"/>
              <a:t>/</a:t>
            </a:r>
            <a:r>
              <a:rPr lang="zh-CN" altLang="en-US" dirty="0" smtClean="0"/>
              <a:t>视图的元数据，并利用这些元数据将上面的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语句编译为可执行代码来执行；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在我们自己开发的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解释器引擎中，这里的</a:t>
            </a:r>
            <a:r>
              <a:rPr lang="en-US" altLang="zh-CN" dirty="0" smtClean="0"/>
              <a:t>T_USER</a:t>
            </a:r>
            <a:r>
              <a:rPr lang="zh-CN" altLang="en-US" dirty="0" smtClean="0"/>
              <a:t>被抽象成一个标准的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数据集合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，这个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数据集合</a:t>
            </a:r>
            <a:r>
              <a:rPr lang="en-US" altLang="zh-CN" dirty="0" smtClean="0"/>
              <a:t>】</a:t>
            </a:r>
            <a:r>
              <a:rPr lang="zh-CN" altLang="en-US" dirty="0" smtClean="0"/>
              <a:t>需要支持标准的方法实现，使得后续的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解释器可以通过标准化的方式从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数据集合</a:t>
            </a:r>
            <a:r>
              <a:rPr lang="en-US" altLang="zh-CN" dirty="0" smtClean="0"/>
              <a:t>】</a:t>
            </a:r>
            <a:r>
              <a:rPr lang="zh-CN" altLang="en-US" dirty="0" smtClean="0"/>
              <a:t>读取数据；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【</a:t>
            </a:r>
            <a:r>
              <a:rPr lang="zh-CN" altLang="en-US" dirty="0"/>
              <a:t>数据集合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的抽象，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解释器可以把不同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数据存储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的数据源，统一抽象成</a:t>
            </a:r>
            <a:r>
              <a:rPr lang="en-US" altLang="zh-CN" dirty="0" smtClean="0"/>
              <a:t>【</a:t>
            </a:r>
            <a:r>
              <a:rPr lang="zh-CN" altLang="en-US" dirty="0"/>
              <a:t>数据</a:t>
            </a:r>
            <a:r>
              <a:rPr lang="zh-CN" altLang="en-US" dirty="0" smtClean="0"/>
              <a:t>集合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来进行加工处理，并最终也生成一个</a:t>
            </a:r>
            <a:r>
              <a:rPr lang="en-US" altLang="zh-CN" dirty="0" smtClean="0"/>
              <a:t>【</a:t>
            </a:r>
            <a:r>
              <a:rPr lang="zh-CN" altLang="en-US" dirty="0"/>
              <a:t>数据集合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9588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【SQL</a:t>
            </a:r>
            <a:r>
              <a:rPr lang="zh-CN" altLang="en-US" dirty="0" smtClean="0"/>
              <a:t>解释器</a:t>
            </a:r>
            <a:r>
              <a:rPr lang="en-US" altLang="zh-CN" dirty="0" smtClean="0"/>
              <a:t>】【</a:t>
            </a:r>
            <a:r>
              <a:rPr lang="zh-CN" altLang="en-US" dirty="0" smtClean="0"/>
              <a:t>数据集合</a:t>
            </a:r>
            <a:r>
              <a:rPr lang="en-US" altLang="zh-CN" dirty="0" smtClean="0"/>
              <a:t>】</a:t>
            </a:r>
            <a:r>
              <a:rPr lang="en-US" altLang="zh-CN" dirty="0" err="1" smtClean="0"/>
              <a:t>IDataSet</a:t>
            </a:r>
            <a:r>
              <a:rPr lang="zh-CN" altLang="en-US" dirty="0" smtClean="0"/>
              <a:t>标准方法定义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460778" y="1878764"/>
          <a:ext cx="11233239" cy="5501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00608"/>
                <a:gridCol w="6928834"/>
                <a:gridCol w="140379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getMetaData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获取数据集合的元数据定义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setMetaData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设置数据集合的元数据定义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open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打开数据集合，与一般</a:t>
                      </a:r>
                      <a:r>
                        <a:rPr lang="en-US" altLang="zh-CN" dirty="0" smtClean="0"/>
                        <a:t>JDBC</a:t>
                      </a:r>
                      <a:r>
                        <a:rPr lang="zh-CN" altLang="en-US" dirty="0" smtClean="0"/>
                        <a:t>接口不同的是，在打开数据集合以后，内部的记录指针需要指到第一条记录，如果找不到第一条记录，则设置此数据集合为</a:t>
                      </a:r>
                      <a:r>
                        <a:rPr lang="en-US" altLang="zh-CN" dirty="0" smtClean="0"/>
                        <a:t>【</a:t>
                      </a:r>
                      <a:r>
                        <a:rPr lang="zh-CN" altLang="en-US" dirty="0" smtClean="0"/>
                        <a:t>空数据集合</a:t>
                      </a:r>
                      <a:r>
                        <a:rPr lang="en-US" altLang="zh-CN" dirty="0" smtClean="0"/>
                        <a:t>】</a:t>
                      </a:r>
                      <a:r>
                        <a:rPr lang="zh-CN" altLang="en-US" dirty="0" smtClean="0"/>
                        <a:t>，否则为</a:t>
                      </a:r>
                      <a:r>
                        <a:rPr lang="en-US" altLang="zh-CN" dirty="0" smtClean="0"/>
                        <a:t>【</a:t>
                      </a:r>
                      <a:r>
                        <a:rPr lang="zh-CN" altLang="en-US" dirty="0" smtClean="0"/>
                        <a:t>非空数据集合</a:t>
                      </a:r>
                      <a:r>
                        <a:rPr lang="en-US" altLang="zh-CN" dirty="0" smtClean="0"/>
                        <a:t>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isEmptySet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判断此</a:t>
                      </a:r>
                      <a:r>
                        <a:rPr lang="en-US" altLang="zh-CN" dirty="0" smtClean="0"/>
                        <a:t>【</a:t>
                      </a:r>
                      <a:r>
                        <a:rPr lang="zh-CN" altLang="en-US" dirty="0" smtClean="0"/>
                        <a:t>数据集合</a:t>
                      </a:r>
                      <a:r>
                        <a:rPr lang="en-US" altLang="zh-CN" dirty="0" smtClean="0"/>
                        <a:t>】</a:t>
                      </a:r>
                      <a:r>
                        <a:rPr lang="zh-CN" altLang="en-US" dirty="0" smtClean="0"/>
                        <a:t>是否为</a:t>
                      </a:r>
                      <a:r>
                        <a:rPr lang="en-US" altLang="zh-CN" dirty="0" smtClean="0"/>
                        <a:t>【</a:t>
                      </a:r>
                      <a:r>
                        <a:rPr lang="zh-CN" altLang="en-US" dirty="0" smtClean="0"/>
                        <a:t>空数据集合</a:t>
                      </a:r>
                      <a:r>
                        <a:rPr lang="en-US" altLang="zh-CN" dirty="0" smtClean="0"/>
                        <a:t>】</a:t>
                      </a:r>
                      <a:r>
                        <a:rPr lang="zh-CN" altLang="en-US" dirty="0" smtClean="0"/>
                        <a:t>，这一标志位在</a:t>
                      </a:r>
                      <a:r>
                        <a:rPr lang="en-US" altLang="zh-CN" dirty="0" smtClean="0"/>
                        <a:t>open</a:t>
                      </a:r>
                      <a:r>
                        <a:rPr lang="zh-CN" altLang="en-US" dirty="0" smtClean="0"/>
                        <a:t>方法里面进行判断设置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由于</a:t>
                      </a:r>
                      <a:r>
                        <a:rPr lang="en-US" altLang="zh-CN" dirty="0" smtClean="0"/>
                        <a:t>open</a:t>
                      </a:r>
                      <a:r>
                        <a:rPr lang="zh-CN" altLang="en-US" dirty="0" smtClean="0"/>
                        <a:t>以后，内部指针指向了第一条记录，因此可以通过</a:t>
                      </a:r>
                      <a:r>
                        <a:rPr lang="en-US" altLang="zh-CN" dirty="0" err="1" smtClean="0"/>
                        <a:t>getRS</a:t>
                      </a:r>
                      <a:r>
                        <a:rPr lang="zh-CN" altLang="en-US" dirty="0" smtClean="0"/>
                        <a:t>的方式，用</a:t>
                      </a:r>
                      <a:r>
                        <a:rPr lang="en-US" altLang="zh-CN" dirty="0" err="1" smtClean="0"/>
                        <a:t>Hashmap</a:t>
                      </a:r>
                      <a:r>
                        <a:rPr lang="zh-CN" altLang="en-US" dirty="0" smtClean="0"/>
                        <a:t>的方式来进行转义返回这条记录，这里需要考虑根据元数据来对源数据进行格式化处理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7305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这个用法类似</a:t>
                      </a:r>
                      <a:r>
                        <a:rPr lang="en-US" altLang="zh-CN" dirty="0" smtClean="0"/>
                        <a:t>JDBC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smtClean="0"/>
                        <a:t>next()</a:t>
                      </a:r>
                      <a:r>
                        <a:rPr lang="zh-CN" altLang="en-US" dirty="0" smtClean="0"/>
                        <a:t>方法，判断有无下一条，如果有则移动到下一条，返回</a:t>
                      </a:r>
                      <a:r>
                        <a:rPr lang="en-US" altLang="zh-CN" dirty="0" smtClean="0"/>
                        <a:t>true;</a:t>
                      </a:r>
                      <a:r>
                        <a:rPr lang="zh-CN" altLang="en-US" dirty="0" smtClean="0"/>
                        <a:t>如果没有，则内部指针指向</a:t>
                      </a:r>
                      <a:r>
                        <a:rPr lang="en-US" altLang="zh-CN" dirty="0" smtClean="0"/>
                        <a:t>【NULL】</a:t>
                      </a:r>
                      <a:r>
                        <a:rPr lang="zh-CN" altLang="en-US" dirty="0" smtClean="0"/>
                        <a:t>，并返回</a:t>
                      </a:r>
                      <a:r>
                        <a:rPr lang="en-US" altLang="zh-CN" dirty="0" smtClean="0"/>
                        <a:t>false;</a:t>
                      </a:r>
                      <a:r>
                        <a:rPr lang="zh-CN" altLang="en-US" dirty="0" smtClean="0"/>
                        <a:t>除第一条记录以外，其他记录均需先调用</a:t>
                      </a:r>
                      <a:r>
                        <a:rPr lang="en-US" altLang="zh-CN" dirty="0" smtClean="0"/>
                        <a:t>next()</a:t>
                      </a:r>
                      <a:r>
                        <a:rPr lang="zh-CN" altLang="en-US" dirty="0" smtClean="0"/>
                        <a:t>，再调用</a:t>
                      </a:r>
                      <a:r>
                        <a:rPr lang="en-US" altLang="zh-CN" dirty="0" err="1" smtClean="0"/>
                        <a:t>getRS</a:t>
                      </a:r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0172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【SQL</a:t>
            </a:r>
            <a:r>
              <a:rPr lang="zh-CN" altLang="en-US" dirty="0" smtClean="0"/>
              <a:t>解释器</a:t>
            </a:r>
            <a:r>
              <a:rPr lang="en-US" altLang="zh-CN" dirty="0" smtClean="0"/>
              <a:t>】【</a:t>
            </a:r>
            <a:r>
              <a:rPr lang="zh-CN" altLang="en-US" dirty="0" smtClean="0"/>
              <a:t>数据集合</a:t>
            </a:r>
            <a:r>
              <a:rPr lang="en-US" altLang="zh-CN" dirty="0" smtClean="0"/>
              <a:t>】</a:t>
            </a:r>
            <a:r>
              <a:rPr lang="zh-CN" altLang="en-US" dirty="0" smtClean="0"/>
              <a:t>上定义的操作符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2142066"/>
            <a:ext cx="8825659" cy="706370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数据集合</a:t>
            </a:r>
            <a:r>
              <a:rPr lang="en-US" altLang="zh-CN" dirty="0" smtClean="0"/>
              <a:t>】</a:t>
            </a:r>
            <a:r>
              <a:rPr lang="zh-CN" altLang="en-US" dirty="0" smtClean="0"/>
              <a:t>这种新定义的统一的数据类型，可以在其中定义如下的操作符号，实现集合和集合之间的计算规则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499414" y="2743202"/>
          <a:ext cx="11130210" cy="397745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24846"/>
                <a:gridCol w="6207616"/>
                <a:gridCol w="2897748"/>
              </a:tblGrid>
              <a:tr h="34510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集合操作符算法定义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112158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【Union】</a:t>
                      </a:r>
                      <a:r>
                        <a:rPr lang="zh-CN" altLang="en-US" dirty="0" smtClean="0"/>
                        <a:t>集合合并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= B 【</a:t>
                      </a:r>
                      <a:r>
                        <a:rPr lang="en-US" altLang="zh-CN" dirty="0" err="1" smtClean="0"/>
                        <a:t>Union】C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B,C</a:t>
                      </a:r>
                      <a:r>
                        <a:rPr lang="zh-CN" altLang="en-US" dirty="0" smtClean="0"/>
                        <a:t>分别是两个</a:t>
                      </a:r>
                      <a:r>
                        <a:rPr lang="en-US" altLang="zh-CN" dirty="0" err="1" smtClean="0"/>
                        <a:t>DataSet</a:t>
                      </a:r>
                      <a:r>
                        <a:rPr lang="zh-CN" altLang="en-US" dirty="0" smtClean="0"/>
                        <a:t>，那么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也是一个</a:t>
                      </a:r>
                      <a:r>
                        <a:rPr lang="en-US" altLang="zh-CN" dirty="0" err="1" smtClean="0"/>
                        <a:t>DataSet</a:t>
                      </a:r>
                      <a:r>
                        <a:rPr lang="zh-CN" altLang="en-US" dirty="0" smtClean="0"/>
                        <a:t>，代表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两个数据集合的合集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分库分表的情况下，把多个分裂的存储表数据汇总到一个统一的数据集合来进行处理</a:t>
                      </a:r>
                      <a:endParaRPr lang="zh-CN" altLang="en-US" dirty="0"/>
                    </a:p>
                  </a:txBody>
                  <a:tcPr/>
                </a:tc>
              </a:tr>
              <a:tr h="86276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【Join】</a:t>
                      </a:r>
                      <a:r>
                        <a:rPr lang="zh-CN" altLang="en-US" dirty="0" smtClean="0"/>
                        <a:t>集合笛卡尔乘积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= B 【Join】 C</a:t>
                      </a:r>
                    </a:p>
                    <a:p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集合代表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两个集合做一次</a:t>
                      </a:r>
                      <a:r>
                        <a:rPr lang="en-US" altLang="zh-CN" dirty="0" err="1" smtClean="0"/>
                        <a:t>FullJoin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笛卡尔乘积计算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用于将不同来源的数据集合进行笛卡尔乘积，生成一个新的数据集合</a:t>
                      </a:r>
                      <a:endParaRPr lang="zh-CN" altLang="en-US" dirty="0"/>
                    </a:p>
                  </a:txBody>
                  <a:tcPr/>
                </a:tc>
              </a:tr>
              <a:tr h="86276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【</a:t>
                      </a:r>
                      <a:r>
                        <a:rPr lang="en-US" altLang="zh-CN" dirty="0" err="1" smtClean="0"/>
                        <a:t>LeftJoin</a:t>
                      </a:r>
                      <a:r>
                        <a:rPr lang="en-US" altLang="zh-CN" dirty="0" smtClean="0"/>
                        <a:t>】</a:t>
                      </a:r>
                      <a:r>
                        <a:rPr lang="zh-CN" altLang="en-US" dirty="0" smtClean="0"/>
                        <a:t>左连接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= B 【</a:t>
                      </a:r>
                      <a:r>
                        <a:rPr lang="en-US" altLang="zh-CN" dirty="0" err="1" smtClean="0"/>
                        <a:t>LeftJoin</a:t>
                      </a:r>
                      <a:r>
                        <a:rPr lang="en-US" altLang="zh-CN" dirty="0" smtClean="0"/>
                        <a:t>】 C</a:t>
                      </a:r>
                    </a:p>
                    <a:p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集合代表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两个集合做一次</a:t>
                      </a:r>
                      <a:r>
                        <a:rPr lang="en-US" altLang="zh-CN" dirty="0" err="1" smtClean="0"/>
                        <a:t>LeftJoin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笛卡尔乘积计算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以左面的集合计算数为基础，参照右集合计算数来进行计算</a:t>
                      </a:r>
                      <a:endParaRPr lang="zh-CN" altLang="en-US" dirty="0"/>
                    </a:p>
                  </a:txBody>
                  <a:tcPr/>
                </a:tc>
              </a:tr>
              <a:tr h="59417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41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Cloud-Based Application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056377" y="3715613"/>
            <a:ext cx="1410663" cy="3862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IE,Firfox,Chrome</a:t>
            </a:r>
            <a:endParaRPr lang="zh-CN" altLang="en-US" sz="1400" dirty="0"/>
          </a:p>
        </p:txBody>
      </p:sp>
      <p:sp>
        <p:nvSpPr>
          <p:cNvPr id="11" name="笑脸 10"/>
          <p:cNvSpPr/>
          <p:nvPr/>
        </p:nvSpPr>
        <p:spPr>
          <a:xfrm>
            <a:off x="404425" y="4294466"/>
            <a:ext cx="748602" cy="721217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767065" y="4101830"/>
            <a:ext cx="1890535" cy="3235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Client OS</a:t>
            </a:r>
            <a:endParaRPr lang="zh-CN" altLang="en-US" sz="1400" dirty="0"/>
          </a:p>
        </p:txBody>
      </p:sp>
      <p:cxnSp>
        <p:nvCxnSpPr>
          <p:cNvPr id="13" name="肘形连接符 12"/>
          <p:cNvCxnSpPr>
            <a:stCxn id="11" idx="6"/>
            <a:endCxn id="10" idx="1"/>
          </p:cNvCxnSpPr>
          <p:nvPr/>
        </p:nvCxnSpPr>
        <p:spPr>
          <a:xfrm flipV="1">
            <a:off x="1153027" y="3908722"/>
            <a:ext cx="903350" cy="7463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2110351" y="5015683"/>
            <a:ext cx="1410663" cy="3862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Mobile Apps</a:t>
            </a:r>
            <a:endParaRPr lang="zh-CN" altLang="en-US" sz="1400" dirty="0"/>
          </a:p>
        </p:txBody>
      </p:sp>
      <p:sp>
        <p:nvSpPr>
          <p:cNvPr id="17" name="圆角矩形 16"/>
          <p:cNvSpPr/>
          <p:nvPr/>
        </p:nvSpPr>
        <p:spPr>
          <a:xfrm>
            <a:off x="1812174" y="5401900"/>
            <a:ext cx="1890535" cy="3235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Mobile OS</a:t>
            </a:r>
            <a:endParaRPr lang="zh-CN" altLang="en-US" sz="1400" dirty="0"/>
          </a:p>
        </p:txBody>
      </p:sp>
      <p:cxnSp>
        <p:nvCxnSpPr>
          <p:cNvPr id="18" name="肘形连接符 17"/>
          <p:cNvCxnSpPr>
            <a:stCxn id="11" idx="6"/>
            <a:endCxn id="16" idx="1"/>
          </p:cNvCxnSpPr>
          <p:nvPr/>
        </p:nvCxnSpPr>
        <p:spPr>
          <a:xfrm>
            <a:off x="1153027" y="4655075"/>
            <a:ext cx="957324" cy="5537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云形 19"/>
          <p:cNvSpPr/>
          <p:nvPr/>
        </p:nvSpPr>
        <p:spPr>
          <a:xfrm>
            <a:off x="8461420" y="2847230"/>
            <a:ext cx="3065172" cy="3502055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分布式数据存储</a:t>
            </a:r>
            <a:endParaRPr lang="zh-CN" altLang="en-US" dirty="0"/>
          </a:p>
        </p:txBody>
      </p:sp>
      <p:sp>
        <p:nvSpPr>
          <p:cNvPr id="21" name="云形 20"/>
          <p:cNvSpPr/>
          <p:nvPr/>
        </p:nvSpPr>
        <p:spPr>
          <a:xfrm>
            <a:off x="4606059" y="2827325"/>
            <a:ext cx="3494752" cy="3521960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分布式应用服务</a:t>
            </a:r>
            <a:endParaRPr lang="zh-CN" altLang="en-US" dirty="0"/>
          </a:p>
        </p:txBody>
      </p:sp>
      <p:cxnSp>
        <p:nvCxnSpPr>
          <p:cNvPr id="23" name="肘形连接符 22"/>
          <p:cNvCxnSpPr>
            <a:stCxn id="10" idx="3"/>
            <a:endCxn id="21" idx="2"/>
          </p:cNvCxnSpPr>
          <p:nvPr/>
        </p:nvCxnSpPr>
        <p:spPr>
          <a:xfrm>
            <a:off x="3467040" y="3908722"/>
            <a:ext cx="1149859" cy="6795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6" idx="3"/>
            <a:endCxn id="21" idx="2"/>
          </p:cNvCxnSpPr>
          <p:nvPr/>
        </p:nvCxnSpPr>
        <p:spPr>
          <a:xfrm flipV="1">
            <a:off x="3521014" y="4588305"/>
            <a:ext cx="1095885" cy="6204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21" idx="0"/>
            <a:endCxn id="20" idx="2"/>
          </p:cNvCxnSpPr>
          <p:nvPr/>
        </p:nvCxnSpPr>
        <p:spPr>
          <a:xfrm>
            <a:off x="8097899" y="4588305"/>
            <a:ext cx="373029" cy="99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柱形 46"/>
          <p:cNvSpPr/>
          <p:nvPr/>
        </p:nvSpPr>
        <p:spPr>
          <a:xfrm>
            <a:off x="9099472" y="3406462"/>
            <a:ext cx="476153" cy="579550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柱形 47"/>
          <p:cNvSpPr/>
          <p:nvPr/>
        </p:nvSpPr>
        <p:spPr>
          <a:xfrm>
            <a:off x="9743812" y="3387143"/>
            <a:ext cx="500387" cy="618187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柱形 48"/>
          <p:cNvSpPr/>
          <p:nvPr/>
        </p:nvSpPr>
        <p:spPr>
          <a:xfrm>
            <a:off x="10412386" y="3387142"/>
            <a:ext cx="500387" cy="618187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柱形 49"/>
          <p:cNvSpPr/>
          <p:nvPr/>
        </p:nvSpPr>
        <p:spPr>
          <a:xfrm>
            <a:off x="9239830" y="3574632"/>
            <a:ext cx="500387" cy="618187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柱形 50"/>
          <p:cNvSpPr/>
          <p:nvPr/>
        </p:nvSpPr>
        <p:spPr>
          <a:xfrm>
            <a:off x="9893342" y="3574631"/>
            <a:ext cx="500387" cy="618187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柱形 51"/>
          <p:cNvSpPr/>
          <p:nvPr/>
        </p:nvSpPr>
        <p:spPr>
          <a:xfrm>
            <a:off x="10560437" y="3599627"/>
            <a:ext cx="500387" cy="618187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柱形 52"/>
          <p:cNvSpPr/>
          <p:nvPr/>
        </p:nvSpPr>
        <p:spPr>
          <a:xfrm>
            <a:off x="9387881" y="3744581"/>
            <a:ext cx="500387" cy="618187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柱形 53"/>
          <p:cNvSpPr/>
          <p:nvPr/>
        </p:nvSpPr>
        <p:spPr>
          <a:xfrm>
            <a:off x="10041393" y="3745785"/>
            <a:ext cx="500387" cy="618187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柱形 54"/>
          <p:cNvSpPr/>
          <p:nvPr/>
        </p:nvSpPr>
        <p:spPr>
          <a:xfrm>
            <a:off x="10719295" y="3799307"/>
            <a:ext cx="500387" cy="618187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立方体 55"/>
          <p:cNvSpPr/>
          <p:nvPr/>
        </p:nvSpPr>
        <p:spPr>
          <a:xfrm>
            <a:off x="5209760" y="3406462"/>
            <a:ext cx="515155" cy="533769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立方体 56"/>
          <p:cNvSpPr/>
          <p:nvPr/>
        </p:nvSpPr>
        <p:spPr>
          <a:xfrm>
            <a:off x="6095857" y="3380744"/>
            <a:ext cx="515155" cy="533769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立方体 57"/>
          <p:cNvSpPr/>
          <p:nvPr/>
        </p:nvSpPr>
        <p:spPr>
          <a:xfrm>
            <a:off x="6957135" y="3352822"/>
            <a:ext cx="515155" cy="533769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立方体 58"/>
          <p:cNvSpPr/>
          <p:nvPr/>
        </p:nvSpPr>
        <p:spPr>
          <a:xfrm>
            <a:off x="7110590" y="3514209"/>
            <a:ext cx="515155" cy="533769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立方体 59"/>
          <p:cNvSpPr/>
          <p:nvPr/>
        </p:nvSpPr>
        <p:spPr>
          <a:xfrm>
            <a:off x="7225275" y="3675596"/>
            <a:ext cx="515155" cy="533769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立方体 60"/>
          <p:cNvSpPr/>
          <p:nvPr/>
        </p:nvSpPr>
        <p:spPr>
          <a:xfrm>
            <a:off x="5362160" y="3558862"/>
            <a:ext cx="515155" cy="533769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立方体 61"/>
          <p:cNvSpPr/>
          <p:nvPr/>
        </p:nvSpPr>
        <p:spPr>
          <a:xfrm>
            <a:off x="5514560" y="3711262"/>
            <a:ext cx="515155" cy="533769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立方体 62"/>
          <p:cNvSpPr/>
          <p:nvPr/>
        </p:nvSpPr>
        <p:spPr>
          <a:xfrm>
            <a:off x="6248257" y="3533144"/>
            <a:ext cx="515155" cy="533769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立方体 63"/>
          <p:cNvSpPr/>
          <p:nvPr/>
        </p:nvSpPr>
        <p:spPr>
          <a:xfrm>
            <a:off x="6400657" y="3685544"/>
            <a:ext cx="515155" cy="533769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8028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【SQL</a:t>
            </a:r>
            <a:r>
              <a:rPr lang="zh-CN" altLang="en-US" dirty="0" smtClean="0"/>
              <a:t>解释器</a:t>
            </a:r>
            <a:r>
              <a:rPr lang="en-US" altLang="zh-CN" dirty="0" smtClean="0"/>
              <a:t>】【</a:t>
            </a:r>
            <a:r>
              <a:rPr lang="zh-CN" altLang="en-US" dirty="0"/>
              <a:t>数据集合</a:t>
            </a:r>
            <a:r>
              <a:rPr lang="en-US" altLang="zh-CN" dirty="0"/>
              <a:t>】</a:t>
            </a:r>
            <a:r>
              <a:rPr lang="zh-CN" altLang="en-US" dirty="0"/>
              <a:t>上定义的操作符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550930" y="2331078"/>
          <a:ext cx="11130210" cy="38586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24846"/>
                <a:gridCol w="6207616"/>
                <a:gridCol w="2897748"/>
              </a:tblGrid>
              <a:tr h="34510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集合操作符算法定义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112158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【Where】</a:t>
                      </a:r>
                      <a:r>
                        <a:rPr lang="zh-CN" altLang="en-US" dirty="0" smtClean="0"/>
                        <a:t>行过滤运算符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= B 【</a:t>
                      </a:r>
                      <a:r>
                        <a:rPr lang="en-US" altLang="zh-CN" dirty="0" err="1" smtClean="0"/>
                        <a:t>Where】C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B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是一个</a:t>
                      </a:r>
                      <a:r>
                        <a:rPr lang="en-US" altLang="zh-CN" baseline="0" dirty="0" smtClean="0"/>
                        <a:t>【</a:t>
                      </a:r>
                      <a:r>
                        <a:rPr lang="zh-CN" altLang="en-US" baseline="0" dirty="0" smtClean="0"/>
                        <a:t>数据集合</a:t>
                      </a:r>
                      <a:r>
                        <a:rPr lang="en-US" altLang="zh-CN" baseline="0" dirty="0" smtClean="0"/>
                        <a:t>】</a:t>
                      </a:r>
                      <a:r>
                        <a:rPr lang="zh-CN" altLang="en-US" baseline="0" dirty="0" smtClean="0"/>
                        <a:t>，</a:t>
                      </a:r>
                      <a:r>
                        <a:rPr lang="en-US" altLang="zh-CN" baseline="0" dirty="0" smtClean="0"/>
                        <a:t>C</a:t>
                      </a:r>
                      <a:r>
                        <a:rPr lang="zh-CN" altLang="en-US" baseline="0" dirty="0" smtClean="0"/>
                        <a:t>是一个布尔表达式，其中可能带有</a:t>
                      </a:r>
                      <a:r>
                        <a:rPr lang="en-US" altLang="zh-CN" baseline="0" dirty="0" smtClean="0"/>
                        <a:t>【</a:t>
                      </a:r>
                      <a:r>
                        <a:rPr lang="zh-CN" altLang="en-US" baseline="0" dirty="0" smtClean="0"/>
                        <a:t>变量</a:t>
                      </a:r>
                      <a:r>
                        <a:rPr lang="en-US" altLang="zh-CN" baseline="0" dirty="0" smtClean="0"/>
                        <a:t>】</a:t>
                      </a:r>
                      <a:r>
                        <a:rPr lang="zh-CN" altLang="en-US" baseline="0" dirty="0" smtClean="0"/>
                        <a:t>，变量定义参照</a:t>
                      </a:r>
                      <a:r>
                        <a:rPr lang="en-US" altLang="zh-CN" baseline="0" dirty="0" smtClean="0"/>
                        <a:t>【</a:t>
                      </a:r>
                      <a:r>
                        <a:rPr lang="zh-CN" altLang="en-US" baseline="0" dirty="0" smtClean="0"/>
                        <a:t>元数据定义</a:t>
                      </a:r>
                      <a:r>
                        <a:rPr lang="en-US" altLang="zh-CN" baseline="0" dirty="0" smtClean="0"/>
                        <a:t>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将一个数据集合根据</a:t>
                      </a:r>
                      <a:r>
                        <a:rPr lang="en-US" altLang="zh-CN" dirty="0" smtClean="0"/>
                        <a:t>Where</a:t>
                      </a:r>
                      <a:r>
                        <a:rPr lang="zh-CN" altLang="en-US" dirty="0" smtClean="0"/>
                        <a:t>条件来进行过滤，转换成另一个</a:t>
                      </a:r>
                      <a:r>
                        <a:rPr lang="en-US" altLang="zh-CN" dirty="0" smtClean="0"/>
                        <a:t>【</a:t>
                      </a:r>
                      <a:r>
                        <a:rPr lang="zh-CN" altLang="en-US" dirty="0" smtClean="0"/>
                        <a:t>数据集合</a:t>
                      </a:r>
                      <a:r>
                        <a:rPr lang="en-US" altLang="zh-CN" dirty="0" smtClean="0"/>
                        <a:t>】</a:t>
                      </a:r>
                      <a:endParaRPr lang="zh-CN" altLang="en-US" dirty="0"/>
                    </a:p>
                  </a:txBody>
                  <a:tcPr/>
                </a:tc>
              </a:tr>
              <a:tr h="86276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【Select】</a:t>
                      </a:r>
                      <a:r>
                        <a:rPr lang="zh-CN" altLang="en-US" dirty="0" smtClean="0"/>
                        <a:t>列选取运算符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= B 【Select】 C</a:t>
                      </a:r>
                    </a:p>
                    <a:p>
                      <a:r>
                        <a:rPr lang="en-US" altLang="zh-CN" dirty="0" smtClean="0"/>
                        <a:t>B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是一个</a:t>
                      </a:r>
                      <a:r>
                        <a:rPr lang="en-US" altLang="zh-CN" baseline="0" dirty="0" smtClean="0"/>
                        <a:t>【</a:t>
                      </a:r>
                      <a:r>
                        <a:rPr lang="zh-CN" altLang="en-US" baseline="0" dirty="0" smtClean="0"/>
                        <a:t>数据集合</a:t>
                      </a:r>
                      <a:r>
                        <a:rPr lang="en-US" altLang="zh-CN" baseline="0" dirty="0" smtClean="0"/>
                        <a:t>】</a:t>
                      </a:r>
                      <a:r>
                        <a:rPr lang="zh-CN" altLang="en-US" baseline="0" dirty="0" smtClean="0"/>
                        <a:t>，</a:t>
                      </a:r>
                      <a:r>
                        <a:rPr lang="en-US" altLang="zh-CN" baseline="0" dirty="0" smtClean="0"/>
                        <a:t>C</a:t>
                      </a:r>
                      <a:r>
                        <a:rPr lang="zh-CN" altLang="en-US" baseline="0" dirty="0" smtClean="0"/>
                        <a:t>是一个列表达式，其中带有</a:t>
                      </a:r>
                      <a:r>
                        <a:rPr lang="en-US" altLang="zh-CN" baseline="0" dirty="0" smtClean="0"/>
                        <a:t>【</a:t>
                      </a:r>
                      <a:r>
                        <a:rPr lang="zh-CN" altLang="en-US" baseline="0" dirty="0" smtClean="0"/>
                        <a:t>变量</a:t>
                      </a:r>
                      <a:r>
                        <a:rPr lang="en-US" altLang="zh-CN" baseline="0" dirty="0" smtClean="0"/>
                        <a:t>】</a:t>
                      </a:r>
                      <a:r>
                        <a:rPr lang="zh-CN" altLang="en-US" baseline="0" dirty="0" smtClean="0"/>
                        <a:t>，变量定义参照</a:t>
                      </a:r>
                      <a:r>
                        <a:rPr lang="en-US" altLang="zh-CN" baseline="0" dirty="0" smtClean="0"/>
                        <a:t>【</a:t>
                      </a:r>
                      <a:r>
                        <a:rPr lang="zh-CN" altLang="en-US" baseline="0" dirty="0" smtClean="0"/>
                        <a:t>元数据定义</a:t>
                      </a:r>
                      <a:r>
                        <a:rPr lang="en-US" altLang="zh-CN" baseline="0" dirty="0" smtClean="0"/>
                        <a:t>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用于定义新的</a:t>
                      </a:r>
                      <a:r>
                        <a:rPr lang="en-US" altLang="zh-CN" dirty="0" smtClean="0"/>
                        <a:t>【</a:t>
                      </a:r>
                      <a:r>
                        <a:rPr lang="zh-CN" altLang="en-US" dirty="0" smtClean="0"/>
                        <a:t>元数据</a:t>
                      </a:r>
                      <a:r>
                        <a:rPr lang="en-US" altLang="zh-CN" dirty="0" smtClean="0"/>
                        <a:t>】</a:t>
                      </a:r>
                      <a:r>
                        <a:rPr lang="zh-CN" altLang="en-US" dirty="0" smtClean="0"/>
                        <a:t>，限定获取的记录内容，影响</a:t>
                      </a:r>
                      <a:r>
                        <a:rPr lang="en-US" altLang="zh-CN" dirty="0" err="1" smtClean="0"/>
                        <a:t>getRS</a:t>
                      </a:r>
                      <a:r>
                        <a:rPr lang="en-US" altLang="zh-CN" dirty="0" smtClean="0"/>
                        <a:t>()</a:t>
                      </a:r>
                      <a:r>
                        <a:rPr lang="zh-CN" altLang="en-US" dirty="0" smtClean="0"/>
                        <a:t>的调用结果</a:t>
                      </a:r>
                      <a:endParaRPr lang="zh-CN" altLang="en-US" dirty="0"/>
                    </a:p>
                  </a:txBody>
                  <a:tcPr/>
                </a:tc>
              </a:tr>
              <a:tr h="862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9417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897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【SQL</a:t>
            </a:r>
            <a:r>
              <a:rPr lang="zh-CN" altLang="en-US" dirty="0" smtClean="0"/>
              <a:t>解释器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操作符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解释器实现过程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66671" y="2311724"/>
            <a:ext cx="2704563" cy="101743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SELECT </a:t>
            </a:r>
            <a:r>
              <a:rPr lang="zh-CN" altLang="en-US" dirty="0" smtClean="0">
                <a:solidFill>
                  <a:prstClr val="white"/>
                </a:solidFill>
              </a:rPr>
              <a:t>*</a:t>
            </a:r>
            <a:endParaRPr lang="en-US" altLang="zh-CN" dirty="0" smtClean="0">
              <a:solidFill>
                <a:prstClr val="white"/>
              </a:solidFill>
            </a:endParaRPr>
          </a:p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FROM A,B</a:t>
            </a:r>
          </a:p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Where A.id=100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607865" y="2601510"/>
            <a:ext cx="1171978" cy="489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656975" y="5708555"/>
            <a:ext cx="1313645" cy="60530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A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970620" y="4761955"/>
            <a:ext cx="1918952" cy="52803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FROM A,B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273273" y="5708554"/>
            <a:ext cx="1313645" cy="6053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Join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889571" y="5682795"/>
            <a:ext cx="1313645" cy="60530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B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586916" y="3602857"/>
            <a:ext cx="2144335" cy="7405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FROM A,B</a:t>
            </a:r>
          </a:p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Where A.id=100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327089" y="4736195"/>
            <a:ext cx="1313645" cy="6053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Where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912705" y="4736195"/>
            <a:ext cx="2007323" cy="60530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A.id=100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229600" y="5708554"/>
            <a:ext cx="1197735" cy="5795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A.id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606384" y="5708553"/>
            <a:ext cx="847336" cy="6053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=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0632769" y="5708553"/>
            <a:ext cx="1197735" cy="5795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100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288452" y="2601510"/>
            <a:ext cx="3138883" cy="50871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Select * from A,B where A.id=100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946265" y="3602857"/>
            <a:ext cx="966440" cy="74053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Select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9063612" y="3602854"/>
            <a:ext cx="966440" cy="7405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*</a:t>
            </a:r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20" name="直接连接符 19"/>
          <p:cNvCxnSpPr>
            <a:stCxn id="16" idx="2"/>
            <a:endCxn id="10" idx="0"/>
          </p:cNvCxnSpPr>
          <p:nvPr/>
        </p:nvCxnSpPr>
        <p:spPr>
          <a:xfrm flipH="1">
            <a:off x="6659084" y="3110226"/>
            <a:ext cx="1198810" cy="492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6" idx="2"/>
            <a:endCxn id="17" idx="0"/>
          </p:cNvCxnSpPr>
          <p:nvPr/>
        </p:nvCxnSpPr>
        <p:spPr>
          <a:xfrm>
            <a:off x="7857894" y="3110226"/>
            <a:ext cx="571591" cy="492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6" idx="2"/>
            <a:endCxn id="18" idx="0"/>
          </p:cNvCxnSpPr>
          <p:nvPr/>
        </p:nvCxnSpPr>
        <p:spPr>
          <a:xfrm>
            <a:off x="7857894" y="3110226"/>
            <a:ext cx="1688938" cy="492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0" idx="2"/>
            <a:endCxn id="7" idx="0"/>
          </p:cNvCxnSpPr>
          <p:nvPr/>
        </p:nvCxnSpPr>
        <p:spPr>
          <a:xfrm flipH="1">
            <a:off x="4930096" y="4343389"/>
            <a:ext cx="1728988" cy="418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0" idx="2"/>
            <a:endCxn id="11" idx="0"/>
          </p:cNvCxnSpPr>
          <p:nvPr/>
        </p:nvCxnSpPr>
        <p:spPr>
          <a:xfrm>
            <a:off x="6659084" y="4343389"/>
            <a:ext cx="324828" cy="392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0" idx="2"/>
            <a:endCxn id="12" idx="0"/>
          </p:cNvCxnSpPr>
          <p:nvPr/>
        </p:nvCxnSpPr>
        <p:spPr>
          <a:xfrm>
            <a:off x="6659084" y="4343389"/>
            <a:ext cx="3257283" cy="392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2" idx="2"/>
            <a:endCxn id="13" idx="0"/>
          </p:cNvCxnSpPr>
          <p:nvPr/>
        </p:nvCxnSpPr>
        <p:spPr>
          <a:xfrm flipH="1">
            <a:off x="8828468" y="5341502"/>
            <a:ext cx="1087899" cy="367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2" idx="2"/>
            <a:endCxn id="14" idx="0"/>
          </p:cNvCxnSpPr>
          <p:nvPr/>
        </p:nvCxnSpPr>
        <p:spPr>
          <a:xfrm>
            <a:off x="9916367" y="5341502"/>
            <a:ext cx="113685" cy="367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2" idx="2"/>
            <a:endCxn id="15" idx="0"/>
          </p:cNvCxnSpPr>
          <p:nvPr/>
        </p:nvCxnSpPr>
        <p:spPr>
          <a:xfrm>
            <a:off x="9916367" y="5341502"/>
            <a:ext cx="1315270" cy="367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7" idx="2"/>
            <a:endCxn id="6" idx="0"/>
          </p:cNvCxnSpPr>
          <p:nvPr/>
        </p:nvCxnSpPr>
        <p:spPr>
          <a:xfrm flipH="1">
            <a:off x="3313798" y="5289989"/>
            <a:ext cx="1616298" cy="418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7" idx="2"/>
            <a:endCxn id="8" idx="0"/>
          </p:cNvCxnSpPr>
          <p:nvPr/>
        </p:nvCxnSpPr>
        <p:spPr>
          <a:xfrm>
            <a:off x="4930096" y="5289989"/>
            <a:ext cx="0" cy="418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7" idx="2"/>
            <a:endCxn id="9" idx="0"/>
          </p:cNvCxnSpPr>
          <p:nvPr/>
        </p:nvCxnSpPr>
        <p:spPr>
          <a:xfrm>
            <a:off x="4930096" y="5289989"/>
            <a:ext cx="1616298" cy="392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6314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【SQL</a:t>
            </a:r>
            <a:r>
              <a:rPr lang="zh-CN" altLang="en-US" dirty="0" smtClean="0"/>
              <a:t>解释器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基于</a:t>
            </a:r>
            <a:r>
              <a:rPr lang="en-US" altLang="zh-CN" dirty="0"/>
              <a:t>【</a:t>
            </a:r>
            <a:r>
              <a:rPr lang="zh-CN" altLang="en-US" dirty="0"/>
              <a:t>操作符</a:t>
            </a:r>
            <a:r>
              <a:rPr lang="en-US" altLang="zh-CN" dirty="0"/>
              <a:t>】</a:t>
            </a:r>
            <a:r>
              <a:rPr lang="zh-CN" altLang="en-US" dirty="0"/>
              <a:t>的</a:t>
            </a:r>
            <a:r>
              <a:rPr lang="en-US" altLang="zh-CN" dirty="0"/>
              <a:t>SQL</a:t>
            </a:r>
            <a:r>
              <a:rPr lang="zh-CN" altLang="en-US" dirty="0" smtClean="0"/>
              <a:t>解释器</a:t>
            </a:r>
            <a:r>
              <a:rPr lang="zh-CN" altLang="en-US" dirty="0"/>
              <a:t>链式</a:t>
            </a:r>
            <a:r>
              <a:rPr lang="zh-CN" altLang="en-US" dirty="0" smtClean="0"/>
              <a:t>函数调用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087155" y="2453392"/>
            <a:ext cx="2704563" cy="101743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SELECT </a:t>
            </a:r>
            <a:r>
              <a:rPr lang="zh-CN" altLang="en-US" dirty="0" smtClean="0">
                <a:solidFill>
                  <a:prstClr val="white"/>
                </a:solidFill>
              </a:rPr>
              <a:t>*</a:t>
            </a:r>
            <a:endParaRPr lang="en-US" altLang="zh-CN" dirty="0" smtClean="0">
              <a:solidFill>
                <a:prstClr val="white"/>
              </a:solidFill>
            </a:endParaRPr>
          </a:p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FROM A,B</a:t>
            </a:r>
          </a:p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Where A.id=100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 rot="5400000">
            <a:off x="5977577" y="3860426"/>
            <a:ext cx="1171978" cy="489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81340" y="4739424"/>
            <a:ext cx="856445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Join(A,B).Where(A.id&gt;100).Select(*)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4002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【SQL</a:t>
            </a:r>
            <a:r>
              <a:rPr lang="zh-CN" altLang="en-US" dirty="0" smtClean="0"/>
              <a:t>解释器</a:t>
            </a:r>
            <a:r>
              <a:rPr lang="en-US" altLang="zh-CN" dirty="0" smtClean="0"/>
              <a:t>】</a:t>
            </a:r>
            <a:r>
              <a:rPr lang="zh-CN" altLang="en-US" dirty="0" smtClean="0"/>
              <a:t>之应用场景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90683" y="4140380"/>
            <a:ext cx="1944710" cy="682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调用者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365490" y="4153259"/>
            <a:ext cx="3320603" cy="68258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SQL</a:t>
            </a:r>
            <a:r>
              <a:rPr lang="zh-CN" altLang="en-US" dirty="0" smtClean="0"/>
              <a:t>解释器</a:t>
            </a:r>
            <a:endParaRPr lang="zh-CN" altLang="en-US" dirty="0"/>
          </a:p>
        </p:txBody>
      </p:sp>
      <p:sp>
        <p:nvSpPr>
          <p:cNvPr id="7" name="圆柱形 6"/>
          <p:cNvSpPr/>
          <p:nvPr/>
        </p:nvSpPr>
        <p:spPr>
          <a:xfrm>
            <a:off x="9401577" y="2923504"/>
            <a:ext cx="1609860" cy="695459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8" name="圆柱形 7"/>
          <p:cNvSpPr/>
          <p:nvPr/>
        </p:nvSpPr>
        <p:spPr>
          <a:xfrm>
            <a:off x="9401577" y="3882891"/>
            <a:ext cx="1609860" cy="695459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Solr</a:t>
            </a:r>
            <a:endParaRPr lang="zh-CN" altLang="en-US" dirty="0"/>
          </a:p>
        </p:txBody>
      </p:sp>
      <p:sp>
        <p:nvSpPr>
          <p:cNvPr id="9" name="圆柱形 8"/>
          <p:cNvSpPr/>
          <p:nvPr/>
        </p:nvSpPr>
        <p:spPr>
          <a:xfrm>
            <a:off x="9401577" y="4758477"/>
            <a:ext cx="1609860" cy="695459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Mongo</a:t>
            </a:r>
            <a:endParaRPr lang="zh-CN" altLang="en-US" dirty="0"/>
          </a:p>
        </p:txBody>
      </p:sp>
      <p:cxnSp>
        <p:nvCxnSpPr>
          <p:cNvPr id="11" name="肘形连接符 10"/>
          <p:cNvCxnSpPr>
            <a:stCxn id="4" idx="3"/>
            <a:endCxn id="5" idx="1"/>
          </p:cNvCxnSpPr>
          <p:nvPr/>
        </p:nvCxnSpPr>
        <p:spPr>
          <a:xfrm>
            <a:off x="2535393" y="4481670"/>
            <a:ext cx="1830097" cy="12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3"/>
            <a:endCxn id="7" idx="2"/>
          </p:cNvCxnSpPr>
          <p:nvPr/>
        </p:nvCxnSpPr>
        <p:spPr>
          <a:xfrm flipV="1">
            <a:off x="7686093" y="3271234"/>
            <a:ext cx="1715484" cy="1223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3"/>
            <a:endCxn id="8" idx="2"/>
          </p:cNvCxnSpPr>
          <p:nvPr/>
        </p:nvCxnSpPr>
        <p:spPr>
          <a:xfrm flipV="1">
            <a:off x="7686093" y="4230621"/>
            <a:ext cx="1715484" cy="26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3"/>
            <a:endCxn id="9" idx="2"/>
          </p:cNvCxnSpPr>
          <p:nvPr/>
        </p:nvCxnSpPr>
        <p:spPr>
          <a:xfrm>
            <a:off x="7686093" y="4494549"/>
            <a:ext cx="1715484" cy="61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标注 34"/>
          <p:cNvSpPr/>
          <p:nvPr/>
        </p:nvSpPr>
        <p:spPr>
          <a:xfrm>
            <a:off x="1324554" y="3020094"/>
            <a:ext cx="2421677" cy="502277"/>
          </a:xfrm>
          <a:prstGeom prst="wedgeRoundRectCallout">
            <a:avLst>
              <a:gd name="adj1" fmla="val 30432"/>
              <a:gd name="adj2" fmla="val 236859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通过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语句直接调用</a:t>
            </a:r>
            <a:endParaRPr lang="zh-CN" altLang="en-US" dirty="0"/>
          </a:p>
        </p:txBody>
      </p:sp>
      <p:sp>
        <p:nvSpPr>
          <p:cNvPr id="36" name="矩形标注 35"/>
          <p:cNvSpPr/>
          <p:nvPr/>
        </p:nvSpPr>
        <p:spPr>
          <a:xfrm>
            <a:off x="2021983" y="5280338"/>
            <a:ext cx="3271234" cy="592428"/>
          </a:xfrm>
          <a:prstGeom prst="wedgeRectCallout">
            <a:avLst>
              <a:gd name="adj1" fmla="val 12500"/>
              <a:gd name="adj2" fmla="val -17228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通过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解释器封装的也是一个标准的</a:t>
            </a:r>
            <a:r>
              <a:rPr lang="en-US" altLang="zh-CN" dirty="0" smtClean="0"/>
              <a:t>【</a:t>
            </a:r>
            <a:r>
              <a:rPr lang="en-US" altLang="zh-CN" dirty="0" err="1" smtClean="0"/>
              <a:t>DataSet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9" name="圆柱形 38"/>
          <p:cNvSpPr/>
          <p:nvPr/>
        </p:nvSpPr>
        <p:spPr>
          <a:xfrm>
            <a:off x="9401577" y="5621183"/>
            <a:ext cx="1609860" cy="695459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TXT File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5" idx="3"/>
            <a:endCxn id="39" idx="2"/>
          </p:cNvCxnSpPr>
          <p:nvPr/>
        </p:nvCxnSpPr>
        <p:spPr>
          <a:xfrm>
            <a:off x="7686093" y="4494549"/>
            <a:ext cx="1715484" cy="147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435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【SQL</a:t>
            </a:r>
            <a:r>
              <a:rPr lang="zh-CN" altLang="en-US" dirty="0" smtClean="0"/>
              <a:t>解释器</a:t>
            </a:r>
            <a:r>
              <a:rPr lang="en-US" altLang="zh-CN" dirty="0" smtClean="0"/>
              <a:t>】</a:t>
            </a:r>
            <a:r>
              <a:rPr lang="en-US" altLang="zh-CN" dirty="0" err="1" smtClean="0"/>
              <a:t>VS【calcite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【SQL</a:t>
            </a:r>
            <a:r>
              <a:rPr lang="zh-CN" altLang="en-US" dirty="0" smtClean="0"/>
              <a:t>解释器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是一个基于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语言编写的，将所有数据存储抽象成统一的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数据集合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，并在其上进行统一集合流运算的计算组件，这个组件设计的足够简单，可以与所有可抽象为标准输入流的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数据存储</a:t>
            </a:r>
            <a:r>
              <a:rPr lang="en-US" altLang="zh-CN" dirty="0" smtClean="0"/>
              <a:t>】</a:t>
            </a:r>
            <a:r>
              <a:rPr lang="zh-CN" altLang="en-US" dirty="0" smtClean="0"/>
              <a:t>进行集成工作；</a:t>
            </a:r>
            <a:endParaRPr lang="en-US" altLang="zh-CN" dirty="0" smtClean="0"/>
          </a:p>
          <a:p>
            <a:r>
              <a:rPr lang="en-US" altLang="zh-CN" dirty="0" smtClean="0"/>
              <a:t>Calcite</a:t>
            </a:r>
            <a:r>
              <a:rPr lang="zh-CN" altLang="en-US" dirty="0" smtClean="0"/>
              <a:t>是一个第三方的开源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解释器和执行工具，这一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解释器包括很多部分，被各个开源组件广泛用于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的解析，以后后续的解释分析执行；它是将所有的第三方存储抽象成了类似</a:t>
            </a:r>
            <a:r>
              <a:rPr lang="en-US" altLang="zh-CN" dirty="0" smtClean="0"/>
              <a:t>【SQL】</a:t>
            </a:r>
            <a:r>
              <a:rPr lang="zh-CN" altLang="en-US" dirty="0" smtClean="0"/>
              <a:t>的标准输出接口；</a:t>
            </a:r>
            <a:endParaRPr lang="en-US" altLang="zh-CN" dirty="0" smtClean="0"/>
          </a:p>
          <a:p>
            <a:r>
              <a:rPr lang="en-US" altLang="zh-CN" dirty="0" smtClean="0"/>
              <a:t>【SQL</a:t>
            </a:r>
            <a:r>
              <a:rPr lang="zh-CN" altLang="en-US" dirty="0" smtClean="0"/>
              <a:t>解释器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由纯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编写，不依赖第三方代码，因此可以很方便地迁移到其他语言和平台上来实现；这一部分程序是基于流进行计算，在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内直接执行，并不下发到下层的存储去，</a:t>
            </a:r>
            <a:r>
              <a:rPr lang="en-US" altLang="zh-CN" dirty="0" smtClean="0"/>
              <a:t>【SQL</a:t>
            </a:r>
            <a:r>
              <a:rPr lang="zh-CN" altLang="en-US" dirty="0" smtClean="0"/>
              <a:t>解释器</a:t>
            </a:r>
            <a:r>
              <a:rPr lang="en-US" altLang="zh-CN" dirty="0" smtClean="0"/>
              <a:t>】</a:t>
            </a:r>
            <a:r>
              <a:rPr lang="zh-CN" altLang="en-US" dirty="0" smtClean="0"/>
              <a:t>代码相对简单的多，可以方便按照具体业务场景来进行定制化处理；</a:t>
            </a:r>
            <a:endParaRPr lang="en-US" altLang="zh-CN" dirty="0" smtClean="0"/>
          </a:p>
          <a:p>
            <a:r>
              <a:rPr lang="en-US" altLang="zh-CN" dirty="0" smtClean="0"/>
              <a:t>Calcite</a:t>
            </a:r>
            <a:r>
              <a:rPr lang="zh-CN" altLang="en-US" dirty="0" smtClean="0"/>
              <a:t>的架构相对来说要复杂的多，需要投入很大的精力来学习，才能使用和定制化；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43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云计算时代的应用系统架构挑战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客户端统一标准化为基于浏览器和基于手机应用两大部分；</a:t>
            </a:r>
            <a:endParaRPr lang="en-US" altLang="zh-CN" dirty="0" smtClean="0"/>
          </a:p>
          <a:p>
            <a:r>
              <a:rPr lang="zh-CN" altLang="en-US" dirty="0" smtClean="0"/>
              <a:t>分布式应用服务的架构设计难点在于：服务编排，服务调用，服务调度等；应用服务运行在应用服务器之上，分层次分模块调用时要考虑服务的层次调用，服务调用依赖，服务调用链等问题，需要从理论上来分析解决；</a:t>
            </a:r>
            <a:endParaRPr lang="en-US" altLang="zh-CN" dirty="0" smtClean="0"/>
          </a:p>
          <a:p>
            <a:r>
              <a:rPr lang="zh-CN" altLang="en-US" dirty="0" smtClean="0"/>
              <a:t>分布式数据存储之架构设计难点在于，按照</a:t>
            </a:r>
            <a:r>
              <a:rPr lang="en-US" altLang="zh-CN" dirty="0" smtClean="0"/>
              <a:t>CAP</a:t>
            </a:r>
            <a:r>
              <a:rPr lang="zh-CN" altLang="en-US" dirty="0" smtClean="0"/>
              <a:t>理论的设计模式，只能在分块、容忍，可用性三者之间选择其二进行满足；要满足分布式存储系统的数据高度一致性，则必须降低可用性和分块容忍性；具体应用时根据具体需要来选择具体的存储方案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3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后续讨论的基础应用场景设计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530618"/>
          </a:xfrm>
        </p:spPr>
        <p:txBody>
          <a:bodyPr/>
          <a:lstStyle/>
          <a:p>
            <a:r>
              <a:rPr lang="zh-CN" altLang="en-US" dirty="0" smtClean="0"/>
              <a:t>作为所有后续技术方案讨论的基础，我们先设计一个基础的应用场景，并基于这个应用场景进行后续的架构讨论</a:t>
            </a:r>
            <a:endParaRPr lang="en-US" altLang="zh-CN" dirty="0" smtClean="0"/>
          </a:p>
          <a:p>
            <a:r>
              <a:rPr lang="zh-CN" altLang="en-US" dirty="0" smtClean="0"/>
              <a:t>应用场景定义：系统的用户管理，现在需要在前台界面上显示一个用户信息列表</a:t>
            </a:r>
            <a:endParaRPr lang="en-US" altLang="zh-CN" dirty="0" smtClean="0"/>
          </a:p>
          <a:p>
            <a:r>
              <a:rPr lang="zh-CN" altLang="en-US" dirty="0" smtClean="0"/>
              <a:t>数据库：单节点数据库，其中有一张数据表</a:t>
            </a:r>
            <a:r>
              <a:rPr lang="en-US" altLang="zh-CN" dirty="0" smtClean="0"/>
              <a:t>T_USER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672076"/>
              </p:ext>
            </p:extLst>
          </p:nvPr>
        </p:nvGraphicFramePr>
        <p:xfrm>
          <a:off x="2159506" y="4129886"/>
          <a:ext cx="8128000" cy="2123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用户口令（密文）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用户职务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Zhangsan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****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张三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总经理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Lisi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****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技术总监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Wangwu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****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王五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架构师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zhaoliu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****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赵六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产品经理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758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常规技术解决方案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SpringMVC</a:t>
            </a:r>
            <a:endParaRPr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755708" y="3187524"/>
            <a:ext cx="798491" cy="61818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318197" y="3013659"/>
            <a:ext cx="1534359" cy="96591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EasyUI-DataGrid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318198" y="4385258"/>
            <a:ext cx="1534359" cy="40568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jQuery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318198" y="4790941"/>
            <a:ext cx="1534359" cy="40568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Ajax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084232" y="5196624"/>
            <a:ext cx="1933353" cy="40568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JavaScript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927538" y="5602307"/>
            <a:ext cx="2193701" cy="40568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</a:p>
        </p:txBody>
      </p:sp>
      <p:sp>
        <p:nvSpPr>
          <p:cNvPr id="10" name="矩形 9"/>
          <p:cNvSpPr/>
          <p:nvPr/>
        </p:nvSpPr>
        <p:spPr>
          <a:xfrm>
            <a:off x="5342585" y="2643361"/>
            <a:ext cx="2245217" cy="515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SpringMVC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342585" y="3438666"/>
            <a:ext cx="2245217" cy="5151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UserController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330595" y="4192011"/>
            <a:ext cx="2245217" cy="5151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UserService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342585" y="4984129"/>
            <a:ext cx="2245217" cy="5151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UserDAO</a:t>
            </a:r>
            <a:endParaRPr lang="zh-CN" altLang="en-US" dirty="0"/>
          </a:p>
        </p:txBody>
      </p:sp>
      <p:sp>
        <p:nvSpPr>
          <p:cNvPr id="14" name="圆柱形 13"/>
          <p:cNvSpPr/>
          <p:nvPr/>
        </p:nvSpPr>
        <p:spPr>
          <a:xfrm>
            <a:off x="9337184" y="2925018"/>
            <a:ext cx="1880316" cy="165821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807081" y="3314537"/>
            <a:ext cx="940523" cy="40574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T_USER</a:t>
            </a:r>
            <a:endParaRPr lang="zh-CN" altLang="en-US" dirty="0"/>
          </a:p>
        </p:txBody>
      </p:sp>
      <p:cxnSp>
        <p:nvCxnSpPr>
          <p:cNvPr id="17" name="肘形连接符 16"/>
          <p:cNvCxnSpPr>
            <a:stCxn id="5" idx="2"/>
            <a:endCxn id="6" idx="0"/>
          </p:cNvCxnSpPr>
          <p:nvPr/>
        </p:nvCxnSpPr>
        <p:spPr>
          <a:xfrm rot="16200000" flipH="1">
            <a:off x="2882536" y="4182415"/>
            <a:ext cx="40568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7" idx="3"/>
            <a:endCxn id="10" idx="1"/>
          </p:cNvCxnSpPr>
          <p:nvPr/>
        </p:nvCxnSpPr>
        <p:spPr>
          <a:xfrm flipV="1">
            <a:off x="3852557" y="2900937"/>
            <a:ext cx="1490028" cy="2092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2"/>
            <a:endCxn id="11" idx="0"/>
          </p:cNvCxnSpPr>
          <p:nvPr/>
        </p:nvCxnSpPr>
        <p:spPr>
          <a:xfrm>
            <a:off x="6465194" y="3158513"/>
            <a:ext cx="0" cy="28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1" idx="2"/>
            <a:endCxn id="12" idx="0"/>
          </p:cNvCxnSpPr>
          <p:nvPr/>
        </p:nvCxnSpPr>
        <p:spPr>
          <a:xfrm flipH="1">
            <a:off x="6453204" y="3953818"/>
            <a:ext cx="11990" cy="23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2"/>
            <a:endCxn id="13" idx="0"/>
          </p:cNvCxnSpPr>
          <p:nvPr/>
        </p:nvCxnSpPr>
        <p:spPr>
          <a:xfrm>
            <a:off x="6453204" y="4707163"/>
            <a:ext cx="11990" cy="27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31" idx="3"/>
            <a:endCxn id="14" idx="2"/>
          </p:cNvCxnSpPr>
          <p:nvPr/>
        </p:nvCxnSpPr>
        <p:spPr>
          <a:xfrm flipV="1">
            <a:off x="7587802" y="3754128"/>
            <a:ext cx="1749382" cy="22441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342585" y="5740661"/>
            <a:ext cx="2245217" cy="5151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Mybatis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13" idx="2"/>
          </p:cNvCxnSpPr>
          <p:nvPr/>
        </p:nvCxnSpPr>
        <p:spPr>
          <a:xfrm flipH="1">
            <a:off x="6453203" y="5499281"/>
            <a:ext cx="11991" cy="22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129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常规技术方案讨论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优点：技术架构标准化，前后端分离，前端负责</a:t>
            </a:r>
            <a:r>
              <a:rPr lang="en-US" altLang="zh-CN" dirty="0" smtClean="0"/>
              <a:t>UI</a:t>
            </a:r>
            <a:r>
              <a:rPr lang="zh-CN" altLang="en-US" dirty="0" smtClean="0"/>
              <a:t>界面渲染，后端负责与数据库交互，存储端负责数据结构化存储。</a:t>
            </a:r>
            <a:endParaRPr lang="en-US" altLang="zh-CN" dirty="0" smtClean="0"/>
          </a:p>
          <a:p>
            <a:r>
              <a:rPr lang="zh-CN" altLang="en-US" dirty="0" smtClean="0"/>
              <a:t>优点：使用标准化技术组件：</a:t>
            </a:r>
            <a:r>
              <a:rPr lang="en-US" altLang="zh-CN" dirty="0" err="1" smtClean="0"/>
              <a:t>EasyUI+Jquery+SpringMVC+Mybatis+MySQL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：每张数据表都需要一整套后台逻辑代码来支持，从</a:t>
            </a:r>
            <a:r>
              <a:rPr lang="en-US" altLang="zh-CN" dirty="0" smtClean="0"/>
              <a:t>controller, service, </a:t>
            </a:r>
            <a:r>
              <a:rPr lang="en-US" altLang="zh-CN" dirty="0" err="1" smtClean="0"/>
              <a:t>dao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mybatis,xml</a:t>
            </a:r>
            <a:r>
              <a:rPr lang="zh-CN" altLang="en-US" dirty="0" smtClean="0"/>
              <a:t>配置文件缺一不可；数据表的增加必然增加后台代码；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：整个后台代码全部依赖与后台的数据表物理结构，当后台数据表发生变化时，所有后端代码均不可避免受到影响和波及，需要重新修改、调整、开发、测试，耗时日久，费工费力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：后端代码通过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语言与数据表存储高度耦合，难以抽象成标准组件与可复用组件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：使用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框架时，高度依赖于</a:t>
            </a:r>
            <a:r>
              <a:rPr lang="en-US" altLang="zh-CN" dirty="0" smtClean="0"/>
              <a:t>RDBMS</a:t>
            </a:r>
            <a:r>
              <a:rPr lang="zh-CN" altLang="en-US" dirty="0" smtClean="0"/>
              <a:t>，整个架构针对</a:t>
            </a:r>
            <a:r>
              <a:rPr lang="en-US" altLang="zh-CN" dirty="0" smtClean="0"/>
              <a:t>NoSQL</a:t>
            </a:r>
            <a:r>
              <a:rPr lang="zh-CN" altLang="en-US" dirty="0" smtClean="0"/>
              <a:t>的支持很弱，当后台存储改为</a:t>
            </a:r>
            <a:r>
              <a:rPr lang="en-US" altLang="zh-CN" dirty="0" smtClean="0"/>
              <a:t>NoSQL</a:t>
            </a:r>
            <a:r>
              <a:rPr lang="zh-CN" altLang="en-US" dirty="0" smtClean="0"/>
              <a:t>时，整体技术架构需要很大规模的调整和修改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038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技术架构升级思路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针对上面提到的通用技术架构的缺点，提出如下的两个技术架构的升级思路：</a:t>
            </a:r>
            <a:endParaRPr lang="en-US" altLang="zh-CN" dirty="0" smtClean="0"/>
          </a:p>
          <a:p>
            <a:r>
              <a:rPr lang="zh-CN" altLang="en-US" dirty="0" smtClean="0"/>
              <a:t>方案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：将针对特定数据表的，高度绑定的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语句方案，抽象为更高层次的标准化数据查询组件方案，使用通用数据查询组件来和后台的数据存储进行交互查询；</a:t>
            </a:r>
            <a:endParaRPr lang="en-US" altLang="zh-CN" dirty="0" smtClean="0"/>
          </a:p>
          <a:p>
            <a:r>
              <a:rPr lang="zh-CN" altLang="en-US" dirty="0" smtClean="0"/>
              <a:t>方案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：针对</a:t>
            </a:r>
            <a:r>
              <a:rPr lang="en-US" altLang="zh-CN" dirty="0" smtClean="0"/>
              <a:t>NoSQL</a:t>
            </a:r>
            <a:r>
              <a:rPr lang="zh-CN" altLang="en-US" dirty="0" smtClean="0"/>
              <a:t>数据存储，在后端查询组件上，放弃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等标准化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组件，而是设计一个自定义的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解释工具，使得在</a:t>
            </a:r>
            <a:r>
              <a:rPr lang="en-US" altLang="zh-CN" dirty="0" smtClean="0"/>
              <a:t>NoSQL</a:t>
            </a:r>
            <a:r>
              <a:rPr lang="zh-CN" altLang="en-US" dirty="0" smtClean="0"/>
              <a:t>等存储上也可以执行标准化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语句，从而使标准化查询组件可以直接支持到</a:t>
            </a:r>
            <a:r>
              <a:rPr lang="en-US" altLang="zh-CN" dirty="0" err="1" smtClean="0"/>
              <a:t>Solr,Mongo</a:t>
            </a:r>
            <a:r>
              <a:rPr lang="zh-CN" altLang="en-US" dirty="0" smtClean="0"/>
              <a:t>等</a:t>
            </a:r>
            <a:r>
              <a:rPr lang="en-US" altLang="zh-CN" dirty="0" smtClean="0"/>
              <a:t>NoSQL</a:t>
            </a:r>
            <a:r>
              <a:rPr lang="zh-CN" altLang="en-US" dirty="0" smtClean="0"/>
              <a:t>存储，乃至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等文件系统等等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0338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228</TotalTime>
  <Words>3324</Words>
  <Application>Microsoft Office PowerPoint</Application>
  <PresentationFormat>宽屏</PresentationFormat>
  <Paragraphs>396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0" baseType="lpstr">
      <vt:lpstr>宋体</vt:lpstr>
      <vt:lpstr>Arial</vt:lpstr>
      <vt:lpstr>Century Gothic</vt:lpstr>
      <vt:lpstr>Wingdings</vt:lpstr>
      <vt:lpstr>Wingdings 3</vt:lpstr>
      <vt:lpstr>离子会议室</vt:lpstr>
      <vt:lpstr>各公用组件之使用说明 【数据查询组件】【sql解释器】</vt:lpstr>
      <vt:lpstr>目录</vt:lpstr>
      <vt:lpstr>应用架构的变迁历史(C/S-&gt;B/S)</vt:lpstr>
      <vt:lpstr>Cloud-Based Application</vt:lpstr>
      <vt:lpstr>云计算时代的应用系统架构挑战</vt:lpstr>
      <vt:lpstr>后续讨论的基础应用场景设计</vt:lpstr>
      <vt:lpstr>常规技术解决方案-基于SpringMVC</vt:lpstr>
      <vt:lpstr>常规技术方案讨论</vt:lpstr>
      <vt:lpstr>技术架构升级思路</vt:lpstr>
      <vt:lpstr>技术架构升级示意图</vt:lpstr>
      <vt:lpstr>目录-【数据查询组件】</vt:lpstr>
      <vt:lpstr>【数据查询组件V1.0】前端数据访问流程</vt:lpstr>
      <vt:lpstr>【数据查询组件】设计思路</vt:lpstr>
      <vt:lpstr>【数据查询组件】 前端数据访问接口设计&amp;查询表设计V1.0</vt:lpstr>
      <vt:lpstr>【数据查询组件】实现逻辑</vt:lpstr>
      <vt:lpstr>【数据查询组件】代码调用层次图</vt:lpstr>
      <vt:lpstr>【数据查询组件】示例：SQL配置</vt:lpstr>
      <vt:lpstr>【数据查询组件】：Postman接口测试</vt:lpstr>
      <vt:lpstr>【数据查询组件V2.0】Solr，Mongo支持</vt:lpstr>
      <vt:lpstr>【数据查询组件】V1.0V2.0</vt:lpstr>
      <vt:lpstr>【数据查询组件】之数据权限</vt:lpstr>
      <vt:lpstr>【数据查询组件】数据权限的数据结构设计（表设计OR存储设计OR图设计）</vt:lpstr>
      <vt:lpstr>【数据查询组件】数据权限计算算法</vt:lpstr>
      <vt:lpstr>【数据查询组件】【数据权限】</vt:lpstr>
      <vt:lpstr>【数据查询组件】【数据权限】</vt:lpstr>
      <vt:lpstr>【数据查询组件】【数据权限】</vt:lpstr>
      <vt:lpstr>【数据查询组件】【数据权限】</vt:lpstr>
      <vt:lpstr>【数据查询组件】【数据权限】</vt:lpstr>
      <vt:lpstr>【数据查询组件】【数据权限】</vt:lpstr>
      <vt:lpstr>【数据查询组件】【数据权限】</vt:lpstr>
      <vt:lpstr>【数据查询组件】【数据权限】</vt:lpstr>
      <vt:lpstr>【数据查询组件】【数据权限】</vt:lpstr>
      <vt:lpstr>【数据查询组件】下一步扩展</vt:lpstr>
      <vt:lpstr>目录-【SQL解释器】</vt:lpstr>
      <vt:lpstr>【SQL解释器】概述</vt:lpstr>
      <vt:lpstr>【SQL解释器】总体设计思路</vt:lpstr>
      <vt:lpstr>【SQL解释器】总体设计思路</vt:lpstr>
      <vt:lpstr>【SQL解释器】【数据集合】IDataSet标准方法定义</vt:lpstr>
      <vt:lpstr>【SQL解释器】【数据集合】上定义的操作符</vt:lpstr>
      <vt:lpstr>【SQL解释器】【数据集合】上定义的操作符</vt:lpstr>
      <vt:lpstr>【SQL解释器】基于【操作符】的SQL解释器实现过程</vt:lpstr>
      <vt:lpstr>【SQL解释器】基于【操作符】的SQL解释器链式函数调用</vt:lpstr>
      <vt:lpstr>【SQL解释器】之应用场景</vt:lpstr>
      <vt:lpstr>【SQL解释器】VS【calcite】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公用组件之使用手册</dc:title>
  <dc:creator>liujunsong</dc:creator>
  <cp:lastModifiedBy>liujunsong</cp:lastModifiedBy>
  <cp:revision>31</cp:revision>
  <dcterms:created xsi:type="dcterms:W3CDTF">2020-11-26T01:13:23Z</dcterms:created>
  <dcterms:modified xsi:type="dcterms:W3CDTF">2020-11-26T09:33:45Z</dcterms:modified>
</cp:coreProperties>
</file>