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数据接口</a:t>
            </a:r>
            <a:r>
              <a:rPr lang="en-US" altLang="zh-CN" dirty="0" smtClean="0"/>
              <a:t>1.0</a:t>
            </a:r>
            <a:r>
              <a:rPr lang="zh-CN" altLang="en-US" dirty="0" smtClean="0"/>
              <a:t>设计方案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23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数据接口</a:t>
            </a:r>
            <a:r>
              <a:rPr lang="en-US" altLang="zh-CN" dirty="0" smtClean="0"/>
              <a:t>1.0</a:t>
            </a:r>
            <a:r>
              <a:rPr lang="zh-CN" altLang="en-US" dirty="0" smtClean="0"/>
              <a:t>设计方案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204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V1.0:</a:t>
            </a:r>
            <a:r>
              <a:rPr lang="zh-CN" altLang="en-US" dirty="0" smtClean="0"/>
              <a:t>前端数据访问流程</a:t>
            </a:r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2415715" y="2973408"/>
            <a:ext cx="576181" cy="614968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流程图: 过程 4"/>
          <p:cNvSpPr/>
          <p:nvPr/>
        </p:nvSpPr>
        <p:spPr>
          <a:xfrm>
            <a:off x="3564377" y="2884866"/>
            <a:ext cx="1484141" cy="792051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前端系统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</a:t>
            </a:r>
            <a:r>
              <a:rPr lang="en-US" altLang="zh-CN" sz="1400" dirty="0" smtClean="0"/>
              <a:t>Vue.js / JQuery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6" name="流程图: 过程 5"/>
          <p:cNvSpPr/>
          <p:nvPr/>
        </p:nvSpPr>
        <p:spPr>
          <a:xfrm>
            <a:off x="5790275" y="2884867"/>
            <a:ext cx="1254469" cy="792050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数据查询组件</a:t>
            </a:r>
            <a:endParaRPr lang="zh-CN" altLang="en-US" sz="1400" dirty="0"/>
          </a:p>
        </p:txBody>
      </p:sp>
      <p:sp>
        <p:nvSpPr>
          <p:cNvPr id="8" name="流程图: 磁盘 7"/>
          <p:cNvSpPr/>
          <p:nvPr/>
        </p:nvSpPr>
        <p:spPr>
          <a:xfrm>
            <a:off x="8193406" y="3345285"/>
            <a:ext cx="953037" cy="734096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Hive</a:t>
            </a:r>
            <a:endParaRPr lang="zh-CN" altLang="en-US" sz="1400" dirty="0"/>
          </a:p>
        </p:txBody>
      </p:sp>
      <p:sp>
        <p:nvSpPr>
          <p:cNvPr id="9" name="流程图: 磁盘 8"/>
          <p:cNvSpPr/>
          <p:nvPr/>
        </p:nvSpPr>
        <p:spPr>
          <a:xfrm>
            <a:off x="8193406" y="2348784"/>
            <a:ext cx="953037" cy="734096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MySQL</a:t>
            </a:r>
            <a:endParaRPr lang="zh-CN" altLang="en-US" sz="1400" dirty="0"/>
          </a:p>
        </p:txBody>
      </p:sp>
      <p:cxnSp>
        <p:nvCxnSpPr>
          <p:cNvPr id="11" name="直接箭头连接符 10"/>
          <p:cNvCxnSpPr>
            <a:stCxn id="4" idx="6"/>
            <a:endCxn id="5" idx="1"/>
          </p:cNvCxnSpPr>
          <p:nvPr/>
        </p:nvCxnSpPr>
        <p:spPr>
          <a:xfrm>
            <a:off x="2991896" y="3280892"/>
            <a:ext cx="572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>
            <a:off x="5048518" y="3280892"/>
            <a:ext cx="741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9" idx="2"/>
          </p:cNvCxnSpPr>
          <p:nvPr/>
        </p:nvCxnSpPr>
        <p:spPr>
          <a:xfrm flipV="1">
            <a:off x="7044744" y="2715832"/>
            <a:ext cx="1148662" cy="56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8" idx="2"/>
          </p:cNvCxnSpPr>
          <p:nvPr/>
        </p:nvCxnSpPr>
        <p:spPr>
          <a:xfrm>
            <a:off x="7044744" y="3280892"/>
            <a:ext cx="1148662" cy="43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60622" y="4391815"/>
            <a:ext cx="8126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需求描述：采用</a:t>
            </a:r>
            <a:r>
              <a:rPr lang="en-US" altLang="zh-CN" dirty="0" smtClean="0"/>
              <a:t>Vue.js/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等前端工具开发</a:t>
            </a:r>
            <a:r>
              <a:rPr lang="en-US" altLang="zh-CN" dirty="0" smtClean="0"/>
              <a:t>BI</a:t>
            </a:r>
            <a:r>
              <a:rPr lang="zh-CN" altLang="en-US" dirty="0" smtClean="0"/>
              <a:t>报表时，需要访问后台数据存储来获取数据，需要设计统一标准的数据查询访问接口，供前端调用来获取数据存储端的数据。后台需要支持多数据源，支持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语句的编辑修改，支持指定参数的替换，支持增加特定的筛选条件。</a:t>
            </a:r>
            <a:endParaRPr lang="en-US" altLang="zh-CN" dirty="0" smtClean="0"/>
          </a:p>
          <a:p>
            <a:r>
              <a:rPr lang="zh-CN" altLang="en-US" dirty="0" smtClean="0"/>
              <a:t>核心需求：支持灵活定义修改查询条件</a:t>
            </a:r>
            <a:endParaRPr lang="en-US" altLang="zh-CN" dirty="0" smtClean="0"/>
          </a:p>
          <a:p>
            <a:r>
              <a:rPr lang="zh-CN" altLang="en-US" dirty="0" smtClean="0"/>
              <a:t>具体实现：通过在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语句中配置</a:t>
            </a:r>
            <a:r>
              <a:rPr lang="en-US" altLang="zh-CN" dirty="0" smtClean="0"/>
              <a:t>CASE WHEN</a:t>
            </a:r>
            <a:r>
              <a:rPr lang="zh-CN" altLang="en-US" dirty="0" smtClean="0"/>
              <a:t>来支持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多分支路径。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97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数据接口设计思路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数据接口的设计思路是来自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，在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里面，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语句是以模板的形式存储在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文件中，其中用</a:t>
            </a:r>
            <a:r>
              <a:rPr lang="en-US" altLang="zh-CN" dirty="0" smtClean="0"/>
              <a:t>#if #</a:t>
            </a:r>
            <a:r>
              <a:rPr lang="en-US" altLang="zh-CN" dirty="0" err="1" smtClean="0"/>
              <a:t>endif</a:t>
            </a:r>
            <a:r>
              <a:rPr lang="zh-CN" altLang="en-US" dirty="0" smtClean="0"/>
              <a:t>来形成条件判断，实现动态的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语句，把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语句拼装的工作从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里面解放了出来；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文件存储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模板以后，在使用时实际上还是需要包装成一个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接口才能进行调用，随着业务的扩展，所需要的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代码也在不断扩张；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文件以后必须停止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服务器重新启动，服务器需要频繁改动升级和启动，不利于后续维护</a:t>
            </a:r>
            <a:endParaRPr lang="en-US" altLang="zh-CN" dirty="0" smtClean="0"/>
          </a:p>
          <a:p>
            <a:r>
              <a:rPr lang="zh-CN" altLang="en-US" dirty="0" smtClean="0"/>
              <a:t>究竟那些任务调用了那些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语句，难以进行统一监控和管理（除非直接修改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源代码，难度较大）</a:t>
            </a:r>
            <a:endParaRPr lang="en-US" altLang="zh-CN" dirty="0" smtClean="0"/>
          </a:p>
          <a:p>
            <a:r>
              <a:rPr lang="zh-CN" altLang="en-US" dirty="0" smtClean="0"/>
              <a:t>主要设计思路：将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文件迁移到后台的数据库配置表中存储，不再额外包装为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接口，直接返回查询结果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前端数据访问接口设计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查询表设计</a:t>
            </a:r>
            <a:r>
              <a:rPr lang="en-US" altLang="zh-CN" dirty="0" smtClean="0"/>
              <a:t>V1.0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24111"/>
              </p:ext>
            </p:extLst>
          </p:nvPr>
        </p:nvGraphicFramePr>
        <p:xfrm>
          <a:off x="5741115" y="2857559"/>
          <a:ext cx="5940023" cy="177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5351"/>
                <a:gridCol w="2858210"/>
                <a:gridCol w="1308636"/>
                <a:gridCol w="10178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查询序号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查询</a:t>
                      </a:r>
                      <a:r>
                        <a:rPr lang="en-US" altLang="zh-CN" sz="1400" dirty="0" smtClean="0"/>
                        <a:t>SQL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对应</a:t>
                      </a:r>
                      <a:r>
                        <a:rPr lang="en-US" altLang="zh-CN" sz="1400" dirty="0" err="1" smtClean="0"/>
                        <a:t>Datasource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备注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Select </a:t>
                      </a:r>
                      <a:r>
                        <a:rPr lang="en-US" altLang="zh-CN" sz="1400" dirty="0" err="1" smtClean="0"/>
                        <a:t>id,name</a:t>
                      </a:r>
                      <a:r>
                        <a:rPr lang="en-US" altLang="zh-CN" sz="1400" dirty="0" smtClean="0"/>
                        <a:t> from </a:t>
                      </a:r>
                      <a:r>
                        <a:rPr lang="en-US" altLang="zh-CN" sz="1400" dirty="0" err="1" smtClean="0"/>
                        <a:t>t_dept</a:t>
                      </a:r>
                      <a:r>
                        <a:rPr lang="en-US" altLang="zh-CN" sz="1400" dirty="0" smtClean="0"/>
                        <a:t> where id</a:t>
                      </a:r>
                      <a:r>
                        <a:rPr lang="en-US" altLang="zh-CN" sz="1400" smtClean="0"/>
                        <a:t>=$</a:t>
                      </a:r>
                      <a:r>
                        <a:rPr lang="en-US" altLang="zh-CN" sz="1400" smtClean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datasource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434648"/>
              </p:ext>
            </p:extLst>
          </p:nvPr>
        </p:nvGraphicFramePr>
        <p:xfrm>
          <a:off x="486536" y="2844679"/>
          <a:ext cx="4961227" cy="3479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9988"/>
                <a:gridCol w="1996226"/>
                <a:gridCol w="212501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输入参数名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参数说明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样例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qid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后台对应的查询序号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必须）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qid:1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qargs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Json</a:t>
                      </a:r>
                      <a:r>
                        <a:rPr lang="zh-CN" altLang="en-US" sz="1400" dirty="0" smtClean="0"/>
                        <a:t>字符串，代表查询条件（必须）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qargs</a:t>
                      </a:r>
                      <a:r>
                        <a:rPr lang="en-US" altLang="zh-CN" sz="1400" dirty="0" smtClean="0"/>
                        <a:t>:{id:1}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qpage_start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分页开始页码（可选）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qpage_start:1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qpage_size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每页行数（可选）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qpage_size:100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sqlconfig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Sql</a:t>
                      </a:r>
                      <a:r>
                        <a:rPr lang="zh-CN" altLang="en-US" sz="1400" dirty="0" smtClean="0"/>
                        <a:t>配置表序号（可选）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Sqlconfig:1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5155" y="2421228"/>
            <a:ext cx="341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数据访问接口输入参数定义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16073" y="2421228"/>
            <a:ext cx="341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后台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定义</a:t>
            </a:r>
            <a:r>
              <a:rPr lang="zh-CN" altLang="en-US" dirty="0"/>
              <a:t>表</a:t>
            </a:r>
          </a:p>
        </p:txBody>
      </p:sp>
      <p:sp>
        <p:nvSpPr>
          <p:cNvPr id="3" name="矩形标注 2"/>
          <p:cNvSpPr/>
          <p:nvPr/>
        </p:nvSpPr>
        <p:spPr>
          <a:xfrm>
            <a:off x="5741115" y="4893972"/>
            <a:ext cx="2205150" cy="1223493"/>
          </a:xfrm>
          <a:prstGeom prst="wedgeRectCallout">
            <a:avLst>
              <a:gd name="adj1" fmla="val -8568"/>
              <a:gd name="adj2" fmla="val -12802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输入参数示例：</a:t>
            </a:r>
            <a:endParaRPr lang="en-US" altLang="zh-CN" sz="1400" dirty="0" smtClean="0"/>
          </a:p>
          <a:p>
            <a:r>
              <a:rPr lang="en-US" altLang="zh-CN" sz="1400" dirty="0" smtClean="0"/>
              <a:t>{</a:t>
            </a:r>
          </a:p>
          <a:p>
            <a:r>
              <a:rPr lang="en-US" altLang="zh-CN" sz="1400" dirty="0"/>
              <a:t>q</a:t>
            </a:r>
            <a:r>
              <a:rPr lang="en-US" altLang="zh-CN" sz="1400" dirty="0" smtClean="0"/>
              <a:t>id:1,</a:t>
            </a:r>
          </a:p>
          <a:p>
            <a:r>
              <a:rPr lang="en-US" altLang="zh-CN" sz="1400" dirty="0" err="1" smtClean="0"/>
              <a:t>qargs</a:t>
            </a:r>
            <a:r>
              <a:rPr lang="en-US" altLang="zh-CN" sz="1400" dirty="0" smtClean="0"/>
              <a:t>:{id:100}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8" name="矩形标注 7"/>
          <p:cNvSpPr/>
          <p:nvPr/>
        </p:nvSpPr>
        <p:spPr>
          <a:xfrm>
            <a:off x="8559442" y="4893971"/>
            <a:ext cx="2205150" cy="1223493"/>
          </a:xfrm>
          <a:prstGeom prst="wedgeRectCallout">
            <a:avLst>
              <a:gd name="adj1" fmla="val -60547"/>
              <a:gd name="adj2" fmla="val -130131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SQL</a:t>
            </a:r>
            <a:r>
              <a:rPr lang="zh-CN" altLang="en-US" sz="1400" dirty="0" smtClean="0"/>
              <a:t>模板替换以后的</a:t>
            </a:r>
            <a:r>
              <a:rPr lang="en-US" altLang="zh-CN" sz="1400" dirty="0" smtClean="0"/>
              <a:t>SQL</a:t>
            </a:r>
            <a:r>
              <a:rPr lang="zh-CN" altLang="en-US" sz="1400" dirty="0" smtClean="0"/>
              <a:t>语句：</a:t>
            </a:r>
            <a:endParaRPr lang="en-US" altLang="zh-CN" sz="1400" dirty="0" smtClean="0"/>
          </a:p>
          <a:p>
            <a:r>
              <a:rPr lang="en-US" altLang="zh-CN" sz="1400" dirty="0" smtClean="0"/>
              <a:t>Select </a:t>
            </a:r>
            <a:r>
              <a:rPr lang="en-US" altLang="zh-CN" sz="1400" dirty="0" err="1" smtClean="0"/>
              <a:t>id,name</a:t>
            </a:r>
            <a:r>
              <a:rPr lang="en-US" altLang="zh-CN" sz="1400" dirty="0" smtClean="0"/>
              <a:t> from </a:t>
            </a:r>
            <a:r>
              <a:rPr lang="en-US" altLang="zh-CN" sz="1400" dirty="0" err="1" smtClean="0"/>
              <a:t>t_dept</a:t>
            </a:r>
            <a:r>
              <a:rPr lang="en-US" altLang="zh-CN" sz="1400" dirty="0" smtClean="0"/>
              <a:t> where id=100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0489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前端数据访问接口实现逻辑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7083380" y="2550016"/>
            <a:ext cx="1416676" cy="592428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SQL</a:t>
            </a:r>
            <a:r>
              <a:rPr lang="zh-CN" altLang="en-US" sz="1400" dirty="0" smtClean="0"/>
              <a:t>存储库</a:t>
            </a:r>
            <a:endParaRPr lang="zh-CN" altLang="en-US" sz="1400" dirty="0"/>
          </a:p>
        </p:txBody>
      </p:sp>
      <p:sp>
        <p:nvSpPr>
          <p:cNvPr id="5" name="流程图: 磁盘 4"/>
          <p:cNvSpPr/>
          <p:nvPr/>
        </p:nvSpPr>
        <p:spPr>
          <a:xfrm>
            <a:off x="9633397" y="2485623"/>
            <a:ext cx="1236372" cy="579549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数据存储库</a:t>
            </a:r>
            <a:endParaRPr lang="zh-CN" altLang="en-US" sz="1400" dirty="0"/>
          </a:p>
        </p:txBody>
      </p:sp>
      <p:cxnSp>
        <p:nvCxnSpPr>
          <p:cNvPr id="7" name="直接连接符 6"/>
          <p:cNvCxnSpPr>
            <a:stCxn id="4" idx="3"/>
          </p:cNvCxnSpPr>
          <p:nvPr/>
        </p:nvCxnSpPr>
        <p:spPr>
          <a:xfrm>
            <a:off x="7791718" y="3142444"/>
            <a:ext cx="0" cy="332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3"/>
          </p:cNvCxnSpPr>
          <p:nvPr/>
        </p:nvCxnSpPr>
        <p:spPr>
          <a:xfrm>
            <a:off x="10251583" y="3065172"/>
            <a:ext cx="0" cy="346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266682" y="2331075"/>
            <a:ext cx="2627290" cy="5151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获取前端的查询参数</a:t>
            </a:r>
            <a:endParaRPr lang="zh-CN" altLang="en-US" sz="1400" dirty="0"/>
          </a:p>
        </p:txBody>
      </p:sp>
      <p:sp>
        <p:nvSpPr>
          <p:cNvPr id="11" name="圆角矩形 10"/>
          <p:cNvSpPr/>
          <p:nvPr/>
        </p:nvSpPr>
        <p:spPr>
          <a:xfrm>
            <a:off x="2266682" y="2923503"/>
            <a:ext cx="2627290" cy="5151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参数有效性检查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2266682" y="3522102"/>
            <a:ext cx="2627290" cy="5151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根据</a:t>
            </a:r>
            <a:r>
              <a:rPr lang="en-US" altLang="zh-CN" sz="1400" dirty="0" err="1" smtClean="0"/>
              <a:t>qid</a:t>
            </a:r>
            <a:r>
              <a:rPr lang="zh-CN" altLang="en-US" sz="1400" dirty="0" smtClean="0"/>
              <a:t>检索</a:t>
            </a:r>
            <a:r>
              <a:rPr lang="en-US" altLang="zh-CN" sz="1400" dirty="0" smtClean="0"/>
              <a:t>SQL</a:t>
            </a:r>
            <a:r>
              <a:rPr lang="zh-CN" altLang="en-US" sz="1400" dirty="0" smtClean="0"/>
              <a:t>语句</a:t>
            </a:r>
            <a:endParaRPr lang="zh-CN" altLang="en-US" sz="1400" dirty="0"/>
          </a:p>
        </p:txBody>
      </p:sp>
      <p:cxnSp>
        <p:nvCxnSpPr>
          <p:cNvPr id="14" name="直接箭头连接符 13"/>
          <p:cNvCxnSpPr>
            <a:stCxn id="12" idx="3"/>
          </p:cNvCxnSpPr>
          <p:nvPr/>
        </p:nvCxnSpPr>
        <p:spPr>
          <a:xfrm>
            <a:off x="4893972" y="3779680"/>
            <a:ext cx="2897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266682" y="4105006"/>
            <a:ext cx="2627290" cy="4700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替换查询条件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2266682" y="4642833"/>
            <a:ext cx="2627290" cy="4700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组合</a:t>
            </a:r>
            <a:r>
              <a:rPr lang="en-US" altLang="zh-CN" sz="1400" dirty="0" smtClean="0"/>
              <a:t>order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where</a:t>
            </a:r>
            <a:r>
              <a:rPr lang="zh-CN" altLang="en-US" sz="1400" dirty="0" smtClean="0"/>
              <a:t>条件，以及分页条件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2266682" y="5164220"/>
            <a:ext cx="2627290" cy="4700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数据源切换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2266682" y="5685607"/>
            <a:ext cx="2627290" cy="4700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执行</a:t>
            </a:r>
            <a:r>
              <a:rPr lang="en-US" altLang="zh-CN" sz="1400" dirty="0" smtClean="0"/>
              <a:t>SQL</a:t>
            </a:r>
            <a:r>
              <a:rPr lang="zh-CN" altLang="en-US" sz="1400" dirty="0" smtClean="0"/>
              <a:t>查询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2266682" y="6252216"/>
            <a:ext cx="2627290" cy="4700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返回查询结果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20" idx="3"/>
          </p:cNvCxnSpPr>
          <p:nvPr/>
        </p:nvCxnSpPr>
        <p:spPr>
          <a:xfrm flipV="1">
            <a:off x="4893972" y="5859887"/>
            <a:ext cx="5357611" cy="6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标注 2"/>
          <p:cNvSpPr/>
          <p:nvPr/>
        </p:nvSpPr>
        <p:spPr>
          <a:xfrm>
            <a:off x="5460642" y="4349974"/>
            <a:ext cx="4172756" cy="814246"/>
          </a:xfrm>
          <a:prstGeom prst="wedgeRectCallout">
            <a:avLst>
              <a:gd name="adj1" fmla="val -61682"/>
              <a:gd name="adj2" fmla="val 69818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考虑到应用后端可能会访问到多个数据源，需要配置数据源为动态数据源，并在线程安全的情况下实现切换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数据源的名称配置在</a:t>
            </a:r>
            <a:r>
              <a:rPr lang="en-US" altLang="zh-CN" sz="1200" dirty="0" err="1" smtClean="0"/>
              <a:t>sql</a:t>
            </a:r>
            <a:r>
              <a:rPr lang="zh-CN" altLang="en-US" sz="1200" dirty="0" smtClean="0"/>
              <a:t>配置表中</a:t>
            </a:r>
            <a:endParaRPr lang="zh-CN" altLang="en-US" sz="1200" dirty="0"/>
          </a:p>
        </p:txBody>
      </p:sp>
      <p:sp>
        <p:nvSpPr>
          <p:cNvPr id="18" name="矩形标注 17"/>
          <p:cNvSpPr/>
          <p:nvPr/>
        </p:nvSpPr>
        <p:spPr>
          <a:xfrm>
            <a:off x="407980" y="3085868"/>
            <a:ext cx="1777287" cy="814246"/>
          </a:xfrm>
          <a:prstGeom prst="wedgeRectCallout">
            <a:avLst>
              <a:gd name="adj1" fmla="val 48463"/>
              <a:gd name="adj2" fmla="val 15839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Where</a:t>
            </a:r>
            <a:r>
              <a:rPr lang="zh-CN" altLang="en-US" sz="1200" dirty="0" smtClean="0"/>
              <a:t>条件通过调用后台的数据权限接口获取，不再从前端获取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433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数据接口程序代码调用层次图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3037" y="2488810"/>
            <a:ext cx="1918952" cy="656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55454" y="2488810"/>
            <a:ext cx="1918952" cy="656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90445" y="2488809"/>
            <a:ext cx="1918952" cy="656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JPA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04998" y="2472742"/>
            <a:ext cx="1918952" cy="656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9104998" y="3688166"/>
            <a:ext cx="1918952" cy="96591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</a:p>
          <a:p>
            <a:pPr algn="ctr"/>
            <a:r>
              <a:rPr lang="zh-CN" altLang="en-US" dirty="0" smtClean="0"/>
              <a:t>配置库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914291" y="4269344"/>
            <a:ext cx="1918952" cy="6310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commonquerycontroller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629478" y="3953811"/>
            <a:ext cx="1918952" cy="6310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QuerySqlService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629478" y="5077521"/>
            <a:ext cx="1918952" cy="6310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DbSelectOper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190445" y="3435406"/>
            <a:ext cx="1918952" cy="5184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QuerySql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190445" y="3966683"/>
            <a:ext cx="1918952" cy="5184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QuerySql1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190445" y="4478591"/>
            <a:ext cx="1918952" cy="5184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QuerySql2</a:t>
            </a:r>
            <a:endParaRPr lang="zh-CN" altLang="en-US" dirty="0"/>
          </a:p>
        </p:txBody>
      </p:sp>
      <p:cxnSp>
        <p:nvCxnSpPr>
          <p:cNvPr id="16" name="肘形连接符 15"/>
          <p:cNvCxnSpPr>
            <a:stCxn id="9" idx="3"/>
            <a:endCxn id="10" idx="1"/>
          </p:cNvCxnSpPr>
          <p:nvPr/>
        </p:nvCxnSpPr>
        <p:spPr>
          <a:xfrm flipV="1">
            <a:off x="2833243" y="4269344"/>
            <a:ext cx="796235" cy="315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3"/>
            <a:endCxn id="12" idx="1"/>
          </p:cNvCxnSpPr>
          <p:nvPr/>
        </p:nvCxnSpPr>
        <p:spPr>
          <a:xfrm flipV="1">
            <a:off x="5548430" y="3694608"/>
            <a:ext cx="642015" cy="574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0" idx="3"/>
            <a:endCxn id="13" idx="1"/>
          </p:cNvCxnSpPr>
          <p:nvPr/>
        </p:nvCxnSpPr>
        <p:spPr>
          <a:xfrm flipV="1">
            <a:off x="5548430" y="4225885"/>
            <a:ext cx="642015" cy="43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3"/>
            <a:endCxn id="14" idx="1"/>
          </p:cNvCxnSpPr>
          <p:nvPr/>
        </p:nvCxnSpPr>
        <p:spPr>
          <a:xfrm>
            <a:off x="5548430" y="4269344"/>
            <a:ext cx="642015" cy="468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柱形 22"/>
          <p:cNvSpPr/>
          <p:nvPr/>
        </p:nvSpPr>
        <p:spPr>
          <a:xfrm>
            <a:off x="9104998" y="4996995"/>
            <a:ext cx="1918952" cy="96591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</a:p>
          <a:p>
            <a:pPr algn="ctr"/>
            <a:r>
              <a:rPr lang="zh-CN" altLang="en-US" dirty="0" smtClean="0"/>
              <a:t>业务库</a:t>
            </a:r>
            <a:endParaRPr lang="zh-CN" altLang="en-US" dirty="0"/>
          </a:p>
        </p:txBody>
      </p:sp>
      <p:cxnSp>
        <p:nvCxnSpPr>
          <p:cNvPr id="25" name="肘形连接符 24"/>
          <p:cNvCxnSpPr>
            <a:stCxn id="9" idx="3"/>
            <a:endCxn id="11" idx="1"/>
          </p:cNvCxnSpPr>
          <p:nvPr/>
        </p:nvCxnSpPr>
        <p:spPr>
          <a:xfrm>
            <a:off x="2833243" y="4584877"/>
            <a:ext cx="796235" cy="8081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23" idx="2"/>
          </p:cNvCxnSpPr>
          <p:nvPr/>
        </p:nvCxnSpPr>
        <p:spPr>
          <a:xfrm>
            <a:off x="5548430" y="5393054"/>
            <a:ext cx="3556568" cy="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3"/>
            <a:endCxn id="8" idx="2"/>
          </p:cNvCxnSpPr>
          <p:nvPr/>
        </p:nvCxnSpPr>
        <p:spPr>
          <a:xfrm>
            <a:off x="8109397" y="3694608"/>
            <a:ext cx="995601" cy="47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3"/>
            <a:endCxn id="8" idx="2"/>
          </p:cNvCxnSpPr>
          <p:nvPr/>
        </p:nvCxnSpPr>
        <p:spPr>
          <a:xfrm flipV="1">
            <a:off x="8109397" y="4171124"/>
            <a:ext cx="995601" cy="5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3"/>
            <a:endCxn id="8" idx="2"/>
          </p:cNvCxnSpPr>
          <p:nvPr/>
        </p:nvCxnSpPr>
        <p:spPr>
          <a:xfrm flipV="1">
            <a:off x="8109397" y="4171124"/>
            <a:ext cx="995601" cy="56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21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746937"/>
            <a:ext cx="9439275" cy="5067300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3618963" y="5383369"/>
            <a:ext cx="2807595" cy="515155"/>
          </a:xfrm>
          <a:prstGeom prst="wedgeRoundRectCallout">
            <a:avLst>
              <a:gd name="adj1" fmla="val -61200"/>
              <a:gd name="adj2" fmla="val -185000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配置表支持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8175937" y="4595612"/>
            <a:ext cx="2807595" cy="515155"/>
          </a:xfrm>
          <a:prstGeom prst="wedgeRoundRectCallout">
            <a:avLst>
              <a:gd name="adj1" fmla="val -61200"/>
              <a:gd name="adj2" fmla="val -185000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</a:t>
            </a:r>
            <a:r>
              <a:rPr lang="zh-CN" altLang="en-US" dirty="0" smtClean="0"/>
              <a:t>查询配置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60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r>
              <a:rPr lang="en-US" altLang="zh-CN" dirty="0" smtClean="0"/>
              <a:t>Postman</a:t>
            </a:r>
            <a:r>
              <a:rPr lang="zh-CN" altLang="en-US" dirty="0" smtClean="0"/>
              <a:t>接口测试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0" y="476519"/>
            <a:ext cx="10484756" cy="5963205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3822770" y="4146998"/>
            <a:ext cx="1496205" cy="605307"/>
          </a:xfrm>
          <a:prstGeom prst="wedgeRoundRectCallout">
            <a:avLst>
              <a:gd name="adj1" fmla="val -49238"/>
              <a:gd name="adj2" fmla="val -126861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输入参数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7951122" y="4608491"/>
            <a:ext cx="1496205" cy="605307"/>
          </a:xfrm>
          <a:prstGeom prst="wedgeRoundRectCallout">
            <a:avLst>
              <a:gd name="adj1" fmla="val -215366"/>
              <a:gd name="adj2" fmla="val 119947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查询结果返回值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797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143</TotalTime>
  <Words>574</Words>
  <Application>Microsoft Office PowerPoint</Application>
  <PresentationFormat>宽屏</PresentationFormat>
  <Paragraphs>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Century Gothic</vt:lpstr>
      <vt:lpstr>Wingdings 3</vt:lpstr>
      <vt:lpstr>离子会议室</vt:lpstr>
      <vt:lpstr>数据接口1.0设计方案</vt:lpstr>
      <vt:lpstr>目录</vt:lpstr>
      <vt:lpstr>1.数据查询组件V1.0:前端数据访问流程</vt:lpstr>
      <vt:lpstr>数据接口设计思路</vt:lpstr>
      <vt:lpstr>前端数据访问接口设计&amp;查询表设计V1.0</vt:lpstr>
      <vt:lpstr>前端数据访问接口实现逻辑</vt:lpstr>
      <vt:lpstr>数据接口程序代码调用层次图</vt:lpstr>
      <vt:lpstr>示例：SQL配置</vt:lpstr>
      <vt:lpstr>示例：Postman接口测试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数据接口2.0设计方案</dc:title>
  <dc:creator>Users</dc:creator>
  <cp:lastModifiedBy>liujunsong</cp:lastModifiedBy>
  <cp:revision>17</cp:revision>
  <dcterms:created xsi:type="dcterms:W3CDTF">2019-03-22T03:16:57Z</dcterms:created>
  <dcterms:modified xsi:type="dcterms:W3CDTF">2020-09-08T12:48:27Z</dcterms:modified>
</cp:coreProperties>
</file>