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tags/tag36.xml" ContentType="application/vnd.openxmlformats-officedocument.presentationml.tags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tags/tag37.xml" ContentType="application/vnd.openxmlformats-officedocument.presentationml.tags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57" r:id="rId4"/>
    <p:sldId id="261" r:id="rId5"/>
    <p:sldId id="269" r:id="rId6"/>
    <p:sldId id="268" r:id="rId7"/>
    <p:sldId id="267" r:id="rId8"/>
    <p:sldId id="265" r:id="rId9"/>
    <p:sldId id="266" r:id="rId10"/>
    <p:sldId id="290" r:id="rId11"/>
    <p:sldId id="291" r:id="rId12"/>
    <p:sldId id="292" r:id="rId13"/>
    <p:sldId id="293" r:id="rId14"/>
    <p:sldId id="295" r:id="rId15"/>
    <p:sldId id="296" r:id="rId16"/>
    <p:sldId id="298" r:id="rId17"/>
    <p:sldId id="299" r:id="rId18"/>
    <p:sldId id="270" r:id="rId19"/>
    <p:sldId id="301" r:id="rId20"/>
    <p:sldId id="302" r:id="rId21"/>
    <p:sldId id="305" r:id="rId22"/>
    <p:sldId id="306" r:id="rId23"/>
    <p:sldId id="303" r:id="rId24"/>
    <p:sldId id="307" r:id="rId25"/>
    <p:sldId id="308" r:id="rId26"/>
    <p:sldId id="309" r:id="rId27"/>
    <p:sldId id="310" r:id="rId28"/>
    <p:sldId id="30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297" r:id="rId38"/>
    <p:sldId id="319" r:id="rId39"/>
    <p:sldId id="300" r:id="rId40"/>
    <p:sldId id="337" r:id="rId41"/>
    <p:sldId id="338" r:id="rId42"/>
    <p:sldId id="272" r:id="rId43"/>
    <p:sldId id="262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>
          <p15:clr>
            <a:srgbClr val="A4A3A4"/>
          </p15:clr>
        </p15:guide>
        <p15:guide id="2" pos="38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4" autoAdjust="0"/>
  </p:normalViewPr>
  <p:slideViewPr>
    <p:cSldViewPr snapToGrid="0" showGuides="1">
      <p:cViewPr varScale="1">
        <p:scale>
          <a:sx n="42" d="100"/>
          <a:sy n="42" d="100"/>
        </p:scale>
        <p:origin x="948" y="48"/>
      </p:cViewPr>
      <p:guideLst>
        <p:guide orient="horz" pos="2216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EAE7-351E-4482-9225-922C903D75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58067-3EE2-4037-9E05-DF3BD760E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04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49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9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51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90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028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29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0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9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39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89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18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20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6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52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7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3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53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6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39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07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1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61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713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77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73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59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55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33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1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736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76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052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66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6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6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5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66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58067-3EE2-4037-9E05-DF3BD760E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7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8D68-312A-424D-A2D8-8E57C2B74B3D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1AD1-BF7B-4D93-ADF7-23B9D931CA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18" Type="http://schemas.openxmlformats.org/officeDocument/2006/relationships/slide" Target="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17" Type="http://schemas.openxmlformats.org/officeDocument/2006/relationships/slide" Target="slide43.xml"/><Relationship Id="rId2" Type="http://schemas.openxmlformats.org/officeDocument/2006/relationships/tags" Target="../tags/tag3.xml"/><Relationship Id="rId16" Type="http://schemas.openxmlformats.org/officeDocument/2006/relationships/slide" Target="slide4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" Target="slide3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hemeOverride" Target="../theme/themeOverride28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hemeOverride" Target="../theme/themeOverride2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hemeOverride" Target="../theme/themeOverride3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hemeOverride" Target="../theme/themeOverride40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hemeOverride" Target="../theme/themeOverride4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.png"/><Relationship Id="rId2" Type="http://schemas.openxmlformats.org/officeDocument/2006/relationships/tags" Target="../tags/tag38.xml"/><Relationship Id="rId1" Type="http://schemas.openxmlformats.org/officeDocument/2006/relationships/themeOverride" Target="../theme/themeOverride43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文本框 4"/>
          <p:cNvSpPr txBox="1"/>
          <p:nvPr>
            <p:custDataLst>
              <p:tags r:id="rId2"/>
            </p:custDataLst>
          </p:nvPr>
        </p:nvSpPr>
        <p:spPr>
          <a:xfrm>
            <a:off x="2588961" y="2967575"/>
            <a:ext cx="70243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JAVA</a:t>
            </a:r>
            <a:r>
              <a:rPr lang="zh-CN" altLang="en-US" sz="5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解释器文档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643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String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类型封装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string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81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构造函数：StringOperElement(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StringOperElement(String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加法：            doAdd(String s1) 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string不相等判断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string大于判断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string大于等于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string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string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13535" y="5887720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long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构造函数：LongOperElement(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LongOperElement(String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减法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     doAdd(String s1)    doDeAdd(String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乘法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除法：     doMulti(String s1)   doDevide(String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735" y="6325235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IntegerOperElement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减法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     doAdd(String s1)    doDeAdd(String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乘法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除法：     doMulti(String s1)   doDevide(String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735" y="6325235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Float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FloatOperElement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减法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     doAdd(String s1)    doDeAdd(String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乘法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除法：     doMulti(String s1)   doDevide(String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735" y="6325235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Double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IntegerOperElement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减法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     doAdd(String s1)    doDeAdd(String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乘法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除法：     doMulti(String s1)   doDevide(String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735" y="6325235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3693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类型设计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BooleanOperElement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：继承于基类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OperElementData ，扩展对Boolean类型的操作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  ：继承于基类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85240" y="1889125"/>
            <a:ext cx="9220200" cy="395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构造函数：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BooleanOperElement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BooleanOperElement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(String s1)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加法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减法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     doAdd(String s1)    doDeAdd(String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long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乘法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/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除法：     doMulti(String s1)   doDevide(String s1)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doequals(String s1)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不相等判断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doNotEquals(String s1)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       doGreater(String s1)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大于等于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：doGE(String s1)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       doLitter(String s1)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long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小于等于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判断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doLE(String s1)         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735" y="6325235"/>
            <a:ext cx="917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判断内部细节：利用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的equals（）方法，compareTo方法实现对字符串的判断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变量封装设计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VarValueV1_1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：存储变量的数据，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60"/>
                <a:gridCol w="1952625"/>
                <a:gridCol w="1456055"/>
                <a:gridCol w="38290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是否必选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 </a:t>
                      </a: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变量名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字符串类型的值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varsvalue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基础</a:t>
                      </a:r>
                      <a:r>
                        <a:rPr lang="zh-CN"/>
                        <a:t>类型值（ ）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vardvalue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800">
                          <a:sym typeface="+mn-ea"/>
                        </a:rPr>
                        <a:t>数值型数值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varbvalue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boolean</a:t>
                      </a:r>
                      <a:r>
                        <a:rPr lang="zh-CN" altLang="en-US" sz="1800">
                          <a:sym typeface="+mn-ea"/>
                        </a:rPr>
                        <a:t>类型值，值默认</a:t>
                      </a:r>
                      <a:r>
                        <a:rPr lang="en-US" altLang="zh-CN" sz="1800">
                          <a:sym typeface="+mn-ea"/>
                        </a:rPr>
                        <a:t>false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varobjvalue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对象类型值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484632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变量封装设计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VarTableNodeV1_1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：封装变量数据，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525905" y="1729105"/>
          <a:ext cx="9978390" cy="171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740"/>
                <a:gridCol w="3582035"/>
                <a:gridCol w="1063625"/>
                <a:gridCol w="3602990"/>
              </a:tblGrid>
              <a:tr h="519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是否必选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parentnode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VarTableNodeV1_1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</a:t>
                      </a: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父级节点</a:t>
                      </a:r>
                      <a:r>
                        <a:rPr lang="en-US" altLang="zh-CN"/>
                        <a:t>..</a:t>
                      </a:r>
                    </a:p>
                  </a:txBody>
                  <a:tcPr/>
                </a:tc>
              </a:tr>
              <a:tr h="6813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myvarmap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HashMap&lt;String,VarValueV1_1&gt;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HashMap存储数据 </a:t>
                      </a:r>
                      <a:r>
                        <a:rPr lang="en-US" altLang="zh-CN"/>
                        <a:t>string-&gt;</a:t>
                      </a:r>
                      <a:r>
                        <a:rPr lang="zh-CN" altLang="en-US"/>
                        <a:t>变量名，</a:t>
                      </a:r>
                      <a:r>
                        <a:rPr lang="en-US" altLang="zh-CN"/>
                        <a:t>varvlue-&gt;</a:t>
                      </a:r>
                      <a:r>
                        <a:rPr lang="zh-CN" altLang="en-US"/>
                        <a:t>变量值所指的对象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3615690"/>
            <a:ext cx="997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构造函数：VarTableNodeV1_1(VarTableNodeV1_1 parent)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根据varname从VarMapNode中获取数值 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 getVarValue(String varname)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：VarValueV1_1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           返回根据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varname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所关联的变量信息对象。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在本地变量表中定义一个变量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defineVar(String varname, VarValueV1_1 varvalue)  ：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07110" y="353705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变量封装设计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31570" y="1497330"/>
            <a:ext cx="927989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在本地变量表根据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type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设定变量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    defineVar(String varname, String vartype)     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为已有的变量名设定变量值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/>
              <a:t>      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setVarValue(String varname, VarValueV1_1 varvalue)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boolean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131570" y="3625215"/>
            <a:ext cx="2173605" cy="890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VarTableNodeV1_1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243195" y="3655695"/>
            <a:ext cx="1705610" cy="86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VarValueV1_1</a:t>
            </a:r>
            <a:endParaRPr lang="zh-CN" altLang="en-US"/>
          </a:p>
        </p:txBody>
      </p:sp>
      <p:cxnSp>
        <p:nvCxnSpPr>
          <p:cNvPr id="23" name="曲线连接符 22"/>
          <p:cNvCxnSpPr>
            <a:stCxn id="21" idx="3"/>
            <a:endCxn id="22" idx="1"/>
          </p:cNvCxnSpPr>
          <p:nvPr/>
        </p:nvCxnSpPr>
        <p:spPr>
          <a:xfrm>
            <a:off x="3305175" y="4070985"/>
            <a:ext cx="1938020" cy="152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131570" y="5360035"/>
            <a:ext cx="64579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类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vartablenode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varvalue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作为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hashmap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的数据定义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AbstractBlockV1_1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：抽象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，是代码块的抽象定义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60"/>
                <a:gridCol w="1952625"/>
                <a:gridCol w="1456055"/>
                <a:gridCol w="38290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是否必选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blocktype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 </a:t>
                      </a: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代码块的类型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blockcontent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代码块的文本内容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blocklevel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代码块的级别</a:t>
                      </a:r>
                      <a:r>
                        <a:rPr lang="zh-CN">
                          <a:ea typeface="宋体" panose="02010600030101010101" pitchFamily="2" charset="-122"/>
                        </a:rPr>
                        <a:t>，默认为</a:t>
                      </a:r>
                      <a:r>
                        <a:rPr lang="en-US" altLang="zh-CN"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4605" y="369951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667794" y="1147159"/>
            <a:ext cx="6244046" cy="4576382"/>
            <a:chOff x="5399314" y="1916338"/>
            <a:chExt cx="4140001" cy="3034287"/>
          </a:xfrm>
        </p:grpSpPr>
        <p:sp>
          <p:nvSpPr>
            <p:cNvPr id="6" name="MH_Entry_1">
              <a:hlinkClick r:id="rId15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设计概念</a:t>
              </a:r>
            </a:p>
          </p:txBody>
        </p:sp>
        <p:sp>
          <p:nvSpPr>
            <p:cNvPr id="10" name="MH_Number_1">
              <a:hlinkClick r:id="rId15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1" name="MH_Entry_2">
              <a:hlinkClick r:id="rId16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详细介绍</a:t>
              </a:r>
            </a:p>
          </p:txBody>
        </p:sp>
        <p:sp>
          <p:nvSpPr>
            <p:cNvPr id="12" name="MH_Number_2">
              <a:hlinkClick r:id="rId16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3" name="MH_Entry_3">
              <a:hlinkClick r:id="rId17" action="ppaction://hlinksldjump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前端案列</a:t>
              </a:r>
            </a:p>
          </p:txBody>
        </p:sp>
        <p:sp>
          <p:nvSpPr>
            <p:cNvPr id="14" name="MH_Number_3">
              <a:hlinkClick r:id="rId17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Entry_4">
              <a:hlinkClick r:id="rId18" action="ppaction://hlinksldjump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99314" y="4489987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7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社区</a:t>
              </a:r>
            </a:p>
          </p:txBody>
        </p:sp>
        <p:sp>
          <p:nvSpPr>
            <p:cNvPr id="16" name="MH_Number_4">
              <a:hlinkClick r:id="rId18" action="ppaction://hlinksldjump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399314" y="4519177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7" name="PA_MH_Others_1"/>
          <p:cNvSpPr txBox="1"/>
          <p:nvPr>
            <p:custDataLst>
              <p:tags r:id="rId2"/>
            </p:custDataLst>
          </p:nvPr>
        </p:nvSpPr>
        <p:spPr>
          <a:xfrm>
            <a:off x="1636805" y="2057400"/>
            <a:ext cx="1435100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6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目</a:t>
            </a:r>
            <a:endParaRPr lang="en-US" altLang="zh-CN" sz="660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660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录</a:t>
            </a:r>
          </a:p>
        </p:txBody>
      </p:sp>
      <p:sp>
        <p:nvSpPr>
          <p:cNvPr id="18" name="PA_MH_Others_2"/>
          <p:cNvSpPr txBox="1"/>
          <p:nvPr>
            <p:custDataLst>
              <p:tags r:id="rId3"/>
            </p:custDataLst>
          </p:nvPr>
        </p:nvSpPr>
        <p:spPr>
          <a:xfrm rot="5400000">
            <a:off x="-152555" y="3167165"/>
            <a:ext cx="3693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spc="400" dirty="0">
                <a:solidFill>
                  <a:schemeClr val="accent1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CONTENTS</a:t>
            </a:r>
            <a:endParaRPr lang="zh-CN" altLang="en-US" sz="2800" spc="400" dirty="0">
              <a:solidFill>
                <a:schemeClr val="accent1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BaseBlockNodeV1_1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AbstractBlockV1_1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VarTableNodeV1_1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本地变量表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computecontent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代码块的文本内容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ArrayList&lt;BaseBlockNodeV1_1&gt;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分解以后得到的子节点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3684270"/>
            <a:ext cx="9979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构造函数：BaseBlockNodeV1_1(String blockcontent, int blocklevel, String blocktype)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compucontent分解到children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子字符串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anylyse()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对字符串获取第一个分隔符标志值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getNextBlockToken()      BlockTokenV1_1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对字符串切掉前后\r\n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trimReturnAndSpace(String strinput) String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224915" y="1043305"/>
            <a:ext cx="99790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处理左面出现的大括号【{】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analyse_brace()             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分隔符是【;】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analyse_semicolon(int ipos)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分隔符为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【while】     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analyse_while()               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分隔符为【if】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analyse_if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                    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分隔符为【for】  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analyse_for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              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分隔符为【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dowhlie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】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analyse_do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()                 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执行代码：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execute()                         boolean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34820" y="2988310"/>
            <a:ext cx="1403350" cy="497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anylyse()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49395" y="2619375"/>
            <a:ext cx="2821305" cy="45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analyse_while() 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49395" y="1905000"/>
            <a:ext cx="3392805" cy="407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analyse_semicolon(int ipos）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49395" y="1223645"/>
            <a:ext cx="2021840" cy="45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analyse_brace() 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049395" y="3355975"/>
            <a:ext cx="2821305" cy="45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analyse_if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()  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49395" y="4051935"/>
            <a:ext cx="2709545" cy="45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analyse_for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()   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049395" y="4799330"/>
            <a:ext cx="2821305" cy="452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analyse_do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()  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6" idx="3"/>
          </p:cNvCxnSpPr>
          <p:nvPr/>
        </p:nvCxnSpPr>
        <p:spPr>
          <a:xfrm>
            <a:off x="3138170" y="3237230"/>
            <a:ext cx="90551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1"/>
            <a:endCxn id="14" idx="1"/>
          </p:cNvCxnSpPr>
          <p:nvPr/>
        </p:nvCxnSpPr>
        <p:spPr>
          <a:xfrm>
            <a:off x="4049395" y="1449705"/>
            <a:ext cx="0" cy="357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23365" y="5556250"/>
            <a:ext cx="84651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anylese()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方法调用封装对各个代码块分析操作的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analyse_brace(),analyse_if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等方法，对参数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context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进行分拆和解析。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BlockTokenV1_1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：代码块标志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String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BaseBlockNodeV1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4605" y="369951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DoWhileBlockNodeV1_1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donode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BaseBlockNodeV1_1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节点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whilestring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dowhlie</a:t>
                      </a:r>
                      <a:r>
                        <a:rPr lang="zh-CN" altLang="en-US" sz="1800">
                          <a:sym typeface="+mn-ea"/>
                        </a:rPr>
                        <a:t>代码块内容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3684270"/>
            <a:ext cx="9979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分析：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anylyse()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execute()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ForBlockNodeV1_1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beginNode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BaseBlockNodeV1_1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开始节点（</a:t>
                      </a:r>
                      <a:r>
                        <a:rPr lang="en-US" altLang="zh-CN"/>
                        <a:t>i=0</a:t>
                      </a:r>
                      <a:r>
                        <a:rPr lang="zh-CN" altLang="en-US"/>
                        <a:t>）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forcondition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判断执行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loopNode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BaseBlockNodeV1_1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递归语句（</a:t>
                      </a:r>
                      <a:r>
                        <a:rPr lang="en-US" altLang="zh-CN" sz="1800">
                          <a:sym typeface="+mn-ea"/>
                        </a:rPr>
                        <a:t>i++</a:t>
                      </a:r>
                      <a:r>
                        <a:rPr lang="zh-CN" altLang="en-US" sz="1800">
                          <a:ea typeface="宋体" panose="02010600030101010101" pitchFamily="2" charset="-122"/>
                          <a:sym typeface="+mn-ea"/>
                        </a:rPr>
                        <a:t>）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fornode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BaseBlockNodeV1_1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127760" y="4197350"/>
            <a:ext cx="9979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分析：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anylyse()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execute()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IfBlockNodeV1_1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ifcondition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IF的判断条件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ifblocknode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BaseBlockNodeV1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if条件为真时的条件块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elseblocknode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BaseBlockNodeV1_1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sz="1800">
                          <a:sym typeface="+mn-ea"/>
                        </a:rPr>
                        <a:t>if条件为假时的条件块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127760" y="4197350"/>
            <a:ext cx="9979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分析：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anylyse()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execute()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WhileBlockNodeV1_1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whilecondition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I判断条件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whilenode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BaseBlockNodeV1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代码块执行内容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3518535"/>
            <a:ext cx="99790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分析：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anylyse()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execute()  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StringFindUti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：字符串内查找特定字符串的函数方法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String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BaseBlockNodeV1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位置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4605" y="369951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ClassTable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：字符串内查找特定字符串的函数方法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classmap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HashMap&lt;String,Class&gt;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Class定义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4605" y="369951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3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设计概念</a:t>
              </a:r>
            </a:p>
          </p:txBody>
        </p:sp>
        <p:sp>
          <p:nvSpPr>
            <p:cNvPr id="9" name="MH_Others_1"/>
            <p:cNvSpPr/>
            <p:nvPr>
              <p:custDataLst>
                <p:tags r:id="rId4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5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000">
        <p14:honeycomb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AstOperAndPosV1_1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：字符串内查找特定字符串的函数方法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成员变量列表：继承抽象类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49755"/>
          <a:ext cx="8431530" cy="111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803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opercode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操作符号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4605" y="3699510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代码块封装设计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IDualOperator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interface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：二元操作符的抽象定义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299845" y="1520190"/>
            <a:ext cx="9979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设置对象操作的抽象对象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setAstNode(ASTTreeNodeV1_1 astnode)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参数：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51610" y="4197985"/>
            <a:ext cx="70465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执行二元操作符的运算  </a:t>
            </a:r>
          </a:p>
          <a:p>
            <a:pPr indent="0">
              <a:buFont typeface="Arial" panose="020B0604020202020204" pitchFamily="34" charset="0"/>
              <a:buNone/>
            </a:pP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 evaloperator();</a:t>
            </a:r>
          </a:p>
          <a:p>
            <a:pPr indent="0">
              <a:buFont typeface="Arial" panose="020B0604020202020204" pitchFamily="34" charset="0"/>
              <a:buNone/>
            </a:pP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赋值操作</a:t>
            </a:r>
          </a:p>
          <a:p>
            <a:pPr indent="0">
              <a:buFont typeface="Arial" panose="020B0604020202020204" pitchFamily="34" charset="0"/>
              <a:buNone/>
            </a:pP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evalset(VarTableNodeV1_1 varmap)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/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934845" y="2851785"/>
          <a:ext cx="825627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090"/>
                <a:gridCol w="2752090"/>
                <a:gridCol w="2752090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astnode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ASTTreeNodeV1</a:t>
                      </a:r>
                      <a:r>
                        <a:rPr lang="en-US" sz="180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sym typeface="+mn-ea"/>
                        </a:rPr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DualAbstractOperator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，实现于接口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IDualOperator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DoWhile</a:t>
            </a:r>
            <a:r>
              <a:rPr lang="zh-CN" altLang="en-US" sz="2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97940" y="866775"/>
            <a:ext cx="95961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DualOperator_Add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DualAbstractOperator，实现加法操作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三元运算加法执行实现细节：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eval_threechild_add()  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DualOperator_DeAdd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DualAbstractOperator，实现减法操作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三元运算加法执行实现细节：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eval_threechild_deadd() 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DualOperator_Devide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DualAbstractOperator，实现除法操作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三元运算加法执行实现细节：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eval_threechild_devide()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DualOperator_Multi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DualAbstractOperator，实现乘法操作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三元运算加法执行实现细节：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eval_threechild_multi()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逻辑运算设计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42290" y="866775"/>
            <a:ext cx="111658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DualOperator_LogicAnd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DualAbstractOperator，实现逻辑与操作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逻辑与执行实现细节：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eval_threechild_add()  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DualOperator_LogicEqual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DualAbstractOperator，实现逻辑相等操作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逻辑相等执行实现细节：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eval_threechild_equal() 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DualOperator_LogicGreater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DualAbstractOperator，实现大于号操作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大于执行实现细节：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eval_threechild_greater()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DualOperator_LogicGreaterEqual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DualAbstractOperator，实现大于等于操作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大于等于执行实现细节：eval_threechild_greaterequal()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逻辑运算设计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42290" y="866775"/>
            <a:ext cx="111658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DualOperator_LogicOR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DualAbstractOperator，实现逻辑或操作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逻辑与执行实现细节：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eval_threechild_or()  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DualOperator_LogicLittle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DualAbstractOperator，实现小于号操作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大于执行实现细节：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eval_threechild_litter()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DualOperator_LogicLittleEqual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DualAbstractOperator，实现小于等于操作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大于等于执行实现细节：eval_threechild_litterequal()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evaloperator()    boolean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逻辑运算设计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47040" y="866775"/>
            <a:ext cx="112610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DualOperator_Set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：具体类，继承于抽象类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DualAbstractOperator，实现赋值操作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逻辑与执行实现细节：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evalset(VarTableNodeV1_1 varmap)  boolean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封装执行：                             evaloperator()    boolean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IDualOperatorFactory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  <a:sym typeface="+mn-ea"/>
              </a:rPr>
              <a:t>：工厂类，根据字符参数匹配相关算法逻辑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成员函数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 实现细节：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getIDualOperator   boolean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3920" y="4165600"/>
            <a:ext cx="1411605" cy="603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86735" y="4300855"/>
            <a:ext cx="2594610" cy="467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DualAbstractOperator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72860" y="3451225"/>
            <a:ext cx="165989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72860" y="4014470"/>
            <a:ext cx="165989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372860" y="4580890"/>
            <a:ext cx="165989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372860" y="5086985"/>
            <a:ext cx="165989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72860" y="5645150"/>
            <a:ext cx="1659890" cy="400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</a:t>
            </a:r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</a:t>
            </a:r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ASTTreeNodeV1_1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nodeString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t>字符串信息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nodelevel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节点的级别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syntaxflag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判断是否语法分析标志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errorinfo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错误信息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ArrayList&lt;ASTTreeNodeV1_1&gt;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子节点，默认为null对象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varflag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节点变量标志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变量赋值时，存储变量名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operdataresult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OperElementData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788670" y="5633085"/>
            <a:ext cx="997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构造函数：ASTTreeNodeV1_1(String sinfo, int inodelevel)  ASTTreeNodeV1_1(String sinfo)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77620" y="1073785"/>
            <a:ext cx="9008110" cy="3692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语法树分析：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分析整颗树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analyseTree()   void 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  操作封装到类ASTTreeNodeAnalyse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分析单个节点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   analyseOneNode()     boolea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</a:t>
            </a: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查询下一个节点</a:t>
            </a: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nextAstNode()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ASTTreeNodeV1_1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执行代码块操作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eval(VarTableNodeV1_1 varmap)   boolean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操作封装至类 ASTTreeNodeEval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展示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  show() void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Java</a:t>
            </a:r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解释器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127760" y="1271270"/>
            <a:ext cx="826897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解析器的设计概念：通过对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源代码的的语法树解析，使用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对解析后的数据进行运行，直接获取该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源代码的运行结果，去掉了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源代码转换成中间字节码的流程。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1931035" y="3074035"/>
            <a:ext cx="1448435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103755" y="3244215"/>
            <a:ext cx="127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源代码</a:t>
            </a:r>
          </a:p>
        </p:txBody>
      </p:sp>
      <p:sp>
        <p:nvSpPr>
          <p:cNvPr id="93" name="圆角矩形 92"/>
          <p:cNvSpPr/>
          <p:nvPr/>
        </p:nvSpPr>
        <p:spPr>
          <a:xfrm>
            <a:off x="4591050" y="3073400"/>
            <a:ext cx="1599565" cy="709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591050" y="3074670"/>
            <a:ext cx="1343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jvm</a:t>
            </a:r>
            <a:r>
              <a:rPr lang="zh-CN" altLang="en-US"/>
              <a:t>运行字节码</a:t>
            </a:r>
          </a:p>
        </p:txBody>
      </p:sp>
      <p:sp>
        <p:nvSpPr>
          <p:cNvPr id="95" name="圆角矩形 94"/>
          <p:cNvSpPr/>
          <p:nvPr/>
        </p:nvSpPr>
        <p:spPr>
          <a:xfrm>
            <a:off x="7800340" y="3111500"/>
            <a:ext cx="1826260" cy="679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8132445" y="3292475"/>
            <a:ext cx="1494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运行后结果</a:t>
            </a:r>
          </a:p>
        </p:txBody>
      </p:sp>
      <p:sp>
        <p:nvSpPr>
          <p:cNvPr id="97" name="矩形 96"/>
          <p:cNvSpPr/>
          <p:nvPr/>
        </p:nvSpPr>
        <p:spPr>
          <a:xfrm>
            <a:off x="1753235" y="4650740"/>
            <a:ext cx="162623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1998980" y="482854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Java</a:t>
            </a:r>
            <a:r>
              <a:rPr lang="zh-CN" altLang="en-US"/>
              <a:t>解释器</a:t>
            </a:r>
          </a:p>
        </p:txBody>
      </p:sp>
      <p:cxnSp>
        <p:nvCxnSpPr>
          <p:cNvPr id="99" name="直接箭头连接符 98"/>
          <p:cNvCxnSpPr>
            <a:stCxn id="92" idx="3"/>
            <a:endCxn id="94" idx="1"/>
          </p:cNvCxnSpPr>
          <p:nvPr/>
        </p:nvCxnSpPr>
        <p:spPr>
          <a:xfrm flipV="1">
            <a:off x="3379470" y="3397250"/>
            <a:ext cx="1211580" cy="31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3" idx="3"/>
            <a:endCxn id="95" idx="1"/>
          </p:cNvCxnSpPr>
          <p:nvPr/>
        </p:nvCxnSpPr>
        <p:spPr>
          <a:xfrm>
            <a:off x="6190615" y="3428365"/>
            <a:ext cx="1609725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1" idx="2"/>
            <a:endCxn id="97" idx="0"/>
          </p:cNvCxnSpPr>
          <p:nvPr/>
        </p:nvCxnSpPr>
        <p:spPr>
          <a:xfrm flipH="1">
            <a:off x="2566670" y="3783330"/>
            <a:ext cx="88900" cy="86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8" idx="3"/>
          </p:cNvCxnSpPr>
          <p:nvPr/>
        </p:nvCxnSpPr>
        <p:spPr>
          <a:xfrm flipV="1">
            <a:off x="3311525" y="3836035"/>
            <a:ext cx="4715510" cy="1176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3000" y="372745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ASTTreeNodeAnalyse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ctr" fontAlgn="auto">
              <a:buFont typeface="Arial" panose="020B0604020202020204" pitchFamily="34" charset="0"/>
              <a:buNone/>
            </a:pPr>
            <a:r>
              <a:rPr lang="zh-CN" altLang="en-US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ASTTreeNodeAnalyse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astnode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ASTTreeNodeV1_1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/>
                        <a:t>节点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2811780"/>
            <a:ext cx="99790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语法树分析：使用二分递归算法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doAnalyseTree()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对单个节点进行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语法树分析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doAnalyseOneNode()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获取下一个操作符分割标志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getFirstOperCode()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对对象调用解析成AST树的节点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anylyseTree_objectoper()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85240" y="5616575"/>
            <a:ext cx="905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AST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语法树分析：将操作符作为分割符，划分左右子树，对左右子树递归分析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43000" y="372745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ASTTreeNodeAnalyse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42365" y="833755"/>
            <a:ext cx="9738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l" fontAlgn="auto">
              <a:buFont typeface="Arial" panose="020B0604020202020204" pitchFamily="34" charset="0"/>
              <a:buNone/>
            </a:pPr>
            <a:r>
              <a:rPr lang="zh-CN" altLang="en-US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ASTTreeNodeEva</a:t>
            </a:r>
            <a:r>
              <a:rPr lang="en-US" altLang="zh-CN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：代码块基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，继承于抽象类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BaseBlockNodeV1_1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成员变量列表：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843153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3597275"/>
                <a:gridCol w="27876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astnode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ASTTreeNodeV1_1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/>
                        <a:t>节点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2796540"/>
            <a:ext cx="99790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进行执行：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eval(VarTableNodeV1_1 varmap)    boolean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执行子方法：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当前节点已经是末级节点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eval_nochild(VarTableNodeV1_1 varmap)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当前节点只有一个children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eval_singlechild(VarTableNodeV1_1 varmap)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三个child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eval_threechild(VarTableNodeV1_1 varmap)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children的数量大于3，使用对象调用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eval__objectcall(VarTableNodeV1_1 varmap) boolean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获取回调方法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getCallMethod(Object callobj, String methodname)  boolean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5565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ASTTreeNodeAnalyse 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553845" y="1271270"/>
            <a:ext cx="84347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实例化类：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eval_nochild_newobject(String sinfo, VarTableNodeV1_1 varmap) boolean</a:t>
            </a: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实例化变量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eval_nochild_vardefine(String sinfo, VarTableNodeV1_1 varmap)  boolean</a:t>
            </a: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27760" y="3836670"/>
            <a:ext cx="10139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左右子树通过经过分析后，数据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sinfo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被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eval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（）方法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执行，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sinfo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参数处理分为以下：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对变量的处理：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 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sinfon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节点被识别为变量定义，操作符左子树被确认为变量定义，使用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eval_nochild_vardefine(String sinfo, VarTableNodeV1_1 varmap)方法定义变量，存储于变量表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对对象的处理：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当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sinfo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被识别为对象，使用eval_nochild_newobject实例化类，存储于变量表中。</a:t>
            </a: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对对象的数据调用处理：通过实例化类对象，在变量表获取对对象数据的信息。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_文本框 2"/>
          <p:cNvSpPr txBox="1"/>
          <p:nvPr>
            <p:custDataLst>
              <p:tags r:id="rId2"/>
            </p:custDataLst>
          </p:nvPr>
        </p:nvSpPr>
        <p:spPr>
          <a:xfrm>
            <a:off x="3724976" y="217606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 smtClean="0">
                <a:solidFill>
                  <a:schemeClr val="accent3">
                    <a:lumMod val="60000"/>
                    <a:lumOff val="40000"/>
                  </a:schemeClr>
                </a:solidFill>
                <a:ea typeface="微软雅黑 Light" panose="020B0502040204020203" pitchFamily="34" charset="-122"/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3">
                  <a:lumMod val="60000"/>
                  <a:lumOff val="40000"/>
                </a:schemeClr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1" name="PA_文本框 4"/>
          <p:cNvSpPr txBox="1"/>
          <p:nvPr>
            <p:custDataLst>
              <p:tags r:id="rId3"/>
            </p:custDataLst>
          </p:nvPr>
        </p:nvSpPr>
        <p:spPr>
          <a:xfrm>
            <a:off x="2587056" y="2952335"/>
            <a:ext cx="7024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非常感谢您的聆听</a:t>
            </a:r>
            <a:endParaRPr lang="zh-CN" altLang="en-US" sz="54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85376" y="4639752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汇报人</a:t>
            </a:r>
            <a:r>
              <a:rPr lang="zh-CN" altLang="en-US" sz="1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：</a:t>
            </a:r>
            <a:r>
              <a:rPr lang="zh-CN" altLang="en-US" sz="1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刘峻松、黄广贵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24976" y="4195011"/>
            <a:ext cx="475274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ADD YOUR TITLE HERE.ADD YOUR TITLE HERE.</a:t>
            </a:r>
            <a:endParaRPr lang="zh-CN" altLang="en-US" sz="1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14" name="PA_文本框 1"/>
          <p:cNvSpPr txBox="1"/>
          <p:nvPr>
            <p:custDataLst>
              <p:tags r:id="rId4"/>
            </p:custDataLst>
          </p:nvPr>
        </p:nvSpPr>
        <p:spPr>
          <a:xfrm>
            <a:off x="4903536" y="121513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spc="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2021</a:t>
            </a:r>
            <a:endParaRPr lang="zh-CN" altLang="en-US" sz="4800" spc="600" dirty="0">
              <a:solidFill>
                <a:schemeClr val="bg1"/>
              </a:solidFill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详细介绍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574290" y="1496695"/>
            <a:ext cx="5929630" cy="4831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顶层设计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设计流程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项目目录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底层实现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基础数据类型封装设计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变量设计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语句块设计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类对象设计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语法树设计</a:t>
            </a:r>
          </a:p>
          <a:p>
            <a:pPr marL="914400" lvl="1" indent="-457200">
              <a:buNone/>
            </a:pP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顶层设计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127760" y="1074420"/>
            <a:ext cx="24288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流程图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1125220" y="2437130"/>
            <a:ext cx="1512570" cy="55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源代码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556635" y="2437130"/>
            <a:ext cx="1503045" cy="55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解释器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445125" y="1442720"/>
            <a:ext cx="1727200" cy="537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语句块解析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5396230" y="3417570"/>
            <a:ext cx="1724025" cy="55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  <a:r>
              <a:rPr lang="zh-CN" altLang="en-US"/>
              <a:t>语法树解析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7870190" y="1073785"/>
            <a:ext cx="1447800" cy="58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类型解析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7870190" y="2437130"/>
            <a:ext cx="1508760" cy="55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变量解析</a:t>
            </a:r>
          </a:p>
        </p:txBody>
      </p:sp>
      <p:cxnSp>
        <p:nvCxnSpPr>
          <p:cNvPr id="63" name="直接箭头连接符 62"/>
          <p:cNvCxnSpPr>
            <a:stCxn id="57" idx="3"/>
          </p:cNvCxnSpPr>
          <p:nvPr/>
        </p:nvCxnSpPr>
        <p:spPr>
          <a:xfrm flipV="1">
            <a:off x="2637790" y="2598420"/>
            <a:ext cx="89281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5434965" y="1657350"/>
            <a:ext cx="10160" cy="1928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088255" y="2702560"/>
            <a:ext cx="356870" cy="27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59790" y="4424680"/>
            <a:ext cx="411924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源代码以字符串的形式被传进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解释器后，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解释器的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语句块解释层通过接口接收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Java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字符串参数，在内部通过对语句块，变量，对象，类型，的解析，存储相关信息数据，并对相关数据执行相关操作，返回结果。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7931150" y="3880485"/>
            <a:ext cx="1386205" cy="558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对象解析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0607040" y="2146300"/>
            <a:ext cx="1162050" cy="101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结果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7091680" y="1691640"/>
            <a:ext cx="29210" cy="1872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7136765" y="2719070"/>
            <a:ext cx="69405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59" idx="1"/>
            <a:endCxn id="70" idx="1"/>
          </p:cNvCxnSpPr>
          <p:nvPr/>
        </p:nvCxnSpPr>
        <p:spPr>
          <a:xfrm>
            <a:off x="7870190" y="1365885"/>
            <a:ext cx="60960" cy="27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右箭头 75"/>
          <p:cNvSpPr/>
          <p:nvPr/>
        </p:nvSpPr>
        <p:spPr>
          <a:xfrm>
            <a:off x="9638665" y="2580005"/>
            <a:ext cx="709295" cy="27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70"/>
            <a:ext cx="2804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 smtClean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项目目录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010285" y="1587500"/>
            <a:ext cx="6005830" cy="1476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基础类型设计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类对象设计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变量设计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语句块设计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语法树设计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078920" y="2021709"/>
            <a:ext cx="6034160" cy="1407291"/>
            <a:chOff x="5608320" y="1899674"/>
            <a:chExt cx="6034160" cy="1407291"/>
          </a:xfrm>
        </p:grpSpPr>
        <p:sp>
          <p:nvSpPr>
            <p:cNvPr id="8" name="MH_Title"/>
            <p:cNvSpPr/>
            <p:nvPr>
              <p:custDataLst>
                <p:tags r:id="rId3"/>
              </p:custDataLst>
            </p:nvPr>
          </p:nvSpPr>
          <p:spPr>
            <a:xfrm>
              <a:off x="5608321" y="1899674"/>
              <a:ext cx="6034159" cy="1407291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-1" fmla="*/ 0 w 2520280"/>
                <a:gd name="connsiteY0-2" fmla="*/ 1584176 h 1872208"/>
                <a:gd name="connsiteX1-3" fmla="*/ 2520280 w 2520280"/>
                <a:gd name="connsiteY1-4" fmla="*/ 1584176 h 1872208"/>
                <a:gd name="connsiteX2-5" fmla="*/ 2520280 w 2520280"/>
                <a:gd name="connsiteY2-6" fmla="*/ 1872208 h 1872208"/>
                <a:gd name="connsiteX3-7" fmla="*/ 0 w 2520280"/>
                <a:gd name="connsiteY3-8" fmla="*/ 1872208 h 1872208"/>
                <a:gd name="connsiteX4-9" fmla="*/ 0 w 2520280"/>
                <a:gd name="connsiteY4-10" fmla="*/ 1584176 h 1872208"/>
                <a:gd name="connsiteX5-11" fmla="*/ 0 w 2520280"/>
                <a:gd name="connsiteY5-12" fmla="*/ 0 h 1872208"/>
                <a:gd name="connsiteX6-13" fmla="*/ 2520280 w 2520280"/>
                <a:gd name="connsiteY6-14" fmla="*/ 0 h 1872208"/>
                <a:gd name="connsiteX7-15" fmla="*/ 0 w 2520280"/>
                <a:gd name="connsiteY7-16" fmla="*/ 0 h 1872208"/>
                <a:gd name="connsiteX0-17" fmla="*/ 0 w 2520280"/>
                <a:gd name="connsiteY0-18" fmla="*/ 1872208 h 1872208"/>
                <a:gd name="connsiteX1-19" fmla="*/ 2520280 w 2520280"/>
                <a:gd name="connsiteY1-20" fmla="*/ 1584176 h 1872208"/>
                <a:gd name="connsiteX2-21" fmla="*/ 2520280 w 2520280"/>
                <a:gd name="connsiteY2-22" fmla="*/ 1872208 h 1872208"/>
                <a:gd name="connsiteX3-23" fmla="*/ 0 w 2520280"/>
                <a:gd name="connsiteY3-24" fmla="*/ 1872208 h 1872208"/>
                <a:gd name="connsiteX4-25" fmla="*/ 0 w 2520280"/>
                <a:gd name="connsiteY4-26" fmla="*/ 0 h 1872208"/>
                <a:gd name="connsiteX5-27" fmla="*/ 2520280 w 2520280"/>
                <a:gd name="connsiteY5-28" fmla="*/ 0 h 1872208"/>
                <a:gd name="connsiteX6-29" fmla="*/ 0 w 2520280"/>
                <a:gd name="connsiteY6-30" fmla="*/ 0 h 1872208"/>
                <a:gd name="connsiteX0-31" fmla="*/ 0 w 2520280"/>
                <a:gd name="connsiteY0-32" fmla="*/ 1872208 h 1872208"/>
                <a:gd name="connsiteX1-33" fmla="*/ 2520280 w 2520280"/>
                <a:gd name="connsiteY1-34" fmla="*/ 1872208 h 1872208"/>
                <a:gd name="connsiteX2-35" fmla="*/ 0 w 2520280"/>
                <a:gd name="connsiteY2-36" fmla="*/ 1872208 h 1872208"/>
                <a:gd name="connsiteX3-37" fmla="*/ 0 w 2520280"/>
                <a:gd name="connsiteY3-38" fmla="*/ 0 h 1872208"/>
                <a:gd name="connsiteX4-39" fmla="*/ 2520280 w 2520280"/>
                <a:gd name="connsiteY4-40" fmla="*/ 0 h 1872208"/>
                <a:gd name="connsiteX5-41" fmla="*/ 0 w 2520280"/>
                <a:gd name="connsiteY5-42" fmla="*/ 0 h 187220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08000" tIns="0" rIns="0" bIns="0" rtlCol="0" anchor="ctr">
              <a:normAutofit/>
            </a:bodyPr>
            <a:lstStyle/>
            <a:p>
              <a:pPr lvl="0"/>
              <a:r>
                <a:rPr lang="zh-CN" altLang="en-US" sz="4000" spc="600" dirty="0" smtClean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     详细介绍</a:t>
              </a:r>
              <a:endParaRPr lang="zh-CN" altLang="en-US" sz="40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MH_Others_1"/>
            <p:cNvSpPr/>
            <p:nvPr>
              <p:custDataLst>
                <p:tags r:id="rId4"/>
              </p:custDataLst>
            </p:nvPr>
          </p:nvSpPr>
          <p:spPr>
            <a:xfrm>
              <a:off x="5608323" y="1988852"/>
              <a:ext cx="1215724" cy="121572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15" name="MH_Number"/>
            <p:cNvSpPr/>
            <p:nvPr>
              <p:custDataLst>
                <p:tags r:id="rId5"/>
              </p:custDataLst>
            </p:nvPr>
          </p:nvSpPr>
          <p:spPr>
            <a:xfrm>
              <a:off x="5608320" y="2003249"/>
              <a:ext cx="606548" cy="607862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ea typeface="微软雅黑 Light" panose="020B0502040204020203" pitchFamily="34" charset="-122"/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6" name="MH_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78920" y="3743513"/>
            <a:ext cx="6034160" cy="17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+mn-lt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000">
        <p14:honeycomb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47040" y="396240"/>
            <a:ext cx="436880" cy="436880"/>
            <a:chOff x="2164080" y="579120"/>
            <a:chExt cx="436880" cy="436880"/>
          </a:xfrm>
          <a:solidFill>
            <a:schemeClr val="bg1">
              <a:alpha val="40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2164080" y="579120"/>
              <a:ext cx="436880" cy="436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9330" y="674370"/>
              <a:ext cx="246380" cy="2463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 Light" panose="020B0502040204020203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27760" y="353060"/>
            <a:ext cx="402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bg1"/>
                </a:solidFill>
                <a:ea typeface="微软雅黑 Light" panose="020B0502040204020203" pitchFamily="34" charset="-122"/>
                <a:cs typeface="+mn-ea"/>
                <a:sym typeface="+mn-lt"/>
              </a:rPr>
              <a:t>基础类型封装设计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285240" y="875030"/>
            <a:ext cx="959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OperElementData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宋体" panose="02010600030101010101" pitchFamily="2" charset="-122"/>
              </a:rPr>
              <a:t>：基础数据类型封装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基类，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操作符对应的操作元素的数据存储定义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成员变量列表</a:t>
            </a:r>
          </a:p>
        </p:txBody>
      </p:sp>
      <p:graphicFrame>
        <p:nvGraphicFramePr>
          <p:cNvPr id="49" name="表格 48"/>
          <p:cNvGraphicFramePr/>
          <p:nvPr>
            <p:custDataLst>
              <p:tags r:id="rId2"/>
            </p:custDataLst>
          </p:nvPr>
        </p:nvGraphicFramePr>
        <p:xfrm>
          <a:off x="1285240" y="1864360"/>
          <a:ext cx="997839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60"/>
                <a:gridCol w="1952625"/>
                <a:gridCol w="1456055"/>
                <a:gridCol w="382905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是否必选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 </a:t>
                      </a:r>
                      <a:r>
                        <a:rPr lang="zh-CN" altLang="en-US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封装基础数据类型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elementIntValue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int</a:t>
                      </a:r>
                      <a:r>
                        <a:rPr lang="zh-CN" altLang="en-US"/>
                        <a:t>类型值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elementLongValue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long</a:t>
                      </a:r>
                      <a:r>
                        <a:rPr lang="zh-CN" altLang="en-US"/>
                        <a:t>类型</a:t>
                      </a:r>
                      <a:r>
                        <a:rPr lang="zh-CN" altLang="en-US" sz="1800">
                          <a:sym typeface="+mn-ea"/>
                        </a:rPr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elementFloatValue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float</a:t>
                      </a:r>
                      <a:r>
                        <a:rPr lang="zh-CN" altLang="en-US"/>
                        <a:t>类型</a:t>
                      </a:r>
                      <a:r>
                        <a:rPr lang="zh-CN" altLang="en-US" sz="1800">
                          <a:sym typeface="+mn-ea"/>
                        </a:rPr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elementDoubleValue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double</a:t>
                      </a:r>
                      <a:r>
                        <a:rPr lang="zh-CN" altLang="en-US"/>
                        <a:t>类型</a:t>
                      </a:r>
                      <a:r>
                        <a:rPr lang="zh-CN" altLang="en-US" sz="1800">
                          <a:sym typeface="+mn-ea"/>
                        </a:rPr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elementBooleanValue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boolean</a:t>
                      </a:r>
                      <a:r>
                        <a:rPr lang="zh-CN" altLang="en-US"/>
                        <a:t>类型值，</a:t>
                      </a:r>
                      <a:r>
                        <a:rPr lang="zh-CN" altLang="en-US" sz="1800">
                          <a:sym typeface="+mn-ea"/>
                        </a:rPr>
                        <a:t>值</a:t>
                      </a:r>
                      <a:r>
                        <a:rPr lang="zh-CN" altLang="en-US"/>
                        <a:t>默认</a:t>
                      </a:r>
                      <a:r>
                        <a:rPr lang="en-US" altLang="zh-CN"/>
                        <a:t>false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elementStringValue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/>
                        <a:t>string</a:t>
                      </a:r>
                      <a:r>
                        <a:rPr lang="zh-CN" altLang="en-US"/>
                        <a:t>类型值，默认为空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elementClassName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对象类型名称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elementFullClassName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对象类型的全名称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elementObjectValue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对象类型值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285240" y="5887720"/>
            <a:ext cx="4029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成员函数列表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get/set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tostring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方法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TITLE"/>
  <p:tag name="ID" val="5535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NUMB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137"/>
  <p:tag name="TABLE_ENDDRAG_RECT" val="101*146*785*13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4c5ca36-227b-489b-b75a-fd4331ef4dc1}"/>
  <p:tag name="TABLE_ENDDRAG_ORIGIN_RECT" val="650*60"/>
  <p:tag name="TABLE_ENDDRAG_RECT" val="152*224*650*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e7a578-e313-474c-8713-79c6624de738}"/>
  <p:tag name="TABLE_ENDDRAG_ORIGIN_RECT" val="785*311"/>
  <p:tag name="TABLE_ENDDRAG_RECT" val="101*146*785*3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OTHERS"/>
  <p:tag name="ID" val="553518"/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NUMBER"/>
  <p:tag name="ID" val="553518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9231115"/>
  <p:tag name="MH_LIBRARY" val="CONTENTS"/>
  <p:tag name="MH_TYPE" val="ENTRY"/>
  <p:tag name="ID" val="553518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dblxljci">
      <a:majorFont>
        <a:latin typeface="微软雅黑 Light"/>
        <a:ea typeface="锐字工房云字库细圆GBK"/>
        <a:cs typeface=""/>
      </a:majorFont>
      <a:minorFont>
        <a:latin typeface="微软雅黑 Light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8595A4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3409</Words>
  <Application>Microsoft Office PowerPoint</Application>
  <PresentationFormat>宽屏</PresentationFormat>
  <Paragraphs>708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锐字工房云字库细圆GBK</vt:lpstr>
      <vt:lpstr>宋体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http://www.ypppt.com/</cp:keywords>
  <cp:lastModifiedBy>liujunsong</cp:lastModifiedBy>
  <cp:revision>8</cp:revision>
  <dcterms:created xsi:type="dcterms:W3CDTF">2017-08-03T14:47:00Z</dcterms:created>
  <dcterms:modified xsi:type="dcterms:W3CDTF">2020-12-03T05:30:04Z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