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语言解释器设计开发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741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代码块的变量表空间定义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566036"/>
              </p:ext>
            </p:extLst>
          </p:nvPr>
        </p:nvGraphicFramePr>
        <p:xfrm>
          <a:off x="502276" y="1680632"/>
          <a:ext cx="11204620" cy="3952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70463"/>
                <a:gridCol w="683415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代码块类型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变量表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顺序代码块（用</a:t>
                      </a:r>
                      <a:r>
                        <a:rPr lang="en-US" altLang="zh-CN" dirty="0" smtClean="0"/>
                        <a:t>【;】</a:t>
                      </a:r>
                      <a:r>
                        <a:rPr lang="zh-CN" altLang="en-US" dirty="0" smtClean="0"/>
                        <a:t>分隔）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无独立变量表，使用父节点的变量表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闭包代码块（用</a:t>
                      </a:r>
                      <a:r>
                        <a:rPr lang="en-US" altLang="zh-CN" dirty="0" smtClean="0"/>
                        <a:t>【{】【}】</a:t>
                      </a:r>
                      <a:r>
                        <a:rPr lang="zh-CN" altLang="en-US" dirty="0" smtClean="0"/>
                        <a:t>包含）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有独立变量表，闭包内变量表的父变量表指向父节点的变量表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IF</a:t>
                      </a:r>
                      <a:r>
                        <a:rPr lang="zh-CN" altLang="en-US" dirty="0" smtClean="0"/>
                        <a:t>代码块（</a:t>
                      </a:r>
                      <a:r>
                        <a:rPr lang="en-US" altLang="zh-CN" dirty="0" smtClean="0"/>
                        <a:t>if(){}else{}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IF</a:t>
                      </a:r>
                      <a:r>
                        <a:rPr lang="zh-CN" altLang="en-US" dirty="0" smtClean="0"/>
                        <a:t>子句和</a:t>
                      </a:r>
                      <a:r>
                        <a:rPr lang="en-US" altLang="zh-CN" dirty="0" smtClean="0"/>
                        <a:t>else</a:t>
                      </a:r>
                      <a:r>
                        <a:rPr lang="zh-CN" altLang="en-US" dirty="0" smtClean="0"/>
                        <a:t>子句内都有独立的变量表，子句内变量表指向父节点的变量表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FOR</a:t>
                      </a:r>
                      <a:r>
                        <a:rPr lang="zh-CN" altLang="en-US" dirty="0" smtClean="0"/>
                        <a:t>代码块（</a:t>
                      </a:r>
                      <a:r>
                        <a:rPr lang="en-US" altLang="zh-CN" dirty="0" smtClean="0"/>
                        <a:t>for(){}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FOR</a:t>
                      </a:r>
                      <a:r>
                        <a:rPr lang="zh-CN" altLang="en-US" dirty="0" smtClean="0"/>
                        <a:t>子句有一个独立的变量表，父变量表指向父节点的变量表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For</a:t>
                      </a:r>
                      <a:r>
                        <a:rPr lang="zh-CN" altLang="en-US" dirty="0" smtClean="0"/>
                        <a:t>子句里面的循环体也有一个独立的变量表，父变量表指向</a:t>
                      </a:r>
                      <a:r>
                        <a:rPr lang="en-US" altLang="zh-CN" dirty="0" smtClean="0"/>
                        <a:t>For</a:t>
                      </a:r>
                      <a:r>
                        <a:rPr lang="zh-CN" altLang="en-US" dirty="0" smtClean="0"/>
                        <a:t>的变量表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While</a:t>
                      </a:r>
                      <a:r>
                        <a:rPr lang="zh-CN" altLang="en-US" dirty="0" smtClean="0"/>
                        <a:t>代码块（</a:t>
                      </a:r>
                      <a:r>
                        <a:rPr lang="en-US" altLang="zh-CN" dirty="0" smtClean="0"/>
                        <a:t>while(){}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While</a:t>
                      </a:r>
                      <a:r>
                        <a:rPr lang="zh-CN" altLang="en-US" dirty="0" smtClean="0"/>
                        <a:t>子句本身没有独立的变量表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逻辑表达式指向父节点的变量表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循环体内有独立的变量表，父变量表指向父节点变量表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 while</a:t>
                      </a:r>
                      <a:r>
                        <a:rPr lang="zh-CN" altLang="en-US" dirty="0" smtClean="0"/>
                        <a:t>代码块</a:t>
                      </a:r>
                      <a:r>
                        <a:rPr lang="en-US" altLang="zh-CN" dirty="0" smtClean="0"/>
                        <a:t>(do{}while())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同</a:t>
                      </a:r>
                      <a:r>
                        <a:rPr lang="en-US" altLang="zh-CN" dirty="0" smtClean="0"/>
                        <a:t>While</a:t>
                      </a:r>
                      <a:r>
                        <a:rPr lang="zh-CN" altLang="en-US" dirty="0" smtClean="0"/>
                        <a:t>代码块的变量表定义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870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代码块执行逻辑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888313"/>
              </p:ext>
            </p:extLst>
          </p:nvPr>
        </p:nvGraphicFramePr>
        <p:xfrm>
          <a:off x="502276" y="1680632"/>
          <a:ext cx="11204620" cy="3408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70463"/>
                <a:gridCol w="683415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代码块类型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变量表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顺序代码块（用</a:t>
                      </a:r>
                      <a:r>
                        <a:rPr lang="en-US" altLang="zh-CN" dirty="0" smtClean="0"/>
                        <a:t>【;】</a:t>
                      </a:r>
                      <a:r>
                        <a:rPr lang="zh-CN" altLang="en-US" dirty="0" smtClean="0"/>
                        <a:t>分隔）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顺序执行，执行一条以后，再顺序执行下一条；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闭包代码块（用</a:t>
                      </a:r>
                      <a:r>
                        <a:rPr lang="en-US" altLang="zh-CN" dirty="0" smtClean="0"/>
                        <a:t>【{】【}】</a:t>
                      </a:r>
                      <a:r>
                        <a:rPr lang="zh-CN" altLang="en-US" dirty="0" smtClean="0"/>
                        <a:t>包含）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顺序执行，执行一条以后，再顺序执行下一条；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IF</a:t>
                      </a:r>
                      <a:r>
                        <a:rPr lang="zh-CN" altLang="en-US" dirty="0" smtClean="0"/>
                        <a:t>代码块（</a:t>
                      </a:r>
                      <a:r>
                        <a:rPr lang="en-US" altLang="zh-CN" dirty="0" smtClean="0"/>
                        <a:t>if(){}else{}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先进行逻辑运算，计算</a:t>
                      </a:r>
                      <a:r>
                        <a:rPr lang="en-US" altLang="zh-CN" dirty="0" smtClean="0"/>
                        <a:t>true/false</a:t>
                      </a:r>
                    </a:p>
                    <a:p>
                      <a:r>
                        <a:rPr lang="en-US" altLang="zh-CN" dirty="0" smtClean="0"/>
                        <a:t>True: </a:t>
                      </a:r>
                      <a:r>
                        <a:rPr lang="zh-CN" altLang="en-US" dirty="0" smtClean="0"/>
                        <a:t>执行 </a:t>
                      </a:r>
                      <a:r>
                        <a:rPr lang="en-US" altLang="zh-CN" dirty="0" smtClean="0"/>
                        <a:t>if-true</a:t>
                      </a:r>
                      <a:r>
                        <a:rPr lang="zh-CN" altLang="en-US" dirty="0" smtClean="0"/>
                        <a:t>子句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Flase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zh-CN" altLang="en-US" dirty="0" smtClean="0"/>
                        <a:t>执行</a:t>
                      </a:r>
                      <a:r>
                        <a:rPr lang="en-US" altLang="zh-CN" dirty="0" smtClean="0"/>
                        <a:t>if-else</a:t>
                      </a:r>
                      <a:r>
                        <a:rPr lang="zh-CN" altLang="en-US" dirty="0" smtClean="0"/>
                        <a:t>子句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FOR</a:t>
                      </a:r>
                      <a:r>
                        <a:rPr lang="zh-CN" altLang="en-US" dirty="0" smtClean="0"/>
                        <a:t>代码块（</a:t>
                      </a:r>
                      <a:r>
                        <a:rPr lang="en-US" altLang="zh-CN" dirty="0" smtClean="0"/>
                        <a:t>for(){}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先执行</a:t>
                      </a:r>
                      <a:r>
                        <a:rPr lang="en-US" altLang="zh-CN" dirty="0" smtClean="0"/>
                        <a:t>for</a:t>
                      </a:r>
                      <a:r>
                        <a:rPr lang="zh-CN" altLang="en-US" dirty="0" smtClean="0"/>
                        <a:t>初始化，再判断循环条件；满足条件则执行循环体，执行循环体之后执行</a:t>
                      </a:r>
                      <a:r>
                        <a:rPr lang="en-US" altLang="zh-CN" dirty="0" smtClean="0"/>
                        <a:t>for-end</a:t>
                      </a:r>
                      <a:r>
                        <a:rPr lang="zh-CN" altLang="en-US" dirty="0" smtClean="0"/>
                        <a:t>语句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While</a:t>
                      </a:r>
                      <a:r>
                        <a:rPr lang="zh-CN" altLang="en-US" dirty="0" smtClean="0"/>
                        <a:t>代码块（</a:t>
                      </a:r>
                      <a:r>
                        <a:rPr lang="en-US" altLang="zh-CN" dirty="0" smtClean="0"/>
                        <a:t>while(){}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判断逻辑条件是否成立，成立则执行循环体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 while</a:t>
                      </a:r>
                      <a:r>
                        <a:rPr lang="zh-CN" altLang="en-US" dirty="0" smtClean="0"/>
                        <a:t>代码块</a:t>
                      </a:r>
                      <a:r>
                        <a:rPr lang="en-US" altLang="zh-CN" dirty="0" smtClean="0"/>
                        <a:t>(do{}while())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执行循环体，直到逻辑体为假时退出循环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43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语言解释器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709319" y="3168202"/>
            <a:ext cx="2661743" cy="124925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</a:t>
            </a:r>
            <a:r>
              <a:rPr lang="zh-CN" altLang="en-US" dirty="0" smtClean="0"/>
              <a:t>语言解释器</a:t>
            </a:r>
            <a:endParaRPr lang="zh-CN" altLang="en-US" dirty="0"/>
          </a:p>
        </p:txBody>
      </p:sp>
      <p:sp>
        <p:nvSpPr>
          <p:cNvPr id="5" name="流程图: 多文档 4"/>
          <p:cNvSpPr/>
          <p:nvPr/>
        </p:nvSpPr>
        <p:spPr>
          <a:xfrm>
            <a:off x="1056067" y="3078051"/>
            <a:ext cx="2266681" cy="1429555"/>
          </a:xfrm>
          <a:prstGeom prst="flowChartMulti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</a:t>
            </a:r>
          </a:p>
          <a:p>
            <a:pPr algn="ctr"/>
            <a:r>
              <a:rPr lang="en-US" altLang="zh-CN" dirty="0" err="1" smtClean="0"/>
              <a:t>SourceCode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3"/>
            <a:endCxn id="4" idx="2"/>
          </p:cNvCxnSpPr>
          <p:nvPr/>
        </p:nvCxnSpPr>
        <p:spPr>
          <a:xfrm flipV="1">
            <a:off x="3322748" y="3792828"/>
            <a:ext cx="13865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757633" y="3258354"/>
            <a:ext cx="2073498" cy="10689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解释执行结果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6"/>
            <a:endCxn id="9" idx="1"/>
          </p:cNvCxnSpPr>
          <p:nvPr/>
        </p:nvCxnSpPr>
        <p:spPr>
          <a:xfrm flipV="1">
            <a:off x="7371062" y="3792827"/>
            <a:ext cx="13865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93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语言解释器总体构成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94764" y="2543517"/>
            <a:ext cx="2562895" cy="8371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</a:t>
            </a:r>
            <a:r>
              <a:rPr lang="zh-CN" altLang="en-US" dirty="0" smtClean="0"/>
              <a:t>语言解释器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76556" y="3863656"/>
            <a:ext cx="2009104" cy="8628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</a:t>
            </a:r>
            <a:r>
              <a:rPr lang="zh-CN" altLang="en-US" dirty="0" smtClean="0"/>
              <a:t>代码块解释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90212" y="3863657"/>
            <a:ext cx="2009104" cy="8628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</a:t>
            </a:r>
            <a:r>
              <a:rPr lang="zh-CN" altLang="en-US" dirty="0" smtClean="0"/>
              <a:t> 语句解释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939836" y="3863657"/>
            <a:ext cx="2009104" cy="8628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</a:t>
            </a:r>
            <a:r>
              <a:rPr lang="zh-CN" altLang="en-US" dirty="0" smtClean="0"/>
              <a:t> 类引用</a:t>
            </a:r>
            <a:endParaRPr lang="zh-CN" altLang="en-US" dirty="0"/>
          </a:p>
        </p:txBody>
      </p:sp>
      <p:cxnSp>
        <p:nvCxnSpPr>
          <p:cNvPr id="9" name="肘形连接符 8"/>
          <p:cNvCxnSpPr>
            <a:stCxn id="4" idx="2"/>
            <a:endCxn id="5" idx="0"/>
          </p:cNvCxnSpPr>
          <p:nvPr/>
        </p:nvCxnSpPr>
        <p:spPr>
          <a:xfrm rot="5400000">
            <a:off x="3787154" y="1474598"/>
            <a:ext cx="483012" cy="42951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4" idx="2"/>
            <a:endCxn id="6" idx="0"/>
          </p:cNvCxnSpPr>
          <p:nvPr/>
        </p:nvCxnSpPr>
        <p:spPr>
          <a:xfrm rot="5400000">
            <a:off x="5293982" y="2981426"/>
            <a:ext cx="483013" cy="12814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4" idx="2"/>
            <a:endCxn id="7" idx="0"/>
          </p:cNvCxnSpPr>
          <p:nvPr/>
        </p:nvCxnSpPr>
        <p:spPr>
          <a:xfrm rot="16200000" flipH="1">
            <a:off x="6818794" y="2738062"/>
            <a:ext cx="483013" cy="17681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62650" y="5151529"/>
            <a:ext cx="1236372" cy="7212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933097" y="5151529"/>
            <a:ext cx="1236372" cy="7212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</a:t>
            </a:r>
            <a:endParaRPr lang="zh-CN" altLang="en-US" dirty="0"/>
          </a:p>
        </p:txBody>
      </p:sp>
      <p:cxnSp>
        <p:nvCxnSpPr>
          <p:cNvPr id="18" name="肘形连接符 17"/>
          <p:cNvCxnSpPr>
            <a:stCxn id="5" idx="2"/>
            <a:endCxn id="14" idx="0"/>
          </p:cNvCxnSpPr>
          <p:nvPr/>
        </p:nvCxnSpPr>
        <p:spPr>
          <a:xfrm rot="5400000">
            <a:off x="1268478" y="4538899"/>
            <a:ext cx="424988" cy="800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5" idx="2"/>
            <a:endCxn id="16" idx="0"/>
          </p:cNvCxnSpPr>
          <p:nvPr/>
        </p:nvCxnSpPr>
        <p:spPr>
          <a:xfrm rot="16200000" flipH="1">
            <a:off x="2003701" y="4603947"/>
            <a:ext cx="424988" cy="6701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426207" y="5151529"/>
            <a:ext cx="1236372" cy="7212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203782" y="5151529"/>
            <a:ext cx="1236372" cy="7212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</a:t>
            </a:r>
            <a:endParaRPr lang="zh-CN" altLang="en-US" dirty="0"/>
          </a:p>
        </p:txBody>
      </p:sp>
      <p:cxnSp>
        <p:nvCxnSpPr>
          <p:cNvPr id="24" name="肘形连接符 23"/>
          <p:cNvCxnSpPr>
            <a:stCxn id="6" idx="2"/>
            <a:endCxn id="22" idx="0"/>
          </p:cNvCxnSpPr>
          <p:nvPr/>
        </p:nvCxnSpPr>
        <p:spPr>
          <a:xfrm rot="5400000">
            <a:off x="4257086" y="4513850"/>
            <a:ext cx="424987" cy="8503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6" idx="2"/>
            <a:endCxn id="23" idx="0"/>
          </p:cNvCxnSpPr>
          <p:nvPr/>
        </p:nvCxnSpPr>
        <p:spPr>
          <a:xfrm rot="16200000" flipH="1">
            <a:off x="5145873" y="4475433"/>
            <a:ext cx="424987" cy="9272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654825" y="5151528"/>
            <a:ext cx="1236372" cy="7212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8173726" y="5151529"/>
            <a:ext cx="1236372" cy="7212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类初始化</a:t>
            </a:r>
            <a:endParaRPr lang="zh-CN" altLang="en-US" dirty="0"/>
          </a:p>
        </p:txBody>
      </p:sp>
      <p:cxnSp>
        <p:nvCxnSpPr>
          <p:cNvPr id="33" name="肘形连接符 32"/>
          <p:cNvCxnSpPr>
            <a:stCxn id="7" idx="2"/>
            <a:endCxn id="30" idx="0"/>
          </p:cNvCxnSpPr>
          <p:nvPr/>
        </p:nvCxnSpPr>
        <p:spPr>
          <a:xfrm rot="5400000">
            <a:off x="7396207" y="4603347"/>
            <a:ext cx="424986" cy="6713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7" idx="2"/>
            <a:endCxn id="31" idx="0"/>
          </p:cNvCxnSpPr>
          <p:nvPr/>
        </p:nvCxnSpPr>
        <p:spPr>
          <a:xfrm rot="16200000" flipH="1">
            <a:off x="8155657" y="4515273"/>
            <a:ext cx="424987" cy="8475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9796755" y="3863658"/>
            <a:ext cx="1523787" cy="8628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变量表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9486491" y="5151527"/>
            <a:ext cx="849651" cy="7212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0381093" y="5151527"/>
            <a:ext cx="849651" cy="7212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读取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1320542" y="5151527"/>
            <a:ext cx="849651" cy="7212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写入</a:t>
            </a:r>
          </a:p>
        </p:txBody>
      </p:sp>
      <p:cxnSp>
        <p:nvCxnSpPr>
          <p:cNvPr id="49" name="肘形连接符 48"/>
          <p:cNvCxnSpPr>
            <a:stCxn id="4" idx="2"/>
            <a:endCxn id="36" idx="0"/>
          </p:cNvCxnSpPr>
          <p:nvPr/>
        </p:nvCxnSpPr>
        <p:spPr>
          <a:xfrm rot="16200000" flipH="1">
            <a:off x="8125923" y="1430932"/>
            <a:ext cx="483014" cy="43824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36" idx="2"/>
            <a:endCxn id="39" idx="0"/>
          </p:cNvCxnSpPr>
          <p:nvPr/>
        </p:nvCxnSpPr>
        <p:spPr>
          <a:xfrm rot="5400000">
            <a:off x="10022491" y="4615369"/>
            <a:ext cx="424984" cy="647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36" idx="2"/>
            <a:endCxn id="40" idx="0"/>
          </p:cNvCxnSpPr>
          <p:nvPr/>
        </p:nvCxnSpPr>
        <p:spPr>
          <a:xfrm rot="16200000" flipH="1">
            <a:off x="10469792" y="4815400"/>
            <a:ext cx="424984" cy="247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6" idx="2"/>
            <a:endCxn id="42" idx="0"/>
          </p:cNvCxnSpPr>
          <p:nvPr/>
        </p:nvCxnSpPr>
        <p:spPr>
          <a:xfrm rot="16200000" flipH="1">
            <a:off x="10939516" y="4345675"/>
            <a:ext cx="424984" cy="11867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23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JAVA-</a:t>
            </a:r>
            <a:r>
              <a:rPr lang="zh-CN" altLang="en-US" dirty="0" smtClean="0"/>
              <a:t>表达式解释执行</a:t>
            </a:r>
            <a:endParaRPr lang="zh-CN" altLang="en-US" dirty="0"/>
          </a:p>
        </p:txBody>
      </p:sp>
      <p:sp>
        <p:nvSpPr>
          <p:cNvPr id="4" name="流程图: 文档 3"/>
          <p:cNvSpPr/>
          <p:nvPr/>
        </p:nvSpPr>
        <p:spPr>
          <a:xfrm>
            <a:off x="1154954" y="3953815"/>
            <a:ext cx="2090522" cy="1828800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</a:t>
            </a:r>
          </a:p>
          <a:p>
            <a:pPr algn="ctr"/>
            <a:r>
              <a:rPr lang="zh-CN" altLang="en-US" dirty="0" smtClean="0"/>
              <a:t>源代码</a:t>
            </a:r>
            <a:endParaRPr lang="zh-CN" altLang="en-US" dirty="0"/>
          </a:p>
        </p:txBody>
      </p:sp>
      <p:sp>
        <p:nvSpPr>
          <p:cNvPr id="5" name="流程图: 多文档 4"/>
          <p:cNvSpPr/>
          <p:nvPr/>
        </p:nvSpPr>
        <p:spPr>
          <a:xfrm>
            <a:off x="4958366" y="3953815"/>
            <a:ext cx="2125014" cy="1571222"/>
          </a:xfrm>
          <a:prstGeom prst="flowChartMulti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AST</a:t>
            </a:r>
          </a:p>
          <a:p>
            <a:pPr algn="ctr"/>
            <a:r>
              <a:rPr lang="zh-CN" altLang="en-US" dirty="0" smtClean="0"/>
              <a:t>抽象语法树</a:t>
            </a:r>
            <a:endParaRPr lang="zh-CN" altLang="en-US" dirty="0"/>
          </a:p>
        </p:txBody>
      </p:sp>
      <p:sp>
        <p:nvSpPr>
          <p:cNvPr id="6" name="流程图: 可选过程 5"/>
          <p:cNvSpPr/>
          <p:nvPr/>
        </p:nvSpPr>
        <p:spPr>
          <a:xfrm>
            <a:off x="8474299" y="3953815"/>
            <a:ext cx="2292439" cy="1493949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AST</a:t>
            </a:r>
          </a:p>
          <a:p>
            <a:pPr algn="ctr"/>
            <a:r>
              <a:rPr lang="zh-CN" altLang="en-US" dirty="0" smtClean="0"/>
              <a:t>解释执行</a:t>
            </a:r>
            <a:endParaRPr lang="zh-CN" altLang="en-US" dirty="0"/>
          </a:p>
        </p:txBody>
      </p:sp>
      <p:sp>
        <p:nvSpPr>
          <p:cNvPr id="7" name="流程图: 预定义过程 6"/>
          <p:cNvSpPr/>
          <p:nvPr/>
        </p:nvSpPr>
        <p:spPr>
          <a:xfrm>
            <a:off x="8474299" y="2379342"/>
            <a:ext cx="2292439" cy="875763"/>
          </a:xfrm>
          <a:prstGeom prst="flowChartPredefined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变量表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3438660" y="4481848"/>
            <a:ext cx="1197735" cy="515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7179972" y="4481848"/>
            <a:ext cx="1197735" cy="515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上下箭头 9"/>
          <p:cNvSpPr/>
          <p:nvPr/>
        </p:nvSpPr>
        <p:spPr>
          <a:xfrm>
            <a:off x="9408199" y="3308245"/>
            <a:ext cx="424637" cy="59242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85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</a:t>
            </a:r>
            <a:r>
              <a:rPr lang="zh-CN" altLang="en-US" dirty="0" smtClean="0"/>
              <a:t>编程之道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世间万物皆有阴阳之道。</a:t>
            </a:r>
            <a:endParaRPr lang="en-US" altLang="zh-CN" dirty="0" smtClean="0"/>
          </a:p>
          <a:p>
            <a:r>
              <a:rPr lang="zh-CN" altLang="en-US" dirty="0" smtClean="0"/>
              <a:t>空间（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）和时间（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）就是软件的阴和阳。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变量表（</a:t>
            </a:r>
            <a:r>
              <a:rPr lang="en-US" altLang="zh-CN" dirty="0" err="1" smtClean="0"/>
              <a:t>VarTable</a:t>
            </a:r>
            <a:r>
              <a:rPr lang="zh-CN" altLang="en-US" dirty="0" smtClean="0"/>
              <a:t>）代表了软件执行时使用的内存空间，因此是软件中阴的部分，这部分不是直接可见的；</a:t>
            </a:r>
            <a:endParaRPr lang="en-US" altLang="zh-CN" dirty="0" smtClean="0"/>
          </a:p>
          <a:p>
            <a:r>
              <a:rPr lang="zh-CN" altLang="en-US" dirty="0" smtClean="0"/>
              <a:t>软件代码本身，代表了软件运行时的具体执行逻辑，这部分逻辑是软件中阳的部分，这部分代码相对来说是直接可见的；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7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AST</a:t>
            </a:r>
            <a:r>
              <a:rPr lang="zh-CN" altLang="en-US" dirty="0" smtClean="0"/>
              <a:t>语法定义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AST</a:t>
            </a:r>
            <a:r>
              <a:rPr lang="zh-CN" altLang="en-US" dirty="0" smtClean="0"/>
              <a:t>翻译：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语句 </a:t>
            </a:r>
            <a:r>
              <a:rPr lang="en-US" altLang="zh-CN" dirty="0" smtClean="0"/>
              <a:t>= JAVA</a:t>
            </a:r>
            <a:r>
              <a:rPr lang="zh-CN" altLang="en-US" dirty="0" smtClean="0"/>
              <a:t>值要素、二元操作符、变量定义、对象调用、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/>
              <a:t>值</a:t>
            </a:r>
            <a:r>
              <a:rPr lang="zh-CN" altLang="en-US" dirty="0" smtClean="0"/>
              <a:t>要素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字符串常量 、数值型常量 、变量名（依据变量表确定）</a:t>
            </a:r>
            <a:endParaRPr lang="en-US" altLang="zh-CN" dirty="0" smtClean="0"/>
          </a:p>
          <a:p>
            <a:r>
              <a:rPr lang="zh-CN" altLang="en-US" dirty="0" smtClean="0"/>
              <a:t>二元运算操作符 </a:t>
            </a:r>
            <a:r>
              <a:rPr lang="en-US" altLang="zh-CN" dirty="0" smtClean="0"/>
              <a:t>= </a:t>
            </a:r>
            <a:r>
              <a:rPr lang="zh-CN" altLang="en-US" dirty="0" smtClean="0"/>
              <a:t>数值计算符 、逻辑运算符、赋值运算符</a:t>
            </a:r>
            <a:endParaRPr lang="en-US" altLang="zh-CN" dirty="0" smtClean="0"/>
          </a:p>
          <a:p>
            <a:r>
              <a:rPr lang="zh-CN" altLang="en-US" dirty="0" smtClean="0"/>
              <a:t>数值运算符 </a:t>
            </a:r>
            <a:r>
              <a:rPr lang="en-US" altLang="zh-CN" dirty="0" smtClean="0"/>
              <a:t>= 【+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</a:t>
            </a:r>
            <a:r>
              <a:rPr lang="zh-CN" altLang="en-US" dirty="0" smtClean="0"/>
              <a:t>、*、</a:t>
            </a:r>
            <a:r>
              <a:rPr lang="en-US" altLang="zh-CN" dirty="0" smtClean="0"/>
              <a:t>/</a:t>
            </a:r>
            <a:r>
              <a:rPr lang="zh-CN" altLang="en-US" dirty="0" smtClean="0"/>
              <a:t>、</a:t>
            </a:r>
            <a:r>
              <a:rPr lang="en-US" altLang="zh-CN" dirty="0" smtClean="0"/>
              <a:t>】</a:t>
            </a:r>
          </a:p>
          <a:p>
            <a:r>
              <a:rPr lang="zh-CN" altLang="en-US" dirty="0" smtClean="0"/>
              <a:t>逻辑运算符 </a:t>
            </a:r>
            <a:r>
              <a:rPr lang="en-US" altLang="zh-CN" dirty="0" smtClean="0"/>
              <a:t>= 【&amp;&amp;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||</a:t>
            </a:r>
            <a:r>
              <a:rPr lang="zh-CN" altLang="en-US" dirty="0" smtClean="0"/>
              <a:t>、</a:t>
            </a:r>
            <a:r>
              <a:rPr lang="en-US" altLang="zh-CN" dirty="0" smtClean="0"/>
              <a:t>==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、</a:t>
            </a:r>
            <a:r>
              <a:rPr lang="en-US" altLang="zh-CN" dirty="0" smtClean="0"/>
              <a:t>》=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《</a:t>
            </a:r>
            <a:r>
              <a:rPr lang="zh-CN" altLang="en-US" dirty="0" smtClean="0"/>
              <a:t>、</a:t>
            </a:r>
            <a:r>
              <a:rPr lang="en-US" altLang="zh-CN" dirty="0" smtClean="0"/>
              <a:t>《=】</a:t>
            </a:r>
          </a:p>
          <a:p>
            <a:r>
              <a:rPr lang="zh-CN" altLang="en-US" dirty="0" smtClean="0"/>
              <a:t>赋值运算符 </a:t>
            </a:r>
            <a:r>
              <a:rPr lang="en-US" altLang="zh-CN" dirty="0" smtClean="0"/>
              <a:t>= 【=】</a:t>
            </a:r>
          </a:p>
          <a:p>
            <a:r>
              <a:rPr lang="zh-CN" altLang="en-US" dirty="0" smtClean="0"/>
              <a:t>对象创建运算符 </a:t>
            </a:r>
            <a:r>
              <a:rPr lang="en-US" altLang="zh-CN" dirty="0" smtClean="0"/>
              <a:t>= 【new】</a:t>
            </a:r>
          </a:p>
          <a:p>
            <a:r>
              <a:rPr lang="zh-CN" altLang="en-US" dirty="0" smtClean="0"/>
              <a:t>变量定义 </a:t>
            </a:r>
            <a:r>
              <a:rPr lang="en-US" altLang="zh-CN" dirty="0" smtClean="0"/>
              <a:t>= 【</a:t>
            </a:r>
            <a:r>
              <a:rPr lang="zh-CN" altLang="en-US" dirty="0" smtClean="0"/>
              <a:t>变量类型</a:t>
            </a:r>
            <a:r>
              <a:rPr lang="en-US" altLang="zh-CN" dirty="0" smtClean="0"/>
              <a:t>】+【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】</a:t>
            </a:r>
          </a:p>
          <a:p>
            <a:r>
              <a:rPr lang="zh-CN" altLang="en-US" dirty="0" smtClean="0"/>
              <a:t>对象调用 </a:t>
            </a:r>
            <a:r>
              <a:rPr lang="en-US" altLang="zh-CN" dirty="0" smtClean="0"/>
              <a:t>= 【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】+【.】+【</a:t>
            </a:r>
            <a:r>
              <a:rPr lang="zh-CN" altLang="en-US" dirty="0" smtClean="0"/>
              <a:t>方法名</a:t>
            </a:r>
            <a:r>
              <a:rPr lang="en-US" altLang="zh-CN" dirty="0" smtClean="0"/>
              <a:t>】+【</a:t>
            </a:r>
            <a:r>
              <a:rPr lang="zh-CN" altLang="en-US" dirty="0" smtClean="0"/>
              <a:t>调用参数列表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81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AST</a:t>
            </a:r>
            <a:r>
              <a:rPr lang="zh-CN" altLang="en-US" dirty="0" smtClean="0"/>
              <a:t>语法节点执行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基本原则：先解释执行各子节点，再解释执行父节点；</a:t>
            </a:r>
            <a:endParaRPr lang="en-US" altLang="zh-CN" dirty="0" smtClean="0"/>
          </a:p>
          <a:p>
            <a:r>
              <a:rPr lang="zh-CN" altLang="en-US" dirty="0" smtClean="0"/>
              <a:t>无子节点的末端节点：常量、变量、变量定义、</a:t>
            </a:r>
            <a:endParaRPr lang="en-US" altLang="zh-CN" dirty="0" smtClean="0"/>
          </a:p>
          <a:p>
            <a:r>
              <a:rPr lang="zh-CN" altLang="en-US" dirty="0" smtClean="0"/>
              <a:t>常量计算：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结果</a:t>
            </a:r>
            <a:r>
              <a:rPr lang="en-US" altLang="zh-CN" dirty="0" smtClean="0"/>
              <a:t>】= </a:t>
            </a:r>
            <a:r>
              <a:rPr lang="zh-CN" altLang="en-US" dirty="0" smtClean="0"/>
              <a:t>格式化以后的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常量</a:t>
            </a:r>
            <a:r>
              <a:rPr lang="en-US" altLang="zh-CN" dirty="0" smtClean="0"/>
              <a:t>】</a:t>
            </a:r>
          </a:p>
          <a:p>
            <a:r>
              <a:rPr lang="zh-CN" altLang="en-US" dirty="0" smtClean="0"/>
              <a:t>变量计算：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结果</a:t>
            </a:r>
            <a:r>
              <a:rPr lang="en-US" altLang="zh-CN" dirty="0" smtClean="0"/>
              <a:t>】= </a:t>
            </a:r>
            <a:r>
              <a:rPr lang="zh-CN" altLang="en-US" dirty="0" smtClean="0"/>
              <a:t>读取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变量表</a:t>
            </a:r>
            <a:r>
              <a:rPr lang="en-US" altLang="zh-CN" dirty="0" smtClean="0"/>
              <a:t>】</a:t>
            </a:r>
            <a:r>
              <a:rPr lang="zh-CN" altLang="en-US" dirty="0" smtClean="0"/>
              <a:t>获取的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变量值</a:t>
            </a:r>
            <a:r>
              <a:rPr lang="en-US" altLang="zh-CN" dirty="0" smtClean="0"/>
              <a:t>】</a:t>
            </a:r>
          </a:p>
          <a:p>
            <a:r>
              <a:rPr lang="zh-CN" altLang="en-US" dirty="0" smtClean="0"/>
              <a:t>变量计算：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结果</a:t>
            </a:r>
            <a:r>
              <a:rPr lang="en-US" altLang="zh-CN" dirty="0" smtClean="0"/>
              <a:t>】= 【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，同时在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变量表</a:t>
            </a:r>
            <a:r>
              <a:rPr lang="en-US" altLang="zh-CN" dirty="0" smtClean="0"/>
              <a:t>】</a:t>
            </a:r>
            <a:r>
              <a:rPr lang="zh-CN" altLang="en-US" dirty="0" smtClean="0"/>
              <a:t>中定义变量</a:t>
            </a:r>
            <a:endParaRPr lang="en-US" altLang="zh-CN" dirty="0" smtClean="0"/>
          </a:p>
          <a:p>
            <a:r>
              <a:rPr lang="zh-CN" altLang="en-US" dirty="0" smtClean="0"/>
              <a:t>对象初始化：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结果</a:t>
            </a:r>
            <a:r>
              <a:rPr lang="en-US" altLang="zh-CN" dirty="0" smtClean="0"/>
              <a:t>】= </a:t>
            </a:r>
            <a:r>
              <a:rPr lang="zh-CN" altLang="en-US" dirty="0" smtClean="0"/>
              <a:t>初始化完成的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类实例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，写入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变量表</a:t>
            </a:r>
            <a:r>
              <a:rPr lang="en-US" altLang="zh-CN" dirty="0" smtClean="0"/>
              <a:t>】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只有一个子节点的节点：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父节点</a:t>
            </a:r>
            <a:r>
              <a:rPr lang="en-US" altLang="zh-CN" dirty="0" smtClean="0"/>
              <a:t>】=【</a:t>
            </a:r>
            <a:r>
              <a:rPr lang="zh-CN" altLang="en-US" dirty="0" smtClean="0"/>
              <a:t>子节点</a:t>
            </a:r>
            <a:r>
              <a:rPr lang="en-US" altLang="zh-CN" dirty="0" smtClean="0"/>
              <a:t>】</a:t>
            </a:r>
            <a:r>
              <a:rPr lang="zh-CN" altLang="en-US" dirty="0" smtClean="0"/>
              <a:t>计算结果</a:t>
            </a:r>
            <a:endParaRPr lang="en-US" altLang="zh-CN" dirty="0" smtClean="0"/>
          </a:p>
          <a:p>
            <a:r>
              <a:rPr lang="zh-CN" altLang="en-US" dirty="0" smtClean="0"/>
              <a:t>二元运算符的节点：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左运算节点</a:t>
            </a:r>
            <a:r>
              <a:rPr lang="en-US" altLang="zh-CN" dirty="0" smtClean="0"/>
              <a:t>】+【</a:t>
            </a:r>
            <a:r>
              <a:rPr lang="zh-CN" altLang="en-US" dirty="0" smtClean="0"/>
              <a:t>运算符</a:t>
            </a:r>
            <a:r>
              <a:rPr lang="en-US" altLang="zh-CN" dirty="0" smtClean="0"/>
              <a:t>】+【</a:t>
            </a:r>
            <a:r>
              <a:rPr lang="zh-CN" altLang="en-US" dirty="0" smtClean="0"/>
              <a:t>右运算节点</a:t>
            </a:r>
            <a:r>
              <a:rPr lang="en-US" altLang="zh-CN" dirty="0" smtClean="0"/>
              <a:t>】</a:t>
            </a:r>
          </a:p>
          <a:p>
            <a:r>
              <a:rPr lang="zh-CN" altLang="en-US" dirty="0" smtClean="0"/>
              <a:t>对象调用节点：采用</a:t>
            </a:r>
            <a:r>
              <a:rPr lang="en-US" altLang="zh-CN" dirty="0" smtClean="0"/>
              <a:t>Java【</a:t>
            </a:r>
            <a:r>
              <a:rPr lang="zh-CN" altLang="en-US" dirty="0" smtClean="0"/>
              <a:t>反射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技术来实现对象的消息传递调用，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结果</a:t>
            </a:r>
            <a:r>
              <a:rPr lang="en-US" altLang="zh-CN" dirty="0" smtClean="0"/>
              <a:t>】=</a:t>
            </a:r>
            <a:r>
              <a:rPr lang="zh-CN" altLang="en-US" dirty="0" smtClean="0"/>
              <a:t>对象调用结果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240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AST</a:t>
            </a:r>
            <a:r>
              <a:rPr lang="zh-CN" altLang="en-US" dirty="0" smtClean="0"/>
              <a:t>节点执行流程图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75763" y="3876542"/>
            <a:ext cx="2292440" cy="6568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AST </a:t>
            </a:r>
            <a:r>
              <a:rPr lang="zh-CN" altLang="en-US" dirty="0" smtClean="0"/>
              <a:t>节点执行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170497" y="2440518"/>
            <a:ext cx="3492432" cy="6568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前提条件：执行所有下属子节点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70497" y="3383926"/>
            <a:ext cx="3492434" cy="54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无子节点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170495" y="4955046"/>
            <a:ext cx="3492434" cy="54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二元运算符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170495" y="5682806"/>
            <a:ext cx="3492434" cy="54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对象调用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409904" y="2520950"/>
            <a:ext cx="1352281" cy="5215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字符串常量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396660" y="3168205"/>
            <a:ext cx="1352281" cy="5215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数值常量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396660" y="3792622"/>
            <a:ext cx="1352281" cy="5215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变量定义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383416" y="4394845"/>
            <a:ext cx="1352281" cy="5215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类实例化</a:t>
            </a:r>
            <a:endParaRPr lang="zh-CN" altLang="en-US" dirty="0"/>
          </a:p>
        </p:txBody>
      </p:sp>
      <p:cxnSp>
        <p:nvCxnSpPr>
          <p:cNvPr id="14" name="肘形连接符 13"/>
          <p:cNvCxnSpPr>
            <a:stCxn id="4" idx="3"/>
            <a:endCxn id="5" idx="1"/>
          </p:cNvCxnSpPr>
          <p:nvPr/>
        </p:nvCxnSpPr>
        <p:spPr>
          <a:xfrm flipV="1">
            <a:off x="3168203" y="2768929"/>
            <a:ext cx="1002294" cy="14360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4" idx="3"/>
            <a:endCxn id="6" idx="1"/>
          </p:cNvCxnSpPr>
          <p:nvPr/>
        </p:nvCxnSpPr>
        <p:spPr>
          <a:xfrm flipV="1">
            <a:off x="3168203" y="3654383"/>
            <a:ext cx="1002294" cy="5505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3"/>
            <a:endCxn id="7" idx="1"/>
          </p:cNvCxnSpPr>
          <p:nvPr/>
        </p:nvCxnSpPr>
        <p:spPr>
          <a:xfrm>
            <a:off x="3168203" y="4204953"/>
            <a:ext cx="1002292" cy="10205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4" idx="3"/>
            <a:endCxn id="8" idx="1"/>
          </p:cNvCxnSpPr>
          <p:nvPr/>
        </p:nvCxnSpPr>
        <p:spPr>
          <a:xfrm>
            <a:off x="3168203" y="4204953"/>
            <a:ext cx="1002292" cy="17483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6" idx="3"/>
            <a:endCxn id="9" idx="1"/>
          </p:cNvCxnSpPr>
          <p:nvPr/>
        </p:nvCxnSpPr>
        <p:spPr>
          <a:xfrm flipV="1">
            <a:off x="7662931" y="2781733"/>
            <a:ext cx="746973" cy="8726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6" idx="3"/>
            <a:endCxn id="10" idx="1"/>
          </p:cNvCxnSpPr>
          <p:nvPr/>
        </p:nvCxnSpPr>
        <p:spPr>
          <a:xfrm flipV="1">
            <a:off x="7662931" y="3428988"/>
            <a:ext cx="733729" cy="225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6" idx="3"/>
            <a:endCxn id="11" idx="1"/>
          </p:cNvCxnSpPr>
          <p:nvPr/>
        </p:nvCxnSpPr>
        <p:spPr>
          <a:xfrm>
            <a:off x="7662931" y="3654383"/>
            <a:ext cx="733729" cy="3990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6" idx="3"/>
            <a:endCxn id="12" idx="1"/>
          </p:cNvCxnSpPr>
          <p:nvPr/>
        </p:nvCxnSpPr>
        <p:spPr>
          <a:xfrm>
            <a:off x="7662931" y="3654383"/>
            <a:ext cx="720485" cy="10012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0573555" y="2768929"/>
            <a:ext cx="656822" cy="4491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0575814" y="3264559"/>
            <a:ext cx="656822" cy="4491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-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0578077" y="3755824"/>
            <a:ext cx="656822" cy="4491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*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0573555" y="4271186"/>
            <a:ext cx="656822" cy="4491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0573555" y="4807292"/>
            <a:ext cx="656822" cy="4491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&amp;&amp;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0573555" y="5362687"/>
            <a:ext cx="656822" cy="4491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||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0573555" y="5918082"/>
            <a:ext cx="656822" cy="4491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==</a:t>
            </a:r>
            <a:endParaRPr lang="zh-CN" altLang="en-US" dirty="0"/>
          </a:p>
        </p:txBody>
      </p:sp>
      <p:cxnSp>
        <p:nvCxnSpPr>
          <p:cNvPr id="43" name="肘形连接符 42"/>
          <p:cNvCxnSpPr>
            <a:stCxn id="7" idx="3"/>
            <a:endCxn id="35" idx="1"/>
          </p:cNvCxnSpPr>
          <p:nvPr/>
        </p:nvCxnSpPr>
        <p:spPr>
          <a:xfrm flipV="1">
            <a:off x="7662929" y="2993494"/>
            <a:ext cx="2910626" cy="2232009"/>
          </a:xfrm>
          <a:prstGeom prst="bentConnector3">
            <a:avLst>
              <a:gd name="adj1" fmla="val 840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7" idx="3"/>
            <a:endCxn id="36" idx="1"/>
          </p:cNvCxnSpPr>
          <p:nvPr/>
        </p:nvCxnSpPr>
        <p:spPr>
          <a:xfrm flipV="1">
            <a:off x="7662929" y="3489124"/>
            <a:ext cx="2912885" cy="1736379"/>
          </a:xfrm>
          <a:prstGeom prst="bentConnector3">
            <a:avLst>
              <a:gd name="adj1" fmla="val 840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7" idx="3"/>
            <a:endCxn id="37" idx="1"/>
          </p:cNvCxnSpPr>
          <p:nvPr/>
        </p:nvCxnSpPr>
        <p:spPr>
          <a:xfrm flipV="1">
            <a:off x="7662929" y="3980389"/>
            <a:ext cx="2915148" cy="1245114"/>
          </a:xfrm>
          <a:prstGeom prst="bentConnector3">
            <a:avLst>
              <a:gd name="adj1" fmla="val 840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7" idx="3"/>
            <a:endCxn id="38" idx="1"/>
          </p:cNvCxnSpPr>
          <p:nvPr/>
        </p:nvCxnSpPr>
        <p:spPr>
          <a:xfrm flipV="1">
            <a:off x="7662929" y="4495751"/>
            <a:ext cx="2910626" cy="729752"/>
          </a:xfrm>
          <a:prstGeom prst="bentConnector3">
            <a:avLst>
              <a:gd name="adj1" fmla="val 845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7" idx="3"/>
            <a:endCxn id="39" idx="1"/>
          </p:cNvCxnSpPr>
          <p:nvPr/>
        </p:nvCxnSpPr>
        <p:spPr>
          <a:xfrm flipV="1">
            <a:off x="7662929" y="5031857"/>
            <a:ext cx="2910626" cy="193646"/>
          </a:xfrm>
          <a:prstGeom prst="bentConnector3">
            <a:avLst>
              <a:gd name="adj1" fmla="val 836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7" idx="3"/>
          </p:cNvCxnSpPr>
          <p:nvPr/>
        </p:nvCxnSpPr>
        <p:spPr>
          <a:xfrm>
            <a:off x="7662929" y="5225503"/>
            <a:ext cx="2910626" cy="341440"/>
          </a:xfrm>
          <a:prstGeom prst="bentConnector3">
            <a:avLst>
              <a:gd name="adj1" fmla="val 840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7" idx="3"/>
          </p:cNvCxnSpPr>
          <p:nvPr/>
        </p:nvCxnSpPr>
        <p:spPr>
          <a:xfrm>
            <a:off x="7662929" y="5225503"/>
            <a:ext cx="2910626" cy="901641"/>
          </a:xfrm>
          <a:prstGeom prst="bentConnector3">
            <a:avLst>
              <a:gd name="adj1" fmla="val 845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127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JAVA-</a:t>
            </a:r>
            <a:r>
              <a:rPr lang="zh-CN" altLang="en-US" dirty="0" smtClean="0"/>
              <a:t>代码块流程分析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73551" y="2408348"/>
            <a:ext cx="2446986" cy="6697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</a:t>
            </a:r>
            <a:r>
              <a:rPr lang="zh-CN" altLang="en-US" dirty="0" smtClean="0"/>
              <a:t>代码块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87272" y="3805766"/>
            <a:ext cx="1743049" cy="6697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顺序执行块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91705" y="3805766"/>
            <a:ext cx="1676509" cy="6697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IF </a:t>
            </a:r>
            <a:r>
              <a:rPr lang="zh-CN" altLang="en-US" dirty="0" smtClean="0"/>
              <a:t>代码块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29598" y="3805766"/>
            <a:ext cx="1532586" cy="6697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FOR </a:t>
            </a:r>
            <a:r>
              <a:rPr lang="zh-CN" altLang="en-US" dirty="0" smtClean="0"/>
              <a:t>代码块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323568" y="3805765"/>
            <a:ext cx="1532586" cy="6697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While </a:t>
            </a:r>
            <a:r>
              <a:rPr lang="zh-CN" altLang="en-US" dirty="0" smtClean="0"/>
              <a:t>代码块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317538" y="3805765"/>
            <a:ext cx="1532586" cy="6697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</a:t>
            </a:r>
          </a:p>
          <a:p>
            <a:pPr algn="ctr"/>
            <a:r>
              <a:rPr lang="en-US" altLang="zh-CN" dirty="0" smtClean="0"/>
              <a:t>While </a:t>
            </a:r>
            <a:r>
              <a:rPr lang="zh-CN" altLang="en-US" dirty="0" smtClean="0"/>
              <a:t>代码块</a:t>
            </a:r>
            <a:endParaRPr lang="zh-CN" altLang="en-US" dirty="0"/>
          </a:p>
        </p:txBody>
      </p:sp>
      <p:cxnSp>
        <p:nvCxnSpPr>
          <p:cNvPr id="11" name="肘形连接符 10"/>
          <p:cNvCxnSpPr>
            <a:stCxn id="4" idx="2"/>
            <a:endCxn id="5" idx="0"/>
          </p:cNvCxnSpPr>
          <p:nvPr/>
        </p:nvCxnSpPr>
        <p:spPr>
          <a:xfrm rot="5400000">
            <a:off x="3564063" y="1372784"/>
            <a:ext cx="727717" cy="41382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4" idx="2"/>
            <a:endCxn id="6" idx="0"/>
          </p:cNvCxnSpPr>
          <p:nvPr/>
        </p:nvCxnSpPr>
        <p:spPr>
          <a:xfrm rot="5400000">
            <a:off x="4649644" y="2458365"/>
            <a:ext cx="727717" cy="19670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" idx="2"/>
            <a:endCxn id="7" idx="0"/>
          </p:cNvCxnSpPr>
          <p:nvPr/>
        </p:nvCxnSpPr>
        <p:spPr>
          <a:xfrm rot="16200000" flipH="1">
            <a:off x="5682609" y="3392483"/>
            <a:ext cx="727717" cy="988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4" idx="2"/>
            <a:endCxn id="8" idx="0"/>
          </p:cNvCxnSpPr>
          <p:nvPr/>
        </p:nvCxnSpPr>
        <p:spPr>
          <a:xfrm rot="16200000" flipH="1">
            <a:off x="6679594" y="2395498"/>
            <a:ext cx="727716" cy="20928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4" idx="2"/>
            <a:endCxn id="9" idx="0"/>
          </p:cNvCxnSpPr>
          <p:nvPr/>
        </p:nvCxnSpPr>
        <p:spPr>
          <a:xfrm rot="16200000" flipH="1">
            <a:off x="7676579" y="1398513"/>
            <a:ext cx="727716" cy="40867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87271" y="5065748"/>
            <a:ext cx="1743049" cy="6697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闭包代码块</a:t>
            </a:r>
            <a:endParaRPr lang="zh-CN" altLang="en-US" dirty="0"/>
          </a:p>
        </p:txBody>
      </p:sp>
      <p:cxnSp>
        <p:nvCxnSpPr>
          <p:cNvPr id="22" name="肘形连接符 21"/>
          <p:cNvCxnSpPr>
            <a:stCxn id="5" idx="2"/>
            <a:endCxn id="20" idx="0"/>
          </p:cNvCxnSpPr>
          <p:nvPr/>
        </p:nvCxnSpPr>
        <p:spPr>
          <a:xfrm rot="5400000">
            <a:off x="1563657" y="4770607"/>
            <a:ext cx="59028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057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64</TotalTime>
  <Words>823</Words>
  <Application>Microsoft Office PowerPoint</Application>
  <PresentationFormat>宽屏</PresentationFormat>
  <Paragraphs>116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Century Gothic</vt:lpstr>
      <vt:lpstr>Wingdings 3</vt:lpstr>
      <vt:lpstr>离子会议室</vt:lpstr>
      <vt:lpstr>JAVA语言解释器设计开发</vt:lpstr>
      <vt:lpstr>JAVA语言解释器</vt:lpstr>
      <vt:lpstr>JAVA语言解释器总体构成</vt:lpstr>
      <vt:lpstr>JAVA-表达式解释执行</vt:lpstr>
      <vt:lpstr>JAVA 编程之道</vt:lpstr>
      <vt:lpstr>AST语法定义</vt:lpstr>
      <vt:lpstr>AST语法节点执行</vt:lpstr>
      <vt:lpstr>AST节点执行流程图</vt:lpstr>
      <vt:lpstr>JAVA-代码块流程分析</vt:lpstr>
      <vt:lpstr>代码块的变量表空间定义</vt:lpstr>
      <vt:lpstr>JAVA代码块执行逻辑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JAVA语言解释器设计开发</dc:title>
  <dc:creator>liujunsong</dc:creator>
  <cp:lastModifiedBy>liujunsong</cp:lastModifiedBy>
  <cp:revision>9</cp:revision>
  <dcterms:created xsi:type="dcterms:W3CDTF">2020-11-18T13:11:09Z</dcterms:created>
  <dcterms:modified xsi:type="dcterms:W3CDTF">2020-11-18T14:15:50Z</dcterms:modified>
</cp:coreProperties>
</file>