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12312-2C63-7949-BF1B-F6F966A3FBDF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5314C61F-45C4-F048-9495-AC02A2772845}">
      <dgm:prSet/>
      <dgm:spPr/>
      <dgm:t>
        <a:bodyPr/>
        <a:lstStyle/>
        <a:p>
          <a:pPr rtl="0"/>
          <a:r>
            <a:rPr kumimoji="1" lang="en-US" dirty="0" smtClean="0"/>
            <a:t>High Extensibility</a:t>
          </a:r>
          <a:endParaRPr lang="zh-CN" altLang="en-US" dirty="0"/>
        </a:p>
      </dgm:t>
    </dgm:pt>
    <dgm:pt modelId="{9ABAAA66-6BEB-7E47-BA23-A527711E9D51}" type="parTrans" cxnId="{3937E268-A9B8-5D40-9A9E-BC2E8471046E}">
      <dgm:prSet/>
      <dgm:spPr/>
      <dgm:t>
        <a:bodyPr/>
        <a:lstStyle/>
        <a:p>
          <a:endParaRPr lang="zh-CN" altLang="en-US"/>
        </a:p>
      </dgm:t>
    </dgm:pt>
    <dgm:pt modelId="{3BE2C16A-36CE-C54D-B872-081D9DB708F5}" type="sibTrans" cxnId="{3937E268-A9B8-5D40-9A9E-BC2E8471046E}">
      <dgm:prSet/>
      <dgm:spPr/>
      <dgm:t>
        <a:bodyPr/>
        <a:lstStyle/>
        <a:p>
          <a:endParaRPr lang="zh-CN" altLang="en-US"/>
        </a:p>
      </dgm:t>
    </dgm:pt>
    <dgm:pt modelId="{8E476512-4F2F-9F46-9035-2D40E38343EE}">
      <dgm:prSet/>
      <dgm:spPr/>
      <dgm:t>
        <a:bodyPr/>
        <a:lstStyle/>
        <a:p>
          <a:pPr rtl="0"/>
          <a:r>
            <a:rPr kumimoji="1" lang="en-US" smtClean="0"/>
            <a:t>Highly structured </a:t>
          </a:r>
          <a:endParaRPr lang="en-US"/>
        </a:p>
      </dgm:t>
    </dgm:pt>
    <dgm:pt modelId="{1B463DF4-89AF-FC4E-801C-E1763112BCCC}" type="parTrans" cxnId="{932D1019-455C-D145-A17F-D65DE8347868}">
      <dgm:prSet/>
      <dgm:spPr/>
      <dgm:t>
        <a:bodyPr/>
        <a:lstStyle/>
        <a:p>
          <a:endParaRPr lang="zh-CN" altLang="en-US"/>
        </a:p>
      </dgm:t>
    </dgm:pt>
    <dgm:pt modelId="{E2FC192F-964B-AC47-8D48-C0DB38BDDAE4}" type="sibTrans" cxnId="{932D1019-455C-D145-A17F-D65DE8347868}">
      <dgm:prSet/>
      <dgm:spPr/>
      <dgm:t>
        <a:bodyPr/>
        <a:lstStyle/>
        <a:p>
          <a:endParaRPr lang="zh-CN" altLang="en-US"/>
        </a:p>
      </dgm:t>
    </dgm:pt>
    <dgm:pt modelId="{518A3462-09E5-A74E-9D80-D1273A1E5290}">
      <dgm:prSet/>
      <dgm:spPr/>
      <dgm:t>
        <a:bodyPr/>
        <a:lstStyle/>
        <a:p>
          <a:pPr rtl="0"/>
          <a:r>
            <a:rPr kumimoji="1" lang="en-US" dirty="0" smtClean="0"/>
            <a:t>Efficiency doesn’t matter</a:t>
          </a:r>
          <a:endParaRPr lang="en-US" dirty="0"/>
        </a:p>
      </dgm:t>
    </dgm:pt>
    <dgm:pt modelId="{11E41D3D-9F41-7C40-B3E2-FFCCC59F0037}" type="parTrans" cxnId="{5AD08D1F-88DB-0D4C-B775-4B9D3A0F1C3A}">
      <dgm:prSet/>
      <dgm:spPr/>
      <dgm:t>
        <a:bodyPr/>
        <a:lstStyle/>
        <a:p>
          <a:endParaRPr lang="zh-CN" altLang="en-US"/>
        </a:p>
      </dgm:t>
    </dgm:pt>
    <dgm:pt modelId="{0F579986-9137-6F4C-93BE-085EB3F54A2B}" type="sibTrans" cxnId="{5AD08D1F-88DB-0D4C-B775-4B9D3A0F1C3A}">
      <dgm:prSet/>
      <dgm:spPr/>
      <dgm:t>
        <a:bodyPr/>
        <a:lstStyle/>
        <a:p>
          <a:endParaRPr lang="zh-CN" altLang="en-US"/>
        </a:p>
      </dgm:t>
    </dgm:pt>
    <dgm:pt modelId="{D89FB826-B51F-7440-9FBF-F2118C2E92F9}" type="pres">
      <dgm:prSet presAssocID="{3FF12312-2C63-7949-BF1B-F6F966A3FBDF}" presName="compositeShape" presStyleCnt="0">
        <dgm:presLayoutVars>
          <dgm:chMax val="7"/>
          <dgm:dir/>
          <dgm:resizeHandles val="exact"/>
        </dgm:presLayoutVars>
      </dgm:prSet>
      <dgm:spPr/>
    </dgm:pt>
    <dgm:pt modelId="{DF24EEEB-CA16-2B4F-A1AF-E67146ECBB3B}" type="pres">
      <dgm:prSet presAssocID="{5314C61F-45C4-F048-9495-AC02A2772845}" presName="circ1" presStyleLbl="vennNode1" presStyleIdx="0" presStyleCnt="3"/>
      <dgm:spPr/>
    </dgm:pt>
    <dgm:pt modelId="{6EA0004B-62E3-ED45-AEAD-722079EBA5FF}" type="pres">
      <dgm:prSet presAssocID="{5314C61F-45C4-F048-9495-AC02A2772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A23C6F-77B9-F24F-A156-A3B63EC923AE}" type="pres">
      <dgm:prSet presAssocID="{8E476512-4F2F-9F46-9035-2D40E38343EE}" presName="circ2" presStyleLbl="vennNode1" presStyleIdx="1" presStyleCnt="3"/>
      <dgm:spPr/>
    </dgm:pt>
    <dgm:pt modelId="{ED75CA49-0F1A-F747-8E6D-2B0515EF5BE4}" type="pres">
      <dgm:prSet presAssocID="{8E476512-4F2F-9F46-9035-2D40E38343E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1F6885-96D9-BA4A-8508-2C345E3AEB68}" type="pres">
      <dgm:prSet presAssocID="{518A3462-09E5-A74E-9D80-D1273A1E5290}" presName="circ3" presStyleLbl="vennNode1" presStyleIdx="2" presStyleCnt="3"/>
      <dgm:spPr/>
    </dgm:pt>
    <dgm:pt modelId="{26493CC2-053A-0D47-A80D-DB6044BA374B}" type="pres">
      <dgm:prSet presAssocID="{518A3462-09E5-A74E-9D80-D1273A1E52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E2B89C4-A559-C94A-8431-F2A829949473}" type="presOf" srcId="{8E476512-4F2F-9F46-9035-2D40E38343EE}" destId="{81A23C6F-77B9-F24F-A156-A3B63EC923AE}" srcOrd="0" destOrd="0" presId="urn:microsoft.com/office/officeart/2005/8/layout/venn1"/>
    <dgm:cxn modelId="{932D1019-455C-D145-A17F-D65DE8347868}" srcId="{3FF12312-2C63-7949-BF1B-F6F966A3FBDF}" destId="{8E476512-4F2F-9F46-9035-2D40E38343EE}" srcOrd="1" destOrd="0" parTransId="{1B463DF4-89AF-FC4E-801C-E1763112BCCC}" sibTransId="{E2FC192F-964B-AC47-8D48-C0DB38BDDAE4}"/>
    <dgm:cxn modelId="{09DB5083-1B78-514C-B0E5-58552AA34336}" type="presOf" srcId="{3FF12312-2C63-7949-BF1B-F6F966A3FBDF}" destId="{D89FB826-B51F-7440-9FBF-F2118C2E92F9}" srcOrd="0" destOrd="0" presId="urn:microsoft.com/office/officeart/2005/8/layout/venn1"/>
    <dgm:cxn modelId="{3937E268-A9B8-5D40-9A9E-BC2E8471046E}" srcId="{3FF12312-2C63-7949-BF1B-F6F966A3FBDF}" destId="{5314C61F-45C4-F048-9495-AC02A2772845}" srcOrd="0" destOrd="0" parTransId="{9ABAAA66-6BEB-7E47-BA23-A527711E9D51}" sibTransId="{3BE2C16A-36CE-C54D-B872-081D9DB708F5}"/>
    <dgm:cxn modelId="{74DA92B6-E63D-594C-8BA9-C04C1DABECE1}" type="presOf" srcId="{518A3462-09E5-A74E-9D80-D1273A1E5290}" destId="{26493CC2-053A-0D47-A80D-DB6044BA374B}" srcOrd="1" destOrd="0" presId="urn:microsoft.com/office/officeart/2005/8/layout/venn1"/>
    <dgm:cxn modelId="{49C148CC-6AFC-3F4A-9E58-86BDA004371A}" type="presOf" srcId="{5314C61F-45C4-F048-9495-AC02A2772845}" destId="{DF24EEEB-CA16-2B4F-A1AF-E67146ECBB3B}" srcOrd="0" destOrd="0" presId="urn:microsoft.com/office/officeart/2005/8/layout/venn1"/>
    <dgm:cxn modelId="{E1D18FB7-7438-B940-99DE-A15E3E66D92D}" type="presOf" srcId="{8E476512-4F2F-9F46-9035-2D40E38343EE}" destId="{ED75CA49-0F1A-F747-8E6D-2B0515EF5BE4}" srcOrd="1" destOrd="0" presId="urn:microsoft.com/office/officeart/2005/8/layout/venn1"/>
    <dgm:cxn modelId="{2E6403FF-14F1-E24F-A93C-E42B298701DB}" type="presOf" srcId="{5314C61F-45C4-F048-9495-AC02A2772845}" destId="{6EA0004B-62E3-ED45-AEAD-722079EBA5FF}" srcOrd="1" destOrd="0" presId="urn:microsoft.com/office/officeart/2005/8/layout/venn1"/>
    <dgm:cxn modelId="{1E536D57-5A62-3541-B05B-AA3672D8FD0B}" type="presOf" srcId="{518A3462-09E5-A74E-9D80-D1273A1E5290}" destId="{D01F6885-96D9-BA4A-8508-2C345E3AEB68}" srcOrd="0" destOrd="0" presId="urn:microsoft.com/office/officeart/2005/8/layout/venn1"/>
    <dgm:cxn modelId="{5AD08D1F-88DB-0D4C-B775-4B9D3A0F1C3A}" srcId="{3FF12312-2C63-7949-BF1B-F6F966A3FBDF}" destId="{518A3462-09E5-A74E-9D80-D1273A1E5290}" srcOrd="2" destOrd="0" parTransId="{11E41D3D-9F41-7C40-B3E2-FFCCC59F0037}" sibTransId="{0F579986-9137-6F4C-93BE-085EB3F54A2B}"/>
    <dgm:cxn modelId="{942D7D6A-2912-4944-8506-89C68B080335}" type="presParOf" srcId="{D89FB826-B51F-7440-9FBF-F2118C2E92F9}" destId="{DF24EEEB-CA16-2B4F-A1AF-E67146ECBB3B}" srcOrd="0" destOrd="0" presId="urn:microsoft.com/office/officeart/2005/8/layout/venn1"/>
    <dgm:cxn modelId="{E63C4B49-FA01-454B-BC10-C038488A34C7}" type="presParOf" srcId="{D89FB826-B51F-7440-9FBF-F2118C2E92F9}" destId="{6EA0004B-62E3-ED45-AEAD-722079EBA5FF}" srcOrd="1" destOrd="0" presId="urn:microsoft.com/office/officeart/2005/8/layout/venn1"/>
    <dgm:cxn modelId="{9901DE96-6DFE-1F45-8F4E-314020BFA8D5}" type="presParOf" srcId="{D89FB826-B51F-7440-9FBF-F2118C2E92F9}" destId="{81A23C6F-77B9-F24F-A156-A3B63EC923AE}" srcOrd="2" destOrd="0" presId="urn:microsoft.com/office/officeart/2005/8/layout/venn1"/>
    <dgm:cxn modelId="{952D01C7-BA17-DE49-A9F6-B17DBC3FEBD0}" type="presParOf" srcId="{D89FB826-B51F-7440-9FBF-F2118C2E92F9}" destId="{ED75CA49-0F1A-F747-8E6D-2B0515EF5BE4}" srcOrd="3" destOrd="0" presId="urn:microsoft.com/office/officeart/2005/8/layout/venn1"/>
    <dgm:cxn modelId="{3B609B48-998A-5B47-B0FB-11D065CCBB48}" type="presParOf" srcId="{D89FB826-B51F-7440-9FBF-F2118C2E92F9}" destId="{D01F6885-96D9-BA4A-8508-2C345E3AEB68}" srcOrd="4" destOrd="0" presId="urn:microsoft.com/office/officeart/2005/8/layout/venn1"/>
    <dgm:cxn modelId="{70987E64-249E-F44C-8169-75B6C68478FA}" type="presParOf" srcId="{D89FB826-B51F-7440-9FBF-F2118C2E92F9}" destId="{26493CC2-053A-0D47-A80D-DB6044BA37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EEEB-CA16-2B4F-A1AF-E67146ECBB3B}">
      <dsp:nvSpPr>
        <dsp:cNvPr id="0" name=""/>
        <dsp:cNvSpPr/>
      </dsp:nvSpPr>
      <dsp:spPr>
        <a:xfrm>
          <a:off x="1437580" y="32679"/>
          <a:ext cx="1568631" cy="156863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700" kern="1200" dirty="0" smtClean="0"/>
            <a:t>High Extensibility</a:t>
          </a:r>
          <a:endParaRPr lang="zh-CN" altLang="en-US" sz="1700" kern="1200" dirty="0"/>
        </a:p>
      </dsp:txBody>
      <dsp:txXfrm>
        <a:off x="1646731" y="307190"/>
        <a:ext cx="1150329" cy="705884"/>
      </dsp:txXfrm>
    </dsp:sp>
    <dsp:sp modelId="{81A23C6F-77B9-F24F-A156-A3B63EC923AE}">
      <dsp:nvSpPr>
        <dsp:cNvPr id="0" name=""/>
        <dsp:cNvSpPr/>
      </dsp:nvSpPr>
      <dsp:spPr>
        <a:xfrm>
          <a:off x="2003594" y="1013074"/>
          <a:ext cx="1568631" cy="15686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700" kern="1200" smtClean="0"/>
            <a:t>Highly structured </a:t>
          </a:r>
          <a:endParaRPr lang="en-US" sz="1700" kern="1200"/>
        </a:p>
      </dsp:txBody>
      <dsp:txXfrm>
        <a:off x="2483334" y="1418304"/>
        <a:ext cx="941178" cy="862747"/>
      </dsp:txXfrm>
    </dsp:sp>
    <dsp:sp modelId="{D01F6885-96D9-BA4A-8508-2C345E3AEB68}">
      <dsp:nvSpPr>
        <dsp:cNvPr id="0" name=""/>
        <dsp:cNvSpPr/>
      </dsp:nvSpPr>
      <dsp:spPr>
        <a:xfrm>
          <a:off x="871565" y="1013074"/>
          <a:ext cx="1568631" cy="156863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700" kern="1200" dirty="0" smtClean="0"/>
            <a:t>Efficiency doesn’t matter</a:t>
          </a:r>
          <a:endParaRPr lang="en-US" sz="1700" kern="1200" dirty="0"/>
        </a:p>
      </dsp:txBody>
      <dsp:txXfrm>
        <a:off x="1019278" y="1418304"/>
        <a:ext cx="941178" cy="862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7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62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3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5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3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1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52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7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8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5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2963-2851-5D4D-A046-5AAA5CC33A33}" type="datetimeFigureOut">
              <a:rPr kumimoji="1" lang="zh-CN" altLang="en-US" smtClean="0"/>
              <a:t>12-11-8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CB9B-DFCD-4244-90E2-3DF58EDE7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10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of XML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1094679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PROs </a:t>
            </a:r>
            <a:r>
              <a:rPr kumimoji="1" lang="en-US" altLang="zh-CN" dirty="0" smtClean="0"/>
              <a:t>of XML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Extensibility							</a:t>
            </a:r>
          </a:p>
          <a:p>
            <a:pPr lvl="2"/>
            <a:r>
              <a:rPr kumimoji="1" lang="en-US" altLang="zh-CN" dirty="0" smtClean="0"/>
              <a:t>Plain text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Exchange of  data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2" y="4042832"/>
            <a:ext cx="2105378" cy="2105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28" y="4109861"/>
            <a:ext cx="1997428" cy="1997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3" y="3357661"/>
            <a:ext cx="1065389" cy="1065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72" y="3664578"/>
            <a:ext cx="1096521" cy="12587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662" y="5149143"/>
            <a:ext cx="1864078" cy="11973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22889" y="4109861"/>
            <a:ext cx="101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XML</a:t>
            </a:r>
            <a:endParaRPr kumimoji="1" lang="zh-CN" altLang="en-US" sz="36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2870200" y="4923365"/>
            <a:ext cx="60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</p:cNvCxnSpPr>
          <p:nvPr/>
        </p:nvCxnSpPr>
        <p:spPr>
          <a:xfrm flipH="1">
            <a:off x="5830712" y="4423050"/>
            <a:ext cx="400756" cy="33314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5830712" y="4756192"/>
            <a:ext cx="1142999" cy="15240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5856818" y="5162218"/>
            <a:ext cx="465665" cy="20245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5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56" y="893112"/>
            <a:ext cx="6406008" cy="1182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69892"/>
            <a:ext cx="599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How we use on web: </a:t>
            </a:r>
            <a:r>
              <a:rPr kumimoji="1" lang="en-US" altLang="zh-CN" sz="2800" dirty="0" smtClean="0"/>
              <a:t>e.g. Google reader</a:t>
            </a:r>
            <a:endParaRPr kumimoji="1" lang="zh-CN" altLang="en-US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1" y="1878365"/>
            <a:ext cx="5029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066608" y="4910848"/>
            <a:ext cx="5464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How we use on our project?</a:t>
            </a:r>
          </a:p>
          <a:p>
            <a:r>
              <a:rPr kumimoji="1" lang="en-US" altLang="zh-CN" sz="3600" dirty="0" smtClean="0"/>
              <a:t>Lets try it together!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657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408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PROs of XML</a:t>
            </a:r>
          </a:p>
          <a:p>
            <a:pPr lvl="1"/>
            <a:r>
              <a:rPr lang="en-US" altLang="zh-CN" dirty="0" smtClean="0">
                <a:effectLst/>
              </a:rPr>
              <a:t>Unicode</a:t>
            </a:r>
            <a:r>
              <a:rPr lang="en-US" altLang="zh-CN" dirty="0" smtClean="0"/>
              <a:t>(run the HTML with and without UTF-8)</a:t>
            </a:r>
            <a:endParaRPr lang="en-US" altLang="zh-CN" dirty="0" smtClean="0">
              <a:effectLst/>
            </a:endParaRPr>
          </a:p>
          <a:p>
            <a:pPr lvl="1"/>
            <a:r>
              <a:rPr kumimoji="1" lang="en-US" altLang="zh-CN" dirty="0" smtClean="0"/>
              <a:t>Easy to read by human: self-documenting, tag and nest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5559" y="3447500"/>
            <a:ext cx="3852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zh-CN" dirty="0" smtClean="0"/>
              <a:t>”≥:</a:t>
            </a:r>
            <a:r>
              <a:rPr kumimoji="1" lang="pt-BR" altLang="zh-CN" dirty="0" err="1" smtClean="0"/>
              <a:t>Tè</a:t>
            </a:r>
            <a:r>
              <a:rPr kumimoji="1" lang="pt-BR" altLang="zh-CN" dirty="0" smtClean="0"/>
              <a:t>≥•ö¨H2z+qß”¨˘</a:t>
            </a:r>
            <a:r>
              <a:rPr kumimoji="1" lang="pt-BR" altLang="zh-CN" dirty="0" err="1" smtClean="0"/>
              <a:t>äÈeùT‚iß</a:t>
            </a:r>
            <a:r>
              <a:rPr kumimoji="1" lang="pt-BR" altLang="zh-CN" dirty="0" smtClean="0"/>
              <a:t>¢™±</a:t>
            </a:r>
            <a:r>
              <a:rPr kumimoji="1" lang="pt-BR" altLang="zh-CN" dirty="0" err="1" smtClean="0"/>
              <a:t>ä</a:t>
            </a:r>
            <a:r>
              <a:rPr kumimoji="1" lang="pt-BR" altLang="zh-CN" dirty="0" smtClean="0"/>
              <a:t>	</a:t>
            </a:r>
            <a:r>
              <a:rPr kumimoji="1" lang="pt-BR" altLang="zh-CN" dirty="0" err="1" smtClean="0"/>
              <a:t>pdT</a:t>
            </a:r>
            <a:r>
              <a:rPr kumimoji="1" lang="pt-BR" altLang="zh-CN" dirty="0" smtClean="0"/>
              <a:t> Ha#¨</a:t>
            </a:r>
            <a:r>
              <a:rPr kumimoji="1" lang="pt-BR" altLang="zh-CN" dirty="0" err="1" smtClean="0"/>
              <a:t>Ë:b</a:t>
            </a:r>
            <a:r>
              <a:rPr kumimoji="1" lang="pt-BR" altLang="zh-CN" dirty="0" smtClean="0"/>
              <a:t>∞(2Pã‘òj"∏%$</a:t>
            </a:r>
            <a:r>
              <a:rPr kumimoji="1" lang="pt-BR" altLang="zh-CN" dirty="0" err="1" smtClean="0"/>
              <a:t>ím</a:t>
            </a:r>
            <a:r>
              <a:rPr kumimoji="1" lang="pt-BR" altLang="zh-CN" dirty="0" smtClean="0"/>
              <a:t/>
            </a:r>
            <a:r>
              <a:rPr kumimoji="1" lang="pt-BR" altLang="zh-CN" dirty="0" err="1" smtClean="0"/>
              <a:t>S</a:t>
            </a:r>
            <a:r>
              <a:rPr kumimoji="1" lang="pt-BR" altLang="zh-CN" dirty="0" smtClean="0"/>
              <a:t>\YuLùG+,9^ùLá</a:t>
            </a:r>
          </a:p>
          <a:p>
            <a:r>
              <a:rPr kumimoji="1" lang="pt-BR" altLang="zh-CN" dirty="0" err="1" smtClean="0"/>
              <a:t>Wû</a:t>
            </a:r>
            <a:r>
              <a:rPr kumimoji="1" lang="pt-BR" altLang="zh-CN" dirty="0" smtClean="0"/>
              <a:t>≥/©</a:t>
            </a:r>
            <a:r>
              <a:rPr kumimoji="1" lang="pt-BR" altLang="zh-CN" dirty="0" err="1" smtClean="0"/>
              <a:t>gäkFLªM</a:t>
            </a:r>
            <a:r>
              <a:rPr kumimoji="1" lang="pt-BR" altLang="zh-CN" dirty="0" smtClean="0"/>
              <a:t> ÉD§0êWn </a:t>
            </a:r>
            <a:r>
              <a:rPr kumimoji="1" lang="pt-BR" altLang="zh-CN" dirty="0" err="1" smtClean="0"/>
              <a:t>Ú</a:t>
            </a:r>
            <a:r>
              <a:rPr kumimoji="1" lang="pt-BR" altLang="zh-CN" dirty="0" smtClean="0"/>
              <a:t>—pBH8·Ú÷N∂c¨ÈXÅmƒ˜+·</a:t>
            </a:r>
            <a:r>
              <a:rPr kumimoji="1" lang="pt-BR" altLang="zh-CN" dirty="0" err="1" smtClean="0"/>
              <a:t>S‘ŸÊ°+°e√ÕÀ</a:t>
            </a:r>
            <a:r>
              <a:rPr kumimoji="1" lang="pt-BR" altLang="zh-CN" dirty="0" smtClean="0"/>
              <a:t>NV¢√</a:t>
            </a:r>
          </a:p>
          <a:p>
            <a:r>
              <a:rPr kumimoji="1" lang="pt-BR" altLang="zh-CN" dirty="0" smtClean="0"/>
              <a:t>∏t£dí8 á»4rùtå:ﬁí›&amp;</a:t>
            </a:r>
            <a:r>
              <a:rPr kumimoji="1" lang="pt-BR" altLang="zh-CN" dirty="0" err="1" smtClean="0"/>
              <a:t>P</a:t>
            </a:r>
            <a:r>
              <a:rPr kumimoji="1" lang="pt-BR" altLang="zh-CN" dirty="0" smtClean="0"/>
              <a:t>]</a:t>
            </a:r>
            <a:r>
              <a:rPr kumimoji="1" lang="pt-BR" altLang="zh-CN" dirty="0" err="1" smtClean="0"/>
              <a:t>ì</a:t>
            </a:r>
            <a:r>
              <a:rPr kumimoji="1" lang="pt-BR" altLang="zh-CN" dirty="0" smtClean="0"/>
              <a:t>* </a:t>
            </a:r>
            <a:r>
              <a:rPr kumimoji="1" lang="pt-BR" altLang="zh-CN" dirty="0" err="1" smtClean="0"/>
              <a:t>íÒ</a:t>
            </a:r>
            <a:r>
              <a:rPr kumimoji="1" lang="pt-BR" altLang="zh-CN" dirty="0" smtClean="0"/>
              <a:t>÷</a:t>
            </a:r>
            <a:r>
              <a:rPr kumimoji="1" lang="pt-BR" altLang="zh-CN" dirty="0" err="1" smtClean="0"/>
              <a:t>Ωd◊K</a:t>
            </a:r>
            <a:r>
              <a:rPr kumimoji="1" lang="pt-BR" altLang="zh-CN" dirty="0" smtClean="0"/>
              <a:t>)50c®†ÈÉ∆ </a:t>
            </a:r>
            <a:r>
              <a:rPr kumimoji="1" lang="pt-BR" altLang="zh-CN" dirty="0" err="1" smtClean="0"/>
              <a:t>ÙÿóÏÿﬂ‚ƒÖ</a:t>
            </a:r>
            <a:r>
              <a:rPr kumimoji="1" lang="pt-BR" altLang="zh-CN" dirty="0" smtClean="0"/>
              <a:t>]</a:t>
            </a:r>
            <a:r>
              <a:rPr kumimoji="1" lang="pt-BR" altLang="zh-CN" dirty="0" err="1" smtClean="0"/>
              <a:t>è</a:t>
            </a:r>
            <a:r>
              <a:rPr kumimoji="1" lang="pt-BR" altLang="zh-CN" dirty="0" smtClean="0"/>
              <a:t>,	</a:t>
            </a:r>
            <a:endParaRPr kumimoji="1" lang="zh-CN" altLang="en-US" dirty="0"/>
          </a:p>
        </p:txBody>
      </p:sp>
      <p:pic>
        <p:nvPicPr>
          <p:cNvPr id="6" name="图片 5" descr="large_VEkt_488c00003d7c125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0" y="3443110"/>
            <a:ext cx="4061874" cy="2696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81" y="4605574"/>
            <a:ext cx="2555238" cy="15341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84925"/>
            <a:ext cx="6145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6645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CON</a:t>
            </a:r>
            <a:r>
              <a:rPr kumimoji="1" lang="en-US" altLang="zh-CN" dirty="0" smtClean="0"/>
              <a:t>s of XML</a:t>
            </a:r>
          </a:p>
          <a:p>
            <a:pPr lvl="1"/>
            <a:r>
              <a:rPr kumimoji="1" lang="en-US" altLang="zh-CN" dirty="0" smtClean="0"/>
              <a:t>low efficiency</a:t>
            </a:r>
          </a:p>
          <a:p>
            <a:pPr lvl="2"/>
            <a:r>
              <a:rPr kumimoji="1" lang="en-US" altLang="zh-CN" dirty="0" smtClean="0"/>
              <a:t>space(tag and tag)</a:t>
            </a:r>
          </a:p>
          <a:p>
            <a:pPr lvl="2"/>
            <a:r>
              <a:rPr kumimoji="1" lang="en-US" altLang="zh-CN" dirty="0" smtClean="0"/>
              <a:t>time(compare to binary)(</a:t>
            </a:r>
            <a:r>
              <a:rPr kumimoji="1" lang="zh-CN" altLang="en-US" dirty="0" smtClean="0"/>
              <a:t>比较真实数据</a:t>
            </a:r>
            <a:r>
              <a:rPr kumimoji="1" lang="en-US" altLang="zh-CN" dirty="0" smtClean="0"/>
              <a:t>)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1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419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CONs of XML</a:t>
            </a:r>
          </a:p>
          <a:p>
            <a:pPr lvl="1"/>
            <a:r>
              <a:rPr kumimoji="1" lang="en-US" altLang="zh-CN" dirty="0" smtClean="0"/>
              <a:t>So-called easy to read?</a:t>
            </a:r>
          </a:p>
          <a:p>
            <a:pPr lvl="2"/>
            <a:r>
              <a:rPr kumimoji="1" lang="en-US" altLang="zh-CN" dirty="0" smtClean="0"/>
              <a:t>Read by human? How about this long</a:t>
            </a:r>
          </a:p>
          <a:p>
            <a:pPr lvl="2"/>
            <a:r>
              <a:rPr kumimoji="1" lang="en-US" altLang="zh-CN" dirty="0" smtClean="0"/>
              <a:t>Debug by human? How about using tool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6556" y="2613896"/>
            <a:ext cx="57573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We don</a:t>
            </a:r>
            <a:r>
              <a:rPr kumimoji="1" lang="fr-FR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’</a:t>
            </a:r>
            <a:r>
              <a:rPr kumimoji="1" lang="en-US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 need this nowadays!!</a:t>
            </a:r>
            <a:endParaRPr kumimoji="1" lang="zh-CN" alt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55444506"/>
              </p:ext>
            </p:extLst>
          </p:nvPr>
        </p:nvGraphicFramePr>
        <p:xfrm>
          <a:off x="2357763" y="3802969"/>
          <a:ext cx="4443792" cy="26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1334" y="3305104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So, what are we going to do with XML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936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 better use in:</a:t>
            </a:r>
          </a:p>
          <a:p>
            <a:r>
              <a:rPr kumimoji="1" lang="en-US" altLang="zh-CN" dirty="0" smtClean="0"/>
              <a:t>Structured data store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Tree </a:t>
            </a:r>
            <a:r>
              <a:rPr lang="en-US" altLang="zh-CN" dirty="0"/>
              <a:t>model of XML </a:t>
            </a:r>
            <a:r>
              <a:rPr lang="en-US" altLang="zh-CN" dirty="0" smtClean="0"/>
              <a:t>data(UI of 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Exchange of Data</a:t>
            </a:r>
          </a:p>
          <a:p>
            <a:pPr lvl="1"/>
            <a:r>
              <a:rPr kumimoji="1" lang="en-US" altLang="zh-CN" dirty="0" smtClean="0"/>
              <a:t>Format base on XML:RSS, </a:t>
            </a:r>
            <a:r>
              <a:rPr kumimoji="1" lang="en-US" altLang="zh-CN" dirty="0" err="1" smtClean="0"/>
              <a:t>eBXML,SVG,SMIL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7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of XML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Structured data store</a:t>
            </a:r>
          </a:p>
          <a:p>
            <a:pPr lvl="1"/>
            <a:r>
              <a:rPr lang="en-US" altLang="zh-CN" dirty="0" smtClean="0"/>
              <a:t>Tree model of XML data(UI of 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350"/>
            <a:ext cx="6933226" cy="35842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99" y="2859350"/>
            <a:ext cx="2514600" cy="1898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77" y="4757579"/>
            <a:ext cx="2492022" cy="18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0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Exchange of Data</a:t>
            </a:r>
          </a:p>
          <a:p>
            <a:pPr lvl="1"/>
            <a:r>
              <a:rPr kumimoji="1" lang="en-US" altLang="zh-CN" dirty="0" smtClean="0"/>
              <a:t>Format base on XML:RSS, </a:t>
            </a:r>
            <a:r>
              <a:rPr kumimoji="1" lang="en-US" altLang="zh-CN" dirty="0" err="1" smtClean="0"/>
              <a:t>eBXML,SVG,SMIL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330222"/>
            <a:ext cx="1546578" cy="1546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44" y="3330222"/>
            <a:ext cx="1879600" cy="187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255" y="3718983"/>
            <a:ext cx="2324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88444"/>
            <a:ext cx="8229600" cy="4037719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Really Simple Syndication</a:t>
            </a:r>
          </a:p>
          <a:p>
            <a:pPr lvl="1"/>
            <a:r>
              <a:rPr lang="en-US" altLang="zh-CN" dirty="0" smtClean="0">
                <a:latin typeface="Arial" charset="0"/>
                <a:ea typeface="宋体" charset="0"/>
              </a:rPr>
              <a:t>Also called News feed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1" y="815534"/>
            <a:ext cx="1204207" cy="1204207"/>
          </a:xfrm>
          <a:prstGeom prst="rect">
            <a:avLst/>
          </a:prstGeom>
        </p:spPr>
      </p:pic>
      <p:sp>
        <p:nvSpPr>
          <p:cNvPr id="5" name="Line 12"/>
          <p:cNvSpPr>
            <a:spLocks noChangeShapeType="1"/>
          </p:cNvSpPr>
          <p:nvPr/>
        </p:nvSpPr>
        <p:spPr bwMode="blackWhite">
          <a:xfrm>
            <a:off x="6918325" y="2622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blackWhite">
          <a:xfrm flipH="1">
            <a:off x="5534025" y="2622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blackWhite">
          <a:xfrm>
            <a:off x="5521325" y="3511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blackWhite">
          <a:xfrm flipH="1">
            <a:off x="6943725" y="3511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blackWhite">
          <a:xfrm>
            <a:off x="8324850" y="3478213"/>
            <a:ext cx="0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blackWhite">
          <a:xfrm>
            <a:off x="5486400" y="3478213"/>
            <a:ext cx="0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blackWhite">
          <a:xfrm rot="16200000" flipH="1" flipV="1">
            <a:off x="5781675" y="2344738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blackWhite">
          <a:xfrm rot="5400000" flipV="1">
            <a:off x="7172325" y="2344738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blackWhite">
          <a:xfrm rot="5400000" flipH="1">
            <a:off x="5781675" y="4868863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blackWhite">
          <a:xfrm rot="16200000">
            <a:off x="7172325" y="4868863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blackWhite">
          <a:xfrm rot="16200000">
            <a:off x="6086475" y="2906713"/>
            <a:ext cx="1647825" cy="275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blackWhite">
          <a:xfrm rot="5400000" flipH="1">
            <a:off x="6072188" y="2873375"/>
            <a:ext cx="1657350" cy="282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blackWhite">
          <a:xfrm>
            <a:off x="6915150" y="3040063"/>
            <a:ext cx="0" cy="272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blackWhite">
          <a:xfrm>
            <a:off x="4895850" y="2855913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Media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blackWhite">
          <a:xfrm>
            <a:off x="7705725" y="2855913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kumimoji="0" lang="en-US" altLang="zh-CN" sz="1600" dirty="0" smtClean="0">
                <a:latin typeface="Arial" pitchFamily="34" charset="0"/>
                <a:ea typeface="宋体" pitchFamily="2" charset="-122"/>
                <a:cs typeface="+mn-cs"/>
              </a:rPr>
              <a:t>Products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blackWhite">
          <a:xfrm>
            <a:off x="7705725" y="449738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Novel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blackWhite">
          <a:xfrm>
            <a:off x="4910138" y="449738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Music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blackWhite">
          <a:xfrm>
            <a:off x="6300788" y="3654425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</a:rPr>
              <a:t>ME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blackWhite">
          <a:xfrm>
            <a:off x="6300788" y="536733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kumimoji="0" lang="en-US" altLang="zh-CN" sz="1600" dirty="0" smtClean="0">
                <a:latin typeface="Arial" pitchFamily="34" charset="0"/>
                <a:ea typeface="宋体" pitchFamily="2" charset="-122"/>
                <a:cs typeface="+mn-cs"/>
              </a:rPr>
              <a:t>ADs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blackWhite">
          <a:xfrm>
            <a:off x="6300788" y="1987550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NEW</a:t>
            </a: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s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blackWhite">
          <a:xfrm rot="16200000">
            <a:off x="6924675" y="4335463"/>
            <a:ext cx="0" cy="156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026"/>
            <a:ext cx="83058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31" y="368830"/>
            <a:ext cx="5369198" cy="57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8" y="1600200"/>
            <a:ext cx="6145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225</Words>
  <Application>Microsoft Macintosh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Application of XML</vt:lpstr>
      <vt:lpstr>PowerPoint 演示文稿</vt:lpstr>
      <vt:lpstr>PowerPoint 演示文稿</vt:lpstr>
      <vt:lpstr>PowerPoint 演示文稿</vt:lpstr>
      <vt:lpstr>PowerPoint 演示文稿</vt:lpstr>
      <vt:lpstr>Application of XML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XML</dc:title>
  <dc:creator>apple</dc:creator>
  <cp:lastModifiedBy>apple</cp:lastModifiedBy>
  <cp:revision>33</cp:revision>
  <dcterms:created xsi:type="dcterms:W3CDTF">2012-11-08T10:33:37Z</dcterms:created>
  <dcterms:modified xsi:type="dcterms:W3CDTF">2012-11-09T03:18:33Z</dcterms:modified>
</cp:coreProperties>
</file>