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9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60" r:id="rId13"/>
    <p:sldId id="279" r:id="rId14"/>
    <p:sldId id="280" r:id="rId15"/>
    <p:sldId id="261" r:id="rId16"/>
    <p:sldId id="268" r:id="rId17"/>
    <p:sldId id="266" r:id="rId18"/>
    <p:sldId id="26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XPath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is a syntax for defining parts of an XML </a:t>
            </a:r>
            <a:r>
              <a:rPr lang="en-US" altLang="zh-CN" dirty="0" smtClean="0"/>
              <a:t>document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err="1"/>
              <a:t>XPath</a:t>
            </a:r>
            <a:r>
              <a:rPr lang="en-US" altLang="zh-CN" dirty="0"/>
              <a:t> uses path expressions to navigate in XML </a:t>
            </a:r>
            <a:r>
              <a:rPr lang="en-US" altLang="zh-CN" dirty="0" smtClean="0"/>
              <a:t>documents.</a:t>
            </a:r>
          </a:p>
          <a:p>
            <a:pPr lvl="1"/>
            <a:r>
              <a:rPr lang="en-US" altLang="zh-CN" dirty="0" smtClean="0"/>
              <a:t>similar to the </a:t>
            </a:r>
            <a:r>
              <a:rPr lang="en-US" altLang="zh-CN" dirty="0"/>
              <a:t>expressions you see </a:t>
            </a:r>
            <a:r>
              <a:rPr lang="en-US" altLang="zh-CN" dirty="0" smtClean="0"/>
              <a:t>on a </a:t>
            </a:r>
            <a:r>
              <a:rPr lang="en-US" altLang="zh-CN" dirty="0"/>
              <a:t>traditional computer file system.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8" y="4869160"/>
            <a:ext cx="774867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54" name="椭圆 53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56" name="直接连接符 55"/>
            <p:cNvCxnSpPr>
              <a:stCxn id="54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71" name="直接连接符 70"/>
            <p:cNvCxnSpPr>
              <a:stCxn id="68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Expressions</a:t>
            </a:r>
            <a:endParaRPr lang="zh-CN" altLang="en-US" dirty="0"/>
          </a:p>
        </p:txBody>
      </p:sp>
      <p:cxnSp>
        <p:nvCxnSpPr>
          <p:cNvPr id="174" name="直接连接符 173"/>
          <p:cNvCxnSpPr/>
          <p:nvPr/>
        </p:nvCxnSpPr>
        <p:spPr>
          <a:xfrm>
            <a:off x="1259632" y="4179437"/>
            <a:ext cx="0" cy="30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727799" y="4163594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256753" y="4192059"/>
            <a:ext cx="34681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70493" y="4491593"/>
            <a:ext cx="1172038" cy="3612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../item[2]/*</a:t>
            </a:r>
            <a:endParaRPr lang="en-US" altLang="zh-CN" dirty="0" smtClean="0">
              <a:sym typeface="Wingdings" pitchFamily="2" charset="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4735583" y="4840571"/>
            <a:ext cx="0" cy="1627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735583" y="5443266"/>
            <a:ext cx="390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735583" y="5925423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735583" y="6467849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84168" y="2994763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Try it!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24486" y="5258228"/>
            <a:ext cx="1398454" cy="3616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124487" y="5778811"/>
            <a:ext cx="1398454" cy="32319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description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24486" y="6253073"/>
            <a:ext cx="1398454" cy="3427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" name="内容占位符 3"/>
          <p:cNvSpPr txBox="1">
            <a:spLocks/>
          </p:cNvSpPr>
          <p:nvPr/>
        </p:nvSpPr>
        <p:spPr>
          <a:xfrm>
            <a:off x="460808" y="2017755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Wingdings" pitchFamily="2" charset="2"/>
              </a:rPr>
              <a:t>Find all the elements that have attributes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8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54" name="椭圆 53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56" name="直接连接符 55"/>
            <p:cNvCxnSpPr>
              <a:stCxn id="54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71" name="直接连接符 70"/>
            <p:cNvCxnSpPr>
              <a:stCxn id="68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Expressions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../item[2]/*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2994763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Try it!</a:t>
            </a:r>
            <a:endParaRPr lang="zh-CN" altLang="en-US" dirty="0"/>
          </a:p>
        </p:txBody>
      </p:sp>
      <p:sp>
        <p:nvSpPr>
          <p:cNvPr id="104" name="内容占位符 3"/>
          <p:cNvSpPr txBox="1">
            <a:spLocks/>
          </p:cNvSpPr>
          <p:nvPr/>
        </p:nvSpPr>
        <p:spPr>
          <a:xfrm>
            <a:off x="460808" y="2017755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Wingdings" pitchFamily="2" charset="2"/>
              </a:rPr>
              <a:t>//*[@*]</a:t>
            </a:r>
            <a:endParaRPr lang="en-US" altLang="zh-CN" dirty="0"/>
          </a:p>
        </p:txBody>
      </p:sp>
      <p:sp>
        <p:nvSpPr>
          <p:cNvPr id="97" name="椭圆 96"/>
          <p:cNvSpPr/>
          <p:nvPr/>
        </p:nvSpPr>
        <p:spPr>
          <a:xfrm>
            <a:off x="2685275" y="2780928"/>
            <a:ext cx="1269708" cy="40753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311586" y="3213538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3311586" y="3877929"/>
            <a:ext cx="0" cy="2869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1245350" y="4159884"/>
            <a:ext cx="2088000" cy="50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259632" y="4179437"/>
            <a:ext cx="0" cy="30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311586" y="4182090"/>
            <a:ext cx="14162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362563" y="4148567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/>
          <p:cNvCxnSpPr/>
          <p:nvPr/>
        </p:nvCxnSpPr>
        <p:spPr>
          <a:xfrm>
            <a:off x="4724920" y="4191511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774488" y="4170012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  <p:bldP spid="113" grpId="0" animBg="1"/>
      <p:bldP spid="1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en-US" altLang="zh-CN" dirty="0" smtClean="0"/>
              <a:t>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axis defines a node-set relative to the current node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13 axes</a:t>
            </a:r>
          </a:p>
          <a:p>
            <a:pPr lvl="1"/>
            <a:r>
              <a:rPr lang="en-US" altLang="zh-CN" b="1" dirty="0" smtClean="0"/>
              <a:t>child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descedent</a:t>
            </a:r>
            <a:r>
              <a:rPr lang="en-US" altLang="zh-CN" dirty="0" smtClean="0"/>
              <a:t>: </a:t>
            </a:r>
            <a:r>
              <a:rPr lang="en-US" altLang="zh-CN" dirty="0"/>
              <a:t> </a:t>
            </a:r>
            <a:r>
              <a:rPr lang="en-US" altLang="zh-CN" dirty="0" smtClean="0"/>
              <a:t>children, grandchildren, …</a:t>
            </a:r>
          </a:p>
          <a:p>
            <a:pPr lvl="1"/>
            <a:r>
              <a:rPr lang="en-US" altLang="zh-CN" b="1" dirty="0" smtClean="0"/>
              <a:t>parent</a:t>
            </a:r>
          </a:p>
          <a:p>
            <a:pPr lvl="1"/>
            <a:r>
              <a:rPr lang="en-US" altLang="zh-CN" b="1" dirty="0" smtClean="0"/>
              <a:t>ancestor</a:t>
            </a:r>
            <a:r>
              <a:rPr lang="en-US" altLang="zh-CN" dirty="0" smtClean="0"/>
              <a:t>: parent, grandparent, …</a:t>
            </a:r>
          </a:p>
          <a:p>
            <a:pPr lvl="1"/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en-US" altLang="zh-CN" dirty="0" smtClean="0"/>
              <a:t>Axes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43" name="椭圆 42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44" name="直接连接符 43"/>
            <p:cNvCxnSpPr>
              <a:stCxn id="43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59" name="直接连接符 58"/>
            <p:cNvCxnSpPr>
              <a:stCxn id="56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63" name="椭圆 62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73" name="直接连接符 72"/>
            <p:cNvCxnSpPr>
              <a:stCxn id="70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1259632" y="4179437"/>
            <a:ext cx="0" cy="30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4727799" y="4163594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256753" y="4192059"/>
            <a:ext cx="34681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70493" y="4491593"/>
            <a:ext cx="1172038" cy="3612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5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../item[2]/*</a:t>
            </a:r>
            <a:endParaRPr lang="en-US" altLang="zh-CN" dirty="0" smtClean="0">
              <a:sym typeface="Wingdings" pitchFamily="2" charset="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4735583" y="4840571"/>
            <a:ext cx="0" cy="1627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4735583" y="5443266"/>
            <a:ext cx="390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735583" y="5925423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735583" y="6467849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124486" y="5258228"/>
            <a:ext cx="1398454" cy="3616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124487" y="5778811"/>
            <a:ext cx="1398454" cy="32319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description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24486" y="6253073"/>
            <a:ext cx="1398454" cy="3427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4" name="内容占位符 3"/>
          <p:cNvSpPr txBox="1">
            <a:spLocks/>
          </p:cNvSpPr>
          <p:nvPr/>
        </p:nvSpPr>
        <p:spPr>
          <a:xfrm>
            <a:off x="460808" y="2017755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Wingdings" pitchFamily="2" charset="2"/>
              </a:rPr>
              <a:t>parent::node()/child::item[2]/descendent::*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45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en-US" altLang="zh-CN" dirty="0" smtClean="0"/>
              <a:t>Axes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43" name="椭圆 42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44" name="直接连接符 43"/>
            <p:cNvCxnSpPr>
              <a:stCxn id="43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59" name="直接连接符 58"/>
            <p:cNvCxnSpPr>
              <a:stCxn id="56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63" name="椭圆 62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73" name="直接连接符 72"/>
            <p:cNvCxnSpPr>
              <a:stCxn id="70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85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Why axes?</a:t>
            </a:r>
            <a:endParaRPr lang="en-US" altLang="zh-CN" dirty="0" smtClean="0">
              <a:sym typeface="Wingdings" pitchFamily="2" charset="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4735583" y="4840571"/>
            <a:ext cx="0" cy="1627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4735583" y="5443266"/>
            <a:ext cx="390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735583" y="5925423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735583" y="6467849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124486" y="5258228"/>
            <a:ext cx="1398454" cy="3616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124487" y="5778811"/>
            <a:ext cx="1398454" cy="32319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description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24486" y="6253073"/>
            <a:ext cx="1398454" cy="3427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4" name="内容占位符 3"/>
          <p:cNvSpPr txBox="1">
            <a:spLocks/>
          </p:cNvSpPr>
          <p:nvPr/>
        </p:nvSpPr>
        <p:spPr>
          <a:xfrm>
            <a:off x="460808" y="2017755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/descendent::*</a:t>
            </a:r>
            <a:endParaRPr lang="en-US" altLang="zh-CN" dirty="0"/>
          </a:p>
        </p:txBody>
      </p:sp>
      <p:sp>
        <p:nvSpPr>
          <p:cNvPr id="90" name="矩形 89"/>
          <p:cNvSpPr/>
          <p:nvPr/>
        </p:nvSpPr>
        <p:spPr>
          <a:xfrm>
            <a:off x="4139952" y="4491593"/>
            <a:ext cx="1172038" cy="3612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722687" y="3530036"/>
            <a:ext cx="1172038" cy="3612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channel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3308707" y="3890076"/>
            <a:ext cx="0" cy="2869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08707" y="4177070"/>
            <a:ext cx="14162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724920" y="4158574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84168" y="2994763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Expression?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9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Operators &amp;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Operators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+, -, *, div, mod, &gt;, &lt;, and, or, |, 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used in predicates as part of condition judgments</a:t>
            </a:r>
            <a:endParaRPr lang="en-US" altLang="zh-CN" dirty="0" smtClean="0"/>
          </a:p>
          <a:p>
            <a:r>
              <a:rPr lang="en-US" altLang="zh-CN" dirty="0" smtClean="0"/>
              <a:t>Functions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position()</a:t>
            </a:r>
          </a:p>
          <a:p>
            <a:pPr lvl="1"/>
            <a:r>
              <a:rPr lang="en-US" altLang="zh-CN" dirty="0" smtClean="0"/>
              <a:t>count()</a:t>
            </a:r>
          </a:p>
          <a:p>
            <a:pPr lvl="1"/>
            <a:r>
              <a:rPr lang="en-US" altLang="zh-CN" dirty="0" smtClean="0"/>
              <a:t>last()</a:t>
            </a:r>
          </a:p>
          <a:p>
            <a:pPr lvl="1"/>
            <a:r>
              <a:rPr lang="en-US" altLang="zh-CN" dirty="0" smtClean="0"/>
              <a:t>contains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03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(There is a demonstration here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1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language for querying XML data</a:t>
            </a:r>
          </a:p>
          <a:p>
            <a:r>
              <a:rPr lang="en-US" altLang="zh-CN" dirty="0" smtClean="0"/>
              <a:t>XQuery for </a:t>
            </a:r>
            <a:r>
              <a:rPr lang="en-US" altLang="zh-CN" dirty="0"/>
              <a:t>XML is like SQL for </a:t>
            </a:r>
            <a:r>
              <a:rPr lang="en-US" altLang="zh-CN" dirty="0" smtClean="0"/>
              <a:t>databases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uilt </a:t>
            </a:r>
            <a:r>
              <a:rPr lang="en-US" altLang="zh-CN" dirty="0"/>
              <a:t>on </a:t>
            </a:r>
            <a:r>
              <a:rPr lang="en-US" altLang="zh-CN" dirty="0" err="1"/>
              <a:t>XPath</a:t>
            </a:r>
            <a:r>
              <a:rPr lang="en-US" altLang="zh-CN" dirty="0"/>
              <a:t> expressions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Xquery:FLOWR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$x in doc</a:t>
            </a:r>
            <a:r>
              <a:rPr lang="en-US" altLang="zh-CN" dirty="0" smtClean="0"/>
              <a:t>(“rss.xml")/channel/item</a:t>
            </a:r>
            <a:br>
              <a:rPr lang="en-US" altLang="zh-CN" dirty="0" smtClean="0"/>
            </a:br>
            <a:r>
              <a:rPr lang="en-US" altLang="zh-CN" dirty="0" smtClean="0"/>
              <a:t>where </a:t>
            </a:r>
            <a:r>
              <a:rPr lang="en-US" altLang="zh-CN" dirty="0"/>
              <a:t>$x</a:t>
            </a:r>
            <a:r>
              <a:rPr lang="en-US" altLang="zh-CN" dirty="0" smtClean="0"/>
              <a:t>/@type == “question”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order by $</a:t>
            </a:r>
            <a:r>
              <a:rPr lang="en-US" altLang="zh-CN" dirty="0" smtClean="0"/>
              <a:t>x/title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return $</a:t>
            </a:r>
            <a:r>
              <a:rPr lang="en-US" altLang="zh-CN" dirty="0" smtClean="0"/>
              <a:t>x/item</a:t>
            </a:r>
          </a:p>
          <a:p>
            <a:endParaRPr lang="en-US" altLang="zh-CN" dirty="0"/>
          </a:p>
          <a:p>
            <a:r>
              <a:rPr lang="en-US" altLang="zh-CN" dirty="0" smtClean="0"/>
              <a:t>Result: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37333"/>
            <a:ext cx="6068570" cy="11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Nodes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04864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&lt;?</a:t>
            </a:r>
            <a:r>
              <a:rPr lang="en-US" altLang="zh-CN" b="1" kern="100" dirty="0" smtClean="0">
                <a:solidFill>
                  <a:srgbClr val="000080"/>
                </a:solidFill>
                <a:latin typeface="Consolas"/>
                <a:cs typeface="Times New Roman"/>
              </a:rPr>
              <a:t>xml</a:t>
            </a:r>
            <a:r>
              <a:rPr lang="en-US" altLang="zh-CN" kern="10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latin typeface="Consolas"/>
                <a:cs typeface="Times New Roman"/>
              </a:rPr>
              <a:t>version</a:t>
            </a:r>
            <a:r>
              <a:rPr lang="en-US" altLang="zh-CN" kern="100" dirty="0">
                <a:solidFill>
                  <a:srgbClr val="FF0000"/>
                </a:solidFill>
                <a:latin typeface="Consolas"/>
                <a:cs typeface="Times New Roman"/>
              </a:rPr>
              <a:t>=</a:t>
            </a:r>
            <a:r>
              <a:rPr lang="en-US" altLang="zh-CN" kern="100" dirty="0">
                <a:solidFill>
                  <a:srgbClr val="0000FF"/>
                </a:solidFill>
                <a:latin typeface="Consolas"/>
                <a:cs typeface="Times New Roman"/>
              </a:rPr>
              <a:t>"1.0</a:t>
            </a:r>
            <a:r>
              <a:rPr lang="en-US" altLang="zh-CN" kern="100" dirty="0" smtClean="0">
                <a:solidFill>
                  <a:srgbClr val="0000FF"/>
                </a:solidFill>
                <a:latin typeface="Consolas"/>
                <a:cs typeface="Times New Roman"/>
              </a:rPr>
              <a:t>" </a:t>
            </a:r>
            <a:r>
              <a:rPr lang="en-US" altLang="zh-CN" kern="100" dirty="0">
                <a:solidFill>
                  <a:srgbClr val="FF0000"/>
                </a:solidFill>
                <a:latin typeface="Consolas"/>
                <a:cs typeface="Times New Roman"/>
              </a:rPr>
              <a:t>encoding</a:t>
            </a:r>
            <a:r>
              <a:rPr lang="en-US" altLang="zh-CN" kern="100" dirty="0" smtClean="0">
                <a:solidFill>
                  <a:srgbClr val="FF0000"/>
                </a:solidFill>
                <a:latin typeface="Consolas"/>
                <a:cs typeface="Times New Roman"/>
              </a:rPr>
              <a:t>=</a:t>
            </a:r>
            <a:r>
              <a:rPr lang="en-US" altLang="zh-CN" kern="100" dirty="0" smtClean="0">
                <a:solidFill>
                  <a:srgbClr val="0000FF"/>
                </a:solidFill>
                <a:latin typeface="Consolas"/>
                <a:cs typeface="Times New Roman"/>
              </a:rPr>
              <a:t>“UTF-8"</a:t>
            </a:r>
            <a:r>
              <a:rPr lang="en-US" altLang="zh-CN" kern="100" dirty="0">
                <a:solidFill>
                  <a:srgbClr val="0000FF"/>
                </a:solidFill>
                <a:latin typeface="Consolas"/>
                <a:cs typeface="Times New Roman"/>
              </a:rPr>
              <a:t>?</a:t>
            </a:r>
            <a:r>
              <a:rPr lang="en-US" altLang="zh-CN" b="1" kern="100" dirty="0" smtClean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&lt;channel&gt;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 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&lt;item type=”question”&gt;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Answered: How about </a:t>
            </a:r>
            <a:r>
              <a:rPr lang="en-US" altLang="zh-CN" kern="100" dirty="0" err="1">
                <a:solidFill>
                  <a:srgbClr val="000000"/>
                </a:solidFill>
                <a:latin typeface="Consolas"/>
                <a:cs typeface="Times New Roman"/>
              </a:rPr>
              <a:t>qianxiaodang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 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This is the answer of 2nd question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Wed, 07 Nov 2012 02:52:06 +0000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&lt;/item&gt;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&lt;item type=”question”&gt;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Answered: what is </a:t>
            </a:r>
            <a:r>
              <a:rPr lang="en-US" altLang="zh-CN" kern="100" dirty="0" err="1">
                <a:solidFill>
                  <a:srgbClr val="000000"/>
                </a:solidFill>
                <a:latin typeface="Consolas"/>
                <a:cs typeface="Times New Roman"/>
              </a:rPr>
              <a:t>pantao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??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 &lt;/title&gt;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very good one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Wed, 07 Nov 2012 02:44:55 +0000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&lt;/item&gt;</a:t>
            </a:r>
            <a:endParaRPr lang="zh-CN" altLang="zh-CN" kern="100" dirty="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&lt;/channel&gt;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&lt;/xml&gt;</a:t>
            </a:r>
            <a:endParaRPr lang="zh-CN" altLang="zh-CN" kern="100" dirty="0"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65620"/>
            <a:ext cx="371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b="1" dirty="0" smtClean="0"/>
              <a:t>Tree structure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690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Nodes</a:t>
            </a:r>
            <a:endParaRPr lang="zh-CN" altLang="en-US" dirty="0"/>
          </a:p>
        </p:txBody>
      </p:sp>
      <p:grpSp>
        <p:nvGrpSpPr>
          <p:cNvPr id="99" name="组合 98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3" name="椭圆 2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8" name="直接连接符 7"/>
            <p:cNvCxnSpPr>
              <a:stCxn id="3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60" name="直接连接符 59"/>
            <p:cNvCxnSpPr>
              <a:stCxn id="48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65" name="椭圆 64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91" name="直接连接符 90"/>
            <p:cNvCxnSpPr>
              <a:stCxn id="88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95536" y="1465620"/>
            <a:ext cx="371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b="1" dirty="0" smtClean="0"/>
              <a:t>Tree structure</a:t>
            </a:r>
            <a:endParaRPr lang="zh-CN" altLang="en-US" sz="2800" b="1" dirty="0"/>
          </a:p>
        </p:txBody>
      </p:sp>
      <p:sp>
        <p:nvSpPr>
          <p:cNvPr id="105" name="矩形 104"/>
          <p:cNvSpPr/>
          <p:nvPr/>
        </p:nvSpPr>
        <p:spPr>
          <a:xfrm>
            <a:off x="2729942" y="3530091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77747" y="4480050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4132009" y="4505867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637965" y="5228758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649090" y="5746581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663604" y="6223427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096954" y="5263392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112595" y="5753085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096954" y="6221972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3349702" y="5215315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3341104" y="5700649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3341104" y="6241428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6800093" y="5205640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6800092" y="5695678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6800091" y="6253175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2676887" y="2785649"/>
            <a:ext cx="1270836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1362563" y="4148567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4774488" y="4170012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51121" y="2636912"/>
            <a:ext cx="254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        document</a:t>
            </a:r>
            <a:endParaRPr lang="zh-CN" altLang="en-US" sz="2400" u="sng" dirty="0"/>
          </a:p>
        </p:txBody>
      </p:sp>
      <p:sp>
        <p:nvSpPr>
          <p:cNvPr id="98" name="TextBox 97"/>
          <p:cNvSpPr txBox="1"/>
          <p:nvPr/>
        </p:nvSpPr>
        <p:spPr>
          <a:xfrm>
            <a:off x="3844513" y="3357873"/>
            <a:ext cx="238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        element       </a:t>
            </a:r>
            <a:endParaRPr lang="zh-CN" altLang="en-US" sz="2400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6332172" y="3971337"/>
            <a:ext cx="222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        attribute</a:t>
            </a:r>
            <a:endParaRPr lang="zh-CN" altLang="en-US" sz="2400" u="sng" dirty="0"/>
          </a:p>
        </p:txBody>
      </p:sp>
      <p:sp>
        <p:nvSpPr>
          <p:cNvPr id="118" name="TextBox 117"/>
          <p:cNvSpPr txBox="1"/>
          <p:nvPr/>
        </p:nvSpPr>
        <p:spPr>
          <a:xfrm>
            <a:off x="7609164" y="5055567"/>
            <a:ext cx="151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        text</a:t>
            </a:r>
            <a:endParaRPr lang="zh-CN" altLang="en-US" sz="24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2299732" y="2031231"/>
            <a:ext cx="659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      namespace    processing-instruction    comment</a:t>
            </a:r>
            <a:endParaRPr lang="zh-CN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3704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9" grpId="0" animBg="1"/>
      <p:bldP spid="129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54" name="椭圆 53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56" name="直接连接符 55"/>
            <p:cNvCxnSpPr>
              <a:stCxn id="54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71" name="直接连接符 70"/>
            <p:cNvCxnSpPr>
              <a:stCxn id="68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Expressions</a:t>
            </a:r>
            <a:endParaRPr lang="zh-CN" altLang="en-US" dirty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457200" y="1340769"/>
            <a:ext cx="2892502" cy="1224136"/>
          </a:xfrm>
        </p:spPr>
        <p:txBody>
          <a:bodyPr/>
          <a:lstStyle/>
          <a:p>
            <a:r>
              <a:rPr lang="en-US" altLang="zh-CN" dirty="0" smtClean="0"/>
              <a:t>Absolute path:</a:t>
            </a:r>
          </a:p>
          <a:p>
            <a:r>
              <a:rPr lang="en-US" altLang="zh-CN" dirty="0" smtClean="0"/>
              <a:t>Relative path: 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2685275" y="2780928"/>
            <a:ext cx="1269708" cy="40753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650984" y="5258814"/>
            <a:ext cx="1398454" cy="3616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连接符 170"/>
          <p:cNvCxnSpPr/>
          <p:nvPr/>
        </p:nvCxnSpPr>
        <p:spPr>
          <a:xfrm>
            <a:off x="3311586" y="3213538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311586" y="3877929"/>
            <a:ext cx="0" cy="2869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1245350" y="4159884"/>
            <a:ext cx="2088000" cy="50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1259632" y="4179437"/>
            <a:ext cx="0" cy="30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1264959" y="4842402"/>
            <a:ext cx="0" cy="581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1264959" y="5445097"/>
            <a:ext cx="390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78172" y="4494606"/>
            <a:ext cx="1172038" cy="3612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1346571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/channel/item[1]/title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1578" y="1944736"/>
            <a:ext cx="379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/title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54" name="椭圆 53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56" name="直接连接符 55"/>
            <p:cNvCxnSpPr>
              <a:stCxn id="54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71" name="直接连接符 70"/>
            <p:cNvCxnSpPr>
              <a:stCxn id="68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Expressions</a:t>
            </a:r>
            <a:endParaRPr lang="zh-CN" altLang="en-US" dirty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457200" y="1340769"/>
            <a:ext cx="2892502" cy="7200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/ 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en-US" altLang="zh-CN" dirty="0" smtClean="0"/>
              <a:t>  *  @  .. [ ]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2685275" y="2780928"/>
            <a:ext cx="1269708" cy="40753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连接符 170"/>
          <p:cNvCxnSpPr/>
          <p:nvPr/>
        </p:nvCxnSpPr>
        <p:spPr>
          <a:xfrm>
            <a:off x="3311586" y="3213538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311586" y="3877929"/>
            <a:ext cx="0" cy="2869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1245350" y="4159884"/>
            <a:ext cx="2088000" cy="50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1259632" y="4179437"/>
            <a:ext cx="0" cy="30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45350" y="2060848"/>
            <a:ext cx="4982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//item</a:t>
            </a:r>
            <a:endParaRPr lang="zh-CN" altLang="en-US" sz="3200" dirty="0"/>
          </a:p>
        </p:txBody>
      </p:sp>
      <p:cxnSp>
        <p:nvCxnSpPr>
          <p:cNvPr id="93" name="直接连接符 92"/>
          <p:cNvCxnSpPr/>
          <p:nvPr/>
        </p:nvCxnSpPr>
        <p:spPr>
          <a:xfrm>
            <a:off x="3311586" y="4182090"/>
            <a:ext cx="14162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727799" y="4163594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9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54" name="椭圆 53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56" name="直接连接符 55"/>
            <p:cNvCxnSpPr>
              <a:stCxn id="54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71" name="直接连接符 70"/>
            <p:cNvCxnSpPr>
              <a:stCxn id="68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Expressions</a:t>
            </a:r>
            <a:endParaRPr lang="zh-CN" altLang="en-US" dirty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457200" y="1340769"/>
            <a:ext cx="2892502" cy="7200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/  // 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 @  .. [ ]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2685275" y="2780928"/>
            <a:ext cx="1269708" cy="40753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650984" y="5258814"/>
            <a:ext cx="1398454" cy="3616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连接符 170"/>
          <p:cNvCxnSpPr/>
          <p:nvPr/>
        </p:nvCxnSpPr>
        <p:spPr>
          <a:xfrm>
            <a:off x="3311586" y="3213538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311586" y="3877929"/>
            <a:ext cx="0" cy="2869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1245350" y="4159884"/>
            <a:ext cx="2088000" cy="50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1259632" y="4179437"/>
            <a:ext cx="0" cy="30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1264959" y="4842402"/>
            <a:ext cx="0" cy="16347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1264959" y="5445097"/>
            <a:ext cx="390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45350" y="2060848"/>
            <a:ext cx="4982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//item/*</a:t>
            </a:r>
            <a:endParaRPr lang="zh-CN" altLang="en-US" sz="3200" dirty="0"/>
          </a:p>
        </p:txBody>
      </p:sp>
      <p:cxnSp>
        <p:nvCxnSpPr>
          <p:cNvPr id="93" name="直接连接符 92"/>
          <p:cNvCxnSpPr/>
          <p:nvPr/>
        </p:nvCxnSpPr>
        <p:spPr>
          <a:xfrm>
            <a:off x="3311586" y="4182090"/>
            <a:ext cx="14162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727799" y="4163594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723948" y="4844203"/>
            <a:ext cx="0" cy="16329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4723948" y="5446898"/>
            <a:ext cx="390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119003" y="5251554"/>
            <a:ext cx="1398454" cy="3616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65499" y="5780328"/>
            <a:ext cx="1398454" cy="32319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description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65498" y="6240076"/>
            <a:ext cx="1398454" cy="3427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124487" y="5779476"/>
            <a:ext cx="1398454" cy="32319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description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24486" y="6239224"/>
            <a:ext cx="1398454" cy="3427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1276594" y="5935618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276594" y="6478044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4735583" y="5934766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4735583" y="6477192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54" name="椭圆 53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56" name="直接连接符 55"/>
            <p:cNvCxnSpPr>
              <a:stCxn id="54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71" name="直接连接符 70"/>
            <p:cNvCxnSpPr>
              <a:stCxn id="68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Expressions</a:t>
            </a:r>
            <a:endParaRPr lang="zh-CN" altLang="en-US" dirty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457200" y="1340769"/>
            <a:ext cx="2892502" cy="7200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/  //  *  </a:t>
            </a:r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CN" dirty="0" smtClean="0"/>
              <a:t>  .. [ ]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2685275" y="2780928"/>
            <a:ext cx="1269708" cy="40753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连接符 170"/>
          <p:cNvCxnSpPr/>
          <p:nvPr/>
        </p:nvCxnSpPr>
        <p:spPr>
          <a:xfrm>
            <a:off x="3311586" y="3213538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311586" y="3877929"/>
            <a:ext cx="0" cy="2869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1245350" y="4159884"/>
            <a:ext cx="2088000" cy="50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1259632" y="4179437"/>
            <a:ext cx="0" cy="30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45350" y="2060848"/>
            <a:ext cx="4982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//@type</a:t>
            </a:r>
            <a:endParaRPr lang="zh-CN" altLang="en-US" sz="3200" dirty="0"/>
          </a:p>
        </p:txBody>
      </p:sp>
      <p:cxnSp>
        <p:nvCxnSpPr>
          <p:cNvPr id="93" name="直接连接符 92"/>
          <p:cNvCxnSpPr/>
          <p:nvPr/>
        </p:nvCxnSpPr>
        <p:spPr>
          <a:xfrm>
            <a:off x="3311586" y="4182090"/>
            <a:ext cx="14162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727799" y="4163594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362563" y="4148567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774488" y="4170012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05" grpId="0" animBg="1"/>
      <p:bldP spid="10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54" name="椭圆 53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56" name="直接连接符 55"/>
            <p:cNvCxnSpPr>
              <a:stCxn id="54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71" name="直接连接符 70"/>
            <p:cNvCxnSpPr>
              <a:stCxn id="68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Expressions</a:t>
            </a:r>
            <a:endParaRPr lang="zh-CN" altLang="en-US" dirty="0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>
          <a:xfrm>
            <a:off x="457200" y="1340769"/>
            <a:ext cx="2892502" cy="7200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/  //  *  @  </a:t>
            </a:r>
            <a:r>
              <a:rPr lang="en-US" altLang="zh-CN" dirty="0" smtClean="0">
                <a:solidFill>
                  <a:srgbClr val="FF0000"/>
                </a:solidFill>
              </a:rPr>
              <a:t>.. [ 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2685275" y="2780928"/>
            <a:ext cx="1269708" cy="40753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4" name="直接连接符 173"/>
          <p:cNvCxnSpPr/>
          <p:nvPr/>
        </p:nvCxnSpPr>
        <p:spPr>
          <a:xfrm>
            <a:off x="1259632" y="4179437"/>
            <a:ext cx="0" cy="30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45350" y="2060848"/>
            <a:ext cx="4982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../item[2]</a:t>
            </a:r>
            <a:endParaRPr lang="zh-CN" altLang="en-US" sz="3200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4727799" y="4163594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256753" y="4192059"/>
            <a:ext cx="34681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70493" y="4491593"/>
            <a:ext cx="1172038" cy="3612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135049" y="4480654"/>
            <a:ext cx="1172038" cy="3612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39752" y="2060848"/>
            <a:ext cx="632576" cy="632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54886" y="2060848"/>
            <a:ext cx="254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----predicate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298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677747" y="2790997"/>
            <a:ext cx="7001981" cy="3851257"/>
            <a:chOff x="1697255" y="2580825"/>
            <a:chExt cx="7673652" cy="3807020"/>
          </a:xfrm>
        </p:grpSpPr>
        <p:sp>
          <p:nvSpPr>
            <p:cNvPr id="54" name="椭圆 53"/>
            <p:cNvSpPr/>
            <p:nvPr/>
          </p:nvSpPr>
          <p:spPr>
            <a:xfrm>
              <a:off x="3889400" y="2580825"/>
              <a:ext cx="1391506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/</a:t>
              </a:r>
              <a:endParaRPr lang="zh-CN" altLang="en-US" b="1" dirty="0"/>
            </a:p>
          </p:txBody>
        </p:sp>
        <p:cxnSp>
          <p:nvCxnSpPr>
            <p:cNvPr id="56" name="直接连接符 55"/>
            <p:cNvCxnSpPr>
              <a:stCxn id="54" idx="4"/>
            </p:cNvCxnSpPr>
            <p:nvPr/>
          </p:nvCxnSpPr>
          <p:spPr>
            <a:xfrm>
              <a:off x="4585153" y="2983676"/>
              <a:ext cx="0" cy="35746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588542" y="3011815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3946308" y="3311429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588542" y="3668575"/>
              <a:ext cx="0" cy="28369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39752" y="3952271"/>
              <a:ext cx="3800854" cy="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339752" y="3952272"/>
              <a:ext cx="0" cy="29820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40606" y="3933988"/>
              <a:ext cx="0" cy="31396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697255" y="4274320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345591" y="4607622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45591" y="5203394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45591" y="5680013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345591" y="6216208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771800" y="5013119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2771801" y="5527722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771800" y="5996537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71" name="直接连接符 70"/>
            <p:cNvCxnSpPr>
              <a:stCxn id="68" idx="3"/>
            </p:cNvCxnSpPr>
            <p:nvPr/>
          </p:nvCxnSpPr>
          <p:spPr>
            <a:xfrm>
              <a:off x="4304402" y="5191851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304402" y="5687462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304402" y="6216208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4625519" y="4967732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25519" y="5442708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4616097" y="5984994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94152" y="4263506"/>
              <a:ext cx="1284467" cy="357147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item</a:t>
              </a:r>
              <a:endParaRPr lang="zh-CN" altLang="en-US" b="1" dirty="0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6136386" y="4606780"/>
              <a:ext cx="0" cy="160858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36386" y="5202552"/>
              <a:ext cx="428156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136386" y="5679171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36386" y="6215366"/>
              <a:ext cx="415275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562595" y="5012277"/>
              <a:ext cx="1532602" cy="357464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title</a:t>
              </a:r>
              <a:endParaRPr lang="zh-CN" altLang="en-US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62596" y="5526880"/>
              <a:ext cx="1532602" cy="319479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description</a:t>
              </a:r>
              <a:endParaRPr lang="zh-CN" altLang="en-US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562595" y="5995695"/>
              <a:ext cx="1532602" cy="338825"/>
            </a:xfrm>
            <a:prstGeom prst="rect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pubDate</a:t>
              </a:r>
              <a:endParaRPr lang="zh-CN" altLang="en-US" b="1" dirty="0"/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>
            <a:xfrm>
              <a:off x="8095197" y="5191009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095197" y="5686620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095197" y="6215366"/>
              <a:ext cx="321117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8416314" y="4966890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8416314" y="5441866"/>
              <a:ext cx="954593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8406892" y="5984152"/>
              <a:ext cx="964015" cy="402851"/>
            </a:xfrm>
            <a:prstGeom prst="ellips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text</a:t>
              </a:r>
              <a:endParaRPr lang="zh-CN" altLang="en-US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6513" y="4134839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62897" y="4124751"/>
            <a:ext cx="16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type=“question”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Expressions</a:t>
            </a:r>
            <a:endParaRPr lang="zh-CN" altLang="en-US" dirty="0"/>
          </a:p>
        </p:txBody>
      </p:sp>
      <p:cxnSp>
        <p:nvCxnSpPr>
          <p:cNvPr id="174" name="直接连接符 173"/>
          <p:cNvCxnSpPr/>
          <p:nvPr/>
        </p:nvCxnSpPr>
        <p:spPr>
          <a:xfrm>
            <a:off x="1259632" y="4179437"/>
            <a:ext cx="0" cy="30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727799" y="4163594"/>
            <a:ext cx="0" cy="3176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256753" y="4192059"/>
            <a:ext cx="34681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70493" y="4491593"/>
            <a:ext cx="1172038" cy="3612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title (1)</a:t>
            </a:r>
            <a:r>
              <a:rPr lang="en-US" altLang="zh-CN" dirty="0" smtClean="0">
                <a:sym typeface="Wingdings" pitchFamily="2" charset="2"/>
              </a:rPr>
              <a:t>title, description, </a:t>
            </a:r>
            <a:r>
              <a:rPr lang="en-US" altLang="zh-CN" dirty="0" err="1" smtClean="0">
                <a:sym typeface="Wingdings" pitchFamily="2" charset="2"/>
              </a:rPr>
              <a:t>pubDate</a:t>
            </a:r>
            <a:r>
              <a:rPr lang="en-US" altLang="zh-CN" dirty="0" smtClean="0">
                <a:sym typeface="Wingdings" pitchFamily="2" charset="2"/>
              </a:rPr>
              <a:t> (2)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4735583" y="4840571"/>
            <a:ext cx="0" cy="1627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735583" y="5443266"/>
            <a:ext cx="390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735583" y="5925423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735583" y="6467849"/>
            <a:ext cx="378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84168" y="2994763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Try it!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24486" y="5258228"/>
            <a:ext cx="1398454" cy="3616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124487" y="5778811"/>
            <a:ext cx="1398454" cy="32319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description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24486" y="6253073"/>
            <a:ext cx="1398454" cy="3427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" name="内容占位符 3"/>
          <p:cNvSpPr txBox="1">
            <a:spLocks/>
          </p:cNvSpPr>
          <p:nvPr/>
        </p:nvSpPr>
        <p:spPr>
          <a:xfrm>
            <a:off x="460808" y="2017755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Wingdings" pitchFamily="2" charset="2"/>
              </a:rPr>
              <a:t>Find all the elements that have attributes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53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592</Words>
  <Application>Microsoft Office PowerPoint</Application>
  <PresentationFormat>全屏显示(4:3)</PresentationFormat>
  <Paragraphs>310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XPath</vt:lpstr>
      <vt:lpstr>XPath Nodes</vt:lpstr>
      <vt:lpstr>XPath Nodes</vt:lpstr>
      <vt:lpstr>XPath Expressions</vt:lpstr>
      <vt:lpstr>XPath Expressions</vt:lpstr>
      <vt:lpstr>XPath Expressions</vt:lpstr>
      <vt:lpstr>XPath Expressions</vt:lpstr>
      <vt:lpstr>XPath Expressions</vt:lpstr>
      <vt:lpstr>XPath Expressions</vt:lpstr>
      <vt:lpstr>XPath Expressions</vt:lpstr>
      <vt:lpstr>XPath Expressions</vt:lpstr>
      <vt:lpstr>XPath Axes</vt:lpstr>
      <vt:lpstr>XPath Axes</vt:lpstr>
      <vt:lpstr>XPath Axes</vt:lpstr>
      <vt:lpstr>XPath Operators &amp; Functions</vt:lpstr>
      <vt:lpstr>(There is a demonstration here.)</vt:lpstr>
      <vt:lpstr>XQuery</vt:lpstr>
      <vt:lpstr>Xquery:FLOWR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sjk</dc:creator>
  <cp:lastModifiedBy>sjk</cp:lastModifiedBy>
  <cp:revision>39</cp:revision>
  <dcterms:created xsi:type="dcterms:W3CDTF">2012-11-08T13:36:25Z</dcterms:created>
  <dcterms:modified xsi:type="dcterms:W3CDTF">2012-11-10T15:30:07Z</dcterms:modified>
</cp:coreProperties>
</file>