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  <p:sldId id="264" r:id="rId7"/>
    <p:sldId id="265" r:id="rId8"/>
    <p:sldId id="260" r:id="rId9"/>
    <p:sldId id="261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is a syntax for defining parts of an XML </a:t>
            </a:r>
            <a:r>
              <a:rPr lang="en-US" altLang="zh-CN" dirty="0" smtClean="0"/>
              <a:t>document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err="1"/>
              <a:t>XPath</a:t>
            </a:r>
            <a:r>
              <a:rPr lang="en-US" altLang="zh-CN" dirty="0"/>
              <a:t> uses path expressions to navigate in XML </a:t>
            </a:r>
            <a:r>
              <a:rPr lang="en-US" altLang="zh-CN" dirty="0" smtClean="0"/>
              <a:t>documents.</a:t>
            </a:r>
          </a:p>
          <a:p>
            <a:pPr lvl="1"/>
            <a:r>
              <a:rPr lang="en-US" altLang="zh-CN" dirty="0" smtClean="0"/>
              <a:t>similar to the </a:t>
            </a:r>
            <a:r>
              <a:rPr lang="en-US" altLang="zh-CN" dirty="0"/>
              <a:t>expressions you see </a:t>
            </a:r>
            <a:r>
              <a:rPr lang="en-US" altLang="zh-CN" dirty="0" smtClean="0"/>
              <a:t>on a </a:t>
            </a:r>
            <a:r>
              <a:rPr lang="en-US" altLang="zh-CN" dirty="0"/>
              <a:t>traditional computer file system.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8" y="4869160"/>
            <a:ext cx="774867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(There is a demonstration here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1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language for querying XML data</a:t>
            </a:r>
          </a:p>
          <a:p>
            <a:r>
              <a:rPr lang="en-US" altLang="zh-CN" dirty="0" smtClean="0"/>
              <a:t>XQuery for </a:t>
            </a:r>
            <a:r>
              <a:rPr lang="en-US" altLang="zh-CN" dirty="0"/>
              <a:t>XML is like SQL for </a:t>
            </a:r>
            <a:r>
              <a:rPr lang="en-US" altLang="zh-CN" dirty="0" smtClean="0"/>
              <a:t>databases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uilt </a:t>
            </a:r>
            <a:r>
              <a:rPr lang="en-US" altLang="zh-CN" dirty="0"/>
              <a:t>on </a:t>
            </a:r>
            <a:r>
              <a:rPr lang="en-US" altLang="zh-CN" dirty="0" err="1"/>
              <a:t>XPath</a:t>
            </a:r>
            <a:r>
              <a:rPr lang="en-US" altLang="zh-CN" dirty="0"/>
              <a:t> expressions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Xquery:FLOWR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$x in doc</a:t>
            </a:r>
            <a:r>
              <a:rPr lang="en-US" altLang="zh-CN" dirty="0" smtClean="0"/>
              <a:t>(“rss.xml")/channel/item</a:t>
            </a:r>
            <a:br>
              <a:rPr lang="en-US" altLang="zh-CN" dirty="0" smtClean="0"/>
            </a:br>
            <a:r>
              <a:rPr lang="en-US" altLang="zh-CN" dirty="0" smtClean="0"/>
              <a:t>where </a:t>
            </a:r>
            <a:r>
              <a:rPr lang="en-US" altLang="zh-CN" dirty="0"/>
              <a:t>$x</a:t>
            </a:r>
            <a:r>
              <a:rPr lang="en-US" altLang="zh-CN" dirty="0" smtClean="0"/>
              <a:t>/@type == “question”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order by $</a:t>
            </a:r>
            <a:r>
              <a:rPr lang="en-US" altLang="zh-CN" dirty="0" smtClean="0"/>
              <a:t>x/title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return $</a:t>
            </a:r>
            <a:r>
              <a:rPr lang="en-US" altLang="zh-CN" dirty="0" smtClean="0"/>
              <a:t>x/item</a:t>
            </a:r>
          </a:p>
          <a:p>
            <a:endParaRPr lang="en-US" altLang="zh-CN" dirty="0"/>
          </a:p>
          <a:p>
            <a:r>
              <a:rPr lang="en-US" altLang="zh-CN" dirty="0" smtClean="0"/>
              <a:t>Result: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37333"/>
            <a:ext cx="6068570" cy="11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Nodes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04864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&lt;?</a:t>
            </a:r>
            <a:r>
              <a:rPr lang="en-US" altLang="zh-CN" b="1" kern="100" dirty="0" smtClean="0">
                <a:solidFill>
                  <a:srgbClr val="000080"/>
                </a:solidFill>
                <a:latin typeface="Consolas"/>
                <a:cs typeface="Times New Roman"/>
              </a:rPr>
              <a:t>xml</a:t>
            </a:r>
            <a:r>
              <a:rPr lang="en-US" altLang="zh-CN" kern="10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latin typeface="Consolas"/>
                <a:cs typeface="Times New Roman"/>
              </a:rPr>
              <a:t>version</a:t>
            </a:r>
            <a:r>
              <a:rPr lang="en-US" altLang="zh-CN" kern="100" dirty="0">
                <a:solidFill>
                  <a:srgbClr val="FF0000"/>
                </a:solidFill>
                <a:latin typeface="Consolas"/>
                <a:cs typeface="Times New Roman"/>
              </a:rPr>
              <a:t>=</a:t>
            </a:r>
            <a:r>
              <a:rPr lang="en-US" altLang="zh-CN" kern="100" dirty="0">
                <a:solidFill>
                  <a:srgbClr val="0000FF"/>
                </a:solidFill>
                <a:latin typeface="Consolas"/>
                <a:cs typeface="Times New Roman"/>
              </a:rPr>
              <a:t>"1.0</a:t>
            </a:r>
            <a:r>
              <a:rPr lang="en-US" altLang="zh-CN" kern="100" dirty="0" smtClean="0">
                <a:solidFill>
                  <a:srgbClr val="0000FF"/>
                </a:solidFill>
                <a:latin typeface="Consolas"/>
                <a:cs typeface="Times New Roman"/>
              </a:rPr>
              <a:t>" </a:t>
            </a:r>
            <a:r>
              <a:rPr lang="en-US" altLang="zh-CN" kern="100" dirty="0">
                <a:solidFill>
                  <a:srgbClr val="FF0000"/>
                </a:solidFill>
                <a:latin typeface="Consolas"/>
                <a:cs typeface="Times New Roman"/>
              </a:rPr>
              <a:t>encoding</a:t>
            </a:r>
            <a:r>
              <a:rPr lang="en-US" altLang="zh-CN" kern="100" dirty="0" smtClean="0">
                <a:solidFill>
                  <a:srgbClr val="FF0000"/>
                </a:solidFill>
                <a:latin typeface="Consolas"/>
                <a:cs typeface="Times New Roman"/>
              </a:rPr>
              <a:t>=</a:t>
            </a:r>
            <a:r>
              <a:rPr lang="en-US" altLang="zh-CN" kern="100" dirty="0" smtClean="0">
                <a:solidFill>
                  <a:srgbClr val="0000FF"/>
                </a:solidFill>
                <a:latin typeface="Consolas"/>
                <a:cs typeface="Times New Roman"/>
              </a:rPr>
              <a:t>“UTF-8"</a:t>
            </a:r>
            <a:r>
              <a:rPr lang="en-US" altLang="zh-CN" kern="100" dirty="0">
                <a:solidFill>
                  <a:srgbClr val="0000FF"/>
                </a:solidFill>
                <a:latin typeface="Consolas"/>
                <a:cs typeface="Times New Roman"/>
              </a:rPr>
              <a:t>?</a:t>
            </a:r>
            <a:r>
              <a:rPr lang="en-US" altLang="zh-CN" b="1" kern="100" dirty="0" smtClean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&lt;channel&gt;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 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&lt;item type=”question”&gt;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Answered: How about </a:t>
            </a:r>
            <a:r>
              <a:rPr lang="en-US" altLang="zh-CN" kern="100" dirty="0" err="1">
                <a:solidFill>
                  <a:srgbClr val="000000"/>
                </a:solidFill>
                <a:latin typeface="Consolas"/>
                <a:cs typeface="Times New Roman"/>
              </a:rPr>
              <a:t>qianxiaodang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 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This is the answer of 2nd question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Wed, 07 Nov 2012 02:52:06 +0000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&lt;/item&gt;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&lt;item type=”question”&gt;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Answered: what is </a:t>
            </a:r>
            <a:r>
              <a:rPr lang="en-US" altLang="zh-CN" kern="100" dirty="0" err="1">
                <a:solidFill>
                  <a:srgbClr val="000000"/>
                </a:solidFill>
                <a:latin typeface="Consolas"/>
                <a:cs typeface="Times New Roman"/>
              </a:rPr>
              <a:t>pantao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??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 &lt;/title&gt;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very good one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Wed, 07 Nov 2012 02:44:55 +0000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&lt;/item&gt;</a:t>
            </a:r>
            <a:endParaRPr lang="zh-CN" altLang="zh-CN" kern="100" dirty="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&lt;/channel&gt;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&lt;/xml&gt;</a:t>
            </a:r>
            <a:endParaRPr lang="zh-CN" altLang="zh-CN" kern="100" dirty="0">
              <a:cs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(7) namespace  node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Nodes</a:t>
            </a:r>
            <a:endParaRPr lang="zh-CN" altLang="en-US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99" name="组合 98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8" name="直接连接符 7"/>
              <p:cNvCxnSpPr>
                <a:stCxn id="3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60" name="直接连接符 59"/>
              <p:cNvCxnSpPr>
                <a:stCxn id="48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8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91" name="直接连接符 90"/>
              <p:cNvCxnSpPr>
                <a:stCxn id="8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427984" y="1844824"/>
            <a:ext cx="301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(1) Element node</a:t>
            </a:r>
            <a:endParaRPr lang="zh-CN" altLang="en-US" sz="2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9551" y="1465620"/>
            <a:ext cx="371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b="1" dirty="0" smtClean="0"/>
              <a:t>Tree structure</a:t>
            </a:r>
            <a:endParaRPr lang="zh-CN" altLang="en-US" sz="2800" b="1" dirty="0"/>
          </a:p>
        </p:txBody>
      </p:sp>
      <p:sp>
        <p:nvSpPr>
          <p:cNvPr id="105" name="矩形 104"/>
          <p:cNvSpPr/>
          <p:nvPr/>
        </p:nvSpPr>
        <p:spPr>
          <a:xfrm>
            <a:off x="3845057" y="3212964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792862" y="4162923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247124" y="4188740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753080" y="4911631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764205" y="5429454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778719" y="5906300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212069" y="4946265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6227710" y="5435958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6212069" y="5904845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441531" y="1844824"/>
            <a:ext cx="301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(2) Attribute node</a:t>
            </a:r>
            <a:endParaRPr lang="zh-CN" alt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33149" y="1846363"/>
            <a:ext cx="301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(3) text node</a:t>
            </a:r>
            <a:endParaRPr lang="zh-CN" alt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(4) Processing-instruction node</a:t>
            </a:r>
            <a:endParaRPr lang="zh-CN" alt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(5) Document  node</a:t>
            </a:r>
            <a:endParaRPr lang="zh-CN" altLang="en-US" sz="2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(6) comment  node</a:t>
            </a:r>
            <a:endParaRPr lang="zh-CN" altLang="en-US" sz="2800" dirty="0"/>
          </a:p>
        </p:txBody>
      </p:sp>
      <p:sp>
        <p:nvSpPr>
          <p:cNvPr id="122" name="椭圆 121"/>
          <p:cNvSpPr/>
          <p:nvPr/>
        </p:nvSpPr>
        <p:spPr>
          <a:xfrm>
            <a:off x="4464817" y="4898188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456219" y="5383522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456219" y="5924301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915208" y="4888513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7915207" y="5378551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15206" y="5936048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395536" y="3201405"/>
            <a:ext cx="2246406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2378881" y="2142147"/>
            <a:ext cx="1270836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477678" y="3831440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889603" y="3852885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02" grpId="0"/>
      <p:bldP spid="102" grpId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/>
      <p:bldP spid="116" grpId="1"/>
      <p:bldP spid="119" grpId="0"/>
      <p:bldP spid="119" grpId="1"/>
      <p:bldP spid="120" grpId="0"/>
      <p:bldP spid="120" grpId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055" y="1398110"/>
            <a:ext cx="8229600" cy="54194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Selecting Nodes: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28955" y="1369796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/channel/item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792862" y="4176956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56292" y="4168454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45057" y="1340768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/title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22364" y="4936593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2892" y="1355282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//title</a:t>
            </a:r>
            <a:endParaRPr lang="zh-CN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3618333" y="1366370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../item[2]/</a:t>
            </a:r>
            <a:r>
              <a:rPr lang="en-US" altLang="zh-CN" sz="3200" dirty="0" err="1" smtClean="0"/>
              <a:t>pubData</a:t>
            </a:r>
            <a:endParaRPr lang="zh-CN" altLang="en-US" sz="3200" dirty="0"/>
          </a:p>
        </p:txBody>
      </p:sp>
      <p:sp>
        <p:nvSpPr>
          <p:cNvPr id="56" name="矩形 55"/>
          <p:cNvSpPr/>
          <p:nvPr/>
        </p:nvSpPr>
        <p:spPr>
          <a:xfrm>
            <a:off x="6247935" y="5900649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1920" y="1340768"/>
            <a:ext cx="40324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>
                <a:solidFill>
                  <a:prstClr val="black"/>
                </a:solidFill>
              </a:rPr>
              <a:t>/     //     .     ..    @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30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7" grpId="0"/>
      <p:bldP spid="47" grpId="1"/>
      <p:bldP spid="48" grpId="0" animBg="1"/>
      <p:bldP spid="48" grpId="1" animBg="1"/>
      <p:bldP spid="49" grpId="0" animBg="1"/>
      <p:bldP spid="49" grpId="1" animBg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/>
      <p:bldP spid="53" grpId="1"/>
      <p:bldP spid="54" grpId="0"/>
      <p:bldP spid="54" grpId="1"/>
      <p:bldP spid="56" grpId="0" animBg="1"/>
      <p:bldP spid="56" grpId="1" animBg="1"/>
      <p:bldP spid="57" grpId="0"/>
      <p:bldP spid="5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194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Predicates: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1792862" y="4176956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56292" y="4168454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71800" y="1340768"/>
            <a:ext cx="462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//item[@type=‘question']</a:t>
            </a:r>
            <a:endParaRPr lang="zh-CN" alt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5530" y="1341599"/>
            <a:ext cx="495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>
                <a:solidFill>
                  <a:prstClr val="black"/>
                </a:solidFill>
              </a:rPr>
              <a:t>/channel/item[1</a:t>
            </a:r>
            <a:r>
              <a:rPr lang="en-US" altLang="zh-CN" sz="3200" dirty="0" smtClean="0">
                <a:solidFill>
                  <a:prstClr val="black"/>
                </a:solidFill>
              </a:rPr>
              <a:t>]/title</a:t>
            </a:r>
            <a:endParaRPr lang="en-US" altLang="zh-CN" sz="3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5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7" grpId="0"/>
      <p:bldP spid="57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19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Selecting Unknown </a:t>
            </a:r>
            <a:r>
              <a:rPr lang="en-US" altLang="zh-CN" dirty="0" smtClean="0"/>
              <a:t>Nodes: /channel/item[1]/*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75130" y="5893983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75130" y="5454158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dexcription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19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Selecting Several </a:t>
            </a:r>
            <a:r>
              <a:rPr lang="en-US" altLang="zh-CN" dirty="0" smtClean="0"/>
              <a:t>Paths: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47935" y="5900649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45057" y="2041848"/>
            <a:ext cx="5197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prstClr val="black"/>
                </a:solidFill>
              </a:rPr>
              <a:t>//item[1]/title | //item[2</a:t>
            </a:r>
            <a:r>
              <a:rPr lang="en-US" altLang="zh-CN" sz="2700" dirty="0" smtClean="0">
                <a:solidFill>
                  <a:prstClr val="black"/>
                </a:solidFill>
              </a:rPr>
              <a:t>]/</a:t>
            </a:r>
            <a:r>
              <a:rPr lang="en-US" altLang="zh-CN" sz="2700" dirty="0" err="1" smtClean="0">
                <a:solidFill>
                  <a:prstClr val="black"/>
                </a:solidFill>
              </a:rPr>
              <a:t>pubDate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2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 animBg="1"/>
      <p:bldP spid="56" grpId="0" animBg="1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en-US" altLang="zh-CN" dirty="0" smtClean="0"/>
              <a:t>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Child		/child::item[1]/child:: title</a:t>
            </a:r>
          </a:p>
          <a:p>
            <a:r>
              <a:rPr lang="en-US" altLang="zh-CN" dirty="0" err="1" smtClean="0"/>
              <a:t>Descedent</a:t>
            </a:r>
            <a:r>
              <a:rPr lang="en-US" altLang="zh-CN" dirty="0" smtClean="0"/>
              <a:t>	/channel/descendent::title</a:t>
            </a:r>
          </a:p>
          <a:p>
            <a:r>
              <a:rPr lang="en-US" altLang="zh-CN" dirty="0" smtClean="0"/>
              <a:t>Parent		/parent::node()/item[2]</a:t>
            </a:r>
          </a:p>
          <a:p>
            <a:r>
              <a:rPr lang="en-US" altLang="zh-CN" dirty="0" smtClean="0"/>
              <a:t>Ancestor		/channel/item[1]/description/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ancestor::*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Operators &amp;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Operators</a:t>
            </a:r>
          </a:p>
          <a:p>
            <a:pPr lvl="1"/>
            <a:r>
              <a:rPr lang="en-US" altLang="zh-CN" dirty="0" smtClean="0"/>
              <a:t>     +  </a:t>
            </a:r>
            <a:r>
              <a:rPr lang="en-US" altLang="zh-CN" dirty="0"/>
              <a:t>-  *  div  mod  &gt;  &lt;  and   or   </a:t>
            </a:r>
            <a:r>
              <a:rPr lang="en-US" altLang="zh-CN" dirty="0" smtClean="0"/>
              <a:t>|</a:t>
            </a:r>
          </a:p>
          <a:p>
            <a:r>
              <a:rPr lang="en-US" altLang="zh-CN" dirty="0" smtClean="0"/>
              <a:t>Functions</a:t>
            </a:r>
          </a:p>
          <a:p>
            <a:pPr lvl="1"/>
            <a:r>
              <a:rPr lang="en-US" altLang="zh-CN" dirty="0" smtClean="0"/>
              <a:t>position()</a:t>
            </a:r>
          </a:p>
          <a:p>
            <a:pPr lvl="1"/>
            <a:r>
              <a:rPr lang="en-US" altLang="zh-CN" dirty="0" smtClean="0"/>
              <a:t>count()</a:t>
            </a:r>
          </a:p>
          <a:p>
            <a:pPr lvl="1"/>
            <a:r>
              <a:rPr lang="en-US" altLang="zh-CN" dirty="0" smtClean="0"/>
              <a:t>last()</a:t>
            </a:r>
          </a:p>
          <a:p>
            <a:pPr lvl="1"/>
            <a:r>
              <a:rPr lang="en-US" altLang="zh-CN" dirty="0" smtClean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22303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348</Words>
  <Application>Microsoft Office PowerPoint</Application>
  <PresentationFormat>全屏显示(4:3)</PresentationFormat>
  <Paragraphs>163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XPath</vt:lpstr>
      <vt:lpstr>XPath Nodes</vt:lpstr>
      <vt:lpstr>XPath Nodes</vt:lpstr>
      <vt:lpstr>Xpath Syntax</vt:lpstr>
      <vt:lpstr>Xpath Syntax</vt:lpstr>
      <vt:lpstr>Xpath Syntax</vt:lpstr>
      <vt:lpstr>Xpath Syntax</vt:lpstr>
      <vt:lpstr>XPath Axes</vt:lpstr>
      <vt:lpstr>XPath Operators &amp; Functions</vt:lpstr>
      <vt:lpstr>(There is a demonstration here.)</vt:lpstr>
      <vt:lpstr>XQuery</vt:lpstr>
      <vt:lpstr>Xquery:FLOWR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sjk</dc:creator>
  <cp:lastModifiedBy>sjk</cp:lastModifiedBy>
  <cp:revision>23</cp:revision>
  <dcterms:created xsi:type="dcterms:W3CDTF">2012-11-08T13:36:25Z</dcterms:created>
  <dcterms:modified xsi:type="dcterms:W3CDTF">2012-11-09T01:29:58Z</dcterms:modified>
</cp:coreProperties>
</file>