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86" r:id="rId22"/>
    <p:sldId id="285" r:id="rId23"/>
    <p:sldId id="284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11C00B-412B-4E1E-AB3D-740A199EBADB}" type="datetime1">
              <a:rPr lang="it-IT" smtClean="0"/>
              <a:t>18/09/2023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47E401-DE6A-4486-AB12-E6B7C8A427DE}" type="datetime1">
              <a:rPr lang="it-IT" noProof="0" smtClean="0"/>
              <a:t>18/09/2023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684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1989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326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275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290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083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435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900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650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50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775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21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719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830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3579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24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056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107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0021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5021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814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693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50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2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416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6855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14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91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24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igura a mano libera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igura a mano libera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igura a mano libera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igura a mano libera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igura a mano libera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igura a mano libera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8FD73-929E-4A8E-83D6-5D7313ACF2AA}" type="datetime1">
              <a:rPr lang="it-IT" noProof="0" smtClean="0"/>
              <a:t>18/09/2023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C120F4-9DB1-4954-ACC5-A3CDDA892246}" type="datetime1">
              <a:rPr lang="it-IT" noProof="0" smtClean="0"/>
              <a:t>18/09/2023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CB230-FE7F-462E-900B-69DCEE3D0421}" type="datetime1">
              <a:rPr lang="it-IT" noProof="0" smtClean="0"/>
              <a:t>18/09/2023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 di tes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sella di tes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3DDCB6-49B9-49A9-B058-5E14F61687CF}" type="datetime1">
              <a:rPr lang="it-IT" noProof="0" smtClean="0"/>
              <a:t>18/09/2023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5C5C71-B1B2-4D87-B58E-3A2CF8C8DE9B}" type="datetime1">
              <a:rPr lang="it-IT" noProof="0" smtClean="0"/>
              <a:t>18/09/2023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 di testo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Casella di testo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4B85CD-E21A-458A-94F6-2E81E8D2F5FF}" type="datetime1">
              <a:rPr lang="it-IT" noProof="0" smtClean="0"/>
              <a:t>18/09/2023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BBAB17-EABE-4506-95B0-A9C915A3823F}" type="datetime1">
              <a:rPr lang="it-IT" noProof="0" smtClean="0"/>
              <a:t>18/09/2023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B3811-F432-446A-8904-4D0961A532DD}" type="datetime1">
              <a:rPr lang="it-IT" noProof="0" smtClean="0"/>
              <a:t>18/09/2023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D8822-4F02-4434-AA96-607132C6F0C6}" type="datetime1">
              <a:rPr lang="it-IT" noProof="0" smtClean="0"/>
              <a:t>18/09/2023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388A09-223A-46F7-844E-E1DA34046CEE}" type="datetime1">
              <a:rPr lang="it-IT" noProof="0" smtClean="0"/>
              <a:t>18/09/2023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B4D4C2-DE58-47C8-BD44-12DC2EED5C52}" type="datetime1">
              <a:rPr lang="it-IT" noProof="0" smtClean="0"/>
              <a:t>18/09/2023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A11F6-DB6F-4F2A-AF76-B9122463770E}" type="datetime1">
              <a:rPr lang="it-IT" noProof="0" smtClean="0"/>
              <a:t>18/09/2023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0F2F7-41D0-4144-899C-6EB7771FBCFB}" type="datetime1">
              <a:rPr lang="it-IT" noProof="0" smtClean="0"/>
              <a:t>18/09/2023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E9D8D8-CF01-4532-9AB1-C30199089363}" type="datetime1">
              <a:rPr lang="it-IT" noProof="0" smtClean="0"/>
              <a:t>18/09/2023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FE6D3A-E6E9-40BA-9274-1925E024A282}" type="datetime1">
              <a:rPr lang="it-IT" noProof="0" smtClean="0"/>
              <a:t>18/09/2023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4B8C5-63BB-4D55-A9AF-98B76C132433}" type="datetime1">
              <a:rPr lang="it-IT" noProof="0" smtClean="0"/>
              <a:t>18/09/2023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F22EA7-94B2-4507-BD8A-3C21A5B539FD}" type="datetime1">
              <a:rPr lang="it-IT" noProof="0" smtClean="0"/>
              <a:t>18/09/2023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igura a mano libera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igura a mano libera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igura a mano libera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igura a mano libera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igura a mano libera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igura a mano libera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E7671CF2-F212-493D-9A3B-90A59E3CBA50}" type="datetime1">
              <a:rPr lang="it-IT" noProof="0" smtClean="0"/>
              <a:t>18/09/2023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it-IT" sz="4400" b="1" i="1" dirty="0"/>
              <a:t>Sistemi Distribuiti e Paralleli 2023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it-IT" dirty="0"/>
              <a:t>E-COMMERCE LASTRE DI MARMO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284F6B-F316-49CF-C574-359CCDAB09A4}"/>
              </a:ext>
            </a:extLst>
          </p:cNvPr>
          <p:cNvSpPr txBox="1"/>
          <p:nvPr/>
        </p:nvSpPr>
        <p:spPr>
          <a:xfrm>
            <a:off x="1104181" y="5141343"/>
            <a:ext cx="3907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RUSSO LUCA – 322759</a:t>
            </a:r>
          </a:p>
          <a:p>
            <a:r>
              <a:rPr lang="it-IT" dirty="0"/>
              <a:t>GIGLI STEFANO - 330306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9" name="Titolo 1">
            <a:extLst>
              <a:ext uri="{FF2B5EF4-FFF2-40B4-BE49-F238E27FC236}">
                <a16:creationId xmlns:a16="http://schemas.microsoft.com/office/drawing/2014/main" id="{C04942A8-FB7A-A815-3371-D5C769E8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69" y="35350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NavBarComponent</a:t>
            </a:r>
            <a:endParaRPr lang="it-IT" dirty="0"/>
          </a:p>
        </p:txBody>
      </p:sp>
      <p:pic>
        <p:nvPicPr>
          <p:cNvPr id="10" name="Immagine 9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65096F28-A731-55AD-BF23-8CC95920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95" y="-113204"/>
            <a:ext cx="2045617" cy="204561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382A2E8-7602-1C0E-A1F3-EAB8EAD07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91" y="1887693"/>
            <a:ext cx="11048217" cy="85788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60A60AF-4AAC-BB19-8CC7-DEEF8482F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91" y="2965078"/>
            <a:ext cx="11048217" cy="8550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BF123856-80CA-2488-0014-3A6B43E68E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101"/>
          <a:stretch/>
        </p:blipFill>
        <p:spPr>
          <a:xfrm>
            <a:off x="1658709" y="4002296"/>
            <a:ext cx="8847364" cy="269199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1" name="Connettore curvo 10">
            <a:extLst>
              <a:ext uri="{FF2B5EF4-FFF2-40B4-BE49-F238E27FC236}">
                <a16:creationId xmlns:a16="http://schemas.microsoft.com/office/drawing/2014/main" id="{8AD3FE68-6E2A-7B93-6D01-7DFEE458ECA4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9320168" y="3392592"/>
            <a:ext cx="2299940" cy="1716053"/>
          </a:xfrm>
          <a:prstGeom prst="curvedConnector3">
            <a:avLst>
              <a:gd name="adj1" fmla="val -20066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631DEBA4-86D1-FBD6-EB67-22125E8F6E36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9432130" y="2316638"/>
            <a:ext cx="2187978" cy="2316637"/>
          </a:xfrm>
          <a:prstGeom prst="curvedConnector4">
            <a:avLst>
              <a:gd name="adj1" fmla="val -20699"/>
              <a:gd name="adj2" fmla="val 9575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26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giallo, origami&#10;&#10;Descrizione generata automaticamente">
            <a:extLst>
              <a:ext uri="{FF2B5EF4-FFF2-40B4-BE49-F238E27FC236}">
                <a16:creationId xmlns:a16="http://schemas.microsoft.com/office/drawing/2014/main" id="{07BFBECB-2509-1C68-CAC2-848A9DD7C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500"/>
            <a:ext cx="12192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0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3" name="Immagine 2" descr="Immagine che contiene giallo, origami&#10;&#10;Descrizione generata automaticamente">
            <a:extLst>
              <a:ext uri="{FF2B5EF4-FFF2-40B4-BE49-F238E27FC236}">
                <a16:creationId xmlns:a16="http://schemas.microsoft.com/office/drawing/2014/main" id="{ACDAC16E-E0EC-8680-0919-AFBAD5B6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9" y="-4763"/>
            <a:ext cx="4576762" cy="15732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C45529-267A-DDD1-5A47-FB587934507D}"/>
              </a:ext>
            </a:extLst>
          </p:cNvPr>
          <p:cNvSpPr txBox="1"/>
          <p:nvPr/>
        </p:nvSpPr>
        <p:spPr>
          <a:xfrm>
            <a:off x="295564" y="1422400"/>
            <a:ext cx="746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E’ una piattaforma di sviluppo mobile e web offerta da Google. E’ progettata per rendere semplice lo sviluppo di app e fornire alcuni servizi fondamentali come: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Realtime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DB, Autenticazione, Hosting e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Firestore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DB.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50A69AF-9969-C565-0892-2393AB31CEAE}"/>
              </a:ext>
            </a:extLst>
          </p:cNvPr>
          <p:cNvSpPr txBox="1"/>
          <p:nvPr/>
        </p:nvSpPr>
        <p:spPr>
          <a:xfrm>
            <a:off x="415636" y="2466109"/>
            <a:ext cx="7102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RealtimeDB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Firebase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offre un database in tempo reale basato su cloud. Può essere utilizzato per archiviare e sincronizzare i dati in tempo reale tra diversi client. Ottimo per applicazioni che richiedono aggiornamenti in tempo reale, lo abbiamo infatti utilizzato per basare lo shop.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Autenticazione: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Firebase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fornisce un sistema di autenticazione completo che consente di gestire l’autenticazione in modo sicuro. Tra le opzioni di autenticazione c’è email e password, che è quella da noi utilizzata.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Hosting: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Firebase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offre servizi di hosting per siti web e applicazioni web, semplificando la versione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FirestoreDB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 Un ulteriore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DataBase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basato su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NoSQL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questo database consente di organizzare i dati in modo gerarchico, lo abbiamo usato per gestire i dati degli utenti gli utenti.</a:t>
            </a:r>
          </a:p>
        </p:txBody>
      </p:sp>
    </p:spTree>
    <p:extLst>
      <p:ext uri="{BB962C8B-B14F-4D97-AF65-F5344CB8AC3E}">
        <p14:creationId xmlns:p14="http://schemas.microsoft.com/office/powerpoint/2010/main" val="212750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giallo, origami&#10;&#10;Descrizione generata automaticamente">
            <a:extLst>
              <a:ext uri="{FF2B5EF4-FFF2-40B4-BE49-F238E27FC236}">
                <a16:creationId xmlns:a16="http://schemas.microsoft.com/office/drawing/2014/main" id="{6D3F5BE8-6F38-EF52-9BB9-5A9F980A7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364" y="0"/>
            <a:ext cx="4576762" cy="157326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213F17-7FD4-B972-A557-6936328CCEC5}"/>
              </a:ext>
            </a:extLst>
          </p:cNvPr>
          <p:cNvSpPr txBox="1"/>
          <p:nvPr/>
        </p:nvSpPr>
        <p:spPr>
          <a:xfrm>
            <a:off x="5762781" y="570823"/>
            <a:ext cx="483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 AUTENTICAZIONE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68FB8E-021E-DA23-E8CA-E3C5B86B7926}"/>
              </a:ext>
            </a:extLst>
          </p:cNvPr>
          <p:cNvSpPr txBox="1"/>
          <p:nvPr/>
        </p:nvSpPr>
        <p:spPr>
          <a:xfrm>
            <a:off x="1906438" y="1337094"/>
            <a:ext cx="8842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Abbiamo basato l’autenticazione del nostro sito su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FireBase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utilizzando il servizio Authentication. Questo servizio permette di registrare utenti tramite una combinazione di email e password. Abbiamo usato anche questo servizio per distinguere tra erogatori e fruitori del servizio. </a:t>
            </a:r>
          </a:p>
          <a:p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Tutti gli utenti autenticati vengono salvati nel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FireStore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grazie alla funzione seguente che viene lanciata ad ogni login (per aggiornare eventuali modifiche):</a:t>
            </a:r>
          </a:p>
        </p:txBody>
      </p:sp>
      <p:pic>
        <p:nvPicPr>
          <p:cNvPr id="6" name="Immagine 5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77553701-8A79-0007-DB0E-D8AF8348E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937" y="3091420"/>
            <a:ext cx="7653075" cy="37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91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9803E18-8710-11D8-C33D-79A2512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00" y="16686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r>
              <a:rPr lang="it-IT" dirty="0"/>
              <a:t> - </a:t>
            </a:r>
            <a:r>
              <a:rPr lang="it-IT" dirty="0" err="1"/>
              <a:t>AuthService</a:t>
            </a:r>
            <a:endParaRPr lang="it-IT" dirty="0"/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35C2CD70-C5C3-8903-3F7A-ACC43DD3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6" y="-131868"/>
            <a:ext cx="2045617" cy="20456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779498-0CDD-065C-6003-2F8D52EEA303}"/>
              </a:ext>
            </a:extLst>
          </p:cNvPr>
          <p:cNvSpPr txBox="1"/>
          <p:nvPr/>
        </p:nvSpPr>
        <p:spPr>
          <a:xfrm>
            <a:off x="577195" y="1913749"/>
            <a:ext cx="81746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Le funzioni precedenti sono garantite da un servizio denominato </a:t>
            </a:r>
            <a:r>
              <a:rPr lang="it-IT" dirty="0" err="1"/>
              <a:t>AuthService</a:t>
            </a:r>
            <a:r>
              <a:rPr lang="it-IT" dirty="0"/>
              <a:t>. Questo servizio, oltre ai metodi precedentemente forniti, fornisce anche i metodi di: login, registrazione e logout.</a:t>
            </a:r>
          </a:p>
          <a:p>
            <a:pPr algn="just"/>
            <a:r>
              <a:rPr lang="it-IT" dirty="0"/>
              <a:t>Implementando questi metodi nel servizio anziché nei singoli componenti rende più semplice il loro utilizzo da diversi componenti: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La funzione logout è utilizzata dal componente </a:t>
            </a:r>
            <a:r>
              <a:rPr lang="it-IT" dirty="0" err="1"/>
              <a:t>NavBar</a:t>
            </a:r>
            <a:r>
              <a:rPr lang="it-IT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La funzione login è utilizzata per effettuare il login dal componente Login che è composto da un Form creato con bootstrap. Si arriva a questo componente tramite il bottone dedicato nella </a:t>
            </a:r>
            <a:r>
              <a:rPr lang="it-IT" dirty="0" err="1"/>
              <a:t>NavBar</a:t>
            </a:r>
            <a:r>
              <a:rPr lang="it-IT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La funzione </a:t>
            </a:r>
            <a:r>
              <a:rPr lang="it-IT" dirty="0" err="1"/>
              <a:t>register</a:t>
            </a:r>
            <a:r>
              <a:rPr lang="it-IT" dirty="0"/>
              <a:t> è utilizzata per effettuare la registrazione dal componente </a:t>
            </a:r>
            <a:r>
              <a:rPr lang="it-IT" dirty="0" err="1"/>
              <a:t>Register</a:t>
            </a:r>
            <a:r>
              <a:rPr lang="it-IT" dirty="0"/>
              <a:t> che è composto da un Form creato con bootstrap. Si arriva a questo componente tramite il bottone dedicato nella </a:t>
            </a:r>
            <a:r>
              <a:rPr lang="it-IT" dirty="0" err="1"/>
              <a:t>NavBar</a:t>
            </a:r>
            <a:r>
              <a:rPr lang="it-IT" dirty="0"/>
              <a:t>.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552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3" y="57648"/>
            <a:ext cx="10018713" cy="1752599"/>
          </a:xfrm>
        </p:spPr>
        <p:txBody>
          <a:bodyPr rtlCol="0" anchor="ctr">
            <a:normAutofit/>
          </a:bodyPr>
          <a:lstStyle/>
          <a:p>
            <a:r>
              <a:rPr lang="it-IT" u="sng" dirty="0" err="1">
                <a:solidFill>
                  <a:schemeClr val="bg1"/>
                </a:solidFill>
              </a:rPr>
              <a:t>Angular</a:t>
            </a:r>
            <a:r>
              <a:rPr lang="it-IT" u="sng" dirty="0">
                <a:solidFill>
                  <a:schemeClr val="bg1"/>
                </a:solidFill>
              </a:rPr>
              <a:t> – </a:t>
            </a:r>
            <a:r>
              <a:rPr lang="it-IT" u="sng" dirty="0" err="1">
                <a:solidFill>
                  <a:schemeClr val="bg1"/>
                </a:solidFill>
              </a:rPr>
              <a:t>AuthService</a:t>
            </a:r>
            <a:endParaRPr lang="it-IT" u="sng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C134C2-EBA0-6F04-9459-D7816A09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5627" y="1873747"/>
            <a:ext cx="1068913" cy="576262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67F81EA-5E4B-0E1A-97E4-01A318092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1" y="2789508"/>
            <a:ext cx="979306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6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3" y="57648"/>
            <a:ext cx="10018713" cy="1752599"/>
          </a:xfrm>
        </p:spPr>
        <p:txBody>
          <a:bodyPr rtlCol="0"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Angular</a:t>
            </a:r>
            <a:r>
              <a:rPr lang="it-IT" dirty="0">
                <a:solidFill>
                  <a:schemeClr val="bg1"/>
                </a:solidFill>
              </a:rPr>
              <a:t> – </a:t>
            </a:r>
            <a:r>
              <a:rPr lang="it-IT" dirty="0" err="1">
                <a:solidFill>
                  <a:schemeClr val="bg1"/>
                </a:solidFill>
              </a:rPr>
              <a:t>AuthService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C134C2-EBA0-6F04-9459-D7816A09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5627" y="1873747"/>
            <a:ext cx="1548918" cy="576262"/>
          </a:xfrm>
        </p:spPr>
        <p:txBody>
          <a:bodyPr/>
          <a:lstStyle/>
          <a:p>
            <a:r>
              <a:rPr lang="en-US" dirty="0"/>
              <a:t>Register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B561605-56EE-B8FB-4F9E-254508FEB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1" y="2828961"/>
            <a:ext cx="10155067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9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3" y="57648"/>
            <a:ext cx="10018713" cy="1752599"/>
          </a:xfrm>
        </p:spPr>
        <p:txBody>
          <a:bodyPr rtlCol="0"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Angular</a:t>
            </a:r>
            <a:r>
              <a:rPr lang="it-IT" dirty="0">
                <a:solidFill>
                  <a:schemeClr val="bg1"/>
                </a:solidFill>
              </a:rPr>
              <a:t> – </a:t>
            </a:r>
            <a:r>
              <a:rPr lang="it-IT" dirty="0" err="1">
                <a:solidFill>
                  <a:schemeClr val="bg1"/>
                </a:solidFill>
              </a:rPr>
              <a:t>AuthService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C134C2-EBA0-6F04-9459-D7816A09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5627" y="1873747"/>
            <a:ext cx="1465791" cy="576262"/>
          </a:xfrm>
        </p:spPr>
        <p:txBody>
          <a:bodyPr/>
          <a:lstStyle/>
          <a:p>
            <a:r>
              <a:rPr lang="en-US" dirty="0"/>
              <a:t>Logout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C354A65-4A08-A63F-7B90-31AA15A0A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476" y="2942435"/>
            <a:ext cx="10564699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7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3" y="57648"/>
            <a:ext cx="10868912" cy="1752599"/>
          </a:xfrm>
        </p:spPr>
        <p:txBody>
          <a:bodyPr rtlCol="0"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Angular</a:t>
            </a:r>
            <a:r>
              <a:rPr lang="it-IT" dirty="0">
                <a:solidFill>
                  <a:schemeClr val="bg1"/>
                </a:solidFill>
              </a:rPr>
              <a:t> – Login e </a:t>
            </a:r>
            <a:r>
              <a:rPr lang="it-IT" dirty="0" err="1">
                <a:solidFill>
                  <a:schemeClr val="bg1"/>
                </a:solidFill>
              </a:rPr>
              <a:t>Register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9ACF6A-89CA-6614-1504-9E8710FE1DDF}"/>
              </a:ext>
            </a:extLst>
          </p:cNvPr>
          <p:cNvSpPr txBox="1"/>
          <p:nvPr/>
        </p:nvSpPr>
        <p:spPr>
          <a:xfrm>
            <a:off x="1863306" y="2242868"/>
            <a:ext cx="94372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Il servizio </a:t>
            </a:r>
            <a:r>
              <a:rPr lang="it-IT" sz="3200" dirty="0" err="1">
                <a:solidFill>
                  <a:schemeClr val="bg1"/>
                </a:solidFill>
              </a:rPr>
              <a:t>AuthService</a:t>
            </a:r>
            <a:r>
              <a:rPr lang="it-IT" sz="3200" dirty="0">
                <a:solidFill>
                  <a:schemeClr val="bg1"/>
                </a:solidFill>
              </a:rPr>
              <a:t> è stato poi «</a:t>
            </a:r>
            <a:r>
              <a:rPr lang="it-IT" sz="3200" dirty="0" err="1">
                <a:solidFill>
                  <a:schemeClr val="bg1"/>
                </a:solidFill>
              </a:rPr>
              <a:t>Injected</a:t>
            </a:r>
            <a:r>
              <a:rPr lang="it-IT" sz="3200" dirty="0">
                <a:solidFill>
                  <a:schemeClr val="bg1"/>
                </a:solidFill>
              </a:rPr>
              <a:t>» nei due componenti </a:t>
            </a:r>
            <a:r>
              <a:rPr lang="it-IT" sz="3200" dirty="0" err="1">
                <a:solidFill>
                  <a:schemeClr val="bg1"/>
                </a:solidFill>
              </a:rPr>
              <a:t>LoginComponent</a:t>
            </a:r>
            <a:r>
              <a:rPr lang="it-IT" sz="3200" dirty="0">
                <a:solidFill>
                  <a:schemeClr val="bg1"/>
                </a:solidFill>
              </a:rPr>
              <a:t> e </a:t>
            </a:r>
            <a:r>
              <a:rPr lang="it-IT" sz="3200" dirty="0" err="1">
                <a:solidFill>
                  <a:schemeClr val="bg1"/>
                </a:solidFill>
              </a:rPr>
              <a:t>RegisterComponent</a:t>
            </a:r>
            <a:r>
              <a:rPr lang="it-IT" sz="3200" dirty="0">
                <a:solidFill>
                  <a:schemeClr val="bg1"/>
                </a:solidFill>
              </a:rPr>
              <a:t>, richiamati dai rispettivi bottoni nella </a:t>
            </a:r>
            <a:r>
              <a:rPr lang="it-IT" sz="3200" dirty="0" err="1">
                <a:solidFill>
                  <a:schemeClr val="bg1"/>
                </a:solidFill>
              </a:rPr>
              <a:t>NavBar</a:t>
            </a:r>
            <a:r>
              <a:rPr lang="it-IT" sz="3200" dirty="0">
                <a:solidFill>
                  <a:schemeClr val="bg1"/>
                </a:solidFill>
              </a:rPr>
              <a:t>. Questi componenti sono formati da un </a:t>
            </a:r>
            <a:r>
              <a:rPr lang="it-IT" sz="3200" dirty="0" err="1">
                <a:solidFill>
                  <a:schemeClr val="bg1"/>
                </a:solidFill>
              </a:rPr>
              <a:t>form</a:t>
            </a:r>
            <a:r>
              <a:rPr lang="it-IT" sz="3200" dirty="0">
                <a:solidFill>
                  <a:schemeClr val="bg1"/>
                </a:solidFill>
              </a:rPr>
              <a:t> per l’invio dei dati. Nella parte del TS, una volta effettuati i vari controlli, i dati vengono inviati al DB attraverso l’</a:t>
            </a:r>
            <a:r>
              <a:rPr lang="it-IT" sz="3200" dirty="0" err="1">
                <a:solidFill>
                  <a:schemeClr val="bg1"/>
                </a:solidFill>
              </a:rPr>
              <a:t>AuthSevice</a:t>
            </a:r>
            <a:r>
              <a:rPr lang="it-IT" sz="3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1735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9803E18-8710-11D8-C33D-79A2512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00" y="16686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r>
              <a:rPr lang="it-IT" dirty="0"/>
              <a:t> – Login Form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35C2CD70-C5C3-8903-3F7A-ACC43DD3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6" y="-131868"/>
            <a:ext cx="2045617" cy="2045617"/>
          </a:xfrm>
          <a:prstGeom prst="rect">
            <a:avLst/>
          </a:prstGeom>
        </p:spPr>
      </p:pic>
      <p:pic>
        <p:nvPicPr>
          <p:cNvPr id="6" name="Immagine 5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77520E60-B2EF-4A8E-77E8-476EAD912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77" y="1930435"/>
            <a:ext cx="6567782" cy="34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81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marL="0" indent="0" rtl="0">
              <a:buNone/>
            </a:pPr>
            <a:r>
              <a:rPr lang="it-IT" sz="1800" dirty="0"/>
              <a:t>L’obiettivo del progetto era realizzare un e-commerce di lastre di marmo. Il lavoro è stato suddiviso in diversi passaggi:</a:t>
            </a:r>
          </a:p>
          <a:p>
            <a:pPr marL="0" indent="0" rtl="0">
              <a:buNone/>
            </a:pPr>
            <a:r>
              <a:rPr lang="it-IT" sz="1800" dirty="0"/>
              <a:t>- Creazione di un design per l’interfaccia grafica</a:t>
            </a:r>
          </a:p>
          <a:p>
            <a:pPr marL="0" indent="0" rtl="0">
              <a:buNone/>
            </a:pPr>
            <a:r>
              <a:rPr lang="it-IT" sz="1800" dirty="0"/>
              <a:t>- Implementazione dell’interfaccia</a:t>
            </a:r>
          </a:p>
          <a:p>
            <a:pPr marL="0" indent="0" rtl="0">
              <a:buNone/>
            </a:pPr>
            <a:r>
              <a:rPr lang="it-IT" sz="1800" dirty="0"/>
              <a:t>- Creare un database su cui salvare i dati</a:t>
            </a:r>
          </a:p>
          <a:p>
            <a:pPr marL="0" indent="0" rtl="0">
              <a:buNone/>
            </a:pPr>
            <a:r>
              <a:rPr lang="it-IT" sz="1800" dirty="0"/>
              <a:t>- Mettere in comunicazione tutto il sistema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3" y="57648"/>
            <a:ext cx="10506495" cy="1752599"/>
          </a:xfrm>
        </p:spPr>
        <p:txBody>
          <a:bodyPr rtlCol="0"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Angular</a:t>
            </a:r>
            <a:r>
              <a:rPr lang="it-IT" dirty="0">
                <a:solidFill>
                  <a:schemeClr val="bg1"/>
                </a:solidFill>
              </a:rPr>
              <a:t> – </a:t>
            </a:r>
            <a:r>
              <a:rPr lang="it-IT" dirty="0" err="1">
                <a:solidFill>
                  <a:schemeClr val="bg1"/>
                </a:solidFill>
              </a:rPr>
              <a:t>Register</a:t>
            </a:r>
            <a:r>
              <a:rPr lang="it-IT" dirty="0">
                <a:solidFill>
                  <a:schemeClr val="bg1"/>
                </a:solidFill>
              </a:rPr>
              <a:t> Form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pic>
        <p:nvPicPr>
          <p:cNvPr id="6" name="Immagine 5" descr="Immagine che contiene testo, schermata, numero, linea&#10;&#10;Descrizione generata automaticamente">
            <a:extLst>
              <a:ext uri="{FF2B5EF4-FFF2-40B4-BE49-F238E27FC236}">
                <a16:creationId xmlns:a16="http://schemas.microsoft.com/office/drawing/2014/main" id="{459086BD-CC7B-D766-4D37-8AC194E6E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164" y="2161878"/>
            <a:ext cx="7425949" cy="38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60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9803E18-8710-11D8-C33D-79A2512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00" y="16686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r>
              <a:rPr lang="it-IT" dirty="0"/>
              <a:t> - Home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35C2CD70-C5C3-8903-3F7A-ACC43DD3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6" y="-131868"/>
            <a:ext cx="2045617" cy="204561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C4E54A-D9AB-4782-D89C-476B0463BA66}"/>
              </a:ext>
            </a:extLst>
          </p:cNvPr>
          <p:cNvSpPr txBox="1"/>
          <p:nvPr/>
        </p:nvSpPr>
        <p:spPr>
          <a:xfrm>
            <a:off x="793630" y="2001328"/>
            <a:ext cx="76153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Composta da 3 sezioni. Due a sfondo fisso, per dare l’illusione di un effetto </a:t>
            </a:r>
            <a:r>
              <a:rPr lang="it-IT" sz="2800" dirty="0" err="1"/>
              <a:t>parallax</a:t>
            </a:r>
            <a:r>
              <a:rPr lang="it-IT" sz="2800" dirty="0"/>
              <a:t>. Ha il solo scopo di mostrare all’utente alcuni campioni dei prodotti. Al fondo della pagina sono presenti alcune cards con una selezione di prodotti e la loro descrizione.</a:t>
            </a:r>
          </a:p>
          <a:p>
            <a:r>
              <a:rPr lang="it-IT" sz="2800" dirty="0"/>
              <a:t>La prima sezione contiene anche un bottone che, attraverso il </a:t>
            </a:r>
            <a:r>
              <a:rPr lang="it-IT" sz="2800" b="1" u="sng" dirty="0" err="1"/>
              <a:t>routing</a:t>
            </a:r>
            <a:r>
              <a:rPr lang="it-IT" sz="2800" b="1" u="sng" dirty="0"/>
              <a:t> </a:t>
            </a:r>
            <a:r>
              <a:rPr lang="it-IT" sz="2800" dirty="0"/>
              <a:t>ci ridirige al componente shop.</a:t>
            </a:r>
            <a:endParaRPr lang="it-IT" sz="2800" b="1" u="sng" dirty="0"/>
          </a:p>
        </p:txBody>
      </p:sp>
    </p:spTree>
    <p:extLst>
      <p:ext uri="{BB962C8B-B14F-4D97-AF65-F5344CB8AC3E}">
        <p14:creationId xmlns:p14="http://schemas.microsoft.com/office/powerpoint/2010/main" val="1225834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9803E18-8710-11D8-C33D-79A2512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00" y="16686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r>
              <a:rPr lang="it-IT" dirty="0"/>
              <a:t> - Routing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35C2CD70-C5C3-8903-3F7A-ACC43DD3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6" y="-131868"/>
            <a:ext cx="2045617" cy="20456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92E1D01-C2DA-72D3-53C0-2F1F055F2A7D}"/>
              </a:ext>
            </a:extLst>
          </p:cNvPr>
          <p:cNvSpPr txBox="1"/>
          <p:nvPr/>
        </p:nvSpPr>
        <p:spPr>
          <a:xfrm>
            <a:off x="836762" y="1913749"/>
            <a:ext cx="668163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Parte fondamentale di </a:t>
            </a:r>
            <a:r>
              <a:rPr lang="it-IT" sz="2800" dirty="0" err="1"/>
              <a:t>Angular</a:t>
            </a:r>
            <a:r>
              <a:rPr lang="it-IT" sz="2800" dirty="0"/>
              <a:t>. Essendo il tutto </a:t>
            </a:r>
            <a:r>
              <a:rPr lang="it-IT" sz="2800" dirty="0" err="1"/>
              <a:t>singlepage</a:t>
            </a:r>
            <a:r>
              <a:rPr lang="it-IT" sz="2800" dirty="0"/>
              <a:t>, il </a:t>
            </a:r>
            <a:r>
              <a:rPr lang="it-IT" sz="2800" dirty="0" err="1"/>
              <a:t>routing</a:t>
            </a:r>
            <a:r>
              <a:rPr lang="it-IT" sz="2800" dirty="0"/>
              <a:t>, è l’unico modo che abbiamo per gestire tutti i componenti e per decidere quello che deve essere mostrato a schermo. La gestione del </a:t>
            </a:r>
            <a:r>
              <a:rPr lang="it-IT" sz="2800" dirty="0" err="1"/>
              <a:t>routing</a:t>
            </a:r>
            <a:r>
              <a:rPr lang="it-IT" sz="2800" dirty="0"/>
              <a:t> ci permette anche di andare a gestire quei casi di errore come, ad esempio, il 404.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4833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3" y="57648"/>
            <a:ext cx="8996873" cy="1752599"/>
          </a:xfrm>
        </p:spPr>
        <p:txBody>
          <a:bodyPr rtlCol="0"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Angular</a:t>
            </a:r>
            <a:r>
              <a:rPr lang="it-IT" dirty="0">
                <a:solidFill>
                  <a:schemeClr val="bg1"/>
                </a:solidFill>
              </a:rPr>
              <a:t> - Routing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EE52E38-F115-4DDC-B208-66F52437D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978" y="1810247"/>
            <a:ext cx="6844015" cy="467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49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9803E18-8710-11D8-C33D-79A2512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00" y="16686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r>
              <a:rPr lang="it-IT" dirty="0"/>
              <a:t> - Shop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35C2CD70-C5C3-8903-3F7A-ACC43DD3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6" y="-131868"/>
            <a:ext cx="2045617" cy="20456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675FA7-A23E-9506-951A-64D2E35242FD}"/>
              </a:ext>
            </a:extLst>
          </p:cNvPr>
          <p:cNvSpPr txBox="1"/>
          <p:nvPr/>
        </p:nvSpPr>
        <p:spPr>
          <a:xfrm>
            <a:off x="1190445" y="2027207"/>
            <a:ext cx="62627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Core centrale del progetto. Qui vengono visualizzati tutti i prodotti disponibili dal database e l’utente, una volta autenticato, ha la possibilità di acquistarli. Essendo tutto il progetto basato su nulla di reale i lotti sono stati inseriti casualmente tramite dei metodi particolari, l’admin ha la possibilità di inserire nuovi lotti casuali col semplice tocco di un pulsante disponibile solo a lui.</a:t>
            </a:r>
          </a:p>
        </p:txBody>
      </p:sp>
    </p:spTree>
    <p:extLst>
      <p:ext uri="{BB962C8B-B14F-4D97-AF65-F5344CB8AC3E}">
        <p14:creationId xmlns:p14="http://schemas.microsoft.com/office/powerpoint/2010/main" val="2723107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3" y="57648"/>
            <a:ext cx="8651816" cy="1752599"/>
          </a:xfrm>
        </p:spPr>
        <p:txBody>
          <a:bodyPr rtlCol="0"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Angular</a:t>
            </a:r>
            <a:r>
              <a:rPr lang="it-IT" dirty="0">
                <a:solidFill>
                  <a:schemeClr val="bg1"/>
                </a:solidFill>
              </a:rPr>
              <a:t> - Shop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07D6ECB6-A576-4F4C-0CDC-2F13BEFB9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042" y="2161878"/>
            <a:ext cx="10184892" cy="380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38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9803E18-8710-11D8-C33D-79A2512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00" y="16686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r>
              <a:rPr lang="it-IT" dirty="0"/>
              <a:t> - </a:t>
            </a:r>
            <a:r>
              <a:rPr lang="it-IT" dirty="0" err="1"/>
              <a:t>ShopNow</a:t>
            </a:r>
            <a:endParaRPr lang="it-IT" dirty="0"/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35C2CD70-C5C3-8903-3F7A-ACC43DD3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6" y="-131868"/>
            <a:ext cx="2045617" cy="20456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675FA7-A23E-9506-951A-64D2E35242FD}"/>
              </a:ext>
            </a:extLst>
          </p:cNvPr>
          <p:cNvSpPr txBox="1"/>
          <p:nvPr/>
        </p:nvSpPr>
        <p:spPr>
          <a:xfrm>
            <a:off x="978602" y="1805752"/>
            <a:ext cx="62627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 bottoni presenti su ogni singolo oggetto fanno il </a:t>
            </a:r>
            <a:r>
              <a:rPr lang="it-IT" sz="2400" dirty="0" err="1"/>
              <a:t>redirect</a:t>
            </a:r>
            <a:r>
              <a:rPr lang="it-IT" sz="2400" dirty="0"/>
              <a:t> al componente </a:t>
            </a:r>
            <a:r>
              <a:rPr lang="it-IT" sz="2400" dirty="0" err="1"/>
              <a:t>ShopNow</a:t>
            </a:r>
            <a:r>
              <a:rPr lang="it-IT" sz="2400" dirty="0"/>
              <a:t>. In questo componente è presente un </a:t>
            </a:r>
            <a:r>
              <a:rPr lang="it-IT" sz="2400" dirty="0" err="1"/>
              <a:t>form</a:t>
            </a:r>
            <a:r>
              <a:rPr lang="it-IT" sz="2400" dirty="0"/>
              <a:t> per completare l’acquisto. A seconda del bottone utilizzato per raggiungere il componente sarà compilato il primo campo del </a:t>
            </a:r>
            <a:r>
              <a:rPr lang="it-IT" sz="2400" dirty="0" err="1"/>
              <a:t>form</a:t>
            </a:r>
            <a:r>
              <a:rPr lang="it-IT" sz="2400" dirty="0"/>
              <a:t>, ossia l’ID del lotto.</a:t>
            </a:r>
          </a:p>
          <a:p>
            <a:r>
              <a:rPr lang="it-IT" sz="2400" dirty="0"/>
              <a:t>Una volta completato l’inserimento verrà mostrata la preview dell’ordine e solo a quel punto sarà possibile completare o annullare l’ordine. </a:t>
            </a:r>
            <a:r>
              <a:rPr lang="it-IT" sz="2400" u="sng" dirty="0"/>
              <a:t>Tutte le operazioni appena descritte sono attuabili solo post-autenticazione.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92051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2" y="57648"/>
            <a:ext cx="9531711" cy="1752599"/>
          </a:xfrm>
        </p:spPr>
        <p:txBody>
          <a:bodyPr rtlCol="0"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Angular</a:t>
            </a:r>
            <a:r>
              <a:rPr lang="it-IT" dirty="0">
                <a:solidFill>
                  <a:schemeClr val="bg1"/>
                </a:solidFill>
              </a:rPr>
              <a:t> - </a:t>
            </a:r>
            <a:r>
              <a:rPr lang="it-IT" dirty="0" err="1">
                <a:solidFill>
                  <a:schemeClr val="bg1"/>
                </a:solidFill>
              </a:rPr>
              <a:t>ShopNow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pic>
        <p:nvPicPr>
          <p:cNvPr id="6" name="Immagine 5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8C5A4AD8-21CF-93C9-F02A-23832EAE0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679" y="2161878"/>
            <a:ext cx="6493792" cy="2605236"/>
          </a:xfrm>
          <a:prstGeom prst="rect">
            <a:avLst/>
          </a:prstGeom>
        </p:spPr>
      </p:pic>
      <p:pic>
        <p:nvPicPr>
          <p:cNvPr id="8" name="Immagine 7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D95F6B37-F425-7A43-FE17-20E3E7742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286" y="4896047"/>
            <a:ext cx="5799870" cy="190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01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9803E18-8710-11D8-C33D-79A2512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00" y="16686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r>
              <a:rPr lang="it-IT" dirty="0"/>
              <a:t> - </a:t>
            </a:r>
            <a:r>
              <a:rPr lang="it-IT" dirty="0" err="1"/>
              <a:t>OrderHistory</a:t>
            </a:r>
            <a:endParaRPr lang="it-IT" dirty="0"/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35C2CD70-C5C3-8903-3F7A-ACC43DD3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6" y="-131868"/>
            <a:ext cx="2045617" cy="20456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675FA7-A23E-9506-951A-64D2E35242FD}"/>
              </a:ext>
            </a:extLst>
          </p:cNvPr>
          <p:cNvSpPr txBox="1"/>
          <p:nvPr/>
        </p:nvSpPr>
        <p:spPr>
          <a:xfrm>
            <a:off x="978602" y="1805752"/>
            <a:ext cx="62627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Una volta completato il proprio acquisto quest’ultimo apparirà nello storico ordini, visionabile dall’apposito pulsante nella </a:t>
            </a:r>
            <a:r>
              <a:rPr lang="it-IT" sz="2800" dirty="0" err="1"/>
              <a:t>NavBar</a:t>
            </a:r>
            <a:r>
              <a:rPr lang="it-IT" sz="2800" dirty="0"/>
              <a:t>.</a:t>
            </a:r>
          </a:p>
          <a:p>
            <a:r>
              <a:rPr lang="it-IT" sz="2800" u="sng" dirty="0"/>
              <a:t>Il pulsante non sarà visibile previa autenticazione.</a:t>
            </a:r>
            <a:endParaRPr lang="it-IT" sz="2800" dirty="0"/>
          </a:p>
          <a:p>
            <a:r>
              <a:rPr lang="it-IT" sz="2800" dirty="0"/>
              <a:t>Per quegli utenti che sono autenticati con privilegi Admin nella stessa sezione saranno visibili TUTTI gli ordini presenti nel DB.</a:t>
            </a:r>
          </a:p>
        </p:txBody>
      </p:sp>
    </p:spTree>
    <p:extLst>
      <p:ext uri="{BB962C8B-B14F-4D97-AF65-F5344CB8AC3E}">
        <p14:creationId xmlns:p14="http://schemas.microsoft.com/office/powerpoint/2010/main" val="307514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2" y="57648"/>
            <a:ext cx="10290836" cy="1752599"/>
          </a:xfrm>
        </p:spPr>
        <p:txBody>
          <a:bodyPr rtlCol="0"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Angular</a:t>
            </a:r>
            <a:r>
              <a:rPr lang="it-IT" dirty="0">
                <a:solidFill>
                  <a:schemeClr val="bg1"/>
                </a:solidFill>
              </a:rPr>
              <a:t> - </a:t>
            </a:r>
            <a:r>
              <a:rPr lang="it-IT" dirty="0" err="1">
                <a:solidFill>
                  <a:schemeClr val="bg1"/>
                </a:solidFill>
              </a:rPr>
              <a:t>OrderHistory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pic>
        <p:nvPicPr>
          <p:cNvPr id="5" name="Immagine 4" descr="Immagine che contiene schermata, testo, Carattere, numero&#10;&#10;Descrizione generata automaticamente">
            <a:extLst>
              <a:ext uri="{FF2B5EF4-FFF2-40B4-BE49-F238E27FC236}">
                <a16:creationId xmlns:a16="http://schemas.microsoft.com/office/drawing/2014/main" id="{12E135DB-52CE-25EB-E37D-71CE6923F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247" y="1810247"/>
            <a:ext cx="3684491" cy="2228170"/>
          </a:xfrm>
          <a:prstGeom prst="rect">
            <a:avLst/>
          </a:prstGeom>
        </p:spPr>
      </p:pic>
      <p:pic>
        <p:nvPicPr>
          <p:cNvPr id="9" name="Immagine 8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40DF0476-EE27-270A-104D-5A6E92F63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001" y="1449238"/>
            <a:ext cx="2161423" cy="5047754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55A54A8-D7F4-1330-44B9-E3423CD18ECC}"/>
              </a:ext>
            </a:extLst>
          </p:cNvPr>
          <p:cNvCxnSpPr>
            <a:cxnSpLocks/>
          </p:cNvCxnSpPr>
          <p:nvPr/>
        </p:nvCxnSpPr>
        <p:spPr>
          <a:xfrm flipH="1" flipV="1">
            <a:off x="6522424" y="1889185"/>
            <a:ext cx="2190255" cy="11818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8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it-IT" dirty="0"/>
              <a:t>Tecnologie Utilizzate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F6608F-36B9-B7C0-71D2-3FAF77589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Frontend</a:t>
            </a:r>
            <a:r>
              <a:rPr lang="it-IT" dirty="0"/>
              <a:t> / IDE /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 anchor="t">
            <a:normAutofit/>
          </a:bodyPr>
          <a:lstStyle/>
          <a:p>
            <a:r>
              <a:rPr lang="it-IT" sz="1800" dirty="0"/>
              <a:t>GitHub</a:t>
            </a:r>
          </a:p>
          <a:p>
            <a:r>
              <a:rPr lang="it-IT" dirty="0" err="1"/>
              <a:t>Figma</a:t>
            </a:r>
            <a:endParaRPr lang="it-IT" dirty="0"/>
          </a:p>
          <a:p>
            <a:r>
              <a:rPr lang="it-IT" sz="1800" dirty="0" err="1"/>
              <a:t>Angular</a:t>
            </a:r>
            <a:endParaRPr lang="it-IT" sz="1800" dirty="0"/>
          </a:p>
          <a:p>
            <a:r>
              <a:rPr lang="it-IT" sz="1800" dirty="0"/>
              <a:t>Bootstrap</a:t>
            </a:r>
          </a:p>
          <a:p>
            <a:r>
              <a:rPr lang="it-IT" dirty="0"/>
              <a:t>Visual Studio Code and </a:t>
            </a:r>
            <a:r>
              <a:rPr lang="it-IT" dirty="0" err="1"/>
              <a:t>Ext</a:t>
            </a:r>
            <a:r>
              <a:rPr lang="it-IT" dirty="0"/>
              <a:t>.</a:t>
            </a:r>
            <a:endParaRPr lang="it-IT" sz="180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1050CF4-11B6-E9F9-564A-3BC936800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/>
              <a:t>Backend</a:t>
            </a:r>
            <a:r>
              <a:rPr lang="it-IT" dirty="0"/>
              <a:t> / Storage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D1E2F72-9F5F-DC0D-B853-0D5246896E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FireBase</a:t>
            </a:r>
            <a:r>
              <a:rPr lang="it-IT" dirty="0"/>
              <a:t> RT </a:t>
            </a:r>
            <a:r>
              <a:rPr lang="it-IT" dirty="0" err="1"/>
              <a:t>DataBase</a:t>
            </a:r>
            <a:endParaRPr lang="it-IT" dirty="0"/>
          </a:p>
          <a:p>
            <a:r>
              <a:rPr lang="it-IT" dirty="0" err="1"/>
              <a:t>FireBase</a:t>
            </a:r>
            <a:r>
              <a:rPr lang="it-IT" dirty="0"/>
              <a:t> Authentication</a:t>
            </a:r>
          </a:p>
          <a:p>
            <a:r>
              <a:rPr lang="it-IT" dirty="0" err="1"/>
              <a:t>FireBase</a:t>
            </a:r>
            <a:r>
              <a:rPr lang="it-IT" dirty="0"/>
              <a:t> </a:t>
            </a:r>
            <a:r>
              <a:rPr lang="it-IT" dirty="0" err="1"/>
              <a:t>FireStore</a:t>
            </a:r>
            <a:endParaRPr lang="it-IT" dirty="0"/>
          </a:p>
          <a:p>
            <a:r>
              <a:rPr lang="it-IT" dirty="0" err="1"/>
              <a:t>AngularFire</a:t>
            </a:r>
            <a:r>
              <a:rPr lang="it-IT" dirty="0"/>
              <a:t> V7</a:t>
            </a:r>
          </a:p>
        </p:txBody>
      </p:sp>
    </p:spTree>
    <p:extLst>
      <p:ext uri="{BB962C8B-B14F-4D97-AF65-F5344CB8AC3E}">
        <p14:creationId xmlns:p14="http://schemas.microsoft.com/office/powerpoint/2010/main" val="387809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3" name="Immagine 2" descr="Immagine che contiene giallo, origami&#10;&#10;Descrizione generata automaticamente">
            <a:extLst>
              <a:ext uri="{FF2B5EF4-FFF2-40B4-BE49-F238E27FC236}">
                <a16:creationId xmlns:a16="http://schemas.microsoft.com/office/drawing/2014/main" id="{ACDAC16E-E0EC-8680-0919-AFBAD5B6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9" y="-4763"/>
            <a:ext cx="4576762" cy="15732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C45529-267A-DDD1-5A47-FB587934507D}"/>
              </a:ext>
            </a:extLst>
          </p:cNvPr>
          <p:cNvSpPr txBox="1"/>
          <p:nvPr/>
        </p:nvSpPr>
        <p:spPr>
          <a:xfrm>
            <a:off x="295564" y="1422400"/>
            <a:ext cx="7465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Come anticipato i dati sono stati immagazzinati in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FireBase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 Per tutta la sezione di Ordini e Articoli abbiamo utilizzato </a:t>
            </a:r>
            <a:r>
              <a:rPr lang="it-IT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RealTime</a:t>
            </a: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DB. Che si mostra nel modo seguente:</a:t>
            </a:r>
          </a:p>
        </p:txBody>
      </p:sp>
      <p:pic>
        <p:nvPicPr>
          <p:cNvPr id="6" name="Immagine 5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79723896-B89A-F5EF-9337-0FE777F1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733" y="2481864"/>
            <a:ext cx="6864484" cy="40608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9712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9803E18-8710-11D8-C33D-79A25122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500" y="16686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r>
              <a:rPr lang="it-IT" dirty="0"/>
              <a:t> – </a:t>
            </a:r>
            <a:r>
              <a:rPr lang="it-IT" dirty="0" err="1"/>
              <a:t>FireBase</a:t>
            </a:r>
            <a:r>
              <a:rPr lang="it-IT" dirty="0"/>
              <a:t> Service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35C2CD70-C5C3-8903-3F7A-ACC43DD3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6" y="-131868"/>
            <a:ext cx="2045617" cy="20456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675FA7-A23E-9506-951A-64D2E35242FD}"/>
              </a:ext>
            </a:extLst>
          </p:cNvPr>
          <p:cNvSpPr txBox="1"/>
          <p:nvPr/>
        </p:nvSpPr>
        <p:spPr>
          <a:xfrm>
            <a:off x="978602" y="1805752"/>
            <a:ext cx="62627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Per quanto riguarda l’interazione con questo DB, come nel caso dell’autenticazione è stato strutturato un servizio, così da potervi accedere da più componenti. Tutti i metodi che lo compongono utilizzando i metodi HTTP per poter accedere, modificare, cancellare e aggiornare i dati. Questi metodi possono essere utilizzati solo dopo aver iniettato </a:t>
            </a:r>
            <a:r>
              <a:rPr lang="it-IT" sz="2400" dirty="0" err="1"/>
              <a:t>HTTPClient</a:t>
            </a:r>
            <a:r>
              <a:rPr lang="it-IT" sz="2400" dirty="0"/>
              <a:t> nel costruttore del servizio. Tutti i dati sono salvati nel DB in formato JSON.</a:t>
            </a:r>
          </a:p>
          <a:p>
            <a:r>
              <a:rPr lang="it-IT" sz="2400" dirty="0"/>
              <a:t>Di seguito ne vengono mostrati alcuni:</a:t>
            </a:r>
          </a:p>
        </p:txBody>
      </p:sp>
    </p:spTree>
    <p:extLst>
      <p:ext uri="{BB962C8B-B14F-4D97-AF65-F5344CB8AC3E}">
        <p14:creationId xmlns:p14="http://schemas.microsoft.com/office/powerpoint/2010/main" val="1791743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C45CB-A59C-624D-7BE5-F65A7550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61" y="57648"/>
            <a:ext cx="11006829" cy="1752599"/>
          </a:xfrm>
        </p:spPr>
        <p:txBody>
          <a:bodyPr rtlCol="0"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Angular</a:t>
            </a:r>
            <a:r>
              <a:rPr lang="it-IT" dirty="0">
                <a:solidFill>
                  <a:schemeClr val="bg1"/>
                </a:solidFill>
              </a:rPr>
              <a:t> – </a:t>
            </a:r>
            <a:r>
              <a:rPr lang="it-IT" dirty="0" err="1">
                <a:solidFill>
                  <a:schemeClr val="bg1"/>
                </a:solidFill>
              </a:rPr>
              <a:t>FireBase</a:t>
            </a:r>
            <a:r>
              <a:rPr lang="it-IT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3" name="Immagine 2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50391D20-CB36-D07D-6C34-7539E0DE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-293983"/>
            <a:ext cx="2455862" cy="2455862"/>
          </a:xfrm>
          <a:prstGeom prst="rect">
            <a:avLst/>
          </a:prstGeom>
          <a:noFill/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452CC08-9BCC-E791-365D-EAB1AE22D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408" y="1366285"/>
            <a:ext cx="6585904" cy="525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 descr="Immagine che contiene Carattere, logo, Elementi grafici, testo&#10;&#10;Descrizione generata automaticamente">
            <a:extLst>
              <a:ext uri="{FF2B5EF4-FFF2-40B4-BE49-F238E27FC236}">
                <a16:creationId xmlns:a16="http://schemas.microsoft.com/office/drawing/2014/main" id="{A717A38C-206A-EC45-659D-6F779F66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089027" y="784429"/>
            <a:ext cx="3237182" cy="1798434"/>
          </a:xfrm>
          <a:prstGeom prst="rect">
            <a:avLst/>
          </a:prstGeom>
          <a:effectLst>
            <a:outerShdw blurRad="63500" dist="50800" dir="5400000" algn="ctr" rotWithShape="0">
              <a:srgbClr val="000000"/>
            </a:outerShdw>
          </a:effectLst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marL="0" indent="0" rtl="0">
              <a:buNone/>
            </a:pPr>
            <a:r>
              <a:rPr lang="it-IT" sz="1800" dirty="0"/>
              <a:t>Strumento essenziale per lo sviluppo software collaborativo. Consente di tenere traccia di tutte le operazioni che vengono eseguite sul codice sorgente, permettendo anche eventuali </a:t>
            </a:r>
            <a:r>
              <a:rPr lang="it-IT" sz="1800" dirty="0" err="1"/>
              <a:t>rollback</a:t>
            </a:r>
            <a:r>
              <a:rPr lang="it-IT" sz="1800" dirty="0"/>
              <a:t> in caso di problemi delle nuove versioni.</a:t>
            </a:r>
          </a:p>
          <a:p>
            <a:pPr marL="0" indent="0" rtl="0">
              <a:buNone/>
            </a:pPr>
            <a:r>
              <a:rPr lang="it-IT" sz="1800" dirty="0"/>
              <a:t>Grazie alla metodologia dei </a:t>
            </a:r>
            <a:r>
              <a:rPr lang="it-IT" sz="1800" dirty="0" err="1"/>
              <a:t>commit</a:t>
            </a:r>
            <a:r>
              <a:rPr lang="it-IT" sz="1800" dirty="0"/>
              <a:t> è possibile tenere traccia di ciò che viene caricato dagli altri sviluppatori coinvolti, senza dover necessariamente vedere il codice sorgente. </a:t>
            </a:r>
          </a:p>
          <a:p>
            <a:pPr marL="0" indent="0" rtl="0">
              <a:buNone/>
            </a:pPr>
            <a:r>
              <a:rPr lang="it-IT" sz="1800" dirty="0"/>
              <a:t>Esempi di alcuni </a:t>
            </a:r>
            <a:r>
              <a:rPr lang="it-IT" sz="1800" dirty="0" err="1"/>
              <a:t>commit</a:t>
            </a:r>
            <a:r>
              <a:rPr lang="it-IT" sz="1800" dirty="0"/>
              <a:t> nella diapositiva successiva.</a:t>
            </a:r>
          </a:p>
        </p:txBody>
      </p:sp>
    </p:spTree>
    <p:extLst>
      <p:ext uri="{BB962C8B-B14F-4D97-AF65-F5344CB8AC3E}">
        <p14:creationId xmlns:p14="http://schemas.microsoft.com/office/powerpoint/2010/main" val="1117542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/>
            <a:r>
              <a:rPr lang="it-IT" dirty="0"/>
              <a:t>GitHub – </a:t>
            </a:r>
            <a:r>
              <a:rPr lang="it-IT" dirty="0" err="1"/>
              <a:t>Commit</a:t>
            </a:r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E0133F8-709C-13A2-B822-CE62FC76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801" y="2078648"/>
            <a:ext cx="10356799" cy="9601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Immagine 1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B24D681-FC27-4991-8090-3EB02F817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375" y="337993"/>
            <a:ext cx="3850178" cy="61921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419E525-04DD-31AF-DBC1-425AA6C6F735}"/>
              </a:ext>
            </a:extLst>
          </p:cNvPr>
          <p:cNvCxnSpPr>
            <a:cxnSpLocks/>
          </p:cNvCxnSpPr>
          <p:nvPr/>
        </p:nvCxnSpPr>
        <p:spPr>
          <a:xfrm flipV="1">
            <a:off x="4951562" y="499502"/>
            <a:ext cx="1536813" cy="2059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C3E0F8D3-EBA4-50EF-463E-60D3480E11D2}"/>
              </a:ext>
            </a:extLst>
          </p:cNvPr>
          <p:cNvSpPr/>
          <p:nvPr/>
        </p:nvSpPr>
        <p:spPr>
          <a:xfrm>
            <a:off x="1685680" y="2576421"/>
            <a:ext cx="3265882" cy="27604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6" name="Immagine 25" descr="Immagine che contiene testo, schermata, Carattere">
            <a:extLst>
              <a:ext uri="{FF2B5EF4-FFF2-40B4-BE49-F238E27FC236}">
                <a16:creationId xmlns:a16="http://schemas.microsoft.com/office/drawing/2014/main" id="{6E1D2C38-5495-E076-0826-6358C899D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469" y="3282991"/>
            <a:ext cx="4242553" cy="27284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53515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124" y="685800"/>
            <a:ext cx="4517892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Figma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marL="0" indent="0" rtl="0">
              <a:buNone/>
            </a:pPr>
            <a:r>
              <a:rPr lang="it-IT" sz="1800" dirty="0"/>
              <a:t>E’ un editor di grafica vettoriale pensato appositamente per il web, è attualmente una delle piattaforme più utilizzate da UX/UI designer in tutto il mondo. Come GitHub è uno strumento collaborativo, consente l’accesso da diverse persone contemporaneamente ed è molto comodo per poter condividere idee e vederle graficamente in tempo reale.</a:t>
            </a:r>
          </a:p>
          <a:p>
            <a:pPr marL="0" indent="0" rtl="0">
              <a:buNone/>
            </a:pPr>
            <a:r>
              <a:rPr lang="it-IT" sz="1800" dirty="0"/>
              <a:t>Nella slide successiva viene mostrata la schermata </a:t>
            </a:r>
            <a:r>
              <a:rPr lang="it-IT" sz="1800" dirty="0" err="1"/>
              <a:t>HomePage</a:t>
            </a:r>
            <a:r>
              <a:rPr lang="it-IT" sz="1800" dirty="0"/>
              <a:t> durante la modellazione.</a:t>
            </a:r>
          </a:p>
        </p:txBody>
      </p:sp>
      <p:pic>
        <p:nvPicPr>
          <p:cNvPr id="5" name="Immagine 4" descr="Immagine che contiene Policromia, Elementi grafici, schermata, cerchio&#10;&#10;Descrizione generata automaticamente">
            <a:extLst>
              <a:ext uri="{FF2B5EF4-FFF2-40B4-BE49-F238E27FC236}">
                <a16:creationId xmlns:a16="http://schemas.microsoft.com/office/drawing/2014/main" id="{152B61DD-4AD2-79FB-F04F-AE9E37E9A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16" y="685800"/>
            <a:ext cx="2699030" cy="167518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270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545" y="1"/>
            <a:ext cx="9275975" cy="791852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Figma</a:t>
            </a:r>
            <a:r>
              <a:rPr lang="it-IT" dirty="0"/>
              <a:t> - </a:t>
            </a:r>
            <a:r>
              <a:rPr lang="it-IT" dirty="0" err="1"/>
              <a:t>HomePage</a:t>
            </a:r>
            <a:endParaRPr lang="it-IT" dirty="0"/>
          </a:p>
        </p:txBody>
      </p:sp>
      <p:pic>
        <p:nvPicPr>
          <p:cNvPr id="4" name="Immagine 3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01787F04-8C5F-B986-37B3-5E8E3062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11" y="1168925"/>
            <a:ext cx="11789177" cy="54392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494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ttangolo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igura a mano libera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igura a mano libera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igura a mano libera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igura a mano libera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igura a mano libera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igura a mano libera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833" y="685800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marL="0" indent="0" rtl="0">
              <a:buNone/>
            </a:pPr>
            <a:r>
              <a:rPr lang="it-IT" sz="1800" dirty="0"/>
              <a:t>E’ un framework TS per lo sviluppo di applicazioni web. E’ utilizzato per creare l’interfaccia utente, può comunicare con servizi web sia basati su SOAP che su REST. </a:t>
            </a:r>
            <a:r>
              <a:rPr lang="it-IT" sz="1800" dirty="0" err="1"/>
              <a:t>Angular</a:t>
            </a:r>
            <a:r>
              <a:rPr lang="it-IT" sz="1800" dirty="0"/>
              <a:t> facilita di molto l’interazione con i servizi web per ottenere o inviare dati all’applicazione. Sviluppato da Google, lavora molto bene con </a:t>
            </a:r>
            <a:r>
              <a:rPr lang="it-IT" sz="1800" dirty="0" err="1"/>
              <a:t>FireBase</a:t>
            </a:r>
            <a:r>
              <a:rPr lang="it-IT" sz="1800" dirty="0"/>
              <a:t>, di cui parleremo più avanti, anch’esso sviluppato da Google.</a:t>
            </a:r>
          </a:p>
          <a:p>
            <a:pPr marL="0" indent="0" rtl="0">
              <a:buNone/>
            </a:pPr>
            <a:r>
              <a:rPr lang="it-IT" sz="1800" dirty="0"/>
              <a:t>A differenza di una classica applicazione web, </a:t>
            </a:r>
            <a:r>
              <a:rPr lang="it-IT" sz="1800" dirty="0" err="1"/>
              <a:t>angular</a:t>
            </a:r>
            <a:r>
              <a:rPr lang="it-IT" sz="1800" dirty="0"/>
              <a:t> lavora in single page, utilizzando componenti, servizi e il </a:t>
            </a:r>
            <a:r>
              <a:rPr lang="it-IT" sz="1800" dirty="0" err="1"/>
              <a:t>routing</a:t>
            </a:r>
            <a:r>
              <a:rPr lang="it-IT" sz="1800" dirty="0"/>
              <a:t> per lavorare come una normale pagina web.</a:t>
            </a:r>
          </a:p>
        </p:txBody>
      </p:sp>
      <p:pic>
        <p:nvPicPr>
          <p:cNvPr id="6" name="Immagine 5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BF2CDB43-2BE5-927D-5447-D9C6EE24C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59" y="537246"/>
            <a:ext cx="2045617" cy="204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2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77519D3-1F32-44FC-EA7C-8627FBCE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69" y="35350"/>
            <a:ext cx="6026183" cy="1752599"/>
          </a:xfrm>
        </p:spPr>
        <p:txBody>
          <a:bodyPr rtlCol="0">
            <a:normAutofit/>
          </a:bodyPr>
          <a:lstStyle/>
          <a:p>
            <a:pPr algn="l"/>
            <a:r>
              <a:rPr lang="it-IT" dirty="0" err="1"/>
              <a:t>Angular</a:t>
            </a:r>
            <a:endParaRPr lang="it-IT" dirty="0"/>
          </a:p>
        </p:txBody>
      </p:sp>
      <p:pic>
        <p:nvPicPr>
          <p:cNvPr id="6" name="Immagine 5" descr="Immagine che contiene simbolo, Elementi grafici, design&#10;&#10;Descrizione generata automaticamente">
            <a:extLst>
              <a:ext uri="{FF2B5EF4-FFF2-40B4-BE49-F238E27FC236}">
                <a16:creationId xmlns:a16="http://schemas.microsoft.com/office/drawing/2014/main" id="{FB5657B0-17EC-9955-910E-E159960C2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95" y="-113204"/>
            <a:ext cx="2045617" cy="204561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A3D6376-BAFD-16A6-AA83-D9E52C010954}"/>
              </a:ext>
            </a:extLst>
          </p:cNvPr>
          <p:cNvSpPr txBox="1"/>
          <p:nvPr/>
        </p:nvSpPr>
        <p:spPr>
          <a:xfrm>
            <a:off x="3591612" y="1442301"/>
            <a:ext cx="6921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detto, </a:t>
            </a:r>
            <a:r>
              <a:rPr lang="it-IT" dirty="0" err="1"/>
              <a:t>Angular</a:t>
            </a:r>
            <a:r>
              <a:rPr lang="it-IT" dirty="0"/>
              <a:t> lavora con i componenti, nel nostro progetto abbiamo implementato molti componenti per suddividere al meglio la pagina, tra cui: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79C0AE-6600-3328-E76E-3CEFE30A307D}"/>
              </a:ext>
            </a:extLst>
          </p:cNvPr>
          <p:cNvSpPr txBox="1"/>
          <p:nvPr/>
        </p:nvSpPr>
        <p:spPr>
          <a:xfrm>
            <a:off x="3724912" y="2469823"/>
            <a:ext cx="66162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NavBarComponent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HomeComponent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ShopComponent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AboutComponent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FaqComponent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NotFoundComponent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ShoppingCardComponent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FooterComponent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ShopGridListComponent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ShopProductCardComponent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LoginComponent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RegisterComponent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Ecc</a:t>
            </a:r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40710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663_TF22644756.potx" id="{F541F96E-8857-48D4-8F07-6FD7EEFBFA27}" vid="{55106144-CB77-482A-8F4B-BD8BB7D3995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Parallasse</Template>
  <TotalTime>416</TotalTime>
  <Words>1330</Words>
  <Application>Microsoft Office PowerPoint</Application>
  <PresentationFormat>Widescreen</PresentationFormat>
  <Paragraphs>128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6" baseType="lpstr">
      <vt:lpstr>Arial</vt:lpstr>
      <vt:lpstr>Calibri</vt:lpstr>
      <vt:lpstr>Corbel</vt:lpstr>
      <vt:lpstr>Parallasse</vt:lpstr>
      <vt:lpstr>Sistemi Distribuiti e Paralleli 2023</vt:lpstr>
      <vt:lpstr>Introduzione</vt:lpstr>
      <vt:lpstr>Tecnologie Utilizzate</vt:lpstr>
      <vt:lpstr>Presentazione standard di PowerPoint</vt:lpstr>
      <vt:lpstr>GitHub – Commit</vt:lpstr>
      <vt:lpstr>Figma</vt:lpstr>
      <vt:lpstr>Figma - HomePage</vt:lpstr>
      <vt:lpstr>Angular</vt:lpstr>
      <vt:lpstr>Angular</vt:lpstr>
      <vt:lpstr>NavBarComponent</vt:lpstr>
      <vt:lpstr>Presentazione standard di PowerPoint</vt:lpstr>
      <vt:lpstr>Presentazione standard di PowerPoint</vt:lpstr>
      <vt:lpstr>Presentazione standard di PowerPoint</vt:lpstr>
      <vt:lpstr>Angular - AuthService</vt:lpstr>
      <vt:lpstr>Angular – AuthService</vt:lpstr>
      <vt:lpstr>Angular – AuthService</vt:lpstr>
      <vt:lpstr>Angular – AuthService</vt:lpstr>
      <vt:lpstr>Angular – Login e Register </vt:lpstr>
      <vt:lpstr>Angular – Login Form</vt:lpstr>
      <vt:lpstr>Angular – Register Form</vt:lpstr>
      <vt:lpstr>Angular - Home</vt:lpstr>
      <vt:lpstr>Angular - Routing</vt:lpstr>
      <vt:lpstr>Angular - Routing</vt:lpstr>
      <vt:lpstr>Angular - Shop</vt:lpstr>
      <vt:lpstr>Angular - Shop</vt:lpstr>
      <vt:lpstr>Angular - ShopNow</vt:lpstr>
      <vt:lpstr>Angular - ShopNow</vt:lpstr>
      <vt:lpstr>Angular - OrderHistory</vt:lpstr>
      <vt:lpstr>Angular - OrderHistory</vt:lpstr>
      <vt:lpstr>Presentazione standard di PowerPoint</vt:lpstr>
      <vt:lpstr>Angular – FireBase Service</vt:lpstr>
      <vt:lpstr>Angular – FireBase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Distribuiti e Paralleli 2023</dc:title>
  <dc:creator>Luca Russo</dc:creator>
  <cp:lastModifiedBy>Luca Russo</cp:lastModifiedBy>
  <cp:revision>9</cp:revision>
  <dcterms:created xsi:type="dcterms:W3CDTF">2023-09-12T12:23:34Z</dcterms:created>
  <dcterms:modified xsi:type="dcterms:W3CDTF">2023-09-18T22:26:39Z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