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6" r:id="rId1"/>
    <p:sldMasterId id="2147483679" r:id="rId2"/>
  </p:sldMasterIdLst>
  <p:notesMasterIdLst>
    <p:notesMasterId r:id="rId40"/>
  </p:notesMasterIdLst>
  <p:sldIdLst>
    <p:sldId id="256" r:id="rId3"/>
    <p:sldId id="257" r:id="rId4"/>
    <p:sldId id="258" r:id="rId5"/>
    <p:sldId id="315" r:id="rId6"/>
    <p:sldId id="298" r:id="rId7"/>
    <p:sldId id="318" r:id="rId8"/>
    <p:sldId id="297" r:id="rId9"/>
    <p:sldId id="319" r:id="rId10"/>
    <p:sldId id="321" r:id="rId11"/>
    <p:sldId id="335" r:id="rId12"/>
    <p:sldId id="340" r:id="rId13"/>
    <p:sldId id="339" r:id="rId14"/>
    <p:sldId id="341" r:id="rId15"/>
    <p:sldId id="320" r:id="rId16"/>
    <p:sldId id="322" r:id="rId17"/>
    <p:sldId id="303" r:id="rId18"/>
    <p:sldId id="304" r:id="rId19"/>
    <p:sldId id="323" r:id="rId20"/>
    <p:sldId id="324" r:id="rId21"/>
    <p:sldId id="325" r:id="rId22"/>
    <p:sldId id="336" r:id="rId23"/>
    <p:sldId id="326" r:id="rId24"/>
    <p:sldId id="337" r:id="rId25"/>
    <p:sldId id="338" r:id="rId26"/>
    <p:sldId id="306" r:id="rId27"/>
    <p:sldId id="307" r:id="rId28"/>
    <p:sldId id="327" r:id="rId29"/>
    <p:sldId id="328" r:id="rId30"/>
    <p:sldId id="329" r:id="rId31"/>
    <p:sldId id="330" r:id="rId32"/>
    <p:sldId id="309" r:id="rId33"/>
    <p:sldId id="310" r:id="rId34"/>
    <p:sldId id="331" r:id="rId35"/>
    <p:sldId id="333" r:id="rId36"/>
    <p:sldId id="334" r:id="rId37"/>
    <p:sldId id="312" r:id="rId38"/>
    <p:sldId id="280" r:id="rId3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81" autoAdjust="0"/>
    <p:restoredTop sz="92416"/>
  </p:normalViewPr>
  <p:slideViewPr>
    <p:cSldViewPr snapToGrid="0" snapToObjects="1">
      <p:cViewPr>
        <p:scale>
          <a:sx n="94" d="100"/>
          <a:sy n="94" d="100"/>
        </p:scale>
        <p:origin x="-2168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4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3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83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40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160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0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19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78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58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0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49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466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26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http://domin/search/" TargetMode="External"/><Relationship Id="rId5" Type="http://schemas.openxmlformats.org/officeDocument/2006/relationships/hyperlink" Target="http://domin/upcoming" TargetMode="External"/><Relationship Id="rId6" Type="http://schemas.openxmlformats.org/officeDocument/2006/relationships/hyperlink" Target="http://domin/getCampaigo/x-x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软件需求规格说明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70" y="2287271"/>
            <a:ext cx="4594466" cy="1215006"/>
          </a:xfrm>
        </p:spPr>
        <p:txBody>
          <a:bodyPr/>
          <a:lstStyle/>
          <a:p>
            <a:r>
              <a:rPr kumimoji="1" lang="en-US" altLang="zh-CN" dirty="0" err="1" smtClean="0"/>
              <a:t>Campaigo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的校园社交及活动点评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5791732"/>
            <a:ext cx="3131127" cy="9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" y="1085321"/>
            <a:ext cx="2419109" cy="73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用户访谈问题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28" y="550118"/>
            <a:ext cx="4724400" cy="5410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27" y="2204170"/>
            <a:ext cx="473202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0083" y="763885"/>
            <a:ext cx="10419106" cy="65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数据分析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68" y="3126718"/>
            <a:ext cx="4152900" cy="2720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1" y="1640186"/>
            <a:ext cx="6675120" cy="2865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18" y="0"/>
            <a:ext cx="419100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383" y="1305240"/>
            <a:ext cx="10419106" cy="513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用户的建议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" y="1921510"/>
            <a:ext cx="5478780" cy="1120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26" y="1921510"/>
            <a:ext cx="3528060" cy="1402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76" y="3801310"/>
            <a:ext cx="4632960" cy="10134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36" y="3816550"/>
            <a:ext cx="5349240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383" y="1305240"/>
            <a:ext cx="10419106" cy="65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数据分析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0083" y="222511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Helvetica Neue" charset="0"/>
              </a:rPr>
              <a:t>1</a:t>
            </a:r>
            <a:r>
              <a:rPr lang="zh-CN" altLang="en-US" dirty="0">
                <a:latin typeface="Helvetica Neue" charset="0"/>
              </a:rPr>
              <a:t>、大多数人一周至少参加一次活动 </a:t>
            </a:r>
            <a:r>
              <a:rPr lang="zh-CN" altLang="en-US" dirty="0" smtClean="0">
                <a:latin typeface="Helvetica Neue" charset="0"/>
              </a:rPr>
              <a:t>；</a:t>
            </a:r>
            <a:endParaRPr lang="en-US" altLang="zh-CN" dirty="0" smtClean="0">
              <a:latin typeface="Helvetica Neue" charset="0"/>
            </a:endParaRPr>
          </a:p>
          <a:p>
            <a:endParaRPr lang="en-US" altLang="zh-CN" dirty="0" smtClean="0">
              <a:latin typeface="Helvetica Neue" charset="0"/>
            </a:endParaRPr>
          </a:p>
          <a:p>
            <a:r>
              <a:rPr lang="en-US" altLang="zh-CN" dirty="0" smtClean="0">
                <a:latin typeface="Helvetica Neue" charset="0"/>
              </a:rPr>
              <a:t>2</a:t>
            </a:r>
            <a:r>
              <a:rPr lang="zh-CN" altLang="en-US" dirty="0">
                <a:latin typeface="Helvetica Neue" charset="0"/>
              </a:rPr>
              <a:t>、但是获得活动信息来源与报名渠道多种多样，没有固定的平台</a:t>
            </a:r>
            <a:r>
              <a:rPr lang="zh-CN" altLang="en-US" dirty="0" smtClean="0">
                <a:latin typeface="Helvetica Neue" charset="0"/>
              </a:rPr>
              <a:t>；</a:t>
            </a:r>
            <a:endParaRPr lang="en-US" altLang="zh-CN" dirty="0" smtClean="0">
              <a:latin typeface="Helvetica Neue" charset="0"/>
            </a:endParaRPr>
          </a:p>
          <a:p>
            <a:r>
              <a:rPr lang="en-US" altLang="zh-CN" dirty="0" smtClean="0">
                <a:latin typeface="Helvetica Neue" charset="0"/>
              </a:rPr>
              <a:t>3</a:t>
            </a:r>
            <a:r>
              <a:rPr lang="zh-CN" altLang="en-US" dirty="0">
                <a:latin typeface="Helvetica Neue" charset="0"/>
              </a:rPr>
              <a:t>、且有一部分同学会因为平台过多而没能注意到一些想参加的活动</a:t>
            </a:r>
            <a:r>
              <a:rPr lang="zh-CN" altLang="en-US" dirty="0" smtClean="0">
                <a:latin typeface="Helvetica Neue" charset="0"/>
              </a:rPr>
              <a:t>。</a:t>
            </a:r>
            <a:endParaRPr lang="en-US" altLang="zh-CN" dirty="0" smtClean="0">
              <a:latin typeface="Helvetica Neue" charset="0"/>
            </a:endParaRPr>
          </a:p>
          <a:p>
            <a:r>
              <a:rPr lang="en-US" altLang="zh-CN" dirty="0" smtClean="0">
                <a:latin typeface="Helvetica Neue" charset="0"/>
              </a:rPr>
              <a:t>4</a:t>
            </a:r>
            <a:r>
              <a:rPr lang="zh-CN" altLang="en-US" dirty="0">
                <a:latin typeface="Helvetica Neue" charset="0"/>
              </a:rPr>
              <a:t>、对于活动评价反馈功能很少有平台能提供支持。</a:t>
            </a:r>
            <a:endParaRPr lang="zh-CN" altLang="en-US" dirty="0"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79589" y="1268518"/>
            <a:ext cx="6096000" cy="2668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0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2.3</a:t>
            </a:r>
            <a:r>
              <a:rPr lang="zh-CN" altLang="zh-CN" sz="20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主要</a:t>
            </a:r>
            <a:r>
              <a:rPr lang="zh-CN" altLang="zh-CN" sz="2000" b="1" kern="100" dirty="0">
                <a:latin typeface="DengXian Light" charset="-122"/>
                <a:ea typeface="DengXian Light" charset="-122"/>
                <a:cs typeface="Times New Roman" charset="0"/>
              </a:rPr>
              <a:t>功能</a:t>
            </a: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活动浏览模块：浏览活动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搜索活动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活动详细信息（活动本身信息、参与者点评评论回复）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活动申请模块：填写活动申请表、查看活动申请进程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个人活动模块：浏览已参加、准备参加的活动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查看信息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个人界面模块：查看、更改个人信息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en-US" altLang="zh-CN" sz="1600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600" kern="100" dirty="0" smtClean="0">
                <a:effectLst/>
                <a:latin typeface="DengXian" charset="-122"/>
                <a:ea typeface="DengXian" charset="-122"/>
                <a:cs typeface="Times New Roman" charset="0"/>
              </a:rPr>
              <a:t>详细功能将在第三章进行介绍</a:t>
            </a:r>
            <a:endParaRPr lang="zh-CN" altLang="zh-CN" sz="1600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0083" y="1302861"/>
            <a:ext cx="6031497" cy="255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2.4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约束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时间约束：由于开发时间有限，只允许在软件工程课程时间内进行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开发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平台约束：由于技术能力有限，软件平台为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Android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硬件约束：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34832"/>
              </p:ext>
            </p:extLst>
          </p:nvPr>
        </p:nvGraphicFramePr>
        <p:xfrm>
          <a:off x="1110083" y="4015095"/>
          <a:ext cx="6702828" cy="161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4631"/>
                <a:gridCol w="4888197"/>
              </a:tblGrid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硬件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约束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CPU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高通 骁龙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r>
                        <a:rPr lang="zh-CN" sz="1800" kern="100" dirty="0" smtClean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内存</a:t>
                      </a:r>
                      <a:endParaRPr lang="zh-CN" sz="1800" kern="10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1</a:t>
                      </a:r>
                      <a:r>
                        <a:rPr lang="en-US" sz="1800" kern="100" dirty="0" smtClean="0">
                          <a:effectLst/>
                        </a:rPr>
                        <a:t>G</a:t>
                      </a:r>
                      <a:r>
                        <a:rPr lang="zh-CN" sz="1800" kern="100" dirty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ROM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8</a:t>
                      </a:r>
                      <a:r>
                        <a:rPr lang="en-US" sz="1800" kern="100" dirty="0" smtClean="0">
                          <a:effectLst/>
                        </a:rPr>
                        <a:t>G</a:t>
                      </a:r>
                      <a:r>
                        <a:rPr lang="zh-CN" sz="1800" kern="100" dirty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474236"/>
            <a:ext cx="4562856" cy="3844213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62856" y="1537218"/>
            <a:ext cx="7953476" cy="3844213"/>
          </a:xfrm>
        </p:spPr>
        <p:txBody>
          <a:bodyPr/>
          <a:lstStyle/>
          <a:p>
            <a:r>
              <a:rPr kumimoji="1" lang="zh-CN" altLang="en-US" sz="8000" dirty="0" smtClean="0"/>
              <a:t>系统功能需求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24000" y="1460563"/>
            <a:ext cx="2319866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3.1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主要功能需求综述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pic>
        <p:nvPicPr>
          <p:cNvPr id="14" name="图片 13" descr="C:\Users\admin\AppData\Local\Temp\WeChat Files\7939d14e5b3ea56b49e0ca6e52d752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76" y="1212882"/>
            <a:ext cx="5432425" cy="363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1524000" y="2279811"/>
            <a:ext cx="4823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DengXian" charset="-122"/>
                <a:cs typeface="Times New Roman" charset="0"/>
              </a:rPr>
              <a:t>Compaigo</a:t>
            </a:r>
            <a:r>
              <a:rPr lang="en-US" altLang="zh-CN" dirty="0">
                <a:latin typeface="DengXian" charset="-122"/>
                <a:cs typeface="Times New Roman" charset="0"/>
              </a:rPr>
              <a:t> </a:t>
            </a:r>
            <a:r>
              <a:rPr lang="zh-CN" altLang="zh-CN" dirty="0">
                <a:ea typeface="DengXian" charset="-122"/>
                <a:cs typeface="Times New Roman" charset="0"/>
              </a:rPr>
              <a:t>的主要功能在于活动的管理（发布、审核）与活动信息的浏览及报名。其余功能将在主要功能基础上进行</a:t>
            </a:r>
            <a:r>
              <a:rPr lang="zh-CN" altLang="zh-CN" dirty="0" smtClean="0">
                <a:ea typeface="DengXian" charset="-122"/>
                <a:cs typeface="Times New Roman" charset="0"/>
              </a:rPr>
              <a:t>拓展。</a:t>
            </a:r>
            <a:endParaRPr lang="en-US" altLang="zh-CN" dirty="0" smtClean="0">
              <a:ea typeface="DengXian" charset="-122"/>
              <a:cs typeface="Times New Roman" charset="0"/>
            </a:endParaRPr>
          </a:p>
          <a:p>
            <a:endParaRPr lang="en-US" altLang="zh-CN" dirty="0">
              <a:ea typeface="DengXian" charset="-122"/>
              <a:cs typeface="Times New Roman" charset="0"/>
            </a:endParaRPr>
          </a:p>
          <a:p>
            <a:r>
              <a:rPr lang="zh-CN" altLang="zh-CN" dirty="0" smtClean="0">
                <a:ea typeface="DengXian" charset="-122"/>
                <a:cs typeface="Times New Roman" charset="0"/>
              </a:rPr>
              <a:t>用户</a:t>
            </a:r>
            <a:r>
              <a:rPr lang="zh-CN" altLang="zh-CN" dirty="0">
                <a:ea typeface="DengXian" charset="-122"/>
                <a:cs typeface="Times New Roman" charset="0"/>
              </a:rPr>
              <a:t>主要分为</a:t>
            </a:r>
            <a:r>
              <a:rPr lang="en-US" altLang="zh-CN" dirty="0">
                <a:ea typeface="DengXian" charset="-122"/>
                <a:cs typeface="Times New Roman" charset="0"/>
              </a:rPr>
              <a:t>2</a:t>
            </a:r>
            <a:r>
              <a:rPr lang="zh-CN" altLang="zh-CN" dirty="0">
                <a:ea typeface="DengXian" charset="-122"/>
                <a:cs typeface="Times New Roman" charset="0"/>
              </a:rPr>
              <a:t>类，一类是活动方，一类是参与方。各功能点如图所示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以下是各功能的流程图以及界面原型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1975699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登录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个人账户验证登录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2441604"/>
            <a:ext cx="4612640" cy="30683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38100" y="19756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注册：用户账户注册</a:t>
            </a:r>
            <a:endParaRPr lang="zh-CN" altLang="zh-CN" kern="10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6484887" y="2651471"/>
            <a:ext cx="5125720" cy="26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0" y="197380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活动申请审核：</a:t>
            </a:r>
            <a:endParaRPr lang="zh-CN" altLang="zh-CN" kern="10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2437812"/>
            <a:ext cx="4906645" cy="2855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36983" y="1973803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DengXian" charset="-122"/>
                <a:cs typeface="Times New Roman" charset="0"/>
              </a:rPr>
              <a:t>活动检索功能：搜索你感兴趣的活动（按类别、时间）</a:t>
            </a:r>
            <a:r>
              <a:rPr lang="zh-CN" altLang="zh-CN"/>
              <a:t> </a:t>
            </a:r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444448" y="2343135"/>
            <a:ext cx="4505960" cy="39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7192822" y="1067617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027847" y="1170956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192822" y="1901693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8054224" y="2018041"/>
            <a:ext cx="3234689" cy="445150"/>
          </a:xfrm>
        </p:spPr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92822" y="2658447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7847" y="2761786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系统功能需求</a:t>
            </a:r>
            <a:endParaRPr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10406" y="341752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74742" y="3535605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外部接口需求</a:t>
            </a:r>
            <a:endParaRPr lang="zh-CN" altLang="en-US" dirty="0"/>
          </a:p>
        </p:txBody>
      </p:sp>
      <p:sp>
        <p:nvSpPr>
          <p:cNvPr id="11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126078" y="4227591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其他非功能需求</a:t>
            </a:r>
            <a:endParaRPr lang="en-US" altLang="zh-CN" dirty="0" smtClean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19198" y="4124252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137803" y="4995458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进度表和活动网络图</a:t>
            </a:r>
            <a:endParaRPr lang="en-US" altLang="zh-CN" dirty="0" smtClean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30923" y="4892119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0083" y="1973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个人活动管理页面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个人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活动显示（即将开始的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/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已经结束的）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5095" y="1974427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个人信息页面：实现个人信息的增删改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110083" y="2620134"/>
            <a:ext cx="5270500" cy="324231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6946231" y="2338375"/>
            <a:ext cx="4576515" cy="38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4000" y="1460563"/>
            <a:ext cx="1459054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3.3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 数据字典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4161" y="2032130"/>
            <a:ext cx="2069797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b="1" kern="100" smtClean="0">
                <a:latin typeface="DengXian Light" charset="-122"/>
                <a:ea typeface="DengXian Light" charset="-122"/>
                <a:cs typeface="Times New Roman" charset="0"/>
              </a:rPr>
              <a:t>详见附件数据字典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24000" y="1255532"/>
            <a:ext cx="101021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3.4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 </a:t>
            </a: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ER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15" y="1255532"/>
            <a:ext cx="7983322" cy="5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0330" y="1255532"/>
            <a:ext cx="657552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PDM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2" y="1212882"/>
            <a:ext cx="7541897" cy="51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70675" y="1460563"/>
            <a:ext cx="1165704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3.5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状态图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8813" y="2032130"/>
            <a:ext cx="1800493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详见附件状态图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709928"/>
            <a:ext cx="4470402" cy="360852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70402" y="1592081"/>
            <a:ext cx="7069326" cy="3844213"/>
          </a:xfrm>
        </p:spPr>
        <p:txBody>
          <a:bodyPr/>
          <a:lstStyle/>
          <a:p>
            <a:r>
              <a:rPr kumimoji="1" lang="zh-CN" altLang="en-US" sz="7200" dirty="0" smtClean="0"/>
              <a:t>外部接口需求</a:t>
            </a:r>
            <a:endParaRPr kumimoji="1" lang="zh-CN" altLang="en-US" sz="7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9488" y="1089828"/>
            <a:ext cx="185820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>
                <a:latin typeface="DengXian Light" charset="-122"/>
                <a:ea typeface="DengXian Light" charset="-122"/>
                <a:cs typeface="Times New Roman" charset="0"/>
              </a:rPr>
              <a:t>4.1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用户接口需求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0765" y="1670453"/>
            <a:ext cx="288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用户接口在本项目中为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app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的界面设计，本小节请与界面原型相互对照。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22003"/>
              </p:ext>
            </p:extLst>
          </p:nvPr>
        </p:nvGraphicFramePr>
        <p:xfrm>
          <a:off x="3593632" y="876301"/>
          <a:ext cx="8281992" cy="5263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53"/>
                <a:gridCol w="1643605"/>
                <a:gridCol w="4190034"/>
              </a:tblGrid>
              <a:tr h="219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对象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接口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第一界面：主界面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添加兴趣按钮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图片按钮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9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活动搜索框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文本输入框，可以输入各种字符串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活动列表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ListView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第二界面：个人活动管理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Upcoming</a:t>
                      </a:r>
                      <a:r>
                        <a:rPr lang="zh-CN" sz="1600" kern="0">
                          <a:effectLst/>
                        </a:rPr>
                        <a:t>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图片和</a:t>
                      </a:r>
                      <a:r>
                        <a:rPr lang="en-US" sz="1600" kern="0">
                          <a:effectLst/>
                        </a:rPr>
                        <a:t>ListView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Past</a:t>
                      </a:r>
                      <a:r>
                        <a:rPr lang="zh-CN" sz="1600" kern="0">
                          <a:effectLst/>
                        </a:rPr>
                        <a:t>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图片和</a:t>
                      </a:r>
                      <a:r>
                        <a:rPr lang="en-US" sz="1600" kern="0" dirty="0" err="1">
                          <a:effectLst/>
                        </a:rPr>
                        <a:t>ListView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53789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第三界面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活动申请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填写活动名称的文本输入框，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三个时间选择框，分别为报名截止时间，活动开始时间，活动结束时间，详细描述输入框，活动图片上传容器（一个活动只能上传一张图片）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90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审核状况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已递交的活动状态的</a:t>
                      </a:r>
                      <a:r>
                        <a:rPr lang="en-US" sz="1600" kern="0" dirty="0" err="1">
                          <a:effectLst/>
                        </a:rPr>
                        <a:t>listView</a:t>
                      </a:r>
                      <a:r>
                        <a:rPr lang="zh-CN" sz="1600" kern="0" dirty="0">
                          <a:effectLst/>
                        </a:rPr>
                        <a:t>，有活动图标，活动名称以及活动审核状态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62280" algn="l"/>
                        </a:tabLst>
                      </a:pPr>
                      <a:r>
                        <a:rPr lang="zh-CN" sz="1600" kern="0">
                          <a:effectLst/>
                        </a:rPr>
                        <a:t>第四界面：个人界面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姓名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文本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权限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文本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未登录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登入按钮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切换到登入界面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1397" y="1089828"/>
            <a:ext cx="195438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dirty="0" smtClean="0"/>
              <a:t>4.2</a:t>
            </a:r>
            <a:r>
              <a:rPr lang="zh-CN" altLang="zh-CN" dirty="0"/>
              <a:t>软件接口需求 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6102" y="1913493"/>
            <a:ext cx="2197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本项目所有非媒体信息打包成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JSON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格式，以下软件接口为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JSON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格式的数据示例。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51113"/>
              </p:ext>
            </p:extLst>
          </p:nvPr>
        </p:nvGraphicFramePr>
        <p:xfrm>
          <a:off x="3718568" y="1089828"/>
          <a:ext cx="7451002" cy="533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5501"/>
                <a:gridCol w="3725501"/>
              </a:tblGrid>
              <a:tr h="197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功能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软件接口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365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活动搜索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{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"camid":"",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"camname":"</a:t>
                      </a:r>
                      <a:r>
                        <a:rPr lang="zh-CN" sz="1400" kern="0">
                          <a:effectLst/>
                        </a:rPr>
                        <a:t>活动名称</a:t>
                      </a:r>
                      <a:r>
                        <a:rPr lang="en-US" sz="1400" kern="0">
                          <a:effectLst/>
                        </a:rPr>
                        <a:t>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"endeadline":"",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"startline":"",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"endline":"",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"describe":"",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"imageURL":"",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"pass": false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}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在本功能中只有活动名称从文本框中或得一个</a:t>
                      </a:r>
                      <a:r>
                        <a:rPr lang="en-US" sz="1400" kern="0">
                          <a:effectLst/>
                        </a:rPr>
                        <a:t>String</a:t>
                      </a:r>
                      <a:r>
                        <a:rPr lang="zh-CN" sz="1400" kern="0">
                          <a:effectLst/>
                        </a:rPr>
                        <a:t>字符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365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活动申请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Upcoming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Past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camid</a:t>
                      </a:r>
                      <a:r>
                        <a:rPr lang="en-US" sz="1400" kern="0" dirty="0">
                          <a:effectLst/>
                        </a:rPr>
                        <a:t>":"",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camname</a:t>
                      </a:r>
                      <a:r>
                        <a:rPr lang="en-US" sz="1400" kern="0" dirty="0">
                          <a:effectLst/>
                        </a:rPr>
                        <a:t>":"</a:t>
                      </a:r>
                      <a:r>
                        <a:rPr lang="zh-CN" sz="1400" kern="0" dirty="0"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effectLst/>
                        </a:rPr>
                        <a:t>":"DATE",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effectLst/>
                        </a:rPr>
                        <a:t>":" DATE 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endline</a:t>
                      </a:r>
                      <a:r>
                        <a:rPr lang="en-US" sz="1400" kern="0" dirty="0">
                          <a:effectLst/>
                        </a:rPr>
                        <a:t>":" DATE 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"describe":"</a:t>
                      </a:r>
                      <a:r>
                        <a:rPr lang="zh-CN" sz="1400" kern="0" dirty="0"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effectLst/>
                        </a:rPr>
                        <a:t>":"",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"pass": false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}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DATE</a:t>
                      </a:r>
                      <a:r>
                        <a:rPr lang="zh-CN" sz="1400" kern="0" dirty="0">
                          <a:effectLst/>
                        </a:rPr>
                        <a:t>类型是</a:t>
                      </a:r>
                      <a:r>
                        <a:rPr lang="en-US" sz="1400" kern="0" dirty="0">
                          <a:effectLst/>
                        </a:rPr>
                        <a:t>DATE</a:t>
                      </a:r>
                      <a:r>
                        <a:rPr lang="zh-CN" sz="1400" kern="0" dirty="0">
                          <a:effectLst/>
                        </a:rPr>
                        <a:t>类的</a:t>
                      </a:r>
                      <a:r>
                        <a:rPr lang="en-US" sz="1400" kern="0" dirty="0" err="1">
                          <a:effectLst/>
                        </a:rPr>
                        <a:t>toString</a:t>
                      </a:r>
                      <a:r>
                        <a:rPr lang="zh-CN" sz="1400" kern="0" dirty="0">
                          <a:effectLst/>
                        </a:rPr>
                        <a:t>方法生成字符串。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4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80932"/>
              </p:ext>
            </p:extLst>
          </p:nvPr>
        </p:nvGraphicFramePr>
        <p:xfrm>
          <a:off x="3421565" y="223935"/>
          <a:ext cx="5271022" cy="576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1022"/>
              </a:tblGrid>
              <a:tr h="52130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campaignList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[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camid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":"id",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camname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":"DATE",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"describe":"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"pass": true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},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camid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":"id",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camname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":"DATE",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"describe":"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"pass": true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]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在【】中的列表可以为任意整数个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5537" marR="45537" marT="0" marB="0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21803" y="1851949"/>
            <a:ext cx="18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活动列表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12348"/>
              </p:ext>
            </p:extLst>
          </p:nvPr>
        </p:nvGraphicFramePr>
        <p:xfrm>
          <a:off x="3301879" y="1526241"/>
          <a:ext cx="6629198" cy="3277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4599"/>
                <a:gridCol w="3314599"/>
              </a:tblGrid>
              <a:tr h="327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个人信息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id":"id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Usname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姓名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pwd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密码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"Class":"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班级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"position":"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权限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errorLogin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":true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其中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errorLogin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表示登录是否成功，如果未成功，为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，且其他键值为空字符。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0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0383" y="954674"/>
            <a:ext cx="185820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>
                <a:latin typeface="DengXian Light" charset="-122"/>
                <a:ea typeface="DengXian Light" charset="-122"/>
                <a:cs typeface="Times New Roman" charset="0"/>
              </a:rPr>
              <a:t>4.3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通信接口需求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75974"/>
              </p:ext>
            </p:extLst>
          </p:nvPr>
        </p:nvGraphicFramePr>
        <p:xfrm>
          <a:off x="1967697" y="1526241"/>
          <a:ext cx="9772890" cy="451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6844"/>
                <a:gridCol w="3258023"/>
                <a:gridCol w="3258023"/>
              </a:tblGrid>
              <a:tr h="315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通信方式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功能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接口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POST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活动搜索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4"/>
                        </a:rPr>
                        <a:t>http://domin/search/</a:t>
                      </a:r>
                      <a:r>
                        <a:rPr lang="zh-CN" sz="1400" kern="0">
                          <a:effectLst/>
                        </a:rPr>
                        <a:t>文字参数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159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登录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http://domin/login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活动申请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http://domin/campaignask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Get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Upcoming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Past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5"/>
                        </a:rPr>
                        <a:t>http://domin/upcoming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http://domin/past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47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6"/>
                        </a:rPr>
                        <a:t>http://domin/getCampaigo/x-x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x</a:t>
                      </a:r>
                      <a:r>
                        <a:rPr lang="zh-CN" sz="1400" kern="0">
                          <a:effectLst/>
                        </a:rPr>
                        <a:t>为页表项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1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个人信息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http://domin/usersInfo/id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18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6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8000" dirty="0" smtClean="0"/>
              <a:t>其他非功能需求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9589" y="876301"/>
            <a:ext cx="6096000" cy="51943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5.1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性能需求</a:t>
            </a:r>
          </a:p>
          <a:p>
            <a:pPr marL="88265" indent="266700" algn="just">
              <a:spcAft>
                <a:spcPts val="0"/>
              </a:spcAft>
            </a:pPr>
            <a:r>
              <a:rPr lang="zh-CN" altLang="zh-CN" b="1" kern="100" dirty="0">
                <a:latin typeface="DengXian" charset="-122"/>
                <a:ea typeface="DengXian" charset="-122"/>
                <a:cs typeface="Times New Roman" charset="0"/>
              </a:rPr>
              <a:t>时间特性：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响应时间：小于等于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30s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界面更新处理时间：小于等于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数据转换与传输时间：小于等于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运行时间：大于等于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1day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88265" indent="266700" algn="just">
              <a:spcAft>
                <a:spcPts val="0"/>
              </a:spcAft>
            </a:pPr>
            <a:r>
              <a:rPr lang="zh-CN" altLang="zh-CN" b="1" kern="100" dirty="0">
                <a:latin typeface="DengXian" charset="-122"/>
                <a:ea typeface="DengXian" charset="-122"/>
                <a:cs typeface="Times New Roman" charset="0"/>
              </a:rPr>
              <a:t>其他特性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相应速度快，能够迅速的获取数据</a:t>
            </a: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容量大，能够持久的、大量的存储活动、人员、反馈点评的信息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5.2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可靠性需求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可靠性强，数据库平均无故障时间长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一个月不能出现两次以上的故障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0083" y="1189440"/>
            <a:ext cx="6096000" cy="46403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5.3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可用性需求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能够在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API14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以上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的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，符合约束的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安卓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系统手机内正常运行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安全性需求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数据保密性：只有授权特定用户才能动用和修改系统的信息，而且必须防止信息的非法、非授权的泄露。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系统完整性：也就是说信息必须以其原形被授权的用户所使用，也只有授权的用户才能修改信息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漏洞检测和安全风险评估：识别检测对象的系统资源，分析这一资源被攻击的可能指数，了解支撑系统本身的脆弱性。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0082" y="1165946"/>
            <a:ext cx="9758545" cy="2282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5.5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可拓展性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）实现个人钱包功能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）收费活动。能够实现在报名收费功能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）能够接入其他社交娱乐功能，如线上图书馆、线上花园、朋友圈功能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DengXian" charset="-122"/>
                <a:ea typeface="DengXian" charset="-122"/>
                <a:cs typeface="Times New Roman" charset="0"/>
              </a:rPr>
              <a:t> 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   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 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4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）实现并推出，各类评比功能，例如十佳社团评比、最佳视频制作线上评比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     5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）能够接入活动问卷反馈调查功能，做数据统计及反馈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79589" y="1094859"/>
            <a:ext cx="6096000" cy="29783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>
                <a:latin typeface="DengXian Light" charset="-122"/>
                <a:ea typeface="DengXian Light" charset="-122"/>
                <a:cs typeface="Times New Roman" charset="0"/>
              </a:rPr>
              <a:t>5.6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逆向需求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对非本校的师生提供注册、申请等服务。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对违反学校规定的活动提供服务。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5.7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将来可能提出的需求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实现对其他学校的支持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实现活动签到功能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组内分工及评分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48403" y="3515351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</a:t>
            </a:r>
            <a:r>
              <a:rPr lang="zh-CN" altLang="en-US" dirty="0" smtClean="0"/>
              <a:t>坤：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文档编写，数据字典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——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钱金港：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文档编写，原型制作</a:t>
            </a:r>
            <a:r>
              <a:rPr lang="en-US" altLang="zh-CN" smtClean="0"/>
              <a:t>——3</a:t>
            </a:r>
            <a:r>
              <a:rPr lang="zh-CN" altLang="en-US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盛轶群：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制作、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16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的校园社交及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活动点评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1484" y="96223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0083" y="1137077"/>
            <a:ext cx="6096000" cy="3794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kern="100" dirty="0">
                <a:latin typeface="DengXian" charset="-122"/>
                <a:ea typeface="DengXian" charset="-122"/>
                <a:cs typeface="DengXian" charset="-122"/>
              </a:rPr>
              <a:t>1.1</a:t>
            </a:r>
            <a:r>
              <a:rPr lang="zh-CN" altLang="zh-CN" sz="2400" kern="100" dirty="0">
                <a:latin typeface="DengXian" charset="-122"/>
                <a:ea typeface="DengXian" charset="-122"/>
                <a:cs typeface="DengXian" charset="-122"/>
              </a:rPr>
              <a:t>编写</a:t>
            </a:r>
            <a:r>
              <a:rPr lang="zh-CN" altLang="zh-CN" sz="2400" kern="100" dirty="0" smtClean="0">
                <a:latin typeface="DengXian" charset="-122"/>
                <a:ea typeface="DengXian" charset="-122"/>
                <a:cs typeface="DengXian" charset="-122"/>
              </a:rPr>
              <a:t>目的</a:t>
            </a:r>
            <a:endParaRPr lang="en-US" altLang="zh-CN" sz="2400" kern="1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软件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需求规格说明以书面的形式描述软件需求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为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开发出真正满足用户需求的产品，必须明确用户的需求。该文档将从功能上展现软件的架构，反应需求，明确数据，同时对性能、安全等问题进行分析。同时，本文档可以便于安排项目规划与进度，进行开发，组织测试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3059" y="92677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23059" y="1300545"/>
            <a:ext cx="30636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1.2</a:t>
            </a:r>
            <a:r>
              <a:rPr lang="zh-CN" altLang="zh-CN" sz="2400" dirty="0">
                <a:latin typeface="DengXian" charset="-122"/>
                <a:ea typeface="DengXian" charset="-122"/>
                <a:cs typeface="DengXian" charset="-122"/>
              </a:rPr>
              <a:t>软件需求分析目标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38718" y="2047076"/>
            <a:ext cx="8032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）在了解，并且分析了用户需求的前提下，对软件功能全面的描述。帮助用户判断功能符合需求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）描述软件实现需要的内部以及外部需求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）为项目管理，软件开发提供书面的指导依据。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8718" y="4019678"/>
            <a:ext cx="11913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1.3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定义</a:t>
            </a:r>
            <a:endParaRPr lang="zh-CN" altLang="zh-CN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4377" y="4766209"/>
            <a:ext cx="80326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DengXian" charset="-122"/>
                <a:ea typeface="DengXian" charset="-122"/>
                <a:cs typeface="DengXian" charset="-122"/>
              </a:rPr>
              <a:t>城院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：指浙江大学城市学院</a:t>
            </a:r>
          </a:p>
          <a:p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校园学生活动：指由城院学生组织或社团举办的，符合要求的学生活动。</a:t>
            </a:r>
          </a:p>
          <a:p>
            <a:r>
              <a:rPr lang="en-US" altLang="zh-CN" sz="2000" dirty="0">
                <a:latin typeface="DengXian" charset="-122"/>
                <a:ea typeface="DengXian" charset="-122"/>
                <a:cs typeface="DengXian" charset="-122"/>
              </a:rPr>
              <a:t>App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：本文特指在</a:t>
            </a:r>
            <a:r>
              <a:rPr lang="en-US" altLang="zh-CN" sz="2000" dirty="0">
                <a:latin typeface="DengXian" charset="-122"/>
                <a:ea typeface="DengXian" charset="-122"/>
                <a:cs typeface="DengXian" charset="-122"/>
              </a:rPr>
              <a:t>Android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平台开发的移动应用。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230614" y="385777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0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3059" y="92677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3058" y="1545929"/>
            <a:ext cx="9784465" cy="2282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1.4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参考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文献</a:t>
            </a:r>
            <a:endParaRPr lang="zh-CN" altLang="zh-CN" sz="2400" b="1" kern="100" dirty="0">
              <a:latin typeface="DengXian Light" charset="-122"/>
              <a:ea typeface="DengXian Light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PMBOK 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》 （第六版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）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软件工程导论 》（第六版）作者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张海藩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,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牟永敏 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清华大学出版社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2013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年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08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月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出版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软件工程实践者的研究方法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》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（第八版） 作者：罗杰等著机械工业出版社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2016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年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9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月出版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0383" y="1282091"/>
            <a:ext cx="6096000" cy="3390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2.1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项目背景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本项目的目的为实现校园学生活动的申请，审批，公布一站式线上服务。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在城院校园学生活动的实践中，我们发现了校园活动流程环节繁琐，社交信息流通信息化落后及校园学生组织活动存在混乱的情况，活动审批到活动告知再到活动后期总结，都处于不统一的状态。我们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G-10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为了帮助规范学校的学生活动秩序以及活动流程，营造更好的学生活动氛围，帮助同学更好地服务学生校园生活，更高效获得校园信息，应市场以及客户需求，开发本项目。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383" y="1305240"/>
            <a:ext cx="10419106" cy="422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2.2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用户</a:t>
            </a: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类型及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特点</a:t>
            </a:r>
            <a:endParaRPr lang="zh-CN" altLang="zh-CN" sz="2400" b="1" kern="100" dirty="0">
              <a:latin typeface="DengXian Light" charset="-122"/>
              <a:ea typeface="DengXian Light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学生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该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群体接受能力强，并且熟练使用智能手机。该群体是本产品的主要使用者。城院学生在学习生活中会参加大量的学生活动，但是缺乏一个便于申请的平台，所以为满足该群体的需求，我们针对该群体进行设计开发我们的产品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/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用户代表：钱金港。该同学在学生组织任职多年，了解学生活动</a:t>
            </a:r>
            <a:r>
              <a:rPr lang="zh-CN" altLang="zh-CN" dirty="0" smtClean="0">
                <a:latin typeface="DengXian" charset="-122"/>
                <a:ea typeface="DengXian" charset="-122"/>
                <a:cs typeface="DengXian" charset="-122"/>
              </a:rPr>
              <a:t>。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just"/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教师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由于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城院学生活动主要由教师进行审批通过，该群体也是我们产品的主要用户。该群体对智能手机的使用有一定的了解。进行一定的指导之后就能熟练使用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用户代表：杨枨老师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杨枨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老师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杨枨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老师作为课程教师，也是产品用户。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1866</TotalTime>
  <Words>1596</Words>
  <Application>Microsoft Macintosh PowerPoint</Application>
  <PresentationFormat>宽屏</PresentationFormat>
  <Paragraphs>353</Paragraphs>
  <Slides>37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Calibri</vt:lpstr>
      <vt:lpstr>Century Gothic</vt:lpstr>
      <vt:lpstr>DengXian</vt:lpstr>
      <vt:lpstr>DengXian Light</vt:lpstr>
      <vt:lpstr>Helvetica</vt:lpstr>
      <vt:lpstr>Helvetica Neue</vt:lpstr>
      <vt:lpstr>Microsoft YaHei</vt:lpstr>
      <vt:lpstr>Segoe UI Light</vt:lpstr>
      <vt:lpstr>Times New Roman</vt:lpstr>
      <vt:lpstr>等线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刘坤</cp:lastModifiedBy>
  <cp:revision>156</cp:revision>
  <dcterms:created xsi:type="dcterms:W3CDTF">2015-08-18T02:51:41Z</dcterms:created>
  <dcterms:modified xsi:type="dcterms:W3CDTF">2017-11-15T04:14:41Z</dcterms:modified>
  <cp:category/>
</cp:coreProperties>
</file>