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6" r:id="rId1"/>
    <p:sldMasterId id="2147483679" r:id="rId2"/>
  </p:sldMasterIdLst>
  <p:notesMasterIdLst>
    <p:notesMasterId r:id="rId38"/>
  </p:notesMasterIdLst>
  <p:sldIdLst>
    <p:sldId id="256" r:id="rId3"/>
    <p:sldId id="257" r:id="rId4"/>
    <p:sldId id="258" r:id="rId5"/>
    <p:sldId id="315" r:id="rId6"/>
    <p:sldId id="298" r:id="rId7"/>
    <p:sldId id="318" r:id="rId8"/>
    <p:sldId id="297" r:id="rId9"/>
    <p:sldId id="319" r:id="rId10"/>
    <p:sldId id="340" r:id="rId11"/>
    <p:sldId id="320" r:id="rId12"/>
    <p:sldId id="321" r:id="rId13"/>
    <p:sldId id="345" r:id="rId14"/>
    <p:sldId id="339" r:id="rId15"/>
    <p:sldId id="322" r:id="rId16"/>
    <p:sldId id="303" r:id="rId17"/>
    <p:sldId id="338" r:id="rId18"/>
    <p:sldId id="344" r:id="rId19"/>
    <p:sldId id="306" r:id="rId20"/>
    <p:sldId id="335" r:id="rId21"/>
    <p:sldId id="307" r:id="rId22"/>
    <p:sldId id="346" r:id="rId23"/>
    <p:sldId id="347" r:id="rId24"/>
    <p:sldId id="336" r:id="rId25"/>
    <p:sldId id="337" r:id="rId26"/>
    <p:sldId id="309" r:id="rId27"/>
    <p:sldId id="310" r:id="rId28"/>
    <p:sldId id="331" r:id="rId29"/>
    <p:sldId id="348" r:id="rId30"/>
    <p:sldId id="333" r:id="rId31"/>
    <p:sldId id="341" r:id="rId32"/>
    <p:sldId id="312" r:id="rId33"/>
    <p:sldId id="342" r:id="rId34"/>
    <p:sldId id="343" r:id="rId35"/>
    <p:sldId id="334" r:id="rId36"/>
    <p:sldId id="280" r:id="rId3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13" autoAdjust="0"/>
    <p:restoredTop sz="93636"/>
  </p:normalViewPr>
  <p:slideViewPr>
    <p:cSldViewPr snapToGrid="0" snapToObjects="1">
      <p:cViewPr varScale="1">
        <p:scale>
          <a:sx n="111" d="100"/>
          <a:sy n="111" d="100"/>
        </p:scale>
        <p:origin x="296" y="30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72870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152719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64268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1948678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3803033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23</a:t>
            </a:fld>
            <a:endParaRPr kumimoji="1" lang="zh-CN" altLang="en-US"/>
          </a:p>
        </p:txBody>
      </p:sp>
    </p:spTree>
    <p:extLst>
      <p:ext uri="{BB962C8B-B14F-4D97-AF65-F5344CB8AC3E}">
        <p14:creationId xmlns:p14="http://schemas.microsoft.com/office/powerpoint/2010/main" val="40574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24</a:t>
            </a:fld>
            <a:endParaRPr kumimoji="1" lang="zh-CN" altLang="en-US"/>
          </a:p>
        </p:txBody>
      </p:sp>
    </p:spTree>
    <p:extLst>
      <p:ext uri="{BB962C8B-B14F-4D97-AF65-F5344CB8AC3E}">
        <p14:creationId xmlns:p14="http://schemas.microsoft.com/office/powerpoint/2010/main" val="1347001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32</a:t>
            </a:fld>
            <a:endParaRPr kumimoji="1" lang="zh-CN" altLang="en-US"/>
          </a:p>
        </p:txBody>
      </p:sp>
    </p:spTree>
    <p:extLst>
      <p:ext uri="{BB962C8B-B14F-4D97-AF65-F5344CB8AC3E}">
        <p14:creationId xmlns:p14="http://schemas.microsoft.com/office/powerpoint/2010/main" val="239001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33</a:t>
            </a:fld>
            <a:endParaRPr kumimoji="1" lang="zh-CN" altLang="en-US"/>
          </a:p>
        </p:txBody>
      </p:sp>
    </p:spTree>
    <p:extLst>
      <p:ext uri="{BB962C8B-B14F-4D97-AF65-F5344CB8AC3E}">
        <p14:creationId xmlns:p14="http://schemas.microsoft.com/office/powerpoint/2010/main" val="74858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office.msn.com.cn/" TargetMode="External"/><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4" Type="http://schemas.openxmlformats.org/officeDocument/2006/relationships/theme" Target="../theme/theme2.xml"/><Relationship Id="rId1" Type="http://schemas.openxmlformats.org/officeDocument/2006/relationships/slideLayout" Target="../slideLayouts/slideLayout19.xml"/><Relationship Id="rId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g"/><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g"/><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g"/><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baidu.com/s?wd=%E8%BD%AF%E4%BB%B6%E8%B4%A8%E9%87%8F%E4%BF%9D%E8%AF%81&amp;tn=44039180_cpr&amp;fenlei=mv6quAkxTZn0IZRqIHckPjm4nH00T1dWrHI-PvF9PhwWmH9bn16k0ZwV5Hcvrjm3rH6sPfKWUMw85HfYnjn4nH6sgvPsT6KdThsqpZwYTjCEQLGCpyw9Uz4Bmy-bIi4WUvYETgN-TLwGUv3EnHnvPHbknH01rjRLn16vPHf4rf" TargetMode="External"/><Relationship Id="rId4" Type="http://schemas.openxmlformats.org/officeDocument/2006/relationships/hyperlink" Target="https://www.baidu.com/s?wd=%E6%89%A7%E8%A1%8C%E7%A8%8B%E5%BA%8F&amp;tn=44039180_cpr&amp;fenlei=mv6quAkxTZn0IZRqIHckPjm4nH00T1dWrHI-PvF9PhwWmH9bn16k0ZwV5Hcvrjm3rH6sPfKWUMw85HfYnjn4nH6sgvPsT6KdThsqpZwYTjCEQLGCpyw9Uz4Bmy-bIi4WUvYETgN-TLwGUv3EnHnvPHbknH01rjRLn16vPHf4rf" TargetMode="External"/><Relationship Id="rId5"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hyperlink" Target="https://www.baidu.com/s?wd=%E8%BD%AF%E4%BB%B6%E6%B5%8B%E8%AF%95&amp;tn=44039180_cpr&amp;fenlei=mv6quAkxTZn0IZRqIHckPjm4nH00T1dWrHI-PvF9PhwWmH9bn16k0ZwV5Hcvrjm3rH6sPfKWUMw85HfYnjn4nH6sgvPsT6KdThsqpZwYTjCEQLGCpyw9Uz4Bmy-bIi4WUvYETgN-TLwGUv3EnHnvPHbknH01rjRLn16vPHf4r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实现阶段评审</a:t>
            </a:r>
            <a:r>
              <a:rPr kumimoji="1" lang="en-US" altLang="zh-CN" dirty="0" smtClean="0"/>
              <a:t>PPT</a:t>
            </a:r>
            <a:endParaRPr kumimoji="1" lang="zh-CN" altLang="en-US" dirty="0"/>
          </a:p>
        </p:txBody>
      </p:sp>
      <p:sp>
        <p:nvSpPr>
          <p:cNvPr id="3" name="文本占位符 2"/>
          <p:cNvSpPr>
            <a:spLocks noGrp="1"/>
          </p:cNvSpPr>
          <p:nvPr>
            <p:ph type="body" sz="quarter" idx="11"/>
          </p:nvPr>
        </p:nvSpPr>
        <p:spPr>
          <a:xfrm>
            <a:off x="1307570" y="2287271"/>
            <a:ext cx="4594466" cy="1215006"/>
          </a:xfrm>
        </p:spPr>
        <p:txBody>
          <a:bodyPr/>
          <a:lstStyle/>
          <a:p>
            <a:r>
              <a:rPr kumimoji="1" lang="en-US" altLang="zh-CN" dirty="0" err="1" smtClean="0"/>
              <a:t>Campaigo</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基于</a:t>
            </a:r>
            <a:r>
              <a:rPr kumimoji="1" lang="en-US" altLang="zh-CN" dirty="0" smtClean="0">
                <a:latin typeface="Microsoft YaHei" charset="0"/>
                <a:ea typeface="Microsoft YaHei" charset="0"/>
                <a:cs typeface="Microsoft YaHei" charset="0"/>
              </a:rPr>
              <a:t>Android</a:t>
            </a:r>
            <a:r>
              <a:rPr kumimoji="1" lang="zh-CN" altLang="en-US" dirty="0" smtClean="0">
                <a:latin typeface="Microsoft YaHei" charset="0"/>
                <a:ea typeface="Microsoft YaHei" charset="0"/>
                <a:cs typeface="Microsoft YaHei" charset="0"/>
              </a:rPr>
              <a:t>的校园社交及活动点评</a:t>
            </a:r>
            <a:r>
              <a:rPr kumimoji="1" lang="en-US" altLang="zh-CN" dirty="0" smtClean="0">
                <a:latin typeface="Microsoft YaHei" charset="0"/>
                <a:ea typeface="Microsoft YaHei" charset="0"/>
                <a:cs typeface="Microsoft YaHei" charset="0"/>
              </a:rPr>
              <a:t>APP》</a:t>
            </a:r>
            <a:endParaRPr kumimoji="1" lang="zh-CN" altLang="en-US" dirty="0">
              <a:solidFill>
                <a:schemeClr val="accent2"/>
              </a:solidFill>
              <a:latin typeface="Microsoft YaHei" charset="0"/>
              <a:ea typeface="Microsoft YaHei" charset="0"/>
              <a:cs typeface="Microsoft YaHei" charset="0"/>
            </a:endParaRPr>
          </a:p>
        </p:txBody>
      </p:sp>
      <p:sp>
        <p:nvSpPr>
          <p:cNvPr id="5" name="文本占位符 4"/>
          <p:cNvSpPr>
            <a:spLocks noGrp="1"/>
          </p:cNvSpPr>
          <p:nvPr>
            <p:ph type="body" sz="quarter" idx="13"/>
          </p:nvPr>
        </p:nvSpPr>
        <p:spPr>
          <a:xfrm>
            <a:off x="1307570" y="4336985"/>
            <a:ext cx="5109845" cy="1511877"/>
          </a:xfrm>
        </p:spPr>
        <p:txBody>
          <a:bodyPr/>
          <a:lstStyle/>
          <a:p>
            <a:r>
              <a:rPr kumimoji="1" lang="zh-CN" altLang="en-US" dirty="0"/>
              <a:t>学校名称</a:t>
            </a:r>
            <a:r>
              <a:rPr kumimoji="1" lang="zh-CN" altLang="en-US" dirty="0" smtClean="0"/>
              <a:t>：浙江大学城市学院</a:t>
            </a:r>
            <a:endParaRPr kumimoji="1" lang="zh-CN" altLang="en-US" dirty="0"/>
          </a:p>
          <a:p>
            <a:r>
              <a:rPr kumimoji="1" lang="zh-CN" altLang="en-US" dirty="0"/>
              <a:t>指导老师</a:t>
            </a:r>
            <a:r>
              <a:rPr kumimoji="1" lang="zh-CN" altLang="en-US" dirty="0" smtClean="0"/>
              <a:t>：杨枨</a:t>
            </a:r>
            <a:endParaRPr kumimoji="1" lang="en-US" altLang="zh-CN" dirty="0"/>
          </a:p>
          <a:p>
            <a:r>
              <a:rPr kumimoji="1" lang="zh-CN" altLang="en-US" dirty="0"/>
              <a:t>报告人</a:t>
            </a:r>
            <a:r>
              <a:rPr kumimoji="1" lang="zh-CN" altLang="en-US" dirty="0" smtClean="0"/>
              <a:t>：</a:t>
            </a:r>
            <a:r>
              <a:rPr kumimoji="1" lang="en-US" altLang="zh-CN" dirty="0" smtClean="0"/>
              <a:t>SE2017 </a:t>
            </a:r>
            <a:r>
              <a:rPr kumimoji="1" lang="zh-CN" altLang="en-US" dirty="0" smtClean="0"/>
              <a:t>秋 </a:t>
            </a:r>
            <a:r>
              <a:rPr kumimoji="1" lang="en-US" altLang="zh-CN" dirty="0" smtClean="0"/>
              <a:t>G10</a:t>
            </a:r>
          </a:p>
          <a:p>
            <a:r>
              <a:rPr kumimoji="1" lang="zh-CN" altLang="en-US" dirty="0" smtClean="0"/>
              <a:t>组员：刘坤、钱金港、盛轶群</a:t>
            </a:r>
            <a:endParaRPr kumimoji="1" lang="en-US" altLang="zh-CN"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146" y="5791732"/>
            <a:ext cx="3131127" cy="995744"/>
          </a:xfrm>
          <a:prstGeom prst="rect">
            <a:avLst/>
          </a:prstGeom>
        </p:spPr>
      </p:pic>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代码清单</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6" name="矩形 5"/>
          <p:cNvSpPr/>
          <p:nvPr/>
        </p:nvSpPr>
        <p:spPr>
          <a:xfrm>
            <a:off x="1279589" y="2680630"/>
            <a:ext cx="6096000" cy="560218"/>
          </a:xfrm>
          <a:prstGeom prst="rect">
            <a:avLst/>
          </a:prstGeom>
        </p:spPr>
        <p:txBody>
          <a:bodyPr>
            <a:spAutoFit/>
          </a:bodyPr>
          <a:lstStyle/>
          <a:p>
            <a:pPr algn="just">
              <a:lnSpc>
                <a:spcPct val="173000"/>
              </a:lnSpc>
              <a:spcBef>
                <a:spcPts val="1300"/>
              </a:spcBef>
              <a:spcAft>
                <a:spcPts val="1300"/>
              </a:spcAft>
            </a:pPr>
            <a:r>
              <a:rPr lang="zh-CN" altLang="en-US" sz="2000" b="1" kern="100" dirty="0" smtClean="0">
                <a:latin typeface="DengXian Light" charset="-122"/>
                <a:ea typeface="DengXian Light" charset="-122"/>
                <a:cs typeface="Times New Roman" charset="0"/>
              </a:rPr>
              <a:t>代码</a:t>
            </a:r>
            <a:r>
              <a:rPr lang="zh-CN" altLang="en-US" sz="2000" b="1" kern="100" smtClean="0">
                <a:latin typeface="DengXian Light" charset="-122"/>
                <a:ea typeface="DengXian Light" charset="-122"/>
                <a:cs typeface="Times New Roman" charset="0"/>
              </a:rPr>
              <a:t>清单请见附件：代码清单</a:t>
            </a:r>
            <a:endParaRPr lang="zh-CN" altLang="zh-CN" sz="1600"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1952555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内部走查</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4" name="矩形 3"/>
          <p:cNvSpPr/>
          <p:nvPr/>
        </p:nvSpPr>
        <p:spPr>
          <a:xfrm>
            <a:off x="970383" y="1201068"/>
            <a:ext cx="10419106" cy="3648435"/>
          </a:xfrm>
          <a:prstGeom prst="rect">
            <a:avLst/>
          </a:prstGeom>
        </p:spPr>
        <p:txBody>
          <a:bodyPr wrap="square">
            <a:spAutoFit/>
          </a:bodyPr>
          <a:lstStyle/>
          <a:p>
            <a:pPr algn="just">
              <a:lnSpc>
                <a:spcPct val="173000"/>
              </a:lnSpc>
              <a:spcBef>
                <a:spcPts val="1300"/>
              </a:spcBef>
              <a:spcAft>
                <a:spcPts val="1300"/>
              </a:spcAft>
            </a:pPr>
            <a:r>
              <a:rPr lang="zh-CN" altLang="en-US" sz="2400" b="1" kern="100" dirty="0" smtClean="0">
                <a:latin typeface="DengXian Light" charset="-122"/>
                <a:ea typeface="DengXian Light" charset="-122"/>
                <a:cs typeface="Times New Roman" charset="0"/>
              </a:rPr>
              <a:t>本小组的实现分工：</a:t>
            </a:r>
            <a:endParaRPr lang="en-US" altLang="zh-CN" sz="2400" b="1" kern="100" dirty="0" smtClean="0">
              <a:latin typeface="DengXian Light" charset="-122"/>
              <a:ea typeface="DengXian Light" charset="-122"/>
              <a:cs typeface="Times New Roman" charset="0"/>
            </a:endParaRPr>
          </a:p>
          <a:p>
            <a:pPr algn="just">
              <a:lnSpc>
                <a:spcPct val="173000"/>
              </a:lnSpc>
              <a:spcBef>
                <a:spcPts val="1300"/>
              </a:spcBef>
              <a:spcAft>
                <a:spcPts val="1300"/>
              </a:spcAft>
            </a:pPr>
            <a:r>
              <a:rPr lang="zh-CN" altLang="en-US" sz="2400" b="1" kern="100" dirty="0" smtClean="0">
                <a:latin typeface="DengXian Light" charset="-122"/>
                <a:ea typeface="DengXian Light" charset="-122"/>
                <a:cs typeface="Times New Roman" charset="0"/>
              </a:rPr>
              <a:t>刘坤：后端</a:t>
            </a:r>
            <a:endParaRPr lang="en-US" altLang="zh-CN" sz="2400" b="1" kern="100" dirty="0" smtClean="0">
              <a:latin typeface="DengXian Light" charset="-122"/>
              <a:ea typeface="DengXian Light" charset="-122"/>
              <a:cs typeface="Times New Roman" charset="0"/>
            </a:endParaRPr>
          </a:p>
          <a:p>
            <a:pPr algn="just">
              <a:lnSpc>
                <a:spcPct val="173000"/>
              </a:lnSpc>
              <a:spcBef>
                <a:spcPts val="1300"/>
              </a:spcBef>
              <a:spcAft>
                <a:spcPts val="1300"/>
              </a:spcAft>
            </a:pPr>
            <a:r>
              <a:rPr lang="zh-CN" altLang="en-US" sz="2400" b="1" kern="100" dirty="0" smtClean="0">
                <a:effectLst/>
                <a:latin typeface="DengXian Light" charset="-122"/>
                <a:ea typeface="DengXian Light" charset="-122"/>
                <a:cs typeface="Times New Roman" charset="0"/>
              </a:rPr>
              <a:t>盛轶群：前端除去</a:t>
            </a:r>
            <a:r>
              <a:rPr lang="en-US" altLang="zh-CN" sz="2400" b="1" kern="100" dirty="0" err="1" smtClean="0">
                <a:effectLst/>
                <a:latin typeface="DengXian Light" charset="-122"/>
                <a:ea typeface="DengXian Light" charset="-122"/>
                <a:cs typeface="Times New Roman" charset="0"/>
              </a:rPr>
              <a:t>Ui</a:t>
            </a:r>
            <a:r>
              <a:rPr lang="zh-CN" altLang="en-US" sz="2400" b="1" kern="100" dirty="0" smtClean="0">
                <a:effectLst/>
                <a:latin typeface="DengXian Light" charset="-122"/>
                <a:ea typeface="DengXian Light" charset="-122"/>
                <a:cs typeface="Times New Roman" charset="0"/>
              </a:rPr>
              <a:t>部分</a:t>
            </a:r>
            <a:endParaRPr lang="en-US" altLang="zh-CN" sz="2400" b="1" kern="100" dirty="0" smtClean="0">
              <a:effectLst/>
              <a:latin typeface="DengXian Light" charset="-122"/>
              <a:ea typeface="DengXian Light" charset="-122"/>
              <a:cs typeface="Times New Roman" charset="0"/>
            </a:endParaRPr>
          </a:p>
          <a:p>
            <a:pPr algn="just">
              <a:lnSpc>
                <a:spcPct val="173000"/>
              </a:lnSpc>
              <a:spcBef>
                <a:spcPts val="1300"/>
              </a:spcBef>
              <a:spcAft>
                <a:spcPts val="1300"/>
              </a:spcAft>
            </a:pPr>
            <a:r>
              <a:rPr lang="zh-CN" altLang="en-US" sz="2400" b="1" kern="100" dirty="0" smtClean="0">
                <a:latin typeface="DengXian Light" charset="-122"/>
                <a:ea typeface="DengXian Light" charset="-122"/>
                <a:cs typeface="Times New Roman" charset="0"/>
              </a:rPr>
              <a:t>钱金港：前端部分的</a:t>
            </a:r>
            <a:r>
              <a:rPr lang="en-US" altLang="zh-CN" sz="2400" b="1" kern="100" dirty="0" err="1" smtClean="0">
                <a:latin typeface="DengXian Light" charset="-122"/>
                <a:ea typeface="DengXian Light" charset="-122"/>
                <a:cs typeface="Times New Roman" charset="0"/>
              </a:rPr>
              <a:t>Ui</a:t>
            </a:r>
            <a:endParaRPr lang="en-US" altLang="zh-CN" sz="2400" b="1" kern="100" dirty="0" smtClean="0">
              <a:latin typeface="DengXian Light" charset="-122"/>
              <a:ea typeface="DengXian Light" charset="-122"/>
              <a:cs typeface="Times New Roman" charset="0"/>
            </a:endParaRPr>
          </a:p>
        </p:txBody>
      </p:sp>
    </p:spTree>
    <p:extLst>
      <p:ext uri="{BB962C8B-B14F-4D97-AF65-F5344CB8AC3E}">
        <p14:creationId xmlns:p14="http://schemas.microsoft.com/office/powerpoint/2010/main" val="1254770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dirty="0" smtClean="0"/>
              <a:t>02</a:t>
            </a:r>
            <a:endParaRPr lang="zh-CN" altLang="en-US" dirty="0"/>
          </a:p>
        </p:txBody>
      </p:sp>
      <p:sp>
        <p:nvSpPr>
          <p:cNvPr id="3" name="文本占位符 2"/>
          <p:cNvSpPr>
            <a:spLocks noGrp="1"/>
          </p:cNvSpPr>
          <p:nvPr>
            <p:ph type="body" sz="quarter" idx="13"/>
          </p:nvPr>
        </p:nvSpPr>
        <p:spPr/>
        <p:txBody>
          <a:bodyPr/>
          <a:lstStyle/>
          <a:p>
            <a:r>
              <a:rPr lang="zh-CN" altLang="en-US" dirty="0" smtClean="0"/>
              <a:t>内部</a:t>
            </a:r>
            <a:r>
              <a:rPr lang="zh-CN" altLang="en-US" dirty="0"/>
              <a:t>走查</a:t>
            </a:r>
          </a:p>
        </p:txBody>
      </p:sp>
      <p:graphicFrame>
        <p:nvGraphicFramePr>
          <p:cNvPr id="4" name="表格 3"/>
          <p:cNvGraphicFramePr>
            <a:graphicFrameLocks noGrp="1"/>
          </p:cNvGraphicFramePr>
          <p:nvPr>
            <p:extLst>
              <p:ext uri="{D42A27DB-BD31-4B8C-83A1-F6EECF244321}">
                <p14:modId xmlns:p14="http://schemas.microsoft.com/office/powerpoint/2010/main" val="1493847135"/>
              </p:ext>
            </p:extLst>
          </p:nvPr>
        </p:nvGraphicFramePr>
        <p:xfrm>
          <a:off x="1302240" y="1635371"/>
          <a:ext cx="9424374" cy="2724442"/>
        </p:xfrm>
        <a:graphic>
          <a:graphicData uri="http://schemas.openxmlformats.org/drawingml/2006/table">
            <a:tbl>
              <a:tblPr firstRow="1" bandRow="1">
                <a:tableStyleId>{5C22544A-7EE6-4342-B048-85BDC9FD1C3A}</a:tableStyleId>
              </a:tblPr>
              <a:tblGrid>
                <a:gridCol w="3141458">
                  <a:extLst>
                    <a:ext uri="{9D8B030D-6E8A-4147-A177-3AD203B41FA5}">
                      <a16:colId xmlns:a16="http://schemas.microsoft.com/office/drawing/2014/main" xmlns="" val="2645241744"/>
                    </a:ext>
                  </a:extLst>
                </a:gridCol>
                <a:gridCol w="3141458">
                  <a:extLst>
                    <a:ext uri="{9D8B030D-6E8A-4147-A177-3AD203B41FA5}">
                      <a16:colId xmlns:a16="http://schemas.microsoft.com/office/drawing/2014/main" xmlns="" val="3248733852"/>
                    </a:ext>
                  </a:extLst>
                </a:gridCol>
                <a:gridCol w="3141458">
                  <a:extLst>
                    <a:ext uri="{9D8B030D-6E8A-4147-A177-3AD203B41FA5}">
                      <a16:colId xmlns:a16="http://schemas.microsoft.com/office/drawing/2014/main" xmlns="" val="1303944476"/>
                    </a:ext>
                  </a:extLst>
                </a:gridCol>
              </a:tblGrid>
              <a:tr h="473816">
                <a:tc>
                  <a:txBody>
                    <a:bodyPr/>
                    <a:lstStyle/>
                    <a:p>
                      <a:r>
                        <a:rPr lang="zh-CN" altLang="en-US" dirty="0" smtClean="0"/>
                        <a:t>姓名</a:t>
                      </a:r>
                      <a:endParaRPr lang="zh-CN" altLang="en-US" dirty="0"/>
                    </a:p>
                  </a:txBody>
                  <a:tcPr/>
                </a:tc>
                <a:tc>
                  <a:txBody>
                    <a:bodyPr/>
                    <a:lstStyle/>
                    <a:p>
                      <a:r>
                        <a:rPr lang="zh-CN" altLang="en-US" dirty="0" smtClean="0"/>
                        <a:t>分工</a:t>
                      </a:r>
                      <a:endParaRPr lang="zh-CN" altLang="en-US" dirty="0"/>
                    </a:p>
                  </a:txBody>
                  <a:tcPr/>
                </a:tc>
                <a:tc>
                  <a:txBody>
                    <a:bodyPr/>
                    <a:lstStyle/>
                    <a:p>
                      <a:endParaRPr lang="zh-CN" altLang="en-US" dirty="0"/>
                    </a:p>
                  </a:txBody>
                  <a:tcPr/>
                </a:tc>
                <a:extLst>
                  <a:ext uri="{0D108BD9-81ED-4DB2-BD59-A6C34878D82A}">
                    <a16:rowId xmlns:a16="http://schemas.microsoft.com/office/drawing/2014/main" xmlns="" val="916376356"/>
                  </a:ext>
                </a:extLst>
              </a:tr>
              <a:tr h="829178">
                <a:tc>
                  <a:txBody>
                    <a:bodyPr/>
                    <a:lstStyle/>
                    <a:p>
                      <a:r>
                        <a:rPr lang="zh-CN" altLang="en-US" dirty="0" smtClean="0"/>
                        <a:t>郑楠</a:t>
                      </a:r>
                      <a:endParaRPr lang="zh-CN" altLang="en-US" dirty="0"/>
                    </a:p>
                  </a:txBody>
                  <a:tcPr/>
                </a:tc>
                <a:tc>
                  <a:txBody>
                    <a:bodyPr/>
                    <a:lstStyle/>
                    <a:p>
                      <a:r>
                        <a:rPr lang="zh-CN" altLang="en-US" dirty="0" smtClean="0"/>
                        <a:t>走查组组长</a:t>
                      </a:r>
                      <a:endParaRPr lang="zh-CN" altLang="en-US" dirty="0"/>
                    </a:p>
                  </a:txBody>
                  <a:tcPr/>
                </a:tc>
                <a:tc>
                  <a:txBody>
                    <a:bodyPr/>
                    <a:lstStyle/>
                    <a:p>
                      <a:r>
                        <a:rPr lang="zh-CN" altLang="en-US" dirty="0" smtClean="0"/>
                        <a:t>负责走查整个工程结构、代码</a:t>
                      </a:r>
                      <a:endParaRPr lang="zh-CN" altLang="en-US" dirty="0"/>
                    </a:p>
                  </a:txBody>
                  <a:tcPr/>
                </a:tc>
                <a:extLst>
                  <a:ext uri="{0D108BD9-81ED-4DB2-BD59-A6C34878D82A}">
                    <a16:rowId xmlns:a16="http://schemas.microsoft.com/office/drawing/2014/main" xmlns="" val="3362806730"/>
                  </a:ext>
                </a:extLst>
              </a:tr>
              <a:tr h="473816">
                <a:tc>
                  <a:txBody>
                    <a:bodyPr/>
                    <a:lstStyle/>
                    <a:p>
                      <a:r>
                        <a:rPr lang="zh-CN" altLang="en-US" dirty="0" smtClean="0"/>
                        <a:t>刘坤</a:t>
                      </a:r>
                      <a:endParaRPr lang="zh-CN" altLang="en-US" dirty="0"/>
                    </a:p>
                  </a:txBody>
                  <a:tcPr/>
                </a:tc>
                <a:tc>
                  <a:txBody>
                    <a:bodyPr/>
                    <a:lstStyle/>
                    <a:p>
                      <a:r>
                        <a:rPr lang="zh-CN" altLang="en-US" dirty="0" smtClean="0"/>
                        <a:t>组员</a:t>
                      </a:r>
                      <a:endParaRPr lang="zh-CN" altLang="en-US" dirty="0"/>
                    </a:p>
                  </a:txBody>
                  <a:tcPr/>
                </a:tc>
                <a:tc>
                  <a:txBody>
                    <a:bodyPr/>
                    <a:lstStyle/>
                    <a:p>
                      <a:r>
                        <a:rPr lang="zh-CN" altLang="en-US" dirty="0" smtClean="0"/>
                        <a:t>负责前端走查</a:t>
                      </a:r>
                      <a:endParaRPr lang="zh-CN" altLang="en-US" dirty="0"/>
                    </a:p>
                  </a:txBody>
                  <a:tcPr/>
                </a:tc>
                <a:extLst>
                  <a:ext uri="{0D108BD9-81ED-4DB2-BD59-A6C34878D82A}">
                    <a16:rowId xmlns:a16="http://schemas.microsoft.com/office/drawing/2014/main" xmlns="" val="3379803800"/>
                  </a:ext>
                </a:extLst>
              </a:tr>
              <a:tr h="473816">
                <a:tc>
                  <a:txBody>
                    <a:bodyPr/>
                    <a:lstStyle/>
                    <a:p>
                      <a:r>
                        <a:rPr lang="zh-CN" altLang="en-US" dirty="0" smtClean="0"/>
                        <a:t>盛轶群</a:t>
                      </a:r>
                      <a:endParaRPr lang="zh-CN" altLang="en-US" dirty="0"/>
                    </a:p>
                  </a:txBody>
                  <a:tcPr/>
                </a:tc>
                <a:tc>
                  <a:txBody>
                    <a:bodyPr/>
                    <a:lstStyle/>
                    <a:p>
                      <a:r>
                        <a:rPr lang="zh-CN" altLang="en-US" dirty="0" smtClean="0"/>
                        <a:t>组员</a:t>
                      </a:r>
                      <a:endParaRPr lang="zh-CN" altLang="en-US" dirty="0"/>
                    </a:p>
                  </a:txBody>
                  <a:tcPr/>
                </a:tc>
                <a:tc>
                  <a:txBody>
                    <a:bodyPr/>
                    <a:lstStyle/>
                    <a:p>
                      <a:r>
                        <a:rPr lang="zh-CN" altLang="en-US" dirty="0" smtClean="0"/>
                        <a:t>负责后端走查</a:t>
                      </a:r>
                      <a:endParaRPr lang="zh-CN" altLang="en-US" dirty="0"/>
                    </a:p>
                  </a:txBody>
                  <a:tcPr/>
                </a:tc>
                <a:extLst>
                  <a:ext uri="{0D108BD9-81ED-4DB2-BD59-A6C34878D82A}">
                    <a16:rowId xmlns:a16="http://schemas.microsoft.com/office/drawing/2014/main" xmlns="" val="3419393619"/>
                  </a:ext>
                </a:extLst>
              </a:tr>
              <a:tr h="473816">
                <a:tc>
                  <a:txBody>
                    <a:bodyPr/>
                    <a:lstStyle/>
                    <a:p>
                      <a:r>
                        <a:rPr lang="zh-CN" altLang="en-US" dirty="0" smtClean="0"/>
                        <a:t>钱金港</a:t>
                      </a:r>
                      <a:endParaRPr lang="zh-CN" altLang="en-US" dirty="0"/>
                    </a:p>
                  </a:txBody>
                  <a:tcPr/>
                </a:tc>
                <a:tc>
                  <a:txBody>
                    <a:bodyPr/>
                    <a:lstStyle/>
                    <a:p>
                      <a:r>
                        <a:rPr lang="zh-CN" altLang="en-US" dirty="0" smtClean="0"/>
                        <a:t>组员</a:t>
                      </a:r>
                      <a:endParaRPr lang="zh-CN" altLang="en-US" dirty="0"/>
                    </a:p>
                  </a:txBody>
                  <a:tcPr/>
                </a:tc>
                <a:tc>
                  <a:txBody>
                    <a:bodyPr/>
                    <a:lstStyle/>
                    <a:p>
                      <a:r>
                        <a:rPr lang="zh-CN" altLang="en-US" dirty="0" smtClean="0"/>
                        <a:t>负责后端代码走查</a:t>
                      </a:r>
                      <a:endParaRPr lang="zh-CN" altLang="en-US" dirty="0"/>
                    </a:p>
                  </a:txBody>
                  <a:tcPr/>
                </a:tc>
                <a:extLst>
                  <a:ext uri="{0D108BD9-81ED-4DB2-BD59-A6C34878D82A}">
                    <a16:rowId xmlns:a16="http://schemas.microsoft.com/office/drawing/2014/main" xmlns="" val="2938428421"/>
                  </a:ext>
                </a:extLst>
              </a:tr>
            </a:tbl>
          </a:graphicData>
        </a:graphic>
      </p:graphicFrame>
    </p:spTree>
    <p:extLst>
      <p:ext uri="{BB962C8B-B14F-4D97-AF65-F5344CB8AC3E}">
        <p14:creationId xmlns:p14="http://schemas.microsoft.com/office/powerpoint/2010/main" val="2167932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内部走查</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4" name="矩形 3"/>
          <p:cNvSpPr/>
          <p:nvPr/>
        </p:nvSpPr>
        <p:spPr>
          <a:xfrm>
            <a:off x="970383" y="1201068"/>
            <a:ext cx="10419106" cy="3009542"/>
          </a:xfrm>
          <a:prstGeom prst="rect">
            <a:avLst/>
          </a:prstGeom>
        </p:spPr>
        <p:txBody>
          <a:bodyPr wrap="square">
            <a:spAutoFit/>
          </a:bodyPr>
          <a:lstStyle/>
          <a:p>
            <a:pPr algn="just">
              <a:lnSpc>
                <a:spcPct val="173000"/>
              </a:lnSpc>
              <a:spcBef>
                <a:spcPts val="1300"/>
              </a:spcBef>
              <a:spcAft>
                <a:spcPts val="1300"/>
              </a:spcAft>
            </a:pPr>
            <a:r>
              <a:rPr lang="zh-CN" altLang="en-US" kern="100" dirty="0" smtClean="0">
                <a:effectLst/>
                <a:latin typeface="DengXian" charset="-122"/>
                <a:ea typeface="DengXian" charset="-122"/>
                <a:cs typeface="Times New Roman" charset="0"/>
              </a:rPr>
              <a:t>走查结果：</a:t>
            </a:r>
            <a:endParaRPr lang="en-US" altLang="zh-CN" kern="100" dirty="0" smtClean="0">
              <a:effectLst/>
              <a:latin typeface="DengXian" charset="-122"/>
              <a:ea typeface="DengXian" charset="-122"/>
              <a:cs typeface="Times New Roman" charset="0"/>
            </a:endParaRPr>
          </a:p>
          <a:p>
            <a:pPr algn="just">
              <a:lnSpc>
                <a:spcPct val="173000"/>
              </a:lnSpc>
              <a:spcBef>
                <a:spcPts val="1300"/>
              </a:spcBef>
              <a:spcAft>
                <a:spcPts val="1300"/>
              </a:spcAft>
            </a:pPr>
            <a:r>
              <a:rPr lang="zh-CN" altLang="en-US" kern="100" dirty="0" smtClean="0">
                <a:latin typeface="DengXian" charset="-122"/>
                <a:ea typeface="DengXian" charset="-122"/>
                <a:cs typeface="Times New Roman" charset="0"/>
              </a:rPr>
              <a:t>刘坤部分的代码在命名部分有一定问题，出现了容易混淆的命名，后修改。例如：</a:t>
            </a:r>
            <a:endParaRPr lang="en-US" altLang="zh-CN" kern="100" dirty="0" smtClean="0">
              <a:latin typeface="DengXian" charset="-122"/>
              <a:ea typeface="DengXian" charset="-122"/>
              <a:cs typeface="Times New Roman" charset="0"/>
            </a:endParaRPr>
          </a:p>
          <a:p>
            <a:pPr algn="just">
              <a:lnSpc>
                <a:spcPct val="173000"/>
              </a:lnSpc>
              <a:spcBef>
                <a:spcPts val="1300"/>
              </a:spcBef>
              <a:spcAft>
                <a:spcPts val="1300"/>
              </a:spcAft>
            </a:pPr>
            <a:endParaRPr lang="en-US" altLang="zh-CN" kern="100" dirty="0">
              <a:latin typeface="DengXian" charset="-122"/>
              <a:ea typeface="DengXian" charset="-122"/>
              <a:cs typeface="Times New Roman" charset="0"/>
            </a:endParaRPr>
          </a:p>
          <a:p>
            <a:pPr algn="just">
              <a:lnSpc>
                <a:spcPct val="173000"/>
              </a:lnSpc>
              <a:spcBef>
                <a:spcPts val="1300"/>
              </a:spcBef>
              <a:spcAft>
                <a:spcPts val="1300"/>
              </a:spcAft>
            </a:pPr>
            <a:r>
              <a:rPr lang="zh-CN" altLang="en-US" kern="100" dirty="0" smtClean="0">
                <a:latin typeface="DengXian" charset="-122"/>
                <a:ea typeface="DengXian" charset="-122"/>
                <a:cs typeface="Times New Roman" charset="0"/>
              </a:rPr>
              <a:t>盛轶群和钱金港部分的代码经检查有部分命名出现一种用途多种命名，后统一。</a:t>
            </a:r>
            <a:endParaRPr lang="en-US" altLang="zh-CN" kern="100" dirty="0" smtClean="0">
              <a:latin typeface="DengXian" charset="-122"/>
              <a:ea typeface="DengXian" charset="-122"/>
              <a:cs typeface="Times New Roman"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083" y="2585293"/>
            <a:ext cx="4873622" cy="509184"/>
          </a:xfrm>
          <a:prstGeom prst="rect">
            <a:avLst/>
          </a:prstGeom>
        </p:spPr>
      </p:pic>
    </p:spTree>
    <p:extLst>
      <p:ext uri="{BB962C8B-B14F-4D97-AF65-F5344CB8AC3E}">
        <p14:creationId xmlns:p14="http://schemas.microsoft.com/office/powerpoint/2010/main" val="1179284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实现效果</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083" y="781190"/>
            <a:ext cx="3144754" cy="5590674"/>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3093" y="781190"/>
            <a:ext cx="3144754" cy="5590674"/>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5475" y="781190"/>
            <a:ext cx="3144754" cy="5590674"/>
          </a:xfrm>
          <a:prstGeom prst="rect">
            <a:avLst/>
          </a:prstGeom>
        </p:spPr>
      </p:pic>
    </p:spTree>
    <p:extLst>
      <p:ext uri="{BB962C8B-B14F-4D97-AF65-F5344CB8AC3E}">
        <p14:creationId xmlns:p14="http://schemas.microsoft.com/office/powerpoint/2010/main" val="541320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0" y="1474236"/>
            <a:ext cx="4562856" cy="3844213"/>
          </a:xfrm>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a:xfrm>
            <a:off x="4562856" y="1537218"/>
            <a:ext cx="7953476" cy="3844213"/>
          </a:xfrm>
        </p:spPr>
        <p:txBody>
          <a:bodyPr/>
          <a:lstStyle/>
          <a:p>
            <a:r>
              <a:rPr kumimoji="1" lang="zh-CN" altLang="en-US" sz="8000" dirty="0" smtClean="0"/>
              <a:t>单元测试</a:t>
            </a:r>
            <a:endParaRPr kumimoji="1" lang="zh-CN" altLang="en-US" sz="8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Tree>
    <p:extLst>
      <p:ext uri="{BB962C8B-B14F-4D97-AF65-F5344CB8AC3E}">
        <p14:creationId xmlns:p14="http://schemas.microsoft.com/office/powerpoint/2010/main" val="2600580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测试工具</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1340772" y="2021661"/>
            <a:ext cx="6726782" cy="1231106"/>
          </a:xfrm>
          <a:prstGeom prst="rect">
            <a:avLst/>
          </a:prstGeom>
          <a:noFill/>
        </p:spPr>
        <p:txBody>
          <a:bodyPr wrap="square" rtlCol="0">
            <a:spAutoFit/>
          </a:bodyPr>
          <a:lstStyle/>
          <a:p>
            <a:r>
              <a:rPr lang="en-US" altLang="zh-CN" sz="2800" b="1" kern="100" dirty="0" smtClean="0">
                <a:latin typeface="DengXian Light" charset="-122"/>
                <a:ea typeface="DengXian Light" charset="-122"/>
                <a:cs typeface="Times New Roman" charset="0"/>
              </a:rPr>
              <a:t>Junit4</a:t>
            </a:r>
            <a:r>
              <a:rPr lang="zh-CN" altLang="en-US" sz="2800" b="1" kern="100" dirty="0" smtClean="0">
                <a:latin typeface="DengXian Light" charset="-122"/>
                <a:ea typeface="DengXian Light" charset="-122"/>
                <a:cs typeface="Times New Roman" charset="0"/>
              </a:rPr>
              <a:t>：针对单元模块进行测试</a:t>
            </a:r>
            <a:endParaRPr lang="en-US" altLang="zh-CN" sz="2800" b="1" kern="100" dirty="0" smtClean="0">
              <a:latin typeface="DengXian Light" charset="-122"/>
              <a:ea typeface="DengXian Light" charset="-122"/>
              <a:cs typeface="Times New Roman" charset="0"/>
            </a:endParaRPr>
          </a:p>
          <a:p>
            <a:endParaRPr kumimoji="1" lang="en-US" altLang="zh-CN" dirty="0" smtClean="0"/>
          </a:p>
          <a:p>
            <a:endParaRPr lang="en-US" altLang="zh-CN" sz="2800" b="1" kern="100" dirty="0">
              <a:latin typeface="DengXian Light" charset="-122"/>
              <a:ea typeface="DengXian Light" charset="-122"/>
              <a:cs typeface="Times New Roman" charset="0"/>
            </a:endParaRPr>
          </a:p>
        </p:txBody>
      </p:sp>
    </p:spTree>
    <p:extLst>
      <p:ext uri="{BB962C8B-B14F-4D97-AF65-F5344CB8AC3E}">
        <p14:creationId xmlns:p14="http://schemas.microsoft.com/office/powerpoint/2010/main" val="201054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15" y="1313283"/>
            <a:ext cx="5461224" cy="3677968"/>
          </a:xfrm>
          <a:prstGeom prst="rect">
            <a:avLst/>
          </a:prstGeom>
        </p:spPr>
      </p:pic>
      <p:sp>
        <p:nvSpPr>
          <p:cNvPr id="5" name="文本框 4"/>
          <p:cNvSpPr txBox="1"/>
          <p:nvPr/>
        </p:nvSpPr>
        <p:spPr>
          <a:xfrm>
            <a:off x="6963508" y="2299414"/>
            <a:ext cx="4466491" cy="461665"/>
          </a:xfrm>
          <a:prstGeom prst="rect">
            <a:avLst/>
          </a:prstGeom>
          <a:noFill/>
        </p:spPr>
        <p:txBody>
          <a:bodyPr wrap="square" rtlCol="0">
            <a:spAutoFit/>
          </a:bodyPr>
          <a:lstStyle/>
          <a:p>
            <a:r>
              <a:rPr lang="zh-CN" altLang="en-US" sz="2400" dirty="0" smtClean="0"/>
              <a:t>测试用例以及测试代码详见文档</a:t>
            </a:r>
            <a:endParaRPr lang="zh-CN" altLang="en-US" sz="2400" dirty="0"/>
          </a:p>
        </p:txBody>
      </p:sp>
    </p:spTree>
    <p:extLst>
      <p:ext uri="{BB962C8B-B14F-4D97-AF65-F5344CB8AC3E}">
        <p14:creationId xmlns:p14="http://schemas.microsoft.com/office/powerpoint/2010/main" val="634430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0" y="1709928"/>
            <a:ext cx="4470402" cy="3608521"/>
          </a:xfrm>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a:xfrm>
            <a:off x="4470402" y="1592081"/>
            <a:ext cx="6305628" cy="3844213"/>
          </a:xfrm>
        </p:spPr>
        <p:txBody>
          <a:bodyPr/>
          <a:lstStyle/>
          <a:p>
            <a:r>
              <a:rPr kumimoji="1" lang="zh-CN" altLang="en-US" sz="7200" dirty="0" smtClean="0"/>
              <a:t>集成测试</a:t>
            </a:r>
            <a:r>
              <a:rPr kumimoji="1" lang="en-US" altLang="zh-CN" sz="7200" dirty="0" smtClean="0"/>
              <a:t>——</a:t>
            </a:r>
            <a:r>
              <a:rPr kumimoji="1" lang="zh-CN" altLang="en-US" sz="7200" dirty="0" smtClean="0"/>
              <a:t>子系统测试</a:t>
            </a:r>
            <a:endParaRPr kumimoji="1" lang="zh-CN" altLang="en-US" sz="7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6" name="文本框 5"/>
          <p:cNvSpPr txBox="1"/>
          <p:nvPr/>
        </p:nvSpPr>
        <p:spPr>
          <a:xfrm>
            <a:off x="4667028" y="3841121"/>
            <a:ext cx="4828032" cy="1477328"/>
          </a:xfrm>
          <a:prstGeom prst="rect">
            <a:avLst/>
          </a:prstGeom>
          <a:noFill/>
        </p:spPr>
        <p:txBody>
          <a:bodyPr wrap="square" rtlCol="0">
            <a:spAutoFit/>
          </a:bodyPr>
          <a:lstStyle/>
          <a:p>
            <a:r>
              <a:rPr lang="en-US" altLang="zh-CN" dirty="0" smtClean="0"/>
              <a:t>4.1</a:t>
            </a:r>
            <a:r>
              <a:rPr lang="zh-CN" altLang="en-US" dirty="0" smtClean="0"/>
              <a:t>白盒</a:t>
            </a:r>
            <a:r>
              <a:rPr lang="zh-CN" altLang="en-US" dirty="0"/>
              <a:t>测试设计</a:t>
            </a:r>
            <a:r>
              <a:rPr lang="zh-CN" altLang="en-US" dirty="0" smtClean="0"/>
              <a:t>原则</a:t>
            </a:r>
            <a:endParaRPr lang="en-US" altLang="zh-CN" dirty="0" smtClean="0"/>
          </a:p>
          <a:p>
            <a:r>
              <a:rPr lang="en-US" altLang="zh-CN" dirty="0" smtClean="0"/>
              <a:t>4.2 </a:t>
            </a:r>
            <a:r>
              <a:rPr lang="zh-CN" altLang="en-US" dirty="0" smtClean="0"/>
              <a:t>测试范围</a:t>
            </a:r>
            <a:endParaRPr lang="en-US" altLang="zh-CN" dirty="0" smtClean="0"/>
          </a:p>
          <a:p>
            <a:r>
              <a:rPr lang="en-US" altLang="zh-CN" dirty="0" smtClean="0"/>
              <a:t>4.3 </a:t>
            </a:r>
            <a:r>
              <a:rPr lang="zh-CN" altLang="en-US" dirty="0" smtClean="0"/>
              <a:t>测试工具</a:t>
            </a:r>
            <a:endParaRPr lang="en-US" altLang="zh-CN" dirty="0" smtClean="0"/>
          </a:p>
          <a:p>
            <a:r>
              <a:rPr lang="en-US" altLang="zh-CN" dirty="0" smtClean="0"/>
              <a:t>4.4 </a:t>
            </a:r>
            <a:r>
              <a:rPr lang="zh-CN" altLang="en-US" dirty="0" smtClean="0"/>
              <a:t>测试用例</a:t>
            </a:r>
            <a:endParaRPr lang="en-US" altLang="zh-CN" dirty="0" smtClean="0"/>
          </a:p>
          <a:p>
            <a:r>
              <a:rPr lang="en-US" altLang="zh-CN" dirty="0" smtClean="0"/>
              <a:t>4.5 </a:t>
            </a:r>
            <a:r>
              <a:rPr lang="zh-CN" altLang="en-US" dirty="0" smtClean="0"/>
              <a:t>测试结果</a:t>
            </a:r>
            <a:endParaRPr lang="en-US" altLang="zh-CN" dirty="0" smtClean="0"/>
          </a:p>
        </p:txBody>
      </p:sp>
    </p:spTree>
    <p:extLst>
      <p:ext uri="{BB962C8B-B14F-4D97-AF65-F5344CB8AC3E}">
        <p14:creationId xmlns:p14="http://schemas.microsoft.com/office/powerpoint/2010/main" val="18127487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白盒测试的设计原则</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970383" y="1477651"/>
            <a:ext cx="6726782" cy="2585323"/>
          </a:xfrm>
          <a:prstGeom prst="rect">
            <a:avLst/>
          </a:prstGeom>
          <a:noFill/>
        </p:spPr>
        <p:txBody>
          <a:bodyPr wrap="square" rtlCol="0">
            <a:spAutoFit/>
          </a:bodyPr>
          <a:lstStyle/>
          <a:p>
            <a:r>
              <a:rPr lang="en-US" altLang="zh-CN" b="1" kern="100" dirty="0" smtClean="0">
                <a:latin typeface="DengXian Light" charset="-122"/>
                <a:ea typeface="DengXian Light" charset="-122"/>
                <a:cs typeface="Times New Roman" charset="0"/>
              </a:rPr>
              <a:t>1</a:t>
            </a:r>
            <a:r>
              <a:rPr lang="zh-CN" altLang="en-US" b="1" kern="100" dirty="0">
                <a:latin typeface="DengXian Light" charset="-122"/>
                <a:ea typeface="DengXian Light" charset="-122"/>
                <a:cs typeface="Times New Roman" charset="0"/>
              </a:rPr>
              <a:t>集成测试模式：自底向上的</a:t>
            </a:r>
            <a:r>
              <a:rPr lang="zh-CN" altLang="en-US" b="1" kern="100" dirty="0" smtClean="0">
                <a:latin typeface="DengXian Light" charset="-122"/>
                <a:ea typeface="DengXian Light" charset="-122"/>
                <a:cs typeface="Times New Roman" charset="0"/>
              </a:rPr>
              <a:t>测试</a:t>
            </a:r>
            <a:endParaRPr lang="en-US" altLang="zh-CN" b="1" kern="100" dirty="0" smtClean="0">
              <a:latin typeface="DengXian Light" charset="-122"/>
              <a:ea typeface="DengXian Light" charset="-122"/>
              <a:cs typeface="Times New Roman" charset="0"/>
            </a:endParaRPr>
          </a:p>
          <a:p>
            <a:r>
              <a:rPr lang="zh-CN" altLang="en-US" b="1" kern="100" dirty="0" smtClean="0">
                <a:latin typeface="DengXian Light" charset="-122"/>
                <a:ea typeface="DengXian Light" charset="-122"/>
                <a:cs typeface="Times New Roman" charset="0"/>
              </a:rPr>
              <a:t>因为我们的</a:t>
            </a:r>
            <a:r>
              <a:rPr lang="en-US" altLang="zh-CN" b="1" kern="100" dirty="0" smtClean="0">
                <a:latin typeface="DengXian Light" charset="-122"/>
                <a:ea typeface="DengXian Light" charset="-122"/>
                <a:cs typeface="Times New Roman" charset="0"/>
              </a:rPr>
              <a:t>Android</a:t>
            </a:r>
            <a:r>
              <a:rPr lang="zh-CN" altLang="en-US" b="1" kern="100" dirty="0" smtClean="0">
                <a:latin typeface="DengXian Light" charset="-122"/>
                <a:ea typeface="DengXian Light" charset="-122"/>
                <a:cs typeface="Times New Roman" charset="0"/>
              </a:rPr>
              <a:t>软件是分为多个子系统的。每个子系统由不同的单元组成。单元测试完成之后，我们会把各个单元集成起来进行子系统测试。最后进行系统测试。因为我们的各个模块的功能比较独立，所以我们采用自底向上的集成测试方法。</a:t>
            </a:r>
            <a:endParaRPr lang="en-US" altLang="zh-CN" b="1" kern="100" dirty="0" smtClean="0">
              <a:latin typeface="DengXian Light" charset="-122"/>
              <a:ea typeface="DengXian Light" charset="-122"/>
              <a:cs typeface="Times New Roman" charset="0"/>
            </a:endParaRPr>
          </a:p>
          <a:p>
            <a:endParaRPr lang="en-US" altLang="zh-CN" b="1" kern="100" dirty="0" smtClean="0">
              <a:latin typeface="DengXian Light" charset="-122"/>
              <a:ea typeface="DengXian Light" charset="-122"/>
              <a:cs typeface="Times New Roman" charset="0"/>
            </a:endParaRPr>
          </a:p>
          <a:p>
            <a:r>
              <a:rPr lang="zh-CN" altLang="en-US" b="1" kern="100" dirty="0" smtClean="0">
                <a:latin typeface="DengXian Light" charset="-122"/>
                <a:ea typeface="DengXian Light" charset="-122"/>
                <a:cs typeface="Times New Roman" charset="0"/>
              </a:rPr>
              <a:t>在编码过程中，我们在每个单元完成后用驱动程序进行输入输出测试，然后把子功能结合起来进行更大功能的测试</a:t>
            </a:r>
            <a:endParaRPr lang="zh-CN" altLang="zh-CN" b="1" kern="100" dirty="0">
              <a:latin typeface="DengXian Light" charset="-122"/>
              <a:ea typeface="DengXian Light" charset="-122"/>
              <a:cs typeface="Times New Roman" charset="0"/>
            </a:endParaRPr>
          </a:p>
          <a:p>
            <a:endParaRPr kumimoji="1" lang="zh-CN" altLang="en-US" dirty="0"/>
          </a:p>
        </p:txBody>
      </p:sp>
      <p:sp>
        <p:nvSpPr>
          <p:cNvPr id="13" name="文本框 12"/>
          <p:cNvSpPr txBox="1"/>
          <p:nvPr/>
        </p:nvSpPr>
        <p:spPr>
          <a:xfrm>
            <a:off x="970383" y="4064159"/>
            <a:ext cx="6726782" cy="646331"/>
          </a:xfrm>
          <a:prstGeom prst="rect">
            <a:avLst/>
          </a:prstGeom>
          <a:noFill/>
        </p:spPr>
        <p:txBody>
          <a:bodyPr wrap="square" rtlCol="0">
            <a:spAutoFit/>
          </a:bodyPr>
          <a:lstStyle/>
          <a:p>
            <a:r>
              <a:rPr lang="en-US" altLang="zh-CN" b="1" kern="100" dirty="0" smtClean="0">
                <a:latin typeface="DengXian Light" charset="-122"/>
                <a:ea typeface="DengXian Light" charset="-122"/>
                <a:cs typeface="Times New Roman" charset="0"/>
              </a:rPr>
              <a:t>2</a:t>
            </a:r>
            <a:r>
              <a:rPr lang="zh-CN" altLang="en-US" b="1" kern="100" dirty="0" smtClean="0">
                <a:latin typeface="DengXian Light" charset="-122"/>
                <a:ea typeface="DengXian Light" charset="-122"/>
                <a:cs typeface="Times New Roman" charset="0"/>
              </a:rPr>
              <a:t>白盒测试技术：条件组合覆盖。</a:t>
            </a:r>
            <a:endParaRPr lang="en-US" altLang="zh-CN" b="1" kern="100" dirty="0" smtClean="0">
              <a:latin typeface="DengXian Light" charset="-122"/>
              <a:ea typeface="DengXian Light" charset="-122"/>
              <a:cs typeface="Times New Roman" charset="0"/>
            </a:endParaRPr>
          </a:p>
          <a:p>
            <a:r>
              <a:rPr lang="zh-CN" altLang="en-US" b="1" kern="100" dirty="0" smtClean="0">
                <a:latin typeface="DengXian Light" charset="-122"/>
                <a:ea typeface="DengXian Light" charset="-122"/>
                <a:cs typeface="Times New Roman" charset="0"/>
              </a:rPr>
              <a:t>我们针对每一个</a:t>
            </a:r>
            <a:r>
              <a:rPr lang="zh-CN" altLang="en-US" b="1" kern="100" dirty="0">
                <a:latin typeface="DengXian Light" charset="-122"/>
                <a:ea typeface="DengXian Light" charset="-122"/>
                <a:cs typeface="Times New Roman" charset="0"/>
              </a:rPr>
              <a:t>方法</a:t>
            </a:r>
            <a:r>
              <a:rPr lang="zh-CN" altLang="en-US" b="1" kern="100" dirty="0" smtClean="0">
                <a:latin typeface="DengXian Light" charset="-122"/>
                <a:ea typeface="DengXian Light" charset="-122"/>
                <a:cs typeface="Times New Roman" charset="0"/>
              </a:rPr>
              <a:t>的各种输入，采用条件组合覆盖。</a:t>
            </a:r>
            <a:endParaRPr lang="en-US" altLang="zh-CN" b="1" kern="100" dirty="0" smtClean="0">
              <a:latin typeface="DengXian Light" charset="-122"/>
              <a:ea typeface="DengXian Light" charset="-122"/>
              <a:cs typeface="Times New Roman" charset="0"/>
            </a:endParaRPr>
          </a:p>
        </p:txBody>
      </p:sp>
    </p:spTree>
    <p:extLst>
      <p:ext uri="{BB962C8B-B14F-4D97-AF65-F5344CB8AC3E}">
        <p14:creationId xmlns:p14="http://schemas.microsoft.com/office/powerpoint/2010/main" val="22921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7192822" y="1067617"/>
            <a:ext cx="835026" cy="651828"/>
          </a:xfrm>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a:xfrm>
            <a:off x="8027847" y="1170956"/>
            <a:ext cx="3234689" cy="445150"/>
          </a:xfrm>
        </p:spPr>
        <p:txBody>
          <a:bodyPr/>
          <a:lstStyle/>
          <a:p>
            <a:r>
              <a:rPr kumimoji="1" lang="zh-CN" altLang="en-US" dirty="0" smtClean="0"/>
              <a:t>综述</a:t>
            </a:r>
            <a:endParaRPr kumimoji="1" lang="zh-CN" altLang="en-US" dirty="0"/>
          </a:p>
        </p:txBody>
      </p:sp>
      <p:sp>
        <p:nvSpPr>
          <p:cNvPr id="4" name="文本占位符 3"/>
          <p:cNvSpPr>
            <a:spLocks noGrp="1"/>
          </p:cNvSpPr>
          <p:nvPr>
            <p:ph type="body" sz="quarter" idx="14"/>
          </p:nvPr>
        </p:nvSpPr>
        <p:spPr>
          <a:xfrm>
            <a:off x="7192822" y="1901693"/>
            <a:ext cx="835026" cy="651828"/>
          </a:xfrm>
        </p:spPr>
        <p:txBody>
          <a:bodyPr/>
          <a:lstStyle/>
          <a:p>
            <a:r>
              <a:rPr kumimoji="1" lang="en-US" altLang="zh-CN" dirty="0" smtClean="0"/>
              <a:t>02</a:t>
            </a:r>
            <a:endParaRPr kumimoji="1" lang="zh-CN" altLang="en-US" dirty="0"/>
          </a:p>
        </p:txBody>
      </p:sp>
      <p:sp>
        <p:nvSpPr>
          <p:cNvPr id="5" name="文本占位符 4"/>
          <p:cNvSpPr>
            <a:spLocks noGrp="1"/>
          </p:cNvSpPr>
          <p:nvPr>
            <p:ph type="body" sz="quarter" idx="15"/>
          </p:nvPr>
        </p:nvSpPr>
        <p:spPr>
          <a:xfrm>
            <a:off x="8054224" y="2018041"/>
            <a:ext cx="3234689" cy="445150"/>
          </a:xfrm>
        </p:spPr>
        <p:txBody>
          <a:bodyPr/>
          <a:lstStyle/>
          <a:p>
            <a:r>
              <a:rPr kumimoji="1" lang="zh-CN" altLang="en-US" dirty="0" smtClean="0"/>
              <a:t>编码阶段</a:t>
            </a:r>
            <a:endParaRPr kumimoji="1" lang="zh-CN" altLang="en-US" dirty="0"/>
          </a:p>
        </p:txBody>
      </p:sp>
      <p:sp>
        <p:nvSpPr>
          <p:cNvPr id="6" name="文本占位符 5"/>
          <p:cNvSpPr>
            <a:spLocks noGrp="1"/>
          </p:cNvSpPr>
          <p:nvPr>
            <p:ph type="body" sz="quarter" idx="16"/>
          </p:nvPr>
        </p:nvSpPr>
        <p:spPr>
          <a:xfrm>
            <a:off x="7192822" y="2658447"/>
            <a:ext cx="835026" cy="651828"/>
          </a:xfrm>
        </p:spPr>
        <p:txBody>
          <a:bodyPr/>
          <a:lstStyle/>
          <a:p>
            <a:r>
              <a:rPr kumimoji="1" lang="en-US" altLang="zh-CN" dirty="0" smtClean="0"/>
              <a:t>03</a:t>
            </a:r>
            <a:endParaRPr kumimoji="1"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25" name="文本占位符 24"/>
          <p:cNvSpPr>
            <a:spLocks noGrp="1"/>
          </p:cNvSpPr>
          <p:nvPr>
            <p:ph type="body" sz="quarter" idx="17"/>
          </p:nvPr>
        </p:nvSpPr>
        <p:spPr>
          <a:xfrm>
            <a:off x="8027847" y="2761786"/>
            <a:ext cx="3234689" cy="445150"/>
          </a:xfrm>
        </p:spPr>
        <p:txBody>
          <a:bodyPr/>
          <a:lstStyle/>
          <a:p>
            <a:r>
              <a:rPr lang="zh-CN" altLang="en-US" dirty="0" smtClean="0"/>
              <a:t>单元测试</a:t>
            </a:r>
            <a:endParaRPr lang="zh-CN" altLang="en-US" dirty="0"/>
          </a:p>
        </p:txBody>
      </p:sp>
      <p:sp>
        <p:nvSpPr>
          <p:cNvPr id="9" name="文本占位符 5"/>
          <p:cNvSpPr>
            <a:spLocks noGrp="1"/>
          </p:cNvSpPr>
          <p:nvPr>
            <p:ph type="body" sz="quarter" idx="16"/>
          </p:nvPr>
        </p:nvSpPr>
        <p:spPr>
          <a:xfrm>
            <a:off x="7210406" y="3417521"/>
            <a:ext cx="835026" cy="651828"/>
          </a:xfrm>
        </p:spPr>
        <p:txBody>
          <a:bodyPr/>
          <a:lstStyle/>
          <a:p>
            <a:r>
              <a:rPr kumimoji="1" lang="en-US" altLang="zh-CN" dirty="0" smtClean="0"/>
              <a:t>04</a:t>
            </a:r>
            <a:endParaRPr kumimoji="1" lang="zh-CN" altLang="en-US" dirty="0"/>
          </a:p>
        </p:txBody>
      </p:sp>
      <p:sp>
        <p:nvSpPr>
          <p:cNvPr id="10" name="文本占位符 24"/>
          <p:cNvSpPr>
            <a:spLocks noGrp="1"/>
          </p:cNvSpPr>
          <p:nvPr>
            <p:ph type="body" sz="quarter" idx="17"/>
          </p:nvPr>
        </p:nvSpPr>
        <p:spPr>
          <a:xfrm>
            <a:off x="8074742" y="3535605"/>
            <a:ext cx="3234689" cy="445150"/>
          </a:xfrm>
        </p:spPr>
        <p:txBody>
          <a:bodyPr/>
          <a:lstStyle/>
          <a:p>
            <a:r>
              <a:rPr lang="zh-CN" altLang="en-US" dirty="0" smtClean="0"/>
              <a:t>集成测试</a:t>
            </a:r>
            <a:r>
              <a:rPr lang="en-US" altLang="zh-CN" dirty="0" smtClean="0"/>
              <a:t>--</a:t>
            </a:r>
            <a:r>
              <a:rPr lang="zh-CN" altLang="en-US" dirty="0" smtClean="0"/>
              <a:t>子系统测试</a:t>
            </a:r>
            <a:endParaRPr lang="zh-CN" altLang="en-US" dirty="0"/>
          </a:p>
        </p:txBody>
      </p:sp>
      <p:sp>
        <p:nvSpPr>
          <p:cNvPr id="11" name="文本占位符 24"/>
          <p:cNvSpPr>
            <a:spLocks noGrp="1"/>
          </p:cNvSpPr>
          <p:nvPr>
            <p:ph type="body" sz="quarter" idx="17"/>
          </p:nvPr>
        </p:nvSpPr>
        <p:spPr>
          <a:xfrm>
            <a:off x="8126078" y="4227591"/>
            <a:ext cx="3234689" cy="445150"/>
          </a:xfrm>
        </p:spPr>
        <p:txBody>
          <a:bodyPr/>
          <a:lstStyle/>
          <a:p>
            <a:r>
              <a:rPr lang="zh-CN" altLang="en-US" dirty="0" smtClean="0"/>
              <a:t>集成测试</a:t>
            </a:r>
            <a:r>
              <a:rPr lang="en-US" altLang="zh-CN" dirty="0" smtClean="0"/>
              <a:t>--</a:t>
            </a:r>
            <a:r>
              <a:rPr lang="zh-CN" altLang="en-US" dirty="0" smtClean="0"/>
              <a:t>系统测试</a:t>
            </a:r>
            <a:endParaRPr lang="en-US" altLang="zh-CN" dirty="0" smtClean="0"/>
          </a:p>
        </p:txBody>
      </p:sp>
      <p:sp>
        <p:nvSpPr>
          <p:cNvPr id="12" name="文本占位符 5"/>
          <p:cNvSpPr>
            <a:spLocks noGrp="1"/>
          </p:cNvSpPr>
          <p:nvPr>
            <p:ph type="body" sz="quarter" idx="16"/>
          </p:nvPr>
        </p:nvSpPr>
        <p:spPr>
          <a:xfrm>
            <a:off x="7219198" y="4124252"/>
            <a:ext cx="835026" cy="651828"/>
          </a:xfrm>
        </p:spPr>
        <p:txBody>
          <a:bodyPr/>
          <a:lstStyle/>
          <a:p>
            <a:r>
              <a:rPr kumimoji="1" lang="en-US" altLang="zh-CN" dirty="0" smtClean="0"/>
              <a:t>05</a:t>
            </a:r>
            <a:endParaRPr kumimoji="1" lang="zh-CN" altLang="en-US" dirty="0"/>
          </a:p>
        </p:txBody>
      </p:sp>
      <p:sp>
        <p:nvSpPr>
          <p:cNvPr id="13" name="文本占位符 24"/>
          <p:cNvSpPr>
            <a:spLocks noGrp="1"/>
          </p:cNvSpPr>
          <p:nvPr>
            <p:ph type="body" sz="quarter" idx="17"/>
          </p:nvPr>
        </p:nvSpPr>
        <p:spPr>
          <a:xfrm>
            <a:off x="8137803" y="4995458"/>
            <a:ext cx="3234689" cy="445150"/>
          </a:xfrm>
        </p:spPr>
        <p:txBody>
          <a:bodyPr/>
          <a:lstStyle/>
          <a:p>
            <a:r>
              <a:rPr lang="zh-CN" altLang="en-US" dirty="0" smtClean="0"/>
              <a:t>集成测试</a:t>
            </a:r>
            <a:r>
              <a:rPr lang="en-US" altLang="zh-CN" dirty="0" smtClean="0"/>
              <a:t>—</a:t>
            </a:r>
            <a:r>
              <a:rPr lang="zh-CN" altLang="en-US" dirty="0" smtClean="0"/>
              <a:t>用户测试</a:t>
            </a:r>
            <a:endParaRPr lang="en-US" altLang="zh-CN" dirty="0" smtClean="0"/>
          </a:p>
        </p:txBody>
      </p:sp>
      <p:sp>
        <p:nvSpPr>
          <p:cNvPr id="14" name="文本占位符 5"/>
          <p:cNvSpPr>
            <a:spLocks noGrp="1"/>
          </p:cNvSpPr>
          <p:nvPr>
            <p:ph type="body" sz="quarter" idx="16"/>
          </p:nvPr>
        </p:nvSpPr>
        <p:spPr>
          <a:xfrm>
            <a:off x="7230923" y="4892119"/>
            <a:ext cx="835026" cy="651828"/>
          </a:xfrm>
        </p:spPr>
        <p:txBody>
          <a:bodyPr/>
          <a:lstStyle/>
          <a:p>
            <a:r>
              <a:rPr kumimoji="1" lang="en-US" altLang="zh-CN" dirty="0" smtClean="0"/>
              <a:t>06</a:t>
            </a:r>
            <a:endParaRPr kumimoji="1" lang="zh-CN" altLang="en-US" dirty="0"/>
          </a:p>
        </p:txBody>
      </p:sp>
      <p:sp>
        <p:nvSpPr>
          <p:cNvPr id="16" name="文本占位符 24"/>
          <p:cNvSpPr>
            <a:spLocks noGrp="1"/>
          </p:cNvSpPr>
          <p:nvPr>
            <p:ph type="body" sz="quarter" idx="17"/>
          </p:nvPr>
        </p:nvSpPr>
        <p:spPr>
          <a:xfrm>
            <a:off x="8137803" y="5819309"/>
            <a:ext cx="3234689" cy="445150"/>
          </a:xfrm>
        </p:spPr>
        <p:txBody>
          <a:bodyPr/>
          <a:lstStyle/>
          <a:p>
            <a:r>
              <a:rPr lang="zh-CN" altLang="en-US" dirty="0" smtClean="0"/>
              <a:t>组内评价</a:t>
            </a:r>
            <a:endParaRPr lang="en-US" altLang="zh-CN" dirty="0" smtClean="0"/>
          </a:p>
        </p:txBody>
      </p:sp>
      <p:sp>
        <p:nvSpPr>
          <p:cNvPr id="17" name="文本占位符 5"/>
          <p:cNvSpPr>
            <a:spLocks noGrp="1"/>
          </p:cNvSpPr>
          <p:nvPr>
            <p:ph type="body" sz="quarter" idx="16"/>
          </p:nvPr>
        </p:nvSpPr>
        <p:spPr>
          <a:xfrm>
            <a:off x="7230923" y="5715970"/>
            <a:ext cx="835026" cy="651828"/>
          </a:xfrm>
        </p:spPr>
        <p:txBody>
          <a:bodyPr/>
          <a:lstStyle/>
          <a:p>
            <a:r>
              <a:rPr kumimoji="1" lang="en-US" altLang="zh-CN" dirty="0" smtClean="0"/>
              <a:t>07</a:t>
            </a:r>
            <a:endParaRPr kumimoji="1" lang="zh-CN" altLang="en-US" dirty="0"/>
          </a:p>
        </p:txBody>
      </p:sp>
    </p:spTree>
    <p:extLst>
      <p:ext uri="{BB962C8B-B14F-4D97-AF65-F5344CB8AC3E}">
        <p14:creationId xmlns:p14="http://schemas.microsoft.com/office/powerpoint/2010/main" val="753959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测试范围</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970383" y="1477651"/>
            <a:ext cx="6726782" cy="3970318"/>
          </a:xfrm>
          <a:prstGeom prst="rect">
            <a:avLst/>
          </a:prstGeom>
          <a:noFill/>
        </p:spPr>
        <p:txBody>
          <a:bodyPr wrap="square" rtlCol="0">
            <a:spAutoFit/>
          </a:bodyPr>
          <a:lstStyle/>
          <a:p>
            <a:r>
              <a:rPr lang="en-US" altLang="zh-CN" b="1" kern="100" dirty="0" smtClean="0">
                <a:latin typeface="DengXian Light" charset="-122"/>
                <a:ea typeface="DengXian Light" charset="-122"/>
                <a:cs typeface="Times New Roman" charset="0"/>
              </a:rPr>
              <a:t>1</a:t>
            </a:r>
            <a:r>
              <a:rPr lang="zh-CN" altLang="en-US" b="1" kern="100" dirty="0" smtClean="0">
                <a:latin typeface="DengXian Light" charset="-122"/>
                <a:ea typeface="DengXian Light" charset="-122"/>
                <a:cs typeface="Times New Roman" charset="0"/>
              </a:rPr>
              <a:t>子系统范围</a:t>
            </a:r>
            <a:endParaRPr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活动浏览系统：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活动详情浏览系统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活动搜索系统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3</a:t>
            </a:r>
            <a:r>
              <a:rPr kumimoji="1" lang="zh-CN" altLang="en-US" b="1" kern="100" dirty="0" smtClean="0">
                <a:latin typeface="DengXian Light" charset="-122"/>
                <a:ea typeface="DengXian Light" charset="-122"/>
                <a:cs typeface="Times New Roman" charset="0"/>
              </a:rPr>
              <a:t>活动参与系统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个人活动系统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个人分时活动系统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活动详情浏览系统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活动处理系统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活动发布系统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活动通过系统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个人系统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登陆系统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登出系统</a:t>
            </a:r>
            <a:endParaRPr kumimoji="1" lang="zh-CN" altLang="en-US" dirty="0"/>
          </a:p>
        </p:txBody>
      </p:sp>
    </p:spTree>
    <p:extLst>
      <p:ext uri="{BB962C8B-B14F-4D97-AF65-F5344CB8AC3E}">
        <p14:creationId xmlns:p14="http://schemas.microsoft.com/office/powerpoint/2010/main" val="103620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测试用例设计原则</a:t>
            </a:r>
            <a:endParaRPr kumimoji="1" lang="zh-CN" altLang="en-US" dirty="0"/>
          </a:p>
        </p:txBody>
      </p:sp>
      <p:sp>
        <p:nvSpPr>
          <p:cNvPr id="4" name="矩形 3"/>
          <p:cNvSpPr/>
          <p:nvPr/>
        </p:nvSpPr>
        <p:spPr>
          <a:xfrm>
            <a:off x="1110083" y="2377819"/>
            <a:ext cx="9052489" cy="1477328"/>
          </a:xfrm>
          <a:prstGeom prst="rect">
            <a:avLst/>
          </a:prstGeom>
        </p:spPr>
        <p:txBody>
          <a:bodyPr wrap="square">
            <a:spAutoFit/>
          </a:bodyPr>
          <a:lstStyle/>
          <a:p>
            <a:pPr algn="just">
              <a:spcAft>
                <a:spcPts val="0"/>
              </a:spcAft>
            </a:pPr>
            <a:r>
              <a:rPr lang="zh-CN" altLang="zh-CN" kern="100" dirty="0">
                <a:latin typeface="DengXian" charset="-122"/>
                <a:ea typeface="DengXian" charset="-122"/>
                <a:cs typeface="Times New Roman" charset="0"/>
              </a:rPr>
              <a:t>本测试采用黑盒测试，使用的测试技术为等价划分。我们根据输入的数据类型，长度不同把输入分为不同的等价类。用一类等价类来代表一类输入</a:t>
            </a:r>
            <a:r>
              <a:rPr lang="zh-CN" altLang="zh-CN"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a:p>
            <a:pPr algn="just">
              <a:spcAft>
                <a:spcPts val="0"/>
              </a:spcAft>
            </a:pPr>
            <a:endParaRPr lang="en-US" altLang="zh-CN" kern="100" dirty="0" smtClean="0">
              <a:latin typeface="DengXian" charset="-122"/>
              <a:ea typeface="DengXian" charset="-122"/>
              <a:cs typeface="Times New Roman" charset="0"/>
            </a:endParaRPr>
          </a:p>
          <a:p>
            <a:pPr algn="just">
              <a:spcAft>
                <a:spcPts val="0"/>
              </a:spcAft>
            </a:pPr>
            <a:r>
              <a:rPr lang="zh-CN" altLang="zh-CN" kern="100" dirty="0" smtClean="0">
                <a:latin typeface="DengXian" charset="-122"/>
                <a:ea typeface="DengXian" charset="-122"/>
                <a:cs typeface="Times New Roman" charset="0"/>
              </a:rPr>
              <a:t>在</a:t>
            </a:r>
            <a:r>
              <a:rPr lang="zh-CN" altLang="zh-CN" kern="100" dirty="0">
                <a:latin typeface="DengXian" charset="-122"/>
                <a:ea typeface="DengXian" charset="-122"/>
                <a:cs typeface="Times New Roman" charset="0"/>
              </a:rPr>
              <a:t>等价划分的基础上，我们采用了边界值分析法。在设计测试用例的时候在边界上设置测试用例。</a:t>
            </a:r>
            <a:endParaRPr lang="zh-CN" altLang="zh-CN"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198051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等价类划分示例</a:t>
            </a:r>
            <a:endParaRPr kumimoji="1"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446099604"/>
              </p:ext>
            </p:extLst>
          </p:nvPr>
        </p:nvGraphicFramePr>
        <p:xfrm>
          <a:off x="824579" y="2129282"/>
          <a:ext cx="6120231" cy="3229795"/>
        </p:xfrm>
        <a:graphic>
          <a:graphicData uri="http://schemas.openxmlformats.org/drawingml/2006/table">
            <a:tbl>
              <a:tblPr firstRow="1" firstCol="1" bandRow="1">
                <a:tableStyleId>{5C22544A-7EE6-4342-B048-85BDC9FD1C3A}</a:tableStyleId>
              </a:tblPr>
              <a:tblGrid>
                <a:gridCol w="2039585"/>
                <a:gridCol w="2040323"/>
                <a:gridCol w="2040323"/>
              </a:tblGrid>
              <a:tr h="367564">
                <a:tc>
                  <a:txBody>
                    <a:bodyPr/>
                    <a:lstStyle/>
                    <a:p>
                      <a:pPr algn="just">
                        <a:spcAft>
                          <a:spcPts val="0"/>
                        </a:spcAft>
                      </a:pPr>
                      <a:r>
                        <a:rPr lang="zh-CN" sz="2000" kern="100">
                          <a:effectLst/>
                        </a:rPr>
                        <a:t>输入条件</a:t>
                      </a:r>
                      <a:endParaRPr lang="zh-CN" sz="18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zh-CN" sz="2000" kern="100">
                          <a:effectLst/>
                        </a:rPr>
                        <a:t>有效等价类</a:t>
                      </a:r>
                      <a:endParaRPr lang="zh-CN" sz="18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zh-CN" sz="2000" kern="100">
                          <a:effectLst/>
                        </a:rPr>
                        <a:t>无效等价类</a:t>
                      </a:r>
                      <a:endParaRPr lang="zh-CN" sz="1800" kern="100">
                        <a:effectLst/>
                        <a:latin typeface="DengXian" charset="-122"/>
                        <a:ea typeface="DengXian" charset="-122"/>
                        <a:cs typeface="Times New Roman" charset="0"/>
                      </a:endParaRPr>
                    </a:p>
                  </a:txBody>
                  <a:tcPr marL="68580" marR="68580" marT="0" marB="0"/>
                </a:tc>
              </a:tr>
              <a:tr h="1102694">
                <a:tc rowSpan="2">
                  <a:txBody>
                    <a:bodyPr/>
                    <a:lstStyle/>
                    <a:p>
                      <a:pPr algn="just">
                        <a:spcAft>
                          <a:spcPts val="0"/>
                        </a:spcAft>
                      </a:pPr>
                      <a:r>
                        <a:rPr lang="zh-CN" sz="2000" kern="100" dirty="0">
                          <a:effectLst/>
                        </a:rPr>
                        <a:t>用户</a:t>
                      </a:r>
                      <a:r>
                        <a:rPr lang="en-US" sz="2000" kern="100" dirty="0">
                          <a:effectLst/>
                        </a:rPr>
                        <a:t>id</a:t>
                      </a:r>
                      <a:endParaRPr lang="zh-CN" sz="1800" kern="100" dirty="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000" kern="100">
                          <a:effectLst/>
                        </a:rPr>
                        <a:t>1</a:t>
                      </a:r>
                      <a:r>
                        <a:rPr lang="zh-CN" sz="2000" kern="100">
                          <a:effectLst/>
                        </a:rPr>
                        <a:t>）</a:t>
                      </a:r>
                      <a:r>
                        <a:rPr lang="en-US" sz="2000" kern="100">
                          <a:effectLst/>
                        </a:rPr>
                        <a:t>6-8</a:t>
                      </a:r>
                      <a:r>
                        <a:rPr lang="zh-CN" sz="2000" kern="100">
                          <a:effectLst/>
                        </a:rPr>
                        <a:t>个字符</a:t>
                      </a:r>
                      <a:endParaRPr lang="zh-CN" sz="18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000" kern="100">
                          <a:effectLst/>
                        </a:rPr>
                        <a:t>2</a:t>
                      </a:r>
                      <a:r>
                        <a:rPr lang="zh-CN" sz="2000" kern="100">
                          <a:effectLst/>
                        </a:rPr>
                        <a:t>）多于</a:t>
                      </a:r>
                      <a:r>
                        <a:rPr lang="en-US" sz="2000" kern="100">
                          <a:effectLst/>
                        </a:rPr>
                        <a:t>8</a:t>
                      </a:r>
                      <a:r>
                        <a:rPr lang="zh-CN" sz="2000" kern="100">
                          <a:effectLst/>
                        </a:rPr>
                        <a:t>个字符</a:t>
                      </a:r>
                      <a:endParaRPr lang="zh-CN" sz="1800" kern="100">
                        <a:effectLst/>
                      </a:endParaRPr>
                    </a:p>
                    <a:p>
                      <a:pPr algn="just">
                        <a:spcAft>
                          <a:spcPts val="0"/>
                        </a:spcAft>
                      </a:pPr>
                      <a:r>
                        <a:rPr lang="en-US" sz="2000" kern="100">
                          <a:effectLst/>
                        </a:rPr>
                        <a:t>3</a:t>
                      </a:r>
                      <a:r>
                        <a:rPr lang="zh-CN" sz="2000" kern="100">
                          <a:effectLst/>
                        </a:rPr>
                        <a:t>）少于</a:t>
                      </a:r>
                      <a:r>
                        <a:rPr lang="en-US" sz="2000" kern="100">
                          <a:effectLst/>
                        </a:rPr>
                        <a:t>6</a:t>
                      </a:r>
                      <a:r>
                        <a:rPr lang="zh-CN" sz="2000" kern="100">
                          <a:effectLst/>
                        </a:rPr>
                        <a:t>个字符</a:t>
                      </a:r>
                      <a:endParaRPr lang="zh-CN" sz="1800" kern="100">
                        <a:effectLst/>
                      </a:endParaRPr>
                    </a:p>
                    <a:p>
                      <a:pPr algn="just">
                        <a:spcAft>
                          <a:spcPts val="0"/>
                        </a:spcAft>
                      </a:pPr>
                      <a:r>
                        <a:rPr lang="en-US" sz="2000" kern="100">
                          <a:effectLst/>
                        </a:rPr>
                        <a:t>4</a:t>
                      </a:r>
                      <a:r>
                        <a:rPr lang="zh-CN" sz="2000" kern="100">
                          <a:effectLst/>
                        </a:rPr>
                        <a:t>）空</a:t>
                      </a:r>
                      <a:endParaRPr lang="zh-CN" sz="1800" kern="100">
                        <a:effectLst/>
                        <a:latin typeface="DengXian" charset="-122"/>
                        <a:ea typeface="DengXian" charset="-122"/>
                        <a:cs typeface="Times New Roman" charset="0"/>
                      </a:endParaRPr>
                    </a:p>
                  </a:txBody>
                  <a:tcPr marL="68580" marR="68580" marT="0" marB="0"/>
                </a:tc>
              </a:tr>
              <a:tr h="1759537">
                <a:tc vMerge="1">
                  <a:txBody>
                    <a:bodyPr/>
                    <a:lstStyle/>
                    <a:p>
                      <a:endParaRPr lang="zh-CN" altLang="en-US"/>
                    </a:p>
                  </a:txBody>
                  <a:tcPr/>
                </a:tc>
                <a:tc>
                  <a:txBody>
                    <a:bodyPr/>
                    <a:lstStyle/>
                    <a:p>
                      <a:pPr algn="just">
                        <a:spcAft>
                          <a:spcPts val="0"/>
                        </a:spcAft>
                      </a:pPr>
                      <a:r>
                        <a:rPr lang="en-US" sz="2000" kern="100">
                          <a:effectLst/>
                        </a:rPr>
                        <a:t>5</a:t>
                      </a:r>
                      <a:r>
                        <a:rPr lang="zh-CN" sz="2000" kern="100">
                          <a:effectLst/>
                        </a:rPr>
                        <a:t>）</a:t>
                      </a:r>
                      <a:r>
                        <a:rPr lang="en-US" sz="2000" kern="100">
                          <a:effectLst/>
                        </a:rPr>
                        <a:t>:</a:t>
                      </a:r>
                      <a:r>
                        <a:rPr lang="zh-CN" sz="2000" kern="100">
                          <a:effectLst/>
                        </a:rPr>
                        <a:t>包含数字，字母</a:t>
                      </a:r>
                      <a:endParaRPr lang="zh-CN" sz="18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000" kern="100" dirty="0">
                          <a:effectLst/>
                        </a:rPr>
                        <a:t>6</a:t>
                      </a:r>
                      <a:r>
                        <a:rPr lang="zh-CN" sz="2000" kern="100" dirty="0">
                          <a:effectLst/>
                        </a:rPr>
                        <a:t>）包含除数字，字母以外的字符</a:t>
                      </a:r>
                      <a:endParaRPr lang="zh-CN" sz="1800" kern="100" dirty="0">
                        <a:effectLst/>
                      </a:endParaRPr>
                    </a:p>
                    <a:p>
                      <a:pPr algn="just">
                        <a:spcAft>
                          <a:spcPts val="0"/>
                        </a:spcAft>
                      </a:pPr>
                      <a:r>
                        <a:rPr lang="en-US" sz="2000" kern="100" dirty="0">
                          <a:effectLst/>
                        </a:rPr>
                        <a:t>7</a:t>
                      </a:r>
                      <a:r>
                        <a:rPr lang="zh-CN" sz="2000" kern="100" dirty="0">
                          <a:effectLst/>
                        </a:rPr>
                        <a:t>）包含中文字符</a:t>
                      </a:r>
                      <a:endParaRPr lang="zh-CN" sz="1800" kern="100" dirty="0">
                        <a:effectLst/>
                      </a:endParaRPr>
                    </a:p>
                    <a:p>
                      <a:pPr algn="just">
                        <a:spcAft>
                          <a:spcPts val="0"/>
                        </a:spcAft>
                      </a:pPr>
                      <a:r>
                        <a:rPr lang="en-US" sz="2000" kern="100" dirty="0">
                          <a:effectLst/>
                        </a:rPr>
                        <a:t>8</a:t>
                      </a:r>
                      <a:r>
                        <a:rPr lang="zh-CN" sz="2000" kern="100" dirty="0">
                          <a:effectLst/>
                        </a:rPr>
                        <a:t>）包含空格</a:t>
                      </a:r>
                      <a:endParaRPr lang="zh-CN" sz="1800" kern="100" dirty="0">
                        <a:effectLst/>
                        <a:latin typeface="DengXian" charset="-122"/>
                        <a:ea typeface="DengXian" charset="-122"/>
                        <a:cs typeface="Times New Roman" charset="0"/>
                      </a:endParaRPr>
                    </a:p>
                  </a:txBody>
                  <a:tcPr marL="68580" marR="68580" marT="0" marB="0"/>
                </a:tc>
              </a:tr>
            </a:tbl>
          </a:graphicData>
        </a:graphic>
      </p:graphicFrame>
      <p:sp>
        <p:nvSpPr>
          <p:cNvPr id="10" name="文本框 9"/>
          <p:cNvSpPr txBox="1"/>
          <p:nvPr/>
        </p:nvSpPr>
        <p:spPr>
          <a:xfrm>
            <a:off x="824579" y="1318125"/>
            <a:ext cx="4526788" cy="369332"/>
          </a:xfrm>
          <a:prstGeom prst="rect">
            <a:avLst/>
          </a:prstGeom>
          <a:noFill/>
        </p:spPr>
        <p:txBody>
          <a:bodyPr wrap="square" rtlCol="0">
            <a:spAutoFit/>
          </a:bodyPr>
          <a:lstStyle/>
          <a:p>
            <a:r>
              <a:rPr kumimoji="1" lang="zh-CN" altLang="en-US" dirty="0" smtClean="0"/>
              <a:t>用户</a:t>
            </a:r>
            <a:r>
              <a:rPr kumimoji="1" lang="en-US" altLang="zh-CN" dirty="0" smtClean="0"/>
              <a:t>ID</a:t>
            </a:r>
            <a:r>
              <a:rPr kumimoji="1" lang="zh-CN" altLang="en-US" dirty="0" smtClean="0"/>
              <a:t>的等价类划分</a:t>
            </a:r>
            <a:endParaRPr kumimoji="1" lang="zh-CN" altLang="en-US" dirty="0"/>
          </a:p>
        </p:txBody>
      </p:sp>
    </p:spTree>
    <p:extLst>
      <p:ext uri="{BB962C8B-B14F-4D97-AF65-F5344CB8AC3E}">
        <p14:creationId xmlns:p14="http://schemas.microsoft.com/office/powerpoint/2010/main" val="188083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测试用例设计</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3379810" y="365452"/>
            <a:ext cx="7627715" cy="369332"/>
          </a:xfrm>
          <a:prstGeom prst="rect">
            <a:avLst/>
          </a:prstGeom>
          <a:noFill/>
        </p:spPr>
        <p:txBody>
          <a:bodyPr wrap="square" rtlCol="0">
            <a:spAutoFit/>
          </a:bodyPr>
          <a:lstStyle/>
          <a:p>
            <a:r>
              <a:rPr kumimoji="1" lang="zh-CN" altLang="en-US" dirty="0" smtClean="0"/>
              <a:t>更多测试用例详见</a:t>
            </a:r>
            <a:r>
              <a:rPr kumimoji="1" lang="en-US" altLang="zh-CN" dirty="0" smtClean="0"/>
              <a:t>G10</a:t>
            </a:r>
            <a:r>
              <a:rPr kumimoji="1" lang="zh-CN" altLang="en-US" dirty="0" smtClean="0"/>
              <a:t>测试计划</a:t>
            </a:r>
            <a:endParaRPr kumimoji="1"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501209465"/>
              </p:ext>
            </p:extLst>
          </p:nvPr>
        </p:nvGraphicFramePr>
        <p:xfrm>
          <a:off x="1110083" y="876301"/>
          <a:ext cx="7412881" cy="5591256"/>
        </p:xfrm>
        <a:graphic>
          <a:graphicData uri="http://schemas.openxmlformats.org/drawingml/2006/table">
            <a:tbl>
              <a:tblPr firstRow="1" firstCol="1" bandRow="1">
                <a:tableStyleId>{5C22544A-7EE6-4342-B048-85BDC9FD1C3A}</a:tableStyleId>
              </a:tblPr>
              <a:tblGrid>
                <a:gridCol w="1369299"/>
                <a:gridCol w="1482737"/>
                <a:gridCol w="1140010"/>
                <a:gridCol w="1367690"/>
                <a:gridCol w="2053145"/>
              </a:tblGrid>
              <a:tr h="472708">
                <a:tc>
                  <a:txBody>
                    <a:bodyPr/>
                    <a:lstStyle/>
                    <a:p>
                      <a:pPr algn="ctr">
                        <a:spcAft>
                          <a:spcPts val="0"/>
                        </a:spcAft>
                      </a:pPr>
                      <a:r>
                        <a:rPr lang="en-US" sz="2400" kern="0">
                          <a:effectLst/>
                        </a:rPr>
                        <a:t>id</a:t>
                      </a:r>
                      <a:r>
                        <a:rPr lang="zh-CN" sz="2400" kern="0">
                          <a:effectLst/>
                        </a:rPr>
                        <a:t>数据编号</a:t>
                      </a:r>
                      <a:endParaRPr lang="zh-CN" sz="3600" kern="100">
                        <a:effectLst/>
                        <a:latin typeface="DengXian" charset="-122"/>
                        <a:ea typeface="DengXian" charset="-122"/>
                        <a:cs typeface="Times New Roman" charset="0"/>
                      </a:endParaRPr>
                    </a:p>
                  </a:txBody>
                  <a:tcPr marL="68580" marR="68580" marT="0" marB="0"/>
                </a:tc>
                <a:tc>
                  <a:txBody>
                    <a:bodyPr/>
                    <a:lstStyle/>
                    <a:p>
                      <a:pPr algn="ctr">
                        <a:spcAft>
                          <a:spcPts val="0"/>
                        </a:spcAft>
                      </a:pPr>
                      <a:r>
                        <a:rPr lang="zh-CN" sz="2400" kern="0">
                          <a:effectLst/>
                        </a:rPr>
                        <a:t>用户编号</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400" kern="0">
                          <a:effectLst/>
                        </a:rPr>
                        <a:t>密码</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400" kern="0">
                          <a:effectLst/>
                        </a:rPr>
                        <a:t>覆盖</a:t>
                      </a:r>
                      <a:r>
                        <a:rPr lang="en-US" sz="2400" kern="0">
                          <a:effectLst/>
                        </a:rPr>
                        <a:t>id</a:t>
                      </a:r>
                      <a:r>
                        <a:rPr lang="zh-CN" sz="2400" kern="0">
                          <a:effectLst/>
                        </a:rPr>
                        <a:t>等价类</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400" kern="0">
                          <a:effectLst/>
                        </a:rPr>
                        <a:t>用户名是否非法</a:t>
                      </a:r>
                      <a:endParaRPr lang="zh-CN" sz="3600" kern="100">
                        <a:effectLst/>
                        <a:latin typeface="DengXian" charset="-122"/>
                        <a:ea typeface="DengXian" charset="-122"/>
                        <a:cs typeface="Times New Roman" charset="0"/>
                      </a:endParaRPr>
                    </a:p>
                  </a:txBody>
                  <a:tcPr marL="68580" marR="68580" marT="0" marB="0" anchor="ctr"/>
                </a:tc>
              </a:tr>
              <a:tr h="250995">
                <a:tc>
                  <a:txBody>
                    <a:bodyPr/>
                    <a:lstStyle/>
                    <a:p>
                      <a:pPr algn="just">
                        <a:spcAft>
                          <a:spcPts val="0"/>
                        </a:spcAft>
                      </a:pPr>
                      <a:r>
                        <a:rPr lang="en-US" sz="2400" kern="0">
                          <a:effectLst/>
                        </a:rPr>
                        <a:t>1</a:t>
                      </a:r>
                      <a:endParaRPr lang="zh-CN" sz="36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400" kern="0">
                          <a:effectLst/>
                        </a:rPr>
                        <a:t>ZUCC0001</a:t>
                      </a:r>
                      <a:endParaRPr lang="zh-CN" sz="36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400" kern="0">
                          <a:effectLst/>
                        </a:rPr>
                        <a:t>123456</a:t>
                      </a:r>
                      <a:endParaRPr lang="zh-CN" sz="36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400" kern="0">
                          <a:effectLst/>
                        </a:rPr>
                        <a:t>     1</a:t>
                      </a:r>
                      <a:r>
                        <a:rPr lang="zh-CN" sz="2400" kern="0">
                          <a:effectLst/>
                        </a:rPr>
                        <a:t>，</a:t>
                      </a:r>
                      <a:r>
                        <a:rPr lang="en-US" sz="2400" kern="0">
                          <a:effectLst/>
                        </a:rPr>
                        <a:t>5</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400" kern="0">
                          <a:effectLst/>
                        </a:rPr>
                        <a:t>否</a:t>
                      </a:r>
                      <a:endParaRPr lang="zh-CN" sz="3600" kern="100">
                        <a:effectLst/>
                        <a:latin typeface="DengXian" charset="-122"/>
                        <a:ea typeface="DengXian" charset="-122"/>
                        <a:cs typeface="Times New Roman" charset="0"/>
                      </a:endParaRPr>
                    </a:p>
                  </a:txBody>
                  <a:tcPr marL="68580" marR="68580" marT="0" marB="0" anchor="ctr"/>
                </a:tc>
              </a:tr>
              <a:tr h="250995">
                <a:tc>
                  <a:txBody>
                    <a:bodyPr/>
                    <a:lstStyle/>
                    <a:p>
                      <a:pPr algn="just">
                        <a:spcAft>
                          <a:spcPts val="0"/>
                        </a:spcAft>
                      </a:pPr>
                      <a:r>
                        <a:rPr lang="en-US" sz="2400" kern="0">
                          <a:effectLst/>
                        </a:rPr>
                        <a:t>2</a:t>
                      </a:r>
                      <a:endParaRPr lang="zh-CN" sz="36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400" kern="0">
                          <a:effectLst/>
                        </a:rPr>
                        <a:t>ZUCC00001</a:t>
                      </a:r>
                      <a:endParaRPr lang="zh-CN" sz="36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400" kern="0">
                          <a:effectLst/>
                        </a:rPr>
                        <a:t>123456</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2400" kern="0">
                          <a:effectLst/>
                        </a:rPr>
                        <a:t>2</a:t>
                      </a:r>
                      <a:r>
                        <a:rPr lang="zh-CN" sz="2400" kern="0">
                          <a:effectLst/>
                        </a:rPr>
                        <a:t>，</a:t>
                      </a:r>
                      <a:r>
                        <a:rPr lang="en-US" sz="2400" kern="0">
                          <a:effectLst/>
                        </a:rPr>
                        <a:t>5</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400" kern="0">
                          <a:effectLst/>
                        </a:rPr>
                        <a:t>是</a:t>
                      </a:r>
                      <a:endParaRPr lang="zh-CN" sz="3600" kern="100">
                        <a:effectLst/>
                        <a:latin typeface="DengXian" charset="-122"/>
                        <a:ea typeface="DengXian" charset="-122"/>
                        <a:cs typeface="Times New Roman" charset="0"/>
                      </a:endParaRPr>
                    </a:p>
                  </a:txBody>
                  <a:tcPr marL="68580" marR="68580" marT="0" marB="0" anchor="ctr"/>
                </a:tc>
              </a:tr>
              <a:tr h="618076">
                <a:tc>
                  <a:txBody>
                    <a:bodyPr/>
                    <a:lstStyle/>
                    <a:p>
                      <a:pPr algn="just">
                        <a:spcAft>
                          <a:spcPts val="0"/>
                        </a:spcAft>
                      </a:pPr>
                      <a:r>
                        <a:rPr lang="en-US" sz="2400" kern="0">
                          <a:effectLst/>
                        </a:rPr>
                        <a:t>3</a:t>
                      </a:r>
                      <a:endParaRPr lang="zh-CN" sz="36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400" kern="0">
                          <a:effectLst/>
                        </a:rPr>
                        <a:t>ZUCC0</a:t>
                      </a:r>
                      <a:endParaRPr lang="zh-CN" sz="36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400" kern="0">
                          <a:effectLst/>
                        </a:rPr>
                        <a:t>123456</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2400" kern="0">
                          <a:effectLst/>
                        </a:rPr>
                        <a:t>3</a:t>
                      </a:r>
                      <a:r>
                        <a:rPr lang="zh-CN" sz="2400" kern="0">
                          <a:effectLst/>
                        </a:rPr>
                        <a:t>，</a:t>
                      </a:r>
                      <a:r>
                        <a:rPr lang="en-US" sz="2400" kern="0">
                          <a:effectLst/>
                        </a:rPr>
                        <a:t>5</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400" kern="0">
                          <a:effectLst/>
                        </a:rPr>
                        <a:t>是</a:t>
                      </a:r>
                      <a:endParaRPr lang="zh-CN" sz="3600" kern="100">
                        <a:effectLst/>
                        <a:latin typeface="DengXian" charset="-122"/>
                        <a:ea typeface="DengXian" charset="-122"/>
                        <a:cs typeface="Times New Roman" charset="0"/>
                      </a:endParaRPr>
                    </a:p>
                  </a:txBody>
                  <a:tcPr marL="68580" marR="68580" marT="0" marB="0" anchor="ctr"/>
                </a:tc>
              </a:tr>
              <a:tr h="470616">
                <a:tc>
                  <a:txBody>
                    <a:bodyPr/>
                    <a:lstStyle/>
                    <a:p>
                      <a:pPr algn="just">
                        <a:spcAft>
                          <a:spcPts val="0"/>
                        </a:spcAft>
                      </a:pPr>
                      <a:r>
                        <a:rPr lang="en-US" sz="2400" kern="0">
                          <a:effectLst/>
                        </a:rPr>
                        <a:t>4</a:t>
                      </a:r>
                      <a:endParaRPr lang="zh-CN" sz="36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400" kern="0">
                          <a:effectLst/>
                        </a:rPr>
                        <a:t>NULL</a:t>
                      </a:r>
                      <a:endParaRPr lang="zh-CN" sz="36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400" kern="0">
                          <a:effectLst/>
                        </a:rPr>
                        <a:t>0</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2400" kern="0">
                          <a:effectLst/>
                        </a:rPr>
                        <a:t>4</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400" kern="0">
                          <a:effectLst/>
                        </a:rPr>
                        <a:t>是</a:t>
                      </a:r>
                      <a:endParaRPr lang="zh-CN" sz="3600" kern="100">
                        <a:effectLst/>
                        <a:latin typeface="DengXian" charset="-122"/>
                        <a:ea typeface="DengXian" charset="-122"/>
                        <a:cs typeface="Times New Roman" charset="0"/>
                      </a:endParaRPr>
                    </a:p>
                  </a:txBody>
                  <a:tcPr marL="68580" marR="68580" marT="0" marB="0" anchor="ctr"/>
                </a:tc>
              </a:tr>
              <a:tr h="485258">
                <a:tc>
                  <a:txBody>
                    <a:bodyPr/>
                    <a:lstStyle/>
                    <a:p>
                      <a:pPr algn="just">
                        <a:spcAft>
                          <a:spcPts val="0"/>
                        </a:spcAft>
                      </a:pPr>
                      <a:r>
                        <a:rPr lang="en-US" sz="2400" kern="0">
                          <a:effectLst/>
                        </a:rPr>
                        <a:t>5</a:t>
                      </a:r>
                      <a:endParaRPr lang="zh-CN" sz="36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en-US" sz="2400" kern="0">
                          <a:effectLst/>
                        </a:rPr>
                        <a:t>ZUCC¥%*1</a:t>
                      </a:r>
                      <a:endParaRPr lang="zh-CN" sz="36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400" kern="0">
                          <a:effectLst/>
                        </a:rPr>
                        <a:t>123456</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2400" kern="0">
                          <a:effectLst/>
                        </a:rPr>
                        <a:t>1</a:t>
                      </a:r>
                      <a:r>
                        <a:rPr lang="zh-CN" sz="2400" kern="0">
                          <a:effectLst/>
                        </a:rPr>
                        <a:t>，</a:t>
                      </a:r>
                      <a:r>
                        <a:rPr lang="en-US" sz="2400" kern="0">
                          <a:effectLst/>
                        </a:rPr>
                        <a:t>6</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400" kern="0">
                          <a:effectLst/>
                        </a:rPr>
                        <a:t>是</a:t>
                      </a:r>
                      <a:endParaRPr lang="zh-CN" sz="3600" kern="100">
                        <a:effectLst/>
                        <a:latin typeface="DengXian" charset="-122"/>
                        <a:ea typeface="DengXian" charset="-122"/>
                        <a:cs typeface="Times New Roman" charset="0"/>
                      </a:endParaRPr>
                    </a:p>
                  </a:txBody>
                  <a:tcPr marL="68580" marR="68580" marT="0" marB="0" anchor="ctr"/>
                </a:tc>
              </a:tr>
              <a:tr h="500945">
                <a:tc>
                  <a:txBody>
                    <a:bodyPr/>
                    <a:lstStyle/>
                    <a:p>
                      <a:pPr algn="just">
                        <a:spcAft>
                          <a:spcPts val="0"/>
                        </a:spcAft>
                      </a:pPr>
                      <a:r>
                        <a:rPr lang="en-US" sz="2400" kern="0">
                          <a:effectLst/>
                        </a:rPr>
                        <a:t>6</a:t>
                      </a:r>
                      <a:endParaRPr lang="zh-CN" sz="36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zh-CN" sz="2400" kern="0">
                          <a:effectLst/>
                        </a:rPr>
                        <a:t>城市学院</a:t>
                      </a:r>
                      <a:r>
                        <a:rPr lang="en-US" sz="2400" kern="0">
                          <a:effectLst/>
                        </a:rPr>
                        <a:t>0001</a:t>
                      </a:r>
                      <a:endParaRPr lang="zh-CN" sz="36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400" kern="0">
                          <a:effectLst/>
                        </a:rPr>
                        <a:t>Null</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2400" kern="0">
                          <a:effectLst/>
                        </a:rPr>
                        <a:t>1</a:t>
                      </a:r>
                      <a:r>
                        <a:rPr lang="zh-CN" sz="2400" kern="0">
                          <a:effectLst/>
                        </a:rPr>
                        <a:t>，</a:t>
                      </a:r>
                      <a:r>
                        <a:rPr lang="en-US" sz="2400" kern="0">
                          <a:effectLst/>
                        </a:rPr>
                        <a:t>7</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400" kern="0">
                          <a:effectLst/>
                        </a:rPr>
                        <a:t>是</a:t>
                      </a:r>
                      <a:endParaRPr lang="zh-CN" sz="3600" kern="100">
                        <a:effectLst/>
                        <a:latin typeface="DengXian" charset="-122"/>
                        <a:ea typeface="DengXian" charset="-122"/>
                        <a:cs typeface="Times New Roman" charset="0"/>
                      </a:endParaRPr>
                    </a:p>
                  </a:txBody>
                  <a:tcPr marL="68580" marR="68580" marT="0" marB="0" anchor="ctr"/>
                </a:tc>
              </a:tr>
              <a:tr h="500945">
                <a:tc>
                  <a:txBody>
                    <a:bodyPr/>
                    <a:lstStyle/>
                    <a:p>
                      <a:pPr algn="just">
                        <a:spcAft>
                          <a:spcPts val="0"/>
                        </a:spcAft>
                      </a:pPr>
                      <a:r>
                        <a:rPr lang="en-US" sz="2400" kern="0">
                          <a:effectLst/>
                        </a:rPr>
                        <a:t>7</a:t>
                      </a:r>
                      <a:endParaRPr lang="zh-CN" sz="3600" kern="100">
                        <a:effectLst/>
                        <a:latin typeface="DengXian" charset="-122"/>
                        <a:ea typeface="DengXian" charset="-122"/>
                        <a:cs typeface="Times New Roman" charset="0"/>
                      </a:endParaRPr>
                    </a:p>
                  </a:txBody>
                  <a:tcPr marL="68580" marR="68580" marT="0" marB="0"/>
                </a:tc>
                <a:tc>
                  <a:txBody>
                    <a:bodyPr/>
                    <a:lstStyle/>
                    <a:p>
                      <a:pPr algn="just">
                        <a:spcAft>
                          <a:spcPts val="0"/>
                        </a:spcAft>
                      </a:pPr>
                      <a:r>
                        <a:rPr lang="zh-CN" sz="2400" kern="0">
                          <a:effectLst/>
                        </a:rPr>
                        <a:t>城市学院</a:t>
                      </a:r>
                      <a:r>
                        <a:rPr lang="en-US" sz="2400" kern="0">
                          <a:effectLst/>
                        </a:rPr>
                        <a:t>   1</a:t>
                      </a:r>
                      <a:endParaRPr lang="zh-CN" sz="3600" kern="100">
                        <a:effectLst/>
                        <a:latin typeface="DengXian" charset="-122"/>
                        <a:ea typeface="DengXian" charset="-122"/>
                        <a:cs typeface="Times New Roman" charset="0"/>
                      </a:endParaRPr>
                    </a:p>
                  </a:txBody>
                  <a:tcPr marL="68580" marR="68580" marT="0" marB="0" anchor="ctr"/>
                </a:tc>
                <a:tc>
                  <a:txBody>
                    <a:bodyPr/>
                    <a:lstStyle/>
                    <a:p>
                      <a:pPr algn="just">
                        <a:spcAft>
                          <a:spcPts val="0"/>
                        </a:spcAft>
                      </a:pPr>
                      <a:r>
                        <a:rPr lang="en-US" sz="2400" kern="0" dirty="0">
                          <a:effectLst/>
                        </a:rPr>
                        <a:t> </a:t>
                      </a:r>
                      <a:endParaRPr lang="zh-CN" sz="3600" kern="100" dirty="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2400" kern="0">
                          <a:effectLst/>
                        </a:rPr>
                        <a:t>1</a:t>
                      </a:r>
                      <a:r>
                        <a:rPr lang="zh-CN" sz="2400" kern="0">
                          <a:effectLst/>
                        </a:rPr>
                        <a:t>，</a:t>
                      </a:r>
                      <a:r>
                        <a:rPr lang="en-US" sz="2400" kern="0">
                          <a:effectLst/>
                        </a:rPr>
                        <a:t>8</a:t>
                      </a:r>
                      <a:endParaRPr lang="zh-CN" sz="36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2400" kern="0" dirty="0">
                          <a:effectLst/>
                        </a:rPr>
                        <a:t>是</a:t>
                      </a:r>
                      <a:endParaRPr lang="zh-CN" sz="3600" kern="100" dirty="0">
                        <a:effectLst/>
                        <a:latin typeface="DengXian" charset="-122"/>
                        <a:ea typeface="DengXian" charset="-122"/>
                        <a:cs typeface="Times New Roman" charset="0"/>
                      </a:endParaRPr>
                    </a:p>
                  </a:txBody>
                  <a:tcPr marL="68580" marR="68580" marT="0" marB="0" anchor="ctr"/>
                </a:tc>
              </a:tr>
            </a:tbl>
          </a:graphicData>
        </a:graphic>
      </p:graphicFrame>
    </p:spTree>
    <p:extLst>
      <p:ext uri="{BB962C8B-B14F-4D97-AF65-F5344CB8AC3E}">
        <p14:creationId xmlns:p14="http://schemas.microsoft.com/office/powerpoint/2010/main" val="127788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测试用例设计</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758726190"/>
              </p:ext>
            </p:extLst>
          </p:nvPr>
        </p:nvGraphicFramePr>
        <p:xfrm>
          <a:off x="1411033" y="1354237"/>
          <a:ext cx="9550192" cy="4475997"/>
        </p:xfrm>
        <a:graphic>
          <a:graphicData uri="http://schemas.openxmlformats.org/drawingml/2006/table">
            <a:tbl>
              <a:tblPr firstRow="1" firstCol="1" bandRow="1">
                <a:tableStyleId>{5C22544A-7EE6-4342-B048-85BDC9FD1C3A}</a:tableStyleId>
              </a:tblPr>
              <a:tblGrid>
                <a:gridCol w="1221585"/>
                <a:gridCol w="1453426"/>
                <a:gridCol w="943999"/>
                <a:gridCol w="4321810"/>
                <a:gridCol w="1609372"/>
              </a:tblGrid>
              <a:tr h="688346">
                <a:tc>
                  <a:txBody>
                    <a:bodyPr/>
                    <a:lstStyle/>
                    <a:p>
                      <a:pPr algn="ctr">
                        <a:spcAft>
                          <a:spcPts val="0"/>
                        </a:spcAft>
                      </a:pPr>
                      <a:r>
                        <a:rPr lang="zh-CN" sz="1600" kern="0">
                          <a:effectLst/>
                        </a:rPr>
                        <a:t>用例编号</a:t>
                      </a:r>
                      <a:endParaRPr lang="zh-CN" sz="24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sz="1600" kern="0">
                          <a:effectLst/>
                        </a:rPr>
                        <a:t>Id</a:t>
                      </a:r>
                      <a:r>
                        <a:rPr lang="zh-CN" sz="1600" kern="0">
                          <a:effectLst/>
                        </a:rPr>
                        <a:t>数据编号</a:t>
                      </a:r>
                      <a:endParaRPr lang="zh-CN" sz="24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dirty="0" smtClean="0">
                          <a:effectLst/>
                        </a:rPr>
                        <a:t>密码</a:t>
                      </a:r>
                      <a:r>
                        <a:rPr lang="zh-CN" sz="1600" kern="0" dirty="0">
                          <a:effectLst/>
                        </a:rPr>
                        <a:t>数据编号</a:t>
                      </a:r>
                      <a:endParaRPr lang="zh-CN" sz="2400" kern="100" dirty="0">
                        <a:effectLst/>
                        <a:latin typeface="DengXian" charset="-122"/>
                        <a:ea typeface="DengXian" charset="-122"/>
                        <a:cs typeface="Times New Roman" charset="0"/>
                      </a:endParaRPr>
                    </a:p>
                  </a:txBody>
                  <a:tcPr marL="68580" marR="68580" marT="0" marB="0"/>
                </a:tc>
                <a:tc>
                  <a:txBody>
                    <a:bodyPr/>
                    <a:lstStyle/>
                    <a:p>
                      <a:pPr algn="ctr">
                        <a:spcAft>
                          <a:spcPts val="0"/>
                        </a:spcAft>
                      </a:pPr>
                      <a:r>
                        <a:rPr lang="zh-CN" sz="1600" kern="0">
                          <a:effectLst/>
                        </a:rPr>
                        <a:t>输入</a:t>
                      </a:r>
                      <a:endParaRPr lang="zh-CN" sz="24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effectLst/>
                        </a:rPr>
                        <a:t>预计结果</a:t>
                      </a:r>
                      <a:endParaRPr lang="zh-CN" sz="2400" kern="100">
                        <a:effectLst/>
                        <a:latin typeface="DengXian" charset="-122"/>
                        <a:ea typeface="DengXian" charset="-122"/>
                        <a:cs typeface="Times New Roman" charset="0"/>
                      </a:endParaRPr>
                    </a:p>
                  </a:txBody>
                  <a:tcPr marL="68580" marR="68580" marT="0" marB="0" anchor="ctr"/>
                </a:tc>
              </a:tr>
              <a:tr h="1677721">
                <a:tc>
                  <a:txBody>
                    <a:bodyPr/>
                    <a:lstStyle/>
                    <a:p>
                      <a:pPr marL="266700" indent="254000">
                        <a:lnSpc>
                          <a:spcPts val="1200"/>
                        </a:lnSpc>
                        <a:spcAft>
                          <a:spcPts val="0"/>
                        </a:spcAft>
                      </a:pPr>
                      <a:r>
                        <a:rPr lang="zh-CN" sz="1600">
                          <a:effectLst/>
                        </a:rPr>
                        <a:t>用例</a:t>
                      </a:r>
                      <a:r>
                        <a:rPr lang="en-US" sz="1600">
                          <a:effectLst/>
                        </a:rPr>
                        <a:t>1</a:t>
                      </a:r>
                      <a:endParaRPr lang="zh-CN" sz="1600">
                        <a:effectLst/>
                        <a:latin typeface="Times New Roman" charset="0"/>
                        <a:ea typeface="宋体" charset="-122"/>
                      </a:endParaRPr>
                    </a:p>
                  </a:txBody>
                  <a:tcPr marL="68580" marR="68580" marT="0" marB="0" anchor="ctr"/>
                </a:tc>
                <a:tc>
                  <a:txBody>
                    <a:bodyPr/>
                    <a:lstStyle/>
                    <a:p>
                      <a:pPr algn="ctr">
                        <a:spcAft>
                          <a:spcPts val="0"/>
                        </a:spcAft>
                      </a:pPr>
                      <a:r>
                        <a:rPr lang="en-US" altLang="zh-CN" sz="1600" kern="0" dirty="0" smtClean="0">
                          <a:effectLst/>
                          <a:latin typeface="+mn-lt"/>
                          <a:ea typeface="+mn-ea"/>
                          <a:cs typeface="+mn-cs"/>
                        </a:rPr>
                        <a:t>1</a:t>
                      </a:r>
                      <a:endParaRPr lang="zh-CN" sz="2400" kern="100" dirty="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altLang="zh-CN" sz="2400" kern="100" dirty="0" smtClean="0">
                          <a:effectLst/>
                          <a:latin typeface="DengXian" charset="-122"/>
                          <a:ea typeface="DengXian" charset="-122"/>
                          <a:cs typeface="Times New Roman" charset="0"/>
                        </a:rPr>
                        <a:t>1</a:t>
                      </a:r>
                      <a:endParaRPr lang="zh-CN" sz="2400" kern="100" dirty="0">
                        <a:effectLst/>
                        <a:latin typeface="DengXian" charset="-122"/>
                        <a:ea typeface="DengXian" charset="-122"/>
                        <a:cs typeface="Times New Roman" charset="0"/>
                      </a:endParaRPr>
                    </a:p>
                  </a:txBody>
                  <a:tcPr marL="68580" marR="68580" marT="0" marB="0"/>
                </a:tc>
                <a:tc>
                  <a:txBody>
                    <a:bodyPr/>
                    <a:lstStyle/>
                    <a:p>
                      <a:pPr algn="ctr">
                        <a:spcAft>
                          <a:spcPts val="0"/>
                        </a:spcAft>
                      </a:pPr>
                      <a:r>
                        <a:rPr lang="zh-CN" sz="1600" kern="0">
                          <a:effectLst/>
                        </a:rPr>
                        <a:t>输入用例</a:t>
                      </a:r>
                      <a:r>
                        <a:rPr lang="en-US" sz="1600" kern="0">
                          <a:effectLst/>
                        </a:rPr>
                        <a:t>1</a:t>
                      </a:r>
                      <a:r>
                        <a:rPr lang="zh-CN" sz="1600" kern="0">
                          <a:effectLst/>
                        </a:rPr>
                        <a:t>数据，点击登陆，后点击登出</a:t>
                      </a:r>
                      <a:endParaRPr lang="zh-CN" sz="24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effectLst/>
                        </a:rPr>
                        <a:t>用户界面显示数据</a:t>
                      </a:r>
                      <a:r>
                        <a:rPr lang="en-US" sz="1600" kern="0">
                          <a:effectLst/>
                        </a:rPr>
                        <a:t>1</a:t>
                      </a:r>
                      <a:r>
                        <a:rPr lang="zh-CN" sz="1600" kern="0">
                          <a:effectLst/>
                        </a:rPr>
                        <a:t>信息，活动处理界面显示</a:t>
                      </a:r>
                      <a:r>
                        <a:rPr lang="en-US" sz="1600" kern="0">
                          <a:effectLst/>
                        </a:rPr>
                        <a:t>No Access</a:t>
                      </a:r>
                      <a:r>
                        <a:rPr lang="zh-CN" sz="1600" kern="0">
                          <a:effectLst/>
                        </a:rPr>
                        <a:t>。登出后退出登录，个人界面空</a:t>
                      </a:r>
                      <a:endParaRPr lang="zh-CN" sz="2400" kern="100">
                        <a:effectLst/>
                        <a:latin typeface="DengXian" charset="-122"/>
                        <a:ea typeface="DengXian" charset="-122"/>
                        <a:cs typeface="Times New Roman" charset="0"/>
                      </a:endParaRPr>
                    </a:p>
                  </a:txBody>
                  <a:tcPr marL="68580" marR="68580" marT="0" marB="0" anchor="ctr"/>
                </a:tc>
              </a:tr>
              <a:tr h="1054965">
                <a:tc>
                  <a:txBody>
                    <a:bodyPr/>
                    <a:lstStyle/>
                    <a:p>
                      <a:pPr marL="266700" indent="254000">
                        <a:lnSpc>
                          <a:spcPts val="1200"/>
                        </a:lnSpc>
                        <a:spcAft>
                          <a:spcPts val="0"/>
                        </a:spcAft>
                      </a:pPr>
                      <a:r>
                        <a:rPr lang="zh-CN" sz="1600">
                          <a:effectLst/>
                        </a:rPr>
                        <a:t>用例</a:t>
                      </a:r>
                      <a:r>
                        <a:rPr lang="en-US" sz="1600">
                          <a:effectLst/>
                        </a:rPr>
                        <a:t>2</a:t>
                      </a:r>
                      <a:endParaRPr lang="zh-CN" sz="1600">
                        <a:effectLst/>
                        <a:latin typeface="Times New Roman" charset="0"/>
                        <a:ea typeface="宋体" charset="-122"/>
                      </a:endParaRPr>
                    </a:p>
                  </a:txBody>
                  <a:tcPr marL="68580" marR="68580" marT="0" marB="0" anchor="ctr"/>
                </a:tc>
                <a:tc>
                  <a:txBody>
                    <a:bodyPr/>
                    <a:lstStyle/>
                    <a:p>
                      <a:pPr algn="ctr">
                        <a:spcAft>
                          <a:spcPts val="0"/>
                        </a:spcAft>
                      </a:pPr>
                      <a:r>
                        <a:rPr lang="en-US" sz="1600" kern="0">
                          <a:effectLst/>
                        </a:rPr>
                        <a:t>1</a:t>
                      </a:r>
                      <a:endParaRPr lang="zh-CN" sz="24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altLang="zh-CN" sz="2400" kern="100" dirty="0" smtClean="0">
                          <a:effectLst/>
                          <a:latin typeface="DengXian" charset="-122"/>
                          <a:ea typeface="DengXian" charset="-122"/>
                          <a:cs typeface="Times New Roman" charset="0"/>
                        </a:rPr>
                        <a:t>2</a:t>
                      </a:r>
                      <a:endParaRPr lang="zh-CN" sz="2400" kern="100" dirty="0">
                        <a:effectLst/>
                        <a:latin typeface="DengXian" charset="-122"/>
                        <a:ea typeface="DengXian" charset="-122"/>
                        <a:cs typeface="Times New Roman" charset="0"/>
                      </a:endParaRPr>
                    </a:p>
                  </a:txBody>
                  <a:tcPr marL="68580" marR="68580" marT="0" marB="0"/>
                </a:tc>
                <a:tc>
                  <a:txBody>
                    <a:bodyPr/>
                    <a:lstStyle/>
                    <a:p>
                      <a:pPr algn="ctr">
                        <a:spcAft>
                          <a:spcPts val="0"/>
                        </a:spcAft>
                      </a:pPr>
                      <a:r>
                        <a:rPr lang="zh-CN" sz="1600" kern="0">
                          <a:effectLst/>
                        </a:rPr>
                        <a:t>输入用例</a:t>
                      </a:r>
                      <a:r>
                        <a:rPr lang="en-US" sz="1600" kern="0">
                          <a:effectLst/>
                        </a:rPr>
                        <a:t>1</a:t>
                      </a:r>
                      <a:r>
                        <a:rPr lang="zh-CN" sz="1600" kern="0">
                          <a:effectLst/>
                        </a:rPr>
                        <a:t>数据，点击登陆，后点击登出</a:t>
                      </a:r>
                      <a:endParaRPr lang="zh-CN" sz="24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a:effectLst/>
                        </a:rPr>
                        <a:t>提示，数据格式错误</a:t>
                      </a:r>
                      <a:endParaRPr lang="zh-CN" sz="2400" kern="100">
                        <a:effectLst/>
                        <a:latin typeface="DengXian" charset="-122"/>
                        <a:ea typeface="DengXian" charset="-122"/>
                        <a:cs typeface="Times New Roman" charset="0"/>
                      </a:endParaRPr>
                    </a:p>
                  </a:txBody>
                  <a:tcPr marL="68580" marR="68580" marT="0" marB="0" anchor="ctr"/>
                </a:tc>
              </a:tr>
              <a:tr h="1054965">
                <a:tc>
                  <a:txBody>
                    <a:bodyPr/>
                    <a:lstStyle/>
                    <a:p>
                      <a:pPr marL="266700" indent="254000">
                        <a:lnSpc>
                          <a:spcPts val="1200"/>
                        </a:lnSpc>
                        <a:spcAft>
                          <a:spcPts val="0"/>
                        </a:spcAft>
                      </a:pPr>
                      <a:r>
                        <a:rPr lang="zh-CN" sz="1600">
                          <a:effectLst/>
                        </a:rPr>
                        <a:t>用例</a:t>
                      </a:r>
                      <a:r>
                        <a:rPr lang="en-US" sz="1600">
                          <a:effectLst/>
                        </a:rPr>
                        <a:t>3</a:t>
                      </a:r>
                      <a:endParaRPr lang="zh-CN" sz="1600">
                        <a:effectLst/>
                        <a:latin typeface="Times New Roman" charset="0"/>
                        <a:ea typeface="宋体" charset="-122"/>
                      </a:endParaRPr>
                    </a:p>
                  </a:txBody>
                  <a:tcPr marL="68580" marR="68580" marT="0" marB="0" anchor="ctr"/>
                </a:tc>
                <a:tc>
                  <a:txBody>
                    <a:bodyPr/>
                    <a:lstStyle/>
                    <a:p>
                      <a:pPr algn="ctr">
                        <a:spcAft>
                          <a:spcPts val="0"/>
                        </a:spcAft>
                      </a:pPr>
                      <a:r>
                        <a:rPr lang="en-US" sz="1600" kern="0">
                          <a:effectLst/>
                        </a:rPr>
                        <a:t>1</a:t>
                      </a:r>
                      <a:endParaRPr lang="zh-CN" sz="24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en-US" altLang="zh-CN" sz="1600" kern="0" dirty="0" smtClean="0">
                          <a:effectLst/>
                          <a:latin typeface="+mn-lt"/>
                          <a:ea typeface="+mn-ea"/>
                          <a:cs typeface="+mn-cs"/>
                        </a:rPr>
                        <a:t>3</a:t>
                      </a:r>
                      <a:endParaRPr lang="zh-CN" sz="2400" kern="100" dirty="0">
                        <a:effectLst/>
                        <a:latin typeface="DengXian" charset="-122"/>
                        <a:ea typeface="DengXian" charset="-122"/>
                        <a:cs typeface="Times New Roman" charset="0"/>
                      </a:endParaRPr>
                    </a:p>
                  </a:txBody>
                  <a:tcPr marL="68580" marR="68580" marT="0" marB="0"/>
                </a:tc>
                <a:tc>
                  <a:txBody>
                    <a:bodyPr/>
                    <a:lstStyle/>
                    <a:p>
                      <a:pPr algn="ctr">
                        <a:spcAft>
                          <a:spcPts val="0"/>
                        </a:spcAft>
                      </a:pPr>
                      <a:r>
                        <a:rPr lang="zh-CN" sz="1600" kern="0">
                          <a:effectLst/>
                        </a:rPr>
                        <a:t>输入用例</a:t>
                      </a:r>
                      <a:r>
                        <a:rPr lang="en-US" sz="1600" kern="0">
                          <a:effectLst/>
                        </a:rPr>
                        <a:t>1</a:t>
                      </a:r>
                      <a:r>
                        <a:rPr lang="zh-CN" sz="1600" kern="0">
                          <a:effectLst/>
                        </a:rPr>
                        <a:t>数据，点击登陆，后点击登出</a:t>
                      </a:r>
                      <a:endParaRPr lang="zh-CN" sz="2400" kern="100">
                        <a:effectLst/>
                        <a:latin typeface="DengXian" charset="-122"/>
                        <a:ea typeface="DengXian" charset="-122"/>
                        <a:cs typeface="Times New Roman" charset="0"/>
                      </a:endParaRPr>
                    </a:p>
                  </a:txBody>
                  <a:tcPr marL="68580" marR="68580" marT="0" marB="0" anchor="ctr"/>
                </a:tc>
                <a:tc>
                  <a:txBody>
                    <a:bodyPr/>
                    <a:lstStyle/>
                    <a:p>
                      <a:pPr algn="ctr">
                        <a:spcAft>
                          <a:spcPts val="0"/>
                        </a:spcAft>
                      </a:pPr>
                      <a:r>
                        <a:rPr lang="zh-CN" sz="1600" kern="0" dirty="0">
                          <a:effectLst/>
                        </a:rPr>
                        <a:t>提示，数据格式错误</a:t>
                      </a:r>
                      <a:endParaRPr lang="zh-CN" sz="2400" kern="100" dirty="0">
                        <a:effectLst/>
                        <a:latin typeface="DengXian" charset="-122"/>
                        <a:ea typeface="DengXian" charset="-122"/>
                        <a:cs typeface="Times New Roman" charset="0"/>
                      </a:endParaRPr>
                    </a:p>
                  </a:txBody>
                  <a:tcPr marL="68580" marR="68580" marT="0" marB="0" anchor="ctr"/>
                </a:tc>
              </a:tr>
            </a:tbl>
          </a:graphicData>
        </a:graphic>
      </p:graphicFrame>
    </p:spTree>
    <p:extLst>
      <p:ext uri="{BB962C8B-B14F-4D97-AF65-F5344CB8AC3E}">
        <p14:creationId xmlns:p14="http://schemas.microsoft.com/office/powerpoint/2010/main" val="102213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sz="8000" dirty="0" smtClean="0"/>
              <a:t>集成测试</a:t>
            </a:r>
            <a:r>
              <a:rPr kumimoji="1" lang="en-US" altLang="zh-CN" sz="8000" dirty="0" smtClean="0"/>
              <a:t>——</a:t>
            </a:r>
            <a:r>
              <a:rPr kumimoji="1" lang="zh-CN" altLang="en-US" sz="8000" dirty="0" smtClean="0"/>
              <a:t>系统测试</a:t>
            </a:r>
            <a:endParaRPr kumimoji="1" lang="zh-CN" altLang="en-US" sz="8000" dirty="0">
              <a:solidFill>
                <a:srgbClr val="FF0000"/>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6" name="文本框 5"/>
          <p:cNvSpPr txBox="1"/>
          <p:nvPr/>
        </p:nvSpPr>
        <p:spPr>
          <a:xfrm>
            <a:off x="4966996" y="4107046"/>
            <a:ext cx="4828032" cy="923330"/>
          </a:xfrm>
          <a:prstGeom prst="rect">
            <a:avLst/>
          </a:prstGeom>
          <a:noFill/>
        </p:spPr>
        <p:txBody>
          <a:bodyPr wrap="square" rtlCol="0">
            <a:spAutoFit/>
          </a:bodyPr>
          <a:lstStyle/>
          <a:p>
            <a:r>
              <a:rPr lang="en-US" altLang="zh-CN" dirty="0" smtClean="0"/>
              <a:t>5.1 </a:t>
            </a:r>
            <a:r>
              <a:rPr lang="zh-CN" altLang="en-US" dirty="0" smtClean="0"/>
              <a:t>测试范围</a:t>
            </a:r>
            <a:endParaRPr lang="en-US" altLang="zh-CN" dirty="0" smtClean="0"/>
          </a:p>
          <a:p>
            <a:r>
              <a:rPr lang="en-US" altLang="zh-CN" dirty="0" smtClean="0"/>
              <a:t>5.2 </a:t>
            </a:r>
            <a:r>
              <a:rPr lang="zh-CN" altLang="en-US" dirty="0" smtClean="0"/>
              <a:t>测试工具</a:t>
            </a:r>
            <a:endParaRPr lang="en-US" altLang="zh-CN" dirty="0" smtClean="0"/>
          </a:p>
          <a:p>
            <a:r>
              <a:rPr lang="en-US" altLang="zh-CN" dirty="0"/>
              <a:t>5</a:t>
            </a:r>
            <a:r>
              <a:rPr lang="en-US" altLang="zh-CN" dirty="0" smtClean="0"/>
              <a:t>.3 </a:t>
            </a:r>
            <a:r>
              <a:rPr lang="zh-CN" altLang="en-US" dirty="0" smtClean="0"/>
              <a:t>测试结果</a:t>
            </a:r>
            <a:endParaRPr lang="zh-CN" altLang="en-US" dirty="0"/>
          </a:p>
        </p:txBody>
      </p:sp>
    </p:spTree>
    <p:extLst>
      <p:ext uri="{BB962C8B-B14F-4D97-AF65-F5344CB8AC3E}">
        <p14:creationId xmlns:p14="http://schemas.microsoft.com/office/powerpoint/2010/main" val="25177236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85000"/>
            <a:lumOff val="1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测试范围</a:t>
            </a:r>
            <a:endParaRPr kumimoji="1" lang="zh-CN" altLang="en-US"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64" y="288560"/>
            <a:ext cx="2244436" cy="713763"/>
          </a:xfrm>
          <a:prstGeom prst="rect">
            <a:avLst/>
          </a:prstGeom>
        </p:spPr>
      </p:pic>
      <p:sp>
        <p:nvSpPr>
          <p:cNvPr id="5" name="矩形 4"/>
          <p:cNvSpPr/>
          <p:nvPr/>
        </p:nvSpPr>
        <p:spPr>
          <a:xfrm>
            <a:off x="1279589" y="1175239"/>
            <a:ext cx="6096000" cy="369332"/>
          </a:xfrm>
          <a:prstGeom prst="rect">
            <a:avLst/>
          </a:prstGeom>
        </p:spPr>
        <p:txBody>
          <a:bodyPr>
            <a:spAutoFit/>
          </a:bodyPr>
          <a:lstStyle/>
          <a:p>
            <a:r>
              <a:rPr lang="en-US" altLang="zh-CN" dirty="0"/>
              <a:t> </a:t>
            </a:r>
            <a:endParaRPr lang="zh-CN" altLang="zh-CN" dirty="0"/>
          </a:p>
        </p:txBody>
      </p:sp>
      <p:sp>
        <p:nvSpPr>
          <p:cNvPr id="4" name="文本框 3"/>
          <p:cNvSpPr txBox="1"/>
          <p:nvPr/>
        </p:nvSpPr>
        <p:spPr>
          <a:xfrm>
            <a:off x="714141" y="1175239"/>
            <a:ext cx="6830954" cy="1015663"/>
          </a:xfrm>
          <a:prstGeom prst="rect">
            <a:avLst/>
          </a:prstGeom>
          <a:noFill/>
        </p:spPr>
        <p:txBody>
          <a:bodyPr wrap="square" rtlCol="0">
            <a:spAutoFit/>
          </a:bodyPr>
          <a:lstStyle/>
          <a:p>
            <a:r>
              <a:rPr kumimoji="1" lang="zh-CN" altLang="en-US" sz="2000" dirty="0" smtClean="0">
                <a:solidFill>
                  <a:schemeClr val="bg1"/>
                </a:solidFill>
              </a:rPr>
              <a:t>本系统的系统测试范围为全系统。</a:t>
            </a:r>
            <a:endParaRPr kumimoji="1" lang="en-US" altLang="zh-CN" sz="2000" dirty="0" smtClean="0">
              <a:solidFill>
                <a:schemeClr val="bg1"/>
              </a:solidFill>
            </a:endParaRPr>
          </a:p>
          <a:p>
            <a:endParaRPr kumimoji="1" lang="en-US" altLang="zh-CN" sz="2000" dirty="0" smtClean="0">
              <a:solidFill>
                <a:schemeClr val="bg1"/>
              </a:solidFill>
            </a:endParaRPr>
          </a:p>
          <a:p>
            <a:r>
              <a:rPr kumimoji="1" lang="zh-CN" altLang="en-US" sz="2000" dirty="0" smtClean="0">
                <a:solidFill>
                  <a:schemeClr val="bg1"/>
                </a:solidFill>
              </a:rPr>
              <a:t>测试机型如下：</a:t>
            </a:r>
            <a:endParaRPr kumimoji="1" lang="en-US" altLang="zh-CN" sz="2000" dirty="0" smtClean="0">
              <a:solidFill>
                <a:schemeClr val="bg1"/>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970" y="1625422"/>
            <a:ext cx="3707121" cy="469684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6691" y="1175239"/>
            <a:ext cx="3583070" cy="4696844"/>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691" y="5696259"/>
            <a:ext cx="3844458" cy="400102"/>
          </a:xfrm>
          <a:prstGeom prst="rect">
            <a:avLst/>
          </a:prstGeom>
        </p:spPr>
      </p:pic>
    </p:spTree>
    <p:extLst>
      <p:ext uri="{BB962C8B-B14F-4D97-AF65-F5344CB8AC3E}">
        <p14:creationId xmlns:p14="http://schemas.microsoft.com/office/powerpoint/2010/main" val="2118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测试工具</a:t>
            </a:r>
            <a:endParaRPr kumimoji="1" lang="zh-CN" altLang="en-US"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64" y="288560"/>
            <a:ext cx="2244436" cy="713763"/>
          </a:xfrm>
          <a:prstGeom prst="rect">
            <a:avLst/>
          </a:prstGeom>
        </p:spPr>
      </p:pic>
      <p:sp>
        <p:nvSpPr>
          <p:cNvPr id="4" name="文本框 3"/>
          <p:cNvSpPr txBox="1"/>
          <p:nvPr/>
        </p:nvSpPr>
        <p:spPr>
          <a:xfrm>
            <a:off x="1110083" y="3130328"/>
            <a:ext cx="6341328" cy="369332"/>
          </a:xfrm>
          <a:prstGeom prst="rect">
            <a:avLst/>
          </a:prstGeom>
          <a:noFill/>
        </p:spPr>
        <p:txBody>
          <a:bodyPr wrap="square" rtlCol="0">
            <a:spAutoFit/>
          </a:bodyPr>
          <a:lstStyle/>
          <a:p>
            <a:r>
              <a:rPr kumimoji="1" lang="en-US" altLang="zh-CN" dirty="0"/>
              <a:t>2</a:t>
            </a:r>
            <a:r>
              <a:rPr kumimoji="1" lang="zh-CN" altLang="en-US" dirty="0" smtClean="0"/>
              <a:t>：</a:t>
            </a:r>
            <a:r>
              <a:rPr kumimoji="1" lang="zh-CN" altLang="en-US" dirty="0" smtClean="0"/>
              <a:t>百度云测试工具。在不同机型进行压力测试以及</a:t>
            </a:r>
            <a:r>
              <a:rPr kumimoji="1" lang="en-US" altLang="zh-CN" dirty="0" err="1" smtClean="0"/>
              <a:t>Ui</a:t>
            </a:r>
            <a:r>
              <a:rPr kumimoji="1" lang="zh-CN" altLang="en-US" dirty="0" smtClean="0"/>
              <a:t>测试</a:t>
            </a:r>
            <a:endParaRPr kumimoji="1" lang="zh-CN" altLang="en-US" dirty="0"/>
          </a:p>
        </p:txBody>
      </p:sp>
      <p:sp>
        <p:nvSpPr>
          <p:cNvPr id="7" name="文本框 6"/>
          <p:cNvSpPr txBox="1"/>
          <p:nvPr/>
        </p:nvSpPr>
        <p:spPr>
          <a:xfrm>
            <a:off x="1110083" y="4287268"/>
            <a:ext cx="6341328" cy="369332"/>
          </a:xfrm>
          <a:prstGeom prst="rect">
            <a:avLst/>
          </a:prstGeom>
          <a:noFill/>
        </p:spPr>
        <p:txBody>
          <a:bodyPr wrap="square" rtlCol="0">
            <a:spAutoFit/>
          </a:bodyPr>
          <a:lstStyle/>
          <a:p>
            <a:r>
              <a:rPr kumimoji="1" lang="en-US" altLang="zh-CN" dirty="0"/>
              <a:t>3</a:t>
            </a:r>
            <a:r>
              <a:rPr kumimoji="1" lang="zh-CN" altLang="en-US" dirty="0" smtClean="0"/>
              <a:t>：</a:t>
            </a:r>
            <a:r>
              <a:rPr kumimoji="1" lang="zh-CN" altLang="en-US" dirty="0" smtClean="0"/>
              <a:t>进行实机黑盒功能测试</a:t>
            </a:r>
            <a:endParaRPr kumimoji="1" lang="zh-CN" altLang="en-US" dirty="0"/>
          </a:p>
        </p:txBody>
      </p:sp>
      <p:sp>
        <p:nvSpPr>
          <p:cNvPr id="9" name="文本框 8"/>
          <p:cNvSpPr txBox="1"/>
          <p:nvPr/>
        </p:nvSpPr>
        <p:spPr>
          <a:xfrm>
            <a:off x="1110083" y="2114766"/>
            <a:ext cx="6341328" cy="369332"/>
          </a:xfrm>
          <a:prstGeom prst="rect">
            <a:avLst/>
          </a:prstGeom>
          <a:noFill/>
        </p:spPr>
        <p:txBody>
          <a:bodyPr wrap="square" rtlCol="0">
            <a:spAutoFit/>
          </a:bodyPr>
          <a:lstStyle/>
          <a:p>
            <a:r>
              <a:rPr kumimoji="1" lang="en-US" altLang="zh-CN" dirty="0" smtClean="0"/>
              <a:t>1</a:t>
            </a:r>
            <a:r>
              <a:rPr kumimoji="1" lang="zh-CN" altLang="en-US" dirty="0" smtClean="0"/>
              <a:t>：</a:t>
            </a:r>
            <a:r>
              <a:rPr kumimoji="1" lang="en-US" altLang="zh-CN" dirty="0" smtClean="0"/>
              <a:t>Android</a:t>
            </a:r>
            <a:r>
              <a:rPr kumimoji="1" lang="zh-CN" altLang="en-US" dirty="0" smtClean="0"/>
              <a:t> 自带命令行测试工具</a:t>
            </a:r>
            <a:r>
              <a:rPr kumimoji="1" lang="en-US" altLang="zh-CN" dirty="0" smtClean="0"/>
              <a:t>Monkey</a:t>
            </a:r>
            <a:endParaRPr kumimoji="1" lang="zh-CN" altLang="en-US" dirty="0"/>
          </a:p>
        </p:txBody>
      </p:sp>
    </p:spTree>
    <p:extLst>
      <p:ext uri="{BB962C8B-B14F-4D97-AF65-F5344CB8AC3E}">
        <p14:creationId xmlns:p14="http://schemas.microsoft.com/office/powerpoint/2010/main" val="38719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smtClean="0"/>
              <a:t>Monkey——</a:t>
            </a:r>
            <a:r>
              <a:rPr kumimoji="1" lang="zh-CN" altLang="en-US" dirty="0" smtClean="0"/>
              <a:t>详见</a:t>
            </a:r>
            <a:r>
              <a:rPr kumimoji="1" lang="en-US" altLang="zh-CN" dirty="0" smtClean="0"/>
              <a:t>Log</a:t>
            </a:r>
            <a:endParaRPr kumimoji="1" lang="zh-CN" altLang="en-US" dirty="0"/>
          </a:p>
        </p:txBody>
      </p:sp>
      <p:sp>
        <p:nvSpPr>
          <p:cNvPr id="4" name="矩形 3"/>
          <p:cNvSpPr/>
          <p:nvPr/>
        </p:nvSpPr>
        <p:spPr>
          <a:xfrm>
            <a:off x="1110083" y="787983"/>
            <a:ext cx="10914927" cy="5355312"/>
          </a:xfrm>
          <a:prstGeom prst="rect">
            <a:avLst/>
          </a:prstGeom>
        </p:spPr>
        <p:txBody>
          <a:bodyPr wrap="square">
            <a:spAutoFit/>
          </a:bodyPr>
          <a:lstStyle/>
          <a:p>
            <a:pPr algn="just">
              <a:spcAft>
                <a:spcPts val="0"/>
              </a:spcAft>
            </a:pPr>
            <a:r>
              <a:rPr lang="en-US" altLang="zh-CN" kern="100" dirty="0">
                <a:latin typeface="DengXian" charset="-122"/>
                <a:ea typeface="DengXian" charset="-122"/>
                <a:cs typeface="Times New Roman" charset="0"/>
              </a:rPr>
              <a:t>127|generic_x86:/ $ monkey -p </a:t>
            </a:r>
            <a:r>
              <a:rPr lang="en-US" altLang="zh-CN" kern="100" dirty="0" err="1">
                <a:latin typeface="DengXian" charset="-122"/>
                <a:ea typeface="DengXian" charset="-122"/>
                <a:cs typeface="Times New Roman" charset="0"/>
              </a:rPr>
              <a:t>com.example.admin.campaigo</a:t>
            </a:r>
            <a:r>
              <a:rPr lang="en-US" altLang="zh-CN" kern="100" dirty="0">
                <a:latin typeface="DengXian" charset="-122"/>
                <a:ea typeface="DengXian" charset="-122"/>
                <a:cs typeface="Times New Roman" charset="0"/>
              </a:rPr>
              <a:t> -v 1000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:Monkey: seed=1515231943126 count=1000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a:t>
            </a:r>
            <a:r>
              <a:rPr lang="en-US" altLang="zh-CN" kern="100" dirty="0" err="1">
                <a:latin typeface="DengXian" charset="-122"/>
                <a:ea typeface="DengXian" charset="-122"/>
                <a:cs typeface="Times New Roman" charset="0"/>
              </a:rPr>
              <a:t>AllowPackage</a:t>
            </a:r>
            <a:r>
              <a:rPr lang="en-US" altLang="zh-CN" kern="100" dirty="0">
                <a:latin typeface="DengXian" charset="-122"/>
                <a:ea typeface="DengXian" charset="-122"/>
                <a:cs typeface="Times New Roman" charset="0"/>
              </a:rPr>
              <a:t>: </a:t>
            </a:r>
            <a:r>
              <a:rPr lang="en-US" altLang="zh-CN" kern="100" dirty="0" err="1">
                <a:latin typeface="DengXian" charset="-122"/>
                <a:ea typeface="DengXian" charset="-122"/>
                <a:cs typeface="Times New Roman" charset="0"/>
              </a:rPr>
              <a:t>com.example.admin.campaigo</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a:t>
            </a:r>
            <a:r>
              <a:rPr lang="en-US" altLang="zh-CN" kern="100" dirty="0" err="1">
                <a:latin typeface="DengXian" charset="-122"/>
                <a:ea typeface="DengXian" charset="-122"/>
                <a:cs typeface="Times New Roman" charset="0"/>
              </a:rPr>
              <a:t>IncludeCategory</a:t>
            </a:r>
            <a:r>
              <a:rPr lang="en-US" altLang="zh-CN" kern="100" dirty="0">
                <a:latin typeface="DengXian" charset="-122"/>
                <a:ea typeface="DengXian" charset="-122"/>
                <a:cs typeface="Times New Roman" charset="0"/>
              </a:rPr>
              <a:t>: </a:t>
            </a:r>
            <a:r>
              <a:rPr lang="en-US" altLang="zh-CN" kern="100" dirty="0" err="1">
                <a:latin typeface="DengXian" charset="-122"/>
                <a:ea typeface="DengXian" charset="-122"/>
                <a:cs typeface="Times New Roman" charset="0"/>
              </a:rPr>
              <a:t>android.intent.category.LAUNCHER</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a:t>
            </a:r>
            <a:r>
              <a:rPr lang="en-US" altLang="zh-CN" kern="100" dirty="0" err="1">
                <a:latin typeface="DengXian" charset="-122"/>
                <a:ea typeface="DengXian" charset="-122"/>
                <a:cs typeface="Times New Roman" charset="0"/>
              </a:rPr>
              <a:t>IncludeCategory</a:t>
            </a:r>
            <a:r>
              <a:rPr lang="en-US" altLang="zh-CN" kern="100" dirty="0">
                <a:latin typeface="DengXian" charset="-122"/>
                <a:ea typeface="DengXian" charset="-122"/>
                <a:cs typeface="Times New Roman" charset="0"/>
              </a:rPr>
              <a:t>: </a:t>
            </a:r>
            <a:r>
              <a:rPr lang="en-US" altLang="zh-CN" kern="100" dirty="0" err="1">
                <a:latin typeface="DengXian" charset="-122"/>
                <a:ea typeface="DengXian" charset="-122"/>
                <a:cs typeface="Times New Roman" charset="0"/>
              </a:rPr>
              <a:t>android.intent.category.MONKEY</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Event percentages:</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0: 15.0%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1: 10.0%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2: 2.0%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3: 15.0%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4: -0.0%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5: -0.0%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6: 25.0%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7: 15.0%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8: 2.0%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9: 2.0%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10: 1.0%</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   11: 13.0</a:t>
            </a:r>
            <a:r>
              <a:rPr lang="en-US" altLang="zh-CN" kern="100" dirty="0" smtClean="0">
                <a:latin typeface="DengXian" charset="-122"/>
                <a:ea typeface="DengXian" charset="-122"/>
                <a:cs typeface="Times New Roman" charset="0"/>
              </a:rPr>
              <a:t>%</a:t>
            </a:r>
          </a:p>
          <a:p>
            <a:pPr algn="just">
              <a:spcAft>
                <a:spcPts val="0"/>
              </a:spcAft>
            </a:pPr>
            <a:r>
              <a:rPr lang="zh-CN" altLang="en-US" kern="100" dirty="0" smtClean="0">
                <a:latin typeface="DengXian" charset="-122"/>
                <a:ea typeface="DengXian" charset="-122"/>
                <a:cs typeface="Times New Roman" charset="0"/>
              </a:rPr>
              <a:t>根据</a:t>
            </a:r>
            <a:r>
              <a:rPr lang="en-US" altLang="zh-CN" kern="100" dirty="0" smtClean="0">
                <a:latin typeface="DengXian" charset="-122"/>
                <a:ea typeface="DengXian" charset="-122"/>
                <a:cs typeface="Times New Roman" charset="0"/>
              </a:rPr>
              <a:t>monkey</a:t>
            </a:r>
            <a:r>
              <a:rPr lang="zh-CN" altLang="en-US" kern="100" dirty="0" smtClean="0">
                <a:latin typeface="DengXian" charset="-122"/>
                <a:ea typeface="DengXian" charset="-122"/>
                <a:cs typeface="Times New Roman" charset="0"/>
              </a:rPr>
              <a:t>测试结果，没有</a:t>
            </a:r>
            <a:r>
              <a:rPr lang="en-US" altLang="zh-CN" kern="100" dirty="0" smtClean="0">
                <a:latin typeface="DengXian" charset="-122"/>
                <a:ea typeface="DengXian" charset="-122"/>
                <a:cs typeface="Times New Roman" charset="0"/>
              </a:rPr>
              <a:t>Crash</a:t>
            </a:r>
            <a:r>
              <a:rPr lang="zh-CN" altLang="en-US" kern="100" dirty="0" smtClean="0">
                <a:latin typeface="DengXian" charset="-122"/>
                <a:ea typeface="DengXian" charset="-122"/>
                <a:cs typeface="Times New Roman" charset="0"/>
              </a:rPr>
              <a:t>事件</a:t>
            </a:r>
            <a:endParaRPr lang="zh-CN" altLang="zh-CN" kern="100" dirty="0">
              <a:latin typeface="DengXian" charset="-122"/>
              <a:ea typeface="DengXian" charset="-122"/>
              <a:cs typeface="Times New Roman" charset="0"/>
            </a:endParaRPr>
          </a:p>
        </p:txBody>
      </p:sp>
    </p:spTree>
    <p:extLst>
      <p:ext uri="{BB962C8B-B14F-4D97-AF65-F5344CB8AC3E}">
        <p14:creationId xmlns:p14="http://schemas.microsoft.com/office/powerpoint/2010/main" val="546388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smtClean="0"/>
              <a:t>05</a:t>
            </a:r>
            <a:endParaRPr kumimoji="1" lang="zh-CN" altLang="en-US" dirty="0"/>
          </a:p>
        </p:txBody>
      </p:sp>
      <p:sp>
        <p:nvSpPr>
          <p:cNvPr id="3" name="文本占位符 2"/>
          <p:cNvSpPr>
            <a:spLocks noGrp="1"/>
          </p:cNvSpPr>
          <p:nvPr>
            <p:ph type="body" sz="quarter" idx="13"/>
          </p:nvPr>
        </p:nvSpPr>
        <p:spPr>
          <a:xfrm>
            <a:off x="1063785" y="223935"/>
            <a:ext cx="6435012" cy="652366"/>
          </a:xfrm>
        </p:spPr>
        <p:txBody>
          <a:bodyPr/>
          <a:lstStyle/>
          <a:p>
            <a:r>
              <a:rPr kumimoji="1" lang="zh-CN" altLang="en-US" dirty="0" smtClean="0"/>
              <a:t>测试结果</a:t>
            </a:r>
            <a:endParaRPr kumimoji="1" lang="zh-CN" altLang="en-US"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64" y="288560"/>
            <a:ext cx="2244436" cy="71376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383" y="1614905"/>
            <a:ext cx="10058400" cy="4811799"/>
          </a:xfrm>
          <a:prstGeom prst="rect">
            <a:avLst/>
          </a:prstGeom>
        </p:spPr>
      </p:pic>
      <p:sp>
        <p:nvSpPr>
          <p:cNvPr id="5" name="文本框 4"/>
          <p:cNvSpPr txBox="1"/>
          <p:nvPr/>
        </p:nvSpPr>
        <p:spPr>
          <a:xfrm>
            <a:off x="1063785" y="783938"/>
            <a:ext cx="7222602" cy="923330"/>
          </a:xfrm>
          <a:prstGeom prst="rect">
            <a:avLst/>
          </a:prstGeom>
          <a:noFill/>
        </p:spPr>
        <p:txBody>
          <a:bodyPr wrap="square" rtlCol="0">
            <a:spAutoFit/>
          </a:bodyPr>
          <a:lstStyle/>
          <a:p>
            <a:r>
              <a:rPr kumimoji="1" lang="zh-CN" altLang="en-US" dirty="0" smtClean="0"/>
              <a:t>测试结果表明，</a:t>
            </a:r>
            <a:r>
              <a:rPr kumimoji="1" lang="en-US" altLang="zh-CN" dirty="0" err="1" smtClean="0"/>
              <a:t>Campaigo</a:t>
            </a:r>
            <a:r>
              <a:rPr kumimoji="1" lang="zh-CN" altLang="en-US" dirty="0" smtClean="0"/>
              <a:t>可以适应主流</a:t>
            </a:r>
            <a:r>
              <a:rPr kumimoji="1" lang="en-US" altLang="zh-CN" dirty="0" smtClean="0"/>
              <a:t>Android</a:t>
            </a:r>
            <a:r>
              <a:rPr kumimoji="1" lang="zh-CN" altLang="en-US" dirty="0" smtClean="0"/>
              <a:t>机型的需求，在主流</a:t>
            </a:r>
            <a:r>
              <a:rPr kumimoji="1" lang="en-US" altLang="zh-CN" dirty="0" smtClean="0"/>
              <a:t>Android</a:t>
            </a:r>
            <a:r>
              <a:rPr kumimoji="1" lang="zh-CN" altLang="en-US" dirty="0" smtClean="0"/>
              <a:t>机型上流畅运行，可以正常安装，卸载。本次压力测试结果详见测试报告</a:t>
            </a:r>
            <a:endParaRPr kumimoji="1" lang="zh-CN" altLang="en-US" dirty="0"/>
          </a:p>
        </p:txBody>
      </p:sp>
    </p:spTree>
    <p:extLst>
      <p:ext uri="{BB962C8B-B14F-4D97-AF65-F5344CB8AC3E}">
        <p14:creationId xmlns:p14="http://schemas.microsoft.com/office/powerpoint/2010/main" val="125446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综述</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Tree>
    <p:extLst>
      <p:ext uri="{BB962C8B-B14F-4D97-AF65-F5344CB8AC3E}">
        <p14:creationId xmlns:p14="http://schemas.microsoft.com/office/powerpoint/2010/main" val="7776353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测试结果</a:t>
            </a:r>
            <a:endParaRPr kumimoji="1" lang="zh-CN" altLang="en-US"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64" y="288560"/>
            <a:ext cx="2244436" cy="713763"/>
          </a:xfrm>
          <a:prstGeom prst="rect">
            <a:avLst/>
          </a:prstGeom>
        </p:spPr>
      </p:pic>
      <p:sp>
        <p:nvSpPr>
          <p:cNvPr id="5" name="文本框 4"/>
          <p:cNvSpPr txBox="1"/>
          <p:nvPr/>
        </p:nvSpPr>
        <p:spPr>
          <a:xfrm>
            <a:off x="1215343" y="1002323"/>
            <a:ext cx="7222602" cy="369332"/>
          </a:xfrm>
          <a:prstGeom prst="rect">
            <a:avLst/>
          </a:prstGeom>
          <a:noFill/>
        </p:spPr>
        <p:txBody>
          <a:bodyPr wrap="square" rtlCol="0">
            <a:spAutoFit/>
          </a:bodyPr>
          <a:lstStyle/>
          <a:p>
            <a:r>
              <a:rPr kumimoji="1" lang="zh-CN" altLang="en-US" dirty="0" smtClean="0"/>
              <a:t>本次</a:t>
            </a:r>
            <a:r>
              <a:rPr kumimoji="1" lang="en-US" altLang="zh-CN" dirty="0" err="1" smtClean="0"/>
              <a:t>Ui</a:t>
            </a:r>
            <a:r>
              <a:rPr kumimoji="1" lang="zh-CN" altLang="en-US" dirty="0" smtClean="0"/>
              <a:t>测试结果详见报告</a:t>
            </a:r>
            <a:endParaRPr kumimoji="1"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383" y="1371655"/>
            <a:ext cx="10058400" cy="4884536"/>
          </a:xfrm>
          <a:prstGeom prst="rect">
            <a:avLst/>
          </a:prstGeom>
        </p:spPr>
      </p:pic>
    </p:spTree>
    <p:extLst>
      <p:ext uri="{BB962C8B-B14F-4D97-AF65-F5344CB8AC3E}">
        <p14:creationId xmlns:p14="http://schemas.microsoft.com/office/powerpoint/2010/main" val="63475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6</a:t>
            </a:r>
            <a:endParaRPr kumimoji="1" lang="zh-CN" altLang="en-US" dirty="0"/>
          </a:p>
        </p:txBody>
      </p:sp>
      <p:sp>
        <p:nvSpPr>
          <p:cNvPr id="3" name="文本占位符 2"/>
          <p:cNvSpPr>
            <a:spLocks noGrp="1"/>
          </p:cNvSpPr>
          <p:nvPr>
            <p:ph type="body" sz="quarter" idx="13"/>
          </p:nvPr>
        </p:nvSpPr>
        <p:spPr>
          <a:xfrm>
            <a:off x="4966996" y="1474235"/>
            <a:ext cx="5380771" cy="1735309"/>
          </a:xfrm>
        </p:spPr>
        <p:txBody>
          <a:bodyPr/>
          <a:lstStyle/>
          <a:p>
            <a:r>
              <a:rPr kumimoji="1" lang="zh-CN" altLang="en-US" sz="6600" dirty="0" smtClean="0"/>
              <a:t>集成测试</a:t>
            </a:r>
            <a:r>
              <a:rPr kumimoji="1" lang="en-US" altLang="zh-CN" sz="6600" dirty="0" smtClean="0"/>
              <a:t>——</a:t>
            </a:r>
            <a:r>
              <a:rPr kumimoji="1" lang="zh-CN" altLang="en-US" sz="6600" dirty="0" smtClean="0"/>
              <a:t>用户测试</a:t>
            </a:r>
            <a:endParaRPr kumimoji="1" lang="zh-CN" altLang="en-US" sz="6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7" name="文本框 6"/>
          <p:cNvSpPr txBox="1"/>
          <p:nvPr/>
        </p:nvSpPr>
        <p:spPr>
          <a:xfrm>
            <a:off x="4966996" y="3664452"/>
            <a:ext cx="4828032" cy="646331"/>
          </a:xfrm>
          <a:prstGeom prst="rect">
            <a:avLst/>
          </a:prstGeom>
          <a:noFill/>
        </p:spPr>
        <p:txBody>
          <a:bodyPr wrap="square" rtlCol="0">
            <a:spAutoFit/>
          </a:bodyPr>
          <a:lstStyle/>
          <a:p>
            <a:r>
              <a:rPr lang="en-US" altLang="zh-CN" dirty="0" smtClean="0"/>
              <a:t>6.1 </a:t>
            </a:r>
            <a:r>
              <a:rPr lang="zh-CN" altLang="en-US" dirty="0" smtClean="0"/>
              <a:t>测试范围</a:t>
            </a:r>
            <a:endParaRPr lang="en-US" altLang="zh-CN" dirty="0" smtClean="0"/>
          </a:p>
          <a:p>
            <a:r>
              <a:rPr lang="en-US" altLang="zh-CN" dirty="0" smtClean="0"/>
              <a:t>6.2 </a:t>
            </a:r>
            <a:r>
              <a:rPr lang="zh-CN" altLang="en-US" dirty="0" smtClean="0"/>
              <a:t>测试结果</a:t>
            </a:r>
            <a:endParaRPr lang="zh-CN" altLang="en-US" dirty="0"/>
          </a:p>
        </p:txBody>
      </p:sp>
    </p:spTree>
    <p:extLst>
      <p:ext uri="{BB962C8B-B14F-4D97-AF65-F5344CB8AC3E}">
        <p14:creationId xmlns:p14="http://schemas.microsoft.com/office/powerpoint/2010/main" val="21116757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测试范围</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970383" y="1477651"/>
            <a:ext cx="6726782" cy="3970318"/>
          </a:xfrm>
          <a:prstGeom prst="rect">
            <a:avLst/>
          </a:prstGeom>
          <a:noFill/>
        </p:spPr>
        <p:txBody>
          <a:bodyPr wrap="square" rtlCol="0">
            <a:spAutoFit/>
          </a:bodyPr>
          <a:lstStyle/>
          <a:p>
            <a:r>
              <a:rPr lang="en-US" altLang="zh-CN" b="1" kern="100" dirty="0" smtClean="0">
                <a:latin typeface="DengXian Light" charset="-122"/>
                <a:ea typeface="DengXian Light" charset="-122"/>
                <a:cs typeface="Times New Roman" charset="0"/>
              </a:rPr>
              <a:t>1</a:t>
            </a:r>
            <a:r>
              <a:rPr lang="zh-CN" altLang="en-US" b="1" kern="100" dirty="0" smtClean="0">
                <a:latin typeface="DengXian Light" charset="-122"/>
                <a:ea typeface="DengXian Light" charset="-122"/>
                <a:cs typeface="Times New Roman" charset="0"/>
              </a:rPr>
              <a:t>子系统范围</a:t>
            </a:r>
            <a:endParaRPr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活动浏览系统：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活动详情浏览系统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活动搜索系统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3</a:t>
            </a:r>
            <a:r>
              <a:rPr kumimoji="1" lang="zh-CN" altLang="en-US" b="1" kern="100" dirty="0" smtClean="0">
                <a:latin typeface="DengXian Light" charset="-122"/>
                <a:ea typeface="DengXian Light" charset="-122"/>
                <a:cs typeface="Times New Roman" charset="0"/>
              </a:rPr>
              <a:t>活动参与系统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个人活动系统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个人分时活动系统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活动详情浏览系统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活动处理系统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活动发布系统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活动通过系统</a:t>
            </a:r>
            <a:endParaRPr kumimoji="1" lang="en-US" altLang="zh-CN" b="1" kern="100" dirty="0" smtClean="0">
              <a:latin typeface="DengXian Light" charset="-122"/>
              <a:ea typeface="DengXian Light" charset="-122"/>
              <a:cs typeface="Times New Roman" charset="0"/>
            </a:endParaRPr>
          </a:p>
          <a:p>
            <a:r>
              <a:rPr kumimoji="1" lang="zh-CN" altLang="en-US" b="1" kern="100" dirty="0" smtClean="0">
                <a:latin typeface="DengXian Light" charset="-122"/>
                <a:ea typeface="DengXian Light" charset="-122"/>
                <a:cs typeface="Times New Roman" charset="0"/>
              </a:rPr>
              <a:t>个人系统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1:</a:t>
            </a:r>
            <a:r>
              <a:rPr kumimoji="1" lang="zh-CN" altLang="en-US" b="1" kern="100" dirty="0" smtClean="0">
                <a:latin typeface="DengXian Light" charset="-122"/>
                <a:ea typeface="DengXian Light" charset="-122"/>
                <a:cs typeface="Times New Roman" charset="0"/>
              </a:rPr>
              <a:t>登陆系统</a:t>
            </a:r>
            <a:endParaRPr kumimoji="1" lang="en-US" altLang="zh-CN" b="1" kern="100" dirty="0" smtClean="0">
              <a:latin typeface="DengXian Light" charset="-122"/>
              <a:ea typeface="DengXian Light" charset="-122"/>
              <a:cs typeface="Times New Roman" charset="0"/>
            </a:endParaRPr>
          </a:p>
          <a:p>
            <a:r>
              <a:rPr kumimoji="1" lang="en-US" altLang="zh-CN" b="1" kern="100" dirty="0" smtClean="0">
                <a:latin typeface="DengXian Light" charset="-122"/>
                <a:ea typeface="DengXian Light" charset="-122"/>
                <a:cs typeface="Times New Roman" charset="0"/>
              </a:rPr>
              <a:t>2:</a:t>
            </a:r>
            <a:r>
              <a:rPr kumimoji="1" lang="zh-CN" altLang="en-US" b="1" kern="100" dirty="0" smtClean="0">
                <a:latin typeface="DengXian Light" charset="-122"/>
                <a:ea typeface="DengXian Light" charset="-122"/>
                <a:cs typeface="Times New Roman" charset="0"/>
              </a:rPr>
              <a:t>登出系统</a:t>
            </a:r>
            <a:endParaRPr kumimoji="1" lang="zh-CN" altLang="en-US" dirty="0"/>
          </a:p>
        </p:txBody>
      </p:sp>
    </p:spTree>
    <p:extLst>
      <p:ext uri="{BB962C8B-B14F-4D97-AF65-F5344CB8AC3E}">
        <p14:creationId xmlns:p14="http://schemas.microsoft.com/office/powerpoint/2010/main" val="92099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测试</a:t>
            </a:r>
            <a:r>
              <a:rPr kumimoji="1" lang="zh-CN" altLang="en-US" dirty="0"/>
              <a:t>结果</a:t>
            </a: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4"/>
          <a:stretch>
            <a:fillRect/>
          </a:stretch>
        </p:blipFill>
        <p:spPr>
          <a:xfrm>
            <a:off x="379535" y="1239716"/>
            <a:ext cx="3437379" cy="2450912"/>
          </a:xfrm>
          <a:prstGeom prst="rect">
            <a:avLst/>
          </a:prstGeom>
        </p:spPr>
      </p:pic>
      <p:pic>
        <p:nvPicPr>
          <p:cNvPr id="6" name="图片 5"/>
          <p:cNvPicPr>
            <a:picLocks noChangeAspect="1"/>
          </p:cNvPicPr>
          <p:nvPr/>
        </p:nvPicPr>
        <p:blipFill>
          <a:blip r:embed="rId5"/>
          <a:stretch>
            <a:fillRect/>
          </a:stretch>
        </p:blipFill>
        <p:spPr>
          <a:xfrm>
            <a:off x="4098989" y="1002323"/>
            <a:ext cx="3657423" cy="2688305"/>
          </a:xfrm>
          <a:prstGeom prst="rect">
            <a:avLst/>
          </a:prstGeom>
        </p:spPr>
      </p:pic>
      <p:pic>
        <p:nvPicPr>
          <p:cNvPr id="8" name="图片 7"/>
          <p:cNvPicPr>
            <a:picLocks noChangeAspect="1"/>
          </p:cNvPicPr>
          <p:nvPr/>
        </p:nvPicPr>
        <p:blipFill>
          <a:blip r:embed="rId6"/>
          <a:stretch>
            <a:fillRect/>
          </a:stretch>
        </p:blipFill>
        <p:spPr>
          <a:xfrm>
            <a:off x="7785236" y="876301"/>
            <a:ext cx="4256942" cy="2932077"/>
          </a:xfrm>
          <a:prstGeom prst="rect">
            <a:avLst/>
          </a:prstGeom>
        </p:spPr>
      </p:pic>
      <p:sp>
        <p:nvSpPr>
          <p:cNvPr id="9" name="文本框 8"/>
          <p:cNvSpPr txBox="1"/>
          <p:nvPr/>
        </p:nvSpPr>
        <p:spPr>
          <a:xfrm>
            <a:off x="641838" y="4651131"/>
            <a:ext cx="5969977" cy="1200329"/>
          </a:xfrm>
          <a:prstGeom prst="rect">
            <a:avLst/>
          </a:prstGeom>
          <a:noFill/>
        </p:spPr>
        <p:txBody>
          <a:bodyPr wrap="square" rtlCol="0">
            <a:spAutoFit/>
          </a:bodyPr>
          <a:lstStyle/>
          <a:p>
            <a:r>
              <a:rPr lang="zh-CN" altLang="en-US" dirty="0" smtClean="0"/>
              <a:t>根据用户反馈，我们将会从以下方面进行改善：</a:t>
            </a:r>
            <a:endParaRPr lang="en-US" altLang="zh-CN" dirty="0" smtClean="0"/>
          </a:p>
          <a:p>
            <a:r>
              <a:rPr lang="en-US" altLang="zh-CN" dirty="0" smtClean="0"/>
              <a:t>1</a:t>
            </a:r>
            <a:r>
              <a:rPr lang="zh-CN" altLang="en-US" dirty="0" smtClean="0"/>
              <a:t>、人机交互体验</a:t>
            </a:r>
            <a:endParaRPr lang="en-US" altLang="zh-CN" dirty="0" smtClean="0"/>
          </a:p>
          <a:p>
            <a:r>
              <a:rPr lang="en-US" altLang="zh-CN" dirty="0" smtClean="0"/>
              <a:t>2</a:t>
            </a:r>
            <a:r>
              <a:rPr lang="zh-CN" altLang="en-US" dirty="0" smtClean="0"/>
              <a:t>、</a:t>
            </a:r>
            <a:r>
              <a:rPr lang="en-US" altLang="zh-CN" dirty="0" smtClean="0"/>
              <a:t>Bug </a:t>
            </a:r>
            <a:r>
              <a:rPr lang="zh-CN" altLang="en-US" dirty="0" smtClean="0"/>
              <a:t>修改</a:t>
            </a:r>
            <a:endParaRPr lang="en-US" altLang="zh-CN" dirty="0" smtClean="0"/>
          </a:p>
          <a:p>
            <a:r>
              <a:rPr lang="en-US" altLang="zh-CN" dirty="0" smtClean="0"/>
              <a:t>3</a:t>
            </a:r>
            <a:r>
              <a:rPr lang="zh-CN" altLang="en-US" dirty="0" smtClean="0"/>
              <a:t>、功能完善</a:t>
            </a:r>
            <a:endParaRPr lang="en-US" altLang="zh-CN" dirty="0" smtClean="0"/>
          </a:p>
        </p:txBody>
      </p:sp>
    </p:spTree>
    <p:extLst>
      <p:ext uri="{BB962C8B-B14F-4D97-AF65-F5344CB8AC3E}">
        <p14:creationId xmlns:p14="http://schemas.microsoft.com/office/powerpoint/2010/main" val="213546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7</a:t>
            </a:r>
            <a:endParaRPr kumimoji="1" lang="zh-CN" altLang="en-US" dirty="0"/>
          </a:p>
        </p:txBody>
      </p:sp>
      <p:sp>
        <p:nvSpPr>
          <p:cNvPr id="3" name="文本占位符 2"/>
          <p:cNvSpPr>
            <a:spLocks noGrp="1"/>
          </p:cNvSpPr>
          <p:nvPr>
            <p:ph type="body" sz="quarter" idx="13"/>
          </p:nvPr>
        </p:nvSpPr>
        <p:spPr>
          <a:xfrm>
            <a:off x="4966996" y="1474235"/>
            <a:ext cx="6696270" cy="1735309"/>
          </a:xfrm>
        </p:spPr>
        <p:txBody>
          <a:bodyPr/>
          <a:lstStyle/>
          <a:p>
            <a:r>
              <a:rPr kumimoji="1" lang="zh-CN" altLang="en-US" sz="6600" dirty="0" smtClean="0"/>
              <a:t>组内评价</a:t>
            </a:r>
            <a:endParaRPr kumimoji="1" lang="zh-CN" altLang="en-US" sz="6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7" name="文本框 6"/>
          <p:cNvSpPr txBox="1"/>
          <p:nvPr/>
        </p:nvSpPr>
        <p:spPr>
          <a:xfrm>
            <a:off x="4944820" y="3227369"/>
            <a:ext cx="4828032" cy="2308324"/>
          </a:xfrm>
          <a:prstGeom prst="rect">
            <a:avLst/>
          </a:prstGeom>
          <a:noFill/>
        </p:spPr>
        <p:txBody>
          <a:bodyPr wrap="square" rtlCol="0">
            <a:spAutoFit/>
          </a:bodyPr>
          <a:lstStyle/>
          <a:p>
            <a:r>
              <a:rPr lang="zh-CN" altLang="en-US" dirty="0" smtClean="0"/>
              <a:t>刘坤：</a:t>
            </a:r>
            <a:r>
              <a:rPr lang="en-US" altLang="zh-CN" dirty="0" smtClean="0"/>
              <a:t>4.8</a:t>
            </a:r>
            <a:r>
              <a:rPr lang="zh-CN" altLang="en-US" dirty="0" smtClean="0"/>
              <a:t>分：应用在服务器的部署， 提供下载链接。进行后端测试。后端的实现</a:t>
            </a:r>
            <a:endParaRPr lang="en-US" altLang="zh-CN" dirty="0" smtClean="0"/>
          </a:p>
          <a:p>
            <a:endParaRPr lang="en-US" altLang="zh-CN" dirty="0" smtClean="0"/>
          </a:p>
          <a:p>
            <a:r>
              <a:rPr lang="zh-CN" altLang="en-US" dirty="0" smtClean="0"/>
              <a:t>盛轶群：</a:t>
            </a:r>
            <a:r>
              <a:rPr lang="en-US" altLang="zh-CN" dirty="0" smtClean="0"/>
              <a:t>4.5</a:t>
            </a:r>
            <a:r>
              <a:rPr lang="zh-CN" altLang="en-US" dirty="0" smtClean="0"/>
              <a:t>分：前端的实现，前端测试用例的设计。</a:t>
            </a:r>
            <a:r>
              <a:rPr lang="en-US" altLang="zh-CN" dirty="0" err="1" smtClean="0"/>
              <a:t>ppt</a:t>
            </a:r>
            <a:r>
              <a:rPr lang="zh-CN" altLang="en-US" dirty="0" smtClean="0"/>
              <a:t>制作</a:t>
            </a:r>
            <a:endParaRPr lang="en-US" altLang="zh-CN" dirty="0" smtClean="0"/>
          </a:p>
          <a:p>
            <a:endParaRPr lang="en-US" altLang="zh-CN" dirty="0" smtClean="0"/>
          </a:p>
          <a:p>
            <a:r>
              <a:rPr lang="zh-CN" altLang="en-US" dirty="0" smtClean="0"/>
              <a:t>钱金港：</a:t>
            </a:r>
            <a:r>
              <a:rPr lang="en-US" altLang="zh-CN" dirty="0" smtClean="0"/>
              <a:t>4.2</a:t>
            </a:r>
            <a:r>
              <a:rPr lang="zh-CN" altLang="en-US" dirty="0" smtClean="0"/>
              <a:t>分：前端美化，前端测试用例设计，</a:t>
            </a:r>
            <a:r>
              <a:rPr lang="en-US" altLang="zh-CN" dirty="0" err="1" smtClean="0"/>
              <a:t>ppt</a:t>
            </a:r>
            <a:r>
              <a:rPr lang="zh-CN" altLang="en-US" dirty="0" smtClean="0"/>
              <a:t>制作。</a:t>
            </a:r>
            <a:endParaRPr lang="en-US" altLang="zh-CN" dirty="0" smtClean="0"/>
          </a:p>
        </p:txBody>
      </p:sp>
    </p:spTree>
    <p:extLst>
      <p:ext uri="{BB962C8B-B14F-4D97-AF65-F5344CB8AC3E}">
        <p14:creationId xmlns:p14="http://schemas.microsoft.com/office/powerpoint/2010/main" val="7271667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感谢聆听！</a:t>
            </a:r>
            <a:endParaRPr kumimoji="1" lang="zh-CN" altLang="en-US" dirty="0"/>
          </a:p>
        </p:txBody>
      </p:sp>
      <p:sp>
        <p:nvSpPr>
          <p:cNvPr id="3" name="文本占位符 2"/>
          <p:cNvSpPr>
            <a:spLocks noGrp="1"/>
          </p:cNvSpPr>
          <p:nvPr>
            <p:ph type="body" sz="quarter" idx="11"/>
          </p:nvPr>
        </p:nvSpPr>
        <p:spPr>
          <a:xfrm>
            <a:off x="1307569" y="2287271"/>
            <a:ext cx="5296431" cy="1215006"/>
          </a:xfrm>
        </p:spPr>
        <p:txBody>
          <a:bodyPr/>
          <a:lstStyle/>
          <a:p>
            <a:r>
              <a:rPr kumimoji="1" lang="en-US" altLang="zh-CN" smtClean="0"/>
              <a:t>THANK</a:t>
            </a:r>
            <a:r>
              <a:rPr kumimoji="1" lang="zh-CN" altLang="en-US" dirty="0" smtClean="0"/>
              <a:t> </a:t>
            </a:r>
            <a:r>
              <a:rPr kumimoji="1" lang="en-US" altLang="zh-CN" dirty="0" smtClean="0"/>
              <a:t>YOU!</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a:latin typeface="Microsoft YaHei" charset="0"/>
                <a:ea typeface="Microsoft YaHei" charset="0"/>
                <a:cs typeface="Microsoft YaHei" charset="0"/>
              </a:rPr>
              <a:t>基于</a:t>
            </a:r>
            <a:r>
              <a:rPr kumimoji="1" lang="en-US" altLang="zh-CN" dirty="0">
                <a:latin typeface="Microsoft YaHei" charset="0"/>
                <a:ea typeface="Microsoft YaHei" charset="0"/>
                <a:cs typeface="Microsoft YaHei" charset="0"/>
              </a:rPr>
              <a:t>Android</a:t>
            </a:r>
            <a:r>
              <a:rPr kumimoji="1" lang="zh-CN" altLang="en-US" dirty="0">
                <a:latin typeface="Microsoft YaHei" charset="0"/>
                <a:ea typeface="Microsoft YaHei" charset="0"/>
                <a:cs typeface="Microsoft YaHei" charset="0"/>
              </a:rPr>
              <a:t>的校园社交及</a:t>
            </a:r>
            <a:r>
              <a:rPr kumimoji="1" lang="zh-CN" altLang="en-US" dirty="0" smtClean="0">
                <a:latin typeface="Microsoft YaHei" charset="0"/>
                <a:ea typeface="Microsoft YaHei" charset="0"/>
                <a:cs typeface="Microsoft YaHei" charset="0"/>
              </a:rPr>
              <a:t>活动点评</a:t>
            </a:r>
            <a:r>
              <a:rPr kumimoji="1" lang="en-US" altLang="zh-CN" dirty="0" smtClean="0">
                <a:latin typeface="Microsoft YaHei" charset="0"/>
                <a:ea typeface="Microsoft YaHei" charset="0"/>
                <a:cs typeface="Microsoft YaHei" charset="0"/>
              </a:rPr>
              <a:t>APP》</a:t>
            </a:r>
            <a:endParaRPr kumimoji="1" lang="zh-CN" altLang="en-US" dirty="0">
              <a:solidFill>
                <a:schemeClr val="accent2"/>
              </a:solidFill>
              <a:latin typeface="Microsoft YaHei" charset="0"/>
              <a:ea typeface="Microsoft YaHei" charset="0"/>
              <a:cs typeface="Microsoft YaHei" charset="0"/>
            </a:endParaRPr>
          </a:p>
        </p:txBody>
      </p:sp>
      <p:sp>
        <p:nvSpPr>
          <p:cNvPr id="8" name="文本占位符 4"/>
          <p:cNvSpPr>
            <a:spLocks noGrp="1"/>
          </p:cNvSpPr>
          <p:nvPr>
            <p:ph type="body" sz="quarter" idx="13"/>
          </p:nvPr>
        </p:nvSpPr>
        <p:spPr>
          <a:xfrm>
            <a:off x="1307570" y="4336985"/>
            <a:ext cx="5109845" cy="1511877"/>
          </a:xfrm>
        </p:spPr>
        <p:txBody>
          <a:bodyPr/>
          <a:lstStyle/>
          <a:p>
            <a:r>
              <a:rPr kumimoji="1" lang="zh-CN" altLang="en-US" dirty="0"/>
              <a:t>学校名称</a:t>
            </a:r>
            <a:r>
              <a:rPr kumimoji="1" lang="zh-CN" altLang="en-US" dirty="0" smtClean="0"/>
              <a:t>：浙江大学城市学院</a:t>
            </a:r>
            <a:endParaRPr kumimoji="1" lang="zh-CN" altLang="en-US" dirty="0"/>
          </a:p>
          <a:p>
            <a:r>
              <a:rPr kumimoji="1" lang="zh-CN" altLang="en-US" dirty="0"/>
              <a:t>指导老师</a:t>
            </a:r>
            <a:r>
              <a:rPr kumimoji="1" lang="zh-CN" altLang="en-US" dirty="0" smtClean="0"/>
              <a:t>：杨枨</a:t>
            </a:r>
            <a:endParaRPr kumimoji="1" lang="en-US" altLang="zh-CN" dirty="0"/>
          </a:p>
          <a:p>
            <a:r>
              <a:rPr kumimoji="1" lang="zh-CN" altLang="en-US" dirty="0"/>
              <a:t>报告人</a:t>
            </a:r>
            <a:r>
              <a:rPr kumimoji="1" lang="zh-CN" altLang="en-US" dirty="0" smtClean="0"/>
              <a:t>：</a:t>
            </a:r>
            <a:r>
              <a:rPr kumimoji="1" lang="en-US" altLang="zh-CN" dirty="0" smtClean="0"/>
              <a:t>SE2017 </a:t>
            </a:r>
            <a:r>
              <a:rPr kumimoji="1" lang="zh-CN" altLang="en-US" dirty="0" smtClean="0"/>
              <a:t>秋 </a:t>
            </a:r>
            <a:r>
              <a:rPr kumimoji="1" lang="en-US" altLang="zh-CN" dirty="0" smtClean="0"/>
              <a:t>G10</a:t>
            </a:r>
          </a:p>
          <a:p>
            <a:r>
              <a:rPr kumimoji="1" lang="zh-CN" altLang="en-US" dirty="0" smtClean="0"/>
              <a:t>组员：刘坤、钱金港、盛轶群</a:t>
            </a:r>
            <a:endParaRPr kumimoji="1" lang="en-US" altLang="zh-CN" dirty="0"/>
          </a:p>
        </p:txBody>
      </p:sp>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综述</a:t>
            </a:r>
          </a:p>
        </p:txBody>
      </p:sp>
      <p:sp>
        <p:nvSpPr>
          <p:cNvPr id="6" name="矩形 5"/>
          <p:cNvSpPr/>
          <p:nvPr/>
        </p:nvSpPr>
        <p:spPr>
          <a:xfrm>
            <a:off x="1211484" y="962239"/>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1075981" y="1488769"/>
            <a:ext cx="9827548" cy="3267882"/>
          </a:xfrm>
          <a:prstGeom prst="rect">
            <a:avLst/>
          </a:prstGeom>
        </p:spPr>
        <p:txBody>
          <a:bodyPr wrap="square">
            <a:spAutoFit/>
          </a:bodyPr>
          <a:lstStyle/>
          <a:p>
            <a:pPr algn="just">
              <a:lnSpc>
                <a:spcPct val="173000"/>
              </a:lnSpc>
              <a:spcBef>
                <a:spcPts val="1300"/>
              </a:spcBef>
              <a:spcAft>
                <a:spcPts val="1300"/>
              </a:spcAft>
            </a:pPr>
            <a:r>
              <a:rPr lang="en-US" altLang="zh-CN" sz="2400" kern="100" dirty="0">
                <a:latin typeface="DengXian" charset="-122"/>
                <a:ea typeface="DengXian" charset="-122"/>
                <a:cs typeface="DengXian" charset="-122"/>
              </a:rPr>
              <a:t>1.1</a:t>
            </a:r>
            <a:r>
              <a:rPr lang="zh-CN" altLang="zh-CN" sz="2400" kern="100" dirty="0">
                <a:latin typeface="DengXian" charset="-122"/>
                <a:ea typeface="DengXian" charset="-122"/>
                <a:cs typeface="DengXian" charset="-122"/>
              </a:rPr>
              <a:t>编写</a:t>
            </a:r>
            <a:r>
              <a:rPr lang="zh-CN" altLang="zh-CN" sz="2400" kern="100" dirty="0" smtClean="0">
                <a:latin typeface="DengXian" charset="-122"/>
                <a:ea typeface="DengXian" charset="-122"/>
                <a:cs typeface="DengXian" charset="-122"/>
              </a:rPr>
              <a:t>目的</a:t>
            </a:r>
            <a:endParaRPr lang="en-US" altLang="zh-CN" sz="2400" kern="100" dirty="0">
              <a:latin typeface="DengXian" charset="-122"/>
              <a:ea typeface="DengXian" charset="-122"/>
              <a:cs typeface="DengXian" charset="-122"/>
            </a:endParaRPr>
          </a:p>
          <a:p>
            <a:r>
              <a:rPr lang="zh-CN" altLang="en-US" sz="2000" kern="100" dirty="0" smtClean="0">
                <a:latin typeface="DengXian" charset="-122"/>
                <a:ea typeface="DengXian" charset="-122"/>
                <a:cs typeface="Times New Roman" charset="0"/>
              </a:rPr>
              <a:t>实现阶段的主要工作，包括了编码和测试两个大的部分。</a:t>
            </a:r>
            <a:endParaRPr lang="en-US" altLang="zh-CN" sz="2000" kern="100" dirty="0" smtClean="0">
              <a:latin typeface="DengXian" charset="-122"/>
              <a:ea typeface="DengXian" charset="-122"/>
              <a:cs typeface="Times New Roman" charset="0"/>
            </a:endParaRPr>
          </a:p>
          <a:p>
            <a:r>
              <a:rPr lang="zh-CN" altLang="en-US" sz="2000" kern="100" dirty="0" smtClean="0">
                <a:latin typeface="DengXian" charset="-122"/>
                <a:ea typeface="DengXian" charset="-122"/>
                <a:cs typeface="Times New Roman" charset="0"/>
              </a:rPr>
              <a:t>是根据软件总体设计以及详细设计而展开的阶段性工作。</a:t>
            </a:r>
            <a:endParaRPr lang="en-US" altLang="zh-CN" sz="2000" kern="100" dirty="0" smtClean="0">
              <a:latin typeface="DengXian" charset="-122"/>
              <a:ea typeface="DengXian" charset="-122"/>
              <a:cs typeface="Times New Roman" charset="0"/>
            </a:endParaRPr>
          </a:p>
          <a:p>
            <a:endParaRPr lang="en-US" altLang="zh-CN" sz="2000" kern="100" dirty="0">
              <a:latin typeface="DengXian" charset="-122"/>
              <a:ea typeface="DengXian" charset="-122"/>
              <a:cs typeface="Times New Roman" charset="0"/>
            </a:endParaRPr>
          </a:p>
          <a:p>
            <a:r>
              <a:rPr lang="zh-CN" altLang="en-US" sz="2000" kern="100" dirty="0" smtClean="0">
                <a:latin typeface="DengXian" charset="-122"/>
                <a:ea typeface="DengXian" charset="-122"/>
                <a:cs typeface="Times New Roman" charset="0"/>
              </a:rPr>
              <a:t>后续</a:t>
            </a:r>
            <a:r>
              <a:rPr lang="en-US" altLang="zh-CN" sz="2000" kern="100" dirty="0" smtClean="0">
                <a:latin typeface="DengXian" charset="-122"/>
                <a:ea typeface="DengXian" charset="-122"/>
                <a:cs typeface="Times New Roman" charset="0"/>
              </a:rPr>
              <a:t>PPT</a:t>
            </a:r>
            <a:r>
              <a:rPr lang="zh-CN" altLang="en-US" sz="2000" kern="100" dirty="0" smtClean="0">
                <a:latin typeface="DengXian" charset="-122"/>
                <a:ea typeface="DengXian" charset="-122"/>
                <a:cs typeface="Times New Roman" charset="0"/>
              </a:rPr>
              <a:t>展现的主要是，编码和测试阶段，</a:t>
            </a:r>
            <a:r>
              <a:rPr lang="en-US" altLang="zh-CN" sz="2000" kern="100" dirty="0" smtClean="0">
                <a:latin typeface="DengXian" charset="-122"/>
                <a:ea typeface="DengXian" charset="-122"/>
                <a:cs typeface="Times New Roman" charset="0"/>
              </a:rPr>
              <a:t>G10</a:t>
            </a:r>
            <a:r>
              <a:rPr lang="zh-CN" altLang="en-US" sz="2000" kern="100" dirty="0" smtClean="0">
                <a:latin typeface="DengXian" charset="-122"/>
                <a:ea typeface="DengXian" charset="-122"/>
                <a:cs typeface="Times New Roman" charset="0"/>
              </a:rPr>
              <a:t>小组的主要工作。</a:t>
            </a:r>
            <a:endParaRPr lang="en-US" altLang="zh-CN" sz="2000" kern="100" dirty="0" smtClean="0">
              <a:latin typeface="DengXian" charset="-122"/>
              <a:ea typeface="DengXian" charset="-122"/>
              <a:cs typeface="Times New Roman" charset="0"/>
            </a:endParaRPr>
          </a:p>
          <a:p>
            <a:endParaRPr lang="en-US" altLang="zh-CN" sz="2000" kern="100" dirty="0" smtClean="0">
              <a:latin typeface="DengXian" charset="-122"/>
              <a:ea typeface="DengXian" charset="-122"/>
              <a:cs typeface="Times New Roman" charset="0"/>
            </a:endParaRPr>
          </a:p>
          <a:p>
            <a:r>
              <a:rPr lang="zh-CN" altLang="en-US" dirty="0">
                <a:hlinkClick r:id="rId2"/>
              </a:rPr>
              <a:t>软件测试</a:t>
            </a:r>
            <a:r>
              <a:rPr lang="zh-CN" altLang="en-US" dirty="0"/>
              <a:t>是软件开发过程的重要组成部分，是用来确认一个程序的品质或性能是否符合开发之前所提出的一些要求。软件测试就是在软件投入运行前，对软件需求分析、设计规格说明和编码的最终复审，是</a:t>
            </a:r>
            <a:r>
              <a:rPr lang="zh-CN" altLang="en-US" dirty="0">
                <a:hlinkClick r:id="rId3"/>
              </a:rPr>
              <a:t>软件质量保证</a:t>
            </a:r>
            <a:r>
              <a:rPr lang="zh-CN" altLang="en-US" dirty="0"/>
              <a:t>的关键步骤。软件测试是为了发现错误而</a:t>
            </a:r>
            <a:r>
              <a:rPr lang="zh-CN" altLang="en-US" dirty="0">
                <a:hlinkClick r:id="rId4"/>
              </a:rPr>
              <a:t>执行程序</a:t>
            </a:r>
            <a:r>
              <a:rPr lang="zh-CN" altLang="en-US" dirty="0"/>
              <a:t>的过程。</a:t>
            </a:r>
            <a:endParaRPr lang="zh-CN" altLang="zh-CN" sz="2000" dirty="0"/>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Tree>
    <p:extLst>
      <p:ext uri="{BB962C8B-B14F-4D97-AF65-F5344CB8AC3E}">
        <p14:creationId xmlns:p14="http://schemas.microsoft.com/office/powerpoint/2010/main" val="187301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项目简介</a:t>
            </a:r>
            <a:endParaRPr kumimoji="1" lang="zh-CN" altLang="en-US" dirty="0"/>
          </a:p>
        </p:txBody>
      </p:sp>
      <p:sp>
        <p:nvSpPr>
          <p:cNvPr id="4" name="矩形 3"/>
          <p:cNvSpPr/>
          <p:nvPr/>
        </p:nvSpPr>
        <p:spPr>
          <a:xfrm>
            <a:off x="1223059" y="926779"/>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223059" y="1300545"/>
            <a:ext cx="2422458" cy="461665"/>
          </a:xfrm>
          <a:prstGeom prst="rect">
            <a:avLst/>
          </a:prstGeom>
          <a:noFill/>
        </p:spPr>
        <p:txBody>
          <a:bodyPr wrap="none">
            <a:spAutoFit/>
          </a:bodyPr>
          <a:lstStyle/>
          <a:p>
            <a:r>
              <a:rPr lang="en-US" altLang="zh-CN" sz="2400" dirty="0" smtClean="0">
                <a:latin typeface="DengXian" charset="-122"/>
                <a:ea typeface="DengXian" charset="-122"/>
                <a:cs typeface="DengXian" charset="-122"/>
              </a:rPr>
              <a:t>1.2</a:t>
            </a:r>
            <a:r>
              <a:rPr lang="zh-CN" altLang="en-US" sz="2400" dirty="0">
                <a:latin typeface="DengXian" charset="-122"/>
                <a:ea typeface="DengXian" charset="-122"/>
                <a:cs typeface="DengXian" charset="-122"/>
              </a:rPr>
              <a:t>实现</a:t>
            </a:r>
            <a:r>
              <a:rPr lang="zh-CN" altLang="en-US" sz="2400" dirty="0" smtClean="0">
                <a:latin typeface="DengXian" charset="-122"/>
                <a:ea typeface="DengXian" charset="-122"/>
                <a:cs typeface="DengXian" charset="-122"/>
              </a:rPr>
              <a:t>阶段</a:t>
            </a:r>
            <a:r>
              <a:rPr lang="zh-CN" altLang="zh-CN" sz="2400" dirty="0" smtClean="0">
                <a:latin typeface="DengXian" charset="-122"/>
                <a:ea typeface="DengXian" charset="-122"/>
                <a:cs typeface="DengXian" charset="-122"/>
              </a:rPr>
              <a:t>目标</a:t>
            </a:r>
            <a:endParaRPr lang="zh-CN" altLang="zh-CN" sz="2400" dirty="0">
              <a:latin typeface="DengXian" charset="-122"/>
              <a:ea typeface="DengXian" charset="-122"/>
              <a:cs typeface="DengXian"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矩形 6"/>
          <p:cNvSpPr/>
          <p:nvPr/>
        </p:nvSpPr>
        <p:spPr>
          <a:xfrm>
            <a:off x="1254377" y="1944092"/>
            <a:ext cx="8032604" cy="923330"/>
          </a:xfrm>
          <a:prstGeom prst="rect">
            <a:avLst/>
          </a:prstGeom>
        </p:spPr>
        <p:txBody>
          <a:bodyPr wrap="square">
            <a:spAutoFit/>
          </a:bodyPr>
          <a:lstStyle/>
          <a:p>
            <a:pPr algn="just">
              <a:spcAft>
                <a:spcPts val="0"/>
              </a:spcAft>
            </a:pPr>
            <a:r>
              <a:rPr lang="en-US" altLang="zh-CN" kern="100" dirty="0">
                <a:latin typeface="DengXian" charset="-122"/>
                <a:ea typeface="DengXian" charset="-122"/>
                <a:cs typeface="Times New Roman" charset="0"/>
              </a:rPr>
              <a:t>1</a:t>
            </a:r>
            <a:r>
              <a:rPr lang="zh-CN" altLang="zh-CN" kern="100" dirty="0" smtClean="0">
                <a:latin typeface="DengXian" charset="-122"/>
                <a:ea typeface="DengXian" charset="-122"/>
                <a:cs typeface="Times New Roman" charset="0"/>
              </a:rPr>
              <a:t>）</a:t>
            </a:r>
            <a:r>
              <a:rPr lang="zh-CN" altLang="en-US" kern="100" dirty="0" smtClean="0">
                <a:latin typeface="DengXian" charset="-122"/>
                <a:ea typeface="DengXian" charset="-122"/>
                <a:cs typeface="Times New Roman" charset="0"/>
              </a:rPr>
              <a:t>根据需求、详细设计和总体设计文档，来系统编码。</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2</a:t>
            </a:r>
            <a:r>
              <a:rPr lang="zh-CN" altLang="zh-CN" kern="100" dirty="0" smtClean="0">
                <a:latin typeface="DengXian" charset="-122"/>
                <a:ea typeface="DengXian" charset="-122"/>
                <a:cs typeface="Times New Roman" charset="0"/>
              </a:rPr>
              <a:t>）</a:t>
            </a:r>
            <a:r>
              <a:rPr lang="zh-CN" altLang="en-US" kern="100" dirty="0" smtClean="0">
                <a:latin typeface="DengXian" charset="-122"/>
                <a:ea typeface="DengXian" charset="-122"/>
                <a:cs typeface="Times New Roman" charset="0"/>
              </a:rPr>
              <a:t>对于编码之后的系统，进行系统的测试。</a:t>
            </a: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3</a:t>
            </a:r>
            <a:r>
              <a:rPr lang="zh-CN" altLang="zh-CN" kern="100" dirty="0">
                <a:latin typeface="DengXian" charset="-122"/>
                <a:ea typeface="DengXian" charset="-122"/>
                <a:cs typeface="Times New Roman" charset="0"/>
              </a:rPr>
              <a:t>）为项目管理，软件开发提供书面的指导依据</a:t>
            </a:r>
            <a:r>
              <a:rPr lang="zh-CN" altLang="zh-CN"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p:txBody>
      </p:sp>
      <p:sp>
        <p:nvSpPr>
          <p:cNvPr id="11" name="矩形 10"/>
          <p:cNvSpPr/>
          <p:nvPr/>
        </p:nvSpPr>
        <p:spPr>
          <a:xfrm>
            <a:off x="1238718" y="4019678"/>
            <a:ext cx="1191352" cy="461665"/>
          </a:xfrm>
          <a:prstGeom prst="rect">
            <a:avLst/>
          </a:prstGeom>
          <a:noFill/>
        </p:spPr>
        <p:txBody>
          <a:bodyPr wrap="none">
            <a:spAutoFit/>
          </a:bodyPr>
          <a:lstStyle/>
          <a:p>
            <a:r>
              <a:rPr lang="en-US" altLang="zh-CN" sz="2400" dirty="0" smtClean="0">
                <a:latin typeface="DengXian" charset="-122"/>
                <a:ea typeface="DengXian" charset="-122"/>
                <a:cs typeface="DengXian" charset="-122"/>
              </a:rPr>
              <a:t>1.3</a:t>
            </a:r>
            <a:r>
              <a:rPr lang="zh-CN" altLang="en-US" sz="2400" dirty="0" smtClean="0">
                <a:latin typeface="DengXian" charset="-122"/>
                <a:ea typeface="DengXian" charset="-122"/>
                <a:cs typeface="DengXian" charset="-122"/>
              </a:rPr>
              <a:t>定义</a:t>
            </a:r>
            <a:endParaRPr lang="zh-CN" altLang="zh-CN" sz="2400" dirty="0">
              <a:latin typeface="DengXian" charset="-122"/>
              <a:ea typeface="DengXian" charset="-122"/>
              <a:cs typeface="DengXian" charset="-122"/>
            </a:endParaRPr>
          </a:p>
        </p:txBody>
      </p:sp>
      <p:sp>
        <p:nvSpPr>
          <p:cNvPr id="12" name="矩形 11"/>
          <p:cNvSpPr/>
          <p:nvPr/>
        </p:nvSpPr>
        <p:spPr>
          <a:xfrm>
            <a:off x="1254377" y="4766209"/>
            <a:ext cx="8032604" cy="1323439"/>
          </a:xfrm>
          <a:prstGeom prst="rect">
            <a:avLst/>
          </a:prstGeom>
        </p:spPr>
        <p:txBody>
          <a:bodyPr wrap="square">
            <a:spAutoFit/>
          </a:bodyPr>
          <a:lstStyle/>
          <a:p>
            <a:r>
              <a:rPr lang="zh-CN" altLang="zh-CN" sz="2000" dirty="0" smtClean="0">
                <a:latin typeface="DengXian" charset="-122"/>
                <a:ea typeface="DengXian" charset="-122"/>
                <a:cs typeface="DengXian" charset="-122"/>
              </a:rPr>
              <a:t>城院</a:t>
            </a:r>
            <a:r>
              <a:rPr lang="zh-CN" altLang="zh-CN" sz="2000" dirty="0">
                <a:latin typeface="DengXian" charset="-122"/>
                <a:ea typeface="DengXian" charset="-122"/>
                <a:cs typeface="DengXian" charset="-122"/>
              </a:rPr>
              <a:t>：指浙江大学城市学院</a:t>
            </a:r>
          </a:p>
          <a:p>
            <a:r>
              <a:rPr lang="zh-CN" altLang="zh-CN" sz="2000" dirty="0">
                <a:latin typeface="DengXian" charset="-122"/>
                <a:ea typeface="DengXian" charset="-122"/>
                <a:cs typeface="DengXian" charset="-122"/>
              </a:rPr>
              <a:t>校园学生活动：指由城院学生组织或社团举办的，符合要求的学生活动。</a:t>
            </a:r>
          </a:p>
          <a:p>
            <a:r>
              <a:rPr lang="en-US" altLang="zh-CN" sz="2000" dirty="0">
                <a:latin typeface="DengXian" charset="-122"/>
                <a:ea typeface="DengXian" charset="-122"/>
                <a:cs typeface="DengXian" charset="-122"/>
              </a:rPr>
              <a:t>App</a:t>
            </a:r>
            <a:r>
              <a:rPr lang="zh-CN" altLang="zh-CN" sz="2000" dirty="0">
                <a:latin typeface="DengXian" charset="-122"/>
                <a:ea typeface="DengXian" charset="-122"/>
                <a:cs typeface="DengXian" charset="-122"/>
              </a:rPr>
              <a:t>：本文特指在</a:t>
            </a:r>
            <a:r>
              <a:rPr lang="en-US" altLang="zh-CN" sz="2000" dirty="0">
                <a:latin typeface="DengXian" charset="-122"/>
                <a:ea typeface="DengXian" charset="-122"/>
                <a:cs typeface="DengXian" charset="-122"/>
              </a:rPr>
              <a:t>Android</a:t>
            </a:r>
            <a:r>
              <a:rPr lang="zh-CN" altLang="zh-CN" sz="2000" dirty="0">
                <a:latin typeface="DengXian" charset="-122"/>
                <a:ea typeface="DengXian" charset="-122"/>
                <a:cs typeface="DengXian" charset="-122"/>
              </a:rPr>
              <a:t>平台开发的移动应用。</a:t>
            </a:r>
          </a:p>
        </p:txBody>
      </p:sp>
      <p:sp>
        <p:nvSpPr>
          <p:cNvPr id="13" name="矩形 12"/>
          <p:cNvSpPr/>
          <p:nvPr/>
        </p:nvSpPr>
        <p:spPr>
          <a:xfrm>
            <a:off x="1230614" y="385777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6009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项目简介</a:t>
            </a:r>
            <a:endParaRPr kumimoji="1" lang="zh-CN" altLang="en-US" dirty="0"/>
          </a:p>
        </p:txBody>
      </p:sp>
      <p:sp>
        <p:nvSpPr>
          <p:cNvPr id="4" name="矩形 3"/>
          <p:cNvSpPr/>
          <p:nvPr/>
        </p:nvSpPr>
        <p:spPr>
          <a:xfrm>
            <a:off x="1223059" y="926779"/>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5" name="矩形 4"/>
          <p:cNvSpPr/>
          <p:nvPr/>
        </p:nvSpPr>
        <p:spPr>
          <a:xfrm>
            <a:off x="1223058" y="1545929"/>
            <a:ext cx="9784465" cy="2282997"/>
          </a:xfrm>
          <a:prstGeom prst="rect">
            <a:avLst/>
          </a:prstGeom>
        </p:spPr>
        <p:txBody>
          <a:bodyPr wrap="square">
            <a:spAutoFit/>
          </a:bodyPr>
          <a:lstStyle/>
          <a:p>
            <a:pPr algn="just">
              <a:lnSpc>
                <a:spcPct val="173000"/>
              </a:lnSpc>
              <a:spcBef>
                <a:spcPts val="1300"/>
              </a:spcBef>
              <a:spcAft>
                <a:spcPts val="1300"/>
              </a:spcAft>
            </a:pPr>
            <a:r>
              <a:rPr lang="en-US" altLang="zh-CN" sz="2400" b="1" kern="100" dirty="0">
                <a:latin typeface="DengXian Light" charset="-122"/>
                <a:ea typeface="DengXian Light" charset="-122"/>
                <a:cs typeface="Times New Roman" charset="0"/>
              </a:rPr>
              <a:t>1.4</a:t>
            </a:r>
            <a:r>
              <a:rPr lang="zh-CN" altLang="zh-CN" sz="2400" b="1" kern="100" dirty="0">
                <a:latin typeface="DengXian Light" charset="-122"/>
                <a:ea typeface="DengXian Light" charset="-122"/>
                <a:cs typeface="Times New Roman" charset="0"/>
              </a:rPr>
              <a:t>参考</a:t>
            </a:r>
            <a:r>
              <a:rPr lang="zh-CN" altLang="zh-CN" sz="2400" b="1" kern="100" dirty="0" smtClean="0">
                <a:latin typeface="DengXian Light" charset="-122"/>
                <a:ea typeface="DengXian Light" charset="-122"/>
                <a:cs typeface="Times New Roman" charset="0"/>
              </a:rPr>
              <a:t>文献</a:t>
            </a:r>
            <a:endParaRPr lang="zh-CN" altLang="zh-CN" sz="2400" b="1" kern="100" dirty="0">
              <a:latin typeface="DengXian Light" charset="-122"/>
              <a:ea typeface="DengXian Light" charset="-122"/>
              <a:cs typeface="Times New Roman" charset="0"/>
            </a:endParaRPr>
          </a:p>
          <a:p>
            <a:pPr algn="just">
              <a:spcAft>
                <a:spcPts val="0"/>
              </a:spcAft>
            </a:pPr>
            <a:r>
              <a:rPr lang="zh-CN" altLang="zh-CN" kern="100" dirty="0">
                <a:latin typeface="DengXian" charset="-122"/>
                <a:ea typeface="DengXian" charset="-122"/>
                <a:cs typeface="Times New Roman" charset="0"/>
              </a:rPr>
              <a:t>《</a:t>
            </a:r>
            <a:r>
              <a:rPr lang="en-US" altLang="zh-CN" kern="100" dirty="0">
                <a:latin typeface="DengXian" charset="-122"/>
                <a:ea typeface="DengXian" charset="-122"/>
                <a:cs typeface="Times New Roman" charset="0"/>
              </a:rPr>
              <a:t>PMBOK </a:t>
            </a:r>
            <a:r>
              <a:rPr lang="zh-CN" altLang="zh-CN" kern="100" dirty="0">
                <a:latin typeface="DengXian" charset="-122"/>
                <a:ea typeface="DengXian" charset="-122"/>
                <a:cs typeface="Times New Roman" charset="0"/>
              </a:rPr>
              <a:t>》 （第六版</a:t>
            </a:r>
            <a:r>
              <a:rPr lang="zh-CN" altLang="zh-CN"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a:p>
            <a:pPr algn="just">
              <a:spcAft>
                <a:spcPts val="0"/>
              </a:spcAft>
            </a:pPr>
            <a:endParaRPr lang="en-US" altLang="zh-CN" kern="100" dirty="0" smtClean="0">
              <a:latin typeface="DengXian" charset="-122"/>
              <a:ea typeface="DengXian" charset="-122"/>
              <a:cs typeface="Times New Roman" charset="0"/>
            </a:endParaRPr>
          </a:p>
          <a:p>
            <a:pPr algn="just">
              <a:spcAft>
                <a:spcPts val="0"/>
              </a:spcAft>
            </a:pPr>
            <a:r>
              <a:rPr lang="zh-CN" altLang="zh-CN" kern="100" dirty="0" smtClean="0">
                <a:latin typeface="DengXian" charset="-122"/>
                <a:ea typeface="DengXian" charset="-122"/>
                <a:cs typeface="Times New Roman" charset="0"/>
              </a:rPr>
              <a:t>《</a:t>
            </a:r>
            <a:r>
              <a:rPr lang="zh-CN" altLang="zh-CN" kern="100" dirty="0">
                <a:latin typeface="DengXian" charset="-122"/>
                <a:ea typeface="DengXian" charset="-122"/>
                <a:cs typeface="Times New Roman" charset="0"/>
              </a:rPr>
              <a:t>软件工程导论 》（第六版）作者</a:t>
            </a:r>
            <a:r>
              <a:rPr lang="en-US" altLang="zh-CN" kern="100" dirty="0">
                <a:latin typeface="DengXian" charset="-122"/>
                <a:ea typeface="DengXian" charset="-122"/>
                <a:cs typeface="Times New Roman" charset="0"/>
              </a:rPr>
              <a:t>:</a:t>
            </a:r>
            <a:r>
              <a:rPr lang="zh-CN" altLang="zh-CN" kern="100" dirty="0">
                <a:latin typeface="DengXian" charset="-122"/>
                <a:ea typeface="DengXian" charset="-122"/>
                <a:cs typeface="Times New Roman" charset="0"/>
              </a:rPr>
              <a:t>张海藩</a:t>
            </a:r>
            <a:r>
              <a:rPr lang="en-US" altLang="zh-CN" kern="100" dirty="0">
                <a:latin typeface="DengXian" charset="-122"/>
                <a:ea typeface="DengXian" charset="-122"/>
                <a:cs typeface="Times New Roman" charset="0"/>
              </a:rPr>
              <a:t>,</a:t>
            </a:r>
            <a:r>
              <a:rPr lang="zh-CN" altLang="zh-CN" kern="100" dirty="0">
                <a:latin typeface="DengXian" charset="-122"/>
                <a:ea typeface="DengXian" charset="-122"/>
                <a:cs typeface="Times New Roman" charset="0"/>
              </a:rPr>
              <a:t>牟永敏 </a:t>
            </a:r>
            <a:r>
              <a:rPr lang="en-US" altLang="zh-CN" kern="100" dirty="0">
                <a:latin typeface="DengXian" charset="-122"/>
                <a:ea typeface="DengXian" charset="-122"/>
                <a:cs typeface="Times New Roman" charset="0"/>
              </a:rPr>
              <a:t>:</a:t>
            </a:r>
            <a:r>
              <a:rPr lang="zh-CN" altLang="zh-CN" kern="100" dirty="0">
                <a:latin typeface="DengXian" charset="-122"/>
                <a:ea typeface="DengXian" charset="-122"/>
                <a:cs typeface="Times New Roman" charset="0"/>
              </a:rPr>
              <a:t>清华大学出版社</a:t>
            </a:r>
            <a:r>
              <a:rPr lang="en-US" altLang="zh-CN" kern="100" dirty="0">
                <a:latin typeface="DengXian" charset="-122"/>
                <a:ea typeface="DengXian" charset="-122"/>
                <a:cs typeface="Times New Roman" charset="0"/>
              </a:rPr>
              <a:t>2013</a:t>
            </a:r>
            <a:r>
              <a:rPr lang="zh-CN" altLang="zh-CN" kern="100" dirty="0">
                <a:latin typeface="DengXian" charset="-122"/>
                <a:ea typeface="DengXian" charset="-122"/>
                <a:cs typeface="Times New Roman" charset="0"/>
              </a:rPr>
              <a:t>年</a:t>
            </a:r>
            <a:r>
              <a:rPr lang="en-US" altLang="zh-CN" kern="100" dirty="0">
                <a:latin typeface="DengXian" charset="-122"/>
                <a:ea typeface="DengXian" charset="-122"/>
                <a:cs typeface="Times New Roman" charset="0"/>
              </a:rPr>
              <a:t>08</a:t>
            </a:r>
            <a:r>
              <a:rPr lang="zh-CN" altLang="zh-CN" kern="100" dirty="0">
                <a:latin typeface="DengXian" charset="-122"/>
                <a:ea typeface="DengXian" charset="-122"/>
                <a:cs typeface="Times New Roman" charset="0"/>
              </a:rPr>
              <a:t>月</a:t>
            </a:r>
            <a:r>
              <a:rPr lang="zh-CN" altLang="zh-CN" kern="100" dirty="0" smtClean="0">
                <a:latin typeface="DengXian" charset="-122"/>
                <a:ea typeface="DengXian" charset="-122"/>
                <a:cs typeface="Times New Roman" charset="0"/>
              </a:rPr>
              <a:t>出版</a:t>
            </a:r>
            <a:endParaRPr lang="en-US" altLang="zh-CN" kern="100" dirty="0" smtClean="0">
              <a:latin typeface="DengXian" charset="-122"/>
              <a:ea typeface="DengXian" charset="-122"/>
              <a:cs typeface="Times New Roman" charset="0"/>
            </a:endParaRPr>
          </a:p>
          <a:p>
            <a:pPr algn="just">
              <a:spcAft>
                <a:spcPts val="0"/>
              </a:spcAft>
            </a:pPr>
            <a:endParaRPr lang="en-US" altLang="zh-CN" kern="100" dirty="0">
              <a:effectLst/>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a:t>
            </a:r>
            <a:r>
              <a:rPr lang="zh-CN" altLang="en-US" kern="100" dirty="0" smtClean="0">
                <a:latin typeface="DengXian" charset="-122"/>
                <a:ea typeface="DengXian" charset="-122"/>
                <a:cs typeface="Times New Roman" charset="0"/>
              </a:rPr>
              <a:t>软件工程实践者的研究方法</a:t>
            </a:r>
            <a:r>
              <a:rPr lang="en-US" altLang="zh-CN" kern="100" dirty="0" smtClean="0">
                <a:latin typeface="DengXian" charset="-122"/>
                <a:ea typeface="DengXian" charset="-122"/>
                <a:cs typeface="Times New Roman" charset="0"/>
              </a:rPr>
              <a:t>》</a:t>
            </a:r>
            <a:r>
              <a:rPr lang="zh-CN" altLang="en-US" kern="100" dirty="0" smtClean="0">
                <a:latin typeface="DengXian" charset="-122"/>
                <a:ea typeface="DengXian" charset="-122"/>
                <a:cs typeface="Times New Roman" charset="0"/>
              </a:rPr>
              <a:t>（第八版） 作者：罗杰等著机械工业出版社</a:t>
            </a:r>
            <a:r>
              <a:rPr lang="en-US" altLang="zh-CN" kern="100" dirty="0" smtClean="0">
                <a:latin typeface="DengXian" charset="-122"/>
                <a:ea typeface="DengXian" charset="-122"/>
                <a:cs typeface="Times New Roman" charset="0"/>
              </a:rPr>
              <a:t>2016</a:t>
            </a:r>
            <a:r>
              <a:rPr lang="zh-CN" altLang="en-US" kern="100" dirty="0" smtClean="0">
                <a:latin typeface="DengXian" charset="-122"/>
                <a:ea typeface="DengXian" charset="-122"/>
                <a:cs typeface="Times New Roman" charset="0"/>
              </a:rPr>
              <a:t>年</a:t>
            </a:r>
            <a:r>
              <a:rPr lang="en-US" altLang="zh-CN" kern="100" dirty="0" smtClean="0">
                <a:latin typeface="DengXian" charset="-122"/>
                <a:ea typeface="DengXian" charset="-122"/>
                <a:cs typeface="Times New Roman" charset="0"/>
              </a:rPr>
              <a:t>9</a:t>
            </a:r>
            <a:r>
              <a:rPr lang="zh-CN" altLang="en-US" kern="100" dirty="0" smtClean="0">
                <a:latin typeface="DengXian" charset="-122"/>
                <a:ea typeface="DengXian" charset="-122"/>
                <a:cs typeface="Times New Roman" charset="0"/>
              </a:rPr>
              <a:t>月出版</a:t>
            </a:r>
            <a:endParaRPr lang="zh-CN" altLang="zh-CN"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88939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编码阶段</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4" name="文本框 3"/>
          <p:cNvSpPr txBox="1"/>
          <p:nvPr/>
        </p:nvSpPr>
        <p:spPr>
          <a:xfrm>
            <a:off x="5477256" y="3447288"/>
            <a:ext cx="4828032" cy="1200329"/>
          </a:xfrm>
          <a:prstGeom prst="rect">
            <a:avLst/>
          </a:prstGeom>
          <a:noFill/>
        </p:spPr>
        <p:txBody>
          <a:bodyPr wrap="square" rtlCol="0">
            <a:spAutoFit/>
          </a:bodyPr>
          <a:lstStyle/>
          <a:p>
            <a:r>
              <a:rPr lang="en-US" altLang="zh-CN" dirty="0" smtClean="0"/>
              <a:t>2.1 </a:t>
            </a:r>
            <a:r>
              <a:rPr lang="zh-CN" altLang="en-US" dirty="0" smtClean="0"/>
              <a:t>代码规范</a:t>
            </a:r>
            <a:endParaRPr lang="en-US" altLang="zh-CN" dirty="0" smtClean="0"/>
          </a:p>
          <a:p>
            <a:r>
              <a:rPr lang="en-US" altLang="zh-CN" dirty="0" smtClean="0"/>
              <a:t>2.2 </a:t>
            </a:r>
            <a:r>
              <a:rPr lang="zh-CN" altLang="en-US" dirty="0" smtClean="0"/>
              <a:t>代码清单</a:t>
            </a:r>
            <a:endParaRPr lang="en-US" altLang="zh-CN" dirty="0" smtClean="0"/>
          </a:p>
          <a:p>
            <a:r>
              <a:rPr lang="en-US" altLang="zh-CN" dirty="0" smtClean="0"/>
              <a:t>2.3 </a:t>
            </a:r>
            <a:r>
              <a:rPr lang="zh-CN" altLang="en-US" dirty="0" smtClean="0"/>
              <a:t>内部走查</a:t>
            </a:r>
            <a:endParaRPr lang="en-US" altLang="zh-CN" dirty="0" smtClean="0"/>
          </a:p>
          <a:p>
            <a:r>
              <a:rPr lang="en-US" altLang="zh-CN" dirty="0" smtClean="0"/>
              <a:t>2.4 </a:t>
            </a:r>
            <a:r>
              <a:rPr lang="zh-CN" altLang="en-US" dirty="0" smtClean="0"/>
              <a:t>实现效果</a:t>
            </a:r>
            <a:r>
              <a:rPr lang="zh-CN" altLang="en-US" dirty="0"/>
              <a:t>（</a:t>
            </a:r>
            <a:r>
              <a:rPr lang="zh-CN" altLang="en-US" dirty="0" smtClean="0"/>
              <a:t>截图）</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Tree>
    <p:extLst>
      <p:ext uri="{BB962C8B-B14F-4D97-AF65-F5344CB8AC3E}">
        <p14:creationId xmlns:p14="http://schemas.microsoft.com/office/powerpoint/2010/main" val="1294511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代码规范</a:t>
            </a:r>
            <a:endParaRPr kumimoji="1" lang="zh-CN" altLang="en-US" dirty="0"/>
          </a:p>
        </p:txBody>
      </p:sp>
      <p:sp>
        <p:nvSpPr>
          <p:cNvPr id="4" name="矩形 3"/>
          <p:cNvSpPr/>
          <p:nvPr/>
        </p:nvSpPr>
        <p:spPr>
          <a:xfrm>
            <a:off x="1279588" y="1571458"/>
            <a:ext cx="8026457" cy="1370247"/>
          </a:xfrm>
          <a:prstGeom prst="rect">
            <a:avLst/>
          </a:prstGeom>
        </p:spPr>
        <p:txBody>
          <a:bodyPr wrap="square">
            <a:spAutoFit/>
          </a:bodyPr>
          <a:lstStyle/>
          <a:p>
            <a:pPr algn="just">
              <a:lnSpc>
                <a:spcPct val="173000"/>
              </a:lnSpc>
              <a:spcBef>
                <a:spcPts val="1300"/>
              </a:spcBef>
              <a:spcAft>
                <a:spcPts val="1300"/>
              </a:spcAft>
            </a:pPr>
            <a:r>
              <a:rPr lang="zh-CN" altLang="en-US" sz="2400" b="1" kern="100" dirty="0" smtClean="0">
                <a:latin typeface="DengXian Light" charset="-122"/>
                <a:ea typeface="DengXian Light" charset="-122"/>
                <a:cs typeface="Times New Roman" charset="0"/>
              </a:rPr>
              <a:t>本小组代码规范参考了</a:t>
            </a:r>
            <a:r>
              <a:rPr lang="en-US" altLang="zh-CN" sz="2400" b="1" kern="100" dirty="0" smtClean="0">
                <a:latin typeface="DengXian Light" charset="-122"/>
                <a:ea typeface="DengXian Light" charset="-122"/>
                <a:cs typeface="Times New Roman" charset="0"/>
              </a:rPr>
              <a:t>Google</a:t>
            </a:r>
            <a:r>
              <a:rPr lang="zh-CN" altLang="en-US" sz="2400" b="1" kern="100" dirty="0" smtClean="0">
                <a:latin typeface="DengXian Light" charset="-122"/>
                <a:ea typeface="DengXian Light" charset="-122"/>
                <a:cs typeface="Times New Roman" charset="0"/>
              </a:rPr>
              <a:t>公司发布的</a:t>
            </a:r>
            <a:r>
              <a:rPr lang="en-US" altLang="zh-CN" sz="2400" b="1" kern="100" dirty="0" smtClean="0">
                <a:latin typeface="DengXian Light" charset="-122"/>
                <a:ea typeface="DengXian Light" charset="-122"/>
                <a:cs typeface="Times New Roman" charset="0"/>
              </a:rPr>
              <a:t>Java-Android</a:t>
            </a:r>
            <a:r>
              <a:rPr lang="zh-CN" altLang="en-US" sz="2400" b="1" kern="100" dirty="0" smtClean="0">
                <a:latin typeface="DengXian Light" charset="-122"/>
                <a:ea typeface="DengXian Light" charset="-122"/>
                <a:cs typeface="Times New Roman" charset="0"/>
              </a:rPr>
              <a:t>编码规范。具体规范请见附件：</a:t>
            </a:r>
            <a:r>
              <a:rPr lang="en-US" altLang="zh-CN" sz="2400" b="1" kern="100" dirty="0" smtClean="0">
                <a:latin typeface="DengXian Light" charset="-122"/>
                <a:ea typeface="DengXian Light" charset="-122"/>
                <a:cs typeface="Times New Roman" charset="0"/>
              </a:rPr>
              <a:t>G10</a:t>
            </a:r>
            <a:r>
              <a:rPr lang="zh-CN" altLang="en-US" sz="2400" b="1" kern="100" dirty="0" smtClean="0">
                <a:latin typeface="DengXian Light" charset="-122"/>
                <a:ea typeface="DengXian Light" charset="-122"/>
                <a:cs typeface="Times New Roman" charset="0"/>
              </a:rPr>
              <a:t>编码规范。</a:t>
            </a:r>
            <a:endParaRPr lang="zh-CN" altLang="zh-CN" kern="100" dirty="0">
              <a:effectLst/>
              <a:latin typeface="DengXian" charset="-122"/>
              <a:ea typeface="DengXian" charset="-122"/>
              <a:cs typeface="Times New Roman"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Tree>
    <p:extLst>
      <p:ext uri="{BB962C8B-B14F-4D97-AF65-F5344CB8AC3E}">
        <p14:creationId xmlns:p14="http://schemas.microsoft.com/office/powerpoint/2010/main" val="2067628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代码规范常用例子</a:t>
            </a:r>
            <a:endParaRPr kumimoji="1" lang="zh-CN" altLang="en-US" dirty="0"/>
          </a:p>
        </p:txBody>
      </p:sp>
      <p:sp>
        <p:nvSpPr>
          <p:cNvPr id="4" name="矩形 3"/>
          <p:cNvSpPr/>
          <p:nvPr/>
        </p:nvSpPr>
        <p:spPr>
          <a:xfrm>
            <a:off x="1279589" y="1571458"/>
            <a:ext cx="6096000" cy="1323439"/>
          </a:xfrm>
          <a:prstGeom prst="rect">
            <a:avLst/>
          </a:prstGeom>
        </p:spPr>
        <p:txBody>
          <a:bodyPr>
            <a:spAutoFit/>
          </a:bodyPr>
          <a:lstStyle/>
          <a:p>
            <a:r>
              <a:rPr lang="en-US" altLang="zh-CN" sz="1600" dirty="0" smtClean="0">
                <a:latin typeface="+mn-ea"/>
              </a:rPr>
              <a:t>1:</a:t>
            </a:r>
            <a:r>
              <a:rPr lang="zh-CN" altLang="zh-CN" sz="1600" dirty="0" smtClean="0">
                <a:latin typeface="+mn-ea"/>
              </a:rPr>
              <a:t>每次</a:t>
            </a:r>
            <a:r>
              <a:rPr lang="zh-CN" altLang="zh-CN" sz="1600" dirty="0">
                <a:latin typeface="+mn-ea"/>
              </a:rPr>
              <a:t>只声明一个</a:t>
            </a:r>
            <a:r>
              <a:rPr lang="zh-CN" altLang="zh-CN" sz="1600" dirty="0" smtClean="0">
                <a:latin typeface="+mn-ea"/>
              </a:rPr>
              <a:t>变量</a:t>
            </a:r>
            <a:endParaRPr lang="en-US" altLang="zh-CN" sz="1600" dirty="0" smtClean="0">
              <a:latin typeface="+mn-ea"/>
            </a:endParaRPr>
          </a:p>
          <a:p>
            <a:endParaRPr lang="en-US" altLang="zh-CN" sz="1600" dirty="0" smtClean="0">
              <a:latin typeface="+mn-ea"/>
            </a:endParaRPr>
          </a:p>
          <a:p>
            <a:r>
              <a:rPr lang="en-US" altLang="zh-CN" sz="1600" dirty="0" smtClean="0">
                <a:latin typeface="+mn-ea"/>
              </a:rPr>
              <a:t>2:</a:t>
            </a:r>
            <a:r>
              <a:rPr lang="zh-CN" altLang="zh-CN" sz="1600" dirty="0" smtClean="0">
                <a:latin typeface="+mn-ea"/>
              </a:rPr>
              <a:t>不要</a:t>
            </a:r>
            <a:r>
              <a:rPr lang="zh-CN" altLang="zh-CN" sz="1600" dirty="0">
                <a:latin typeface="+mn-ea"/>
              </a:rPr>
              <a:t>在一个代码块的开头把局部变量一次性都声明了</a:t>
            </a:r>
            <a:r>
              <a:rPr lang="en-US" altLang="zh-CN" sz="1600" dirty="0">
                <a:latin typeface="+mn-ea"/>
              </a:rPr>
              <a:t>(</a:t>
            </a:r>
            <a:r>
              <a:rPr lang="zh-CN" altLang="zh-CN" sz="1600" dirty="0">
                <a:latin typeface="+mn-ea"/>
              </a:rPr>
              <a:t>这是</a:t>
            </a:r>
            <a:r>
              <a:rPr lang="en-US" altLang="zh-CN" sz="1600" dirty="0">
                <a:latin typeface="+mn-ea"/>
              </a:rPr>
              <a:t>c</a:t>
            </a:r>
            <a:r>
              <a:rPr lang="zh-CN" altLang="zh-CN" sz="1600" dirty="0">
                <a:latin typeface="+mn-ea"/>
              </a:rPr>
              <a:t>语言的做法</a:t>
            </a:r>
            <a:r>
              <a:rPr lang="en-US" altLang="zh-CN" sz="1600" dirty="0">
                <a:latin typeface="+mn-ea"/>
              </a:rPr>
              <a:t>)</a:t>
            </a:r>
            <a:r>
              <a:rPr lang="zh-CN" altLang="zh-CN" sz="1600" dirty="0">
                <a:latin typeface="+mn-ea"/>
              </a:rPr>
              <a:t>，而是在第一次需要使用它时才声明</a:t>
            </a:r>
            <a:r>
              <a:rPr lang="zh-CN" altLang="zh-CN" sz="1600" dirty="0" smtClean="0">
                <a:latin typeface="+mn-ea"/>
              </a:rPr>
              <a:t>。</a:t>
            </a:r>
            <a:endParaRPr lang="en-US" altLang="zh-CN" sz="1600" dirty="0" smtClean="0">
              <a:latin typeface="+mn-ea"/>
            </a:endParaRPr>
          </a:p>
          <a:p>
            <a:r>
              <a:rPr lang="zh-CN" altLang="zh-CN" sz="1600" dirty="0" smtClean="0">
                <a:latin typeface="+mn-ea"/>
              </a:rPr>
              <a:t> </a:t>
            </a:r>
            <a:endParaRPr lang="zh-CN" altLang="zh-CN" sz="1600" dirty="0">
              <a:latin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Rectangle 2"/>
          <p:cNvSpPr>
            <a:spLocks noChangeArrowheads="1"/>
          </p:cNvSpPr>
          <p:nvPr/>
        </p:nvSpPr>
        <p:spPr bwMode="auto">
          <a:xfrm>
            <a:off x="1279589" y="3033396"/>
            <a:ext cx="54221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latin typeface="+mn-ea"/>
              </a:rPr>
              <a:t>3:</a:t>
            </a:r>
            <a:r>
              <a:rPr kumimoji="0" lang="x-none" altLang="x-none" sz="1600" i="0" u="none" strike="noStrike" cap="none" normalizeH="0" baseline="0" dirty="0" smtClean="0">
                <a:ln>
                  <a:noFill/>
                </a:ln>
                <a:solidFill>
                  <a:schemeClr val="tx1"/>
                </a:solidFill>
                <a:effectLst/>
                <a:latin typeface="+mn-ea"/>
              </a:rPr>
              <a:t>中括号是类型的一部分</a:t>
            </a:r>
            <a:r>
              <a:rPr kumimoji="0" lang="x-none" altLang="x-none" sz="1600" i="0" u="none" strike="noStrike" cap="none" normalizeH="0" baseline="0" dirty="0">
                <a:ln>
                  <a:noFill/>
                </a:ln>
                <a:solidFill>
                  <a:schemeClr val="tx1"/>
                </a:solidFill>
                <a:effectLst/>
                <a:latin typeface="+mn-ea"/>
              </a:rPr>
              <a:t>：</a:t>
            </a:r>
            <a:r>
              <a:rPr kumimoji="0" lang="x-none" altLang="x-none" sz="1600" i="0" u="none" strike="noStrike" cap="none" normalizeH="0" baseline="0" dirty="0">
                <a:ln>
                  <a:noFill/>
                </a:ln>
                <a:solidFill>
                  <a:schemeClr val="tx1"/>
                </a:solidFill>
                <a:effectLst/>
                <a:latin typeface="+mn-ea"/>
                <a:cs typeface="Courier New" charset="0"/>
              </a:rPr>
              <a:t>String[] args</a:t>
            </a:r>
            <a:r>
              <a:rPr kumimoji="0" lang="x-none" altLang="x-none" sz="1600" i="0" u="none" strike="noStrike" cap="none" normalizeH="0" baseline="0" dirty="0">
                <a:ln>
                  <a:noFill/>
                </a:ln>
                <a:solidFill>
                  <a:schemeClr val="tx1"/>
                </a:solidFill>
                <a:effectLst/>
                <a:latin typeface="+mn-ea"/>
              </a:rPr>
              <a:t>， 而非</a:t>
            </a:r>
            <a:r>
              <a:rPr kumimoji="0" lang="x-none" altLang="x-none" sz="1600" i="0" u="none" strike="noStrike" cap="none" normalizeH="0" baseline="0" dirty="0">
                <a:ln>
                  <a:noFill/>
                </a:ln>
                <a:solidFill>
                  <a:schemeClr val="tx1"/>
                </a:solidFill>
                <a:effectLst/>
                <a:latin typeface="+mn-ea"/>
                <a:cs typeface="Courier New" charset="0"/>
              </a:rPr>
              <a:t>String args[]</a:t>
            </a:r>
            <a:r>
              <a:rPr kumimoji="0" lang="x-none" altLang="x-none" sz="1600" i="0" u="none" strike="noStrike" cap="none" normalizeH="0" baseline="0" dirty="0">
                <a:ln>
                  <a:noFill/>
                </a:ln>
                <a:solidFill>
                  <a:schemeClr val="tx1"/>
                </a:solidFill>
                <a:effectLst/>
                <a:latin typeface="+mn-ea"/>
              </a:rPr>
              <a:t>。</a:t>
            </a:r>
          </a:p>
        </p:txBody>
      </p:sp>
      <p:sp>
        <p:nvSpPr>
          <p:cNvPr id="8" name="Rectangle 3"/>
          <p:cNvSpPr>
            <a:spLocks noChangeArrowheads="1"/>
          </p:cNvSpPr>
          <p:nvPr/>
        </p:nvSpPr>
        <p:spPr bwMode="auto">
          <a:xfrm>
            <a:off x="1279589" y="3748281"/>
            <a:ext cx="53179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latin typeface="+mn-ea"/>
              </a:rPr>
              <a:t>4:</a:t>
            </a:r>
            <a:r>
              <a:rPr kumimoji="0" lang="x-none" altLang="x-none" sz="1600" i="0" u="none" strike="noStrike" cap="none" normalizeH="0" baseline="0" dirty="0" smtClean="0">
                <a:ln>
                  <a:noFill/>
                </a:ln>
                <a:solidFill>
                  <a:schemeClr val="tx1"/>
                </a:solidFill>
                <a:effectLst/>
                <a:latin typeface="+mn-ea"/>
              </a:rPr>
              <a:t>每个</a:t>
            </a:r>
            <a:r>
              <a:rPr kumimoji="0" lang="x-none" altLang="x-none" sz="1600" i="0" u="none" strike="noStrike" cap="none" normalizeH="0" baseline="0" dirty="0">
                <a:ln>
                  <a:noFill/>
                </a:ln>
                <a:solidFill>
                  <a:schemeClr val="tx1"/>
                </a:solidFill>
                <a:effectLst/>
                <a:latin typeface="+mn-ea"/>
              </a:rPr>
              <a:t>switch语句都包含一个</a:t>
            </a:r>
            <a:r>
              <a:rPr kumimoji="0" lang="x-none" altLang="x-none" sz="1600" i="0" u="none" strike="noStrike" cap="none" normalizeH="0" baseline="0" dirty="0">
                <a:ln>
                  <a:noFill/>
                </a:ln>
                <a:solidFill>
                  <a:schemeClr val="tx1"/>
                </a:solidFill>
                <a:effectLst/>
                <a:latin typeface="+mn-ea"/>
                <a:cs typeface="Courier New" charset="0"/>
              </a:rPr>
              <a:t>default</a:t>
            </a:r>
            <a:r>
              <a:rPr kumimoji="0" lang="x-none" altLang="x-none" sz="1600" i="0" u="none" strike="noStrike" cap="none" normalizeH="0" baseline="0" dirty="0">
                <a:ln>
                  <a:noFill/>
                </a:ln>
                <a:solidFill>
                  <a:schemeClr val="tx1"/>
                </a:solidFill>
                <a:effectLst/>
                <a:latin typeface="+mn-ea"/>
              </a:rPr>
              <a:t>语句组，即使它什么代码也不包含。</a:t>
            </a:r>
          </a:p>
        </p:txBody>
      </p:sp>
      <p:sp>
        <p:nvSpPr>
          <p:cNvPr id="10" name="矩形 9"/>
          <p:cNvSpPr/>
          <p:nvPr/>
        </p:nvSpPr>
        <p:spPr>
          <a:xfrm>
            <a:off x="1279589" y="4484456"/>
            <a:ext cx="9311246" cy="338554"/>
          </a:xfrm>
          <a:prstGeom prst="rect">
            <a:avLst/>
          </a:prstGeom>
        </p:spPr>
        <p:txBody>
          <a:bodyPr wrap="square">
            <a:spAutoFit/>
          </a:bodyPr>
          <a:lstStyle/>
          <a:p>
            <a:r>
              <a:rPr lang="en-US" altLang="zh-CN" sz="1600" dirty="0" smtClean="0">
                <a:latin typeface="+mn-ea"/>
              </a:rPr>
              <a:t>5:</a:t>
            </a:r>
            <a:r>
              <a:rPr lang="zh-CN" altLang="en-US" sz="1600" dirty="0" smtClean="0">
                <a:latin typeface="+mn-ea"/>
              </a:rPr>
              <a:t>块</a:t>
            </a:r>
            <a:r>
              <a:rPr lang="zh-CN" altLang="en-US" sz="1600" dirty="0">
                <a:latin typeface="+mn-ea"/>
              </a:rPr>
              <a:t>注释与其周围的代码在同一缩进级别。它们可以是/* ... */风格，也可以是// ...风格。</a:t>
            </a:r>
          </a:p>
        </p:txBody>
      </p:sp>
    </p:spTree>
    <p:extLst>
      <p:ext uri="{BB962C8B-B14F-4D97-AF65-F5344CB8AC3E}">
        <p14:creationId xmlns:p14="http://schemas.microsoft.com/office/powerpoint/2010/main" val="82833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2100</TotalTime>
  <Words>1609</Words>
  <Application>Microsoft Macintosh PowerPoint</Application>
  <PresentationFormat>宽屏</PresentationFormat>
  <Paragraphs>315</Paragraphs>
  <Slides>35</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35</vt:i4>
      </vt:variant>
    </vt:vector>
  </HeadingPairs>
  <TitlesOfParts>
    <vt:vector size="48" baseType="lpstr">
      <vt:lpstr>Calibri</vt:lpstr>
      <vt:lpstr>Century Gothic</vt:lpstr>
      <vt:lpstr>Courier New</vt:lpstr>
      <vt:lpstr>DengXian</vt:lpstr>
      <vt:lpstr>DengXian Light</vt:lpstr>
      <vt:lpstr>Microsoft YaHei</vt:lpstr>
      <vt:lpstr>Segoe UI Light</vt:lpstr>
      <vt:lpstr>Times New Roman</vt:lpstr>
      <vt:lpstr>宋体</vt:lpstr>
      <vt:lpstr>微软雅黑</vt:lpstr>
      <vt:lpstr>Arial</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盛轶群</cp:lastModifiedBy>
  <cp:revision>178</cp:revision>
  <dcterms:created xsi:type="dcterms:W3CDTF">2015-08-18T02:51:41Z</dcterms:created>
  <dcterms:modified xsi:type="dcterms:W3CDTF">2018-01-05T14:52:02Z</dcterms:modified>
  <cp:category/>
</cp:coreProperties>
</file>