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1"/>
  </p:notesMasterIdLst>
  <p:sldIdLst>
    <p:sldId id="256" r:id="rId3"/>
    <p:sldId id="257" r:id="rId4"/>
    <p:sldId id="258" r:id="rId5"/>
    <p:sldId id="298" r:id="rId6"/>
    <p:sldId id="297" r:id="rId7"/>
    <p:sldId id="299" r:id="rId8"/>
    <p:sldId id="300" r:id="rId9"/>
    <p:sldId id="301" r:id="rId10"/>
    <p:sldId id="302" r:id="rId11"/>
    <p:sldId id="26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4" r:id="rId20"/>
    <p:sldId id="310" r:id="rId21"/>
    <p:sldId id="311" r:id="rId22"/>
    <p:sldId id="289" r:id="rId23"/>
    <p:sldId id="290" r:id="rId24"/>
    <p:sldId id="293" r:id="rId25"/>
    <p:sldId id="294" r:id="rId26"/>
    <p:sldId id="274" r:id="rId27"/>
    <p:sldId id="313" r:id="rId28"/>
    <p:sldId id="312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9" autoAdjust="0"/>
    <p:restoredTop sz="93636"/>
  </p:normalViewPr>
  <p:slideViewPr>
    <p:cSldViewPr snapToGrid="0" snapToObjects="1">
      <p:cViewPr varScale="1">
        <p:scale>
          <a:sx n="80" d="100"/>
          <a:sy n="80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84E38-0528-B341-95D3-5E888704490A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ED70A6-8384-A443-BCED-F8901208FE48}">
      <dgm:prSet phldrT="[文本]"/>
      <dgm:spPr>
        <a:xfrm>
          <a:off x="1246901" y="387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gm:t>
    </dgm:pt>
    <dgm:pt modelId="{712EE893-E308-574C-AE46-BE8B07E0E742}" type="parTrans" cxnId="{2E73BAD0-19C3-CE40-8E79-3A3BE77CBB48}">
      <dgm:prSet/>
      <dgm:spPr/>
      <dgm:t>
        <a:bodyPr/>
        <a:lstStyle/>
        <a:p>
          <a:endParaRPr lang="zh-CN" altLang="en-US"/>
        </a:p>
      </dgm:t>
    </dgm:pt>
    <dgm:pt modelId="{B859E17A-20CD-FD44-BF25-8FB2D4A272FB}" type="sibTrans" cxnId="{2E73BAD0-19C3-CE40-8E79-3A3BE77CBB48}">
      <dgm:prSet/>
      <dgm:spPr>
        <a:xfrm>
          <a:off x="1524656" y="559645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gm:t>
    </dgm:pt>
    <dgm:pt modelId="{F339B62B-A4B9-F34A-BCC6-46802B8FAB68}">
      <dgm:prSet phldrT="[文本]"/>
      <dgm:spPr>
        <a:xfrm>
          <a:off x="315297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gm:t>
    </dgm:pt>
    <dgm:pt modelId="{26DC71DA-D613-9E4B-B729-44AC0D785E5F}" type="parTrans" cxnId="{E5D7A0FA-47C5-6141-A482-05518DADD0B2}">
      <dgm:prSet/>
      <dgm:spPr>
        <a:xfrm>
          <a:off x="1009685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5794C94E-56D4-A943-B6A4-29138B952B5F}" type="sibTrans" cxnId="{E5D7A0FA-47C5-6141-A482-05518DADD0B2}">
      <dgm:prSet/>
      <dgm:spPr>
        <a:xfrm>
          <a:off x="593052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gm:t>
    </dgm:pt>
    <dgm:pt modelId="{A5FEF34A-B645-8A4E-BCFD-92A0DB907AE7}">
      <dgm:prSet phldrT="[文本]"/>
      <dgm:spPr>
        <a:xfrm>
          <a:off x="2178504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gm:t>
    </dgm:pt>
    <dgm:pt modelId="{11433B89-33F1-5745-9E64-34C0D591CD95}" type="parTrans" cxnId="{EBF635A3-BD95-474A-8A90-E62B3E15DFEA}">
      <dgm:prSet/>
      <dgm:spPr>
        <a:xfrm>
          <a:off x="1941288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B0647F12-B607-D24F-A0AA-87AB234B5F27}" type="sibTrans" cxnId="{EBF635A3-BD95-474A-8A90-E62B3E15DFEA}">
      <dgm:prSet/>
      <dgm:spPr>
        <a:xfrm>
          <a:off x="2456259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gm:t>
    </dgm:pt>
    <dgm:pt modelId="{F2B858D9-B1B4-884A-9CDD-9BF84DBE21F3}" type="pres">
      <dgm:prSet presAssocID="{6BA84E38-0528-B341-95D3-5E88870449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2AB17E-C2E8-CC40-8F8C-73E8A75A0F97}" type="pres">
      <dgm:prSet presAssocID="{75ED70A6-8384-A443-BCED-F8901208FE48}" presName="hierRoot1" presStyleCnt="0">
        <dgm:presLayoutVars>
          <dgm:hierBranch val="init"/>
        </dgm:presLayoutVars>
      </dgm:prSet>
      <dgm:spPr/>
    </dgm:pt>
    <dgm:pt modelId="{D15FB911-B608-E74A-99DD-238D232D0074}" type="pres">
      <dgm:prSet presAssocID="{75ED70A6-8384-A443-BCED-F8901208FE48}" presName="rootComposite1" presStyleCnt="0"/>
      <dgm:spPr/>
    </dgm:pt>
    <dgm:pt modelId="{47A8C50C-AB8A-E049-86D6-1D7E7414826B}" type="pres">
      <dgm:prSet presAssocID="{75ED70A6-8384-A443-BCED-F8901208FE48}" presName="rootText1" presStyleLbl="node0" presStyleIdx="0" presStyleCnt="1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34BFD85D-9A8B-1844-8353-B767A9D54AD0}" type="pres">
      <dgm:prSet presAssocID="{75ED70A6-8384-A443-BCED-F8901208FE48}" presName="titleText1" presStyleLbl="fgAcc0" presStyleIdx="0" presStyleCnt="1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7509153-3019-1344-9371-9581FC45F807}" type="pres">
      <dgm:prSet presAssocID="{75ED70A6-8384-A443-BCED-F8901208FE48}" presName="rootConnector1" presStyleLbl="node1" presStyleIdx="0" presStyleCnt="2"/>
      <dgm:spPr/>
      <dgm:t>
        <a:bodyPr/>
        <a:lstStyle/>
        <a:p>
          <a:endParaRPr lang="zh-CN" altLang="en-US"/>
        </a:p>
      </dgm:t>
    </dgm:pt>
    <dgm:pt modelId="{59E9EB41-AB2F-CE41-A79C-69896464FF17}" type="pres">
      <dgm:prSet presAssocID="{75ED70A6-8384-A443-BCED-F8901208FE48}" presName="hierChild2" presStyleCnt="0"/>
      <dgm:spPr/>
    </dgm:pt>
    <dgm:pt modelId="{7CE8C64F-DB08-504E-A060-4655F71F9ABD}" type="pres">
      <dgm:prSet presAssocID="{26DC71DA-D613-9E4B-B729-44AC0D785E5F}" presName="Name37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EBB5A742-361C-5F4F-A752-24420B74041D}" type="pres">
      <dgm:prSet presAssocID="{F339B62B-A4B9-F34A-BCC6-46802B8FAB68}" presName="hierRoot2" presStyleCnt="0">
        <dgm:presLayoutVars>
          <dgm:hierBranch val="init"/>
        </dgm:presLayoutVars>
      </dgm:prSet>
      <dgm:spPr/>
    </dgm:pt>
    <dgm:pt modelId="{2B412869-339F-F54A-968B-66C7FEBF7B50}" type="pres">
      <dgm:prSet presAssocID="{F339B62B-A4B9-F34A-BCC6-46802B8FAB68}" presName="rootComposite" presStyleCnt="0"/>
      <dgm:spPr/>
    </dgm:pt>
    <dgm:pt modelId="{C9F941F7-ED88-E44C-89B9-00ECFCB474FF}" type="pres">
      <dgm:prSet presAssocID="{F339B62B-A4B9-F34A-BCC6-46802B8FAB68}" presName="rootText" presStyleLbl="node1" presStyleIdx="0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357E622-3442-BB4D-A1CA-E465FFA2844F}" type="pres">
      <dgm:prSet presAssocID="{F339B62B-A4B9-F34A-BCC6-46802B8FAB68}" presName="titleText2" presStyleLbl="fgAcc1" presStyleIdx="0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15524FD-69BB-674A-A1AA-F197DB1552DE}" type="pres">
      <dgm:prSet presAssocID="{F339B62B-A4B9-F34A-BCC6-46802B8FAB6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9F012740-C459-4049-AA1C-CC3A0C74EFF2}" type="pres">
      <dgm:prSet presAssocID="{F339B62B-A4B9-F34A-BCC6-46802B8FAB68}" presName="hierChild4" presStyleCnt="0"/>
      <dgm:spPr/>
    </dgm:pt>
    <dgm:pt modelId="{21A7658F-25F5-1044-8454-98D64C716A82}" type="pres">
      <dgm:prSet presAssocID="{F339B62B-A4B9-F34A-BCC6-46802B8FAB68}" presName="hierChild5" presStyleCnt="0"/>
      <dgm:spPr/>
    </dgm:pt>
    <dgm:pt modelId="{CD7092C5-6169-904A-B2FF-D19CA34A14B0}" type="pres">
      <dgm:prSet presAssocID="{11433B89-33F1-5745-9E64-34C0D591CD95}" presName="Name37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B00A91F8-468D-0747-92F3-8CBBFCFEE094}" type="pres">
      <dgm:prSet presAssocID="{A5FEF34A-B645-8A4E-BCFD-92A0DB907AE7}" presName="hierRoot2" presStyleCnt="0">
        <dgm:presLayoutVars>
          <dgm:hierBranch val="init"/>
        </dgm:presLayoutVars>
      </dgm:prSet>
      <dgm:spPr/>
    </dgm:pt>
    <dgm:pt modelId="{AA5664B4-DACD-5546-B978-520E1E429F6B}" type="pres">
      <dgm:prSet presAssocID="{A5FEF34A-B645-8A4E-BCFD-92A0DB907AE7}" presName="rootComposite" presStyleCnt="0"/>
      <dgm:spPr/>
    </dgm:pt>
    <dgm:pt modelId="{134BA11F-A839-7544-92B8-82A9D008DB94}" type="pres">
      <dgm:prSet presAssocID="{A5FEF34A-B645-8A4E-BCFD-92A0DB907AE7}" presName="rootText" presStyleLbl="node1" presStyleIdx="1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0E0AE86-09AD-1C40-BC06-4CDFB023D45A}" type="pres">
      <dgm:prSet presAssocID="{A5FEF34A-B645-8A4E-BCFD-92A0DB907AE7}" presName="titleText2" presStyleLbl="fgAcc1" presStyleIdx="1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E1AC3866-C642-564C-BBCC-A6E486AD8AF0}" type="pres">
      <dgm:prSet presAssocID="{A5FEF34A-B645-8A4E-BCFD-92A0DB907AE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5AE4959-FFAC-014C-A760-D85A3872353F}" type="pres">
      <dgm:prSet presAssocID="{A5FEF34A-B645-8A4E-BCFD-92A0DB907AE7}" presName="hierChild4" presStyleCnt="0"/>
      <dgm:spPr/>
    </dgm:pt>
    <dgm:pt modelId="{1DCC2BA2-69FD-9440-B71A-1CD300970CBA}" type="pres">
      <dgm:prSet presAssocID="{A5FEF34A-B645-8A4E-BCFD-92A0DB907AE7}" presName="hierChild5" presStyleCnt="0"/>
      <dgm:spPr/>
    </dgm:pt>
    <dgm:pt modelId="{8085E4EF-0F4D-424A-BF4D-5BD046E847C0}" type="pres">
      <dgm:prSet presAssocID="{75ED70A6-8384-A443-BCED-F8901208FE48}" presName="hierChild3" presStyleCnt="0"/>
      <dgm:spPr/>
    </dgm:pt>
  </dgm:ptLst>
  <dgm:cxnLst>
    <dgm:cxn modelId="{C1199266-03A2-D645-9ED8-A8D9C9148954}" type="presOf" srcId="{6BA84E38-0528-B341-95D3-5E888704490A}" destId="{F2B858D9-B1B4-884A-9CDD-9BF84DBE21F3}" srcOrd="0" destOrd="0" presId="urn:microsoft.com/office/officeart/2008/layout/NameandTitleOrganizationalChart"/>
    <dgm:cxn modelId="{CE2E1764-E8B9-E549-BD90-DADDA3B158A2}" type="presOf" srcId="{A5FEF34A-B645-8A4E-BCFD-92A0DB907AE7}" destId="{134BA11F-A839-7544-92B8-82A9D008DB94}" srcOrd="0" destOrd="0" presId="urn:microsoft.com/office/officeart/2008/layout/NameandTitleOrganizationalChart"/>
    <dgm:cxn modelId="{320F2DE1-A181-FC44-B564-B3DFEB0CCC3E}" type="presOf" srcId="{F339B62B-A4B9-F34A-BCC6-46802B8FAB68}" destId="{C9F941F7-ED88-E44C-89B9-00ECFCB474FF}" srcOrd="0" destOrd="0" presId="urn:microsoft.com/office/officeart/2008/layout/NameandTitleOrganizationalChart"/>
    <dgm:cxn modelId="{63C2B559-9A50-874C-A664-4758FF5D0A93}" type="presOf" srcId="{75ED70A6-8384-A443-BCED-F8901208FE48}" destId="{57509153-3019-1344-9371-9581FC45F807}" srcOrd="1" destOrd="0" presId="urn:microsoft.com/office/officeart/2008/layout/NameandTitleOrganizationalChart"/>
    <dgm:cxn modelId="{2E73BAD0-19C3-CE40-8E79-3A3BE77CBB48}" srcId="{6BA84E38-0528-B341-95D3-5E888704490A}" destId="{75ED70A6-8384-A443-BCED-F8901208FE48}" srcOrd="0" destOrd="0" parTransId="{712EE893-E308-574C-AE46-BE8B07E0E742}" sibTransId="{B859E17A-20CD-FD44-BF25-8FB2D4A272FB}"/>
    <dgm:cxn modelId="{E45310F9-FEDA-FC4E-9D67-2484FFCC0A3C}" type="presOf" srcId="{F339B62B-A4B9-F34A-BCC6-46802B8FAB68}" destId="{715524FD-69BB-674A-A1AA-F197DB1552DE}" srcOrd="1" destOrd="0" presId="urn:microsoft.com/office/officeart/2008/layout/NameandTitleOrganizationalChart"/>
    <dgm:cxn modelId="{7842DACD-DB08-634B-9B30-CA12FB1BBF27}" type="presOf" srcId="{75ED70A6-8384-A443-BCED-F8901208FE48}" destId="{47A8C50C-AB8A-E049-86D6-1D7E7414826B}" srcOrd="0" destOrd="0" presId="urn:microsoft.com/office/officeart/2008/layout/NameandTitleOrganizationalChart"/>
    <dgm:cxn modelId="{EBF635A3-BD95-474A-8A90-E62B3E15DFEA}" srcId="{75ED70A6-8384-A443-BCED-F8901208FE48}" destId="{A5FEF34A-B645-8A4E-BCFD-92A0DB907AE7}" srcOrd="1" destOrd="0" parTransId="{11433B89-33F1-5745-9E64-34C0D591CD95}" sibTransId="{B0647F12-B607-D24F-A0AA-87AB234B5F27}"/>
    <dgm:cxn modelId="{F7FFB50A-3877-AC47-AF36-87C6FFF7100D}" type="presOf" srcId="{5794C94E-56D4-A943-B6A4-29138B952B5F}" destId="{A357E622-3442-BB4D-A1CA-E465FFA2844F}" srcOrd="0" destOrd="0" presId="urn:microsoft.com/office/officeart/2008/layout/NameandTitleOrganizationalChart"/>
    <dgm:cxn modelId="{A4E28B1B-DD90-7C4B-9F16-D8EE750A914A}" type="presOf" srcId="{26DC71DA-D613-9E4B-B729-44AC0D785E5F}" destId="{7CE8C64F-DB08-504E-A060-4655F71F9ABD}" srcOrd="0" destOrd="0" presId="urn:microsoft.com/office/officeart/2008/layout/NameandTitleOrganizationalChart"/>
    <dgm:cxn modelId="{E5D7A0FA-47C5-6141-A482-05518DADD0B2}" srcId="{75ED70A6-8384-A443-BCED-F8901208FE48}" destId="{F339B62B-A4B9-F34A-BCC6-46802B8FAB68}" srcOrd="0" destOrd="0" parTransId="{26DC71DA-D613-9E4B-B729-44AC0D785E5F}" sibTransId="{5794C94E-56D4-A943-B6A4-29138B952B5F}"/>
    <dgm:cxn modelId="{64CA9C7B-B829-D949-B95C-9A33604786A9}" type="presOf" srcId="{B0647F12-B607-D24F-A0AA-87AB234B5F27}" destId="{10E0AE86-09AD-1C40-BC06-4CDFB023D45A}" srcOrd="0" destOrd="0" presId="urn:microsoft.com/office/officeart/2008/layout/NameandTitleOrganizationalChart"/>
    <dgm:cxn modelId="{EF0E7FD4-7071-2344-9B38-56D6AF1D64CA}" type="presOf" srcId="{11433B89-33F1-5745-9E64-34C0D591CD95}" destId="{CD7092C5-6169-904A-B2FF-D19CA34A14B0}" srcOrd="0" destOrd="0" presId="urn:microsoft.com/office/officeart/2008/layout/NameandTitleOrganizationalChart"/>
    <dgm:cxn modelId="{DAA31E1D-D47C-BB4F-ABB1-FEE012BFDEB4}" type="presOf" srcId="{A5FEF34A-B645-8A4E-BCFD-92A0DB907AE7}" destId="{E1AC3866-C642-564C-BBCC-A6E486AD8AF0}" srcOrd="1" destOrd="0" presId="urn:microsoft.com/office/officeart/2008/layout/NameandTitleOrganizationalChart"/>
    <dgm:cxn modelId="{EF4A01F0-47C0-0B46-895B-CDDF38716763}" type="presOf" srcId="{B859E17A-20CD-FD44-BF25-8FB2D4A272FB}" destId="{34BFD85D-9A8B-1844-8353-B767A9D54AD0}" srcOrd="0" destOrd="0" presId="urn:microsoft.com/office/officeart/2008/layout/NameandTitleOrganizationalChart"/>
    <dgm:cxn modelId="{5AECACA5-5033-6548-8806-8F7F22C55A57}" type="presParOf" srcId="{F2B858D9-B1B4-884A-9CDD-9BF84DBE21F3}" destId="{FC2AB17E-C2E8-CC40-8F8C-73E8A75A0F97}" srcOrd="0" destOrd="0" presId="urn:microsoft.com/office/officeart/2008/layout/NameandTitleOrganizationalChart"/>
    <dgm:cxn modelId="{82F0C6C0-D8D5-6841-8E8E-FDFB7DC581AC}" type="presParOf" srcId="{FC2AB17E-C2E8-CC40-8F8C-73E8A75A0F97}" destId="{D15FB911-B608-E74A-99DD-238D232D0074}" srcOrd="0" destOrd="0" presId="urn:microsoft.com/office/officeart/2008/layout/NameandTitleOrganizationalChart"/>
    <dgm:cxn modelId="{E24A35ED-120F-924E-9F31-083681318FF3}" type="presParOf" srcId="{D15FB911-B608-E74A-99DD-238D232D0074}" destId="{47A8C50C-AB8A-E049-86D6-1D7E7414826B}" srcOrd="0" destOrd="0" presId="urn:microsoft.com/office/officeart/2008/layout/NameandTitleOrganizationalChart"/>
    <dgm:cxn modelId="{CA348903-27D7-2045-AC41-E44A6F403DF9}" type="presParOf" srcId="{D15FB911-B608-E74A-99DD-238D232D0074}" destId="{34BFD85D-9A8B-1844-8353-B767A9D54AD0}" srcOrd="1" destOrd="0" presId="urn:microsoft.com/office/officeart/2008/layout/NameandTitleOrganizationalChart"/>
    <dgm:cxn modelId="{8A2C3DC5-5077-1740-9759-3D1DDB844B95}" type="presParOf" srcId="{D15FB911-B608-E74A-99DD-238D232D0074}" destId="{57509153-3019-1344-9371-9581FC45F807}" srcOrd="2" destOrd="0" presId="urn:microsoft.com/office/officeart/2008/layout/NameandTitleOrganizationalChart"/>
    <dgm:cxn modelId="{FD180155-9C75-7D45-9859-36D3A5C62DE9}" type="presParOf" srcId="{FC2AB17E-C2E8-CC40-8F8C-73E8A75A0F97}" destId="{59E9EB41-AB2F-CE41-A79C-69896464FF17}" srcOrd="1" destOrd="0" presId="urn:microsoft.com/office/officeart/2008/layout/NameandTitleOrganizationalChart"/>
    <dgm:cxn modelId="{020885F4-6BC5-0444-8499-97C8B70E9842}" type="presParOf" srcId="{59E9EB41-AB2F-CE41-A79C-69896464FF17}" destId="{7CE8C64F-DB08-504E-A060-4655F71F9ABD}" srcOrd="0" destOrd="0" presId="urn:microsoft.com/office/officeart/2008/layout/NameandTitleOrganizationalChart"/>
    <dgm:cxn modelId="{9B36F1A6-6E8A-354E-B7B7-444F6EBA1B87}" type="presParOf" srcId="{59E9EB41-AB2F-CE41-A79C-69896464FF17}" destId="{EBB5A742-361C-5F4F-A752-24420B74041D}" srcOrd="1" destOrd="0" presId="urn:microsoft.com/office/officeart/2008/layout/NameandTitleOrganizationalChart"/>
    <dgm:cxn modelId="{D93C64EB-00D8-6642-BC89-076C6DC3DA02}" type="presParOf" srcId="{EBB5A742-361C-5F4F-A752-24420B74041D}" destId="{2B412869-339F-F54A-968B-66C7FEBF7B50}" srcOrd="0" destOrd="0" presId="urn:microsoft.com/office/officeart/2008/layout/NameandTitleOrganizationalChart"/>
    <dgm:cxn modelId="{4B1B9226-4F33-0540-A147-8236BF7D420A}" type="presParOf" srcId="{2B412869-339F-F54A-968B-66C7FEBF7B50}" destId="{C9F941F7-ED88-E44C-89B9-00ECFCB474FF}" srcOrd="0" destOrd="0" presId="urn:microsoft.com/office/officeart/2008/layout/NameandTitleOrganizationalChart"/>
    <dgm:cxn modelId="{60482668-7624-904E-B005-55932FA2089C}" type="presParOf" srcId="{2B412869-339F-F54A-968B-66C7FEBF7B50}" destId="{A357E622-3442-BB4D-A1CA-E465FFA2844F}" srcOrd="1" destOrd="0" presId="urn:microsoft.com/office/officeart/2008/layout/NameandTitleOrganizationalChart"/>
    <dgm:cxn modelId="{0C80E86C-65D6-E546-B281-FF4D4923E392}" type="presParOf" srcId="{2B412869-339F-F54A-968B-66C7FEBF7B50}" destId="{715524FD-69BB-674A-A1AA-F197DB1552DE}" srcOrd="2" destOrd="0" presId="urn:microsoft.com/office/officeart/2008/layout/NameandTitleOrganizationalChart"/>
    <dgm:cxn modelId="{EE1D84E2-BB75-FE49-9A50-9AA70FACE89F}" type="presParOf" srcId="{EBB5A742-361C-5F4F-A752-24420B74041D}" destId="{9F012740-C459-4049-AA1C-CC3A0C74EFF2}" srcOrd="1" destOrd="0" presId="urn:microsoft.com/office/officeart/2008/layout/NameandTitleOrganizationalChart"/>
    <dgm:cxn modelId="{967A2A6F-0303-D44A-AD38-ACDEC729CAA7}" type="presParOf" srcId="{EBB5A742-361C-5F4F-A752-24420B74041D}" destId="{21A7658F-25F5-1044-8454-98D64C716A82}" srcOrd="2" destOrd="0" presId="urn:microsoft.com/office/officeart/2008/layout/NameandTitleOrganizationalChart"/>
    <dgm:cxn modelId="{92EF262F-43F5-1246-96A1-1359824AD737}" type="presParOf" srcId="{59E9EB41-AB2F-CE41-A79C-69896464FF17}" destId="{CD7092C5-6169-904A-B2FF-D19CA34A14B0}" srcOrd="2" destOrd="0" presId="urn:microsoft.com/office/officeart/2008/layout/NameandTitleOrganizationalChart"/>
    <dgm:cxn modelId="{8F873387-7AFF-3942-AF8E-792AFAA7959D}" type="presParOf" srcId="{59E9EB41-AB2F-CE41-A79C-69896464FF17}" destId="{B00A91F8-468D-0747-92F3-8CBBFCFEE094}" srcOrd="3" destOrd="0" presId="urn:microsoft.com/office/officeart/2008/layout/NameandTitleOrganizationalChart"/>
    <dgm:cxn modelId="{DA9A915A-0B87-164E-9961-BF788F2E5D2D}" type="presParOf" srcId="{B00A91F8-468D-0747-92F3-8CBBFCFEE094}" destId="{AA5664B4-DACD-5546-B978-520E1E429F6B}" srcOrd="0" destOrd="0" presId="urn:microsoft.com/office/officeart/2008/layout/NameandTitleOrganizationalChart"/>
    <dgm:cxn modelId="{210BBA08-99BC-E74E-B8F6-28646D7A639E}" type="presParOf" srcId="{AA5664B4-DACD-5546-B978-520E1E429F6B}" destId="{134BA11F-A839-7544-92B8-82A9D008DB94}" srcOrd="0" destOrd="0" presId="urn:microsoft.com/office/officeart/2008/layout/NameandTitleOrganizationalChart"/>
    <dgm:cxn modelId="{E057F47A-FE3C-414E-886A-081708207C24}" type="presParOf" srcId="{AA5664B4-DACD-5546-B978-520E1E429F6B}" destId="{10E0AE86-09AD-1C40-BC06-4CDFB023D45A}" srcOrd="1" destOrd="0" presId="urn:microsoft.com/office/officeart/2008/layout/NameandTitleOrganizationalChart"/>
    <dgm:cxn modelId="{E069E078-2BBA-1A4A-86C1-2F3800AE0555}" type="presParOf" srcId="{AA5664B4-DACD-5546-B978-520E1E429F6B}" destId="{E1AC3866-C642-564C-BBCC-A6E486AD8AF0}" srcOrd="2" destOrd="0" presId="urn:microsoft.com/office/officeart/2008/layout/NameandTitleOrganizationalChart"/>
    <dgm:cxn modelId="{EBBCEE60-29EA-6648-B447-DEE1B3A86E8D}" type="presParOf" srcId="{B00A91F8-468D-0747-92F3-8CBBFCFEE094}" destId="{25AE4959-FFAC-014C-A760-D85A3872353F}" srcOrd="1" destOrd="0" presId="urn:microsoft.com/office/officeart/2008/layout/NameandTitleOrganizationalChart"/>
    <dgm:cxn modelId="{27D0AFBA-B40A-694F-BB11-1A8398380191}" type="presParOf" srcId="{B00A91F8-468D-0747-92F3-8CBBFCFEE094}" destId="{1DCC2BA2-69FD-9440-B71A-1CD300970CBA}" srcOrd="2" destOrd="0" presId="urn:microsoft.com/office/officeart/2008/layout/NameandTitleOrganizationalChart"/>
    <dgm:cxn modelId="{A58996D5-1B5B-114E-A47E-89E766CDE279}" type="presParOf" srcId="{FC2AB17E-C2E8-CC40-8F8C-73E8A75A0F97}" destId="{8085E4EF-0F4D-424A-BF4D-5BD046E847C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092C5-6169-904A-B2FF-D19CA34A14B0}">
      <dsp:nvSpPr>
        <dsp:cNvPr id="0" name=""/>
        <dsp:cNvSpPr/>
      </dsp:nvSpPr>
      <dsp:spPr>
        <a:xfrm>
          <a:off x="1943127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C64F-DB08-504E-A060-4655F71F9ABD}">
      <dsp:nvSpPr>
        <dsp:cNvPr id="0" name=""/>
        <dsp:cNvSpPr/>
      </dsp:nvSpPr>
      <dsp:spPr>
        <a:xfrm>
          <a:off x="1010641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8C50C-AB8A-E049-86D6-1D7E7414826B}">
      <dsp:nvSpPr>
        <dsp:cNvPr id="0" name=""/>
        <dsp:cNvSpPr/>
      </dsp:nvSpPr>
      <dsp:spPr>
        <a:xfrm>
          <a:off x="1248082" y="42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sp:txBody>
      <dsp:txXfrm>
        <a:off x="1248082" y="423"/>
        <a:ext cx="1390090" cy="719727"/>
      </dsp:txXfrm>
    </dsp:sp>
    <dsp:sp modelId="{34BFD85D-9A8B-1844-8353-B767A9D54AD0}">
      <dsp:nvSpPr>
        <dsp:cNvPr id="0" name=""/>
        <dsp:cNvSpPr/>
      </dsp:nvSpPr>
      <dsp:spPr>
        <a:xfrm>
          <a:off x="1526100" y="56021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sp:txBody>
      <dsp:txXfrm>
        <a:off x="1526100" y="560211"/>
        <a:ext cx="1251081" cy="239909"/>
      </dsp:txXfrm>
    </dsp:sp>
    <dsp:sp modelId="{C9F941F7-ED88-E44C-89B9-00ECFCB474FF}">
      <dsp:nvSpPr>
        <dsp:cNvPr id="0" name=""/>
        <dsp:cNvSpPr/>
      </dsp:nvSpPr>
      <dsp:spPr>
        <a:xfrm>
          <a:off x="315596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sp:txBody>
      <dsp:txXfrm>
        <a:off x="315596" y="1135993"/>
        <a:ext cx="1390090" cy="719727"/>
      </dsp:txXfrm>
    </dsp:sp>
    <dsp:sp modelId="{A357E622-3442-BB4D-A1CA-E465FFA2844F}">
      <dsp:nvSpPr>
        <dsp:cNvPr id="0" name=""/>
        <dsp:cNvSpPr/>
      </dsp:nvSpPr>
      <dsp:spPr>
        <a:xfrm>
          <a:off x="593614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sp:txBody>
      <dsp:txXfrm>
        <a:off x="593614" y="1695781"/>
        <a:ext cx="1251081" cy="239909"/>
      </dsp:txXfrm>
    </dsp:sp>
    <dsp:sp modelId="{134BA11F-A839-7544-92B8-82A9D008DB94}">
      <dsp:nvSpPr>
        <dsp:cNvPr id="0" name=""/>
        <dsp:cNvSpPr/>
      </dsp:nvSpPr>
      <dsp:spPr>
        <a:xfrm>
          <a:off x="2180568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sp:txBody>
      <dsp:txXfrm>
        <a:off x="2180568" y="1135993"/>
        <a:ext cx="1390090" cy="719727"/>
      </dsp:txXfrm>
    </dsp:sp>
    <dsp:sp modelId="{10E0AE86-09AD-1C40-BC06-4CDFB023D45A}">
      <dsp:nvSpPr>
        <dsp:cNvPr id="0" name=""/>
        <dsp:cNvSpPr/>
      </dsp:nvSpPr>
      <dsp:spPr>
        <a:xfrm>
          <a:off x="2458587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sp:txBody>
      <dsp:txXfrm>
        <a:off x="2458587" y="1695781"/>
        <a:ext cx="1251081" cy="2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4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8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项目计划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的校园社交及活动管理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2980944" cy="2602681"/>
          </a:xfrm>
        </p:spPr>
        <p:txBody>
          <a:bodyPr/>
          <a:lstStyle/>
          <a:p>
            <a:r>
              <a:rPr kumimoji="1" lang="en-US" altLang="zh-CN" sz="17300" dirty="0" smtClean="0"/>
              <a:t>03</a:t>
            </a:r>
            <a:endParaRPr kumimoji="1" lang="zh-CN" altLang="en-US" sz="17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39948" y="367811"/>
            <a:ext cx="8319236" cy="3844213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8" y="3447288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宋体" panose="02010600030101010101" pitchFamily="2" charset="-122"/>
              </a:rPr>
              <a:t>①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</a:rPr>
              <a:t>实施整个软件开发活动的计划</a:t>
            </a:r>
            <a:r>
              <a:rPr lang="zh-CN" altLang="zh-CN" sz="2400" dirty="0"/>
              <a:t>。这一块是略为大的、宏观方面的项目开发的把握。是项目开发的骨架。主要包括了软件开发过程、软件开发总体规划、计算机硬件资源利用、需方评审途径。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2472" y="3456431"/>
            <a:ext cx="56967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②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</a:rPr>
              <a:t>实施详细软件开发活动的计划</a:t>
            </a:r>
            <a:r>
              <a:rPr lang="zh-CN" altLang="zh-CN" sz="2000" dirty="0"/>
              <a:t>。这一块是略为详细的，细致化的分工和实施计划。主要包括了各个阶段的小项安排。是项目开发的血肉。其中主要包括了软件开发计划、</a:t>
            </a:r>
            <a:r>
              <a:rPr lang="en-US" altLang="zh-CN" sz="2000" dirty="0"/>
              <a:t>CSCI</a:t>
            </a:r>
            <a:r>
              <a:rPr lang="zh-CN" altLang="zh-CN" sz="2000" dirty="0"/>
              <a:t>测试计划、系统测试计划、软件安装计划、软件移交计划、跟踪和更新计划，包括评审管理的时间间隔、建立软件开发环境、系统需求分析、系统的设计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实施整个开发活动的计划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16667"/>
            <a:ext cx="3377184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本项目采用的软件开发过程是参照实际瀑布模型。主要包括了需求分析、规格说明、设计、编码测试、综合测试、维护，这些大的阶段。做好每一步的验证工作，实现从上（明确需求）到下（明确成果细节）的开发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464136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软件开发过程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9" y="1042416"/>
            <a:ext cx="4553500" cy="4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270900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648653"/>
            <a:ext cx="3474028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项目组成员使用统一配置的计算机硬件进行开发工作，有项目经理进行监督资源利用问题。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937049"/>
            <a:ext cx="347402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计算机硬件资源利用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6995" y="266504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6655" y="3604692"/>
            <a:ext cx="4487011" cy="14773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需方通过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</a:rPr>
              <a:t>定期定阶段召开专项会议</a:t>
            </a:r>
            <a:r>
              <a:rPr lang="zh-CN" altLang="zh-CN" dirty="0"/>
              <a:t>，根据评审表，一项一项来检验开发方和分承包方的开发进度与质量，审查是否符合需方既定要求，是否存在进度偏慢、质量不高的情况。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06655" y="2861270"/>
            <a:ext cx="255069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需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方评审途径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实施详细软件开发活动的计划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72652"/>
            <a:ext cx="4305300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5.1.2 CSCI</a:t>
            </a:r>
            <a:r>
              <a:rPr lang="zh-CN" altLang="zh-CN" sz="2400" b="1" dirty="0"/>
              <a:t>测试计划</a:t>
            </a:r>
          </a:p>
          <a:p>
            <a:r>
              <a:rPr lang="en-US" altLang="zh-CN" sz="2400" b="1" dirty="0"/>
              <a:t>5.1.3</a:t>
            </a:r>
            <a:r>
              <a:rPr lang="zh-CN" altLang="zh-CN" sz="2400" b="1" dirty="0"/>
              <a:t>系统测试计划</a:t>
            </a:r>
          </a:p>
          <a:p>
            <a:r>
              <a:rPr lang="en-US" altLang="zh-CN" sz="2400" b="1" dirty="0"/>
              <a:t>5.1.4</a:t>
            </a:r>
            <a:r>
              <a:rPr lang="zh-CN" altLang="zh-CN" sz="2400" b="1" dirty="0"/>
              <a:t>软件安装计划</a:t>
            </a:r>
          </a:p>
          <a:p>
            <a:r>
              <a:rPr lang="en-US" altLang="zh-CN" sz="2400" b="1" dirty="0"/>
              <a:t>5.1.5</a:t>
            </a:r>
            <a:r>
              <a:rPr lang="zh-CN" altLang="zh-CN" sz="2400" b="1" dirty="0"/>
              <a:t>软件移交计划</a:t>
            </a:r>
          </a:p>
          <a:p>
            <a:r>
              <a:rPr lang="en-US" altLang="zh-CN" sz="2400" b="1" dirty="0"/>
              <a:t>5.1.6</a:t>
            </a:r>
            <a:r>
              <a:rPr lang="zh-CN" altLang="zh-CN" sz="2400" b="1" dirty="0"/>
              <a:t>跟踪和更新计划，包括评审管理的时间间隔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631122" cy="668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项目计划和监督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2740414"/>
            <a:ext cx="4305300" cy="193899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5.2.1</a:t>
            </a:r>
            <a:r>
              <a:rPr lang="zh-CN" altLang="zh-CN" sz="2400" b="1" dirty="0"/>
              <a:t>软件工程环境</a:t>
            </a:r>
          </a:p>
          <a:p>
            <a:r>
              <a:rPr lang="en-US" altLang="zh-CN" sz="2400" b="1" dirty="0"/>
              <a:t>5.2.2</a:t>
            </a:r>
            <a:r>
              <a:rPr lang="zh-CN" altLang="zh-CN" sz="2400" b="1" dirty="0"/>
              <a:t>软件测试环境</a:t>
            </a:r>
          </a:p>
          <a:p>
            <a:r>
              <a:rPr lang="en-US" altLang="zh-CN" sz="2400" b="1" dirty="0"/>
              <a:t>5.2.3</a:t>
            </a:r>
            <a:r>
              <a:rPr lang="zh-CN" altLang="zh-CN" sz="2400" b="1" dirty="0"/>
              <a:t>软件开发库</a:t>
            </a:r>
          </a:p>
          <a:p>
            <a:r>
              <a:rPr lang="en-US" altLang="zh-CN" sz="2400" b="1" dirty="0"/>
              <a:t>5.2.4</a:t>
            </a:r>
            <a:r>
              <a:rPr lang="zh-CN" altLang="zh-CN" sz="2400" b="1" dirty="0"/>
              <a:t>软件开发文档</a:t>
            </a:r>
          </a:p>
          <a:p>
            <a:r>
              <a:rPr lang="en-US" altLang="zh-CN" sz="2400" b="1" dirty="0"/>
              <a:t>5.2.5</a:t>
            </a:r>
            <a:r>
              <a:rPr lang="zh-CN" altLang="zh-CN" sz="2400" b="1" dirty="0"/>
              <a:t>非交付软件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4156907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5.2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建立软件开发环境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22121"/>
            <a:ext cx="4305300" cy="1200329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5.3.1</a:t>
            </a:r>
            <a:r>
              <a:rPr lang="zh-CN" altLang="zh-CN" sz="2400" b="1" dirty="0"/>
              <a:t>用户输入分析</a:t>
            </a:r>
          </a:p>
          <a:p>
            <a:r>
              <a:rPr lang="en-US" altLang="zh-CN" sz="2400" b="1" dirty="0"/>
              <a:t>5.3.2</a:t>
            </a:r>
            <a:r>
              <a:rPr lang="zh-CN" altLang="zh-CN" sz="2400" b="1" dirty="0"/>
              <a:t>运行概念</a:t>
            </a:r>
          </a:p>
          <a:p>
            <a:r>
              <a:rPr lang="en-US" altLang="zh-CN" sz="2400" b="1" dirty="0"/>
              <a:t>5.3.3</a:t>
            </a:r>
            <a:r>
              <a:rPr lang="zh-CN" altLang="zh-CN" sz="2400" b="1" dirty="0"/>
              <a:t>系统需求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220753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系统需求分析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3106786"/>
            <a:ext cx="4305300" cy="8309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5.4.1</a:t>
            </a:r>
            <a:r>
              <a:rPr lang="zh-CN" altLang="zh-CN" sz="2400" b="1" dirty="0"/>
              <a:t>系统级设计决策</a:t>
            </a:r>
          </a:p>
          <a:p>
            <a:r>
              <a:rPr lang="en-US" altLang="zh-CN" sz="2400" b="1" dirty="0"/>
              <a:t>5.4.2</a:t>
            </a:r>
            <a:r>
              <a:rPr lang="zh-CN" altLang="zh-CN" sz="2400" b="1" dirty="0"/>
              <a:t>系统体系结构设计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2515432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5.4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系统设计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进度表和活动网络图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6" y="513348"/>
            <a:ext cx="10058400" cy="56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进度表和活动网络图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7589" y="347472"/>
            <a:ext cx="9856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 smtClean="0"/>
              <a:t>6.1</a:t>
            </a:r>
            <a:r>
              <a:rPr lang="zh-CN" altLang="en-US" sz="2400" b="1" dirty="0" smtClean="0"/>
              <a:t>项目工作任务分解（</a:t>
            </a:r>
            <a:r>
              <a:rPr lang="en-US" altLang="zh-CN" sz="2400" b="1" dirty="0" smtClean="0"/>
              <a:t>WBS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4126"/>
              </p:ext>
            </p:extLst>
          </p:nvPr>
        </p:nvGraphicFramePr>
        <p:xfrm>
          <a:off x="1851109" y="876301"/>
          <a:ext cx="7806754" cy="555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49">
                  <a:extLst>
                    <a:ext uri="{9D8B030D-6E8A-4147-A177-3AD203B41FA5}">
                      <a16:colId xmlns:a16="http://schemas.microsoft.com/office/drawing/2014/main" xmlns="" val="3967617700"/>
                    </a:ext>
                  </a:extLst>
                </a:gridCol>
                <a:gridCol w="1300549">
                  <a:extLst>
                    <a:ext uri="{9D8B030D-6E8A-4147-A177-3AD203B41FA5}">
                      <a16:colId xmlns:a16="http://schemas.microsoft.com/office/drawing/2014/main" xmlns="" val="2332239294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446739189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4021387506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2330201307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638758341"/>
                    </a:ext>
                  </a:extLst>
                </a:gridCol>
              </a:tblGrid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工作量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前置任务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任务难易度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参与人员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228963376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项目启动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4023430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01126179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项目计划修订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09012959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可行性分析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70619494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需求说明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1487848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9833785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24659284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数据库设计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12427081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界面设计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493092062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注册和登入模块实现及测试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64618694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活动推送模块实现及测试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440663552"/>
                  </a:ext>
                </a:extLst>
              </a:tr>
              <a:tr h="6282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活动详细页模块实现及测试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4663011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报名功能实现及测试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65915109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社交模块实现及测试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403022193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服务器部署及测试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10-14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794511802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35856751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29604160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项目总结报告及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291388225"/>
                  </a:ext>
                </a:extLst>
              </a:tr>
              <a:tr h="180738">
                <a:tc gridSpan="6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合计工作量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:110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65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077075" y="24581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912100" y="349153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7075" y="1079890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938477" y="1196238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7075" y="183664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12100" y="1939983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所需工作概述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94659" y="2595718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58995" y="2713802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实施整个软件开发活动的计划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10331" y="340578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实施详细软件开发活动的计划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330244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2056" y="417365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15176" y="4070316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6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60158" y="4941517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项目组织和资源</a:t>
            </a:r>
            <a:endParaRPr lang="en-US" altLang="zh-CN" dirty="0" smtClean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487400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19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920" y="5735757"/>
            <a:ext cx="4228557" cy="445150"/>
          </a:xfrm>
        </p:spPr>
        <p:txBody>
          <a:bodyPr/>
          <a:lstStyle/>
          <a:p>
            <a:r>
              <a:rPr lang="zh-CN" altLang="en-US" dirty="0" smtClean="0"/>
              <a:t>培训、项目估算、支持条件、注解</a:t>
            </a:r>
            <a:endParaRPr lang="en-US" altLang="zh-CN" dirty="0" smtClean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1213" y="566824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甘特图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77" y="2703594"/>
            <a:ext cx="805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详见</a:t>
            </a:r>
            <a:r>
              <a:rPr lang="en-US" altLang="zh-CN" sz="2400" dirty="0" smtClean="0"/>
              <a:t>Project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9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10083" y="252723"/>
            <a:ext cx="6435012" cy="652366"/>
          </a:xfrm>
        </p:spPr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418" y="1714028"/>
            <a:ext cx="1848584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项目组织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4690" y="1090898"/>
            <a:ext cx="1935145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7.2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项目资源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88294" y="1918397"/>
            <a:ext cx="5513006" cy="113261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、人力资源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zh-CN" sz="2000" dirty="0"/>
              <a:t>投入的人力：三人。总工作量为</a:t>
            </a:r>
            <a:r>
              <a:rPr lang="en-US" altLang="zh-CN" sz="2000" dirty="0"/>
              <a:t>110/</a:t>
            </a:r>
            <a:r>
              <a:rPr lang="zh-CN" altLang="zh-CN" sz="2000" dirty="0"/>
              <a:t>人小时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1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7162"/>
              </p:ext>
            </p:extLst>
          </p:nvPr>
        </p:nvGraphicFramePr>
        <p:xfrm>
          <a:off x="70338" y="2383854"/>
          <a:ext cx="4025265" cy="193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3413"/>
              </p:ext>
            </p:extLst>
          </p:nvPr>
        </p:nvGraphicFramePr>
        <p:xfrm>
          <a:off x="4913943" y="2945554"/>
          <a:ext cx="5733542" cy="152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771">
                  <a:extLst>
                    <a:ext uri="{9D8B030D-6E8A-4147-A177-3AD203B41FA5}">
                      <a16:colId xmlns:a16="http://schemas.microsoft.com/office/drawing/2014/main" xmlns="" val="1202296408"/>
                    </a:ext>
                  </a:extLst>
                </a:gridCol>
                <a:gridCol w="2866771">
                  <a:extLst>
                    <a:ext uri="{9D8B030D-6E8A-4147-A177-3AD203B41FA5}">
                      <a16:colId xmlns:a16="http://schemas.microsoft.com/office/drawing/2014/main" xmlns="" val="282047591"/>
                    </a:ext>
                  </a:extLst>
                </a:gridCol>
              </a:tblGrid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职责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负责人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6144726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管理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787962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软件开发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刘坤，钱金港，盛轶群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7308179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软件文档编制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9575355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6282385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913943" y="4734864"/>
            <a:ext cx="5513006" cy="128650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、其他资源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固定</a:t>
            </a:r>
            <a:r>
              <a:rPr lang="zh-CN" altLang="zh-CN" dirty="0"/>
              <a:t>讨论场地一间</a:t>
            </a: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符合</a:t>
            </a:r>
            <a:r>
              <a:rPr lang="zh-CN" altLang="zh-CN" dirty="0"/>
              <a:t>开发要求电脑三台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培训计划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596" y="894728"/>
            <a:ext cx="9856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8.1 </a:t>
            </a:r>
            <a:r>
              <a:rPr lang="zh-CN" altLang="zh-CN" sz="2000" b="1" dirty="0" smtClean="0"/>
              <a:t>项目</a:t>
            </a:r>
            <a:r>
              <a:rPr lang="zh-CN" altLang="en-US" sz="2000" b="1" dirty="0" smtClean="0"/>
              <a:t>的技术要求</a:t>
            </a:r>
            <a:endParaRPr lang="en-US" altLang="zh-CN" sz="2000" b="1" dirty="0" smtClean="0"/>
          </a:p>
          <a:p>
            <a:pPr lvl="1"/>
            <a:endParaRPr lang="zh-CN" altLang="zh-CN" b="1" dirty="0"/>
          </a:p>
          <a:p>
            <a:r>
              <a:rPr lang="zh-CN" altLang="zh-CN" dirty="0"/>
              <a:t>开发技术：</a:t>
            </a:r>
          </a:p>
          <a:p>
            <a:r>
              <a:rPr lang="en-US" altLang="zh-CN" dirty="0"/>
              <a:t>Android</a:t>
            </a:r>
            <a:r>
              <a:rPr lang="zh-CN" altLang="zh-CN" dirty="0"/>
              <a:t>前端开发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Firebase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</a:t>
            </a:r>
            <a:r>
              <a:rPr lang="en-US" altLang="zh-CN" dirty="0"/>
              <a:t>RP</a:t>
            </a:r>
            <a:r>
              <a:rPr lang="zh-CN" altLang="zh-CN" dirty="0"/>
              <a:t>原型使用</a:t>
            </a:r>
          </a:p>
          <a:p>
            <a:r>
              <a:rPr lang="zh-CN" altLang="zh-CN" dirty="0"/>
              <a:t>管理技术：</a:t>
            </a:r>
          </a:p>
          <a:p>
            <a:r>
              <a:rPr lang="en-US" altLang="zh-CN" dirty="0"/>
              <a:t>Microsoft Project</a:t>
            </a:r>
            <a:r>
              <a:rPr lang="zh-CN" altLang="zh-CN" dirty="0"/>
              <a:t>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zh-CN" dirty="0"/>
              <a:t>的使用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9595" y="2962834"/>
            <a:ext cx="98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 smtClean="0"/>
              <a:t>8.2 </a:t>
            </a:r>
            <a:r>
              <a:rPr lang="zh-CN" altLang="en-US" b="1" dirty="0" smtClean="0"/>
              <a:t>培训计划</a:t>
            </a:r>
            <a:endParaRPr lang="en-US" altLang="zh-CN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8309"/>
              </p:ext>
            </p:extLst>
          </p:nvPr>
        </p:nvGraphicFramePr>
        <p:xfrm>
          <a:off x="2264849" y="3479384"/>
          <a:ext cx="6184558" cy="2461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77">
                  <a:extLst>
                    <a:ext uri="{9D8B030D-6E8A-4147-A177-3AD203B41FA5}">
                      <a16:colId xmlns:a16="http://schemas.microsoft.com/office/drawing/2014/main" xmlns="" val="4150449218"/>
                    </a:ext>
                  </a:extLst>
                </a:gridCol>
                <a:gridCol w="1545777">
                  <a:extLst>
                    <a:ext uri="{9D8B030D-6E8A-4147-A177-3AD203B41FA5}">
                      <a16:colId xmlns:a16="http://schemas.microsoft.com/office/drawing/2014/main" xmlns="" val="552001015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xmlns="" val="423837887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xmlns="" val="1991782144"/>
                    </a:ext>
                  </a:extLst>
                </a:gridCol>
              </a:tblGrid>
              <a:tr h="346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技术名称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是否需要培训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参与培训人员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培训时间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263047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前端开发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99538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Firebase API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302148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Axure RP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491804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Microsoft Project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4676766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的使用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否，自学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2017/10/10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581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项目估算、支持条件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6032" y="228601"/>
            <a:ext cx="960120" cy="795527"/>
          </a:xfrm>
        </p:spPr>
        <p:txBody>
          <a:bodyPr/>
          <a:lstStyle/>
          <a:p>
            <a:r>
              <a:rPr kumimoji="1" lang="en-US" altLang="zh-CN" sz="4800" dirty="0" smtClean="0"/>
              <a:t>09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71064" y="331235"/>
            <a:ext cx="4021556" cy="1735309"/>
          </a:xfrm>
        </p:spPr>
        <p:txBody>
          <a:bodyPr/>
          <a:lstStyle/>
          <a:p>
            <a:r>
              <a:rPr kumimoji="1" lang="zh-CN" altLang="en-US" sz="2800" dirty="0" smtClean="0"/>
              <a:t>项目估算、支持条件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977" y="1336782"/>
            <a:ext cx="837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9.1</a:t>
            </a:r>
            <a:r>
              <a:rPr lang="zh-CN" altLang="zh-CN" b="1" dirty="0"/>
              <a:t>工作量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估算软件规模：我们预计软件规模在</a:t>
            </a:r>
            <a:r>
              <a:rPr lang="en-US" altLang="zh-CN" dirty="0"/>
              <a:t>2000</a:t>
            </a:r>
            <a:r>
              <a:rPr lang="zh-CN" altLang="zh-CN" dirty="0"/>
              <a:t>行左右（</a:t>
            </a:r>
            <a:r>
              <a:rPr lang="en-US" altLang="zh-CN" dirty="0"/>
              <a:t>2000LOC</a:t>
            </a:r>
            <a:r>
              <a:rPr lang="zh-CN" altLang="zh-CN" dirty="0"/>
              <a:t>，</a:t>
            </a:r>
            <a:r>
              <a:rPr lang="en-US" altLang="zh-CN" dirty="0"/>
              <a:t>2KLOC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工作量估算：采用</a:t>
            </a:r>
            <a:r>
              <a:rPr lang="en-US" altLang="zh-CN" dirty="0" err="1"/>
              <a:t>Bailey_Basili</a:t>
            </a:r>
            <a:r>
              <a:rPr lang="zh-CN" altLang="zh-CN" dirty="0"/>
              <a:t>模型，</a:t>
            </a:r>
            <a:r>
              <a:rPr lang="en-US" altLang="zh-CN" dirty="0"/>
              <a:t>E=5.5+0.73*(KLOC)^</a:t>
            </a:r>
            <a:r>
              <a:rPr lang="en-US" altLang="zh-CN" dirty="0" smtClean="0"/>
              <a:t>1.16=7.13pm</a:t>
            </a:r>
          </a:p>
          <a:p>
            <a:endParaRPr lang="en-US" altLang="zh-CN" dirty="0"/>
          </a:p>
          <a:p>
            <a:r>
              <a:rPr lang="en-US" altLang="zh-CN" b="1" dirty="0"/>
              <a:t>9.2</a:t>
            </a:r>
            <a:r>
              <a:rPr lang="zh-CN" altLang="zh-CN" b="1" dirty="0"/>
              <a:t>成本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本项目的成本只由人力成本及构成，由于本次项目的目的为学习实践，所以没有人力成本算入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10.1</a:t>
            </a:r>
            <a:r>
              <a:rPr lang="zh-CN" altLang="zh-CN" b="1" dirty="0"/>
              <a:t>计算机系统支持。</a:t>
            </a:r>
          </a:p>
          <a:p>
            <a:r>
              <a:rPr lang="zh-CN" altLang="zh-CN" dirty="0"/>
              <a:t>本项目的软件开发需要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Mac OS</a:t>
            </a:r>
            <a:r>
              <a:rPr lang="zh-CN" altLang="zh-CN" dirty="0"/>
              <a:t>系统支持。</a:t>
            </a:r>
          </a:p>
          <a:p>
            <a:r>
              <a:rPr lang="en-US" altLang="zh-CN" b="1" dirty="0"/>
              <a:t>10.2</a:t>
            </a:r>
            <a:r>
              <a:rPr lang="zh-CN" altLang="zh-CN" b="1" dirty="0"/>
              <a:t>需要需方承担的工作和提供的条件。</a:t>
            </a:r>
          </a:p>
          <a:p>
            <a:r>
              <a:rPr lang="zh-CN" altLang="zh-CN" dirty="0"/>
              <a:t>需方需承担数据库输入内容的详细资料，包括学生组织和社团的信息。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2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</a:t>
            </a:r>
            <a:r>
              <a:rPr kumimoji="1" lang="zh-CN" altLang="en-US" sz="6600" dirty="0" smtClean="0"/>
              <a:t>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0368" y="3675888"/>
            <a:ext cx="551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坤：项目计划的</a:t>
            </a:r>
            <a:r>
              <a:rPr lang="zh-CN" altLang="en-US" dirty="0" smtClean="0"/>
              <a:t>制定</a:t>
            </a:r>
            <a:r>
              <a:rPr lang="en-US" altLang="zh-CN" dirty="0" smtClean="0"/>
              <a:t>-5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内容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-3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模板</a:t>
            </a:r>
            <a:r>
              <a:rPr lang="zh-CN" altLang="en-US" dirty="0"/>
              <a:t>制作、项目计划的</a:t>
            </a:r>
            <a:r>
              <a:rPr lang="zh-CN" altLang="en-US" dirty="0" smtClean="0"/>
              <a:t>制定</a:t>
            </a:r>
            <a:r>
              <a:rPr lang="en-US" altLang="zh-CN" dirty="0" smtClean="0"/>
              <a:t>-4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的校园社交及活动管理平台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9428" y="3264408"/>
            <a:ext cx="47640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标识</a:t>
            </a:r>
            <a:endParaRPr lang="en-US" altLang="zh-CN" sz="3200" dirty="0" smtClean="0"/>
          </a:p>
          <a:p>
            <a:r>
              <a:rPr lang="en-US" altLang="zh-CN" sz="3200" dirty="0" smtClean="0"/>
              <a:t>1.2</a:t>
            </a:r>
            <a:r>
              <a:rPr lang="zh-CN" altLang="en-US" sz="3200" dirty="0" smtClean="0"/>
              <a:t>系统概述</a:t>
            </a:r>
            <a:endParaRPr lang="en-US" altLang="zh-CN" sz="3200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78339"/>
            <a:ext cx="8868508" cy="6463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城院：指浙江大学城市学院</a:t>
            </a:r>
          </a:p>
          <a:p>
            <a:r>
              <a:rPr lang="zh-CN" altLang="zh-CN" dirty="0"/>
              <a:t>校园学生活动：指由城院学生组织或社团举办的，符合要求的学生活动。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970137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1.1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标识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21780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3999" y="3455661"/>
            <a:ext cx="10196946" cy="321318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1.2.1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项目名称：</a:t>
            </a:r>
            <a:r>
              <a:rPr lang="zh-CN" altLang="zh-CN" dirty="0"/>
              <a:t>基于</a:t>
            </a:r>
            <a:r>
              <a:rPr lang="en-US" altLang="zh-CN" dirty="0"/>
              <a:t>Android</a:t>
            </a:r>
            <a:r>
              <a:rPr lang="zh-CN" altLang="zh-CN" dirty="0"/>
              <a:t>的校园社交及活动管理平台</a:t>
            </a:r>
            <a:r>
              <a:rPr lang="en-US" altLang="zh-CN" dirty="0" smtClean="0"/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产品标识：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Campaigo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校园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项目背景：</a:t>
            </a:r>
            <a:r>
              <a:rPr lang="zh-CN" altLang="zh-CN" dirty="0">
                <a:latin typeface="+mn-ea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dirty="0">
                <a:latin typeface="+mn-ea"/>
              </a:rPr>
              <a:t>G-10</a:t>
            </a:r>
            <a:r>
              <a:rPr lang="zh-CN" altLang="zh-CN" dirty="0">
                <a:latin typeface="+mn-ea"/>
              </a:rPr>
              <a:t>为了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帮助规范学校的学生活动秩序以及活动流程</a:t>
            </a:r>
            <a:r>
              <a:rPr lang="zh-CN" altLang="zh-CN" dirty="0">
                <a:latin typeface="+mn-ea"/>
              </a:rPr>
              <a:t>，营造更好的学生活动氛围，帮助同学更好地服务学生校园生活，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更高效获得校园信息</a:t>
            </a:r>
            <a:r>
              <a:rPr lang="zh-CN" altLang="zh-CN" dirty="0">
                <a:latin typeface="+mn-ea"/>
              </a:rPr>
              <a:t>，应市场以及客户需求，开发本项目。</a:t>
            </a:r>
          </a:p>
          <a:p>
            <a:pPr defTabSz="609585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7256" y="3447288"/>
            <a:ext cx="482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非移交产品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验收标准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4693" y="1758461"/>
            <a:ext cx="8932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2.1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en-US" altLang="zh-CN" dirty="0"/>
              <a:t>1: android</a:t>
            </a:r>
            <a:r>
              <a:rPr lang="zh-CN" altLang="zh-CN" dirty="0"/>
              <a:t>完整的应用程序</a:t>
            </a:r>
            <a:r>
              <a:rPr lang="en-US" altLang="zh-CN" dirty="0" err="1"/>
              <a:t>apk</a:t>
            </a:r>
            <a:r>
              <a:rPr lang="zh-CN" altLang="zh-CN" dirty="0"/>
              <a:t>及详细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: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zh-CN" dirty="0"/>
              <a:t>下可运行部署的</a:t>
            </a:r>
            <a:r>
              <a:rPr lang="en-US" altLang="zh-CN" dirty="0"/>
              <a:t>java web</a:t>
            </a:r>
            <a:r>
              <a:rPr lang="zh-CN" altLang="zh-CN" dirty="0"/>
              <a:t>项目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: </a:t>
            </a:r>
            <a:r>
              <a:rPr lang="zh-CN" altLang="zh-CN" dirty="0"/>
              <a:t>数据库建表语言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 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0737"/>
              </p:ext>
            </p:extLst>
          </p:nvPr>
        </p:nvGraphicFramePr>
        <p:xfrm>
          <a:off x="1684556" y="2268413"/>
          <a:ext cx="8215581" cy="3297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925">
                  <a:extLst>
                    <a:ext uri="{9D8B030D-6E8A-4147-A177-3AD203B41FA5}">
                      <a16:colId xmlns:a16="http://schemas.microsoft.com/office/drawing/2014/main" xmlns="" val="419074878"/>
                    </a:ext>
                  </a:extLst>
                </a:gridCol>
                <a:gridCol w="3576602">
                  <a:extLst>
                    <a:ext uri="{9D8B030D-6E8A-4147-A177-3AD203B41FA5}">
                      <a16:colId xmlns:a16="http://schemas.microsoft.com/office/drawing/2014/main" xmlns="" val="721394238"/>
                    </a:ext>
                  </a:extLst>
                </a:gridCol>
                <a:gridCol w="3484054">
                  <a:extLst>
                    <a:ext uri="{9D8B030D-6E8A-4147-A177-3AD203B41FA5}">
                      <a16:colId xmlns:a16="http://schemas.microsoft.com/office/drawing/2014/main" xmlns="" val="4088924978"/>
                    </a:ext>
                  </a:extLst>
                </a:gridCol>
              </a:tblGrid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最后期限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4070103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2017.10.25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172895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2017.11.1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84615317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1733910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4301384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8796799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244052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2017.12.20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24238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2018.1.10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743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非移交产品</a:t>
            </a:r>
            <a:endParaRPr lang="en-US" altLang="zh-CN" sz="28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4544"/>
              </p:ext>
            </p:extLst>
          </p:nvPr>
        </p:nvGraphicFramePr>
        <p:xfrm>
          <a:off x="1821767" y="2461451"/>
          <a:ext cx="7704212" cy="2160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106">
                  <a:extLst>
                    <a:ext uri="{9D8B030D-6E8A-4147-A177-3AD203B41FA5}">
                      <a16:colId xmlns:a16="http://schemas.microsoft.com/office/drawing/2014/main" xmlns="" val="842905482"/>
                    </a:ext>
                  </a:extLst>
                </a:gridCol>
                <a:gridCol w="3852106">
                  <a:extLst>
                    <a:ext uri="{9D8B030D-6E8A-4147-A177-3AD203B41FA5}">
                      <a16:colId xmlns:a16="http://schemas.microsoft.com/office/drawing/2014/main" xmlns="" val="3133004606"/>
                    </a:ext>
                  </a:extLst>
                </a:gridCol>
              </a:tblGrid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非交付件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22255073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9038772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需求评审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2518354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总体设计评审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8666150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反转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0705887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总评审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3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0383" y="1137424"/>
            <a:ext cx="893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2.4</a:t>
            </a:r>
            <a:r>
              <a:rPr lang="zh-CN" altLang="en-US" sz="2800" dirty="0" smtClean="0"/>
              <a:t>验收标准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5589"/>
              </p:ext>
            </p:extLst>
          </p:nvPr>
        </p:nvGraphicFramePr>
        <p:xfrm>
          <a:off x="1361505" y="1651851"/>
          <a:ext cx="9653954" cy="468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27">
                  <a:extLst>
                    <a:ext uri="{9D8B030D-6E8A-4147-A177-3AD203B41FA5}">
                      <a16:colId xmlns:a16="http://schemas.microsoft.com/office/drawing/2014/main" xmlns="" val="1601494629"/>
                    </a:ext>
                  </a:extLst>
                </a:gridCol>
                <a:gridCol w="4202790">
                  <a:extLst>
                    <a:ext uri="{9D8B030D-6E8A-4147-A177-3AD203B41FA5}">
                      <a16:colId xmlns:a16="http://schemas.microsoft.com/office/drawing/2014/main" xmlns="" val="1609913802"/>
                    </a:ext>
                  </a:extLst>
                </a:gridCol>
                <a:gridCol w="4094037">
                  <a:extLst>
                    <a:ext uri="{9D8B030D-6E8A-4147-A177-3AD203B41FA5}">
                      <a16:colId xmlns:a16="http://schemas.microsoft.com/office/drawing/2014/main" xmlns="" val="907974138"/>
                    </a:ext>
                  </a:extLst>
                </a:gridCol>
              </a:tblGrid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验收标准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011311202"/>
                  </a:ext>
                </a:extLst>
              </a:tr>
              <a:tr h="9697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项目计划符合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SDP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框架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提交标准的甘特图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的内容能将计划解释清楚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输出项目计划、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msproject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文档和会议记录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95626558"/>
                  </a:ext>
                </a:extLst>
              </a:tr>
              <a:tr h="75301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能从技术、经济方面对项目可行性分析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输出的报告需要有对现有系统和替换系统的分析，分析要给出软件过程图和数据流图。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结论要指出可行或不可行，并且与过程相符。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289658045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、有客户访谈和需求规格说明，且两者不能相悖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31940508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符合国家标准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3549935237"/>
                  </a:ext>
                </a:extLst>
              </a:tr>
              <a:tr h="59328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设计要有具体的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服务器接口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用到的数据库模型及操作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359536826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786863756"/>
                  </a:ext>
                </a:extLst>
              </a:tr>
              <a:tr h="118656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数据库表单符合符合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范式，能和服务器交换数据。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能正确显示用户信息、活动信息。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能添加活动信息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通过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hp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测试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2244806116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5897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1592</Words>
  <Application>Microsoft Macintosh PowerPoint</Application>
  <PresentationFormat>宽屏</PresentationFormat>
  <Paragraphs>401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Calibri</vt:lpstr>
      <vt:lpstr>Century Gothic</vt:lpstr>
      <vt:lpstr>DengXian</vt:lpstr>
      <vt:lpstr>Microsoft YaHei</vt:lpstr>
      <vt:lpstr>Segoe UI Light</vt:lpstr>
      <vt:lpstr>Times New Roman</vt:lpstr>
      <vt:lpstr>宋体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盛轶群</cp:lastModifiedBy>
  <cp:revision>129</cp:revision>
  <dcterms:created xsi:type="dcterms:W3CDTF">2015-08-18T02:51:41Z</dcterms:created>
  <dcterms:modified xsi:type="dcterms:W3CDTF">2017-10-29T12:39:05Z</dcterms:modified>
  <cp:category/>
</cp:coreProperties>
</file>