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8"/>
  </p:notesMasterIdLst>
  <p:sldIdLst>
    <p:sldId id="256" r:id="rId3"/>
    <p:sldId id="257" r:id="rId4"/>
    <p:sldId id="258" r:id="rId5"/>
    <p:sldId id="298" r:id="rId6"/>
    <p:sldId id="297" r:id="rId7"/>
    <p:sldId id="299" r:id="rId8"/>
    <p:sldId id="300" r:id="rId9"/>
    <p:sldId id="301" r:id="rId10"/>
    <p:sldId id="302" r:id="rId11"/>
    <p:sldId id="262" r:id="rId12"/>
    <p:sldId id="303" r:id="rId13"/>
    <p:sldId id="304" r:id="rId14"/>
    <p:sldId id="305" r:id="rId15"/>
    <p:sldId id="309" r:id="rId16"/>
    <p:sldId id="314" r:id="rId17"/>
    <p:sldId id="310" r:id="rId18"/>
    <p:sldId id="311" r:id="rId19"/>
    <p:sldId id="289" r:id="rId20"/>
    <p:sldId id="290" r:id="rId21"/>
    <p:sldId id="293" r:id="rId22"/>
    <p:sldId id="294" r:id="rId23"/>
    <p:sldId id="274" r:id="rId24"/>
    <p:sldId id="313" r:id="rId25"/>
    <p:sldId id="312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3631"/>
  </p:normalViewPr>
  <p:slideViewPr>
    <p:cSldViewPr snapToGrid="0" snapToObjects="1">
      <p:cViewPr varScale="1">
        <p:scale>
          <a:sx n="93" d="100"/>
          <a:sy n="93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A84E38-0528-B341-95D3-5E888704490A}" type="doc">
      <dgm:prSet loTypeId="urn:microsoft.com/office/officeart/2008/layout/NameandTitleOrganizational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5ED70A6-8384-A443-BCED-F8901208FE48}">
      <dgm:prSet phldrT="[文本]"/>
      <dgm:spPr>
        <a:xfrm>
          <a:off x="1246901" y="387"/>
          <a:ext cx="1388775" cy="719046"/>
        </a:xfr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r>
            <a:rPr lang="zh-CN" altLang="en-US">
              <a:solidFill>
                <a:sysClr val="window" lastClr="FFFFFF"/>
              </a:solidFill>
              <a:latin typeface="DengXian" panose="020F0502020204030204"/>
              <a:ea typeface="DengXian" charset="-122"/>
              <a:cs typeface=""/>
            </a:rPr>
            <a:t>钱金港</a:t>
          </a:r>
        </a:p>
      </dgm:t>
    </dgm:pt>
    <dgm:pt modelId="{712EE893-E308-574C-AE46-BE8B07E0E742}" type="parTrans" cxnId="{2E73BAD0-19C3-CE40-8E79-3A3BE77CBB48}">
      <dgm:prSet/>
      <dgm:spPr/>
      <dgm:t>
        <a:bodyPr/>
        <a:lstStyle/>
        <a:p>
          <a:endParaRPr lang="zh-CN" altLang="en-US"/>
        </a:p>
      </dgm:t>
    </dgm:pt>
    <dgm:pt modelId="{B859E17A-20CD-FD44-BF25-8FB2D4A272FB}" type="sibTrans" cxnId="{2E73BAD0-19C3-CE40-8E79-3A3BE77CBB48}">
      <dgm:prSet/>
      <dgm:spPr>
        <a:xfrm>
          <a:off x="1524656" y="559645"/>
          <a:ext cx="1249897" cy="239682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DengXian" panose="020F0502020204030204"/>
              <a:ea typeface="DengXian" charset="-122"/>
              <a:cs typeface=""/>
            </a:rPr>
            <a:t>项目经理</a:t>
          </a:r>
        </a:p>
      </dgm:t>
    </dgm:pt>
    <dgm:pt modelId="{F339B62B-A4B9-F34A-BCC6-46802B8FAB68}">
      <dgm:prSet phldrT="[文本]"/>
      <dgm:spPr>
        <a:xfrm>
          <a:off x="315297" y="1134882"/>
          <a:ext cx="1388775" cy="719046"/>
        </a:xfr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r>
            <a:rPr lang="zh-CN" altLang="en-US">
              <a:solidFill>
                <a:sysClr val="window" lastClr="FFFFFF"/>
              </a:solidFill>
              <a:latin typeface="DengXian" panose="020F0502020204030204"/>
              <a:ea typeface="DengXian" charset="-122"/>
              <a:cs typeface=""/>
            </a:rPr>
            <a:t>盛轶群</a:t>
          </a:r>
        </a:p>
      </dgm:t>
    </dgm:pt>
    <dgm:pt modelId="{26DC71DA-D613-9E4B-B729-44AC0D785E5F}" type="parTrans" cxnId="{E5D7A0FA-47C5-6141-A482-05518DADD0B2}">
      <dgm:prSet/>
      <dgm:spPr>
        <a:xfrm>
          <a:off x="1009685" y="719433"/>
          <a:ext cx="931603" cy="415448"/>
        </a:xfrm>
        <a:noFill/>
        <a:ln w="635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zh-CN" altLang="en-US"/>
        </a:p>
      </dgm:t>
    </dgm:pt>
    <dgm:pt modelId="{5794C94E-56D4-A943-B6A4-29138B952B5F}" type="sibTrans" cxnId="{E5D7A0FA-47C5-6141-A482-05518DADD0B2}">
      <dgm:prSet/>
      <dgm:spPr>
        <a:xfrm>
          <a:off x="593052" y="1694140"/>
          <a:ext cx="1249897" cy="239682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DengXian" panose="020F0502020204030204"/>
              <a:ea typeface="DengXian" charset="-122"/>
              <a:cs typeface=""/>
            </a:rPr>
            <a:t>文档总负责</a:t>
          </a:r>
        </a:p>
      </dgm:t>
    </dgm:pt>
    <dgm:pt modelId="{A5FEF34A-B645-8A4E-BCFD-92A0DB907AE7}">
      <dgm:prSet phldrT="[文本]"/>
      <dgm:spPr>
        <a:xfrm>
          <a:off x="2178504" y="1134882"/>
          <a:ext cx="1388775" cy="719046"/>
        </a:xfr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r>
            <a:rPr lang="zh-CN" altLang="en-US">
              <a:solidFill>
                <a:sysClr val="window" lastClr="FFFFFF"/>
              </a:solidFill>
              <a:latin typeface="DengXian" panose="020F0502020204030204"/>
              <a:ea typeface="DengXian" charset="-122"/>
              <a:cs typeface=""/>
            </a:rPr>
            <a:t>刘坤</a:t>
          </a:r>
        </a:p>
      </dgm:t>
    </dgm:pt>
    <dgm:pt modelId="{11433B89-33F1-5745-9E64-34C0D591CD95}" type="parTrans" cxnId="{EBF635A3-BD95-474A-8A90-E62B3E15DFEA}">
      <dgm:prSet/>
      <dgm:spPr>
        <a:xfrm>
          <a:off x="1941288" y="719433"/>
          <a:ext cx="931603" cy="415448"/>
        </a:xfrm>
        <a:noFill/>
        <a:ln w="635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zh-CN" altLang="en-US"/>
        </a:p>
      </dgm:t>
    </dgm:pt>
    <dgm:pt modelId="{B0647F12-B607-D24F-A0AA-87AB234B5F27}" type="sibTrans" cxnId="{EBF635A3-BD95-474A-8A90-E62B3E15DFEA}">
      <dgm:prSet/>
      <dgm:spPr>
        <a:xfrm>
          <a:off x="2456259" y="1694140"/>
          <a:ext cx="1249897" cy="239682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DengXian" panose="020F0502020204030204"/>
              <a:ea typeface="DengXian" charset="-122"/>
              <a:cs typeface=""/>
            </a:rPr>
            <a:t>技术总负责</a:t>
          </a:r>
        </a:p>
      </dgm:t>
    </dgm:pt>
    <dgm:pt modelId="{F2B858D9-B1B4-884A-9CDD-9BF84DBE21F3}" type="pres">
      <dgm:prSet presAssocID="{6BA84E38-0528-B341-95D3-5E88870449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C2AB17E-C2E8-CC40-8F8C-73E8A75A0F97}" type="pres">
      <dgm:prSet presAssocID="{75ED70A6-8384-A443-BCED-F8901208FE48}" presName="hierRoot1" presStyleCnt="0">
        <dgm:presLayoutVars>
          <dgm:hierBranch val="init"/>
        </dgm:presLayoutVars>
      </dgm:prSet>
      <dgm:spPr/>
    </dgm:pt>
    <dgm:pt modelId="{D15FB911-B608-E74A-99DD-238D232D0074}" type="pres">
      <dgm:prSet presAssocID="{75ED70A6-8384-A443-BCED-F8901208FE48}" presName="rootComposite1" presStyleCnt="0"/>
      <dgm:spPr/>
    </dgm:pt>
    <dgm:pt modelId="{47A8C50C-AB8A-E049-86D6-1D7E7414826B}" type="pres">
      <dgm:prSet presAssocID="{75ED70A6-8384-A443-BCED-F8901208FE48}" presName="rootText1" presStyleLbl="node0" presStyleIdx="0" presStyleCnt="1">
        <dgm:presLayoutVars>
          <dgm:chMax/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34BFD85D-9A8B-1844-8353-B767A9D54AD0}" type="pres">
      <dgm:prSet presAssocID="{75ED70A6-8384-A443-BCED-F8901208FE48}" presName="titleText1" presStyleLbl="fgAcc0" presStyleIdx="0" presStyleCnt="1">
        <dgm:presLayoutVars>
          <dgm:chMax val="0"/>
          <dgm:chPref val="0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57509153-3019-1344-9371-9581FC45F807}" type="pres">
      <dgm:prSet presAssocID="{75ED70A6-8384-A443-BCED-F8901208FE48}" presName="rootConnector1" presStyleLbl="node1" presStyleIdx="0" presStyleCnt="2"/>
      <dgm:spPr/>
      <dgm:t>
        <a:bodyPr/>
        <a:lstStyle/>
        <a:p>
          <a:endParaRPr lang="zh-CN" altLang="en-US"/>
        </a:p>
      </dgm:t>
    </dgm:pt>
    <dgm:pt modelId="{59E9EB41-AB2F-CE41-A79C-69896464FF17}" type="pres">
      <dgm:prSet presAssocID="{75ED70A6-8384-A443-BCED-F8901208FE48}" presName="hierChild2" presStyleCnt="0"/>
      <dgm:spPr/>
    </dgm:pt>
    <dgm:pt modelId="{7CE8C64F-DB08-504E-A060-4655F71F9ABD}" type="pres">
      <dgm:prSet presAssocID="{26DC71DA-D613-9E4B-B729-44AC0D785E5F}" presName="Name37" presStyleLbl="parChTrans1D2" presStyleIdx="0" presStyleCnt="2"/>
      <dgm:spPr>
        <a:custGeom>
          <a:avLst/>
          <a:gdLst/>
          <a:ahLst/>
          <a:cxnLst/>
          <a:rect l="0" t="0" r="0" b="0"/>
          <a:pathLst>
            <a:path>
              <a:moveTo>
                <a:pt x="931603" y="0"/>
              </a:moveTo>
              <a:lnTo>
                <a:pt x="931603" y="247671"/>
              </a:lnTo>
              <a:lnTo>
                <a:pt x="0" y="247671"/>
              </a:lnTo>
              <a:lnTo>
                <a:pt x="0" y="415448"/>
              </a:lnTo>
            </a:path>
          </a:pathLst>
        </a:custGeom>
      </dgm:spPr>
      <dgm:t>
        <a:bodyPr/>
        <a:lstStyle/>
        <a:p>
          <a:endParaRPr lang="zh-CN" altLang="en-US"/>
        </a:p>
      </dgm:t>
    </dgm:pt>
    <dgm:pt modelId="{EBB5A742-361C-5F4F-A752-24420B74041D}" type="pres">
      <dgm:prSet presAssocID="{F339B62B-A4B9-F34A-BCC6-46802B8FAB68}" presName="hierRoot2" presStyleCnt="0">
        <dgm:presLayoutVars>
          <dgm:hierBranch val="init"/>
        </dgm:presLayoutVars>
      </dgm:prSet>
      <dgm:spPr/>
    </dgm:pt>
    <dgm:pt modelId="{2B412869-339F-F54A-968B-66C7FEBF7B50}" type="pres">
      <dgm:prSet presAssocID="{F339B62B-A4B9-F34A-BCC6-46802B8FAB68}" presName="rootComposite" presStyleCnt="0"/>
      <dgm:spPr/>
    </dgm:pt>
    <dgm:pt modelId="{C9F941F7-ED88-E44C-89B9-00ECFCB474FF}" type="pres">
      <dgm:prSet presAssocID="{F339B62B-A4B9-F34A-BCC6-46802B8FAB68}" presName="rootText" presStyleLbl="node1" presStyleIdx="0" presStyleCnt="2">
        <dgm:presLayoutVars>
          <dgm:chMax/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A357E622-3442-BB4D-A1CA-E465FFA2844F}" type="pres">
      <dgm:prSet presAssocID="{F339B62B-A4B9-F34A-BCC6-46802B8FAB68}" presName="titleText2" presStyleLbl="fgAcc1" presStyleIdx="0" presStyleCnt="2">
        <dgm:presLayoutVars>
          <dgm:chMax val="0"/>
          <dgm:chPref val="0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715524FD-69BB-674A-A1AA-F197DB1552DE}" type="pres">
      <dgm:prSet presAssocID="{F339B62B-A4B9-F34A-BCC6-46802B8FAB68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9F012740-C459-4049-AA1C-CC3A0C74EFF2}" type="pres">
      <dgm:prSet presAssocID="{F339B62B-A4B9-F34A-BCC6-46802B8FAB68}" presName="hierChild4" presStyleCnt="0"/>
      <dgm:spPr/>
    </dgm:pt>
    <dgm:pt modelId="{21A7658F-25F5-1044-8454-98D64C716A82}" type="pres">
      <dgm:prSet presAssocID="{F339B62B-A4B9-F34A-BCC6-46802B8FAB68}" presName="hierChild5" presStyleCnt="0"/>
      <dgm:spPr/>
    </dgm:pt>
    <dgm:pt modelId="{CD7092C5-6169-904A-B2FF-D19CA34A14B0}" type="pres">
      <dgm:prSet presAssocID="{11433B89-33F1-5745-9E64-34C0D591CD95}" presName="Name37" presStyleLbl="parChTrans1D2" presStyleIdx="1" presStyleCnt="2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671"/>
              </a:lnTo>
              <a:lnTo>
                <a:pt x="931603" y="247671"/>
              </a:lnTo>
              <a:lnTo>
                <a:pt x="931603" y="415448"/>
              </a:lnTo>
            </a:path>
          </a:pathLst>
        </a:custGeom>
      </dgm:spPr>
      <dgm:t>
        <a:bodyPr/>
        <a:lstStyle/>
        <a:p>
          <a:endParaRPr lang="zh-CN" altLang="en-US"/>
        </a:p>
      </dgm:t>
    </dgm:pt>
    <dgm:pt modelId="{B00A91F8-468D-0747-92F3-8CBBFCFEE094}" type="pres">
      <dgm:prSet presAssocID="{A5FEF34A-B645-8A4E-BCFD-92A0DB907AE7}" presName="hierRoot2" presStyleCnt="0">
        <dgm:presLayoutVars>
          <dgm:hierBranch val="init"/>
        </dgm:presLayoutVars>
      </dgm:prSet>
      <dgm:spPr/>
    </dgm:pt>
    <dgm:pt modelId="{AA5664B4-DACD-5546-B978-520E1E429F6B}" type="pres">
      <dgm:prSet presAssocID="{A5FEF34A-B645-8A4E-BCFD-92A0DB907AE7}" presName="rootComposite" presStyleCnt="0"/>
      <dgm:spPr/>
    </dgm:pt>
    <dgm:pt modelId="{134BA11F-A839-7544-92B8-82A9D008DB94}" type="pres">
      <dgm:prSet presAssocID="{A5FEF34A-B645-8A4E-BCFD-92A0DB907AE7}" presName="rootText" presStyleLbl="node1" presStyleIdx="1" presStyleCnt="2">
        <dgm:presLayoutVars>
          <dgm:chMax/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10E0AE86-09AD-1C40-BC06-4CDFB023D45A}" type="pres">
      <dgm:prSet presAssocID="{A5FEF34A-B645-8A4E-BCFD-92A0DB907AE7}" presName="titleText2" presStyleLbl="fgAcc1" presStyleIdx="1" presStyleCnt="2">
        <dgm:presLayoutVars>
          <dgm:chMax val="0"/>
          <dgm:chPref val="0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E1AC3866-C642-564C-BBCC-A6E486AD8AF0}" type="pres">
      <dgm:prSet presAssocID="{A5FEF34A-B645-8A4E-BCFD-92A0DB907AE7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25AE4959-FFAC-014C-A760-D85A3872353F}" type="pres">
      <dgm:prSet presAssocID="{A5FEF34A-B645-8A4E-BCFD-92A0DB907AE7}" presName="hierChild4" presStyleCnt="0"/>
      <dgm:spPr/>
    </dgm:pt>
    <dgm:pt modelId="{1DCC2BA2-69FD-9440-B71A-1CD300970CBA}" type="pres">
      <dgm:prSet presAssocID="{A5FEF34A-B645-8A4E-BCFD-92A0DB907AE7}" presName="hierChild5" presStyleCnt="0"/>
      <dgm:spPr/>
    </dgm:pt>
    <dgm:pt modelId="{8085E4EF-0F4D-424A-BF4D-5BD046E847C0}" type="pres">
      <dgm:prSet presAssocID="{75ED70A6-8384-A443-BCED-F8901208FE48}" presName="hierChild3" presStyleCnt="0"/>
      <dgm:spPr/>
    </dgm:pt>
  </dgm:ptLst>
  <dgm:cxnLst>
    <dgm:cxn modelId="{C1199266-03A2-D645-9ED8-A8D9C9148954}" type="presOf" srcId="{6BA84E38-0528-B341-95D3-5E888704490A}" destId="{F2B858D9-B1B4-884A-9CDD-9BF84DBE21F3}" srcOrd="0" destOrd="0" presId="urn:microsoft.com/office/officeart/2008/layout/NameandTitleOrganizationalChart"/>
    <dgm:cxn modelId="{CE2E1764-E8B9-E549-BD90-DADDA3B158A2}" type="presOf" srcId="{A5FEF34A-B645-8A4E-BCFD-92A0DB907AE7}" destId="{134BA11F-A839-7544-92B8-82A9D008DB94}" srcOrd="0" destOrd="0" presId="urn:microsoft.com/office/officeart/2008/layout/NameandTitleOrganizationalChart"/>
    <dgm:cxn modelId="{320F2DE1-A181-FC44-B564-B3DFEB0CCC3E}" type="presOf" srcId="{F339B62B-A4B9-F34A-BCC6-46802B8FAB68}" destId="{C9F941F7-ED88-E44C-89B9-00ECFCB474FF}" srcOrd="0" destOrd="0" presId="urn:microsoft.com/office/officeart/2008/layout/NameandTitleOrganizationalChart"/>
    <dgm:cxn modelId="{63C2B559-9A50-874C-A664-4758FF5D0A93}" type="presOf" srcId="{75ED70A6-8384-A443-BCED-F8901208FE48}" destId="{57509153-3019-1344-9371-9581FC45F807}" srcOrd="1" destOrd="0" presId="urn:microsoft.com/office/officeart/2008/layout/NameandTitleOrganizationalChart"/>
    <dgm:cxn modelId="{2E73BAD0-19C3-CE40-8E79-3A3BE77CBB48}" srcId="{6BA84E38-0528-B341-95D3-5E888704490A}" destId="{75ED70A6-8384-A443-BCED-F8901208FE48}" srcOrd="0" destOrd="0" parTransId="{712EE893-E308-574C-AE46-BE8B07E0E742}" sibTransId="{B859E17A-20CD-FD44-BF25-8FB2D4A272FB}"/>
    <dgm:cxn modelId="{E45310F9-FEDA-FC4E-9D67-2484FFCC0A3C}" type="presOf" srcId="{F339B62B-A4B9-F34A-BCC6-46802B8FAB68}" destId="{715524FD-69BB-674A-A1AA-F197DB1552DE}" srcOrd="1" destOrd="0" presId="urn:microsoft.com/office/officeart/2008/layout/NameandTitleOrganizationalChart"/>
    <dgm:cxn modelId="{7842DACD-DB08-634B-9B30-CA12FB1BBF27}" type="presOf" srcId="{75ED70A6-8384-A443-BCED-F8901208FE48}" destId="{47A8C50C-AB8A-E049-86D6-1D7E7414826B}" srcOrd="0" destOrd="0" presId="urn:microsoft.com/office/officeart/2008/layout/NameandTitleOrganizationalChart"/>
    <dgm:cxn modelId="{EBF635A3-BD95-474A-8A90-E62B3E15DFEA}" srcId="{75ED70A6-8384-A443-BCED-F8901208FE48}" destId="{A5FEF34A-B645-8A4E-BCFD-92A0DB907AE7}" srcOrd="1" destOrd="0" parTransId="{11433B89-33F1-5745-9E64-34C0D591CD95}" sibTransId="{B0647F12-B607-D24F-A0AA-87AB234B5F27}"/>
    <dgm:cxn modelId="{F7FFB50A-3877-AC47-AF36-87C6FFF7100D}" type="presOf" srcId="{5794C94E-56D4-A943-B6A4-29138B952B5F}" destId="{A357E622-3442-BB4D-A1CA-E465FFA2844F}" srcOrd="0" destOrd="0" presId="urn:microsoft.com/office/officeart/2008/layout/NameandTitleOrganizationalChart"/>
    <dgm:cxn modelId="{A4E28B1B-DD90-7C4B-9F16-D8EE750A914A}" type="presOf" srcId="{26DC71DA-D613-9E4B-B729-44AC0D785E5F}" destId="{7CE8C64F-DB08-504E-A060-4655F71F9ABD}" srcOrd="0" destOrd="0" presId="urn:microsoft.com/office/officeart/2008/layout/NameandTitleOrganizationalChart"/>
    <dgm:cxn modelId="{E5D7A0FA-47C5-6141-A482-05518DADD0B2}" srcId="{75ED70A6-8384-A443-BCED-F8901208FE48}" destId="{F339B62B-A4B9-F34A-BCC6-46802B8FAB68}" srcOrd="0" destOrd="0" parTransId="{26DC71DA-D613-9E4B-B729-44AC0D785E5F}" sibTransId="{5794C94E-56D4-A943-B6A4-29138B952B5F}"/>
    <dgm:cxn modelId="{64CA9C7B-B829-D949-B95C-9A33604786A9}" type="presOf" srcId="{B0647F12-B607-D24F-A0AA-87AB234B5F27}" destId="{10E0AE86-09AD-1C40-BC06-4CDFB023D45A}" srcOrd="0" destOrd="0" presId="urn:microsoft.com/office/officeart/2008/layout/NameandTitleOrganizationalChart"/>
    <dgm:cxn modelId="{EF0E7FD4-7071-2344-9B38-56D6AF1D64CA}" type="presOf" srcId="{11433B89-33F1-5745-9E64-34C0D591CD95}" destId="{CD7092C5-6169-904A-B2FF-D19CA34A14B0}" srcOrd="0" destOrd="0" presId="urn:microsoft.com/office/officeart/2008/layout/NameandTitleOrganizationalChart"/>
    <dgm:cxn modelId="{DAA31E1D-D47C-BB4F-ABB1-FEE012BFDEB4}" type="presOf" srcId="{A5FEF34A-B645-8A4E-BCFD-92A0DB907AE7}" destId="{E1AC3866-C642-564C-BBCC-A6E486AD8AF0}" srcOrd="1" destOrd="0" presId="urn:microsoft.com/office/officeart/2008/layout/NameandTitleOrganizationalChart"/>
    <dgm:cxn modelId="{EF4A01F0-47C0-0B46-895B-CDDF38716763}" type="presOf" srcId="{B859E17A-20CD-FD44-BF25-8FB2D4A272FB}" destId="{34BFD85D-9A8B-1844-8353-B767A9D54AD0}" srcOrd="0" destOrd="0" presId="urn:microsoft.com/office/officeart/2008/layout/NameandTitleOrganizationalChart"/>
    <dgm:cxn modelId="{5AECACA5-5033-6548-8806-8F7F22C55A57}" type="presParOf" srcId="{F2B858D9-B1B4-884A-9CDD-9BF84DBE21F3}" destId="{FC2AB17E-C2E8-CC40-8F8C-73E8A75A0F97}" srcOrd="0" destOrd="0" presId="urn:microsoft.com/office/officeart/2008/layout/NameandTitleOrganizationalChart"/>
    <dgm:cxn modelId="{82F0C6C0-D8D5-6841-8E8E-FDFB7DC581AC}" type="presParOf" srcId="{FC2AB17E-C2E8-CC40-8F8C-73E8A75A0F97}" destId="{D15FB911-B608-E74A-99DD-238D232D0074}" srcOrd="0" destOrd="0" presId="urn:microsoft.com/office/officeart/2008/layout/NameandTitleOrganizationalChart"/>
    <dgm:cxn modelId="{E24A35ED-120F-924E-9F31-083681318FF3}" type="presParOf" srcId="{D15FB911-B608-E74A-99DD-238D232D0074}" destId="{47A8C50C-AB8A-E049-86D6-1D7E7414826B}" srcOrd="0" destOrd="0" presId="urn:microsoft.com/office/officeart/2008/layout/NameandTitleOrganizationalChart"/>
    <dgm:cxn modelId="{CA348903-27D7-2045-AC41-E44A6F403DF9}" type="presParOf" srcId="{D15FB911-B608-E74A-99DD-238D232D0074}" destId="{34BFD85D-9A8B-1844-8353-B767A9D54AD0}" srcOrd="1" destOrd="0" presId="urn:microsoft.com/office/officeart/2008/layout/NameandTitleOrganizationalChart"/>
    <dgm:cxn modelId="{8A2C3DC5-5077-1740-9759-3D1DDB844B95}" type="presParOf" srcId="{D15FB911-B608-E74A-99DD-238D232D0074}" destId="{57509153-3019-1344-9371-9581FC45F807}" srcOrd="2" destOrd="0" presId="urn:microsoft.com/office/officeart/2008/layout/NameandTitleOrganizationalChart"/>
    <dgm:cxn modelId="{FD180155-9C75-7D45-9859-36D3A5C62DE9}" type="presParOf" srcId="{FC2AB17E-C2E8-CC40-8F8C-73E8A75A0F97}" destId="{59E9EB41-AB2F-CE41-A79C-69896464FF17}" srcOrd="1" destOrd="0" presId="urn:microsoft.com/office/officeart/2008/layout/NameandTitleOrganizationalChart"/>
    <dgm:cxn modelId="{020885F4-6BC5-0444-8499-97C8B70E9842}" type="presParOf" srcId="{59E9EB41-AB2F-CE41-A79C-69896464FF17}" destId="{7CE8C64F-DB08-504E-A060-4655F71F9ABD}" srcOrd="0" destOrd="0" presId="urn:microsoft.com/office/officeart/2008/layout/NameandTitleOrganizationalChart"/>
    <dgm:cxn modelId="{9B36F1A6-6E8A-354E-B7B7-444F6EBA1B87}" type="presParOf" srcId="{59E9EB41-AB2F-CE41-A79C-69896464FF17}" destId="{EBB5A742-361C-5F4F-A752-24420B74041D}" srcOrd="1" destOrd="0" presId="urn:microsoft.com/office/officeart/2008/layout/NameandTitleOrganizationalChart"/>
    <dgm:cxn modelId="{D93C64EB-00D8-6642-BC89-076C6DC3DA02}" type="presParOf" srcId="{EBB5A742-361C-5F4F-A752-24420B74041D}" destId="{2B412869-339F-F54A-968B-66C7FEBF7B50}" srcOrd="0" destOrd="0" presId="urn:microsoft.com/office/officeart/2008/layout/NameandTitleOrganizationalChart"/>
    <dgm:cxn modelId="{4B1B9226-4F33-0540-A147-8236BF7D420A}" type="presParOf" srcId="{2B412869-339F-F54A-968B-66C7FEBF7B50}" destId="{C9F941F7-ED88-E44C-89B9-00ECFCB474FF}" srcOrd="0" destOrd="0" presId="urn:microsoft.com/office/officeart/2008/layout/NameandTitleOrganizationalChart"/>
    <dgm:cxn modelId="{60482668-7624-904E-B005-55932FA2089C}" type="presParOf" srcId="{2B412869-339F-F54A-968B-66C7FEBF7B50}" destId="{A357E622-3442-BB4D-A1CA-E465FFA2844F}" srcOrd="1" destOrd="0" presId="urn:microsoft.com/office/officeart/2008/layout/NameandTitleOrganizationalChart"/>
    <dgm:cxn modelId="{0C80E86C-65D6-E546-B281-FF4D4923E392}" type="presParOf" srcId="{2B412869-339F-F54A-968B-66C7FEBF7B50}" destId="{715524FD-69BB-674A-A1AA-F197DB1552DE}" srcOrd="2" destOrd="0" presId="urn:microsoft.com/office/officeart/2008/layout/NameandTitleOrganizationalChart"/>
    <dgm:cxn modelId="{EE1D84E2-BB75-FE49-9A50-9AA70FACE89F}" type="presParOf" srcId="{EBB5A742-361C-5F4F-A752-24420B74041D}" destId="{9F012740-C459-4049-AA1C-CC3A0C74EFF2}" srcOrd="1" destOrd="0" presId="urn:microsoft.com/office/officeart/2008/layout/NameandTitleOrganizationalChart"/>
    <dgm:cxn modelId="{967A2A6F-0303-D44A-AD38-ACDEC729CAA7}" type="presParOf" srcId="{EBB5A742-361C-5F4F-A752-24420B74041D}" destId="{21A7658F-25F5-1044-8454-98D64C716A82}" srcOrd="2" destOrd="0" presId="urn:microsoft.com/office/officeart/2008/layout/NameandTitleOrganizationalChart"/>
    <dgm:cxn modelId="{92EF262F-43F5-1246-96A1-1359824AD737}" type="presParOf" srcId="{59E9EB41-AB2F-CE41-A79C-69896464FF17}" destId="{CD7092C5-6169-904A-B2FF-D19CA34A14B0}" srcOrd="2" destOrd="0" presId="urn:microsoft.com/office/officeart/2008/layout/NameandTitleOrganizationalChart"/>
    <dgm:cxn modelId="{8F873387-7AFF-3942-AF8E-792AFAA7959D}" type="presParOf" srcId="{59E9EB41-AB2F-CE41-A79C-69896464FF17}" destId="{B00A91F8-468D-0747-92F3-8CBBFCFEE094}" srcOrd="3" destOrd="0" presId="urn:microsoft.com/office/officeart/2008/layout/NameandTitleOrganizationalChart"/>
    <dgm:cxn modelId="{DA9A915A-0B87-164E-9961-BF788F2E5D2D}" type="presParOf" srcId="{B00A91F8-468D-0747-92F3-8CBBFCFEE094}" destId="{AA5664B4-DACD-5546-B978-520E1E429F6B}" srcOrd="0" destOrd="0" presId="urn:microsoft.com/office/officeart/2008/layout/NameandTitleOrganizationalChart"/>
    <dgm:cxn modelId="{210BBA08-99BC-E74E-B8F6-28646D7A639E}" type="presParOf" srcId="{AA5664B4-DACD-5546-B978-520E1E429F6B}" destId="{134BA11F-A839-7544-92B8-82A9D008DB94}" srcOrd="0" destOrd="0" presId="urn:microsoft.com/office/officeart/2008/layout/NameandTitleOrganizationalChart"/>
    <dgm:cxn modelId="{E057F47A-FE3C-414E-886A-081708207C24}" type="presParOf" srcId="{AA5664B4-DACD-5546-B978-520E1E429F6B}" destId="{10E0AE86-09AD-1C40-BC06-4CDFB023D45A}" srcOrd="1" destOrd="0" presId="urn:microsoft.com/office/officeart/2008/layout/NameandTitleOrganizationalChart"/>
    <dgm:cxn modelId="{E069E078-2BBA-1A4A-86C1-2F3800AE0555}" type="presParOf" srcId="{AA5664B4-DACD-5546-B978-520E1E429F6B}" destId="{E1AC3866-C642-564C-BBCC-A6E486AD8AF0}" srcOrd="2" destOrd="0" presId="urn:microsoft.com/office/officeart/2008/layout/NameandTitleOrganizationalChart"/>
    <dgm:cxn modelId="{EBBCEE60-29EA-6648-B447-DEE1B3A86E8D}" type="presParOf" srcId="{B00A91F8-468D-0747-92F3-8CBBFCFEE094}" destId="{25AE4959-FFAC-014C-A760-D85A3872353F}" srcOrd="1" destOrd="0" presId="urn:microsoft.com/office/officeart/2008/layout/NameandTitleOrganizationalChart"/>
    <dgm:cxn modelId="{27D0AFBA-B40A-694F-BB11-1A8398380191}" type="presParOf" srcId="{B00A91F8-468D-0747-92F3-8CBBFCFEE094}" destId="{1DCC2BA2-69FD-9440-B71A-1CD300970CBA}" srcOrd="2" destOrd="0" presId="urn:microsoft.com/office/officeart/2008/layout/NameandTitleOrganizationalChart"/>
    <dgm:cxn modelId="{A58996D5-1B5B-114E-A47E-89E766CDE279}" type="presParOf" srcId="{FC2AB17E-C2E8-CC40-8F8C-73E8A75A0F97}" destId="{8085E4EF-0F4D-424A-BF4D-5BD046E847C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092C5-6169-904A-B2FF-D19CA34A14B0}">
      <dsp:nvSpPr>
        <dsp:cNvPr id="0" name=""/>
        <dsp:cNvSpPr/>
      </dsp:nvSpPr>
      <dsp:spPr>
        <a:xfrm>
          <a:off x="1943127" y="720151"/>
          <a:ext cx="932486" cy="415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671"/>
              </a:lnTo>
              <a:lnTo>
                <a:pt x="931603" y="247671"/>
              </a:lnTo>
              <a:lnTo>
                <a:pt x="931603" y="415448"/>
              </a:lnTo>
            </a:path>
          </a:pathLst>
        </a:custGeom>
        <a:noFill/>
        <a:ln w="635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8C64F-DB08-504E-A060-4655F71F9ABD}">
      <dsp:nvSpPr>
        <dsp:cNvPr id="0" name=""/>
        <dsp:cNvSpPr/>
      </dsp:nvSpPr>
      <dsp:spPr>
        <a:xfrm>
          <a:off x="1010641" y="720151"/>
          <a:ext cx="932486" cy="415842"/>
        </a:xfrm>
        <a:custGeom>
          <a:avLst/>
          <a:gdLst/>
          <a:ahLst/>
          <a:cxnLst/>
          <a:rect l="0" t="0" r="0" b="0"/>
          <a:pathLst>
            <a:path>
              <a:moveTo>
                <a:pt x="931603" y="0"/>
              </a:moveTo>
              <a:lnTo>
                <a:pt x="931603" y="247671"/>
              </a:lnTo>
              <a:lnTo>
                <a:pt x="0" y="247671"/>
              </a:lnTo>
              <a:lnTo>
                <a:pt x="0" y="415448"/>
              </a:lnTo>
            </a:path>
          </a:pathLst>
        </a:custGeom>
        <a:noFill/>
        <a:ln w="6350" cap="flat" cmpd="sng" algn="ctr">
          <a:solidFill>
            <a:srgbClr val="4472C4">
              <a:shade val="6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8C50C-AB8A-E049-86D6-1D7E7414826B}">
      <dsp:nvSpPr>
        <dsp:cNvPr id="0" name=""/>
        <dsp:cNvSpPr/>
      </dsp:nvSpPr>
      <dsp:spPr>
        <a:xfrm>
          <a:off x="1248082" y="423"/>
          <a:ext cx="1390090" cy="719727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101562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>
              <a:solidFill>
                <a:sysClr val="window" lastClr="FFFFFF"/>
              </a:solidFill>
              <a:latin typeface="DengXian" panose="020F0502020204030204"/>
              <a:ea typeface="DengXian" charset="-122"/>
              <a:cs typeface=""/>
            </a:rPr>
            <a:t>钱金港</a:t>
          </a:r>
        </a:p>
      </dsp:txBody>
      <dsp:txXfrm>
        <a:off x="1248082" y="423"/>
        <a:ext cx="1390090" cy="719727"/>
      </dsp:txXfrm>
    </dsp:sp>
    <dsp:sp modelId="{34BFD85D-9A8B-1844-8353-B767A9D54AD0}">
      <dsp:nvSpPr>
        <dsp:cNvPr id="0" name=""/>
        <dsp:cNvSpPr/>
      </dsp:nvSpPr>
      <dsp:spPr>
        <a:xfrm>
          <a:off x="1526100" y="560211"/>
          <a:ext cx="1251081" cy="239909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DengXian" panose="020F0502020204030204"/>
              <a:ea typeface="DengXian" charset="-122"/>
              <a:cs typeface=""/>
            </a:rPr>
            <a:t>项目经理</a:t>
          </a:r>
        </a:p>
      </dsp:txBody>
      <dsp:txXfrm>
        <a:off x="1526100" y="560211"/>
        <a:ext cx="1251081" cy="239909"/>
      </dsp:txXfrm>
    </dsp:sp>
    <dsp:sp modelId="{C9F941F7-ED88-E44C-89B9-00ECFCB474FF}">
      <dsp:nvSpPr>
        <dsp:cNvPr id="0" name=""/>
        <dsp:cNvSpPr/>
      </dsp:nvSpPr>
      <dsp:spPr>
        <a:xfrm>
          <a:off x="315596" y="1135993"/>
          <a:ext cx="1390090" cy="719727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101562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>
              <a:solidFill>
                <a:sysClr val="window" lastClr="FFFFFF"/>
              </a:solidFill>
              <a:latin typeface="DengXian" panose="020F0502020204030204"/>
              <a:ea typeface="DengXian" charset="-122"/>
              <a:cs typeface=""/>
            </a:rPr>
            <a:t>盛轶群</a:t>
          </a:r>
        </a:p>
      </dsp:txBody>
      <dsp:txXfrm>
        <a:off x="315596" y="1135993"/>
        <a:ext cx="1390090" cy="719727"/>
      </dsp:txXfrm>
    </dsp:sp>
    <dsp:sp modelId="{A357E622-3442-BB4D-A1CA-E465FFA2844F}">
      <dsp:nvSpPr>
        <dsp:cNvPr id="0" name=""/>
        <dsp:cNvSpPr/>
      </dsp:nvSpPr>
      <dsp:spPr>
        <a:xfrm>
          <a:off x="593614" y="1695781"/>
          <a:ext cx="1251081" cy="239909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DengXian" panose="020F0502020204030204"/>
              <a:ea typeface="DengXian" charset="-122"/>
              <a:cs typeface=""/>
            </a:rPr>
            <a:t>文档总负责</a:t>
          </a:r>
        </a:p>
      </dsp:txBody>
      <dsp:txXfrm>
        <a:off x="593614" y="1695781"/>
        <a:ext cx="1251081" cy="239909"/>
      </dsp:txXfrm>
    </dsp:sp>
    <dsp:sp modelId="{134BA11F-A839-7544-92B8-82A9D008DB94}">
      <dsp:nvSpPr>
        <dsp:cNvPr id="0" name=""/>
        <dsp:cNvSpPr/>
      </dsp:nvSpPr>
      <dsp:spPr>
        <a:xfrm>
          <a:off x="2180568" y="1135993"/>
          <a:ext cx="1390090" cy="719727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101562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>
              <a:solidFill>
                <a:sysClr val="window" lastClr="FFFFFF"/>
              </a:solidFill>
              <a:latin typeface="DengXian" panose="020F0502020204030204"/>
              <a:ea typeface="DengXian" charset="-122"/>
              <a:cs typeface=""/>
            </a:rPr>
            <a:t>刘坤</a:t>
          </a:r>
        </a:p>
      </dsp:txBody>
      <dsp:txXfrm>
        <a:off x="2180568" y="1135993"/>
        <a:ext cx="1390090" cy="719727"/>
      </dsp:txXfrm>
    </dsp:sp>
    <dsp:sp modelId="{10E0AE86-09AD-1C40-BC06-4CDFB023D45A}">
      <dsp:nvSpPr>
        <dsp:cNvPr id="0" name=""/>
        <dsp:cNvSpPr/>
      </dsp:nvSpPr>
      <dsp:spPr>
        <a:xfrm>
          <a:off x="2458587" y="1695781"/>
          <a:ext cx="1251081" cy="239909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DengXian" panose="020F0502020204030204"/>
              <a:ea typeface="DengXian" charset="-122"/>
              <a:cs typeface=""/>
            </a:rPr>
            <a:t>技术总负责</a:t>
          </a:r>
        </a:p>
      </dsp:txBody>
      <dsp:txXfrm>
        <a:off x="2458587" y="1695781"/>
        <a:ext cx="1251081" cy="239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2017/10/25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0020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70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5457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 userDrawn="1"/>
        </p:nvSpPr>
        <p:spPr>
          <a:xfrm rot="5400000">
            <a:off x="1657349" y="-1657351"/>
            <a:ext cx="1155700" cy="4470402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7480300" y="2146300"/>
            <a:ext cx="6451600" cy="297180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0" y="0"/>
            <a:ext cx="1752600" cy="17526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>
            <a:off x="8165252" y="2831252"/>
            <a:ext cx="3695700" cy="435779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直角三角形 8"/>
          <p:cNvSpPr/>
          <p:nvPr userDrawn="1"/>
        </p:nvSpPr>
        <p:spPr>
          <a:xfrm>
            <a:off x="0" y="4305300"/>
            <a:ext cx="1625600" cy="255270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307569" y="1452563"/>
            <a:ext cx="5109845" cy="8347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7098666" cy="1215006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anchor="ctr"/>
          <a:lstStyle>
            <a:lvl1pPr marL="0" indent="0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1307568" y="3502276"/>
            <a:ext cx="7098667" cy="57950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307569" y="4158672"/>
            <a:ext cx="5109845" cy="1511877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 charset="0"/>
              <a:buChar char="•"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34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46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568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74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35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846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663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913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2016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30018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31051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40902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4187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3414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4447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34298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3527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4621538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4719091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42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0870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1904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8438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9471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6779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7812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5120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6153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25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151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254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19854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0888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7422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8455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5763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6796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4104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5137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7077075" y="5244479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7912100" y="534781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5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0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03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2" r:id="rId2"/>
    <p:sldLayoutId id="2147483687" r:id="rId3"/>
    <p:sldLayoutId id="2147483688" r:id="rId4"/>
    <p:sldLayoutId id="2147483689" r:id="rId5"/>
    <p:sldLayoutId id="2147483684" r:id="rId6"/>
    <p:sldLayoutId id="2147483690" r:id="rId7"/>
    <p:sldLayoutId id="2147483695" r:id="rId8"/>
    <p:sldLayoutId id="2147483696" r:id="rId9"/>
    <p:sldLayoutId id="2147483697" r:id="rId10"/>
    <p:sldLayoutId id="2147483698" r:id="rId11"/>
    <p:sldLayoutId id="2147483692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69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项目计划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07570" y="2287271"/>
            <a:ext cx="4594466" cy="1215006"/>
          </a:xfrm>
        </p:spPr>
        <p:txBody>
          <a:bodyPr/>
          <a:lstStyle/>
          <a:p>
            <a:r>
              <a:rPr kumimoji="1" lang="en-US" altLang="zh-CN" dirty="0" err="1" smtClean="0"/>
              <a:t>Campaigo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基于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Android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的校园社交及活动管理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平台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307570" y="4336985"/>
            <a:ext cx="5109845" cy="1511877"/>
          </a:xfrm>
        </p:spPr>
        <p:txBody>
          <a:bodyPr/>
          <a:lstStyle/>
          <a:p>
            <a:r>
              <a:rPr kumimoji="1" lang="zh-CN" altLang="en-US" dirty="0"/>
              <a:t>学校名称</a:t>
            </a:r>
            <a:r>
              <a:rPr kumimoji="1" lang="zh-CN" altLang="en-US" dirty="0" smtClean="0"/>
              <a:t>：浙江大学城市学院</a:t>
            </a:r>
            <a:endParaRPr kumimoji="1" lang="zh-CN" altLang="en-US" dirty="0"/>
          </a:p>
          <a:p>
            <a:r>
              <a:rPr kumimoji="1" lang="zh-CN" altLang="en-US" dirty="0"/>
              <a:t>指导老师</a:t>
            </a:r>
            <a:r>
              <a:rPr kumimoji="1" lang="zh-CN" altLang="en-US" dirty="0" smtClean="0"/>
              <a:t>：杨枨</a:t>
            </a:r>
            <a:endParaRPr kumimoji="1" lang="en-US" altLang="zh-CN" dirty="0"/>
          </a:p>
          <a:p>
            <a:r>
              <a:rPr kumimoji="1" lang="zh-CN" altLang="en-US" dirty="0"/>
              <a:t>报告人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SE2017 </a:t>
            </a:r>
            <a:r>
              <a:rPr kumimoji="1" lang="zh-CN" altLang="en-US" dirty="0" smtClean="0"/>
              <a:t>秋 </a:t>
            </a:r>
            <a:r>
              <a:rPr kumimoji="1" lang="en-US" altLang="zh-CN" dirty="0" smtClean="0"/>
              <a:t>G10</a:t>
            </a:r>
          </a:p>
          <a:p>
            <a:r>
              <a:rPr kumimoji="1" lang="zh-CN" altLang="en-US" dirty="0" smtClean="0"/>
              <a:t>组员：刘坤、钱金港、盛轶群</a:t>
            </a:r>
            <a:endParaRPr kumimoji="1"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46" y="5791732"/>
            <a:ext cx="3131127" cy="99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0" y="0"/>
            <a:ext cx="2980944" cy="2602681"/>
          </a:xfrm>
        </p:spPr>
        <p:txBody>
          <a:bodyPr/>
          <a:lstStyle/>
          <a:p>
            <a:r>
              <a:rPr kumimoji="1" lang="en-US" altLang="zh-CN" sz="17300" dirty="0" smtClean="0"/>
              <a:t>03</a:t>
            </a:r>
            <a:endParaRPr kumimoji="1" lang="zh-CN" altLang="en-US" sz="173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439948" y="367811"/>
            <a:ext cx="8319236" cy="3844213"/>
          </a:xfrm>
        </p:spPr>
        <p:txBody>
          <a:bodyPr/>
          <a:lstStyle/>
          <a:p>
            <a:r>
              <a:rPr kumimoji="1" lang="zh-CN" altLang="en-US" dirty="0" smtClean="0"/>
              <a:t>所需工作概述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1208" y="3447288"/>
            <a:ext cx="4480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宋体" panose="02010600030101010101" pitchFamily="2" charset="-122"/>
              </a:rPr>
              <a:t>①</a:t>
            </a:r>
            <a:r>
              <a:rPr lang="zh-CN" altLang="zh-CN" sz="2400" dirty="0">
                <a:solidFill>
                  <a:schemeClr val="bg2">
                    <a:lumMod val="50000"/>
                  </a:schemeClr>
                </a:solidFill>
              </a:rPr>
              <a:t>实施整个软件开发活动的计划</a:t>
            </a:r>
            <a:r>
              <a:rPr lang="zh-CN" altLang="zh-CN" sz="2400" dirty="0"/>
              <a:t>。这一块是略为大的、宏观方面的项目开发的把握。是项目开发的骨架。主要包括了软件开发过程、软件开发总体规划、计算机硬件资源利用、需方评审途径。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62472" y="3456431"/>
            <a:ext cx="569671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ym typeface="宋体" panose="02010600030101010101" pitchFamily="2" charset="-122"/>
              </a:rPr>
              <a:t>②</a:t>
            </a:r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</a:rPr>
              <a:t>实施详细软件开发活动的计划</a:t>
            </a:r>
            <a:r>
              <a:rPr lang="zh-CN" altLang="zh-CN" sz="2000" dirty="0"/>
              <a:t>。这一块是略为详细的，细致化的分工和实施计划。主要包括了各个阶段的小项安排。是项目开发的血肉。其中主要包括了软件开发计划、</a:t>
            </a:r>
            <a:r>
              <a:rPr lang="en-US" altLang="zh-CN" sz="2000" dirty="0"/>
              <a:t>CSCI</a:t>
            </a:r>
            <a:r>
              <a:rPr lang="zh-CN" altLang="zh-CN" sz="2000" dirty="0"/>
              <a:t>测试计划、系统测试计划、软件安装计划、软件移交计划、跟踪和更新计划，包括评审管理的时间间隔、建立软件开发环境、系统需求分析、系统的设计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65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0" y="1474236"/>
            <a:ext cx="4562856" cy="3844213"/>
          </a:xfrm>
        </p:spPr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62856" y="1537218"/>
            <a:ext cx="7953476" cy="3844213"/>
          </a:xfrm>
        </p:spPr>
        <p:txBody>
          <a:bodyPr/>
          <a:lstStyle/>
          <a:p>
            <a:r>
              <a:rPr kumimoji="1" lang="zh-CN" altLang="en-US" sz="8000" dirty="0" smtClean="0"/>
              <a:t>实施整个开发活动的计划</a:t>
            </a:r>
            <a:endParaRPr kumimoji="1" lang="zh-CN" altLang="en-US" sz="8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8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实施整个软件开发活动的计划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917700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716667"/>
            <a:ext cx="3377184" cy="230832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zh-CN" altLang="zh-CN" dirty="0"/>
              <a:t>本项目采用的软件开发过程是参照实际瀑布模型。主要包括了需求分析、规格说明、设计、编码测试、综合测试、维护，这些大的阶段。做好每一步的验证工作，实现从上（明确需求）到下（明确成果细节）的开发。</a:t>
            </a:r>
          </a:p>
        </p:txBody>
      </p:sp>
      <p:sp>
        <p:nvSpPr>
          <p:cNvPr id="6" name="矩形 5"/>
          <p:cNvSpPr/>
          <p:nvPr/>
        </p:nvSpPr>
        <p:spPr>
          <a:xfrm>
            <a:off x="1524000" y="2006600"/>
            <a:ext cx="2464136" cy="524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4.1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软件开发过程</a:t>
            </a:r>
            <a:endParaRPr lang="en-US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2" descr="https://timgsa.baidu.com/timg?image&amp;quality=80&amp;size=b9999_10000&amp;sec=1508858407831&amp;di=2689edaf4c4c24d57b8e6cebd215069a&amp;imgtype=0&amp;src=http%3A%2F%2Fimages.cnblogs.com%2Fcnblogs_com%2Fchenkai%2F201204%2F201204150013305854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timgsa.baidu.com/timg?image&amp;quality=80&amp;size=b9999_10000&amp;sec=1508858407831&amp;di=2689edaf4c4c24d57b8e6cebd215069a&amp;imgtype=0&amp;src=http%3A%2F%2Fimages.cnblogs.com%2Fcnblogs_com%2Fchenkai%2F201204%2F201204150013305854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893" y="1302360"/>
            <a:ext cx="63912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0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实施整个软件开发活动的计划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2709009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3648653"/>
            <a:ext cx="3474028" cy="9233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zh-CN" altLang="zh-CN" dirty="0"/>
              <a:t>项目组成员使用统一配置的计算机硬件进行开发工作，有项目经理进行监督资源利用问题。</a:t>
            </a:r>
          </a:p>
        </p:txBody>
      </p:sp>
      <p:sp>
        <p:nvSpPr>
          <p:cNvPr id="6" name="矩形 5"/>
          <p:cNvSpPr/>
          <p:nvPr/>
        </p:nvSpPr>
        <p:spPr>
          <a:xfrm>
            <a:off x="1524000" y="2937049"/>
            <a:ext cx="3474028" cy="5724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4.2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 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计算机硬件资源利用</a:t>
            </a:r>
            <a:endParaRPr lang="en-US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  <p:sp>
        <p:nvSpPr>
          <p:cNvPr id="7" name="AutoShape 2" descr="https://timgsa.baidu.com/timg?image&amp;quality=80&amp;size=b9999_10000&amp;sec=1508644358879&amp;di=ad8dab2c14263e092edb301109512333&amp;imgtype=0&amp;src=http%3A%2F%2Fkjwy.5any.com%2FRjgc%2Fcontent%2Fimages%2F01%2Frjgc-tp-01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76995" y="2665048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06655" y="3604692"/>
            <a:ext cx="4487011" cy="1477328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zh-CN" altLang="zh-CN" dirty="0"/>
              <a:t>需方通过</a:t>
            </a:r>
            <a:r>
              <a:rPr lang="zh-CN" altLang="zh-CN" dirty="0">
                <a:solidFill>
                  <a:schemeClr val="bg2">
                    <a:lumMod val="50000"/>
                  </a:schemeClr>
                </a:solidFill>
              </a:rPr>
              <a:t>定期定阶段召开专项会议</a:t>
            </a:r>
            <a:r>
              <a:rPr lang="zh-CN" altLang="zh-CN" dirty="0"/>
              <a:t>，根据评审表，一项一项来检验开发方和分承包方的开发进度与质量，审查是否符合需方既定要求，是否存在进度偏慢、质量不高的情况。</a:t>
            </a:r>
          </a:p>
        </p:txBody>
      </p:sp>
      <p:sp>
        <p:nvSpPr>
          <p:cNvPr id="12" name="矩形 11"/>
          <p:cNvSpPr/>
          <p:nvPr/>
        </p:nvSpPr>
        <p:spPr>
          <a:xfrm>
            <a:off x="6406655" y="2861270"/>
            <a:ext cx="2550698" cy="5724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4.3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需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方评审途径</a:t>
            </a:r>
            <a:endParaRPr lang="en-US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3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sz="8000" dirty="0" smtClean="0"/>
              <a:t>进度表和活动网络图</a:t>
            </a:r>
            <a:endParaRPr kumimoji="1" lang="zh-CN" altLang="en-US" sz="8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2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进度表和活动网络图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64" y="288560"/>
            <a:ext cx="2244436" cy="71376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327589" y="347472"/>
            <a:ext cx="985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400" b="1" dirty="0" smtClean="0"/>
              <a:t>6.1</a:t>
            </a:r>
            <a:r>
              <a:rPr lang="zh-CN" altLang="en-US" sz="2400" b="1" dirty="0" smtClean="0"/>
              <a:t>项目</a:t>
            </a:r>
            <a:r>
              <a:rPr lang="en-US" altLang="zh-CN" sz="2400" b="1" dirty="0" smtClean="0"/>
              <a:t>WBS</a:t>
            </a:r>
            <a:endParaRPr lang="zh-CN" altLang="zh-C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83" y="999838"/>
            <a:ext cx="8859417" cy="499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进度表和活动网络图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64" y="288560"/>
            <a:ext cx="2244436" cy="71376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327589" y="347472"/>
            <a:ext cx="98561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400" b="1" dirty="0" smtClean="0"/>
              <a:t>6.1</a:t>
            </a:r>
            <a:r>
              <a:rPr lang="zh-CN" altLang="en-US" sz="2400" b="1" dirty="0" smtClean="0"/>
              <a:t>项目工作任务分解</a:t>
            </a:r>
            <a:endParaRPr lang="en-US" altLang="zh-CN" sz="2400" b="1" dirty="0" smtClean="0"/>
          </a:p>
          <a:p>
            <a:pPr lvl="1"/>
            <a:endParaRPr lang="zh-CN" altLang="zh-CN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92032"/>
              </p:ext>
            </p:extLst>
          </p:nvPr>
        </p:nvGraphicFramePr>
        <p:xfrm>
          <a:off x="1851109" y="855134"/>
          <a:ext cx="7806754" cy="55786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549">
                  <a:extLst>
                    <a:ext uri="{9D8B030D-6E8A-4147-A177-3AD203B41FA5}">
                      <a16:colId xmlns:a16="http://schemas.microsoft.com/office/drawing/2014/main" val="3967617700"/>
                    </a:ext>
                  </a:extLst>
                </a:gridCol>
                <a:gridCol w="1300549">
                  <a:extLst>
                    <a:ext uri="{9D8B030D-6E8A-4147-A177-3AD203B41FA5}">
                      <a16:colId xmlns:a16="http://schemas.microsoft.com/office/drawing/2014/main" val="2332239294"/>
                    </a:ext>
                  </a:extLst>
                </a:gridCol>
                <a:gridCol w="1301414">
                  <a:extLst>
                    <a:ext uri="{9D8B030D-6E8A-4147-A177-3AD203B41FA5}">
                      <a16:colId xmlns:a16="http://schemas.microsoft.com/office/drawing/2014/main" val="446739189"/>
                    </a:ext>
                  </a:extLst>
                </a:gridCol>
                <a:gridCol w="1301414">
                  <a:extLst>
                    <a:ext uri="{9D8B030D-6E8A-4147-A177-3AD203B41FA5}">
                      <a16:colId xmlns:a16="http://schemas.microsoft.com/office/drawing/2014/main" val="4021387506"/>
                    </a:ext>
                  </a:extLst>
                </a:gridCol>
                <a:gridCol w="1301414">
                  <a:extLst>
                    <a:ext uri="{9D8B030D-6E8A-4147-A177-3AD203B41FA5}">
                      <a16:colId xmlns:a16="http://schemas.microsoft.com/office/drawing/2014/main" val="2330201307"/>
                    </a:ext>
                  </a:extLst>
                </a:gridCol>
                <a:gridCol w="1301414">
                  <a:extLst>
                    <a:ext uri="{9D8B030D-6E8A-4147-A177-3AD203B41FA5}">
                      <a16:colId xmlns:a16="http://schemas.microsoft.com/office/drawing/2014/main" val="638758341"/>
                    </a:ext>
                  </a:extLst>
                </a:gridCol>
              </a:tblGrid>
              <a:tr h="382644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序号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工作包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工作量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人小时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前置任务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任务难易度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参与人员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2228963376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项目启动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无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容易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全员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240234309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项目计划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容易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全员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3011261799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项目计划修订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容易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全员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3090129595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可行性分析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全员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3706194943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需求说明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困难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全员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2148784819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总体设计报告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困难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钱金港、盛轶群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98337853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详细设计报告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刘坤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2246592849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数据库设计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容易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钱金港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1124270815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界面设计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容易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钱金港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493092062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注册和登入模块实现及测试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容易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刘坤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64618694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活动推送模块实现及测试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钱金港、盛轶群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1440663552"/>
                  </a:ext>
                </a:extLst>
              </a:tr>
              <a:tr h="628279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活动详细页模块实现及测试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刘坤、盛轶群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3466301119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报名功能实现及测试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刘坤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659151099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社交模块实现及测试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无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困难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刘坤、钱金港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2403022193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服务器部署及测试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10-14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盛轶群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3794511802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系统测试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盛轶群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3358567513"/>
                  </a:ext>
                </a:extLst>
              </a:tr>
              <a:tr h="18073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系统测试报告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刘坤、钱金港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129604160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项目总结报告及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困难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全员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extLst>
                  <a:ext uri="{0D108BD9-81ED-4DB2-BD59-A6C34878D82A}">
                    <a16:rowId xmlns:a16="http://schemas.microsoft.com/office/drawing/2014/main" val="3291388225"/>
                  </a:ext>
                </a:extLst>
              </a:tr>
              <a:tr h="180738">
                <a:tc gridSpan="6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合计工作量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人小时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:110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654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甘特图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网络图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64" y="288560"/>
            <a:ext cx="2244436" cy="7137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98077" y="2800309"/>
            <a:ext cx="8053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详见</a:t>
            </a:r>
            <a:r>
              <a:rPr lang="en-US" altLang="zh-CN" sz="2400" dirty="0" smtClean="0"/>
              <a:t>Project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992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项目组织和资源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110083" y="252723"/>
            <a:ext cx="6435012" cy="652366"/>
          </a:xfrm>
        </p:spPr>
        <p:txBody>
          <a:bodyPr/>
          <a:lstStyle/>
          <a:p>
            <a:r>
              <a:rPr kumimoji="1" lang="zh-CN" altLang="en-US" dirty="0" smtClean="0"/>
              <a:t>项目组织和资源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3418" y="1714028"/>
            <a:ext cx="1848584" cy="5724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7</a:t>
            </a:r>
            <a:r>
              <a:rPr lang="en-US" altLang="zh-CN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.1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项目组织</a:t>
            </a:r>
            <a:endParaRPr lang="en-US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54690" y="1090898"/>
            <a:ext cx="1935145" cy="524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en-US" altLang="zh-CN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7.2 </a:t>
            </a:r>
            <a:r>
              <a:rPr lang="zh-CN" altLang="en-US" sz="2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项目资源</a:t>
            </a:r>
            <a:endParaRPr lang="en-US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88294" y="1918397"/>
            <a:ext cx="5513006" cy="1132618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a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、人力资源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zh-CN" sz="2000" dirty="0"/>
              <a:t>投入的人力：三人。总工作量</a:t>
            </a:r>
            <a:r>
              <a:rPr lang="zh-CN" altLang="zh-CN" sz="2000" dirty="0" smtClean="0"/>
              <a:t>为</a:t>
            </a:r>
            <a:r>
              <a:rPr lang="en-US" altLang="zh-CN" sz="2000" dirty="0" smtClean="0"/>
              <a:t>110/</a:t>
            </a:r>
            <a:r>
              <a:rPr lang="zh-CN" altLang="zh-CN" sz="2000" dirty="0" smtClean="0"/>
              <a:t>人小时</a:t>
            </a:r>
            <a:endParaRPr lang="zh-CN" altLang="zh-CN" sz="2000" dirty="0"/>
          </a:p>
          <a:p>
            <a:pPr defTabSz="609585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aphicFrame>
        <p:nvGraphicFramePr>
          <p:cNvPr id="41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807162"/>
              </p:ext>
            </p:extLst>
          </p:nvPr>
        </p:nvGraphicFramePr>
        <p:xfrm>
          <a:off x="70338" y="2383854"/>
          <a:ext cx="4025265" cy="1936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23413"/>
              </p:ext>
            </p:extLst>
          </p:nvPr>
        </p:nvGraphicFramePr>
        <p:xfrm>
          <a:off x="4913943" y="2945554"/>
          <a:ext cx="5733542" cy="1529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6771">
                  <a:extLst>
                    <a:ext uri="{9D8B030D-6E8A-4147-A177-3AD203B41FA5}">
                      <a16:colId xmlns:a16="http://schemas.microsoft.com/office/drawing/2014/main" val="1202296408"/>
                    </a:ext>
                  </a:extLst>
                </a:gridCol>
                <a:gridCol w="2866771">
                  <a:extLst>
                    <a:ext uri="{9D8B030D-6E8A-4147-A177-3AD203B41FA5}">
                      <a16:colId xmlns:a16="http://schemas.microsoft.com/office/drawing/2014/main" val="282047591"/>
                    </a:ext>
                  </a:extLst>
                </a:gridCol>
              </a:tblGrid>
              <a:tr h="305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职责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负责人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6144726"/>
                  </a:ext>
                </a:extLst>
              </a:tr>
              <a:tr h="305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管理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盛轶群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7879628"/>
                  </a:ext>
                </a:extLst>
              </a:tr>
              <a:tr h="305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软件开发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刘坤，钱金港，盛轶群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7308179"/>
                  </a:ext>
                </a:extLst>
              </a:tr>
              <a:tr h="305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软件文档编制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盛轶群，刘坤，钱金港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9575355"/>
                  </a:ext>
                </a:extLst>
              </a:tr>
              <a:tr h="305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软件测试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盛轶群，刘坤，钱金港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6282385"/>
                  </a:ext>
                </a:extLst>
              </a:tr>
            </a:tbl>
          </a:graphicData>
        </a:graphic>
      </p:graphicFrame>
      <p:sp>
        <p:nvSpPr>
          <p:cNvPr id="56" name="矩形 55"/>
          <p:cNvSpPr/>
          <p:nvPr/>
        </p:nvSpPr>
        <p:spPr>
          <a:xfrm>
            <a:off x="4913943" y="4734864"/>
            <a:ext cx="5513006" cy="128650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b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、其他资源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r>
              <a:rPr lang="en-US" altLang="zh-CN" dirty="0" smtClean="0"/>
              <a:t>  · </a:t>
            </a:r>
            <a:r>
              <a:rPr lang="zh-CN" altLang="zh-CN" dirty="0" smtClean="0"/>
              <a:t>固定</a:t>
            </a:r>
            <a:r>
              <a:rPr lang="zh-CN" altLang="zh-CN" dirty="0"/>
              <a:t>讨论场地一间</a:t>
            </a:r>
          </a:p>
          <a:p>
            <a:r>
              <a:rPr lang="en-US" altLang="zh-CN" dirty="0" smtClean="0"/>
              <a:t>  · </a:t>
            </a:r>
            <a:r>
              <a:rPr lang="zh-CN" altLang="zh-CN" dirty="0" smtClean="0"/>
              <a:t>符合</a:t>
            </a:r>
            <a:r>
              <a:rPr lang="zh-CN" altLang="zh-CN" dirty="0"/>
              <a:t>开发要求电脑三台</a:t>
            </a:r>
          </a:p>
          <a:p>
            <a:pPr defTabSz="609585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7077075" y="245814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7912100" y="349153"/>
            <a:ext cx="3234689" cy="445150"/>
          </a:xfrm>
        </p:spPr>
        <p:txBody>
          <a:bodyPr/>
          <a:lstStyle/>
          <a:p>
            <a:r>
              <a:rPr kumimoji="1" lang="zh-CN" altLang="en-US" dirty="0"/>
              <a:t>引言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077075" y="1079890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7938477" y="1196238"/>
            <a:ext cx="3234689" cy="445150"/>
          </a:xfrm>
        </p:spPr>
        <p:txBody>
          <a:bodyPr/>
          <a:lstStyle/>
          <a:p>
            <a:r>
              <a:rPr kumimoji="1" lang="zh-CN" altLang="en-US" dirty="0" smtClean="0"/>
              <a:t>交付产品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077075" y="1836644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7912100" y="1939983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所需工作概述</a:t>
            </a:r>
            <a:endParaRPr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094659" y="2595718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10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7958995" y="2713802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实施整个软件开发活动的计划</a:t>
            </a:r>
            <a:endParaRPr lang="zh-CN" altLang="en-US" dirty="0"/>
          </a:p>
        </p:txBody>
      </p:sp>
      <p:sp>
        <p:nvSpPr>
          <p:cNvPr id="11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8010331" y="3405788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实施详细软件开发活动的计划</a:t>
            </a:r>
            <a:endParaRPr lang="en-US" altLang="zh-CN" dirty="0" smtClean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103451" y="3302449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13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8022056" y="4173655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进度表和活动网络图</a:t>
            </a:r>
            <a:endParaRPr lang="en-US" altLang="zh-CN" dirty="0" smtClean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115176" y="4070316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16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8060158" y="4941517"/>
            <a:ext cx="3234689" cy="445150"/>
          </a:xfrm>
        </p:spPr>
        <p:txBody>
          <a:bodyPr/>
          <a:lstStyle/>
          <a:p>
            <a:r>
              <a:rPr lang="zh-CN" altLang="en-US" dirty="0" smtClean="0"/>
              <a:t>项目组织和资源</a:t>
            </a:r>
            <a:endParaRPr lang="en-US" altLang="zh-CN" dirty="0" smtClean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103451" y="4874001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07</a:t>
            </a:r>
            <a:endParaRPr kumimoji="1" lang="zh-CN" altLang="en-US" dirty="0"/>
          </a:p>
        </p:txBody>
      </p:sp>
      <p:sp>
        <p:nvSpPr>
          <p:cNvPr id="19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8027920" y="5735757"/>
            <a:ext cx="4228557" cy="445150"/>
          </a:xfrm>
        </p:spPr>
        <p:txBody>
          <a:bodyPr/>
          <a:lstStyle/>
          <a:p>
            <a:r>
              <a:rPr lang="zh-CN" altLang="en-US" dirty="0" smtClean="0"/>
              <a:t>培训、项目估算、支持条件、注解</a:t>
            </a:r>
            <a:endParaRPr lang="en-US" altLang="zh-CN" dirty="0" smtClean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071213" y="5668241"/>
            <a:ext cx="835026" cy="651828"/>
          </a:xfrm>
        </p:spPr>
        <p:txBody>
          <a:bodyPr/>
          <a:lstStyle/>
          <a:p>
            <a:r>
              <a:rPr kumimoji="1" lang="en-US" altLang="zh-CN" dirty="0" smtClean="0"/>
              <a:t>08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95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07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培训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2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07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培训计划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864" y="288560"/>
            <a:ext cx="2244436" cy="71376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39596" y="894728"/>
            <a:ext cx="98561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b="1" dirty="0" smtClean="0"/>
              <a:t>8.1 </a:t>
            </a:r>
            <a:r>
              <a:rPr lang="zh-CN" altLang="zh-CN" sz="2000" b="1" dirty="0" smtClean="0"/>
              <a:t>项目</a:t>
            </a:r>
            <a:r>
              <a:rPr lang="zh-CN" altLang="en-US" sz="2000" b="1" dirty="0" smtClean="0"/>
              <a:t>的技术要求</a:t>
            </a:r>
            <a:endParaRPr lang="en-US" altLang="zh-CN" sz="2000" b="1" dirty="0" smtClean="0"/>
          </a:p>
          <a:p>
            <a:pPr lvl="1"/>
            <a:endParaRPr lang="zh-CN" altLang="zh-CN" b="1" dirty="0"/>
          </a:p>
          <a:p>
            <a:r>
              <a:rPr lang="zh-CN" altLang="zh-CN" dirty="0"/>
              <a:t>开发技术：</a:t>
            </a:r>
          </a:p>
          <a:p>
            <a:r>
              <a:rPr lang="en-US" altLang="zh-CN" dirty="0"/>
              <a:t>Android</a:t>
            </a:r>
            <a:r>
              <a:rPr lang="zh-CN" altLang="zh-CN" dirty="0"/>
              <a:t>前端开发</a:t>
            </a:r>
            <a:r>
              <a:rPr lang="zh-CN" altLang="zh-CN" dirty="0" smtClean="0"/>
              <a:t>技术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Axure</a:t>
            </a:r>
            <a:r>
              <a:rPr lang="en-US" altLang="zh-CN" dirty="0" smtClean="0"/>
              <a:t> RP</a:t>
            </a:r>
            <a:r>
              <a:rPr lang="zh-CN" altLang="en-US" dirty="0" smtClean="0"/>
              <a:t>等等软件</a:t>
            </a:r>
            <a:r>
              <a:rPr lang="zh-CN" altLang="zh-CN" dirty="0" smtClean="0"/>
              <a:t>使用</a:t>
            </a:r>
            <a:endParaRPr lang="zh-CN" altLang="zh-CN" dirty="0"/>
          </a:p>
          <a:p>
            <a:r>
              <a:rPr lang="zh-CN" altLang="zh-CN" dirty="0"/>
              <a:t>管理技术：</a:t>
            </a:r>
          </a:p>
          <a:p>
            <a:r>
              <a:rPr lang="en-US" altLang="zh-CN" dirty="0"/>
              <a:t>Microsoft Project</a:t>
            </a:r>
            <a:r>
              <a:rPr lang="zh-CN" altLang="zh-CN" dirty="0"/>
              <a:t>的</a:t>
            </a:r>
            <a:r>
              <a:rPr lang="zh-CN" altLang="zh-CN" dirty="0" smtClean="0"/>
              <a:t>使用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r>
              <a:rPr lang="zh-CN" altLang="zh-CN" dirty="0"/>
              <a:t>的使用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39595" y="2962834"/>
            <a:ext cx="985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b="1" dirty="0" smtClean="0"/>
              <a:t>8.2 </a:t>
            </a:r>
            <a:r>
              <a:rPr lang="zh-CN" altLang="en-US" b="1" dirty="0" smtClean="0"/>
              <a:t>培训计划</a:t>
            </a:r>
            <a:endParaRPr lang="en-US" altLang="zh-CN" b="1" dirty="0" smtClean="0"/>
          </a:p>
          <a:p>
            <a:pPr lvl="1"/>
            <a:endParaRPr lang="zh-CN" altLang="zh-CN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608309"/>
              </p:ext>
            </p:extLst>
          </p:nvPr>
        </p:nvGraphicFramePr>
        <p:xfrm>
          <a:off x="2264849" y="3479384"/>
          <a:ext cx="6184558" cy="2461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5777">
                  <a:extLst>
                    <a:ext uri="{9D8B030D-6E8A-4147-A177-3AD203B41FA5}">
                      <a16:colId xmlns:a16="http://schemas.microsoft.com/office/drawing/2014/main" val="4150449218"/>
                    </a:ext>
                  </a:extLst>
                </a:gridCol>
                <a:gridCol w="1545777">
                  <a:extLst>
                    <a:ext uri="{9D8B030D-6E8A-4147-A177-3AD203B41FA5}">
                      <a16:colId xmlns:a16="http://schemas.microsoft.com/office/drawing/2014/main" val="552001015"/>
                    </a:ext>
                  </a:extLst>
                </a:gridCol>
                <a:gridCol w="1546502">
                  <a:extLst>
                    <a:ext uri="{9D8B030D-6E8A-4147-A177-3AD203B41FA5}">
                      <a16:colId xmlns:a16="http://schemas.microsoft.com/office/drawing/2014/main" val="423837887"/>
                    </a:ext>
                  </a:extLst>
                </a:gridCol>
                <a:gridCol w="1546502">
                  <a:extLst>
                    <a:ext uri="{9D8B030D-6E8A-4147-A177-3AD203B41FA5}">
                      <a16:colId xmlns:a16="http://schemas.microsoft.com/office/drawing/2014/main" val="1991782144"/>
                    </a:ext>
                  </a:extLst>
                </a:gridCol>
              </a:tblGrid>
              <a:tr h="3464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技术名称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是否需要培训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参与培训人员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培训时间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2630477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Android</a:t>
                      </a: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前端开发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是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盛轶群 刘坤 钱金港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2017/10/17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9953859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Firebase API</a:t>
                      </a: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使用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是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刘坤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2017/8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3021488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Axure RP</a:t>
                      </a: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使用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是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盛轶群 刘坤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2017/10/7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9180459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Microsoft Project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是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刘坤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2017/10/8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767668"/>
                  </a:ext>
                </a:extLst>
              </a:tr>
              <a:tr h="4083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Git</a:t>
                      </a: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的使用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否，自学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1"/>
                          </a:solidFill>
                          <a:effectLst/>
                        </a:rPr>
                        <a:t>盛轶群 刘坤 钱金港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2017/10/10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8183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76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08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1735309"/>
          </a:xfrm>
        </p:spPr>
        <p:txBody>
          <a:bodyPr/>
          <a:lstStyle/>
          <a:p>
            <a:r>
              <a:rPr kumimoji="1" lang="zh-CN" altLang="en-US" sz="6600" dirty="0" smtClean="0"/>
              <a:t>项目估算、支持条件</a:t>
            </a:r>
            <a:endParaRPr kumimoji="1" lang="zh-CN" altLang="en-US" sz="6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256032" y="228601"/>
            <a:ext cx="960120" cy="795527"/>
          </a:xfrm>
        </p:spPr>
        <p:txBody>
          <a:bodyPr/>
          <a:lstStyle/>
          <a:p>
            <a:r>
              <a:rPr kumimoji="1" lang="en-US" altLang="zh-CN" sz="4800" dirty="0" smtClean="0"/>
              <a:t>08</a:t>
            </a:r>
            <a:endParaRPr kumimoji="1" lang="zh-CN" altLang="en-US" sz="4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571064" y="331235"/>
            <a:ext cx="4021556" cy="1735309"/>
          </a:xfrm>
        </p:spPr>
        <p:txBody>
          <a:bodyPr/>
          <a:lstStyle/>
          <a:p>
            <a:r>
              <a:rPr kumimoji="1" lang="zh-CN" altLang="en-US" sz="2800" dirty="0" smtClean="0"/>
              <a:t>项目估算、支持条件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97977" y="1336782"/>
            <a:ext cx="83702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9.1</a:t>
            </a:r>
            <a:r>
              <a:rPr lang="zh-CN" altLang="zh-CN" b="1" dirty="0"/>
              <a:t>工作量</a:t>
            </a:r>
            <a:r>
              <a:rPr lang="zh-CN" altLang="zh-CN" b="1" dirty="0" smtClean="0"/>
              <a:t>估算</a:t>
            </a:r>
            <a:endParaRPr lang="en-US" altLang="zh-CN" b="1" dirty="0" smtClean="0"/>
          </a:p>
          <a:p>
            <a:endParaRPr lang="zh-CN" altLang="zh-CN" b="1" dirty="0"/>
          </a:p>
          <a:p>
            <a:r>
              <a:rPr lang="zh-CN" altLang="zh-CN" dirty="0"/>
              <a:t>估算软件规模：我们预计软件规模在</a:t>
            </a:r>
            <a:r>
              <a:rPr lang="en-US" altLang="zh-CN" dirty="0"/>
              <a:t>2000</a:t>
            </a:r>
            <a:r>
              <a:rPr lang="zh-CN" altLang="zh-CN" dirty="0"/>
              <a:t>行左右（</a:t>
            </a:r>
            <a:r>
              <a:rPr lang="en-US" altLang="zh-CN" dirty="0"/>
              <a:t>2000LOC</a:t>
            </a:r>
            <a:r>
              <a:rPr lang="zh-CN" altLang="zh-CN" dirty="0"/>
              <a:t>，</a:t>
            </a:r>
            <a:r>
              <a:rPr lang="en-US" altLang="zh-CN" dirty="0"/>
              <a:t>2KLOC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工作量估算：采用</a:t>
            </a:r>
            <a:r>
              <a:rPr lang="en-US" altLang="zh-CN" dirty="0" err="1"/>
              <a:t>Bailey_Basili</a:t>
            </a:r>
            <a:r>
              <a:rPr lang="zh-CN" altLang="zh-CN" dirty="0"/>
              <a:t>模型，</a:t>
            </a:r>
            <a:r>
              <a:rPr lang="en-US" altLang="zh-CN" dirty="0"/>
              <a:t>E=5.5+0.73*(KLOC)^</a:t>
            </a:r>
            <a:r>
              <a:rPr lang="en-US" altLang="zh-CN" dirty="0" smtClean="0"/>
              <a:t>1.16=7.13pm</a:t>
            </a:r>
          </a:p>
          <a:p>
            <a:endParaRPr lang="en-US" altLang="zh-CN" dirty="0"/>
          </a:p>
          <a:p>
            <a:r>
              <a:rPr lang="en-US" altLang="zh-CN" b="1" dirty="0"/>
              <a:t>9.2</a:t>
            </a:r>
            <a:r>
              <a:rPr lang="zh-CN" altLang="zh-CN" b="1" dirty="0"/>
              <a:t>成本</a:t>
            </a:r>
            <a:r>
              <a:rPr lang="zh-CN" altLang="zh-CN" b="1" dirty="0" smtClean="0"/>
              <a:t>估算</a:t>
            </a:r>
            <a:endParaRPr lang="en-US" altLang="zh-CN" b="1" dirty="0" smtClean="0"/>
          </a:p>
          <a:p>
            <a:endParaRPr lang="zh-CN" altLang="zh-CN" b="1" dirty="0"/>
          </a:p>
          <a:p>
            <a:r>
              <a:rPr lang="zh-CN" altLang="zh-CN" dirty="0"/>
              <a:t>本项目的成本只由人力成本及构成，由于本次项目的目的为学习实践，所以没有人力成本算入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/>
              <a:t>10.1</a:t>
            </a:r>
            <a:r>
              <a:rPr lang="zh-CN" altLang="zh-CN" b="1" dirty="0"/>
              <a:t>计算机系统支持。</a:t>
            </a:r>
          </a:p>
          <a:p>
            <a:r>
              <a:rPr lang="zh-CN" altLang="zh-CN" dirty="0"/>
              <a:t>本项目的软件开发需要</a:t>
            </a:r>
            <a:r>
              <a:rPr lang="en-US" altLang="zh-CN" dirty="0"/>
              <a:t>windows</a:t>
            </a:r>
            <a:r>
              <a:rPr lang="zh-CN" altLang="zh-CN" dirty="0"/>
              <a:t>或者</a:t>
            </a:r>
            <a:r>
              <a:rPr lang="en-US" altLang="zh-CN" dirty="0"/>
              <a:t>Mac OS</a:t>
            </a:r>
            <a:r>
              <a:rPr lang="zh-CN" altLang="zh-CN" dirty="0"/>
              <a:t>系统支持。</a:t>
            </a:r>
          </a:p>
          <a:p>
            <a:r>
              <a:rPr lang="en-US" altLang="zh-CN" b="1" dirty="0"/>
              <a:t>10.2</a:t>
            </a:r>
            <a:r>
              <a:rPr lang="zh-CN" altLang="zh-CN" b="1" dirty="0"/>
              <a:t>需要需方承担的工作和提供的条件。</a:t>
            </a:r>
          </a:p>
          <a:p>
            <a:r>
              <a:rPr lang="zh-CN" altLang="zh-CN" dirty="0"/>
              <a:t>需方需承担数据库输入内容的详细资料，包括学生组织和社团的信息。</a:t>
            </a:r>
          </a:p>
          <a:p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6216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09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1735309"/>
          </a:xfrm>
        </p:spPr>
        <p:txBody>
          <a:bodyPr/>
          <a:lstStyle/>
          <a:p>
            <a:r>
              <a:rPr kumimoji="1" lang="zh-CN" altLang="en-US" sz="6600" dirty="0" smtClean="0"/>
              <a:t>组内分工</a:t>
            </a:r>
            <a:endParaRPr kumimoji="1" lang="zh-CN" altLang="en-US" sz="6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30368" y="3675888"/>
            <a:ext cx="5513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刘</a:t>
            </a:r>
            <a:r>
              <a:rPr lang="zh-CN" altLang="en-US" dirty="0" smtClean="0"/>
              <a:t>坤：项目计划的制定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钱金港：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内容填充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盛轶群：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模板</a:t>
            </a:r>
            <a:r>
              <a:rPr lang="zh-CN" altLang="en-US" dirty="0"/>
              <a:t>制作、项目计划的制定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167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感谢聆听！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5296431" cy="1215006"/>
          </a:xfrm>
        </p:spPr>
        <p:txBody>
          <a:bodyPr/>
          <a:lstStyle/>
          <a:p>
            <a:r>
              <a:rPr kumimoji="1" lang="en-US" altLang="zh-CN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YOU!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基于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Android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的校园社交及活动管理平台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307570" y="4336985"/>
            <a:ext cx="5109845" cy="1511877"/>
          </a:xfrm>
        </p:spPr>
        <p:txBody>
          <a:bodyPr/>
          <a:lstStyle/>
          <a:p>
            <a:r>
              <a:rPr kumimoji="1" lang="zh-CN" altLang="en-US" dirty="0"/>
              <a:t>学校名称</a:t>
            </a:r>
            <a:r>
              <a:rPr kumimoji="1" lang="zh-CN" altLang="en-US" dirty="0" smtClean="0"/>
              <a:t>：浙江大学城市学院</a:t>
            </a:r>
            <a:endParaRPr kumimoji="1" lang="zh-CN" altLang="en-US" dirty="0"/>
          </a:p>
          <a:p>
            <a:r>
              <a:rPr kumimoji="1" lang="zh-CN" altLang="en-US" dirty="0"/>
              <a:t>指导老师</a:t>
            </a:r>
            <a:r>
              <a:rPr kumimoji="1" lang="zh-CN" altLang="en-US" dirty="0" smtClean="0"/>
              <a:t>：杨枨</a:t>
            </a:r>
            <a:endParaRPr kumimoji="1" lang="en-US" altLang="zh-CN" dirty="0"/>
          </a:p>
          <a:p>
            <a:r>
              <a:rPr kumimoji="1" lang="zh-CN" altLang="en-US" dirty="0"/>
              <a:t>报告人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SE2017 </a:t>
            </a:r>
            <a:r>
              <a:rPr kumimoji="1" lang="zh-CN" altLang="en-US" dirty="0" smtClean="0"/>
              <a:t>秋 </a:t>
            </a:r>
            <a:r>
              <a:rPr kumimoji="1" lang="en-US" altLang="zh-CN" dirty="0" smtClean="0"/>
              <a:t>G10</a:t>
            </a:r>
          </a:p>
          <a:p>
            <a:r>
              <a:rPr kumimoji="1" lang="zh-CN" altLang="en-US" dirty="0" smtClean="0"/>
              <a:t>组员：刘坤、钱金港、盛轶群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78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引言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99428" y="3264408"/>
            <a:ext cx="476402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1.1</a:t>
            </a:r>
            <a:r>
              <a:rPr lang="zh-CN" altLang="en-US" sz="3200" dirty="0" smtClean="0"/>
              <a:t>标识</a:t>
            </a:r>
            <a:endParaRPr lang="en-US" altLang="zh-CN" sz="3200" dirty="0" smtClean="0"/>
          </a:p>
          <a:p>
            <a:r>
              <a:rPr lang="en-US" altLang="zh-CN" sz="3200" dirty="0" smtClean="0"/>
              <a:t>1.2</a:t>
            </a:r>
            <a:r>
              <a:rPr lang="zh-CN" altLang="en-US" sz="3200" dirty="0" smtClean="0"/>
              <a:t>系统概述</a:t>
            </a:r>
            <a:endParaRPr lang="en-US" altLang="zh-CN" sz="3200" dirty="0" smtClean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6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项目简介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4000" y="1917700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378339"/>
            <a:ext cx="8868508" cy="64633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zh-CN" altLang="zh-CN" dirty="0"/>
              <a:t>城院：指浙江大学城市学院</a:t>
            </a:r>
          </a:p>
          <a:p>
            <a:r>
              <a:rPr lang="zh-CN" altLang="zh-CN" dirty="0"/>
              <a:t>校园学生活动：指由城院学生组织或社团举办的，符合要求的学生活动。</a:t>
            </a:r>
          </a:p>
        </p:txBody>
      </p:sp>
      <p:sp>
        <p:nvSpPr>
          <p:cNvPr id="6" name="矩形 5"/>
          <p:cNvSpPr/>
          <p:nvPr/>
        </p:nvSpPr>
        <p:spPr>
          <a:xfrm>
            <a:off x="1524000" y="2006600"/>
            <a:ext cx="970137" cy="416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1.1</a:t>
            </a: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标识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4000" y="3217804"/>
            <a:ext cx="2031325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23999" y="3455661"/>
            <a:ext cx="10196946" cy="3213187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系统概述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1.2.1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项目名称：</a:t>
            </a:r>
            <a:r>
              <a:rPr lang="zh-CN" altLang="zh-CN" dirty="0"/>
              <a:t>基于</a:t>
            </a:r>
            <a:r>
              <a:rPr lang="en-US" altLang="zh-CN" dirty="0"/>
              <a:t>Android</a:t>
            </a:r>
            <a:r>
              <a:rPr lang="zh-CN" altLang="zh-CN" dirty="0"/>
              <a:t>的校园社交及活动管理平台</a:t>
            </a:r>
            <a:r>
              <a:rPr lang="en-US" altLang="zh-CN" dirty="0" smtClean="0"/>
              <a:t>App</a:t>
            </a:r>
          </a:p>
          <a:p>
            <a:pPr defTabSz="609585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1.2.2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产品标识：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Campaigo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校园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App</a:t>
            </a:r>
          </a:p>
          <a:p>
            <a:pPr defTabSz="609585"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1.2.3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项目背景：</a:t>
            </a:r>
            <a:r>
              <a:rPr lang="zh-CN" altLang="zh-CN" dirty="0">
                <a:latin typeface="+mn-ea"/>
              </a:rPr>
              <a:t>在城院校园学生活动的实践中，我们发现了校园活动流程环节繁琐，社交信息流通信息化落后及校园学生组织活动存在混乱的情况，活动审批到活动告知再到活动后期总结，都处于不统一的状态。我们</a:t>
            </a:r>
            <a:r>
              <a:rPr lang="en-US" altLang="zh-CN" dirty="0">
                <a:latin typeface="+mn-ea"/>
              </a:rPr>
              <a:t>G-10</a:t>
            </a:r>
            <a:r>
              <a:rPr lang="zh-CN" altLang="zh-CN" dirty="0">
                <a:latin typeface="+mn-ea"/>
              </a:rPr>
              <a:t>为了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帮助规范学校的学生活动秩序以及活动流程</a:t>
            </a:r>
            <a:r>
              <a:rPr lang="zh-CN" altLang="zh-CN" dirty="0">
                <a:latin typeface="+mn-ea"/>
              </a:rPr>
              <a:t>，营造更好的学生活动氛围，帮助同学更好地服务学生校园生活，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更高效获得校园信息</a:t>
            </a:r>
            <a:r>
              <a:rPr lang="zh-CN" altLang="zh-CN" dirty="0">
                <a:latin typeface="+mn-ea"/>
              </a:rPr>
              <a:t>，应市场以及客户需求，开发本项目。</a:t>
            </a:r>
          </a:p>
          <a:p>
            <a:pPr defTabSz="609585">
              <a:lnSpc>
                <a:spcPct val="13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11" y="162538"/>
            <a:ext cx="2244436" cy="7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9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交付产品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2" y="6144237"/>
            <a:ext cx="2244436" cy="7137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77256" y="3447288"/>
            <a:ext cx="4828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en-US" altLang="zh-CN" dirty="0" smtClean="0"/>
              <a:t>2.2 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r>
              <a:rPr lang="en-US" altLang="zh-CN" dirty="0" smtClean="0"/>
              <a:t>2.3 </a:t>
            </a:r>
            <a:r>
              <a:rPr lang="zh-CN" altLang="en-US" dirty="0" smtClean="0"/>
              <a:t>非移交产品</a:t>
            </a:r>
            <a:endParaRPr lang="en-US" altLang="zh-CN" dirty="0" smtClean="0"/>
          </a:p>
          <a:p>
            <a:r>
              <a:rPr lang="en-US" altLang="zh-CN" dirty="0" smtClean="0"/>
              <a:t>2.4 </a:t>
            </a:r>
            <a:r>
              <a:rPr lang="zh-CN" altLang="en-US" dirty="0" smtClean="0"/>
              <a:t>验收标准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5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交付产品</a:t>
            </a:r>
          </a:p>
        </p:txBody>
      </p:sp>
      <p:sp>
        <p:nvSpPr>
          <p:cNvPr id="43" name="空心弧 42"/>
          <p:cNvSpPr/>
          <p:nvPr/>
        </p:nvSpPr>
        <p:spPr>
          <a:xfrm rot="10800000">
            <a:off x="8750883" y="1399035"/>
            <a:ext cx="2712984" cy="2712984"/>
          </a:xfrm>
          <a:prstGeom prst="blockArc">
            <a:avLst>
              <a:gd name="adj1" fmla="val 10800000"/>
              <a:gd name="adj2" fmla="val 21507443"/>
              <a:gd name="adj3" fmla="val 229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79" y="193236"/>
            <a:ext cx="2244436" cy="7137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94693" y="1758461"/>
            <a:ext cx="89329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2.1</a:t>
            </a:r>
            <a:r>
              <a:rPr lang="zh-CN" altLang="en-US" sz="2800" dirty="0" smtClean="0"/>
              <a:t>程序</a:t>
            </a:r>
            <a:endParaRPr lang="en-US" altLang="zh-CN" sz="2800" dirty="0" smtClean="0"/>
          </a:p>
          <a:p>
            <a:endParaRPr lang="en-US" altLang="zh-CN" dirty="0" smtClean="0"/>
          </a:p>
          <a:p>
            <a:r>
              <a:rPr lang="en-US" altLang="zh-CN" dirty="0"/>
              <a:t>1: android</a:t>
            </a:r>
            <a:r>
              <a:rPr lang="zh-CN" altLang="zh-CN" dirty="0"/>
              <a:t>完整的应用程序</a:t>
            </a:r>
            <a:r>
              <a:rPr lang="en-US" altLang="zh-CN" dirty="0" err="1"/>
              <a:t>apk</a:t>
            </a:r>
            <a:r>
              <a:rPr lang="zh-CN" altLang="zh-CN" dirty="0"/>
              <a:t>及详细</a:t>
            </a:r>
            <a:r>
              <a:rPr lang="zh-CN" altLang="zh-CN" dirty="0" smtClean="0"/>
              <a:t>代码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 smtClean="0"/>
              <a:t>2</a:t>
            </a:r>
            <a:r>
              <a:rPr lang="en-US" altLang="zh-CN" dirty="0"/>
              <a:t>: 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zh-CN" dirty="0"/>
              <a:t>下可运行部署的</a:t>
            </a:r>
            <a:r>
              <a:rPr lang="en-US" altLang="zh-CN" dirty="0"/>
              <a:t>java web</a:t>
            </a:r>
            <a:r>
              <a:rPr lang="zh-CN" altLang="zh-CN" dirty="0"/>
              <a:t>项目</a:t>
            </a:r>
            <a:r>
              <a:rPr lang="zh-CN" altLang="zh-CN" dirty="0" smtClean="0"/>
              <a:t>代码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 smtClean="0"/>
              <a:t>3</a:t>
            </a:r>
            <a:r>
              <a:rPr lang="en-US" altLang="zh-CN" dirty="0"/>
              <a:t>: </a:t>
            </a:r>
            <a:r>
              <a:rPr lang="zh-CN" altLang="zh-CN" dirty="0"/>
              <a:t>数据库建表语言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19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交付产品</a:t>
            </a:r>
          </a:p>
        </p:txBody>
      </p:sp>
      <p:sp>
        <p:nvSpPr>
          <p:cNvPr id="43" name="空心弧 42"/>
          <p:cNvSpPr/>
          <p:nvPr/>
        </p:nvSpPr>
        <p:spPr>
          <a:xfrm rot="10800000">
            <a:off x="8750883" y="1399035"/>
            <a:ext cx="2712984" cy="2712984"/>
          </a:xfrm>
          <a:prstGeom prst="blockArc">
            <a:avLst>
              <a:gd name="adj1" fmla="val 10800000"/>
              <a:gd name="adj2" fmla="val 21507443"/>
              <a:gd name="adj3" fmla="val 229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79" y="193236"/>
            <a:ext cx="2244436" cy="7137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62808" y="1485900"/>
            <a:ext cx="8932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2.2 </a:t>
            </a:r>
            <a:r>
              <a:rPr lang="zh-CN" altLang="en-US" sz="2800" dirty="0" smtClean="0"/>
              <a:t>文档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070737"/>
              </p:ext>
            </p:extLst>
          </p:nvPr>
        </p:nvGraphicFramePr>
        <p:xfrm>
          <a:off x="1684556" y="2268413"/>
          <a:ext cx="8215581" cy="3297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4925">
                  <a:extLst>
                    <a:ext uri="{9D8B030D-6E8A-4147-A177-3AD203B41FA5}">
                      <a16:colId xmlns:a16="http://schemas.microsoft.com/office/drawing/2014/main" val="419074878"/>
                    </a:ext>
                  </a:extLst>
                </a:gridCol>
                <a:gridCol w="3576602">
                  <a:extLst>
                    <a:ext uri="{9D8B030D-6E8A-4147-A177-3AD203B41FA5}">
                      <a16:colId xmlns:a16="http://schemas.microsoft.com/office/drawing/2014/main" val="721394238"/>
                    </a:ext>
                  </a:extLst>
                </a:gridCol>
                <a:gridCol w="3484054">
                  <a:extLst>
                    <a:ext uri="{9D8B030D-6E8A-4147-A177-3AD203B41FA5}">
                      <a16:colId xmlns:a16="http://schemas.microsoft.com/office/drawing/2014/main" val="4088924978"/>
                    </a:ext>
                  </a:extLst>
                </a:gridCol>
              </a:tblGrid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序号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交付件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最后期限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4070103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01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项目计划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2017.10.25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1728956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02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可行性分析报告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2017.11.1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615317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03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需求规格说明书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2017.11.15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7339105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04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总体设计报告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2017.11.22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3013845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详细设计报告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2017.11.29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8796799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06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代码清单及测试用例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2017.12.13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2440526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07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系统测试报告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2017.12.20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242385"/>
                  </a:ext>
                </a:extLst>
              </a:tr>
              <a:tr h="36633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08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项目总结报告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2018.1.10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7438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49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交付产品</a:t>
            </a:r>
          </a:p>
        </p:txBody>
      </p:sp>
      <p:sp>
        <p:nvSpPr>
          <p:cNvPr id="43" name="空心弧 42"/>
          <p:cNvSpPr/>
          <p:nvPr/>
        </p:nvSpPr>
        <p:spPr>
          <a:xfrm rot="10800000">
            <a:off x="8750883" y="1399035"/>
            <a:ext cx="2712984" cy="2712984"/>
          </a:xfrm>
          <a:prstGeom prst="blockArc">
            <a:avLst>
              <a:gd name="adj1" fmla="val 10800000"/>
              <a:gd name="adj2" fmla="val 21507443"/>
              <a:gd name="adj3" fmla="val 229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79" y="193236"/>
            <a:ext cx="2244436" cy="7137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62808" y="1485900"/>
            <a:ext cx="89329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2.3 </a:t>
            </a:r>
            <a:r>
              <a:rPr lang="zh-CN" altLang="en-US" sz="2800" dirty="0" smtClean="0"/>
              <a:t>非移交产品</a:t>
            </a:r>
            <a:endParaRPr lang="en-US" altLang="zh-CN" sz="2800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84544"/>
              </p:ext>
            </p:extLst>
          </p:nvPr>
        </p:nvGraphicFramePr>
        <p:xfrm>
          <a:off x="1821767" y="2461451"/>
          <a:ext cx="7704212" cy="21601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52106">
                  <a:extLst>
                    <a:ext uri="{9D8B030D-6E8A-4147-A177-3AD203B41FA5}">
                      <a16:colId xmlns:a16="http://schemas.microsoft.com/office/drawing/2014/main" val="842905482"/>
                    </a:ext>
                  </a:extLst>
                </a:gridCol>
                <a:gridCol w="3852106">
                  <a:extLst>
                    <a:ext uri="{9D8B030D-6E8A-4147-A177-3AD203B41FA5}">
                      <a16:colId xmlns:a16="http://schemas.microsoft.com/office/drawing/2014/main" val="3133004606"/>
                    </a:ext>
                  </a:extLst>
                </a:gridCol>
              </a:tblGrid>
              <a:tr h="36003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序号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非交付件 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2255073"/>
                  </a:ext>
                </a:extLst>
              </a:tr>
              <a:tr h="36003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01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项目计划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9038772"/>
                  </a:ext>
                </a:extLst>
              </a:tr>
              <a:tr h="36003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02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需求评审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518354"/>
                  </a:ext>
                </a:extLst>
              </a:tr>
              <a:tr h="36003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03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总体设计评审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8666150"/>
                  </a:ext>
                </a:extLst>
              </a:tr>
              <a:tr h="36003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04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反转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0705887"/>
                  </a:ext>
                </a:extLst>
              </a:tr>
              <a:tr h="36003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05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总评审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362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9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交付产品</a:t>
            </a:r>
          </a:p>
        </p:txBody>
      </p:sp>
      <p:sp>
        <p:nvSpPr>
          <p:cNvPr id="43" name="空心弧 42"/>
          <p:cNvSpPr/>
          <p:nvPr/>
        </p:nvSpPr>
        <p:spPr>
          <a:xfrm rot="10800000">
            <a:off x="8750883" y="1399035"/>
            <a:ext cx="2712984" cy="2712984"/>
          </a:xfrm>
          <a:prstGeom prst="blockArc">
            <a:avLst>
              <a:gd name="adj1" fmla="val 10800000"/>
              <a:gd name="adj2" fmla="val 21507443"/>
              <a:gd name="adj3" fmla="val 229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79" y="193236"/>
            <a:ext cx="2244436" cy="7137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70383" y="1137424"/>
            <a:ext cx="8932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2.4</a:t>
            </a:r>
            <a:r>
              <a:rPr lang="zh-CN" altLang="en-US" sz="2800" dirty="0" smtClean="0"/>
              <a:t>验收标准</a:t>
            </a:r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705589"/>
              </p:ext>
            </p:extLst>
          </p:nvPr>
        </p:nvGraphicFramePr>
        <p:xfrm>
          <a:off x="1361505" y="1651851"/>
          <a:ext cx="9653954" cy="46883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7127">
                  <a:extLst>
                    <a:ext uri="{9D8B030D-6E8A-4147-A177-3AD203B41FA5}">
                      <a16:colId xmlns:a16="http://schemas.microsoft.com/office/drawing/2014/main" val="1601494629"/>
                    </a:ext>
                  </a:extLst>
                </a:gridCol>
                <a:gridCol w="4202790">
                  <a:extLst>
                    <a:ext uri="{9D8B030D-6E8A-4147-A177-3AD203B41FA5}">
                      <a16:colId xmlns:a16="http://schemas.microsoft.com/office/drawing/2014/main" val="1609913802"/>
                    </a:ext>
                  </a:extLst>
                </a:gridCol>
                <a:gridCol w="4094037">
                  <a:extLst>
                    <a:ext uri="{9D8B030D-6E8A-4147-A177-3AD203B41FA5}">
                      <a16:colId xmlns:a16="http://schemas.microsoft.com/office/drawing/2014/main" val="907974138"/>
                    </a:ext>
                  </a:extLst>
                </a:gridCol>
              </a:tblGrid>
              <a:tr h="15973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序号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交付件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验收标准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val="1011311202"/>
                  </a:ext>
                </a:extLst>
              </a:tr>
              <a:tr h="96978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01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项目计划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项目计划符合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SDP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框架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提交标准的甘特图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的内容能将计划解释清楚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输出项目计划、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msproject</a:t>
                      </a: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文档和会议记录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val="195626558"/>
                  </a:ext>
                </a:extLst>
              </a:tr>
              <a:tr h="75301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02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可行性分析报告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能从技术、经济方面对项目可行性分析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输出的报告需要有对现有系统和替换系统的分析，分析要给出软件过程图和数据流图。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结论要指出可行或不可行，并且与过程相符。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val="1289658045"/>
                  </a:ext>
                </a:extLst>
              </a:tr>
              <a:tr h="15973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03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需求规格说明书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、有客户访谈和需求规格说明，且两者不能相悖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val="1319405084"/>
                  </a:ext>
                </a:extLst>
              </a:tr>
              <a:tr h="15973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04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总体设计报告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符合国家标准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val="3549935237"/>
                  </a:ext>
                </a:extLst>
              </a:tr>
              <a:tr h="593282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05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详细设计报告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设计要有具体的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ui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设计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服务器接口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用到的数据库模型及操作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val="3595368264"/>
                  </a:ext>
                </a:extLst>
              </a:tr>
              <a:tr h="15973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06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>
                          <a:solidFill>
                            <a:schemeClr val="tx1"/>
                          </a:solidFill>
                          <a:effectLst/>
                        </a:rPr>
                        <a:t>代码清单及测试用例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val="786863756"/>
                  </a:ext>
                </a:extLst>
              </a:tr>
              <a:tr h="1186563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07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系统测试报告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数据库表单符合符合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NF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范式，能和服务器交换数据。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能正确显示用户信息、活动信息。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能添加活动信息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通过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hp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utf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测试</a:t>
                      </a:r>
                    </a:p>
                    <a:p>
                      <a:pPr marL="342900" lvl="0" indent="-342900" algn="ctr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输出测试报告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val="2244806116"/>
                  </a:ext>
                </a:extLst>
              </a:tr>
              <a:tr h="15973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08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项目总结报告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106" marR="56106" marT="0" marB="0"/>
                </a:tc>
                <a:extLst>
                  <a:ext uri="{0D108BD9-81ED-4DB2-BD59-A6C34878D82A}">
                    <a16:rowId xmlns:a16="http://schemas.microsoft.com/office/drawing/2014/main" val="589714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95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9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0CEA3"/>
      </a:accent1>
      <a:accent2>
        <a:srgbClr val="C1D9DF"/>
      </a:accent2>
      <a:accent3>
        <a:srgbClr val="D870BB"/>
      </a:accent3>
      <a:accent4>
        <a:srgbClr val="61C09E"/>
      </a:accent4>
      <a:accent5>
        <a:srgbClr val="EFD836"/>
      </a:accent5>
      <a:accent6>
        <a:srgbClr val="73D2E8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1883</TotalTime>
  <Words>1428</Words>
  <Application>Microsoft Office PowerPoint</Application>
  <PresentationFormat>宽屏</PresentationFormat>
  <Paragraphs>378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DengXian</vt:lpstr>
      <vt:lpstr>宋体</vt:lpstr>
      <vt:lpstr>Microsoft YaHei</vt:lpstr>
      <vt:lpstr>Microsoft YaHei</vt:lpstr>
      <vt:lpstr>Arial</vt:lpstr>
      <vt:lpstr>Calibri</vt:lpstr>
      <vt:lpstr>Century Gothic</vt:lpstr>
      <vt:lpstr>Segoe UI Light</vt:lpstr>
      <vt:lpstr>Times New Roman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jingang qian</cp:lastModifiedBy>
  <cp:revision>137</cp:revision>
  <dcterms:created xsi:type="dcterms:W3CDTF">2015-08-18T02:51:41Z</dcterms:created>
  <dcterms:modified xsi:type="dcterms:W3CDTF">2017-10-24T17:35:49Z</dcterms:modified>
  <cp:category/>
</cp:coreProperties>
</file>