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java虚拟机管理的内存</a:t>
            </a:r>
            <a:endParaRPr lang="en-US" smtClean="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思维导图</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垃圾收集器</a:t>
            </a:r>
            <a:endParaRPr lang="en-US"/>
          </a:p>
        </p:txBody>
      </p:sp>
      <p:sp>
        <p:nvSpPr>
          <p:cNvPr id="3" name="Content Placeholder 2"/>
          <p:cNvSpPr>
            <a:spLocks noGrp="1"/>
          </p:cNvSpPr>
          <p:nvPr>
            <p:ph idx="1"/>
          </p:nvPr>
        </p:nvSpPr>
        <p:spPr/>
        <p:txBody>
          <a:bodyPr/>
          <a:lstStyle/>
          <a:p/>
          <a:p>
            <a:pPr lvl="1"/>
            <a:r>
              <a:rPr lang="en-US" sz="1200">
                <a:solidFill>
                  <a:srgbClr val="000000"/>
                </a:solidFill>
              </a:rPr>
              <a:t>老年代的收集器</a:t>
            </a:r>
            <a:endParaRPr lang="en-US" sz="1200">
              <a:solidFill>
                <a:srgbClr val="000000"/>
              </a:solidFill>
            </a:endParaRPr>
          </a:p>
          <a:p>
            <a:pPr lvl="1"/>
            <a:r>
              <a:rPr lang="en-US" sz="1200">
                <a:solidFill>
                  <a:srgbClr val="000000"/>
                </a:solidFill>
              </a:rPr>
              <a:t>使用的是标记-清除算法</a:t>
            </a:r>
            <a:endParaRPr lang="en-US" sz="1200">
              <a:solidFill>
                <a:srgbClr val="000000"/>
              </a:solidFill>
            </a:endParaRPr>
          </a:p>
          <a:p>
            <a:pPr lvl="1"/>
            <a:r>
              <a:rPr lang="en-US" sz="1200">
                <a:solidFill>
                  <a:srgbClr val="000000"/>
                </a:solidFill>
              </a:rPr>
              <a:t>运作过程</a:t>
            </a:r>
            <a:endParaRPr lang="en-US" sz="1200">
              <a:solidFill>
                <a:srgbClr val="000000"/>
              </a:solidFill>
            </a:endParaRPr>
          </a:p>
          <a:p>
            <a:pPr lvl="2"/>
            <a:r>
              <a:rPr lang="en-US" sz="1200">
                <a:solidFill>
                  <a:srgbClr val="000000"/>
                </a:solidFill>
              </a:rPr>
              <a:t>1.初始标记</a:t>
            </a:r>
            <a:endParaRPr lang="en-US" sz="1200">
              <a:solidFill>
                <a:srgbClr val="000000"/>
              </a:solidFill>
            </a:endParaRPr>
          </a:p>
          <a:p>
            <a:pPr lvl="3"/>
            <a:r>
              <a:rPr lang="en-US" sz="1000">
                <a:solidFill>
                  <a:srgbClr val="808080"/>
                </a:solidFill>
              </a:rPr>
              <a:t>需要stoptheworld，只是标记一下GCRoots能直接关联到的对象</a:t>
            </a:r>
            <a:endParaRPr lang="en-US" sz="1000">
              <a:solidFill>
                <a:srgbClr val="808080"/>
              </a:solidFill>
            </a:endParaRPr>
          </a:p>
          <a:p>
            <a:pPr lvl="2"/>
            <a:r>
              <a:rPr lang="en-US" sz="1200">
                <a:solidFill>
                  <a:srgbClr val="000000"/>
                </a:solidFill>
              </a:rPr>
              <a:t>2.并发标记</a:t>
            </a:r>
            <a:endParaRPr lang="en-US" sz="1200">
              <a:solidFill>
                <a:srgbClr val="000000"/>
              </a:solidFill>
            </a:endParaRPr>
          </a:p>
          <a:p>
            <a:pPr lvl="3"/>
            <a:r>
              <a:rPr lang="en-US" sz="1000">
                <a:solidFill>
                  <a:srgbClr val="808080"/>
                </a:solidFill>
              </a:rPr>
              <a:t>需要stoptheworld，进行GCRootsTracing的过程</a:t>
            </a:r>
            <a:endParaRPr lang="en-US" sz="1000">
              <a:solidFill>
                <a:srgbClr val="808080"/>
              </a:solidFill>
            </a:endParaRPr>
          </a:p>
          <a:p>
            <a:pPr lvl="2"/>
            <a:r>
              <a:rPr lang="en-US" sz="1200">
                <a:solidFill>
                  <a:srgbClr val="000000"/>
                </a:solidFill>
              </a:rPr>
              <a:t>3.重新标记</a:t>
            </a:r>
            <a:endParaRPr lang="en-US" sz="1200">
              <a:solidFill>
                <a:srgbClr val="000000"/>
              </a:solidFill>
            </a:endParaRPr>
          </a:p>
          <a:p>
            <a:pPr lvl="3"/>
            <a:r>
              <a:rPr lang="en-US" sz="1000">
                <a:solidFill>
                  <a:srgbClr val="808080"/>
                </a:solidFill>
              </a:rPr>
              <a:t>修正并发标记期间因用户程序继续运作而导致标记产生变动的那一部分对象的标记记录</a:t>
            </a:r>
            <a:endParaRPr lang="en-US" sz="1000">
              <a:solidFill>
                <a:srgbClr val="808080"/>
              </a:solidFill>
            </a:endParaRPr>
          </a:p>
          <a:p>
            <a:pPr lvl="2"/>
            <a:r>
              <a:rPr lang="en-US" sz="1200">
                <a:solidFill>
                  <a:srgbClr val="000000"/>
                </a:solidFill>
              </a:rPr>
              <a:t>4.并发清除</a:t>
            </a:r>
            <a:endParaRPr lang="en-US" sz="1200">
              <a:solidFill>
                <a:srgbClr val="000000"/>
              </a:solidFill>
            </a:endParaRPr>
          </a:p>
          <a:p>
            <a:pPr lvl="3"/>
            <a:r>
              <a:rPr lang="en-US" sz="1000">
                <a:solidFill>
                  <a:srgbClr val="808080"/>
                </a:solidFill>
              </a:rPr>
              <a:t>执行GC的过程</a:t>
            </a:r>
            <a:endParaRPr lang="en-US" sz="1000">
              <a:solidFill>
                <a:srgbClr val="808080"/>
              </a:solidFill>
            </a:endParaRPr>
          </a:p>
          <a:p>
            <a:pPr lvl="1"/>
            <a:r>
              <a:rPr lang="en-US" sz="1200">
                <a:solidFill>
                  <a:srgbClr val="000000"/>
                </a:solidFill>
              </a:rPr>
              <a:t>优点</a:t>
            </a:r>
            <a:endParaRPr lang="en-US" sz="1200">
              <a:solidFill>
                <a:srgbClr val="000000"/>
              </a:solidFill>
            </a:endParaRPr>
          </a:p>
          <a:p>
            <a:pPr lvl="2"/>
            <a:r>
              <a:rPr lang="en-US" sz="1200">
                <a:solidFill>
                  <a:srgbClr val="000000"/>
                </a:solidFill>
              </a:rPr>
              <a:t>并发收集、低停顿</a:t>
            </a:r>
            <a:endParaRPr lang="en-US" sz="1200">
              <a:solidFill>
                <a:srgbClr val="000000"/>
              </a:solidFill>
            </a:endParaRPr>
          </a:p>
          <a:p>
            <a:pPr lvl="1"/>
            <a:r>
              <a:rPr lang="en-US" sz="1200">
                <a:solidFill>
                  <a:srgbClr val="000000"/>
                </a:solidFill>
              </a:rPr>
              <a:t>缺点</a:t>
            </a:r>
            <a:endParaRPr lang="en-US" sz="1200">
              <a:solidFill>
                <a:srgbClr val="000000"/>
              </a:solidFill>
            </a:endParaRPr>
          </a:p>
          <a:p>
            <a:pPr lvl="2"/>
            <a:r>
              <a:rPr lang="en-US" sz="1200">
                <a:solidFill>
                  <a:srgbClr val="000000"/>
                </a:solidFill>
              </a:rPr>
              <a:t>CMS收集器对CPU资源敏感</a:t>
            </a:r>
            <a:endParaRPr lang="en-US" sz="1200">
              <a:solidFill>
                <a:srgbClr val="000000"/>
              </a:solidFill>
            </a:endParaRPr>
          </a:p>
          <a:p>
            <a:pPr lvl="3"/>
            <a:r>
              <a:rPr lang="en-US" sz="1200">
                <a:solidFill>
                  <a:srgbClr val="000000"/>
                </a:solidFill>
              </a:rPr>
              <a:t>默认启动的回收线程数是（CPU数量+3）/4</a:t>
            </a:r>
            <a:endParaRPr lang="en-US" sz="12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垃圾收集器</a:t>
            </a:r>
            <a:endParaRPr lang="en-US"/>
          </a:p>
        </p:txBody>
      </p:sp>
      <p:sp>
        <p:nvSpPr>
          <p:cNvPr id="3" name="Content Placeholder 2"/>
          <p:cNvSpPr>
            <a:spLocks noGrp="1"/>
          </p:cNvSpPr>
          <p:nvPr>
            <p:ph idx="1"/>
          </p:nvPr>
        </p:nvSpPr>
        <p:spPr/>
        <p:txBody>
          <a:bodyPr/>
          <a:lstStyle/>
          <a:p/>
          <a:p>
            <a:pPr lvl="3"/>
            <a:r>
              <a:rPr lang="en-US" sz="1200">
                <a:solidFill>
                  <a:srgbClr val="000000"/>
                </a:solidFill>
              </a:rPr>
              <a:t>CPU不足4个，对程序影响就会变大。因为还要分出一半的线程去执行GC</a:t>
            </a:r>
            <a:endParaRPr lang="en-US" sz="1200">
              <a:solidFill>
                <a:srgbClr val="000000"/>
              </a:solidFill>
            </a:endParaRPr>
          </a:p>
          <a:p>
            <a:pPr lvl="2"/>
            <a:r>
              <a:rPr lang="en-US" sz="1200">
                <a:solidFill>
                  <a:srgbClr val="000000"/>
                </a:solidFill>
              </a:rPr>
              <a:t>CMS收集器无法处理浮动垃圾</a:t>
            </a:r>
            <a:endParaRPr lang="en-US" sz="1200">
              <a:solidFill>
                <a:srgbClr val="000000"/>
              </a:solidFill>
            </a:endParaRPr>
          </a:p>
          <a:p>
            <a:pPr lvl="3"/>
            <a:r>
              <a:rPr lang="en-US" sz="1000">
                <a:solidFill>
                  <a:srgbClr val="808080"/>
                </a:solidFill>
              </a:rPr>
              <a:t>浮动垃圾：CMS在执行GC的时候，这期间产生的垃圾就叫做浮动垃圾</a:t>
            </a:r>
            <a:endParaRPr lang="en-US" sz="1000">
              <a:solidFill>
                <a:srgbClr val="808080"/>
              </a:solidFill>
            </a:endParaRPr>
          </a:p>
          <a:p>
            <a:pPr lvl="2"/>
            <a:r>
              <a:rPr lang="en-US" sz="1200">
                <a:solidFill>
                  <a:srgbClr val="000000"/>
                </a:solidFill>
              </a:rPr>
              <a:t>基于标记-清除算法，会产生大量空间碎片</a:t>
            </a:r>
            <a:endParaRPr lang="en-US" sz="1200">
              <a:solidFill>
                <a:srgbClr val="000000"/>
              </a:solidFill>
            </a:endParaRPr>
          </a:p>
          <a:p>
            <a:pPr lvl="3"/>
            <a:r>
              <a:rPr lang="en-US" sz="1200">
                <a:solidFill>
                  <a:srgbClr val="000000"/>
                </a:solidFill>
              </a:rPr>
              <a:t>通过-XX:+UseCMSCompactAtFullCollection开关参数配置是否开启内存碎片整理过程</a:t>
            </a:r>
            <a:endParaRPr lang="en-US" sz="1200">
              <a:solidFill>
                <a:srgbClr val="000000"/>
              </a:solidFill>
            </a:endParaRPr>
          </a:p>
          <a:p>
            <a:pPr lvl="3"/>
            <a:r>
              <a:rPr lang="en-US" sz="1200">
                <a:solidFill>
                  <a:srgbClr val="000000"/>
                </a:solidFill>
              </a:rPr>
              <a:t>通过-XX:CMSFullGCsBeforeCompaction参数来设置执行多少次不压缩的FullGC后来一次带压缩的FullGC</a:t>
            </a:r>
            <a:endParaRPr lang="en-US" sz="1200">
              <a:solidFill>
                <a:srgbClr val="000000"/>
              </a:solidFill>
            </a:endParaRPr>
          </a:p>
          <a:p>
            <a:pPr lvl="0"/>
            <a:r>
              <a:rPr lang="en-US" sz="1200">
                <a:solidFill>
                  <a:srgbClr val="000000"/>
                </a:solidFill>
              </a:rPr>
              <a:t>G1（GarbageFirst）收集器</a:t>
            </a:r>
            <a:endParaRPr lang="en-US" sz="1200">
              <a:solidFill>
                <a:srgbClr val="000000"/>
              </a:solidFill>
            </a:endParaRPr>
          </a:p>
          <a:p>
            <a:pPr lvl="1"/>
            <a:r>
              <a:rPr lang="en-US" sz="1000">
                <a:solidFill>
                  <a:srgbClr val="808080"/>
                </a:solidFill>
              </a:rPr>
              <a:t>G1：1.7所使用的收集器。它取消了新生代老年代的物理空间的隔离（但是在概念上还是保留着），它将内存空间划分为了许多大小相等的独立区域G1特点：1.并行与并发：G1充分利用多核CPU的特性来缩短stop-the-world的时间，并且在GC的时候，通过并行的方式让java程序继续执行2.分代收集：不同的代，使用不同的收集方式3.空间整合：GC不会产生内存空间碎片，收集后能提供规整的可用内存4.可预测的停顿：G1比CMS的优势就是，它可以预测停顿时间，可以让GC在指定的毫秒内回收完毕</a:t>
            </a:r>
            <a:endParaRPr lang="en-US" sz="1000">
              <a:solidFill>
                <a:srgbClr val="808080"/>
              </a:solidFill>
            </a:endParaRPr>
          </a:p>
          <a:p>
            <a:pPr lvl="1"/>
            <a:r>
              <a:rPr lang="en-US" sz="1200">
                <a:solidFill>
                  <a:srgbClr val="000000"/>
                </a:solidFill>
              </a:rPr>
              <a:t>jdk1.7使用的</a:t>
            </a:r>
            <a:endParaRPr lang="en-US" sz="12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内存</a:t>
            </a:r>
            <a:endParaRPr lang="en-US"/>
          </a:p>
        </p:txBody>
      </p:sp>
      <p:sp>
        <p:nvSpPr>
          <p:cNvPr id="3" name="Content Placeholder 2"/>
          <p:cNvSpPr>
            <a:spLocks noGrp="1"/>
          </p:cNvSpPr>
          <p:nvPr>
            <p:ph idx="1"/>
          </p:nvPr>
        </p:nvSpPr>
        <p:spPr/>
        <p:txBody>
          <a:bodyPr/>
          <a:lstStyle/>
          <a:p/>
          <a:p>
            <a:pPr lvl="0"/>
            <a:r>
              <a:rPr lang="en-US" sz="1200">
                <a:solidFill>
                  <a:srgbClr val="000000"/>
                </a:solidFill>
              </a:rPr>
              <a:t>程序计数器</a:t>
            </a:r>
            <a:endParaRPr lang="en-US" sz="1200">
              <a:solidFill>
                <a:srgbClr val="000000"/>
              </a:solidFill>
            </a:endParaRPr>
          </a:p>
          <a:p>
            <a:pPr lvl="1"/>
            <a:r>
              <a:rPr lang="en-US" sz="1200">
                <a:solidFill>
                  <a:srgbClr val="000000"/>
                </a:solidFill>
              </a:rPr>
              <a:t>线程私有的内存：生命周期与线程相同</a:t>
            </a:r>
            <a:endParaRPr lang="en-US" sz="1200">
              <a:solidFill>
                <a:srgbClr val="000000"/>
              </a:solidFill>
            </a:endParaRPr>
          </a:p>
          <a:p>
            <a:pPr lvl="1"/>
            <a:r>
              <a:rPr lang="en-US" sz="1200">
                <a:solidFill>
                  <a:srgbClr val="000000"/>
                </a:solidFill>
              </a:rPr>
              <a:t>唯一一个不会产生OutOfMemoryError异常的区域</a:t>
            </a:r>
            <a:endParaRPr lang="en-US" sz="1200">
              <a:solidFill>
                <a:srgbClr val="000000"/>
              </a:solidFill>
            </a:endParaRPr>
          </a:p>
          <a:p>
            <a:pPr lvl="1"/>
            <a:r>
              <a:rPr lang="en-US" sz="1200">
                <a:solidFill>
                  <a:srgbClr val="000000"/>
                </a:solidFill>
              </a:rPr>
              <a:t>字节码解释器通过程序计数器来选取下一条需要执行的字节码指令，比如：循环、跳转、异常处理、线程恢复等功能</a:t>
            </a:r>
            <a:endParaRPr lang="en-US" sz="1200">
              <a:solidFill>
                <a:srgbClr val="000000"/>
              </a:solidFill>
            </a:endParaRPr>
          </a:p>
          <a:p>
            <a:pPr lvl="0"/>
            <a:r>
              <a:rPr lang="en-US" sz="1200">
                <a:solidFill>
                  <a:srgbClr val="000000"/>
                </a:solidFill>
              </a:rPr>
              <a:t>栈</a:t>
            </a:r>
            <a:endParaRPr lang="en-US" sz="1200">
              <a:solidFill>
                <a:srgbClr val="000000"/>
              </a:solidFill>
            </a:endParaRPr>
          </a:p>
          <a:p>
            <a:pPr lvl="1"/>
            <a:r>
              <a:rPr lang="en-US" sz="1200">
                <a:solidFill>
                  <a:srgbClr val="000000"/>
                </a:solidFill>
              </a:rPr>
              <a:t>java虚拟机栈</a:t>
            </a:r>
            <a:endParaRPr lang="en-US" sz="1200">
              <a:solidFill>
                <a:srgbClr val="000000"/>
              </a:solidFill>
            </a:endParaRPr>
          </a:p>
          <a:p>
            <a:pPr lvl="2"/>
            <a:r>
              <a:rPr lang="en-US" sz="1200">
                <a:solidFill>
                  <a:srgbClr val="000000"/>
                </a:solidFill>
              </a:rPr>
              <a:t>线程私有的内存：生命周期与线程相同</a:t>
            </a:r>
            <a:endParaRPr lang="en-US" sz="1200">
              <a:solidFill>
                <a:srgbClr val="000000"/>
              </a:solidFill>
            </a:endParaRPr>
          </a:p>
          <a:p>
            <a:pPr lvl="2"/>
            <a:r>
              <a:rPr lang="en-US" sz="1200">
                <a:solidFill>
                  <a:srgbClr val="000000"/>
                </a:solidFill>
              </a:rPr>
              <a:t>java虚拟机栈描述的是方法执行的内存模型</a:t>
            </a:r>
            <a:endParaRPr lang="en-US" sz="1200">
              <a:solidFill>
                <a:srgbClr val="000000"/>
              </a:solidFill>
            </a:endParaRPr>
          </a:p>
          <a:p>
            <a:pPr lvl="2"/>
            <a:r>
              <a:rPr lang="en-US" sz="1200">
                <a:solidFill>
                  <a:srgbClr val="000000"/>
                </a:solidFill>
              </a:rPr>
              <a:t>方法执行时--创建栈帧</a:t>
            </a:r>
            <a:endParaRPr lang="en-US" sz="1200">
              <a:solidFill>
                <a:srgbClr val="000000"/>
              </a:solidFill>
            </a:endParaRPr>
          </a:p>
          <a:p>
            <a:pPr lvl="2"/>
            <a:r>
              <a:rPr lang="en-US" sz="1200">
                <a:solidFill>
                  <a:srgbClr val="000000"/>
                </a:solidFill>
              </a:rPr>
              <a:t>栈帧的作用：用于存储局部变量表、操作数栈、动态链接、方法出口等信息</a:t>
            </a:r>
            <a:endParaRPr lang="en-US" sz="1200">
              <a:solidFill>
                <a:srgbClr val="000000"/>
              </a:solidFill>
            </a:endParaRPr>
          </a:p>
          <a:p>
            <a:pPr lvl="3"/>
            <a:r>
              <a:rPr lang="en-US" sz="1200">
                <a:solidFill>
                  <a:srgbClr val="000000"/>
                </a:solidFill>
              </a:rPr>
              <a:t>局部变量表</a:t>
            </a:r>
            <a:endParaRPr lang="en-US" sz="1200">
              <a:solidFill>
                <a:srgbClr val="000000"/>
              </a:solidFill>
            </a:endParaRPr>
          </a:p>
          <a:p>
            <a:pPr lvl="4"/>
            <a:r>
              <a:rPr lang="en-US" sz="1200">
                <a:solidFill>
                  <a:srgbClr val="000000"/>
                </a:solidFill>
              </a:rPr>
              <a:t>局部变量表存放了编译器可知的各种基本数据类型（boolean、byte、char、short、int、float、long、double）</a:t>
            </a:r>
            <a:endParaRPr lang="en-US" sz="1200">
              <a:solidFill>
                <a:srgbClr val="000000"/>
              </a:solidFill>
            </a:endParaRPr>
          </a:p>
          <a:p>
            <a:pPr lvl="4"/>
            <a:r>
              <a:rPr lang="en-US" sz="1200">
                <a:solidFill>
                  <a:srgbClr val="000000"/>
                </a:solidFill>
              </a:rPr>
              <a:t>局部变量表所需的内存空间在编译期间完成分配，当进入一个方法时需要在栈帧中分配多大局部变量是完全确定的</a:t>
            </a:r>
            <a:endParaRPr lang="en-US" sz="1200">
              <a:solidFill>
                <a:srgbClr val="000000"/>
              </a:solidFill>
            </a:endParaRPr>
          </a:p>
          <a:p>
            <a:pPr lvl="4"/>
            <a:r>
              <a:rPr lang="en-US" sz="1200">
                <a:solidFill>
                  <a:srgbClr val="000000"/>
                </a:solidFill>
              </a:rPr>
              <a:t>long和double会占用2个局部变量空间，其余的数据类型只占用1个</a:t>
            </a:r>
            <a:endParaRPr lang="en-US" sz="1200">
              <a:solidFill>
                <a:srgbClr val="000000"/>
              </a:solidFill>
            </a:endParaRPr>
          </a:p>
          <a:p>
            <a:pPr lvl="3"/>
            <a:r>
              <a:rPr lang="en-US" sz="1200">
                <a:solidFill>
                  <a:srgbClr val="000000"/>
                </a:solidFill>
              </a:rPr>
              <a:t>操作数栈</a:t>
            </a:r>
            <a:endParaRPr lang="en-US" sz="1200">
              <a:solidFill>
                <a:srgbClr val="000000"/>
              </a:solidFill>
            </a:endParaRPr>
          </a:p>
          <a:p>
            <a:pPr lvl="3"/>
            <a:r>
              <a:rPr lang="en-US" sz="1200">
                <a:solidFill>
                  <a:srgbClr val="000000"/>
                </a:solidFill>
              </a:rPr>
              <a:t>动态链接</a:t>
            </a:r>
            <a:endParaRPr lang="en-US" sz="12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内存</a:t>
            </a:r>
            <a:endParaRPr lang="en-US"/>
          </a:p>
        </p:txBody>
      </p:sp>
      <p:sp>
        <p:nvSpPr>
          <p:cNvPr id="3" name="Content Placeholder 2"/>
          <p:cNvSpPr>
            <a:spLocks noGrp="1"/>
          </p:cNvSpPr>
          <p:nvPr>
            <p:ph idx="1"/>
          </p:nvPr>
        </p:nvSpPr>
        <p:spPr/>
        <p:txBody>
          <a:bodyPr/>
          <a:lstStyle/>
          <a:p/>
          <a:p>
            <a:pPr lvl="3"/>
            <a:r>
              <a:rPr lang="en-US" sz="1200">
                <a:solidFill>
                  <a:srgbClr val="000000"/>
                </a:solidFill>
              </a:rPr>
              <a:t>方法出口</a:t>
            </a:r>
            <a:endParaRPr lang="en-US" sz="1200">
              <a:solidFill>
                <a:srgbClr val="000000"/>
              </a:solidFill>
            </a:endParaRPr>
          </a:p>
          <a:p>
            <a:pPr lvl="2"/>
            <a:r>
              <a:rPr lang="en-US" sz="1200">
                <a:solidFill>
                  <a:srgbClr val="000000"/>
                </a:solidFill>
              </a:rPr>
              <a:t>可能产生的异常是：StackOverflowError和OutOfMemoryError</a:t>
            </a:r>
            <a:endParaRPr lang="en-US" sz="1200">
              <a:solidFill>
                <a:srgbClr val="000000"/>
              </a:solidFill>
            </a:endParaRPr>
          </a:p>
          <a:p>
            <a:pPr lvl="1"/>
            <a:r>
              <a:rPr lang="en-US" sz="1200">
                <a:solidFill>
                  <a:srgbClr val="000000"/>
                </a:solidFill>
              </a:rPr>
              <a:t>本地方法栈</a:t>
            </a:r>
            <a:endParaRPr lang="en-US" sz="1200">
              <a:solidFill>
                <a:srgbClr val="000000"/>
              </a:solidFill>
            </a:endParaRPr>
          </a:p>
          <a:p>
            <a:pPr lvl="2"/>
            <a:r>
              <a:rPr lang="en-US" sz="1200">
                <a:solidFill>
                  <a:srgbClr val="000000"/>
                </a:solidFill>
              </a:rPr>
              <a:t>线程私有的内存：生命周期与线程相同</a:t>
            </a:r>
            <a:endParaRPr lang="en-US" sz="1200">
              <a:solidFill>
                <a:srgbClr val="000000"/>
              </a:solidFill>
            </a:endParaRPr>
          </a:p>
          <a:p>
            <a:pPr lvl="2"/>
            <a:r>
              <a:rPr lang="en-US" sz="1200">
                <a:solidFill>
                  <a:srgbClr val="000000"/>
                </a:solidFill>
              </a:rPr>
              <a:t>与java虚拟机栈类似，本地方法栈则为虚拟机使用到的Native方法服务</a:t>
            </a:r>
            <a:endParaRPr lang="en-US" sz="1200">
              <a:solidFill>
                <a:srgbClr val="000000"/>
              </a:solidFill>
            </a:endParaRPr>
          </a:p>
          <a:p>
            <a:pPr lvl="2"/>
            <a:r>
              <a:rPr lang="en-US" sz="1200">
                <a:solidFill>
                  <a:srgbClr val="000000"/>
                </a:solidFill>
              </a:rPr>
              <a:t>可能产生的异常是：StackOverflowError和OutOfMemoryError</a:t>
            </a:r>
            <a:endParaRPr lang="en-US" sz="1200">
              <a:solidFill>
                <a:srgbClr val="000000"/>
              </a:solidFill>
            </a:endParaRPr>
          </a:p>
          <a:p>
            <a:pPr lvl="0"/>
            <a:r>
              <a:rPr lang="en-US" sz="1200">
                <a:solidFill>
                  <a:srgbClr val="000000"/>
                </a:solidFill>
              </a:rPr>
              <a:t>堆</a:t>
            </a:r>
            <a:endParaRPr lang="en-US" sz="1200">
              <a:solidFill>
                <a:srgbClr val="000000"/>
              </a:solidFill>
            </a:endParaRPr>
          </a:p>
          <a:p>
            <a:pPr lvl="1"/>
            <a:r>
              <a:rPr lang="en-US" sz="1200">
                <a:solidFill>
                  <a:srgbClr val="000000"/>
                </a:solidFill>
              </a:rPr>
              <a:t>java堆（GC堆）</a:t>
            </a:r>
            <a:endParaRPr lang="en-US" sz="1200">
              <a:solidFill>
                <a:srgbClr val="000000"/>
              </a:solidFill>
            </a:endParaRPr>
          </a:p>
          <a:p>
            <a:pPr lvl="2"/>
            <a:r>
              <a:rPr lang="en-US" sz="1200">
                <a:solidFill>
                  <a:srgbClr val="000000"/>
                </a:solidFill>
              </a:rPr>
              <a:t>虚拟机启动时创建</a:t>
            </a:r>
            <a:endParaRPr lang="en-US" sz="1200">
              <a:solidFill>
                <a:srgbClr val="000000"/>
              </a:solidFill>
            </a:endParaRPr>
          </a:p>
          <a:p>
            <a:pPr lvl="2"/>
            <a:r>
              <a:rPr lang="en-US" sz="1200">
                <a:solidFill>
                  <a:srgbClr val="000000"/>
                </a:solidFill>
              </a:rPr>
              <a:t>java堆唯一的目的就是存放对象实例</a:t>
            </a:r>
            <a:endParaRPr lang="en-US" sz="1200">
              <a:solidFill>
                <a:srgbClr val="000000"/>
              </a:solidFill>
            </a:endParaRPr>
          </a:p>
          <a:p>
            <a:pPr lvl="2"/>
            <a:r>
              <a:rPr lang="en-US" sz="1200">
                <a:solidFill>
                  <a:srgbClr val="000000"/>
                </a:solidFill>
              </a:rPr>
              <a:t>堆的扩展：-Xmx和-Mms控制</a:t>
            </a:r>
            <a:endParaRPr lang="en-US" sz="1200">
              <a:solidFill>
                <a:srgbClr val="000000"/>
              </a:solidFill>
            </a:endParaRPr>
          </a:p>
          <a:p>
            <a:pPr lvl="2"/>
            <a:r>
              <a:rPr lang="en-US" sz="1200">
                <a:solidFill>
                  <a:srgbClr val="000000"/>
                </a:solidFill>
              </a:rPr>
              <a:t>堆也可以细分为：新生代（Eden空间、FromSurvivor空间、ToSurvivor空间）和老年代</a:t>
            </a:r>
            <a:endParaRPr lang="en-US" sz="1200">
              <a:solidFill>
                <a:srgbClr val="000000"/>
              </a:solidFill>
            </a:endParaRPr>
          </a:p>
          <a:p>
            <a:pPr lvl="1"/>
            <a:r>
              <a:rPr lang="en-US" sz="1200">
                <a:solidFill>
                  <a:srgbClr val="000000"/>
                </a:solidFill>
              </a:rPr>
              <a:t>方法区</a:t>
            </a:r>
            <a:endParaRPr lang="en-US" sz="1200">
              <a:solidFill>
                <a:srgbClr val="000000"/>
              </a:solidFill>
            </a:endParaRPr>
          </a:p>
          <a:p>
            <a:pPr lvl="2"/>
            <a:r>
              <a:rPr lang="en-US" sz="1200">
                <a:solidFill>
                  <a:srgbClr val="000000"/>
                </a:solidFill>
              </a:rPr>
              <a:t>与java堆类似</a:t>
            </a:r>
            <a:endParaRPr lang="en-US" sz="1200">
              <a:solidFill>
                <a:srgbClr val="000000"/>
              </a:solidFill>
            </a:endParaRPr>
          </a:p>
          <a:p>
            <a:pPr lvl="2"/>
            <a:r>
              <a:rPr lang="en-US" sz="1200">
                <a:solidFill>
                  <a:srgbClr val="000000"/>
                </a:solidFill>
              </a:rPr>
              <a:t>用于存储虚拟机加载的类信息、常量、静态变量、即时编译器后的代码等数据</a:t>
            </a:r>
            <a:endParaRPr lang="en-US" sz="1200">
              <a:solidFill>
                <a:srgbClr val="000000"/>
              </a:solidFill>
            </a:endParaRPr>
          </a:p>
          <a:p>
            <a:pPr lvl="2"/>
            <a:r>
              <a:rPr lang="en-US" sz="1200">
                <a:solidFill>
                  <a:srgbClr val="000000"/>
                </a:solidFill>
              </a:rPr>
              <a:t>方法区也可以称为：永久代</a:t>
            </a:r>
            <a:endParaRPr lang="en-US" sz="12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内存</a:t>
            </a:r>
            <a:endParaRPr lang="en-US"/>
          </a:p>
        </p:txBody>
      </p:sp>
      <p:sp>
        <p:nvSpPr>
          <p:cNvPr id="3" name="Content Placeholder 2"/>
          <p:cNvSpPr>
            <a:spLocks noGrp="1"/>
          </p:cNvSpPr>
          <p:nvPr>
            <p:ph idx="1"/>
          </p:nvPr>
        </p:nvSpPr>
        <p:spPr/>
        <p:txBody>
          <a:bodyPr/>
          <a:lstStyle/>
          <a:p/>
          <a:p>
            <a:pPr lvl="2"/>
            <a:r>
              <a:rPr lang="en-US" sz="1200">
                <a:solidFill>
                  <a:srgbClr val="000000"/>
                </a:solidFill>
              </a:rPr>
              <a:t>内存上限的控制：-XX:MaxPermSize</a:t>
            </a:r>
            <a:endParaRPr lang="en-US" sz="1200">
              <a:solidFill>
                <a:srgbClr val="000000"/>
              </a:solidFill>
            </a:endParaRPr>
          </a:p>
          <a:p>
            <a:pPr lvl="2"/>
            <a:r>
              <a:rPr lang="en-US" sz="1200">
                <a:solidFill>
                  <a:srgbClr val="000000"/>
                </a:solidFill>
              </a:rPr>
              <a:t>这部分GC回收目标主要是针对常量池的回收和类型的回收</a:t>
            </a:r>
            <a:endParaRPr lang="en-US" sz="1200">
              <a:solidFill>
                <a:srgbClr val="000000"/>
              </a:solidFill>
            </a:endParaRPr>
          </a:p>
          <a:p>
            <a:pPr lvl="3"/>
            <a:r>
              <a:rPr lang="en-US" sz="1200">
                <a:solidFill>
                  <a:srgbClr val="000000"/>
                </a:solidFill>
              </a:rPr>
              <a:t>回收类型的满足条件</a:t>
            </a:r>
            <a:endParaRPr lang="en-US" sz="1200">
              <a:solidFill>
                <a:srgbClr val="000000"/>
              </a:solidFill>
            </a:endParaRPr>
          </a:p>
          <a:p>
            <a:pPr lvl="4"/>
            <a:r>
              <a:rPr lang="en-US" sz="1200">
                <a:solidFill>
                  <a:srgbClr val="000000"/>
                </a:solidFill>
              </a:rPr>
              <a:t>该类所有实例都已被回收</a:t>
            </a:r>
            <a:endParaRPr lang="en-US" sz="1200">
              <a:solidFill>
                <a:srgbClr val="000000"/>
              </a:solidFill>
            </a:endParaRPr>
          </a:p>
          <a:p>
            <a:pPr lvl="4"/>
            <a:r>
              <a:rPr lang="en-US" sz="1200">
                <a:solidFill>
                  <a:srgbClr val="000000"/>
                </a:solidFill>
              </a:rPr>
              <a:t>加载该类的ClassLoader已被回收</a:t>
            </a:r>
            <a:endParaRPr lang="en-US" sz="1200">
              <a:solidFill>
                <a:srgbClr val="000000"/>
              </a:solidFill>
            </a:endParaRPr>
          </a:p>
          <a:p>
            <a:pPr lvl="4"/>
            <a:r>
              <a:rPr lang="en-US" sz="1200">
                <a:solidFill>
                  <a:srgbClr val="000000"/>
                </a:solidFill>
              </a:rPr>
              <a:t>该类对应的java.lang.Class对象没有在任何地方被引用，无法在任何地方通过反射访问该类的方法</a:t>
            </a:r>
            <a:endParaRPr lang="en-US" sz="1200">
              <a:solidFill>
                <a:srgbClr val="000000"/>
              </a:solidFill>
            </a:endParaRPr>
          </a:p>
          <a:p>
            <a:pPr lvl="3"/>
            <a:r>
              <a:rPr lang="en-US" sz="1200">
                <a:solidFill>
                  <a:srgbClr val="000000"/>
                </a:solidFill>
              </a:rPr>
              <a:t>回收常量的满足条件</a:t>
            </a:r>
            <a:endParaRPr lang="en-US" sz="1200">
              <a:solidFill>
                <a:srgbClr val="000000"/>
              </a:solidFill>
            </a:endParaRPr>
          </a:p>
          <a:p>
            <a:pPr lvl="4"/>
            <a:r>
              <a:rPr lang="en-US" sz="1200">
                <a:solidFill>
                  <a:srgbClr val="000000"/>
                </a:solidFill>
              </a:rPr>
              <a:t>常量没有在其它地方有引用</a:t>
            </a:r>
            <a:endParaRPr lang="en-US" sz="1200">
              <a:solidFill>
                <a:srgbClr val="000000"/>
              </a:solidFill>
            </a:endParaRPr>
          </a:p>
          <a:p>
            <a:pPr lvl="2"/>
            <a:r>
              <a:rPr lang="en-US" sz="1200">
                <a:solidFill>
                  <a:srgbClr val="000000"/>
                </a:solidFill>
              </a:rPr>
              <a:t>可能产生的异常是：OutOfMemoryError</a:t>
            </a:r>
            <a:endParaRPr lang="en-US" sz="1200">
              <a:solidFill>
                <a:srgbClr val="000000"/>
              </a:solidFill>
            </a:endParaRPr>
          </a:p>
          <a:p>
            <a:pPr lvl="2"/>
            <a:r>
              <a:rPr lang="en-US" sz="1200">
                <a:solidFill>
                  <a:srgbClr val="000000"/>
                </a:solidFill>
              </a:rPr>
              <a:t>运行时常量池</a:t>
            </a:r>
            <a:endParaRPr lang="en-US" sz="1200">
              <a:solidFill>
                <a:srgbClr val="000000"/>
              </a:solidFill>
            </a:endParaRPr>
          </a:p>
          <a:p>
            <a:pPr lvl="3"/>
            <a:r>
              <a:rPr lang="en-US" sz="1200">
                <a:solidFill>
                  <a:srgbClr val="000000"/>
                </a:solidFill>
              </a:rPr>
              <a:t>存放常量信息</a:t>
            </a:r>
            <a:endParaRPr lang="en-US" sz="1200">
              <a:solidFill>
                <a:srgbClr val="000000"/>
              </a:solidFill>
            </a:endParaRPr>
          </a:p>
          <a:p>
            <a:pPr lvl="3"/>
            <a:r>
              <a:rPr lang="en-US" sz="1200">
                <a:solidFill>
                  <a:srgbClr val="000000"/>
                </a:solidFill>
              </a:rPr>
              <a:t>常量是可以在运行期放入的也可以是编译器放入的</a:t>
            </a:r>
            <a:endParaRPr lang="en-US" sz="1200">
              <a:solidFill>
                <a:srgbClr val="000000"/>
              </a:solidFill>
            </a:endParaRPr>
          </a:p>
          <a:p>
            <a:pPr lvl="3"/>
            <a:r>
              <a:rPr lang="en-US" sz="1200">
                <a:solidFill>
                  <a:srgbClr val="000000"/>
                </a:solidFill>
              </a:rPr>
              <a:t>可能产生的异常是：OutOfMemoryError</a:t>
            </a:r>
            <a:endParaRPr lang="en-US" sz="1200">
              <a:solidFill>
                <a:srgbClr val="000000"/>
              </a:solidFill>
            </a:endParaRPr>
          </a:p>
          <a:p>
            <a:pPr lvl="0"/>
            <a:r>
              <a:rPr lang="en-US" sz="1200">
                <a:solidFill>
                  <a:srgbClr val="000000"/>
                </a:solidFill>
              </a:rPr>
              <a:t>直接内存</a:t>
            </a:r>
            <a:endParaRPr lang="en-US" sz="1200">
              <a:solidFill>
                <a:srgbClr val="000000"/>
              </a:solidFill>
            </a:endParaRPr>
          </a:p>
          <a:p>
            <a:pPr lvl="1"/>
            <a:r>
              <a:rPr lang="en-US" sz="1200">
                <a:solidFill>
                  <a:srgbClr val="000000"/>
                </a:solidFill>
              </a:rPr>
              <a:t>NIO使用的是直接内存</a:t>
            </a:r>
            <a:endParaRPr lang="en-US" sz="120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jdk下bin常用命令</a:t>
            </a:r>
            <a:endParaRPr lang="en-US"/>
          </a:p>
        </p:txBody>
      </p:sp>
      <p:sp>
        <p:nvSpPr>
          <p:cNvPr id="3" name="Content Placeholder 2"/>
          <p:cNvSpPr>
            <a:spLocks noGrp="1"/>
          </p:cNvSpPr>
          <p:nvPr>
            <p:ph idx="1"/>
          </p:nvPr>
        </p:nvSpPr>
        <p:spPr/>
        <p:txBody>
          <a:bodyPr/>
          <a:lstStyle/>
          <a:p/>
          <a:p>
            <a:pPr lvl="0"/>
            <a:r>
              <a:rPr lang="en-US" sz="1200">
                <a:solidFill>
                  <a:srgbClr val="000000"/>
                </a:solidFill>
              </a:rPr>
              <a:t>jps-l</a:t>
            </a:r>
            <a:endParaRPr lang="en-US" sz="1200">
              <a:solidFill>
                <a:srgbClr val="000000"/>
              </a:solidFill>
            </a:endParaRPr>
          </a:p>
          <a:p>
            <a:pPr lvl="1"/>
            <a:r>
              <a:rPr lang="en-US" sz="1200">
                <a:solidFill>
                  <a:srgbClr val="000000"/>
                </a:solidFill>
              </a:rPr>
              <a:t>关于java的虚拟机的进程的相关信息</a:t>
            </a:r>
            <a:endParaRPr lang="en-US" sz="1200">
              <a:solidFill>
                <a:srgbClr val="000000"/>
              </a:solidFill>
            </a:endParaRPr>
          </a:p>
          <a:p>
            <a:pPr lvl="2"/>
            <a:r>
              <a:rPr lang="en-US" sz="1200">
                <a:solidFill>
                  <a:srgbClr val="000000"/>
                </a:solidFill>
              </a:rPr>
              <a:t>-q</a:t>
            </a:r>
            <a:endParaRPr lang="en-US" sz="1200">
              <a:solidFill>
                <a:srgbClr val="000000"/>
              </a:solidFill>
            </a:endParaRPr>
          </a:p>
          <a:p>
            <a:pPr lvl="3"/>
            <a:r>
              <a:rPr lang="en-US" sz="1200">
                <a:solidFill>
                  <a:srgbClr val="000000"/>
                </a:solidFill>
              </a:rPr>
              <a:t>显示的是java相关的进程号</a:t>
            </a:r>
            <a:endParaRPr lang="en-US" sz="1200">
              <a:solidFill>
                <a:srgbClr val="000000"/>
              </a:solidFill>
            </a:endParaRPr>
          </a:p>
          <a:p>
            <a:pPr lvl="2"/>
            <a:r>
              <a:rPr lang="en-US" sz="1200">
                <a:solidFill>
                  <a:srgbClr val="000000"/>
                </a:solidFill>
              </a:rPr>
              <a:t>-m</a:t>
            </a:r>
            <a:endParaRPr lang="en-US" sz="1200">
              <a:solidFill>
                <a:srgbClr val="000000"/>
              </a:solidFill>
            </a:endParaRPr>
          </a:p>
          <a:p>
            <a:pPr lvl="3"/>
            <a:r>
              <a:rPr lang="en-US" sz="1200">
                <a:solidFill>
                  <a:srgbClr val="000000"/>
                </a:solidFill>
              </a:rPr>
              <a:t>虚拟机启动时，传入到main函数的参数。也就是虚拟机的启动参数</a:t>
            </a:r>
            <a:endParaRPr lang="en-US" sz="1200">
              <a:solidFill>
                <a:srgbClr val="000000"/>
              </a:solidFill>
            </a:endParaRPr>
          </a:p>
          <a:p>
            <a:pPr lvl="2"/>
            <a:r>
              <a:rPr lang="en-US" sz="1200">
                <a:solidFill>
                  <a:srgbClr val="000000"/>
                </a:solidFill>
              </a:rPr>
              <a:t>-l</a:t>
            </a:r>
            <a:endParaRPr lang="en-US" sz="1200">
              <a:solidFill>
                <a:srgbClr val="000000"/>
              </a:solidFill>
            </a:endParaRPr>
          </a:p>
          <a:p>
            <a:pPr lvl="3"/>
            <a:r>
              <a:rPr lang="en-US" sz="1200">
                <a:solidFill>
                  <a:srgbClr val="000000"/>
                </a:solidFill>
              </a:rPr>
              <a:t>虚拟机启动的类的全名</a:t>
            </a:r>
            <a:endParaRPr lang="en-US" sz="1200">
              <a:solidFill>
                <a:srgbClr val="000000"/>
              </a:solidFill>
            </a:endParaRPr>
          </a:p>
          <a:p>
            <a:pPr lvl="2"/>
            <a:r>
              <a:rPr lang="en-US" sz="1200">
                <a:solidFill>
                  <a:srgbClr val="000000"/>
                </a:solidFill>
              </a:rPr>
              <a:t>-v</a:t>
            </a:r>
            <a:endParaRPr lang="en-US" sz="1200">
              <a:solidFill>
                <a:srgbClr val="000000"/>
              </a:solidFill>
            </a:endParaRPr>
          </a:p>
          <a:p>
            <a:pPr lvl="3"/>
            <a:r>
              <a:rPr lang="en-US" sz="1200">
                <a:solidFill>
                  <a:srgbClr val="000000"/>
                </a:solidFill>
              </a:rPr>
              <a:t>虚拟机进程启动时的JVM的参数</a:t>
            </a:r>
            <a:endParaRPr lang="en-US" sz="1200">
              <a:solidFill>
                <a:srgbClr val="000000"/>
              </a:solidFill>
            </a:endParaRPr>
          </a:p>
          <a:p>
            <a:pPr lvl="0"/>
            <a:r>
              <a:rPr lang="en-US" sz="1200">
                <a:solidFill>
                  <a:srgbClr val="000000"/>
                </a:solidFill>
              </a:rPr>
              <a:t>jstat-gc276425020</a:t>
            </a:r>
            <a:endParaRPr lang="en-US" sz="1200">
              <a:solidFill>
                <a:srgbClr val="000000"/>
              </a:solidFill>
            </a:endParaRPr>
          </a:p>
          <a:p>
            <a:pPr lvl="1"/>
            <a:r>
              <a:rPr lang="en-US" sz="1200">
                <a:solidFill>
                  <a:srgbClr val="000000"/>
                </a:solidFill>
              </a:rPr>
              <a:t>HotSpot的各个方面运行数据的统计</a:t>
            </a:r>
            <a:endParaRPr lang="en-US" sz="1200">
              <a:solidFill>
                <a:srgbClr val="000000"/>
              </a:solidFill>
            </a:endParaRPr>
          </a:p>
          <a:p>
            <a:pPr lvl="2"/>
            <a:r>
              <a:rPr lang="en-US" sz="1200">
                <a:solidFill>
                  <a:srgbClr val="000000"/>
                </a:solidFill>
              </a:rPr>
              <a:t>-class</a:t>
            </a:r>
            <a:endParaRPr lang="en-US" sz="1200">
              <a:solidFill>
                <a:srgbClr val="000000"/>
              </a:solidFill>
            </a:endParaRPr>
          </a:p>
          <a:p>
            <a:pPr lvl="3"/>
            <a:r>
              <a:rPr lang="en-US" sz="1200">
                <a:solidFill>
                  <a:srgbClr val="000000"/>
                </a:solidFill>
              </a:rPr>
              <a:t>类的装载信息</a:t>
            </a:r>
            <a:endParaRPr lang="en-US" sz="1200">
              <a:solidFill>
                <a:srgbClr val="000000"/>
              </a:solidFill>
            </a:endParaRPr>
          </a:p>
          <a:p>
            <a:pPr lvl="2"/>
            <a:r>
              <a:rPr lang="en-US" sz="1200">
                <a:solidFill>
                  <a:srgbClr val="000000"/>
                </a:solidFill>
              </a:rPr>
              <a:t>-gc</a:t>
            </a:r>
            <a:endParaRPr lang="en-US" sz="1200">
              <a:solidFill>
                <a:srgbClr val="000000"/>
              </a:solidFill>
            </a:endParaRPr>
          </a:p>
          <a:p>
            <a:pPr lvl="3"/>
            <a:r>
              <a:rPr lang="en-US" sz="1200">
                <a:solidFill>
                  <a:srgbClr val="000000"/>
                </a:solidFill>
              </a:rPr>
              <a:t>java堆的已用情况和GC的时间等信息</a:t>
            </a:r>
            <a:endParaRPr lang="en-US" sz="120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jdk下bin常用命令</a:t>
            </a:r>
            <a:endParaRPr lang="en-US"/>
          </a:p>
        </p:txBody>
      </p:sp>
      <p:sp>
        <p:nvSpPr>
          <p:cNvPr id="3" name="Content Placeholder 2"/>
          <p:cNvSpPr>
            <a:spLocks noGrp="1"/>
          </p:cNvSpPr>
          <p:nvPr>
            <p:ph idx="1"/>
          </p:nvPr>
        </p:nvSpPr>
        <p:spPr/>
        <p:txBody>
          <a:bodyPr/>
          <a:lstStyle/>
          <a:p/>
          <a:p>
            <a:pPr lvl="2"/>
            <a:r>
              <a:rPr lang="en-US" sz="1200">
                <a:solidFill>
                  <a:srgbClr val="000000"/>
                </a:solidFill>
              </a:rPr>
              <a:t>-gccapacity</a:t>
            </a:r>
            <a:endParaRPr lang="en-US" sz="1200">
              <a:solidFill>
                <a:srgbClr val="000000"/>
              </a:solidFill>
            </a:endParaRPr>
          </a:p>
          <a:p>
            <a:pPr lvl="3"/>
            <a:r>
              <a:rPr lang="en-US" sz="1200">
                <a:solidFill>
                  <a:srgbClr val="000000"/>
                </a:solidFill>
              </a:rPr>
              <a:t>监视内容和-gc差不多，但主要关注点是java堆各个区域使用到的最大最小空间</a:t>
            </a:r>
            <a:endParaRPr lang="en-US" sz="1200">
              <a:solidFill>
                <a:srgbClr val="000000"/>
              </a:solidFill>
            </a:endParaRPr>
          </a:p>
          <a:p>
            <a:pPr lvl="2"/>
            <a:r>
              <a:rPr lang="en-US" sz="1200">
                <a:solidFill>
                  <a:srgbClr val="000000"/>
                </a:solidFill>
              </a:rPr>
              <a:t>-gcutil</a:t>
            </a:r>
            <a:endParaRPr lang="en-US" sz="1200">
              <a:solidFill>
                <a:srgbClr val="000000"/>
              </a:solidFill>
            </a:endParaRPr>
          </a:p>
          <a:p>
            <a:pPr lvl="3"/>
            <a:r>
              <a:rPr lang="en-US" sz="1200">
                <a:solidFill>
                  <a:srgbClr val="000000"/>
                </a:solidFill>
              </a:rPr>
              <a:t>监视内容和-gc差不多，但主要关注点是已使用占总空间的百分比</a:t>
            </a:r>
            <a:endParaRPr lang="en-US" sz="1200">
              <a:solidFill>
                <a:srgbClr val="000000"/>
              </a:solidFill>
            </a:endParaRPr>
          </a:p>
          <a:p>
            <a:pPr lvl="4"/>
            <a:r>
              <a:rPr lang="en-US" sz="1200">
                <a:solidFill>
                  <a:srgbClr val="000000"/>
                </a:solidFill>
              </a:rPr>
              <a:t>jstat-gcutil2764</a:t>
            </a:r>
            <a:endParaRPr lang="en-US" sz="1200">
              <a:solidFill>
                <a:srgbClr val="000000"/>
              </a:solidFill>
            </a:endParaRPr>
          </a:p>
          <a:p>
            <a:pPr lvl="2"/>
            <a:r>
              <a:rPr lang="en-US" sz="1200">
                <a:solidFill>
                  <a:srgbClr val="000000"/>
                </a:solidFill>
              </a:rPr>
              <a:t>-gccause</a:t>
            </a:r>
            <a:endParaRPr lang="en-US" sz="1200">
              <a:solidFill>
                <a:srgbClr val="000000"/>
              </a:solidFill>
            </a:endParaRPr>
          </a:p>
          <a:p>
            <a:pPr lvl="3"/>
            <a:r>
              <a:rPr lang="en-US" sz="1200">
                <a:solidFill>
                  <a:srgbClr val="000000"/>
                </a:solidFill>
              </a:rPr>
              <a:t>与-gcutil差不多，但会额外输出导致上一次GC产生的原因</a:t>
            </a:r>
            <a:endParaRPr lang="en-US" sz="1200">
              <a:solidFill>
                <a:srgbClr val="000000"/>
              </a:solidFill>
            </a:endParaRPr>
          </a:p>
          <a:p>
            <a:pPr lvl="2"/>
            <a:r>
              <a:rPr lang="en-US" sz="1200">
                <a:solidFill>
                  <a:srgbClr val="000000"/>
                </a:solidFill>
              </a:rPr>
              <a:t>-gcnew</a:t>
            </a:r>
            <a:endParaRPr lang="en-US" sz="1200">
              <a:solidFill>
                <a:srgbClr val="000000"/>
              </a:solidFill>
            </a:endParaRPr>
          </a:p>
          <a:p>
            <a:pPr lvl="3"/>
            <a:r>
              <a:rPr lang="en-US" sz="1200">
                <a:solidFill>
                  <a:srgbClr val="000000"/>
                </a:solidFill>
              </a:rPr>
              <a:t>新生代GC状况</a:t>
            </a:r>
            <a:endParaRPr lang="en-US" sz="1200">
              <a:solidFill>
                <a:srgbClr val="000000"/>
              </a:solidFill>
            </a:endParaRPr>
          </a:p>
          <a:p>
            <a:pPr lvl="2"/>
            <a:r>
              <a:rPr lang="en-US" sz="1200">
                <a:solidFill>
                  <a:srgbClr val="000000"/>
                </a:solidFill>
              </a:rPr>
              <a:t>-gcnewcapacity</a:t>
            </a:r>
            <a:endParaRPr lang="en-US" sz="1200">
              <a:solidFill>
                <a:srgbClr val="000000"/>
              </a:solidFill>
            </a:endParaRPr>
          </a:p>
          <a:p>
            <a:pPr lvl="3"/>
            <a:r>
              <a:rPr lang="en-US" sz="1200">
                <a:solidFill>
                  <a:srgbClr val="000000"/>
                </a:solidFill>
              </a:rPr>
              <a:t>与-gcnew基本相同，输出主要关注的是使用到的最大最小空间</a:t>
            </a:r>
            <a:endParaRPr lang="en-US" sz="1200">
              <a:solidFill>
                <a:srgbClr val="000000"/>
              </a:solidFill>
            </a:endParaRPr>
          </a:p>
          <a:p>
            <a:pPr lvl="2"/>
            <a:r>
              <a:rPr lang="en-US" sz="1200">
                <a:solidFill>
                  <a:srgbClr val="000000"/>
                </a:solidFill>
              </a:rPr>
              <a:t>-gcold</a:t>
            </a:r>
            <a:endParaRPr lang="en-US" sz="1200">
              <a:solidFill>
                <a:srgbClr val="000000"/>
              </a:solidFill>
            </a:endParaRPr>
          </a:p>
          <a:p>
            <a:pPr lvl="3"/>
            <a:r>
              <a:rPr lang="en-US" sz="1200">
                <a:solidFill>
                  <a:srgbClr val="000000"/>
                </a:solidFill>
              </a:rPr>
              <a:t>老年代GC状况</a:t>
            </a:r>
            <a:endParaRPr lang="en-US" sz="1200">
              <a:solidFill>
                <a:srgbClr val="000000"/>
              </a:solidFill>
            </a:endParaRPr>
          </a:p>
          <a:p>
            <a:pPr lvl="2"/>
            <a:r>
              <a:rPr lang="en-US" sz="1200">
                <a:solidFill>
                  <a:srgbClr val="000000"/>
                </a:solidFill>
              </a:rPr>
              <a:t>-gcoldcapacity</a:t>
            </a:r>
            <a:endParaRPr lang="en-US" sz="1200">
              <a:solidFill>
                <a:srgbClr val="000000"/>
              </a:solidFill>
            </a:endParaRPr>
          </a:p>
          <a:p>
            <a:pPr lvl="3"/>
            <a:r>
              <a:rPr lang="en-US" sz="1200">
                <a:solidFill>
                  <a:srgbClr val="000000"/>
                </a:solidFill>
              </a:rPr>
              <a:t>监视内容和-gcold差不多，但主要关注点是java堆各个区域使用到的最大最小空间</a:t>
            </a:r>
            <a:endParaRPr lang="en-US" sz="1200">
              <a:solidFill>
                <a:srgbClr val="000000"/>
              </a:solidFill>
            </a:endParaRPr>
          </a:p>
          <a:p>
            <a:pPr lvl="2"/>
            <a:r>
              <a:rPr lang="en-US" sz="1200">
                <a:solidFill>
                  <a:srgbClr val="000000"/>
                </a:solidFill>
              </a:rPr>
              <a:t>-gcpermcapacity</a:t>
            </a:r>
            <a:endParaRPr lang="en-US" sz="1200">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jdk下bin常用命令</a:t>
            </a:r>
            <a:endParaRPr lang="en-US"/>
          </a:p>
        </p:txBody>
      </p:sp>
      <p:sp>
        <p:nvSpPr>
          <p:cNvPr id="3" name="Content Placeholder 2"/>
          <p:cNvSpPr>
            <a:spLocks noGrp="1"/>
          </p:cNvSpPr>
          <p:nvPr>
            <p:ph idx="1"/>
          </p:nvPr>
        </p:nvSpPr>
        <p:spPr/>
        <p:txBody>
          <a:bodyPr/>
          <a:lstStyle/>
          <a:p/>
          <a:p>
            <a:pPr lvl="3"/>
            <a:r>
              <a:rPr lang="en-US" sz="1200">
                <a:solidFill>
                  <a:srgbClr val="000000"/>
                </a:solidFill>
              </a:rPr>
              <a:t>输出永久代使用到的最大最小空间</a:t>
            </a:r>
            <a:endParaRPr lang="en-US" sz="1200">
              <a:solidFill>
                <a:srgbClr val="000000"/>
              </a:solidFill>
            </a:endParaRPr>
          </a:p>
          <a:p>
            <a:pPr lvl="2"/>
            <a:r>
              <a:rPr lang="en-US" sz="1200">
                <a:solidFill>
                  <a:srgbClr val="000000"/>
                </a:solidFill>
              </a:rPr>
              <a:t>-compiler</a:t>
            </a:r>
            <a:endParaRPr lang="en-US" sz="1200">
              <a:solidFill>
                <a:srgbClr val="000000"/>
              </a:solidFill>
            </a:endParaRPr>
          </a:p>
          <a:p>
            <a:pPr lvl="3"/>
            <a:r>
              <a:rPr lang="en-US" sz="1200">
                <a:solidFill>
                  <a:srgbClr val="000000"/>
                </a:solidFill>
              </a:rPr>
              <a:t>输出JIT编译器编译过的方法、耗时等信息</a:t>
            </a:r>
            <a:endParaRPr lang="en-US" sz="1200">
              <a:solidFill>
                <a:srgbClr val="000000"/>
              </a:solidFill>
            </a:endParaRPr>
          </a:p>
          <a:p>
            <a:pPr lvl="2"/>
            <a:r>
              <a:rPr lang="en-US" sz="1200">
                <a:solidFill>
                  <a:srgbClr val="000000"/>
                </a:solidFill>
              </a:rPr>
              <a:t>-printcompilation</a:t>
            </a:r>
            <a:endParaRPr lang="en-US" sz="1200">
              <a:solidFill>
                <a:srgbClr val="000000"/>
              </a:solidFill>
            </a:endParaRPr>
          </a:p>
          <a:p>
            <a:pPr lvl="3"/>
            <a:r>
              <a:rPr lang="en-US" sz="1200">
                <a:solidFill>
                  <a:srgbClr val="000000"/>
                </a:solidFill>
              </a:rPr>
              <a:t>输出已被JIT编译的方法</a:t>
            </a:r>
            <a:endParaRPr lang="en-US" sz="1200">
              <a:solidFill>
                <a:srgbClr val="000000"/>
              </a:solidFill>
            </a:endParaRPr>
          </a:p>
          <a:p>
            <a:pPr lvl="0"/>
            <a:r>
              <a:rPr lang="en-US" sz="1200">
                <a:solidFill>
                  <a:srgbClr val="000000"/>
                </a:solidFill>
              </a:rPr>
              <a:t>jinfo</a:t>
            </a:r>
            <a:endParaRPr lang="en-US" sz="1200">
              <a:solidFill>
                <a:srgbClr val="000000"/>
              </a:solidFill>
            </a:endParaRPr>
          </a:p>
          <a:p>
            <a:pPr lvl="1"/>
            <a:r>
              <a:rPr lang="en-US" sz="1200">
                <a:solidFill>
                  <a:srgbClr val="000000"/>
                </a:solidFill>
              </a:rPr>
              <a:t>虚拟机的配置信息</a:t>
            </a:r>
            <a:endParaRPr lang="en-US" sz="1200">
              <a:solidFill>
                <a:srgbClr val="000000"/>
              </a:solidFill>
            </a:endParaRPr>
          </a:p>
          <a:p>
            <a:pPr lvl="0"/>
            <a:r>
              <a:rPr lang="en-US" sz="1200">
                <a:solidFill>
                  <a:srgbClr val="000000"/>
                </a:solidFill>
              </a:rPr>
              <a:t>jmap-heap5200</a:t>
            </a:r>
            <a:endParaRPr lang="en-US" sz="1200">
              <a:solidFill>
                <a:srgbClr val="000000"/>
              </a:solidFill>
            </a:endParaRPr>
          </a:p>
          <a:p>
            <a:pPr lvl="1"/>
            <a:r>
              <a:rPr lang="en-US" sz="1200">
                <a:solidFill>
                  <a:srgbClr val="000000"/>
                </a:solidFill>
              </a:rPr>
              <a:t>内存的相关信息</a:t>
            </a:r>
            <a:endParaRPr lang="en-US" sz="1200">
              <a:solidFill>
                <a:srgbClr val="000000"/>
              </a:solidFill>
            </a:endParaRPr>
          </a:p>
          <a:p>
            <a:pPr lvl="2"/>
            <a:r>
              <a:rPr lang="en-US" sz="1200">
                <a:solidFill>
                  <a:srgbClr val="000000"/>
                </a:solidFill>
              </a:rPr>
              <a:t>-dump</a:t>
            </a:r>
            <a:endParaRPr lang="en-US" sz="1200">
              <a:solidFill>
                <a:srgbClr val="000000"/>
              </a:solidFill>
            </a:endParaRPr>
          </a:p>
          <a:p>
            <a:pPr lvl="3"/>
            <a:r>
              <a:rPr lang="en-US" sz="1200">
                <a:solidFill>
                  <a:srgbClr val="000000"/>
                </a:solidFill>
              </a:rPr>
              <a:t>生成java堆转储快照</a:t>
            </a:r>
            <a:endParaRPr lang="en-US" sz="1200">
              <a:solidFill>
                <a:srgbClr val="000000"/>
              </a:solidFill>
            </a:endParaRPr>
          </a:p>
          <a:p>
            <a:pPr lvl="2"/>
            <a:r>
              <a:rPr lang="en-US" sz="1200">
                <a:solidFill>
                  <a:srgbClr val="000000"/>
                </a:solidFill>
              </a:rPr>
              <a:t>-heap</a:t>
            </a:r>
            <a:endParaRPr lang="en-US" sz="1200">
              <a:solidFill>
                <a:srgbClr val="000000"/>
              </a:solidFill>
            </a:endParaRPr>
          </a:p>
          <a:p>
            <a:pPr lvl="3"/>
            <a:r>
              <a:rPr lang="en-US" sz="1200">
                <a:solidFill>
                  <a:srgbClr val="000000"/>
                </a:solidFill>
              </a:rPr>
              <a:t>显示java堆的详细信息，回收器、参数配置、分代状况等信息</a:t>
            </a:r>
            <a:endParaRPr lang="en-US" sz="1200">
              <a:solidFill>
                <a:srgbClr val="000000"/>
              </a:solidFill>
            </a:endParaRPr>
          </a:p>
          <a:p>
            <a:pPr lvl="2"/>
            <a:r>
              <a:rPr lang="en-US" sz="1200">
                <a:solidFill>
                  <a:srgbClr val="000000"/>
                </a:solidFill>
              </a:rPr>
              <a:t>-histo</a:t>
            </a:r>
            <a:endParaRPr lang="en-US" sz="1200">
              <a:solidFill>
                <a:srgbClr val="000000"/>
              </a:solidFill>
            </a:endParaRPr>
          </a:p>
          <a:p>
            <a:pPr lvl="3"/>
            <a:r>
              <a:rPr lang="en-US" sz="1200">
                <a:solidFill>
                  <a:srgbClr val="000000"/>
                </a:solidFill>
              </a:rPr>
              <a:t>显示堆中对象统计信息，类、实力数量、合计容量</a:t>
            </a:r>
            <a:endParaRPr lang="en-US" sz="1200">
              <a:solidFill>
                <a:srgbClr val="000000"/>
              </a:solidFill>
            </a:endParaRPr>
          </a:p>
          <a:p>
            <a:pPr lvl="2"/>
            <a:r>
              <a:rPr lang="en-US" sz="1200">
                <a:solidFill>
                  <a:srgbClr val="000000"/>
                </a:solidFill>
              </a:rPr>
              <a:t>-permstat</a:t>
            </a:r>
            <a:endParaRPr lang="en-US" sz="1200">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jdk下bin常用命令</a:t>
            </a:r>
            <a:endParaRPr lang="en-US"/>
          </a:p>
        </p:txBody>
      </p:sp>
      <p:sp>
        <p:nvSpPr>
          <p:cNvPr id="3" name="Content Placeholder 2"/>
          <p:cNvSpPr>
            <a:spLocks noGrp="1"/>
          </p:cNvSpPr>
          <p:nvPr>
            <p:ph idx="1"/>
          </p:nvPr>
        </p:nvSpPr>
        <p:spPr/>
        <p:txBody>
          <a:bodyPr/>
          <a:lstStyle/>
          <a:p/>
          <a:p>
            <a:pPr lvl="3"/>
            <a:r>
              <a:rPr lang="en-US" sz="1200">
                <a:solidFill>
                  <a:srgbClr val="000000"/>
                </a:solidFill>
              </a:rPr>
              <a:t>以ClassLoader为统计口径显示永久代内存状态</a:t>
            </a:r>
            <a:endParaRPr lang="en-US" sz="1200">
              <a:solidFill>
                <a:srgbClr val="000000"/>
              </a:solidFill>
            </a:endParaRPr>
          </a:p>
          <a:p>
            <a:pPr lvl="2"/>
            <a:r>
              <a:rPr lang="en-US" sz="1200">
                <a:solidFill>
                  <a:srgbClr val="000000"/>
                </a:solidFill>
              </a:rPr>
              <a:t>-F</a:t>
            </a:r>
            <a:endParaRPr lang="en-US" sz="1200">
              <a:solidFill>
                <a:srgbClr val="000000"/>
              </a:solidFill>
            </a:endParaRPr>
          </a:p>
          <a:p>
            <a:pPr lvl="3"/>
            <a:r>
              <a:rPr lang="en-US" sz="1200">
                <a:solidFill>
                  <a:srgbClr val="000000"/>
                </a:solidFill>
              </a:rPr>
              <a:t>当虚拟机进程对-dump选项没有响应时，可使用这个选项强制生成dump快照</a:t>
            </a:r>
            <a:endParaRPr lang="en-US" sz="1200">
              <a:solidFill>
                <a:srgbClr val="000000"/>
              </a:solidFill>
            </a:endParaRPr>
          </a:p>
          <a:p>
            <a:pPr lvl="0"/>
            <a:r>
              <a:rPr lang="en-US" sz="1200">
                <a:solidFill>
                  <a:srgbClr val="000000"/>
                </a:solidFill>
              </a:rPr>
              <a:t>jhat</a:t>
            </a:r>
            <a:endParaRPr lang="en-US" sz="1200">
              <a:solidFill>
                <a:srgbClr val="000000"/>
              </a:solidFill>
            </a:endParaRPr>
          </a:p>
          <a:p>
            <a:pPr lvl="1"/>
            <a:r>
              <a:rPr lang="en-US" sz="1200">
                <a:solidFill>
                  <a:srgbClr val="000000"/>
                </a:solidFill>
              </a:rPr>
              <a:t>分析heapdump文件</a:t>
            </a:r>
            <a:endParaRPr lang="en-US" sz="1200">
              <a:solidFill>
                <a:srgbClr val="000000"/>
              </a:solidFill>
            </a:endParaRPr>
          </a:p>
          <a:p>
            <a:pPr lvl="0"/>
            <a:r>
              <a:rPr lang="en-US" sz="1200">
                <a:solidFill>
                  <a:srgbClr val="000000"/>
                </a:solidFill>
              </a:rPr>
              <a:t>jstack</a:t>
            </a:r>
            <a:endParaRPr lang="en-US" sz="1200">
              <a:solidFill>
                <a:srgbClr val="000000"/>
              </a:solidFill>
            </a:endParaRPr>
          </a:p>
          <a:p>
            <a:pPr lvl="1"/>
            <a:r>
              <a:rPr lang="en-US" sz="1200">
                <a:solidFill>
                  <a:srgbClr val="000000"/>
                </a:solidFill>
              </a:rPr>
              <a:t>虚拟机的线程快照</a:t>
            </a:r>
            <a:endParaRPr lang="en-US" sz="1200">
              <a:solidFill>
                <a:srgbClr val="000000"/>
              </a:solidFill>
            </a:endParaRPr>
          </a:p>
          <a:p>
            <a:pPr lvl="2"/>
            <a:r>
              <a:rPr lang="en-US" sz="1200">
                <a:solidFill>
                  <a:srgbClr val="000000"/>
                </a:solidFill>
              </a:rPr>
              <a:t>生成线程快照的主要目的是定位线程出现长时间停顿的原因，如查看线程死锁、死循环等信息</a:t>
            </a:r>
            <a:endParaRPr lang="en-US" sz="120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GC的日志参数讲解</a:t>
            </a:r>
            <a:endParaRPr lang="en-US" smtClean="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对象的创建</a:t>
            </a:r>
            <a:endParaRPr lang="en-US"/>
          </a:p>
        </p:txBody>
      </p:sp>
      <p:sp>
        <p:nvSpPr>
          <p:cNvPr id="3" name="Content Placeholder 2"/>
          <p:cNvSpPr>
            <a:spLocks noGrp="1"/>
          </p:cNvSpPr>
          <p:nvPr>
            <p:ph idx="1"/>
          </p:nvPr>
        </p:nvSpPr>
        <p:spPr/>
        <p:txBody>
          <a:bodyPr/>
          <a:lstStyle/>
          <a:p/>
          <a:p>
            <a:pPr lvl="0"/>
            <a:r>
              <a:rPr lang="en-US" sz="1200">
                <a:solidFill>
                  <a:srgbClr val="000000"/>
                </a:solidFill>
              </a:rPr>
              <a:t>类加载</a:t>
            </a:r>
            <a:endParaRPr lang="en-US" sz="1200">
              <a:solidFill>
                <a:srgbClr val="000000"/>
              </a:solidFill>
            </a:endParaRPr>
          </a:p>
          <a:p>
            <a:pPr lvl="1"/>
            <a:r>
              <a:rPr lang="en-US" sz="1000">
                <a:solidFill>
                  <a:srgbClr val="808080"/>
                </a:solidFill>
              </a:rPr>
              <a:t>虚拟机遇到new指令时1.去常量池中找到这个类的引用2.这个类已被加载、解析和初始化过3.如果1和2满足，则直接引用这个地址，不满足，就要执行类加载的过程</a:t>
            </a:r>
            <a:endParaRPr lang="en-US" sz="1000">
              <a:solidFill>
                <a:srgbClr val="808080"/>
              </a:solidFill>
            </a:endParaRPr>
          </a:p>
          <a:p>
            <a:pPr lvl="0"/>
            <a:r>
              <a:rPr lang="en-US" sz="1200">
                <a:solidFill>
                  <a:srgbClr val="000000"/>
                </a:solidFill>
              </a:rPr>
              <a:t>为新生对象分配内存</a:t>
            </a:r>
            <a:endParaRPr lang="en-US" sz="1200">
              <a:solidFill>
                <a:srgbClr val="000000"/>
              </a:solidFill>
            </a:endParaRPr>
          </a:p>
          <a:p>
            <a:pPr lvl="1"/>
            <a:r>
              <a:rPr lang="en-US" sz="1200">
                <a:solidFill>
                  <a:srgbClr val="000000"/>
                </a:solidFill>
              </a:rPr>
              <a:t>分配内存的算法</a:t>
            </a:r>
            <a:endParaRPr lang="en-US" sz="1200">
              <a:solidFill>
                <a:srgbClr val="000000"/>
              </a:solidFill>
            </a:endParaRPr>
          </a:p>
          <a:p>
            <a:pPr lvl="2"/>
            <a:r>
              <a:rPr lang="en-US" sz="1200">
                <a:solidFill>
                  <a:srgbClr val="000000"/>
                </a:solidFill>
              </a:rPr>
              <a:t>指针碰撞</a:t>
            </a:r>
            <a:endParaRPr lang="en-US" sz="1200">
              <a:solidFill>
                <a:srgbClr val="000000"/>
              </a:solidFill>
            </a:endParaRPr>
          </a:p>
          <a:p>
            <a:pPr lvl="3"/>
            <a:r>
              <a:rPr lang="en-US" sz="1000">
                <a:solidFill>
                  <a:srgbClr val="808080"/>
                </a:solidFill>
              </a:rPr>
              <a:t>指针碰撞1.假设java堆中内存是绝对规整的2.所有用过的内存放到一边，没用过的放到一边3.中间放着一个指针作为分界点的指示器4.分配内存就是将指针向空极限空间挪一段与对象大小相等的距离</a:t>
            </a:r>
            <a:endParaRPr lang="en-US" sz="1000">
              <a:solidFill>
                <a:srgbClr val="808080"/>
              </a:solidFill>
            </a:endParaRPr>
          </a:p>
          <a:p>
            <a:pPr lvl="2"/>
            <a:r>
              <a:rPr lang="en-US" sz="1200">
                <a:solidFill>
                  <a:srgbClr val="000000"/>
                </a:solidFill>
              </a:rPr>
              <a:t>空闲列表</a:t>
            </a:r>
            <a:endParaRPr lang="en-US" sz="1200">
              <a:solidFill>
                <a:srgbClr val="000000"/>
              </a:solidFill>
            </a:endParaRPr>
          </a:p>
          <a:p>
            <a:pPr lvl="3"/>
            <a:r>
              <a:rPr lang="en-US" sz="1000">
                <a:solidFill>
                  <a:srgbClr val="808080"/>
                </a:solidFill>
              </a:rPr>
              <a:t>空闲列表1.假设java堆中已使用内存和空闲内存是相互交错的2.虚拟机需要维护一个列表记录哪些内存是可用的3.在分配的时候就是从可用列表中找到一块足够大的内存划分给对象实例</a:t>
            </a:r>
            <a:endParaRPr lang="en-US" sz="1000">
              <a:solidFill>
                <a:srgbClr val="808080"/>
              </a:solidFill>
            </a:endParaRPr>
          </a:p>
          <a:p>
            <a:pPr lvl="2"/>
            <a:r>
              <a:rPr lang="en-US" sz="1200">
                <a:solidFill>
                  <a:srgbClr val="000000"/>
                </a:solidFill>
              </a:rPr>
              <a:t>指针碰撞和空闲列表的选择</a:t>
            </a:r>
            <a:endParaRPr lang="en-US" sz="1200">
              <a:solidFill>
                <a:srgbClr val="000000"/>
              </a:solidFill>
            </a:endParaRPr>
          </a:p>
          <a:p>
            <a:pPr lvl="3"/>
            <a:r>
              <a:rPr lang="en-US" sz="1000">
                <a:solidFill>
                  <a:srgbClr val="808080"/>
                </a:solidFill>
              </a:rPr>
              <a:t>指针碰撞和空闲列表的选择：1.由java堆是否规整决定的2.java堆是否规整由垃圾收集器是否带有压缩整理功能决定的3.Serial、ParNew等带Compact过程的收集器采用的是指针碰撞4.CMS基于Mark-Sweep算法的收集器是采用空闲列表</a:t>
            </a:r>
            <a:endParaRPr lang="en-US" sz="1000">
              <a:solidFill>
                <a:srgbClr val="808080"/>
              </a:solidFill>
            </a:endParaRPr>
          </a:p>
          <a:p>
            <a:pPr lvl="1"/>
            <a:r>
              <a:rPr lang="en-US" sz="1200">
                <a:solidFill>
                  <a:srgbClr val="000000"/>
                </a:solidFill>
              </a:rPr>
              <a:t>对象分配原则</a:t>
            </a:r>
            <a:endParaRPr lang="en-US" sz="1200">
              <a:solidFill>
                <a:srgbClr val="000000"/>
              </a:solidFill>
            </a:endParaRPr>
          </a:p>
          <a:p>
            <a:pPr lvl="2"/>
            <a:r>
              <a:rPr lang="en-US" sz="1200">
                <a:solidFill>
                  <a:srgbClr val="000000"/>
                </a:solidFill>
              </a:rPr>
              <a:t>优先在Eden分配，当没有足够空间时就进行一次MinorGC</a:t>
            </a:r>
            <a:endParaRPr lang="en-US" sz="1200">
              <a:solidFill>
                <a:srgbClr val="000000"/>
              </a:solidFill>
            </a:endParaRPr>
          </a:p>
          <a:p>
            <a:pPr lvl="3"/>
            <a:r>
              <a:rPr lang="en-US" sz="1000">
                <a:solidFill>
                  <a:srgbClr val="808080"/>
                </a:solidFill>
              </a:rPr>
              <a:t>-Xms20M-Xmx20M堆内存最小为20M，最大为20M-Xmn10新生代10M-XX:+PrintGCDetails告诉虚拟机在发生垃圾收集行为时打印日志-XX:SurvivorRation=8Eden与SurvivorRation的空间比例为8:1</a:t>
            </a:r>
            <a:endParaRPr lang="en-US" sz="1000">
              <a:solidFill>
                <a:srgbClr val="808080"/>
              </a:solidFill>
            </a:endParaRPr>
          </a:p>
          <a:p>
            <a:pPr lvl="2"/>
            <a:r>
              <a:rPr lang="en-US" sz="1200">
                <a:solidFill>
                  <a:srgbClr val="000000"/>
                </a:solidFill>
              </a:rPr>
              <a:t>“朝生夕灭”的“短命大对象”是最可怕的事情，遇到大对象可以直接放入老年代</a:t>
            </a:r>
            <a:endParaRPr lang="en-US" sz="1200">
              <a:solidFill>
                <a:srgbClr val="000000"/>
              </a:solidFill>
            </a:endParaRPr>
          </a:p>
          <a:p>
            <a:pPr lvl="3"/>
            <a:r>
              <a:rPr lang="en-US" sz="1000">
                <a:solidFill>
                  <a:srgbClr val="808080"/>
                </a:solidFill>
              </a:rPr>
              <a:t>大对象：就像一个很大的数组-XX:PretenureSizeThreshold=3145728一个对象比3145728大，就将这个对象直接放入老年代</a:t>
            </a:r>
            <a:endParaRPr lang="en-US" sz="1000">
              <a:solidFill>
                <a:srgbClr val="80808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JIT（Just-In-Time Compiler...</a:t>
            </a:r>
            <a:endParaRPr lang="en-US" smtClean="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JNI（Java Native Interface...</a:t>
            </a:r>
            <a:endParaRPr lang="en-US" smtClean="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对象的创建</a:t>
            </a:r>
            <a:endParaRPr lang="en-US"/>
          </a:p>
        </p:txBody>
      </p:sp>
      <p:sp>
        <p:nvSpPr>
          <p:cNvPr id="3" name="Content Placeholder 2"/>
          <p:cNvSpPr>
            <a:spLocks noGrp="1"/>
          </p:cNvSpPr>
          <p:nvPr>
            <p:ph idx="1"/>
          </p:nvPr>
        </p:nvSpPr>
        <p:spPr/>
        <p:txBody>
          <a:bodyPr/>
          <a:lstStyle/>
          <a:p/>
          <a:p>
            <a:pPr lvl="2"/>
            <a:r>
              <a:rPr lang="en-US" sz="1200">
                <a:solidFill>
                  <a:srgbClr val="000000"/>
                </a:solidFill>
              </a:rPr>
              <a:t>当满足一定的年龄的对象（对象年龄计数器）就将其放到老年代中</a:t>
            </a:r>
            <a:endParaRPr lang="en-US" sz="1200">
              <a:solidFill>
                <a:srgbClr val="000000"/>
              </a:solidFill>
            </a:endParaRPr>
          </a:p>
          <a:p>
            <a:pPr lvl="3"/>
            <a:r>
              <a:rPr lang="en-US" sz="1000">
                <a:solidFill>
                  <a:srgbClr val="808080"/>
                </a:solidFill>
              </a:rPr>
              <a:t>虚拟机给每个对象定义了一个对象年龄(Age)计数器，对象在Eden中经过一次MinorGC还存活就放到Survivor空间中，当达到默认15岁的时候，就将其放到老年代中-XX:MaxTenuringThreshole=15表示当对象年龄器为15岁的时候，将其放到老年代中</a:t>
            </a:r>
            <a:endParaRPr lang="en-US" sz="1000">
              <a:solidFill>
                <a:srgbClr val="808080"/>
              </a:solidFill>
            </a:endParaRPr>
          </a:p>
          <a:p>
            <a:pPr lvl="2"/>
            <a:r>
              <a:rPr lang="en-US" sz="1200">
                <a:solidFill>
                  <a:srgbClr val="000000"/>
                </a:solidFill>
              </a:rPr>
              <a:t>当Survivor空间中相同年龄所有对象大小的总和大于Survivor空间的一半，就将其放入到老年代中</a:t>
            </a:r>
            <a:endParaRPr lang="en-US" sz="1200">
              <a:solidFill>
                <a:srgbClr val="000000"/>
              </a:solidFill>
            </a:endParaRPr>
          </a:p>
          <a:p>
            <a:pPr lvl="0"/>
            <a:r>
              <a:rPr lang="en-US" sz="1200">
                <a:solidFill>
                  <a:srgbClr val="000000"/>
                </a:solidFill>
              </a:rPr>
              <a:t>对象创建在并发时的安全性</a:t>
            </a:r>
            <a:endParaRPr lang="en-US" sz="1200">
              <a:solidFill>
                <a:srgbClr val="000000"/>
              </a:solidFill>
            </a:endParaRPr>
          </a:p>
          <a:p>
            <a:pPr lvl="1"/>
            <a:r>
              <a:rPr lang="en-US" sz="1200">
                <a:solidFill>
                  <a:srgbClr val="000000"/>
                </a:solidFill>
              </a:rPr>
              <a:t>第一种方式：CAS配上失败重试的方式保证更新操作的原子性</a:t>
            </a:r>
            <a:endParaRPr lang="en-US" sz="1200">
              <a:solidFill>
                <a:srgbClr val="000000"/>
              </a:solidFill>
            </a:endParaRPr>
          </a:p>
          <a:p>
            <a:pPr lvl="1"/>
            <a:r>
              <a:rPr lang="en-US" sz="1200">
                <a:solidFill>
                  <a:srgbClr val="000000"/>
                </a:solidFill>
              </a:rPr>
              <a:t>第二种方式：本地线程分配缓冲</a:t>
            </a:r>
            <a:endParaRPr lang="en-US" sz="1200">
              <a:solidFill>
                <a:srgbClr val="000000"/>
              </a:solidFill>
            </a:endParaRPr>
          </a:p>
          <a:p>
            <a:pPr lvl="2"/>
            <a:r>
              <a:rPr lang="en-US" sz="1000">
                <a:solidFill>
                  <a:srgbClr val="808080"/>
                </a:solidFill>
              </a:rPr>
              <a:t>把内存分配的动作按照线程划分在不同的空间中进行</a:t>
            </a:r>
            <a:endParaRPr lang="en-US" sz="1000">
              <a:solidFill>
                <a:srgbClr val="808080"/>
              </a:solidFill>
            </a:endParaRPr>
          </a:p>
          <a:p>
            <a:pPr lvl="0"/>
            <a:r>
              <a:rPr lang="en-US" sz="1200">
                <a:solidFill>
                  <a:srgbClr val="000000"/>
                </a:solidFill>
              </a:rPr>
              <a:t>虚拟机对对象进行设置</a:t>
            </a:r>
            <a:endParaRPr lang="en-US" sz="1200">
              <a:solidFill>
                <a:srgbClr val="000000"/>
              </a:solidFill>
            </a:endParaRPr>
          </a:p>
          <a:p>
            <a:pPr lvl="1"/>
            <a:r>
              <a:rPr lang="en-US" sz="1200">
                <a:solidFill>
                  <a:srgbClr val="000000"/>
                </a:solidFill>
              </a:rPr>
              <a:t>对象头</a:t>
            </a:r>
            <a:endParaRPr lang="en-US" sz="1200">
              <a:solidFill>
                <a:srgbClr val="000000"/>
              </a:solidFill>
            </a:endParaRPr>
          </a:p>
          <a:p>
            <a:pPr lvl="2"/>
            <a:r>
              <a:rPr lang="en-US" sz="1200">
                <a:solidFill>
                  <a:srgbClr val="000000"/>
                </a:solidFill>
              </a:rPr>
              <a:t>存储对象自身的运行时数据</a:t>
            </a:r>
            <a:endParaRPr lang="en-US" sz="1200">
              <a:solidFill>
                <a:srgbClr val="000000"/>
              </a:solidFill>
            </a:endParaRPr>
          </a:p>
          <a:p>
            <a:pPr lvl="3"/>
            <a:r>
              <a:rPr lang="en-US" sz="1200">
                <a:solidFill>
                  <a:srgbClr val="000000"/>
                </a:solidFill>
              </a:rPr>
              <a:t>对象的GC分代年龄等信息</a:t>
            </a:r>
            <a:endParaRPr lang="en-US" sz="1200">
              <a:solidFill>
                <a:srgbClr val="000000"/>
              </a:solidFill>
            </a:endParaRPr>
          </a:p>
          <a:p>
            <a:pPr lvl="3"/>
            <a:r>
              <a:rPr lang="en-US" sz="1200">
                <a:solidFill>
                  <a:srgbClr val="000000"/>
                </a:solidFill>
              </a:rPr>
              <a:t>偏向线程ID、线程持有的锁、锁状态的标志、哈希码</a:t>
            </a:r>
            <a:endParaRPr lang="en-US" sz="1200">
              <a:solidFill>
                <a:srgbClr val="000000"/>
              </a:solidFill>
            </a:endParaRPr>
          </a:p>
          <a:p>
            <a:pPr lvl="2"/>
            <a:r>
              <a:rPr lang="en-US" sz="1200">
                <a:solidFill>
                  <a:srgbClr val="000000"/>
                </a:solidFill>
              </a:rPr>
              <a:t>对象指向它的类元数据的指针</a:t>
            </a:r>
            <a:endParaRPr lang="en-US" sz="1200">
              <a:solidFill>
                <a:srgbClr val="000000"/>
              </a:solidFill>
            </a:endParaRPr>
          </a:p>
          <a:p>
            <a:pPr lvl="3"/>
            <a:r>
              <a:rPr lang="en-US" sz="1000">
                <a:solidFill>
                  <a:srgbClr val="808080"/>
                </a:solidFill>
              </a:rPr>
              <a:t>虚拟机通过这个指针来确定这个对象是哪个类的实例</a:t>
            </a:r>
            <a:endParaRPr lang="en-US" sz="1000">
              <a:solidFill>
                <a:srgbClr val="808080"/>
              </a:solidFill>
            </a:endParaRPr>
          </a:p>
          <a:p>
            <a:pPr lvl="2"/>
            <a:r>
              <a:rPr lang="en-US" sz="1200">
                <a:solidFill>
                  <a:srgbClr val="000000"/>
                </a:solidFill>
              </a:rPr>
              <a:t>对齐填充</a:t>
            </a:r>
            <a:endParaRPr lang="en-US" sz="1200">
              <a:solidFill>
                <a:srgbClr val="000000"/>
              </a:solidFill>
            </a:endParaRPr>
          </a:p>
          <a:p>
            <a:pPr lvl="3"/>
            <a:r>
              <a:rPr lang="en-US" sz="1000">
                <a:solidFill>
                  <a:srgbClr val="808080"/>
                </a:solidFill>
              </a:rPr>
              <a:t>不是必然存在的，HotSpotVM对对象的地址要求是8字节或者8字节的整数，如果不满足8字节就要补充到8字节</a:t>
            </a:r>
            <a:endParaRPr lang="en-US" sz="1000">
              <a:solidFill>
                <a:srgbClr val="80808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对象已死的判断</a:t>
            </a:r>
            <a:endParaRPr lang="en-US"/>
          </a:p>
        </p:txBody>
      </p:sp>
      <p:sp>
        <p:nvSpPr>
          <p:cNvPr id="3" name="Content Placeholder 2"/>
          <p:cNvSpPr>
            <a:spLocks noGrp="1"/>
          </p:cNvSpPr>
          <p:nvPr>
            <p:ph idx="1"/>
          </p:nvPr>
        </p:nvSpPr>
        <p:spPr/>
        <p:txBody>
          <a:bodyPr/>
          <a:lstStyle/>
          <a:p/>
          <a:p>
            <a:pPr lvl="0"/>
            <a:r>
              <a:rPr lang="en-US" sz="1200">
                <a:solidFill>
                  <a:srgbClr val="000000"/>
                </a:solidFill>
              </a:rPr>
              <a:t>引用计数法</a:t>
            </a:r>
            <a:endParaRPr lang="en-US" sz="1200">
              <a:solidFill>
                <a:srgbClr val="000000"/>
              </a:solidFill>
            </a:endParaRPr>
          </a:p>
          <a:p>
            <a:pPr lvl="1"/>
            <a:r>
              <a:rPr lang="en-US" sz="1000">
                <a:solidFill>
                  <a:srgbClr val="808080"/>
                </a:solidFill>
              </a:rPr>
              <a:t>引用计数法：给对象中添加一个引用计数器，每当有一个地方引用它时，计数器值就加1；当引用失效时，计数器值就减1优势：实现简单，判定效率高劣势：如果有objA.a=objB和objB.a=objA，遇到这种对象彼此相互引用对方的时候，就会导致计数器都不为0，于是引用计数算法就无法通知GC收集器回收它们</a:t>
            </a:r>
            <a:endParaRPr lang="en-US" sz="1000">
              <a:solidFill>
                <a:srgbClr val="808080"/>
              </a:solidFill>
            </a:endParaRPr>
          </a:p>
          <a:p>
            <a:pPr lvl="0"/>
            <a:r>
              <a:rPr lang="en-US" sz="1200">
                <a:solidFill>
                  <a:srgbClr val="000000"/>
                </a:solidFill>
              </a:rPr>
              <a:t>可达性分析算法</a:t>
            </a:r>
            <a:endParaRPr lang="en-US" sz="1200">
              <a:solidFill>
                <a:srgbClr val="000000"/>
              </a:solidFill>
            </a:endParaRPr>
          </a:p>
          <a:p>
            <a:pPr lvl="1"/>
            <a:r>
              <a:rPr lang="en-US" sz="1000">
                <a:solidFill>
                  <a:srgbClr val="808080"/>
                </a:solidFill>
              </a:rPr>
              <a:t>可达性分析算法：通过一个称为“GCRoots”的对象作为起始点，从这些节点开始向下搜索，搜索走过的路径称为“引用链”，当一个对象到GCRoots上没有任何引用的时候，则证明此对象是不可用的</a:t>
            </a:r>
            <a:endParaRPr lang="en-US" sz="1000">
              <a:solidFill>
                <a:srgbClr val="808080"/>
              </a:solidFill>
            </a:endParaRPr>
          </a:p>
          <a:p>
            <a:pPr lvl="1"/>
            <a:r>
              <a:rPr lang="en-US" sz="1200">
                <a:solidFill>
                  <a:srgbClr val="000000"/>
                </a:solidFill>
              </a:rPr>
              <a:t>可作为GCRoots的对象</a:t>
            </a:r>
            <a:endParaRPr lang="en-US" sz="1200">
              <a:solidFill>
                <a:srgbClr val="000000"/>
              </a:solidFill>
            </a:endParaRPr>
          </a:p>
          <a:p>
            <a:pPr lvl="2"/>
            <a:r>
              <a:rPr lang="en-US" sz="1200">
                <a:solidFill>
                  <a:srgbClr val="000000"/>
                </a:solidFill>
              </a:rPr>
              <a:t>虚拟机栈中的栈帧的本地变量表</a:t>
            </a:r>
            <a:endParaRPr lang="en-US" sz="1200">
              <a:solidFill>
                <a:srgbClr val="000000"/>
              </a:solidFill>
            </a:endParaRPr>
          </a:p>
          <a:p>
            <a:pPr lvl="2"/>
            <a:r>
              <a:rPr lang="en-US" sz="1200">
                <a:solidFill>
                  <a:srgbClr val="000000"/>
                </a:solidFill>
              </a:rPr>
              <a:t>方法区中类静态属性引用的对象</a:t>
            </a:r>
            <a:endParaRPr lang="en-US" sz="1200">
              <a:solidFill>
                <a:srgbClr val="000000"/>
              </a:solidFill>
            </a:endParaRPr>
          </a:p>
          <a:p>
            <a:pPr lvl="2"/>
            <a:r>
              <a:rPr lang="en-US" sz="1200">
                <a:solidFill>
                  <a:srgbClr val="000000"/>
                </a:solidFill>
              </a:rPr>
              <a:t>方法区中常量引用的对象</a:t>
            </a:r>
            <a:endParaRPr lang="en-US" sz="1200">
              <a:solidFill>
                <a:srgbClr val="000000"/>
              </a:solidFill>
            </a:endParaRPr>
          </a:p>
          <a:p>
            <a:pPr lvl="2"/>
            <a:r>
              <a:rPr lang="en-US" sz="1200">
                <a:solidFill>
                  <a:srgbClr val="000000"/>
                </a:solidFill>
              </a:rPr>
              <a:t>本地方法栈中JNI引用的对象</a:t>
            </a:r>
            <a:endParaRPr lang="en-US" sz="1200">
              <a:solidFill>
                <a:srgbClr val="000000"/>
              </a:solidFill>
            </a:endParaRPr>
          </a:p>
          <a:p>
            <a:pPr lvl="2"/>
            <a:r>
              <a:rPr lang="en-US" sz="1200">
                <a:solidFill>
                  <a:srgbClr val="000000"/>
                </a:solidFill>
              </a:rPr>
              <a:t>综上所述，大多数对象或者基础数据类型都可以作为GCRoots的对象</a:t>
            </a:r>
            <a:endParaRPr lang="en-US" sz="1200">
              <a:solidFill>
                <a:srgbClr val="000000"/>
              </a:solidFill>
            </a:endParaRPr>
          </a:p>
          <a:p>
            <a:pPr lvl="1"/>
            <a:r>
              <a:rPr lang="en-US" sz="1200">
                <a:solidFill>
                  <a:srgbClr val="000000"/>
                </a:solidFill>
              </a:rPr>
              <a:t>宣告对象死亡</a:t>
            </a:r>
            <a:endParaRPr lang="en-US" sz="1200">
              <a:solidFill>
                <a:srgbClr val="000000"/>
              </a:solidFill>
            </a:endParaRPr>
          </a:p>
          <a:p>
            <a:pPr lvl="2"/>
            <a:r>
              <a:rPr lang="en-US" sz="1200">
                <a:solidFill>
                  <a:srgbClr val="000000"/>
                </a:solidFill>
              </a:rPr>
              <a:t>至少要经历两次标记过程</a:t>
            </a:r>
            <a:endParaRPr lang="en-US" sz="1200">
              <a:solidFill>
                <a:srgbClr val="000000"/>
              </a:solidFill>
            </a:endParaRPr>
          </a:p>
          <a:p>
            <a:pPr lvl="2"/>
            <a:r>
              <a:rPr lang="en-US" sz="1200">
                <a:solidFill>
                  <a:srgbClr val="000000"/>
                </a:solidFill>
              </a:rPr>
              <a:t>第一次标记，使其覆盖finalize()方法</a:t>
            </a:r>
            <a:endParaRPr lang="en-US" sz="1200">
              <a:solidFill>
                <a:srgbClr val="000000"/>
              </a:solidFill>
            </a:endParaRPr>
          </a:p>
          <a:p>
            <a:pPr lvl="2"/>
            <a:r>
              <a:rPr lang="en-US" sz="1200">
                <a:solidFill>
                  <a:srgbClr val="000000"/>
                </a:solidFill>
              </a:rPr>
              <a:t>当一个对象覆盖了finalize()方法，就将其放入F-Queue的队列中</a:t>
            </a:r>
            <a:endParaRPr lang="en-US" sz="1200">
              <a:solidFill>
                <a:srgbClr val="000000"/>
              </a:solidFill>
            </a:endParaRPr>
          </a:p>
          <a:p>
            <a:pPr lvl="2"/>
            <a:r>
              <a:rPr lang="en-US" sz="1200">
                <a:solidFill>
                  <a:srgbClr val="000000"/>
                </a:solidFill>
              </a:rPr>
              <a:t>GC对F-Queue队列中的数据进行GC</a:t>
            </a:r>
            <a:endParaRPr lang="en-US" sz="12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引用</a:t>
            </a:r>
            <a:endParaRPr lang="en-US"/>
          </a:p>
        </p:txBody>
      </p:sp>
      <p:sp>
        <p:nvSpPr>
          <p:cNvPr id="3" name="Content Placeholder 2"/>
          <p:cNvSpPr>
            <a:spLocks noGrp="1"/>
          </p:cNvSpPr>
          <p:nvPr>
            <p:ph idx="1"/>
          </p:nvPr>
        </p:nvSpPr>
        <p:spPr/>
        <p:txBody>
          <a:bodyPr/>
          <a:lstStyle/>
          <a:p/>
          <a:p>
            <a:pPr lvl="0"/>
            <a:r>
              <a:rPr lang="en-US" sz="1200">
                <a:solidFill>
                  <a:srgbClr val="000000"/>
                </a:solidFill>
              </a:rPr>
              <a:t>引用的定义</a:t>
            </a:r>
            <a:endParaRPr lang="en-US" sz="1200">
              <a:solidFill>
                <a:srgbClr val="000000"/>
              </a:solidFill>
            </a:endParaRPr>
          </a:p>
          <a:p>
            <a:pPr lvl="1"/>
            <a:r>
              <a:rPr lang="en-US" sz="1000">
                <a:solidFill>
                  <a:srgbClr val="808080"/>
                </a:solidFill>
              </a:rPr>
              <a:t>当内存空间还足够时，就保留在内存之中，如果内存空间在进行垃圾收集后还非常紧张，则抛弃这些对象</a:t>
            </a:r>
            <a:endParaRPr lang="en-US" sz="1000">
              <a:solidFill>
                <a:srgbClr val="808080"/>
              </a:solidFill>
            </a:endParaRPr>
          </a:p>
          <a:p>
            <a:pPr lvl="0"/>
            <a:r>
              <a:rPr lang="en-US" sz="1200">
                <a:solidFill>
                  <a:srgbClr val="000000"/>
                </a:solidFill>
              </a:rPr>
              <a:t>强引用</a:t>
            </a:r>
            <a:endParaRPr lang="en-US" sz="1200">
              <a:solidFill>
                <a:srgbClr val="000000"/>
              </a:solidFill>
            </a:endParaRPr>
          </a:p>
          <a:p>
            <a:pPr lvl="1"/>
            <a:r>
              <a:rPr lang="en-US" sz="1000">
                <a:solidFill>
                  <a:srgbClr val="808080"/>
                </a:solidFill>
              </a:rPr>
              <a:t>Obja=newObj()，类似于这种的就是强引用，只要强引用还存在，垃圾收集器永远不会回收掉被引用的对象</a:t>
            </a:r>
            <a:endParaRPr lang="en-US" sz="1000">
              <a:solidFill>
                <a:srgbClr val="808080"/>
              </a:solidFill>
            </a:endParaRPr>
          </a:p>
          <a:p>
            <a:pPr lvl="0"/>
            <a:r>
              <a:rPr lang="en-US" sz="1200">
                <a:solidFill>
                  <a:srgbClr val="000000"/>
                </a:solidFill>
              </a:rPr>
              <a:t>软引用</a:t>
            </a:r>
            <a:endParaRPr lang="en-US" sz="1200">
              <a:solidFill>
                <a:srgbClr val="000000"/>
              </a:solidFill>
            </a:endParaRPr>
          </a:p>
          <a:p>
            <a:pPr lvl="1"/>
            <a:r>
              <a:rPr lang="en-US" sz="1000">
                <a:solidFill>
                  <a:srgbClr val="808080"/>
                </a:solidFill>
              </a:rPr>
              <a:t>有用但并非必须的对象，在系统将要发生内存溢出异常之前，将会对这些对象进行二次回收，如果回收失败，则抛内存异常</a:t>
            </a:r>
            <a:endParaRPr lang="en-US" sz="1000">
              <a:solidFill>
                <a:srgbClr val="808080"/>
              </a:solidFill>
            </a:endParaRPr>
          </a:p>
          <a:p>
            <a:pPr lvl="0"/>
            <a:r>
              <a:rPr lang="en-US" sz="1200">
                <a:solidFill>
                  <a:srgbClr val="000000"/>
                </a:solidFill>
              </a:rPr>
              <a:t>弱引用</a:t>
            </a:r>
            <a:endParaRPr lang="en-US" sz="1200">
              <a:solidFill>
                <a:srgbClr val="000000"/>
              </a:solidFill>
            </a:endParaRPr>
          </a:p>
          <a:p>
            <a:pPr lvl="1"/>
            <a:r>
              <a:rPr lang="en-US" sz="1000">
                <a:solidFill>
                  <a:srgbClr val="808080"/>
                </a:solidFill>
              </a:rPr>
              <a:t>非必须的对象，但它的强度要比软引用更弱一些，被弱引用关联的对象，当在GC的时候，必须要回收掉的</a:t>
            </a:r>
            <a:endParaRPr lang="en-US" sz="1000">
              <a:solidFill>
                <a:srgbClr val="808080"/>
              </a:solidFill>
            </a:endParaRPr>
          </a:p>
          <a:p>
            <a:pPr lvl="0"/>
            <a:r>
              <a:rPr lang="en-US" sz="1200">
                <a:solidFill>
                  <a:srgbClr val="000000"/>
                </a:solidFill>
              </a:rPr>
              <a:t>虚引用</a:t>
            </a:r>
            <a:endParaRPr lang="en-US" sz="1200">
              <a:solidFill>
                <a:srgbClr val="000000"/>
              </a:solidFill>
            </a:endParaRPr>
          </a:p>
          <a:p>
            <a:pPr lvl="1"/>
            <a:r>
              <a:rPr lang="en-US" sz="1000">
                <a:solidFill>
                  <a:srgbClr val="808080"/>
                </a:solidFill>
              </a:rPr>
              <a:t>虚引用是最弱的引用关系，GC只要回收，就会把它回收掉，它存在的唯一意义只有这个对象被收集器回收时收到一个系统通知</a:t>
            </a:r>
            <a:endParaRPr lang="en-US" sz="1000">
              <a:solidFill>
                <a:srgbClr val="80808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垃圾收集算法</a:t>
            </a:r>
            <a:endParaRPr lang="en-US"/>
          </a:p>
        </p:txBody>
      </p:sp>
      <p:sp>
        <p:nvSpPr>
          <p:cNvPr id="3" name="Content Placeholder 2"/>
          <p:cNvSpPr>
            <a:spLocks noGrp="1"/>
          </p:cNvSpPr>
          <p:nvPr>
            <p:ph idx="1"/>
          </p:nvPr>
        </p:nvSpPr>
        <p:spPr/>
        <p:txBody>
          <a:bodyPr/>
          <a:lstStyle/>
          <a:p/>
          <a:p>
            <a:pPr lvl="0"/>
            <a:r>
              <a:rPr lang="en-US" sz="1200">
                <a:solidFill>
                  <a:srgbClr val="000000"/>
                </a:solidFill>
              </a:rPr>
              <a:t>标记-清除算法</a:t>
            </a:r>
            <a:endParaRPr lang="en-US" sz="1200">
              <a:solidFill>
                <a:srgbClr val="000000"/>
              </a:solidFill>
            </a:endParaRPr>
          </a:p>
          <a:p>
            <a:pPr lvl="1"/>
            <a:r>
              <a:rPr lang="en-US" sz="1000">
                <a:solidFill>
                  <a:srgbClr val="808080"/>
                </a:solidFill>
              </a:rPr>
              <a:t>标记-清除算法：标记出需要回收的对象，在标记完成后统一回收所有被标记的对象不足：标记和清除的效率都不高；标记清除之后会产生大量不连续的内存碎片，碎片太多就会导致频繁的进行垃圾收集动作</a:t>
            </a:r>
            <a:endParaRPr lang="en-US" sz="1000">
              <a:solidFill>
                <a:srgbClr val="808080"/>
              </a:solidFill>
            </a:endParaRPr>
          </a:p>
          <a:p>
            <a:pPr lvl="1"/>
            <a:r>
              <a:rPr lang="en-US" sz="1200">
                <a:solidFill>
                  <a:srgbClr val="000000"/>
                </a:solidFill>
              </a:rPr>
              <a:t>适用老年代</a:t>
            </a:r>
            <a:endParaRPr lang="en-US" sz="1200">
              <a:solidFill>
                <a:srgbClr val="000000"/>
              </a:solidFill>
            </a:endParaRPr>
          </a:p>
          <a:p>
            <a:pPr lvl="0"/>
            <a:r>
              <a:rPr lang="en-US" sz="1200">
                <a:solidFill>
                  <a:srgbClr val="000000"/>
                </a:solidFill>
              </a:rPr>
              <a:t>复制算法</a:t>
            </a:r>
            <a:endParaRPr lang="en-US" sz="1200">
              <a:solidFill>
                <a:srgbClr val="000000"/>
              </a:solidFill>
            </a:endParaRPr>
          </a:p>
          <a:p>
            <a:pPr lvl="1"/>
            <a:r>
              <a:rPr lang="en-US" sz="1000">
                <a:solidFill>
                  <a:srgbClr val="808080"/>
                </a:solidFill>
              </a:rPr>
              <a:t>复制算法：将可用内存分为两部分（AB），每次使用的时候只用一块（A），这块内存用完了（A），就将还存活的复制到另一块（B），然后将这一块（A）清理掉优点：实现简单，运行高效缺点：会使得内存缩小为原来一半，代价太高应用：大多数虚拟机的新生代都是用这种方法的，因为新生代大多是“朝生夕死”的，并不需要按照1:1来划分空间，而是将内存分为1个Eden空间和2个Survivor空间。每次使用Eden和其中1个Survivor，当回收时，将Eden和Survivor中还存活的对象一次性复制到另一个Survivor中，最后清理掉Eden和第一个Survivor。HotSpot虚拟机的Eden的比例和Survivor的比例是8:1，他们的所占比重分别是Eden:80%;SurvivorA:10%;SurvivorB:10%，这样我们的复制算法只需要浪费10%的空间</a:t>
            </a:r>
            <a:endParaRPr lang="en-US" sz="1000">
              <a:solidFill>
                <a:srgbClr val="808080"/>
              </a:solidFill>
            </a:endParaRPr>
          </a:p>
          <a:p>
            <a:pPr lvl="1"/>
            <a:r>
              <a:rPr lang="en-US" sz="1200">
                <a:solidFill>
                  <a:srgbClr val="000000"/>
                </a:solidFill>
              </a:rPr>
              <a:t>适用新生代</a:t>
            </a:r>
            <a:endParaRPr lang="en-US" sz="1200">
              <a:solidFill>
                <a:srgbClr val="000000"/>
              </a:solidFill>
            </a:endParaRPr>
          </a:p>
          <a:p>
            <a:pPr lvl="0"/>
            <a:r>
              <a:rPr lang="en-US" sz="1200">
                <a:solidFill>
                  <a:srgbClr val="000000"/>
                </a:solidFill>
              </a:rPr>
              <a:t>标记-整理算法</a:t>
            </a:r>
            <a:endParaRPr lang="en-US" sz="1200">
              <a:solidFill>
                <a:srgbClr val="000000"/>
              </a:solidFill>
            </a:endParaRPr>
          </a:p>
          <a:p>
            <a:pPr lvl="1"/>
            <a:r>
              <a:rPr lang="en-US" sz="1000">
                <a:solidFill>
                  <a:srgbClr val="808080"/>
                </a:solidFill>
              </a:rPr>
              <a:t>标记-整理算法：标记出需要回收的对象，在标记完成后将还存活的对象移动到内存的另一侧，然后再删掉其余的内存</a:t>
            </a:r>
            <a:endParaRPr lang="en-US" sz="1000">
              <a:solidFill>
                <a:srgbClr val="808080"/>
              </a:solidFill>
            </a:endParaRPr>
          </a:p>
          <a:p>
            <a:pPr lvl="1"/>
            <a:r>
              <a:rPr lang="en-US" sz="1200">
                <a:solidFill>
                  <a:srgbClr val="000000"/>
                </a:solidFill>
              </a:rPr>
              <a:t>适用老年代</a:t>
            </a:r>
            <a:endParaRPr lang="en-US" sz="1200">
              <a:solidFill>
                <a:srgbClr val="000000"/>
              </a:solidFill>
            </a:endParaRPr>
          </a:p>
          <a:p>
            <a:pPr lvl="0"/>
            <a:r>
              <a:rPr lang="en-US" sz="1200">
                <a:solidFill>
                  <a:srgbClr val="000000"/>
                </a:solidFill>
              </a:rPr>
              <a:t>分代收集算法</a:t>
            </a:r>
            <a:endParaRPr lang="en-US" sz="1200">
              <a:solidFill>
                <a:srgbClr val="000000"/>
              </a:solidFill>
            </a:endParaRPr>
          </a:p>
          <a:p>
            <a:pPr lvl="1"/>
            <a:r>
              <a:rPr lang="en-US" sz="1200">
                <a:solidFill>
                  <a:srgbClr val="000000"/>
                </a:solidFill>
              </a:rPr>
              <a:t>在新生代和老年代采用不同的算法</a:t>
            </a:r>
            <a:endParaRPr lang="en-US" sz="12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HotSpot的算法实现</a:t>
            </a:r>
            <a:endParaRPr lang="en-US"/>
          </a:p>
        </p:txBody>
      </p:sp>
      <p:sp>
        <p:nvSpPr>
          <p:cNvPr id="3" name="Content Placeholder 2"/>
          <p:cNvSpPr>
            <a:spLocks noGrp="1"/>
          </p:cNvSpPr>
          <p:nvPr>
            <p:ph idx="1"/>
          </p:nvPr>
        </p:nvSpPr>
        <p:spPr/>
        <p:txBody>
          <a:bodyPr/>
          <a:lstStyle/>
          <a:p/>
          <a:p>
            <a:pPr lvl="0"/>
            <a:r>
              <a:rPr lang="en-US" sz="1200">
                <a:solidFill>
                  <a:srgbClr val="000000"/>
                </a:solidFill>
              </a:rPr>
              <a:t>枚举根节点</a:t>
            </a:r>
            <a:endParaRPr lang="en-US" sz="1200">
              <a:solidFill>
                <a:srgbClr val="000000"/>
              </a:solidFill>
            </a:endParaRPr>
          </a:p>
          <a:p>
            <a:pPr lvl="0"/>
            <a:r>
              <a:rPr lang="en-US" sz="1200">
                <a:solidFill>
                  <a:srgbClr val="000000"/>
                </a:solidFill>
              </a:rPr>
              <a:t>安全点</a:t>
            </a:r>
            <a:endParaRPr lang="en-US" sz="1200">
              <a:solidFill>
                <a:srgbClr val="000000"/>
              </a:solidFill>
            </a:endParaRPr>
          </a:p>
          <a:p>
            <a:pPr lvl="0"/>
            <a:r>
              <a:rPr lang="en-US" sz="1200">
                <a:solidFill>
                  <a:srgbClr val="000000"/>
                </a:solidFill>
              </a:rPr>
              <a:t>安全区域</a:t>
            </a:r>
            <a:endParaRPr lang="en-US" sz="12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垃圾收集器</a:t>
            </a:r>
            <a:endParaRPr lang="en-US"/>
          </a:p>
        </p:txBody>
      </p:sp>
      <p:sp>
        <p:nvSpPr>
          <p:cNvPr id="3" name="Content Placeholder 2"/>
          <p:cNvSpPr>
            <a:spLocks noGrp="1"/>
          </p:cNvSpPr>
          <p:nvPr>
            <p:ph idx="1"/>
          </p:nvPr>
        </p:nvSpPr>
        <p:spPr/>
        <p:txBody>
          <a:bodyPr/>
          <a:lstStyle/>
          <a:p/>
          <a:p>
            <a:pPr lvl="0"/>
            <a:r>
              <a:rPr lang="en-US" sz="1200">
                <a:solidFill>
                  <a:srgbClr val="000000"/>
                </a:solidFill>
              </a:rPr>
              <a:t>Serial收集器</a:t>
            </a:r>
            <a:endParaRPr lang="en-US" sz="1200">
              <a:solidFill>
                <a:srgbClr val="000000"/>
              </a:solidFill>
            </a:endParaRPr>
          </a:p>
          <a:p>
            <a:pPr lvl="1"/>
            <a:r>
              <a:rPr lang="en-US" sz="1000">
                <a:solidFill>
                  <a:srgbClr val="808080"/>
                </a:solidFill>
              </a:rPr>
              <a:t>Serial收集器：是单线程的收集器，在jdk1.3之前，是新生代的唯一选择。在GC的时候，需要停止所有的线程优点：简单而高效，对于效率不高的运行在client模式下的虚拟机是很不错的选择</a:t>
            </a:r>
            <a:endParaRPr lang="en-US" sz="1000">
              <a:solidFill>
                <a:srgbClr val="808080"/>
              </a:solidFill>
            </a:endParaRPr>
          </a:p>
          <a:p>
            <a:pPr lvl="1"/>
            <a:r>
              <a:rPr lang="en-US" sz="1200">
                <a:solidFill>
                  <a:srgbClr val="000000"/>
                </a:solidFill>
              </a:rPr>
              <a:t>适用于client模式下的新生代</a:t>
            </a:r>
            <a:endParaRPr lang="en-US" sz="1200">
              <a:solidFill>
                <a:srgbClr val="000000"/>
              </a:solidFill>
            </a:endParaRPr>
          </a:p>
          <a:p>
            <a:pPr lvl="1"/>
            <a:r>
              <a:rPr lang="en-US" sz="1200">
                <a:solidFill>
                  <a:srgbClr val="000000"/>
                </a:solidFill>
              </a:rPr>
              <a:t>单线程下新生代最佳选择</a:t>
            </a:r>
            <a:endParaRPr lang="en-US" sz="1200">
              <a:solidFill>
                <a:srgbClr val="000000"/>
              </a:solidFill>
            </a:endParaRPr>
          </a:p>
          <a:p>
            <a:pPr lvl="1"/>
            <a:r>
              <a:rPr lang="en-US" sz="1200">
                <a:solidFill>
                  <a:srgbClr val="000000"/>
                </a:solidFill>
              </a:rPr>
              <a:t>关注的是stoptheworld的时间</a:t>
            </a:r>
            <a:endParaRPr lang="en-US" sz="1200">
              <a:solidFill>
                <a:srgbClr val="000000"/>
              </a:solidFill>
            </a:endParaRPr>
          </a:p>
          <a:p>
            <a:pPr lvl="1"/>
            <a:r>
              <a:rPr lang="en-US" sz="1200">
                <a:solidFill>
                  <a:srgbClr val="000000"/>
                </a:solidFill>
              </a:rPr>
              <a:t>新生代采用复制算法</a:t>
            </a:r>
            <a:endParaRPr lang="en-US" sz="1200">
              <a:solidFill>
                <a:srgbClr val="000000"/>
              </a:solidFill>
            </a:endParaRPr>
          </a:p>
          <a:p>
            <a:pPr lvl="0"/>
            <a:r>
              <a:rPr lang="en-US" sz="1200">
                <a:solidFill>
                  <a:srgbClr val="000000"/>
                </a:solidFill>
              </a:rPr>
              <a:t>ParNew收集器</a:t>
            </a:r>
            <a:endParaRPr lang="en-US" sz="1200">
              <a:solidFill>
                <a:srgbClr val="000000"/>
              </a:solidFill>
            </a:endParaRPr>
          </a:p>
          <a:p>
            <a:pPr lvl="1"/>
            <a:r>
              <a:rPr lang="en-US" sz="1000">
                <a:solidFill>
                  <a:srgbClr val="808080"/>
                </a:solidFill>
              </a:rPr>
              <a:t>ParNew收集器：是Serial收集器的所线程版本，他们的控制参数、收集算法、对象分配规则回收策略都是一致的</a:t>
            </a:r>
            <a:endParaRPr lang="en-US" sz="1000">
              <a:solidFill>
                <a:srgbClr val="808080"/>
              </a:solidFill>
            </a:endParaRPr>
          </a:p>
          <a:p>
            <a:pPr lvl="1"/>
            <a:r>
              <a:rPr lang="en-US" sz="1200">
                <a:solidFill>
                  <a:srgbClr val="000000"/>
                </a:solidFill>
              </a:rPr>
              <a:t>适用于Server模式下的新生代</a:t>
            </a:r>
            <a:endParaRPr lang="en-US" sz="1200">
              <a:solidFill>
                <a:srgbClr val="000000"/>
              </a:solidFill>
            </a:endParaRPr>
          </a:p>
          <a:p>
            <a:pPr lvl="1"/>
            <a:r>
              <a:rPr lang="en-US" sz="1200">
                <a:solidFill>
                  <a:srgbClr val="000000"/>
                </a:solidFill>
              </a:rPr>
              <a:t>多线程模式下新生代最佳选择</a:t>
            </a:r>
            <a:endParaRPr lang="en-US" sz="1200">
              <a:solidFill>
                <a:srgbClr val="000000"/>
              </a:solidFill>
            </a:endParaRPr>
          </a:p>
          <a:p>
            <a:pPr lvl="1"/>
            <a:r>
              <a:rPr lang="en-US" sz="1200">
                <a:solidFill>
                  <a:srgbClr val="000000"/>
                </a:solidFill>
              </a:rPr>
              <a:t>可以和jdk1.5的CMS（老年代）收集器配合使用</a:t>
            </a:r>
            <a:endParaRPr lang="en-US" sz="1200">
              <a:solidFill>
                <a:srgbClr val="000000"/>
              </a:solidFill>
            </a:endParaRPr>
          </a:p>
          <a:p>
            <a:pPr lvl="1"/>
            <a:r>
              <a:rPr lang="en-US" sz="1200">
                <a:solidFill>
                  <a:srgbClr val="000000"/>
                </a:solidFill>
              </a:rPr>
              <a:t>关注的是stoptheworld的时间</a:t>
            </a:r>
            <a:endParaRPr lang="en-US" sz="1200">
              <a:solidFill>
                <a:srgbClr val="000000"/>
              </a:solidFill>
            </a:endParaRPr>
          </a:p>
          <a:p>
            <a:pPr lvl="1"/>
            <a:r>
              <a:rPr lang="en-US" sz="1200">
                <a:solidFill>
                  <a:srgbClr val="000000"/>
                </a:solidFill>
              </a:rPr>
              <a:t>新生代采用复制算法</a:t>
            </a:r>
            <a:endParaRPr lang="en-US" sz="1200">
              <a:solidFill>
                <a:srgbClr val="000000"/>
              </a:solidFill>
            </a:endParaRPr>
          </a:p>
          <a:p>
            <a:pPr lvl="0"/>
            <a:r>
              <a:rPr lang="en-US" sz="1200">
                <a:solidFill>
                  <a:srgbClr val="000000"/>
                </a:solidFill>
              </a:rPr>
              <a:t>ParallelScavenge收集器</a:t>
            </a:r>
            <a:endParaRPr lang="en-US" sz="1200">
              <a:solidFill>
                <a:srgbClr val="000000"/>
              </a:solidFill>
            </a:endParaRPr>
          </a:p>
          <a:p>
            <a:pPr lvl="1"/>
            <a:r>
              <a:rPr lang="en-US" sz="1000">
                <a:solidFill>
                  <a:srgbClr val="808080"/>
                </a:solidFill>
              </a:rPr>
              <a:t>ParallelScavenge收集器：是一个新生代收集器，使用的复制算法，也是多线程收集器，但是，它和ParNew收集器的区别是，它关注的是吞吐量，而ParNew关注的是GC的停顿时间（也可以理解成stoptheworld的时间）</a:t>
            </a:r>
            <a:endParaRPr lang="en-US" sz="1000">
              <a:solidFill>
                <a:srgbClr val="80808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垃圾收集器</a:t>
            </a:r>
            <a:endParaRPr lang="en-US"/>
          </a:p>
        </p:txBody>
      </p:sp>
      <p:sp>
        <p:nvSpPr>
          <p:cNvPr id="3" name="Content Placeholder 2"/>
          <p:cNvSpPr>
            <a:spLocks noGrp="1"/>
          </p:cNvSpPr>
          <p:nvPr>
            <p:ph idx="1"/>
          </p:nvPr>
        </p:nvSpPr>
        <p:spPr/>
        <p:txBody>
          <a:bodyPr/>
          <a:lstStyle/>
          <a:p/>
          <a:p>
            <a:pPr lvl="1"/>
            <a:r>
              <a:rPr lang="en-US" sz="1200">
                <a:solidFill>
                  <a:srgbClr val="000000"/>
                </a:solidFill>
              </a:rPr>
              <a:t>多线程下的新生代收集器</a:t>
            </a:r>
            <a:endParaRPr lang="en-US" sz="1200">
              <a:solidFill>
                <a:srgbClr val="000000"/>
              </a:solidFill>
            </a:endParaRPr>
          </a:p>
          <a:p>
            <a:pPr lvl="1"/>
            <a:r>
              <a:rPr lang="en-US" sz="1200">
                <a:solidFill>
                  <a:srgbClr val="000000"/>
                </a:solidFill>
              </a:rPr>
              <a:t>使用的是复制算法</a:t>
            </a:r>
            <a:endParaRPr lang="en-US" sz="1200">
              <a:solidFill>
                <a:srgbClr val="000000"/>
              </a:solidFill>
            </a:endParaRPr>
          </a:p>
          <a:p>
            <a:pPr lvl="1"/>
            <a:r>
              <a:rPr lang="en-US" sz="1200">
                <a:solidFill>
                  <a:srgbClr val="000000"/>
                </a:solidFill>
              </a:rPr>
              <a:t>关注的是程序的吞吐量</a:t>
            </a:r>
            <a:endParaRPr lang="en-US" sz="1200">
              <a:solidFill>
                <a:srgbClr val="000000"/>
              </a:solidFill>
            </a:endParaRPr>
          </a:p>
          <a:p>
            <a:pPr lvl="1"/>
            <a:r>
              <a:rPr lang="en-US" sz="1200">
                <a:solidFill>
                  <a:srgbClr val="000000"/>
                </a:solidFill>
              </a:rPr>
              <a:t>不可以和jdk1.5的CMS（老年代）收集器配合使用</a:t>
            </a:r>
            <a:endParaRPr lang="en-US" sz="1200">
              <a:solidFill>
                <a:srgbClr val="000000"/>
              </a:solidFill>
            </a:endParaRPr>
          </a:p>
          <a:p>
            <a:pPr lvl="0"/>
            <a:r>
              <a:rPr lang="en-US" sz="1200">
                <a:solidFill>
                  <a:srgbClr val="000000"/>
                </a:solidFill>
              </a:rPr>
              <a:t>SerialOld收集器</a:t>
            </a:r>
            <a:endParaRPr lang="en-US" sz="1200">
              <a:solidFill>
                <a:srgbClr val="000000"/>
              </a:solidFill>
            </a:endParaRPr>
          </a:p>
          <a:p>
            <a:pPr lvl="1"/>
            <a:r>
              <a:rPr lang="en-US" sz="1000">
                <a:solidFill>
                  <a:srgbClr val="808080"/>
                </a:solidFill>
              </a:rPr>
              <a:t>SerialOld是Serial老年代的版本</a:t>
            </a:r>
            <a:endParaRPr lang="en-US" sz="1000">
              <a:solidFill>
                <a:srgbClr val="808080"/>
              </a:solidFill>
            </a:endParaRPr>
          </a:p>
          <a:p>
            <a:pPr lvl="1"/>
            <a:r>
              <a:rPr lang="en-US" sz="1200">
                <a:solidFill>
                  <a:srgbClr val="000000"/>
                </a:solidFill>
              </a:rPr>
              <a:t>适用于client模式下的老年代</a:t>
            </a:r>
            <a:endParaRPr lang="en-US" sz="1200">
              <a:solidFill>
                <a:srgbClr val="000000"/>
              </a:solidFill>
            </a:endParaRPr>
          </a:p>
          <a:p>
            <a:pPr lvl="1"/>
            <a:r>
              <a:rPr lang="en-US" sz="1200">
                <a:solidFill>
                  <a:srgbClr val="000000"/>
                </a:solidFill>
              </a:rPr>
              <a:t>使用的是标记-整理算法</a:t>
            </a:r>
            <a:endParaRPr lang="en-US" sz="1200">
              <a:solidFill>
                <a:srgbClr val="000000"/>
              </a:solidFill>
            </a:endParaRPr>
          </a:p>
          <a:p>
            <a:pPr lvl="0"/>
            <a:r>
              <a:rPr lang="en-US" sz="1200">
                <a:solidFill>
                  <a:srgbClr val="000000"/>
                </a:solidFill>
              </a:rPr>
              <a:t>ParallelOld收集器</a:t>
            </a:r>
            <a:endParaRPr lang="en-US" sz="1200">
              <a:solidFill>
                <a:srgbClr val="000000"/>
              </a:solidFill>
            </a:endParaRPr>
          </a:p>
          <a:p>
            <a:pPr lvl="1"/>
            <a:r>
              <a:rPr lang="en-US" sz="1000">
                <a:solidFill>
                  <a:srgbClr val="808080"/>
                </a:solidFill>
              </a:rPr>
              <a:t>ParallelOld是ParNew老年代的版本</a:t>
            </a:r>
            <a:endParaRPr lang="en-US" sz="1000">
              <a:solidFill>
                <a:srgbClr val="808080"/>
              </a:solidFill>
            </a:endParaRPr>
          </a:p>
          <a:p>
            <a:pPr lvl="1"/>
            <a:r>
              <a:rPr lang="en-US" sz="1200">
                <a:solidFill>
                  <a:srgbClr val="000000"/>
                </a:solidFill>
              </a:rPr>
              <a:t>适用于server模式下的老年代</a:t>
            </a:r>
            <a:endParaRPr lang="en-US" sz="1200">
              <a:solidFill>
                <a:srgbClr val="000000"/>
              </a:solidFill>
            </a:endParaRPr>
          </a:p>
          <a:p>
            <a:pPr lvl="1"/>
            <a:r>
              <a:rPr lang="en-US" sz="1200">
                <a:solidFill>
                  <a:srgbClr val="000000"/>
                </a:solidFill>
              </a:rPr>
              <a:t>使用的是标记-整理算法</a:t>
            </a:r>
            <a:endParaRPr lang="en-US" sz="1200">
              <a:solidFill>
                <a:srgbClr val="000000"/>
              </a:solidFill>
            </a:endParaRPr>
          </a:p>
          <a:p>
            <a:pPr lvl="0"/>
            <a:r>
              <a:rPr lang="en-US" sz="1200">
                <a:solidFill>
                  <a:srgbClr val="000000"/>
                </a:solidFill>
              </a:rPr>
              <a:t>CMS（ConcurrentMarkSweep）收集器</a:t>
            </a:r>
            <a:endParaRPr lang="en-US" sz="1200">
              <a:solidFill>
                <a:srgbClr val="000000"/>
              </a:solidFill>
            </a:endParaRPr>
          </a:p>
          <a:p>
            <a:pPr lvl="1"/>
            <a:r>
              <a:rPr lang="en-US" sz="1000">
                <a:solidFill>
                  <a:srgbClr val="808080"/>
                </a:solidFill>
              </a:rPr>
              <a:t>CMS收集器：是一种以获取最短回收停顿时间为目标的收集器，使用的是标记-清除算法。它的运作过程分为4个步骤1.初始标记：需要stoptheworld，只是标记一下GCRoots能直接关联到的对象2.并发标记：需要stoptheworld，进行GCRootsTracing的过程3.重新标记：修正并发标记期间因用户程序继续运作而导致标记产生变动的那一部分对象的标记记录4.并发清除：执行GC的过程优点：并发收集、低停顿缺点：1.CMS收集器对CPU资源敏感2.CMS收集器无法处理浮动垃圾3.基于标记-清除算法，会产生大量空间碎片</a:t>
            </a:r>
            <a:endParaRPr lang="en-US" sz="1000">
              <a:solidFill>
                <a:srgbClr val="80808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5980</Words>
  <Application>WPS 文字</Application>
  <PresentationFormat>On-screen Show (4:3)</PresentationFormat>
  <Paragraphs>288</Paragraphs>
  <Slides>21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21</vt:i4>
      </vt:variant>
    </vt:vector>
  </HeadingPairs>
  <TitlesOfParts>
    <vt:vector size="32" baseType="lpstr">
      <vt:lpstr>Arial</vt:lpstr>
      <vt:lpstr>方正书宋_GBK</vt:lpstr>
      <vt:lpstr>Wingdings</vt:lpstr>
      <vt:lpstr>Calibri</vt:lpstr>
      <vt:lpstr>Helvetica Neue</vt:lpstr>
      <vt:lpstr>宋体</vt:lpstr>
      <vt:lpstr>宋体-简</vt:lpstr>
      <vt:lpstr>微软雅黑</vt:lpstr>
      <vt:lpstr>苹方-简</vt:lpstr>
      <vt:lpstr>Arial Unicode MS</vt:lpstr>
      <vt:lpstr>Office Theme</vt:lpstr>
      <vt:lpstr>java虚拟机管理的内存</vt:lpstr>
      <vt:lpstr>对象的创建</vt:lpstr>
      <vt:lpstr>对象的创建</vt:lpstr>
      <vt:lpstr>对象已死的判断</vt:lpstr>
      <vt:lpstr>引用</vt:lpstr>
      <vt:lpstr>垃圾收集算法</vt:lpstr>
      <vt:lpstr>HotSpot的算法实现</vt:lpstr>
      <vt:lpstr>垃圾收集器</vt:lpstr>
      <vt:lpstr>垃圾收集器</vt:lpstr>
      <vt:lpstr>垃圾收集器</vt:lpstr>
      <vt:lpstr>垃圾收集器</vt:lpstr>
      <vt:lpstr>内存</vt:lpstr>
      <vt:lpstr>内存</vt:lpstr>
      <vt:lpstr>内存</vt:lpstr>
      <vt:lpstr>jdk下bin常用命令</vt:lpstr>
      <vt:lpstr>jdk下bin常用命令</vt:lpstr>
      <vt:lpstr>jdk下bin常用命令</vt:lpstr>
      <vt:lpstr>jdk下bin常用命令</vt:lpstr>
      <vt:lpstr>GC的日志参数讲解</vt:lpstr>
      <vt:lpstr>JIT（Just-In-Time Compiler...</vt:lpstr>
      <vt:lpstr>JNI（Java Native Interface...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lanxiaowei</cp:lastModifiedBy>
  <cp:revision>2</cp:revision>
  <dcterms:created xsi:type="dcterms:W3CDTF">2019-03-15T07:32:50Z</dcterms:created>
  <dcterms:modified xsi:type="dcterms:W3CDTF">2019-03-15T07:32:50Z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2052-1.0.0.1113</vt:lpwstr>
  </property>
</Properties>
</file>