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9" r:id="rId6"/>
    <p:sldId id="279" r:id="rId7"/>
    <p:sldId id="281" r:id="rId8"/>
    <p:sldId id="263" r:id="rId9"/>
    <p:sldId id="283" r:id="rId10"/>
    <p:sldId id="285" r:id="rId11"/>
    <p:sldId id="262" r:id="rId12"/>
    <p:sldId id="264" r:id="rId13"/>
    <p:sldId id="265" r:id="rId14"/>
    <p:sldId id="266" r:id="rId15"/>
    <p:sldId id="268" r:id="rId16"/>
    <p:sldId id="270" r:id="rId17"/>
    <p:sldId id="271" r:id="rId18"/>
    <p:sldId id="273" r:id="rId19"/>
    <p:sldId id="274" r:id="rId20"/>
    <p:sldId id="272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7E3"/>
    <a:srgbClr val="765900"/>
    <a:srgbClr val="BF9000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4" qsCatId="simple" csTypeId="urn:microsoft.com/office/officeart/2005/8/colors/accent1_2" csCatId="accent1" phldr="0"/>
      <dgm:spPr/>
    </dgm:pt>
    <dgm:pt modelId="{3F25DA44-7F3E-4C17-A40B-7F663FDBEA65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>单体架构</a:t>
          </a: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EE9066D1-3403-4469-8E8C-0D40A82430F2}" cxnId="{A2B040B1-F5E5-47E3-9629-A2C39D1DBCE5}" type="parTrans">
      <dgm:prSet/>
      <dgm:spPr/>
    </dgm:pt>
    <dgm:pt modelId="{8EC5AF5E-9C9F-410A-A755-A3EA5186F948}" cxnId="{A2B040B1-F5E5-47E3-9629-A2C39D1DBCE5}" type="sibTrans">
      <dgm:prSet phldr="0" custT="1"/>
      <dgm:spPr/>
      <dgm:t>
        <a:bodyPr vert="horz" wrap="square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2E2F4D3A-969C-4DB2-9FA9-5C4A40369351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>垂直架构</a:t>
          </a: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1E934BFE-4D40-486C-8784-F698A10C4CF5}" cxnId="{C2F85351-BB4E-4621-B066-B7F9CE34AA8C}" type="parTrans">
      <dgm:prSet/>
      <dgm:spPr/>
    </dgm:pt>
    <dgm:pt modelId="{EC1AFF77-9232-4EEB-95CB-85CEAB3B1FC0}" cxnId="{C2F85351-BB4E-4621-B066-B7F9CE34AA8C}" type="sibTrans">
      <dgm:prSet phldr="0" custT="1"/>
      <dgm:spPr/>
      <dgm:t>
        <a:bodyPr vert="horz" wrap="square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37B86CFA-59B5-46FA-8A6B-9FB187CE14DF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>
              <a:latin typeface="微软雅黑" panose="020B0503020204020204" charset="-122"/>
              <a:ea typeface="微软雅黑" panose="020B0503020204020204" charset="-122"/>
            </a:rPr>
            <a:t>SOA</a:t>
          </a: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>架构</a:t>
          </a: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9DABF4F3-A9E6-40B1-A863-AC9409CC14BB}" cxnId="{0871CA0E-354E-466E-B355-EA039AC49EF4}" type="parTrans">
      <dgm:prSet/>
      <dgm:spPr/>
    </dgm:pt>
    <dgm:pt modelId="{18EFF3C3-47F9-402B-A3F3-E9310EA281B4}" cxnId="{0871CA0E-354E-466E-B355-EA039AC49EF4}" type="sibTrans">
      <dgm:prSet phldr="0" custT="1"/>
      <dgm:spPr/>
      <dgm:t>
        <a:bodyPr vert="horz" wrap="square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400">
              <a:latin typeface="微软雅黑" panose="020B0503020204020204" charset="-122"/>
              <a:ea typeface="微软雅黑" panose="020B0503020204020204" charset="-122"/>
            </a:rPr>
            <a:t/>
          </a:r>
          <a:endParaRPr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2AAA23C8-3FE7-4FEB-B8E1-E67002062FB8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>
              <a:latin typeface="微软雅黑" panose="020B0503020204020204" charset="-122"/>
              <a:ea typeface="微软雅黑" panose="020B0503020204020204" charset="-122"/>
            </a:rPr>
            <a:t>微服务架构</a:t>
          </a:r>
          <a:r>
            <a:rPr lang="zh-CN" sz="24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185E87D9-8BE0-44C4-AB95-09D0F050085B}" cxnId="{C594F8B7-1372-40FF-AB47-54B3F6E127BF}" type="parTrans">
      <dgm:prSet/>
      <dgm:spPr/>
    </dgm:pt>
    <dgm:pt modelId="{8F9D96A0-F56B-444C-9F50-4D66E0A65AC7}" cxnId="{C594F8B7-1372-40FF-AB47-54B3F6E127BF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4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3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4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3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4">
        <dgm:presLayoutVars>
          <dgm:bulletEnabled val="1"/>
        </dgm:presLayoutVars>
      </dgm:prSet>
      <dgm:spPr/>
    </dgm:pt>
    <dgm:pt modelId="{4159AEB0-B6F0-4471-9E48-9B05FADEDA39}" type="pres">
      <dgm:prSet presAssocID="{18EFF3C3-47F9-402B-A3F3-E9310EA281B4}" presName="sibTrans" presStyleLbl="sibTrans2D1" presStyleIdx="2" presStyleCnt="3"/>
      <dgm:spPr/>
    </dgm:pt>
    <dgm:pt modelId="{9CF0AF4F-80B9-46CF-B497-470FC26A46AF}" type="pres">
      <dgm:prSet presAssocID="{18EFF3C3-47F9-402B-A3F3-E9310EA281B4}" presName="connectorText" presStyleCnt="0"/>
      <dgm:spPr/>
    </dgm:pt>
    <dgm:pt modelId="{3C24B67D-BD77-45F2-BA04-2E19474EE8DC}" type="pres">
      <dgm:prSet presAssocID="{2AAA23C8-3FE7-4FEB-B8E1-E67002062FB8}" presName="node" presStyleLbl="node1" presStyleIdx="3" presStyleCnt="4">
        <dgm:presLayoutVars>
          <dgm:bulletEnabled val="1"/>
        </dgm:presLayoutVars>
      </dgm:prSet>
      <dgm:spPr/>
    </dgm:pt>
  </dgm:ptLst>
  <dgm:cxnLst>
    <dgm:cxn modelId="{A2B040B1-F5E5-47E3-9629-A2C39D1DBCE5}" srcId="{8EB1D179-D23D-41D4-AEEF-E4B9FEB06903}" destId="{3F25DA44-7F3E-4C17-A40B-7F663FDBEA65}" srcOrd="0" destOrd="0" parTransId="{EE9066D1-3403-4469-8E8C-0D40A82430F2}" sibTransId="{8EC5AF5E-9C9F-410A-A755-A3EA5186F948}"/>
    <dgm:cxn modelId="{C2F85351-BB4E-4621-B066-B7F9CE34AA8C}" srcId="{8EB1D179-D23D-41D4-AEEF-E4B9FEB06903}" destId="{2E2F4D3A-969C-4DB2-9FA9-5C4A40369351}" srcOrd="1" destOrd="0" parTransId="{1E934BFE-4D40-486C-8784-F698A10C4CF5}" sibTransId="{EC1AFF77-9232-4EEB-95CB-85CEAB3B1FC0}"/>
    <dgm:cxn modelId="{0871CA0E-354E-466E-B355-EA039AC49EF4}" srcId="{8EB1D179-D23D-41D4-AEEF-E4B9FEB06903}" destId="{37B86CFA-59B5-46FA-8A6B-9FB187CE14DF}" srcOrd="2" destOrd="0" parTransId="{9DABF4F3-A9E6-40B1-A863-AC9409CC14BB}" sibTransId="{18EFF3C3-47F9-402B-A3F3-E9310EA281B4}"/>
    <dgm:cxn modelId="{C594F8B7-1372-40FF-AB47-54B3F6E127BF}" srcId="{8EB1D179-D23D-41D4-AEEF-E4B9FEB06903}" destId="{2AAA23C8-3FE7-4FEB-B8E1-E67002062FB8}" srcOrd="3" destOrd="0" parTransId="{185E87D9-8BE0-44C4-AB95-09D0F050085B}" sibTransId="{8F9D96A0-F56B-444C-9F50-4D66E0A65AC7}"/>
    <dgm:cxn modelId="{FC289EC3-A4DC-4BB2-BE5F-94A94DC9D9EB}" type="presOf" srcId="{8EB1D179-D23D-41D4-AEEF-E4B9FEB06903}" destId="{BF708676-7EFC-4C81-9D3A-3E677EAC1C7B}" srcOrd="0" destOrd="0" presId="urn:microsoft.com/office/officeart/2005/8/layout/process1"/>
    <dgm:cxn modelId="{79811734-95CC-4343-8643-DF70266E0C6C}" type="presParOf" srcId="{BF708676-7EFC-4C81-9D3A-3E677EAC1C7B}" destId="{111DEAC9-5D4C-4A6A-A44E-082A26F60596}" srcOrd="0" destOrd="0" presId="urn:microsoft.com/office/officeart/2005/8/layout/process1"/>
    <dgm:cxn modelId="{1F7331F7-B3CE-4A81-934F-F11EF8C79CDF}" type="presOf" srcId="{3F25DA44-7F3E-4C17-A40B-7F663FDBEA65}" destId="{111DEAC9-5D4C-4A6A-A44E-082A26F60596}" srcOrd="0" destOrd="0" presId="urn:microsoft.com/office/officeart/2005/8/layout/process1"/>
    <dgm:cxn modelId="{5CA38343-D806-402B-9E2E-FD56D4A2BA1A}" type="presParOf" srcId="{BF708676-7EFC-4C81-9D3A-3E677EAC1C7B}" destId="{8A5CF0CE-3323-464D-9C63-05C1BDB053F5}" srcOrd="1" destOrd="0" presId="urn:microsoft.com/office/officeart/2005/8/layout/process1"/>
    <dgm:cxn modelId="{035AA864-755F-46A7-9339-03BA025739BD}" type="presOf" srcId="{8EC5AF5E-9C9F-410A-A755-A3EA5186F948}" destId="{8A5CF0CE-3323-464D-9C63-05C1BDB053F5}" srcOrd="0" destOrd="0" presId="urn:microsoft.com/office/officeart/2005/8/layout/process1"/>
    <dgm:cxn modelId="{533E7ABF-7575-448B-ACAE-C705EC20D144}" type="presParOf" srcId="{8A5CF0CE-3323-464D-9C63-05C1BDB053F5}" destId="{5FA465F6-7607-499F-BFB2-52F4E071FB67}" srcOrd="0" destOrd="1" presId="urn:microsoft.com/office/officeart/2005/8/layout/process1"/>
    <dgm:cxn modelId="{FFE42A1A-4D1F-48F9-821F-167BEAC39035}" type="presOf" srcId="{8EC5AF5E-9C9F-410A-A755-A3EA5186F948}" destId="{5FA465F6-7607-499F-BFB2-52F4E071FB67}" srcOrd="1" destOrd="0" presId="urn:microsoft.com/office/officeart/2005/8/layout/process1"/>
    <dgm:cxn modelId="{4886B28B-A692-4EA5-AB82-0E660306529B}" type="presParOf" srcId="{BF708676-7EFC-4C81-9D3A-3E677EAC1C7B}" destId="{552FB8E7-A5FB-4CC3-94C3-CE0BDF19F9F1}" srcOrd="2" destOrd="0" presId="urn:microsoft.com/office/officeart/2005/8/layout/process1"/>
    <dgm:cxn modelId="{B00D25E2-B0C4-441E-BA24-F80522D1C0F9}" type="presOf" srcId="{2E2F4D3A-969C-4DB2-9FA9-5C4A40369351}" destId="{552FB8E7-A5FB-4CC3-94C3-CE0BDF19F9F1}" srcOrd="0" destOrd="0" presId="urn:microsoft.com/office/officeart/2005/8/layout/process1"/>
    <dgm:cxn modelId="{89E72997-78C5-4073-BA16-7112CB7663A5}" type="presParOf" srcId="{BF708676-7EFC-4C81-9D3A-3E677EAC1C7B}" destId="{353C3794-50AA-4D44-83C9-CE28317C3317}" srcOrd="3" destOrd="0" presId="urn:microsoft.com/office/officeart/2005/8/layout/process1"/>
    <dgm:cxn modelId="{784373EF-48CE-4805-823C-7EEB1478583C}" type="presOf" srcId="{EC1AFF77-9232-4EEB-95CB-85CEAB3B1FC0}" destId="{353C3794-50AA-4D44-83C9-CE28317C3317}" srcOrd="0" destOrd="0" presId="urn:microsoft.com/office/officeart/2005/8/layout/process1"/>
    <dgm:cxn modelId="{1BAFF1F8-72EB-4380-B29B-2C0B932E609D}" type="presParOf" srcId="{353C3794-50AA-4D44-83C9-CE28317C3317}" destId="{5AFF040D-0639-4120-9E39-DA822CF9F321}" srcOrd="0" destOrd="3" presId="urn:microsoft.com/office/officeart/2005/8/layout/process1"/>
    <dgm:cxn modelId="{05B9C78F-A0AA-463A-B965-97A652370E85}" type="presOf" srcId="{EC1AFF77-9232-4EEB-95CB-85CEAB3B1FC0}" destId="{5AFF040D-0639-4120-9E39-DA822CF9F321}" srcOrd="1" destOrd="0" presId="urn:microsoft.com/office/officeart/2005/8/layout/process1"/>
    <dgm:cxn modelId="{57FE1FB0-52EB-46F8-88AD-618077424531}" type="presParOf" srcId="{BF708676-7EFC-4C81-9D3A-3E677EAC1C7B}" destId="{A1E15D63-E1FF-4A28-A04F-A2B65927BC31}" srcOrd="4" destOrd="0" presId="urn:microsoft.com/office/officeart/2005/8/layout/process1"/>
    <dgm:cxn modelId="{5DF07FA1-6C6D-4E96-84BC-C63BB370FFB3}" type="presOf" srcId="{37B86CFA-59B5-46FA-8A6B-9FB187CE14DF}" destId="{A1E15D63-E1FF-4A28-A04F-A2B65927BC31}" srcOrd="0" destOrd="0" presId="urn:microsoft.com/office/officeart/2005/8/layout/process1"/>
    <dgm:cxn modelId="{5DAE8D0F-FB78-4191-9318-AD3BE2DE62CA}" type="presParOf" srcId="{BF708676-7EFC-4C81-9D3A-3E677EAC1C7B}" destId="{4159AEB0-B6F0-4471-9E48-9B05FADEDA39}" srcOrd="5" destOrd="0" presId="urn:microsoft.com/office/officeart/2005/8/layout/process1"/>
    <dgm:cxn modelId="{25E65016-0E4E-44F0-8528-264314175CD6}" type="presOf" srcId="{18EFF3C3-47F9-402B-A3F3-E9310EA281B4}" destId="{4159AEB0-B6F0-4471-9E48-9B05FADEDA39}" srcOrd="0" destOrd="0" presId="urn:microsoft.com/office/officeart/2005/8/layout/process1"/>
    <dgm:cxn modelId="{7D5C69B1-A87D-4D15-84EF-4239C1CA6187}" type="presParOf" srcId="{4159AEB0-B6F0-4471-9E48-9B05FADEDA39}" destId="{9CF0AF4F-80B9-46CF-B497-470FC26A46AF}" srcOrd="0" destOrd="5" presId="urn:microsoft.com/office/officeart/2005/8/layout/process1"/>
    <dgm:cxn modelId="{0144A828-B9AA-4FC5-8BB1-D84E27EB0D15}" type="presOf" srcId="{18EFF3C3-47F9-402B-A3F3-E9310EA281B4}" destId="{9CF0AF4F-80B9-46CF-B497-470FC26A46AF}" srcOrd="1" destOrd="0" presId="urn:microsoft.com/office/officeart/2005/8/layout/process1"/>
    <dgm:cxn modelId="{4409392B-D7AE-4575-821E-E8F23F7A7843}" type="presParOf" srcId="{BF708676-7EFC-4C81-9D3A-3E677EAC1C7B}" destId="{3C24B67D-BD77-45F2-BA04-2E19474EE8DC}" srcOrd="6" destOrd="0" presId="urn:microsoft.com/office/officeart/2005/8/layout/process1"/>
    <dgm:cxn modelId="{0AF9D387-594E-4577-895F-4E207A0C7793}" type="presOf" srcId="{2AAA23C8-3FE7-4FEB-B8E1-E67002062FB8}" destId="{3C24B67D-BD77-45F2-BA04-2E19474EE8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065510" cy="2244090"/>
        <a:chOff x="0" y="0"/>
        <a:chExt cx="11065510" cy="2244090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483650"/>
          <a:ext cx="2127983" cy="127679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>单体架构</a:t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0" y="483650"/>
        <a:ext cx="2127983" cy="1276790"/>
      </dsp:txXfrm>
    </dsp:sp>
    <dsp:sp modelId="{8A5CF0CE-3323-464D-9C63-05C1BDB053F5}">
      <dsp:nvSpPr>
        <dsp:cNvPr id="4" name="右箭头 3"/>
        <dsp:cNvSpPr/>
      </dsp:nvSpPr>
      <dsp:spPr bwMode="white">
        <a:xfrm>
          <a:off x="2328013" y="858175"/>
          <a:ext cx="451132" cy="5277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2328013" y="858175"/>
        <a:ext cx="451132" cy="527740"/>
      </dsp:txXfrm>
    </dsp:sp>
    <dsp:sp modelId="{552FB8E7-A5FB-4CC3-94C3-CE0BDF19F9F1}">
      <dsp:nvSpPr>
        <dsp:cNvPr id="6" name="圆角矩形 5"/>
        <dsp:cNvSpPr/>
      </dsp:nvSpPr>
      <dsp:spPr bwMode="white">
        <a:xfrm>
          <a:off x="2979176" y="483650"/>
          <a:ext cx="2127983" cy="127679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>垂直架构</a:t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979176" y="483650"/>
        <a:ext cx="2127983" cy="1276790"/>
      </dsp:txXfrm>
    </dsp:sp>
    <dsp:sp modelId="{353C3794-50AA-4D44-83C9-CE28317C3317}">
      <dsp:nvSpPr>
        <dsp:cNvPr id="7" name="右箭头 6"/>
        <dsp:cNvSpPr/>
      </dsp:nvSpPr>
      <dsp:spPr bwMode="white">
        <a:xfrm>
          <a:off x="5307189" y="858175"/>
          <a:ext cx="451132" cy="5277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5307189" y="858175"/>
        <a:ext cx="451132" cy="527740"/>
      </dsp:txXfrm>
    </dsp:sp>
    <dsp:sp modelId="{A1E15D63-E1FF-4A28-A04F-A2B65927BC31}">
      <dsp:nvSpPr>
        <dsp:cNvPr id="9" name="圆角矩形 8"/>
        <dsp:cNvSpPr/>
      </dsp:nvSpPr>
      <dsp:spPr bwMode="white">
        <a:xfrm>
          <a:off x="5958352" y="483650"/>
          <a:ext cx="2127983" cy="127679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>
              <a:latin typeface="微软雅黑" panose="020B0503020204020204" charset="-122"/>
              <a:ea typeface="微软雅黑" panose="020B0503020204020204" charset="-122"/>
            </a:rPr>
            <a:t>SOA</a:t>
          </a:r>
          <a:r>
            <a:rPr lang="zh-CN" altLang="en-US" sz="2400">
              <a:latin typeface="微软雅黑" panose="020B0503020204020204" charset="-122"/>
              <a:ea typeface="微软雅黑" panose="020B0503020204020204" charset="-122"/>
            </a:rPr>
            <a:t>架构</a:t>
          </a: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958352" y="483650"/>
        <a:ext cx="2127983" cy="1276790"/>
      </dsp:txXfrm>
    </dsp:sp>
    <dsp:sp modelId="{4159AEB0-B6F0-4471-9E48-9B05FADEDA39}">
      <dsp:nvSpPr>
        <dsp:cNvPr id="10" name="右箭头 9"/>
        <dsp:cNvSpPr/>
      </dsp:nvSpPr>
      <dsp:spPr bwMode="white">
        <a:xfrm>
          <a:off x="8286365" y="858175"/>
          <a:ext cx="451132" cy="527740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8286365" y="858175"/>
        <a:ext cx="451132" cy="527740"/>
      </dsp:txXfrm>
    </dsp:sp>
    <dsp:sp modelId="{3C24B67D-BD77-45F2-BA04-2E19474EE8DC}">
      <dsp:nvSpPr>
        <dsp:cNvPr id="12" name="圆角矩形 11"/>
        <dsp:cNvSpPr/>
      </dsp:nvSpPr>
      <dsp:spPr bwMode="white">
        <a:xfrm>
          <a:off x="8937527" y="483650"/>
          <a:ext cx="2127983" cy="127679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>
              <a:latin typeface="微软雅黑" panose="020B0503020204020204" charset="-122"/>
              <a:ea typeface="微软雅黑" panose="020B0503020204020204" charset="-122"/>
            </a:rPr>
            <a:t>微服务架构</a:t>
          </a:r>
          <a:endParaRPr lang="zh-CN" sz="24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8937527" y="483650"/>
        <a:ext cx="2127983" cy="1276790"/>
      </dsp:txXfrm>
    </dsp:sp>
    <dsp:sp modelId="{5FA465F6-7607-499F-BFB2-52F4E071FB67}">
      <dsp:nvSpPr>
        <dsp:cNvPr id="5" name="右箭头 4"/>
        <dsp:cNvSpPr/>
      </dsp:nvSpPr>
      <dsp:spPr bwMode="white">
        <a:xfrm>
          <a:off x="2328013" y="858175"/>
          <a:ext cx="451132" cy="52774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2328013" y="858175"/>
        <a:ext cx="451132" cy="527740"/>
      </dsp:txXfrm>
    </dsp:sp>
    <dsp:sp modelId="{5AFF040D-0639-4120-9E39-DA822CF9F321}">
      <dsp:nvSpPr>
        <dsp:cNvPr id="8" name="右箭头 7"/>
        <dsp:cNvSpPr/>
      </dsp:nvSpPr>
      <dsp:spPr bwMode="white">
        <a:xfrm>
          <a:off x="5307189" y="858175"/>
          <a:ext cx="451132" cy="52774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5307189" y="858175"/>
        <a:ext cx="451132" cy="527740"/>
      </dsp:txXfrm>
    </dsp:sp>
    <dsp:sp modelId="{9CF0AF4F-80B9-46CF-B497-470FC26A46AF}">
      <dsp:nvSpPr>
        <dsp:cNvPr id="11" name="右箭头 10"/>
        <dsp:cNvSpPr/>
      </dsp:nvSpPr>
      <dsp:spPr bwMode="white">
        <a:xfrm>
          <a:off x="8286365" y="858175"/>
          <a:ext cx="451132" cy="52774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24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8286365" y="858175"/>
        <a:ext cx="451132" cy="52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2687638" y="2670175"/>
            <a:ext cx="6697662" cy="73025"/>
            <a:chOff x="3503712" y="2420888"/>
            <a:chExt cx="4176464" cy="7200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503712" y="2420888"/>
              <a:ext cx="4176464" cy="0"/>
            </a:xfrm>
            <a:prstGeom prst="line">
              <a:avLst/>
            </a:prstGeom>
            <a:ln w="571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503712" y="2492896"/>
              <a:ext cx="4176464" cy="0"/>
            </a:xfrm>
            <a:prstGeom prst="line">
              <a:avLst/>
            </a:prstGeom>
            <a:ln w="2857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 bwMode="auto">
          <a:xfrm>
            <a:off x="2687638" y="3678238"/>
            <a:ext cx="6697662" cy="73025"/>
            <a:chOff x="3503712" y="2420888"/>
            <a:chExt cx="4176464" cy="7200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503712" y="2420888"/>
              <a:ext cx="4176464" cy="0"/>
            </a:xfrm>
            <a:prstGeom prst="line">
              <a:avLst/>
            </a:prstGeom>
            <a:ln w="571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503712" y="2492896"/>
              <a:ext cx="4176464" cy="0"/>
            </a:xfrm>
            <a:prstGeom prst="line">
              <a:avLst/>
            </a:prstGeom>
            <a:ln w="2857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48546" y="2564904"/>
            <a:ext cx="7175846" cy="1218457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8546" y="3933478"/>
            <a:ext cx="7175846" cy="78492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C82ED-12CF-4543-B8C1-E820F1B93A8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5AA2A-30F6-4E88-B72A-BCFEA124B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8CF9-A5FD-41D5-975E-0AC91ECA636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939EA-4B52-49C3-A237-673582FE4E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4223F-452D-4970-8CE4-7EAAFDEF6F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D8D30-E6D4-46EB-AF57-AF6EF296A0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E4BCE-AAE6-4905-92F5-478DA530DD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0BA7-7A1F-4FFA-8858-6986AA9761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4482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80927"/>
            <a:ext cx="5157787" cy="34087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4482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80927"/>
            <a:ext cx="5183188" cy="34087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2BDF6-FF74-4614-B67F-8049D08A810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7A33-94CF-4929-BBFA-8787D08A25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63552" y="2564904"/>
            <a:ext cx="8064896" cy="1325563"/>
          </a:xfrm>
        </p:spPr>
        <p:txBody>
          <a:bodyPr anchor="ctr"/>
          <a:lstStyle>
            <a:lvl1pPr algn="ctr">
              <a:defRPr sz="7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0441-649E-4493-B0D5-1C9820BFF6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2CF75-EEEB-410F-896B-D5398E0C98C3}" type="slidenum">
              <a:rPr lang="zh-CN" altLang="en-US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687638" y="2670175"/>
            <a:ext cx="6697662" cy="73025"/>
            <a:chOff x="3503712" y="2420888"/>
            <a:chExt cx="4176464" cy="720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503712" y="2420888"/>
              <a:ext cx="4176464" cy="0"/>
            </a:xfrm>
            <a:prstGeom prst="line">
              <a:avLst/>
            </a:prstGeom>
            <a:ln w="571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503712" y="2492896"/>
              <a:ext cx="4176464" cy="0"/>
            </a:xfrm>
            <a:prstGeom prst="line">
              <a:avLst/>
            </a:prstGeom>
            <a:ln w="2857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 bwMode="auto">
          <a:xfrm>
            <a:off x="2687638" y="3678238"/>
            <a:ext cx="6697662" cy="73025"/>
            <a:chOff x="3503712" y="2420888"/>
            <a:chExt cx="4176464" cy="7200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503712" y="2420888"/>
              <a:ext cx="4176464" cy="0"/>
            </a:xfrm>
            <a:prstGeom prst="line">
              <a:avLst/>
            </a:prstGeom>
            <a:ln w="571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503712" y="2492896"/>
              <a:ext cx="4176464" cy="0"/>
            </a:xfrm>
            <a:prstGeom prst="line">
              <a:avLst/>
            </a:prstGeom>
            <a:ln w="2857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2063750" y="4005065"/>
            <a:ext cx="8064500" cy="120402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CC844-4CE7-4944-8F6D-EBF807DA8AF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56CC-8399-403C-900F-5D4AE22820CF}" type="slidenum">
              <a:rPr lang="zh-CN" altLang="en-US"/>
            </a:fld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1783519">
            <a:off x="339725" y="246063"/>
            <a:ext cx="427038" cy="360362"/>
          </a:xfrm>
          <a:prstGeom prst="hexagon">
            <a:avLst>
              <a:gd name="adj" fmla="val 29336"/>
              <a:gd name="vf" fmla="val 11547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90EA74-6FEA-4562-B9A5-A15000BC84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3D9EBD-1F93-435F-ACC1-1E0BC6F57801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0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1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5545138" y="1423988"/>
            <a:ext cx="982662" cy="879475"/>
          </a:xfrm>
          <a:prstGeom prst="hexagon">
            <a:avLst>
              <a:gd name="adj" fmla="val 23268"/>
              <a:gd name="vf" fmla="val 115470"/>
            </a:avLst>
          </a:prstGeom>
          <a:solidFill>
            <a:schemeClr val="bg2">
              <a:lumMod val="1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30545" y="1657985"/>
            <a:ext cx="99441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eleme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48546" y="2634754"/>
            <a:ext cx="7175846" cy="1218457"/>
          </a:xfrm>
        </p:spPr>
        <p:txBody>
          <a:bodyPr/>
          <a:lstStyle/>
          <a:p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</a:rPr>
              <a:t>从程序员到架构师</a:t>
            </a:r>
            <a:endParaRPr lang="en-US" altLang="zh-CN" sz="6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448560" y="3933190"/>
            <a:ext cx="7176135" cy="1089025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架构师是如何炼成的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kimmking@163.com</a:t>
            </a:r>
            <a:endParaRPr lang="en-US" altLang="zh-CN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2018-4-17</a:t>
            </a:r>
            <a:endParaRPr lang="en-US" altLang="zh-CN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6200000">
            <a:off x="3911601" y="3913187"/>
            <a:ext cx="2043112" cy="2106613"/>
          </a:xfrm>
          <a:custGeom>
            <a:avLst/>
            <a:gdLst>
              <a:gd name="connsiteX0" fmla="*/ 2403876 w 2403876"/>
              <a:gd name="connsiteY0" fmla="*/ 0 h 2476715"/>
              <a:gd name="connsiteX1" fmla="*/ 2403876 w 2403876"/>
              <a:gd name="connsiteY1" fmla="*/ 401997 h 2476715"/>
              <a:gd name="connsiteX2" fmla="*/ 2348155 w 2403876"/>
              <a:gd name="connsiteY2" fmla="*/ 404635 h 2476715"/>
              <a:gd name="connsiteX3" fmla="*/ 409346 w 2403876"/>
              <a:gd name="connsiteY3" fmla="*/ 2331175 h 2476715"/>
              <a:gd name="connsiteX4" fmla="*/ 401997 w 2403876"/>
              <a:gd name="connsiteY4" fmla="*/ 2476715 h 2476715"/>
              <a:gd name="connsiteX5" fmla="*/ 0 w 2403876"/>
              <a:gd name="connsiteY5" fmla="*/ 2476715 h 2476715"/>
              <a:gd name="connsiteX6" fmla="*/ 9424 w 2403876"/>
              <a:gd name="connsiteY6" fmla="*/ 2290073 h 2476715"/>
              <a:gd name="connsiteX7" fmla="*/ 2309589 w 2403876"/>
              <a:gd name="connsiteY7" fmla="*/ 4464 h 2476715"/>
              <a:gd name="connsiteX8" fmla="*/ 2403876 w 2403876"/>
              <a:gd name="connsiteY8" fmla="*/ 0 h 247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876" h="2476715">
                <a:moveTo>
                  <a:pt x="2403876" y="0"/>
                </a:moveTo>
                <a:lnTo>
                  <a:pt x="2403876" y="401997"/>
                </a:lnTo>
                <a:lnTo>
                  <a:pt x="2348155" y="404635"/>
                </a:lnTo>
                <a:cubicBezTo>
                  <a:pt x="1326662" y="501862"/>
                  <a:pt x="512895" y="1311540"/>
                  <a:pt x="409346" y="2331175"/>
                </a:cubicBezTo>
                <a:lnTo>
                  <a:pt x="401997" y="2476715"/>
                </a:lnTo>
                <a:lnTo>
                  <a:pt x="0" y="2476715"/>
                </a:lnTo>
                <a:lnTo>
                  <a:pt x="9424" y="2290073"/>
                </a:lnTo>
                <a:cubicBezTo>
                  <a:pt x="132274" y="1080397"/>
                  <a:pt x="1097710" y="119812"/>
                  <a:pt x="2309589" y="4464"/>
                </a:cubicBezTo>
                <a:lnTo>
                  <a:pt x="240387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081713" y="1830388"/>
            <a:ext cx="2043112" cy="2105025"/>
          </a:xfrm>
          <a:custGeom>
            <a:avLst/>
            <a:gdLst>
              <a:gd name="connsiteX0" fmla="*/ 0 w 2403877"/>
              <a:gd name="connsiteY0" fmla="*/ 0 h 2476715"/>
              <a:gd name="connsiteX1" fmla="*/ 94287 w 2403877"/>
              <a:gd name="connsiteY1" fmla="*/ 4464 h 2476715"/>
              <a:gd name="connsiteX2" fmla="*/ 2394452 w 2403877"/>
              <a:gd name="connsiteY2" fmla="*/ 2290073 h 2476715"/>
              <a:gd name="connsiteX3" fmla="*/ 2403877 w 2403877"/>
              <a:gd name="connsiteY3" fmla="*/ 2476715 h 2476715"/>
              <a:gd name="connsiteX4" fmla="*/ 2001879 w 2403877"/>
              <a:gd name="connsiteY4" fmla="*/ 2476715 h 2476715"/>
              <a:gd name="connsiteX5" fmla="*/ 1994530 w 2403877"/>
              <a:gd name="connsiteY5" fmla="*/ 2331175 h 2476715"/>
              <a:gd name="connsiteX6" fmla="*/ 55721 w 2403877"/>
              <a:gd name="connsiteY6" fmla="*/ 404635 h 2476715"/>
              <a:gd name="connsiteX7" fmla="*/ 0 w 2403877"/>
              <a:gd name="connsiteY7" fmla="*/ 401997 h 2476715"/>
              <a:gd name="connsiteX8" fmla="*/ 0 w 2403877"/>
              <a:gd name="connsiteY8" fmla="*/ 0 h 247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877" h="2476715">
                <a:moveTo>
                  <a:pt x="0" y="0"/>
                </a:moveTo>
                <a:lnTo>
                  <a:pt x="94287" y="4464"/>
                </a:lnTo>
                <a:cubicBezTo>
                  <a:pt x="1306166" y="119812"/>
                  <a:pt x="2271603" y="1080397"/>
                  <a:pt x="2394452" y="2290073"/>
                </a:cubicBezTo>
                <a:lnTo>
                  <a:pt x="2403877" y="2476715"/>
                </a:lnTo>
                <a:lnTo>
                  <a:pt x="2001879" y="2476715"/>
                </a:lnTo>
                <a:lnTo>
                  <a:pt x="1994530" y="2331175"/>
                </a:lnTo>
                <a:cubicBezTo>
                  <a:pt x="1890980" y="1311540"/>
                  <a:pt x="1077214" y="501862"/>
                  <a:pt x="55721" y="404635"/>
                </a:cubicBezTo>
                <a:lnTo>
                  <a:pt x="0" y="4019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863975" y="1822450"/>
            <a:ext cx="2217738" cy="2089150"/>
          </a:xfrm>
          <a:custGeom>
            <a:avLst/>
            <a:gdLst>
              <a:gd name="connsiteX0" fmla="*/ 2403876 w 2403876"/>
              <a:gd name="connsiteY0" fmla="*/ 0 h 2476715"/>
              <a:gd name="connsiteX1" fmla="*/ 2403876 w 2403876"/>
              <a:gd name="connsiteY1" fmla="*/ 401997 h 2476715"/>
              <a:gd name="connsiteX2" fmla="*/ 2348155 w 2403876"/>
              <a:gd name="connsiteY2" fmla="*/ 404635 h 2476715"/>
              <a:gd name="connsiteX3" fmla="*/ 409346 w 2403876"/>
              <a:gd name="connsiteY3" fmla="*/ 2331175 h 2476715"/>
              <a:gd name="connsiteX4" fmla="*/ 401997 w 2403876"/>
              <a:gd name="connsiteY4" fmla="*/ 2476715 h 2476715"/>
              <a:gd name="connsiteX5" fmla="*/ 0 w 2403876"/>
              <a:gd name="connsiteY5" fmla="*/ 2476715 h 2476715"/>
              <a:gd name="connsiteX6" fmla="*/ 9424 w 2403876"/>
              <a:gd name="connsiteY6" fmla="*/ 2290073 h 2476715"/>
              <a:gd name="connsiteX7" fmla="*/ 2309589 w 2403876"/>
              <a:gd name="connsiteY7" fmla="*/ 4464 h 2476715"/>
              <a:gd name="connsiteX8" fmla="*/ 2403876 w 2403876"/>
              <a:gd name="connsiteY8" fmla="*/ 0 h 247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876" h="2476715">
                <a:moveTo>
                  <a:pt x="2403876" y="0"/>
                </a:moveTo>
                <a:lnTo>
                  <a:pt x="2403876" y="401997"/>
                </a:lnTo>
                <a:lnTo>
                  <a:pt x="2348155" y="404635"/>
                </a:lnTo>
                <a:cubicBezTo>
                  <a:pt x="1326662" y="501862"/>
                  <a:pt x="512895" y="1311540"/>
                  <a:pt x="409346" y="2331175"/>
                </a:cubicBezTo>
                <a:lnTo>
                  <a:pt x="401997" y="2476715"/>
                </a:lnTo>
                <a:lnTo>
                  <a:pt x="0" y="2476715"/>
                </a:lnTo>
                <a:lnTo>
                  <a:pt x="9424" y="2290073"/>
                </a:lnTo>
                <a:cubicBezTo>
                  <a:pt x="132274" y="1080397"/>
                  <a:pt x="1097710" y="119812"/>
                  <a:pt x="2309589" y="4464"/>
                </a:cubicBezTo>
                <a:lnTo>
                  <a:pt x="2403876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5400000">
            <a:off x="6049170" y="3913981"/>
            <a:ext cx="2043112" cy="2105025"/>
          </a:xfrm>
          <a:custGeom>
            <a:avLst/>
            <a:gdLst>
              <a:gd name="connsiteX0" fmla="*/ 0 w 2403877"/>
              <a:gd name="connsiteY0" fmla="*/ 0 h 2476715"/>
              <a:gd name="connsiteX1" fmla="*/ 94287 w 2403877"/>
              <a:gd name="connsiteY1" fmla="*/ 4464 h 2476715"/>
              <a:gd name="connsiteX2" fmla="*/ 2394452 w 2403877"/>
              <a:gd name="connsiteY2" fmla="*/ 2290073 h 2476715"/>
              <a:gd name="connsiteX3" fmla="*/ 2403877 w 2403877"/>
              <a:gd name="connsiteY3" fmla="*/ 2476715 h 2476715"/>
              <a:gd name="connsiteX4" fmla="*/ 2001879 w 2403877"/>
              <a:gd name="connsiteY4" fmla="*/ 2476715 h 2476715"/>
              <a:gd name="connsiteX5" fmla="*/ 1994530 w 2403877"/>
              <a:gd name="connsiteY5" fmla="*/ 2331175 h 2476715"/>
              <a:gd name="connsiteX6" fmla="*/ 55721 w 2403877"/>
              <a:gd name="connsiteY6" fmla="*/ 404635 h 2476715"/>
              <a:gd name="connsiteX7" fmla="*/ 0 w 2403877"/>
              <a:gd name="connsiteY7" fmla="*/ 401997 h 2476715"/>
              <a:gd name="connsiteX8" fmla="*/ 0 w 2403877"/>
              <a:gd name="connsiteY8" fmla="*/ 0 h 247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877" h="2476715">
                <a:moveTo>
                  <a:pt x="0" y="0"/>
                </a:moveTo>
                <a:lnTo>
                  <a:pt x="94287" y="4464"/>
                </a:lnTo>
                <a:cubicBezTo>
                  <a:pt x="1306166" y="119812"/>
                  <a:pt x="2271603" y="1080397"/>
                  <a:pt x="2394452" y="2290073"/>
                </a:cubicBezTo>
                <a:lnTo>
                  <a:pt x="2403877" y="2476715"/>
                </a:lnTo>
                <a:lnTo>
                  <a:pt x="2001879" y="2476715"/>
                </a:lnTo>
                <a:lnTo>
                  <a:pt x="1994530" y="2331175"/>
                </a:lnTo>
                <a:cubicBezTo>
                  <a:pt x="1890980" y="1311540"/>
                  <a:pt x="1077214" y="501862"/>
                  <a:pt x="55721" y="404635"/>
                </a:cubicBezTo>
                <a:lnTo>
                  <a:pt x="0" y="4019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2701042">
            <a:off x="3621088" y="3473450"/>
            <a:ext cx="901700" cy="9017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2701042">
            <a:off x="5565775" y="5408613"/>
            <a:ext cx="903287" cy="903288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1042">
            <a:off x="7481888" y="3494088"/>
            <a:ext cx="903287" cy="903287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2701042">
            <a:off x="5207794" y="3064669"/>
            <a:ext cx="1555750" cy="1554162"/>
          </a:xfrm>
          <a:prstGeom prst="ellipse">
            <a:avLst/>
          </a:prstGeom>
          <a:solidFill>
            <a:srgbClr val="B9ADD2">
              <a:alpha val="30000"/>
            </a:srgb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477510" y="3546475"/>
            <a:ext cx="14268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</a:rPr>
              <a:t>能力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73200" y="4818063"/>
            <a:ext cx="238601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自我驱动意味着能由内而外的自我进化，自我约束，做事儿有规则有计划，能够不断突破现有方式去达成目标。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443038" y="4391025"/>
            <a:ext cx="2068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自我驱动能力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27163" y="2859088"/>
            <a:ext cx="23844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技术能力与设计能力是架构师的核心能力。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395730" y="2432050"/>
            <a:ext cx="241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技术能力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设计能力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8397875" y="4818063"/>
            <a:ext cx="23860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技术管理也是管理。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通过抽象把握事物的本质。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8368030" y="4391025"/>
            <a:ext cx="22872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管理能力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抽象能力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350250" y="2859088"/>
            <a:ext cx="23860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好的沟通是成功的一半。沟通成本越低，效率就越高。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8320088" y="2432050"/>
            <a:ext cx="207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沟通协作能力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 rot="2701042">
            <a:off x="5629275" y="1498600"/>
            <a:ext cx="903288" cy="903288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6930" y="427355"/>
            <a:ext cx="224409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架构师的能力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bldLvl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752600"/>
            <a:ext cx="2232025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手动输入 4"/>
          <p:cNvSpPr/>
          <p:nvPr/>
        </p:nvSpPr>
        <p:spPr>
          <a:xfrm>
            <a:off x="2135188" y="3644900"/>
            <a:ext cx="2232025" cy="2087563"/>
          </a:xfrm>
          <a:prstGeom prst="flowChartManualInpu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752600"/>
            <a:ext cx="22320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流程图: 手动输入 6"/>
          <p:cNvSpPr/>
          <p:nvPr/>
        </p:nvSpPr>
        <p:spPr>
          <a:xfrm>
            <a:off x="5016500" y="3663950"/>
            <a:ext cx="2232025" cy="2087563"/>
          </a:xfrm>
          <a:prstGeom prst="flowChartManualInpu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1752600"/>
            <a:ext cx="2232025" cy="23352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流程图: 手动输入 8"/>
          <p:cNvSpPr/>
          <p:nvPr/>
        </p:nvSpPr>
        <p:spPr>
          <a:xfrm>
            <a:off x="7896225" y="3644900"/>
            <a:ext cx="2232025" cy="2087563"/>
          </a:xfrm>
          <a:prstGeom prst="flowChartManualInpu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135505" y="4143375"/>
            <a:ext cx="22313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大局观能力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346325" y="4511675"/>
            <a:ext cx="1811338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对于系统与技术的大局观，要求架构师随时掌控全局，高屋建瓴。</a:t>
            </a: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017135" y="4151630"/>
            <a:ext cx="22313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专业能力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262563" y="4511675"/>
            <a:ext cx="18113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一万小时理论：专业能力是成为架构师的必须之路。</a:t>
            </a: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178800" y="4511675"/>
            <a:ext cx="1811338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信息技术的飞速发展，要求架构师必须终身学习，不断更新自己的知识结构。</a:t>
            </a:r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2960" y="427355"/>
            <a:ext cx="313118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架构师的软实力</a:t>
            </a:r>
            <a:endParaRPr lang="en-US" altLang="zh-CN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896225" y="4151630"/>
            <a:ext cx="22313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持续学习能力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9" grpId="0" bldLvl="0" animBg="1"/>
      <p:bldP spid="10" grpId="0"/>
      <p:bldP spid="11" grpId="0"/>
      <p:bldP spid="12" grpId="0"/>
      <p:bldP spid="13" grpId="0"/>
      <p:bldP spid="15" grpId="0"/>
      <p:bldP spid="2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9185" y="2101215"/>
            <a:ext cx="2560320" cy="3047365"/>
          </a:xfrm>
          <a:prstGeom prst="roundRect">
            <a:avLst/>
          </a:prstGeom>
          <a:solidFill>
            <a:srgbClr val="385723">
              <a:alpha val="6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6093" y="2062798"/>
            <a:ext cx="2560637" cy="3033712"/>
          </a:xfrm>
          <a:prstGeom prst="roundRect">
            <a:avLst/>
          </a:prstGeom>
          <a:solidFill>
            <a:srgbClr val="385723">
              <a:alpha val="6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166860" y="2069465"/>
            <a:ext cx="2559050" cy="3079115"/>
          </a:xfrm>
          <a:prstGeom prst="roundRect">
            <a:avLst/>
          </a:prstGeom>
          <a:solidFill>
            <a:srgbClr val="385723">
              <a:alpha val="6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120968" y="4729798"/>
            <a:ext cx="968375" cy="731837"/>
            <a:chOff x="1295400" y="4282440"/>
            <a:chExt cx="967740" cy="731520"/>
          </a:xfrm>
        </p:grpSpPr>
        <p:sp>
          <p:nvSpPr>
            <p:cNvPr id="8" name="椭圆 7"/>
            <p:cNvSpPr/>
            <p:nvPr/>
          </p:nvSpPr>
          <p:spPr>
            <a:xfrm>
              <a:off x="1295400" y="4282440"/>
              <a:ext cx="731357" cy="731520"/>
            </a:xfrm>
            <a:prstGeom prst="ellipse">
              <a:avLst/>
            </a:prstGeom>
            <a:solidFill>
              <a:srgbClr val="17316E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790375" y="4412559"/>
              <a:ext cx="472765" cy="471283"/>
            </a:xfrm>
            <a:prstGeom prst="ellipse">
              <a:avLst/>
            </a:prstGeom>
            <a:solidFill>
              <a:srgbClr val="17316E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7890193" y="1704023"/>
            <a:ext cx="966787" cy="731837"/>
            <a:chOff x="1295400" y="4282440"/>
            <a:chExt cx="967740" cy="731520"/>
          </a:xfrm>
        </p:grpSpPr>
        <p:sp>
          <p:nvSpPr>
            <p:cNvPr id="11" name="椭圆 10"/>
            <p:cNvSpPr/>
            <p:nvPr/>
          </p:nvSpPr>
          <p:spPr>
            <a:xfrm>
              <a:off x="1295400" y="4282440"/>
              <a:ext cx="730970" cy="731520"/>
            </a:xfrm>
            <a:prstGeom prst="ellipse">
              <a:avLst/>
            </a:prstGeom>
            <a:solidFill>
              <a:srgbClr val="566D79">
                <a:alpha val="5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791188" y="4412559"/>
              <a:ext cx="471952" cy="471283"/>
            </a:xfrm>
            <a:prstGeom prst="ellipse">
              <a:avLst/>
            </a:prstGeom>
            <a:solidFill>
              <a:srgbClr val="566D79">
                <a:alpha val="5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9024303" y="4736148"/>
            <a:ext cx="968375" cy="731837"/>
            <a:chOff x="1295400" y="4282440"/>
            <a:chExt cx="967740" cy="731520"/>
          </a:xfrm>
        </p:grpSpPr>
        <p:sp>
          <p:nvSpPr>
            <p:cNvPr id="14" name="椭圆 13"/>
            <p:cNvSpPr/>
            <p:nvPr/>
          </p:nvSpPr>
          <p:spPr>
            <a:xfrm>
              <a:off x="1295400" y="4282440"/>
              <a:ext cx="731357" cy="73152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90375" y="4412559"/>
              <a:ext cx="472765" cy="471283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32485" y="2898140"/>
            <a:ext cx="204724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追求卓越意味着我们也能变得卓越。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比如对性能的追求，可以让我们才能性能高大师。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16268" y="2213293"/>
            <a:ext cx="231298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专注力：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对极致卓越的追求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528435" y="2904490"/>
            <a:ext cx="203581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团队要想获得成功，良好的沟通协作是一个必要条件。这里既包括合理高效的沟通机制，也包括相互间的契合程度，配合程度等。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9333548" y="2213610"/>
            <a:ext cx="23114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接纳力：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对新鲜事物的热情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9468485" y="2865120"/>
            <a:ext cx="204152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对新鲜事物的热情，让我们能更快的吸收新的思考，考虑新的方法，进而能够更快的突破目前的局限，发展自身。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不断涌现的新概念，比如区块链，微服务架构等等。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307773" y="2219643"/>
            <a:ext cx="231298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、协作</a:t>
            </a:r>
            <a:r>
              <a:rPr lang="zh-CN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力：</a:t>
            </a:r>
            <a:endParaRPr lang="zh-CN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/>
            <a:r>
              <a:rPr lang="zh-CN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与内外部的沟通协调</a:t>
            </a:r>
            <a:endParaRPr lang="zh-CN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6623" y="427038"/>
            <a:ext cx="23164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架构师的软实力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57245" y="2094865"/>
            <a:ext cx="2560320" cy="3047365"/>
          </a:xfrm>
          <a:prstGeom prst="roundRect">
            <a:avLst/>
          </a:prstGeom>
          <a:solidFill>
            <a:srgbClr val="385723">
              <a:alpha val="6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5068253" y="1697673"/>
            <a:ext cx="966787" cy="731837"/>
            <a:chOff x="1295400" y="4282440"/>
            <a:chExt cx="967740" cy="731520"/>
          </a:xfrm>
        </p:grpSpPr>
        <p:sp>
          <p:nvSpPr>
            <p:cNvPr id="23" name="椭圆 22"/>
            <p:cNvSpPr/>
            <p:nvPr/>
          </p:nvSpPr>
          <p:spPr>
            <a:xfrm>
              <a:off x="1295400" y="4282440"/>
              <a:ext cx="730970" cy="731520"/>
            </a:xfrm>
            <a:prstGeom prst="ellipse">
              <a:avLst/>
            </a:prstGeom>
            <a:solidFill>
              <a:srgbClr val="566D79">
                <a:alpha val="5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91188" y="4412559"/>
              <a:ext cx="471952" cy="471283"/>
            </a:xfrm>
            <a:prstGeom prst="ellipse">
              <a:avLst/>
            </a:prstGeom>
            <a:solidFill>
              <a:srgbClr val="566D79">
                <a:alpha val="5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706495" y="2898140"/>
            <a:ext cx="203581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知其然、知其所以然，更深入的了解问题的本质，从根本上解决一系列的问题。并且在问题中看到机会。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80/20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原则。聪明人更要下笨功夫。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3485833" y="2213293"/>
            <a:ext cx="231298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、探索</a:t>
            </a:r>
            <a:r>
              <a:rPr lang="zh-CN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力：</a:t>
            </a:r>
            <a:endParaRPr lang="zh-CN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/>
            <a:r>
              <a:rPr lang="zh-CN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对问题的深入研究</a:t>
            </a:r>
            <a:endParaRPr lang="zh-CN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16" grpId="0"/>
      <p:bldP spid="17" grpId="0"/>
      <p:bldP spid="18" grpId="0"/>
      <p:bldP spid="19" grpId="0"/>
      <p:bldP spid="20" grpId="0"/>
      <p:bldP spid="21" grpId="0"/>
      <p:bldP spid="2" grpId="0"/>
      <p:bldP spid="3" grpId="0" bldLvl="0" animBg="1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2700" y="4365625"/>
            <a:ext cx="12192000" cy="16687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9936" y="1601230"/>
            <a:ext cx="2492289" cy="23593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5846" y="1601230"/>
            <a:ext cx="2315209" cy="23593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4675" y="1601230"/>
            <a:ext cx="2448271" cy="23593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631950" y="4868863"/>
            <a:ext cx="2663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结构化的思考方式有助于我们快速理清思路，梳理问题，并且帮助我们描述清楚事物本身。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金字塔原则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631950" y="4511675"/>
            <a:ext cx="23787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、结构化思考力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889500" y="4868863"/>
            <a:ext cx="2663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系统化的分析，要求我们能站在更高的层次，更深的角度去全面和体系化的探求问题的本质。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PEST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分析法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889500" y="4511675"/>
            <a:ext cx="2068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、系统化分析力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183880" y="4869180"/>
            <a:ext cx="31146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工作中最难的部分永远不是执行，而是决策。决策需要魄力，也需要领导力。如何帮助做决策需要充分的信息。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SWOT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分析法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183563" y="4511675"/>
            <a:ext cx="20701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技术领导决策力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6623" y="427038"/>
            <a:ext cx="23164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架构师的软实力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/>
      <p:bldP spid="9" grpId="0"/>
      <p:bldP spid="10" grpId="0"/>
      <p:bldP spid="11" grpId="0"/>
      <p:bldP spid="12" grpId="0"/>
      <p:bldP spid="1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600200" y="1111250"/>
            <a:ext cx="2168525" cy="781050"/>
          </a:xfrm>
          <a:custGeom>
            <a:avLst/>
            <a:gdLst>
              <a:gd name="connsiteX0" fmla="*/ 1778504 w 2169020"/>
              <a:gd name="connsiteY0" fmla="*/ 0 h 781032"/>
              <a:gd name="connsiteX1" fmla="*/ 2169020 w 2169020"/>
              <a:gd name="connsiteY1" fmla="*/ 390516 h 781032"/>
              <a:gd name="connsiteX2" fmla="*/ 1778504 w 2169020"/>
              <a:gd name="connsiteY2" fmla="*/ 781032 h 781032"/>
              <a:gd name="connsiteX3" fmla="*/ 1778504 w 2169020"/>
              <a:gd name="connsiteY3" fmla="*/ 585774 h 781032"/>
              <a:gd name="connsiteX4" fmla="*/ 552363 w 2169020"/>
              <a:gd name="connsiteY4" fmla="*/ 585774 h 781032"/>
              <a:gd name="connsiteX5" fmla="*/ 546273 w 2169020"/>
              <a:gd name="connsiteY5" fmla="*/ 593893 h 781032"/>
              <a:gd name="connsiteX6" fmla="*/ 319999 w 2169020"/>
              <a:gd name="connsiteY6" fmla="*/ 678134 h 781032"/>
              <a:gd name="connsiteX7" fmla="*/ 0 w 2169020"/>
              <a:gd name="connsiteY7" fmla="*/ 390516 h 781032"/>
              <a:gd name="connsiteX8" fmla="*/ 319999 w 2169020"/>
              <a:gd name="connsiteY8" fmla="*/ 102898 h 781032"/>
              <a:gd name="connsiteX9" fmla="*/ 546273 w 2169020"/>
              <a:gd name="connsiteY9" fmla="*/ 187140 h 781032"/>
              <a:gd name="connsiteX10" fmla="*/ 552363 w 2169020"/>
              <a:gd name="connsiteY10" fmla="*/ 195258 h 781032"/>
              <a:gd name="connsiteX11" fmla="*/ 1778504 w 2169020"/>
              <a:gd name="connsiteY11" fmla="*/ 195258 h 78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9020" h="781032">
                <a:moveTo>
                  <a:pt x="1778504" y="0"/>
                </a:moveTo>
                <a:lnTo>
                  <a:pt x="2169020" y="390516"/>
                </a:lnTo>
                <a:lnTo>
                  <a:pt x="1778504" y="781032"/>
                </a:lnTo>
                <a:lnTo>
                  <a:pt x="1778504" y="585774"/>
                </a:lnTo>
                <a:lnTo>
                  <a:pt x="552363" y="585774"/>
                </a:lnTo>
                <a:lnTo>
                  <a:pt x="546273" y="593893"/>
                </a:lnTo>
                <a:cubicBezTo>
                  <a:pt x="488364" y="645941"/>
                  <a:pt x="408364" y="678134"/>
                  <a:pt x="319999" y="678134"/>
                </a:cubicBezTo>
                <a:cubicBezTo>
                  <a:pt x="143268" y="678134"/>
                  <a:pt x="0" y="549363"/>
                  <a:pt x="0" y="390516"/>
                </a:cubicBezTo>
                <a:cubicBezTo>
                  <a:pt x="0" y="231669"/>
                  <a:pt x="143268" y="102898"/>
                  <a:pt x="319999" y="102898"/>
                </a:cubicBezTo>
                <a:cubicBezTo>
                  <a:pt x="408364" y="102898"/>
                  <a:pt x="488364" y="135091"/>
                  <a:pt x="546273" y="187140"/>
                </a:cubicBezTo>
                <a:lnTo>
                  <a:pt x="552363" y="195258"/>
                </a:lnTo>
                <a:lnTo>
                  <a:pt x="1778504" y="195258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593850" y="2840355"/>
            <a:ext cx="2604135" cy="848995"/>
          </a:xfrm>
          <a:custGeom>
            <a:avLst/>
            <a:gdLst>
              <a:gd name="connsiteX0" fmla="*/ 2653477 w 3078051"/>
              <a:gd name="connsiteY0" fmla="*/ 0 h 849148"/>
              <a:gd name="connsiteX1" fmla="*/ 3078051 w 3078051"/>
              <a:gd name="connsiteY1" fmla="*/ 424574 h 849148"/>
              <a:gd name="connsiteX2" fmla="*/ 2653477 w 3078051"/>
              <a:gd name="connsiteY2" fmla="*/ 849148 h 849148"/>
              <a:gd name="connsiteX3" fmla="*/ 2653477 w 3078051"/>
              <a:gd name="connsiteY3" fmla="*/ 636861 h 849148"/>
              <a:gd name="connsiteX4" fmla="*/ 611509 w 3078051"/>
              <a:gd name="connsiteY4" fmla="*/ 636861 h 849148"/>
              <a:gd name="connsiteX5" fmla="*/ 562227 w 3078051"/>
              <a:gd name="connsiteY5" fmla="*/ 670294 h 849148"/>
              <a:gd name="connsiteX6" fmla="*/ 360608 w 3078051"/>
              <a:gd name="connsiteY6" fmla="*/ 720931 h 849148"/>
              <a:gd name="connsiteX7" fmla="*/ 0 w 3078051"/>
              <a:gd name="connsiteY7" fmla="*/ 424431 h 849148"/>
              <a:gd name="connsiteX8" fmla="*/ 360608 w 3078051"/>
              <a:gd name="connsiteY8" fmla="*/ 127931 h 849148"/>
              <a:gd name="connsiteX9" fmla="*/ 562227 w 3078051"/>
              <a:gd name="connsiteY9" fmla="*/ 178569 h 849148"/>
              <a:gd name="connsiteX10" fmla="*/ 611930 w 3078051"/>
              <a:gd name="connsiteY10" fmla="*/ 212287 h 849148"/>
              <a:gd name="connsiteX11" fmla="*/ 2653477 w 3078051"/>
              <a:gd name="connsiteY11" fmla="*/ 212287 h 84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8051" h="849148">
                <a:moveTo>
                  <a:pt x="2653477" y="0"/>
                </a:moveTo>
                <a:lnTo>
                  <a:pt x="3078051" y="424574"/>
                </a:lnTo>
                <a:lnTo>
                  <a:pt x="2653477" y="849148"/>
                </a:lnTo>
                <a:lnTo>
                  <a:pt x="2653477" y="636861"/>
                </a:lnTo>
                <a:lnTo>
                  <a:pt x="611509" y="636861"/>
                </a:lnTo>
                <a:lnTo>
                  <a:pt x="562227" y="670294"/>
                </a:lnTo>
                <a:cubicBezTo>
                  <a:pt x="504674" y="702264"/>
                  <a:pt x="435292" y="720931"/>
                  <a:pt x="360608" y="720931"/>
                </a:cubicBezTo>
                <a:cubicBezTo>
                  <a:pt x="161450" y="720931"/>
                  <a:pt x="0" y="588183"/>
                  <a:pt x="0" y="424431"/>
                </a:cubicBezTo>
                <a:cubicBezTo>
                  <a:pt x="0" y="260679"/>
                  <a:pt x="161450" y="127931"/>
                  <a:pt x="360608" y="127931"/>
                </a:cubicBezTo>
                <a:cubicBezTo>
                  <a:pt x="435292" y="127931"/>
                  <a:pt x="504674" y="146599"/>
                  <a:pt x="562227" y="178569"/>
                </a:cubicBezTo>
                <a:lnTo>
                  <a:pt x="611930" y="212287"/>
                </a:lnTo>
                <a:lnTo>
                  <a:pt x="2653477" y="212287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401185" y="1071880"/>
            <a:ext cx="2480945" cy="810895"/>
          </a:xfrm>
          <a:custGeom>
            <a:avLst/>
            <a:gdLst>
              <a:gd name="connsiteX0" fmla="*/ 1852749 w 2258739"/>
              <a:gd name="connsiteY0" fmla="*/ 0 h 811980"/>
              <a:gd name="connsiteX1" fmla="*/ 2258739 w 2258739"/>
              <a:gd name="connsiteY1" fmla="*/ 405990 h 811980"/>
              <a:gd name="connsiteX2" fmla="*/ 1852749 w 2258739"/>
              <a:gd name="connsiteY2" fmla="*/ 811980 h 811980"/>
              <a:gd name="connsiteX3" fmla="*/ 1852749 w 2258739"/>
              <a:gd name="connsiteY3" fmla="*/ 608985 h 811980"/>
              <a:gd name="connsiteX4" fmla="*/ 605010 w 2258739"/>
              <a:gd name="connsiteY4" fmla="*/ 608985 h 811980"/>
              <a:gd name="connsiteX5" fmla="*/ 558480 w 2258739"/>
              <a:gd name="connsiteY5" fmla="*/ 639117 h 811980"/>
              <a:gd name="connsiteX6" fmla="*/ 358204 w 2258739"/>
              <a:gd name="connsiteY6" fmla="*/ 687131 h 811980"/>
              <a:gd name="connsiteX7" fmla="*/ 0 w 2258739"/>
              <a:gd name="connsiteY7" fmla="*/ 405990 h 811980"/>
              <a:gd name="connsiteX8" fmla="*/ 358204 w 2258739"/>
              <a:gd name="connsiteY8" fmla="*/ 124849 h 811980"/>
              <a:gd name="connsiteX9" fmla="*/ 558480 w 2258739"/>
              <a:gd name="connsiteY9" fmla="*/ 172864 h 811980"/>
              <a:gd name="connsiteX10" fmla="*/ 605010 w 2258739"/>
              <a:gd name="connsiteY10" fmla="*/ 202995 h 811980"/>
              <a:gd name="connsiteX11" fmla="*/ 1852749 w 2258739"/>
              <a:gd name="connsiteY11" fmla="*/ 202995 h 8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8739" h="811980">
                <a:moveTo>
                  <a:pt x="1852749" y="0"/>
                </a:moveTo>
                <a:lnTo>
                  <a:pt x="2258739" y="405990"/>
                </a:lnTo>
                <a:lnTo>
                  <a:pt x="1852749" y="811980"/>
                </a:lnTo>
                <a:lnTo>
                  <a:pt x="1852749" y="608985"/>
                </a:lnTo>
                <a:lnTo>
                  <a:pt x="605010" y="608985"/>
                </a:lnTo>
                <a:lnTo>
                  <a:pt x="558480" y="639117"/>
                </a:lnTo>
                <a:cubicBezTo>
                  <a:pt x="501310" y="669431"/>
                  <a:pt x="432390" y="687131"/>
                  <a:pt x="358204" y="687131"/>
                </a:cubicBezTo>
                <a:cubicBezTo>
                  <a:pt x="160373" y="687131"/>
                  <a:pt x="0" y="561260"/>
                  <a:pt x="0" y="405990"/>
                </a:cubicBezTo>
                <a:cubicBezTo>
                  <a:pt x="0" y="250720"/>
                  <a:pt x="160373" y="124849"/>
                  <a:pt x="358204" y="124849"/>
                </a:cubicBezTo>
                <a:cubicBezTo>
                  <a:pt x="432390" y="124849"/>
                  <a:pt x="501310" y="142550"/>
                  <a:pt x="558480" y="172864"/>
                </a:cubicBezTo>
                <a:lnTo>
                  <a:pt x="605010" y="202995"/>
                </a:lnTo>
                <a:lnTo>
                  <a:pt x="1852749" y="2029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7010400" y="2074863"/>
            <a:ext cx="4164013" cy="3514725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93850" y="3641725"/>
            <a:ext cx="4984750" cy="233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F87E3">
                    <a:alpha val="49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作为团队或项目的技术决策者，统筹全局，做好技术规划，技术选型，制定技术标准和规范，提升团队技术能力和研发成熟度。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引入人才，培养人才。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推动项目和产品不断发展。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/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/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对于程序媛成为女架构师的问题？（非性别歧视问题）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对于大公司、小公司的平台助力与职业发展问题？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00200" y="1993900"/>
            <a:ext cx="216852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F87E3">
                    <a:alpha val="49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多学多写多思考，在项目中锻炼，苦练基本功，积累经验。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354830" y="1990725"/>
            <a:ext cx="290385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F87E3">
                    <a:alpha val="49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积极主动推动工作，做好本职工作是谈其他一切的基础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。提升技术能力与深度，不断思考和总结，从更高层面思考和解决问题，提升软实力。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225675" y="1331913"/>
            <a:ext cx="11747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初学者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097780" y="1314450"/>
            <a:ext cx="11747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工程师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235200" y="3114675"/>
            <a:ext cx="186880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架构师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1749425" y="1290638"/>
            <a:ext cx="43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1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575493" y="1295400"/>
            <a:ext cx="433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682750" y="3033713"/>
            <a:ext cx="404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3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6623" y="427038"/>
            <a:ext cx="17068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架构师之路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  <p:bldP spid="14" grpId="0"/>
      <p:bldP spid="15" grpId="0"/>
      <p:bldP spid="1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4981575" y="3952875"/>
            <a:ext cx="458788" cy="142875"/>
          </a:xfrm>
          <a:custGeom>
            <a:avLst/>
            <a:gdLst>
              <a:gd name="T0" fmla="*/ 458788 w 289"/>
              <a:gd name="T1" fmla="*/ 15875 h 90"/>
              <a:gd name="T2" fmla="*/ 4763 w 289"/>
              <a:gd name="T3" fmla="*/ 142875 h 90"/>
              <a:gd name="T4" fmla="*/ 0 w 289"/>
              <a:gd name="T5" fmla="*/ 128588 h 90"/>
              <a:gd name="T6" fmla="*/ 455613 w 289"/>
              <a:gd name="T7" fmla="*/ 0 h 90"/>
              <a:gd name="T8" fmla="*/ 458788 w 289"/>
              <a:gd name="T9" fmla="*/ 15875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" h="90">
                <a:moveTo>
                  <a:pt x="289" y="10"/>
                </a:moveTo>
                <a:lnTo>
                  <a:pt x="3" y="90"/>
                </a:lnTo>
                <a:lnTo>
                  <a:pt x="0" y="81"/>
                </a:lnTo>
                <a:lnTo>
                  <a:pt x="287" y="0"/>
                </a:lnTo>
                <a:lnTo>
                  <a:pt x="289" y="1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6"/>
          <p:cNvSpPr/>
          <p:nvPr/>
        </p:nvSpPr>
        <p:spPr bwMode="auto">
          <a:xfrm>
            <a:off x="5154613" y="2847975"/>
            <a:ext cx="387350" cy="296863"/>
          </a:xfrm>
          <a:custGeom>
            <a:avLst/>
            <a:gdLst>
              <a:gd name="T0" fmla="*/ 376238 w 244"/>
              <a:gd name="T1" fmla="*/ 296863 h 187"/>
              <a:gd name="T2" fmla="*/ 0 w 244"/>
              <a:gd name="T3" fmla="*/ 11113 h 187"/>
              <a:gd name="T4" fmla="*/ 11113 w 244"/>
              <a:gd name="T5" fmla="*/ 0 h 187"/>
              <a:gd name="T6" fmla="*/ 387350 w 244"/>
              <a:gd name="T7" fmla="*/ 282575 h 187"/>
              <a:gd name="T8" fmla="*/ 376238 w 244"/>
              <a:gd name="T9" fmla="*/ 296863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4" h="187">
                <a:moveTo>
                  <a:pt x="237" y="187"/>
                </a:moveTo>
                <a:lnTo>
                  <a:pt x="0" y="7"/>
                </a:lnTo>
                <a:lnTo>
                  <a:pt x="7" y="0"/>
                </a:lnTo>
                <a:lnTo>
                  <a:pt x="244" y="178"/>
                </a:lnTo>
                <a:lnTo>
                  <a:pt x="237" y="187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7"/>
          <p:cNvSpPr/>
          <p:nvPr/>
        </p:nvSpPr>
        <p:spPr bwMode="auto">
          <a:xfrm>
            <a:off x="7042150" y="3644900"/>
            <a:ext cx="469900" cy="79375"/>
          </a:xfrm>
          <a:custGeom>
            <a:avLst/>
            <a:gdLst>
              <a:gd name="T0" fmla="*/ 469900 w 296"/>
              <a:gd name="T1" fmla="*/ 15875 h 50"/>
              <a:gd name="T2" fmla="*/ 0 w 296"/>
              <a:gd name="T3" fmla="*/ 79375 h 50"/>
              <a:gd name="T4" fmla="*/ 0 w 296"/>
              <a:gd name="T5" fmla="*/ 60325 h 50"/>
              <a:gd name="T6" fmla="*/ 466725 w 296"/>
              <a:gd name="T7" fmla="*/ 0 h 50"/>
              <a:gd name="T8" fmla="*/ 469900 w 296"/>
              <a:gd name="T9" fmla="*/ 15875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6" h="50">
                <a:moveTo>
                  <a:pt x="296" y="10"/>
                </a:moveTo>
                <a:lnTo>
                  <a:pt x="0" y="50"/>
                </a:lnTo>
                <a:lnTo>
                  <a:pt x="0" y="38"/>
                </a:lnTo>
                <a:lnTo>
                  <a:pt x="294" y="0"/>
                </a:lnTo>
                <a:lnTo>
                  <a:pt x="296" y="1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6550025" y="4483100"/>
            <a:ext cx="252413" cy="417513"/>
          </a:xfrm>
          <a:custGeom>
            <a:avLst/>
            <a:gdLst>
              <a:gd name="T0" fmla="*/ 236538 w 159"/>
              <a:gd name="T1" fmla="*/ 417513 h 263"/>
              <a:gd name="T2" fmla="*/ 0 w 159"/>
              <a:gd name="T3" fmla="*/ 11113 h 263"/>
              <a:gd name="T4" fmla="*/ 14288 w 159"/>
              <a:gd name="T5" fmla="*/ 0 h 263"/>
              <a:gd name="T6" fmla="*/ 252413 w 159"/>
              <a:gd name="T7" fmla="*/ 409575 h 263"/>
              <a:gd name="T8" fmla="*/ 236538 w 159"/>
              <a:gd name="T9" fmla="*/ 417513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263">
                <a:moveTo>
                  <a:pt x="149" y="263"/>
                </a:moveTo>
                <a:lnTo>
                  <a:pt x="0" y="7"/>
                </a:lnTo>
                <a:lnTo>
                  <a:pt x="9" y="0"/>
                </a:lnTo>
                <a:lnTo>
                  <a:pt x="159" y="258"/>
                </a:lnTo>
                <a:lnTo>
                  <a:pt x="149" y="263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"/>
          <p:cNvSpPr/>
          <p:nvPr/>
        </p:nvSpPr>
        <p:spPr bwMode="auto">
          <a:xfrm>
            <a:off x="6772275" y="2509838"/>
            <a:ext cx="536575" cy="604837"/>
          </a:xfrm>
          <a:custGeom>
            <a:avLst/>
            <a:gdLst>
              <a:gd name="T0" fmla="*/ 536575 w 338"/>
              <a:gd name="T1" fmla="*/ 11113 h 381"/>
              <a:gd name="T2" fmla="*/ 11113 w 338"/>
              <a:gd name="T3" fmla="*/ 604838 h 381"/>
              <a:gd name="T4" fmla="*/ 0 w 338"/>
              <a:gd name="T5" fmla="*/ 598488 h 381"/>
              <a:gd name="T6" fmla="*/ 525463 w 338"/>
              <a:gd name="T7" fmla="*/ 0 h 381"/>
              <a:gd name="T8" fmla="*/ 536575 w 338"/>
              <a:gd name="T9" fmla="*/ 11113 h 3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" h="381">
                <a:moveTo>
                  <a:pt x="338" y="7"/>
                </a:moveTo>
                <a:lnTo>
                  <a:pt x="7" y="381"/>
                </a:lnTo>
                <a:lnTo>
                  <a:pt x="0" y="377"/>
                </a:lnTo>
                <a:lnTo>
                  <a:pt x="331" y="0"/>
                </a:lnTo>
                <a:lnTo>
                  <a:pt x="338" y="7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260975" y="2833688"/>
            <a:ext cx="1898650" cy="18938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7159625" y="1814513"/>
            <a:ext cx="841375" cy="8429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079875" y="1844675"/>
            <a:ext cx="1252538" cy="124777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7396163" y="3227388"/>
            <a:ext cx="774700" cy="7794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4248150" y="3738563"/>
            <a:ext cx="854075" cy="8572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6415088" y="4768850"/>
            <a:ext cx="1250950" cy="125571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Freeform 35"/>
          <p:cNvSpPr>
            <a:spLocks noEditPoints="1"/>
          </p:cNvSpPr>
          <p:nvPr/>
        </p:nvSpPr>
        <p:spPr bwMode="auto">
          <a:xfrm>
            <a:off x="5862638" y="3333750"/>
            <a:ext cx="698500" cy="950913"/>
          </a:xfrm>
          <a:custGeom>
            <a:avLst/>
            <a:gdLst>
              <a:gd name="T0" fmla="*/ 653435 w 186"/>
              <a:gd name="T1" fmla="*/ 0 h 253"/>
              <a:gd name="T2" fmla="*/ 41309 w 186"/>
              <a:gd name="T3" fmla="*/ 0 h 253"/>
              <a:gd name="T4" fmla="*/ 0 w 186"/>
              <a:gd name="T5" fmla="*/ 41344 h 253"/>
              <a:gd name="T6" fmla="*/ 0 w 186"/>
              <a:gd name="T7" fmla="*/ 909569 h 253"/>
              <a:gd name="T8" fmla="*/ 41309 w 186"/>
              <a:gd name="T9" fmla="*/ 950913 h 253"/>
              <a:gd name="T10" fmla="*/ 653435 w 186"/>
              <a:gd name="T11" fmla="*/ 950913 h 253"/>
              <a:gd name="T12" fmla="*/ 698500 w 186"/>
              <a:gd name="T13" fmla="*/ 909569 h 253"/>
              <a:gd name="T14" fmla="*/ 698500 w 186"/>
              <a:gd name="T15" fmla="*/ 41344 h 253"/>
              <a:gd name="T16" fmla="*/ 653435 w 186"/>
              <a:gd name="T17" fmla="*/ 0 h 253"/>
              <a:gd name="T18" fmla="*/ 510731 w 186"/>
              <a:gd name="T19" fmla="*/ 879501 h 253"/>
              <a:gd name="T20" fmla="*/ 491954 w 186"/>
              <a:gd name="T21" fmla="*/ 898293 h 253"/>
              <a:gd name="T22" fmla="*/ 184013 w 186"/>
              <a:gd name="T23" fmla="*/ 898293 h 253"/>
              <a:gd name="T24" fmla="*/ 165237 w 186"/>
              <a:gd name="T25" fmla="*/ 879501 h 253"/>
              <a:gd name="T26" fmla="*/ 165237 w 186"/>
              <a:gd name="T27" fmla="*/ 879501 h 253"/>
              <a:gd name="T28" fmla="*/ 184013 w 186"/>
              <a:gd name="T29" fmla="*/ 860708 h 253"/>
              <a:gd name="T30" fmla="*/ 491954 w 186"/>
              <a:gd name="T31" fmla="*/ 860708 h 253"/>
              <a:gd name="T32" fmla="*/ 510731 w 186"/>
              <a:gd name="T33" fmla="*/ 879501 h 253"/>
              <a:gd name="T34" fmla="*/ 578328 w 186"/>
              <a:gd name="T35" fmla="*/ 898293 h 253"/>
              <a:gd name="T36" fmla="*/ 559551 w 186"/>
              <a:gd name="T37" fmla="*/ 879501 h 253"/>
              <a:gd name="T38" fmla="*/ 578328 w 186"/>
              <a:gd name="T39" fmla="*/ 860708 h 253"/>
              <a:gd name="T40" fmla="*/ 597105 w 186"/>
              <a:gd name="T41" fmla="*/ 879501 h 253"/>
              <a:gd name="T42" fmla="*/ 578328 w 186"/>
              <a:gd name="T43" fmla="*/ 898293 h 253"/>
              <a:gd name="T44" fmla="*/ 642169 w 186"/>
              <a:gd name="T45" fmla="*/ 838157 h 253"/>
              <a:gd name="T46" fmla="*/ 52575 w 186"/>
              <a:gd name="T47" fmla="*/ 838157 h 253"/>
              <a:gd name="T48" fmla="*/ 52575 w 186"/>
              <a:gd name="T49" fmla="*/ 52620 h 253"/>
              <a:gd name="T50" fmla="*/ 642169 w 186"/>
              <a:gd name="T51" fmla="*/ 52620 h 253"/>
              <a:gd name="T52" fmla="*/ 642169 w 186"/>
              <a:gd name="T53" fmla="*/ 838157 h 2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86" h="253">
                <a:moveTo>
                  <a:pt x="174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8"/>
                  <a:pt x="5" y="253"/>
                  <a:pt x="11" y="253"/>
                </a:cubicBezTo>
                <a:cubicBezTo>
                  <a:pt x="174" y="253"/>
                  <a:pt x="174" y="253"/>
                  <a:pt x="174" y="253"/>
                </a:cubicBezTo>
                <a:cubicBezTo>
                  <a:pt x="180" y="253"/>
                  <a:pt x="186" y="248"/>
                  <a:pt x="186" y="242"/>
                </a:cubicBezTo>
                <a:cubicBezTo>
                  <a:pt x="186" y="11"/>
                  <a:pt x="186" y="11"/>
                  <a:pt x="186" y="11"/>
                </a:cubicBezTo>
                <a:cubicBezTo>
                  <a:pt x="186" y="5"/>
                  <a:pt x="180" y="0"/>
                  <a:pt x="174" y="0"/>
                </a:cubicBezTo>
                <a:close/>
                <a:moveTo>
                  <a:pt x="136" y="234"/>
                </a:moveTo>
                <a:cubicBezTo>
                  <a:pt x="136" y="237"/>
                  <a:pt x="133" y="239"/>
                  <a:pt x="131" y="239"/>
                </a:cubicBezTo>
                <a:cubicBezTo>
                  <a:pt x="49" y="239"/>
                  <a:pt x="49" y="239"/>
                  <a:pt x="49" y="239"/>
                </a:cubicBezTo>
                <a:cubicBezTo>
                  <a:pt x="46" y="239"/>
                  <a:pt x="44" y="237"/>
                  <a:pt x="44" y="234"/>
                </a:cubicBezTo>
                <a:cubicBezTo>
                  <a:pt x="44" y="234"/>
                  <a:pt x="44" y="234"/>
                  <a:pt x="44" y="234"/>
                </a:cubicBezTo>
                <a:cubicBezTo>
                  <a:pt x="44" y="231"/>
                  <a:pt x="46" y="229"/>
                  <a:pt x="49" y="229"/>
                </a:cubicBezTo>
                <a:cubicBezTo>
                  <a:pt x="131" y="229"/>
                  <a:pt x="131" y="229"/>
                  <a:pt x="131" y="229"/>
                </a:cubicBezTo>
                <a:cubicBezTo>
                  <a:pt x="133" y="229"/>
                  <a:pt x="136" y="231"/>
                  <a:pt x="136" y="234"/>
                </a:cubicBezTo>
                <a:close/>
                <a:moveTo>
                  <a:pt x="154" y="239"/>
                </a:moveTo>
                <a:cubicBezTo>
                  <a:pt x="151" y="239"/>
                  <a:pt x="149" y="237"/>
                  <a:pt x="149" y="234"/>
                </a:cubicBezTo>
                <a:cubicBezTo>
                  <a:pt x="149" y="231"/>
                  <a:pt x="151" y="229"/>
                  <a:pt x="154" y="229"/>
                </a:cubicBezTo>
                <a:cubicBezTo>
                  <a:pt x="156" y="229"/>
                  <a:pt x="159" y="231"/>
                  <a:pt x="159" y="234"/>
                </a:cubicBezTo>
                <a:cubicBezTo>
                  <a:pt x="159" y="237"/>
                  <a:pt x="156" y="239"/>
                  <a:pt x="154" y="239"/>
                </a:cubicBezTo>
                <a:close/>
                <a:moveTo>
                  <a:pt x="171" y="223"/>
                </a:moveTo>
                <a:cubicBezTo>
                  <a:pt x="14" y="223"/>
                  <a:pt x="14" y="223"/>
                  <a:pt x="14" y="223"/>
                </a:cubicBezTo>
                <a:cubicBezTo>
                  <a:pt x="14" y="14"/>
                  <a:pt x="14" y="14"/>
                  <a:pt x="14" y="14"/>
                </a:cubicBezTo>
                <a:cubicBezTo>
                  <a:pt x="171" y="14"/>
                  <a:pt x="171" y="14"/>
                  <a:pt x="171" y="14"/>
                </a:cubicBezTo>
                <a:lnTo>
                  <a:pt x="171" y="2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881188" y="2262188"/>
            <a:ext cx="1843087" cy="58356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多学习和参与优秀的开源项目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970088" y="3989388"/>
            <a:ext cx="1843087" cy="58356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举一反三，触类旁通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197350" y="5287963"/>
            <a:ext cx="1843088" cy="82994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在实际项目里学以致用是最快捷的方式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609013" y="3317875"/>
            <a:ext cx="1843087" cy="82994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记笔记和写作是一种好的梳理知识方式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8609013" y="1757045"/>
            <a:ext cx="1844675" cy="82994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对参与技术活动，与能者为师，交流讨论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456113" y="2105025"/>
            <a:ext cx="49593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487863" y="3952875"/>
            <a:ext cx="3708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789738" y="5145088"/>
            <a:ext cx="49593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607300" y="3414713"/>
            <a:ext cx="3708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418388" y="1992313"/>
            <a:ext cx="3708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6623" y="427038"/>
            <a:ext cx="26212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如何提升技术能力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/>
      <p:bldP spid="22" grpId="0"/>
      <p:bldP spid="23" grpId="0"/>
      <p:bldP spid="24" grpId="0"/>
      <p:bldP spid="2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772160" y="2342198"/>
            <a:ext cx="2911475" cy="291147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846388" y="1701800"/>
            <a:ext cx="1954212" cy="19558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2792413" y="3894138"/>
            <a:ext cx="1955800" cy="19558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894138" y="3040063"/>
            <a:ext cx="1481137" cy="14827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593850" y="3243263"/>
            <a:ext cx="12525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时间管理</a:t>
            </a:r>
            <a:endParaRPr lang="zh-CN" altLang="en-US" sz="32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271838" y="2205038"/>
            <a:ext cx="114617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知识管理</a:t>
            </a:r>
            <a:endParaRPr lang="zh-CN" altLang="en-US" sz="2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197225" y="4367213"/>
            <a:ext cx="114617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总结反思</a:t>
            </a:r>
            <a:endParaRPr lang="zh-CN" altLang="en-US" sz="2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097338" y="3346450"/>
            <a:ext cx="101123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持续学习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2777327">
            <a:off x="1076325" y="3489325"/>
            <a:ext cx="584200" cy="5842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直角三角形 12"/>
          <p:cNvSpPr/>
          <p:nvPr/>
        </p:nvSpPr>
        <p:spPr>
          <a:xfrm rot="2777327">
            <a:off x="3028950" y="2527300"/>
            <a:ext cx="330200" cy="3302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2777327">
            <a:off x="3028950" y="4706938"/>
            <a:ext cx="330200" cy="3302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2777327">
            <a:off x="4054475" y="3714750"/>
            <a:ext cx="166688" cy="1666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019800" y="2205038"/>
            <a:ext cx="49022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TODOLIST</a:t>
            </a:r>
            <a:endParaRPr lang="en-US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GTD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管理，番茄钟等工作法</a:t>
            </a:r>
            <a:r>
              <a:rPr lang="zh-CN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推荐</a:t>
            </a:r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Wunderlist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奇妙清单。</a:t>
            </a:r>
            <a:endParaRPr lang="zh-CN" altLang="en-US" sz="1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8225" y="2114550"/>
            <a:ext cx="4314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053138" y="1725613"/>
            <a:ext cx="39560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时间管理让我们更从容的处理问题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019800" y="3578860"/>
            <a:ext cx="49022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好记性不如烂笔头。推荐各类云笔记。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118225" y="3489960"/>
            <a:ext cx="4314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053138" y="3101023"/>
            <a:ext cx="39560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知识管理让我们更好的积累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988050" y="4468495"/>
            <a:ext cx="49022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深入思考以后才会变成自己的。避免再犯同样的错误。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084888" y="4378008"/>
            <a:ext cx="4314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019800" y="3989070"/>
            <a:ext cx="39560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总结反思不断的提升自己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988050" y="5462588"/>
            <a:ext cx="49022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持续学习是一个受用终身的好习惯。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084888" y="5372100"/>
            <a:ext cx="4314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6019800" y="4983163"/>
            <a:ext cx="39560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通过持续学习不断丰富自己的武器库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6623" y="427038"/>
            <a:ext cx="330200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形成好的习惯（</a:t>
            </a:r>
            <a:r>
              <a:rPr lang="en-US" altLang="zh-CN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21</a:t>
            </a: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  <p:bldP spid="10" grpId="0"/>
      <p:bldP spid="11" grpId="0"/>
      <p:bldP spid="12" grpId="0" bldLvl="0" animBg="1"/>
      <p:bldP spid="13" grpId="0" bldLvl="0" animBg="1"/>
      <p:bldP spid="14" grpId="0" bldLvl="0" animBg="1"/>
      <p:bldP spid="15" grpId="0" bldLvl="0" animBg="1"/>
      <p:bldP spid="16" grpId="0"/>
      <p:bldP spid="18" grpId="0"/>
      <p:bldP spid="19" grpId="0"/>
      <p:bldP spid="21" grpId="0"/>
      <p:bldP spid="22" grpId="0"/>
      <p:bldP spid="24" grpId="0"/>
      <p:bldP spid="25" grpId="0"/>
      <p:bldP spid="2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2060" r="8308"/>
          <a:stretch>
            <a:fillRect/>
          </a:stretch>
        </p:blipFill>
        <p:spPr bwMode="auto">
          <a:xfrm>
            <a:off x="1957388" y="1350963"/>
            <a:ext cx="2478087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908550" y="1229360"/>
            <a:ext cx="5951220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、时刻牢记：好的架构设计是多方面的权衡，不一定是最先进的，但一定是最合适现阶段的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、考虑适合项目与团队的技术方向等，并且具有一定前瞻性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、积累自己和团队的知识库与武器库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、团队一直会有两个相辅相成的目标，完成业绩指标、提升成员的能力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、积极的心态影响团队，在问题中寻找机会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、培训自己承担责任的勇气和技术领导力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2225675"/>
            <a:ext cx="19637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6623" y="427038"/>
            <a:ext cx="59740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zh-CN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做一个好的架构师：胸怀理想的现实主义者</a:t>
            </a:r>
            <a:endParaRPr lang="zh-CN" altLang="zh-CN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>
            <a:off x="857568" y="1675765"/>
            <a:ext cx="3316287" cy="3197225"/>
          </a:xfrm>
          <a:prstGeom prst="chord">
            <a:avLst>
              <a:gd name="adj1" fmla="val 3409594"/>
              <a:gd name="adj2" fmla="val 15217947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弦形 4"/>
          <p:cNvSpPr/>
          <p:nvPr/>
        </p:nvSpPr>
        <p:spPr>
          <a:xfrm>
            <a:off x="6169343" y="1675765"/>
            <a:ext cx="3316287" cy="3197225"/>
          </a:xfrm>
          <a:prstGeom prst="chord">
            <a:avLst>
              <a:gd name="adj1" fmla="val 3409594"/>
              <a:gd name="adj2" fmla="val 15217947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93135" y="2644140"/>
            <a:ext cx="2125980" cy="173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一专多能是最理想的知识结构。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借用史海峰总的话：多打酱油、能和稀泥、肯背黑锅、敢拉仇恨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493135" y="2126615"/>
            <a:ext cx="27178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成为综合性人才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51595" y="2644140"/>
            <a:ext cx="2376170" cy="99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内在的驱动力往往比外在的驱动力要更有效，更持久。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951595" y="2126615"/>
            <a:ext cx="25501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兴趣是最好的老师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6623" y="427038"/>
            <a:ext cx="29260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架构师之路没有捷径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43672" y="3613150"/>
            <a:ext cx="5765801" cy="3244850"/>
            <a:chOff x="3132137" y="3568701"/>
            <a:chExt cx="5765801" cy="3244850"/>
          </a:xfrm>
          <a:solidFill>
            <a:schemeClr val="bg1">
              <a:alpha val="70000"/>
            </a:schemeClr>
          </a:solidFill>
        </p:grpSpPr>
        <p:sp>
          <p:nvSpPr>
            <p:cNvPr id="5" name="Freeform 5"/>
            <p:cNvSpPr/>
            <p:nvPr/>
          </p:nvSpPr>
          <p:spPr bwMode="auto">
            <a:xfrm>
              <a:off x="5791200" y="3568701"/>
              <a:ext cx="358775" cy="358775"/>
            </a:xfrm>
            <a:custGeom>
              <a:avLst/>
              <a:gdLst>
                <a:gd name="T0" fmla="*/ 32 w 32"/>
                <a:gd name="T1" fmla="*/ 16 h 32"/>
                <a:gd name="T2" fmla="*/ 16 w 32"/>
                <a:gd name="T3" fmla="*/ 32 h 32"/>
                <a:gd name="T4" fmla="*/ 0 w 32"/>
                <a:gd name="T5" fmla="*/ 16 h 32"/>
                <a:gd name="T6" fmla="*/ 16 w 32"/>
                <a:gd name="T7" fmla="*/ 0 h 32"/>
                <a:gd name="T8" fmla="*/ 32 w 32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cubicBezTo>
                    <a:pt x="32" y="25"/>
                    <a:pt x="25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2" y="7"/>
                    <a:pt x="3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746750" y="3938588"/>
              <a:ext cx="447675" cy="1044575"/>
            </a:xfrm>
            <a:custGeom>
              <a:avLst/>
              <a:gdLst>
                <a:gd name="T0" fmla="*/ 35 w 40"/>
                <a:gd name="T1" fmla="*/ 85 h 93"/>
                <a:gd name="T2" fmla="*/ 20 w 40"/>
                <a:gd name="T3" fmla="*/ 34 h 93"/>
                <a:gd name="T4" fmla="*/ 20 w 40"/>
                <a:gd name="T5" fmla="*/ 34 h 93"/>
                <a:gd name="T6" fmla="*/ 6 w 40"/>
                <a:gd name="T7" fmla="*/ 85 h 93"/>
                <a:gd name="T8" fmla="*/ 9 w 40"/>
                <a:gd name="T9" fmla="*/ 15 h 93"/>
                <a:gd name="T10" fmla="*/ 0 w 40"/>
                <a:gd name="T11" fmla="*/ 29 h 93"/>
                <a:gd name="T12" fmla="*/ 20 w 40"/>
                <a:gd name="T13" fmla="*/ 0 h 93"/>
                <a:gd name="T14" fmla="*/ 20 w 40"/>
                <a:gd name="T15" fmla="*/ 0 h 93"/>
                <a:gd name="T16" fmla="*/ 40 w 40"/>
                <a:gd name="T17" fmla="*/ 29 h 93"/>
                <a:gd name="T18" fmla="*/ 31 w 40"/>
                <a:gd name="T19" fmla="*/ 16 h 93"/>
                <a:gd name="T20" fmla="*/ 35 w 40"/>
                <a:gd name="T21" fmla="*/ 8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3">
                  <a:moveTo>
                    <a:pt x="35" y="85"/>
                  </a:moveTo>
                  <a:cubicBezTo>
                    <a:pt x="35" y="93"/>
                    <a:pt x="28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2" y="34"/>
                    <a:pt x="6" y="93"/>
                    <a:pt x="6" y="8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3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0"/>
                    <a:pt x="40" y="28"/>
                    <a:pt x="40" y="29"/>
                  </a:cubicBezTo>
                  <a:cubicBezTo>
                    <a:pt x="31" y="16"/>
                    <a:pt x="31" y="16"/>
                    <a:pt x="31" y="16"/>
                  </a:cubicBezTo>
                  <a:lnTo>
                    <a:pt x="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249738" y="3983038"/>
              <a:ext cx="401638" cy="404813"/>
            </a:xfrm>
            <a:custGeom>
              <a:avLst/>
              <a:gdLst>
                <a:gd name="T0" fmla="*/ 32 w 36"/>
                <a:gd name="T1" fmla="*/ 11 h 36"/>
                <a:gd name="T2" fmla="*/ 26 w 36"/>
                <a:gd name="T3" fmla="*/ 32 h 36"/>
                <a:gd name="T4" fmla="*/ 4 w 36"/>
                <a:gd name="T5" fmla="*/ 26 h 36"/>
                <a:gd name="T6" fmla="*/ 10 w 36"/>
                <a:gd name="T7" fmla="*/ 5 h 36"/>
                <a:gd name="T8" fmla="*/ 32 w 36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2" y="11"/>
                  </a:moveTo>
                  <a:cubicBezTo>
                    <a:pt x="36" y="18"/>
                    <a:pt x="33" y="28"/>
                    <a:pt x="26" y="32"/>
                  </a:cubicBezTo>
                  <a:cubicBezTo>
                    <a:pt x="18" y="36"/>
                    <a:pt x="9" y="34"/>
                    <a:pt x="4" y="26"/>
                  </a:cubicBezTo>
                  <a:cubicBezTo>
                    <a:pt x="0" y="18"/>
                    <a:pt x="3" y="9"/>
                    <a:pt x="10" y="5"/>
                  </a:cubicBezTo>
                  <a:cubicBezTo>
                    <a:pt x="18" y="0"/>
                    <a:pt x="28" y="3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484688" y="4321176"/>
              <a:ext cx="703263" cy="1031875"/>
            </a:xfrm>
            <a:custGeom>
              <a:avLst/>
              <a:gdLst>
                <a:gd name="T0" fmla="*/ 59 w 63"/>
                <a:gd name="T1" fmla="*/ 70 h 92"/>
                <a:gd name="T2" fmla="*/ 22 w 63"/>
                <a:gd name="T3" fmla="*/ 33 h 92"/>
                <a:gd name="T4" fmla="*/ 22 w 63"/>
                <a:gd name="T5" fmla="*/ 33 h 92"/>
                <a:gd name="T6" fmla="*/ 34 w 63"/>
                <a:gd name="T7" fmla="*/ 85 h 92"/>
                <a:gd name="T8" fmla="*/ 4 w 63"/>
                <a:gd name="T9" fmla="*/ 22 h 92"/>
                <a:gd name="T10" fmla="*/ 1 w 63"/>
                <a:gd name="T11" fmla="*/ 38 h 92"/>
                <a:gd name="T12" fmla="*/ 6 w 63"/>
                <a:gd name="T13" fmla="*/ 3 h 92"/>
                <a:gd name="T14" fmla="*/ 6 w 63"/>
                <a:gd name="T15" fmla="*/ 3 h 92"/>
                <a:gd name="T16" fmla="*/ 37 w 63"/>
                <a:gd name="T17" fmla="*/ 20 h 92"/>
                <a:gd name="T18" fmla="*/ 22 w 63"/>
                <a:gd name="T19" fmla="*/ 12 h 92"/>
                <a:gd name="T20" fmla="*/ 59 w 63"/>
                <a:gd name="T21" fmla="*/ 7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92">
                  <a:moveTo>
                    <a:pt x="59" y="70"/>
                  </a:moveTo>
                  <a:cubicBezTo>
                    <a:pt x="63" y="78"/>
                    <a:pt x="29" y="29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5" y="37"/>
                    <a:pt x="38" y="92"/>
                    <a:pt x="34" y="8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0" y="7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36" y="18"/>
                    <a:pt x="37" y="20"/>
                  </a:cubicBezTo>
                  <a:cubicBezTo>
                    <a:pt x="22" y="12"/>
                    <a:pt x="22" y="12"/>
                    <a:pt x="22" y="12"/>
                  </a:cubicBezTo>
                  <a:lnTo>
                    <a:pt x="59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3132137" y="5106988"/>
              <a:ext cx="403225" cy="403225"/>
            </a:xfrm>
            <a:custGeom>
              <a:avLst/>
              <a:gdLst>
                <a:gd name="T0" fmla="*/ 27 w 36"/>
                <a:gd name="T1" fmla="*/ 5 h 36"/>
                <a:gd name="T2" fmla="*/ 32 w 36"/>
                <a:gd name="T3" fmla="*/ 27 h 36"/>
                <a:gd name="T4" fmla="*/ 10 w 36"/>
                <a:gd name="T5" fmla="*/ 32 h 36"/>
                <a:gd name="T6" fmla="*/ 5 w 36"/>
                <a:gd name="T7" fmla="*/ 10 h 36"/>
                <a:gd name="T8" fmla="*/ 27 w 36"/>
                <a:gd name="T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7" y="5"/>
                  </a:moveTo>
                  <a:cubicBezTo>
                    <a:pt x="34" y="10"/>
                    <a:pt x="36" y="19"/>
                    <a:pt x="32" y="27"/>
                  </a:cubicBezTo>
                  <a:cubicBezTo>
                    <a:pt x="27" y="34"/>
                    <a:pt x="17" y="36"/>
                    <a:pt x="10" y="32"/>
                  </a:cubicBezTo>
                  <a:cubicBezTo>
                    <a:pt x="2" y="27"/>
                    <a:pt x="0" y="17"/>
                    <a:pt x="5" y="10"/>
                  </a:cubicBezTo>
                  <a:cubicBezTo>
                    <a:pt x="10" y="3"/>
                    <a:pt x="19" y="0"/>
                    <a:pt x="2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455988" y="5353051"/>
              <a:ext cx="1006475" cy="752475"/>
            </a:xfrm>
            <a:custGeom>
              <a:avLst/>
              <a:gdLst>
                <a:gd name="T0" fmla="*/ 83 w 90"/>
                <a:gd name="T1" fmla="*/ 38 h 67"/>
                <a:gd name="T2" fmla="*/ 32 w 90"/>
                <a:gd name="T3" fmla="*/ 23 h 67"/>
                <a:gd name="T4" fmla="*/ 32 w 90"/>
                <a:gd name="T5" fmla="*/ 23 h 67"/>
                <a:gd name="T6" fmla="*/ 68 w 90"/>
                <a:gd name="T7" fmla="*/ 63 h 67"/>
                <a:gd name="T8" fmla="*/ 11 w 90"/>
                <a:gd name="T9" fmla="*/ 23 h 67"/>
                <a:gd name="T10" fmla="*/ 17 w 90"/>
                <a:gd name="T11" fmla="*/ 38 h 67"/>
                <a:gd name="T12" fmla="*/ 4 w 90"/>
                <a:gd name="T13" fmla="*/ 5 h 67"/>
                <a:gd name="T14" fmla="*/ 4 w 90"/>
                <a:gd name="T15" fmla="*/ 5 h 67"/>
                <a:gd name="T16" fmla="*/ 39 w 90"/>
                <a:gd name="T17" fmla="*/ 5 h 67"/>
                <a:gd name="T18" fmla="*/ 23 w 90"/>
                <a:gd name="T19" fmla="*/ 5 h 67"/>
                <a:gd name="T20" fmla="*/ 83 w 90"/>
                <a:gd name="T21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67">
                  <a:moveTo>
                    <a:pt x="83" y="38"/>
                  </a:moveTo>
                  <a:cubicBezTo>
                    <a:pt x="90" y="42"/>
                    <a:pt x="37" y="17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28" y="30"/>
                    <a:pt x="75" y="67"/>
                    <a:pt x="68" y="6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7"/>
                    <a:pt x="0" y="11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7" y="0"/>
                    <a:pt x="38" y="4"/>
                    <a:pt x="39" y="5"/>
                  </a:cubicBezTo>
                  <a:cubicBezTo>
                    <a:pt x="23" y="5"/>
                    <a:pt x="23" y="5"/>
                    <a:pt x="23" y="5"/>
                  </a:cubicBezTo>
                  <a:lnTo>
                    <a:pt x="8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8496300" y="4938713"/>
              <a:ext cx="401638" cy="403225"/>
            </a:xfrm>
            <a:custGeom>
              <a:avLst/>
              <a:gdLst>
                <a:gd name="T0" fmla="*/ 26 w 36"/>
                <a:gd name="T1" fmla="*/ 32 h 36"/>
                <a:gd name="T2" fmla="*/ 4 w 36"/>
                <a:gd name="T3" fmla="*/ 27 h 36"/>
                <a:gd name="T4" fmla="*/ 9 w 36"/>
                <a:gd name="T5" fmla="*/ 5 h 36"/>
                <a:gd name="T6" fmla="*/ 31 w 36"/>
                <a:gd name="T7" fmla="*/ 10 h 36"/>
                <a:gd name="T8" fmla="*/ 26 w 3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6" y="32"/>
                  </a:moveTo>
                  <a:cubicBezTo>
                    <a:pt x="19" y="36"/>
                    <a:pt x="9" y="34"/>
                    <a:pt x="4" y="27"/>
                  </a:cubicBezTo>
                  <a:cubicBezTo>
                    <a:pt x="0" y="19"/>
                    <a:pt x="2" y="10"/>
                    <a:pt x="9" y="5"/>
                  </a:cubicBezTo>
                  <a:cubicBezTo>
                    <a:pt x="16" y="0"/>
                    <a:pt x="26" y="2"/>
                    <a:pt x="31" y="10"/>
                  </a:cubicBezTo>
                  <a:cubicBezTo>
                    <a:pt x="36" y="17"/>
                    <a:pt x="34" y="27"/>
                    <a:pt x="2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567613" y="5184776"/>
              <a:ext cx="1006475" cy="763588"/>
            </a:xfrm>
            <a:custGeom>
              <a:avLst/>
              <a:gdLst>
                <a:gd name="T0" fmla="*/ 23 w 90"/>
                <a:gd name="T1" fmla="*/ 64 h 68"/>
                <a:gd name="T2" fmla="*/ 58 w 90"/>
                <a:gd name="T3" fmla="*/ 24 h 68"/>
                <a:gd name="T4" fmla="*/ 58 w 90"/>
                <a:gd name="T5" fmla="*/ 24 h 68"/>
                <a:gd name="T6" fmla="*/ 7 w 90"/>
                <a:gd name="T7" fmla="*/ 39 h 68"/>
                <a:gd name="T8" fmla="*/ 68 w 90"/>
                <a:gd name="T9" fmla="*/ 5 h 68"/>
                <a:gd name="T10" fmla="*/ 51 w 90"/>
                <a:gd name="T11" fmla="*/ 4 h 68"/>
                <a:gd name="T12" fmla="*/ 86 w 90"/>
                <a:gd name="T13" fmla="*/ 6 h 68"/>
                <a:gd name="T14" fmla="*/ 86 w 90"/>
                <a:gd name="T15" fmla="*/ 6 h 68"/>
                <a:gd name="T16" fmla="*/ 72 w 90"/>
                <a:gd name="T17" fmla="*/ 38 h 68"/>
                <a:gd name="T18" fmla="*/ 79 w 90"/>
                <a:gd name="T19" fmla="*/ 23 h 68"/>
                <a:gd name="T20" fmla="*/ 23 w 90"/>
                <a:gd name="T21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68">
                  <a:moveTo>
                    <a:pt x="23" y="64"/>
                  </a:moveTo>
                  <a:cubicBezTo>
                    <a:pt x="16" y="68"/>
                    <a:pt x="62" y="31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4" y="17"/>
                    <a:pt x="0" y="43"/>
                    <a:pt x="7" y="39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3"/>
                    <a:pt x="83" y="0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0" y="11"/>
                    <a:pt x="73" y="37"/>
                    <a:pt x="72" y="38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2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7312025" y="3894138"/>
              <a:ext cx="401638" cy="403225"/>
            </a:xfrm>
            <a:custGeom>
              <a:avLst/>
              <a:gdLst>
                <a:gd name="T0" fmla="*/ 32 w 36"/>
                <a:gd name="T1" fmla="*/ 25 h 36"/>
                <a:gd name="T2" fmla="*/ 10 w 36"/>
                <a:gd name="T3" fmla="*/ 32 h 36"/>
                <a:gd name="T4" fmla="*/ 4 w 36"/>
                <a:gd name="T5" fmla="*/ 10 h 36"/>
                <a:gd name="T6" fmla="*/ 25 w 36"/>
                <a:gd name="T7" fmla="*/ 4 h 36"/>
                <a:gd name="T8" fmla="*/ 32 w 36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2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8"/>
                    <a:pt x="4" y="10"/>
                  </a:cubicBezTo>
                  <a:cubicBezTo>
                    <a:pt x="8" y="3"/>
                    <a:pt x="18" y="0"/>
                    <a:pt x="25" y="4"/>
                  </a:cubicBezTo>
                  <a:cubicBezTo>
                    <a:pt x="33" y="8"/>
                    <a:pt x="36" y="1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775450" y="4230688"/>
              <a:ext cx="703263" cy="1033463"/>
            </a:xfrm>
            <a:custGeom>
              <a:avLst/>
              <a:gdLst>
                <a:gd name="T0" fmla="*/ 30 w 63"/>
                <a:gd name="T1" fmla="*/ 84 h 92"/>
                <a:gd name="T2" fmla="*/ 41 w 63"/>
                <a:gd name="T3" fmla="*/ 33 h 92"/>
                <a:gd name="T4" fmla="*/ 41 w 63"/>
                <a:gd name="T5" fmla="*/ 33 h 92"/>
                <a:gd name="T6" fmla="*/ 4 w 63"/>
                <a:gd name="T7" fmla="*/ 71 h 92"/>
                <a:gd name="T8" fmla="*/ 41 w 63"/>
                <a:gd name="T9" fmla="*/ 11 h 92"/>
                <a:gd name="T10" fmla="*/ 26 w 63"/>
                <a:gd name="T11" fmla="*/ 18 h 92"/>
                <a:gd name="T12" fmla="*/ 57 w 63"/>
                <a:gd name="T13" fmla="*/ 3 h 92"/>
                <a:gd name="T14" fmla="*/ 57 w 63"/>
                <a:gd name="T15" fmla="*/ 3 h 92"/>
                <a:gd name="T16" fmla="*/ 61 w 63"/>
                <a:gd name="T17" fmla="*/ 38 h 92"/>
                <a:gd name="T18" fmla="*/ 59 w 63"/>
                <a:gd name="T19" fmla="*/ 22 h 92"/>
                <a:gd name="T20" fmla="*/ 30 w 63"/>
                <a:gd name="T21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92">
                  <a:moveTo>
                    <a:pt x="30" y="84"/>
                  </a:moveTo>
                  <a:cubicBezTo>
                    <a:pt x="26" y="92"/>
                    <a:pt x="48" y="36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4" y="29"/>
                    <a:pt x="0" y="78"/>
                    <a:pt x="4" y="7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7"/>
                    <a:pt x="52" y="0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3" y="6"/>
                    <a:pt x="61" y="37"/>
                    <a:pt x="61" y="38"/>
                  </a:cubicBezTo>
                  <a:cubicBezTo>
                    <a:pt x="59" y="22"/>
                    <a:pt x="59" y="22"/>
                    <a:pt x="59" y="22"/>
                  </a:cubicBez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4103688" y="4949826"/>
              <a:ext cx="3900488" cy="1863725"/>
            </a:xfrm>
            <a:custGeom>
              <a:avLst/>
              <a:gdLst>
                <a:gd name="T0" fmla="*/ 349 w 349"/>
                <a:gd name="T1" fmla="*/ 166 h 166"/>
                <a:gd name="T2" fmla="*/ 174 w 349"/>
                <a:gd name="T3" fmla="*/ 0 h 166"/>
                <a:gd name="T4" fmla="*/ 0 w 349"/>
                <a:gd name="T5" fmla="*/ 166 h 166"/>
                <a:gd name="T6" fmla="*/ 349 w 349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9" h="166">
                  <a:moveTo>
                    <a:pt x="349" y="166"/>
                  </a:moveTo>
                  <a:cubicBezTo>
                    <a:pt x="348" y="70"/>
                    <a:pt x="270" y="0"/>
                    <a:pt x="174" y="0"/>
                  </a:cubicBezTo>
                  <a:cubicBezTo>
                    <a:pt x="78" y="0"/>
                    <a:pt x="1" y="70"/>
                    <a:pt x="0" y="166"/>
                  </a:cubicBezTo>
                  <a:lnTo>
                    <a:pt x="34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4595813" y="5399088"/>
              <a:ext cx="3240088" cy="1414463"/>
            </a:xfrm>
            <a:custGeom>
              <a:avLst/>
              <a:gdLst>
                <a:gd name="T0" fmla="*/ 6 w 290"/>
                <a:gd name="T1" fmla="*/ 126 h 126"/>
                <a:gd name="T2" fmla="*/ 98 w 290"/>
                <a:gd name="T3" fmla="*/ 126 h 126"/>
                <a:gd name="T4" fmla="*/ 123 w 290"/>
                <a:gd name="T5" fmla="*/ 125 h 126"/>
                <a:gd name="T6" fmla="*/ 125 w 290"/>
                <a:gd name="T7" fmla="*/ 126 h 126"/>
                <a:gd name="T8" fmla="*/ 259 w 290"/>
                <a:gd name="T9" fmla="*/ 126 h 126"/>
                <a:gd name="T10" fmla="*/ 282 w 290"/>
                <a:gd name="T11" fmla="*/ 124 h 126"/>
                <a:gd name="T12" fmla="*/ 290 w 290"/>
                <a:gd name="T13" fmla="*/ 96 h 126"/>
                <a:gd name="T14" fmla="*/ 281 w 290"/>
                <a:gd name="T15" fmla="*/ 56 h 126"/>
                <a:gd name="T16" fmla="*/ 271 w 290"/>
                <a:gd name="T17" fmla="*/ 48 h 126"/>
                <a:gd name="T18" fmla="*/ 257 w 290"/>
                <a:gd name="T19" fmla="*/ 29 h 126"/>
                <a:gd name="T20" fmla="*/ 235 w 290"/>
                <a:gd name="T21" fmla="*/ 20 h 126"/>
                <a:gd name="T22" fmla="*/ 216 w 290"/>
                <a:gd name="T23" fmla="*/ 14 h 126"/>
                <a:gd name="T24" fmla="*/ 202 w 290"/>
                <a:gd name="T25" fmla="*/ 4 h 126"/>
                <a:gd name="T26" fmla="*/ 172 w 290"/>
                <a:gd name="T27" fmla="*/ 21 h 126"/>
                <a:gd name="T28" fmla="*/ 142 w 290"/>
                <a:gd name="T29" fmla="*/ 30 h 126"/>
                <a:gd name="T30" fmla="*/ 110 w 290"/>
                <a:gd name="T31" fmla="*/ 19 h 126"/>
                <a:gd name="T32" fmla="*/ 81 w 290"/>
                <a:gd name="T33" fmla="*/ 11 h 126"/>
                <a:gd name="T34" fmla="*/ 62 w 290"/>
                <a:gd name="T35" fmla="*/ 19 h 126"/>
                <a:gd name="T36" fmla="*/ 67 w 290"/>
                <a:gd name="T37" fmla="*/ 36 h 126"/>
                <a:gd name="T38" fmla="*/ 86 w 290"/>
                <a:gd name="T39" fmla="*/ 35 h 126"/>
                <a:gd name="T40" fmla="*/ 104 w 290"/>
                <a:gd name="T41" fmla="*/ 31 h 126"/>
                <a:gd name="T42" fmla="*/ 133 w 290"/>
                <a:gd name="T43" fmla="*/ 52 h 126"/>
                <a:gd name="T44" fmla="*/ 159 w 290"/>
                <a:gd name="T45" fmla="*/ 58 h 126"/>
                <a:gd name="T46" fmla="*/ 167 w 290"/>
                <a:gd name="T47" fmla="*/ 71 h 126"/>
                <a:gd name="T48" fmla="*/ 173 w 290"/>
                <a:gd name="T49" fmla="*/ 88 h 126"/>
                <a:gd name="T50" fmla="*/ 158 w 290"/>
                <a:gd name="T51" fmla="*/ 84 h 126"/>
                <a:gd name="T52" fmla="*/ 140 w 290"/>
                <a:gd name="T53" fmla="*/ 86 h 126"/>
                <a:gd name="T54" fmla="*/ 113 w 290"/>
                <a:gd name="T55" fmla="*/ 88 h 126"/>
                <a:gd name="T56" fmla="*/ 99 w 290"/>
                <a:gd name="T57" fmla="*/ 104 h 126"/>
                <a:gd name="T58" fmla="*/ 68 w 290"/>
                <a:gd name="T59" fmla="*/ 102 h 126"/>
                <a:gd name="T60" fmla="*/ 57 w 290"/>
                <a:gd name="T61" fmla="*/ 115 h 126"/>
                <a:gd name="T62" fmla="*/ 3 w 290"/>
                <a:gd name="T63" fmla="*/ 118 h 126"/>
                <a:gd name="T64" fmla="*/ 6 w 290"/>
                <a:gd name="T6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0" h="126">
                  <a:moveTo>
                    <a:pt x="6" y="126"/>
                  </a:moveTo>
                  <a:cubicBezTo>
                    <a:pt x="98" y="126"/>
                    <a:pt x="98" y="126"/>
                    <a:pt x="98" y="126"/>
                  </a:cubicBezTo>
                  <a:cubicBezTo>
                    <a:pt x="106" y="125"/>
                    <a:pt x="115" y="123"/>
                    <a:pt x="123" y="125"/>
                  </a:cubicBezTo>
                  <a:cubicBezTo>
                    <a:pt x="123" y="126"/>
                    <a:pt x="124" y="126"/>
                    <a:pt x="125" y="126"/>
                  </a:cubicBezTo>
                  <a:cubicBezTo>
                    <a:pt x="259" y="126"/>
                    <a:pt x="259" y="126"/>
                    <a:pt x="259" y="126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2" y="123"/>
                    <a:pt x="290" y="110"/>
                    <a:pt x="290" y="96"/>
                  </a:cubicBezTo>
                  <a:cubicBezTo>
                    <a:pt x="290" y="78"/>
                    <a:pt x="282" y="58"/>
                    <a:pt x="281" y="56"/>
                  </a:cubicBezTo>
                  <a:cubicBezTo>
                    <a:pt x="280" y="53"/>
                    <a:pt x="273" y="50"/>
                    <a:pt x="271" y="48"/>
                  </a:cubicBezTo>
                  <a:cubicBezTo>
                    <a:pt x="264" y="42"/>
                    <a:pt x="263" y="33"/>
                    <a:pt x="257" y="29"/>
                  </a:cubicBezTo>
                  <a:cubicBezTo>
                    <a:pt x="251" y="26"/>
                    <a:pt x="242" y="23"/>
                    <a:pt x="235" y="20"/>
                  </a:cubicBezTo>
                  <a:cubicBezTo>
                    <a:pt x="229" y="18"/>
                    <a:pt x="222" y="18"/>
                    <a:pt x="216" y="14"/>
                  </a:cubicBezTo>
                  <a:cubicBezTo>
                    <a:pt x="211" y="11"/>
                    <a:pt x="207" y="6"/>
                    <a:pt x="202" y="4"/>
                  </a:cubicBezTo>
                  <a:cubicBezTo>
                    <a:pt x="188" y="0"/>
                    <a:pt x="184" y="19"/>
                    <a:pt x="172" y="21"/>
                  </a:cubicBezTo>
                  <a:cubicBezTo>
                    <a:pt x="167" y="22"/>
                    <a:pt x="153" y="18"/>
                    <a:pt x="142" y="30"/>
                  </a:cubicBezTo>
                  <a:cubicBezTo>
                    <a:pt x="134" y="39"/>
                    <a:pt x="120" y="23"/>
                    <a:pt x="110" y="19"/>
                  </a:cubicBezTo>
                  <a:cubicBezTo>
                    <a:pt x="101" y="16"/>
                    <a:pt x="91" y="11"/>
                    <a:pt x="81" y="11"/>
                  </a:cubicBezTo>
                  <a:cubicBezTo>
                    <a:pt x="76" y="11"/>
                    <a:pt x="64" y="14"/>
                    <a:pt x="62" y="19"/>
                  </a:cubicBezTo>
                  <a:cubicBezTo>
                    <a:pt x="59" y="24"/>
                    <a:pt x="63" y="34"/>
                    <a:pt x="67" y="36"/>
                  </a:cubicBezTo>
                  <a:cubicBezTo>
                    <a:pt x="74" y="40"/>
                    <a:pt x="80" y="37"/>
                    <a:pt x="86" y="35"/>
                  </a:cubicBezTo>
                  <a:cubicBezTo>
                    <a:pt x="92" y="32"/>
                    <a:pt x="98" y="32"/>
                    <a:pt x="104" y="31"/>
                  </a:cubicBezTo>
                  <a:cubicBezTo>
                    <a:pt x="120" y="30"/>
                    <a:pt x="120" y="55"/>
                    <a:pt x="133" y="52"/>
                  </a:cubicBezTo>
                  <a:cubicBezTo>
                    <a:pt x="149" y="48"/>
                    <a:pt x="153" y="52"/>
                    <a:pt x="159" y="58"/>
                  </a:cubicBezTo>
                  <a:cubicBezTo>
                    <a:pt x="162" y="63"/>
                    <a:pt x="165" y="66"/>
                    <a:pt x="167" y="71"/>
                  </a:cubicBezTo>
                  <a:cubicBezTo>
                    <a:pt x="168" y="78"/>
                    <a:pt x="175" y="81"/>
                    <a:pt x="173" y="88"/>
                  </a:cubicBezTo>
                  <a:cubicBezTo>
                    <a:pt x="172" y="92"/>
                    <a:pt x="163" y="84"/>
                    <a:pt x="158" y="84"/>
                  </a:cubicBezTo>
                  <a:cubicBezTo>
                    <a:pt x="152" y="83"/>
                    <a:pt x="146" y="86"/>
                    <a:pt x="140" y="86"/>
                  </a:cubicBezTo>
                  <a:cubicBezTo>
                    <a:pt x="131" y="86"/>
                    <a:pt x="119" y="83"/>
                    <a:pt x="113" y="88"/>
                  </a:cubicBezTo>
                  <a:cubicBezTo>
                    <a:pt x="107" y="93"/>
                    <a:pt x="107" y="101"/>
                    <a:pt x="99" y="104"/>
                  </a:cubicBezTo>
                  <a:cubicBezTo>
                    <a:pt x="90" y="106"/>
                    <a:pt x="74" y="96"/>
                    <a:pt x="68" y="102"/>
                  </a:cubicBezTo>
                  <a:cubicBezTo>
                    <a:pt x="62" y="108"/>
                    <a:pt x="68" y="113"/>
                    <a:pt x="57" y="115"/>
                  </a:cubicBezTo>
                  <a:cubicBezTo>
                    <a:pt x="44" y="117"/>
                    <a:pt x="0" y="98"/>
                    <a:pt x="3" y="118"/>
                  </a:cubicBezTo>
                  <a:cubicBezTo>
                    <a:pt x="4" y="122"/>
                    <a:pt x="4" y="124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176463" y="1882775"/>
            <a:ext cx="7777162" cy="1368425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547745" y="2362200"/>
            <a:ext cx="58178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祝每一位程序员都能成为优秀的架构师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6623" y="427038"/>
            <a:ext cx="7924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/>
              <a:t>架构师的一些话题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510"/>
          </a:xfrm>
        </p:spPr>
        <p:txBody>
          <a:bodyPr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什么是架构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什么是架构师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怎么成为架构师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架构师需要什么能力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架构师的职责是什么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有哪些好的架构师成长经验分享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你是怎么成为架构师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技术管理者的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架构之路有没有什么捷径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45" y="2142808"/>
            <a:ext cx="2924175" cy="3587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六边形 22"/>
          <p:cNvSpPr/>
          <p:nvPr/>
        </p:nvSpPr>
        <p:spPr>
          <a:xfrm>
            <a:off x="5545138" y="1423988"/>
            <a:ext cx="982662" cy="879475"/>
          </a:xfrm>
          <a:prstGeom prst="hexagon">
            <a:avLst>
              <a:gd name="adj" fmla="val 23268"/>
              <a:gd name="vf" fmla="val 115470"/>
            </a:avLst>
          </a:prstGeom>
          <a:solidFill>
            <a:schemeClr val="bg2">
              <a:lumMod val="1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81650" y="1635125"/>
            <a:ext cx="9512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FF"/>
                </a:solidFill>
              </a:rPr>
              <a:t>eleme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kimmking@163.com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标注 19"/>
          <p:cNvSpPr/>
          <p:nvPr/>
        </p:nvSpPr>
        <p:spPr>
          <a:xfrm>
            <a:off x="3870325" y="427355"/>
            <a:ext cx="5390515" cy="3285490"/>
          </a:xfrm>
          <a:prstGeom prst="wedgeRoundRectCallout">
            <a:avLst>
              <a:gd name="adj1" fmla="val -40614"/>
              <a:gd name="adj2" fmla="val 61302"/>
              <a:gd name="adj3" fmla="val 16667"/>
            </a:avLst>
          </a:prstGeom>
          <a:solidFill>
            <a:srgbClr val="BF9000">
              <a:alpha val="7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96900" y="3036888"/>
            <a:ext cx="3879850" cy="3811587"/>
            <a:chOff x="596901" y="3036888"/>
            <a:chExt cx="3879849" cy="3811588"/>
          </a:xfrm>
        </p:grpSpPr>
        <p:sp>
          <p:nvSpPr>
            <p:cNvPr id="14344" name="Freeform 5"/>
            <p:cNvSpPr>
              <a:spLocks noEditPoints="1"/>
            </p:cNvSpPr>
            <p:nvPr/>
          </p:nvSpPr>
          <p:spPr bwMode="auto">
            <a:xfrm>
              <a:off x="596901" y="3036888"/>
              <a:ext cx="3879849" cy="3811588"/>
            </a:xfrm>
            <a:custGeom>
              <a:avLst/>
              <a:gdLst>
                <a:gd name="T0" fmla="*/ 3186697 w 431"/>
                <a:gd name="T1" fmla="*/ 2750816 h 424"/>
                <a:gd name="T2" fmla="*/ 3186697 w 431"/>
                <a:gd name="T3" fmla="*/ 2921618 h 424"/>
                <a:gd name="T4" fmla="*/ 3222705 w 431"/>
                <a:gd name="T5" fmla="*/ 3299181 h 424"/>
                <a:gd name="T6" fmla="*/ 2574563 w 431"/>
                <a:gd name="T7" fmla="*/ 3308171 h 424"/>
                <a:gd name="T8" fmla="*/ 2232489 w 431"/>
                <a:gd name="T9" fmla="*/ 3793609 h 424"/>
                <a:gd name="T10" fmla="*/ 450098 w 431"/>
                <a:gd name="T11" fmla="*/ 3811588 h 424"/>
                <a:gd name="T12" fmla="*/ 855187 w 431"/>
                <a:gd name="T13" fmla="*/ 2633951 h 424"/>
                <a:gd name="T14" fmla="*/ 801175 w 431"/>
                <a:gd name="T15" fmla="*/ 539376 h 424"/>
                <a:gd name="T16" fmla="*/ 2493546 w 431"/>
                <a:gd name="T17" fmla="*/ 242719 h 424"/>
                <a:gd name="T18" fmla="*/ 3330729 w 431"/>
                <a:gd name="T19" fmla="*/ 961887 h 424"/>
                <a:gd name="T20" fmla="*/ 3411747 w 431"/>
                <a:gd name="T21" fmla="*/ 1366418 h 424"/>
                <a:gd name="T22" fmla="*/ 3402745 w 431"/>
                <a:gd name="T23" fmla="*/ 1833877 h 424"/>
                <a:gd name="T24" fmla="*/ 3654800 w 431"/>
                <a:gd name="T25" fmla="*/ 2121544 h 424"/>
                <a:gd name="T26" fmla="*/ 3456756 w 431"/>
                <a:gd name="T27" fmla="*/ 2292347 h 424"/>
                <a:gd name="T28" fmla="*/ 3375739 w 431"/>
                <a:gd name="T29" fmla="*/ 2615972 h 424"/>
                <a:gd name="T30" fmla="*/ 3186697 w 431"/>
                <a:gd name="T31" fmla="*/ 2732837 h 424"/>
                <a:gd name="T32" fmla="*/ 3186697 w 431"/>
                <a:gd name="T33" fmla="*/ 2750816 h 424"/>
                <a:gd name="T34" fmla="*/ 1953427 w 431"/>
                <a:gd name="T35" fmla="*/ 647251 h 424"/>
                <a:gd name="T36" fmla="*/ 972213 w 431"/>
                <a:gd name="T37" fmla="*/ 1555200 h 424"/>
                <a:gd name="T38" fmla="*/ 1953427 w 431"/>
                <a:gd name="T39" fmla="*/ 2454159 h 424"/>
                <a:gd name="T40" fmla="*/ 2934642 w 431"/>
                <a:gd name="T41" fmla="*/ 1555200 h 424"/>
                <a:gd name="T42" fmla="*/ 1953427 w 431"/>
                <a:gd name="T43" fmla="*/ 647251 h 4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31" h="424">
                  <a:moveTo>
                    <a:pt x="354" y="306"/>
                  </a:moveTo>
                  <a:cubicBezTo>
                    <a:pt x="351" y="312"/>
                    <a:pt x="354" y="318"/>
                    <a:pt x="354" y="325"/>
                  </a:cubicBezTo>
                  <a:cubicBezTo>
                    <a:pt x="354" y="339"/>
                    <a:pt x="358" y="353"/>
                    <a:pt x="358" y="367"/>
                  </a:cubicBezTo>
                  <a:cubicBezTo>
                    <a:pt x="334" y="370"/>
                    <a:pt x="310" y="368"/>
                    <a:pt x="286" y="368"/>
                  </a:cubicBezTo>
                  <a:cubicBezTo>
                    <a:pt x="263" y="368"/>
                    <a:pt x="248" y="422"/>
                    <a:pt x="248" y="422"/>
                  </a:cubicBezTo>
                  <a:cubicBezTo>
                    <a:pt x="50" y="424"/>
                    <a:pt x="50" y="424"/>
                    <a:pt x="50" y="424"/>
                  </a:cubicBezTo>
                  <a:cubicBezTo>
                    <a:pt x="140" y="380"/>
                    <a:pt x="95" y="293"/>
                    <a:pt x="95" y="293"/>
                  </a:cubicBezTo>
                  <a:cubicBezTo>
                    <a:pt x="0" y="155"/>
                    <a:pt x="89" y="60"/>
                    <a:pt x="89" y="60"/>
                  </a:cubicBezTo>
                  <a:cubicBezTo>
                    <a:pt x="161" y="0"/>
                    <a:pt x="277" y="27"/>
                    <a:pt x="277" y="27"/>
                  </a:cubicBezTo>
                  <a:cubicBezTo>
                    <a:pt x="317" y="40"/>
                    <a:pt x="354" y="67"/>
                    <a:pt x="370" y="107"/>
                  </a:cubicBezTo>
                  <a:cubicBezTo>
                    <a:pt x="375" y="120"/>
                    <a:pt x="379" y="138"/>
                    <a:pt x="379" y="152"/>
                  </a:cubicBezTo>
                  <a:cubicBezTo>
                    <a:pt x="379" y="170"/>
                    <a:pt x="371" y="187"/>
                    <a:pt x="378" y="204"/>
                  </a:cubicBezTo>
                  <a:cubicBezTo>
                    <a:pt x="384" y="216"/>
                    <a:pt x="397" y="227"/>
                    <a:pt x="406" y="236"/>
                  </a:cubicBezTo>
                  <a:cubicBezTo>
                    <a:pt x="406" y="236"/>
                    <a:pt x="431" y="253"/>
                    <a:pt x="384" y="255"/>
                  </a:cubicBezTo>
                  <a:cubicBezTo>
                    <a:pt x="382" y="255"/>
                    <a:pt x="375" y="288"/>
                    <a:pt x="375" y="291"/>
                  </a:cubicBezTo>
                  <a:cubicBezTo>
                    <a:pt x="375" y="291"/>
                    <a:pt x="357" y="299"/>
                    <a:pt x="354" y="304"/>
                  </a:cubicBezTo>
                  <a:cubicBezTo>
                    <a:pt x="354" y="304"/>
                    <a:pt x="354" y="305"/>
                    <a:pt x="354" y="306"/>
                  </a:cubicBezTo>
                  <a:close/>
                  <a:moveTo>
                    <a:pt x="217" y="72"/>
                  </a:moveTo>
                  <a:cubicBezTo>
                    <a:pt x="157" y="72"/>
                    <a:pt x="108" y="117"/>
                    <a:pt x="108" y="173"/>
                  </a:cubicBezTo>
                  <a:cubicBezTo>
                    <a:pt x="108" y="228"/>
                    <a:pt x="157" y="273"/>
                    <a:pt x="217" y="273"/>
                  </a:cubicBezTo>
                  <a:cubicBezTo>
                    <a:pt x="277" y="273"/>
                    <a:pt x="326" y="228"/>
                    <a:pt x="326" y="173"/>
                  </a:cubicBezTo>
                  <a:cubicBezTo>
                    <a:pt x="326" y="117"/>
                    <a:pt x="277" y="72"/>
                    <a:pt x="217" y="72"/>
                  </a:cubicBez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Freeform 6"/>
            <p:cNvSpPr/>
            <p:nvPr/>
          </p:nvSpPr>
          <p:spPr bwMode="auto">
            <a:xfrm>
              <a:off x="2208213" y="4043363"/>
              <a:ext cx="900112" cy="1025525"/>
            </a:xfrm>
            <a:custGeom>
              <a:avLst/>
              <a:gdLst>
                <a:gd name="T0" fmla="*/ 216027 w 100"/>
                <a:gd name="T1" fmla="*/ 1025525 h 114"/>
                <a:gd name="T2" fmla="*/ 225028 w 100"/>
                <a:gd name="T3" fmla="*/ 278871 h 114"/>
                <a:gd name="T4" fmla="*/ 900112 w 100"/>
                <a:gd name="T5" fmla="*/ 0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" h="114">
                  <a:moveTo>
                    <a:pt x="24" y="114"/>
                  </a:moveTo>
                  <a:cubicBezTo>
                    <a:pt x="24" y="114"/>
                    <a:pt x="0" y="53"/>
                    <a:pt x="25" y="31"/>
                  </a:cubicBezTo>
                  <a:cubicBezTo>
                    <a:pt x="50" y="9"/>
                    <a:pt x="100" y="0"/>
                    <a:pt x="100" y="0"/>
                  </a:cubicBezTo>
                </a:path>
              </a:pathLst>
            </a:custGeom>
            <a:solidFill>
              <a:srgbClr val="1C8937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Freeform 7"/>
            <p:cNvSpPr/>
            <p:nvPr/>
          </p:nvSpPr>
          <p:spPr bwMode="auto">
            <a:xfrm>
              <a:off x="2424113" y="4043363"/>
              <a:ext cx="765175" cy="1025525"/>
            </a:xfrm>
            <a:custGeom>
              <a:avLst/>
              <a:gdLst>
                <a:gd name="T0" fmla="*/ 684156 w 85"/>
                <a:gd name="T1" fmla="*/ 0 h 114"/>
                <a:gd name="T2" fmla="*/ 675154 w 85"/>
                <a:gd name="T3" fmla="*/ 719667 h 114"/>
                <a:gd name="T4" fmla="*/ 0 w 85"/>
                <a:gd name="T5" fmla="*/ 1025525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" h="114">
                  <a:moveTo>
                    <a:pt x="76" y="0"/>
                  </a:moveTo>
                  <a:cubicBezTo>
                    <a:pt x="76" y="0"/>
                    <a:pt x="85" y="48"/>
                    <a:pt x="75" y="80"/>
                  </a:cubicBezTo>
                  <a:cubicBezTo>
                    <a:pt x="64" y="111"/>
                    <a:pt x="0" y="114"/>
                    <a:pt x="0" y="114"/>
                  </a:cubicBezTo>
                </a:path>
              </a:pathLst>
            </a:custGeom>
            <a:solidFill>
              <a:srgbClr val="1C8937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Freeform 8"/>
            <p:cNvSpPr/>
            <p:nvPr/>
          </p:nvSpPr>
          <p:spPr bwMode="auto">
            <a:xfrm>
              <a:off x="2406650" y="4133850"/>
              <a:ext cx="638175" cy="962025"/>
            </a:xfrm>
            <a:custGeom>
              <a:avLst/>
              <a:gdLst>
                <a:gd name="T0" fmla="*/ 0 w 71"/>
                <a:gd name="T1" fmla="*/ 962025 h 107"/>
                <a:gd name="T2" fmla="*/ 314593 w 71"/>
                <a:gd name="T3" fmla="*/ 476517 h 107"/>
                <a:gd name="T4" fmla="*/ 467396 w 71"/>
                <a:gd name="T5" fmla="*/ 233763 h 107"/>
                <a:gd name="T6" fmla="*/ 638175 w 71"/>
                <a:gd name="T7" fmla="*/ 0 h 107"/>
                <a:gd name="T8" fmla="*/ 638175 w 71"/>
                <a:gd name="T9" fmla="*/ 0 h 107"/>
                <a:gd name="T10" fmla="*/ 494361 w 71"/>
                <a:gd name="T11" fmla="*/ 251745 h 107"/>
                <a:gd name="T12" fmla="*/ 332570 w 71"/>
                <a:gd name="T13" fmla="*/ 485508 h 107"/>
                <a:gd name="T14" fmla="*/ 0 w 71"/>
                <a:gd name="T15" fmla="*/ 962025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107">
                  <a:moveTo>
                    <a:pt x="0" y="107"/>
                  </a:moveTo>
                  <a:cubicBezTo>
                    <a:pt x="12" y="89"/>
                    <a:pt x="23" y="71"/>
                    <a:pt x="35" y="53"/>
                  </a:cubicBezTo>
                  <a:cubicBezTo>
                    <a:pt x="40" y="44"/>
                    <a:pt x="46" y="35"/>
                    <a:pt x="52" y="26"/>
                  </a:cubicBezTo>
                  <a:cubicBezTo>
                    <a:pt x="58" y="17"/>
                    <a:pt x="64" y="9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6" y="10"/>
                    <a:pt x="60" y="19"/>
                    <a:pt x="55" y="28"/>
                  </a:cubicBezTo>
                  <a:cubicBezTo>
                    <a:pt x="49" y="37"/>
                    <a:pt x="43" y="46"/>
                    <a:pt x="37" y="54"/>
                  </a:cubicBezTo>
                  <a:cubicBezTo>
                    <a:pt x="25" y="72"/>
                    <a:pt x="13" y="90"/>
                    <a:pt x="0" y="107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9"/>
            <p:cNvSpPr/>
            <p:nvPr/>
          </p:nvSpPr>
          <p:spPr bwMode="auto">
            <a:xfrm>
              <a:off x="2730500" y="4232275"/>
              <a:ext cx="331787" cy="225425"/>
            </a:xfrm>
            <a:custGeom>
              <a:avLst/>
              <a:gdLst>
                <a:gd name="T0" fmla="*/ 0 w 37"/>
                <a:gd name="T1" fmla="*/ 0 h 25"/>
                <a:gd name="T2" fmla="*/ 134508 w 37"/>
                <a:gd name="T3" fmla="*/ 189357 h 25"/>
                <a:gd name="T4" fmla="*/ 125541 w 37"/>
                <a:gd name="T5" fmla="*/ 180340 h 25"/>
                <a:gd name="T6" fmla="*/ 331787 w 37"/>
                <a:gd name="T7" fmla="*/ 225425 h 25"/>
                <a:gd name="T8" fmla="*/ 116574 w 37"/>
                <a:gd name="T9" fmla="*/ 207391 h 25"/>
                <a:gd name="T10" fmla="*/ 107607 w 37"/>
                <a:gd name="T11" fmla="*/ 207391 h 25"/>
                <a:gd name="T12" fmla="*/ 107607 w 37"/>
                <a:gd name="T13" fmla="*/ 198374 h 25"/>
                <a:gd name="T14" fmla="*/ 0 w 37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25">
                  <a:moveTo>
                    <a:pt x="0" y="0"/>
                  </a:moveTo>
                  <a:cubicBezTo>
                    <a:pt x="6" y="7"/>
                    <a:pt x="10" y="14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2" y="21"/>
                    <a:pt x="30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8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Freeform 10"/>
            <p:cNvSpPr/>
            <p:nvPr/>
          </p:nvSpPr>
          <p:spPr bwMode="auto">
            <a:xfrm>
              <a:off x="2622550" y="4403725"/>
              <a:ext cx="331787" cy="223838"/>
            </a:xfrm>
            <a:custGeom>
              <a:avLst/>
              <a:gdLst>
                <a:gd name="T0" fmla="*/ 0 w 37"/>
                <a:gd name="T1" fmla="*/ 0 h 25"/>
                <a:gd name="T2" fmla="*/ 125541 w 37"/>
                <a:gd name="T3" fmla="*/ 179070 h 25"/>
                <a:gd name="T4" fmla="*/ 116574 w 37"/>
                <a:gd name="T5" fmla="*/ 179070 h 25"/>
                <a:gd name="T6" fmla="*/ 331787 w 37"/>
                <a:gd name="T7" fmla="*/ 223838 h 25"/>
                <a:gd name="T8" fmla="*/ 116574 w 37"/>
                <a:gd name="T9" fmla="*/ 205931 h 25"/>
                <a:gd name="T10" fmla="*/ 107607 w 37"/>
                <a:gd name="T11" fmla="*/ 205931 h 25"/>
                <a:gd name="T12" fmla="*/ 107607 w 37"/>
                <a:gd name="T13" fmla="*/ 196977 h 25"/>
                <a:gd name="T14" fmla="*/ 0 w 37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25">
                  <a:moveTo>
                    <a:pt x="0" y="0"/>
                  </a:moveTo>
                  <a:cubicBezTo>
                    <a:pt x="5" y="7"/>
                    <a:pt x="10" y="13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1" y="21"/>
                    <a:pt x="29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7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1"/>
            <p:cNvSpPr/>
            <p:nvPr/>
          </p:nvSpPr>
          <p:spPr bwMode="auto">
            <a:xfrm>
              <a:off x="2451100" y="4519613"/>
              <a:ext cx="476250" cy="315913"/>
            </a:xfrm>
            <a:custGeom>
              <a:avLst/>
              <a:gdLst>
                <a:gd name="T0" fmla="*/ 0 w 53"/>
                <a:gd name="T1" fmla="*/ 0 h 35"/>
                <a:gd name="T2" fmla="*/ 197689 w 53"/>
                <a:gd name="T3" fmla="*/ 225652 h 35"/>
                <a:gd name="T4" fmla="*/ 197689 w 53"/>
                <a:gd name="T5" fmla="*/ 225652 h 35"/>
                <a:gd name="T6" fmla="*/ 476250 w 53"/>
                <a:gd name="T7" fmla="*/ 315913 h 35"/>
                <a:gd name="T8" fmla="*/ 188703 w 53"/>
                <a:gd name="T9" fmla="*/ 252730 h 35"/>
                <a:gd name="T10" fmla="*/ 179717 w 53"/>
                <a:gd name="T11" fmla="*/ 252730 h 35"/>
                <a:gd name="T12" fmla="*/ 179717 w 53"/>
                <a:gd name="T13" fmla="*/ 243704 h 35"/>
                <a:gd name="T14" fmla="*/ 0 w 53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" h="35">
                  <a:moveTo>
                    <a:pt x="0" y="0"/>
                  </a:moveTo>
                  <a:cubicBezTo>
                    <a:pt x="8" y="8"/>
                    <a:pt x="15" y="1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28"/>
                    <a:pt x="42" y="31"/>
                    <a:pt x="53" y="35"/>
                  </a:cubicBezTo>
                  <a:cubicBezTo>
                    <a:pt x="42" y="33"/>
                    <a:pt x="31" y="31"/>
                    <a:pt x="21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3" y="19"/>
                    <a:pt x="6" y="10"/>
                    <a:pt x="0" y="0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12"/>
            <p:cNvSpPr/>
            <p:nvPr/>
          </p:nvSpPr>
          <p:spPr bwMode="auto">
            <a:xfrm>
              <a:off x="1847850" y="4573588"/>
              <a:ext cx="531812" cy="450850"/>
            </a:xfrm>
            <a:custGeom>
              <a:avLst/>
              <a:gdLst>
                <a:gd name="T0" fmla="*/ 459702 w 59"/>
                <a:gd name="T1" fmla="*/ 450850 h 50"/>
                <a:gd name="T2" fmla="*/ 387592 w 59"/>
                <a:gd name="T3" fmla="*/ 72136 h 50"/>
                <a:gd name="T4" fmla="*/ 0 w 59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50">
                  <a:moveTo>
                    <a:pt x="51" y="50"/>
                  </a:moveTo>
                  <a:cubicBezTo>
                    <a:pt x="51" y="50"/>
                    <a:pt x="59" y="16"/>
                    <a:pt x="43" y="8"/>
                  </a:cubicBezTo>
                  <a:cubicBezTo>
                    <a:pt x="27" y="0"/>
                    <a:pt x="0" y="0"/>
                    <a:pt x="0" y="0"/>
                  </a:cubicBezTo>
                </a:path>
              </a:pathLst>
            </a:custGeom>
            <a:solidFill>
              <a:srgbClr val="1C8937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13"/>
            <p:cNvSpPr/>
            <p:nvPr/>
          </p:nvSpPr>
          <p:spPr bwMode="auto">
            <a:xfrm>
              <a:off x="1838325" y="4573588"/>
              <a:ext cx="477837" cy="495300"/>
            </a:xfrm>
            <a:custGeom>
              <a:avLst/>
              <a:gdLst>
                <a:gd name="T0" fmla="*/ 9016 w 53"/>
                <a:gd name="T1" fmla="*/ 0 h 55"/>
                <a:gd name="T2" fmla="*/ 81142 w 53"/>
                <a:gd name="T3" fmla="*/ 360218 h 55"/>
                <a:gd name="T4" fmla="*/ 477837 w 53"/>
                <a:gd name="T5" fmla="*/ 450273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" h="55">
                  <a:moveTo>
                    <a:pt x="1" y="0"/>
                  </a:moveTo>
                  <a:cubicBezTo>
                    <a:pt x="1" y="0"/>
                    <a:pt x="0" y="25"/>
                    <a:pt x="9" y="40"/>
                  </a:cubicBezTo>
                  <a:cubicBezTo>
                    <a:pt x="18" y="55"/>
                    <a:pt x="53" y="50"/>
                    <a:pt x="53" y="50"/>
                  </a:cubicBezTo>
                </a:path>
              </a:pathLst>
            </a:custGeom>
            <a:solidFill>
              <a:srgbClr val="1C8937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Freeform 14"/>
            <p:cNvSpPr/>
            <p:nvPr/>
          </p:nvSpPr>
          <p:spPr bwMode="auto">
            <a:xfrm>
              <a:off x="1884363" y="4619625"/>
              <a:ext cx="441325" cy="412750"/>
            </a:xfrm>
            <a:custGeom>
              <a:avLst/>
              <a:gdLst>
                <a:gd name="T0" fmla="*/ 441325 w 49"/>
                <a:gd name="T1" fmla="*/ 412750 h 46"/>
                <a:gd name="T2" fmla="*/ 225166 w 49"/>
                <a:gd name="T3" fmla="*/ 206375 h 46"/>
                <a:gd name="T4" fmla="*/ 117086 w 49"/>
                <a:gd name="T5" fmla="*/ 98701 h 46"/>
                <a:gd name="T6" fmla="*/ 0 w 49"/>
                <a:gd name="T7" fmla="*/ 0 h 46"/>
                <a:gd name="T8" fmla="*/ 0 w 49"/>
                <a:gd name="T9" fmla="*/ 0 h 46"/>
                <a:gd name="T10" fmla="*/ 108080 w 49"/>
                <a:gd name="T11" fmla="*/ 107674 h 46"/>
                <a:gd name="T12" fmla="*/ 216159 w 49"/>
                <a:gd name="T13" fmla="*/ 206375 h 46"/>
                <a:gd name="T14" fmla="*/ 441325 w 49"/>
                <a:gd name="T15" fmla="*/ 41275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" h="46">
                  <a:moveTo>
                    <a:pt x="49" y="46"/>
                  </a:moveTo>
                  <a:cubicBezTo>
                    <a:pt x="41" y="38"/>
                    <a:pt x="33" y="30"/>
                    <a:pt x="25" y="23"/>
                  </a:cubicBezTo>
                  <a:cubicBezTo>
                    <a:pt x="21" y="19"/>
                    <a:pt x="17" y="15"/>
                    <a:pt x="13" y="11"/>
                  </a:cubicBezTo>
                  <a:cubicBezTo>
                    <a:pt x="9" y="7"/>
                    <a:pt x="5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8" y="8"/>
                    <a:pt x="12" y="12"/>
                  </a:cubicBezTo>
                  <a:cubicBezTo>
                    <a:pt x="16" y="16"/>
                    <a:pt x="20" y="20"/>
                    <a:pt x="24" y="23"/>
                  </a:cubicBezTo>
                  <a:cubicBezTo>
                    <a:pt x="32" y="31"/>
                    <a:pt x="40" y="39"/>
                    <a:pt x="49" y="46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Freeform 15"/>
            <p:cNvSpPr/>
            <p:nvPr/>
          </p:nvSpPr>
          <p:spPr bwMode="auto">
            <a:xfrm>
              <a:off x="1911350" y="4637088"/>
              <a:ext cx="152400" cy="144463"/>
            </a:xfrm>
            <a:custGeom>
              <a:avLst/>
              <a:gdLst>
                <a:gd name="T0" fmla="*/ 152400 w 17"/>
                <a:gd name="T1" fmla="*/ 0 h 16"/>
                <a:gd name="T2" fmla="*/ 98612 w 17"/>
                <a:gd name="T3" fmla="*/ 99318 h 16"/>
                <a:gd name="T4" fmla="*/ 107576 w 17"/>
                <a:gd name="T5" fmla="*/ 99318 h 16"/>
                <a:gd name="T6" fmla="*/ 0 w 17"/>
                <a:gd name="T7" fmla="*/ 144463 h 16"/>
                <a:gd name="T8" fmla="*/ 107576 w 17"/>
                <a:gd name="T9" fmla="*/ 108347 h 16"/>
                <a:gd name="T10" fmla="*/ 116541 w 17"/>
                <a:gd name="T11" fmla="*/ 108347 h 16"/>
                <a:gd name="T12" fmla="*/ 116541 w 17"/>
                <a:gd name="T13" fmla="*/ 108347 h 16"/>
                <a:gd name="T14" fmla="*/ 152400 w 17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cubicBezTo>
                    <a:pt x="15" y="3"/>
                    <a:pt x="13" y="7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2"/>
                    <a:pt x="4" y="14"/>
                    <a:pt x="0" y="16"/>
                  </a:cubicBezTo>
                  <a:cubicBezTo>
                    <a:pt x="4" y="15"/>
                    <a:pt x="8" y="14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6" y="4"/>
                    <a:pt x="17" y="0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Freeform 16"/>
            <p:cNvSpPr/>
            <p:nvPr/>
          </p:nvSpPr>
          <p:spPr bwMode="auto">
            <a:xfrm>
              <a:off x="1982788" y="4708525"/>
              <a:ext cx="161925" cy="144463"/>
            </a:xfrm>
            <a:custGeom>
              <a:avLst/>
              <a:gdLst>
                <a:gd name="T0" fmla="*/ 161925 w 18"/>
                <a:gd name="T1" fmla="*/ 0 h 16"/>
                <a:gd name="T2" fmla="*/ 107950 w 18"/>
                <a:gd name="T3" fmla="*/ 108347 h 16"/>
                <a:gd name="T4" fmla="*/ 107950 w 18"/>
                <a:gd name="T5" fmla="*/ 99318 h 16"/>
                <a:gd name="T6" fmla="*/ 0 w 18"/>
                <a:gd name="T7" fmla="*/ 144463 h 16"/>
                <a:gd name="T8" fmla="*/ 116946 w 18"/>
                <a:gd name="T9" fmla="*/ 117376 h 16"/>
                <a:gd name="T10" fmla="*/ 116946 w 18"/>
                <a:gd name="T11" fmla="*/ 117376 h 16"/>
                <a:gd name="T12" fmla="*/ 116946 w 18"/>
                <a:gd name="T13" fmla="*/ 108347 h 16"/>
                <a:gd name="T14" fmla="*/ 161925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5" y="4"/>
                    <a:pt x="14" y="8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3"/>
                    <a:pt x="4" y="14"/>
                    <a:pt x="0" y="16"/>
                  </a:cubicBezTo>
                  <a:cubicBezTo>
                    <a:pt x="5" y="15"/>
                    <a:pt x="9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7" y="4"/>
                    <a:pt x="18" y="0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Freeform 17"/>
            <p:cNvSpPr/>
            <p:nvPr/>
          </p:nvSpPr>
          <p:spPr bwMode="auto">
            <a:xfrm>
              <a:off x="2019300" y="4754563"/>
              <a:ext cx="225425" cy="206375"/>
            </a:xfrm>
            <a:custGeom>
              <a:avLst/>
              <a:gdLst>
                <a:gd name="T0" fmla="*/ 225425 w 25"/>
                <a:gd name="T1" fmla="*/ 0 h 23"/>
                <a:gd name="T2" fmla="*/ 135255 w 25"/>
                <a:gd name="T3" fmla="*/ 134592 h 23"/>
                <a:gd name="T4" fmla="*/ 144272 w 25"/>
                <a:gd name="T5" fmla="*/ 125620 h 23"/>
                <a:gd name="T6" fmla="*/ 0 w 25"/>
                <a:gd name="T7" fmla="*/ 206375 h 23"/>
                <a:gd name="T8" fmla="*/ 153289 w 25"/>
                <a:gd name="T9" fmla="*/ 143565 h 23"/>
                <a:gd name="T10" fmla="*/ 153289 w 25"/>
                <a:gd name="T11" fmla="*/ 143565 h 23"/>
                <a:gd name="T12" fmla="*/ 153289 w 25"/>
                <a:gd name="T13" fmla="*/ 134592 h 23"/>
                <a:gd name="T14" fmla="*/ 225425 w 25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" h="23">
                  <a:moveTo>
                    <a:pt x="25" y="0"/>
                  </a:moveTo>
                  <a:cubicBezTo>
                    <a:pt x="21" y="4"/>
                    <a:pt x="18" y="10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7"/>
                    <a:pt x="5" y="19"/>
                    <a:pt x="0" y="23"/>
                  </a:cubicBezTo>
                  <a:cubicBezTo>
                    <a:pt x="6" y="21"/>
                    <a:pt x="11" y="18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0"/>
                    <a:pt x="23" y="5"/>
                    <a:pt x="25" y="0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247515" y="607695"/>
            <a:ext cx="4669155" cy="295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描绘系统蓝图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定义系统的实现标准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解决系统的基础性问题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在满足功能需求和非功能需求的条件下选择最合适的系统实现方案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通俗的讲就是搭架子？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研发角度看架构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保障研发过程：搭好架子和基础设施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便于任务分解与分工协作：横切竖割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16623" y="427038"/>
            <a:ext cx="20116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架构是什么？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62182" y="1236127"/>
            <a:ext cx="2362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3757" y="4340126"/>
            <a:ext cx="236505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6386" y="4232260"/>
            <a:ext cx="296432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16623" y="427038"/>
            <a:ext cx="20116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架构是什么？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6940" y="1002030"/>
            <a:ext cx="545084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charset="0"/>
              <a:buChar char=""/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一些概念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模式、组件、服务、模块、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类库、框架、平台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 ...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1" hangingPunct="1"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框架 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VS 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3533140"/>
            <a:ext cx="4972685" cy="2824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75" y="3533140"/>
            <a:ext cx="4761865" cy="28854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45275" y="1553210"/>
            <a:ext cx="4624070" cy="511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概念的泛化，</a:t>
            </a:r>
            <a:r>
              <a:rPr lang="en-US" altLang="zh-CN" sz="2000"/>
              <a:t>SOA</a:t>
            </a:r>
            <a:r>
              <a:rPr lang="zh-CN" altLang="en-US" sz="2000"/>
              <a:t>的例子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16623" y="427038"/>
            <a:ext cx="20116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架构是什么？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6940" y="1002030"/>
            <a:ext cx="4535805" cy="41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charset="0"/>
              <a:buChar char=""/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设计原则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高内聚、低耦合、康威定律、奥卡姆剃刀原理、SOLID面向对象设计原则、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AFK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扩展立方体。。。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"/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设计方法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4+1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视图模型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hangingPunct="1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680" y="336550"/>
            <a:ext cx="4911090" cy="3002915"/>
          </a:xfrm>
          <a:prstGeom prst="rect">
            <a:avLst/>
          </a:prstGeom>
        </p:spPr>
      </p:pic>
      <p:pic>
        <p:nvPicPr>
          <p:cNvPr id="9218" name="Picture 2" descr="http://images.cnblogs.com/cnblogs_com/roping/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6320" y="3467735"/>
            <a:ext cx="4421505" cy="2991485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64223" y="427038"/>
            <a:ext cx="26212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500"/>
              </a:lnSpc>
            </a:pPr>
            <a:r>
              <a:rPr lang="zh-CN" altLang="zh-CN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架构发展历程简述</a:t>
            </a:r>
            <a:endParaRPr lang="zh-CN" altLang="zh-CN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61303" y="3400108"/>
            <a:ext cx="377825" cy="373062"/>
            <a:chOff x="2207568" y="1772816"/>
            <a:chExt cx="1484313" cy="1495424"/>
          </a:xfrm>
        </p:grpSpPr>
        <p:sp>
          <p:nvSpPr>
            <p:cNvPr id="7208" name="Oval 18"/>
            <p:cNvSpPr>
              <a:spLocks noChangeArrowheads="1"/>
            </p:cNvSpPr>
            <p:nvPr/>
          </p:nvSpPr>
          <p:spPr bwMode="auto">
            <a:xfrm>
              <a:off x="2207568" y="1772816"/>
              <a:ext cx="1484313" cy="1495424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7209" name="Freeform 19"/>
            <p:cNvSpPr>
              <a:spLocks noEditPoints="1"/>
            </p:cNvSpPr>
            <p:nvPr/>
          </p:nvSpPr>
          <p:spPr bwMode="auto">
            <a:xfrm>
              <a:off x="2415530" y="2136353"/>
              <a:ext cx="1139825" cy="711200"/>
            </a:xfrm>
            <a:custGeom>
              <a:avLst/>
              <a:gdLst>
                <a:gd name="T0" fmla="*/ 1053800 w 159"/>
                <a:gd name="T1" fmla="*/ 384629 h 98"/>
                <a:gd name="T2" fmla="*/ 903258 w 159"/>
                <a:gd name="T3" fmla="*/ 304800 h 98"/>
                <a:gd name="T4" fmla="*/ 903258 w 159"/>
                <a:gd name="T5" fmla="*/ 275771 h 98"/>
                <a:gd name="T6" fmla="*/ 795727 w 159"/>
                <a:gd name="T7" fmla="*/ 166914 h 98"/>
                <a:gd name="T8" fmla="*/ 738377 w 159"/>
                <a:gd name="T9" fmla="*/ 181429 h 98"/>
                <a:gd name="T10" fmla="*/ 473135 w 159"/>
                <a:gd name="T11" fmla="*/ 14514 h 98"/>
                <a:gd name="T12" fmla="*/ 207893 w 159"/>
                <a:gd name="T13" fmla="*/ 283029 h 98"/>
                <a:gd name="T14" fmla="*/ 21506 w 159"/>
                <a:gd name="T15" fmla="*/ 522514 h 98"/>
                <a:gd name="T16" fmla="*/ 243736 w 159"/>
                <a:gd name="T17" fmla="*/ 711200 h 98"/>
                <a:gd name="T18" fmla="*/ 695365 w 159"/>
                <a:gd name="T19" fmla="*/ 711200 h 98"/>
                <a:gd name="T20" fmla="*/ 695365 w 159"/>
                <a:gd name="T21" fmla="*/ 711200 h 98"/>
                <a:gd name="T22" fmla="*/ 752715 w 159"/>
                <a:gd name="T23" fmla="*/ 711200 h 98"/>
                <a:gd name="T24" fmla="*/ 781389 w 159"/>
                <a:gd name="T25" fmla="*/ 711200 h 98"/>
                <a:gd name="T26" fmla="*/ 1053800 w 159"/>
                <a:gd name="T27" fmla="*/ 384629 h 98"/>
                <a:gd name="T28" fmla="*/ 788558 w 159"/>
                <a:gd name="T29" fmla="*/ 500743 h 98"/>
                <a:gd name="T30" fmla="*/ 408617 w 159"/>
                <a:gd name="T31" fmla="*/ 587829 h 98"/>
                <a:gd name="T32" fmla="*/ 401448 w 159"/>
                <a:gd name="T33" fmla="*/ 587829 h 98"/>
                <a:gd name="T34" fmla="*/ 301086 w 159"/>
                <a:gd name="T35" fmla="*/ 573314 h 98"/>
                <a:gd name="T36" fmla="*/ 215061 w 159"/>
                <a:gd name="T37" fmla="*/ 449943 h 98"/>
                <a:gd name="T38" fmla="*/ 336929 w 159"/>
                <a:gd name="T39" fmla="*/ 362857 h 98"/>
                <a:gd name="T40" fmla="*/ 630847 w 159"/>
                <a:gd name="T41" fmla="*/ 355600 h 98"/>
                <a:gd name="T42" fmla="*/ 788558 w 159"/>
                <a:gd name="T43" fmla="*/ 500743 h 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9" h="98">
                  <a:moveTo>
                    <a:pt x="147" y="53"/>
                  </a:moveTo>
                  <a:cubicBezTo>
                    <a:pt x="138" y="41"/>
                    <a:pt x="130" y="41"/>
                    <a:pt x="126" y="42"/>
                  </a:cubicBezTo>
                  <a:cubicBezTo>
                    <a:pt x="126" y="41"/>
                    <a:pt x="126" y="40"/>
                    <a:pt x="126" y="38"/>
                  </a:cubicBezTo>
                  <a:cubicBezTo>
                    <a:pt x="126" y="30"/>
                    <a:pt x="119" y="23"/>
                    <a:pt x="111" y="23"/>
                  </a:cubicBezTo>
                  <a:cubicBezTo>
                    <a:pt x="108" y="23"/>
                    <a:pt x="105" y="24"/>
                    <a:pt x="103" y="25"/>
                  </a:cubicBezTo>
                  <a:cubicBezTo>
                    <a:pt x="102" y="21"/>
                    <a:pt x="95" y="0"/>
                    <a:pt x="66" y="2"/>
                  </a:cubicBezTo>
                  <a:cubicBezTo>
                    <a:pt x="40" y="3"/>
                    <a:pt x="28" y="25"/>
                    <a:pt x="29" y="39"/>
                  </a:cubicBezTo>
                  <a:cubicBezTo>
                    <a:pt x="13" y="35"/>
                    <a:pt x="0" y="54"/>
                    <a:pt x="3" y="72"/>
                  </a:cubicBezTo>
                  <a:cubicBezTo>
                    <a:pt x="5" y="97"/>
                    <a:pt x="34" y="98"/>
                    <a:pt x="34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9" y="98"/>
                    <a:pt x="102" y="98"/>
                    <a:pt x="105" y="98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47" y="97"/>
                    <a:pt x="159" y="68"/>
                    <a:pt x="147" y="53"/>
                  </a:cubicBezTo>
                  <a:close/>
                  <a:moveTo>
                    <a:pt x="110" y="69"/>
                  </a:moveTo>
                  <a:cubicBezTo>
                    <a:pt x="107" y="82"/>
                    <a:pt x="78" y="82"/>
                    <a:pt x="57" y="81"/>
                  </a:cubicBezTo>
                  <a:cubicBezTo>
                    <a:pt x="57" y="81"/>
                    <a:pt x="56" y="81"/>
                    <a:pt x="56" y="81"/>
                  </a:cubicBezTo>
                  <a:cubicBezTo>
                    <a:pt x="51" y="80"/>
                    <a:pt x="46" y="80"/>
                    <a:pt x="42" y="79"/>
                  </a:cubicBezTo>
                  <a:cubicBezTo>
                    <a:pt x="27" y="76"/>
                    <a:pt x="29" y="64"/>
                    <a:pt x="30" y="62"/>
                  </a:cubicBezTo>
                  <a:cubicBezTo>
                    <a:pt x="35" y="50"/>
                    <a:pt x="47" y="50"/>
                    <a:pt x="47" y="50"/>
                  </a:cubicBezTo>
                  <a:cubicBezTo>
                    <a:pt x="43" y="24"/>
                    <a:pt x="92" y="24"/>
                    <a:pt x="88" y="49"/>
                  </a:cubicBezTo>
                  <a:cubicBezTo>
                    <a:pt x="97" y="45"/>
                    <a:pt x="112" y="56"/>
                    <a:pt x="11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4540" y="3773170"/>
            <a:ext cx="224917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简单单体模式是最简单的架构风格，所有的代码全都在一个项目中。这样研发团队的任何一个人都可以随时修改任意的一段代码，或者增加一些新的代码。</a:t>
            </a:r>
            <a:endParaRPr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64540" y="3400108"/>
            <a:ext cx="20685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单体架构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3139440" y="3400108"/>
            <a:ext cx="390525" cy="395287"/>
            <a:chOff x="4087168" y="1772816"/>
            <a:chExt cx="1477963" cy="1495424"/>
          </a:xfrm>
        </p:grpSpPr>
        <p:sp>
          <p:nvSpPr>
            <p:cNvPr id="7195" name="Oval 5"/>
            <p:cNvSpPr>
              <a:spLocks noChangeArrowheads="1"/>
            </p:cNvSpPr>
            <p:nvPr/>
          </p:nvSpPr>
          <p:spPr bwMode="auto">
            <a:xfrm>
              <a:off x="4087168" y="1772816"/>
              <a:ext cx="1477963" cy="1495424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7196" name="Freeform 6"/>
            <p:cNvSpPr>
              <a:spLocks noEditPoints="1"/>
            </p:cNvSpPr>
            <p:nvPr/>
          </p:nvSpPr>
          <p:spPr bwMode="auto">
            <a:xfrm>
              <a:off x="4388793" y="2564978"/>
              <a:ext cx="889000" cy="282575"/>
            </a:xfrm>
            <a:custGeom>
              <a:avLst/>
              <a:gdLst>
                <a:gd name="T0" fmla="*/ 860323 w 124"/>
                <a:gd name="T1" fmla="*/ 217365 h 39"/>
                <a:gd name="T2" fmla="*/ 745613 w 124"/>
                <a:gd name="T3" fmla="*/ 28982 h 39"/>
                <a:gd name="T4" fmla="*/ 709766 w 124"/>
                <a:gd name="T5" fmla="*/ 7246 h 39"/>
                <a:gd name="T6" fmla="*/ 444500 w 124"/>
                <a:gd name="T7" fmla="*/ 0 h 39"/>
                <a:gd name="T8" fmla="*/ 179234 w 124"/>
                <a:gd name="T9" fmla="*/ 7246 h 39"/>
                <a:gd name="T10" fmla="*/ 150556 w 124"/>
                <a:gd name="T11" fmla="*/ 28982 h 39"/>
                <a:gd name="T12" fmla="*/ 28677 w 124"/>
                <a:gd name="T13" fmla="*/ 217365 h 39"/>
                <a:gd name="T14" fmla="*/ 43016 w 124"/>
                <a:gd name="T15" fmla="*/ 282575 h 39"/>
                <a:gd name="T16" fmla="*/ 444500 w 124"/>
                <a:gd name="T17" fmla="*/ 282575 h 39"/>
                <a:gd name="T18" fmla="*/ 444500 w 124"/>
                <a:gd name="T19" fmla="*/ 282575 h 39"/>
                <a:gd name="T20" fmla="*/ 845984 w 124"/>
                <a:gd name="T21" fmla="*/ 282575 h 39"/>
                <a:gd name="T22" fmla="*/ 860323 w 124"/>
                <a:gd name="T23" fmla="*/ 217365 h 39"/>
                <a:gd name="T24" fmla="*/ 573548 w 124"/>
                <a:gd name="T25" fmla="*/ 253593 h 39"/>
                <a:gd name="T26" fmla="*/ 451669 w 124"/>
                <a:gd name="T27" fmla="*/ 253593 h 39"/>
                <a:gd name="T28" fmla="*/ 444500 w 124"/>
                <a:gd name="T29" fmla="*/ 253593 h 39"/>
                <a:gd name="T30" fmla="*/ 322621 w 124"/>
                <a:gd name="T31" fmla="*/ 253593 h 39"/>
                <a:gd name="T32" fmla="*/ 322621 w 124"/>
                <a:gd name="T33" fmla="*/ 231856 h 39"/>
                <a:gd name="T34" fmla="*/ 358468 w 124"/>
                <a:gd name="T35" fmla="*/ 173892 h 39"/>
                <a:gd name="T36" fmla="*/ 365637 w 124"/>
                <a:gd name="T37" fmla="*/ 166647 h 39"/>
                <a:gd name="T38" fmla="*/ 444500 w 124"/>
                <a:gd name="T39" fmla="*/ 166647 h 39"/>
                <a:gd name="T40" fmla="*/ 530532 w 124"/>
                <a:gd name="T41" fmla="*/ 166647 h 39"/>
                <a:gd name="T42" fmla="*/ 537702 w 124"/>
                <a:gd name="T43" fmla="*/ 173892 h 39"/>
                <a:gd name="T44" fmla="*/ 573548 w 124"/>
                <a:gd name="T45" fmla="*/ 231856 h 39"/>
                <a:gd name="T46" fmla="*/ 573548 w 124"/>
                <a:gd name="T47" fmla="*/ 253593 h 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4" h="39">
                  <a:moveTo>
                    <a:pt x="120" y="30"/>
                  </a:moveTo>
                  <a:cubicBezTo>
                    <a:pt x="116" y="23"/>
                    <a:pt x="104" y="4"/>
                    <a:pt x="104" y="4"/>
                  </a:cubicBezTo>
                  <a:cubicBezTo>
                    <a:pt x="104" y="4"/>
                    <a:pt x="102" y="1"/>
                    <a:pt x="99" y="1"/>
                  </a:cubicBezTo>
                  <a:cubicBezTo>
                    <a:pt x="96" y="0"/>
                    <a:pt x="63" y="0"/>
                    <a:pt x="62" y="0"/>
                  </a:cubicBezTo>
                  <a:cubicBezTo>
                    <a:pt x="61" y="0"/>
                    <a:pt x="28" y="0"/>
                    <a:pt x="25" y="1"/>
                  </a:cubicBezTo>
                  <a:cubicBezTo>
                    <a:pt x="22" y="1"/>
                    <a:pt x="21" y="4"/>
                    <a:pt x="21" y="4"/>
                  </a:cubicBezTo>
                  <a:cubicBezTo>
                    <a:pt x="21" y="4"/>
                    <a:pt x="8" y="23"/>
                    <a:pt x="4" y="30"/>
                  </a:cubicBezTo>
                  <a:cubicBezTo>
                    <a:pt x="0" y="38"/>
                    <a:pt x="6" y="39"/>
                    <a:pt x="6" y="3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24" y="38"/>
                    <a:pt x="120" y="30"/>
                  </a:cubicBezTo>
                  <a:close/>
                  <a:moveTo>
                    <a:pt x="80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3" y="35"/>
                    <a:pt x="45" y="32"/>
                  </a:cubicBezTo>
                  <a:cubicBezTo>
                    <a:pt x="46" y="30"/>
                    <a:pt x="50" y="24"/>
                    <a:pt x="50" y="24"/>
                  </a:cubicBezTo>
                  <a:cubicBezTo>
                    <a:pt x="50" y="24"/>
                    <a:pt x="50" y="24"/>
                    <a:pt x="51" y="23"/>
                  </a:cubicBezTo>
                  <a:cubicBezTo>
                    <a:pt x="52" y="23"/>
                    <a:pt x="62" y="23"/>
                    <a:pt x="62" y="23"/>
                  </a:cubicBezTo>
                  <a:cubicBezTo>
                    <a:pt x="63" y="23"/>
                    <a:pt x="73" y="23"/>
                    <a:pt x="74" y="23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9" y="30"/>
                    <a:pt x="80" y="32"/>
                  </a:cubicBezTo>
                  <a:cubicBezTo>
                    <a:pt x="82" y="35"/>
                    <a:pt x="80" y="35"/>
                    <a:pt x="8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197" name="Freeform 7"/>
            <p:cNvSpPr>
              <a:spLocks noEditPoints="1"/>
            </p:cNvSpPr>
            <p:nvPr/>
          </p:nvSpPr>
          <p:spPr bwMode="auto">
            <a:xfrm>
              <a:off x="4517380" y="2071265"/>
              <a:ext cx="646113" cy="479425"/>
            </a:xfrm>
            <a:custGeom>
              <a:avLst/>
              <a:gdLst>
                <a:gd name="T0" fmla="*/ 559965 w 90"/>
                <a:gd name="T1" fmla="*/ 479425 h 66"/>
                <a:gd name="T2" fmla="*/ 86148 w 90"/>
                <a:gd name="T3" fmla="*/ 479425 h 66"/>
                <a:gd name="T4" fmla="*/ 0 w 90"/>
                <a:gd name="T5" fmla="*/ 399521 h 66"/>
                <a:gd name="T6" fmla="*/ 0 w 90"/>
                <a:gd name="T7" fmla="*/ 79904 h 66"/>
                <a:gd name="T8" fmla="*/ 86148 w 90"/>
                <a:gd name="T9" fmla="*/ 0 h 66"/>
                <a:gd name="T10" fmla="*/ 559965 w 90"/>
                <a:gd name="T11" fmla="*/ 0 h 66"/>
                <a:gd name="T12" fmla="*/ 646113 w 90"/>
                <a:gd name="T13" fmla="*/ 79904 h 66"/>
                <a:gd name="T14" fmla="*/ 646113 w 90"/>
                <a:gd name="T15" fmla="*/ 399521 h 66"/>
                <a:gd name="T16" fmla="*/ 559965 w 90"/>
                <a:gd name="T17" fmla="*/ 479425 h 66"/>
                <a:gd name="T18" fmla="*/ 86148 w 90"/>
                <a:gd name="T19" fmla="*/ 29056 h 66"/>
                <a:gd name="T20" fmla="*/ 35895 w 90"/>
                <a:gd name="T21" fmla="*/ 79904 h 66"/>
                <a:gd name="T22" fmla="*/ 35895 w 90"/>
                <a:gd name="T23" fmla="*/ 399521 h 66"/>
                <a:gd name="T24" fmla="*/ 86148 w 90"/>
                <a:gd name="T25" fmla="*/ 443105 h 66"/>
                <a:gd name="T26" fmla="*/ 559965 w 90"/>
                <a:gd name="T27" fmla="*/ 443105 h 66"/>
                <a:gd name="T28" fmla="*/ 610218 w 90"/>
                <a:gd name="T29" fmla="*/ 399521 h 66"/>
                <a:gd name="T30" fmla="*/ 610218 w 90"/>
                <a:gd name="T31" fmla="*/ 79904 h 66"/>
                <a:gd name="T32" fmla="*/ 559965 w 90"/>
                <a:gd name="T33" fmla="*/ 29056 h 66"/>
                <a:gd name="T34" fmla="*/ 86148 w 90"/>
                <a:gd name="T35" fmla="*/ 2905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66">
                  <a:moveTo>
                    <a:pt x="78" y="66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6" y="66"/>
                    <a:pt x="0" y="61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4" y="0"/>
                    <a:pt x="90" y="5"/>
                    <a:pt x="90" y="11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61"/>
                    <a:pt x="84" y="66"/>
                    <a:pt x="78" y="66"/>
                  </a:cubicBezTo>
                  <a:close/>
                  <a:moveTo>
                    <a:pt x="12" y="4"/>
                  </a:moveTo>
                  <a:cubicBezTo>
                    <a:pt x="8" y="4"/>
                    <a:pt x="5" y="7"/>
                    <a:pt x="5" y="1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9"/>
                    <a:pt x="8" y="61"/>
                    <a:pt x="12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2" y="61"/>
                    <a:pt x="85" y="59"/>
                    <a:pt x="85" y="5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7"/>
                    <a:pt x="82" y="4"/>
                    <a:pt x="78" y="4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198" name="Freeform 8"/>
            <p:cNvSpPr/>
            <p:nvPr/>
          </p:nvSpPr>
          <p:spPr bwMode="auto">
            <a:xfrm>
              <a:off x="4417368" y="2855490"/>
              <a:ext cx="831850" cy="14287"/>
            </a:xfrm>
            <a:custGeom>
              <a:avLst/>
              <a:gdLst>
                <a:gd name="T0" fmla="*/ 831850 w 116"/>
                <a:gd name="T1" fmla="*/ 7144 h 2"/>
                <a:gd name="T2" fmla="*/ 824679 w 116"/>
                <a:gd name="T3" fmla="*/ 14287 h 2"/>
                <a:gd name="T4" fmla="*/ 7171 w 116"/>
                <a:gd name="T5" fmla="*/ 14287 h 2"/>
                <a:gd name="T6" fmla="*/ 0 w 116"/>
                <a:gd name="T7" fmla="*/ 7144 h 2"/>
                <a:gd name="T8" fmla="*/ 0 w 116"/>
                <a:gd name="T9" fmla="*/ 7144 h 2"/>
                <a:gd name="T10" fmla="*/ 7171 w 116"/>
                <a:gd name="T11" fmla="*/ 0 h 2"/>
                <a:gd name="T12" fmla="*/ 824679 w 116"/>
                <a:gd name="T13" fmla="*/ 0 h 2"/>
                <a:gd name="T14" fmla="*/ 831850 w 116"/>
                <a:gd name="T15" fmla="*/ 7144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2">
                  <a:moveTo>
                    <a:pt x="116" y="1"/>
                  </a:moveTo>
                  <a:cubicBezTo>
                    <a:pt x="116" y="2"/>
                    <a:pt x="115" y="2"/>
                    <a:pt x="115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6" y="0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199" name="Freeform 9"/>
            <p:cNvSpPr/>
            <p:nvPr/>
          </p:nvSpPr>
          <p:spPr bwMode="auto">
            <a:xfrm>
              <a:off x="4625330" y="2368128"/>
              <a:ext cx="28575" cy="36512"/>
            </a:xfrm>
            <a:custGeom>
              <a:avLst/>
              <a:gdLst>
                <a:gd name="T0" fmla="*/ 0 w 18"/>
                <a:gd name="T1" fmla="*/ 36512 h 23"/>
                <a:gd name="T2" fmla="*/ 28575 w 18"/>
                <a:gd name="T3" fmla="*/ 36512 h 23"/>
                <a:gd name="T4" fmla="*/ 28575 w 18"/>
                <a:gd name="T5" fmla="*/ 0 h 23"/>
                <a:gd name="T6" fmla="*/ 0 w 18"/>
                <a:gd name="T7" fmla="*/ 14287 h 23"/>
                <a:gd name="T8" fmla="*/ 0 w 18"/>
                <a:gd name="T9" fmla="*/ 36512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00" name="Freeform 10"/>
            <p:cNvSpPr/>
            <p:nvPr/>
          </p:nvSpPr>
          <p:spPr bwMode="auto">
            <a:xfrm>
              <a:off x="4676130" y="2339553"/>
              <a:ext cx="34925" cy="65087"/>
            </a:xfrm>
            <a:custGeom>
              <a:avLst/>
              <a:gdLst>
                <a:gd name="T0" fmla="*/ 0 w 22"/>
                <a:gd name="T1" fmla="*/ 65087 h 41"/>
                <a:gd name="T2" fmla="*/ 34925 w 22"/>
                <a:gd name="T3" fmla="*/ 65087 h 41"/>
                <a:gd name="T4" fmla="*/ 34925 w 22"/>
                <a:gd name="T5" fmla="*/ 0 h 41"/>
                <a:gd name="T6" fmla="*/ 0 w 22"/>
                <a:gd name="T7" fmla="*/ 22225 h 41"/>
                <a:gd name="T8" fmla="*/ 0 w 22"/>
                <a:gd name="T9" fmla="*/ 6508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41">
                  <a:moveTo>
                    <a:pt x="0" y="41"/>
                  </a:moveTo>
                  <a:lnTo>
                    <a:pt x="22" y="41"/>
                  </a:lnTo>
                  <a:lnTo>
                    <a:pt x="22" y="0"/>
                  </a:lnTo>
                  <a:lnTo>
                    <a:pt x="0" y="1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01" name="Freeform 11"/>
            <p:cNvSpPr/>
            <p:nvPr/>
          </p:nvSpPr>
          <p:spPr bwMode="auto">
            <a:xfrm>
              <a:off x="4733280" y="2310978"/>
              <a:ext cx="34925" cy="93662"/>
            </a:xfrm>
            <a:custGeom>
              <a:avLst/>
              <a:gdLst>
                <a:gd name="T0" fmla="*/ 0 w 22"/>
                <a:gd name="T1" fmla="*/ 93662 h 59"/>
                <a:gd name="T2" fmla="*/ 34925 w 22"/>
                <a:gd name="T3" fmla="*/ 93662 h 59"/>
                <a:gd name="T4" fmla="*/ 34925 w 22"/>
                <a:gd name="T5" fmla="*/ 0 h 59"/>
                <a:gd name="T6" fmla="*/ 0 w 22"/>
                <a:gd name="T7" fmla="*/ 20637 h 59"/>
                <a:gd name="T8" fmla="*/ 0 w 22"/>
                <a:gd name="T9" fmla="*/ 93662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59">
                  <a:moveTo>
                    <a:pt x="0" y="59"/>
                  </a:moveTo>
                  <a:lnTo>
                    <a:pt x="22" y="59"/>
                  </a:lnTo>
                  <a:lnTo>
                    <a:pt x="22" y="0"/>
                  </a:lnTo>
                  <a:lnTo>
                    <a:pt x="0" y="13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02" name="Freeform 12"/>
            <p:cNvSpPr/>
            <p:nvPr/>
          </p:nvSpPr>
          <p:spPr bwMode="auto">
            <a:xfrm>
              <a:off x="4790430" y="2280815"/>
              <a:ext cx="36513" cy="123825"/>
            </a:xfrm>
            <a:custGeom>
              <a:avLst/>
              <a:gdLst>
                <a:gd name="T0" fmla="*/ 0 w 23"/>
                <a:gd name="T1" fmla="*/ 123825 h 78"/>
                <a:gd name="T2" fmla="*/ 36513 w 23"/>
                <a:gd name="T3" fmla="*/ 123825 h 78"/>
                <a:gd name="T4" fmla="*/ 36513 w 23"/>
                <a:gd name="T5" fmla="*/ 0 h 78"/>
                <a:gd name="T6" fmla="*/ 0 w 23"/>
                <a:gd name="T7" fmla="*/ 22225 h 78"/>
                <a:gd name="T8" fmla="*/ 0 w 23"/>
                <a:gd name="T9" fmla="*/ 123825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78">
                  <a:moveTo>
                    <a:pt x="0" y="78"/>
                  </a:moveTo>
                  <a:lnTo>
                    <a:pt x="23" y="78"/>
                  </a:lnTo>
                  <a:lnTo>
                    <a:pt x="23" y="0"/>
                  </a:lnTo>
                  <a:lnTo>
                    <a:pt x="0" y="1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03" name="Freeform 13"/>
            <p:cNvSpPr/>
            <p:nvPr/>
          </p:nvSpPr>
          <p:spPr bwMode="auto">
            <a:xfrm>
              <a:off x="4847580" y="2288753"/>
              <a:ext cx="36513" cy="115887"/>
            </a:xfrm>
            <a:custGeom>
              <a:avLst/>
              <a:gdLst>
                <a:gd name="T0" fmla="*/ 0 w 23"/>
                <a:gd name="T1" fmla="*/ 115887 h 73"/>
                <a:gd name="T2" fmla="*/ 36513 w 23"/>
                <a:gd name="T3" fmla="*/ 115887 h 73"/>
                <a:gd name="T4" fmla="*/ 36513 w 23"/>
                <a:gd name="T5" fmla="*/ 36512 h 73"/>
                <a:gd name="T6" fmla="*/ 0 w 23"/>
                <a:gd name="T7" fmla="*/ 0 h 73"/>
                <a:gd name="T8" fmla="*/ 0 w 23"/>
                <a:gd name="T9" fmla="*/ 115887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73">
                  <a:moveTo>
                    <a:pt x="0" y="73"/>
                  </a:moveTo>
                  <a:lnTo>
                    <a:pt x="23" y="73"/>
                  </a:lnTo>
                  <a:lnTo>
                    <a:pt x="23" y="23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04" name="Freeform 14"/>
            <p:cNvSpPr/>
            <p:nvPr/>
          </p:nvSpPr>
          <p:spPr bwMode="auto">
            <a:xfrm>
              <a:off x="4904730" y="2303040"/>
              <a:ext cx="36513" cy="101600"/>
            </a:xfrm>
            <a:custGeom>
              <a:avLst/>
              <a:gdLst>
                <a:gd name="T0" fmla="*/ 0 w 23"/>
                <a:gd name="T1" fmla="*/ 101600 h 64"/>
                <a:gd name="T2" fmla="*/ 36513 w 23"/>
                <a:gd name="T3" fmla="*/ 101600 h 64"/>
                <a:gd name="T4" fmla="*/ 36513 w 23"/>
                <a:gd name="T5" fmla="*/ 0 h 64"/>
                <a:gd name="T6" fmla="*/ 0 w 23"/>
                <a:gd name="T7" fmla="*/ 22225 h 64"/>
                <a:gd name="T8" fmla="*/ 0 w 23"/>
                <a:gd name="T9" fmla="*/ 10160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64">
                  <a:moveTo>
                    <a:pt x="0" y="64"/>
                  </a:moveTo>
                  <a:lnTo>
                    <a:pt x="23" y="64"/>
                  </a:lnTo>
                  <a:lnTo>
                    <a:pt x="23" y="0"/>
                  </a:lnTo>
                  <a:lnTo>
                    <a:pt x="0" y="1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05" name="Freeform 15"/>
            <p:cNvSpPr/>
            <p:nvPr/>
          </p:nvSpPr>
          <p:spPr bwMode="auto">
            <a:xfrm>
              <a:off x="4963468" y="2266528"/>
              <a:ext cx="34925" cy="138112"/>
            </a:xfrm>
            <a:custGeom>
              <a:avLst/>
              <a:gdLst>
                <a:gd name="T0" fmla="*/ 0 w 22"/>
                <a:gd name="T1" fmla="*/ 138112 h 87"/>
                <a:gd name="T2" fmla="*/ 34925 w 22"/>
                <a:gd name="T3" fmla="*/ 138112 h 87"/>
                <a:gd name="T4" fmla="*/ 34925 w 22"/>
                <a:gd name="T5" fmla="*/ 0 h 87"/>
                <a:gd name="T6" fmla="*/ 0 w 22"/>
                <a:gd name="T7" fmla="*/ 22225 h 87"/>
                <a:gd name="T8" fmla="*/ 0 w 22"/>
                <a:gd name="T9" fmla="*/ 138112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87">
                  <a:moveTo>
                    <a:pt x="0" y="87"/>
                  </a:moveTo>
                  <a:lnTo>
                    <a:pt x="22" y="87"/>
                  </a:lnTo>
                  <a:lnTo>
                    <a:pt x="22" y="0"/>
                  </a:lnTo>
                  <a:lnTo>
                    <a:pt x="0" y="1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06" name="Freeform 16"/>
            <p:cNvSpPr/>
            <p:nvPr/>
          </p:nvSpPr>
          <p:spPr bwMode="auto">
            <a:xfrm>
              <a:off x="5020618" y="2223665"/>
              <a:ext cx="34925" cy="180975"/>
            </a:xfrm>
            <a:custGeom>
              <a:avLst/>
              <a:gdLst>
                <a:gd name="T0" fmla="*/ 0 w 22"/>
                <a:gd name="T1" fmla="*/ 22225 h 114"/>
                <a:gd name="T2" fmla="*/ 0 w 22"/>
                <a:gd name="T3" fmla="*/ 180975 h 114"/>
                <a:gd name="T4" fmla="*/ 34925 w 22"/>
                <a:gd name="T5" fmla="*/ 180975 h 114"/>
                <a:gd name="T6" fmla="*/ 34925 w 22"/>
                <a:gd name="T7" fmla="*/ 0 h 114"/>
                <a:gd name="T8" fmla="*/ 0 w 22"/>
                <a:gd name="T9" fmla="*/ 22225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14">
                  <a:moveTo>
                    <a:pt x="0" y="14"/>
                  </a:moveTo>
                  <a:lnTo>
                    <a:pt x="0" y="114"/>
                  </a:lnTo>
                  <a:lnTo>
                    <a:pt x="22" y="114"/>
                  </a:lnTo>
                  <a:lnTo>
                    <a:pt x="2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07" name="Freeform 17"/>
            <p:cNvSpPr/>
            <p:nvPr/>
          </p:nvSpPr>
          <p:spPr bwMode="auto">
            <a:xfrm>
              <a:off x="4625330" y="2150640"/>
              <a:ext cx="430213" cy="203200"/>
            </a:xfrm>
            <a:custGeom>
              <a:avLst/>
              <a:gdLst>
                <a:gd name="T0" fmla="*/ 273050 w 271"/>
                <a:gd name="T1" fmla="*/ 109538 h 128"/>
                <a:gd name="T2" fmla="*/ 215900 w 271"/>
                <a:gd name="T3" fmla="*/ 50800 h 128"/>
                <a:gd name="T4" fmla="*/ 0 w 271"/>
                <a:gd name="T5" fmla="*/ 166688 h 128"/>
                <a:gd name="T6" fmla="*/ 0 w 271"/>
                <a:gd name="T7" fmla="*/ 203200 h 128"/>
                <a:gd name="T8" fmla="*/ 207963 w 271"/>
                <a:gd name="T9" fmla="*/ 95250 h 128"/>
                <a:gd name="T10" fmla="*/ 273050 w 271"/>
                <a:gd name="T11" fmla="*/ 152400 h 128"/>
                <a:gd name="T12" fmla="*/ 430213 w 271"/>
                <a:gd name="T13" fmla="*/ 44450 h 128"/>
                <a:gd name="T14" fmla="*/ 430213 w 271"/>
                <a:gd name="T15" fmla="*/ 0 h 128"/>
                <a:gd name="T16" fmla="*/ 273050 w 271"/>
                <a:gd name="T17" fmla="*/ 109538 h 1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1" h="128">
                  <a:moveTo>
                    <a:pt x="172" y="69"/>
                  </a:moveTo>
                  <a:lnTo>
                    <a:pt x="136" y="32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131" y="60"/>
                  </a:lnTo>
                  <a:lnTo>
                    <a:pt x="172" y="96"/>
                  </a:lnTo>
                  <a:lnTo>
                    <a:pt x="271" y="28"/>
                  </a:lnTo>
                  <a:lnTo>
                    <a:pt x="271" y="0"/>
                  </a:lnTo>
                  <a:lnTo>
                    <a:pt x="172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 flipH="1">
            <a:off x="6064250" y="3398838"/>
            <a:ext cx="384175" cy="388937"/>
            <a:chOff x="5917555" y="1772816"/>
            <a:chExt cx="1484313" cy="1495424"/>
          </a:xfrm>
        </p:grpSpPr>
        <p:sp>
          <p:nvSpPr>
            <p:cNvPr id="7190" name="Oval 20"/>
            <p:cNvSpPr>
              <a:spLocks noChangeArrowheads="1"/>
            </p:cNvSpPr>
            <p:nvPr/>
          </p:nvSpPr>
          <p:spPr bwMode="auto">
            <a:xfrm>
              <a:off x="5917555" y="1772816"/>
              <a:ext cx="1484313" cy="1495424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7191" name="Freeform 21"/>
            <p:cNvSpPr/>
            <p:nvPr/>
          </p:nvSpPr>
          <p:spPr bwMode="auto">
            <a:xfrm>
              <a:off x="6239818" y="2861840"/>
              <a:ext cx="825500" cy="73025"/>
            </a:xfrm>
            <a:custGeom>
              <a:avLst/>
              <a:gdLst>
                <a:gd name="T0" fmla="*/ 825500 w 115"/>
                <a:gd name="T1" fmla="*/ 36513 h 10"/>
                <a:gd name="T2" fmla="*/ 796787 w 115"/>
                <a:gd name="T3" fmla="*/ 73025 h 10"/>
                <a:gd name="T4" fmla="*/ 21535 w 115"/>
                <a:gd name="T5" fmla="*/ 73025 h 10"/>
                <a:gd name="T6" fmla="*/ 0 w 115"/>
                <a:gd name="T7" fmla="*/ 36513 h 10"/>
                <a:gd name="T8" fmla="*/ 0 w 115"/>
                <a:gd name="T9" fmla="*/ 36513 h 10"/>
                <a:gd name="T10" fmla="*/ 21535 w 115"/>
                <a:gd name="T11" fmla="*/ 0 h 10"/>
                <a:gd name="T12" fmla="*/ 796787 w 115"/>
                <a:gd name="T13" fmla="*/ 0 h 10"/>
                <a:gd name="T14" fmla="*/ 825500 w 115"/>
                <a:gd name="T15" fmla="*/ 36513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5" h="10">
                  <a:moveTo>
                    <a:pt x="115" y="5"/>
                  </a:moveTo>
                  <a:cubicBezTo>
                    <a:pt x="115" y="8"/>
                    <a:pt x="113" y="10"/>
                    <a:pt x="111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3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192" name="Freeform 22"/>
            <p:cNvSpPr/>
            <p:nvPr/>
          </p:nvSpPr>
          <p:spPr bwMode="auto">
            <a:xfrm>
              <a:off x="6182668" y="2049040"/>
              <a:ext cx="954088" cy="420687"/>
            </a:xfrm>
            <a:custGeom>
              <a:avLst/>
              <a:gdLst>
                <a:gd name="T0" fmla="*/ 932567 w 133"/>
                <a:gd name="T1" fmla="*/ 319142 h 58"/>
                <a:gd name="T2" fmla="*/ 509325 w 133"/>
                <a:gd name="T3" fmla="*/ 14506 h 58"/>
                <a:gd name="T4" fmla="*/ 480631 w 133"/>
                <a:gd name="T5" fmla="*/ 7253 h 58"/>
                <a:gd name="T6" fmla="*/ 480631 w 133"/>
                <a:gd name="T7" fmla="*/ 7253 h 58"/>
                <a:gd name="T8" fmla="*/ 480631 w 133"/>
                <a:gd name="T9" fmla="*/ 0 h 58"/>
                <a:gd name="T10" fmla="*/ 473457 w 133"/>
                <a:gd name="T11" fmla="*/ 7253 h 58"/>
                <a:gd name="T12" fmla="*/ 473457 w 133"/>
                <a:gd name="T13" fmla="*/ 7253 h 58"/>
                <a:gd name="T14" fmla="*/ 444763 w 133"/>
                <a:gd name="T15" fmla="*/ 14506 h 58"/>
                <a:gd name="T16" fmla="*/ 28694 w 133"/>
                <a:gd name="T17" fmla="*/ 319142 h 58"/>
                <a:gd name="T18" fmla="*/ 14347 w 133"/>
                <a:gd name="T19" fmla="*/ 391674 h 58"/>
                <a:gd name="T20" fmla="*/ 86083 w 133"/>
                <a:gd name="T21" fmla="*/ 406181 h 58"/>
                <a:gd name="T22" fmla="*/ 480631 w 133"/>
                <a:gd name="T23" fmla="*/ 116052 h 58"/>
                <a:gd name="T24" fmla="*/ 868005 w 133"/>
                <a:gd name="T25" fmla="*/ 406181 h 58"/>
                <a:gd name="T26" fmla="*/ 939741 w 133"/>
                <a:gd name="T27" fmla="*/ 391674 h 58"/>
                <a:gd name="T28" fmla="*/ 932567 w 133"/>
                <a:gd name="T29" fmla="*/ 319142 h 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3" h="58">
                  <a:moveTo>
                    <a:pt x="130" y="44"/>
                  </a:moveTo>
                  <a:cubicBezTo>
                    <a:pt x="71" y="2"/>
                    <a:pt x="71" y="2"/>
                    <a:pt x="71" y="2"/>
                  </a:cubicBezTo>
                  <a:cubicBezTo>
                    <a:pt x="70" y="1"/>
                    <a:pt x="68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6" y="0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1"/>
                    <a:pt x="64" y="1"/>
                    <a:pt x="62" y="2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47"/>
                    <a:pt x="0" y="51"/>
                    <a:pt x="2" y="54"/>
                  </a:cubicBezTo>
                  <a:cubicBezTo>
                    <a:pt x="4" y="57"/>
                    <a:pt x="9" y="58"/>
                    <a:pt x="12" y="5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4" y="58"/>
                    <a:pt x="129" y="57"/>
                    <a:pt x="131" y="54"/>
                  </a:cubicBezTo>
                  <a:cubicBezTo>
                    <a:pt x="133" y="51"/>
                    <a:pt x="133" y="47"/>
                    <a:pt x="130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193" name="Freeform 23"/>
            <p:cNvSpPr/>
            <p:nvPr/>
          </p:nvSpPr>
          <p:spPr bwMode="auto">
            <a:xfrm>
              <a:off x="6290618" y="2209378"/>
              <a:ext cx="723900" cy="631825"/>
            </a:xfrm>
            <a:custGeom>
              <a:avLst/>
              <a:gdLst>
                <a:gd name="T0" fmla="*/ 723900 w 456"/>
                <a:gd name="T1" fmla="*/ 260350 h 398"/>
                <a:gd name="T2" fmla="*/ 373063 w 456"/>
                <a:gd name="T3" fmla="*/ 0 h 398"/>
                <a:gd name="T4" fmla="*/ 0 w 456"/>
                <a:gd name="T5" fmla="*/ 268288 h 398"/>
                <a:gd name="T6" fmla="*/ 0 w 456"/>
                <a:gd name="T7" fmla="*/ 631825 h 398"/>
                <a:gd name="T8" fmla="*/ 228600 w 456"/>
                <a:gd name="T9" fmla="*/ 631825 h 398"/>
                <a:gd name="T10" fmla="*/ 228600 w 456"/>
                <a:gd name="T11" fmla="*/ 392113 h 398"/>
                <a:gd name="T12" fmla="*/ 501650 w 456"/>
                <a:gd name="T13" fmla="*/ 392113 h 398"/>
                <a:gd name="T14" fmla="*/ 501650 w 456"/>
                <a:gd name="T15" fmla="*/ 631825 h 398"/>
                <a:gd name="T16" fmla="*/ 723900 w 456"/>
                <a:gd name="T17" fmla="*/ 631825 h 398"/>
                <a:gd name="T18" fmla="*/ 723900 w 456"/>
                <a:gd name="T19" fmla="*/ 260350 h 3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6" h="398">
                  <a:moveTo>
                    <a:pt x="456" y="164"/>
                  </a:moveTo>
                  <a:lnTo>
                    <a:pt x="235" y="0"/>
                  </a:lnTo>
                  <a:lnTo>
                    <a:pt x="0" y="169"/>
                  </a:lnTo>
                  <a:lnTo>
                    <a:pt x="0" y="398"/>
                  </a:lnTo>
                  <a:lnTo>
                    <a:pt x="144" y="398"/>
                  </a:lnTo>
                  <a:lnTo>
                    <a:pt x="144" y="247"/>
                  </a:lnTo>
                  <a:lnTo>
                    <a:pt x="316" y="247"/>
                  </a:lnTo>
                  <a:lnTo>
                    <a:pt x="316" y="398"/>
                  </a:lnTo>
                  <a:lnTo>
                    <a:pt x="456" y="398"/>
                  </a:lnTo>
                  <a:lnTo>
                    <a:pt x="456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194" name="Freeform 24"/>
            <p:cNvSpPr/>
            <p:nvPr/>
          </p:nvSpPr>
          <p:spPr bwMode="auto">
            <a:xfrm>
              <a:off x="6376343" y="2026815"/>
              <a:ext cx="79375" cy="182562"/>
            </a:xfrm>
            <a:custGeom>
              <a:avLst/>
              <a:gdLst>
                <a:gd name="T0" fmla="*/ 79375 w 11"/>
                <a:gd name="T1" fmla="*/ 43815 h 25"/>
                <a:gd name="T2" fmla="*/ 43295 w 11"/>
                <a:gd name="T3" fmla="*/ 0 h 25"/>
                <a:gd name="T4" fmla="*/ 0 w 11"/>
                <a:gd name="T5" fmla="*/ 43815 h 25"/>
                <a:gd name="T6" fmla="*/ 0 w 11"/>
                <a:gd name="T7" fmla="*/ 167957 h 25"/>
                <a:gd name="T8" fmla="*/ 7216 w 11"/>
                <a:gd name="T9" fmla="*/ 182562 h 25"/>
                <a:gd name="T10" fmla="*/ 79375 w 11"/>
                <a:gd name="T11" fmla="*/ 124142 h 25"/>
                <a:gd name="T12" fmla="*/ 79375 w 11"/>
                <a:gd name="T13" fmla="*/ 43815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25">
                  <a:moveTo>
                    <a:pt x="11" y="6"/>
                  </a:moveTo>
                  <a:cubicBezTo>
                    <a:pt x="11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1" y="25"/>
                  </a:cubicBezTo>
                  <a:cubicBezTo>
                    <a:pt x="11" y="17"/>
                    <a:pt x="11" y="17"/>
                    <a:pt x="11" y="17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8994775" y="3468370"/>
            <a:ext cx="369888" cy="369888"/>
            <a:chOff x="7797155" y="1772816"/>
            <a:chExt cx="1485900" cy="1495424"/>
          </a:xfrm>
        </p:grpSpPr>
        <p:sp>
          <p:nvSpPr>
            <p:cNvPr id="7185" name="Oval 25"/>
            <p:cNvSpPr>
              <a:spLocks noChangeArrowheads="1"/>
            </p:cNvSpPr>
            <p:nvPr/>
          </p:nvSpPr>
          <p:spPr bwMode="auto">
            <a:xfrm>
              <a:off x="7797155" y="1772816"/>
              <a:ext cx="1485900" cy="1495424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7186" name="Freeform 26"/>
            <p:cNvSpPr>
              <a:spLocks noEditPoints="1"/>
            </p:cNvSpPr>
            <p:nvPr/>
          </p:nvSpPr>
          <p:spPr bwMode="auto">
            <a:xfrm>
              <a:off x="8716318" y="2114128"/>
              <a:ext cx="379413" cy="377825"/>
            </a:xfrm>
            <a:custGeom>
              <a:avLst/>
              <a:gdLst>
                <a:gd name="T0" fmla="*/ 372254 w 53"/>
                <a:gd name="T1" fmla="*/ 210710 h 52"/>
                <a:gd name="T2" fmla="*/ 365096 w 53"/>
                <a:gd name="T3" fmla="*/ 152583 h 52"/>
                <a:gd name="T4" fmla="*/ 329302 w 53"/>
                <a:gd name="T5" fmla="*/ 138051 h 52"/>
                <a:gd name="T6" fmla="*/ 322143 w 53"/>
                <a:gd name="T7" fmla="*/ 116254 h 52"/>
                <a:gd name="T8" fmla="*/ 336461 w 53"/>
                <a:gd name="T9" fmla="*/ 79925 h 52"/>
                <a:gd name="T10" fmla="*/ 293508 w 53"/>
                <a:gd name="T11" fmla="*/ 36329 h 52"/>
                <a:gd name="T12" fmla="*/ 257714 w 53"/>
                <a:gd name="T13" fmla="*/ 58127 h 52"/>
                <a:gd name="T14" fmla="*/ 236238 w 53"/>
                <a:gd name="T15" fmla="*/ 50861 h 52"/>
                <a:gd name="T16" fmla="*/ 221921 w 53"/>
                <a:gd name="T17" fmla="*/ 7266 h 52"/>
                <a:gd name="T18" fmla="*/ 164651 w 53"/>
                <a:gd name="T19" fmla="*/ 14532 h 52"/>
                <a:gd name="T20" fmla="*/ 150333 w 53"/>
                <a:gd name="T21" fmla="*/ 50861 h 52"/>
                <a:gd name="T22" fmla="*/ 121699 w 53"/>
                <a:gd name="T23" fmla="*/ 58127 h 52"/>
                <a:gd name="T24" fmla="*/ 85905 w 53"/>
                <a:gd name="T25" fmla="*/ 43595 h 52"/>
                <a:gd name="T26" fmla="*/ 42952 w 53"/>
                <a:gd name="T27" fmla="*/ 87190 h 52"/>
                <a:gd name="T28" fmla="*/ 64429 w 53"/>
                <a:gd name="T29" fmla="*/ 123520 h 52"/>
                <a:gd name="T30" fmla="*/ 57270 w 53"/>
                <a:gd name="T31" fmla="*/ 145317 h 52"/>
                <a:gd name="T32" fmla="*/ 14317 w 53"/>
                <a:gd name="T33" fmla="*/ 159849 h 52"/>
                <a:gd name="T34" fmla="*/ 14317 w 53"/>
                <a:gd name="T35" fmla="*/ 225242 h 52"/>
                <a:gd name="T36" fmla="*/ 57270 w 53"/>
                <a:gd name="T37" fmla="*/ 232508 h 52"/>
                <a:gd name="T38" fmla="*/ 64429 w 53"/>
                <a:gd name="T39" fmla="*/ 261571 h 52"/>
                <a:gd name="T40" fmla="*/ 50111 w 53"/>
                <a:gd name="T41" fmla="*/ 297900 h 52"/>
                <a:gd name="T42" fmla="*/ 93064 w 53"/>
                <a:gd name="T43" fmla="*/ 334230 h 52"/>
                <a:gd name="T44" fmla="*/ 128857 w 53"/>
                <a:gd name="T45" fmla="*/ 319698 h 52"/>
                <a:gd name="T46" fmla="*/ 150333 w 53"/>
                <a:gd name="T47" fmla="*/ 326964 h 52"/>
                <a:gd name="T48" fmla="*/ 164651 w 53"/>
                <a:gd name="T49" fmla="*/ 370559 h 52"/>
                <a:gd name="T50" fmla="*/ 229080 w 53"/>
                <a:gd name="T51" fmla="*/ 370559 h 52"/>
                <a:gd name="T52" fmla="*/ 236238 w 53"/>
                <a:gd name="T53" fmla="*/ 326964 h 52"/>
                <a:gd name="T54" fmla="*/ 264873 w 53"/>
                <a:gd name="T55" fmla="*/ 319698 h 52"/>
                <a:gd name="T56" fmla="*/ 300667 w 53"/>
                <a:gd name="T57" fmla="*/ 334230 h 52"/>
                <a:gd name="T58" fmla="*/ 343619 w 53"/>
                <a:gd name="T59" fmla="*/ 290635 h 52"/>
                <a:gd name="T60" fmla="*/ 322143 w 53"/>
                <a:gd name="T61" fmla="*/ 254305 h 52"/>
                <a:gd name="T62" fmla="*/ 329302 w 53"/>
                <a:gd name="T63" fmla="*/ 225242 h 52"/>
                <a:gd name="T64" fmla="*/ 372254 w 53"/>
                <a:gd name="T65" fmla="*/ 210710 h 52"/>
                <a:gd name="T66" fmla="*/ 193286 w 53"/>
                <a:gd name="T67" fmla="*/ 276103 h 52"/>
                <a:gd name="T68" fmla="*/ 107381 w 53"/>
                <a:gd name="T69" fmla="*/ 188913 h 52"/>
                <a:gd name="T70" fmla="*/ 193286 w 53"/>
                <a:gd name="T71" fmla="*/ 101722 h 52"/>
                <a:gd name="T72" fmla="*/ 279191 w 53"/>
                <a:gd name="T73" fmla="*/ 188913 h 52"/>
                <a:gd name="T74" fmla="*/ 193286 w 53"/>
                <a:gd name="T75" fmla="*/ 276103 h 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3" h="52">
                  <a:moveTo>
                    <a:pt x="52" y="29"/>
                  </a:moveTo>
                  <a:cubicBezTo>
                    <a:pt x="52" y="29"/>
                    <a:pt x="53" y="25"/>
                    <a:pt x="51" y="2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8"/>
                    <a:pt x="45" y="17"/>
                    <a:pt x="45" y="1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5" y="7"/>
                    <a:pt x="41" y="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4" y="7"/>
                    <a:pt x="33" y="7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27" y="0"/>
                    <a:pt x="23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8" y="8"/>
                    <a:pt x="17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7" y="8"/>
                    <a:pt x="6" y="1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8"/>
                    <a:pt x="8" y="19"/>
                    <a:pt x="8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0" y="27"/>
                    <a:pt x="2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4"/>
                    <a:pt x="9" y="35"/>
                    <a:pt x="9" y="3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9" y="45"/>
                    <a:pt x="13" y="46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5"/>
                    <a:pt x="20" y="45"/>
                    <a:pt x="21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8" y="52"/>
                    <a:pt x="32" y="51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5" y="45"/>
                    <a:pt x="36" y="44"/>
                    <a:pt x="37" y="44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6" y="44"/>
                    <a:pt x="48" y="40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6" y="34"/>
                    <a:pt x="46" y="33"/>
                    <a:pt x="46" y="31"/>
                  </a:cubicBezTo>
                  <a:lnTo>
                    <a:pt x="52" y="29"/>
                  </a:lnTo>
                  <a:close/>
                  <a:moveTo>
                    <a:pt x="27" y="38"/>
                  </a:moveTo>
                  <a:cubicBezTo>
                    <a:pt x="20" y="38"/>
                    <a:pt x="15" y="33"/>
                    <a:pt x="15" y="26"/>
                  </a:cubicBezTo>
                  <a:cubicBezTo>
                    <a:pt x="15" y="19"/>
                    <a:pt x="20" y="14"/>
                    <a:pt x="27" y="14"/>
                  </a:cubicBezTo>
                  <a:cubicBezTo>
                    <a:pt x="33" y="14"/>
                    <a:pt x="39" y="19"/>
                    <a:pt x="39" y="26"/>
                  </a:cubicBezTo>
                  <a:cubicBezTo>
                    <a:pt x="39" y="33"/>
                    <a:pt x="33" y="38"/>
                    <a:pt x="2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187" name="Oval 27"/>
            <p:cNvSpPr>
              <a:spLocks noChangeArrowheads="1"/>
            </p:cNvSpPr>
            <p:nvPr/>
          </p:nvSpPr>
          <p:spPr bwMode="auto">
            <a:xfrm>
              <a:off x="8887768" y="2280815"/>
              <a:ext cx="42863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7188" name="Freeform 28"/>
            <p:cNvSpPr>
              <a:spLocks noEditPoints="1"/>
            </p:cNvSpPr>
            <p:nvPr/>
          </p:nvSpPr>
          <p:spPr bwMode="auto">
            <a:xfrm>
              <a:off x="8047980" y="2223665"/>
              <a:ext cx="754063" cy="762000"/>
            </a:xfrm>
            <a:custGeom>
              <a:avLst/>
              <a:gdLst>
                <a:gd name="T0" fmla="*/ 732518 w 105"/>
                <a:gd name="T1" fmla="*/ 428171 h 105"/>
                <a:gd name="T2" fmla="*/ 725337 w 105"/>
                <a:gd name="T3" fmla="*/ 312057 h 105"/>
                <a:gd name="T4" fmla="*/ 646340 w 105"/>
                <a:gd name="T5" fmla="*/ 283029 h 105"/>
                <a:gd name="T6" fmla="*/ 631977 w 105"/>
                <a:gd name="T7" fmla="*/ 246743 h 105"/>
                <a:gd name="T8" fmla="*/ 667884 w 105"/>
                <a:gd name="T9" fmla="*/ 166914 h 105"/>
                <a:gd name="T10" fmla="*/ 574524 w 105"/>
                <a:gd name="T11" fmla="*/ 87086 h 105"/>
                <a:gd name="T12" fmla="*/ 502709 w 105"/>
                <a:gd name="T13" fmla="*/ 123371 h 105"/>
                <a:gd name="T14" fmla="*/ 466801 w 105"/>
                <a:gd name="T15" fmla="*/ 108857 h 105"/>
                <a:gd name="T16" fmla="*/ 438075 w 105"/>
                <a:gd name="T17" fmla="*/ 21771 h 105"/>
                <a:gd name="T18" fmla="*/ 315988 w 105"/>
                <a:gd name="T19" fmla="*/ 29029 h 105"/>
                <a:gd name="T20" fmla="*/ 294444 w 105"/>
                <a:gd name="T21" fmla="*/ 101600 h 105"/>
                <a:gd name="T22" fmla="*/ 236991 w 105"/>
                <a:gd name="T23" fmla="*/ 123371 h 105"/>
                <a:gd name="T24" fmla="*/ 157994 w 105"/>
                <a:gd name="T25" fmla="*/ 87086 h 105"/>
                <a:gd name="T26" fmla="*/ 78997 w 105"/>
                <a:gd name="T27" fmla="*/ 181429 h 105"/>
                <a:gd name="T28" fmla="*/ 114905 w 105"/>
                <a:gd name="T29" fmla="*/ 254000 h 105"/>
                <a:gd name="T30" fmla="*/ 100542 w 105"/>
                <a:gd name="T31" fmla="*/ 297543 h 105"/>
                <a:gd name="T32" fmla="*/ 14363 w 105"/>
                <a:gd name="T33" fmla="*/ 326571 h 105"/>
                <a:gd name="T34" fmla="*/ 28726 w 105"/>
                <a:gd name="T35" fmla="*/ 449943 h 105"/>
                <a:gd name="T36" fmla="*/ 100542 w 105"/>
                <a:gd name="T37" fmla="*/ 471714 h 105"/>
                <a:gd name="T38" fmla="*/ 122086 w 105"/>
                <a:gd name="T39" fmla="*/ 522514 h 105"/>
                <a:gd name="T40" fmla="*/ 86179 w 105"/>
                <a:gd name="T41" fmla="*/ 595086 h 105"/>
                <a:gd name="T42" fmla="*/ 172357 w 105"/>
                <a:gd name="T43" fmla="*/ 674914 h 105"/>
                <a:gd name="T44" fmla="*/ 244173 w 105"/>
                <a:gd name="T45" fmla="*/ 645886 h 105"/>
                <a:gd name="T46" fmla="*/ 294444 w 105"/>
                <a:gd name="T47" fmla="*/ 660400 h 105"/>
                <a:gd name="T48" fmla="*/ 323170 w 105"/>
                <a:gd name="T49" fmla="*/ 740229 h 105"/>
                <a:gd name="T50" fmla="*/ 445256 w 105"/>
                <a:gd name="T51" fmla="*/ 740229 h 105"/>
                <a:gd name="T52" fmla="*/ 466801 w 105"/>
                <a:gd name="T53" fmla="*/ 660400 h 105"/>
                <a:gd name="T54" fmla="*/ 517072 w 105"/>
                <a:gd name="T55" fmla="*/ 638629 h 105"/>
                <a:gd name="T56" fmla="*/ 588887 w 105"/>
                <a:gd name="T57" fmla="*/ 674914 h 105"/>
                <a:gd name="T58" fmla="*/ 675066 w 105"/>
                <a:gd name="T59" fmla="*/ 580571 h 105"/>
                <a:gd name="T60" fmla="*/ 639158 w 105"/>
                <a:gd name="T61" fmla="*/ 508000 h 105"/>
                <a:gd name="T62" fmla="*/ 653521 w 105"/>
                <a:gd name="T63" fmla="*/ 457200 h 105"/>
                <a:gd name="T64" fmla="*/ 732518 w 105"/>
                <a:gd name="T65" fmla="*/ 428171 h 105"/>
                <a:gd name="T66" fmla="*/ 373441 w 105"/>
                <a:gd name="T67" fmla="*/ 558800 h 105"/>
                <a:gd name="T68" fmla="*/ 201083 w 105"/>
                <a:gd name="T69" fmla="*/ 377371 h 105"/>
                <a:gd name="T70" fmla="*/ 373441 w 105"/>
                <a:gd name="T71" fmla="*/ 203200 h 105"/>
                <a:gd name="T72" fmla="*/ 545798 w 105"/>
                <a:gd name="T73" fmla="*/ 377371 h 105"/>
                <a:gd name="T74" fmla="*/ 373441 w 105"/>
                <a:gd name="T75" fmla="*/ 558800 h 10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5" h="105">
                  <a:moveTo>
                    <a:pt x="102" y="59"/>
                  </a:moveTo>
                  <a:cubicBezTo>
                    <a:pt x="102" y="59"/>
                    <a:pt x="105" y="50"/>
                    <a:pt x="101" y="43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7"/>
                    <a:pt x="89" y="35"/>
                    <a:pt x="88" y="34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88" y="14"/>
                    <a:pt x="80" y="12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7" y="15"/>
                    <a:pt x="65" y="1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52" y="0"/>
                    <a:pt x="44" y="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5"/>
                    <a:pt x="36" y="16"/>
                    <a:pt x="33" y="1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13" y="17"/>
                    <a:pt x="11" y="2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5" y="37"/>
                    <a:pt x="14" y="39"/>
                    <a:pt x="14" y="4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55"/>
                    <a:pt x="4" y="62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5" y="68"/>
                    <a:pt x="16" y="70"/>
                    <a:pt x="17" y="7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7" y="91"/>
                    <a:pt x="24" y="93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6" y="90"/>
                    <a:pt x="39" y="91"/>
                    <a:pt x="41" y="91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54" y="105"/>
                    <a:pt x="62" y="102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8" y="90"/>
                    <a:pt x="70" y="89"/>
                    <a:pt x="72" y="88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91" y="88"/>
                    <a:pt x="94" y="8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0" y="68"/>
                    <a:pt x="90" y="66"/>
                    <a:pt x="91" y="63"/>
                  </a:cubicBezTo>
                  <a:lnTo>
                    <a:pt x="102" y="59"/>
                  </a:lnTo>
                  <a:close/>
                  <a:moveTo>
                    <a:pt x="52" y="77"/>
                  </a:moveTo>
                  <a:cubicBezTo>
                    <a:pt x="39" y="77"/>
                    <a:pt x="28" y="66"/>
                    <a:pt x="28" y="52"/>
                  </a:cubicBezTo>
                  <a:cubicBezTo>
                    <a:pt x="28" y="39"/>
                    <a:pt x="39" y="28"/>
                    <a:pt x="52" y="28"/>
                  </a:cubicBezTo>
                  <a:cubicBezTo>
                    <a:pt x="65" y="28"/>
                    <a:pt x="76" y="39"/>
                    <a:pt x="76" y="52"/>
                  </a:cubicBezTo>
                  <a:cubicBezTo>
                    <a:pt x="76" y="66"/>
                    <a:pt x="65" y="77"/>
                    <a:pt x="52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189" name="Oval 29"/>
            <p:cNvSpPr>
              <a:spLocks noChangeArrowheads="1"/>
            </p:cNvSpPr>
            <p:nvPr/>
          </p:nvSpPr>
          <p:spPr bwMode="auto">
            <a:xfrm>
              <a:off x="8378180" y="2564978"/>
              <a:ext cx="85725" cy="793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</p:grp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566535" y="3761105"/>
            <a:ext cx="2319655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面向服务架构（SOA）是一种建设企业IT生态系统的架构指导思想。SOA的关注点是服务。服务最基本的业务功能单元，由平台中立性的接口契约来定义。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6566535" y="3387725"/>
            <a:ext cx="22415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面向服务架构</a:t>
            </a:r>
            <a:endParaRPr lang="zh-CN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642995" y="3817620"/>
            <a:ext cx="229489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分层是一个典型的对复杂系统（不仅仅是软件）进行结构化思考和抽象聚合的通用性办法，也符合金字塔原理。MVC是一个非常常见的3层（3-Tier）结构架构模式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3642678" y="3444558"/>
            <a:ext cx="2070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垂直架构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9443085" y="3803650"/>
            <a:ext cx="243713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微服务架构风格，以实现一组微服务的方式来开发一个独立的应用系统的方法。其中每个小微服务都运行在自己的进程中，一般采用HTTP资源API这样轻量的机制相互通信。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9443085" y="3432175"/>
            <a:ext cx="22555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微服务架构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370840" y="1156335"/>
          <a:ext cx="11065510" cy="224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16623" y="427038"/>
            <a:ext cx="17068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架构的特点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6940" y="984885"/>
            <a:ext cx="4535805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架构以文档和代码呈现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架构服务于业务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架构影响研发团队的组织形式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架构存在于每一个系统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每种架构都有特定的架构风格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架构需要不断的发展演进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349683" y="427038"/>
            <a:ext cx="17068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架构的目标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6515735" y="1257935"/>
            <a:ext cx="1240790" cy="98933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高性能</a:t>
            </a:r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7515225" y="1771015"/>
            <a:ext cx="1240790" cy="98933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稳定性</a:t>
            </a:r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>
            <a:off x="8514715" y="1257935"/>
            <a:ext cx="1240790" cy="98933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可用性</a:t>
            </a:r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8514715" y="2247265"/>
            <a:ext cx="1240790" cy="98933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安全性</a:t>
            </a:r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7515225" y="2760345"/>
            <a:ext cx="1240790" cy="98933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灵活性</a:t>
            </a:r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8514715" y="3236595"/>
            <a:ext cx="1240790" cy="98933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易用性</a:t>
            </a:r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9513570" y="3749675"/>
            <a:ext cx="1240790" cy="98933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可维护性</a:t>
            </a:r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7515225" y="3749675"/>
            <a:ext cx="1240790" cy="98933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可靠性</a:t>
            </a:r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8514715" y="4225925"/>
            <a:ext cx="1240790" cy="98933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可扩展性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16623" y="427038"/>
            <a:ext cx="23164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什么是架构师？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6940" y="1002030"/>
            <a:ext cx="6289040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：项目里或组织里对技术决策负责的角色。也可以细分为系统架构师、应用架构师、企业架构师等。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1" hangingPunct="1">
              <a:buFont typeface="Wingdings" panose="05000000000000000000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1" hangingPunct="1"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：搭建一个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SSH\SSM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框架的技术人员，算不算是一名架构师呢？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1" hangingPunct="1">
              <a:buFont typeface="Wingdings" panose="05000000000000000000" charset="0"/>
              <a:buNone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1" hangingPunct="1"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一般职责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技术规划与重大决策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技术选型与新技术引入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技术难点的解决与问题排查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技术工具与基础设施的实现与维护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技术创新类工作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技术人才的引入与培养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技术规范相关标准的制定与监督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技术相关指标的定义与度量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重点项目的架构设计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测试与运维、安全等领域的技术支持等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eaLnBrk="1" hangingPunct="1">
              <a:buFont typeface="+mj-ea"/>
              <a:buAutoNum type="circleNumDbPlain"/>
            </a:pP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835" y="2091055"/>
            <a:ext cx="3441700" cy="3021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18845" y="400685"/>
            <a:ext cx="252793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工程师与架构师</a:t>
            </a:r>
            <a:endParaRPr lang="zh-CN" altLang="en-US" sz="2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561715" y="2336165"/>
            <a:ext cx="5029200" cy="3165475"/>
            <a:chOff x="3553792" y="2378075"/>
            <a:chExt cx="5029201" cy="3165475"/>
          </a:xfrm>
        </p:grpSpPr>
        <p:sp>
          <p:nvSpPr>
            <p:cNvPr id="6153" name="Freeform 5"/>
            <p:cNvSpPr/>
            <p:nvPr/>
          </p:nvSpPr>
          <p:spPr bwMode="auto">
            <a:xfrm>
              <a:off x="5015880" y="2378075"/>
              <a:ext cx="1943100" cy="3165475"/>
            </a:xfrm>
            <a:custGeom>
              <a:avLst/>
              <a:gdLst>
                <a:gd name="T0" fmla="*/ 969671 w 517"/>
                <a:gd name="T1" fmla="*/ 0 h 841"/>
                <a:gd name="T2" fmla="*/ 0 w 517"/>
                <a:gd name="T3" fmla="*/ 2028765 h 841"/>
                <a:gd name="T4" fmla="*/ 969671 w 517"/>
                <a:gd name="T5" fmla="*/ 3165475 h 841"/>
                <a:gd name="T6" fmla="*/ 1943100 w 517"/>
                <a:gd name="T7" fmla="*/ 2028765 h 841"/>
                <a:gd name="T8" fmla="*/ 969671 w 517"/>
                <a:gd name="T9" fmla="*/ 0 h 8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7" h="841">
                  <a:moveTo>
                    <a:pt x="258" y="0"/>
                  </a:moveTo>
                  <a:cubicBezTo>
                    <a:pt x="258" y="0"/>
                    <a:pt x="0" y="265"/>
                    <a:pt x="0" y="539"/>
                  </a:cubicBezTo>
                  <a:cubicBezTo>
                    <a:pt x="0" y="706"/>
                    <a:pt x="116" y="841"/>
                    <a:pt x="258" y="841"/>
                  </a:cubicBezTo>
                  <a:cubicBezTo>
                    <a:pt x="401" y="841"/>
                    <a:pt x="517" y="706"/>
                    <a:pt x="517" y="539"/>
                  </a:cubicBezTo>
                  <a:cubicBezTo>
                    <a:pt x="517" y="274"/>
                    <a:pt x="258" y="0"/>
                    <a:pt x="2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54" name="Freeform 6"/>
            <p:cNvSpPr/>
            <p:nvPr/>
          </p:nvSpPr>
          <p:spPr bwMode="auto">
            <a:xfrm>
              <a:off x="5015880" y="2378075"/>
              <a:ext cx="1943100" cy="3165475"/>
            </a:xfrm>
            <a:custGeom>
              <a:avLst/>
              <a:gdLst>
                <a:gd name="T0" fmla="*/ 969671 w 517"/>
                <a:gd name="T1" fmla="*/ 0 h 841"/>
                <a:gd name="T2" fmla="*/ 0 w 517"/>
                <a:gd name="T3" fmla="*/ 2028765 h 841"/>
                <a:gd name="T4" fmla="*/ 969671 w 517"/>
                <a:gd name="T5" fmla="*/ 3165475 h 841"/>
                <a:gd name="T6" fmla="*/ 1943100 w 517"/>
                <a:gd name="T7" fmla="*/ 2028765 h 841"/>
                <a:gd name="T8" fmla="*/ 969671 w 517"/>
                <a:gd name="T9" fmla="*/ 0 h 8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7" h="841">
                  <a:moveTo>
                    <a:pt x="258" y="0"/>
                  </a:moveTo>
                  <a:cubicBezTo>
                    <a:pt x="258" y="0"/>
                    <a:pt x="0" y="265"/>
                    <a:pt x="0" y="539"/>
                  </a:cubicBezTo>
                  <a:cubicBezTo>
                    <a:pt x="0" y="706"/>
                    <a:pt x="116" y="841"/>
                    <a:pt x="258" y="841"/>
                  </a:cubicBezTo>
                  <a:cubicBezTo>
                    <a:pt x="401" y="841"/>
                    <a:pt x="517" y="706"/>
                    <a:pt x="517" y="539"/>
                  </a:cubicBezTo>
                  <a:cubicBezTo>
                    <a:pt x="517" y="274"/>
                    <a:pt x="258" y="0"/>
                    <a:pt x="2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55" name="Freeform 7"/>
            <p:cNvSpPr/>
            <p:nvPr/>
          </p:nvSpPr>
          <p:spPr bwMode="auto">
            <a:xfrm>
              <a:off x="5068267" y="4098925"/>
              <a:ext cx="1890713" cy="1285875"/>
            </a:xfrm>
            <a:custGeom>
              <a:avLst/>
              <a:gdLst>
                <a:gd name="T0" fmla="*/ 424753 w 503"/>
                <a:gd name="T1" fmla="*/ 1285875 h 342"/>
                <a:gd name="T2" fmla="*/ 1804259 w 503"/>
                <a:gd name="T3" fmla="*/ 774533 h 342"/>
                <a:gd name="T4" fmla="*/ 1890713 w 503"/>
                <a:gd name="T5" fmla="*/ 308309 h 342"/>
                <a:gd name="T6" fmla="*/ 1860642 w 503"/>
                <a:gd name="T7" fmla="*/ 0 h 342"/>
                <a:gd name="T8" fmla="*/ 0 w 503"/>
                <a:gd name="T9" fmla="*/ 688056 h 342"/>
                <a:gd name="T10" fmla="*/ 424753 w 503"/>
                <a:gd name="T11" fmla="*/ 1285875 h 3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3" h="342">
                  <a:moveTo>
                    <a:pt x="113" y="342"/>
                  </a:moveTo>
                  <a:cubicBezTo>
                    <a:pt x="480" y="206"/>
                    <a:pt x="480" y="206"/>
                    <a:pt x="480" y="206"/>
                  </a:cubicBezTo>
                  <a:cubicBezTo>
                    <a:pt x="495" y="168"/>
                    <a:pt x="503" y="126"/>
                    <a:pt x="503" y="82"/>
                  </a:cubicBezTo>
                  <a:cubicBezTo>
                    <a:pt x="503" y="55"/>
                    <a:pt x="500" y="27"/>
                    <a:pt x="495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21" y="250"/>
                    <a:pt x="61" y="306"/>
                    <a:pt x="113" y="342"/>
                  </a:cubicBezTo>
                  <a:close/>
                </a:path>
              </a:pathLst>
            </a:custGeom>
            <a:solidFill>
              <a:srgbClr val="1F6485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56" name="Freeform 8"/>
            <p:cNvSpPr/>
            <p:nvPr/>
          </p:nvSpPr>
          <p:spPr bwMode="auto">
            <a:xfrm>
              <a:off x="5414342" y="2378075"/>
              <a:ext cx="917575" cy="768350"/>
            </a:xfrm>
            <a:custGeom>
              <a:avLst/>
              <a:gdLst>
                <a:gd name="T0" fmla="*/ 571604 w 244"/>
                <a:gd name="T1" fmla="*/ 0 h 204"/>
                <a:gd name="T2" fmla="*/ 0 w 244"/>
                <a:gd name="T3" fmla="*/ 768350 h 204"/>
                <a:gd name="T4" fmla="*/ 917575 w 244"/>
                <a:gd name="T5" fmla="*/ 429372 h 204"/>
                <a:gd name="T6" fmla="*/ 571604 w 244"/>
                <a:gd name="T7" fmla="*/ 0 h 2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4" h="204">
                  <a:moveTo>
                    <a:pt x="152" y="0"/>
                  </a:moveTo>
                  <a:cubicBezTo>
                    <a:pt x="152" y="0"/>
                    <a:pt x="72" y="83"/>
                    <a:pt x="0" y="204"/>
                  </a:cubicBezTo>
                  <a:cubicBezTo>
                    <a:pt x="244" y="114"/>
                    <a:pt x="244" y="114"/>
                    <a:pt x="244" y="114"/>
                  </a:cubicBezTo>
                  <a:cubicBezTo>
                    <a:pt x="194" y="44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C2E5E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57" name="Freeform 9"/>
            <p:cNvSpPr/>
            <p:nvPr/>
          </p:nvSpPr>
          <p:spPr bwMode="auto">
            <a:xfrm>
              <a:off x="5493717" y="4873625"/>
              <a:ext cx="1377950" cy="669925"/>
            </a:xfrm>
            <a:custGeom>
              <a:avLst/>
              <a:gdLst>
                <a:gd name="T0" fmla="*/ 491857 w 367"/>
                <a:gd name="T1" fmla="*/ 669925 h 178"/>
                <a:gd name="T2" fmla="*/ 1377950 w 367"/>
                <a:gd name="T3" fmla="*/ 0 h 178"/>
                <a:gd name="T4" fmla="*/ 0 w 367"/>
                <a:gd name="T5" fmla="*/ 511853 h 178"/>
                <a:gd name="T6" fmla="*/ 491857 w 367"/>
                <a:gd name="T7" fmla="*/ 669925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" h="178">
                  <a:moveTo>
                    <a:pt x="131" y="178"/>
                  </a:moveTo>
                  <a:cubicBezTo>
                    <a:pt x="236" y="178"/>
                    <a:pt x="326" y="105"/>
                    <a:pt x="367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8" y="163"/>
                    <a:pt x="83" y="178"/>
                    <a:pt x="131" y="178"/>
                  </a:cubicBezTo>
                  <a:close/>
                </a:path>
              </a:pathLst>
            </a:custGeom>
            <a:solidFill>
              <a:srgbClr val="194868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58" name="Freeform 10"/>
            <p:cNvSpPr/>
            <p:nvPr/>
          </p:nvSpPr>
          <p:spPr bwMode="auto">
            <a:xfrm>
              <a:off x="5053980" y="2808288"/>
              <a:ext cx="1646238" cy="1225550"/>
            </a:xfrm>
            <a:custGeom>
              <a:avLst/>
              <a:gdLst>
                <a:gd name="T0" fmla="*/ 1277902 w 438"/>
                <a:gd name="T1" fmla="*/ 0 h 326"/>
                <a:gd name="T2" fmla="*/ 360819 w 438"/>
                <a:gd name="T3" fmla="*/ 338342 h 326"/>
                <a:gd name="T4" fmla="*/ 0 w 438"/>
                <a:gd name="T5" fmla="*/ 1225550 h 326"/>
                <a:gd name="T6" fmla="*/ 1646238 w 438"/>
                <a:gd name="T7" fmla="*/ 620294 h 326"/>
                <a:gd name="T8" fmla="*/ 1277902 w 438"/>
                <a:gd name="T9" fmla="*/ 0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326">
                  <a:moveTo>
                    <a:pt x="340" y="0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55" y="159"/>
                    <a:pt x="18" y="241"/>
                    <a:pt x="0" y="326"/>
                  </a:cubicBezTo>
                  <a:cubicBezTo>
                    <a:pt x="438" y="165"/>
                    <a:pt x="438" y="165"/>
                    <a:pt x="438" y="165"/>
                  </a:cubicBezTo>
                  <a:cubicBezTo>
                    <a:pt x="408" y="102"/>
                    <a:pt x="372" y="46"/>
                    <a:pt x="340" y="0"/>
                  </a:cubicBezTo>
                  <a:close/>
                </a:path>
              </a:pathLst>
            </a:custGeom>
            <a:solidFill>
              <a:srgbClr val="86CC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59" name="Freeform 11"/>
            <p:cNvSpPr/>
            <p:nvPr/>
          </p:nvSpPr>
          <p:spPr bwMode="auto">
            <a:xfrm>
              <a:off x="5015880" y="3429000"/>
              <a:ext cx="1912938" cy="1357313"/>
            </a:xfrm>
            <a:custGeom>
              <a:avLst/>
              <a:gdLst>
                <a:gd name="T0" fmla="*/ 37582 w 509"/>
                <a:gd name="T1" fmla="*/ 605339 h 361"/>
                <a:gd name="T2" fmla="*/ 0 w 509"/>
                <a:gd name="T3" fmla="*/ 977566 h 361"/>
                <a:gd name="T4" fmla="*/ 52615 w 509"/>
                <a:gd name="T5" fmla="*/ 1357313 h 361"/>
                <a:gd name="T6" fmla="*/ 1912938 w 509"/>
                <a:gd name="T7" fmla="*/ 669257 h 361"/>
                <a:gd name="T8" fmla="*/ 1683686 w 509"/>
                <a:gd name="T9" fmla="*/ 0 h 361"/>
                <a:gd name="T10" fmla="*/ 37582 w 509"/>
                <a:gd name="T11" fmla="*/ 605339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9" h="361">
                  <a:moveTo>
                    <a:pt x="10" y="161"/>
                  </a:moveTo>
                  <a:cubicBezTo>
                    <a:pt x="4" y="194"/>
                    <a:pt x="0" y="227"/>
                    <a:pt x="0" y="260"/>
                  </a:cubicBezTo>
                  <a:cubicBezTo>
                    <a:pt x="0" y="295"/>
                    <a:pt x="5" y="329"/>
                    <a:pt x="14" y="361"/>
                  </a:cubicBezTo>
                  <a:cubicBezTo>
                    <a:pt x="509" y="178"/>
                    <a:pt x="509" y="178"/>
                    <a:pt x="509" y="178"/>
                  </a:cubicBezTo>
                  <a:cubicBezTo>
                    <a:pt x="498" y="116"/>
                    <a:pt x="476" y="56"/>
                    <a:pt x="448" y="0"/>
                  </a:cubicBezTo>
                  <a:lnTo>
                    <a:pt x="10" y="161"/>
                  </a:lnTo>
                  <a:close/>
                </a:path>
              </a:pathLst>
            </a:custGeom>
            <a:solidFill>
              <a:srgbClr val="5DB2B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60" name="Oval 12"/>
            <p:cNvSpPr>
              <a:spLocks noChangeArrowheads="1"/>
            </p:cNvSpPr>
            <p:nvPr/>
          </p:nvSpPr>
          <p:spPr bwMode="auto">
            <a:xfrm>
              <a:off x="5576267" y="3330575"/>
              <a:ext cx="146050" cy="146050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61" name="Oval 13"/>
            <p:cNvSpPr>
              <a:spLocks noChangeArrowheads="1"/>
            </p:cNvSpPr>
            <p:nvPr/>
          </p:nvSpPr>
          <p:spPr bwMode="auto">
            <a:xfrm>
              <a:off x="5285755" y="3330575"/>
              <a:ext cx="147638" cy="146050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62" name="Oval 14"/>
            <p:cNvSpPr>
              <a:spLocks noChangeArrowheads="1"/>
            </p:cNvSpPr>
            <p:nvPr/>
          </p:nvSpPr>
          <p:spPr bwMode="auto">
            <a:xfrm>
              <a:off x="4993655" y="3330575"/>
              <a:ext cx="146050" cy="146050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63" name="Oval 15"/>
            <p:cNvSpPr>
              <a:spLocks noChangeArrowheads="1"/>
            </p:cNvSpPr>
            <p:nvPr/>
          </p:nvSpPr>
          <p:spPr bwMode="auto">
            <a:xfrm>
              <a:off x="4703142" y="3330575"/>
              <a:ext cx="147638" cy="146050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64" name="Oval 16"/>
            <p:cNvSpPr>
              <a:spLocks noChangeArrowheads="1"/>
            </p:cNvSpPr>
            <p:nvPr/>
          </p:nvSpPr>
          <p:spPr bwMode="auto">
            <a:xfrm>
              <a:off x="3553792" y="2916238"/>
              <a:ext cx="969963" cy="971550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65" name="Oval 17"/>
            <p:cNvSpPr>
              <a:spLocks noChangeArrowheads="1"/>
            </p:cNvSpPr>
            <p:nvPr/>
          </p:nvSpPr>
          <p:spPr bwMode="auto">
            <a:xfrm>
              <a:off x="6417642" y="4414838"/>
              <a:ext cx="142875" cy="146050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66" name="Oval 18"/>
            <p:cNvSpPr>
              <a:spLocks noChangeArrowheads="1"/>
            </p:cNvSpPr>
            <p:nvPr/>
          </p:nvSpPr>
          <p:spPr bwMode="auto">
            <a:xfrm>
              <a:off x="6706567" y="4414838"/>
              <a:ext cx="147638" cy="146050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67" name="Oval 19"/>
            <p:cNvSpPr>
              <a:spLocks noChangeArrowheads="1"/>
            </p:cNvSpPr>
            <p:nvPr/>
          </p:nvSpPr>
          <p:spPr bwMode="auto">
            <a:xfrm>
              <a:off x="6997080" y="4414838"/>
              <a:ext cx="146050" cy="146050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68" name="Oval 20"/>
            <p:cNvSpPr>
              <a:spLocks noChangeArrowheads="1"/>
            </p:cNvSpPr>
            <p:nvPr/>
          </p:nvSpPr>
          <p:spPr bwMode="auto">
            <a:xfrm>
              <a:off x="7289180" y="4414838"/>
              <a:ext cx="142875" cy="146050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69" name="Oval 21"/>
            <p:cNvSpPr>
              <a:spLocks noChangeArrowheads="1"/>
            </p:cNvSpPr>
            <p:nvPr/>
          </p:nvSpPr>
          <p:spPr bwMode="auto">
            <a:xfrm>
              <a:off x="7613030" y="4000500"/>
              <a:ext cx="969963" cy="969963"/>
            </a:xfrm>
            <a:prstGeom prst="ellipse">
              <a:avLst/>
            </a:prstGeom>
            <a:solidFill>
              <a:srgbClr val="F2C51B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70" name="Freeform 22"/>
            <p:cNvSpPr>
              <a:spLocks noEditPoints="1"/>
            </p:cNvSpPr>
            <p:nvPr/>
          </p:nvSpPr>
          <p:spPr bwMode="auto">
            <a:xfrm>
              <a:off x="3872880" y="3187700"/>
              <a:ext cx="338138" cy="403225"/>
            </a:xfrm>
            <a:custGeom>
              <a:avLst/>
              <a:gdLst>
                <a:gd name="T0" fmla="*/ 187854 w 90"/>
                <a:gd name="T1" fmla="*/ 64064 h 107"/>
                <a:gd name="T2" fmla="*/ 11271 w 90"/>
                <a:gd name="T3" fmla="*/ 290171 h 107"/>
                <a:gd name="T4" fmla="*/ 139012 w 90"/>
                <a:gd name="T5" fmla="*/ 399457 h 107"/>
                <a:gd name="T6" fmla="*/ 334381 w 90"/>
                <a:gd name="T7" fmla="*/ 143201 h 107"/>
                <a:gd name="T8" fmla="*/ 187854 w 90"/>
                <a:gd name="T9" fmla="*/ 64064 h 107"/>
                <a:gd name="T10" fmla="*/ 142769 w 90"/>
                <a:gd name="T11" fmla="*/ 146970 h 107"/>
                <a:gd name="T12" fmla="*/ 161555 w 90"/>
                <a:gd name="T13" fmla="*/ 165812 h 107"/>
                <a:gd name="T14" fmla="*/ 142769 w 90"/>
                <a:gd name="T15" fmla="*/ 184654 h 107"/>
                <a:gd name="T16" fmla="*/ 123984 w 90"/>
                <a:gd name="T17" fmla="*/ 165812 h 107"/>
                <a:gd name="T18" fmla="*/ 142769 w 90"/>
                <a:gd name="T19" fmla="*/ 146970 h 107"/>
                <a:gd name="T20" fmla="*/ 123984 w 90"/>
                <a:gd name="T21" fmla="*/ 350467 h 107"/>
                <a:gd name="T22" fmla="*/ 71385 w 90"/>
                <a:gd name="T23" fmla="*/ 301477 h 107"/>
                <a:gd name="T24" fmla="*/ 123984 w 90"/>
                <a:gd name="T25" fmla="*/ 252487 h 107"/>
                <a:gd name="T26" fmla="*/ 172826 w 90"/>
                <a:gd name="T27" fmla="*/ 301477 h 107"/>
                <a:gd name="T28" fmla="*/ 123984 w 90"/>
                <a:gd name="T29" fmla="*/ 350467 h 107"/>
                <a:gd name="T30" fmla="*/ 217911 w 90"/>
                <a:gd name="T31" fmla="*/ 241181 h 107"/>
                <a:gd name="T32" fmla="*/ 187854 w 90"/>
                <a:gd name="T33" fmla="*/ 211034 h 107"/>
                <a:gd name="T34" fmla="*/ 217911 w 90"/>
                <a:gd name="T35" fmla="*/ 177118 h 107"/>
                <a:gd name="T36" fmla="*/ 247968 w 90"/>
                <a:gd name="T37" fmla="*/ 211034 h 107"/>
                <a:gd name="T38" fmla="*/ 217911 w 90"/>
                <a:gd name="T39" fmla="*/ 241181 h 1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0" h="107">
                  <a:moveTo>
                    <a:pt x="50" y="17"/>
                  </a:moveTo>
                  <a:cubicBezTo>
                    <a:pt x="13" y="47"/>
                    <a:pt x="0" y="41"/>
                    <a:pt x="3" y="77"/>
                  </a:cubicBezTo>
                  <a:cubicBezTo>
                    <a:pt x="4" y="94"/>
                    <a:pt x="19" y="107"/>
                    <a:pt x="37" y="106"/>
                  </a:cubicBezTo>
                  <a:cubicBezTo>
                    <a:pt x="54" y="105"/>
                    <a:pt x="86" y="78"/>
                    <a:pt x="89" y="38"/>
                  </a:cubicBezTo>
                  <a:cubicBezTo>
                    <a:pt x="90" y="24"/>
                    <a:pt x="71" y="0"/>
                    <a:pt x="50" y="17"/>
                  </a:cubicBezTo>
                  <a:close/>
                  <a:moveTo>
                    <a:pt x="38" y="39"/>
                  </a:moveTo>
                  <a:cubicBezTo>
                    <a:pt x="40" y="39"/>
                    <a:pt x="43" y="41"/>
                    <a:pt x="43" y="44"/>
                  </a:cubicBezTo>
                  <a:cubicBezTo>
                    <a:pt x="43" y="46"/>
                    <a:pt x="40" y="49"/>
                    <a:pt x="38" y="49"/>
                  </a:cubicBezTo>
                  <a:cubicBezTo>
                    <a:pt x="35" y="49"/>
                    <a:pt x="33" y="46"/>
                    <a:pt x="33" y="44"/>
                  </a:cubicBezTo>
                  <a:cubicBezTo>
                    <a:pt x="33" y="41"/>
                    <a:pt x="35" y="39"/>
                    <a:pt x="38" y="39"/>
                  </a:cubicBezTo>
                  <a:close/>
                  <a:moveTo>
                    <a:pt x="33" y="93"/>
                  </a:moveTo>
                  <a:cubicBezTo>
                    <a:pt x="25" y="93"/>
                    <a:pt x="19" y="87"/>
                    <a:pt x="19" y="80"/>
                  </a:cubicBezTo>
                  <a:cubicBezTo>
                    <a:pt x="19" y="73"/>
                    <a:pt x="25" y="67"/>
                    <a:pt x="33" y="67"/>
                  </a:cubicBezTo>
                  <a:cubicBezTo>
                    <a:pt x="40" y="67"/>
                    <a:pt x="46" y="73"/>
                    <a:pt x="46" y="80"/>
                  </a:cubicBezTo>
                  <a:cubicBezTo>
                    <a:pt x="46" y="87"/>
                    <a:pt x="40" y="93"/>
                    <a:pt x="33" y="93"/>
                  </a:cubicBezTo>
                  <a:close/>
                  <a:moveTo>
                    <a:pt x="58" y="64"/>
                  </a:moveTo>
                  <a:cubicBezTo>
                    <a:pt x="53" y="64"/>
                    <a:pt x="50" y="60"/>
                    <a:pt x="50" y="56"/>
                  </a:cubicBezTo>
                  <a:cubicBezTo>
                    <a:pt x="50" y="51"/>
                    <a:pt x="53" y="47"/>
                    <a:pt x="58" y="47"/>
                  </a:cubicBezTo>
                  <a:cubicBezTo>
                    <a:pt x="62" y="47"/>
                    <a:pt x="66" y="51"/>
                    <a:pt x="66" y="56"/>
                  </a:cubicBezTo>
                  <a:cubicBezTo>
                    <a:pt x="66" y="60"/>
                    <a:pt x="62" y="64"/>
                    <a:pt x="58" y="64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71" name="Oval 23"/>
            <p:cNvSpPr>
              <a:spLocks noChangeArrowheads="1"/>
            </p:cNvSpPr>
            <p:nvPr/>
          </p:nvSpPr>
          <p:spPr bwMode="auto">
            <a:xfrm>
              <a:off x="4076080" y="3135313"/>
              <a:ext cx="60325" cy="63500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72" name="Rectangle 24"/>
            <p:cNvSpPr>
              <a:spLocks noChangeArrowheads="1"/>
            </p:cNvSpPr>
            <p:nvPr/>
          </p:nvSpPr>
          <p:spPr bwMode="auto">
            <a:xfrm>
              <a:off x="4098305" y="3165475"/>
              <a:ext cx="15875" cy="79375"/>
            </a:xfrm>
            <a:prstGeom prst="rect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173" name="Freeform 25"/>
            <p:cNvSpPr/>
            <p:nvPr/>
          </p:nvSpPr>
          <p:spPr bwMode="auto">
            <a:xfrm>
              <a:off x="3966542" y="3179763"/>
              <a:ext cx="71438" cy="71438"/>
            </a:xfrm>
            <a:custGeom>
              <a:avLst/>
              <a:gdLst>
                <a:gd name="T0" fmla="*/ 60158 w 19"/>
                <a:gd name="T1" fmla="*/ 18799 h 19"/>
                <a:gd name="T2" fmla="*/ 56398 w 19"/>
                <a:gd name="T3" fmla="*/ 60158 h 19"/>
                <a:gd name="T4" fmla="*/ 11280 w 19"/>
                <a:gd name="T5" fmla="*/ 52639 h 19"/>
                <a:gd name="T6" fmla="*/ 18799 w 19"/>
                <a:gd name="T7" fmla="*/ 11280 h 19"/>
                <a:gd name="T8" fmla="*/ 60158 w 19"/>
                <a:gd name="T9" fmla="*/ 18799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16" y="5"/>
                  </a:moveTo>
                  <a:cubicBezTo>
                    <a:pt x="19" y="8"/>
                    <a:pt x="18" y="13"/>
                    <a:pt x="15" y="16"/>
                  </a:cubicBezTo>
                  <a:cubicBezTo>
                    <a:pt x="11" y="19"/>
                    <a:pt x="6" y="18"/>
                    <a:pt x="3" y="14"/>
                  </a:cubicBezTo>
                  <a:cubicBezTo>
                    <a:pt x="0" y="11"/>
                    <a:pt x="1" y="5"/>
                    <a:pt x="5" y="3"/>
                  </a:cubicBezTo>
                  <a:cubicBezTo>
                    <a:pt x="9" y="0"/>
                    <a:pt x="14" y="1"/>
                    <a:pt x="16" y="5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74" name="Freeform 26"/>
            <p:cNvSpPr/>
            <p:nvPr/>
          </p:nvSpPr>
          <p:spPr bwMode="auto">
            <a:xfrm>
              <a:off x="3996705" y="3209925"/>
              <a:ext cx="60325" cy="71438"/>
            </a:xfrm>
            <a:custGeom>
              <a:avLst/>
              <a:gdLst>
                <a:gd name="T0" fmla="*/ 60325 w 38"/>
                <a:gd name="T1" fmla="*/ 65088 h 45"/>
                <a:gd name="T2" fmla="*/ 49213 w 38"/>
                <a:gd name="T3" fmla="*/ 71438 h 45"/>
                <a:gd name="T4" fmla="*/ 0 w 38"/>
                <a:gd name="T5" fmla="*/ 7938 h 45"/>
                <a:gd name="T6" fmla="*/ 15875 w 38"/>
                <a:gd name="T7" fmla="*/ 0 h 45"/>
                <a:gd name="T8" fmla="*/ 60325 w 38"/>
                <a:gd name="T9" fmla="*/ 65088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45">
                  <a:moveTo>
                    <a:pt x="38" y="41"/>
                  </a:moveTo>
                  <a:lnTo>
                    <a:pt x="31" y="45"/>
                  </a:lnTo>
                  <a:lnTo>
                    <a:pt x="0" y="5"/>
                  </a:lnTo>
                  <a:lnTo>
                    <a:pt x="10" y="0"/>
                  </a:lnTo>
                  <a:lnTo>
                    <a:pt x="38" y="41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75" name="Freeform 27"/>
            <p:cNvSpPr/>
            <p:nvPr/>
          </p:nvSpPr>
          <p:spPr bwMode="auto">
            <a:xfrm>
              <a:off x="3891930" y="3232150"/>
              <a:ext cx="68263" cy="71438"/>
            </a:xfrm>
            <a:custGeom>
              <a:avLst/>
              <a:gdLst>
                <a:gd name="T0" fmla="*/ 56886 w 18"/>
                <a:gd name="T1" fmla="*/ 15040 h 19"/>
                <a:gd name="T2" fmla="*/ 53093 w 18"/>
                <a:gd name="T3" fmla="*/ 60158 h 19"/>
                <a:gd name="T4" fmla="*/ 7585 w 18"/>
                <a:gd name="T5" fmla="*/ 52639 h 19"/>
                <a:gd name="T6" fmla="*/ 15170 w 18"/>
                <a:gd name="T7" fmla="*/ 11280 h 19"/>
                <a:gd name="T8" fmla="*/ 56886 w 18"/>
                <a:gd name="T9" fmla="*/ 1504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9">
                  <a:moveTo>
                    <a:pt x="15" y="4"/>
                  </a:moveTo>
                  <a:cubicBezTo>
                    <a:pt x="18" y="8"/>
                    <a:pt x="17" y="13"/>
                    <a:pt x="14" y="16"/>
                  </a:cubicBezTo>
                  <a:cubicBezTo>
                    <a:pt x="10" y="19"/>
                    <a:pt x="5" y="18"/>
                    <a:pt x="2" y="14"/>
                  </a:cubicBezTo>
                  <a:cubicBezTo>
                    <a:pt x="0" y="11"/>
                    <a:pt x="0" y="5"/>
                    <a:pt x="4" y="3"/>
                  </a:cubicBezTo>
                  <a:cubicBezTo>
                    <a:pt x="8" y="0"/>
                    <a:pt x="13" y="1"/>
                    <a:pt x="15" y="4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76" name="Freeform 28"/>
            <p:cNvSpPr/>
            <p:nvPr/>
          </p:nvSpPr>
          <p:spPr bwMode="auto">
            <a:xfrm>
              <a:off x="3918917" y="3262313"/>
              <a:ext cx="58738" cy="71438"/>
            </a:xfrm>
            <a:custGeom>
              <a:avLst/>
              <a:gdLst>
                <a:gd name="T0" fmla="*/ 58738 w 37"/>
                <a:gd name="T1" fmla="*/ 65088 h 45"/>
                <a:gd name="T2" fmla="*/ 47625 w 37"/>
                <a:gd name="T3" fmla="*/ 71438 h 45"/>
                <a:gd name="T4" fmla="*/ 0 w 37"/>
                <a:gd name="T5" fmla="*/ 7938 h 45"/>
                <a:gd name="T6" fmla="*/ 14288 w 37"/>
                <a:gd name="T7" fmla="*/ 0 h 45"/>
                <a:gd name="T8" fmla="*/ 58738 w 37"/>
                <a:gd name="T9" fmla="*/ 65088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45">
                  <a:moveTo>
                    <a:pt x="37" y="41"/>
                  </a:moveTo>
                  <a:lnTo>
                    <a:pt x="30" y="45"/>
                  </a:lnTo>
                  <a:lnTo>
                    <a:pt x="0" y="5"/>
                  </a:lnTo>
                  <a:lnTo>
                    <a:pt x="9" y="0"/>
                  </a:lnTo>
                  <a:lnTo>
                    <a:pt x="37" y="41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77" name="Freeform 29"/>
            <p:cNvSpPr/>
            <p:nvPr/>
          </p:nvSpPr>
          <p:spPr bwMode="auto">
            <a:xfrm>
              <a:off x="3812555" y="3300413"/>
              <a:ext cx="71438" cy="68263"/>
            </a:xfrm>
            <a:custGeom>
              <a:avLst/>
              <a:gdLst>
                <a:gd name="T0" fmla="*/ 56398 w 19"/>
                <a:gd name="T1" fmla="*/ 7585 h 18"/>
                <a:gd name="T2" fmla="*/ 60158 w 19"/>
                <a:gd name="T3" fmla="*/ 53093 h 18"/>
                <a:gd name="T4" fmla="*/ 18799 w 19"/>
                <a:gd name="T5" fmla="*/ 60678 h 18"/>
                <a:gd name="T6" fmla="*/ 11280 w 19"/>
                <a:gd name="T7" fmla="*/ 15170 h 18"/>
                <a:gd name="T8" fmla="*/ 56398 w 19"/>
                <a:gd name="T9" fmla="*/ 7585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8">
                  <a:moveTo>
                    <a:pt x="15" y="2"/>
                  </a:moveTo>
                  <a:cubicBezTo>
                    <a:pt x="18" y="5"/>
                    <a:pt x="19" y="10"/>
                    <a:pt x="16" y="14"/>
                  </a:cubicBezTo>
                  <a:cubicBezTo>
                    <a:pt x="14" y="18"/>
                    <a:pt x="9" y="18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2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78" name="Freeform 30"/>
            <p:cNvSpPr/>
            <p:nvPr/>
          </p:nvSpPr>
          <p:spPr bwMode="auto">
            <a:xfrm>
              <a:off x="3847480" y="3327400"/>
              <a:ext cx="71438" cy="60325"/>
            </a:xfrm>
            <a:custGeom>
              <a:avLst/>
              <a:gdLst>
                <a:gd name="T0" fmla="*/ 71438 w 45"/>
                <a:gd name="T1" fmla="*/ 44450 h 38"/>
                <a:gd name="T2" fmla="*/ 63500 w 45"/>
                <a:gd name="T3" fmla="*/ 60325 h 38"/>
                <a:gd name="T4" fmla="*/ 0 w 45"/>
                <a:gd name="T5" fmla="*/ 14288 h 38"/>
                <a:gd name="T6" fmla="*/ 6350 w 45"/>
                <a:gd name="T7" fmla="*/ 0 h 38"/>
                <a:gd name="T8" fmla="*/ 71438 w 45"/>
                <a:gd name="T9" fmla="*/ 4445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38">
                  <a:moveTo>
                    <a:pt x="45" y="28"/>
                  </a:moveTo>
                  <a:lnTo>
                    <a:pt x="40" y="38"/>
                  </a:lnTo>
                  <a:lnTo>
                    <a:pt x="0" y="9"/>
                  </a:lnTo>
                  <a:lnTo>
                    <a:pt x="4" y="0"/>
                  </a:lnTo>
                  <a:lnTo>
                    <a:pt x="45" y="28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79" name="Freeform 31"/>
            <p:cNvSpPr/>
            <p:nvPr/>
          </p:nvSpPr>
          <p:spPr bwMode="auto">
            <a:xfrm>
              <a:off x="3779217" y="3394075"/>
              <a:ext cx="63500" cy="65088"/>
            </a:xfrm>
            <a:custGeom>
              <a:avLst/>
              <a:gdLst>
                <a:gd name="T0" fmla="*/ 33618 w 17"/>
                <a:gd name="T1" fmla="*/ 0 h 17"/>
                <a:gd name="T2" fmla="*/ 63500 w 17"/>
                <a:gd name="T3" fmla="*/ 34458 h 17"/>
                <a:gd name="T4" fmla="*/ 29882 w 17"/>
                <a:gd name="T5" fmla="*/ 61259 h 17"/>
                <a:gd name="T6" fmla="*/ 0 w 17"/>
                <a:gd name="T7" fmla="*/ 26801 h 17"/>
                <a:gd name="T8" fmla="*/ 33618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14" y="0"/>
                    <a:pt x="17" y="4"/>
                    <a:pt x="17" y="9"/>
                  </a:cubicBezTo>
                  <a:cubicBezTo>
                    <a:pt x="16" y="13"/>
                    <a:pt x="12" y="17"/>
                    <a:pt x="8" y="16"/>
                  </a:cubicBezTo>
                  <a:cubicBezTo>
                    <a:pt x="3" y="16"/>
                    <a:pt x="0" y="12"/>
                    <a:pt x="0" y="7"/>
                  </a:cubicBezTo>
                  <a:cubicBezTo>
                    <a:pt x="1" y="3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0" name="Freeform 32"/>
            <p:cNvSpPr/>
            <p:nvPr/>
          </p:nvSpPr>
          <p:spPr bwMode="auto">
            <a:xfrm>
              <a:off x="3809380" y="3413125"/>
              <a:ext cx="79375" cy="26988"/>
            </a:xfrm>
            <a:custGeom>
              <a:avLst/>
              <a:gdLst>
                <a:gd name="T0" fmla="*/ 79375 w 50"/>
                <a:gd name="T1" fmla="*/ 7938 h 17"/>
                <a:gd name="T2" fmla="*/ 79375 w 50"/>
                <a:gd name="T3" fmla="*/ 26988 h 17"/>
                <a:gd name="T4" fmla="*/ 0 w 50"/>
                <a:gd name="T5" fmla="*/ 19050 h 17"/>
                <a:gd name="T6" fmla="*/ 0 w 50"/>
                <a:gd name="T7" fmla="*/ 0 h 17"/>
                <a:gd name="T8" fmla="*/ 79375 w 50"/>
                <a:gd name="T9" fmla="*/ 79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7">
                  <a:moveTo>
                    <a:pt x="50" y="5"/>
                  </a:moveTo>
                  <a:lnTo>
                    <a:pt x="50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0" y="5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1" name="Freeform 33"/>
            <p:cNvSpPr/>
            <p:nvPr/>
          </p:nvSpPr>
          <p:spPr bwMode="auto">
            <a:xfrm>
              <a:off x="3787155" y="3489325"/>
              <a:ext cx="71438" cy="71438"/>
            </a:xfrm>
            <a:custGeom>
              <a:avLst/>
              <a:gdLst>
                <a:gd name="T0" fmla="*/ 22559 w 19"/>
                <a:gd name="T1" fmla="*/ 7520 h 19"/>
                <a:gd name="T2" fmla="*/ 63918 w 19"/>
                <a:gd name="T3" fmla="*/ 22559 h 19"/>
                <a:gd name="T4" fmla="*/ 48879 w 19"/>
                <a:gd name="T5" fmla="*/ 63918 h 19"/>
                <a:gd name="T6" fmla="*/ 7520 w 19"/>
                <a:gd name="T7" fmla="*/ 48879 h 19"/>
                <a:gd name="T8" fmla="*/ 22559 w 19"/>
                <a:gd name="T9" fmla="*/ 752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6" y="2"/>
                  </a:moveTo>
                  <a:cubicBezTo>
                    <a:pt x="10" y="0"/>
                    <a:pt x="15" y="2"/>
                    <a:pt x="17" y="6"/>
                  </a:cubicBezTo>
                  <a:cubicBezTo>
                    <a:pt x="19" y="10"/>
                    <a:pt x="17" y="15"/>
                    <a:pt x="13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2" name="Freeform 34"/>
            <p:cNvSpPr/>
            <p:nvPr/>
          </p:nvSpPr>
          <p:spPr bwMode="auto">
            <a:xfrm>
              <a:off x="3817317" y="3481388"/>
              <a:ext cx="77788" cy="49213"/>
            </a:xfrm>
            <a:custGeom>
              <a:avLst/>
              <a:gdLst>
                <a:gd name="T0" fmla="*/ 71438 w 49"/>
                <a:gd name="T1" fmla="*/ 0 h 31"/>
                <a:gd name="T2" fmla="*/ 77788 w 49"/>
                <a:gd name="T3" fmla="*/ 19050 h 31"/>
                <a:gd name="T4" fmla="*/ 6350 w 49"/>
                <a:gd name="T5" fmla="*/ 49213 h 31"/>
                <a:gd name="T6" fmla="*/ 0 w 49"/>
                <a:gd name="T7" fmla="*/ 33338 h 31"/>
                <a:gd name="T8" fmla="*/ 71438 w 49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1">
                  <a:moveTo>
                    <a:pt x="45" y="0"/>
                  </a:moveTo>
                  <a:lnTo>
                    <a:pt x="49" y="12"/>
                  </a:lnTo>
                  <a:lnTo>
                    <a:pt x="4" y="31"/>
                  </a:lnTo>
                  <a:lnTo>
                    <a:pt x="0" y="2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3" name="Freeform 35"/>
            <p:cNvSpPr/>
            <p:nvPr/>
          </p:nvSpPr>
          <p:spPr bwMode="auto">
            <a:xfrm>
              <a:off x="3842717" y="3575050"/>
              <a:ext cx="71438" cy="71438"/>
            </a:xfrm>
            <a:custGeom>
              <a:avLst/>
              <a:gdLst>
                <a:gd name="T0" fmla="*/ 15040 w 19"/>
                <a:gd name="T1" fmla="*/ 15040 h 19"/>
                <a:gd name="T2" fmla="*/ 56398 w 19"/>
                <a:gd name="T3" fmla="*/ 15040 h 19"/>
                <a:gd name="T4" fmla="*/ 56398 w 19"/>
                <a:gd name="T5" fmla="*/ 56398 h 19"/>
                <a:gd name="T6" fmla="*/ 15040 w 19"/>
                <a:gd name="T7" fmla="*/ 56398 h 19"/>
                <a:gd name="T8" fmla="*/ 15040 w 19"/>
                <a:gd name="T9" fmla="*/ 1504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4" y="4"/>
                  </a:moveTo>
                  <a:cubicBezTo>
                    <a:pt x="7" y="1"/>
                    <a:pt x="12" y="0"/>
                    <a:pt x="15" y="4"/>
                  </a:cubicBezTo>
                  <a:cubicBezTo>
                    <a:pt x="19" y="7"/>
                    <a:pt x="19" y="12"/>
                    <a:pt x="15" y="15"/>
                  </a:cubicBezTo>
                  <a:cubicBezTo>
                    <a:pt x="12" y="18"/>
                    <a:pt x="7" y="19"/>
                    <a:pt x="4" y="15"/>
                  </a:cubicBezTo>
                  <a:cubicBezTo>
                    <a:pt x="1" y="12"/>
                    <a:pt x="0" y="7"/>
                    <a:pt x="4" y="4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4" name="Freeform 36"/>
            <p:cNvSpPr/>
            <p:nvPr/>
          </p:nvSpPr>
          <p:spPr bwMode="auto">
            <a:xfrm>
              <a:off x="3872880" y="3549650"/>
              <a:ext cx="63500" cy="66675"/>
            </a:xfrm>
            <a:custGeom>
              <a:avLst/>
              <a:gdLst>
                <a:gd name="T0" fmla="*/ 52388 w 40"/>
                <a:gd name="T1" fmla="*/ 0 h 42"/>
                <a:gd name="T2" fmla="*/ 63500 w 40"/>
                <a:gd name="T3" fmla="*/ 11113 h 42"/>
                <a:gd name="T4" fmla="*/ 11113 w 40"/>
                <a:gd name="T5" fmla="*/ 66675 h 42"/>
                <a:gd name="T6" fmla="*/ 0 w 40"/>
                <a:gd name="T7" fmla="*/ 55563 h 42"/>
                <a:gd name="T8" fmla="*/ 52388 w 40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42">
                  <a:moveTo>
                    <a:pt x="33" y="0"/>
                  </a:moveTo>
                  <a:lnTo>
                    <a:pt x="40" y="7"/>
                  </a:lnTo>
                  <a:lnTo>
                    <a:pt x="7" y="42"/>
                  </a:lnTo>
                  <a:lnTo>
                    <a:pt x="0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5" name="Freeform 37"/>
            <p:cNvSpPr/>
            <p:nvPr/>
          </p:nvSpPr>
          <p:spPr bwMode="auto">
            <a:xfrm>
              <a:off x="4042742" y="3608388"/>
              <a:ext cx="66675" cy="68263"/>
            </a:xfrm>
            <a:custGeom>
              <a:avLst/>
              <a:gdLst>
                <a:gd name="T0" fmla="*/ 3704 w 18"/>
                <a:gd name="T1" fmla="*/ 41716 h 18"/>
                <a:gd name="T2" fmla="*/ 25929 w 18"/>
                <a:gd name="T3" fmla="*/ 3792 h 18"/>
                <a:gd name="T4" fmla="*/ 62971 w 18"/>
                <a:gd name="T5" fmla="*/ 26547 h 18"/>
                <a:gd name="T6" fmla="*/ 40746 w 18"/>
                <a:gd name="T7" fmla="*/ 64471 h 18"/>
                <a:gd name="T8" fmla="*/ 3704 w 18"/>
                <a:gd name="T9" fmla="*/ 41716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8">
                  <a:moveTo>
                    <a:pt x="1" y="11"/>
                  </a:moveTo>
                  <a:cubicBezTo>
                    <a:pt x="0" y="6"/>
                    <a:pt x="3" y="2"/>
                    <a:pt x="7" y="1"/>
                  </a:cubicBezTo>
                  <a:cubicBezTo>
                    <a:pt x="12" y="0"/>
                    <a:pt x="16" y="3"/>
                    <a:pt x="17" y="7"/>
                  </a:cubicBezTo>
                  <a:cubicBezTo>
                    <a:pt x="18" y="12"/>
                    <a:pt x="15" y="16"/>
                    <a:pt x="11" y="17"/>
                  </a:cubicBezTo>
                  <a:cubicBezTo>
                    <a:pt x="6" y="18"/>
                    <a:pt x="2" y="15"/>
                    <a:pt x="1" y="11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6" name="Freeform 38"/>
            <p:cNvSpPr/>
            <p:nvPr/>
          </p:nvSpPr>
          <p:spPr bwMode="auto">
            <a:xfrm>
              <a:off x="4049092" y="3563938"/>
              <a:ext cx="34925" cy="82550"/>
            </a:xfrm>
            <a:custGeom>
              <a:avLst/>
              <a:gdLst>
                <a:gd name="T0" fmla="*/ 0 w 22"/>
                <a:gd name="T1" fmla="*/ 3175 h 52"/>
                <a:gd name="T2" fmla="*/ 15875 w 22"/>
                <a:gd name="T3" fmla="*/ 0 h 52"/>
                <a:gd name="T4" fmla="*/ 34925 w 22"/>
                <a:gd name="T5" fmla="*/ 79375 h 52"/>
                <a:gd name="T6" fmla="*/ 15875 w 22"/>
                <a:gd name="T7" fmla="*/ 82550 h 52"/>
                <a:gd name="T8" fmla="*/ 0 w 22"/>
                <a:gd name="T9" fmla="*/ 3175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52">
                  <a:moveTo>
                    <a:pt x="0" y="2"/>
                  </a:moveTo>
                  <a:lnTo>
                    <a:pt x="10" y="0"/>
                  </a:lnTo>
                  <a:lnTo>
                    <a:pt x="22" y="50"/>
                  </a:lnTo>
                  <a:lnTo>
                    <a:pt x="10" y="5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7" name="Freeform 39"/>
            <p:cNvSpPr/>
            <p:nvPr/>
          </p:nvSpPr>
          <p:spPr bwMode="auto">
            <a:xfrm>
              <a:off x="3947492" y="3627438"/>
              <a:ext cx="65088" cy="68263"/>
            </a:xfrm>
            <a:custGeom>
              <a:avLst/>
              <a:gdLst>
                <a:gd name="T0" fmla="*/ 0 w 17"/>
                <a:gd name="T1" fmla="*/ 30339 h 18"/>
                <a:gd name="T2" fmla="*/ 34458 w 17"/>
                <a:gd name="T3" fmla="*/ 3792 h 18"/>
                <a:gd name="T4" fmla="*/ 65088 w 17"/>
                <a:gd name="T5" fmla="*/ 37924 h 18"/>
                <a:gd name="T6" fmla="*/ 30630 w 17"/>
                <a:gd name="T7" fmla="*/ 64471 h 18"/>
                <a:gd name="T8" fmla="*/ 0 w 17"/>
                <a:gd name="T9" fmla="*/ 30339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8">
                  <a:moveTo>
                    <a:pt x="0" y="8"/>
                  </a:moveTo>
                  <a:cubicBezTo>
                    <a:pt x="1" y="3"/>
                    <a:pt x="5" y="0"/>
                    <a:pt x="9" y="1"/>
                  </a:cubicBezTo>
                  <a:cubicBezTo>
                    <a:pt x="14" y="1"/>
                    <a:pt x="17" y="5"/>
                    <a:pt x="17" y="10"/>
                  </a:cubicBezTo>
                  <a:cubicBezTo>
                    <a:pt x="16" y="14"/>
                    <a:pt x="12" y="18"/>
                    <a:pt x="8" y="17"/>
                  </a:cubicBezTo>
                  <a:cubicBezTo>
                    <a:pt x="3" y="16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8" name="Freeform 40"/>
            <p:cNvSpPr/>
            <p:nvPr/>
          </p:nvSpPr>
          <p:spPr bwMode="auto">
            <a:xfrm>
              <a:off x="3971305" y="3582988"/>
              <a:ext cx="25400" cy="79375"/>
            </a:xfrm>
            <a:custGeom>
              <a:avLst/>
              <a:gdLst>
                <a:gd name="T0" fmla="*/ 6350 w 16"/>
                <a:gd name="T1" fmla="*/ 0 h 50"/>
                <a:gd name="T2" fmla="*/ 25400 w 16"/>
                <a:gd name="T3" fmla="*/ 0 h 50"/>
                <a:gd name="T4" fmla="*/ 14288 w 16"/>
                <a:gd name="T5" fmla="*/ 79375 h 50"/>
                <a:gd name="T6" fmla="*/ 0 w 16"/>
                <a:gd name="T7" fmla="*/ 79375 h 50"/>
                <a:gd name="T8" fmla="*/ 6350 w 16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50">
                  <a:moveTo>
                    <a:pt x="4" y="0"/>
                  </a:moveTo>
                  <a:lnTo>
                    <a:pt x="16" y="0"/>
                  </a:lnTo>
                  <a:lnTo>
                    <a:pt x="9" y="50"/>
                  </a:lnTo>
                  <a:lnTo>
                    <a:pt x="0" y="5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89" name="Freeform 41"/>
            <p:cNvSpPr/>
            <p:nvPr/>
          </p:nvSpPr>
          <p:spPr bwMode="auto">
            <a:xfrm>
              <a:off x="4139580" y="3530600"/>
              <a:ext cx="71438" cy="71438"/>
            </a:xfrm>
            <a:custGeom>
              <a:avLst/>
              <a:gdLst>
                <a:gd name="T0" fmla="*/ 15040 w 19"/>
                <a:gd name="T1" fmla="*/ 60158 h 19"/>
                <a:gd name="T2" fmla="*/ 11280 w 19"/>
                <a:gd name="T3" fmla="*/ 15040 h 19"/>
                <a:gd name="T4" fmla="*/ 56398 w 19"/>
                <a:gd name="T5" fmla="*/ 15040 h 19"/>
                <a:gd name="T6" fmla="*/ 56398 w 19"/>
                <a:gd name="T7" fmla="*/ 56398 h 19"/>
                <a:gd name="T8" fmla="*/ 15040 w 19"/>
                <a:gd name="T9" fmla="*/ 6015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4" y="16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6" y="1"/>
                    <a:pt x="12" y="0"/>
                    <a:pt x="15" y="4"/>
                  </a:cubicBezTo>
                  <a:cubicBezTo>
                    <a:pt x="18" y="7"/>
                    <a:pt x="19" y="12"/>
                    <a:pt x="15" y="15"/>
                  </a:cubicBezTo>
                  <a:cubicBezTo>
                    <a:pt x="12" y="18"/>
                    <a:pt x="7" y="19"/>
                    <a:pt x="4" y="16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0" name="Freeform 42"/>
            <p:cNvSpPr/>
            <p:nvPr/>
          </p:nvSpPr>
          <p:spPr bwMode="auto">
            <a:xfrm>
              <a:off x="4109417" y="3506788"/>
              <a:ext cx="71438" cy="68263"/>
            </a:xfrm>
            <a:custGeom>
              <a:avLst/>
              <a:gdLst>
                <a:gd name="T0" fmla="*/ 0 w 45"/>
                <a:gd name="T1" fmla="*/ 12700 h 43"/>
                <a:gd name="T2" fmla="*/ 11113 w 45"/>
                <a:gd name="T3" fmla="*/ 0 h 43"/>
                <a:gd name="T4" fmla="*/ 71438 w 45"/>
                <a:gd name="T5" fmla="*/ 53975 h 43"/>
                <a:gd name="T6" fmla="*/ 60325 w 45"/>
                <a:gd name="T7" fmla="*/ 68263 h 43"/>
                <a:gd name="T8" fmla="*/ 0 w 45"/>
                <a:gd name="T9" fmla="*/ 1270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43">
                  <a:moveTo>
                    <a:pt x="0" y="8"/>
                  </a:moveTo>
                  <a:lnTo>
                    <a:pt x="7" y="0"/>
                  </a:lnTo>
                  <a:lnTo>
                    <a:pt x="45" y="34"/>
                  </a:lnTo>
                  <a:lnTo>
                    <a:pt x="38" y="4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1" name="Freeform 43"/>
            <p:cNvSpPr/>
            <p:nvPr/>
          </p:nvSpPr>
          <p:spPr bwMode="auto">
            <a:xfrm>
              <a:off x="4196730" y="3459163"/>
              <a:ext cx="71438" cy="66675"/>
            </a:xfrm>
            <a:custGeom>
              <a:avLst/>
              <a:gdLst>
                <a:gd name="T0" fmla="*/ 18799 w 19"/>
                <a:gd name="T1" fmla="*/ 59267 h 18"/>
                <a:gd name="T2" fmla="*/ 7520 w 19"/>
                <a:gd name="T3" fmla="*/ 18521 h 18"/>
                <a:gd name="T4" fmla="*/ 48879 w 19"/>
                <a:gd name="T5" fmla="*/ 7408 h 18"/>
                <a:gd name="T6" fmla="*/ 60158 w 19"/>
                <a:gd name="T7" fmla="*/ 48154 h 18"/>
                <a:gd name="T8" fmla="*/ 18799 w 19"/>
                <a:gd name="T9" fmla="*/ 5926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8">
                  <a:moveTo>
                    <a:pt x="5" y="16"/>
                  </a:moveTo>
                  <a:cubicBezTo>
                    <a:pt x="1" y="14"/>
                    <a:pt x="0" y="9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cubicBezTo>
                    <a:pt x="17" y="4"/>
                    <a:pt x="19" y="9"/>
                    <a:pt x="16" y="13"/>
                  </a:cubicBezTo>
                  <a:cubicBezTo>
                    <a:pt x="14" y="17"/>
                    <a:pt x="9" y="18"/>
                    <a:pt x="5" y="16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2" name="Freeform 44"/>
            <p:cNvSpPr/>
            <p:nvPr/>
          </p:nvSpPr>
          <p:spPr bwMode="auto">
            <a:xfrm>
              <a:off x="4158630" y="3443288"/>
              <a:ext cx="74613" cy="57150"/>
            </a:xfrm>
            <a:custGeom>
              <a:avLst/>
              <a:gdLst>
                <a:gd name="T0" fmla="*/ 0 w 47"/>
                <a:gd name="T1" fmla="*/ 15875 h 36"/>
                <a:gd name="T2" fmla="*/ 7938 w 47"/>
                <a:gd name="T3" fmla="*/ 0 h 36"/>
                <a:gd name="T4" fmla="*/ 74613 w 47"/>
                <a:gd name="T5" fmla="*/ 41275 h 36"/>
                <a:gd name="T6" fmla="*/ 68263 w 47"/>
                <a:gd name="T7" fmla="*/ 57150 h 36"/>
                <a:gd name="T8" fmla="*/ 0 w 47"/>
                <a:gd name="T9" fmla="*/ 1587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36">
                  <a:moveTo>
                    <a:pt x="0" y="10"/>
                  </a:moveTo>
                  <a:lnTo>
                    <a:pt x="5" y="0"/>
                  </a:lnTo>
                  <a:lnTo>
                    <a:pt x="47" y="26"/>
                  </a:lnTo>
                  <a:lnTo>
                    <a:pt x="43" y="3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3" name="Freeform 45"/>
            <p:cNvSpPr/>
            <p:nvPr/>
          </p:nvSpPr>
          <p:spPr bwMode="auto">
            <a:xfrm>
              <a:off x="4233242" y="3363913"/>
              <a:ext cx="68263" cy="68263"/>
            </a:xfrm>
            <a:custGeom>
              <a:avLst/>
              <a:gdLst>
                <a:gd name="T0" fmla="*/ 26547 w 18"/>
                <a:gd name="T1" fmla="*/ 64471 h 18"/>
                <a:gd name="T2" fmla="*/ 3792 w 18"/>
                <a:gd name="T3" fmla="*/ 26547 h 18"/>
                <a:gd name="T4" fmla="*/ 41716 w 18"/>
                <a:gd name="T5" fmla="*/ 3792 h 18"/>
                <a:gd name="T6" fmla="*/ 64471 w 18"/>
                <a:gd name="T7" fmla="*/ 37924 h 18"/>
                <a:gd name="T8" fmla="*/ 26547 w 18"/>
                <a:gd name="T9" fmla="*/ 64471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8">
                  <a:moveTo>
                    <a:pt x="7" y="17"/>
                  </a:moveTo>
                  <a:cubicBezTo>
                    <a:pt x="3" y="16"/>
                    <a:pt x="0" y="11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5" y="2"/>
                    <a:pt x="18" y="6"/>
                    <a:pt x="17" y="10"/>
                  </a:cubicBezTo>
                  <a:cubicBezTo>
                    <a:pt x="16" y="15"/>
                    <a:pt x="12" y="18"/>
                    <a:pt x="7" y="17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4" name="Freeform 46"/>
            <p:cNvSpPr/>
            <p:nvPr/>
          </p:nvSpPr>
          <p:spPr bwMode="auto">
            <a:xfrm>
              <a:off x="4188792" y="3371850"/>
              <a:ext cx="82550" cy="33338"/>
            </a:xfrm>
            <a:custGeom>
              <a:avLst/>
              <a:gdLst>
                <a:gd name="T0" fmla="*/ 0 w 52"/>
                <a:gd name="T1" fmla="*/ 19050 h 21"/>
                <a:gd name="T2" fmla="*/ 3175 w 52"/>
                <a:gd name="T3" fmla="*/ 0 h 21"/>
                <a:gd name="T4" fmla="*/ 82550 w 52"/>
                <a:gd name="T5" fmla="*/ 19050 h 21"/>
                <a:gd name="T6" fmla="*/ 79375 w 52"/>
                <a:gd name="T7" fmla="*/ 33338 h 21"/>
                <a:gd name="T8" fmla="*/ 0 w 52"/>
                <a:gd name="T9" fmla="*/ 1905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21">
                  <a:moveTo>
                    <a:pt x="0" y="12"/>
                  </a:moveTo>
                  <a:lnTo>
                    <a:pt x="2" y="0"/>
                  </a:lnTo>
                  <a:lnTo>
                    <a:pt x="52" y="12"/>
                  </a:lnTo>
                  <a:lnTo>
                    <a:pt x="50" y="2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5" name="Freeform 47"/>
            <p:cNvSpPr/>
            <p:nvPr/>
          </p:nvSpPr>
          <p:spPr bwMode="auto">
            <a:xfrm>
              <a:off x="4233242" y="3244850"/>
              <a:ext cx="68263" cy="66675"/>
            </a:xfrm>
            <a:custGeom>
              <a:avLst/>
              <a:gdLst>
                <a:gd name="T0" fmla="*/ 45509 w 18"/>
                <a:gd name="T1" fmla="*/ 62971 h 18"/>
                <a:gd name="T2" fmla="*/ 3792 w 18"/>
                <a:gd name="T3" fmla="*/ 44450 h 18"/>
                <a:gd name="T4" fmla="*/ 22754 w 18"/>
                <a:gd name="T5" fmla="*/ 3704 h 18"/>
                <a:gd name="T6" fmla="*/ 60678 w 18"/>
                <a:gd name="T7" fmla="*/ 22225 h 18"/>
                <a:gd name="T8" fmla="*/ 45509 w 18"/>
                <a:gd name="T9" fmla="*/ 62971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8">
                  <a:moveTo>
                    <a:pt x="12" y="17"/>
                  </a:moveTo>
                  <a:cubicBezTo>
                    <a:pt x="8" y="18"/>
                    <a:pt x="3" y="16"/>
                    <a:pt x="1" y="12"/>
                  </a:cubicBezTo>
                  <a:cubicBezTo>
                    <a:pt x="0" y="8"/>
                    <a:pt x="1" y="3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18" y="10"/>
                    <a:pt x="16" y="15"/>
                    <a:pt x="12" y="17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6" name="Freeform 48"/>
            <p:cNvSpPr/>
            <p:nvPr/>
          </p:nvSpPr>
          <p:spPr bwMode="auto">
            <a:xfrm>
              <a:off x="4191967" y="3270250"/>
              <a:ext cx="79375" cy="49213"/>
            </a:xfrm>
            <a:custGeom>
              <a:avLst/>
              <a:gdLst>
                <a:gd name="T0" fmla="*/ 7938 w 50"/>
                <a:gd name="T1" fmla="*/ 49213 h 31"/>
                <a:gd name="T2" fmla="*/ 0 w 50"/>
                <a:gd name="T3" fmla="*/ 30163 h 31"/>
                <a:gd name="T4" fmla="*/ 71438 w 50"/>
                <a:gd name="T5" fmla="*/ 0 h 31"/>
                <a:gd name="T6" fmla="*/ 79375 w 50"/>
                <a:gd name="T7" fmla="*/ 15875 h 31"/>
                <a:gd name="T8" fmla="*/ 7938 w 50"/>
                <a:gd name="T9" fmla="*/ 4921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31">
                  <a:moveTo>
                    <a:pt x="5" y="31"/>
                  </a:moveTo>
                  <a:lnTo>
                    <a:pt x="0" y="19"/>
                  </a:lnTo>
                  <a:lnTo>
                    <a:pt x="45" y="0"/>
                  </a:lnTo>
                  <a:lnTo>
                    <a:pt x="50" y="10"/>
                  </a:lnTo>
                  <a:lnTo>
                    <a:pt x="5" y="31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7" name="Freeform 49"/>
            <p:cNvSpPr/>
            <p:nvPr/>
          </p:nvSpPr>
          <p:spPr bwMode="auto">
            <a:xfrm>
              <a:off x="4169742" y="3154363"/>
              <a:ext cx="71438" cy="66675"/>
            </a:xfrm>
            <a:custGeom>
              <a:avLst/>
              <a:gdLst>
                <a:gd name="T0" fmla="*/ 60158 w 19"/>
                <a:gd name="T1" fmla="*/ 48154 h 18"/>
                <a:gd name="T2" fmla="*/ 18799 w 19"/>
                <a:gd name="T3" fmla="*/ 59267 h 18"/>
                <a:gd name="T4" fmla="*/ 7520 w 19"/>
                <a:gd name="T5" fmla="*/ 18521 h 18"/>
                <a:gd name="T6" fmla="*/ 48879 w 19"/>
                <a:gd name="T7" fmla="*/ 7408 h 18"/>
                <a:gd name="T8" fmla="*/ 60158 w 19"/>
                <a:gd name="T9" fmla="*/ 48154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8">
                  <a:moveTo>
                    <a:pt x="16" y="13"/>
                  </a:moveTo>
                  <a:cubicBezTo>
                    <a:pt x="14" y="17"/>
                    <a:pt x="9" y="18"/>
                    <a:pt x="5" y="16"/>
                  </a:cubicBezTo>
                  <a:cubicBezTo>
                    <a:pt x="1" y="14"/>
                    <a:pt x="0" y="9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cubicBezTo>
                    <a:pt x="17" y="4"/>
                    <a:pt x="19" y="9"/>
                    <a:pt x="16" y="13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8" name="Freeform 50"/>
            <p:cNvSpPr/>
            <p:nvPr/>
          </p:nvSpPr>
          <p:spPr bwMode="auto">
            <a:xfrm>
              <a:off x="4158630" y="3184525"/>
              <a:ext cx="57150" cy="77788"/>
            </a:xfrm>
            <a:custGeom>
              <a:avLst/>
              <a:gdLst>
                <a:gd name="T0" fmla="*/ 15875 w 36"/>
                <a:gd name="T1" fmla="*/ 77788 h 49"/>
                <a:gd name="T2" fmla="*/ 0 w 36"/>
                <a:gd name="T3" fmla="*/ 66675 h 49"/>
                <a:gd name="T4" fmla="*/ 38100 w 36"/>
                <a:gd name="T5" fmla="*/ 0 h 49"/>
                <a:gd name="T6" fmla="*/ 57150 w 36"/>
                <a:gd name="T7" fmla="*/ 6350 h 49"/>
                <a:gd name="T8" fmla="*/ 15875 w 36"/>
                <a:gd name="T9" fmla="*/ 77788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49">
                  <a:moveTo>
                    <a:pt x="10" y="49"/>
                  </a:moveTo>
                  <a:lnTo>
                    <a:pt x="0" y="42"/>
                  </a:lnTo>
                  <a:lnTo>
                    <a:pt x="24" y="0"/>
                  </a:lnTo>
                  <a:lnTo>
                    <a:pt x="36" y="4"/>
                  </a:lnTo>
                  <a:lnTo>
                    <a:pt x="10" y="49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199" name="Oval 51"/>
            <p:cNvSpPr>
              <a:spLocks noChangeArrowheads="1"/>
            </p:cNvSpPr>
            <p:nvPr/>
          </p:nvSpPr>
          <p:spPr bwMode="auto">
            <a:xfrm>
              <a:off x="8138492" y="4410075"/>
              <a:ext cx="49213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0" name="Oval 52"/>
            <p:cNvSpPr>
              <a:spLocks noChangeArrowheads="1"/>
            </p:cNvSpPr>
            <p:nvPr/>
          </p:nvSpPr>
          <p:spPr bwMode="auto">
            <a:xfrm>
              <a:off x="8014667" y="4410075"/>
              <a:ext cx="52388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1" name="Oval 53"/>
            <p:cNvSpPr>
              <a:spLocks noChangeArrowheads="1"/>
            </p:cNvSpPr>
            <p:nvPr/>
          </p:nvSpPr>
          <p:spPr bwMode="auto">
            <a:xfrm>
              <a:off x="8195642" y="4508500"/>
              <a:ext cx="49213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2" name="Oval 54"/>
            <p:cNvSpPr>
              <a:spLocks noChangeArrowheads="1"/>
            </p:cNvSpPr>
            <p:nvPr/>
          </p:nvSpPr>
          <p:spPr bwMode="auto">
            <a:xfrm>
              <a:off x="8195642" y="4703763"/>
              <a:ext cx="49213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3" name="Oval 55"/>
            <p:cNvSpPr>
              <a:spLocks noChangeArrowheads="1"/>
            </p:cNvSpPr>
            <p:nvPr/>
          </p:nvSpPr>
          <p:spPr bwMode="auto">
            <a:xfrm>
              <a:off x="8311530" y="4703763"/>
              <a:ext cx="49213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4" name="Oval 56"/>
            <p:cNvSpPr>
              <a:spLocks noChangeArrowheads="1"/>
            </p:cNvSpPr>
            <p:nvPr/>
          </p:nvSpPr>
          <p:spPr bwMode="auto">
            <a:xfrm>
              <a:off x="7959105" y="4508500"/>
              <a:ext cx="47625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5" name="Oval 57"/>
            <p:cNvSpPr>
              <a:spLocks noChangeArrowheads="1"/>
            </p:cNvSpPr>
            <p:nvPr/>
          </p:nvSpPr>
          <p:spPr bwMode="auto">
            <a:xfrm>
              <a:off x="7846392" y="4508500"/>
              <a:ext cx="47625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6" name="Oval 58"/>
            <p:cNvSpPr>
              <a:spLocks noChangeArrowheads="1"/>
            </p:cNvSpPr>
            <p:nvPr/>
          </p:nvSpPr>
          <p:spPr bwMode="auto">
            <a:xfrm>
              <a:off x="7959105" y="4703763"/>
              <a:ext cx="47625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7" name="Oval 59"/>
            <p:cNvSpPr>
              <a:spLocks noChangeArrowheads="1"/>
            </p:cNvSpPr>
            <p:nvPr/>
          </p:nvSpPr>
          <p:spPr bwMode="auto">
            <a:xfrm>
              <a:off x="7846392" y="4703763"/>
              <a:ext cx="47625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8" name="Oval 60"/>
            <p:cNvSpPr>
              <a:spLocks noChangeArrowheads="1"/>
            </p:cNvSpPr>
            <p:nvPr/>
          </p:nvSpPr>
          <p:spPr bwMode="auto">
            <a:xfrm>
              <a:off x="8311530" y="4508500"/>
              <a:ext cx="49213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09" name="Oval 61"/>
            <p:cNvSpPr>
              <a:spLocks noChangeArrowheads="1"/>
            </p:cNvSpPr>
            <p:nvPr/>
          </p:nvSpPr>
          <p:spPr bwMode="auto">
            <a:xfrm>
              <a:off x="8138492" y="4606925"/>
              <a:ext cx="49213" cy="47625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10" name="Oval 62"/>
            <p:cNvSpPr>
              <a:spLocks noChangeArrowheads="1"/>
            </p:cNvSpPr>
            <p:nvPr/>
          </p:nvSpPr>
          <p:spPr bwMode="auto">
            <a:xfrm>
              <a:off x="8368680" y="4606925"/>
              <a:ext cx="49213" cy="47625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11" name="Oval 63"/>
            <p:cNvSpPr>
              <a:spLocks noChangeArrowheads="1"/>
            </p:cNvSpPr>
            <p:nvPr/>
          </p:nvSpPr>
          <p:spPr bwMode="auto">
            <a:xfrm>
              <a:off x="8014667" y="4606925"/>
              <a:ext cx="52388" cy="47625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12" name="Oval 64"/>
            <p:cNvSpPr>
              <a:spLocks noChangeArrowheads="1"/>
            </p:cNvSpPr>
            <p:nvPr/>
          </p:nvSpPr>
          <p:spPr bwMode="auto">
            <a:xfrm>
              <a:off x="7781305" y="4606925"/>
              <a:ext cx="49213" cy="47625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13" name="Oval 65"/>
            <p:cNvSpPr>
              <a:spLocks noChangeArrowheads="1"/>
            </p:cNvSpPr>
            <p:nvPr/>
          </p:nvSpPr>
          <p:spPr bwMode="auto">
            <a:xfrm>
              <a:off x="8195642" y="4313238"/>
              <a:ext cx="49213" cy="47625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14" name="Oval 66"/>
            <p:cNvSpPr>
              <a:spLocks noChangeArrowheads="1"/>
            </p:cNvSpPr>
            <p:nvPr/>
          </p:nvSpPr>
          <p:spPr bwMode="auto">
            <a:xfrm>
              <a:off x="7959105" y="4313238"/>
              <a:ext cx="47625" cy="47625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15" name="Oval 67"/>
            <p:cNvSpPr>
              <a:spLocks noChangeArrowheads="1"/>
            </p:cNvSpPr>
            <p:nvPr/>
          </p:nvSpPr>
          <p:spPr bwMode="auto">
            <a:xfrm>
              <a:off x="8014667" y="4203700"/>
              <a:ext cx="52388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16" name="Oval 68"/>
            <p:cNvSpPr>
              <a:spLocks noChangeArrowheads="1"/>
            </p:cNvSpPr>
            <p:nvPr/>
          </p:nvSpPr>
          <p:spPr bwMode="auto">
            <a:xfrm>
              <a:off x="8138492" y="4203700"/>
              <a:ext cx="49213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17" name="Freeform 69"/>
            <p:cNvSpPr/>
            <p:nvPr/>
          </p:nvSpPr>
          <p:spPr bwMode="auto">
            <a:xfrm>
              <a:off x="8173417" y="4557713"/>
              <a:ext cx="36513" cy="44450"/>
            </a:xfrm>
            <a:custGeom>
              <a:avLst/>
              <a:gdLst>
                <a:gd name="T0" fmla="*/ 21908 w 10"/>
                <a:gd name="T1" fmla="*/ 0 h 12"/>
                <a:gd name="T2" fmla="*/ 0 w 10"/>
                <a:gd name="T3" fmla="*/ 37042 h 12"/>
                <a:gd name="T4" fmla="*/ 14605 w 10"/>
                <a:gd name="T5" fmla="*/ 44450 h 12"/>
                <a:gd name="T6" fmla="*/ 36513 w 10"/>
                <a:gd name="T7" fmla="*/ 7408 h 12"/>
                <a:gd name="T8" fmla="*/ 21908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3" y="11"/>
                    <a:pt x="4" y="1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2"/>
                    <a:pt x="7" y="1"/>
                    <a:pt x="6" y="0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18" name="Freeform 70"/>
            <p:cNvSpPr/>
            <p:nvPr/>
          </p:nvSpPr>
          <p:spPr bwMode="auto">
            <a:xfrm>
              <a:off x="7995617" y="4360863"/>
              <a:ext cx="34925" cy="46038"/>
            </a:xfrm>
            <a:custGeom>
              <a:avLst/>
              <a:gdLst>
                <a:gd name="T0" fmla="*/ 34925 w 9"/>
                <a:gd name="T1" fmla="*/ 38365 h 12"/>
                <a:gd name="T2" fmla="*/ 15522 w 9"/>
                <a:gd name="T3" fmla="*/ 0 h 12"/>
                <a:gd name="T4" fmla="*/ 0 w 9"/>
                <a:gd name="T5" fmla="*/ 7673 h 12"/>
                <a:gd name="T6" fmla="*/ 19403 w 9"/>
                <a:gd name="T7" fmla="*/ 46038 h 12"/>
                <a:gd name="T8" fmla="*/ 34925 w 9"/>
                <a:gd name="T9" fmla="*/ 38365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2">
                  <a:moveTo>
                    <a:pt x="9" y="1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1"/>
                    <a:pt x="8" y="10"/>
                    <a:pt x="9" y="10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19" name="Freeform 71"/>
            <p:cNvSpPr/>
            <p:nvPr/>
          </p:nvSpPr>
          <p:spPr bwMode="auto">
            <a:xfrm>
              <a:off x="7995617" y="4459288"/>
              <a:ext cx="38100" cy="46038"/>
            </a:xfrm>
            <a:custGeom>
              <a:avLst/>
              <a:gdLst>
                <a:gd name="T0" fmla="*/ 15240 w 10"/>
                <a:gd name="T1" fmla="*/ 46038 h 12"/>
                <a:gd name="T2" fmla="*/ 38100 w 10"/>
                <a:gd name="T3" fmla="*/ 11510 h 12"/>
                <a:gd name="T4" fmla="*/ 22860 w 10"/>
                <a:gd name="T5" fmla="*/ 0 h 12"/>
                <a:gd name="T6" fmla="*/ 0 w 10"/>
                <a:gd name="T7" fmla="*/ 38365 h 12"/>
                <a:gd name="T8" fmla="*/ 15240 w 10"/>
                <a:gd name="T9" fmla="*/ 46038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4" y="12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8" y="2"/>
                    <a:pt x="7" y="1"/>
                    <a:pt x="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3" y="11"/>
                    <a:pt x="4" y="12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0" name="Freeform 72"/>
            <p:cNvSpPr/>
            <p:nvPr/>
          </p:nvSpPr>
          <p:spPr bwMode="auto">
            <a:xfrm>
              <a:off x="8074992" y="4429125"/>
              <a:ext cx="52388" cy="15875"/>
            </a:xfrm>
            <a:custGeom>
              <a:avLst/>
              <a:gdLst>
                <a:gd name="T0" fmla="*/ 52388 w 14"/>
                <a:gd name="T1" fmla="*/ 15875 h 4"/>
                <a:gd name="T2" fmla="*/ 52388 w 14"/>
                <a:gd name="T3" fmla="*/ 7938 h 4"/>
                <a:gd name="T4" fmla="*/ 52388 w 14"/>
                <a:gd name="T5" fmla="*/ 0 h 4"/>
                <a:gd name="T6" fmla="*/ 3742 w 14"/>
                <a:gd name="T7" fmla="*/ 0 h 4"/>
                <a:gd name="T8" fmla="*/ 3742 w 14"/>
                <a:gd name="T9" fmla="*/ 7938 h 4"/>
                <a:gd name="T10" fmla="*/ 0 w 14"/>
                <a:gd name="T11" fmla="*/ 15875 h 4"/>
                <a:gd name="T12" fmla="*/ 52388 w 14"/>
                <a:gd name="T13" fmla="*/ 15875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cubicBezTo>
                    <a:pt x="14" y="4"/>
                    <a:pt x="14" y="3"/>
                    <a:pt x="14" y="2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1" y="4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1" name="Freeform 73"/>
            <p:cNvSpPr/>
            <p:nvPr/>
          </p:nvSpPr>
          <p:spPr bwMode="auto">
            <a:xfrm>
              <a:off x="7992442" y="4256088"/>
              <a:ext cx="41275" cy="52388"/>
            </a:xfrm>
            <a:custGeom>
              <a:avLst/>
              <a:gdLst>
                <a:gd name="T0" fmla="*/ 15009 w 11"/>
                <a:gd name="T1" fmla="*/ 52388 h 14"/>
                <a:gd name="T2" fmla="*/ 41275 w 11"/>
                <a:gd name="T3" fmla="*/ 7484 h 14"/>
                <a:gd name="T4" fmla="*/ 26266 w 11"/>
                <a:gd name="T5" fmla="*/ 0 h 14"/>
                <a:gd name="T6" fmla="*/ 0 w 11"/>
                <a:gd name="T7" fmla="*/ 44904 h 14"/>
                <a:gd name="T8" fmla="*/ 15009 w 11"/>
                <a:gd name="T9" fmla="*/ 52388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4">
                  <a:moveTo>
                    <a:pt x="4" y="14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1"/>
                    <a:pt x="7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3" y="13"/>
                    <a:pt x="4" y="14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2" name="Freeform 74"/>
            <p:cNvSpPr/>
            <p:nvPr/>
          </p:nvSpPr>
          <p:spPr bwMode="auto">
            <a:xfrm>
              <a:off x="8173417" y="4357688"/>
              <a:ext cx="33338" cy="46038"/>
            </a:xfrm>
            <a:custGeom>
              <a:avLst/>
              <a:gdLst>
                <a:gd name="T0" fmla="*/ 14817 w 9"/>
                <a:gd name="T1" fmla="*/ 46038 h 12"/>
                <a:gd name="T2" fmla="*/ 33338 w 9"/>
                <a:gd name="T3" fmla="*/ 11510 h 12"/>
                <a:gd name="T4" fmla="*/ 18521 w 9"/>
                <a:gd name="T5" fmla="*/ 0 h 12"/>
                <a:gd name="T6" fmla="*/ 0 w 9"/>
                <a:gd name="T7" fmla="*/ 42202 h 12"/>
                <a:gd name="T8" fmla="*/ 14817 w 9"/>
                <a:gd name="T9" fmla="*/ 46038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2">
                  <a:moveTo>
                    <a:pt x="4" y="12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6" y="1"/>
                    <a:pt x="5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4" y="12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3" name="Freeform 75"/>
            <p:cNvSpPr/>
            <p:nvPr/>
          </p:nvSpPr>
          <p:spPr bwMode="auto">
            <a:xfrm>
              <a:off x="8255967" y="4522788"/>
              <a:ext cx="44450" cy="19050"/>
            </a:xfrm>
            <a:custGeom>
              <a:avLst/>
              <a:gdLst>
                <a:gd name="T0" fmla="*/ 0 w 12"/>
                <a:gd name="T1" fmla="*/ 0 h 5"/>
                <a:gd name="T2" fmla="*/ 3704 w 12"/>
                <a:gd name="T3" fmla="*/ 7620 h 5"/>
                <a:gd name="T4" fmla="*/ 0 w 12"/>
                <a:gd name="T5" fmla="*/ 19050 h 5"/>
                <a:gd name="T6" fmla="*/ 44450 w 12"/>
                <a:gd name="T7" fmla="*/ 19050 h 5"/>
                <a:gd name="T8" fmla="*/ 40746 w 12"/>
                <a:gd name="T9" fmla="*/ 7620 h 5"/>
                <a:gd name="T10" fmla="*/ 44450 w 12"/>
                <a:gd name="T11" fmla="*/ 0 h 5"/>
                <a:gd name="T12" fmla="*/ 0 w 12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0" y="0"/>
                    <a:pt x="1" y="2"/>
                    <a:pt x="1" y="2"/>
                  </a:cubicBezTo>
                  <a:cubicBezTo>
                    <a:pt x="1" y="3"/>
                    <a:pt x="0" y="3"/>
                    <a:pt x="0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3"/>
                    <a:pt x="11" y="3"/>
                    <a:pt x="11" y="2"/>
                  </a:cubicBezTo>
                  <a:cubicBezTo>
                    <a:pt x="11" y="2"/>
                    <a:pt x="11" y="0"/>
                    <a:pt x="1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4" name="Freeform 76"/>
            <p:cNvSpPr/>
            <p:nvPr/>
          </p:nvSpPr>
          <p:spPr bwMode="auto">
            <a:xfrm>
              <a:off x="7992442" y="4654550"/>
              <a:ext cx="38100" cy="46038"/>
            </a:xfrm>
            <a:custGeom>
              <a:avLst/>
              <a:gdLst>
                <a:gd name="T0" fmla="*/ 22860 w 10"/>
                <a:gd name="T1" fmla="*/ 0 h 12"/>
                <a:gd name="T2" fmla="*/ 0 w 10"/>
                <a:gd name="T3" fmla="*/ 38365 h 12"/>
                <a:gd name="T4" fmla="*/ 15240 w 10"/>
                <a:gd name="T5" fmla="*/ 46038 h 12"/>
                <a:gd name="T6" fmla="*/ 38100 w 10"/>
                <a:gd name="T7" fmla="*/ 7673 h 12"/>
                <a:gd name="T8" fmla="*/ 22860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3" y="11"/>
                    <a:pt x="4" y="1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2"/>
                    <a:pt x="7" y="1"/>
                    <a:pt x="6" y="0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5" name="Freeform 77"/>
            <p:cNvSpPr/>
            <p:nvPr/>
          </p:nvSpPr>
          <p:spPr bwMode="auto">
            <a:xfrm>
              <a:off x="8168655" y="4259263"/>
              <a:ext cx="38100" cy="49213"/>
            </a:xfrm>
            <a:custGeom>
              <a:avLst/>
              <a:gdLst>
                <a:gd name="T0" fmla="*/ 26670 w 10"/>
                <a:gd name="T1" fmla="*/ 49213 h 13"/>
                <a:gd name="T2" fmla="*/ 38100 w 10"/>
                <a:gd name="T3" fmla="*/ 41642 h 13"/>
                <a:gd name="T4" fmla="*/ 15240 w 10"/>
                <a:gd name="T5" fmla="*/ 0 h 13"/>
                <a:gd name="T6" fmla="*/ 0 w 10"/>
                <a:gd name="T7" fmla="*/ 3786 h 13"/>
                <a:gd name="T8" fmla="*/ 26670 w 10"/>
                <a:gd name="T9" fmla="*/ 492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3">
                  <a:moveTo>
                    <a:pt x="7" y="13"/>
                  </a:moveTo>
                  <a:cubicBezTo>
                    <a:pt x="8" y="12"/>
                    <a:pt x="9" y="11"/>
                    <a:pt x="1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1"/>
                    <a:pt x="0" y="1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6" name="Freeform 78"/>
            <p:cNvSpPr/>
            <p:nvPr/>
          </p:nvSpPr>
          <p:spPr bwMode="auto">
            <a:xfrm>
              <a:off x="8346455" y="4557713"/>
              <a:ext cx="36513" cy="44450"/>
            </a:xfrm>
            <a:custGeom>
              <a:avLst/>
              <a:gdLst>
                <a:gd name="T0" fmla="*/ 0 w 10"/>
                <a:gd name="T1" fmla="*/ 7408 h 12"/>
                <a:gd name="T2" fmla="*/ 21908 w 10"/>
                <a:gd name="T3" fmla="*/ 44450 h 12"/>
                <a:gd name="T4" fmla="*/ 36513 w 10"/>
                <a:gd name="T5" fmla="*/ 37042 h 12"/>
                <a:gd name="T6" fmla="*/ 14605 w 10"/>
                <a:gd name="T7" fmla="*/ 0 h 12"/>
                <a:gd name="T8" fmla="*/ 0 w 10"/>
                <a:gd name="T9" fmla="*/ 7408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8" y="10"/>
                    <a:pt x="10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0" y="2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7" name="Freeform 79"/>
            <p:cNvSpPr/>
            <p:nvPr/>
          </p:nvSpPr>
          <p:spPr bwMode="auto">
            <a:xfrm>
              <a:off x="7992442" y="4557713"/>
              <a:ext cx="38100" cy="49213"/>
            </a:xfrm>
            <a:custGeom>
              <a:avLst/>
              <a:gdLst>
                <a:gd name="T0" fmla="*/ 15240 w 10"/>
                <a:gd name="T1" fmla="*/ 0 h 13"/>
                <a:gd name="T2" fmla="*/ 0 w 10"/>
                <a:gd name="T3" fmla="*/ 11357 h 13"/>
                <a:gd name="T4" fmla="*/ 22860 w 10"/>
                <a:gd name="T5" fmla="*/ 49213 h 13"/>
                <a:gd name="T6" fmla="*/ 38100 w 10"/>
                <a:gd name="T7" fmla="*/ 37856 h 13"/>
                <a:gd name="T8" fmla="*/ 15240 w 10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1"/>
                    <a:pt x="8" y="10"/>
                    <a:pt x="10" y="1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8" name="Freeform 80"/>
            <p:cNvSpPr/>
            <p:nvPr/>
          </p:nvSpPr>
          <p:spPr bwMode="auto">
            <a:xfrm>
              <a:off x="8173417" y="4659313"/>
              <a:ext cx="33338" cy="41275"/>
            </a:xfrm>
            <a:custGeom>
              <a:avLst/>
              <a:gdLst>
                <a:gd name="T0" fmla="*/ 33338 w 9"/>
                <a:gd name="T1" fmla="*/ 33770 h 11"/>
                <a:gd name="T2" fmla="*/ 14817 w 9"/>
                <a:gd name="T3" fmla="*/ 0 h 11"/>
                <a:gd name="T4" fmla="*/ 0 w 9"/>
                <a:gd name="T5" fmla="*/ 7505 h 11"/>
                <a:gd name="T6" fmla="*/ 22225 w 9"/>
                <a:gd name="T7" fmla="*/ 41275 h 11"/>
                <a:gd name="T8" fmla="*/ 33338 w 9"/>
                <a:gd name="T9" fmla="*/ 3377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1">
                  <a:moveTo>
                    <a:pt x="9" y="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1"/>
                    <a:pt x="0" y="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9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29" name="Freeform 81"/>
            <p:cNvSpPr/>
            <p:nvPr/>
          </p:nvSpPr>
          <p:spPr bwMode="auto">
            <a:xfrm>
              <a:off x="8074992" y="4629150"/>
              <a:ext cx="52388" cy="19050"/>
            </a:xfrm>
            <a:custGeom>
              <a:avLst/>
              <a:gdLst>
                <a:gd name="T0" fmla="*/ 52388 w 14"/>
                <a:gd name="T1" fmla="*/ 19050 h 5"/>
                <a:gd name="T2" fmla="*/ 52388 w 14"/>
                <a:gd name="T3" fmla="*/ 7620 h 5"/>
                <a:gd name="T4" fmla="*/ 52388 w 14"/>
                <a:gd name="T5" fmla="*/ 0 h 5"/>
                <a:gd name="T6" fmla="*/ 3742 w 14"/>
                <a:gd name="T7" fmla="*/ 0 h 5"/>
                <a:gd name="T8" fmla="*/ 3742 w 14"/>
                <a:gd name="T9" fmla="*/ 7620 h 5"/>
                <a:gd name="T10" fmla="*/ 0 w 14"/>
                <a:gd name="T11" fmla="*/ 19050 h 5"/>
                <a:gd name="T12" fmla="*/ 52388 w 14"/>
                <a:gd name="T13" fmla="*/ 1905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5">
                  <a:moveTo>
                    <a:pt x="14" y="5"/>
                  </a:move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1" y="2"/>
                  </a:cubicBezTo>
                  <a:cubicBezTo>
                    <a:pt x="1" y="3"/>
                    <a:pt x="1" y="3"/>
                    <a:pt x="0" y="5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30" name="Freeform 82"/>
            <p:cNvSpPr/>
            <p:nvPr/>
          </p:nvSpPr>
          <p:spPr bwMode="auto">
            <a:xfrm>
              <a:off x="8349630" y="4659313"/>
              <a:ext cx="33338" cy="44450"/>
            </a:xfrm>
            <a:custGeom>
              <a:avLst/>
              <a:gdLst>
                <a:gd name="T0" fmla="*/ 18521 w 9"/>
                <a:gd name="T1" fmla="*/ 0 h 12"/>
                <a:gd name="T2" fmla="*/ 0 w 9"/>
                <a:gd name="T3" fmla="*/ 33338 h 12"/>
                <a:gd name="T4" fmla="*/ 11113 w 9"/>
                <a:gd name="T5" fmla="*/ 44450 h 12"/>
                <a:gd name="T6" fmla="*/ 33338 w 9"/>
                <a:gd name="T7" fmla="*/ 7408 h 12"/>
                <a:gd name="T8" fmla="*/ 18521 w 9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2">
                  <a:moveTo>
                    <a:pt x="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6" y="1"/>
                    <a:pt x="5" y="0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31" name="Freeform 83"/>
            <p:cNvSpPr/>
            <p:nvPr/>
          </p:nvSpPr>
          <p:spPr bwMode="auto">
            <a:xfrm>
              <a:off x="7906717" y="4719638"/>
              <a:ext cx="41275" cy="14288"/>
            </a:xfrm>
            <a:custGeom>
              <a:avLst/>
              <a:gdLst>
                <a:gd name="T0" fmla="*/ 41275 w 11"/>
                <a:gd name="T1" fmla="*/ 14288 h 4"/>
                <a:gd name="T2" fmla="*/ 41275 w 11"/>
                <a:gd name="T3" fmla="*/ 3572 h 4"/>
                <a:gd name="T4" fmla="*/ 41275 w 11"/>
                <a:gd name="T5" fmla="*/ 0 h 4"/>
                <a:gd name="T6" fmla="*/ 0 w 11"/>
                <a:gd name="T7" fmla="*/ 0 h 4"/>
                <a:gd name="T8" fmla="*/ 0 w 11"/>
                <a:gd name="T9" fmla="*/ 3572 h 4"/>
                <a:gd name="T10" fmla="*/ 0 w 11"/>
                <a:gd name="T11" fmla="*/ 14288 h 4"/>
                <a:gd name="T12" fmla="*/ 41275 w 11"/>
                <a:gd name="T13" fmla="*/ 14288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cubicBezTo>
                    <a:pt x="11" y="4"/>
                    <a:pt x="11" y="2"/>
                    <a:pt x="11" y="1"/>
                  </a:cubicBezTo>
                  <a:cubicBezTo>
                    <a:pt x="11" y="1"/>
                    <a:pt x="11" y="2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32" name="Freeform 84"/>
            <p:cNvSpPr/>
            <p:nvPr/>
          </p:nvSpPr>
          <p:spPr bwMode="auto">
            <a:xfrm>
              <a:off x="7906717" y="4522788"/>
              <a:ext cx="41275" cy="19050"/>
            </a:xfrm>
            <a:custGeom>
              <a:avLst/>
              <a:gdLst>
                <a:gd name="T0" fmla="*/ 0 w 11"/>
                <a:gd name="T1" fmla="*/ 0 h 5"/>
                <a:gd name="T2" fmla="*/ 0 w 11"/>
                <a:gd name="T3" fmla="*/ 7620 h 5"/>
                <a:gd name="T4" fmla="*/ 0 w 11"/>
                <a:gd name="T5" fmla="*/ 19050 h 5"/>
                <a:gd name="T6" fmla="*/ 41275 w 11"/>
                <a:gd name="T7" fmla="*/ 19050 h 5"/>
                <a:gd name="T8" fmla="*/ 41275 w 11"/>
                <a:gd name="T9" fmla="*/ 7620 h 5"/>
                <a:gd name="T10" fmla="*/ 41275 w 11"/>
                <a:gd name="T11" fmla="*/ 0 h 5"/>
                <a:gd name="T12" fmla="*/ 0 w 11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cubicBezTo>
                    <a:pt x="0" y="0"/>
                    <a:pt x="0" y="2"/>
                    <a:pt x="0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1" y="2"/>
                    <a:pt x="11" y="0"/>
                    <a:pt x="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33" name="Freeform 85"/>
            <p:cNvSpPr/>
            <p:nvPr/>
          </p:nvSpPr>
          <p:spPr bwMode="auto">
            <a:xfrm>
              <a:off x="8168655" y="4462463"/>
              <a:ext cx="38100" cy="46038"/>
            </a:xfrm>
            <a:custGeom>
              <a:avLst/>
              <a:gdLst>
                <a:gd name="T0" fmla="*/ 0 w 10"/>
                <a:gd name="T1" fmla="*/ 7673 h 12"/>
                <a:gd name="T2" fmla="*/ 22860 w 10"/>
                <a:gd name="T3" fmla="*/ 46038 h 12"/>
                <a:gd name="T4" fmla="*/ 38100 w 10"/>
                <a:gd name="T5" fmla="*/ 34529 h 12"/>
                <a:gd name="T6" fmla="*/ 15240 w 10"/>
                <a:gd name="T7" fmla="*/ 0 h 12"/>
                <a:gd name="T8" fmla="*/ 0 w 10"/>
                <a:gd name="T9" fmla="*/ 767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8" y="10"/>
                    <a:pt x="1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34" name="Freeform 86"/>
            <p:cNvSpPr/>
            <p:nvPr/>
          </p:nvSpPr>
          <p:spPr bwMode="auto">
            <a:xfrm>
              <a:off x="7819405" y="4552950"/>
              <a:ext cx="38100" cy="53975"/>
            </a:xfrm>
            <a:custGeom>
              <a:avLst/>
              <a:gdLst>
                <a:gd name="T0" fmla="*/ 11430 w 10"/>
                <a:gd name="T1" fmla="*/ 53975 h 14"/>
                <a:gd name="T2" fmla="*/ 38100 w 10"/>
                <a:gd name="T3" fmla="*/ 11566 h 14"/>
                <a:gd name="T4" fmla="*/ 22860 w 10"/>
                <a:gd name="T5" fmla="*/ 0 h 14"/>
                <a:gd name="T6" fmla="*/ 0 w 10"/>
                <a:gd name="T7" fmla="*/ 42409 h 14"/>
                <a:gd name="T8" fmla="*/ 11430 w 10"/>
                <a:gd name="T9" fmla="*/ 53975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4">
                  <a:moveTo>
                    <a:pt x="3" y="14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8" y="2"/>
                    <a:pt x="7" y="2"/>
                    <a:pt x="6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2" y="13"/>
                    <a:pt x="3" y="14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35" name="Oval 87"/>
            <p:cNvSpPr>
              <a:spLocks noChangeArrowheads="1"/>
            </p:cNvSpPr>
            <p:nvPr/>
          </p:nvSpPr>
          <p:spPr bwMode="auto">
            <a:xfrm>
              <a:off x="8368680" y="4410075"/>
              <a:ext cx="49213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36" name="Freeform 88"/>
            <p:cNvSpPr/>
            <p:nvPr/>
          </p:nvSpPr>
          <p:spPr bwMode="auto">
            <a:xfrm>
              <a:off x="8341692" y="4459288"/>
              <a:ext cx="41275" cy="46038"/>
            </a:xfrm>
            <a:custGeom>
              <a:avLst/>
              <a:gdLst>
                <a:gd name="T0" fmla="*/ 22514 w 11"/>
                <a:gd name="T1" fmla="*/ 0 h 12"/>
                <a:gd name="T2" fmla="*/ 0 w 11"/>
                <a:gd name="T3" fmla="*/ 38365 h 12"/>
                <a:gd name="T4" fmla="*/ 18761 w 11"/>
                <a:gd name="T5" fmla="*/ 46038 h 12"/>
                <a:gd name="T6" fmla="*/ 41275 w 11"/>
                <a:gd name="T7" fmla="*/ 7673 h 12"/>
                <a:gd name="T8" fmla="*/ 22514 w 11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4" y="11"/>
                    <a:pt x="5" y="1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7" y="1"/>
                    <a:pt x="6" y="0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37" name="Oval 89"/>
            <p:cNvSpPr>
              <a:spLocks noChangeArrowheads="1"/>
            </p:cNvSpPr>
            <p:nvPr/>
          </p:nvSpPr>
          <p:spPr bwMode="auto">
            <a:xfrm>
              <a:off x="7789242" y="4410075"/>
              <a:ext cx="49213" cy="49213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38" name="Freeform 90"/>
            <p:cNvSpPr/>
            <p:nvPr/>
          </p:nvSpPr>
          <p:spPr bwMode="auto">
            <a:xfrm>
              <a:off x="7822580" y="4459288"/>
              <a:ext cx="38100" cy="46038"/>
            </a:xfrm>
            <a:custGeom>
              <a:avLst/>
              <a:gdLst>
                <a:gd name="T0" fmla="*/ 15240 w 10"/>
                <a:gd name="T1" fmla="*/ 0 h 12"/>
                <a:gd name="T2" fmla="*/ 38100 w 10"/>
                <a:gd name="T3" fmla="*/ 38365 h 12"/>
                <a:gd name="T4" fmla="*/ 22860 w 10"/>
                <a:gd name="T5" fmla="*/ 46038 h 12"/>
                <a:gd name="T6" fmla="*/ 0 w 10"/>
                <a:gd name="T7" fmla="*/ 7673 h 12"/>
                <a:gd name="T8" fmla="*/ 15240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7" y="11"/>
                    <a:pt x="6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239" name="Oval 91"/>
            <p:cNvSpPr>
              <a:spLocks noChangeArrowheads="1"/>
            </p:cNvSpPr>
            <p:nvPr/>
          </p:nvSpPr>
          <p:spPr bwMode="auto">
            <a:xfrm>
              <a:off x="8311530" y="4302125"/>
              <a:ext cx="49213" cy="47625"/>
            </a:xfrm>
            <a:prstGeom prst="ellipse">
              <a:avLst/>
            </a:pr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6240" name="Freeform 92"/>
            <p:cNvSpPr/>
            <p:nvPr/>
          </p:nvSpPr>
          <p:spPr bwMode="auto">
            <a:xfrm>
              <a:off x="8341692" y="4357688"/>
              <a:ext cx="38100" cy="49213"/>
            </a:xfrm>
            <a:custGeom>
              <a:avLst/>
              <a:gdLst>
                <a:gd name="T0" fmla="*/ 22860 w 10"/>
                <a:gd name="T1" fmla="*/ 49213 h 13"/>
                <a:gd name="T2" fmla="*/ 38100 w 10"/>
                <a:gd name="T3" fmla="*/ 41642 h 13"/>
                <a:gd name="T4" fmla="*/ 15240 w 10"/>
                <a:gd name="T5" fmla="*/ 0 h 13"/>
                <a:gd name="T6" fmla="*/ 0 w 10"/>
                <a:gd name="T7" fmla="*/ 3786 h 13"/>
                <a:gd name="T8" fmla="*/ 22860 w 10"/>
                <a:gd name="T9" fmla="*/ 4921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3">
                  <a:moveTo>
                    <a:pt x="6" y="13"/>
                  </a:moveTo>
                  <a:cubicBezTo>
                    <a:pt x="7" y="12"/>
                    <a:pt x="9" y="11"/>
                    <a:pt x="1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1F6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2994660" y="4831715"/>
            <a:ext cx="20313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业务研发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>
            <a:spLocks noChangeArrowheads="1"/>
          </p:cNvSpPr>
          <p:nvPr/>
        </p:nvSpPr>
        <p:spPr bwMode="auto">
          <a:xfrm>
            <a:off x="3289935" y="4100195"/>
            <a:ext cx="15678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攻城狮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6762750" y="2414270"/>
            <a:ext cx="287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技术管理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文本框 95"/>
          <p:cNvSpPr txBox="1">
            <a:spLocks noChangeArrowheads="1"/>
          </p:cNvSpPr>
          <p:nvPr/>
        </p:nvSpPr>
        <p:spPr bwMode="auto">
          <a:xfrm>
            <a:off x="7425055" y="3273425"/>
            <a:ext cx="153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夹沟狮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3" grpId="0"/>
      <p:bldP spid="94" grpId="0"/>
      <p:bldP spid="95" grpId="0"/>
      <p:bldP spid="96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09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09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09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3"/>
  <p:tag name="KSO_WM_SLIDE_INDEX" val="3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5"/>
  <p:tag name="KSO_WM_SLIDE_INDEX" val="5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6"/>
  <p:tag name="KSO_WM_SLIDE_INDEX" val="6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7"/>
  <p:tag name="KSO_WM_SLIDE_INDEX" val="7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9"/>
  <p:tag name="KSO_WM_SLIDE_INDEX" val="9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1"/>
  <p:tag name="KSO_WM_SLIDE_INDEX" val="11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2"/>
  <p:tag name="KSO_WM_SLIDE_INDEX" val="12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4"/>
  <p:tag name="KSO_WM_SLIDE_INDEX" val="14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09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5"/>
  <p:tag name="KSO_WM_SLIDE_INDEX" val="15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3"/>
  <p:tag name="KSO_WM_SLIDE_INDEX" val="13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6"/>
  <p:tag name="KSO_WM_SLIDE_INDEX" val="16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8"/>
  <p:tag name="KSO_WM_SLIDE_INDEX" val="18"/>
  <p:tag name="KSO_WM_SLIDE_ITEM_CNT" val="0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TEMPLATE_THUMBS_INDEX" val="1、2、3、5、6、9、10、12、15、17、18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"/>
  <p:tag name="KSO_WM_SLIDE_INDEX" val="1"/>
  <p:tag name="KSO_WM_SLIDE_ITEM_CNT" val="0"/>
  <p:tag name="KSO_WM_SLIDE_TYPE" val="title"/>
  <p:tag name="KSO_WM_TEMPLATE_THUMBS_INDEX" val="1、2、3、5、6、9、10、12、15、17、18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09"/>
</p:tagLst>
</file>

<file path=ppt/tags/tag6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0"/>
  <p:tag name="KSO_WM_SLIDE_INDEX" val="10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09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09"/>
</p:tagLst>
</file>

<file path=ppt/tags/tag9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4"/>
  <p:tag name="KSO_WM_SLIDE_INDEX" val="4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演示</Application>
  <PresentationFormat>宽屏</PresentationFormat>
  <Paragraphs>321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Arial Unicode MS</vt:lpstr>
      <vt:lpstr>黑体</vt:lpstr>
      <vt:lpstr>Office 主题</vt:lpstr>
      <vt:lpstr>1_Office 主题</vt:lpstr>
      <vt:lpstr>从程序员到架构师</vt:lpstr>
      <vt:lpstr>架构师的一些话题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kimmking</cp:lastModifiedBy>
  <cp:revision>371</cp:revision>
  <dcterms:created xsi:type="dcterms:W3CDTF">2015-05-05T08:02:00Z</dcterms:created>
  <dcterms:modified xsi:type="dcterms:W3CDTF">2018-04-19T16:53:38Z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