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31"/>
  </p:notesMasterIdLst>
  <p:handoutMasterIdLst>
    <p:handoutMasterId r:id="rId32"/>
  </p:handoutMasterIdLst>
  <p:sldIdLst>
    <p:sldId id="680" r:id="rId2"/>
    <p:sldId id="825" r:id="rId3"/>
    <p:sldId id="833" r:id="rId4"/>
    <p:sldId id="834" r:id="rId5"/>
    <p:sldId id="835" r:id="rId6"/>
    <p:sldId id="836" r:id="rId7"/>
    <p:sldId id="837" r:id="rId8"/>
    <p:sldId id="838" r:id="rId9"/>
    <p:sldId id="839" r:id="rId10"/>
    <p:sldId id="840" r:id="rId11"/>
    <p:sldId id="841" r:id="rId12"/>
    <p:sldId id="843" r:id="rId13"/>
    <p:sldId id="845" r:id="rId14"/>
    <p:sldId id="846" r:id="rId15"/>
    <p:sldId id="851" r:id="rId16"/>
    <p:sldId id="847" r:id="rId17"/>
    <p:sldId id="848" r:id="rId18"/>
    <p:sldId id="849" r:id="rId19"/>
    <p:sldId id="850" r:id="rId20"/>
    <p:sldId id="852" r:id="rId21"/>
    <p:sldId id="854" r:id="rId22"/>
    <p:sldId id="856" r:id="rId23"/>
    <p:sldId id="855" r:id="rId24"/>
    <p:sldId id="857" r:id="rId25"/>
    <p:sldId id="858" r:id="rId26"/>
    <p:sldId id="859" r:id="rId27"/>
    <p:sldId id="861" r:id="rId28"/>
    <p:sldId id="862" r:id="rId29"/>
    <p:sldId id="863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CCFFCC"/>
    <a:srgbClr val="FFFFCC"/>
    <a:srgbClr val="CCECFF"/>
    <a:srgbClr val="66CCFF"/>
    <a:srgbClr val="EAEBC5"/>
    <a:srgbClr val="FF99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2" autoAdjust="0"/>
    <p:restoredTop sz="90045" autoAdjust="0"/>
  </p:normalViewPr>
  <p:slideViewPr>
    <p:cSldViewPr>
      <p:cViewPr varScale="1">
        <p:scale>
          <a:sx n="103" d="100"/>
          <a:sy n="103" d="100"/>
        </p:scale>
        <p:origin x="200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0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0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0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7E8666-7BC4-264A-9A7E-821BB3EADB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5766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98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3F0E46-D506-4646-817F-43CFFBA067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92568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0" lang="zh-CN" altLang="en-US">
                <a:latin typeface="Calibri" charset="0"/>
                <a:ea typeface="宋体" charset="0"/>
              </a:rPr>
              <a:t>人类发明、相似生物体模拟</a:t>
            </a:r>
          </a:p>
        </p:txBody>
      </p:sp>
      <p:sp>
        <p:nvSpPr>
          <p:cNvPr id="21507" name="灯片编号占位符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r"/>
            <a:fld id="{EF38BC48-E7AD-694F-9E62-7E2BB2C89777}" type="slidenum">
              <a:rPr kumimoji="0" lang="zh-CN" altLang="en-US" sz="1200">
                <a:latin typeface="Calibri" charset="0"/>
              </a:rPr>
              <a:pPr algn="r"/>
              <a:t>6</a:t>
            </a:fld>
            <a:endParaRPr kumimoji="0" lang="zh-CN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277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586F76"/>
                </a:solidFill>
                <a:effectLst/>
                <a:latin typeface="Verdana" panose="020B0604030504040204" pitchFamily="34" charset="0"/>
              </a:rPr>
              <a:t>介于操作系统和应用程序之间的软件层，屏蔽了底层的通讯、交互、连接等复杂又通用化的功能，系统在交互时，直接采用中间件进行连接和交互即可，避免了大量的代码开发和人工成本。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F0E46-D506-4646-817F-43CFFBA067E6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9343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4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kumimoji="0" lang="zh-CN" altLang="en-US" sz="3200">
                <a:latin typeface="Calibri" charset="0"/>
                <a:ea typeface="黑体" charset="0"/>
                <a:cs typeface="黑体" charset="0"/>
              </a:rPr>
              <a:t>两种方法</a:t>
            </a:r>
            <a:endParaRPr kumimoji="0" lang="en-US" altLang="zh-CN" sz="3200">
              <a:latin typeface="Calibri" charset="0"/>
              <a:ea typeface="黑体" charset="0"/>
              <a:cs typeface="黑体" charset="0"/>
            </a:endParaRPr>
          </a:p>
          <a:p>
            <a:pPr lvl="1">
              <a:spcBef>
                <a:spcPct val="0"/>
              </a:spcBef>
            </a:pPr>
            <a:r>
              <a:rPr kumimoji="0" lang="zh-CN" altLang="en-US" sz="2800">
                <a:latin typeface="Calibri" charset="0"/>
                <a:ea typeface="黑体" charset="0"/>
                <a:cs typeface="黑体" charset="0"/>
              </a:rPr>
              <a:t>前向运动建模</a:t>
            </a:r>
            <a:endParaRPr kumimoji="0" lang="en-US" altLang="zh-CN" sz="2800">
              <a:latin typeface="Calibri" charset="0"/>
              <a:ea typeface="黑体" charset="0"/>
              <a:cs typeface="黑体" charset="0"/>
            </a:endParaRPr>
          </a:p>
          <a:p>
            <a:pPr lvl="1">
              <a:spcBef>
                <a:spcPct val="0"/>
              </a:spcBef>
            </a:pPr>
            <a:r>
              <a:rPr kumimoji="0" lang="zh-CN" altLang="en-US" sz="2800">
                <a:latin typeface="Calibri" charset="0"/>
                <a:ea typeface="黑体" charset="0"/>
                <a:cs typeface="黑体" charset="0"/>
              </a:rPr>
              <a:t>基于约束的运动学建模</a:t>
            </a:r>
            <a:endParaRPr kumimoji="0" lang="en-US" altLang="zh-CN" sz="2800">
              <a:latin typeface="Calibri" charset="0"/>
              <a:ea typeface="黑体" charset="0"/>
              <a:cs typeface="黑体" charset="0"/>
            </a:endParaRPr>
          </a:p>
          <a:p>
            <a:pPr>
              <a:spcBef>
                <a:spcPct val="0"/>
              </a:spcBef>
            </a:pPr>
            <a:r>
              <a:rPr kumimoji="0" lang="zh-CN" altLang="en-US">
                <a:latin typeface="Calibri" charset="0"/>
                <a:ea typeface="宋体" charset="0"/>
              </a:rPr>
              <a:t>刚体</a:t>
            </a:r>
            <a:r>
              <a:rPr kumimoji="0" lang="en-US" altLang="zh-CN">
                <a:latin typeface="Calibri" charset="0"/>
                <a:ea typeface="宋体" charset="0"/>
              </a:rPr>
              <a:t>——</a:t>
            </a:r>
            <a:r>
              <a:rPr kumimoji="0" lang="zh-CN" altLang="en-US">
                <a:latin typeface="Calibri" charset="0"/>
                <a:ea typeface="宋体" charset="0"/>
              </a:rPr>
              <a:t>机器人可用空间中的一个点表示</a:t>
            </a:r>
          </a:p>
          <a:p>
            <a:pPr>
              <a:spcBef>
                <a:spcPct val="0"/>
              </a:spcBef>
            </a:pPr>
            <a:r>
              <a:rPr kumimoji="0" lang="zh-CN" altLang="en-US">
                <a:latin typeface="Calibri" charset="0"/>
                <a:ea typeface="宋体" charset="0"/>
              </a:rPr>
              <a:t>水平面上运动</a:t>
            </a:r>
            <a:r>
              <a:rPr kumimoji="0" lang="en-US" altLang="zh-CN">
                <a:latin typeface="Calibri" charset="0"/>
                <a:ea typeface="宋体" charset="0"/>
              </a:rPr>
              <a:t>——</a:t>
            </a:r>
            <a:r>
              <a:rPr kumimoji="0" lang="zh-CN" altLang="en-US">
                <a:latin typeface="Calibri" charset="0"/>
                <a:ea typeface="宋体" charset="0"/>
              </a:rPr>
              <a:t>空间中的点在水平面上的投影</a:t>
            </a:r>
          </a:p>
        </p:txBody>
      </p:sp>
      <p:sp>
        <p:nvSpPr>
          <p:cNvPr id="614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A12BA37-3BE0-3C4D-8025-A9649DC0D746}" type="slidenum">
              <a:rPr kumimoji="0" lang="zh-CN" altLang="en-US" sz="1200">
                <a:latin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kumimoji="0" lang="zh-CN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459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4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kumimoji="0" lang="zh-CN" altLang="en-US" sz="3200">
                <a:latin typeface="Calibri" charset="0"/>
                <a:ea typeface="黑体" charset="0"/>
                <a:cs typeface="黑体" charset="0"/>
              </a:rPr>
              <a:t>两种方法</a:t>
            </a:r>
            <a:endParaRPr kumimoji="0" lang="en-US" altLang="zh-CN" sz="3200">
              <a:latin typeface="Calibri" charset="0"/>
              <a:ea typeface="黑体" charset="0"/>
              <a:cs typeface="黑体" charset="0"/>
            </a:endParaRPr>
          </a:p>
          <a:p>
            <a:pPr lvl="1">
              <a:spcBef>
                <a:spcPct val="0"/>
              </a:spcBef>
            </a:pPr>
            <a:r>
              <a:rPr kumimoji="0" lang="zh-CN" altLang="en-US" sz="2800">
                <a:latin typeface="Calibri" charset="0"/>
                <a:ea typeface="黑体" charset="0"/>
                <a:cs typeface="黑体" charset="0"/>
              </a:rPr>
              <a:t>前向运动建模</a:t>
            </a:r>
            <a:endParaRPr kumimoji="0" lang="en-US" altLang="zh-CN" sz="2800">
              <a:latin typeface="Calibri" charset="0"/>
              <a:ea typeface="黑体" charset="0"/>
              <a:cs typeface="黑体" charset="0"/>
            </a:endParaRPr>
          </a:p>
          <a:p>
            <a:pPr lvl="1">
              <a:spcBef>
                <a:spcPct val="0"/>
              </a:spcBef>
            </a:pPr>
            <a:r>
              <a:rPr kumimoji="0" lang="zh-CN" altLang="en-US" sz="2800">
                <a:latin typeface="Calibri" charset="0"/>
                <a:ea typeface="黑体" charset="0"/>
                <a:cs typeface="黑体" charset="0"/>
              </a:rPr>
              <a:t>基于约束的运动学建模</a:t>
            </a:r>
            <a:endParaRPr kumimoji="0" lang="en-US" altLang="zh-CN" sz="2800">
              <a:latin typeface="Calibri" charset="0"/>
              <a:ea typeface="黑体" charset="0"/>
              <a:cs typeface="黑体" charset="0"/>
            </a:endParaRPr>
          </a:p>
          <a:p>
            <a:pPr>
              <a:spcBef>
                <a:spcPct val="0"/>
              </a:spcBef>
            </a:pPr>
            <a:r>
              <a:rPr kumimoji="0" lang="zh-CN" altLang="en-US">
                <a:latin typeface="Calibri" charset="0"/>
                <a:ea typeface="宋体" charset="0"/>
              </a:rPr>
              <a:t>刚体</a:t>
            </a:r>
            <a:r>
              <a:rPr kumimoji="0" lang="en-US" altLang="zh-CN">
                <a:latin typeface="Calibri" charset="0"/>
                <a:ea typeface="宋体" charset="0"/>
              </a:rPr>
              <a:t>——</a:t>
            </a:r>
            <a:r>
              <a:rPr kumimoji="0" lang="zh-CN" altLang="en-US">
                <a:latin typeface="Calibri" charset="0"/>
                <a:ea typeface="宋体" charset="0"/>
              </a:rPr>
              <a:t>机器人可用空间中的一个点表示</a:t>
            </a:r>
          </a:p>
          <a:p>
            <a:pPr>
              <a:spcBef>
                <a:spcPct val="0"/>
              </a:spcBef>
            </a:pPr>
            <a:r>
              <a:rPr kumimoji="0" lang="zh-CN" altLang="en-US">
                <a:latin typeface="Calibri" charset="0"/>
                <a:ea typeface="宋体" charset="0"/>
              </a:rPr>
              <a:t>水平面上运动</a:t>
            </a:r>
            <a:r>
              <a:rPr kumimoji="0" lang="en-US" altLang="zh-CN">
                <a:latin typeface="Calibri" charset="0"/>
                <a:ea typeface="宋体" charset="0"/>
              </a:rPr>
              <a:t>——</a:t>
            </a:r>
            <a:r>
              <a:rPr kumimoji="0" lang="zh-CN" altLang="en-US">
                <a:latin typeface="Calibri" charset="0"/>
                <a:ea typeface="宋体" charset="0"/>
              </a:rPr>
              <a:t>空间中的点在水平面上的投影</a:t>
            </a:r>
          </a:p>
        </p:txBody>
      </p:sp>
      <p:sp>
        <p:nvSpPr>
          <p:cNvPr id="614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A12BA37-3BE0-3C4D-8025-A9649DC0D746}" type="slidenum">
              <a:rPr kumimoji="0" lang="zh-CN" altLang="en-US" sz="1200">
                <a:latin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kumimoji="0" lang="zh-CN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978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F0E46-D506-4646-817F-43CFFBA067E6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7971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4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kumimoji="0" lang="zh-CN" altLang="en-US" sz="3200">
                <a:latin typeface="Calibri" charset="0"/>
                <a:ea typeface="黑体" charset="0"/>
                <a:cs typeface="黑体" charset="0"/>
              </a:rPr>
              <a:t>两种方法</a:t>
            </a:r>
            <a:endParaRPr kumimoji="0" lang="en-US" altLang="zh-CN" sz="3200">
              <a:latin typeface="Calibri" charset="0"/>
              <a:ea typeface="黑体" charset="0"/>
              <a:cs typeface="黑体" charset="0"/>
            </a:endParaRPr>
          </a:p>
          <a:p>
            <a:pPr lvl="1">
              <a:spcBef>
                <a:spcPct val="0"/>
              </a:spcBef>
            </a:pPr>
            <a:r>
              <a:rPr kumimoji="0" lang="zh-CN" altLang="en-US" sz="2800">
                <a:latin typeface="Calibri" charset="0"/>
                <a:ea typeface="黑体" charset="0"/>
                <a:cs typeface="黑体" charset="0"/>
              </a:rPr>
              <a:t>前向运动建模</a:t>
            </a:r>
            <a:endParaRPr kumimoji="0" lang="en-US" altLang="zh-CN" sz="2800">
              <a:latin typeface="Calibri" charset="0"/>
              <a:ea typeface="黑体" charset="0"/>
              <a:cs typeface="黑体" charset="0"/>
            </a:endParaRPr>
          </a:p>
          <a:p>
            <a:pPr lvl="1">
              <a:spcBef>
                <a:spcPct val="0"/>
              </a:spcBef>
            </a:pPr>
            <a:r>
              <a:rPr kumimoji="0" lang="zh-CN" altLang="en-US" sz="2800">
                <a:latin typeface="Calibri" charset="0"/>
                <a:ea typeface="黑体" charset="0"/>
                <a:cs typeface="黑体" charset="0"/>
              </a:rPr>
              <a:t>基于约束的运动学建模</a:t>
            </a:r>
            <a:endParaRPr kumimoji="0" lang="en-US" altLang="zh-CN" sz="2800">
              <a:latin typeface="Calibri" charset="0"/>
              <a:ea typeface="黑体" charset="0"/>
              <a:cs typeface="黑体" charset="0"/>
            </a:endParaRPr>
          </a:p>
          <a:p>
            <a:pPr>
              <a:spcBef>
                <a:spcPct val="0"/>
              </a:spcBef>
            </a:pPr>
            <a:r>
              <a:rPr kumimoji="0" lang="zh-CN" altLang="en-US">
                <a:latin typeface="Calibri" charset="0"/>
                <a:ea typeface="宋体" charset="0"/>
              </a:rPr>
              <a:t>刚体</a:t>
            </a:r>
            <a:r>
              <a:rPr kumimoji="0" lang="en-US" altLang="zh-CN">
                <a:latin typeface="Calibri" charset="0"/>
                <a:ea typeface="宋体" charset="0"/>
              </a:rPr>
              <a:t>——</a:t>
            </a:r>
            <a:r>
              <a:rPr kumimoji="0" lang="zh-CN" altLang="en-US">
                <a:latin typeface="Calibri" charset="0"/>
                <a:ea typeface="宋体" charset="0"/>
              </a:rPr>
              <a:t>机器人可用空间中的一个点表示</a:t>
            </a:r>
          </a:p>
          <a:p>
            <a:pPr>
              <a:spcBef>
                <a:spcPct val="0"/>
              </a:spcBef>
            </a:pPr>
            <a:r>
              <a:rPr kumimoji="0" lang="zh-CN" altLang="en-US">
                <a:latin typeface="Calibri" charset="0"/>
                <a:ea typeface="宋体" charset="0"/>
              </a:rPr>
              <a:t>水平面上运动</a:t>
            </a:r>
            <a:r>
              <a:rPr kumimoji="0" lang="en-US" altLang="zh-CN">
                <a:latin typeface="Calibri" charset="0"/>
                <a:ea typeface="宋体" charset="0"/>
              </a:rPr>
              <a:t>——</a:t>
            </a:r>
            <a:r>
              <a:rPr kumimoji="0" lang="zh-CN" altLang="en-US">
                <a:latin typeface="Calibri" charset="0"/>
                <a:ea typeface="宋体" charset="0"/>
              </a:rPr>
              <a:t>空间中的点在水平面上的投影</a:t>
            </a:r>
          </a:p>
        </p:txBody>
      </p:sp>
      <p:sp>
        <p:nvSpPr>
          <p:cNvPr id="614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A12BA37-3BE0-3C4D-8025-A9649DC0D746}" type="slidenum">
              <a:rPr kumimoji="0" lang="zh-CN" altLang="en-US" sz="1200">
                <a:latin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kumimoji="0" lang="zh-CN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151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4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kumimoji="0" lang="zh-CN" altLang="en-US" sz="3200">
                <a:latin typeface="Calibri" charset="0"/>
                <a:ea typeface="黑体" charset="0"/>
                <a:cs typeface="黑体" charset="0"/>
              </a:rPr>
              <a:t>两种方法</a:t>
            </a:r>
            <a:endParaRPr kumimoji="0" lang="en-US" altLang="zh-CN" sz="3200">
              <a:latin typeface="Calibri" charset="0"/>
              <a:ea typeface="黑体" charset="0"/>
              <a:cs typeface="黑体" charset="0"/>
            </a:endParaRPr>
          </a:p>
          <a:p>
            <a:pPr lvl="1">
              <a:spcBef>
                <a:spcPct val="0"/>
              </a:spcBef>
            </a:pPr>
            <a:r>
              <a:rPr kumimoji="0" lang="zh-CN" altLang="en-US" sz="2800">
                <a:latin typeface="Calibri" charset="0"/>
                <a:ea typeface="黑体" charset="0"/>
                <a:cs typeface="黑体" charset="0"/>
              </a:rPr>
              <a:t>前向运动建模</a:t>
            </a:r>
            <a:endParaRPr kumimoji="0" lang="en-US" altLang="zh-CN" sz="2800">
              <a:latin typeface="Calibri" charset="0"/>
              <a:ea typeface="黑体" charset="0"/>
              <a:cs typeface="黑体" charset="0"/>
            </a:endParaRPr>
          </a:p>
          <a:p>
            <a:pPr lvl="1">
              <a:spcBef>
                <a:spcPct val="0"/>
              </a:spcBef>
            </a:pPr>
            <a:r>
              <a:rPr kumimoji="0" lang="zh-CN" altLang="en-US" sz="2800">
                <a:latin typeface="Calibri" charset="0"/>
                <a:ea typeface="黑体" charset="0"/>
                <a:cs typeface="黑体" charset="0"/>
              </a:rPr>
              <a:t>基于约束的运动学建模</a:t>
            </a:r>
            <a:endParaRPr kumimoji="0" lang="en-US" altLang="zh-CN" sz="2800">
              <a:latin typeface="Calibri" charset="0"/>
              <a:ea typeface="黑体" charset="0"/>
              <a:cs typeface="黑体" charset="0"/>
            </a:endParaRPr>
          </a:p>
          <a:p>
            <a:pPr>
              <a:spcBef>
                <a:spcPct val="0"/>
              </a:spcBef>
            </a:pPr>
            <a:r>
              <a:rPr kumimoji="0" lang="zh-CN" altLang="en-US">
                <a:latin typeface="Calibri" charset="0"/>
                <a:ea typeface="宋体" charset="0"/>
              </a:rPr>
              <a:t>刚体</a:t>
            </a:r>
            <a:r>
              <a:rPr kumimoji="0" lang="en-US" altLang="zh-CN">
                <a:latin typeface="Calibri" charset="0"/>
                <a:ea typeface="宋体" charset="0"/>
              </a:rPr>
              <a:t>——</a:t>
            </a:r>
            <a:r>
              <a:rPr kumimoji="0" lang="zh-CN" altLang="en-US">
                <a:latin typeface="Calibri" charset="0"/>
                <a:ea typeface="宋体" charset="0"/>
              </a:rPr>
              <a:t>机器人可用空间中的一个点表示</a:t>
            </a:r>
          </a:p>
          <a:p>
            <a:pPr>
              <a:spcBef>
                <a:spcPct val="0"/>
              </a:spcBef>
            </a:pPr>
            <a:r>
              <a:rPr kumimoji="0" lang="zh-CN" altLang="en-US">
                <a:latin typeface="Calibri" charset="0"/>
                <a:ea typeface="宋体" charset="0"/>
              </a:rPr>
              <a:t>水平面上运动</a:t>
            </a:r>
            <a:r>
              <a:rPr kumimoji="0" lang="en-US" altLang="zh-CN">
                <a:latin typeface="Calibri" charset="0"/>
                <a:ea typeface="宋体" charset="0"/>
              </a:rPr>
              <a:t>——</a:t>
            </a:r>
            <a:r>
              <a:rPr kumimoji="0" lang="zh-CN" altLang="en-US">
                <a:latin typeface="Calibri" charset="0"/>
                <a:ea typeface="宋体" charset="0"/>
              </a:rPr>
              <a:t>空间中的点在水平面上的投影</a:t>
            </a:r>
          </a:p>
        </p:txBody>
      </p:sp>
      <p:sp>
        <p:nvSpPr>
          <p:cNvPr id="614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A12BA37-3BE0-3C4D-8025-A9649DC0D746}" type="slidenum">
              <a:rPr kumimoji="0" lang="zh-CN" altLang="en-US" sz="1200">
                <a:latin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kumimoji="0" lang="zh-CN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238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4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kumimoji="0" lang="zh-CN" altLang="en-US" sz="3200">
                <a:latin typeface="Calibri" charset="0"/>
                <a:ea typeface="黑体" charset="0"/>
                <a:cs typeface="黑体" charset="0"/>
              </a:rPr>
              <a:t>两种方法</a:t>
            </a:r>
            <a:endParaRPr kumimoji="0" lang="en-US" altLang="zh-CN" sz="3200">
              <a:latin typeface="Calibri" charset="0"/>
              <a:ea typeface="黑体" charset="0"/>
              <a:cs typeface="黑体" charset="0"/>
            </a:endParaRPr>
          </a:p>
          <a:p>
            <a:pPr lvl="1">
              <a:spcBef>
                <a:spcPct val="0"/>
              </a:spcBef>
            </a:pPr>
            <a:r>
              <a:rPr kumimoji="0" lang="zh-CN" altLang="en-US" sz="2800">
                <a:latin typeface="Calibri" charset="0"/>
                <a:ea typeface="黑体" charset="0"/>
                <a:cs typeface="黑体" charset="0"/>
              </a:rPr>
              <a:t>前向运动建模</a:t>
            </a:r>
            <a:endParaRPr kumimoji="0" lang="en-US" altLang="zh-CN" sz="2800">
              <a:latin typeface="Calibri" charset="0"/>
              <a:ea typeface="黑体" charset="0"/>
              <a:cs typeface="黑体" charset="0"/>
            </a:endParaRPr>
          </a:p>
          <a:p>
            <a:pPr lvl="1">
              <a:spcBef>
                <a:spcPct val="0"/>
              </a:spcBef>
            </a:pPr>
            <a:r>
              <a:rPr kumimoji="0" lang="zh-CN" altLang="en-US" sz="2800">
                <a:latin typeface="Calibri" charset="0"/>
                <a:ea typeface="黑体" charset="0"/>
                <a:cs typeface="黑体" charset="0"/>
              </a:rPr>
              <a:t>基于约束的运动学建模</a:t>
            </a:r>
            <a:endParaRPr kumimoji="0" lang="en-US" altLang="zh-CN" sz="2800">
              <a:latin typeface="Calibri" charset="0"/>
              <a:ea typeface="黑体" charset="0"/>
              <a:cs typeface="黑体" charset="0"/>
            </a:endParaRPr>
          </a:p>
          <a:p>
            <a:pPr>
              <a:spcBef>
                <a:spcPct val="0"/>
              </a:spcBef>
            </a:pPr>
            <a:r>
              <a:rPr kumimoji="0" lang="zh-CN" altLang="en-US">
                <a:latin typeface="Calibri" charset="0"/>
                <a:ea typeface="宋体" charset="0"/>
              </a:rPr>
              <a:t>刚体</a:t>
            </a:r>
            <a:r>
              <a:rPr kumimoji="0" lang="en-US" altLang="zh-CN">
                <a:latin typeface="Calibri" charset="0"/>
                <a:ea typeface="宋体" charset="0"/>
              </a:rPr>
              <a:t>——</a:t>
            </a:r>
            <a:r>
              <a:rPr kumimoji="0" lang="zh-CN" altLang="en-US">
                <a:latin typeface="Calibri" charset="0"/>
                <a:ea typeface="宋体" charset="0"/>
              </a:rPr>
              <a:t>机器人可用空间中的一个点表示</a:t>
            </a:r>
          </a:p>
          <a:p>
            <a:pPr>
              <a:spcBef>
                <a:spcPct val="0"/>
              </a:spcBef>
            </a:pPr>
            <a:r>
              <a:rPr kumimoji="0" lang="zh-CN" altLang="en-US">
                <a:latin typeface="Calibri" charset="0"/>
                <a:ea typeface="宋体" charset="0"/>
              </a:rPr>
              <a:t>水平面上运动</a:t>
            </a:r>
            <a:r>
              <a:rPr kumimoji="0" lang="en-US" altLang="zh-CN">
                <a:latin typeface="Calibri" charset="0"/>
                <a:ea typeface="宋体" charset="0"/>
              </a:rPr>
              <a:t>——</a:t>
            </a:r>
            <a:r>
              <a:rPr kumimoji="0" lang="zh-CN" altLang="en-US">
                <a:latin typeface="Calibri" charset="0"/>
                <a:ea typeface="宋体" charset="0"/>
              </a:rPr>
              <a:t>空间中的点在水平面上的投影</a:t>
            </a:r>
          </a:p>
        </p:txBody>
      </p:sp>
      <p:sp>
        <p:nvSpPr>
          <p:cNvPr id="614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entury Schoolbook" charset="0"/>
                <a:ea typeface="宋体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A12BA37-3BE0-3C4D-8025-A9649DC0D746}" type="slidenum">
              <a:rPr kumimoji="0" lang="zh-CN" altLang="en-US" sz="1200">
                <a:latin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kumimoji="0" lang="zh-CN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887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DA440-3606-044A-964B-3D5BE5BDFF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603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B40CE2-D636-C947-ACC5-FA6FC3F2F1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13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ABCAE1-98D8-4943-96DF-8D745C5DF0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6218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979A31-95EC-6F4C-9F7E-FCDE386462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9373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C4FF31-9740-E647-9CC6-298E3B9337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69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85DD3C-9B61-AA44-A246-F623A50268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893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B57487-9CEF-CA48-AFD3-6C32A66911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78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4DD2C1-FA44-9940-BE1B-C8574D6848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768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C2C74-20BA-E842-9058-CC4B6C9550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906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3E171A-4733-F045-8720-8B30E7A449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494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E4FA22-565B-D344-A7F0-4518A7E686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678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E17A7D-ABD1-9844-8979-D75747C908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363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EC12CC-2D45-A44C-A7C9-0572A78143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957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2143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7A11A4-7385-DD44-A01B-49FE118198A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323850" y="1412875"/>
            <a:ext cx="8424863" cy="71438"/>
          </a:xfrm>
          <a:prstGeom prst="rect">
            <a:avLst/>
          </a:prstGeom>
          <a:gradFill rotWithShape="1">
            <a:gsLst>
              <a:gs pos="0">
                <a:srgbClr val="3399FF">
                  <a:gamma/>
                  <a:shade val="46275"/>
                  <a:invGamma/>
                </a:srgbClr>
              </a:gs>
              <a:gs pos="100000">
                <a:srgbClr val="3399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  <p:sldLayoutId id="2147484146" r:id="rId12"/>
    <p:sldLayoutId id="214748414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  <a:cs typeface="黑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FF0000"/>
        </a:buClr>
        <a:buChar char="•"/>
        <a:defRPr sz="3200" b="1">
          <a:solidFill>
            <a:srgbClr val="2B3078"/>
          </a:solidFill>
          <a:latin typeface="+mn-lt"/>
          <a:ea typeface="+mn-ea"/>
          <a:cs typeface="黑体" charset="0"/>
        </a:defRPr>
      </a:lvl1pPr>
      <a:lvl2pPr marL="742950" indent="-285750" algn="l" rtl="0" eaLnBrk="0" fontAlgn="base" hangingPunct="0">
        <a:spcBef>
          <a:spcPct val="50000"/>
        </a:spcBef>
        <a:spcAft>
          <a:spcPct val="0"/>
        </a:spcAft>
        <a:buClr>
          <a:srgbClr val="FF6600"/>
        </a:buClr>
        <a:buFont typeface="Arial" charset="0"/>
        <a:buChar char="–"/>
        <a:defRPr sz="2800">
          <a:solidFill>
            <a:srgbClr val="2B3078"/>
          </a:solidFill>
          <a:latin typeface="+mn-lt"/>
          <a:ea typeface="+mn-ea"/>
          <a:cs typeface="黑体" charset="0"/>
        </a:defRPr>
      </a:lvl2pPr>
      <a:lvl3pPr marL="11430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rgbClr val="2B3078"/>
          </a:solidFill>
          <a:latin typeface="+mn-lt"/>
          <a:ea typeface="+mn-ea"/>
          <a:cs typeface="黑体" charset="0"/>
        </a:defRPr>
      </a:lvl3pPr>
      <a:lvl4pPr marL="1600200" indent="-228600" algn="l" rtl="0" eaLnBrk="0" fontAlgn="base" hangingPunct="0">
        <a:spcBef>
          <a:spcPct val="50000"/>
        </a:spcBef>
        <a:spcAft>
          <a:spcPct val="0"/>
        </a:spcAft>
        <a:buChar char="–"/>
        <a:defRPr sz="2000">
          <a:solidFill>
            <a:srgbClr val="2B3078"/>
          </a:solidFill>
          <a:latin typeface="+mn-lt"/>
          <a:ea typeface="+mn-ea"/>
          <a:cs typeface="黑体" charset="0"/>
        </a:defRPr>
      </a:lvl4pPr>
      <a:lvl5pPr marL="2057400" indent="-228600" algn="l" rtl="0" eaLnBrk="0" fontAlgn="base" hangingPunct="0">
        <a:spcBef>
          <a:spcPct val="50000"/>
        </a:spcBef>
        <a:spcAft>
          <a:spcPct val="0"/>
        </a:spcAft>
        <a:buChar char="»"/>
        <a:defRPr sz="2000">
          <a:solidFill>
            <a:srgbClr val="2B3078"/>
          </a:solidFill>
          <a:latin typeface="+mn-lt"/>
          <a:ea typeface="+mn-ea"/>
          <a:cs typeface="黑体" charset="0"/>
        </a:defRPr>
      </a:lvl5pPr>
      <a:lvl6pPr marL="2514600" indent="-228600" algn="l" rtl="0" fontAlgn="base">
        <a:spcBef>
          <a:spcPct val="50000"/>
        </a:spcBef>
        <a:spcAft>
          <a:spcPct val="0"/>
        </a:spcAft>
        <a:buChar char="»"/>
        <a:defRPr sz="2000">
          <a:solidFill>
            <a:srgbClr val="2B3078"/>
          </a:solidFill>
          <a:latin typeface="+mn-lt"/>
          <a:ea typeface="+mn-ea"/>
        </a:defRPr>
      </a:lvl6pPr>
      <a:lvl7pPr marL="2971800" indent="-228600" algn="l" rtl="0" fontAlgn="base">
        <a:spcBef>
          <a:spcPct val="50000"/>
        </a:spcBef>
        <a:spcAft>
          <a:spcPct val="0"/>
        </a:spcAft>
        <a:buChar char="»"/>
        <a:defRPr sz="2000">
          <a:solidFill>
            <a:srgbClr val="2B3078"/>
          </a:solidFill>
          <a:latin typeface="+mn-lt"/>
          <a:ea typeface="+mn-ea"/>
        </a:defRPr>
      </a:lvl7pPr>
      <a:lvl8pPr marL="3429000" indent="-228600" algn="l" rtl="0" fontAlgn="base">
        <a:spcBef>
          <a:spcPct val="50000"/>
        </a:spcBef>
        <a:spcAft>
          <a:spcPct val="0"/>
        </a:spcAft>
        <a:buChar char="»"/>
        <a:defRPr sz="2000">
          <a:solidFill>
            <a:srgbClr val="2B3078"/>
          </a:solidFill>
          <a:latin typeface="+mn-lt"/>
          <a:ea typeface="+mn-ea"/>
        </a:defRPr>
      </a:lvl8pPr>
      <a:lvl9pPr marL="3886200" indent="-228600" algn="l" rtl="0" fontAlgn="base">
        <a:spcBef>
          <a:spcPct val="50000"/>
        </a:spcBef>
        <a:spcAft>
          <a:spcPct val="0"/>
        </a:spcAft>
        <a:buChar char="»"/>
        <a:defRPr sz="2000">
          <a:solidFill>
            <a:srgbClr val="2B3078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700213"/>
            <a:ext cx="8208962" cy="1038225"/>
          </a:xfrm>
        </p:spPr>
        <p:txBody>
          <a:bodyPr/>
          <a:lstStyle/>
          <a:p>
            <a:pPr algn="ctr" eaLnBrk="1" hangingPunct="1"/>
            <a:r>
              <a:rPr lang="zh-CN" altLang="en-US" sz="48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</a:rPr>
              <a:t>机器人技术与实践</a:t>
            </a:r>
            <a:br>
              <a:rPr lang="en-US" altLang="zh-CN" sz="48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</a:rPr>
            </a:br>
            <a:r>
              <a:rPr lang="zh-CN" altLang="en-US" sz="48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</a:rPr>
              <a:t>移动机器人</a:t>
            </a:r>
          </a:p>
        </p:txBody>
      </p:sp>
      <p:sp>
        <p:nvSpPr>
          <p:cNvPr id="3075" name="Rectangle 10"/>
          <p:cNvSpPr>
            <a:spLocks noChangeArrowheads="1"/>
          </p:cNvSpPr>
          <p:nvPr/>
        </p:nvSpPr>
        <p:spPr bwMode="auto">
          <a:xfrm>
            <a:off x="612775" y="3285554"/>
            <a:ext cx="8064500" cy="71438"/>
          </a:xfrm>
          <a:prstGeom prst="rect">
            <a:avLst/>
          </a:prstGeom>
          <a:gradFill rotWithShape="1">
            <a:gsLst>
              <a:gs pos="0">
                <a:srgbClr val="184776"/>
              </a:gs>
              <a:gs pos="100000">
                <a:srgbClr val="3399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Rectangle 11"/>
          <p:cNvSpPr>
            <a:spLocks noChangeArrowheads="1"/>
          </p:cNvSpPr>
          <p:nvPr/>
        </p:nvSpPr>
        <p:spPr bwMode="auto">
          <a:xfrm>
            <a:off x="827088" y="3573463"/>
            <a:ext cx="77057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50000"/>
              </a:spcBef>
              <a:buClr>
                <a:srgbClr val="FF0000"/>
              </a:buClr>
            </a:pPr>
            <a:r>
              <a:rPr lang="zh-CN" altLang="en-US" sz="2400" b="1" dirty="0">
                <a:ea typeface="黑体" charset="0"/>
                <a:cs typeface="黑体" charset="0"/>
              </a:rPr>
              <a:t>周忠祥</a:t>
            </a:r>
            <a:endParaRPr lang="en-US" altLang="zh-CN" sz="2400" b="1" dirty="0">
              <a:ea typeface="黑体" charset="0"/>
              <a:cs typeface="黑体" charset="0"/>
            </a:endParaRPr>
          </a:p>
          <a:p>
            <a:pPr algn="ctr">
              <a:spcBef>
                <a:spcPct val="50000"/>
              </a:spcBef>
              <a:buClr>
                <a:srgbClr val="FF0000"/>
              </a:buClr>
            </a:pPr>
            <a:r>
              <a:rPr lang="zh-CN" altLang="en-US" sz="2400" b="1" dirty="0">
                <a:ea typeface="黑体" charset="0"/>
                <a:cs typeface="黑体" charset="0"/>
              </a:rPr>
              <a:t>控制科学与工程学院</a:t>
            </a:r>
            <a:endParaRPr lang="zh-CN" altLang="en-US" sz="2800" b="1" dirty="0">
              <a:ea typeface="黑体" charset="0"/>
              <a:cs typeface="黑体" charset="0"/>
            </a:endParaRPr>
          </a:p>
        </p:txBody>
      </p:sp>
    </p:spTree>
  </p:cSld>
  <p:clrMapOvr>
    <a:masterClrMapping/>
  </p:clrMapOvr>
  <p:transition advTm="21609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</a:t>
            </a:r>
            <a:r>
              <a:rPr lang="zh-CN" altLang="en-US"/>
              <a:t>需要</a:t>
            </a:r>
            <a:r>
              <a:rPr lang="en-US" altLang="zh-CN"/>
              <a:t>ROS2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ROS1</a:t>
            </a:r>
            <a:r>
              <a:rPr lang="zh-CN" altLang="en-US" sz="2800"/>
              <a:t>开发于</a:t>
            </a:r>
            <a:r>
              <a:rPr lang="en-US" altLang="zh-CN" sz="2800"/>
              <a:t>2007</a:t>
            </a:r>
            <a:r>
              <a:rPr lang="zh-CN" altLang="en-US" sz="2800"/>
              <a:t>年</a:t>
            </a:r>
            <a:endParaRPr lang="en-US" altLang="zh-CN" sz="2800"/>
          </a:p>
          <a:p>
            <a:pPr lvl="1"/>
            <a:r>
              <a:rPr lang="zh-CN" altLang="en-US" sz="2400"/>
              <a:t>近二十年机器人领域的改变需要一个全新的版本，难以在</a:t>
            </a:r>
            <a:r>
              <a:rPr lang="en-US" altLang="zh-CN" sz="2400"/>
              <a:t>ROS1</a:t>
            </a:r>
            <a:r>
              <a:rPr lang="zh-CN" altLang="en-US" sz="2400"/>
              <a:t>上补全</a:t>
            </a:r>
            <a:endParaRPr lang="en-US" altLang="zh-CN" sz="2400"/>
          </a:p>
          <a:p>
            <a:pPr lvl="1"/>
            <a:r>
              <a:rPr lang="zh-CN" altLang="en-US" sz="2400"/>
              <a:t>支持软件的版本，如</a:t>
            </a:r>
            <a:r>
              <a:rPr lang="en-US" altLang="zh-CN" sz="2400"/>
              <a:t>Python</a:t>
            </a:r>
            <a:r>
              <a:rPr lang="zh-CN" altLang="en-US" sz="2400"/>
              <a:t>，</a:t>
            </a:r>
            <a:r>
              <a:rPr lang="en-US" altLang="zh-CN" sz="2400"/>
              <a:t>Ubuntu</a:t>
            </a:r>
            <a:r>
              <a:rPr lang="zh-CN" altLang="en-US" sz="2400"/>
              <a:t>，</a:t>
            </a:r>
            <a:r>
              <a:rPr lang="en-US" altLang="zh-CN" sz="2400"/>
              <a:t>C++</a:t>
            </a:r>
            <a:r>
              <a:rPr lang="zh-CN" altLang="en-US" sz="2400"/>
              <a:t>等</a:t>
            </a:r>
            <a:endParaRPr lang="en-US" altLang="zh-CN" sz="2400"/>
          </a:p>
          <a:p>
            <a:r>
              <a:rPr lang="en-US" altLang="zh-CN" sz="2800"/>
              <a:t>ROS2</a:t>
            </a:r>
          </a:p>
          <a:p>
            <a:pPr lvl="1"/>
            <a:r>
              <a:rPr lang="zh-CN" altLang="en-US" sz="2400"/>
              <a:t>最大的差异：完全分布式通信，无中心节点；并且多台计算机也无需设定中心计算机</a:t>
            </a:r>
            <a:endParaRPr lang="en-US" altLang="zh-CN" sz="2400"/>
          </a:p>
          <a:p>
            <a:pPr lvl="1"/>
            <a:r>
              <a:rPr lang="zh-CN" altLang="en-US" sz="2400"/>
              <a:t>跨平台，但是机器人资源几乎都需要</a:t>
            </a:r>
            <a:r>
              <a:rPr lang="en-US" altLang="zh-CN" sz="2400"/>
              <a:t>Ubuntu</a:t>
            </a:r>
          </a:p>
          <a:p>
            <a:pPr lvl="1"/>
            <a:r>
              <a:rPr lang="zh-CN" altLang="en-US" sz="2400"/>
              <a:t>核心概念类似</a:t>
            </a:r>
            <a:endParaRPr lang="en-US" altLang="zh-CN" sz="2400"/>
          </a:p>
          <a:p>
            <a:pPr lvl="1"/>
            <a:endParaRPr lang="zh-CN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DD3C-9B61-AA44-A246-F623A50268C7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0" y="6483350"/>
            <a:ext cx="81497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https://roboticsbackend.com/ros1-vs-ros2-practical-overview/</a:t>
            </a:r>
          </a:p>
        </p:txBody>
      </p:sp>
    </p:spTree>
    <p:extLst>
      <p:ext uri="{BB962C8B-B14F-4D97-AF65-F5344CB8AC3E}">
        <p14:creationId xmlns:p14="http://schemas.microsoft.com/office/powerpoint/2010/main" val="1374419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进程间通信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ROS</a:t>
            </a:r>
            <a:r>
              <a:rPr lang="zh-CN" altLang="en-US"/>
              <a:t>提供的最关键的工具</a:t>
            </a:r>
            <a:endParaRPr lang="en-US" altLang="zh-CN"/>
          </a:p>
          <a:p>
            <a:r>
              <a:rPr lang="zh-CN" altLang="en-US"/>
              <a:t>调用操作系统的通信接口和显示接口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DD3C-9B61-AA44-A246-F623A50268C7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930424" y="3789040"/>
            <a:ext cx="20265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tx1"/>
                </a:solidFill>
              </a:rPr>
              <a:t>A</a:t>
            </a:r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4818856" y="3789040"/>
            <a:ext cx="20265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tx1"/>
                </a:solidFill>
              </a:rPr>
              <a:t>B</a:t>
            </a:r>
            <a:endParaRPr lang="en-US" sz="2400" b="1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5" idx="6"/>
            <a:endCxn id="6" idx="2"/>
          </p:cNvCxnSpPr>
          <p:nvPr/>
        </p:nvCxnSpPr>
        <p:spPr>
          <a:xfrm>
            <a:off x="2956992" y="4365104"/>
            <a:ext cx="18618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6" idx="6"/>
          </p:cNvCxnSpPr>
          <p:nvPr/>
        </p:nvCxnSpPr>
        <p:spPr>
          <a:xfrm>
            <a:off x="6845424" y="4365104"/>
            <a:ext cx="7817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461048" y="389240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+mn-ea"/>
                <a:ea typeface="+mn-ea"/>
              </a:rPr>
              <a:t>字符串</a:t>
            </a:r>
            <a:endParaRPr lang="en-US" b="1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20272" y="389240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+mn-ea"/>
                <a:ea typeface="+mn-ea"/>
              </a:rPr>
              <a:t>显示</a:t>
            </a:r>
            <a:endParaRPr lang="en-US" b="1"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62672" y="4504648"/>
            <a:ext cx="148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C00000"/>
                </a:solidFill>
                <a:latin typeface="+mn-ea"/>
                <a:ea typeface="+mn-ea"/>
              </a:rPr>
              <a:t>通信接口</a:t>
            </a:r>
            <a:endParaRPr lang="en-US" b="1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79332" y="4507469"/>
            <a:ext cx="148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+mn-ea"/>
                <a:ea typeface="+mn-ea"/>
              </a:rPr>
              <a:t>显示接口</a:t>
            </a:r>
            <a:endParaRPr lang="en-US" b="1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3962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多进程通信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DD3C-9B61-AA44-A246-F623A50268C7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通信接口约</a:t>
            </a:r>
            <a:r>
              <a:rPr lang="en-US" altLang="zh-CN"/>
              <a:t>100</a:t>
            </a:r>
            <a:r>
              <a:rPr lang="zh-CN" altLang="en-US"/>
              <a:t>行代码（单点对单点）</a:t>
            </a:r>
            <a:endParaRPr lang="en-US" altLang="zh-CN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zh-CN" altLang="en-US"/>
              <a:t>分享给其他人机器人程序，还要分享通信</a:t>
            </a:r>
            <a:endParaRPr lang="en-US"/>
          </a:p>
          <a:p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28" y="2276872"/>
            <a:ext cx="8810344" cy="376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83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ROS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通信机制</a:t>
            </a:r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80"/>
              </a:spcBef>
            </a:pPr>
            <a:r>
              <a:rPr lang="en-US" altLang="zh-CN" dirty="0">
                <a:latin typeface="Century Schoolbook" charset="0"/>
                <a:ea typeface="黑体" charset="0"/>
              </a:rPr>
              <a:t>ROS</a:t>
            </a:r>
            <a:r>
              <a:rPr lang="zh-CN" altLang="en-US" dirty="0">
                <a:latin typeface="Century Schoolbook" charset="0"/>
                <a:ea typeface="黑体" charset="0"/>
              </a:rPr>
              <a:t>的通信机制？</a:t>
            </a:r>
            <a:endParaRPr lang="en-US" altLang="zh-CN" dirty="0">
              <a:latin typeface="Century Schoolbook" charset="0"/>
              <a:ea typeface="黑体" charset="0"/>
            </a:endParaRPr>
          </a:p>
          <a:p>
            <a:pPr>
              <a:spcBef>
                <a:spcPts val="1080"/>
              </a:spcBef>
            </a:pPr>
            <a:r>
              <a:rPr lang="zh-CN" altLang="en-US" dirty="0">
                <a:latin typeface="Century Schoolbook" charset="0"/>
                <a:ea typeface="黑体" charset="0"/>
              </a:rPr>
              <a:t>消息和服务</a:t>
            </a:r>
            <a:endParaRPr lang="en-US" altLang="zh-CN" dirty="0">
              <a:latin typeface="Century Schoolbook" charset="0"/>
              <a:ea typeface="黑体" charset="0"/>
            </a:endParaRPr>
          </a:p>
          <a:p>
            <a:pPr>
              <a:spcBef>
                <a:spcPts val="1080"/>
              </a:spcBef>
            </a:pPr>
            <a:r>
              <a:rPr lang="zh-CN" altLang="en-US" dirty="0">
                <a:latin typeface="Century Schoolbook" charset="0"/>
                <a:ea typeface="黑体" charset="0"/>
              </a:rPr>
              <a:t>消息采用发布</a:t>
            </a:r>
            <a:r>
              <a:rPr lang="en-US" altLang="zh-CN" dirty="0">
                <a:latin typeface="Century Schoolbook" charset="0"/>
                <a:ea typeface="黑体" charset="0"/>
              </a:rPr>
              <a:t>-</a:t>
            </a:r>
            <a:r>
              <a:rPr lang="zh-CN" altLang="en-US" dirty="0">
                <a:latin typeface="Century Schoolbook" charset="0"/>
                <a:ea typeface="黑体" charset="0"/>
              </a:rPr>
              <a:t>订阅模式，互相不阻塞</a:t>
            </a:r>
            <a:endParaRPr lang="en-US" altLang="zh-CN" dirty="0">
              <a:latin typeface="Century Schoolbook" charset="0"/>
              <a:ea typeface="黑体" charset="0"/>
            </a:endParaRPr>
          </a:p>
          <a:p>
            <a:pPr>
              <a:spcBef>
                <a:spcPts val="1080"/>
              </a:spcBef>
            </a:pPr>
            <a:endParaRPr lang="en-US" altLang="zh-CN" sz="2800" dirty="0">
              <a:latin typeface="Century Schoolbook" charset="0"/>
              <a:ea typeface="黑体" charset="0"/>
              <a:cs typeface="黑体" charset="0"/>
            </a:endParaRPr>
          </a:p>
        </p:txBody>
      </p:sp>
      <p:pic>
        <p:nvPicPr>
          <p:cNvPr id="1026" name="Picture 2" descr="https://pic2.zhimg.com/80/v2-b6ed65f370a766620718ad4227d5d4e5_720w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557536"/>
            <a:ext cx="4561452" cy="255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6211669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https://docs.ros.org/en/rolling/Tutorials/Beginner-CLI-Tools/Understanding-ROS2-Topics/Understanding-ROS2-Topics.html</a:t>
            </a:r>
          </a:p>
        </p:txBody>
      </p:sp>
    </p:spTree>
    <p:extLst>
      <p:ext uri="{BB962C8B-B14F-4D97-AF65-F5344CB8AC3E}">
        <p14:creationId xmlns:p14="http://schemas.microsoft.com/office/powerpoint/2010/main" val="419711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ROS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通信机制</a:t>
            </a:r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80"/>
              </a:spcBef>
            </a:pPr>
            <a:r>
              <a:rPr lang="en-US" altLang="zh-CN" dirty="0">
                <a:latin typeface="Century Schoolbook" charset="0"/>
                <a:ea typeface="黑体" charset="0"/>
              </a:rPr>
              <a:t>ROS</a:t>
            </a:r>
            <a:r>
              <a:rPr lang="zh-CN" altLang="en-US" dirty="0">
                <a:latin typeface="Century Schoolbook" charset="0"/>
                <a:ea typeface="黑体" charset="0"/>
              </a:rPr>
              <a:t>的通信机制？</a:t>
            </a:r>
            <a:endParaRPr lang="en-US" altLang="zh-CN" dirty="0">
              <a:latin typeface="Century Schoolbook" charset="0"/>
              <a:ea typeface="黑体" charset="0"/>
            </a:endParaRPr>
          </a:p>
          <a:p>
            <a:pPr>
              <a:spcBef>
                <a:spcPts val="1080"/>
              </a:spcBef>
            </a:pPr>
            <a:r>
              <a:rPr lang="zh-CN" altLang="en-US" dirty="0">
                <a:latin typeface="Century Schoolbook" charset="0"/>
                <a:ea typeface="黑体" charset="0"/>
              </a:rPr>
              <a:t>消息和服务</a:t>
            </a:r>
            <a:endParaRPr lang="en-US" altLang="zh-CN" dirty="0">
              <a:latin typeface="Century Schoolbook" charset="0"/>
              <a:ea typeface="黑体" charset="0"/>
            </a:endParaRPr>
          </a:p>
          <a:p>
            <a:pPr>
              <a:spcBef>
                <a:spcPts val="1080"/>
              </a:spcBef>
            </a:pPr>
            <a:r>
              <a:rPr lang="zh-CN" altLang="en-US" dirty="0">
                <a:latin typeface="Century Schoolbook" charset="0"/>
                <a:ea typeface="黑体" charset="0"/>
              </a:rPr>
              <a:t>服务类似于函数调用，阻塞到服务端回复</a:t>
            </a:r>
            <a:endParaRPr lang="en-US" altLang="zh-CN" sz="2800" dirty="0">
              <a:latin typeface="Century Schoolbook" charset="0"/>
              <a:ea typeface="黑体" charset="0"/>
              <a:cs typeface="黑体" charset="0"/>
            </a:endParaRPr>
          </a:p>
        </p:txBody>
      </p:sp>
      <p:pic>
        <p:nvPicPr>
          <p:cNvPr id="2052" name="Picture 4" descr="https://gimg2.baidu.com/image_search/src=http%3A%2F%2Foscimg.oschina.net%2Foscnet%2Fb711fc7299f93658609183ee7007ca81e46.jpg&amp;refer=http%3A%2F%2Foscimg.oschina.net&amp;app=2002&amp;size=f9999,10000&amp;q=a80&amp;n=0&amp;g=0n&amp;fmt=auto?sec=1649690557&amp;t=1503f4d530601fb56e55b28a817aa04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517114"/>
            <a:ext cx="5621050" cy="264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8419" y="6189695"/>
            <a:ext cx="9036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https://docs.ros.org/en/rolling/Tutorials/Beginner-CLI-Tools/Understanding-ROS2-Services/Understanding-ROS2-Services.html</a:t>
            </a:r>
          </a:p>
        </p:txBody>
      </p:sp>
    </p:spTree>
    <p:extLst>
      <p:ext uri="{BB962C8B-B14F-4D97-AF65-F5344CB8AC3E}">
        <p14:creationId xmlns:p14="http://schemas.microsoft.com/office/powerpoint/2010/main" val="418726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绘制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DD3C-9B61-AA44-A246-F623A50268C7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绘制是机器人调试非常重要的功能</a:t>
            </a:r>
            <a:endParaRPr lang="en-US" altLang="zh-CN"/>
          </a:p>
          <a:p>
            <a:r>
              <a:rPr lang="zh-CN" altLang="en-US"/>
              <a:t>通过操作系统</a:t>
            </a:r>
            <a:r>
              <a:rPr lang="en-US" altLang="zh-CN"/>
              <a:t>API</a:t>
            </a:r>
            <a:r>
              <a:rPr lang="zh-CN" altLang="en-US"/>
              <a:t>绘制图像？</a:t>
            </a:r>
            <a:endParaRPr lang="en-US" altLang="zh-CN"/>
          </a:p>
          <a:p>
            <a:r>
              <a:rPr lang="zh-CN" altLang="en-US"/>
              <a:t>收集多进程信息，统一绘制图像？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73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坐标系</a:t>
            </a:r>
            <a:endParaRPr lang="zh-CN" altLang="en-US" dirty="0">
              <a:effectLst>
                <a:outerShdw blurRad="38100" dist="38100" dir="2700000" algn="tl">
                  <a:srgbClr val="DDDDDD"/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80"/>
              </a:spcBef>
            </a:pPr>
            <a:r>
              <a:rPr lang="zh-CN" altLang="en-US" sz="2800">
                <a:latin typeface="Century Schoolbook" charset="0"/>
                <a:ea typeface="黑体" charset="0"/>
              </a:rPr>
              <a:t>在绘制之前，需要一套刻画空间关系的工具，机器人自身，及机器人与环境间需要用坐标系关系刻画</a:t>
            </a:r>
            <a:endParaRPr lang="en-US" altLang="zh-CN" sz="2800" dirty="0">
              <a:latin typeface="Century Schoolbook" charset="0"/>
              <a:ea typeface="黑体" charset="0"/>
              <a:cs typeface="黑体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212976"/>
            <a:ext cx="7246448" cy="330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6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坐标系</a:t>
            </a:r>
            <a:endParaRPr lang="zh-CN" altLang="en-US" dirty="0">
              <a:effectLst>
                <a:outerShdw blurRad="38100" dist="38100" dir="2700000" algn="tl">
                  <a:srgbClr val="DDDDDD"/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80"/>
              </a:spcBef>
            </a:pPr>
            <a:r>
              <a:rPr lang="zh-CN" altLang="en-US" sz="2800">
                <a:latin typeface="Century Schoolbook" charset="0"/>
                <a:ea typeface="黑体" charset="0"/>
              </a:rPr>
              <a:t>对于更复杂的机器人系统，要用大量坐标系及其之间的关系进行刻画</a:t>
            </a:r>
            <a:endParaRPr lang="en-US" altLang="zh-CN" sz="2800" dirty="0">
              <a:latin typeface="Century Schoolbook" charset="0"/>
              <a:ea typeface="黑体" charset="0"/>
              <a:cs typeface="黑体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708920"/>
            <a:ext cx="6275845" cy="366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1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坐标系</a:t>
            </a:r>
            <a:endParaRPr lang="zh-CN" altLang="en-US" dirty="0">
              <a:effectLst>
                <a:outerShdw blurRad="38100" dist="38100" dir="2700000" algn="tl">
                  <a:srgbClr val="DDDDDD"/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80"/>
              </a:spcBef>
            </a:pPr>
            <a:r>
              <a:rPr lang="zh-CN" altLang="en-US" sz="2800">
                <a:latin typeface="Century Schoolbook" charset="0"/>
                <a:ea typeface="黑体" charset="0"/>
              </a:rPr>
              <a:t>每个节点都可能用到坐标系，高度重用</a:t>
            </a:r>
            <a:endParaRPr lang="en-US" altLang="zh-CN" sz="2800">
              <a:latin typeface="Century Schoolbook" charset="0"/>
              <a:ea typeface="黑体" charset="0"/>
            </a:endParaRPr>
          </a:p>
          <a:p>
            <a:pPr>
              <a:spcBef>
                <a:spcPts val="1080"/>
              </a:spcBef>
            </a:pPr>
            <a:r>
              <a:rPr lang="zh-CN" altLang="en-US" sz="2800">
                <a:latin typeface="Century Schoolbook" charset="0"/>
                <a:ea typeface="黑体" charset="0"/>
              </a:rPr>
              <a:t>多个节点间大量重复维护坐标系（创建及更新），进而引起大量更新信息在节点间重复通信</a:t>
            </a:r>
            <a:endParaRPr lang="en-US" altLang="zh-CN" sz="2800">
              <a:latin typeface="Century Schoolbook" charset="0"/>
              <a:ea typeface="黑体" charset="0"/>
            </a:endParaRPr>
          </a:p>
          <a:p>
            <a:pPr>
              <a:spcBef>
                <a:spcPts val="1080"/>
              </a:spcBef>
            </a:pPr>
            <a:r>
              <a:rPr lang="zh-CN" altLang="en-US" sz="2800">
                <a:latin typeface="Century Schoolbook" charset="0"/>
                <a:ea typeface="黑体" charset="0"/>
              </a:rPr>
              <a:t>如何设计一套可重用的坐标系机制？</a:t>
            </a:r>
            <a:endParaRPr lang="en-US" altLang="zh-CN" sz="2800" dirty="0">
              <a:latin typeface="Century Schoolbook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30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坐标系树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坐标系采用树的结构表达</a:t>
            </a:r>
            <a:endParaRPr lang="en-US" altLang="zh-CN" sz="2800"/>
          </a:p>
          <a:p>
            <a:r>
              <a:rPr lang="zh-CN" altLang="en-US" sz="2800"/>
              <a:t>为什么是树？</a:t>
            </a:r>
            <a:endParaRPr lang="en-US" sz="2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DD3C-9B61-AA44-A246-F623A50268C7}" type="slidenum">
              <a:rPr lang="en-US" altLang="zh-CN" smtClean="0"/>
              <a:pPr/>
              <a:t>19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08" y="2900465"/>
            <a:ext cx="85629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8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DD3C-9B61-AA44-A246-F623A50268C7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spcBef>
                <a:spcPts val="1320"/>
              </a:spcBef>
            </a:pPr>
            <a:r>
              <a:rPr lang="zh-CN" altLang="en-US" sz="2800" b="0" dirty="0"/>
              <a:t>完成一套移动机器人运动规划软件</a:t>
            </a:r>
            <a:endParaRPr lang="en-US" altLang="zh-CN" sz="2000" dirty="0"/>
          </a:p>
          <a:p>
            <a:pPr eaLnBrk="1" hangingPunct="1">
              <a:spcBef>
                <a:spcPts val="1320"/>
              </a:spcBef>
            </a:pPr>
            <a:r>
              <a:rPr lang="zh-CN" altLang="en-US" sz="2800" b="0" dirty="0"/>
              <a:t>学会使用现有工具</a:t>
            </a:r>
            <a:endParaRPr lang="en-US" altLang="zh-CN" sz="2800" b="0" dirty="0"/>
          </a:p>
          <a:p>
            <a:pPr lvl="1" eaLnBrk="1" hangingPunct="1">
              <a:spcBef>
                <a:spcPts val="1320"/>
              </a:spcBef>
            </a:pPr>
            <a:r>
              <a:rPr lang="en-US" altLang="zh-CN" sz="2400" b="0" dirty="0"/>
              <a:t>Ubuntu/ROS2</a:t>
            </a:r>
            <a:r>
              <a:rPr lang="zh-CN" altLang="en-US" sz="2400" b="0" dirty="0"/>
              <a:t>及相关工具</a:t>
            </a:r>
            <a:endParaRPr lang="en-US" altLang="zh-CN" sz="2400" b="0" dirty="0"/>
          </a:p>
          <a:p>
            <a:pPr lvl="1" eaLnBrk="1" hangingPunct="1">
              <a:spcBef>
                <a:spcPts val="1320"/>
              </a:spcBef>
            </a:pPr>
            <a:r>
              <a:rPr lang="zh-CN" altLang="en-US" sz="2400" b="0" dirty="0"/>
              <a:t>移动机器人导航的整套软件包，包括建图、定位、规划及控制</a:t>
            </a:r>
            <a:endParaRPr lang="en-US" altLang="zh-CN" sz="2400" b="0" dirty="0"/>
          </a:p>
          <a:p>
            <a:pPr eaLnBrk="1" hangingPunct="1">
              <a:spcBef>
                <a:spcPts val="1320"/>
              </a:spcBef>
            </a:pPr>
            <a:r>
              <a:rPr lang="zh-CN" altLang="en-US" sz="2800" b="0" dirty="0"/>
              <a:t>学会编写算法</a:t>
            </a:r>
            <a:endParaRPr lang="en-US" altLang="zh-CN" sz="2800" b="0" dirty="0"/>
          </a:p>
          <a:p>
            <a:pPr lvl="1" eaLnBrk="1" hangingPunct="1">
              <a:spcBef>
                <a:spcPts val="1320"/>
              </a:spcBef>
            </a:pPr>
            <a:r>
              <a:rPr lang="zh-CN" altLang="en-US" sz="2000" dirty="0"/>
              <a:t>路径规划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07513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坐标系树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ROS2</a:t>
            </a:r>
            <a:r>
              <a:rPr lang="zh-CN" altLang="en-US" sz="2800"/>
              <a:t>提供了现成工具</a:t>
            </a:r>
            <a:endParaRPr lang="en-US" sz="2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DD3C-9B61-AA44-A246-F623A50268C7}" type="slidenum">
              <a:rPr lang="en-US" altLang="zh-CN" smtClean="0"/>
              <a:pPr/>
              <a:t>20</a:t>
            </a:fld>
            <a:endParaRPr lang="en-US" altLang="zh-CN"/>
          </a:p>
        </p:txBody>
      </p:sp>
      <p:pic>
        <p:nvPicPr>
          <p:cNvPr id="1026" name="Picture 2" descr="../../../_images/turtlesim_frames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77" y="2843555"/>
            <a:ext cx="6899881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90716" y="6352143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https://docs.ros.org/en/rolling/Tutorials/Intermediate/Tf2/Tf2-Main.html</a:t>
            </a:r>
          </a:p>
        </p:txBody>
      </p:sp>
      <p:pic>
        <p:nvPicPr>
          <p:cNvPr id="1028" name="Picture 4" descr="../../../_images/turtlesim_follow2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0"/>
            <a:ext cx="4499992" cy="449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905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RVIZ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80"/>
              </a:spcBef>
            </a:pPr>
            <a:r>
              <a:rPr lang="en-US" altLang="zh-CN" sz="2800">
                <a:latin typeface="Century Schoolbook" charset="0"/>
                <a:ea typeface="黑体" charset="0"/>
              </a:rPr>
              <a:t>ROS</a:t>
            </a:r>
            <a:r>
              <a:rPr lang="zh-CN" altLang="en-US" sz="2800">
                <a:latin typeface="Century Schoolbook" charset="0"/>
                <a:ea typeface="黑体" charset="0"/>
              </a:rPr>
              <a:t>提供了对应的工具，根据</a:t>
            </a:r>
            <a:r>
              <a:rPr lang="en-US" altLang="zh-CN" sz="2800">
                <a:latin typeface="Century Schoolbook" charset="0"/>
                <a:ea typeface="黑体" charset="0"/>
              </a:rPr>
              <a:t>TF</a:t>
            </a:r>
            <a:r>
              <a:rPr lang="zh-CN" altLang="en-US" sz="2800">
                <a:latin typeface="Century Schoolbook" charset="0"/>
                <a:ea typeface="黑体" charset="0"/>
              </a:rPr>
              <a:t>显示对应的元素，包括地图、激光等</a:t>
            </a:r>
            <a:endParaRPr lang="en-US" altLang="zh-CN" sz="2800" dirty="0">
              <a:latin typeface="Century Schoolbook" charset="0"/>
              <a:ea typeface="黑体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989" y="6126163"/>
            <a:ext cx="91638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https://docs.ros.org/en/rolling/Tutorials/Intermediate/RViz/RViz-User-Guide/RViz-User-Guide.html</a:t>
            </a:r>
          </a:p>
        </p:txBody>
      </p:sp>
      <p:pic>
        <p:nvPicPr>
          <p:cNvPr id="2050" name="Picture 2" descr="../../../../_images/selection_highlight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99383"/>
            <a:ext cx="5832648" cy="362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812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导航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80"/>
              </a:spcBef>
            </a:pPr>
            <a:r>
              <a:rPr lang="en-US" altLang="zh-CN" sz="2800">
                <a:latin typeface="Century Schoolbook" charset="0"/>
                <a:ea typeface="黑体" charset="0"/>
              </a:rPr>
              <a:t>ROS2</a:t>
            </a:r>
            <a:r>
              <a:rPr lang="zh-CN" altLang="en-US" sz="2800">
                <a:latin typeface="Century Schoolbook" charset="0"/>
                <a:ea typeface="黑体" charset="0"/>
              </a:rPr>
              <a:t>提供了导航的整套软件框架，</a:t>
            </a:r>
            <a:r>
              <a:rPr lang="en-US" altLang="zh-CN" sz="2800">
                <a:latin typeface="Century Schoolbook" charset="0"/>
                <a:ea typeface="黑体" charset="0"/>
              </a:rPr>
              <a:t>RVIZ</a:t>
            </a:r>
            <a:r>
              <a:rPr lang="zh-CN" altLang="en-US" sz="2800">
                <a:latin typeface="Century Schoolbook" charset="0"/>
                <a:ea typeface="黑体" charset="0"/>
              </a:rPr>
              <a:t>绘制</a:t>
            </a:r>
            <a:endParaRPr lang="en-US" altLang="zh-CN" sz="2800" dirty="0">
              <a:latin typeface="Century Schoolbook" charset="0"/>
              <a:ea typeface="黑体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4" y="6402857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https://docs.nav2.org/</a:t>
            </a:r>
          </a:p>
        </p:txBody>
      </p:sp>
      <p:pic>
        <p:nvPicPr>
          <p:cNvPr id="4098" name="Picture 2" descr="Initial appearance of RViz transitioning to the Active stat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63092"/>
            <a:ext cx="7211144" cy="424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3209020" y="306896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</a:t>
            </a:r>
            <a:endParaRPr lang="en-US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5656" y="234888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</a:t>
            </a:r>
            <a:endParaRPr lang="en-US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6709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导航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80"/>
              </a:spcBef>
            </a:pPr>
            <a:r>
              <a:rPr lang="en-US" altLang="zh-CN" sz="2800">
                <a:latin typeface="Century Schoolbook" charset="0"/>
                <a:ea typeface="黑体" charset="0"/>
              </a:rPr>
              <a:t>ROS2</a:t>
            </a:r>
            <a:r>
              <a:rPr lang="zh-CN" altLang="en-US" sz="2800">
                <a:latin typeface="Century Schoolbook" charset="0"/>
                <a:ea typeface="黑体" charset="0"/>
              </a:rPr>
              <a:t>提供了导航的整套软件框架，功能组件</a:t>
            </a:r>
            <a:endParaRPr lang="en-US" altLang="zh-CN" sz="2800" dirty="0">
              <a:latin typeface="Century Schoolbook" charset="0"/>
              <a:ea typeface="黑体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4" y="6402857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https://docs.nav2.org/</a:t>
            </a:r>
          </a:p>
        </p:txBody>
      </p:sp>
      <p:pic>
        <p:nvPicPr>
          <p:cNvPr id="4100" name="Picture 4" descr="Navigation2框架图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16014"/>
            <a:ext cx="7415339" cy="457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47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导航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80"/>
              </a:spcBef>
            </a:pPr>
            <a:r>
              <a:rPr lang="en-US" altLang="zh-CN" sz="2800">
                <a:latin typeface="Century Schoolbook" charset="0"/>
                <a:ea typeface="黑体" charset="0"/>
              </a:rPr>
              <a:t>BT Navigator</a:t>
            </a:r>
            <a:r>
              <a:rPr lang="zh-CN" altLang="en-US" sz="2800">
                <a:latin typeface="Century Schoolbook" charset="0"/>
                <a:ea typeface="黑体" charset="0"/>
              </a:rPr>
              <a:t>：</a:t>
            </a:r>
            <a:endParaRPr lang="en-US" altLang="zh-CN" sz="2800">
              <a:latin typeface="Century Schoolbook" charset="0"/>
              <a:ea typeface="黑体" charset="0"/>
            </a:endParaRPr>
          </a:p>
          <a:p>
            <a:pPr lvl="1">
              <a:spcBef>
                <a:spcPts val="1080"/>
              </a:spcBef>
            </a:pPr>
            <a:r>
              <a:rPr lang="zh-CN" altLang="en-US" sz="2400">
                <a:latin typeface="Century Schoolbook" charset="0"/>
                <a:ea typeface="黑体" charset="0"/>
              </a:rPr>
              <a:t>状态机，负责逻辑关系</a:t>
            </a:r>
            <a:endParaRPr lang="en-US" altLang="zh-CN" sz="2400">
              <a:latin typeface="Century Schoolbook" charset="0"/>
              <a:ea typeface="黑体" charset="0"/>
            </a:endParaRPr>
          </a:p>
          <a:p>
            <a:pPr lvl="1">
              <a:spcBef>
                <a:spcPts val="1080"/>
              </a:spcBef>
            </a:pPr>
            <a:r>
              <a:rPr lang="zh-CN" altLang="en-US" sz="2400">
                <a:latin typeface="Century Schoolbook" charset="0"/>
                <a:ea typeface="黑体" charset="0"/>
              </a:rPr>
              <a:t>三个功能模块何时运行何模块</a:t>
            </a:r>
            <a:endParaRPr lang="en-US" altLang="zh-CN" sz="2400">
              <a:latin typeface="Century Schoolbook" charset="0"/>
              <a:ea typeface="黑体" charset="0"/>
            </a:endParaRPr>
          </a:p>
          <a:p>
            <a:pPr>
              <a:spcBef>
                <a:spcPts val="1080"/>
              </a:spcBef>
            </a:pPr>
            <a:r>
              <a:rPr lang="en-US" altLang="zh-CN" sz="2800">
                <a:latin typeface="Century Schoolbook" charset="0"/>
                <a:ea typeface="黑体" charset="0"/>
              </a:rPr>
              <a:t>Planner</a:t>
            </a:r>
            <a:r>
              <a:rPr lang="zh-CN" altLang="en-US" sz="2800">
                <a:latin typeface="Century Schoolbook" charset="0"/>
                <a:ea typeface="黑体" charset="0"/>
              </a:rPr>
              <a:t>：</a:t>
            </a:r>
            <a:endParaRPr lang="en-US" altLang="zh-CN" sz="2800">
              <a:latin typeface="Century Schoolbook" charset="0"/>
              <a:ea typeface="黑体" charset="0"/>
            </a:endParaRPr>
          </a:p>
          <a:p>
            <a:pPr lvl="1">
              <a:spcBef>
                <a:spcPts val="1080"/>
              </a:spcBef>
            </a:pPr>
            <a:r>
              <a:rPr lang="zh-CN" altLang="en-US" sz="2400">
                <a:latin typeface="Century Schoolbook" charset="0"/>
                <a:ea typeface="黑体" charset="0"/>
              </a:rPr>
              <a:t>从当前位置到终点的路径，对应课程的路径规划</a:t>
            </a:r>
            <a:endParaRPr lang="en-US" altLang="zh-CN" sz="2400">
              <a:latin typeface="Century Schoolbook" charset="0"/>
              <a:ea typeface="黑体" charset="0"/>
            </a:endParaRPr>
          </a:p>
          <a:p>
            <a:pPr>
              <a:spcBef>
                <a:spcPts val="1080"/>
              </a:spcBef>
            </a:pPr>
            <a:r>
              <a:rPr lang="en-US" altLang="zh-CN" sz="2800">
                <a:latin typeface="Century Schoolbook" charset="0"/>
                <a:ea typeface="黑体" charset="0"/>
              </a:rPr>
              <a:t>Controller</a:t>
            </a:r>
            <a:r>
              <a:rPr lang="zh-CN" altLang="en-US" sz="2800">
                <a:latin typeface="Century Schoolbook" charset="0"/>
                <a:ea typeface="黑体" charset="0"/>
              </a:rPr>
              <a:t>：</a:t>
            </a:r>
            <a:endParaRPr lang="en-US" altLang="zh-CN" sz="2800">
              <a:latin typeface="Century Schoolbook" charset="0"/>
              <a:ea typeface="黑体" charset="0"/>
            </a:endParaRPr>
          </a:p>
          <a:p>
            <a:pPr lvl="1">
              <a:spcBef>
                <a:spcPts val="1080"/>
              </a:spcBef>
            </a:pPr>
            <a:r>
              <a:rPr lang="zh-CN" altLang="en-US" sz="2400">
                <a:latin typeface="Century Schoolbook" charset="0"/>
                <a:ea typeface="黑体" charset="0"/>
              </a:rPr>
              <a:t>从当前位置跟随路径，对应课程的路径跟踪</a:t>
            </a:r>
            <a:r>
              <a:rPr lang="en-US" altLang="zh-CN" sz="2400">
                <a:latin typeface="Century Schoolbook" charset="0"/>
                <a:ea typeface="黑体" charset="0"/>
              </a:rPr>
              <a:t>/</a:t>
            </a:r>
            <a:r>
              <a:rPr lang="zh-CN" altLang="en-US" sz="2400">
                <a:latin typeface="Century Schoolbook" charset="0"/>
                <a:ea typeface="黑体" charset="0"/>
              </a:rPr>
              <a:t>轨迹规划</a:t>
            </a:r>
            <a:endParaRPr lang="en-US" altLang="zh-CN" sz="2400">
              <a:latin typeface="Century Schoolbook" charset="0"/>
              <a:ea typeface="黑体" charset="0"/>
            </a:endParaRPr>
          </a:p>
          <a:p>
            <a:pPr>
              <a:spcBef>
                <a:spcPts val="1080"/>
              </a:spcBef>
            </a:pPr>
            <a:r>
              <a:rPr lang="en-US" altLang="zh-CN" sz="2800">
                <a:latin typeface="Century Schoolbook" charset="0"/>
                <a:ea typeface="黑体" charset="0"/>
              </a:rPr>
              <a:t>Recovery</a:t>
            </a:r>
            <a:r>
              <a:rPr lang="zh-CN" altLang="en-US" sz="2800">
                <a:latin typeface="Century Schoolbook" charset="0"/>
                <a:ea typeface="黑体" charset="0"/>
              </a:rPr>
              <a:t>：</a:t>
            </a:r>
            <a:endParaRPr lang="en-US" altLang="zh-CN" sz="2800">
              <a:latin typeface="Century Schoolbook" charset="0"/>
              <a:ea typeface="黑体" charset="0"/>
            </a:endParaRPr>
          </a:p>
          <a:p>
            <a:pPr lvl="1">
              <a:spcBef>
                <a:spcPts val="1080"/>
              </a:spcBef>
            </a:pPr>
            <a:r>
              <a:rPr lang="zh-CN" altLang="en-US" sz="2400">
                <a:latin typeface="Century Schoolbook" charset="0"/>
                <a:ea typeface="黑体" charset="0"/>
              </a:rPr>
              <a:t>故障时尝试解决</a:t>
            </a:r>
            <a:endParaRPr lang="en-US" altLang="zh-CN" sz="2400" dirty="0">
              <a:latin typeface="Century Schoolbook" charset="0"/>
              <a:ea typeface="黑体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626" y="11192"/>
            <a:ext cx="4694423" cy="269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22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导航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80"/>
              </a:spcBef>
            </a:pPr>
            <a:r>
              <a:rPr lang="en-US" altLang="zh-CN" sz="1800" dirty="0">
                <a:latin typeface="Century Schoolbook" charset="0"/>
                <a:ea typeface="黑体" charset="0"/>
              </a:rPr>
              <a:t>TF</a:t>
            </a:r>
          </a:p>
          <a:p>
            <a:pPr lvl="1">
              <a:spcBef>
                <a:spcPts val="1080"/>
              </a:spcBef>
            </a:pPr>
            <a:r>
              <a:rPr lang="zh-CN" altLang="en-US" sz="1800" dirty="0">
                <a:latin typeface="Century Schoolbook" charset="0"/>
                <a:ea typeface="黑体" charset="0"/>
              </a:rPr>
              <a:t>手工指定导航系统中的所有坐标系</a:t>
            </a:r>
            <a:endParaRPr lang="en-US" altLang="zh-CN" sz="1800" dirty="0">
              <a:latin typeface="Century Schoolbook" charset="0"/>
              <a:ea typeface="黑体" charset="0"/>
            </a:endParaRPr>
          </a:p>
          <a:p>
            <a:pPr lvl="1">
              <a:spcBef>
                <a:spcPts val="1080"/>
              </a:spcBef>
            </a:pPr>
            <a:r>
              <a:rPr lang="zh-CN" altLang="en-US" sz="1800" dirty="0">
                <a:latin typeface="Century Schoolbook" charset="0"/>
                <a:ea typeface="黑体" charset="0"/>
              </a:rPr>
              <a:t>定位算法结果会更新到</a:t>
            </a:r>
            <a:r>
              <a:rPr lang="en-US" altLang="zh-CN" sz="1800" dirty="0">
                <a:latin typeface="Century Schoolbook" charset="0"/>
                <a:ea typeface="黑体" charset="0"/>
              </a:rPr>
              <a:t>TF</a:t>
            </a:r>
          </a:p>
          <a:p>
            <a:pPr>
              <a:spcBef>
                <a:spcPts val="1080"/>
              </a:spcBef>
            </a:pPr>
            <a:r>
              <a:rPr lang="en-US" altLang="zh-CN" sz="1800" dirty="0">
                <a:latin typeface="Century Schoolbook" charset="0"/>
                <a:ea typeface="黑体" charset="0"/>
              </a:rPr>
              <a:t>Map</a:t>
            </a:r>
          </a:p>
          <a:p>
            <a:pPr lvl="1">
              <a:spcBef>
                <a:spcPts val="1080"/>
              </a:spcBef>
            </a:pPr>
            <a:r>
              <a:rPr lang="zh-CN" altLang="en-US" sz="1800" dirty="0">
                <a:latin typeface="Century Schoolbook" charset="0"/>
                <a:ea typeface="黑体" charset="0"/>
              </a:rPr>
              <a:t>通过</a:t>
            </a:r>
            <a:r>
              <a:rPr lang="en-US" altLang="zh-CN" sz="1800" dirty="0">
                <a:latin typeface="Century Schoolbook" charset="0"/>
                <a:ea typeface="黑体" charset="0"/>
              </a:rPr>
              <a:t>SLAM</a:t>
            </a:r>
            <a:r>
              <a:rPr lang="zh-CN" altLang="en-US" sz="1800" dirty="0">
                <a:latin typeface="Century Schoolbook" charset="0"/>
                <a:ea typeface="黑体" charset="0"/>
              </a:rPr>
              <a:t>所构建的地图给到导航系统</a:t>
            </a:r>
            <a:endParaRPr lang="en-US" altLang="zh-CN" sz="1800" dirty="0">
              <a:latin typeface="Century Schoolbook" charset="0"/>
              <a:ea typeface="黑体" charset="0"/>
            </a:endParaRPr>
          </a:p>
          <a:p>
            <a:pPr>
              <a:spcBef>
                <a:spcPts val="1080"/>
              </a:spcBef>
            </a:pPr>
            <a:r>
              <a:rPr lang="en-US" altLang="zh-CN" sz="1800" dirty="0">
                <a:latin typeface="Century Schoolbook" charset="0"/>
                <a:ea typeface="黑体" charset="0"/>
              </a:rPr>
              <a:t>Behavior Tree</a:t>
            </a:r>
          </a:p>
          <a:p>
            <a:pPr lvl="1">
              <a:spcBef>
                <a:spcPts val="1080"/>
              </a:spcBef>
            </a:pPr>
            <a:r>
              <a:rPr lang="zh-CN" altLang="en-US" sz="1800" dirty="0">
                <a:latin typeface="Century Schoolbook" charset="0"/>
                <a:ea typeface="黑体" charset="0"/>
              </a:rPr>
              <a:t>通过</a:t>
            </a:r>
            <a:r>
              <a:rPr lang="en-US" altLang="zh-CN" sz="1800" dirty="0">
                <a:latin typeface="Century Schoolbook" charset="0"/>
                <a:ea typeface="黑体" charset="0"/>
              </a:rPr>
              <a:t>XML</a:t>
            </a:r>
            <a:r>
              <a:rPr lang="zh-CN" altLang="en-US" sz="1800" dirty="0">
                <a:latin typeface="Century Schoolbook" charset="0"/>
                <a:ea typeface="黑体" charset="0"/>
              </a:rPr>
              <a:t>文件，告诉</a:t>
            </a:r>
            <a:r>
              <a:rPr lang="en-US" altLang="zh-CN" sz="1800" dirty="0" err="1">
                <a:latin typeface="Century Schoolbook" charset="0"/>
                <a:ea typeface="黑体" charset="0"/>
              </a:rPr>
              <a:t>BTNavigator</a:t>
            </a:r>
            <a:r>
              <a:rPr lang="zh-CN" altLang="en-US" sz="1800" dirty="0">
                <a:latin typeface="Century Schoolbook" charset="0"/>
                <a:ea typeface="黑体" charset="0"/>
              </a:rPr>
              <a:t>调用模块的逻辑</a:t>
            </a:r>
            <a:endParaRPr lang="en-US" altLang="zh-CN" sz="1800" dirty="0">
              <a:latin typeface="Century Schoolbook" charset="0"/>
              <a:ea typeface="黑体" charset="0"/>
            </a:endParaRPr>
          </a:p>
          <a:p>
            <a:pPr>
              <a:spcBef>
                <a:spcPts val="1080"/>
              </a:spcBef>
            </a:pPr>
            <a:r>
              <a:rPr lang="en-US" altLang="zh-CN" sz="1800" dirty="0">
                <a:latin typeface="Century Schoolbook" charset="0"/>
                <a:ea typeface="黑体" charset="0"/>
              </a:rPr>
              <a:t>Waypoint Follower</a:t>
            </a:r>
          </a:p>
          <a:p>
            <a:pPr lvl="1">
              <a:spcBef>
                <a:spcPts val="1080"/>
              </a:spcBef>
            </a:pPr>
            <a:r>
              <a:rPr lang="zh-CN" altLang="en-US" sz="1800" dirty="0">
                <a:latin typeface="Century Schoolbook" charset="0"/>
                <a:ea typeface="黑体" charset="0"/>
              </a:rPr>
              <a:t>导航软件的应用层，用于人机交互和发起导航，如给定目标，触发机器人导航抵达目标</a:t>
            </a:r>
            <a:endParaRPr lang="en-US" altLang="zh-CN" sz="1800" dirty="0">
              <a:latin typeface="Century Schoolbook" charset="0"/>
              <a:ea typeface="黑体" charset="0"/>
            </a:endParaRPr>
          </a:p>
          <a:p>
            <a:pPr>
              <a:spcBef>
                <a:spcPts val="1080"/>
              </a:spcBef>
            </a:pPr>
            <a:r>
              <a:rPr lang="en-US" altLang="zh-CN" sz="1800" dirty="0">
                <a:latin typeface="Century Schoolbook" charset="0"/>
                <a:ea typeface="黑体" charset="0"/>
              </a:rPr>
              <a:t>Robot Base Controller</a:t>
            </a:r>
          </a:p>
          <a:p>
            <a:pPr lvl="1">
              <a:spcBef>
                <a:spcPts val="1080"/>
              </a:spcBef>
            </a:pPr>
            <a:r>
              <a:rPr lang="zh-CN" altLang="en-US" sz="1800" dirty="0">
                <a:latin typeface="Century Schoolbook" charset="0"/>
                <a:ea typeface="黑体" charset="0"/>
              </a:rPr>
              <a:t>实现</a:t>
            </a:r>
            <a:r>
              <a:rPr lang="en-US" altLang="zh-CN" sz="1800" dirty="0">
                <a:latin typeface="Century Schoolbook" charset="0"/>
                <a:ea typeface="黑体" charset="0"/>
              </a:rPr>
              <a:t>Controller</a:t>
            </a:r>
            <a:r>
              <a:rPr lang="zh-CN" altLang="en-US" sz="1800" dirty="0">
                <a:latin typeface="Century Schoolbook" charset="0"/>
                <a:ea typeface="黑体" charset="0"/>
              </a:rPr>
              <a:t>给定的质心速度和角速度，对应运动学分解，也可以通过其他手段</a:t>
            </a:r>
            <a:endParaRPr lang="en-US" altLang="zh-CN" sz="1800" dirty="0">
              <a:latin typeface="Century Schoolbook" charset="0"/>
              <a:ea typeface="黑体" charset="0"/>
            </a:endParaRPr>
          </a:p>
          <a:p>
            <a:pPr lvl="1">
              <a:spcBef>
                <a:spcPts val="1080"/>
              </a:spcBef>
            </a:pPr>
            <a:endParaRPr lang="en-US" altLang="zh-CN" sz="1600" dirty="0">
              <a:latin typeface="Century Schoolbook" charset="0"/>
              <a:ea typeface="黑体" charset="0"/>
            </a:endParaRPr>
          </a:p>
        </p:txBody>
      </p:sp>
      <p:pic>
        <p:nvPicPr>
          <p:cNvPr id="4" name="Picture 4" descr="请添加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277" y="17800"/>
            <a:ext cx="4140427" cy="290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193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导航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525963"/>
          </a:xfrm>
        </p:spPr>
        <p:txBody>
          <a:bodyPr/>
          <a:lstStyle/>
          <a:p>
            <a:pPr>
              <a:spcBef>
                <a:spcPts val="1080"/>
              </a:spcBef>
            </a:pPr>
            <a:r>
              <a:rPr lang="en-US" altLang="zh-CN" sz="2000" dirty="0">
                <a:latin typeface="Century Schoolbook" charset="0"/>
                <a:ea typeface="黑体" charset="0"/>
              </a:rPr>
              <a:t>Sensor Data</a:t>
            </a:r>
          </a:p>
          <a:p>
            <a:pPr lvl="1">
              <a:spcBef>
                <a:spcPts val="1080"/>
              </a:spcBef>
            </a:pPr>
            <a:r>
              <a:rPr lang="zh-CN" altLang="en-US" sz="2000" dirty="0">
                <a:latin typeface="Century Schoolbook" charset="0"/>
                <a:ea typeface="黑体" charset="0"/>
              </a:rPr>
              <a:t>激光原始数据</a:t>
            </a:r>
            <a:endParaRPr lang="en-US" altLang="zh-CN" sz="2000" dirty="0">
              <a:latin typeface="Century Schoolbook" charset="0"/>
              <a:ea typeface="黑体" charset="0"/>
            </a:endParaRPr>
          </a:p>
          <a:p>
            <a:pPr>
              <a:spcBef>
                <a:spcPts val="1080"/>
              </a:spcBef>
            </a:pPr>
            <a:r>
              <a:rPr lang="en-US" altLang="zh-CN" sz="2000" dirty="0" err="1">
                <a:latin typeface="Century Schoolbook" charset="0"/>
                <a:ea typeface="黑体" charset="0"/>
              </a:rPr>
              <a:t>Costmap</a:t>
            </a:r>
            <a:endParaRPr lang="en-US" altLang="zh-CN" sz="2000" dirty="0">
              <a:latin typeface="Century Schoolbook" charset="0"/>
              <a:ea typeface="黑体" charset="0"/>
            </a:endParaRPr>
          </a:p>
          <a:p>
            <a:pPr lvl="1">
              <a:spcBef>
                <a:spcPts val="1080"/>
              </a:spcBef>
            </a:pPr>
            <a:r>
              <a:rPr lang="zh-CN" altLang="en-US" sz="2000" dirty="0">
                <a:latin typeface="Century Schoolbook" charset="0"/>
                <a:ea typeface="黑体" charset="0"/>
              </a:rPr>
              <a:t>全局代价地图 </a:t>
            </a:r>
            <a:r>
              <a:rPr lang="en-US" altLang="zh-CN" sz="2000" dirty="0">
                <a:latin typeface="Century Schoolbook" charset="0"/>
                <a:ea typeface="黑体" charset="0"/>
              </a:rPr>
              <a:t>&lt;- SLAM</a:t>
            </a:r>
            <a:r>
              <a:rPr lang="zh-CN" altLang="en-US" sz="2000" dirty="0">
                <a:latin typeface="Century Schoolbook" charset="0"/>
                <a:ea typeface="黑体" charset="0"/>
              </a:rPr>
              <a:t>地图，对应路径规划所采用的地图</a:t>
            </a:r>
            <a:endParaRPr lang="en-US" altLang="zh-CN" sz="2000" dirty="0">
              <a:latin typeface="Century Schoolbook" charset="0"/>
              <a:ea typeface="黑体" charset="0"/>
            </a:endParaRPr>
          </a:p>
          <a:p>
            <a:pPr lvl="1">
              <a:spcBef>
                <a:spcPts val="1080"/>
              </a:spcBef>
            </a:pPr>
            <a:r>
              <a:rPr lang="zh-CN" altLang="en-US" sz="2000" dirty="0">
                <a:latin typeface="Century Schoolbook" charset="0"/>
                <a:ea typeface="黑体" charset="0"/>
              </a:rPr>
              <a:t>局部代价地图 </a:t>
            </a:r>
            <a:r>
              <a:rPr lang="en-US" altLang="zh-CN" sz="2000" dirty="0">
                <a:latin typeface="Century Schoolbook" charset="0"/>
                <a:ea typeface="黑体" charset="0"/>
              </a:rPr>
              <a:t>&lt;- </a:t>
            </a:r>
            <a:r>
              <a:rPr lang="zh-CN" altLang="en-US" sz="2000" dirty="0">
                <a:latin typeface="Century Schoolbook" charset="0"/>
                <a:ea typeface="黑体" charset="0"/>
              </a:rPr>
              <a:t>通过定位数据</a:t>
            </a:r>
            <a:r>
              <a:rPr lang="en-US" altLang="zh-CN" sz="2000" dirty="0">
                <a:latin typeface="Century Schoolbook" charset="0"/>
                <a:ea typeface="黑体" charset="0"/>
              </a:rPr>
              <a:t>+</a:t>
            </a:r>
            <a:r>
              <a:rPr lang="zh-CN" altLang="en-US" sz="2000" dirty="0">
                <a:latin typeface="Century Schoolbook" charset="0"/>
                <a:ea typeface="黑体" charset="0"/>
              </a:rPr>
              <a:t>激光原始数据，在线构建，为什么需要在线构建？</a:t>
            </a:r>
            <a:endParaRPr lang="en-US" altLang="zh-CN" sz="2000" dirty="0">
              <a:latin typeface="Century Schoolbook" charset="0"/>
              <a:ea typeface="黑体" charset="0"/>
            </a:endParaRPr>
          </a:p>
        </p:txBody>
      </p:sp>
      <p:pic>
        <p:nvPicPr>
          <p:cNvPr id="7170" name="Picture 2" descr="../../_images/sensor_laserscan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20" y="4725144"/>
            <a:ext cx="8352928" cy="198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770" y="16912"/>
            <a:ext cx="4066518" cy="463622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182684" y="21522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</a:t>
            </a:r>
            <a:endParaRPr lang="en-US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53888" y="152484"/>
            <a:ext cx="86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全局代价</a:t>
            </a:r>
            <a:endParaRPr lang="en-US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76256" y="1065681"/>
            <a:ext cx="86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局部代价</a:t>
            </a:r>
            <a:endParaRPr lang="en-US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32609" y="357795"/>
            <a:ext cx="86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机器人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</a:t>
            </a:r>
            <a:endParaRPr lang="en-US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1072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导航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80"/>
              </a:spcBef>
            </a:pPr>
            <a:r>
              <a:rPr lang="zh-CN" altLang="en-US" sz="2800">
                <a:latin typeface="Century Schoolbook" charset="0"/>
                <a:ea typeface="黑体" charset="0"/>
              </a:rPr>
              <a:t>何时是消息，何时是服务？</a:t>
            </a:r>
            <a:endParaRPr lang="en-US" altLang="zh-CN" sz="2800" dirty="0">
              <a:latin typeface="Century Schoolbook" charset="0"/>
              <a:ea typeface="黑体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4" y="6402857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https://docs.nav2.org/</a:t>
            </a:r>
          </a:p>
        </p:txBody>
      </p:sp>
      <p:pic>
        <p:nvPicPr>
          <p:cNvPr id="4100" name="Picture 4" descr="Navigation2框架图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7154609" cy="441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778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视频</a:t>
            </a:r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611560" y="1628800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https://www.bilibili.com/video/BV1hPpJeHEVP/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780928"/>
            <a:ext cx="3756306" cy="245955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2780928"/>
            <a:ext cx="4774233" cy="245955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9512" y="5301208"/>
            <a:ext cx="3756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局部代价在线更新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行人不在地图和全局代价中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39952" y="5301208"/>
            <a:ext cx="4774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网络通信，分布式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安全、嵌入式、实时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330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实验作业</a:t>
            </a:r>
            <a:endParaRPr lang="en-US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spcBef>
                <a:spcPts val="1080"/>
              </a:spcBef>
            </a:pPr>
            <a:r>
              <a:rPr lang="zh-CN" altLang="en-US" sz="2400" dirty="0">
                <a:latin typeface="Century Schoolbook" charset="0"/>
                <a:ea typeface="黑体" charset="0"/>
              </a:rPr>
              <a:t>安装</a:t>
            </a:r>
            <a:r>
              <a:rPr lang="en-US" altLang="zh-CN" sz="2400" dirty="0">
                <a:latin typeface="Century Schoolbook" charset="0"/>
                <a:ea typeface="黑体" charset="0"/>
              </a:rPr>
              <a:t>Ubuntu</a:t>
            </a:r>
            <a:r>
              <a:rPr lang="zh-CN" altLang="en-US" sz="2400" dirty="0">
                <a:latin typeface="Century Schoolbook" charset="0"/>
                <a:ea typeface="黑体" charset="0"/>
              </a:rPr>
              <a:t>，</a:t>
            </a:r>
            <a:r>
              <a:rPr lang="en-US" altLang="zh-CN" sz="2400" dirty="0">
                <a:latin typeface="Century Schoolbook" charset="0"/>
                <a:ea typeface="黑体" charset="0"/>
              </a:rPr>
              <a:t>ROS2</a:t>
            </a:r>
          </a:p>
          <a:p>
            <a:pPr>
              <a:spcBef>
                <a:spcPts val="1080"/>
              </a:spcBef>
            </a:pPr>
            <a:r>
              <a:rPr lang="zh-CN" altLang="en-US" sz="2400" dirty="0">
                <a:latin typeface="Century Schoolbook" charset="0"/>
                <a:ea typeface="黑体" charset="0"/>
              </a:rPr>
              <a:t>安装</a:t>
            </a:r>
            <a:r>
              <a:rPr lang="en-US" altLang="zh-CN" sz="2400" dirty="0">
                <a:latin typeface="Century Schoolbook" charset="0"/>
                <a:ea typeface="黑体" charset="0"/>
              </a:rPr>
              <a:t>Nav2</a:t>
            </a:r>
          </a:p>
          <a:p>
            <a:pPr>
              <a:spcBef>
                <a:spcPts val="1080"/>
              </a:spcBef>
            </a:pPr>
            <a:r>
              <a:rPr lang="zh-CN" altLang="en-US" sz="2400" dirty="0">
                <a:latin typeface="Century Schoolbook" charset="0"/>
                <a:ea typeface="黑体" charset="0"/>
              </a:rPr>
              <a:t>配置</a:t>
            </a:r>
            <a:r>
              <a:rPr lang="en-US" altLang="zh-CN" sz="2400" dirty="0">
                <a:latin typeface="Century Schoolbook" charset="0"/>
                <a:ea typeface="黑体" charset="0"/>
              </a:rPr>
              <a:t>/</a:t>
            </a:r>
            <a:r>
              <a:rPr lang="zh-CN" altLang="en-US" sz="2400" dirty="0">
                <a:latin typeface="Century Schoolbook" charset="0"/>
                <a:ea typeface="黑体" charset="0"/>
              </a:rPr>
              <a:t>运行</a:t>
            </a:r>
            <a:r>
              <a:rPr lang="en-US" altLang="zh-CN" sz="2400" dirty="0">
                <a:latin typeface="Century Schoolbook" charset="0"/>
                <a:ea typeface="黑体" charset="0"/>
              </a:rPr>
              <a:t>Nav2</a:t>
            </a:r>
          </a:p>
          <a:p>
            <a:pPr>
              <a:spcBef>
                <a:spcPts val="1080"/>
              </a:spcBef>
            </a:pPr>
            <a:r>
              <a:rPr lang="zh-CN" altLang="en-US" sz="2400" dirty="0">
                <a:latin typeface="Century Schoolbook" charset="0"/>
                <a:ea typeface="黑体" charset="0"/>
              </a:rPr>
              <a:t>完成</a:t>
            </a:r>
            <a:r>
              <a:rPr lang="en-US" altLang="zh-CN" sz="2400" dirty="0">
                <a:latin typeface="Century Schoolbook" charset="0"/>
                <a:ea typeface="黑体" charset="0"/>
              </a:rPr>
              <a:t>Gazebo</a:t>
            </a:r>
            <a:r>
              <a:rPr lang="zh-CN" altLang="en-US" sz="2400" dirty="0">
                <a:latin typeface="Century Schoolbook" charset="0"/>
                <a:ea typeface="黑体" charset="0"/>
              </a:rPr>
              <a:t> 导航仿真</a:t>
            </a:r>
            <a:endParaRPr lang="en-US" altLang="zh-CN" sz="2400" dirty="0">
              <a:latin typeface="Century Schoolbook" charset="0"/>
              <a:ea typeface="黑体" charset="0"/>
            </a:endParaRPr>
          </a:p>
          <a:p>
            <a:pPr>
              <a:spcBef>
                <a:spcPts val="1080"/>
              </a:spcBef>
            </a:pPr>
            <a:r>
              <a:rPr lang="zh-CN" altLang="en-US" sz="2400" dirty="0">
                <a:latin typeface="Century Schoolbook" charset="0"/>
                <a:ea typeface="黑体" charset="0"/>
              </a:rPr>
              <a:t>完成</a:t>
            </a:r>
            <a:r>
              <a:rPr lang="en-US" altLang="zh-CN" sz="2400" dirty="0">
                <a:latin typeface="Century Schoolbook" charset="0"/>
                <a:ea typeface="黑体" charset="0"/>
              </a:rPr>
              <a:t>RVIZ</a:t>
            </a:r>
            <a:r>
              <a:rPr lang="zh-CN" altLang="en-US" sz="2400" dirty="0">
                <a:latin typeface="Century Schoolbook" charset="0"/>
                <a:ea typeface="黑体" charset="0"/>
              </a:rPr>
              <a:t>上</a:t>
            </a:r>
            <a:r>
              <a:rPr lang="en-US" altLang="zh-CN" sz="2400" dirty="0">
                <a:latin typeface="Century Schoolbook" charset="0"/>
                <a:ea typeface="黑体" charset="0"/>
              </a:rPr>
              <a:t>TF</a:t>
            </a:r>
            <a:r>
              <a:rPr lang="zh-CN" altLang="en-US" sz="2400" dirty="0">
                <a:latin typeface="Century Schoolbook" charset="0"/>
                <a:ea typeface="黑体" charset="0"/>
              </a:rPr>
              <a:t>、传感器、地图等可视化</a:t>
            </a:r>
            <a:endParaRPr lang="en-US" altLang="zh-CN" sz="2400" dirty="0">
              <a:latin typeface="Century Schoolbook" charset="0"/>
              <a:ea typeface="黑体" charset="0"/>
            </a:endParaRPr>
          </a:p>
          <a:p>
            <a:pPr>
              <a:spcBef>
                <a:spcPts val="1080"/>
              </a:spcBef>
            </a:pPr>
            <a:r>
              <a:rPr lang="zh-CN" altLang="en-US" sz="2400" dirty="0">
                <a:latin typeface="Century Schoolbook" charset="0"/>
                <a:ea typeface="黑体" charset="0"/>
              </a:rPr>
              <a:t>完成直道空地场景运行</a:t>
            </a:r>
            <a:endParaRPr lang="en-US" altLang="zh-CN" sz="2400" dirty="0">
              <a:latin typeface="Century Schoolbook" charset="0"/>
              <a:ea typeface="黑体" charset="0"/>
            </a:endParaRPr>
          </a:p>
          <a:p>
            <a:pPr>
              <a:spcBef>
                <a:spcPts val="1080"/>
              </a:spcBef>
            </a:pPr>
            <a:r>
              <a:rPr lang="zh-CN" altLang="en-US" sz="2400" dirty="0">
                <a:latin typeface="Century Schoolbook" charset="0"/>
                <a:ea typeface="黑体" charset="0"/>
              </a:rPr>
              <a:t>完成障碍物存在场景运行</a:t>
            </a:r>
          </a:p>
          <a:p>
            <a:pPr>
              <a:spcBef>
                <a:spcPts val="1080"/>
              </a:spcBef>
            </a:pPr>
            <a:r>
              <a:rPr lang="zh-CN" altLang="en-US" sz="2400" dirty="0">
                <a:latin typeface="Century Schoolbook" charset="0"/>
                <a:ea typeface="黑体" charset="0"/>
              </a:rPr>
              <a:t>完成动态人进入场景运行</a:t>
            </a:r>
            <a:endParaRPr lang="en-US" altLang="zh-CN" sz="2400" dirty="0">
              <a:latin typeface="Century Schoolbook" charset="0"/>
              <a:ea typeface="黑体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71A6C5C-4E11-1942-BEBB-CB59B4EEC694}"/>
              </a:ext>
            </a:extLst>
          </p:cNvPr>
          <p:cNvSpPr/>
          <p:nvPr/>
        </p:nvSpPr>
        <p:spPr>
          <a:xfrm>
            <a:off x="457200" y="4149080"/>
            <a:ext cx="8200996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C9DC4D-36F8-E042-A1F3-8B3B114E6DF8}"/>
              </a:ext>
            </a:extLst>
          </p:cNvPr>
          <p:cNvSpPr txBox="1"/>
          <p:nvPr/>
        </p:nvSpPr>
        <p:spPr>
          <a:xfrm>
            <a:off x="5220072" y="4720498"/>
            <a:ext cx="322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下周在实物平台上实现的功能</a:t>
            </a:r>
          </a:p>
        </p:txBody>
      </p:sp>
    </p:spTree>
    <p:extLst>
      <p:ext uri="{BB962C8B-B14F-4D97-AF65-F5344CB8AC3E}">
        <p14:creationId xmlns:p14="http://schemas.microsoft.com/office/powerpoint/2010/main" val="229853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课程安排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DD3C-9B61-AA44-A246-F623A50268C7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spcBef>
                <a:spcPts val="1320"/>
              </a:spcBef>
            </a:pPr>
            <a:r>
              <a:rPr lang="zh-CN" altLang="en-US" sz="2800" b="0" dirty="0"/>
              <a:t>总共两次作业，现场验收</a:t>
            </a:r>
            <a:r>
              <a:rPr lang="en-US" altLang="zh-CN" sz="2800" b="0" dirty="0"/>
              <a:t>70%</a:t>
            </a:r>
            <a:r>
              <a:rPr lang="zh-CN" altLang="en-US" sz="2800" b="0" dirty="0"/>
              <a:t>，实验报告</a:t>
            </a:r>
            <a:r>
              <a:rPr lang="en-US" altLang="zh-CN" sz="2800" b="0" dirty="0"/>
              <a:t>30%</a:t>
            </a:r>
          </a:p>
          <a:p>
            <a:pPr eaLnBrk="1" hangingPunct="1">
              <a:spcBef>
                <a:spcPts val="1320"/>
              </a:spcBef>
            </a:pPr>
            <a:r>
              <a:rPr lang="zh-CN" altLang="en-US" sz="2800" b="0" dirty="0"/>
              <a:t>冬学期第</a:t>
            </a:r>
            <a:r>
              <a:rPr lang="en-US" altLang="zh-CN" sz="2800" b="0" dirty="0"/>
              <a:t>5-6</a:t>
            </a:r>
            <a:r>
              <a:rPr lang="zh-CN" altLang="en-US" sz="2800" b="0" dirty="0"/>
              <a:t>周：</a:t>
            </a:r>
            <a:r>
              <a:rPr lang="en-US" altLang="zh-CN" sz="2800" b="0" dirty="0"/>
              <a:t>Nav2</a:t>
            </a:r>
            <a:r>
              <a:rPr lang="zh-CN" altLang="en-US" sz="2800" b="0" dirty="0"/>
              <a:t>在</a:t>
            </a:r>
            <a:r>
              <a:rPr lang="en-US" altLang="zh-CN" sz="2800" b="0" dirty="0" err="1"/>
              <a:t>turtlebot</a:t>
            </a:r>
            <a:r>
              <a:rPr lang="zh-CN" altLang="en-US" sz="2800" b="0" dirty="0"/>
              <a:t>上的运行使用（</a:t>
            </a:r>
            <a:r>
              <a:rPr lang="en-US" altLang="zh-CN" sz="2800" b="0" dirty="0"/>
              <a:t>30%</a:t>
            </a:r>
            <a:r>
              <a:rPr lang="zh-CN" altLang="en-US" sz="2800" b="0" dirty="0"/>
              <a:t>）</a:t>
            </a:r>
            <a:endParaRPr lang="en-US" altLang="zh-CN" sz="2800" b="0" dirty="0"/>
          </a:p>
          <a:p>
            <a:pPr lvl="1" eaLnBrk="1" hangingPunct="1">
              <a:spcBef>
                <a:spcPts val="1320"/>
              </a:spcBef>
            </a:pPr>
            <a:r>
              <a:rPr lang="zh-CN" altLang="en-US" sz="2400" dirty="0"/>
              <a:t>现场验收（</a:t>
            </a:r>
            <a:r>
              <a:rPr lang="en-US" altLang="zh-CN" sz="2400" dirty="0"/>
              <a:t>30%</a:t>
            </a:r>
            <a:r>
              <a:rPr lang="zh-CN" altLang="en-US" sz="2400" dirty="0"/>
              <a:t>）</a:t>
            </a:r>
            <a:endParaRPr lang="en-US" altLang="zh-CN" sz="2400" b="0" dirty="0"/>
          </a:p>
          <a:p>
            <a:pPr eaLnBrk="1" hangingPunct="1">
              <a:spcBef>
                <a:spcPts val="1320"/>
              </a:spcBef>
            </a:pPr>
            <a:r>
              <a:rPr lang="zh-CN" altLang="en-US" sz="2800" b="0" dirty="0"/>
              <a:t>冬学期第</a:t>
            </a:r>
            <a:r>
              <a:rPr lang="en-US" altLang="zh-CN" sz="2800" b="0" dirty="0"/>
              <a:t>7-8</a:t>
            </a:r>
            <a:r>
              <a:rPr lang="zh-CN" altLang="en-US" sz="2800" b="0" dirty="0"/>
              <a:t>周：路径规划代码编写和部署（</a:t>
            </a:r>
            <a:r>
              <a:rPr lang="en-US" altLang="zh-CN" sz="2800" b="0" dirty="0"/>
              <a:t>70%</a:t>
            </a:r>
            <a:r>
              <a:rPr lang="zh-CN" altLang="en-US" sz="2800" b="0" dirty="0"/>
              <a:t>）</a:t>
            </a:r>
            <a:endParaRPr lang="en-US" altLang="zh-CN" sz="2800" b="0" dirty="0"/>
          </a:p>
          <a:p>
            <a:pPr lvl="1" eaLnBrk="1" hangingPunct="1">
              <a:spcBef>
                <a:spcPts val="1320"/>
              </a:spcBef>
            </a:pPr>
            <a:r>
              <a:rPr lang="zh-CN" altLang="en-US" sz="2400" dirty="0"/>
              <a:t>现场验收及实验报告（</a:t>
            </a:r>
            <a:r>
              <a:rPr lang="en-US" altLang="zh-CN" sz="2400" dirty="0"/>
              <a:t>40%+30%</a:t>
            </a:r>
            <a:r>
              <a:rPr lang="zh-CN" altLang="en-US" sz="2400" dirty="0"/>
              <a:t>）</a:t>
            </a:r>
            <a:endParaRPr lang="en-US" altLang="zh-CN" sz="2400" b="0" dirty="0"/>
          </a:p>
        </p:txBody>
      </p:sp>
    </p:spTree>
    <p:extLst>
      <p:ext uri="{BB962C8B-B14F-4D97-AF65-F5344CB8AC3E}">
        <p14:creationId xmlns:p14="http://schemas.microsoft.com/office/powerpoint/2010/main" val="148146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课程安排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DD3C-9B61-AA44-A246-F623A50268C7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spcBef>
                <a:spcPts val="1320"/>
              </a:spcBef>
            </a:pPr>
            <a:r>
              <a:rPr lang="en-US" altLang="zh-CN" sz="2800" b="0" dirty="0"/>
              <a:t>5</a:t>
            </a:r>
            <a:r>
              <a:rPr lang="zh-CN" altLang="en-US" sz="2800" b="0" dirty="0"/>
              <a:t>人一组</a:t>
            </a:r>
            <a:endParaRPr lang="en-US" altLang="zh-CN" sz="2800" b="0" dirty="0"/>
          </a:p>
          <a:p>
            <a:pPr eaLnBrk="1" hangingPunct="1">
              <a:spcBef>
                <a:spcPts val="1320"/>
              </a:spcBef>
            </a:pPr>
            <a:r>
              <a:rPr lang="en-US" altLang="zh-CN" sz="2800" b="0" dirty="0"/>
              <a:t>1~4</a:t>
            </a:r>
            <a:r>
              <a:rPr lang="zh-CN" altLang="en-US" sz="2800" b="0" dirty="0"/>
              <a:t>组为第一批（冬学期第</a:t>
            </a:r>
            <a:r>
              <a:rPr lang="en-US" altLang="zh-CN" sz="2800" b="0" dirty="0"/>
              <a:t>5</a:t>
            </a:r>
            <a:r>
              <a:rPr lang="zh-CN" altLang="en-US" sz="2800" b="0" dirty="0"/>
              <a:t>、</a:t>
            </a:r>
            <a:r>
              <a:rPr lang="en-US" altLang="zh-CN" sz="2800" b="0" dirty="0"/>
              <a:t>7</a:t>
            </a:r>
            <a:r>
              <a:rPr lang="zh-CN" altLang="en-US" sz="2800" b="0" dirty="0"/>
              <a:t>周上课）</a:t>
            </a:r>
            <a:endParaRPr lang="en-US" altLang="zh-CN" sz="2800" b="0" dirty="0"/>
          </a:p>
          <a:p>
            <a:pPr eaLnBrk="1" hangingPunct="1">
              <a:spcBef>
                <a:spcPts val="1320"/>
              </a:spcBef>
            </a:pPr>
            <a:r>
              <a:rPr lang="en-US" altLang="zh-CN" sz="2800" b="0" dirty="0"/>
              <a:t>5~8</a:t>
            </a:r>
            <a:r>
              <a:rPr lang="zh-CN" altLang="en-US" sz="2800" b="0" dirty="0"/>
              <a:t>组为第二批（冬学期第</a:t>
            </a:r>
            <a:r>
              <a:rPr lang="en-US" altLang="zh-CN" sz="2800" b="0" dirty="0"/>
              <a:t>6</a:t>
            </a:r>
            <a:r>
              <a:rPr lang="zh-CN" altLang="en-US" sz="2800" b="0" dirty="0"/>
              <a:t>、</a:t>
            </a:r>
            <a:r>
              <a:rPr lang="en-US" altLang="zh-CN" sz="2800" b="0" dirty="0"/>
              <a:t>8</a:t>
            </a:r>
            <a:r>
              <a:rPr lang="zh-CN" altLang="en-US" sz="2800" b="0" dirty="0"/>
              <a:t>周上课）</a:t>
            </a:r>
            <a:endParaRPr lang="en-US" altLang="zh-CN" sz="2800" b="0" dirty="0"/>
          </a:p>
          <a:p>
            <a:pPr eaLnBrk="1" hangingPunct="1">
              <a:spcBef>
                <a:spcPts val="1320"/>
              </a:spcBef>
            </a:pPr>
            <a:endParaRPr lang="en-US" altLang="zh-CN" sz="2800" dirty="0">
              <a:solidFill>
                <a:srgbClr val="C0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0C9DF5-19D3-9040-9863-DBD4F9A3F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3641725"/>
            <a:ext cx="52959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73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i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</a:rPr>
              <a:t>ROS</a:t>
            </a:r>
            <a:br>
              <a:rPr lang="en-US" altLang="zh-CN" i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</a:rPr>
            </a:br>
            <a:r>
              <a:rPr lang="en-US" altLang="zh-CN" i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黑体" charset="0"/>
              </a:rPr>
              <a:t>Robot operating system</a:t>
            </a:r>
            <a:endParaRPr lang="zh-CN" altLang="en-US" i="1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6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黑体" charset="0"/>
              </a:rPr>
              <a:t>介绍</a:t>
            </a: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320"/>
              </a:spcBef>
            </a:pPr>
            <a:r>
              <a:rPr lang="zh-CN" altLang="en-US" dirty="0">
                <a:latin typeface="Calibri" charset="0"/>
                <a:ea typeface="黑体" charset="0"/>
              </a:rPr>
              <a:t>关于</a:t>
            </a:r>
            <a:r>
              <a:rPr lang="en-US" altLang="zh-CN" dirty="0">
                <a:latin typeface="Calibri" charset="0"/>
                <a:ea typeface="黑体" charset="0"/>
              </a:rPr>
              <a:t>ROS</a:t>
            </a:r>
            <a:r>
              <a:rPr lang="zh-CN" altLang="en-US" dirty="0">
                <a:latin typeface="Calibri" charset="0"/>
                <a:ea typeface="黑体" charset="0"/>
              </a:rPr>
              <a:t>的所有信息 </a:t>
            </a:r>
            <a:r>
              <a:rPr lang="en-US" altLang="zh-CN" dirty="0">
                <a:latin typeface="Calibri" charset="0"/>
                <a:ea typeface="黑体" charset="0"/>
                <a:hlinkClick r:id="rId3"/>
              </a:rPr>
              <a:t>https://www.ros.org/</a:t>
            </a:r>
            <a:endParaRPr lang="en-US" altLang="zh-CN" dirty="0">
              <a:latin typeface="Calibri" charset="0"/>
              <a:ea typeface="黑体" charset="0"/>
            </a:endParaRPr>
          </a:p>
          <a:p>
            <a:pPr eaLnBrk="1" hangingPunct="1">
              <a:spcBef>
                <a:spcPts val="1320"/>
              </a:spcBef>
            </a:pPr>
            <a:r>
              <a:rPr lang="en-US" altLang="zh-CN" dirty="0">
                <a:latin typeface="Calibri" charset="0"/>
                <a:ea typeface="黑体" charset="0"/>
              </a:rPr>
              <a:t>ROS</a:t>
            </a:r>
            <a:r>
              <a:rPr lang="zh-CN" altLang="en-US" dirty="0">
                <a:latin typeface="Calibri" charset="0"/>
                <a:ea typeface="黑体" charset="0"/>
              </a:rPr>
              <a:t>是什么，摘自</a:t>
            </a:r>
            <a:r>
              <a:rPr lang="en-US" altLang="zh-CN" dirty="0">
                <a:latin typeface="Calibri" charset="0"/>
                <a:ea typeface="黑体" charset="0"/>
              </a:rPr>
              <a:t>WIKI</a:t>
            </a:r>
          </a:p>
          <a:p>
            <a:pPr eaLnBrk="1" hangingPunct="1">
              <a:spcBef>
                <a:spcPts val="1320"/>
              </a:spcBef>
            </a:pPr>
            <a:r>
              <a:rPr lang="en-US" altLang="zh-CN" sz="2800" dirty="0"/>
              <a:t>Robot Operating System (ROS or </a:t>
            </a:r>
            <a:r>
              <a:rPr lang="en-US" altLang="zh-CN" sz="2800" dirty="0" err="1"/>
              <a:t>ros</a:t>
            </a:r>
            <a:r>
              <a:rPr lang="en-US" altLang="zh-CN" sz="2800" dirty="0"/>
              <a:t>) is robotics middleware</a:t>
            </a:r>
            <a:r>
              <a:rPr lang="en-US" altLang="zh-CN" sz="2800" b="0" dirty="0"/>
              <a:t>. Although ROS is </a:t>
            </a:r>
            <a:r>
              <a:rPr lang="en-US" altLang="zh-CN" sz="2800" b="0" dirty="0">
                <a:solidFill>
                  <a:srgbClr val="FF0000"/>
                </a:solidFill>
              </a:rPr>
              <a:t>not an operating system</a:t>
            </a:r>
            <a:r>
              <a:rPr lang="en-US" altLang="zh-CN" sz="2800" b="0" dirty="0"/>
              <a:t>, it provides services designed for a heterogeneous computer cluster such as </a:t>
            </a:r>
            <a:r>
              <a:rPr lang="en-US" altLang="zh-CN" sz="2800" b="0" dirty="0">
                <a:solidFill>
                  <a:srgbClr val="FF0000"/>
                </a:solidFill>
              </a:rPr>
              <a:t>hardware abstraction, low-level device control, implementation of commonly used functionality, message-passing between processes, and package management</a:t>
            </a:r>
            <a:r>
              <a:rPr lang="en-US" altLang="zh-CN" sz="28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773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中间件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320"/>
              </a:spcBef>
            </a:pPr>
            <a:r>
              <a:rPr lang="en-US" altLang="zh-CN" dirty="0"/>
              <a:t>Middleware</a:t>
            </a:r>
            <a:r>
              <a:rPr lang="en-US" altLang="zh-CN" b="0" dirty="0"/>
              <a:t> is computer software that provides services to software applications beyond those available from the operating system. It can be described as "software glue".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DD3C-9B61-AA44-A246-F623A50268C7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4287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中间件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DD3C-9B61-AA44-A246-F623A50268C7}" type="slidenum">
              <a:rPr lang="en-US" altLang="zh-CN" smtClean="0"/>
              <a:pPr/>
              <a:t>8</a:t>
            </a:fld>
            <a:endParaRPr lang="en-US" altLang="zh-CN"/>
          </a:p>
        </p:txBody>
      </p:sp>
      <p:pic>
        <p:nvPicPr>
          <p:cNvPr id="5" name="Picture 2" descr="https://upload.wikimedia.org/wikipedia/commons/thumb/9/91/Linux_kernel_and_gaming_input-output_latency.svg/1280px-Linux_kernel_and_gaming_input-output_latency.svg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95" y="1613140"/>
            <a:ext cx="8234816" cy="463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437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</a:t>
            </a:r>
            <a:r>
              <a:rPr lang="en-US" altLang="zh-CN" dirty="0"/>
              <a:t>ROS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不需要为一个机器人开发自底向上的所有软件</a:t>
            </a:r>
            <a:endParaRPr lang="en-US" altLang="zh-CN" dirty="0"/>
          </a:p>
          <a:p>
            <a:pPr lvl="1"/>
            <a:r>
              <a:rPr lang="zh-CN" altLang="en-US" dirty="0"/>
              <a:t>减少开发工作，比如：无需写通信过程</a:t>
            </a:r>
            <a:r>
              <a:rPr lang="en-US" altLang="zh-CN" dirty="0"/>
              <a:t>/</a:t>
            </a:r>
            <a:r>
              <a:rPr lang="zh-CN" altLang="en-US" dirty="0"/>
              <a:t>可视化</a:t>
            </a:r>
            <a:endParaRPr lang="en-US" altLang="zh-CN" dirty="0"/>
          </a:p>
          <a:p>
            <a:pPr lvl="1"/>
            <a:r>
              <a:rPr lang="zh-CN" altLang="en-US" dirty="0"/>
              <a:t>提升合作开发，比如：</a:t>
            </a:r>
            <a:r>
              <a:rPr lang="en-US" altLang="zh-CN" dirty="0"/>
              <a:t>A</a:t>
            </a:r>
            <a:r>
              <a:rPr lang="zh-CN" altLang="en-US" dirty="0"/>
              <a:t>开发控制，</a:t>
            </a:r>
            <a:r>
              <a:rPr lang="en-US" altLang="zh-CN" dirty="0"/>
              <a:t>B</a:t>
            </a:r>
            <a:r>
              <a:rPr lang="zh-CN" altLang="en-US" dirty="0"/>
              <a:t>开发定位</a:t>
            </a:r>
            <a:endParaRPr lang="en-US" altLang="zh-CN" dirty="0"/>
          </a:p>
          <a:p>
            <a:pPr lvl="1"/>
            <a:r>
              <a:rPr lang="zh-CN" altLang="en-US" dirty="0"/>
              <a:t>简化平台迁移，比如：不同机器人</a:t>
            </a:r>
            <a:r>
              <a:rPr lang="en-US" altLang="zh-CN" dirty="0"/>
              <a:t>AB</a:t>
            </a:r>
            <a:r>
              <a:rPr lang="zh-CN" altLang="en-US" dirty="0"/>
              <a:t>共享软件</a:t>
            </a:r>
            <a:endParaRPr lang="en-US" altLang="zh-CN" dirty="0"/>
          </a:p>
          <a:p>
            <a:pPr lvl="1"/>
            <a:r>
              <a:rPr lang="zh-CN" altLang="en-US" dirty="0"/>
              <a:t>促进资源共享，比如：可以用现成驱动模块</a:t>
            </a:r>
            <a:endParaRPr lang="en-US" altLang="zh-CN" dirty="0"/>
          </a:p>
          <a:p>
            <a:r>
              <a:rPr lang="zh-CN" altLang="en-US" dirty="0"/>
              <a:t>目前</a:t>
            </a:r>
            <a:r>
              <a:rPr lang="en-US" altLang="zh-CN" dirty="0"/>
              <a:t>ROS</a:t>
            </a:r>
            <a:r>
              <a:rPr lang="zh-CN" altLang="en-US" dirty="0"/>
              <a:t>几乎是许多研究机构的首选平台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DD3C-9B61-AA44-A246-F623A50268C7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8144059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11950</TotalTime>
  <Words>1360</Words>
  <Application>Microsoft Macintosh PowerPoint</Application>
  <PresentationFormat>全屏显示(4:3)</PresentationFormat>
  <Paragraphs>198</Paragraphs>
  <Slides>29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黑体</vt:lpstr>
      <vt:lpstr>微软雅黑</vt:lpstr>
      <vt:lpstr>Arial</vt:lpstr>
      <vt:lpstr>Calibri</vt:lpstr>
      <vt:lpstr>Century Schoolbook</vt:lpstr>
      <vt:lpstr>Verdana</vt:lpstr>
      <vt:lpstr>默认设计模板</vt:lpstr>
      <vt:lpstr>机器人技术与实践 移动机器人</vt:lpstr>
      <vt:lpstr>实验目标</vt:lpstr>
      <vt:lpstr>课程安排</vt:lpstr>
      <vt:lpstr>课程安排</vt:lpstr>
      <vt:lpstr>ROS Robot operating system</vt:lpstr>
      <vt:lpstr>介绍</vt:lpstr>
      <vt:lpstr>中间件</vt:lpstr>
      <vt:lpstr>中间件</vt:lpstr>
      <vt:lpstr>为什么需要ROS</vt:lpstr>
      <vt:lpstr>为什么需要ROS2</vt:lpstr>
      <vt:lpstr>进程间通信</vt:lpstr>
      <vt:lpstr>多进程通信</vt:lpstr>
      <vt:lpstr>ROS通信机制</vt:lpstr>
      <vt:lpstr>ROS通信机制</vt:lpstr>
      <vt:lpstr>绘制</vt:lpstr>
      <vt:lpstr>坐标系</vt:lpstr>
      <vt:lpstr>坐标系</vt:lpstr>
      <vt:lpstr>坐标系</vt:lpstr>
      <vt:lpstr>坐标系树</vt:lpstr>
      <vt:lpstr>坐标系树</vt:lpstr>
      <vt:lpstr>RVIZ</vt:lpstr>
      <vt:lpstr>导航</vt:lpstr>
      <vt:lpstr>导航</vt:lpstr>
      <vt:lpstr>导航</vt:lpstr>
      <vt:lpstr>导航</vt:lpstr>
      <vt:lpstr>导航</vt:lpstr>
      <vt:lpstr>导航</vt:lpstr>
      <vt:lpstr>视频</vt:lpstr>
      <vt:lpstr>实验作业</vt:lpstr>
    </vt:vector>
  </TitlesOfParts>
  <Company>ZJUNlict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工业控制技术国家重点实验室 实验室主任报告</dc:title>
  <dc:creator>rxiong</dc:creator>
  <cp:lastModifiedBy>zhongxiang</cp:lastModifiedBy>
  <cp:revision>681</cp:revision>
  <dcterms:created xsi:type="dcterms:W3CDTF">2007-02-05T07:40:28Z</dcterms:created>
  <dcterms:modified xsi:type="dcterms:W3CDTF">2024-12-01T11:54:41Z</dcterms:modified>
</cp:coreProperties>
</file>