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7" r:id="rId3"/>
    <p:sldId id="367" r:id="rId4"/>
    <p:sldId id="368" r:id="rId5"/>
    <p:sldId id="261" r:id="rId7"/>
    <p:sldId id="342" r:id="rId8"/>
    <p:sldId id="344" r:id="rId9"/>
    <p:sldId id="262" r:id="rId10"/>
    <p:sldId id="340" r:id="rId11"/>
    <p:sldId id="348" r:id="rId12"/>
    <p:sldId id="282" r:id="rId13"/>
    <p:sldId id="341" r:id="rId14"/>
    <p:sldId id="345" r:id="rId15"/>
    <p:sldId id="346" r:id="rId16"/>
    <p:sldId id="347" r:id="rId17"/>
    <p:sldId id="352" r:id="rId18"/>
    <p:sldId id="365" r:id="rId19"/>
    <p:sldId id="366" r:id="rId20"/>
    <p:sldId id="353" r:id="rId21"/>
    <p:sldId id="284" r:id="rId22"/>
    <p:sldId id="285" r:id="rId23"/>
    <p:sldId id="349" r:id="rId24"/>
    <p:sldId id="295" r:id="rId25"/>
    <p:sldId id="351" r:id="rId26"/>
    <p:sldId id="350" r:id="rId27"/>
    <p:sldId id="299" r:id="rId28"/>
    <p:sldId id="355" r:id="rId29"/>
    <p:sldId id="300" r:id="rId30"/>
    <p:sldId id="362" r:id="rId31"/>
    <p:sldId id="357" r:id="rId32"/>
    <p:sldId id="359" r:id="rId33"/>
    <p:sldId id="356" r:id="rId34"/>
    <p:sldId id="361" r:id="rId35"/>
    <p:sldId id="360" r:id="rId36"/>
    <p:sldId id="358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63" r:id="rId54"/>
    <p:sldId id="319" r:id="rId55"/>
    <p:sldId id="364" r:id="rId56"/>
    <p:sldId id="321" r:id="rId57"/>
    <p:sldId id="324" r:id="rId58"/>
    <p:sldId id="339" r:id="rId5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4800" b="1" i="0" u="none" kern="1200" baseline="0">
        <a:solidFill>
          <a:schemeClr val="tx1"/>
        </a:solidFill>
        <a:latin typeface="Arial" panose="020B0604020202020204" pitchFamily="34" charset="0"/>
        <a:ea typeface="华文楷体" panose="0201060004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4800" b="1" i="0" u="none" kern="1200" baseline="0">
        <a:solidFill>
          <a:schemeClr val="tx1"/>
        </a:solidFill>
        <a:latin typeface="Arial" panose="020B0604020202020204" pitchFamily="34" charset="0"/>
        <a:ea typeface="华文楷体" panose="0201060004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4800" b="1" i="0" u="none" kern="1200" baseline="0">
        <a:solidFill>
          <a:schemeClr val="tx1"/>
        </a:solidFill>
        <a:latin typeface="Arial" panose="020B0604020202020204" pitchFamily="34" charset="0"/>
        <a:ea typeface="华文楷体" panose="0201060004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4800" b="1" i="0" u="none" kern="1200" baseline="0">
        <a:solidFill>
          <a:schemeClr val="tx1"/>
        </a:solidFill>
        <a:latin typeface="Arial" panose="020B0604020202020204" pitchFamily="34" charset="0"/>
        <a:ea typeface="华文楷体" panose="0201060004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4800" b="1" i="0" u="none" kern="1200" baseline="0">
        <a:solidFill>
          <a:schemeClr val="tx1"/>
        </a:solidFill>
        <a:latin typeface="Arial" panose="020B0604020202020204" pitchFamily="34" charset="0"/>
        <a:ea typeface="华文楷体" panose="0201060004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4800" b="1" i="0" u="none" kern="1200" baseline="0">
        <a:solidFill>
          <a:schemeClr val="tx1"/>
        </a:solidFill>
        <a:latin typeface="Arial" panose="020B0604020202020204" pitchFamily="34" charset="0"/>
        <a:ea typeface="华文楷体" panose="0201060004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4800" b="1" i="0" u="none" kern="1200" baseline="0">
        <a:solidFill>
          <a:schemeClr val="tx1"/>
        </a:solidFill>
        <a:latin typeface="Arial" panose="020B0604020202020204" pitchFamily="34" charset="0"/>
        <a:ea typeface="华文楷体" panose="0201060004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4800" b="1" i="0" u="none" kern="1200" baseline="0">
        <a:solidFill>
          <a:schemeClr val="tx1"/>
        </a:solidFill>
        <a:latin typeface="Arial" panose="020B0604020202020204" pitchFamily="34" charset="0"/>
        <a:ea typeface="华文楷体" panose="0201060004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4800" b="1" i="0" u="none" kern="1200" baseline="0">
        <a:solidFill>
          <a:schemeClr val="tx1"/>
        </a:solidFill>
        <a:latin typeface="Arial" panose="020B0604020202020204" pitchFamily="34" charset="0"/>
        <a:ea typeface="华文楷体" panose="0201060004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6699"/>
    <a:srgbClr val="FFFF00"/>
    <a:srgbClr val="000000"/>
    <a:srgbClr val="F3B003"/>
    <a:srgbClr val="0064AE"/>
    <a:srgbClr val="D6D1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23"/>
    <p:restoredTop sz="95018"/>
  </p:normalViewPr>
  <p:slideViewPr>
    <p:cSldViewPr snapToObjects="1" showGuides="1">
      <p:cViewPr varScale="1">
        <p:scale>
          <a:sx n="70" d="100"/>
          <a:sy n="70" d="100"/>
        </p:scale>
        <p:origin x="141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4" cy="45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.emf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png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png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png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png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200" b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7C226B-AB57-4119-9D2E-32BFAE6FE69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61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41986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图要更换得更有物理含义</a:t>
            </a:r>
            <a:r>
              <a:rPr lang="en-US" altLang="zh-CN" dirty="0"/>
              <a:t>!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45058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输出有多少成份是输入信号的响应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52226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工程中如何测试频率响应函数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55298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相干函数表达的物理含义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63490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也可以做一个例子</a:t>
            </a:r>
            <a:r>
              <a:rPr lang="en-US" altLang="zh-CN" dirty="0"/>
              <a:t>,</a:t>
            </a:r>
            <a:r>
              <a:rPr lang="zh-CN" altLang="en-US" dirty="0"/>
              <a:t>如通过低通滤波输入与输出信号之间的相关性</a:t>
            </a:r>
            <a:r>
              <a:rPr lang="en-US" altLang="zh-CN" dirty="0"/>
              <a:t>!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65538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高斯分布</a:t>
            </a:r>
            <a:r>
              <a:rPr lang="en-US" altLang="zh-CN" dirty="0"/>
              <a:t>,</a:t>
            </a:r>
            <a:r>
              <a:rPr lang="zh-CN" altLang="en-US" dirty="0"/>
              <a:t>以及正弦波概率分布</a:t>
            </a:r>
            <a:r>
              <a:rPr lang="en-US" altLang="zh-CN" dirty="0"/>
              <a:t>;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67586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63BDC9-0390-4C4D-B245-F49D58081D5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63BDC9-0390-4C4D-B245-F49D58081D5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63BDC9-0390-4C4D-B245-F49D58081D5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newsfla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63BDC9-0390-4C4D-B245-F49D58081D5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63BDC9-0390-4C4D-B245-F49D58081D5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63BDC9-0390-4C4D-B245-F49D58081D5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63BDC9-0390-4C4D-B245-F49D58081D5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63BDC9-0390-4C4D-B245-F49D58081D5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63BDC9-0390-4C4D-B245-F49D58081D5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63BDC9-0390-4C4D-B245-F49D58081D5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63BDC9-0390-4C4D-B245-F49D58081D5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63BDC9-0390-4C4D-B245-F49D58081D5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400" b="0">
                <a:effectLst/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0"/>
              </a:spcBef>
              <a:defRPr sz="1400" b="0">
                <a:effectLst/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400" b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63BDC9-0390-4C4D-B245-F49D58081D5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newsflash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9.bin"/><Relationship Id="rId3" Type="http://schemas.openxmlformats.org/officeDocument/2006/relationships/image" Target="../media/image15.wmf"/><Relationship Id="rId2" Type="http://schemas.openxmlformats.org/officeDocument/2006/relationships/oleObject" Target="../embeddings/oleObject8.bin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.png"/><Relationship Id="rId7" Type="http://schemas.openxmlformats.org/officeDocument/2006/relationships/image" Target="../media/image20.wmf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1.bin"/><Relationship Id="rId3" Type="http://schemas.openxmlformats.org/officeDocument/2006/relationships/image" Target="../media/image18.png"/><Relationship Id="rId2" Type="http://schemas.openxmlformats.org/officeDocument/2006/relationships/image" Target="../media/image17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image" Target="../media/image5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emf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image" Target="../media/image29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6.wmf"/><Relationship Id="rId11" Type="http://schemas.openxmlformats.org/officeDocument/2006/relationships/vmlDrawing" Target="../drawings/vmlDrawing7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5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image" Target="../media/image33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0.wmf"/><Relationship Id="rId11" Type="http://schemas.openxmlformats.org/officeDocument/2006/relationships/vmlDrawing" Target="../drawings/vmlDrawing8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9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7.png"/><Relationship Id="rId3" Type="http://schemas.openxmlformats.org/officeDocument/2006/relationships/oleObject" Target="../embeddings/oleObject24.bin"/><Relationship Id="rId2" Type="http://schemas.openxmlformats.org/officeDocument/2006/relationships/image" Target="../media/image36.png"/><Relationship Id="rId1" Type="http://schemas.openxmlformats.org/officeDocument/2006/relationships/oleObject" Target="../embeddings/oleObject23.bin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9.png"/><Relationship Id="rId3" Type="http://schemas.openxmlformats.org/officeDocument/2006/relationships/oleObject" Target="../embeddings/oleObject26.bin"/><Relationship Id="rId2" Type="http://schemas.openxmlformats.org/officeDocument/2006/relationships/image" Target="../media/image38.png"/><Relationship Id="rId1" Type="http://schemas.openxmlformats.org/officeDocument/2006/relationships/oleObject" Target="../embeddings/oleObject25.bin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1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40.wmf"/><Relationship Id="rId1" Type="http://schemas.openxmlformats.org/officeDocument/2006/relationships/oleObject" Target="../embeddings/oleObject27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.png"/><Relationship Id="rId3" Type="http://schemas.openxmlformats.org/officeDocument/2006/relationships/image" Target="../media/image43.png"/><Relationship Id="rId2" Type="http://schemas.openxmlformats.org/officeDocument/2006/relationships/image" Target="../media/image42.wmf"/><Relationship Id="rId1" Type="http://schemas.openxmlformats.org/officeDocument/2006/relationships/oleObject" Target="../embeddings/oleObject2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3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image" Target="../media/image44.png"/><Relationship Id="rId1" Type="http://schemas.openxmlformats.org/officeDocument/2006/relationships/oleObject" Target="../embeddings/oleObject3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vmlDrawing" Target="../drawings/vmlDrawing14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image" Target="../media/image48.png"/><Relationship Id="rId1" Type="http://schemas.openxmlformats.org/officeDocument/2006/relationships/oleObject" Target="../embeddings/oleObject31.bin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5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50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49.png"/><Relationship Id="rId1" Type="http://schemas.openxmlformats.org/officeDocument/2006/relationships/oleObject" Target="../embeddings/oleObject32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vmlDrawing" Target="../drawings/vmlDrawing16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52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51.png"/><Relationship Id="rId1" Type="http://schemas.openxmlformats.org/officeDocument/2006/relationships/oleObject" Target="../embeddings/oleObject3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7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image" Target="../media/image53.emf"/><Relationship Id="rId1" Type="http://schemas.openxmlformats.org/officeDocument/2006/relationships/oleObject" Target="../embeddings/oleObject36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8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6" Type="http://schemas.openxmlformats.org/officeDocument/2006/relationships/image" Target="../media/image56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55.e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54.emf"/><Relationship Id="rId1" Type="http://schemas.openxmlformats.org/officeDocument/2006/relationships/oleObject" Target="../embeddings/oleObject37.bin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9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image" Target="../media/image57.emf"/><Relationship Id="rId1" Type="http://schemas.openxmlformats.org/officeDocument/2006/relationships/oleObject" Target="../embeddings/oleObject40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0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6" Type="http://schemas.openxmlformats.org/officeDocument/2006/relationships/image" Target="../media/image60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9.e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58.emf"/><Relationship Id="rId1" Type="http://schemas.openxmlformats.org/officeDocument/2006/relationships/oleObject" Target="../embeddings/oleObject41.bin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image" Target="../media/image61.emf"/><Relationship Id="rId1" Type="http://schemas.openxmlformats.org/officeDocument/2006/relationships/oleObject" Target="../embeddings/oleObject44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2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63.e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62.emf"/><Relationship Id="rId1" Type="http://schemas.openxmlformats.org/officeDocument/2006/relationships/oleObject" Target="../embeddings/oleObject45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3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image" Target="../media/image64.emf"/><Relationship Id="rId1" Type="http://schemas.openxmlformats.org/officeDocument/2006/relationships/oleObject" Target="../embeddings/oleObject47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4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image" Target="../media/image65.png"/><Relationship Id="rId1" Type="http://schemas.openxmlformats.org/officeDocument/2006/relationships/oleObject" Target="../embeddings/oleObject48.bin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5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image" Target="../media/image66.emf"/><Relationship Id="rId1" Type="http://schemas.openxmlformats.org/officeDocument/2006/relationships/oleObject" Target="../embeddings/oleObject49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vmlDrawing" Target="../drawings/vmlDrawing26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image" Target="../media/image67.png"/><Relationship Id="rId1" Type="http://schemas.openxmlformats.org/officeDocument/2006/relationships/oleObject" Target="../embeddings/oleObject50.bin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vmlDrawing" Target="../drawings/vmlDrawing27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image" Target="../media/image68.png"/><Relationship Id="rId1" Type="http://schemas.openxmlformats.org/officeDocument/2006/relationships/oleObject" Target="../embeddings/oleObject51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3" Type="http://schemas.openxmlformats.org/officeDocument/2006/relationships/vmlDrawing" Target="../drawings/vmlDrawing2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.png"/><Relationship Id="rId10" Type="http://schemas.openxmlformats.org/officeDocument/2006/relationships/image" Target="../media/image12.wmf"/><Relationship Id="rId1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2006600" y="2393950"/>
            <a:ext cx="53117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数字信号处理基础</a:t>
            </a:r>
            <a:endParaRPr kumimoji="0" lang="zh-CN" altLang="en-US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1736725" y="4778375"/>
            <a:ext cx="5589588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0" lang="zh-CN" altLang="en-US" sz="32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浙江大学机械系</a:t>
            </a:r>
            <a:endParaRPr kumimoji="0" lang="zh-CN" altLang="en-US" sz="32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楷体" panose="02010600040101010101" pitchFamily="2" charset="-122"/>
              <a:cs typeface="+mn-cs"/>
              <a:sym typeface="+mn-ea"/>
            </a:endParaRPr>
          </a:p>
          <a:p>
            <a:pPr marR="0" algn="ctr" defTabSz="914400">
              <a:buClrTx/>
              <a:buSzTx/>
              <a:buFontTx/>
              <a:buNone/>
              <a:defRPr/>
            </a:pPr>
            <a:r>
              <a:rPr kumimoji="0" lang="zh-CN" altLang="en-US" sz="32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陈章位</a:t>
            </a:r>
            <a:endParaRPr kumimoji="0" lang="zh-CN" altLang="en-US" sz="32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楷体" panose="02010600040101010101" pitchFamily="2" charset="-122"/>
              <a:cs typeface="+mn-cs"/>
              <a:sym typeface="+mn-ea"/>
            </a:endParaRPr>
          </a:p>
          <a:p>
            <a:pPr marR="0" algn="ctr" defTabSz="914400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chenzw@zju.edu.cn</a:t>
            </a:r>
            <a:endParaRPr kumimoji="0" lang="en-US" altLang="zh-CN" sz="32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5967413" y="549275"/>
            <a:ext cx="288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b="0" kern="1200" cap="none" spc="0" normalizeH="0" baseline="0" noProof="0"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+mn-ea"/>
              </a:rPr>
              <a:t>培训系列资料</a:t>
            </a:r>
            <a:endParaRPr kumimoji="0" lang="zh-CN" altLang="en-US" sz="2400" b="0" kern="1200" cap="none" spc="0" normalizeH="0" baseline="0" noProof="0"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+mn-ea"/>
            </a:endParaRPr>
          </a:p>
        </p:txBody>
      </p:sp>
      <p:pic>
        <p:nvPicPr>
          <p:cNvPr id="307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275" y="455613"/>
            <a:ext cx="1644650" cy="3317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1736725" y="747713"/>
            <a:ext cx="55800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1.3 </a:t>
            </a: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时域信号混叠</a:t>
            </a:r>
            <a:endParaRPr kumimoji="0" lang="en-US" altLang="zh-TW" sz="4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13314" name="Rectangle 11"/>
          <p:cNvSpPr/>
          <p:nvPr/>
        </p:nvSpPr>
        <p:spPr>
          <a:xfrm>
            <a:off x="836613" y="5364163"/>
            <a:ext cx="7772400" cy="539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/>
            <a:r>
              <a:rPr lang="en-US" altLang="zh-TW" sz="2000" b="0" dirty="0">
                <a:latin typeface="Times New Roman" panose="02020603050405020304" pitchFamily="18" charset="0"/>
                <a:ea typeface="PMingLiU" pitchFamily="18" charset="-120"/>
              </a:rPr>
              <a:t>2000Hz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采样频率下，</a:t>
            </a:r>
            <a:r>
              <a:rPr lang="en-US" altLang="zh-TW" sz="2000" b="0" dirty="0">
                <a:latin typeface="Times New Roman" panose="02020603050405020304" pitchFamily="18" charset="0"/>
                <a:ea typeface="PMingLiU" pitchFamily="18" charset="-120"/>
              </a:rPr>
              <a:t>1600 Hz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正弦信号和</a:t>
            </a:r>
            <a:r>
              <a:rPr lang="en-US" altLang="zh-TW" sz="2000" b="0" dirty="0">
                <a:latin typeface="Times New Roman" panose="02020603050405020304" pitchFamily="18" charset="0"/>
                <a:ea typeface="PMingLiU" pitchFamily="18" charset="-120"/>
              </a:rPr>
              <a:t>400 Hz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正弦信号发生了混叠</a:t>
            </a:r>
            <a:endParaRPr lang="en-US" altLang="zh-TW" sz="2400" b="0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pic>
        <p:nvPicPr>
          <p:cNvPr id="13315" name="Picture 12" descr="worst c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1538" y="1628775"/>
            <a:ext cx="4743450" cy="3609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7364" name="AutoShape 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81963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7365" name="AutoShape 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13321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1916113" y="819150"/>
            <a:ext cx="54165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1.4 </a:t>
            </a: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抗混叠保护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124931" name="Rectangle 3"/>
          <p:cNvSpPr/>
          <p:nvPr/>
        </p:nvSpPr>
        <p:spPr>
          <a:xfrm>
            <a:off x="431800" y="2168525"/>
            <a:ext cx="7772400" cy="5857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1905">
              <a:spcBef>
                <a:spcPct val="20000"/>
              </a:spcBef>
              <a:buChar char="•"/>
            </a:pPr>
            <a:r>
              <a:rPr lang="en-US" altLang="zh-CN" sz="3200" b="0" dirty="0">
                <a:latin typeface="Arial" panose="020B0604020202020204" pitchFamily="34" charset="0"/>
                <a:ea typeface="宋体" panose="02010600030101010101" pitchFamily="2" charset="-122"/>
              </a:rPr>
              <a:t>Nyquist </a:t>
            </a:r>
            <a:r>
              <a:rPr lang="zh-CN" altLang="en-US" sz="3200" b="0" dirty="0">
                <a:latin typeface="Arial" panose="020B0604020202020204" pitchFamily="34" charset="0"/>
                <a:ea typeface="宋体" panose="02010600030101010101" pitchFamily="2" charset="-122"/>
              </a:rPr>
              <a:t>准则</a:t>
            </a:r>
            <a:endParaRPr lang="zh-CN" altLang="en-US" sz="32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611188" y="3203575"/>
            <a:ext cx="76057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在一个周期内至少采集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2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个点，或者说：采样频率是信号最高频率的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2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倍，才能保证精确的频率测量。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sp>
        <p:nvSpPr>
          <p:cNvPr id="124937" name="Line 9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24939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81963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24940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1434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/>
      <p:bldP spid="1249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1916113" y="819150"/>
            <a:ext cx="54165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1.4 </a:t>
            </a: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抗混叠保护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1106488" y="2124075"/>
            <a:ext cx="7419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0" hangingPunct="0">
              <a:spcBef>
                <a:spcPct val="20000"/>
              </a:spcBef>
              <a:buClrTx/>
              <a:buSzPct val="65000"/>
              <a:buFont typeface="Wingdings" panose="05000000000000000000" pitchFamily="2" charset="2"/>
              <a:buChar char="q"/>
              <a:defRPr/>
            </a:pPr>
            <a:r>
              <a:rPr kumimoji="0" lang="zh-CN" altLang="en-US" sz="2400" b="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采用低通滤波器对信号滤波来保证信号频率低于</a:t>
            </a:r>
            <a:r>
              <a:rPr kumimoji="0" lang="en-US" altLang="zh-CN" sz="2400" b="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Nyquist</a:t>
            </a:r>
            <a:r>
              <a:rPr kumimoji="0" lang="zh-CN" altLang="en-US" sz="2400" b="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频率。</a:t>
            </a:r>
            <a:endParaRPr kumimoji="0" lang="zh-CN" altLang="en-US" sz="2400" b="0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32103" name="Line 7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2104" name="Rectangle 8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sp>
        <p:nvSpPr>
          <p:cNvPr id="132105" name="Line 9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2107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81963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2108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2114" name="Line 18"/>
          <p:cNvSpPr>
            <a:spLocks noChangeShapeType="1"/>
          </p:cNvSpPr>
          <p:nvPr/>
        </p:nvSpPr>
        <p:spPr bwMode="auto">
          <a:xfrm>
            <a:off x="2276475" y="4284663"/>
            <a:ext cx="270033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132130" name="Picture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400" y="3956050"/>
            <a:ext cx="5624513" cy="2162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2132" name="Text Box 36"/>
          <p:cNvSpPr txBox="1">
            <a:spLocks noChangeArrowheads="1"/>
          </p:cNvSpPr>
          <p:nvPr/>
        </p:nvSpPr>
        <p:spPr bwMode="auto">
          <a:xfrm>
            <a:off x="1241425" y="3384550"/>
            <a:ext cx="594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0" hangingPunct="0">
              <a:spcBef>
                <a:spcPct val="20000"/>
              </a:spcBef>
              <a:buClrTx/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理想抗混叠滤波器</a:t>
            </a:r>
            <a:endParaRPr kumimoji="0" lang="zh-CN" altLang="en-US" sz="2400" b="0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graphicFrame>
        <p:nvGraphicFramePr>
          <p:cNvPr id="132133" name="Object 37"/>
          <p:cNvGraphicFramePr>
            <a:graphicFrameLocks noChangeAspect="1"/>
          </p:cNvGraphicFramePr>
          <p:nvPr/>
        </p:nvGraphicFramePr>
        <p:xfrm>
          <a:off x="3671888" y="2798763"/>
          <a:ext cx="10493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2" imgW="546100" imgH="228600" progId="Equation.3">
                  <p:embed/>
                </p:oleObj>
              </mc:Choice>
              <mc:Fallback>
                <p:oleObj name="" r:id="rId2" imgW="546100" imgH="2286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71888" y="2798763"/>
                        <a:ext cx="1049337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34" name="Object 38"/>
          <p:cNvGraphicFramePr>
            <a:graphicFrameLocks noChangeAspect="1"/>
          </p:cNvGraphicFramePr>
          <p:nvPr/>
        </p:nvGraphicFramePr>
        <p:xfrm>
          <a:off x="3222625" y="5815013"/>
          <a:ext cx="862013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4" imgW="647700" imgH="228600" progId="Equation.3">
                  <p:embed/>
                </p:oleObj>
              </mc:Choice>
              <mc:Fallback>
                <p:oleObj name="" r:id="rId4" imgW="647700" imgH="2286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22625" y="5815013"/>
                        <a:ext cx="862013" cy="303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73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1" grpId="0"/>
      <p:bldP spid="1321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1916113" y="819150"/>
            <a:ext cx="54165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1.4 </a:t>
            </a: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抗混叠保护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133125" name="Line 5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3126" name="Rectangle 6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sp>
        <p:nvSpPr>
          <p:cNvPr id="133127" name="Line 7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3129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81963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3130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graphicFrame>
        <p:nvGraphicFramePr>
          <p:cNvPr id="133131" name="Object 11"/>
          <p:cNvGraphicFramePr>
            <a:graphicFrameLocks noChangeAspect="1"/>
          </p:cNvGraphicFramePr>
          <p:nvPr/>
        </p:nvGraphicFramePr>
        <p:xfrm>
          <a:off x="2546350" y="2400300"/>
          <a:ext cx="14160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736600" imgH="228600" progId="Equation.3">
                  <p:embed/>
                </p:oleObj>
              </mc:Choice>
              <mc:Fallback>
                <p:oleObj name="" r:id="rId1" imgW="736600" imgH="2286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46350" y="2400300"/>
                        <a:ext cx="1416050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2" name="Text Box 12"/>
          <p:cNvSpPr txBox="1">
            <a:spLocks noChangeArrowheads="1"/>
          </p:cNvSpPr>
          <p:nvPr/>
        </p:nvSpPr>
        <p:spPr bwMode="auto">
          <a:xfrm>
            <a:off x="1241425" y="1804988"/>
            <a:ext cx="594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0" hangingPunct="0">
              <a:spcBef>
                <a:spcPct val="20000"/>
              </a:spcBef>
              <a:buClrTx/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采样频率与分析频率存在如下关系：</a:t>
            </a:r>
            <a:endParaRPr kumimoji="0" lang="zh-CN" altLang="en-US" sz="2400" b="0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33134" name="Line 14"/>
          <p:cNvSpPr>
            <a:spLocks noChangeShapeType="1"/>
          </p:cNvSpPr>
          <p:nvPr/>
        </p:nvSpPr>
        <p:spPr bwMode="auto">
          <a:xfrm>
            <a:off x="2276475" y="4284663"/>
            <a:ext cx="270033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133136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275" y="3789363"/>
            <a:ext cx="5219700" cy="21447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37" name="Text Box 17"/>
          <p:cNvSpPr txBox="1">
            <a:spLocks noChangeArrowheads="1"/>
          </p:cNvSpPr>
          <p:nvPr/>
        </p:nvSpPr>
        <p:spPr bwMode="auto">
          <a:xfrm>
            <a:off x="1285875" y="3065463"/>
            <a:ext cx="449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0" hangingPunct="0">
              <a:spcBef>
                <a:spcPct val="20000"/>
              </a:spcBef>
              <a:buClrTx/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实际抗混叠滤波器</a:t>
            </a:r>
            <a:endParaRPr kumimoji="0" lang="zh-CN" altLang="en-US" sz="2400" b="0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graphicFrame>
        <p:nvGraphicFramePr>
          <p:cNvPr id="16396" name="Object 18"/>
          <p:cNvGraphicFramePr>
            <a:graphicFrameLocks noChangeAspect="1"/>
          </p:cNvGraphicFramePr>
          <p:nvPr/>
        </p:nvGraphicFramePr>
        <p:xfrm>
          <a:off x="4257675" y="5724525"/>
          <a:ext cx="2603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4" imgW="165100" imgH="228600" progId="Equation.3">
                  <p:embed/>
                </p:oleObj>
              </mc:Choice>
              <mc:Fallback>
                <p:oleObj name="" r:id="rId4" imgW="165100" imgH="228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57675" y="5724525"/>
                        <a:ext cx="260350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9"/>
          <p:cNvGraphicFramePr>
            <a:graphicFrameLocks noChangeAspect="1"/>
          </p:cNvGraphicFramePr>
          <p:nvPr/>
        </p:nvGraphicFramePr>
        <p:xfrm>
          <a:off x="3289300" y="5768975"/>
          <a:ext cx="24606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6" imgW="177800" imgH="228600" progId="Equation.3">
                  <p:embed/>
                </p:oleObj>
              </mc:Choice>
              <mc:Fallback>
                <p:oleObj name="" r:id="rId6" imgW="177800" imgH="22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89300" y="5768975"/>
                        <a:ext cx="246063" cy="31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8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2" grpId="0"/>
      <p:bldP spid="1331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1916113" y="819150"/>
            <a:ext cx="54165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1.4 </a:t>
            </a: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抗混叠保护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134148" name="Line 4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sp>
        <p:nvSpPr>
          <p:cNvPr id="134150" name="Line 6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4152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81963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4153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4156" name="Line 12"/>
          <p:cNvSpPr>
            <a:spLocks noChangeShapeType="1"/>
          </p:cNvSpPr>
          <p:nvPr/>
        </p:nvSpPr>
        <p:spPr bwMode="auto">
          <a:xfrm>
            <a:off x="2276475" y="4284663"/>
            <a:ext cx="270033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4158" name="Text Box 14"/>
          <p:cNvSpPr txBox="1">
            <a:spLocks noChangeArrowheads="1"/>
          </p:cNvSpPr>
          <p:nvPr/>
        </p:nvSpPr>
        <p:spPr bwMode="auto">
          <a:xfrm>
            <a:off x="927100" y="1763713"/>
            <a:ext cx="449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0" hangingPunct="0">
              <a:spcBef>
                <a:spcPct val="20000"/>
              </a:spcBef>
              <a:buClrTx/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实际抗混叠滤波器</a:t>
            </a:r>
            <a:endParaRPr kumimoji="0" lang="zh-CN" altLang="en-US" sz="2400" b="0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134161" name="Picture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1175" y="2349500"/>
            <a:ext cx="5986463" cy="37671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1916113" y="819150"/>
            <a:ext cx="5416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1.5 </a:t>
            </a: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触发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139268" name="Line 4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sp>
        <p:nvSpPr>
          <p:cNvPr id="139270" name="Line 6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9272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81963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9273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9274" name="Line 10"/>
          <p:cNvSpPr>
            <a:spLocks noChangeShapeType="1"/>
          </p:cNvSpPr>
          <p:nvPr/>
        </p:nvSpPr>
        <p:spPr bwMode="auto">
          <a:xfrm>
            <a:off x="2276475" y="4284663"/>
            <a:ext cx="270033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9275" name="Text Box 11"/>
          <p:cNvSpPr txBox="1">
            <a:spLocks noChangeArrowheads="1"/>
          </p:cNvSpPr>
          <p:nvPr/>
        </p:nvSpPr>
        <p:spPr bwMode="auto">
          <a:xfrm>
            <a:off x="927100" y="2074863"/>
            <a:ext cx="72898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0" hangingPunct="0">
              <a:spcBef>
                <a:spcPct val="20000"/>
              </a:spcBef>
              <a:buClrTx/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为采样设置条件，满足一定条件时开始采样。</a:t>
            </a:r>
            <a:endParaRPr kumimoji="0" lang="zh-CN" altLang="en-US" sz="2400" b="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eaLnBrk="0" hangingPunct="0">
              <a:spcBef>
                <a:spcPct val="20000"/>
              </a:spcBef>
              <a:buClrTx/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量级：满足触发信号量值</a:t>
            </a:r>
            <a:endParaRPr kumimoji="0" lang="zh-CN" altLang="en-US" sz="2400" b="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eaLnBrk="0" hangingPunct="0">
              <a:spcBef>
                <a:spcPct val="20000"/>
              </a:spcBef>
              <a:buClrTx/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触发方式：前置触发、后置触发</a:t>
            </a:r>
            <a:endParaRPr kumimoji="0" lang="zh-CN" altLang="en-US" sz="2400" b="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39278" name="Rectangle 14"/>
          <p:cNvSpPr>
            <a:spLocks noChangeArrowheads="1"/>
          </p:cNvSpPr>
          <p:nvPr/>
        </p:nvSpPr>
        <p:spPr bwMode="auto">
          <a:xfrm>
            <a:off x="0" y="2884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graphicFrame>
        <p:nvGraphicFramePr>
          <p:cNvPr id="139277" name="Object 13"/>
          <p:cNvGraphicFramePr>
            <a:graphicFrameLocks noChangeAspect="1"/>
          </p:cNvGraphicFramePr>
          <p:nvPr/>
        </p:nvGraphicFramePr>
        <p:xfrm>
          <a:off x="1062038" y="3924300"/>
          <a:ext cx="7815262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7496810" imgH="1429385" progId="Word.Picture.8">
                  <p:embed/>
                </p:oleObj>
              </mc:Choice>
              <mc:Fallback>
                <p:oleObj name="" r:id="rId1" imgW="7496810" imgH="1429385" progId="Word.Picture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2038" y="3924300"/>
                        <a:ext cx="7815262" cy="1492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8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18444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674" name="Rectangle 2"/>
          <p:cNvSpPr>
            <a:spLocks noChangeArrowheads="1"/>
          </p:cNvSpPr>
          <p:nvPr/>
        </p:nvSpPr>
        <p:spPr bwMode="auto">
          <a:xfrm>
            <a:off x="1916113" y="819150"/>
            <a:ext cx="5416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1.5 </a:t>
            </a: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触发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156676" name="Line 4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sp>
        <p:nvSpPr>
          <p:cNvPr id="156678" name="Line 6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56680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81963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56681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56682" name="Line 10"/>
          <p:cNvSpPr>
            <a:spLocks noChangeShapeType="1"/>
          </p:cNvSpPr>
          <p:nvPr/>
        </p:nvSpPr>
        <p:spPr bwMode="auto">
          <a:xfrm>
            <a:off x="2276475" y="4284663"/>
            <a:ext cx="270033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56683" name="Text Box 11"/>
          <p:cNvSpPr txBox="1">
            <a:spLocks noChangeArrowheads="1"/>
          </p:cNvSpPr>
          <p:nvPr/>
        </p:nvSpPr>
        <p:spPr bwMode="auto">
          <a:xfrm>
            <a:off x="927100" y="1808163"/>
            <a:ext cx="72898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0" hangingPunct="0">
              <a:spcBef>
                <a:spcPct val="20000"/>
              </a:spcBef>
              <a:buClrTx/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为采样设置条件，满足一定条件时开始采样。</a:t>
            </a:r>
            <a:endParaRPr kumimoji="0" lang="zh-CN" altLang="en-US" sz="2400" b="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eaLnBrk="0" hangingPunct="0">
              <a:spcBef>
                <a:spcPct val="20000"/>
              </a:spcBef>
              <a:buClrTx/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触发沿：上升沿、下降沿、双沿</a:t>
            </a:r>
            <a:endParaRPr kumimoji="0" lang="zh-CN" altLang="en-US" sz="2400" b="0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56684" name="Rectangle 12"/>
          <p:cNvSpPr>
            <a:spLocks noChangeArrowheads="1"/>
          </p:cNvSpPr>
          <p:nvPr/>
        </p:nvSpPr>
        <p:spPr bwMode="auto">
          <a:xfrm>
            <a:off x="0" y="2884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5668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graphicFrame>
        <p:nvGraphicFramePr>
          <p:cNvPr id="156687" name="Object 15"/>
          <p:cNvGraphicFramePr>
            <a:graphicFrameLocks noChangeAspect="1"/>
          </p:cNvGraphicFramePr>
          <p:nvPr/>
        </p:nvGraphicFramePr>
        <p:xfrm>
          <a:off x="1800225" y="2833688"/>
          <a:ext cx="4976813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4514215" imgH="2901950" progId="Word.Picture.8">
                  <p:embed/>
                </p:oleObj>
              </mc:Choice>
              <mc:Fallback>
                <p:oleObj name="" r:id="rId1" imgW="4514215" imgH="2901950" progId="Word.Picture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00225" y="2833688"/>
                        <a:ext cx="4976813" cy="318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8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7698" name="Rectangle 2"/>
          <p:cNvSpPr>
            <a:spLocks noChangeArrowheads="1"/>
          </p:cNvSpPr>
          <p:nvPr/>
        </p:nvSpPr>
        <p:spPr bwMode="auto">
          <a:xfrm>
            <a:off x="1916113" y="747713"/>
            <a:ext cx="5416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1.6 </a:t>
            </a: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重叠处理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157700" name="Line 4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sp>
        <p:nvSpPr>
          <p:cNvPr id="157702" name="Line 6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57704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81963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57705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57706" name="Line 10"/>
          <p:cNvSpPr>
            <a:spLocks noChangeShapeType="1"/>
          </p:cNvSpPr>
          <p:nvPr/>
        </p:nvSpPr>
        <p:spPr bwMode="auto">
          <a:xfrm>
            <a:off x="2276475" y="4284663"/>
            <a:ext cx="270033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1601788" y="2619375"/>
            <a:ext cx="60007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0" hangingPunct="0">
              <a:spcBef>
                <a:spcPct val="20000"/>
              </a:spcBef>
              <a:buClrTx/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重叠处理用于低频信号的分析。</a:t>
            </a:r>
            <a:endParaRPr kumimoji="0" lang="zh-CN" altLang="en-US" sz="2400" b="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eaLnBrk="0" hangingPunct="0">
              <a:spcBef>
                <a:spcPct val="20000"/>
              </a:spcBef>
              <a:buClrTx/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减少测试时间，增加频谱分辨率。</a:t>
            </a:r>
            <a:endParaRPr kumimoji="0" lang="zh-CN" altLang="en-US" sz="2400" b="0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2048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1916113" y="747713"/>
            <a:ext cx="5416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1.6 </a:t>
            </a: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重叠处理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140292" name="Line 4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sp>
        <p:nvSpPr>
          <p:cNvPr id="140294" name="Line 6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40296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81963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40297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40298" name="Line 10"/>
          <p:cNvSpPr>
            <a:spLocks noChangeShapeType="1"/>
          </p:cNvSpPr>
          <p:nvPr/>
        </p:nvSpPr>
        <p:spPr bwMode="auto">
          <a:xfrm>
            <a:off x="2276475" y="4284663"/>
            <a:ext cx="270033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40299" name="Text Box 11"/>
          <p:cNvSpPr txBox="1">
            <a:spLocks noChangeArrowheads="1"/>
          </p:cNvSpPr>
          <p:nvPr/>
        </p:nvSpPr>
        <p:spPr bwMode="auto">
          <a:xfrm>
            <a:off x="792163" y="1535113"/>
            <a:ext cx="728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0" hangingPunct="0">
              <a:spcBef>
                <a:spcPct val="20000"/>
              </a:spcBef>
              <a:buClrTx/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重叠处理方法。</a:t>
            </a:r>
            <a:endParaRPr kumimoji="0" lang="zh-CN" altLang="en-US" sz="2400" b="0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140300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7338" y="2124075"/>
            <a:ext cx="5580062" cy="38941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14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1241425" y="4508500"/>
            <a:ext cx="6705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任何时域信号都能分解为一组单频正弦信号之和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60424" name="Picture 8" descr="Four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6675" y="1358900"/>
            <a:ext cx="2238375" cy="2708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0425" name="Text Box 9"/>
          <p:cNvSpPr txBox="1"/>
          <p:nvPr/>
        </p:nvSpPr>
        <p:spPr>
          <a:xfrm>
            <a:off x="881063" y="1854200"/>
            <a:ext cx="5278437" cy="18811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lnSpc>
                <a:spcPct val="130000"/>
              </a:lnSpc>
              <a:spcBef>
                <a:spcPct val="20000"/>
              </a:spcBef>
              <a:buSzPct val="65000"/>
              <a:buFont typeface="Wingdings" panose="05000000000000000000" pitchFamily="2" charset="2"/>
            </a:pP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JEAN BAPTISTE JOSEPH FOURIER</a:t>
            </a:r>
            <a:b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法国科学家和数学家</a:t>
            </a:r>
            <a:b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         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(1768-1830)</a:t>
            </a:r>
            <a:endParaRPr lang="en-US" altLang="zh-CN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sp>
        <p:nvSpPr>
          <p:cNvPr id="60429" name="Line 13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0432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81963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0433" name="AutoShape 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>
            <a:off x="2906713" y="804863"/>
            <a:ext cx="30416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2. </a:t>
            </a: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频域分析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60435" name="AutoShape 19"/>
          <p:cNvSpPr>
            <a:spLocks noChangeArrowheads="1"/>
          </p:cNvSpPr>
          <p:nvPr/>
        </p:nvSpPr>
        <p:spPr bwMode="auto">
          <a:xfrm>
            <a:off x="927100" y="4689475"/>
            <a:ext cx="314325" cy="271463"/>
          </a:xfrm>
          <a:prstGeom prst="star5">
            <a:avLst/>
          </a:prstGeom>
          <a:solidFill>
            <a:srgbClr val="F3B003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22539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042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3" grpId="0" build="p"/>
      <p:bldP spid="604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2"/>
          <p:cNvSpPr>
            <a:spLocks noGrp="1"/>
          </p:cNvSpPr>
          <p:nvPr>
            <p:ph type="title"/>
          </p:nvPr>
        </p:nvSpPr>
        <p:spPr>
          <a:xfrm>
            <a:off x="884238" y="760413"/>
            <a:ext cx="4833937" cy="611187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4000" dirty="0">
                <a:latin typeface="黑体" panose="02010609060101010101" pitchFamily="2" charset="-122"/>
                <a:ea typeface="黑体" panose="02010609060101010101" pitchFamily="2" charset="-122"/>
              </a:rPr>
              <a:t>实时信号分析 </a:t>
            </a:r>
            <a:r>
              <a:rPr lang="zh-CN" altLang="en-US" sz="4000" dirty="0"/>
              <a:t>                                                                                                 </a:t>
            </a:r>
            <a:endParaRPr lang="zh-CN" altLang="en-US" sz="4000" dirty="0"/>
          </a:p>
        </p:txBody>
      </p:sp>
      <p:sp>
        <p:nvSpPr>
          <p:cNvPr id="4098" name="Text Box 3"/>
          <p:cNvSpPr txBox="1"/>
          <p:nvPr/>
        </p:nvSpPr>
        <p:spPr>
          <a:xfrm>
            <a:off x="2133600" y="19050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endParaRPr lang="zh-CN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9" name="Text Box 4"/>
          <p:cNvSpPr txBox="1"/>
          <p:nvPr/>
        </p:nvSpPr>
        <p:spPr>
          <a:xfrm>
            <a:off x="4495800" y="18288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endParaRPr lang="zh-CN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0" name="Text Box 5"/>
          <p:cNvSpPr txBox="1"/>
          <p:nvPr/>
        </p:nvSpPr>
        <p:spPr>
          <a:xfrm>
            <a:off x="4419600" y="19050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endParaRPr lang="zh-CN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6918" name="Text Box 6"/>
          <p:cNvSpPr txBox="1"/>
          <p:nvPr/>
        </p:nvSpPr>
        <p:spPr>
          <a:xfrm>
            <a:off x="4648200" y="17526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endParaRPr lang="zh-CN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2" name="Text Box 7"/>
          <p:cNvSpPr txBox="1"/>
          <p:nvPr/>
        </p:nvSpPr>
        <p:spPr>
          <a:xfrm>
            <a:off x="6934200" y="914400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endParaRPr lang="zh-CN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6920" name="Text Box 8"/>
          <p:cNvSpPr txBox="1"/>
          <p:nvPr/>
        </p:nvSpPr>
        <p:spPr>
          <a:xfrm>
            <a:off x="7162800" y="23622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endParaRPr lang="zh-CN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4" name="Text Box 9"/>
          <p:cNvSpPr txBox="1"/>
          <p:nvPr/>
        </p:nvSpPr>
        <p:spPr>
          <a:xfrm>
            <a:off x="9585325" y="4440238"/>
            <a:ext cx="18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endParaRPr lang="zh-CN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5" name="Text Box 10"/>
          <p:cNvSpPr txBox="1"/>
          <p:nvPr/>
        </p:nvSpPr>
        <p:spPr>
          <a:xfrm>
            <a:off x="3200400" y="50292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endParaRPr lang="zh-CN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6" name="Text Box 11"/>
          <p:cNvSpPr txBox="1"/>
          <p:nvPr/>
        </p:nvSpPr>
        <p:spPr>
          <a:xfrm>
            <a:off x="3276600" y="51054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endParaRPr lang="zh-CN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6924" name="Text Box 12"/>
          <p:cNvSpPr txBox="1"/>
          <p:nvPr/>
        </p:nvSpPr>
        <p:spPr>
          <a:xfrm>
            <a:off x="2209800" y="50292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endParaRPr lang="zh-CN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6925" name="Text Box 13"/>
          <p:cNvSpPr txBox="1"/>
          <p:nvPr/>
        </p:nvSpPr>
        <p:spPr>
          <a:xfrm>
            <a:off x="7086600" y="4267200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endParaRPr lang="zh-CN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6926" name="Text Box 14"/>
          <p:cNvSpPr txBox="1"/>
          <p:nvPr/>
        </p:nvSpPr>
        <p:spPr>
          <a:xfrm>
            <a:off x="5181600" y="56388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endParaRPr lang="zh-CN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6928" name="Rectangle 16"/>
          <p:cNvSpPr>
            <a:spLocks noChangeArrowheads="1"/>
          </p:cNvSpPr>
          <p:nvPr/>
        </p:nvSpPr>
        <p:spPr bwMode="auto">
          <a:xfrm>
            <a:off x="1085850" y="1751013"/>
            <a:ext cx="1306513" cy="579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66930" name="Rectangle 18"/>
          <p:cNvSpPr>
            <a:spLocks noChangeArrowheads="1"/>
          </p:cNvSpPr>
          <p:nvPr/>
        </p:nvSpPr>
        <p:spPr bwMode="auto">
          <a:xfrm>
            <a:off x="6167438" y="4521200"/>
            <a:ext cx="1306513" cy="579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66931" name="Rectangle 19"/>
          <p:cNvSpPr>
            <a:spLocks noChangeArrowheads="1"/>
          </p:cNvSpPr>
          <p:nvPr/>
        </p:nvSpPr>
        <p:spPr bwMode="auto">
          <a:xfrm>
            <a:off x="6096000" y="3168650"/>
            <a:ext cx="1306513" cy="579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66932" name="Rectangle 20"/>
          <p:cNvSpPr>
            <a:spLocks noChangeArrowheads="1"/>
          </p:cNvSpPr>
          <p:nvPr/>
        </p:nvSpPr>
        <p:spPr bwMode="auto">
          <a:xfrm>
            <a:off x="5805488" y="1751013"/>
            <a:ext cx="1524000" cy="515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66933" name="Rectangle 21"/>
          <p:cNvSpPr>
            <a:spLocks noChangeArrowheads="1"/>
          </p:cNvSpPr>
          <p:nvPr/>
        </p:nvSpPr>
        <p:spPr bwMode="auto">
          <a:xfrm>
            <a:off x="3263900" y="1751013"/>
            <a:ext cx="1379538" cy="579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66934" name="Line 22"/>
          <p:cNvSpPr>
            <a:spLocks noChangeShapeType="1"/>
          </p:cNvSpPr>
          <p:nvPr/>
        </p:nvSpPr>
        <p:spPr bwMode="auto">
          <a:xfrm>
            <a:off x="2465388" y="2073275"/>
            <a:ext cx="806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66935" name="Text Box 23"/>
          <p:cNvSpPr txBox="1"/>
          <p:nvPr/>
        </p:nvSpPr>
        <p:spPr>
          <a:xfrm>
            <a:off x="3481388" y="1816100"/>
            <a:ext cx="1379537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sensors</a:t>
            </a:r>
            <a:endParaRPr lang="en-US" altLang="zh-CN" sz="2400" b="0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6936" name="Line 24"/>
          <p:cNvSpPr>
            <a:spLocks noChangeShapeType="1"/>
          </p:cNvSpPr>
          <p:nvPr/>
        </p:nvSpPr>
        <p:spPr bwMode="auto">
          <a:xfrm>
            <a:off x="4643438" y="2073275"/>
            <a:ext cx="1131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118" name="Text Box 25"/>
          <p:cNvSpPr txBox="1"/>
          <p:nvPr/>
        </p:nvSpPr>
        <p:spPr>
          <a:xfrm>
            <a:off x="6022975" y="1816100"/>
            <a:ext cx="145097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放大器</a:t>
            </a:r>
            <a:endParaRPr lang="zh-CN" altLang="en-US" sz="2400" b="0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6938" name="Line 26"/>
          <p:cNvSpPr>
            <a:spLocks noChangeShapeType="1"/>
          </p:cNvSpPr>
          <p:nvPr/>
        </p:nvSpPr>
        <p:spPr bwMode="auto">
          <a:xfrm>
            <a:off x="6675438" y="2266950"/>
            <a:ext cx="0" cy="909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66939" name="Text Box 27"/>
          <p:cNvSpPr txBox="1"/>
          <p:nvPr/>
        </p:nvSpPr>
        <p:spPr>
          <a:xfrm>
            <a:off x="6384925" y="3297238"/>
            <a:ext cx="871538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A/D</a:t>
            </a:r>
            <a:endParaRPr lang="en-US" altLang="zh-CN" sz="2400" b="0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6940" name="Line 28"/>
          <p:cNvSpPr>
            <a:spLocks noChangeShapeType="1"/>
          </p:cNvSpPr>
          <p:nvPr/>
        </p:nvSpPr>
        <p:spPr bwMode="auto">
          <a:xfrm>
            <a:off x="6748463" y="3683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66941" name="Text Box 29"/>
          <p:cNvSpPr txBox="1"/>
          <p:nvPr/>
        </p:nvSpPr>
        <p:spPr>
          <a:xfrm>
            <a:off x="6167438" y="4584700"/>
            <a:ext cx="167005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DSP</a:t>
            </a:r>
            <a:endParaRPr lang="en-US" altLang="zh-CN" sz="2400" b="0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6942" name="Line 30"/>
          <p:cNvSpPr>
            <a:spLocks noChangeShapeType="1"/>
          </p:cNvSpPr>
          <p:nvPr/>
        </p:nvSpPr>
        <p:spPr bwMode="auto">
          <a:xfrm flipH="1">
            <a:off x="5078413" y="4841875"/>
            <a:ext cx="1017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66944" name="Text Box 32"/>
          <p:cNvSpPr txBox="1"/>
          <p:nvPr/>
        </p:nvSpPr>
        <p:spPr>
          <a:xfrm>
            <a:off x="1158875" y="1816100"/>
            <a:ext cx="1160463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信号源</a:t>
            </a:r>
            <a:endParaRPr lang="zh-CN" altLang="en-US" sz="2400" b="0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6945" name="Text Box 33"/>
          <p:cNvSpPr txBox="1"/>
          <p:nvPr/>
        </p:nvSpPr>
        <p:spPr>
          <a:xfrm>
            <a:off x="3276600" y="3811588"/>
            <a:ext cx="1730375" cy="21097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波形</a:t>
            </a:r>
            <a:endParaRPr lang="zh-CN" altLang="en-US" sz="2400" b="0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功率谱</a:t>
            </a:r>
            <a:endParaRPr lang="zh-CN" altLang="en-US" sz="2400" b="0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相关</a:t>
            </a:r>
            <a:endParaRPr lang="zh-CN" altLang="en-US" sz="2400" b="0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传递函数</a:t>
            </a:r>
            <a:endParaRPr lang="zh-CN" altLang="en-US" sz="2400" b="0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26" name="Object 34"/>
          <p:cNvGraphicFramePr>
            <a:graphicFrameLocks noChangeAspect="1"/>
          </p:cNvGraphicFramePr>
          <p:nvPr/>
        </p:nvGraphicFramePr>
        <p:xfrm>
          <a:off x="4716463" y="1493838"/>
          <a:ext cx="73183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271780" imgH="189865" progId="Equation.DSMT4">
                  <p:embed/>
                </p:oleObj>
              </mc:Choice>
              <mc:Fallback>
                <p:oleObj name="" r:id="rId1" imgW="271780" imgH="189865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16463" y="1493838"/>
                        <a:ext cx="731837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" name="Object 35"/>
          <p:cNvGraphicFramePr>
            <a:graphicFrameLocks noChangeAspect="1"/>
          </p:cNvGraphicFramePr>
          <p:nvPr/>
        </p:nvGraphicFramePr>
        <p:xfrm>
          <a:off x="6821488" y="2589213"/>
          <a:ext cx="6477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253365" imgH="163195" progId="Equation.DSMT4">
                  <p:embed/>
                </p:oleObj>
              </mc:Choice>
              <mc:Fallback>
                <p:oleObj name="" r:id="rId3" imgW="253365" imgH="163195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21488" y="2589213"/>
                        <a:ext cx="647700" cy="398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8" name="Object 36"/>
          <p:cNvGraphicFramePr>
            <a:graphicFrameLocks noChangeAspect="1"/>
          </p:cNvGraphicFramePr>
          <p:nvPr/>
        </p:nvGraphicFramePr>
        <p:xfrm>
          <a:off x="6894513" y="3811588"/>
          <a:ext cx="10096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398145" imgH="189865" progId="Equation.DSMT4">
                  <p:embed/>
                </p:oleObj>
              </mc:Choice>
              <mc:Fallback>
                <p:oleObj name="" r:id="rId5" imgW="398145" imgH="189865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94513" y="3811588"/>
                        <a:ext cx="1009650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9" name="Object 37"/>
          <p:cNvGraphicFramePr>
            <a:graphicFrameLocks noChangeAspect="1"/>
          </p:cNvGraphicFramePr>
          <p:nvPr/>
        </p:nvGraphicFramePr>
        <p:xfrm>
          <a:off x="5006975" y="4970463"/>
          <a:ext cx="116046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7" imgW="407670" imgH="189865" progId="Equation.DSMT4">
                  <p:embed/>
                </p:oleObj>
              </mc:Choice>
              <mc:Fallback>
                <p:oleObj name="" r:id="rId7" imgW="407670" imgH="189865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06975" y="4970463"/>
                        <a:ext cx="1160463" cy="515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53" name="Line 41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66954" name="Rectangle 42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sp>
        <p:nvSpPr>
          <p:cNvPr id="166955" name="Line 43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133" name="Rectangle 44"/>
          <p:cNvSpPr/>
          <p:nvPr/>
        </p:nvSpPr>
        <p:spPr>
          <a:xfrm>
            <a:off x="441325" y="6308725"/>
            <a:ext cx="8540750" cy="33337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t" anchorCtr="0">
            <a:spAutoFit/>
          </a:bodyPr>
          <a:p>
            <a:pPr algn="r" eaLnBrk="0" hangingPunct="0"/>
            <a:fld id="{9A0DB2DC-4C9A-4742-B13C-FB6460FD3503}" type="slidenum">
              <a:rPr lang="en-US" altLang="zh-CN" sz="1600" i="1" dirty="0">
                <a:solidFill>
                  <a:srgbClr val="0064AE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600" i="1" dirty="0">
              <a:solidFill>
                <a:srgbClr val="0064AE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6957" name="AutoShape 4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81963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66958" name="AutoShape 4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4136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6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6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6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6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6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6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6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8" grpId="0"/>
      <p:bldP spid="166920" grpId="0"/>
      <p:bldP spid="166924" grpId="0"/>
      <p:bldP spid="166925" grpId="0"/>
      <p:bldP spid="166926" grpId="0"/>
      <p:bldP spid="166935" grpId="0"/>
      <p:bldP spid="166939" grpId="0"/>
      <p:bldP spid="166941" grpId="0"/>
      <p:bldP spid="166944" grpId="0"/>
      <p:bldP spid="16694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685800" y="901700"/>
            <a:ext cx="77724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PMingLiU" pitchFamily="18" charset="-120"/>
                <a:cs typeface="+mn-cs"/>
                <a:sym typeface="+mn-ea"/>
              </a:rPr>
              <a:t>2.1 </a:t>
            </a:r>
            <a:r>
              <a:rPr kumimoji="0" lang="en-US" altLang="zh-TW" sz="40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PMingLiU" pitchFamily="18" charset="-120"/>
                <a:cs typeface="+mn-cs"/>
                <a:sym typeface="+mn-ea"/>
              </a:rPr>
              <a:t>Fourier</a:t>
            </a:r>
            <a:r>
              <a:rPr kumimoji="0" lang="en-US" altLang="zh-TW" sz="4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PMingLiU" pitchFamily="18" charset="-120"/>
                <a:cs typeface="+mn-cs"/>
                <a:sym typeface="+mn-ea"/>
              </a:rPr>
              <a:t> 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变换</a:t>
            </a:r>
            <a:endParaRPr kumimoji="0" lang="en-US" altLang="zh-TW" sz="4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61448" name="Rectangle 8"/>
          <p:cNvSpPr/>
          <p:nvPr/>
        </p:nvSpPr>
        <p:spPr>
          <a:xfrm>
            <a:off x="836613" y="1719263"/>
            <a:ext cx="5715000" cy="4048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2000" b="0" dirty="0">
                <a:latin typeface="Arial" panose="020B0604020202020204" pitchFamily="34" charset="0"/>
                <a:ea typeface="宋体" panose="02010600030101010101" pitchFamily="2" charset="-122"/>
              </a:rPr>
              <a:t>时域信号通过</a:t>
            </a: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Fourier </a:t>
            </a:r>
            <a:r>
              <a:rPr lang="zh-CN" altLang="en-US" sz="2000" b="0" dirty="0">
                <a:latin typeface="Arial" panose="020B0604020202020204" pitchFamily="34" charset="0"/>
                <a:ea typeface="宋体" panose="02010600030101010101" pitchFamily="2" charset="-122"/>
              </a:rPr>
              <a:t>变换，成为频域信号</a:t>
            </a:r>
            <a:endParaRPr lang="zh-CN" altLang="en-US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sp>
        <p:nvSpPr>
          <p:cNvPr id="61457" name="Line 17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1460" name="AutoShape 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81963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1461" name="AutoShape 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graphicFrame>
        <p:nvGraphicFramePr>
          <p:cNvPr id="61485" name="Object 45"/>
          <p:cNvGraphicFramePr>
            <a:graphicFrameLocks noChangeAspect="1"/>
          </p:cNvGraphicFramePr>
          <p:nvPr/>
        </p:nvGraphicFramePr>
        <p:xfrm>
          <a:off x="1225550" y="2168525"/>
          <a:ext cx="27432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1435100" imgH="330200" progId="Equation.3">
                  <p:embed/>
                </p:oleObj>
              </mc:Choice>
              <mc:Fallback>
                <p:oleObj name="" r:id="rId1" imgW="1435100" imgH="330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25550" y="2168525"/>
                        <a:ext cx="2743200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6" name="Object 46"/>
          <p:cNvGraphicFramePr>
            <a:graphicFrameLocks noChangeAspect="1"/>
          </p:cNvGraphicFramePr>
          <p:nvPr/>
        </p:nvGraphicFramePr>
        <p:xfrm>
          <a:off x="1289050" y="2933700"/>
          <a:ext cx="30543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1625600" imgH="393700" progId="Equation.3">
                  <p:embed/>
                </p:oleObj>
              </mc:Choice>
              <mc:Fallback>
                <p:oleObj name="" r:id="rId3" imgW="1625600" imgH="3937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9050" y="2933700"/>
                        <a:ext cx="3054350" cy="739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7" name="Object 47"/>
          <p:cNvGraphicFramePr>
            <a:graphicFrameLocks noChangeAspect="1"/>
          </p:cNvGraphicFramePr>
          <p:nvPr/>
        </p:nvGraphicFramePr>
        <p:xfrm>
          <a:off x="5156200" y="2347913"/>
          <a:ext cx="18462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5" imgW="964565" imgH="215900" progId="Equation.3">
                  <p:embed/>
                </p:oleObj>
              </mc:Choice>
              <mc:Fallback>
                <p:oleObj name="" r:id="rId5" imgW="964565" imgH="2159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56200" y="2347913"/>
                        <a:ext cx="1846263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8" name="Object 48"/>
          <p:cNvGraphicFramePr>
            <a:graphicFrameLocks noChangeAspect="1"/>
          </p:cNvGraphicFramePr>
          <p:nvPr/>
        </p:nvGraphicFramePr>
        <p:xfrm>
          <a:off x="5067300" y="3113088"/>
          <a:ext cx="20653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7" imgW="1079500" imgH="228600" progId="Equation.3">
                  <p:embed/>
                </p:oleObj>
              </mc:Choice>
              <mc:Fallback>
                <p:oleObj name="" r:id="rId7" imgW="1079500" imgH="2286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67300" y="3113088"/>
                        <a:ext cx="2065338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9" name="Rectangle 49"/>
          <p:cNvSpPr/>
          <p:nvPr/>
        </p:nvSpPr>
        <p:spPr>
          <a:xfrm>
            <a:off x="1016000" y="3968750"/>
            <a:ext cx="7110413" cy="854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0" dirty="0">
                <a:latin typeface="Arial" panose="020B0604020202020204" pitchFamily="34" charset="0"/>
                <a:ea typeface="华文楷体" panose="02010600040101010101" pitchFamily="2" charset="-122"/>
              </a:rPr>
              <a:t>FFT </a:t>
            </a:r>
            <a:r>
              <a:rPr lang="zh-CN" altLang="en-US" sz="2000" b="0" dirty="0">
                <a:latin typeface="Arial" panose="020B0604020202020204" pitchFamily="34" charset="0"/>
                <a:ea typeface="华文楷体" panose="02010600040101010101" pitchFamily="2" charset="-122"/>
              </a:rPr>
              <a:t>是复数 </a:t>
            </a:r>
            <a:r>
              <a:rPr lang="en-US" altLang="zh-CN" sz="2000" b="0" dirty="0">
                <a:latin typeface="Arial" panose="020B0604020202020204" pitchFamily="34" charset="0"/>
                <a:ea typeface="华文楷体" panose="02010600040101010101" pitchFamily="2" charset="-122"/>
              </a:rPr>
              <a:t>(a+ib)</a:t>
            </a:r>
            <a:r>
              <a:rPr lang="zh-CN" altLang="en-US" sz="2000" b="0" dirty="0">
                <a:latin typeface="Arial" panose="020B0604020202020204" pitchFamily="34" charset="0"/>
                <a:ea typeface="华文楷体" panose="02010600040101010101" pitchFamily="2" charset="-122"/>
              </a:rPr>
              <a:t>，可以表示为实部</a:t>
            </a:r>
            <a:r>
              <a:rPr lang="en-US" altLang="zh-CN" sz="2000" b="0" dirty="0">
                <a:latin typeface="Arial" panose="020B0604020202020204" pitchFamily="34" charset="0"/>
                <a:ea typeface="华文楷体" panose="02010600040101010101" pitchFamily="2" charset="-122"/>
              </a:rPr>
              <a:t>+</a:t>
            </a:r>
            <a:r>
              <a:rPr lang="zh-CN" altLang="en-US" sz="2000" b="0" dirty="0">
                <a:latin typeface="Arial" panose="020B0604020202020204" pitchFamily="34" charset="0"/>
                <a:ea typeface="华文楷体" panose="02010600040101010101" pitchFamily="2" charset="-122"/>
              </a:rPr>
              <a:t>虚部，或幅值</a:t>
            </a:r>
            <a:r>
              <a:rPr lang="en-US" altLang="zh-CN" sz="2000" b="0" dirty="0">
                <a:latin typeface="Arial" panose="020B0604020202020204" pitchFamily="34" charset="0"/>
                <a:ea typeface="华文楷体" panose="02010600040101010101" pitchFamily="2" charset="-122"/>
              </a:rPr>
              <a:t>+</a:t>
            </a:r>
            <a:r>
              <a:rPr lang="zh-CN" altLang="en-US" sz="2000" b="0" dirty="0">
                <a:latin typeface="Arial" panose="020B0604020202020204" pitchFamily="34" charset="0"/>
                <a:ea typeface="华文楷体" panose="02010600040101010101" pitchFamily="2" charset="-122"/>
              </a:rPr>
              <a:t>相位</a:t>
            </a:r>
            <a:endParaRPr lang="zh-CN" altLang="en-US" sz="2000" b="0" dirty="0">
              <a:latin typeface="Arial" panose="020B0604020202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0" dirty="0">
                <a:latin typeface="Arial" panose="020B0604020202020204" pitchFamily="34" charset="0"/>
                <a:ea typeface="华文楷体" panose="02010600040101010101" pitchFamily="2" charset="-122"/>
              </a:rPr>
              <a:t>振动信号</a:t>
            </a:r>
            <a:endParaRPr lang="zh-CN" altLang="en-US" sz="2000" b="0" dirty="0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23565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8" grpId="0"/>
      <p:bldP spid="6148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685800" y="901700"/>
            <a:ext cx="77724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PMingLiU" pitchFamily="18" charset="-120"/>
                <a:cs typeface="+mn-cs"/>
                <a:sym typeface="+mn-ea"/>
              </a:rPr>
              <a:t>3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PMingLiU" pitchFamily="18" charset="-120"/>
                <a:cs typeface="+mn-cs"/>
                <a:sym typeface="+mn-ea"/>
              </a:rPr>
              <a:t>离散傅里叶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变换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136195" name="Rectangle 3"/>
          <p:cNvSpPr/>
          <p:nvPr/>
        </p:nvSpPr>
        <p:spPr>
          <a:xfrm>
            <a:off x="836613" y="1920875"/>
            <a:ext cx="6975475" cy="4048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时域信号通过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Fourier </a:t>
            </a: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变换，成为频域信号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6197" name="Line 5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sp>
        <p:nvSpPr>
          <p:cNvPr id="136199" name="Line 7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6201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81963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6202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graphicFrame>
        <p:nvGraphicFramePr>
          <p:cNvPr id="136203" name="Object 11"/>
          <p:cNvGraphicFramePr>
            <a:graphicFrameLocks noChangeAspect="1"/>
          </p:cNvGraphicFramePr>
          <p:nvPr/>
        </p:nvGraphicFramePr>
        <p:xfrm>
          <a:off x="1273175" y="2524125"/>
          <a:ext cx="2646363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1384300" imgH="444500" progId="Equation.3">
                  <p:embed/>
                </p:oleObj>
              </mc:Choice>
              <mc:Fallback>
                <p:oleObj name="" r:id="rId1" imgW="1384300" imgH="4445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73175" y="2524125"/>
                        <a:ext cx="2646363" cy="852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4" name="Object 12"/>
          <p:cNvGraphicFramePr>
            <a:graphicFrameLocks noChangeAspect="1"/>
          </p:cNvGraphicFramePr>
          <p:nvPr/>
        </p:nvGraphicFramePr>
        <p:xfrm>
          <a:off x="1276350" y="3567113"/>
          <a:ext cx="28162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1497965" imgH="444500" progId="Equation.3">
                  <p:embed/>
                </p:oleObj>
              </mc:Choice>
              <mc:Fallback>
                <p:oleObj name="" r:id="rId3" imgW="1497965" imgH="4445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6350" y="3567113"/>
                        <a:ext cx="2816225" cy="835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5" name="Object 13"/>
          <p:cNvGraphicFramePr>
            <a:graphicFrameLocks noChangeAspect="1"/>
          </p:cNvGraphicFramePr>
          <p:nvPr/>
        </p:nvGraphicFramePr>
        <p:xfrm>
          <a:off x="5132388" y="2813050"/>
          <a:ext cx="18954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5" imgW="989965" imgH="215900" progId="Equation.3">
                  <p:embed/>
                </p:oleObj>
              </mc:Choice>
              <mc:Fallback>
                <p:oleObj name="" r:id="rId5" imgW="989965" imgH="2159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32388" y="2813050"/>
                        <a:ext cx="1895475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6" name="Object 14"/>
          <p:cNvGraphicFramePr>
            <a:graphicFrameLocks noChangeAspect="1"/>
          </p:cNvGraphicFramePr>
          <p:nvPr/>
        </p:nvGraphicFramePr>
        <p:xfrm>
          <a:off x="5056188" y="3797300"/>
          <a:ext cx="20891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7" imgW="1091565" imgH="228600" progId="Equation.3">
                  <p:embed/>
                </p:oleObj>
              </mc:Choice>
              <mc:Fallback>
                <p:oleObj name="" r:id="rId7" imgW="1091565" imgH="2286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56188" y="3797300"/>
                        <a:ext cx="2089150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9" name="Rectangle 17"/>
          <p:cNvSpPr/>
          <p:nvPr/>
        </p:nvSpPr>
        <p:spPr>
          <a:xfrm>
            <a:off x="1062038" y="4824413"/>
            <a:ext cx="6435725" cy="9445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有限长时域信号，</a:t>
            </a:r>
            <a:r>
              <a:rPr lang="en-US" altLang="zh-CN" sz="2400" b="0" i="1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＝</a:t>
            </a:r>
            <a:r>
              <a:rPr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0" i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en-US" altLang="zh-CN" sz="2400" b="0" i="1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间隔取值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4589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/>
      <p:bldP spid="13620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1422400" y="773113"/>
            <a:ext cx="6119813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3.1 FFT</a:t>
            </a: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关键参数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71688" name="Rectangle 8"/>
          <p:cNvSpPr/>
          <p:nvPr/>
        </p:nvSpPr>
        <p:spPr>
          <a:xfrm>
            <a:off x="1062038" y="1898650"/>
            <a:ext cx="7019925" cy="1800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2800" b="0" dirty="0">
                <a:latin typeface="Arial" panose="020B0604020202020204" pitchFamily="34" charset="0"/>
                <a:ea typeface="宋体" panose="02010600030101010101" pitchFamily="2" charset="-122"/>
              </a:rPr>
              <a:t>频率分辨率</a:t>
            </a:r>
            <a:r>
              <a:rPr lang="zh-CN" altLang="en-US" sz="3200" b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32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f(Hz) = 1/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记录长度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(sec)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 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秒记录长度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1/10 sec = 0.1 Hz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1691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81963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1692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1694" name="Line 14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1695" name="Rectangle 15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sp>
        <p:nvSpPr>
          <p:cNvPr id="71696" name="Rectangle 16"/>
          <p:cNvSpPr/>
          <p:nvPr/>
        </p:nvSpPr>
        <p:spPr>
          <a:xfrm>
            <a:off x="1285875" y="3878263"/>
            <a:ext cx="6584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Arial" panose="020B0604020202020204" pitchFamily="34" charset="0"/>
                <a:ea typeface="华文楷体" panose="02010600040101010101" pitchFamily="2" charset="-122"/>
              </a:rPr>
              <a:t>根据频率范围和测试要求，选择合适的分辨率。</a:t>
            </a:r>
            <a:endParaRPr lang="zh-CN" altLang="en-US" sz="2400" b="0" dirty="0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2560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>
                                            <p:txEl>
                                              <p:charRg st="7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8">
                                            <p:txEl>
                                              <p:charRg st="7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88">
                                            <p:txEl>
                                              <p:charRg st="7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>
                                            <p:txEl>
                                              <p:charRg st="28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688">
                                            <p:txEl>
                                              <p:charRg st="28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688">
                                            <p:txEl>
                                              <p:charRg st="28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1422400" y="773113"/>
            <a:ext cx="6119813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3.1 FFT</a:t>
            </a: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关键参数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138243" name="Rectangle 3"/>
          <p:cNvSpPr/>
          <p:nvPr/>
        </p:nvSpPr>
        <p:spPr>
          <a:xfrm>
            <a:off x="836613" y="1582738"/>
            <a:ext cx="6975475" cy="18018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2800" b="0" dirty="0">
                <a:latin typeface="Arial" panose="020B0604020202020204" pitchFamily="34" charset="0"/>
                <a:ea typeface="宋体" panose="02010600030101010101" pitchFamily="2" charset="-122"/>
              </a:rPr>
              <a:t>数据帧及帧大小</a:t>
            </a:r>
            <a:r>
              <a:rPr lang="zh-CN" altLang="en-US" sz="3200" b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32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频域点数目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½ 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时域点数（单边）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2048 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时域点数       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1024 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频谱线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有效谱线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800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线（帧大小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/2.56)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8244" name="Line 4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824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81963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8247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8249" name="Line 9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pic>
        <p:nvPicPr>
          <p:cNvPr id="138251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0938" y="3384550"/>
            <a:ext cx="5940425" cy="1997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charRg st="9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3">
                                            <p:txEl>
                                              <p:charRg st="9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43">
                                            <p:txEl>
                                              <p:charRg st="9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charRg st="28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243">
                                            <p:txEl>
                                              <p:charRg st="28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43">
                                            <p:txEl>
                                              <p:charRg st="28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charRg st="54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8243">
                                            <p:txEl>
                                              <p:charRg st="54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8243">
                                            <p:txEl>
                                              <p:charRg st="54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1422400" y="773113"/>
            <a:ext cx="6119813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3.1 FFT</a:t>
            </a: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关键参数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137219" name="Rectangle 3"/>
          <p:cNvSpPr/>
          <p:nvPr/>
        </p:nvSpPr>
        <p:spPr>
          <a:xfrm>
            <a:off x="1062038" y="1898650"/>
            <a:ext cx="7019925" cy="20701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2800" b="0" dirty="0">
                <a:latin typeface="Arial" panose="020B0604020202020204" pitchFamily="34" charset="0"/>
                <a:ea typeface="宋体" panose="02010600030101010101" pitchFamily="2" charset="-122"/>
              </a:rPr>
              <a:t>频率分辨率与帧大小和采样频率间的关系</a:t>
            </a:r>
            <a:r>
              <a:rPr lang="zh-CN" altLang="en-US" sz="3200" b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32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f(Hz) = 1/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记录长度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(sec)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记录长度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(sec)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＝帧大小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×1/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采样频率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f(Hz) = 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采样频率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帧大小  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None/>
            </a:pP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7220" name="Line 4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722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81963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7223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7225" name="Line 9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sp>
        <p:nvSpPr>
          <p:cNvPr id="137228" name="Rectangle 12"/>
          <p:cNvSpPr/>
          <p:nvPr/>
        </p:nvSpPr>
        <p:spPr>
          <a:xfrm>
            <a:off x="1285875" y="3968750"/>
            <a:ext cx="6627813" cy="1187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Arial" panose="020B0604020202020204" pitchFamily="34" charset="0"/>
                <a:ea typeface="华文楷体" panose="02010600040101010101" pitchFamily="2" charset="-122"/>
              </a:rPr>
              <a:t>当采样频率不变时，随着帧的增大，频率分辨率提高；当帧大小不变时，随着采样频率的减小，频率分辨率提高。</a:t>
            </a:r>
            <a:endParaRPr lang="zh-CN" altLang="en-US" sz="2400" b="0" dirty="0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2765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19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19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charRg st="2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19">
                                            <p:txEl>
                                              <p:charRg st="2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219">
                                            <p:txEl>
                                              <p:charRg st="2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charRg st="41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7219">
                                            <p:txEl>
                                              <p:charRg st="41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7219">
                                            <p:txEl>
                                              <p:charRg st="41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charRg st="62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7219">
                                            <p:txEl>
                                              <p:charRg st="62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7219">
                                            <p:txEl>
                                              <p:charRg st="62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1827213" y="863600"/>
            <a:ext cx="4903788" cy="76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3</a:t>
            </a: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.2 </a:t>
            </a:r>
            <a:r>
              <a:rPr kumimoji="0" lang="zh-CN" altLang="zh-TW" sz="4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时域和频域关系</a:t>
            </a:r>
            <a:endParaRPr kumimoji="0" lang="zh-TW" altLang="en-US" sz="4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5788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81963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5789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5791" name="Line 15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5792" name="Rectangle 16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pic>
        <p:nvPicPr>
          <p:cNvPr id="28679" name="Picture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613" y="1943100"/>
            <a:ext cx="5562600" cy="4046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80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2366963" y="593725"/>
            <a:ext cx="4335463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3.3 </a:t>
            </a: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频谱泄漏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142366" name="Line 30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42368" name="AutoShape 3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64500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42369" name="AutoShape 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42371" name="Line 35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42372" name="Rectangle 36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graphicFrame>
        <p:nvGraphicFramePr>
          <p:cNvPr id="29703" name="Object 39"/>
          <p:cNvGraphicFramePr>
            <a:graphicFrameLocks noChangeAspect="1"/>
          </p:cNvGraphicFramePr>
          <p:nvPr/>
        </p:nvGraphicFramePr>
        <p:xfrm>
          <a:off x="2681288" y="4027488"/>
          <a:ext cx="512445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7513320" imgH="3147060" progId="Paint.Picture">
                  <p:embed/>
                </p:oleObj>
              </mc:Choice>
              <mc:Fallback>
                <p:oleObj name="" r:id="rId1" imgW="7513320" imgH="3147060" progId="Paint.Picture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81288" y="4027488"/>
                        <a:ext cx="5124450" cy="214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76" name="Object 40"/>
          <p:cNvGraphicFramePr>
            <a:graphicFrameLocks noChangeAspect="1"/>
          </p:cNvGraphicFramePr>
          <p:nvPr/>
        </p:nvGraphicFramePr>
        <p:xfrm>
          <a:off x="2681288" y="1898650"/>
          <a:ext cx="4995862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7376160" imgH="3360420" progId="Paint.Picture">
                  <p:embed/>
                </p:oleObj>
              </mc:Choice>
              <mc:Fallback>
                <p:oleObj name="" r:id="rId3" imgW="7376160" imgH="3360420" progId="Paint.Picture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81288" y="1898650"/>
                        <a:ext cx="4995862" cy="1979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77" name="Rectangle 41"/>
          <p:cNvSpPr/>
          <p:nvPr/>
        </p:nvSpPr>
        <p:spPr>
          <a:xfrm>
            <a:off x="754063" y="1428750"/>
            <a:ext cx="7667625" cy="82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rgbClr val="FF0000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整周期采样</a:t>
            </a:r>
            <a:r>
              <a:rPr lang="zh-CN" altLang="en-US" sz="2400" b="0" dirty="0">
                <a:latin typeface="Arial" panose="020B0604020202020204" pitchFamily="34" charset="0"/>
                <a:ea typeface="华文楷体" panose="02010600040101010101" pitchFamily="2" charset="-122"/>
              </a:rPr>
              <a:t>，采样频率为</a:t>
            </a:r>
            <a:r>
              <a:rPr lang="en-US" altLang="zh-CN" sz="2400" b="0" dirty="0">
                <a:latin typeface="Arial" panose="020B0604020202020204" pitchFamily="34" charset="0"/>
                <a:ea typeface="华文楷体" panose="02010600040101010101" pitchFamily="2" charset="-122"/>
              </a:rPr>
              <a:t>24000Hz</a:t>
            </a:r>
            <a:r>
              <a:rPr lang="zh-CN" altLang="en-US" sz="2400" b="0" dirty="0">
                <a:latin typeface="Arial" panose="020B0604020202020204" pitchFamily="34" charset="0"/>
                <a:ea typeface="华文楷体" panose="02010600040101010101" pitchFamily="2" charset="-122"/>
              </a:rPr>
              <a:t>，正弦信号频率为</a:t>
            </a:r>
            <a:r>
              <a:rPr lang="en-US" altLang="zh-CN" sz="2400" b="0" dirty="0">
                <a:latin typeface="Arial" panose="020B0604020202020204" pitchFamily="34" charset="0"/>
                <a:ea typeface="华文楷体" panose="02010600040101010101" pitchFamily="2" charset="-122"/>
              </a:rPr>
              <a:t>375Hz</a:t>
            </a:r>
            <a:r>
              <a:rPr lang="zh-CN" altLang="en-US" sz="2400" b="0" dirty="0">
                <a:latin typeface="Arial" panose="020B0604020202020204" pitchFamily="34" charset="0"/>
                <a:ea typeface="华文楷体" panose="02010600040101010101" pitchFamily="2" charset="-122"/>
              </a:rPr>
              <a:t>。</a:t>
            </a:r>
            <a:endParaRPr lang="zh-CN" altLang="en-US" sz="2400" b="0" dirty="0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29706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7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2366963" y="747713"/>
            <a:ext cx="4335463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3.3 </a:t>
            </a: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频谱泄漏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76835" name="Line 35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6837" name="AutoShape 3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64500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6838" name="AutoShape 3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6840" name="Line 40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6841" name="Rectangle 41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graphicFrame>
        <p:nvGraphicFramePr>
          <p:cNvPr id="30727" name="Object 42"/>
          <p:cNvGraphicFramePr>
            <a:graphicFrameLocks noChangeAspect="1"/>
          </p:cNvGraphicFramePr>
          <p:nvPr/>
        </p:nvGraphicFramePr>
        <p:xfrm>
          <a:off x="2366963" y="2251075"/>
          <a:ext cx="5221287" cy="210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7406640" imgH="2987040" progId="Paint.Picture">
                  <p:embed/>
                </p:oleObj>
              </mc:Choice>
              <mc:Fallback>
                <p:oleObj name="" r:id="rId1" imgW="7406640" imgH="2987040" progId="Paint.Picture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6963" y="2251075"/>
                        <a:ext cx="5221287" cy="2103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43" name="Object 43"/>
          <p:cNvGraphicFramePr>
            <a:graphicFrameLocks noChangeAspect="1"/>
          </p:cNvGraphicFramePr>
          <p:nvPr/>
        </p:nvGraphicFramePr>
        <p:xfrm>
          <a:off x="2366963" y="4354513"/>
          <a:ext cx="5221287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7543800" imgH="3139440" progId="Paint.Picture">
                  <p:embed/>
                </p:oleObj>
              </mc:Choice>
              <mc:Fallback>
                <p:oleObj name="" r:id="rId3" imgW="7543800" imgH="3139440" progId="Paint.Picture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6963" y="4354513"/>
                        <a:ext cx="5221287" cy="2173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44" name="Rectangle 44"/>
          <p:cNvSpPr/>
          <p:nvPr/>
        </p:nvSpPr>
        <p:spPr>
          <a:xfrm>
            <a:off x="1000125" y="1428750"/>
            <a:ext cx="7667625" cy="82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Arial" panose="020B0604020202020204" pitchFamily="34" charset="0"/>
                <a:ea typeface="华文楷体" panose="02010600040101010101" pitchFamily="2" charset="-122"/>
              </a:rPr>
              <a:t>非整周期采样，采样频率为</a:t>
            </a:r>
            <a:r>
              <a:rPr lang="en-US" altLang="zh-CN" sz="2400" b="0" dirty="0">
                <a:latin typeface="Arial" panose="020B0604020202020204" pitchFamily="34" charset="0"/>
                <a:ea typeface="华文楷体" panose="02010600040101010101" pitchFamily="2" charset="-122"/>
              </a:rPr>
              <a:t>24000Hz</a:t>
            </a:r>
            <a:r>
              <a:rPr lang="zh-CN" altLang="en-US" sz="2400" b="0" dirty="0">
                <a:latin typeface="Arial" panose="020B0604020202020204" pitchFamily="34" charset="0"/>
                <a:ea typeface="华文楷体" panose="02010600040101010101" pitchFamily="2" charset="-122"/>
              </a:rPr>
              <a:t>，正弦信号频率为</a:t>
            </a:r>
            <a:r>
              <a:rPr lang="en-US" altLang="zh-CN" sz="2400" b="0" dirty="0">
                <a:latin typeface="Arial" panose="020B0604020202020204" pitchFamily="34" charset="0"/>
                <a:ea typeface="华文楷体" panose="02010600040101010101" pitchFamily="2" charset="-122"/>
              </a:rPr>
              <a:t>300Hz</a:t>
            </a:r>
            <a:r>
              <a:rPr lang="zh-CN" altLang="en-US" sz="2400" b="0" dirty="0">
                <a:latin typeface="Arial" panose="020B0604020202020204" pitchFamily="34" charset="0"/>
                <a:ea typeface="华文楷体" panose="02010600040101010101" pitchFamily="2" charset="-122"/>
              </a:rPr>
              <a:t>。</a:t>
            </a:r>
            <a:r>
              <a:rPr lang="zh-CN" altLang="en-US" sz="2400" b="0" dirty="0">
                <a:solidFill>
                  <a:srgbClr val="FF0000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不正确</a:t>
            </a:r>
            <a:endParaRPr lang="zh-CN" altLang="en-US" sz="2400" b="0" dirty="0">
              <a:solidFill>
                <a:srgbClr val="FF0000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30730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2366963" y="819150"/>
            <a:ext cx="45910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3.4 </a:t>
            </a: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频谱泄漏原因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153603" name="Line 3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5360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29588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53606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53608" name="Line 8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graphicFrame>
        <p:nvGraphicFramePr>
          <p:cNvPr id="153612" name="Object 12"/>
          <p:cNvGraphicFramePr>
            <a:graphicFrameLocks noChangeAspect="1"/>
          </p:cNvGraphicFramePr>
          <p:nvPr/>
        </p:nvGraphicFramePr>
        <p:xfrm>
          <a:off x="1800225" y="3543300"/>
          <a:ext cx="21145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989965" imgH="203200" progId="Equation.3">
                  <p:embed/>
                </p:oleObj>
              </mc:Choice>
              <mc:Fallback>
                <p:oleObj name="" r:id="rId1" imgW="989965" imgH="2032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00225" y="3543300"/>
                        <a:ext cx="2114550" cy="433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3" name="Object 13"/>
          <p:cNvGraphicFramePr>
            <a:graphicFrameLocks noChangeAspect="1"/>
          </p:cNvGraphicFramePr>
          <p:nvPr/>
        </p:nvGraphicFramePr>
        <p:xfrm>
          <a:off x="1557338" y="4554538"/>
          <a:ext cx="318135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1549400" imgH="508000" progId="Equation.3">
                  <p:embed/>
                </p:oleObj>
              </mc:Choice>
              <mc:Fallback>
                <p:oleObj name="" r:id="rId3" imgW="1549400" imgH="5080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338" y="4554538"/>
                        <a:ext cx="3181350" cy="1042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4" name="Rectangle 14"/>
          <p:cNvSpPr>
            <a:spLocks noChangeArrowheads="1"/>
          </p:cNvSpPr>
          <p:nvPr/>
        </p:nvSpPr>
        <p:spPr bwMode="auto">
          <a:xfrm>
            <a:off x="1065213" y="1808163"/>
            <a:ext cx="7605713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频谱分析时，我们对一定时间长度（帧）的信号来进行分析，也即对信号进行截断处理。这就当于对时域信号加矩形窗。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相当于对原信号乘以一矩形函数。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pic>
        <p:nvPicPr>
          <p:cNvPr id="31754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2366963" y="819150"/>
            <a:ext cx="50403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3.4 </a:t>
            </a: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频谱泄漏原因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146435" name="Line 3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4643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29588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46438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46440" name="Line 8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46441" name="Rectangle 9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graphicFrame>
        <p:nvGraphicFramePr>
          <p:cNvPr id="146444" name="Object 12"/>
          <p:cNvGraphicFramePr>
            <a:graphicFrameLocks noChangeAspect="1"/>
          </p:cNvGraphicFramePr>
          <p:nvPr/>
        </p:nvGraphicFramePr>
        <p:xfrm>
          <a:off x="646113" y="2176463"/>
          <a:ext cx="355441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1955800" imgH="393700" progId="Equation.3">
                  <p:embed/>
                </p:oleObj>
              </mc:Choice>
              <mc:Fallback>
                <p:oleObj name="" r:id="rId1" imgW="1955800" imgH="3937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6113" y="2176463"/>
                        <a:ext cx="3554412" cy="71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6" name="Rectangle 14"/>
          <p:cNvSpPr>
            <a:spLocks noChangeArrowheads="1"/>
          </p:cNvSpPr>
          <p:nvPr/>
        </p:nvSpPr>
        <p:spPr bwMode="auto">
          <a:xfrm>
            <a:off x="646113" y="1719263"/>
            <a:ext cx="7605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时域相乘相当于频域卷积，即：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pic>
        <p:nvPicPr>
          <p:cNvPr id="146447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950" y="2754313"/>
            <a:ext cx="4592638" cy="3419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6448" name="Rectangle 16"/>
          <p:cNvSpPr/>
          <p:nvPr/>
        </p:nvSpPr>
        <p:spPr>
          <a:xfrm>
            <a:off x="531813" y="2936875"/>
            <a:ext cx="3668712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Arial" panose="020B0604020202020204" pitchFamily="34" charset="0"/>
                <a:ea typeface="华文楷体" panose="02010600040101010101" pitchFamily="2" charset="-122"/>
              </a:rPr>
              <a:t>矩形函数的频谱特性</a:t>
            </a:r>
            <a:endParaRPr lang="zh-CN" altLang="en-US" sz="2400" b="0" dirty="0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32779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6" grpId="0"/>
      <p:bldP spid="1464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1150938" y="908050"/>
            <a:ext cx="69008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数字信号处理基础前提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: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5122" name="Rectangle 3"/>
          <p:cNvSpPr/>
          <p:nvPr/>
        </p:nvSpPr>
        <p:spPr>
          <a:xfrm>
            <a:off x="1422400" y="2033588"/>
            <a:ext cx="7016750" cy="3292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3200" b="0" dirty="0">
                <a:latin typeface="Arial" panose="020B0604020202020204" pitchFamily="34" charset="0"/>
                <a:ea typeface="宋体" panose="02010600030101010101" pitchFamily="2" charset="-122"/>
              </a:rPr>
              <a:t>时域离散、幅值域离散</a:t>
            </a:r>
            <a:endParaRPr lang="en-US" altLang="zh-CN" sz="32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3200" b="0" dirty="0">
                <a:latin typeface="Arial" panose="020B0604020202020204" pitchFamily="34" charset="0"/>
                <a:ea typeface="宋体" panose="02010600030101010101" pitchFamily="2" charset="-122"/>
              </a:rPr>
              <a:t>有限长度：按样本进行处理</a:t>
            </a:r>
            <a:r>
              <a:rPr lang="en-US" altLang="zh-CN" sz="3200" b="0" dirty="0">
                <a:latin typeface="Arial" panose="020B0604020202020204" pitchFamily="34" charset="0"/>
                <a:ea typeface="宋体" panose="02010600030101010101" pitchFamily="2" charset="-122"/>
              </a:rPr>
              <a:t>,“</a:t>
            </a:r>
            <a:r>
              <a:rPr lang="zh-CN" altLang="en-US" sz="3200" b="0" dirty="0">
                <a:latin typeface="Arial" panose="020B0604020202020204" pitchFamily="34" charset="0"/>
                <a:ea typeface="黑体" panose="02010609060101010101" pitchFamily="2" charset="-122"/>
              </a:rPr>
              <a:t>桢</a:t>
            </a:r>
            <a:r>
              <a:rPr lang="zh-CN" altLang="en-US" sz="3200" b="0" dirty="0">
                <a:latin typeface="Arial" panose="020B0604020202020204" pitchFamily="34" charset="0"/>
                <a:ea typeface="宋体" panose="02010600030101010101" pitchFamily="2" charset="-122"/>
              </a:rPr>
              <a:t>”；</a:t>
            </a:r>
            <a:endParaRPr lang="zh-CN" altLang="en-US" sz="32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3200" b="0" dirty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 sz="3200" b="0" dirty="0">
                <a:latin typeface="Arial" panose="020B0604020202020204" pitchFamily="34" charset="0"/>
                <a:ea typeface="黑体" panose="02010609060101010101" pitchFamily="2" charset="-122"/>
              </a:rPr>
              <a:t>实时</a:t>
            </a:r>
            <a:r>
              <a:rPr lang="zh-CN" altLang="en-US" sz="3200" b="0" dirty="0">
                <a:latin typeface="Arial" panose="020B0604020202020204" pitchFamily="34" charset="0"/>
                <a:ea typeface="宋体" panose="02010600030101010101" pitchFamily="2" charset="-122"/>
              </a:rPr>
              <a:t>”分析与处理；</a:t>
            </a:r>
            <a:endParaRPr lang="zh-CN" altLang="en-US" sz="32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8964" name="Line 4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sp>
        <p:nvSpPr>
          <p:cNvPr id="168966" name="Line 6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126" name="Rectangle 7"/>
          <p:cNvSpPr/>
          <p:nvPr/>
        </p:nvSpPr>
        <p:spPr>
          <a:xfrm>
            <a:off x="441325" y="6308725"/>
            <a:ext cx="8540750" cy="33337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t" anchorCtr="0">
            <a:spAutoFit/>
          </a:bodyPr>
          <a:p>
            <a:pPr algn="r" eaLnBrk="0" hangingPunct="0"/>
            <a:fld id="{9A0DB2DC-4C9A-4742-B13C-FB6460FD3503}" type="slidenum">
              <a:rPr lang="en-US" altLang="zh-CN" sz="1600" i="1" dirty="0">
                <a:solidFill>
                  <a:srgbClr val="0064AE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600" i="1" dirty="0">
              <a:solidFill>
                <a:srgbClr val="0064AE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8968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81963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68969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512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511300" y="819150"/>
            <a:ext cx="630078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3.5 </a:t>
            </a: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减少频谱泄漏的方法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148483" name="Line 3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4848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29588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48486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48488" name="Line 8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sp>
        <p:nvSpPr>
          <p:cNvPr id="148494" name="Rectangle 14"/>
          <p:cNvSpPr>
            <a:spLocks noChangeArrowheads="1"/>
          </p:cNvSpPr>
          <p:nvPr/>
        </p:nvSpPr>
        <p:spPr bwMode="auto">
          <a:xfrm>
            <a:off x="1511300" y="2613025"/>
            <a:ext cx="5265738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  <a:sym typeface="+mn-ea"/>
              </a:rPr>
              <a:t>选择合理的窗函数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  <a:sym typeface="+mn-ea"/>
              </a:rPr>
              <a:t>适当增加信号截取的长度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3380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90" name="Line 30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43392" name="AutoShape 3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29588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43393" name="AutoShape 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43395" name="Line 35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43396" name="Rectangle 36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graphicFrame>
        <p:nvGraphicFramePr>
          <p:cNvPr id="143399" name="Object 39"/>
          <p:cNvGraphicFramePr>
            <a:graphicFrameLocks noChangeAspect="1"/>
          </p:cNvGraphicFramePr>
          <p:nvPr/>
        </p:nvGraphicFramePr>
        <p:xfrm>
          <a:off x="1241425" y="3009900"/>
          <a:ext cx="6888163" cy="275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7513320" imgH="3009900" progId="Paint.Picture">
                  <p:embed/>
                </p:oleObj>
              </mc:Choice>
              <mc:Fallback>
                <p:oleObj name="" r:id="rId1" imgW="7513320" imgH="3009900" progId="Paint.Picture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1425" y="3009900"/>
                        <a:ext cx="6888163" cy="2759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0" name="Rectangle 40"/>
          <p:cNvSpPr/>
          <p:nvPr/>
        </p:nvSpPr>
        <p:spPr>
          <a:xfrm>
            <a:off x="1065213" y="1854200"/>
            <a:ext cx="7064375" cy="82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Arial" panose="020B0604020202020204" pitchFamily="34" charset="0"/>
                <a:ea typeface="华文楷体" panose="02010600040101010101" pitchFamily="2" charset="-122"/>
              </a:rPr>
              <a:t>对时域信号进行加窗处理，下图加汉宁窗后的频谱。信号的频谱泄漏明显减小。</a:t>
            </a:r>
            <a:endParaRPr lang="zh-CN" altLang="en-US" sz="2400" b="0" dirty="0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43402" name="Rectangle 42"/>
          <p:cNvSpPr>
            <a:spLocks noChangeArrowheads="1"/>
          </p:cNvSpPr>
          <p:nvPr/>
        </p:nvSpPr>
        <p:spPr bwMode="auto">
          <a:xfrm>
            <a:off x="2433638" y="747713"/>
            <a:ext cx="4635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3.6 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窗函数的特性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pic>
        <p:nvPicPr>
          <p:cNvPr id="34825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0531" name="Line 3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5053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29588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5053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50536" name="Line 8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50537" name="Rectangle 9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sp>
        <p:nvSpPr>
          <p:cNvPr id="35846" name="Rectangle 10"/>
          <p:cNvSpPr/>
          <p:nvPr/>
        </p:nvSpPr>
        <p:spPr>
          <a:xfrm>
            <a:off x="927100" y="1673225"/>
            <a:ext cx="706437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Arial" panose="020B0604020202020204" pitchFamily="34" charset="0"/>
                <a:ea typeface="华文楷体" panose="02010600040101010101" pitchFamily="2" charset="-122"/>
              </a:rPr>
              <a:t>加汉宁窗窗函数的频谱</a:t>
            </a:r>
            <a:endParaRPr lang="zh-CN" altLang="en-US" sz="2400" b="0" dirty="0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35847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613" y="2339975"/>
            <a:ext cx="5067300" cy="3803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0541" name="Rectangle 13"/>
          <p:cNvSpPr>
            <a:spLocks noChangeArrowheads="1"/>
          </p:cNvSpPr>
          <p:nvPr/>
        </p:nvSpPr>
        <p:spPr bwMode="auto">
          <a:xfrm>
            <a:off x="2433638" y="747713"/>
            <a:ext cx="4635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3.6 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窗函数的特性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pic>
        <p:nvPicPr>
          <p:cNvPr id="35849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7" name="Line 3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4950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29588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49510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49512" name="Line 8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49513" name="Rectangle 9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sp>
        <p:nvSpPr>
          <p:cNvPr id="36870" name="Rectangle 10"/>
          <p:cNvSpPr/>
          <p:nvPr/>
        </p:nvSpPr>
        <p:spPr>
          <a:xfrm>
            <a:off x="836613" y="1622425"/>
            <a:ext cx="706437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 dirty="0">
                <a:latin typeface="Arial" panose="020B0604020202020204" pitchFamily="34" charset="0"/>
                <a:ea typeface="华文楷体" panose="02010600040101010101" pitchFamily="2" charset="-122"/>
              </a:rPr>
              <a:t>Kaiser-Bessel</a:t>
            </a:r>
            <a:r>
              <a:rPr lang="zh-CN" altLang="en-US" sz="2400" b="0" dirty="0">
                <a:latin typeface="Arial" panose="020B0604020202020204" pitchFamily="34" charset="0"/>
                <a:ea typeface="华文楷体" panose="02010600040101010101" pitchFamily="2" charset="-122"/>
              </a:rPr>
              <a:t>窗窗函数的频谱</a:t>
            </a:r>
            <a:endParaRPr lang="zh-CN" altLang="en-US" sz="2400" b="0" dirty="0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36871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613" y="2033588"/>
            <a:ext cx="5051425" cy="3954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9519" name="Rectangle 15"/>
          <p:cNvSpPr>
            <a:spLocks noChangeArrowheads="1"/>
          </p:cNvSpPr>
          <p:nvPr/>
        </p:nvSpPr>
        <p:spPr bwMode="auto">
          <a:xfrm>
            <a:off x="2433638" y="747713"/>
            <a:ext cx="4635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3.6 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窗函数的特性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pic>
        <p:nvPicPr>
          <p:cNvPr id="3687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59" name="Line 3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4746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29588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47462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47464" name="Line 8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47465" name="Rectangle 9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sp>
        <p:nvSpPr>
          <p:cNvPr id="37894" name="Rectangle 11"/>
          <p:cNvSpPr/>
          <p:nvPr/>
        </p:nvSpPr>
        <p:spPr>
          <a:xfrm>
            <a:off x="836613" y="1628775"/>
            <a:ext cx="706437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Arial" panose="020B0604020202020204" pitchFamily="34" charset="0"/>
                <a:ea typeface="华文楷体" panose="02010600040101010101" pitchFamily="2" charset="-122"/>
              </a:rPr>
              <a:t>平顶窗窗函数的频谱</a:t>
            </a:r>
            <a:endParaRPr lang="zh-CN" altLang="en-US" sz="2400" b="0" dirty="0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3789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2265363"/>
            <a:ext cx="5083175" cy="3954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7475" name="Rectangle 19"/>
          <p:cNvSpPr>
            <a:spLocks noChangeArrowheads="1"/>
          </p:cNvSpPr>
          <p:nvPr/>
        </p:nvSpPr>
        <p:spPr bwMode="auto">
          <a:xfrm>
            <a:off x="2433638" y="747713"/>
            <a:ext cx="4635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3.6 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窗函数的特性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pic>
        <p:nvPicPr>
          <p:cNvPr id="37897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2433638" y="747713"/>
            <a:ext cx="4635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3.6 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窗函数的特性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80033" name="Line 161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0035" name="AutoShape 16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81963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0036" name="AutoShape 16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0038" name="Line 166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0039" name="Rectangle 167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graphicFrame>
        <p:nvGraphicFramePr>
          <p:cNvPr id="80241" name="Group 369"/>
          <p:cNvGraphicFramePr>
            <a:graphicFrameLocks noGrp="1"/>
          </p:cNvGraphicFramePr>
          <p:nvPr/>
        </p:nvGraphicFramePr>
        <p:xfrm>
          <a:off x="792163" y="1562100"/>
          <a:ext cx="7829550" cy="4210050"/>
        </p:xfrm>
        <a:graphic>
          <a:graphicData uri="http://schemas.openxmlformats.org/drawingml/2006/table">
            <a:tbl>
              <a:tblPr/>
              <a:tblGrid>
                <a:gridCol w="1979612"/>
                <a:gridCol w="1979613"/>
                <a:gridCol w="1620837"/>
                <a:gridCol w="1035050"/>
                <a:gridCol w="1214438"/>
              </a:tblGrid>
              <a:tr h="469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窗口类型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适合的分析信号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频域分辨率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谱泄漏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幅值精度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7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Barlett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随机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好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一般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一般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Blackman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随机或混合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差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最好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好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Flat top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平顶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正弦曲线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差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差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最好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Hanning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汉宁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随机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好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好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一般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Hamming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汉明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随机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好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一般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一般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99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Kaiser-Bessel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随机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一般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好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好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None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矩形窗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瞬时冲击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最好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差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差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Tukey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图基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随机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好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差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差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Welch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随机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好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好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一般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898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1962150" y="773113"/>
            <a:ext cx="4876800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4 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动态信号分析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1871663" y="1719263"/>
            <a:ext cx="6030913" cy="423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线性谱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(FFT)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自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(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功率谱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频率响应函数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相干函数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自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(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相关函数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倍频程分析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脉冲响应函数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直方图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80905" name="Line 9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0907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81963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0908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0910" name="Line 14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0911" name="Rectangle 15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pic>
        <p:nvPicPr>
          <p:cNvPr id="3994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2185988" y="863600"/>
            <a:ext cx="48307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4.1 FFT (</a:t>
            </a: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线性谱</a:t>
            </a: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)</a:t>
            </a:r>
            <a:endParaRPr kumimoji="0" lang="en-US" altLang="zh-CN" sz="4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81928" name="Rectangle 8"/>
          <p:cNvSpPr/>
          <p:nvPr/>
        </p:nvSpPr>
        <p:spPr>
          <a:xfrm>
            <a:off x="441325" y="1898650"/>
            <a:ext cx="3330575" cy="3382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表达信号幅值和相位与频率的关系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复函数 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频域函数有实部和虚部部分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显示 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幅值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相位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实部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虚部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30" name="Line 10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1932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81963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1933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1935" name="Line 15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1936" name="Rectangle 16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graphicFrame>
        <p:nvGraphicFramePr>
          <p:cNvPr id="81938" name="Object 18"/>
          <p:cNvGraphicFramePr>
            <a:graphicFrameLocks noChangeAspect="1"/>
          </p:cNvGraphicFramePr>
          <p:nvPr/>
        </p:nvGraphicFramePr>
        <p:xfrm>
          <a:off x="3865563" y="1763713"/>
          <a:ext cx="4922837" cy="400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6332220" imgH="4305300" progId="Paint.Picture">
                  <p:embed/>
                </p:oleObj>
              </mc:Choice>
              <mc:Fallback>
                <p:oleObj name="" r:id="rId1" imgW="6332220" imgH="4305300" progId="Paint.Picture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65563" y="1763713"/>
                        <a:ext cx="4922837" cy="4005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69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8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8">
                                            <p:txEl>
                                              <p:charRg st="16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8">
                                            <p:txEl>
                                              <p:charRg st="21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8">
                                            <p:txEl>
                                              <p:charRg st="34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8">
                                            <p:txEl>
                                              <p:charRg st="38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8">
                                            <p:txEl>
                                              <p:charRg st="44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50" name="Rectangle 10"/>
          <p:cNvSpPr>
            <a:spLocks noChangeArrowheads="1"/>
          </p:cNvSpPr>
          <p:nvPr/>
        </p:nvSpPr>
        <p:spPr bwMode="auto">
          <a:xfrm>
            <a:off x="685800" y="8763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4.2 </a:t>
            </a: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自功率谱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87051" name="Rectangle 11"/>
          <p:cNvSpPr/>
          <p:nvPr/>
        </p:nvSpPr>
        <p:spPr>
          <a:xfrm>
            <a:off x="274638" y="1719263"/>
            <a:ext cx="3409950" cy="8096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0" dirty="0">
                <a:latin typeface="Arial" panose="020B0604020202020204" pitchFamily="34" charset="0"/>
                <a:ea typeface="宋体" panose="02010600030101010101" pitchFamily="2" charset="-122"/>
              </a:rPr>
              <a:t>频域信号</a:t>
            </a:r>
            <a:endParaRPr lang="zh-CN" altLang="en-US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en-US" altLang="zh-CN" sz="2000" b="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(f)= FFT(</a:t>
            </a:r>
            <a:r>
              <a:rPr lang="zh-CN" altLang="en-US" sz="2000" b="0" dirty="0">
                <a:latin typeface="Arial" panose="020B0604020202020204" pitchFamily="34" charset="0"/>
                <a:ea typeface="宋体" panose="02010600030101010101" pitchFamily="2" charset="-122"/>
              </a:rPr>
              <a:t>线性谱</a:t>
            </a: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2000" b="0" dirty="0">
                <a:latin typeface="Arial" panose="020B0604020202020204" pitchFamily="34" charset="0"/>
                <a:ea typeface="宋体" panose="02010600030101010101" pitchFamily="2" charset="-122"/>
              </a:rPr>
              <a:t>复数</a:t>
            </a: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53" name="Line 13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7055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81963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7056" name="AutoShape 1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7058" name="Line 18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graphicFrame>
        <p:nvGraphicFramePr>
          <p:cNvPr id="87060" name="Object 20"/>
          <p:cNvGraphicFramePr>
            <a:graphicFrameLocks noChangeAspect="1"/>
          </p:cNvGraphicFramePr>
          <p:nvPr/>
        </p:nvGraphicFramePr>
        <p:xfrm>
          <a:off x="3746500" y="1719263"/>
          <a:ext cx="5130800" cy="387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6332220" imgH="3672840" progId="Paint.Picture">
                  <p:embed/>
                </p:oleObj>
              </mc:Choice>
              <mc:Fallback>
                <p:oleObj name="" r:id="rId1" imgW="6332220" imgH="3672840" progId="Paint.Picture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46500" y="1719263"/>
                        <a:ext cx="5130800" cy="3870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2" name="Object 22"/>
          <p:cNvGraphicFramePr>
            <a:graphicFrameLocks noChangeAspect="1"/>
          </p:cNvGraphicFramePr>
          <p:nvPr/>
        </p:nvGraphicFramePr>
        <p:xfrm>
          <a:off x="652463" y="2528888"/>
          <a:ext cx="26543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1333500" imgH="254000" progId="Equation.3">
                  <p:embed/>
                </p:oleObj>
              </mc:Choice>
              <mc:Fallback>
                <p:oleObj name="" r:id="rId3" imgW="1333500" imgH="2540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2463" y="2528888"/>
                        <a:ext cx="2654300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63" name="Rectangle 23"/>
          <p:cNvSpPr/>
          <p:nvPr/>
        </p:nvSpPr>
        <p:spPr>
          <a:xfrm>
            <a:off x="274638" y="3070225"/>
            <a:ext cx="3409950" cy="17986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en-US" altLang="zh-CN" sz="2000" b="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xx</a:t>
            </a: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(f) </a:t>
            </a:r>
            <a:r>
              <a:rPr lang="zh-CN" altLang="en-US" sz="2000" b="0" dirty="0">
                <a:latin typeface="Arial" panose="020B0604020202020204" pitchFamily="34" charset="0"/>
                <a:ea typeface="宋体" panose="02010600030101010101" pitchFamily="2" charset="-122"/>
              </a:rPr>
              <a:t>是实数 </a:t>
            </a: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000" b="0" dirty="0">
                <a:latin typeface="Arial" panose="020B0604020202020204" pitchFamily="34" charset="0"/>
                <a:ea typeface="宋体" panose="02010600030101010101" pitchFamily="2" charset="-122"/>
              </a:rPr>
              <a:t>不是复数</a:t>
            </a: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0" dirty="0">
                <a:latin typeface="Arial" panose="020B0604020202020204" pitchFamily="34" charset="0"/>
                <a:ea typeface="宋体" panose="02010600030101010101" pitchFamily="2" charset="-122"/>
              </a:rPr>
              <a:t>只有幅值信息，没有相位信息</a:t>
            </a:r>
            <a:endParaRPr lang="zh-CN" altLang="en-US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0" dirty="0">
                <a:latin typeface="Arial" panose="020B0604020202020204" pitchFamily="34" charset="0"/>
                <a:ea typeface="宋体" panose="02010600030101010101" pitchFamily="2" charset="-122"/>
              </a:rPr>
              <a:t>平均减少振动测量中随机误差的影响</a:t>
            </a:r>
            <a:endParaRPr lang="zh-CN" altLang="en-US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3019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1">
                                            <p:txEl>
                                              <p:charRg st="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63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63">
                                            <p:txEl>
                                              <p:charRg st="18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63">
                                            <p:txEl>
                                              <p:charRg st="32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7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1" grpId="0" build="p"/>
      <p:bldP spid="8706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685800" y="8763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4.3 </a:t>
            </a: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互功率谱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88072" name="Rectangle 8"/>
          <p:cNvSpPr/>
          <p:nvPr/>
        </p:nvSpPr>
        <p:spPr>
          <a:xfrm>
            <a:off x="304800" y="1628775"/>
            <a:ext cx="3636963" cy="1260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频域信号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两个信号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FFT</a:t>
            </a: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转换后的乘积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075" name="Line 11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8077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81963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8078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8080" name="Line 16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8081" name="Rectangle 17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graphicFrame>
        <p:nvGraphicFramePr>
          <p:cNvPr id="88082" name="Object 18"/>
          <p:cNvGraphicFramePr>
            <a:graphicFrameLocks noChangeAspect="1"/>
          </p:cNvGraphicFramePr>
          <p:nvPr/>
        </p:nvGraphicFramePr>
        <p:xfrm>
          <a:off x="3789363" y="1985963"/>
          <a:ext cx="5192712" cy="378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6316980" imgH="3672840" progId="Paint.Picture">
                  <p:embed/>
                </p:oleObj>
              </mc:Choice>
              <mc:Fallback>
                <p:oleObj name="" r:id="rId1" imgW="6316980" imgH="3672840" progId="Paint.Picture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89363" y="1985963"/>
                        <a:ext cx="5192712" cy="3783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3" name="Object 19"/>
          <p:cNvGraphicFramePr>
            <a:graphicFrameLocks noChangeAspect="1"/>
          </p:cNvGraphicFramePr>
          <p:nvPr/>
        </p:nvGraphicFramePr>
        <p:xfrm>
          <a:off x="639763" y="2889250"/>
          <a:ext cx="26797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" imgW="1345565" imgH="254000" progId="Equation.3">
                  <p:embed/>
                </p:oleObj>
              </mc:Choice>
              <mc:Fallback>
                <p:oleObj name="" r:id="rId3" imgW="1345565" imgH="2540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9763" y="2889250"/>
                        <a:ext cx="2679700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4" name="Rectangle 20"/>
          <p:cNvSpPr/>
          <p:nvPr/>
        </p:nvSpPr>
        <p:spPr>
          <a:xfrm>
            <a:off x="277813" y="3654425"/>
            <a:ext cx="3636962" cy="23352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两个信号的特征关系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频域有复函数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个相同频率信号得到最大值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个不同频率信号得到较少值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4043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2">
                                            <p:txEl>
                                              <p:charRg st="5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8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84">
                                            <p:txEl>
                                              <p:charRg st="1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84">
                                            <p:txEl>
                                              <p:charRg st="17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84">
                                            <p:txEl>
                                              <p:charRg st="31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8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8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2" grpId="0" build="p"/>
      <p:bldP spid="8808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1150938" y="908050"/>
            <a:ext cx="69008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数字信号处理基本理论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7170" name="Rectangle 22"/>
          <p:cNvSpPr/>
          <p:nvPr/>
        </p:nvSpPr>
        <p:spPr>
          <a:xfrm>
            <a:off x="1422400" y="2033588"/>
            <a:ext cx="5100638" cy="3292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3200" b="0" dirty="0">
                <a:latin typeface="Arial" panose="020B0604020202020204" pitchFamily="34" charset="0"/>
                <a:ea typeface="宋体" panose="02010600030101010101" pitchFamily="2" charset="-122"/>
              </a:rPr>
              <a:t>数据采样与离散化</a:t>
            </a:r>
            <a:endParaRPr lang="zh-CN" altLang="en-US" sz="32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en-US" altLang="zh-CN" sz="3200" b="0" dirty="0">
                <a:latin typeface="Arial" panose="020B0604020202020204" pitchFamily="34" charset="0"/>
                <a:ea typeface="宋体" panose="02010600030101010101" pitchFamily="2" charset="-122"/>
              </a:rPr>
              <a:t>Fourier</a:t>
            </a:r>
            <a:r>
              <a:rPr lang="zh-CN" altLang="en-US" sz="3200" b="0" dirty="0">
                <a:latin typeface="Arial" panose="020B0604020202020204" pitchFamily="34" charset="0"/>
                <a:ea typeface="宋体" panose="02010600030101010101" pitchFamily="2" charset="-122"/>
              </a:rPr>
              <a:t>变换</a:t>
            </a:r>
            <a:endParaRPr lang="zh-CN" altLang="en-US" sz="32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3200" b="0" dirty="0">
                <a:latin typeface="Arial" panose="020B0604020202020204" pitchFamily="34" charset="0"/>
                <a:ea typeface="宋体" panose="02010600030101010101" pitchFamily="2" charset="-122"/>
              </a:rPr>
              <a:t>频谱泄漏</a:t>
            </a:r>
            <a:endParaRPr lang="zh-CN" altLang="en-US" sz="32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3200" b="0" dirty="0">
                <a:latin typeface="Arial" panose="020B0604020202020204" pitchFamily="34" charset="0"/>
                <a:ea typeface="宋体" panose="02010600030101010101" pitchFamily="2" charset="-122"/>
              </a:rPr>
              <a:t>频响函数（传递函数）</a:t>
            </a:r>
            <a:endParaRPr lang="zh-CN" altLang="en-US" sz="32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44" name="Line 24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sp>
        <p:nvSpPr>
          <p:cNvPr id="30746" name="Line 26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174" name="Rectangle 27"/>
          <p:cNvSpPr/>
          <p:nvPr/>
        </p:nvSpPr>
        <p:spPr>
          <a:xfrm>
            <a:off x="441325" y="6308725"/>
            <a:ext cx="8540750" cy="33337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t" anchorCtr="0">
            <a:spAutoFit/>
          </a:bodyPr>
          <a:p>
            <a:pPr algn="r" eaLnBrk="0" hangingPunct="0"/>
            <a:fld id="{9A0DB2DC-4C9A-4742-B13C-FB6460FD3503}" type="slidenum">
              <a:rPr lang="en-US" altLang="zh-CN" sz="1600" i="1" dirty="0">
                <a:solidFill>
                  <a:srgbClr val="0064AE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600" i="1" dirty="0">
              <a:solidFill>
                <a:srgbClr val="0064AE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49" name="AutoShape 2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81963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0750" name="AutoShape 3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717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2411413" y="819150"/>
            <a:ext cx="5038725" cy="83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4.4 </a:t>
            </a: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频率响应函数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graphicFrame>
        <p:nvGraphicFramePr>
          <p:cNvPr id="46082" name="Object 8"/>
          <p:cNvGraphicFramePr>
            <a:graphicFrameLocks noChangeAspect="1"/>
          </p:cNvGraphicFramePr>
          <p:nvPr/>
        </p:nvGraphicFramePr>
        <p:xfrm>
          <a:off x="1979613" y="2001838"/>
          <a:ext cx="1955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905510" imgH="398145" progId="Equation.3">
                  <p:embed/>
                </p:oleObj>
              </mc:Choice>
              <mc:Fallback>
                <p:oleObj name="" r:id="rId1" imgW="905510" imgH="398145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79613" y="2001838"/>
                        <a:ext cx="19558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7" name="Rectangle 9"/>
          <p:cNvSpPr>
            <a:spLocks noChangeArrowheads="1"/>
          </p:cNvSpPr>
          <p:nvPr/>
        </p:nvSpPr>
        <p:spPr bwMode="auto">
          <a:xfrm>
            <a:off x="5773738" y="2187575"/>
            <a:ext cx="914400" cy="727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6084" name="Text Box 10"/>
          <p:cNvSpPr txBox="1"/>
          <p:nvPr/>
        </p:nvSpPr>
        <p:spPr>
          <a:xfrm>
            <a:off x="5929313" y="2360613"/>
            <a:ext cx="6794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US" altLang="zh-TW" sz="1800" b="0" i="1" dirty="0">
                <a:latin typeface="Times New Roman" panose="02020603050405020304" pitchFamily="18" charset="0"/>
                <a:ea typeface="PMingLiU" pitchFamily="18" charset="-120"/>
              </a:rPr>
              <a:t>H</a:t>
            </a:r>
            <a:r>
              <a:rPr lang="en-US" altLang="zh-TW" sz="1800" b="0" dirty="0">
                <a:latin typeface="Times New Roman" panose="02020603050405020304" pitchFamily="18" charset="0"/>
                <a:ea typeface="PMingLiU" pitchFamily="18" charset="-120"/>
              </a:rPr>
              <a:t>( </a:t>
            </a:r>
            <a:r>
              <a:rPr lang="en-US" altLang="zh-TW" sz="1800" b="0" i="1" dirty="0">
                <a:latin typeface="Times New Roman" panose="02020603050405020304" pitchFamily="18" charset="0"/>
                <a:ea typeface="PMingLiU" pitchFamily="18" charset="-120"/>
              </a:rPr>
              <a:t>f </a:t>
            </a:r>
            <a:r>
              <a:rPr lang="en-US" altLang="zh-TW" sz="1800" b="0" dirty="0">
                <a:latin typeface="Times New Roman" panose="02020603050405020304" pitchFamily="18" charset="0"/>
                <a:ea typeface="PMingLiU" pitchFamily="18" charset="-120"/>
              </a:rPr>
              <a:t>)</a:t>
            </a:r>
            <a:endParaRPr lang="en-US" altLang="zh-TW" sz="1800" b="0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89099" name="Line 11"/>
          <p:cNvSpPr>
            <a:spLocks noChangeShapeType="1"/>
          </p:cNvSpPr>
          <p:nvPr/>
        </p:nvSpPr>
        <p:spPr bwMode="auto">
          <a:xfrm>
            <a:off x="5011738" y="25368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9100" name="Line 12"/>
          <p:cNvSpPr>
            <a:spLocks noChangeShapeType="1"/>
          </p:cNvSpPr>
          <p:nvPr/>
        </p:nvSpPr>
        <p:spPr bwMode="auto">
          <a:xfrm>
            <a:off x="6688138" y="25368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6087" name="Text Box 13"/>
          <p:cNvSpPr txBox="1"/>
          <p:nvPr/>
        </p:nvSpPr>
        <p:spPr>
          <a:xfrm>
            <a:off x="5011738" y="2143125"/>
            <a:ext cx="695325" cy="9159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n-US" altLang="zh-TW" sz="1800" b="0" i="1" dirty="0">
                <a:latin typeface="Times New Roman" panose="02020603050405020304" pitchFamily="18" charset="0"/>
                <a:ea typeface="PMingLiU" pitchFamily="18" charset="-120"/>
              </a:rPr>
              <a:t>G</a:t>
            </a:r>
            <a:r>
              <a:rPr lang="en-US" altLang="zh-TW" sz="1800" b="0" baseline="-25000" dirty="0">
                <a:latin typeface="Times New Roman" panose="02020603050405020304" pitchFamily="18" charset="0"/>
                <a:ea typeface="PMingLiU" pitchFamily="18" charset="-120"/>
              </a:rPr>
              <a:t>x</a:t>
            </a:r>
            <a:r>
              <a:rPr lang="en-US" altLang="zh-TW" sz="1800" b="0" dirty="0">
                <a:latin typeface="Times New Roman" panose="02020603050405020304" pitchFamily="18" charset="0"/>
                <a:ea typeface="PMingLiU" pitchFamily="18" charset="-120"/>
              </a:rPr>
              <a:t>( </a:t>
            </a:r>
            <a:r>
              <a:rPr lang="en-US" altLang="zh-TW" sz="1800" b="0" i="1" dirty="0">
                <a:latin typeface="Times New Roman" panose="02020603050405020304" pitchFamily="18" charset="0"/>
                <a:ea typeface="PMingLiU" pitchFamily="18" charset="-120"/>
              </a:rPr>
              <a:t>f </a:t>
            </a:r>
            <a:r>
              <a:rPr lang="en-US" altLang="zh-TW" sz="1800" b="0" dirty="0">
                <a:latin typeface="Times New Roman" panose="02020603050405020304" pitchFamily="18" charset="0"/>
                <a:ea typeface="PMingLiU" pitchFamily="18" charset="-120"/>
              </a:rPr>
              <a:t>)</a:t>
            </a:r>
            <a:endParaRPr lang="en-US" altLang="zh-TW" sz="1800" b="0" dirty="0">
              <a:latin typeface="Times New Roman" panose="02020603050405020304" pitchFamily="18" charset="0"/>
              <a:ea typeface="PMingLiU" pitchFamily="18" charset="-120"/>
            </a:endParaRPr>
          </a:p>
          <a:p>
            <a:pPr algn="ctr"/>
            <a:endParaRPr lang="en-US" altLang="zh-TW" sz="1800" b="0" dirty="0">
              <a:solidFill>
                <a:schemeClr val="bg1"/>
              </a:solidFill>
              <a:latin typeface="Times New Roman" panose="02020603050405020304" pitchFamily="18" charset="0"/>
              <a:ea typeface="PMingLiU" pitchFamily="18" charset="-120"/>
            </a:endParaRPr>
          </a:p>
          <a:p>
            <a:pPr algn="ctr"/>
            <a:endParaRPr lang="zh-TW" altLang="en-US" sz="1800" b="0" dirty="0">
              <a:solidFill>
                <a:schemeClr val="bg1"/>
              </a:solidFill>
              <a:latin typeface="Times New Roman" panose="02020603050405020304" pitchFamily="18" charset="0"/>
              <a:ea typeface="華康細圓體" pitchFamily="49" charset="-128"/>
            </a:endParaRPr>
          </a:p>
        </p:txBody>
      </p:sp>
      <p:sp>
        <p:nvSpPr>
          <p:cNvPr id="46088" name="Text Box 14"/>
          <p:cNvSpPr txBox="1"/>
          <p:nvPr/>
        </p:nvSpPr>
        <p:spPr>
          <a:xfrm>
            <a:off x="6759575" y="2101850"/>
            <a:ext cx="695325" cy="549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n-US" altLang="zh-TW" sz="1800" b="0" i="1" dirty="0">
                <a:latin typeface="Times New Roman" panose="02020603050405020304" pitchFamily="18" charset="0"/>
                <a:ea typeface="PMingLiU" pitchFamily="18" charset="-120"/>
              </a:rPr>
              <a:t>G</a:t>
            </a:r>
            <a:r>
              <a:rPr lang="en-US" altLang="zh-TW" sz="1800" b="0" baseline="-25000" dirty="0">
                <a:latin typeface="Times New Roman" panose="02020603050405020304" pitchFamily="18" charset="0"/>
                <a:ea typeface="PMingLiU" pitchFamily="18" charset="-120"/>
              </a:rPr>
              <a:t>y</a:t>
            </a:r>
            <a:r>
              <a:rPr lang="en-US" altLang="zh-TW" sz="1800" b="0" dirty="0">
                <a:latin typeface="Times New Roman" panose="02020603050405020304" pitchFamily="18" charset="0"/>
                <a:ea typeface="PMingLiU" pitchFamily="18" charset="-120"/>
              </a:rPr>
              <a:t>( </a:t>
            </a:r>
            <a:r>
              <a:rPr lang="en-US" altLang="zh-TW" sz="1800" b="0" i="1" dirty="0">
                <a:latin typeface="Times New Roman" panose="02020603050405020304" pitchFamily="18" charset="0"/>
                <a:ea typeface="PMingLiU" pitchFamily="18" charset="-120"/>
              </a:rPr>
              <a:t>f </a:t>
            </a:r>
            <a:r>
              <a:rPr lang="en-US" altLang="zh-TW" sz="1800" b="0" dirty="0">
                <a:latin typeface="Times New Roman" panose="02020603050405020304" pitchFamily="18" charset="0"/>
                <a:ea typeface="PMingLiU" pitchFamily="18" charset="-120"/>
              </a:rPr>
              <a:t>)</a:t>
            </a:r>
            <a:endParaRPr lang="en-US" altLang="zh-TW" sz="1800" b="0" baseline="-25000" dirty="0">
              <a:latin typeface="Times New Roman" panose="02020603050405020304" pitchFamily="18" charset="0"/>
              <a:ea typeface="PMingLiU" pitchFamily="18" charset="-120"/>
            </a:endParaRPr>
          </a:p>
          <a:p>
            <a:pPr algn="ctr"/>
            <a:endParaRPr lang="zh-TW" altLang="en-US" sz="1800" b="0" baseline="-25000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89110" name="Rectangle 22"/>
          <p:cNvSpPr/>
          <p:nvPr/>
        </p:nvSpPr>
        <p:spPr>
          <a:xfrm>
            <a:off x="1295400" y="3384550"/>
            <a:ext cx="7581900" cy="20701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频率响应函数表现激励信号与响应信号之间的关系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频域复函数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也就是传递函数，表示系统的动态特性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SzPct val="80000"/>
              <a:buChar char="•"/>
            </a:pP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两类计算方法</a:t>
            </a:r>
            <a:r>
              <a:rPr lang="en-US" altLang="zh-TW" sz="2400" b="0" dirty="0">
                <a:latin typeface="Times New Roman" panose="02020603050405020304" pitchFamily="18" charset="0"/>
                <a:ea typeface="華康細圓體" pitchFamily="49" charset="-128"/>
              </a:rPr>
              <a:t> </a:t>
            </a:r>
            <a:r>
              <a:rPr lang="en-US" altLang="zh-TW" sz="2400" b="0" i="1" dirty="0">
                <a:latin typeface="Times New Roman" panose="02020603050405020304" pitchFamily="18" charset="0"/>
                <a:ea typeface="華康細圓體" pitchFamily="49" charset="-128"/>
              </a:rPr>
              <a:t>H</a:t>
            </a:r>
            <a:r>
              <a:rPr lang="en-US" altLang="zh-TW" sz="2400" b="0" baseline="-25000" dirty="0">
                <a:latin typeface="Times New Roman" panose="02020603050405020304" pitchFamily="18" charset="0"/>
                <a:ea typeface="華康細圓體" pitchFamily="49" charset="-128"/>
              </a:rPr>
              <a:t>1</a:t>
            </a:r>
            <a:r>
              <a:rPr lang="en-US" altLang="zh-TW" sz="2400" b="0" dirty="0">
                <a:latin typeface="Times New Roman" panose="02020603050405020304" pitchFamily="18" charset="0"/>
                <a:ea typeface="華康細圓體" pitchFamily="49" charset="-128"/>
              </a:rPr>
              <a:t>( </a:t>
            </a:r>
            <a:r>
              <a:rPr lang="en-US" altLang="zh-TW" sz="2400" b="0" i="1" dirty="0">
                <a:latin typeface="Times New Roman" panose="02020603050405020304" pitchFamily="18" charset="0"/>
                <a:ea typeface="華康細圓體" pitchFamily="49" charset="-128"/>
              </a:rPr>
              <a:t>f </a:t>
            </a:r>
            <a:r>
              <a:rPr lang="en-US" altLang="zh-TW" sz="2400" b="0" dirty="0">
                <a:latin typeface="Times New Roman" panose="02020603050405020304" pitchFamily="18" charset="0"/>
                <a:ea typeface="華康細圓體" pitchFamily="49" charset="-128"/>
              </a:rPr>
              <a:t>) 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zh-TW" altLang="en-US" sz="2400" b="0" dirty="0">
                <a:latin typeface="Times New Roman" panose="02020603050405020304" pitchFamily="18" charset="0"/>
                <a:ea typeface="華康細圓體" pitchFamily="49" charset="-128"/>
              </a:rPr>
              <a:t> </a:t>
            </a:r>
            <a:r>
              <a:rPr lang="en-US" altLang="zh-TW" sz="2400" b="0" i="1" dirty="0">
                <a:latin typeface="Times New Roman" panose="02020603050405020304" pitchFamily="18" charset="0"/>
                <a:ea typeface="華康細圓體" pitchFamily="49" charset="-128"/>
              </a:rPr>
              <a:t>H</a:t>
            </a:r>
            <a:r>
              <a:rPr lang="en-US" altLang="zh-TW" sz="2400" b="0" baseline="-25000" dirty="0">
                <a:latin typeface="Times New Roman" panose="02020603050405020304" pitchFamily="18" charset="0"/>
                <a:ea typeface="華康細圓體" pitchFamily="49" charset="-128"/>
              </a:rPr>
              <a:t>2</a:t>
            </a:r>
            <a:r>
              <a:rPr lang="en-US" altLang="zh-TW" sz="2400" b="0" dirty="0">
                <a:latin typeface="Times New Roman" panose="02020603050405020304" pitchFamily="18" charset="0"/>
                <a:ea typeface="華康細圓體" pitchFamily="49" charset="-128"/>
              </a:rPr>
              <a:t>( </a:t>
            </a:r>
            <a:r>
              <a:rPr lang="en-US" altLang="zh-TW" sz="2400" b="0" i="1" dirty="0">
                <a:latin typeface="Times New Roman" panose="02020603050405020304" pitchFamily="18" charset="0"/>
                <a:ea typeface="華康細圓體" pitchFamily="49" charset="-128"/>
              </a:rPr>
              <a:t>f </a:t>
            </a:r>
            <a:r>
              <a:rPr lang="en-US" altLang="zh-TW" sz="2400" b="0" dirty="0">
                <a:latin typeface="Times New Roman" panose="02020603050405020304" pitchFamily="18" charset="0"/>
                <a:ea typeface="華康細圓體" pitchFamily="49" charset="-128"/>
              </a:rPr>
              <a:t>)</a:t>
            </a:r>
            <a:endParaRPr lang="en-US" altLang="zh-CN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111" name="Line 23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9113" name="AutoShape 2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81963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9114" name="AutoShape 2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9116" name="Line 28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9117" name="Rectangle 29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pic>
        <p:nvPicPr>
          <p:cNvPr id="46095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10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10">
                                            <p:txEl>
                                              <p:charRg st="23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10">
                                            <p:txEl>
                                              <p:charRg st="29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10">
                                            <p:txEl>
                                              <p:charRg st="47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10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0119" name="Object 7"/>
          <p:cNvGraphicFramePr>
            <a:graphicFrameLocks noChangeAspect="1"/>
          </p:cNvGraphicFramePr>
          <p:nvPr/>
        </p:nvGraphicFramePr>
        <p:xfrm>
          <a:off x="1295400" y="1752600"/>
          <a:ext cx="24733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959485" imgH="407670" progId="Equation.3">
                  <p:embed/>
                </p:oleObj>
              </mc:Choice>
              <mc:Fallback>
                <p:oleObj name="" r:id="rId1" imgW="959485" imgH="40767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1752600"/>
                        <a:ext cx="2473325" cy="1085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0" name="Object 8"/>
          <p:cNvGraphicFramePr>
            <a:graphicFrameLocks noChangeAspect="1"/>
          </p:cNvGraphicFramePr>
          <p:nvPr/>
        </p:nvGraphicFramePr>
        <p:xfrm>
          <a:off x="4349750" y="1954213"/>
          <a:ext cx="5270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180975" imgH="153670" progId="Equation.3">
                  <p:embed/>
                </p:oleObj>
              </mc:Choice>
              <mc:Fallback>
                <p:oleObj name="" r:id="rId3" imgW="180975" imgH="15367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49750" y="1954213"/>
                        <a:ext cx="527050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1" name="Object 9"/>
          <p:cNvGraphicFramePr>
            <a:graphicFrameLocks noChangeAspect="1"/>
          </p:cNvGraphicFramePr>
          <p:nvPr/>
        </p:nvGraphicFramePr>
        <p:xfrm>
          <a:off x="4319588" y="2316163"/>
          <a:ext cx="5889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5" imgW="199390" imgH="189865" progId="Equation.3">
                  <p:embed/>
                </p:oleObj>
              </mc:Choice>
              <mc:Fallback>
                <p:oleObj name="" r:id="rId5" imgW="199390" imgH="189865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19588" y="2316163"/>
                        <a:ext cx="588962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2" name="AutoShape 10"/>
          <p:cNvSpPr/>
          <p:nvPr/>
        </p:nvSpPr>
        <p:spPr bwMode="auto">
          <a:xfrm>
            <a:off x="4243388" y="2068513"/>
            <a:ext cx="76200" cy="600075"/>
          </a:xfrm>
          <a:prstGeom prst="leftBracket">
            <a:avLst>
              <a:gd name="adj" fmla="val 65625"/>
            </a:avLst>
          </a:prstGeom>
          <a:noFill/>
          <a:ln w="952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0124" name="Rectangle 12"/>
          <p:cNvSpPr>
            <a:spLocks noChangeArrowheads="1"/>
          </p:cNvSpPr>
          <p:nvPr/>
        </p:nvSpPr>
        <p:spPr bwMode="auto">
          <a:xfrm>
            <a:off x="2017713" y="3800475"/>
            <a:ext cx="914400" cy="727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0125" name="Text Box 13"/>
          <p:cNvSpPr txBox="1"/>
          <p:nvPr/>
        </p:nvSpPr>
        <p:spPr>
          <a:xfrm>
            <a:off x="2090738" y="3900488"/>
            <a:ext cx="844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US" altLang="zh-TW" sz="2400" b="0" i="1" dirty="0">
                <a:latin typeface="Times New Roman" panose="02020603050405020304" pitchFamily="18" charset="0"/>
                <a:ea typeface="PMingLiU" pitchFamily="18" charset="-120"/>
              </a:rPr>
              <a:t>H</a:t>
            </a:r>
            <a:r>
              <a:rPr lang="en-US" altLang="zh-TW" sz="2400" b="0" dirty="0">
                <a:latin typeface="Times New Roman" panose="02020603050405020304" pitchFamily="18" charset="0"/>
                <a:ea typeface="PMingLiU" pitchFamily="18" charset="-120"/>
              </a:rPr>
              <a:t>( </a:t>
            </a:r>
            <a:r>
              <a:rPr lang="en-US" altLang="zh-TW" sz="2400" b="0" i="1" dirty="0">
                <a:latin typeface="Times New Roman" panose="02020603050405020304" pitchFamily="18" charset="0"/>
                <a:ea typeface="PMingLiU" pitchFamily="18" charset="-120"/>
              </a:rPr>
              <a:t>f </a:t>
            </a:r>
            <a:r>
              <a:rPr lang="en-US" altLang="zh-TW" sz="2400" b="0" dirty="0">
                <a:latin typeface="Times New Roman" panose="02020603050405020304" pitchFamily="18" charset="0"/>
                <a:ea typeface="PMingLiU" pitchFamily="18" charset="-120"/>
              </a:rPr>
              <a:t>)</a:t>
            </a:r>
            <a:endParaRPr lang="en-US" altLang="zh-TW" sz="2400" b="0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90126" name="Line 14"/>
          <p:cNvSpPr>
            <a:spLocks noChangeShapeType="1"/>
          </p:cNvSpPr>
          <p:nvPr/>
        </p:nvSpPr>
        <p:spPr bwMode="auto">
          <a:xfrm>
            <a:off x="1255713" y="41497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0128" name="Text Box 16"/>
          <p:cNvSpPr txBox="1"/>
          <p:nvPr/>
        </p:nvSpPr>
        <p:spPr>
          <a:xfrm>
            <a:off x="1038225" y="3632200"/>
            <a:ext cx="900113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n-US" altLang="zh-TW" sz="2400" b="0" i="1" dirty="0">
                <a:latin typeface="Times New Roman" panose="02020603050405020304" pitchFamily="18" charset="0"/>
                <a:ea typeface="PMingLiU" pitchFamily="18" charset="-120"/>
              </a:rPr>
              <a:t>G</a:t>
            </a:r>
            <a:r>
              <a:rPr lang="en-US" altLang="zh-TW" sz="2400" b="0" baseline="-25000" dirty="0">
                <a:latin typeface="Times New Roman" panose="02020603050405020304" pitchFamily="18" charset="0"/>
                <a:ea typeface="PMingLiU" pitchFamily="18" charset="-120"/>
              </a:rPr>
              <a:t>x</a:t>
            </a:r>
            <a:r>
              <a:rPr lang="en-US" altLang="zh-TW" sz="2400" b="0" dirty="0">
                <a:latin typeface="Times New Roman" panose="02020603050405020304" pitchFamily="18" charset="0"/>
                <a:ea typeface="PMingLiU" pitchFamily="18" charset="-120"/>
              </a:rPr>
              <a:t>( </a:t>
            </a:r>
            <a:r>
              <a:rPr lang="en-US" altLang="zh-TW" sz="2400" b="0" i="1" dirty="0">
                <a:latin typeface="Times New Roman" panose="02020603050405020304" pitchFamily="18" charset="0"/>
                <a:ea typeface="PMingLiU" pitchFamily="18" charset="-120"/>
              </a:rPr>
              <a:t>f </a:t>
            </a:r>
            <a:r>
              <a:rPr lang="en-US" altLang="zh-TW" sz="2400" b="0" dirty="0">
                <a:latin typeface="Times New Roman" panose="02020603050405020304" pitchFamily="18" charset="0"/>
                <a:ea typeface="PMingLiU" pitchFamily="18" charset="-120"/>
              </a:rPr>
              <a:t>)</a:t>
            </a:r>
            <a:endParaRPr lang="zh-TW" altLang="en-US" sz="2400" b="0" dirty="0">
              <a:latin typeface="Times New Roman" panose="02020603050405020304" pitchFamily="18" charset="0"/>
              <a:ea typeface="華康細圓體" pitchFamily="49" charset="-128"/>
            </a:endParaRPr>
          </a:p>
        </p:txBody>
      </p:sp>
      <p:sp>
        <p:nvSpPr>
          <p:cNvPr id="90129" name="Text Box 17"/>
          <p:cNvSpPr txBox="1"/>
          <p:nvPr/>
        </p:nvSpPr>
        <p:spPr>
          <a:xfrm>
            <a:off x="2927350" y="3632200"/>
            <a:ext cx="946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US" altLang="zh-TW" sz="2400" b="0" i="1" dirty="0">
                <a:latin typeface="Times New Roman" panose="02020603050405020304" pitchFamily="18" charset="0"/>
                <a:ea typeface="PMingLiU" pitchFamily="18" charset="-120"/>
              </a:rPr>
              <a:t>G</a:t>
            </a:r>
            <a:r>
              <a:rPr lang="en-US" altLang="zh-TW" sz="2400" b="0" baseline="-25000" dirty="0">
                <a:latin typeface="Times New Roman" panose="02020603050405020304" pitchFamily="18" charset="0"/>
                <a:ea typeface="PMingLiU" pitchFamily="18" charset="-120"/>
              </a:rPr>
              <a:t>y</a:t>
            </a:r>
            <a:r>
              <a:rPr lang="en-US" altLang="zh-TW" sz="2400" b="0" dirty="0">
                <a:latin typeface="Times New Roman" panose="02020603050405020304" pitchFamily="18" charset="0"/>
                <a:ea typeface="PMingLiU" pitchFamily="18" charset="-120"/>
              </a:rPr>
              <a:t>( </a:t>
            </a:r>
            <a:r>
              <a:rPr lang="en-US" altLang="zh-TW" sz="2400" b="0" i="1" dirty="0">
                <a:latin typeface="Times New Roman" panose="02020603050405020304" pitchFamily="18" charset="0"/>
                <a:ea typeface="PMingLiU" pitchFamily="18" charset="-120"/>
              </a:rPr>
              <a:t>f </a:t>
            </a:r>
            <a:r>
              <a:rPr lang="en-US" altLang="zh-TW" sz="2400" b="0" dirty="0">
                <a:latin typeface="Times New Roman" panose="02020603050405020304" pitchFamily="18" charset="0"/>
                <a:ea typeface="PMingLiU" pitchFamily="18" charset="-120"/>
              </a:rPr>
              <a:t>)</a:t>
            </a:r>
            <a:endParaRPr lang="zh-TW" altLang="en-US" sz="2400" b="0" baseline="-25000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90131" name="Rectangle 19"/>
          <p:cNvSpPr>
            <a:spLocks noChangeArrowheads="1"/>
          </p:cNvSpPr>
          <p:nvPr/>
        </p:nvSpPr>
        <p:spPr bwMode="auto">
          <a:xfrm>
            <a:off x="3873500" y="4822825"/>
            <a:ext cx="914400" cy="727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0132" name="Text Box 20"/>
          <p:cNvSpPr txBox="1"/>
          <p:nvPr/>
        </p:nvSpPr>
        <p:spPr>
          <a:xfrm>
            <a:off x="4116388" y="4922838"/>
            <a:ext cx="5064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US" altLang="zh-TW" sz="2400" b="0" i="1" dirty="0">
                <a:latin typeface="Times New Roman" panose="02020603050405020304" pitchFamily="18" charset="0"/>
                <a:ea typeface="PMingLiU" pitchFamily="18" charset="-120"/>
              </a:rPr>
              <a:t>H</a:t>
            </a:r>
            <a:r>
              <a:rPr lang="en-US" altLang="zh-TW" sz="2400" b="0" baseline="-25000" dirty="0">
                <a:latin typeface="Times New Roman" panose="02020603050405020304" pitchFamily="18" charset="0"/>
                <a:ea typeface="PMingLiU" pitchFamily="18" charset="-120"/>
              </a:rPr>
              <a:t>1</a:t>
            </a:r>
            <a:endParaRPr lang="en-US" altLang="zh-TW" sz="2400" b="0" baseline="-25000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90133" name="Line 21"/>
          <p:cNvSpPr>
            <a:spLocks noChangeShapeType="1"/>
          </p:cNvSpPr>
          <p:nvPr/>
        </p:nvSpPr>
        <p:spPr bwMode="auto">
          <a:xfrm>
            <a:off x="3111500" y="51720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0134" name="Line 22"/>
          <p:cNvSpPr>
            <a:spLocks noChangeShapeType="1"/>
          </p:cNvSpPr>
          <p:nvPr/>
        </p:nvSpPr>
        <p:spPr bwMode="auto">
          <a:xfrm>
            <a:off x="4787900" y="51720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0135" name="Text Box 23"/>
          <p:cNvSpPr txBox="1"/>
          <p:nvPr/>
        </p:nvSpPr>
        <p:spPr>
          <a:xfrm>
            <a:off x="3152775" y="4654550"/>
            <a:ext cx="608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US" altLang="zh-TW" sz="2400" b="0" i="1" dirty="0">
                <a:latin typeface="Times New Roman" panose="02020603050405020304" pitchFamily="18" charset="0"/>
                <a:ea typeface="PMingLiU" pitchFamily="18" charset="-120"/>
              </a:rPr>
              <a:t>G</a:t>
            </a:r>
            <a:r>
              <a:rPr lang="en-US" altLang="zh-TW" sz="2400" b="0" baseline="-25000" dirty="0">
                <a:latin typeface="Times New Roman" panose="02020603050405020304" pitchFamily="18" charset="0"/>
                <a:ea typeface="PMingLiU" pitchFamily="18" charset="-120"/>
              </a:rPr>
              <a:t>xx</a:t>
            </a:r>
            <a:endParaRPr lang="zh-TW" altLang="en-US" sz="2400" b="0" baseline="-25000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90136" name="Text Box 24"/>
          <p:cNvSpPr txBox="1"/>
          <p:nvPr/>
        </p:nvSpPr>
        <p:spPr>
          <a:xfrm>
            <a:off x="4926013" y="4643438"/>
            <a:ext cx="608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US" altLang="zh-TW" sz="2400" b="0" i="1" dirty="0">
                <a:latin typeface="Times New Roman" panose="02020603050405020304" pitchFamily="18" charset="0"/>
                <a:ea typeface="PMingLiU" pitchFamily="18" charset="-120"/>
              </a:rPr>
              <a:t>G</a:t>
            </a:r>
            <a:r>
              <a:rPr lang="en-US" altLang="zh-TW" sz="2400" b="0" baseline="-25000" dirty="0">
                <a:latin typeface="Times New Roman" panose="02020603050405020304" pitchFamily="18" charset="0"/>
                <a:ea typeface="PMingLiU" pitchFamily="18" charset="-120"/>
              </a:rPr>
              <a:t>xy</a:t>
            </a:r>
            <a:endParaRPr lang="zh-TW" altLang="en-US" sz="2400" b="0" dirty="0">
              <a:solidFill>
                <a:schemeClr val="bg1"/>
              </a:solidFill>
              <a:latin typeface="Times New Roman" panose="02020603050405020304" pitchFamily="18" charset="0"/>
              <a:ea typeface="華康細圓體" pitchFamily="49" charset="-128"/>
            </a:endParaRPr>
          </a:p>
        </p:txBody>
      </p:sp>
      <p:sp>
        <p:nvSpPr>
          <p:cNvPr id="90137" name="Text Box 25"/>
          <p:cNvSpPr txBox="1"/>
          <p:nvPr/>
        </p:nvSpPr>
        <p:spPr>
          <a:xfrm>
            <a:off x="927100" y="4811713"/>
            <a:ext cx="15494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>
              <a:spcBef>
                <a:spcPct val="20000"/>
              </a:spcBef>
            </a:pP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双边相乘</a:t>
            </a:r>
            <a:r>
              <a:rPr lang="en-US" altLang="zh-TW" sz="2000" b="0" i="1" dirty="0">
                <a:latin typeface="Times New Roman" panose="02020603050405020304" pitchFamily="18" charset="0"/>
                <a:ea typeface="PMingLiU" pitchFamily="18" charset="-120"/>
              </a:rPr>
              <a:t>G</a:t>
            </a:r>
            <a:r>
              <a:rPr lang="en-US" altLang="zh-TW" sz="2000" b="0" baseline="-25000" dirty="0">
                <a:latin typeface="Times New Roman" panose="02020603050405020304" pitchFamily="18" charset="0"/>
                <a:ea typeface="PMingLiU" pitchFamily="18" charset="-120"/>
              </a:rPr>
              <a:t>x</a:t>
            </a:r>
            <a:r>
              <a:rPr lang="en-US" altLang="zh-TW" sz="2000" b="0" baseline="30000" dirty="0">
                <a:latin typeface="Times New Roman" panose="02020603050405020304" pitchFamily="18" charset="0"/>
                <a:ea typeface="PMingLiU" pitchFamily="18" charset="-120"/>
              </a:rPr>
              <a:t>*</a:t>
            </a:r>
            <a:endParaRPr lang="zh-TW" altLang="en-US" sz="2000" b="0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90138" name="Rectangle 26"/>
          <p:cNvSpPr>
            <a:spLocks noChangeArrowheads="1"/>
          </p:cNvSpPr>
          <p:nvPr/>
        </p:nvSpPr>
        <p:spPr bwMode="auto">
          <a:xfrm>
            <a:off x="304800" y="762000"/>
            <a:ext cx="8610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4.5 H</a:t>
            </a:r>
            <a:r>
              <a:rPr kumimoji="0" lang="en-US" altLang="zh-CN" sz="4400" b="0" i="0" u="none" strike="noStrike" kern="1200" cap="none" spc="0" normalizeH="0" baseline="-2500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1</a:t>
            </a: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频率响应函数</a:t>
            </a:r>
            <a:endParaRPr kumimoji="0" lang="en-US" altLang="zh-TW" sz="3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  <a:sym typeface="+mn-ea"/>
            </a:endParaRPr>
          </a:p>
        </p:txBody>
      </p:sp>
      <p:sp>
        <p:nvSpPr>
          <p:cNvPr id="90139" name="Text Box 27"/>
          <p:cNvSpPr txBox="1"/>
          <p:nvPr/>
        </p:nvSpPr>
        <p:spPr>
          <a:xfrm>
            <a:off x="4905375" y="2046288"/>
            <a:ext cx="221615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1600" b="0" dirty="0">
                <a:latin typeface="Times New Roman" panose="02020603050405020304" pitchFamily="18" charset="0"/>
                <a:ea typeface="宋体" panose="02010600030101010101" pitchFamily="2" charset="-122"/>
              </a:rPr>
              <a:t>输入和输出的互功率谱</a:t>
            </a:r>
            <a:endParaRPr lang="zh-CN" altLang="en-US" sz="16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40" name="Text Box 28"/>
          <p:cNvSpPr txBox="1"/>
          <p:nvPr/>
        </p:nvSpPr>
        <p:spPr>
          <a:xfrm>
            <a:off x="4921250" y="2365375"/>
            <a:ext cx="160655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1600" b="0" dirty="0">
                <a:latin typeface="Times New Roman" panose="02020603050405020304" pitchFamily="18" charset="0"/>
                <a:ea typeface="宋体" panose="02010600030101010101" pitchFamily="2" charset="-122"/>
              </a:rPr>
              <a:t>输入的自功率谱</a:t>
            </a:r>
            <a:endParaRPr lang="zh-CN" altLang="en-US" sz="16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42" name="Line 30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0144" name="AutoShape 3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81963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0145" name="AutoShape 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0147" name="Line 35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0148" name="Rectangle 36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sp>
        <p:nvSpPr>
          <p:cNvPr id="90149" name="Line 37"/>
          <p:cNvSpPr>
            <a:spLocks noChangeShapeType="1"/>
          </p:cNvSpPr>
          <p:nvPr/>
        </p:nvSpPr>
        <p:spPr bwMode="auto">
          <a:xfrm>
            <a:off x="2927350" y="4125913"/>
            <a:ext cx="944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47130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0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0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0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0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0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0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0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0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0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0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0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0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0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0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0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0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0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0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0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0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0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0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0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0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0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0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0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0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0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0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2" grpId="0" animBg="1"/>
      <p:bldP spid="90124" grpId="0" animBg="1"/>
      <p:bldP spid="90125" grpId="0"/>
      <p:bldP spid="90128" grpId="0"/>
      <p:bldP spid="90129" grpId="0"/>
      <p:bldP spid="90131" grpId="0" animBg="1"/>
      <p:bldP spid="90132" grpId="0"/>
      <p:bldP spid="90135" grpId="0"/>
      <p:bldP spid="90136" grpId="0"/>
      <p:bldP spid="90137" grpId="0"/>
      <p:bldP spid="90139" grpId="0"/>
      <p:bldP spid="9014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43" name="Rectangle 7"/>
          <p:cNvSpPr>
            <a:spLocks noChangeArrowheads="1"/>
          </p:cNvSpPr>
          <p:nvPr/>
        </p:nvSpPr>
        <p:spPr bwMode="auto">
          <a:xfrm>
            <a:off x="279400" y="688975"/>
            <a:ext cx="86106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4.5</a:t>
            </a:r>
            <a:r>
              <a:rPr kumimoji="0" lang="en-US" altLang="zh-TW" sz="44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華康細圓體" pitchFamily="49" charset="-120"/>
                <a:cs typeface="+mn-cs"/>
                <a:sym typeface="+mn-ea"/>
              </a:rPr>
              <a:t> H</a:t>
            </a:r>
            <a:r>
              <a:rPr kumimoji="0" lang="en-US" altLang="zh-TW" sz="4400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華康細圓體" pitchFamily="49" charset="-120"/>
                <a:cs typeface="+mn-cs"/>
                <a:sym typeface="+mn-ea"/>
              </a:rPr>
              <a:t>1</a:t>
            </a:r>
            <a:r>
              <a:rPr kumimoji="0" lang="en-US" altLang="zh-TW" sz="4400" b="1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華康細圓體" pitchFamily="49" charset="-120"/>
                <a:cs typeface="+mn-cs"/>
                <a:sym typeface="+mn-ea"/>
              </a:rPr>
              <a:t> </a:t>
            </a: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  <a:sym typeface="+mn-ea"/>
              </a:rPr>
              <a:t>频率响应函数</a:t>
            </a:r>
            <a:endParaRPr kumimoji="0" lang="en-US" altLang="zh-TW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1058863" y="3519488"/>
            <a:ext cx="7380288" cy="193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输出噪声有较小影响，通过平均方法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華康細圓體" pitchFamily="49" charset="-120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输入噪声不能消除，因此更大影响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華康細圓體" pitchFamily="49" charset="-120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Char char="•"/>
              <a:defRPr/>
            </a:pP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華康細圓體" pitchFamily="49" charset="-120"/>
                <a:cs typeface="+mn-cs"/>
                <a:sym typeface="+mn-ea"/>
              </a:rPr>
              <a:t>H</a:t>
            </a:r>
            <a:r>
              <a:rPr kumimoji="0" lang="en-US" altLang="zh-TW" sz="24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華康細圓體" pitchFamily="49" charset="-120"/>
                <a:cs typeface="+mn-cs"/>
                <a:sym typeface="+mn-ea"/>
              </a:rPr>
              <a:t>1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系统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FRF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的下界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華康細圓體" pitchFamily="49" charset="-120"/>
              <a:cs typeface="+mn-cs"/>
              <a:sym typeface="+mn-ea"/>
            </a:endParaRPr>
          </a:p>
        </p:txBody>
      </p:sp>
      <p:sp>
        <p:nvSpPr>
          <p:cNvPr id="91146" name="Rectangle 10"/>
          <p:cNvSpPr>
            <a:spLocks noChangeArrowheads="1"/>
          </p:cNvSpPr>
          <p:nvPr/>
        </p:nvSpPr>
        <p:spPr bwMode="auto">
          <a:xfrm>
            <a:off x="4751388" y="1889125"/>
            <a:ext cx="1497013" cy="630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8132" name="Text Box 11"/>
          <p:cNvSpPr txBox="1"/>
          <p:nvPr/>
        </p:nvSpPr>
        <p:spPr>
          <a:xfrm>
            <a:off x="5305425" y="1963738"/>
            <a:ext cx="522288" cy="4556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US" altLang="zh-TW" sz="2400" i="1" dirty="0">
                <a:latin typeface="Times New Roman" panose="02020603050405020304" pitchFamily="18" charset="0"/>
                <a:ea typeface="PMingLiU" pitchFamily="18" charset="-120"/>
              </a:rPr>
              <a:t>H</a:t>
            </a:r>
            <a:r>
              <a:rPr lang="en-US" altLang="zh-TW" sz="2400" baseline="-25000" dirty="0">
                <a:latin typeface="Times New Roman" panose="02020603050405020304" pitchFamily="18" charset="0"/>
                <a:ea typeface="PMingLiU" pitchFamily="18" charset="-120"/>
              </a:rPr>
              <a:t>1</a:t>
            </a:r>
            <a:endParaRPr lang="en-US" altLang="zh-TW" sz="2400" baseline="-25000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91148" name="Line 12"/>
          <p:cNvSpPr>
            <a:spLocks noChangeShapeType="1"/>
          </p:cNvSpPr>
          <p:nvPr/>
        </p:nvSpPr>
        <p:spPr bwMode="auto">
          <a:xfrm>
            <a:off x="3505200" y="2192338"/>
            <a:ext cx="1246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1149" name="Line 13"/>
          <p:cNvSpPr>
            <a:spLocks noChangeShapeType="1"/>
          </p:cNvSpPr>
          <p:nvPr/>
        </p:nvSpPr>
        <p:spPr bwMode="auto">
          <a:xfrm>
            <a:off x="6248400" y="2192338"/>
            <a:ext cx="1246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8135" name="Text Box 14"/>
          <p:cNvSpPr txBox="1"/>
          <p:nvPr/>
        </p:nvSpPr>
        <p:spPr>
          <a:xfrm>
            <a:off x="3716338" y="1716088"/>
            <a:ext cx="704850" cy="7207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>
              <a:lnSpc>
                <a:spcPct val="70000"/>
              </a:lnSpc>
            </a:pPr>
            <a:r>
              <a:rPr lang="en-US" altLang="zh-TW" sz="2400" i="1" dirty="0">
                <a:latin typeface="Times New Roman" panose="02020603050405020304" pitchFamily="18" charset="0"/>
                <a:ea typeface="PMingLiU" pitchFamily="18" charset="-120"/>
              </a:rPr>
              <a:t>G</a:t>
            </a:r>
            <a:r>
              <a:rPr lang="en-US" altLang="zh-TW" sz="2400" baseline="-25000" dirty="0">
                <a:latin typeface="Times New Roman" panose="02020603050405020304" pitchFamily="18" charset="0"/>
                <a:ea typeface="PMingLiU" pitchFamily="18" charset="-120"/>
              </a:rPr>
              <a:t>xx</a:t>
            </a:r>
            <a:endParaRPr lang="en-US" altLang="zh-TW" sz="2400" baseline="-25000" dirty="0">
              <a:latin typeface="Times New Roman" panose="02020603050405020304" pitchFamily="18" charset="0"/>
              <a:ea typeface="PMingLiU" pitchFamily="18" charset="-120"/>
            </a:endParaRPr>
          </a:p>
          <a:p>
            <a:pPr algn="ctr">
              <a:lnSpc>
                <a:spcPct val="70000"/>
              </a:lnSpc>
            </a:pPr>
            <a:endParaRPr lang="en-US" altLang="zh-TW" sz="2400" baseline="-25000" dirty="0">
              <a:latin typeface="Times New Roman" panose="02020603050405020304" pitchFamily="18" charset="0"/>
              <a:ea typeface="PMingLiU" pitchFamily="18" charset="-120"/>
            </a:endParaRPr>
          </a:p>
          <a:p>
            <a:pPr algn="ctr">
              <a:lnSpc>
                <a:spcPct val="70000"/>
              </a:lnSpc>
            </a:pPr>
            <a:r>
              <a:rPr lang="en-US" altLang="zh-TW" sz="2800" baseline="-25000" dirty="0">
                <a:latin typeface="Times New Roman" panose="02020603050405020304" pitchFamily="18" charset="0"/>
                <a:ea typeface="PMingLiU" pitchFamily="18" charset="-120"/>
              </a:rPr>
              <a:t>large</a:t>
            </a:r>
            <a:endParaRPr lang="zh-TW" altLang="en-US" sz="2800" baseline="-25000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48136" name="Text Box 15"/>
          <p:cNvSpPr txBox="1"/>
          <p:nvPr/>
        </p:nvSpPr>
        <p:spPr>
          <a:xfrm>
            <a:off x="6507163" y="1763713"/>
            <a:ext cx="877887" cy="7747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>
              <a:lnSpc>
                <a:spcPct val="70000"/>
              </a:lnSpc>
            </a:pPr>
            <a:r>
              <a:rPr lang="en-US" altLang="zh-TW" sz="2400" i="1" dirty="0">
                <a:latin typeface="Times New Roman" panose="02020603050405020304" pitchFamily="18" charset="0"/>
                <a:ea typeface="PMingLiU" pitchFamily="18" charset="-120"/>
              </a:rPr>
              <a:t>G</a:t>
            </a:r>
            <a:r>
              <a:rPr lang="en-US" altLang="zh-TW" sz="2400" baseline="-25000" dirty="0">
                <a:latin typeface="Times New Roman" panose="02020603050405020304" pitchFamily="18" charset="0"/>
                <a:ea typeface="PMingLiU" pitchFamily="18" charset="-120"/>
              </a:rPr>
              <a:t>xy</a:t>
            </a:r>
            <a:endParaRPr lang="en-US" altLang="zh-TW" sz="2400" baseline="-25000" dirty="0">
              <a:latin typeface="Times New Roman" panose="02020603050405020304" pitchFamily="18" charset="0"/>
              <a:ea typeface="PMingLiU" pitchFamily="18" charset="-120"/>
            </a:endParaRPr>
          </a:p>
          <a:p>
            <a:pPr algn="ctr">
              <a:lnSpc>
                <a:spcPct val="70000"/>
              </a:lnSpc>
            </a:pPr>
            <a:endParaRPr lang="en-US" altLang="zh-TW" sz="2400" baseline="-25000" dirty="0">
              <a:latin typeface="Times New Roman" panose="02020603050405020304" pitchFamily="18" charset="0"/>
              <a:ea typeface="PMingLiU" pitchFamily="18" charset="-120"/>
            </a:endParaRPr>
          </a:p>
          <a:p>
            <a:pPr algn="ctr">
              <a:lnSpc>
                <a:spcPct val="70000"/>
              </a:lnSpc>
            </a:pPr>
            <a:r>
              <a:rPr lang="en-US" altLang="zh-TW" sz="2400" dirty="0">
                <a:latin typeface="Times New Roman" panose="02020603050405020304" pitchFamily="18" charset="0"/>
                <a:ea typeface="華康細圓體" pitchFamily="49" charset="-128"/>
              </a:rPr>
              <a:t>small</a:t>
            </a:r>
            <a:endParaRPr lang="en-US" altLang="zh-TW" sz="2400" dirty="0">
              <a:latin typeface="Times New Roman" panose="02020603050405020304" pitchFamily="18" charset="0"/>
              <a:ea typeface="華康細圓體" pitchFamily="49" charset="-128"/>
            </a:endParaRPr>
          </a:p>
        </p:txBody>
      </p:sp>
      <p:graphicFrame>
        <p:nvGraphicFramePr>
          <p:cNvPr id="48137" name="Object 16"/>
          <p:cNvGraphicFramePr>
            <a:graphicFrameLocks noChangeAspect="1"/>
          </p:cNvGraphicFramePr>
          <p:nvPr/>
        </p:nvGraphicFramePr>
        <p:xfrm>
          <a:off x="1016000" y="1673225"/>
          <a:ext cx="22098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959485" imgH="407670" progId="Equation.3">
                  <p:embed/>
                </p:oleObj>
              </mc:Choice>
              <mc:Fallback>
                <p:oleObj name="" r:id="rId1" imgW="959485" imgH="40767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6000" y="1673225"/>
                        <a:ext cx="2209800" cy="97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3" name="Line 17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1155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81963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1156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1158" name="Line 22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1159" name="Rectangle 23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pic>
        <p:nvPicPr>
          <p:cNvPr id="4814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4">
                                            <p:txEl>
                                              <p:charRg st="17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4">
                                            <p:txEl>
                                              <p:charRg st="33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4.5 </a:t>
            </a:r>
            <a:r>
              <a:rPr kumimoji="0" lang="en-US" altLang="zh-TW" sz="44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華康細圓體" pitchFamily="49" charset="-120"/>
                <a:cs typeface="+mn-cs"/>
                <a:sym typeface="+mn-ea"/>
              </a:rPr>
              <a:t> H</a:t>
            </a:r>
            <a:r>
              <a:rPr kumimoji="0" lang="en-US" altLang="zh-TW" sz="4400" b="0" i="0" u="none" strike="noStrike" kern="1200" cap="none" spc="0" normalizeH="0" baseline="-25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華康細圓體" pitchFamily="49" charset="-120"/>
                <a:cs typeface="+mn-cs"/>
                <a:sym typeface="+mn-ea"/>
              </a:rPr>
              <a:t>2</a:t>
            </a:r>
            <a:r>
              <a:rPr kumimoji="0" lang="en-US" altLang="zh-TW" sz="4400" b="1" i="0" u="none" strike="noStrike" kern="1200" cap="none" spc="0" normalizeH="0" baseline="-25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華康細圓體" pitchFamily="49" charset="-120"/>
                <a:cs typeface="+mn-cs"/>
                <a:sym typeface="+mn-ea"/>
              </a:rPr>
              <a:t> </a:t>
            </a:r>
            <a:r>
              <a: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频域响应函数</a:t>
            </a:r>
            <a:endParaRPr kumimoji="0" lang="en-US" altLang="zh-TW" sz="4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graphicFrame>
        <p:nvGraphicFramePr>
          <p:cNvPr id="92169" name="Object 9"/>
          <p:cNvGraphicFramePr>
            <a:graphicFrameLocks noChangeAspect="1"/>
          </p:cNvGraphicFramePr>
          <p:nvPr/>
        </p:nvGraphicFramePr>
        <p:xfrm>
          <a:off x="1100138" y="1908175"/>
          <a:ext cx="2503487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977900" imgH="416560" progId="Equation.3">
                  <p:embed/>
                </p:oleObj>
              </mc:Choice>
              <mc:Fallback>
                <p:oleObj name="" r:id="rId1" imgW="977900" imgH="41656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00138" y="1908175"/>
                        <a:ext cx="2503487" cy="1116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0" name="Object 10"/>
          <p:cNvGraphicFramePr>
            <a:graphicFrameLocks noChangeAspect="1"/>
          </p:cNvGraphicFramePr>
          <p:nvPr/>
        </p:nvGraphicFramePr>
        <p:xfrm>
          <a:off x="4683125" y="2128838"/>
          <a:ext cx="51911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" imgW="180975" imgH="153670" progId="Equation.3">
                  <p:embed/>
                </p:oleObj>
              </mc:Choice>
              <mc:Fallback>
                <p:oleObj name="" r:id="rId3" imgW="180975" imgH="15367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3125" y="2128838"/>
                        <a:ext cx="519113" cy="458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1" name="Object 11"/>
          <p:cNvGraphicFramePr>
            <a:graphicFrameLocks noChangeAspect="1"/>
          </p:cNvGraphicFramePr>
          <p:nvPr/>
        </p:nvGraphicFramePr>
        <p:xfrm>
          <a:off x="4668838" y="2552700"/>
          <a:ext cx="5334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5" imgW="180975" imgH="153670" progId="Equation.3">
                  <p:embed/>
                </p:oleObj>
              </mc:Choice>
              <mc:Fallback>
                <p:oleObj name="" r:id="rId5" imgW="180975" imgH="15367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68838" y="2552700"/>
                        <a:ext cx="533400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2" name="AutoShape 12"/>
          <p:cNvSpPr/>
          <p:nvPr/>
        </p:nvSpPr>
        <p:spPr bwMode="auto">
          <a:xfrm>
            <a:off x="4519613" y="2244725"/>
            <a:ext cx="76200" cy="600075"/>
          </a:xfrm>
          <a:prstGeom prst="leftBracket">
            <a:avLst>
              <a:gd name="adj" fmla="val 65625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2174" name="Rectangle 14"/>
          <p:cNvSpPr>
            <a:spLocks noChangeArrowheads="1"/>
          </p:cNvSpPr>
          <p:nvPr/>
        </p:nvSpPr>
        <p:spPr bwMode="auto">
          <a:xfrm>
            <a:off x="1693863" y="4737100"/>
            <a:ext cx="914400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2176" name="Line 16"/>
          <p:cNvSpPr>
            <a:spLocks noChangeShapeType="1"/>
          </p:cNvSpPr>
          <p:nvPr/>
        </p:nvSpPr>
        <p:spPr bwMode="auto">
          <a:xfrm>
            <a:off x="931863" y="5086350"/>
            <a:ext cx="762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tailEnd type="stealth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2177" name="Line 17"/>
          <p:cNvSpPr>
            <a:spLocks noChangeShapeType="1"/>
          </p:cNvSpPr>
          <p:nvPr/>
        </p:nvSpPr>
        <p:spPr bwMode="auto">
          <a:xfrm>
            <a:off x="2608263" y="5086350"/>
            <a:ext cx="762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tailEnd type="stealth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92180" name="Group 20"/>
          <p:cNvGrpSpPr/>
          <p:nvPr/>
        </p:nvGrpSpPr>
        <p:grpSpPr>
          <a:xfrm>
            <a:off x="3687763" y="4725988"/>
            <a:ext cx="2438400" cy="1104900"/>
            <a:chOff x="3684" y="1537"/>
            <a:chExt cx="1536" cy="696"/>
          </a:xfrm>
        </p:grpSpPr>
        <p:sp>
          <p:nvSpPr>
            <p:cNvPr id="92181" name="Rectangle 21"/>
            <p:cNvSpPr>
              <a:spLocks noChangeArrowheads="1"/>
            </p:cNvSpPr>
            <p:nvPr/>
          </p:nvSpPr>
          <p:spPr bwMode="auto">
            <a:xfrm>
              <a:off x="4164" y="1643"/>
              <a:ext cx="576" cy="4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49163" name="Text Box 22"/>
            <p:cNvSpPr txBox="1"/>
            <p:nvPr/>
          </p:nvSpPr>
          <p:spPr>
            <a:xfrm>
              <a:off x="4317" y="1706"/>
              <a:ext cx="31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TW" sz="2400" b="0" i="1" dirty="0">
                  <a:latin typeface="Times New Roman" panose="02020603050405020304" pitchFamily="18" charset="0"/>
                  <a:ea typeface="PMingLiU" pitchFamily="18" charset="-120"/>
                </a:rPr>
                <a:t>H</a:t>
              </a:r>
              <a:r>
                <a:rPr lang="en-US" altLang="zh-TW" sz="2400" b="0" baseline="-25000" dirty="0">
                  <a:latin typeface="Times New Roman" panose="02020603050405020304" pitchFamily="18" charset="0"/>
                  <a:ea typeface="PMingLiU" pitchFamily="18" charset="-120"/>
                </a:rPr>
                <a:t>2</a:t>
              </a:r>
              <a:endParaRPr lang="en-US" altLang="zh-TW" sz="2400" b="0" baseline="-25000" dirty="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92183" name="Line 23"/>
            <p:cNvSpPr>
              <a:spLocks noChangeShapeType="1"/>
            </p:cNvSpPr>
            <p:nvPr/>
          </p:nvSpPr>
          <p:spPr bwMode="auto">
            <a:xfrm>
              <a:off x="3684" y="186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2184" name="Line 24"/>
            <p:cNvSpPr>
              <a:spLocks noChangeShapeType="1"/>
            </p:cNvSpPr>
            <p:nvPr/>
          </p:nvSpPr>
          <p:spPr bwMode="auto">
            <a:xfrm>
              <a:off x="4740" y="186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49166" name="Text Box 25"/>
            <p:cNvSpPr txBox="1"/>
            <p:nvPr/>
          </p:nvSpPr>
          <p:spPr>
            <a:xfrm>
              <a:off x="3710" y="1537"/>
              <a:ext cx="383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TW" sz="2400" b="0" i="1" dirty="0">
                  <a:latin typeface="Times New Roman" panose="02020603050405020304" pitchFamily="18" charset="0"/>
                  <a:ea typeface="PMingLiU" pitchFamily="18" charset="-120"/>
                </a:rPr>
                <a:t>G</a:t>
              </a:r>
              <a:r>
                <a:rPr lang="en-US" altLang="zh-TW" sz="2400" b="0" baseline="-25000" dirty="0">
                  <a:latin typeface="Times New Roman" panose="02020603050405020304" pitchFamily="18" charset="0"/>
                  <a:ea typeface="PMingLiU" pitchFamily="18" charset="-120"/>
                </a:rPr>
                <a:t>yx</a:t>
              </a:r>
              <a:endParaRPr lang="en-US" altLang="zh-TW" sz="2400" b="0" baseline="-25000" dirty="0">
                <a:latin typeface="Times New Roman" panose="02020603050405020304" pitchFamily="18" charset="0"/>
                <a:ea typeface="PMingLiU" pitchFamily="18" charset="-120"/>
              </a:endParaRPr>
            </a:p>
            <a:p>
              <a:pPr algn="ctr"/>
              <a:endParaRPr lang="zh-TW" altLang="en-US" sz="2400" b="0" baseline="-25000" dirty="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49167" name="Text Box 26"/>
            <p:cNvSpPr txBox="1"/>
            <p:nvPr/>
          </p:nvSpPr>
          <p:spPr>
            <a:xfrm>
              <a:off x="4814" y="1561"/>
              <a:ext cx="383" cy="6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TW" sz="2400" b="0" i="1" dirty="0">
                  <a:latin typeface="Times New Roman" panose="02020603050405020304" pitchFamily="18" charset="0"/>
                  <a:ea typeface="PMingLiU" pitchFamily="18" charset="-120"/>
                </a:rPr>
                <a:t>G</a:t>
              </a:r>
              <a:r>
                <a:rPr lang="en-US" altLang="zh-TW" sz="2400" b="0" baseline="-25000" dirty="0">
                  <a:latin typeface="Times New Roman" panose="02020603050405020304" pitchFamily="18" charset="0"/>
                  <a:ea typeface="PMingLiU" pitchFamily="18" charset="-120"/>
                </a:rPr>
                <a:t>yy</a:t>
              </a:r>
              <a:endParaRPr lang="en-US" altLang="zh-TW" sz="2400" b="0" baseline="-25000" dirty="0">
                <a:latin typeface="Times New Roman" panose="02020603050405020304" pitchFamily="18" charset="0"/>
                <a:ea typeface="PMingLiU" pitchFamily="18" charset="-120"/>
              </a:endParaRPr>
            </a:p>
            <a:p>
              <a:pPr algn="ctr"/>
              <a:endParaRPr lang="en-US" altLang="zh-TW" sz="2400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PMingLiU" pitchFamily="18" charset="-120"/>
              </a:endParaRPr>
            </a:p>
            <a:p>
              <a:pPr algn="ctr"/>
              <a:endParaRPr lang="zh-TW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華康細圓體" pitchFamily="49" charset="-128"/>
              </a:endParaRPr>
            </a:p>
          </p:txBody>
        </p:sp>
      </p:grpSp>
      <p:sp>
        <p:nvSpPr>
          <p:cNvPr id="92187" name="Text Box 27"/>
          <p:cNvSpPr txBox="1"/>
          <p:nvPr/>
        </p:nvSpPr>
        <p:spPr>
          <a:xfrm>
            <a:off x="1100138" y="5086350"/>
            <a:ext cx="2266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20000"/>
              </a:spcBef>
            </a:pP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双边</a:t>
            </a:r>
            <a:r>
              <a:rPr lang="en-US" altLang="zh-TW" sz="2400" b="0" i="1" dirty="0">
                <a:latin typeface="Times New Roman" panose="02020603050405020304" pitchFamily="18" charset="0"/>
                <a:ea typeface="PMingLiU" pitchFamily="18" charset="-120"/>
              </a:rPr>
              <a:t>G</a:t>
            </a:r>
            <a:r>
              <a:rPr lang="en-US" altLang="zh-TW" sz="2400" b="0" baseline="-25000" dirty="0">
                <a:latin typeface="Times New Roman" panose="02020603050405020304" pitchFamily="18" charset="0"/>
                <a:ea typeface="PMingLiU" pitchFamily="18" charset="-120"/>
              </a:rPr>
              <a:t>y</a:t>
            </a:r>
            <a:r>
              <a:rPr lang="en-US" altLang="zh-TW" sz="2400" b="0" baseline="30000" dirty="0">
                <a:latin typeface="Times New Roman" panose="02020603050405020304" pitchFamily="18" charset="0"/>
                <a:ea typeface="PMingLiU" pitchFamily="18" charset="-120"/>
              </a:rPr>
              <a:t>*</a:t>
            </a:r>
            <a:r>
              <a:rPr lang="en-US" altLang="zh-TW" sz="2400" b="0" dirty="0">
                <a:latin typeface="Times New Roman" panose="02020603050405020304" pitchFamily="18" charset="0"/>
                <a:ea typeface="PMingLiU" pitchFamily="18" charset="-120"/>
              </a:rPr>
              <a:t>( </a:t>
            </a:r>
            <a:r>
              <a:rPr lang="en-US" altLang="zh-TW" sz="2400" b="0" i="1" dirty="0">
                <a:latin typeface="Times New Roman" panose="02020603050405020304" pitchFamily="18" charset="0"/>
                <a:ea typeface="PMingLiU" pitchFamily="18" charset="-120"/>
              </a:rPr>
              <a:t>f </a:t>
            </a:r>
            <a:r>
              <a:rPr lang="en-US" altLang="zh-TW" sz="2400" b="0" dirty="0">
                <a:latin typeface="Times New Roman" panose="02020603050405020304" pitchFamily="18" charset="0"/>
                <a:ea typeface="PMingLiU" pitchFamily="18" charset="-120"/>
              </a:rPr>
              <a:t>)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相乘</a:t>
            </a:r>
            <a:endParaRPr lang="en-US" altLang="zh-TW" sz="2400" b="0" dirty="0">
              <a:latin typeface="Times New Roman" panose="02020603050405020304" pitchFamily="18" charset="0"/>
              <a:ea typeface="華康細圓體" pitchFamily="49" charset="-128"/>
            </a:endParaRPr>
          </a:p>
        </p:txBody>
      </p:sp>
      <p:sp>
        <p:nvSpPr>
          <p:cNvPr id="92188" name="Text Box 28"/>
          <p:cNvSpPr txBox="1"/>
          <p:nvPr/>
        </p:nvSpPr>
        <p:spPr>
          <a:xfrm>
            <a:off x="5126038" y="2236788"/>
            <a:ext cx="247015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输入和输出互功率谱</a:t>
            </a: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输出自功率谱</a:t>
            </a: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89" name="Line 29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2191" name="AutoShape 3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81963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2192" name="AutoShape 3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2194" name="Line 34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2195" name="Rectangle 35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sp>
        <p:nvSpPr>
          <p:cNvPr id="92196" name="Rectangle 36"/>
          <p:cNvSpPr>
            <a:spLocks noChangeArrowheads="1"/>
          </p:cNvSpPr>
          <p:nvPr/>
        </p:nvSpPr>
        <p:spPr bwMode="auto">
          <a:xfrm>
            <a:off x="2017713" y="3800475"/>
            <a:ext cx="914400" cy="727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2197" name="Text Box 37"/>
          <p:cNvSpPr txBox="1"/>
          <p:nvPr/>
        </p:nvSpPr>
        <p:spPr>
          <a:xfrm>
            <a:off x="2090738" y="3900488"/>
            <a:ext cx="844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US" altLang="zh-TW" sz="2400" b="0" i="1" dirty="0">
                <a:latin typeface="Times New Roman" panose="02020603050405020304" pitchFamily="18" charset="0"/>
                <a:ea typeface="PMingLiU" pitchFamily="18" charset="-120"/>
              </a:rPr>
              <a:t>H</a:t>
            </a:r>
            <a:r>
              <a:rPr lang="en-US" altLang="zh-TW" sz="2400" b="0" dirty="0">
                <a:latin typeface="Times New Roman" panose="02020603050405020304" pitchFamily="18" charset="0"/>
                <a:ea typeface="PMingLiU" pitchFamily="18" charset="-120"/>
              </a:rPr>
              <a:t>( </a:t>
            </a:r>
            <a:r>
              <a:rPr lang="en-US" altLang="zh-TW" sz="2400" b="0" i="1" dirty="0">
                <a:latin typeface="Times New Roman" panose="02020603050405020304" pitchFamily="18" charset="0"/>
                <a:ea typeface="PMingLiU" pitchFamily="18" charset="-120"/>
              </a:rPr>
              <a:t>f </a:t>
            </a:r>
            <a:r>
              <a:rPr lang="en-US" altLang="zh-TW" sz="2400" b="0" dirty="0">
                <a:latin typeface="Times New Roman" panose="02020603050405020304" pitchFamily="18" charset="0"/>
                <a:ea typeface="PMingLiU" pitchFamily="18" charset="-120"/>
              </a:rPr>
              <a:t>)</a:t>
            </a:r>
            <a:endParaRPr lang="en-US" altLang="zh-TW" sz="2400" b="0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92198" name="Line 38"/>
          <p:cNvSpPr>
            <a:spLocks noChangeShapeType="1"/>
          </p:cNvSpPr>
          <p:nvPr/>
        </p:nvSpPr>
        <p:spPr bwMode="auto">
          <a:xfrm>
            <a:off x="1255713" y="41497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2199" name="Text Box 39"/>
          <p:cNvSpPr txBox="1"/>
          <p:nvPr/>
        </p:nvSpPr>
        <p:spPr>
          <a:xfrm>
            <a:off x="1038225" y="3632200"/>
            <a:ext cx="900113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n-US" altLang="zh-TW" sz="2400" b="0" i="1" dirty="0">
                <a:latin typeface="Times New Roman" panose="02020603050405020304" pitchFamily="18" charset="0"/>
                <a:ea typeface="PMingLiU" pitchFamily="18" charset="-120"/>
              </a:rPr>
              <a:t>G</a:t>
            </a:r>
            <a:r>
              <a:rPr lang="en-US" altLang="zh-TW" sz="2400" b="0" baseline="-25000" dirty="0">
                <a:latin typeface="Times New Roman" panose="02020603050405020304" pitchFamily="18" charset="0"/>
                <a:ea typeface="PMingLiU" pitchFamily="18" charset="-120"/>
              </a:rPr>
              <a:t>x</a:t>
            </a:r>
            <a:r>
              <a:rPr lang="en-US" altLang="zh-TW" sz="2400" b="0" dirty="0">
                <a:latin typeface="Times New Roman" panose="02020603050405020304" pitchFamily="18" charset="0"/>
                <a:ea typeface="PMingLiU" pitchFamily="18" charset="-120"/>
              </a:rPr>
              <a:t>( </a:t>
            </a:r>
            <a:r>
              <a:rPr lang="en-US" altLang="zh-TW" sz="2400" b="0" i="1" dirty="0">
                <a:latin typeface="Times New Roman" panose="02020603050405020304" pitchFamily="18" charset="0"/>
                <a:ea typeface="PMingLiU" pitchFamily="18" charset="-120"/>
              </a:rPr>
              <a:t>f </a:t>
            </a:r>
            <a:r>
              <a:rPr lang="en-US" altLang="zh-TW" sz="2400" b="0" dirty="0">
                <a:latin typeface="Times New Roman" panose="02020603050405020304" pitchFamily="18" charset="0"/>
                <a:ea typeface="PMingLiU" pitchFamily="18" charset="-120"/>
              </a:rPr>
              <a:t>)</a:t>
            </a:r>
            <a:endParaRPr lang="zh-TW" altLang="en-US" sz="2400" b="0" dirty="0">
              <a:latin typeface="Times New Roman" panose="02020603050405020304" pitchFamily="18" charset="0"/>
              <a:ea typeface="華康細圓體" pitchFamily="49" charset="-128"/>
            </a:endParaRPr>
          </a:p>
        </p:txBody>
      </p:sp>
      <p:sp>
        <p:nvSpPr>
          <p:cNvPr id="92200" name="Text Box 40"/>
          <p:cNvSpPr txBox="1"/>
          <p:nvPr/>
        </p:nvSpPr>
        <p:spPr>
          <a:xfrm>
            <a:off x="2927350" y="3632200"/>
            <a:ext cx="946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US" altLang="zh-TW" sz="2400" b="0" i="1" dirty="0">
                <a:latin typeface="Times New Roman" panose="02020603050405020304" pitchFamily="18" charset="0"/>
                <a:ea typeface="PMingLiU" pitchFamily="18" charset="-120"/>
              </a:rPr>
              <a:t>G</a:t>
            </a:r>
            <a:r>
              <a:rPr lang="en-US" altLang="zh-TW" sz="2400" b="0" baseline="-25000" dirty="0">
                <a:latin typeface="Times New Roman" panose="02020603050405020304" pitchFamily="18" charset="0"/>
                <a:ea typeface="PMingLiU" pitchFamily="18" charset="-120"/>
              </a:rPr>
              <a:t>y</a:t>
            </a:r>
            <a:r>
              <a:rPr lang="en-US" altLang="zh-TW" sz="2400" b="0" dirty="0">
                <a:latin typeface="Times New Roman" panose="02020603050405020304" pitchFamily="18" charset="0"/>
                <a:ea typeface="PMingLiU" pitchFamily="18" charset="-120"/>
              </a:rPr>
              <a:t>( </a:t>
            </a:r>
            <a:r>
              <a:rPr lang="en-US" altLang="zh-TW" sz="2400" b="0" i="1" dirty="0">
                <a:latin typeface="Times New Roman" panose="02020603050405020304" pitchFamily="18" charset="0"/>
                <a:ea typeface="PMingLiU" pitchFamily="18" charset="-120"/>
              </a:rPr>
              <a:t>f </a:t>
            </a:r>
            <a:r>
              <a:rPr lang="en-US" altLang="zh-TW" sz="2400" b="0" dirty="0">
                <a:latin typeface="Times New Roman" panose="02020603050405020304" pitchFamily="18" charset="0"/>
                <a:ea typeface="PMingLiU" pitchFamily="18" charset="-120"/>
              </a:rPr>
              <a:t>)</a:t>
            </a:r>
            <a:endParaRPr lang="zh-TW" altLang="en-US" sz="2400" b="0" baseline="-25000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92201" name="Line 41"/>
          <p:cNvSpPr>
            <a:spLocks noChangeShapeType="1"/>
          </p:cNvSpPr>
          <p:nvPr/>
        </p:nvSpPr>
        <p:spPr bwMode="auto">
          <a:xfrm>
            <a:off x="2927350" y="4125913"/>
            <a:ext cx="944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49181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2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2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2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2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2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2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2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2" grpId="0" animBg="1"/>
      <p:bldP spid="92187" grpId="0"/>
      <p:bldP spid="92188" grpId="0"/>
      <p:bldP spid="92196" grpId="0" animBg="1"/>
      <p:bldP spid="92197" grpId="0"/>
      <p:bldP spid="92199" grpId="0"/>
      <p:bldP spid="9220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1422400" y="728663"/>
            <a:ext cx="6507163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4.5</a:t>
            </a:r>
            <a:r>
              <a:rPr kumimoji="0" lang="en-US" altLang="zh-TW" sz="44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華康細圓體" pitchFamily="49" charset="-120"/>
                <a:cs typeface="+mn-cs"/>
                <a:sym typeface="+mn-ea"/>
              </a:rPr>
              <a:t> H</a:t>
            </a:r>
            <a:r>
              <a:rPr kumimoji="0" lang="en-US" altLang="zh-TW" sz="4400" b="0" i="0" u="none" strike="noStrike" kern="1200" cap="none" spc="0" normalizeH="0" baseline="-25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華康細圓體" pitchFamily="49" charset="-120"/>
                <a:cs typeface="+mn-cs"/>
                <a:sym typeface="+mn-ea"/>
              </a:rPr>
              <a:t>2</a:t>
            </a:r>
            <a:r>
              <a:rPr kumimoji="0" lang="en-US" altLang="zh-TW" sz="4400" b="1" i="0" u="none" strike="noStrike" kern="1200" cap="none" spc="0" normalizeH="0" baseline="-25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華康細圓體" pitchFamily="49" charset="-120"/>
                <a:cs typeface="+mn-cs"/>
                <a:sym typeface="+mn-ea"/>
              </a:rPr>
              <a:t> </a:t>
            </a:r>
            <a:r>
              <a: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  <a:sym typeface="+mn-ea"/>
              </a:rPr>
              <a:t>频域响应函数</a:t>
            </a:r>
            <a:endParaRPr kumimoji="0" lang="zh-TW" altLang="en-US" sz="4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93192" name="Rectangle 8"/>
          <p:cNvSpPr/>
          <p:nvPr/>
        </p:nvSpPr>
        <p:spPr>
          <a:xfrm>
            <a:off x="927100" y="3024188"/>
            <a:ext cx="7424738" cy="23844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SzPct val="80000"/>
              <a:buChar char="•"/>
            </a:pP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输入噪声对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H2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影响较少，可通过平均消除</a:t>
            </a:r>
            <a:endParaRPr lang="en-US" altLang="zh-TW" sz="2400" b="0" dirty="0">
              <a:latin typeface="Times New Roman" panose="02020603050405020304" pitchFamily="18" charset="0"/>
              <a:ea typeface="華康細圓體" pitchFamily="49" charset="-128"/>
            </a:endParaRPr>
          </a:p>
          <a:p>
            <a:pPr marL="342900" indent="-342900">
              <a:spcBef>
                <a:spcPct val="20000"/>
              </a:spcBef>
              <a:buSzPct val="80000"/>
              <a:buChar char="•"/>
            </a:pP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输出噪声不能消除，对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H2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有较大影响</a:t>
            </a:r>
            <a:endParaRPr lang="en-US" altLang="zh-TW" sz="2400" b="0" dirty="0">
              <a:latin typeface="Times New Roman" panose="02020603050405020304" pitchFamily="18" charset="0"/>
              <a:ea typeface="華康細圓體" pitchFamily="49" charset="-128"/>
            </a:endParaRPr>
          </a:p>
          <a:p>
            <a:pPr marL="342900" indent="-342900">
              <a:spcBef>
                <a:spcPct val="20000"/>
              </a:spcBef>
              <a:buSzPct val="80000"/>
              <a:buChar char="•"/>
            </a:pPr>
            <a:r>
              <a:rPr lang="en-US" altLang="zh-TW" sz="2400" b="0" dirty="0">
                <a:latin typeface="Times New Roman" panose="02020603050405020304" pitchFamily="18" charset="0"/>
                <a:ea typeface="華康細圓體" pitchFamily="49" charset="-128"/>
              </a:rPr>
              <a:t>H2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是系统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FRF(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最大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的上界</a:t>
            </a:r>
            <a:endParaRPr lang="en-US" altLang="zh-TW" sz="2400" b="0" dirty="0">
              <a:latin typeface="Times New Roman" panose="02020603050405020304" pitchFamily="18" charset="0"/>
              <a:ea typeface="華康細圓體" pitchFamily="49" charset="-128"/>
            </a:endParaRPr>
          </a:p>
          <a:p>
            <a:pPr marL="342900" indent="-342900">
              <a:spcBef>
                <a:spcPct val="20000"/>
              </a:spcBef>
              <a:buSzPct val="80000"/>
              <a:buChar char="•"/>
            </a:pP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假如</a:t>
            </a:r>
            <a:r>
              <a:rPr lang="zh-TW" altLang="en-US" sz="2400" b="0" dirty="0">
                <a:latin typeface="Times New Roman" panose="02020603050405020304" pitchFamily="18" charset="0"/>
                <a:ea typeface="華康細圓體" pitchFamily="49" charset="-128"/>
              </a:rPr>
              <a:t>随机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噪声存在于系统</a:t>
            </a:r>
            <a:r>
              <a:rPr lang="en-US" altLang="zh-TW" sz="2400" b="0" dirty="0">
                <a:latin typeface="Times New Roman" panose="02020603050405020304" pitchFamily="18" charset="0"/>
                <a:ea typeface="華康細圓體" pitchFamily="49" charset="-128"/>
              </a:rPr>
              <a:t>FRF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的测量， </a:t>
            </a:r>
            <a:r>
              <a:rPr lang="en-US" altLang="zh-TW" sz="2400" b="0" dirty="0">
                <a:latin typeface="Times New Roman" panose="02020603050405020304" pitchFamily="18" charset="0"/>
                <a:ea typeface="華康細圓體" pitchFamily="49" charset="-128"/>
              </a:rPr>
              <a:t>H2 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是首选</a:t>
            </a:r>
            <a:endParaRPr lang="zh-TW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0179" name="Group 9"/>
          <p:cNvGrpSpPr/>
          <p:nvPr/>
        </p:nvGrpSpPr>
        <p:grpSpPr>
          <a:xfrm>
            <a:off x="3886200" y="1828800"/>
            <a:ext cx="3709988" cy="798513"/>
            <a:chOff x="3684" y="1598"/>
            <a:chExt cx="1536" cy="503"/>
          </a:xfrm>
        </p:grpSpPr>
        <p:sp>
          <p:nvSpPr>
            <p:cNvPr id="93194" name="Rectangle 10"/>
            <p:cNvSpPr>
              <a:spLocks noChangeArrowheads="1"/>
            </p:cNvSpPr>
            <p:nvPr/>
          </p:nvSpPr>
          <p:spPr bwMode="auto">
            <a:xfrm>
              <a:off x="4164" y="1643"/>
              <a:ext cx="576" cy="4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50181" name="Text Box 11"/>
            <p:cNvSpPr txBox="1"/>
            <p:nvPr/>
          </p:nvSpPr>
          <p:spPr>
            <a:xfrm>
              <a:off x="4391" y="1767"/>
              <a:ext cx="17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TW" sz="1600" i="1" dirty="0">
                  <a:latin typeface="Times New Roman" panose="02020603050405020304" pitchFamily="18" charset="0"/>
                  <a:ea typeface="PMingLiU" pitchFamily="18" charset="-120"/>
                </a:rPr>
                <a:t>H</a:t>
              </a:r>
              <a:r>
                <a:rPr lang="en-US" altLang="zh-TW" sz="1600" baseline="-25000" dirty="0">
                  <a:latin typeface="Times New Roman" panose="02020603050405020304" pitchFamily="18" charset="0"/>
                  <a:ea typeface="PMingLiU" pitchFamily="18" charset="-120"/>
                </a:rPr>
                <a:t>1</a:t>
              </a:r>
              <a:endParaRPr lang="en-US" altLang="zh-TW" sz="1600" baseline="-25000" dirty="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93196" name="Line 12"/>
            <p:cNvSpPr>
              <a:spLocks noChangeShapeType="1"/>
            </p:cNvSpPr>
            <p:nvPr/>
          </p:nvSpPr>
          <p:spPr bwMode="auto">
            <a:xfrm>
              <a:off x="3684" y="186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3197" name="Line 13"/>
            <p:cNvSpPr>
              <a:spLocks noChangeShapeType="1"/>
            </p:cNvSpPr>
            <p:nvPr/>
          </p:nvSpPr>
          <p:spPr bwMode="auto">
            <a:xfrm>
              <a:off x="4740" y="186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50184" name="Text Box 14"/>
            <p:cNvSpPr txBox="1"/>
            <p:nvPr/>
          </p:nvSpPr>
          <p:spPr>
            <a:xfrm>
              <a:off x="3766" y="1598"/>
              <a:ext cx="269" cy="4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TW" sz="1600" i="1" dirty="0">
                  <a:latin typeface="Times New Roman" panose="02020603050405020304" pitchFamily="18" charset="0"/>
                  <a:ea typeface="PMingLiU" pitchFamily="18" charset="-120"/>
                </a:rPr>
                <a:t>G</a:t>
              </a:r>
              <a:r>
                <a:rPr lang="en-US" altLang="zh-TW" sz="1600" baseline="-25000" dirty="0">
                  <a:latin typeface="Times New Roman" panose="02020603050405020304" pitchFamily="18" charset="0"/>
                  <a:ea typeface="PMingLiU" pitchFamily="18" charset="-120"/>
                </a:rPr>
                <a:t>yx</a:t>
              </a:r>
              <a:endParaRPr lang="en-US" altLang="zh-TW" sz="1600" baseline="-25000" dirty="0">
                <a:latin typeface="Times New Roman" panose="02020603050405020304" pitchFamily="18" charset="0"/>
                <a:ea typeface="PMingLiU" pitchFamily="18" charset="-120"/>
              </a:endParaRPr>
            </a:p>
            <a:p>
              <a:pPr algn="ctr"/>
              <a:endParaRPr lang="en-US" altLang="zh-TW" sz="1600" baseline="-25000" dirty="0">
                <a:latin typeface="Times New Roman" panose="02020603050405020304" pitchFamily="18" charset="0"/>
                <a:ea typeface="PMingLiU" pitchFamily="18" charset="-120"/>
              </a:endParaRPr>
            </a:p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ea typeface="華康細圓體" pitchFamily="49" charset="-128"/>
                </a:rPr>
                <a:t>small</a:t>
              </a:r>
              <a:endParaRPr lang="zh-TW" altLang="en-US" sz="1600" dirty="0">
                <a:latin typeface="Times New Roman" panose="02020603050405020304" pitchFamily="18" charset="0"/>
                <a:ea typeface="華康細圓體" pitchFamily="49" charset="-128"/>
              </a:endParaRPr>
            </a:p>
          </p:txBody>
        </p:sp>
        <p:sp>
          <p:nvSpPr>
            <p:cNvPr id="50185" name="Text Box 15"/>
            <p:cNvSpPr txBox="1"/>
            <p:nvPr/>
          </p:nvSpPr>
          <p:spPr>
            <a:xfrm>
              <a:off x="4876" y="1622"/>
              <a:ext cx="259" cy="4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TW" sz="1600" i="1" dirty="0">
                  <a:latin typeface="Times New Roman" panose="02020603050405020304" pitchFamily="18" charset="0"/>
                  <a:ea typeface="PMingLiU" pitchFamily="18" charset="-120"/>
                </a:rPr>
                <a:t>G</a:t>
              </a:r>
              <a:r>
                <a:rPr lang="en-US" altLang="zh-TW" sz="1600" baseline="-25000" dirty="0">
                  <a:latin typeface="Times New Roman" panose="02020603050405020304" pitchFamily="18" charset="0"/>
                  <a:ea typeface="PMingLiU" pitchFamily="18" charset="-120"/>
                </a:rPr>
                <a:t>yy</a:t>
              </a:r>
              <a:endParaRPr lang="en-US" altLang="zh-TW" sz="1600" baseline="-25000" dirty="0">
                <a:latin typeface="Times New Roman" panose="02020603050405020304" pitchFamily="18" charset="0"/>
                <a:ea typeface="PMingLiU" pitchFamily="18" charset="-120"/>
              </a:endParaRPr>
            </a:p>
            <a:p>
              <a:pPr algn="ctr"/>
              <a:endParaRPr lang="en-US" altLang="zh-TW" sz="1600" baseline="-25000" dirty="0">
                <a:latin typeface="Times New Roman" panose="02020603050405020304" pitchFamily="18" charset="0"/>
                <a:ea typeface="PMingLiU" pitchFamily="18" charset="-120"/>
              </a:endParaRPr>
            </a:p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ea typeface="華康細圓體" pitchFamily="49" charset="-128"/>
                </a:rPr>
                <a:t>large</a:t>
              </a:r>
              <a:endParaRPr lang="zh-TW" altLang="en-US" sz="1600" dirty="0">
                <a:latin typeface="Times New Roman" panose="02020603050405020304" pitchFamily="18" charset="0"/>
                <a:ea typeface="華康細圓體" pitchFamily="49" charset="-128"/>
              </a:endParaRPr>
            </a:p>
          </p:txBody>
        </p:sp>
      </p:grpSp>
      <p:graphicFrame>
        <p:nvGraphicFramePr>
          <p:cNvPr id="50186" name="Object 16"/>
          <p:cNvGraphicFramePr>
            <a:graphicFrameLocks noChangeAspect="1"/>
          </p:cNvGraphicFramePr>
          <p:nvPr/>
        </p:nvGraphicFramePr>
        <p:xfrm>
          <a:off x="1447800" y="1828800"/>
          <a:ext cx="19050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977900" imgH="416560" progId="Equation.3">
                  <p:embed/>
                </p:oleObj>
              </mc:Choice>
              <mc:Fallback>
                <p:oleObj name="" r:id="rId1" imgW="977900" imgH="41656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1828800"/>
                        <a:ext cx="1905000" cy="849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1" name="Line 17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3203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81963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3204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3206" name="Line 22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3207" name="Rectangle 23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pic>
        <p:nvPicPr>
          <p:cNvPr id="5019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charRg st="2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charRg st="38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charRg st="54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Rectangle 7"/>
          <p:cNvSpPr/>
          <p:nvPr/>
        </p:nvSpPr>
        <p:spPr>
          <a:xfrm>
            <a:off x="228600" y="762000"/>
            <a:ext cx="8915400" cy="762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4400" b="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4.5 </a:t>
            </a:r>
            <a:r>
              <a:rPr lang="zh-CN" altLang="en-US" sz="4400" b="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线性系统响应</a:t>
            </a:r>
            <a:endParaRPr lang="en-US" altLang="zh-TW" sz="4400" b="0" dirty="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51202" name="Rectangle 8"/>
          <p:cNvSpPr/>
          <p:nvPr/>
        </p:nvSpPr>
        <p:spPr>
          <a:xfrm>
            <a:off x="1016000" y="1673225"/>
            <a:ext cx="7605713" cy="4905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一个线性系统的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FRF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是系统响应不依靠激励</a:t>
            </a:r>
            <a:endParaRPr lang="en-US" altLang="zh-TW" sz="2000" dirty="0">
              <a:latin typeface="Times New Roman" panose="02020603050405020304" pitchFamily="18" charset="0"/>
              <a:ea typeface="華康細圓體" pitchFamily="49" charset="-128"/>
            </a:endParaRPr>
          </a:p>
        </p:txBody>
      </p:sp>
      <p:sp>
        <p:nvSpPr>
          <p:cNvPr id="94217" name="Text Box 9"/>
          <p:cNvSpPr txBox="1"/>
          <p:nvPr/>
        </p:nvSpPr>
        <p:spPr>
          <a:xfrm>
            <a:off x="4460875" y="2919413"/>
            <a:ext cx="793750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20000"/>
              </a:spcBef>
            </a:pPr>
            <a:r>
              <a:rPr lang="zh-TW" altLang="en-US" sz="1200" b="0" dirty="0">
                <a:latin typeface="Times New Roman" panose="02020603050405020304" pitchFamily="18" charset="0"/>
                <a:ea typeface="華康細圓體" pitchFamily="49" charset="-128"/>
              </a:rPr>
              <a:t>随机</a:t>
            </a:r>
            <a:r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噪声</a:t>
            </a:r>
            <a:endParaRPr lang="en-US" altLang="zh-TW" sz="1200" b="0" dirty="0">
              <a:latin typeface="Times New Roman" panose="02020603050405020304" pitchFamily="18" charset="0"/>
              <a:ea typeface="華康細圓體" pitchFamily="49" charset="-128"/>
            </a:endParaRPr>
          </a:p>
        </p:txBody>
      </p:sp>
      <p:grpSp>
        <p:nvGrpSpPr>
          <p:cNvPr id="94218" name="Group 10"/>
          <p:cNvGrpSpPr/>
          <p:nvPr/>
        </p:nvGrpSpPr>
        <p:grpSpPr>
          <a:xfrm>
            <a:off x="374650" y="4660900"/>
            <a:ext cx="2578100" cy="1419225"/>
            <a:chOff x="590" y="3172"/>
            <a:chExt cx="1624" cy="894"/>
          </a:xfrm>
        </p:grpSpPr>
        <p:sp>
          <p:nvSpPr>
            <p:cNvPr id="94219" name="Freeform 11"/>
            <p:cNvSpPr/>
            <p:nvPr/>
          </p:nvSpPr>
          <p:spPr bwMode="auto">
            <a:xfrm>
              <a:off x="923" y="3354"/>
              <a:ext cx="1123" cy="474"/>
            </a:xfrm>
            <a:custGeom>
              <a:avLst/>
              <a:gdLst>
                <a:gd name="T0" fmla="*/ 0 w 1302"/>
                <a:gd name="T1" fmla="*/ 806 h 806"/>
                <a:gd name="T2" fmla="*/ 108 w 1302"/>
                <a:gd name="T3" fmla="*/ 716 h 806"/>
                <a:gd name="T4" fmla="*/ 198 w 1302"/>
                <a:gd name="T5" fmla="*/ 554 h 806"/>
                <a:gd name="T6" fmla="*/ 276 w 1302"/>
                <a:gd name="T7" fmla="*/ 98 h 806"/>
                <a:gd name="T8" fmla="*/ 318 w 1302"/>
                <a:gd name="T9" fmla="*/ 20 h 806"/>
                <a:gd name="T10" fmla="*/ 366 w 1302"/>
                <a:gd name="T11" fmla="*/ 218 h 806"/>
                <a:gd name="T12" fmla="*/ 402 w 1302"/>
                <a:gd name="T13" fmla="*/ 266 h 806"/>
                <a:gd name="T14" fmla="*/ 444 w 1302"/>
                <a:gd name="T15" fmla="*/ 116 h 806"/>
                <a:gd name="T16" fmla="*/ 468 w 1302"/>
                <a:gd name="T17" fmla="*/ 86 h 806"/>
                <a:gd name="T18" fmla="*/ 504 w 1302"/>
                <a:gd name="T19" fmla="*/ 152 h 806"/>
                <a:gd name="T20" fmla="*/ 582 w 1302"/>
                <a:gd name="T21" fmla="*/ 332 h 806"/>
                <a:gd name="T22" fmla="*/ 684 w 1302"/>
                <a:gd name="T23" fmla="*/ 500 h 806"/>
                <a:gd name="T24" fmla="*/ 828 w 1302"/>
                <a:gd name="T25" fmla="*/ 602 h 806"/>
                <a:gd name="T26" fmla="*/ 1302 w 1302"/>
                <a:gd name="T27" fmla="*/ 728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2" h="806">
                  <a:moveTo>
                    <a:pt x="0" y="806"/>
                  </a:moveTo>
                  <a:cubicBezTo>
                    <a:pt x="37" y="782"/>
                    <a:pt x="75" y="758"/>
                    <a:pt x="108" y="716"/>
                  </a:cubicBezTo>
                  <a:cubicBezTo>
                    <a:pt x="141" y="674"/>
                    <a:pt x="170" y="657"/>
                    <a:pt x="198" y="554"/>
                  </a:cubicBezTo>
                  <a:cubicBezTo>
                    <a:pt x="226" y="451"/>
                    <a:pt x="256" y="187"/>
                    <a:pt x="276" y="98"/>
                  </a:cubicBezTo>
                  <a:cubicBezTo>
                    <a:pt x="296" y="9"/>
                    <a:pt x="303" y="0"/>
                    <a:pt x="318" y="20"/>
                  </a:cubicBezTo>
                  <a:cubicBezTo>
                    <a:pt x="333" y="40"/>
                    <a:pt x="352" y="177"/>
                    <a:pt x="366" y="218"/>
                  </a:cubicBezTo>
                  <a:cubicBezTo>
                    <a:pt x="380" y="259"/>
                    <a:pt x="389" y="283"/>
                    <a:pt x="402" y="266"/>
                  </a:cubicBezTo>
                  <a:cubicBezTo>
                    <a:pt x="415" y="249"/>
                    <a:pt x="433" y="146"/>
                    <a:pt x="444" y="116"/>
                  </a:cubicBezTo>
                  <a:cubicBezTo>
                    <a:pt x="455" y="86"/>
                    <a:pt x="458" y="80"/>
                    <a:pt x="468" y="86"/>
                  </a:cubicBezTo>
                  <a:cubicBezTo>
                    <a:pt x="478" y="92"/>
                    <a:pt x="485" y="111"/>
                    <a:pt x="504" y="152"/>
                  </a:cubicBezTo>
                  <a:cubicBezTo>
                    <a:pt x="523" y="193"/>
                    <a:pt x="552" y="274"/>
                    <a:pt x="582" y="332"/>
                  </a:cubicBezTo>
                  <a:cubicBezTo>
                    <a:pt x="612" y="390"/>
                    <a:pt x="643" y="455"/>
                    <a:pt x="684" y="500"/>
                  </a:cubicBezTo>
                  <a:cubicBezTo>
                    <a:pt x="725" y="545"/>
                    <a:pt x="725" y="564"/>
                    <a:pt x="828" y="602"/>
                  </a:cubicBezTo>
                  <a:cubicBezTo>
                    <a:pt x="931" y="640"/>
                    <a:pt x="1116" y="684"/>
                    <a:pt x="1302" y="72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4220" name="Rectangle 12"/>
            <p:cNvSpPr>
              <a:spLocks noChangeArrowheads="1"/>
            </p:cNvSpPr>
            <p:nvPr/>
          </p:nvSpPr>
          <p:spPr bwMode="auto">
            <a:xfrm>
              <a:off x="923" y="3220"/>
              <a:ext cx="1123" cy="7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51207" name="Text Box 13"/>
            <p:cNvSpPr txBox="1"/>
            <p:nvPr/>
          </p:nvSpPr>
          <p:spPr>
            <a:xfrm>
              <a:off x="590" y="3172"/>
              <a:ext cx="314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</a:pPr>
              <a:r>
                <a:rPr lang="zh-TW" altLang="en-US" sz="900" b="0" dirty="0">
                  <a:latin typeface="Times New Roman" panose="02020603050405020304" pitchFamily="18" charset="0"/>
                  <a:ea typeface="華康細圓體" pitchFamily="49" charset="-128"/>
                </a:rPr>
                <a:t>10.000</a:t>
              </a:r>
              <a:endParaRPr lang="zh-TW" altLang="en-US" sz="900" b="0" dirty="0">
                <a:latin typeface="Times New Roman" panose="02020603050405020304" pitchFamily="18" charset="0"/>
                <a:ea typeface="華康細圓體" pitchFamily="49" charset="-128"/>
              </a:endParaRPr>
            </a:p>
          </p:txBody>
        </p:sp>
        <p:sp>
          <p:nvSpPr>
            <p:cNvPr id="51208" name="Text Box 14"/>
            <p:cNvSpPr txBox="1"/>
            <p:nvPr/>
          </p:nvSpPr>
          <p:spPr>
            <a:xfrm>
              <a:off x="590" y="3814"/>
              <a:ext cx="338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</a:pPr>
              <a:r>
                <a:rPr lang="zh-TW" altLang="en-US" sz="900" b="0" dirty="0">
                  <a:solidFill>
                    <a:schemeClr val="bg1"/>
                  </a:solidFill>
                  <a:latin typeface="Times New Roman" panose="02020603050405020304" pitchFamily="18" charset="0"/>
                  <a:ea typeface="華康細圓體" pitchFamily="49" charset="-128"/>
                </a:rPr>
                <a:t>-</a:t>
              </a:r>
              <a:r>
                <a:rPr lang="zh-TW" altLang="en-US" sz="900" b="0" dirty="0">
                  <a:latin typeface="Times New Roman" panose="02020603050405020304" pitchFamily="18" charset="0"/>
                  <a:ea typeface="華康細圓體" pitchFamily="49" charset="-128"/>
                </a:rPr>
                <a:t>40.000</a:t>
              </a:r>
              <a:endParaRPr lang="zh-TW" altLang="en-US" sz="900" b="0" dirty="0">
                <a:latin typeface="Times New Roman" panose="02020603050405020304" pitchFamily="18" charset="0"/>
                <a:ea typeface="華康細圓體" pitchFamily="49" charset="-128"/>
              </a:endParaRPr>
            </a:p>
          </p:txBody>
        </p:sp>
        <p:sp>
          <p:nvSpPr>
            <p:cNvPr id="51209" name="Text Box 15"/>
            <p:cNvSpPr txBox="1"/>
            <p:nvPr/>
          </p:nvSpPr>
          <p:spPr>
            <a:xfrm>
              <a:off x="746" y="3454"/>
              <a:ext cx="200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r">
                <a:spcBef>
                  <a:spcPct val="20000"/>
                </a:spcBef>
              </a:pPr>
              <a:r>
                <a:rPr lang="en-US" altLang="zh-CN" sz="900" b="0" dirty="0">
                  <a:latin typeface="Times New Roman" panose="02020603050405020304" pitchFamily="18" charset="0"/>
                  <a:ea typeface="華康細圓體" pitchFamily="49" charset="-128"/>
                </a:rPr>
                <a:t>dB</a:t>
              </a:r>
              <a:endParaRPr lang="en-US" altLang="zh-CN" sz="900" b="0" dirty="0">
                <a:latin typeface="Times New Roman" panose="02020603050405020304" pitchFamily="18" charset="0"/>
                <a:ea typeface="華康細圓體" pitchFamily="49" charset="-128"/>
              </a:endParaRPr>
            </a:p>
          </p:txBody>
        </p:sp>
        <p:sp>
          <p:nvSpPr>
            <p:cNvPr id="51210" name="Text Box 16"/>
            <p:cNvSpPr txBox="1"/>
            <p:nvPr/>
          </p:nvSpPr>
          <p:spPr>
            <a:xfrm>
              <a:off x="818" y="3916"/>
              <a:ext cx="206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</a:pPr>
              <a:r>
                <a:rPr lang="zh-TW" altLang="en-US" sz="900" b="0" dirty="0">
                  <a:latin typeface="Times New Roman" panose="02020603050405020304" pitchFamily="18" charset="0"/>
                  <a:ea typeface="華康細圓體" pitchFamily="49" charset="-128"/>
                </a:rPr>
                <a:t>0.0</a:t>
              </a:r>
              <a:endParaRPr lang="zh-TW" altLang="en-US" sz="900" b="0" dirty="0">
                <a:latin typeface="Times New Roman" panose="02020603050405020304" pitchFamily="18" charset="0"/>
                <a:ea typeface="華康細圓體" pitchFamily="49" charset="-128"/>
              </a:endParaRPr>
            </a:p>
          </p:txBody>
        </p:sp>
        <p:sp>
          <p:nvSpPr>
            <p:cNvPr id="51211" name="Text Box 17"/>
            <p:cNvSpPr txBox="1"/>
            <p:nvPr/>
          </p:nvSpPr>
          <p:spPr>
            <a:xfrm>
              <a:off x="1376" y="3922"/>
              <a:ext cx="200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</a:pPr>
              <a:r>
                <a:rPr lang="en-US" altLang="zh-TW" sz="900" b="0" dirty="0">
                  <a:latin typeface="Times New Roman" panose="02020603050405020304" pitchFamily="18" charset="0"/>
                  <a:ea typeface="華康細圓體" pitchFamily="49" charset="-128"/>
                </a:rPr>
                <a:t>Hz</a:t>
              </a:r>
              <a:endParaRPr lang="en-US" altLang="zh-TW" sz="900" b="0" dirty="0">
                <a:latin typeface="Times New Roman" panose="02020603050405020304" pitchFamily="18" charset="0"/>
                <a:ea typeface="華康細圓體" pitchFamily="49" charset="-128"/>
              </a:endParaRPr>
            </a:p>
          </p:txBody>
        </p:sp>
        <p:sp>
          <p:nvSpPr>
            <p:cNvPr id="51212" name="Text Box 18"/>
            <p:cNvSpPr txBox="1"/>
            <p:nvPr/>
          </p:nvSpPr>
          <p:spPr>
            <a:xfrm>
              <a:off x="1900" y="3922"/>
              <a:ext cx="314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</a:pPr>
              <a:r>
                <a:rPr lang="zh-TW" altLang="en-US" sz="900" b="0" dirty="0">
                  <a:latin typeface="Times New Roman" panose="02020603050405020304" pitchFamily="18" charset="0"/>
                  <a:ea typeface="華康細圓體" pitchFamily="49" charset="-128"/>
                </a:rPr>
                <a:t>3000.0</a:t>
              </a:r>
              <a:endParaRPr lang="zh-TW" altLang="en-US" sz="900" b="0" dirty="0">
                <a:latin typeface="Times New Roman" panose="02020603050405020304" pitchFamily="18" charset="0"/>
                <a:ea typeface="華康細圓體" pitchFamily="49" charset="-128"/>
              </a:endParaRPr>
            </a:p>
          </p:txBody>
        </p:sp>
      </p:grpSp>
      <p:grpSp>
        <p:nvGrpSpPr>
          <p:cNvPr id="94227" name="Group 19"/>
          <p:cNvGrpSpPr/>
          <p:nvPr/>
        </p:nvGrpSpPr>
        <p:grpSpPr>
          <a:xfrm>
            <a:off x="3035300" y="4643438"/>
            <a:ext cx="2578100" cy="1419225"/>
            <a:chOff x="590" y="3172"/>
            <a:chExt cx="1624" cy="894"/>
          </a:xfrm>
        </p:grpSpPr>
        <p:sp>
          <p:nvSpPr>
            <p:cNvPr id="94228" name="Freeform 20"/>
            <p:cNvSpPr/>
            <p:nvPr/>
          </p:nvSpPr>
          <p:spPr bwMode="auto">
            <a:xfrm>
              <a:off x="923" y="3354"/>
              <a:ext cx="1123" cy="474"/>
            </a:xfrm>
            <a:custGeom>
              <a:avLst/>
              <a:gdLst>
                <a:gd name="T0" fmla="*/ 0 w 1302"/>
                <a:gd name="T1" fmla="*/ 806 h 806"/>
                <a:gd name="T2" fmla="*/ 108 w 1302"/>
                <a:gd name="T3" fmla="*/ 716 h 806"/>
                <a:gd name="T4" fmla="*/ 198 w 1302"/>
                <a:gd name="T5" fmla="*/ 554 h 806"/>
                <a:gd name="T6" fmla="*/ 276 w 1302"/>
                <a:gd name="T7" fmla="*/ 98 h 806"/>
                <a:gd name="T8" fmla="*/ 318 w 1302"/>
                <a:gd name="T9" fmla="*/ 20 h 806"/>
                <a:gd name="T10" fmla="*/ 366 w 1302"/>
                <a:gd name="T11" fmla="*/ 218 h 806"/>
                <a:gd name="T12" fmla="*/ 402 w 1302"/>
                <a:gd name="T13" fmla="*/ 266 h 806"/>
                <a:gd name="T14" fmla="*/ 444 w 1302"/>
                <a:gd name="T15" fmla="*/ 116 h 806"/>
                <a:gd name="T16" fmla="*/ 468 w 1302"/>
                <a:gd name="T17" fmla="*/ 86 h 806"/>
                <a:gd name="T18" fmla="*/ 504 w 1302"/>
                <a:gd name="T19" fmla="*/ 152 h 806"/>
                <a:gd name="T20" fmla="*/ 582 w 1302"/>
                <a:gd name="T21" fmla="*/ 332 h 806"/>
                <a:gd name="T22" fmla="*/ 684 w 1302"/>
                <a:gd name="T23" fmla="*/ 500 h 806"/>
                <a:gd name="T24" fmla="*/ 828 w 1302"/>
                <a:gd name="T25" fmla="*/ 602 h 806"/>
                <a:gd name="T26" fmla="*/ 1302 w 1302"/>
                <a:gd name="T27" fmla="*/ 728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2" h="806">
                  <a:moveTo>
                    <a:pt x="0" y="806"/>
                  </a:moveTo>
                  <a:cubicBezTo>
                    <a:pt x="37" y="782"/>
                    <a:pt x="75" y="758"/>
                    <a:pt x="108" y="716"/>
                  </a:cubicBezTo>
                  <a:cubicBezTo>
                    <a:pt x="141" y="674"/>
                    <a:pt x="170" y="657"/>
                    <a:pt x="198" y="554"/>
                  </a:cubicBezTo>
                  <a:cubicBezTo>
                    <a:pt x="226" y="451"/>
                    <a:pt x="256" y="187"/>
                    <a:pt x="276" y="98"/>
                  </a:cubicBezTo>
                  <a:cubicBezTo>
                    <a:pt x="296" y="9"/>
                    <a:pt x="303" y="0"/>
                    <a:pt x="318" y="20"/>
                  </a:cubicBezTo>
                  <a:cubicBezTo>
                    <a:pt x="333" y="40"/>
                    <a:pt x="352" y="177"/>
                    <a:pt x="366" y="218"/>
                  </a:cubicBezTo>
                  <a:cubicBezTo>
                    <a:pt x="380" y="259"/>
                    <a:pt x="389" y="283"/>
                    <a:pt x="402" y="266"/>
                  </a:cubicBezTo>
                  <a:cubicBezTo>
                    <a:pt x="415" y="249"/>
                    <a:pt x="433" y="146"/>
                    <a:pt x="444" y="116"/>
                  </a:cubicBezTo>
                  <a:cubicBezTo>
                    <a:pt x="455" y="86"/>
                    <a:pt x="458" y="80"/>
                    <a:pt x="468" y="86"/>
                  </a:cubicBezTo>
                  <a:cubicBezTo>
                    <a:pt x="478" y="92"/>
                    <a:pt x="485" y="111"/>
                    <a:pt x="504" y="152"/>
                  </a:cubicBezTo>
                  <a:cubicBezTo>
                    <a:pt x="523" y="193"/>
                    <a:pt x="552" y="274"/>
                    <a:pt x="582" y="332"/>
                  </a:cubicBezTo>
                  <a:cubicBezTo>
                    <a:pt x="612" y="390"/>
                    <a:pt x="643" y="455"/>
                    <a:pt x="684" y="500"/>
                  </a:cubicBezTo>
                  <a:cubicBezTo>
                    <a:pt x="725" y="545"/>
                    <a:pt x="725" y="564"/>
                    <a:pt x="828" y="602"/>
                  </a:cubicBezTo>
                  <a:cubicBezTo>
                    <a:pt x="931" y="640"/>
                    <a:pt x="1116" y="684"/>
                    <a:pt x="1302" y="72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4229" name="Rectangle 21"/>
            <p:cNvSpPr>
              <a:spLocks noChangeArrowheads="1"/>
            </p:cNvSpPr>
            <p:nvPr/>
          </p:nvSpPr>
          <p:spPr bwMode="auto">
            <a:xfrm>
              <a:off x="923" y="3220"/>
              <a:ext cx="1123" cy="7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51216" name="Text Box 22"/>
            <p:cNvSpPr txBox="1"/>
            <p:nvPr/>
          </p:nvSpPr>
          <p:spPr>
            <a:xfrm>
              <a:off x="590" y="3172"/>
              <a:ext cx="314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</a:pPr>
              <a:r>
                <a:rPr lang="zh-TW" altLang="en-US" sz="900" b="0" dirty="0">
                  <a:latin typeface="Times New Roman" panose="02020603050405020304" pitchFamily="18" charset="0"/>
                  <a:ea typeface="華康細圓體" pitchFamily="49" charset="-128"/>
                </a:rPr>
                <a:t>10.000</a:t>
              </a:r>
              <a:endParaRPr lang="zh-TW" altLang="en-US" sz="900" b="0" dirty="0">
                <a:latin typeface="Times New Roman" panose="02020603050405020304" pitchFamily="18" charset="0"/>
                <a:ea typeface="華康細圓體" pitchFamily="49" charset="-128"/>
              </a:endParaRPr>
            </a:p>
          </p:txBody>
        </p:sp>
        <p:sp>
          <p:nvSpPr>
            <p:cNvPr id="51217" name="Text Box 23"/>
            <p:cNvSpPr txBox="1"/>
            <p:nvPr/>
          </p:nvSpPr>
          <p:spPr>
            <a:xfrm>
              <a:off x="590" y="3814"/>
              <a:ext cx="338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</a:pPr>
              <a:r>
                <a:rPr lang="zh-TW" altLang="en-US" sz="900" b="0" dirty="0">
                  <a:latin typeface="Times New Roman" panose="02020603050405020304" pitchFamily="18" charset="0"/>
                  <a:ea typeface="華康細圓體" pitchFamily="49" charset="-128"/>
                </a:rPr>
                <a:t>-40.000</a:t>
              </a:r>
              <a:endParaRPr lang="zh-TW" altLang="en-US" sz="900" b="0" dirty="0">
                <a:latin typeface="Times New Roman" panose="02020603050405020304" pitchFamily="18" charset="0"/>
                <a:ea typeface="華康細圓體" pitchFamily="49" charset="-128"/>
              </a:endParaRPr>
            </a:p>
          </p:txBody>
        </p:sp>
        <p:sp>
          <p:nvSpPr>
            <p:cNvPr id="51218" name="Text Box 24"/>
            <p:cNvSpPr txBox="1"/>
            <p:nvPr/>
          </p:nvSpPr>
          <p:spPr>
            <a:xfrm>
              <a:off x="746" y="3454"/>
              <a:ext cx="200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r">
                <a:spcBef>
                  <a:spcPct val="20000"/>
                </a:spcBef>
              </a:pPr>
              <a:r>
                <a:rPr lang="en-US" altLang="zh-CN" sz="900" b="0" dirty="0">
                  <a:latin typeface="Times New Roman" panose="02020603050405020304" pitchFamily="18" charset="0"/>
                  <a:ea typeface="華康細圓體" pitchFamily="49" charset="-128"/>
                </a:rPr>
                <a:t>dB</a:t>
              </a:r>
              <a:endParaRPr lang="en-US" altLang="zh-CN" sz="900" b="0" dirty="0">
                <a:latin typeface="Times New Roman" panose="02020603050405020304" pitchFamily="18" charset="0"/>
                <a:ea typeface="華康細圓體" pitchFamily="49" charset="-128"/>
              </a:endParaRPr>
            </a:p>
          </p:txBody>
        </p:sp>
        <p:sp>
          <p:nvSpPr>
            <p:cNvPr id="51219" name="Text Box 25"/>
            <p:cNvSpPr txBox="1"/>
            <p:nvPr/>
          </p:nvSpPr>
          <p:spPr>
            <a:xfrm>
              <a:off x="818" y="3916"/>
              <a:ext cx="206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</a:pPr>
              <a:r>
                <a:rPr lang="zh-TW" altLang="en-US" sz="900" b="0" dirty="0">
                  <a:latin typeface="Times New Roman" panose="02020603050405020304" pitchFamily="18" charset="0"/>
                  <a:ea typeface="華康細圓體" pitchFamily="49" charset="-128"/>
                </a:rPr>
                <a:t>0.0</a:t>
              </a:r>
              <a:endParaRPr lang="zh-TW" altLang="en-US" sz="900" b="0" dirty="0">
                <a:latin typeface="Times New Roman" panose="02020603050405020304" pitchFamily="18" charset="0"/>
                <a:ea typeface="華康細圓體" pitchFamily="49" charset="-128"/>
              </a:endParaRPr>
            </a:p>
          </p:txBody>
        </p:sp>
        <p:sp>
          <p:nvSpPr>
            <p:cNvPr id="51220" name="Text Box 26"/>
            <p:cNvSpPr txBox="1"/>
            <p:nvPr/>
          </p:nvSpPr>
          <p:spPr>
            <a:xfrm>
              <a:off x="1376" y="3922"/>
              <a:ext cx="200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</a:pPr>
              <a:r>
                <a:rPr lang="en-US" altLang="zh-TW" sz="900" b="0" dirty="0">
                  <a:latin typeface="Times New Roman" panose="02020603050405020304" pitchFamily="18" charset="0"/>
                  <a:ea typeface="華康細圓體" pitchFamily="49" charset="-128"/>
                </a:rPr>
                <a:t>Hz</a:t>
              </a:r>
              <a:endParaRPr lang="en-US" altLang="zh-TW" sz="900" b="0" dirty="0">
                <a:latin typeface="Times New Roman" panose="02020603050405020304" pitchFamily="18" charset="0"/>
                <a:ea typeface="華康細圓體" pitchFamily="49" charset="-128"/>
              </a:endParaRPr>
            </a:p>
          </p:txBody>
        </p:sp>
        <p:sp>
          <p:nvSpPr>
            <p:cNvPr id="51221" name="Text Box 27"/>
            <p:cNvSpPr txBox="1"/>
            <p:nvPr/>
          </p:nvSpPr>
          <p:spPr>
            <a:xfrm>
              <a:off x="1900" y="3922"/>
              <a:ext cx="314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</a:pPr>
              <a:r>
                <a:rPr lang="zh-TW" altLang="en-US" sz="900" b="0" dirty="0">
                  <a:latin typeface="Times New Roman" panose="02020603050405020304" pitchFamily="18" charset="0"/>
                  <a:ea typeface="華康細圓體" pitchFamily="49" charset="-128"/>
                </a:rPr>
                <a:t>3000.0</a:t>
              </a:r>
              <a:endParaRPr lang="zh-TW" altLang="en-US" sz="900" b="0" dirty="0">
                <a:latin typeface="Times New Roman" panose="02020603050405020304" pitchFamily="18" charset="0"/>
                <a:ea typeface="華康細圓體" pitchFamily="49" charset="-128"/>
              </a:endParaRPr>
            </a:p>
          </p:txBody>
        </p:sp>
      </p:grpSp>
      <p:grpSp>
        <p:nvGrpSpPr>
          <p:cNvPr id="94236" name="Group 28"/>
          <p:cNvGrpSpPr/>
          <p:nvPr/>
        </p:nvGrpSpPr>
        <p:grpSpPr>
          <a:xfrm>
            <a:off x="5695950" y="4660900"/>
            <a:ext cx="2578100" cy="1419225"/>
            <a:chOff x="590" y="3172"/>
            <a:chExt cx="1624" cy="894"/>
          </a:xfrm>
        </p:grpSpPr>
        <p:sp>
          <p:nvSpPr>
            <p:cNvPr id="94237" name="Freeform 29"/>
            <p:cNvSpPr/>
            <p:nvPr/>
          </p:nvSpPr>
          <p:spPr bwMode="auto">
            <a:xfrm>
              <a:off x="923" y="3354"/>
              <a:ext cx="1123" cy="474"/>
            </a:xfrm>
            <a:custGeom>
              <a:avLst/>
              <a:gdLst>
                <a:gd name="T0" fmla="*/ 0 w 1302"/>
                <a:gd name="T1" fmla="*/ 806 h 806"/>
                <a:gd name="T2" fmla="*/ 108 w 1302"/>
                <a:gd name="T3" fmla="*/ 716 h 806"/>
                <a:gd name="T4" fmla="*/ 198 w 1302"/>
                <a:gd name="T5" fmla="*/ 554 h 806"/>
                <a:gd name="T6" fmla="*/ 276 w 1302"/>
                <a:gd name="T7" fmla="*/ 98 h 806"/>
                <a:gd name="T8" fmla="*/ 318 w 1302"/>
                <a:gd name="T9" fmla="*/ 20 h 806"/>
                <a:gd name="T10" fmla="*/ 366 w 1302"/>
                <a:gd name="T11" fmla="*/ 218 h 806"/>
                <a:gd name="T12" fmla="*/ 402 w 1302"/>
                <a:gd name="T13" fmla="*/ 266 h 806"/>
                <a:gd name="T14" fmla="*/ 444 w 1302"/>
                <a:gd name="T15" fmla="*/ 116 h 806"/>
                <a:gd name="T16" fmla="*/ 468 w 1302"/>
                <a:gd name="T17" fmla="*/ 86 h 806"/>
                <a:gd name="T18" fmla="*/ 504 w 1302"/>
                <a:gd name="T19" fmla="*/ 152 h 806"/>
                <a:gd name="T20" fmla="*/ 582 w 1302"/>
                <a:gd name="T21" fmla="*/ 332 h 806"/>
                <a:gd name="T22" fmla="*/ 684 w 1302"/>
                <a:gd name="T23" fmla="*/ 500 h 806"/>
                <a:gd name="T24" fmla="*/ 828 w 1302"/>
                <a:gd name="T25" fmla="*/ 602 h 806"/>
                <a:gd name="T26" fmla="*/ 1302 w 1302"/>
                <a:gd name="T27" fmla="*/ 728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2" h="806">
                  <a:moveTo>
                    <a:pt x="0" y="806"/>
                  </a:moveTo>
                  <a:cubicBezTo>
                    <a:pt x="37" y="782"/>
                    <a:pt x="75" y="758"/>
                    <a:pt x="108" y="716"/>
                  </a:cubicBezTo>
                  <a:cubicBezTo>
                    <a:pt x="141" y="674"/>
                    <a:pt x="170" y="657"/>
                    <a:pt x="198" y="554"/>
                  </a:cubicBezTo>
                  <a:cubicBezTo>
                    <a:pt x="226" y="451"/>
                    <a:pt x="256" y="187"/>
                    <a:pt x="276" y="98"/>
                  </a:cubicBezTo>
                  <a:cubicBezTo>
                    <a:pt x="296" y="9"/>
                    <a:pt x="303" y="0"/>
                    <a:pt x="318" y="20"/>
                  </a:cubicBezTo>
                  <a:cubicBezTo>
                    <a:pt x="333" y="40"/>
                    <a:pt x="352" y="177"/>
                    <a:pt x="366" y="218"/>
                  </a:cubicBezTo>
                  <a:cubicBezTo>
                    <a:pt x="380" y="259"/>
                    <a:pt x="389" y="283"/>
                    <a:pt x="402" y="266"/>
                  </a:cubicBezTo>
                  <a:cubicBezTo>
                    <a:pt x="415" y="249"/>
                    <a:pt x="433" y="146"/>
                    <a:pt x="444" y="116"/>
                  </a:cubicBezTo>
                  <a:cubicBezTo>
                    <a:pt x="455" y="86"/>
                    <a:pt x="458" y="80"/>
                    <a:pt x="468" y="86"/>
                  </a:cubicBezTo>
                  <a:cubicBezTo>
                    <a:pt x="478" y="92"/>
                    <a:pt x="485" y="111"/>
                    <a:pt x="504" y="152"/>
                  </a:cubicBezTo>
                  <a:cubicBezTo>
                    <a:pt x="523" y="193"/>
                    <a:pt x="552" y="274"/>
                    <a:pt x="582" y="332"/>
                  </a:cubicBezTo>
                  <a:cubicBezTo>
                    <a:pt x="612" y="390"/>
                    <a:pt x="643" y="455"/>
                    <a:pt x="684" y="500"/>
                  </a:cubicBezTo>
                  <a:cubicBezTo>
                    <a:pt x="725" y="545"/>
                    <a:pt x="725" y="564"/>
                    <a:pt x="828" y="602"/>
                  </a:cubicBezTo>
                  <a:cubicBezTo>
                    <a:pt x="931" y="640"/>
                    <a:pt x="1116" y="684"/>
                    <a:pt x="1302" y="72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4238" name="Rectangle 30"/>
            <p:cNvSpPr>
              <a:spLocks noChangeArrowheads="1"/>
            </p:cNvSpPr>
            <p:nvPr/>
          </p:nvSpPr>
          <p:spPr bwMode="auto">
            <a:xfrm>
              <a:off x="923" y="3220"/>
              <a:ext cx="1123" cy="7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51225" name="Text Box 31"/>
            <p:cNvSpPr txBox="1"/>
            <p:nvPr/>
          </p:nvSpPr>
          <p:spPr>
            <a:xfrm>
              <a:off x="590" y="3172"/>
              <a:ext cx="314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</a:pPr>
              <a:r>
                <a:rPr lang="zh-TW" altLang="en-US" sz="900" b="0" dirty="0">
                  <a:latin typeface="Times New Roman" panose="02020603050405020304" pitchFamily="18" charset="0"/>
                  <a:ea typeface="華康細圓體" pitchFamily="49" charset="-128"/>
                </a:rPr>
                <a:t>10.000</a:t>
              </a:r>
              <a:endParaRPr lang="zh-TW" altLang="en-US" sz="900" b="0" dirty="0">
                <a:latin typeface="Times New Roman" panose="02020603050405020304" pitchFamily="18" charset="0"/>
                <a:ea typeface="華康細圓體" pitchFamily="49" charset="-128"/>
              </a:endParaRPr>
            </a:p>
          </p:txBody>
        </p:sp>
        <p:sp>
          <p:nvSpPr>
            <p:cNvPr id="51226" name="Text Box 32"/>
            <p:cNvSpPr txBox="1"/>
            <p:nvPr/>
          </p:nvSpPr>
          <p:spPr>
            <a:xfrm>
              <a:off x="590" y="3814"/>
              <a:ext cx="338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</a:pPr>
              <a:r>
                <a:rPr lang="zh-TW" altLang="en-US" sz="900" b="0" dirty="0">
                  <a:latin typeface="Times New Roman" panose="02020603050405020304" pitchFamily="18" charset="0"/>
                  <a:ea typeface="華康細圓體" pitchFamily="49" charset="-128"/>
                </a:rPr>
                <a:t>-40.000</a:t>
              </a:r>
              <a:endParaRPr lang="zh-TW" altLang="en-US" sz="900" b="0" dirty="0">
                <a:latin typeface="Times New Roman" panose="02020603050405020304" pitchFamily="18" charset="0"/>
                <a:ea typeface="華康細圓體" pitchFamily="49" charset="-128"/>
              </a:endParaRPr>
            </a:p>
          </p:txBody>
        </p:sp>
        <p:sp>
          <p:nvSpPr>
            <p:cNvPr id="51227" name="Text Box 33"/>
            <p:cNvSpPr txBox="1"/>
            <p:nvPr/>
          </p:nvSpPr>
          <p:spPr>
            <a:xfrm>
              <a:off x="746" y="3454"/>
              <a:ext cx="200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r">
                <a:spcBef>
                  <a:spcPct val="20000"/>
                </a:spcBef>
              </a:pPr>
              <a:r>
                <a:rPr lang="en-US" altLang="zh-CN" sz="900" b="0" dirty="0">
                  <a:latin typeface="Times New Roman" panose="02020603050405020304" pitchFamily="18" charset="0"/>
                  <a:ea typeface="華康細圓體" pitchFamily="49" charset="-128"/>
                </a:rPr>
                <a:t>dB</a:t>
              </a:r>
              <a:endParaRPr lang="en-US" altLang="zh-TW" sz="900" b="0" dirty="0">
                <a:latin typeface="Times New Roman" panose="02020603050405020304" pitchFamily="18" charset="0"/>
                <a:ea typeface="華康細圓體" pitchFamily="49" charset="-128"/>
              </a:endParaRPr>
            </a:p>
          </p:txBody>
        </p:sp>
        <p:sp>
          <p:nvSpPr>
            <p:cNvPr id="51228" name="Text Box 34"/>
            <p:cNvSpPr txBox="1"/>
            <p:nvPr/>
          </p:nvSpPr>
          <p:spPr>
            <a:xfrm>
              <a:off x="818" y="3916"/>
              <a:ext cx="206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</a:pPr>
              <a:r>
                <a:rPr lang="zh-TW" altLang="en-US" sz="900" b="0" dirty="0">
                  <a:latin typeface="Times New Roman" panose="02020603050405020304" pitchFamily="18" charset="0"/>
                  <a:ea typeface="華康細圓體" pitchFamily="49" charset="-128"/>
                </a:rPr>
                <a:t>0.0</a:t>
              </a:r>
              <a:endParaRPr lang="zh-TW" altLang="en-US" sz="900" b="0" dirty="0">
                <a:latin typeface="Times New Roman" panose="02020603050405020304" pitchFamily="18" charset="0"/>
                <a:ea typeface="華康細圓體" pitchFamily="49" charset="-128"/>
              </a:endParaRPr>
            </a:p>
          </p:txBody>
        </p:sp>
        <p:sp>
          <p:nvSpPr>
            <p:cNvPr id="51229" name="Text Box 35"/>
            <p:cNvSpPr txBox="1"/>
            <p:nvPr/>
          </p:nvSpPr>
          <p:spPr>
            <a:xfrm>
              <a:off x="1376" y="3922"/>
              <a:ext cx="200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</a:pPr>
              <a:r>
                <a:rPr lang="en-US" altLang="zh-TW" sz="900" b="0" dirty="0">
                  <a:latin typeface="Times New Roman" panose="02020603050405020304" pitchFamily="18" charset="0"/>
                  <a:ea typeface="華康細圓體" pitchFamily="49" charset="-128"/>
                </a:rPr>
                <a:t>Hz</a:t>
              </a:r>
              <a:endParaRPr lang="en-US" altLang="zh-TW" sz="900" b="0" dirty="0">
                <a:latin typeface="Times New Roman" panose="02020603050405020304" pitchFamily="18" charset="0"/>
                <a:ea typeface="華康細圓體" pitchFamily="49" charset="-128"/>
              </a:endParaRPr>
            </a:p>
          </p:txBody>
        </p:sp>
        <p:sp>
          <p:nvSpPr>
            <p:cNvPr id="51230" name="Text Box 36"/>
            <p:cNvSpPr txBox="1"/>
            <p:nvPr/>
          </p:nvSpPr>
          <p:spPr>
            <a:xfrm>
              <a:off x="1900" y="3922"/>
              <a:ext cx="314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</a:pPr>
              <a:r>
                <a:rPr lang="zh-TW" altLang="en-US" sz="900" b="0" dirty="0">
                  <a:latin typeface="Times New Roman" panose="02020603050405020304" pitchFamily="18" charset="0"/>
                  <a:ea typeface="華康細圓體" pitchFamily="49" charset="-128"/>
                </a:rPr>
                <a:t>3000.0</a:t>
              </a:r>
              <a:endParaRPr lang="zh-TW" altLang="en-US" sz="900" b="0" dirty="0">
                <a:latin typeface="Times New Roman" panose="02020603050405020304" pitchFamily="18" charset="0"/>
                <a:ea typeface="華康細圓體" pitchFamily="49" charset="-128"/>
              </a:endParaRPr>
            </a:p>
          </p:txBody>
        </p:sp>
      </p:grpSp>
      <p:grpSp>
        <p:nvGrpSpPr>
          <p:cNvPr id="94245" name="Group 37"/>
          <p:cNvGrpSpPr/>
          <p:nvPr/>
        </p:nvGrpSpPr>
        <p:grpSpPr>
          <a:xfrm>
            <a:off x="3522663" y="2163763"/>
            <a:ext cx="1935162" cy="1816100"/>
            <a:chOff x="2171" y="1643"/>
            <a:chExt cx="1219" cy="1144"/>
          </a:xfrm>
        </p:grpSpPr>
        <p:sp>
          <p:nvSpPr>
            <p:cNvPr id="94246" name="Line 38"/>
            <p:cNvSpPr>
              <a:spLocks noChangeShapeType="1"/>
            </p:cNvSpPr>
            <p:nvPr/>
          </p:nvSpPr>
          <p:spPr bwMode="auto">
            <a:xfrm>
              <a:off x="2171" y="2451"/>
              <a:ext cx="649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4247" name="Line 39"/>
            <p:cNvSpPr>
              <a:spLocks noChangeShapeType="1"/>
            </p:cNvSpPr>
            <p:nvPr/>
          </p:nvSpPr>
          <p:spPr bwMode="auto">
            <a:xfrm>
              <a:off x="2171" y="2384"/>
              <a:ext cx="0" cy="403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4248" name="Line 40"/>
            <p:cNvSpPr>
              <a:spLocks noChangeShapeType="1"/>
            </p:cNvSpPr>
            <p:nvPr/>
          </p:nvSpPr>
          <p:spPr bwMode="auto">
            <a:xfrm>
              <a:off x="2820" y="2384"/>
              <a:ext cx="0" cy="403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4249" name="Rectangle 41"/>
            <p:cNvSpPr>
              <a:spLocks noChangeArrowheads="1"/>
            </p:cNvSpPr>
            <p:nvPr/>
          </p:nvSpPr>
          <p:spPr bwMode="auto">
            <a:xfrm>
              <a:off x="2236" y="1914"/>
              <a:ext cx="519" cy="6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4250" name="Rectangle 42"/>
            <p:cNvSpPr>
              <a:spLocks noChangeArrowheads="1"/>
            </p:cNvSpPr>
            <p:nvPr/>
          </p:nvSpPr>
          <p:spPr bwMode="auto">
            <a:xfrm>
              <a:off x="2365" y="2049"/>
              <a:ext cx="261" cy="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4251" name="Line 43"/>
            <p:cNvSpPr>
              <a:spLocks noChangeShapeType="1"/>
            </p:cNvSpPr>
            <p:nvPr/>
          </p:nvSpPr>
          <p:spPr bwMode="auto">
            <a:xfrm>
              <a:off x="2236" y="1981"/>
              <a:ext cx="129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4252" name="Line 44"/>
            <p:cNvSpPr>
              <a:spLocks noChangeShapeType="1"/>
            </p:cNvSpPr>
            <p:nvPr/>
          </p:nvSpPr>
          <p:spPr bwMode="auto">
            <a:xfrm flipH="1">
              <a:off x="2626" y="1981"/>
              <a:ext cx="129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 useBgFill="1">
          <p:nvSpPr>
            <p:cNvPr id="94253" name="Rectangle 45"/>
            <p:cNvSpPr>
              <a:spLocks noChangeArrowheads="1"/>
            </p:cNvSpPr>
            <p:nvPr/>
          </p:nvSpPr>
          <p:spPr bwMode="blackWhite">
            <a:xfrm>
              <a:off x="2236" y="2116"/>
              <a:ext cx="519" cy="536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4254" name="Line 46"/>
            <p:cNvSpPr>
              <a:spLocks noChangeShapeType="1"/>
            </p:cNvSpPr>
            <p:nvPr/>
          </p:nvSpPr>
          <p:spPr bwMode="auto">
            <a:xfrm>
              <a:off x="2171" y="2720"/>
              <a:ext cx="649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4255" name="Line 47"/>
            <p:cNvSpPr>
              <a:spLocks noChangeShapeType="1"/>
            </p:cNvSpPr>
            <p:nvPr/>
          </p:nvSpPr>
          <p:spPr bwMode="auto">
            <a:xfrm>
              <a:off x="2690" y="1847"/>
              <a:ext cx="0" cy="6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4256" name="Line 48"/>
            <p:cNvSpPr>
              <a:spLocks noChangeShapeType="1"/>
            </p:cNvSpPr>
            <p:nvPr/>
          </p:nvSpPr>
          <p:spPr bwMode="auto">
            <a:xfrm>
              <a:off x="2306" y="1847"/>
              <a:ext cx="0" cy="6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4257" name="Rectangle 49"/>
            <p:cNvSpPr>
              <a:spLocks noChangeArrowheads="1"/>
            </p:cNvSpPr>
            <p:nvPr/>
          </p:nvSpPr>
          <p:spPr bwMode="auto">
            <a:xfrm>
              <a:off x="2236" y="1847"/>
              <a:ext cx="519" cy="2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4258" name="Rectangle 50"/>
            <p:cNvSpPr>
              <a:spLocks noChangeArrowheads="1"/>
            </p:cNvSpPr>
            <p:nvPr/>
          </p:nvSpPr>
          <p:spPr bwMode="auto">
            <a:xfrm>
              <a:off x="2464" y="1769"/>
              <a:ext cx="78" cy="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4259" name="Line 51"/>
            <p:cNvSpPr>
              <a:spLocks noChangeShapeType="1"/>
            </p:cNvSpPr>
            <p:nvPr/>
          </p:nvSpPr>
          <p:spPr bwMode="auto">
            <a:xfrm rot="10800000">
              <a:off x="2554" y="1799"/>
              <a:ext cx="7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51246" name="Text Box 52"/>
            <p:cNvSpPr txBox="1"/>
            <p:nvPr/>
          </p:nvSpPr>
          <p:spPr>
            <a:xfrm>
              <a:off x="2596" y="1643"/>
              <a:ext cx="50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</a:pPr>
              <a:r>
                <a:rPr lang="zh-CN" altLang="en-US" sz="12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加速度计</a:t>
              </a:r>
              <a:endParaRPr lang="zh-TW" altLang="en-US" sz="12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47" name="Text Box 53"/>
            <p:cNvSpPr txBox="1"/>
            <p:nvPr/>
          </p:nvSpPr>
          <p:spPr>
            <a:xfrm>
              <a:off x="2844" y="1840"/>
              <a:ext cx="21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</a:pPr>
              <a:r>
                <a:rPr lang="zh-CN" altLang="en-US" sz="12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力</a:t>
              </a:r>
              <a:endParaRPr lang="en-US" altLang="zh-TW" sz="1200" b="0" dirty="0">
                <a:latin typeface="Times New Roman" panose="02020603050405020304" pitchFamily="18" charset="0"/>
                <a:ea typeface="華康細圓體" pitchFamily="49" charset="-128"/>
              </a:endParaRPr>
            </a:p>
          </p:txBody>
        </p:sp>
        <p:sp>
          <p:nvSpPr>
            <p:cNvPr id="94262" name="Line 54"/>
            <p:cNvSpPr>
              <a:spLocks noChangeShapeType="1"/>
            </p:cNvSpPr>
            <p:nvPr/>
          </p:nvSpPr>
          <p:spPr bwMode="auto">
            <a:xfrm rot="10800000" flipV="1">
              <a:off x="2745" y="1994"/>
              <a:ext cx="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51249" name="Text Box 55"/>
            <p:cNvSpPr txBox="1"/>
            <p:nvPr/>
          </p:nvSpPr>
          <p:spPr>
            <a:xfrm>
              <a:off x="2304" y="2294"/>
              <a:ext cx="404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</a:pPr>
              <a:r>
                <a:rPr lang="zh-CN" altLang="en-US" sz="12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振动台</a:t>
              </a:r>
              <a:endParaRPr lang="zh-TW" altLang="en-US" sz="12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4264" name="Line 56"/>
            <p:cNvSpPr>
              <a:spLocks noChangeShapeType="1"/>
            </p:cNvSpPr>
            <p:nvPr/>
          </p:nvSpPr>
          <p:spPr bwMode="auto">
            <a:xfrm flipH="1">
              <a:off x="2763" y="2300"/>
              <a:ext cx="6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</p:grpSp>
      <p:sp>
        <p:nvSpPr>
          <p:cNvPr id="94265" name="Text Box 57"/>
          <p:cNvSpPr txBox="1"/>
          <p:nvPr/>
        </p:nvSpPr>
        <p:spPr>
          <a:xfrm>
            <a:off x="3467100" y="4386263"/>
            <a:ext cx="1330325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</a:pPr>
            <a:r>
              <a:rPr lang="zh-TW" altLang="en-US" sz="1800" b="0" dirty="0">
                <a:latin typeface="Times New Roman" panose="02020603050405020304" pitchFamily="18" charset="0"/>
                <a:ea typeface="華康細圓體" pitchFamily="49" charset="-128"/>
              </a:rPr>
              <a:t>随机</a:t>
            </a:r>
            <a:r>
              <a:rPr lang="zh-CN" altLang="en-US" sz="1800" b="0" dirty="0">
                <a:latin typeface="Times New Roman" panose="02020603050405020304" pitchFamily="18" charset="0"/>
                <a:ea typeface="宋体" panose="02010600030101010101" pitchFamily="2" charset="-122"/>
              </a:rPr>
              <a:t>激励</a:t>
            </a:r>
            <a:endParaRPr lang="zh-CN" altLang="en-US" sz="1800" b="0" dirty="0">
              <a:latin typeface="Times New Roman" panose="02020603050405020304" pitchFamily="18" charset="0"/>
              <a:ea typeface="華康細圓體" pitchFamily="49" charset="-128"/>
            </a:endParaRPr>
          </a:p>
        </p:txBody>
      </p:sp>
      <p:sp>
        <p:nvSpPr>
          <p:cNvPr id="94266" name="Text Box 58"/>
          <p:cNvSpPr txBox="1"/>
          <p:nvPr/>
        </p:nvSpPr>
        <p:spPr>
          <a:xfrm>
            <a:off x="5983288" y="4386263"/>
            <a:ext cx="15557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20000"/>
              </a:spcBef>
            </a:pPr>
            <a:r>
              <a:rPr lang="zh-CN" altLang="en-US" sz="1800" b="0" dirty="0">
                <a:latin typeface="Times New Roman" panose="02020603050405020304" pitchFamily="18" charset="0"/>
                <a:ea typeface="宋体" panose="02010600030101010101" pitchFamily="2" charset="-122"/>
              </a:rPr>
              <a:t>正弦扫频激励</a:t>
            </a:r>
            <a:endParaRPr lang="en-US" altLang="zh-TW" sz="1800" b="0" dirty="0">
              <a:latin typeface="Times New Roman" panose="02020603050405020304" pitchFamily="18" charset="0"/>
              <a:ea typeface="華康細圓體" pitchFamily="49" charset="-128"/>
            </a:endParaRPr>
          </a:p>
        </p:txBody>
      </p:sp>
      <p:sp>
        <p:nvSpPr>
          <p:cNvPr id="94267" name="Text Box 59"/>
          <p:cNvSpPr txBox="1"/>
          <p:nvPr/>
        </p:nvSpPr>
        <p:spPr>
          <a:xfrm>
            <a:off x="904875" y="4386263"/>
            <a:ext cx="10985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20000"/>
              </a:spcBef>
            </a:pPr>
            <a:r>
              <a:rPr lang="zh-CN" altLang="en-US" sz="18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冲击激励</a:t>
            </a:r>
            <a:endParaRPr lang="en-US" altLang="zh-TW" sz="1800" b="0" dirty="0">
              <a:latin typeface="Times New Roman" panose="02020603050405020304" pitchFamily="18" charset="0"/>
              <a:ea typeface="華康細圓體" pitchFamily="49" charset="-128"/>
            </a:endParaRPr>
          </a:p>
        </p:txBody>
      </p:sp>
      <p:grpSp>
        <p:nvGrpSpPr>
          <p:cNvPr id="94268" name="Group 60"/>
          <p:cNvGrpSpPr/>
          <p:nvPr/>
        </p:nvGrpSpPr>
        <p:grpSpPr>
          <a:xfrm>
            <a:off x="666750" y="2574925"/>
            <a:ext cx="1863725" cy="1049338"/>
            <a:chOff x="372" y="1902"/>
            <a:chExt cx="1174" cy="661"/>
          </a:xfrm>
        </p:grpSpPr>
        <p:grpSp>
          <p:nvGrpSpPr>
            <p:cNvPr id="51255" name="Group 61"/>
            <p:cNvGrpSpPr/>
            <p:nvPr/>
          </p:nvGrpSpPr>
          <p:grpSpPr>
            <a:xfrm>
              <a:off x="372" y="2079"/>
              <a:ext cx="494" cy="224"/>
              <a:chOff x="476" y="2373"/>
              <a:chExt cx="886" cy="525"/>
            </a:xfrm>
          </p:grpSpPr>
          <p:sp>
            <p:nvSpPr>
              <p:cNvPr id="94270" name="Rectangle 62"/>
              <p:cNvSpPr>
                <a:spLocks noChangeArrowheads="1"/>
              </p:cNvSpPr>
              <p:nvPr/>
            </p:nvSpPr>
            <p:spPr bwMode="auto">
              <a:xfrm>
                <a:off x="476" y="2591"/>
                <a:ext cx="847" cy="82"/>
              </a:xfrm>
              <a:prstGeom prst="rect">
                <a:avLst/>
              </a:prstGeom>
              <a:gradFill rotWithShape="0">
                <a:gsLst>
                  <a:gs pos="0">
                    <a:schemeClr val="tx1"/>
                  </a:gs>
                  <a:gs pos="50000">
                    <a:srgbClr val="CC6600"/>
                  </a:gs>
                  <a:gs pos="100000">
                    <a:schemeClr val="tx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94271" name="Rectangle 63"/>
              <p:cNvSpPr>
                <a:spLocks noChangeArrowheads="1"/>
              </p:cNvSpPr>
              <p:nvPr/>
            </p:nvSpPr>
            <p:spPr bwMode="auto">
              <a:xfrm>
                <a:off x="1227" y="2373"/>
                <a:ext cx="93" cy="518"/>
              </a:xfrm>
              <a:prstGeom prst="rect">
                <a:avLst/>
              </a:prstGeom>
              <a:gradFill rotWithShape="0">
                <a:gsLst>
                  <a:gs pos="0">
                    <a:schemeClr val="tx1"/>
                  </a:gs>
                  <a:gs pos="50000">
                    <a:schemeClr val="folHlink"/>
                  </a:gs>
                  <a:gs pos="100000">
                    <a:schemeClr val="tx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94272" name="Rectangle 64"/>
              <p:cNvSpPr>
                <a:spLocks noChangeArrowheads="1"/>
              </p:cNvSpPr>
              <p:nvPr/>
            </p:nvSpPr>
            <p:spPr bwMode="auto">
              <a:xfrm>
                <a:off x="1227" y="2373"/>
                <a:ext cx="93" cy="87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tx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94273" name="Rectangle 65"/>
              <p:cNvSpPr>
                <a:spLocks noChangeArrowheads="1"/>
              </p:cNvSpPr>
              <p:nvPr/>
            </p:nvSpPr>
            <p:spPr bwMode="auto">
              <a:xfrm>
                <a:off x="1192" y="2853"/>
                <a:ext cx="170" cy="45"/>
              </a:xfrm>
              <a:prstGeom prst="rect">
                <a:avLst/>
              </a:prstGeom>
              <a:gradFill rotWithShape="0">
                <a:gsLst>
                  <a:gs pos="0">
                    <a:schemeClr val="tx1"/>
                  </a:gs>
                  <a:gs pos="50000">
                    <a:schemeClr val="folHlink"/>
                  </a:gs>
                  <a:gs pos="100000">
                    <a:schemeClr val="tx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</p:grpSp>
        <p:sp>
          <p:nvSpPr>
            <p:cNvPr id="94274" name="Rectangle 66"/>
            <p:cNvSpPr>
              <a:spLocks noChangeArrowheads="1"/>
            </p:cNvSpPr>
            <p:nvPr/>
          </p:nvSpPr>
          <p:spPr bwMode="auto">
            <a:xfrm>
              <a:off x="986" y="2286"/>
              <a:ext cx="78" cy="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51261" name="Text Box 67"/>
            <p:cNvSpPr txBox="1"/>
            <p:nvPr/>
          </p:nvSpPr>
          <p:spPr>
            <a:xfrm>
              <a:off x="1046" y="2390"/>
              <a:ext cx="50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</a:pPr>
              <a:r>
                <a:rPr lang="zh-CN" altLang="en-US" sz="12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加速度计</a:t>
              </a:r>
              <a:endParaRPr lang="zh-TW" altLang="en-US" sz="12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4276" name="Line 68"/>
            <p:cNvSpPr>
              <a:spLocks noChangeShapeType="1"/>
            </p:cNvSpPr>
            <p:nvPr/>
          </p:nvSpPr>
          <p:spPr bwMode="auto">
            <a:xfrm rot="9363332" flipV="1">
              <a:off x="824" y="2200"/>
              <a:ext cx="235" cy="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51263" name="Text Box 69"/>
            <p:cNvSpPr txBox="1"/>
            <p:nvPr/>
          </p:nvSpPr>
          <p:spPr>
            <a:xfrm>
              <a:off x="884" y="1999"/>
              <a:ext cx="50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</a:pPr>
              <a:r>
                <a:rPr lang="zh-CN" altLang="en-US" sz="12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力传感器</a:t>
              </a:r>
              <a:endParaRPr lang="en-US" altLang="zh-TW" sz="1200" b="0" dirty="0">
                <a:latin typeface="Times New Roman" panose="02020603050405020304" pitchFamily="18" charset="0"/>
                <a:ea typeface="華康細圓體" pitchFamily="49" charset="-128"/>
              </a:endParaRPr>
            </a:p>
          </p:txBody>
        </p:sp>
        <p:sp>
          <p:nvSpPr>
            <p:cNvPr id="51264" name="Text Box 70"/>
            <p:cNvSpPr txBox="1"/>
            <p:nvPr/>
          </p:nvSpPr>
          <p:spPr>
            <a:xfrm>
              <a:off x="510" y="1902"/>
              <a:ext cx="21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</a:pPr>
              <a:r>
                <a:rPr lang="zh-CN" altLang="en-US" sz="12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锤</a:t>
              </a:r>
              <a:endParaRPr lang="en-US" altLang="zh-TW" sz="1200" b="0" dirty="0">
                <a:latin typeface="Times New Roman" panose="02020603050405020304" pitchFamily="18" charset="0"/>
                <a:ea typeface="華康細圓體" pitchFamily="49" charset="-128"/>
              </a:endParaRPr>
            </a:p>
          </p:txBody>
        </p:sp>
        <p:sp>
          <p:nvSpPr>
            <p:cNvPr id="94279" name="Rectangle 71"/>
            <p:cNvSpPr>
              <a:spLocks noChangeArrowheads="1"/>
            </p:cNvSpPr>
            <p:nvPr/>
          </p:nvSpPr>
          <p:spPr bwMode="auto">
            <a:xfrm>
              <a:off x="756" y="2362"/>
              <a:ext cx="519" cy="2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cxnSp>
          <p:nvCxnSpPr>
            <p:cNvPr id="51266" name="AutoShape 72"/>
            <p:cNvCxnSpPr/>
            <p:nvPr/>
          </p:nvCxnSpPr>
          <p:spPr>
            <a:xfrm rot="5400000" flipH="1">
              <a:off x="1178" y="2197"/>
              <a:ext cx="97" cy="328"/>
            </a:xfrm>
            <a:prstGeom prst="bentConnector2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sm" len="lg"/>
            </a:ln>
          </p:spPr>
        </p:cxnSp>
      </p:grpSp>
      <p:grpSp>
        <p:nvGrpSpPr>
          <p:cNvPr id="94281" name="Group 73"/>
          <p:cNvGrpSpPr/>
          <p:nvPr/>
        </p:nvGrpSpPr>
        <p:grpSpPr>
          <a:xfrm>
            <a:off x="6149975" y="2163763"/>
            <a:ext cx="1920875" cy="1816100"/>
            <a:chOff x="3730" y="1643"/>
            <a:chExt cx="1210" cy="1144"/>
          </a:xfrm>
        </p:grpSpPr>
        <p:sp>
          <p:nvSpPr>
            <p:cNvPr id="94282" name="Line 74"/>
            <p:cNvSpPr>
              <a:spLocks noChangeShapeType="1"/>
            </p:cNvSpPr>
            <p:nvPr/>
          </p:nvSpPr>
          <p:spPr bwMode="auto">
            <a:xfrm>
              <a:off x="3730" y="2451"/>
              <a:ext cx="649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4283" name="Line 75"/>
            <p:cNvSpPr>
              <a:spLocks noChangeShapeType="1"/>
            </p:cNvSpPr>
            <p:nvPr/>
          </p:nvSpPr>
          <p:spPr bwMode="auto">
            <a:xfrm>
              <a:off x="3730" y="2384"/>
              <a:ext cx="0" cy="403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4284" name="Line 76"/>
            <p:cNvSpPr>
              <a:spLocks noChangeShapeType="1"/>
            </p:cNvSpPr>
            <p:nvPr/>
          </p:nvSpPr>
          <p:spPr bwMode="auto">
            <a:xfrm>
              <a:off x="4379" y="2384"/>
              <a:ext cx="0" cy="403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4285" name="Rectangle 77"/>
            <p:cNvSpPr>
              <a:spLocks noChangeArrowheads="1"/>
            </p:cNvSpPr>
            <p:nvPr/>
          </p:nvSpPr>
          <p:spPr bwMode="auto">
            <a:xfrm>
              <a:off x="3795" y="1914"/>
              <a:ext cx="519" cy="6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4286" name="Rectangle 78"/>
            <p:cNvSpPr>
              <a:spLocks noChangeArrowheads="1"/>
            </p:cNvSpPr>
            <p:nvPr/>
          </p:nvSpPr>
          <p:spPr bwMode="auto">
            <a:xfrm>
              <a:off x="3924" y="2049"/>
              <a:ext cx="261" cy="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4287" name="Line 79"/>
            <p:cNvSpPr>
              <a:spLocks noChangeShapeType="1"/>
            </p:cNvSpPr>
            <p:nvPr/>
          </p:nvSpPr>
          <p:spPr bwMode="auto">
            <a:xfrm>
              <a:off x="3795" y="1981"/>
              <a:ext cx="129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4288" name="Line 80"/>
            <p:cNvSpPr>
              <a:spLocks noChangeShapeType="1"/>
            </p:cNvSpPr>
            <p:nvPr/>
          </p:nvSpPr>
          <p:spPr bwMode="auto">
            <a:xfrm flipH="1">
              <a:off x="4185" y="1981"/>
              <a:ext cx="129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 useBgFill="1">
          <p:nvSpPr>
            <p:cNvPr id="94289" name="Rectangle 81"/>
            <p:cNvSpPr>
              <a:spLocks noChangeArrowheads="1"/>
            </p:cNvSpPr>
            <p:nvPr/>
          </p:nvSpPr>
          <p:spPr bwMode="blackWhite">
            <a:xfrm>
              <a:off x="3795" y="2116"/>
              <a:ext cx="519" cy="536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4290" name="Line 82"/>
            <p:cNvSpPr>
              <a:spLocks noChangeShapeType="1"/>
            </p:cNvSpPr>
            <p:nvPr/>
          </p:nvSpPr>
          <p:spPr bwMode="auto">
            <a:xfrm>
              <a:off x="3730" y="2720"/>
              <a:ext cx="649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4291" name="Line 83"/>
            <p:cNvSpPr>
              <a:spLocks noChangeShapeType="1"/>
            </p:cNvSpPr>
            <p:nvPr/>
          </p:nvSpPr>
          <p:spPr bwMode="auto">
            <a:xfrm>
              <a:off x="4249" y="1847"/>
              <a:ext cx="0" cy="6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4292" name="Line 84"/>
            <p:cNvSpPr>
              <a:spLocks noChangeShapeType="1"/>
            </p:cNvSpPr>
            <p:nvPr/>
          </p:nvSpPr>
          <p:spPr bwMode="auto">
            <a:xfrm>
              <a:off x="3865" y="1847"/>
              <a:ext cx="0" cy="6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4293" name="Rectangle 85"/>
            <p:cNvSpPr>
              <a:spLocks noChangeArrowheads="1"/>
            </p:cNvSpPr>
            <p:nvPr/>
          </p:nvSpPr>
          <p:spPr bwMode="auto">
            <a:xfrm>
              <a:off x="3795" y="1847"/>
              <a:ext cx="519" cy="2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4294" name="Rectangle 86"/>
            <p:cNvSpPr>
              <a:spLocks noChangeArrowheads="1"/>
            </p:cNvSpPr>
            <p:nvPr/>
          </p:nvSpPr>
          <p:spPr bwMode="auto">
            <a:xfrm>
              <a:off x="4023" y="1769"/>
              <a:ext cx="78" cy="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51281" name="Text Box 87"/>
            <p:cNvSpPr txBox="1"/>
            <p:nvPr/>
          </p:nvSpPr>
          <p:spPr>
            <a:xfrm>
              <a:off x="3863" y="2294"/>
              <a:ext cx="404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</a:pPr>
              <a:r>
                <a:rPr lang="zh-CN" altLang="en-US" sz="12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振动台</a:t>
              </a:r>
              <a:endParaRPr lang="zh-TW" altLang="en-US" sz="12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82" name="Text Box 88"/>
            <p:cNvSpPr txBox="1"/>
            <p:nvPr/>
          </p:nvSpPr>
          <p:spPr>
            <a:xfrm>
              <a:off x="4370" y="2143"/>
              <a:ext cx="50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</a:pPr>
              <a:r>
                <a:rPr lang="zh-CN" altLang="en-US" sz="12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正弦扫频</a:t>
              </a:r>
              <a:endParaRPr lang="en-US" altLang="zh-TW" sz="1200" b="0" dirty="0">
                <a:latin typeface="Times New Roman" panose="02020603050405020304" pitchFamily="18" charset="0"/>
                <a:ea typeface="華康細圓體" pitchFamily="49" charset="-128"/>
              </a:endParaRPr>
            </a:p>
          </p:txBody>
        </p:sp>
        <p:sp>
          <p:nvSpPr>
            <p:cNvPr id="94297" name="Line 89"/>
            <p:cNvSpPr>
              <a:spLocks noChangeShapeType="1"/>
            </p:cNvSpPr>
            <p:nvPr/>
          </p:nvSpPr>
          <p:spPr bwMode="auto">
            <a:xfrm flipH="1">
              <a:off x="4313" y="2309"/>
              <a:ext cx="6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4298" name="Line 90"/>
            <p:cNvSpPr>
              <a:spLocks noChangeShapeType="1"/>
            </p:cNvSpPr>
            <p:nvPr/>
          </p:nvSpPr>
          <p:spPr bwMode="auto">
            <a:xfrm rot="10800000">
              <a:off x="4107" y="1795"/>
              <a:ext cx="7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51285" name="Text Box 91"/>
            <p:cNvSpPr txBox="1"/>
            <p:nvPr/>
          </p:nvSpPr>
          <p:spPr>
            <a:xfrm>
              <a:off x="4149" y="1643"/>
              <a:ext cx="50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</a:pPr>
              <a:r>
                <a:rPr lang="zh-CN" altLang="en-US" sz="12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加速度计</a:t>
              </a:r>
              <a:endParaRPr lang="en-US" altLang="zh-TW" sz="1200" b="0" dirty="0">
                <a:latin typeface="Times New Roman" panose="02020603050405020304" pitchFamily="18" charset="0"/>
                <a:ea typeface="華康細圓體" pitchFamily="49" charset="-128"/>
              </a:endParaRPr>
            </a:p>
          </p:txBody>
        </p:sp>
        <p:sp>
          <p:nvSpPr>
            <p:cNvPr id="51286" name="Text Box 92"/>
            <p:cNvSpPr txBox="1"/>
            <p:nvPr/>
          </p:nvSpPr>
          <p:spPr>
            <a:xfrm>
              <a:off x="4397" y="1836"/>
              <a:ext cx="21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</a:pPr>
              <a:r>
                <a:rPr lang="zh-CN" altLang="en-US" sz="12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力</a:t>
              </a:r>
              <a:endParaRPr lang="en-US" altLang="zh-TW" sz="1200" b="0" dirty="0">
                <a:latin typeface="Times New Roman" panose="02020603050405020304" pitchFamily="18" charset="0"/>
                <a:ea typeface="華康細圓體" pitchFamily="49" charset="-128"/>
              </a:endParaRPr>
            </a:p>
          </p:txBody>
        </p:sp>
        <p:sp>
          <p:nvSpPr>
            <p:cNvPr id="94301" name="Line 93"/>
            <p:cNvSpPr>
              <a:spLocks noChangeShapeType="1"/>
            </p:cNvSpPr>
            <p:nvPr/>
          </p:nvSpPr>
          <p:spPr bwMode="auto">
            <a:xfrm rot="10800000" flipV="1">
              <a:off x="4298" y="1990"/>
              <a:ext cx="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</p:grpSp>
      <p:sp>
        <p:nvSpPr>
          <p:cNvPr id="94302" name="AutoShape 94"/>
          <p:cNvSpPr>
            <a:spLocks noChangeArrowheads="1"/>
          </p:cNvSpPr>
          <p:nvPr/>
        </p:nvSpPr>
        <p:spPr bwMode="auto">
          <a:xfrm rot="5400000">
            <a:off x="1655763" y="3994150"/>
            <a:ext cx="249238" cy="436563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4303" name="AutoShape 95"/>
          <p:cNvSpPr>
            <a:spLocks noChangeArrowheads="1"/>
          </p:cNvSpPr>
          <p:nvPr/>
        </p:nvSpPr>
        <p:spPr bwMode="auto">
          <a:xfrm rot="5400000">
            <a:off x="4304506" y="3991769"/>
            <a:ext cx="247650" cy="436563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4304" name="AutoShape 96"/>
          <p:cNvSpPr>
            <a:spLocks noChangeArrowheads="1"/>
          </p:cNvSpPr>
          <p:nvPr/>
        </p:nvSpPr>
        <p:spPr bwMode="auto">
          <a:xfrm rot="5400000">
            <a:off x="6965156" y="3991769"/>
            <a:ext cx="247650" cy="436563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4305" name="Line 97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4307" name="AutoShape 9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28000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4308" name="AutoShape 10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4310" name="Line 102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4311" name="Rectangle 103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pic>
        <p:nvPicPr>
          <p:cNvPr id="5129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4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4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4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4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4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4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4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4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4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4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4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4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4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4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4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4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4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4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7" grpId="0"/>
      <p:bldP spid="94265" grpId="0"/>
      <p:bldP spid="94266" grpId="0"/>
      <p:bldP spid="9426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Rectangle 7"/>
          <p:cNvSpPr/>
          <p:nvPr/>
        </p:nvSpPr>
        <p:spPr>
          <a:xfrm>
            <a:off x="685800" y="876300"/>
            <a:ext cx="7772400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4400" b="0" dirty="0">
                <a:solidFill>
                  <a:schemeClr val="tx2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4.6 </a:t>
            </a:r>
            <a:r>
              <a:rPr lang="zh-CN" altLang="en-US" sz="4400" b="0" dirty="0">
                <a:solidFill>
                  <a:schemeClr val="tx2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相干函数</a:t>
            </a:r>
            <a:endParaRPr lang="zh-CN" altLang="en-US" sz="4400" b="0" dirty="0">
              <a:solidFill>
                <a:schemeClr val="tx2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95240" name="Rectangle 8"/>
          <p:cNvSpPr/>
          <p:nvPr/>
        </p:nvSpPr>
        <p:spPr>
          <a:xfrm>
            <a:off x="1062038" y="2843213"/>
            <a:ext cx="7061200" cy="31067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给出在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FRF</a:t>
            </a: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中激励和响应信号间的相互关系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测量某一输入对测量输出的贡献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1 </a:t>
            </a: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意指完全相关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0 </a:t>
            </a: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意指不相关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en-US" altLang="zh-CN" sz="2000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xy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输入和输出互功率谱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en-US" altLang="zh-CN" sz="2000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xx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输入自功率谱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en-US" altLang="zh-CN" sz="2000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yy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输出自功率谱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000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g</a:t>
            </a:r>
            <a:r>
              <a:rPr lang="en-US" altLang="zh-CN" sz="2000" baseline="30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(f)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相干函数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3251" name="Object 9"/>
          <p:cNvGraphicFramePr>
            <a:graphicFrameLocks noChangeAspect="1"/>
          </p:cNvGraphicFramePr>
          <p:nvPr/>
        </p:nvGraphicFramePr>
        <p:xfrm>
          <a:off x="1724025" y="1763713"/>
          <a:ext cx="3071813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1421130" imgH="443865" progId="Equation.3">
                  <p:embed/>
                </p:oleObj>
              </mc:Choice>
              <mc:Fallback>
                <p:oleObj name="" r:id="rId1" imgW="1421130" imgH="443865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24025" y="1763713"/>
                        <a:ext cx="3071813" cy="998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10"/>
          <p:cNvGraphicFramePr>
            <a:graphicFrameLocks noChangeAspect="1"/>
          </p:cNvGraphicFramePr>
          <p:nvPr/>
        </p:nvGraphicFramePr>
        <p:xfrm>
          <a:off x="5699125" y="2144713"/>
          <a:ext cx="152558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769620" imgH="189865" progId="Equation.3">
                  <p:embed/>
                </p:oleObj>
              </mc:Choice>
              <mc:Fallback>
                <p:oleObj name="" r:id="rId3" imgW="769620" imgH="189865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99125" y="2144713"/>
                        <a:ext cx="1525588" cy="414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3" name="Line 11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5245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81963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524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5248" name="Line 16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5249" name="Rectangle 17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pic>
        <p:nvPicPr>
          <p:cNvPr id="53258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0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0">
                                            <p:txEl>
                                              <p:charRg st="21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0">
                                            <p:txEl>
                                              <p:charRg st="36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0">
                                            <p:txEl>
                                              <p:charRg st="45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0">
                                            <p:txEl>
                                              <p:charRg st="53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0">
                                            <p:txEl>
                                              <p:charRg st="67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0">
                                            <p:txEl>
                                              <p:charRg st="78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0">
                                            <p:txEl>
                                              <p:charRg st="89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0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90" name="Rectangle 34"/>
          <p:cNvSpPr>
            <a:spLocks noChangeAspect="1" noChangeArrowheads="1"/>
          </p:cNvSpPr>
          <p:nvPr/>
        </p:nvSpPr>
        <p:spPr bwMode="invGray">
          <a:xfrm>
            <a:off x="5580063" y="2179638"/>
            <a:ext cx="2062163" cy="1538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6263" name="Rectangle 7"/>
          <p:cNvSpPr>
            <a:spLocks noChangeAspect="1" noChangeArrowheads="1"/>
          </p:cNvSpPr>
          <p:nvPr/>
        </p:nvSpPr>
        <p:spPr bwMode="invGray">
          <a:xfrm>
            <a:off x="5513388" y="4197350"/>
            <a:ext cx="2062163" cy="1538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4275" name="Rectangle 9"/>
          <p:cNvSpPr/>
          <p:nvPr/>
        </p:nvSpPr>
        <p:spPr>
          <a:xfrm>
            <a:off x="685800" y="800100"/>
            <a:ext cx="7772400" cy="56038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44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4.6 </a:t>
            </a:r>
            <a:r>
              <a:rPr lang="zh-CN" altLang="en-US" sz="44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相干函数</a:t>
            </a:r>
            <a:endParaRPr lang="en-US" altLang="zh-TW" dirty="0">
              <a:solidFill>
                <a:schemeClr val="tx2"/>
              </a:solidFill>
              <a:latin typeface="華康細圓體" pitchFamily="49" charset="-128"/>
              <a:ea typeface="華康細圓體" pitchFamily="49" charset="-128"/>
            </a:endParaRPr>
          </a:p>
        </p:txBody>
      </p:sp>
      <p:sp>
        <p:nvSpPr>
          <p:cNvPr id="96266" name="Rectangle 10"/>
          <p:cNvSpPr/>
          <p:nvPr/>
        </p:nvSpPr>
        <p:spPr>
          <a:xfrm>
            <a:off x="723900" y="2066925"/>
            <a:ext cx="4141788" cy="2708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SzPct val="80000"/>
              <a:buChar char="•"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假如输出和输入是完全相关的</a:t>
            </a:r>
            <a:r>
              <a:rPr lang="en-US" altLang="zh-TW" sz="2400" b="0" i="1" dirty="0">
                <a:latin typeface="Arial" panose="020B0604020202020204" pitchFamily="34" charset="0"/>
                <a:ea typeface="華康細圓體" pitchFamily="49" charset="-128"/>
                <a:sym typeface="Symbol" panose="05050102010706020507" pitchFamily="18" charset="2"/>
              </a:rPr>
              <a:t> </a:t>
            </a:r>
            <a:r>
              <a:rPr lang="en-US" altLang="zh-TW" sz="2400" b="0" baseline="30000" dirty="0">
                <a:latin typeface="Arial" panose="020B0604020202020204" pitchFamily="34" charset="0"/>
                <a:ea typeface="華康細圓體" pitchFamily="49" charset="-128"/>
                <a:sym typeface="Symbol" panose="05050102010706020507" pitchFamily="18" charset="2"/>
              </a:rPr>
              <a:t>2</a:t>
            </a:r>
            <a:r>
              <a:rPr lang="en-US" altLang="zh-TW" sz="2400" b="0" dirty="0">
                <a:latin typeface="Arial" panose="020B0604020202020204" pitchFamily="34" charset="0"/>
                <a:ea typeface="華康細圓體" pitchFamily="49" charset="-128"/>
                <a:sym typeface="Symbol" panose="05050102010706020507" pitchFamily="18" charset="2"/>
              </a:rPr>
              <a:t>( </a:t>
            </a:r>
            <a:r>
              <a:rPr lang="en-US" altLang="zh-TW" sz="2400" b="0" i="1" dirty="0">
                <a:latin typeface="Arial" panose="020B0604020202020204" pitchFamily="34" charset="0"/>
                <a:ea typeface="華康細圓體" pitchFamily="49" charset="-128"/>
                <a:sym typeface="Symbol" panose="05050102010706020507" pitchFamily="18" charset="2"/>
              </a:rPr>
              <a:t>f</a:t>
            </a:r>
            <a:r>
              <a:rPr lang="en-US" altLang="zh-TW" sz="2400" b="0" dirty="0">
                <a:latin typeface="Arial" panose="020B0604020202020204" pitchFamily="34" charset="0"/>
                <a:ea typeface="華康細圓體" pitchFamily="49" charset="-128"/>
                <a:sym typeface="Symbol" panose="05050102010706020507" pitchFamily="18" charset="2"/>
              </a:rPr>
              <a:t> )=1</a:t>
            </a:r>
            <a:endParaRPr lang="zh-TW" altLang="en-US" sz="2400" b="0" dirty="0">
              <a:latin typeface="Arial" panose="020B0604020202020204" pitchFamily="34" charset="0"/>
              <a:ea typeface="PMingLiU" pitchFamily="18" charset="-120"/>
              <a:sym typeface="Symbol" panose="05050102010706020507" pitchFamily="18" charset="2"/>
            </a:endParaRPr>
          </a:p>
          <a:p>
            <a:pPr marL="342900" indent="-342900">
              <a:spcBef>
                <a:spcPct val="20000"/>
              </a:spcBef>
              <a:buSzPct val="80000"/>
              <a:buChar char="•"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假如输出和输入完全不相关的，</a:t>
            </a:r>
            <a:r>
              <a:rPr lang="zh-TW" altLang="en-US" sz="2400" b="0" dirty="0">
                <a:latin typeface="Arial" panose="020B0604020202020204" pitchFamily="34" charset="0"/>
                <a:ea typeface="華康細圓體" pitchFamily="49" charset="-128"/>
                <a:sym typeface="Symbol" panose="05050102010706020507" pitchFamily="18" charset="2"/>
              </a:rPr>
              <a:t> </a:t>
            </a:r>
            <a:br>
              <a:rPr lang="zh-TW" altLang="en-US" sz="2400" b="0" dirty="0">
                <a:latin typeface="Arial" panose="020B0604020202020204" pitchFamily="34" charset="0"/>
                <a:ea typeface="華康細圓體" pitchFamily="49" charset="-128"/>
                <a:sym typeface="Symbol" panose="05050102010706020507" pitchFamily="18" charset="2"/>
              </a:rPr>
            </a:br>
            <a:r>
              <a:rPr lang="zh-TW" altLang="en-US" sz="2400" b="0" dirty="0">
                <a:latin typeface="Arial" panose="020B0604020202020204" pitchFamily="34" charset="0"/>
                <a:ea typeface="華康細圓體" pitchFamily="49" charset="-128"/>
              </a:rPr>
              <a:t> </a:t>
            </a:r>
            <a:r>
              <a:rPr lang="zh-TW" altLang="en-US" sz="2400" b="0" i="1" dirty="0">
                <a:latin typeface="Arial" panose="020B0604020202020204" pitchFamily="34" charset="0"/>
                <a:ea typeface="華康細圓體" pitchFamily="49" charset="-128"/>
                <a:sym typeface="Symbol" panose="05050102010706020507" pitchFamily="18" charset="2"/>
              </a:rPr>
              <a:t> </a:t>
            </a:r>
            <a:r>
              <a:rPr lang="zh-TW" altLang="en-US" sz="2400" b="0" baseline="30000" dirty="0">
                <a:latin typeface="Arial" panose="020B0604020202020204" pitchFamily="34" charset="0"/>
                <a:ea typeface="華康細圓體" pitchFamily="49" charset="-128"/>
                <a:sym typeface="Symbol" panose="05050102010706020507" pitchFamily="18" charset="2"/>
              </a:rPr>
              <a:t>2</a:t>
            </a:r>
            <a:r>
              <a:rPr lang="zh-TW" altLang="en-US" sz="2400" b="0" dirty="0">
                <a:latin typeface="Arial" panose="020B0604020202020204" pitchFamily="34" charset="0"/>
                <a:ea typeface="華康細圓體" pitchFamily="49" charset="-128"/>
                <a:sym typeface="Symbol" panose="05050102010706020507" pitchFamily="18" charset="2"/>
              </a:rPr>
              <a:t>( </a:t>
            </a:r>
            <a:r>
              <a:rPr lang="en-US" altLang="zh-TW" sz="2400" b="0" i="1" dirty="0">
                <a:latin typeface="Arial" panose="020B0604020202020204" pitchFamily="34" charset="0"/>
                <a:ea typeface="華康細圓體" pitchFamily="49" charset="-128"/>
                <a:sym typeface="Symbol" panose="05050102010706020507" pitchFamily="18" charset="2"/>
              </a:rPr>
              <a:t>f</a:t>
            </a:r>
            <a:r>
              <a:rPr lang="en-US" altLang="zh-TW" sz="2400" b="0" dirty="0">
                <a:latin typeface="Arial" panose="020B0604020202020204" pitchFamily="34" charset="0"/>
                <a:ea typeface="華康細圓體" pitchFamily="49" charset="-128"/>
                <a:sym typeface="Symbol" panose="05050102010706020507" pitchFamily="18" charset="2"/>
              </a:rPr>
              <a:t> )=0</a:t>
            </a:r>
            <a:endParaRPr lang="zh-TW" altLang="en-US" sz="2400" b="0" dirty="0">
              <a:latin typeface="Arial" panose="020B0604020202020204" pitchFamily="34" charset="0"/>
              <a:ea typeface="華康細圓體" pitchFamily="49" charset="-128"/>
              <a:sym typeface="Symbol" panose="05050102010706020507" pitchFamily="18" charset="2"/>
            </a:endParaRPr>
          </a:p>
          <a:p>
            <a:pPr marL="342900" indent="-342900">
              <a:spcBef>
                <a:spcPct val="20000"/>
              </a:spcBef>
              <a:buSzPct val="80000"/>
              <a:buChar char="•"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常用于判断测量的质量</a:t>
            </a:r>
            <a:endParaRPr lang="en-US" altLang="zh-TW" sz="2400" b="0" dirty="0">
              <a:latin typeface="Arial" panose="020B0604020202020204" pitchFamily="34" charset="0"/>
              <a:ea typeface="華康細圓體" pitchFamily="49" charset="-128"/>
              <a:sym typeface="Symbol" panose="05050102010706020507" pitchFamily="18" charset="2"/>
            </a:endParaRPr>
          </a:p>
        </p:txBody>
      </p:sp>
      <p:sp>
        <p:nvSpPr>
          <p:cNvPr id="96268" name="Freeform 12"/>
          <p:cNvSpPr>
            <a:spLocks noChangeAspect="1"/>
          </p:cNvSpPr>
          <p:nvPr/>
        </p:nvSpPr>
        <p:spPr bwMode="auto">
          <a:xfrm>
            <a:off x="5730875" y="4343400"/>
            <a:ext cx="1874838" cy="1266825"/>
          </a:xfrm>
          <a:custGeom>
            <a:avLst/>
            <a:gdLst>
              <a:gd name="T0" fmla="*/ 2 w 5278"/>
              <a:gd name="T1" fmla="*/ 3045 h 4009"/>
              <a:gd name="T2" fmla="*/ 2 w 5278"/>
              <a:gd name="T3" fmla="*/ 926 h 4009"/>
              <a:gd name="T4" fmla="*/ 14 w 5278"/>
              <a:gd name="T5" fmla="*/ 626 h 4009"/>
              <a:gd name="T6" fmla="*/ 71 w 5278"/>
              <a:gd name="T7" fmla="*/ 557 h 4009"/>
              <a:gd name="T8" fmla="*/ 129 w 5278"/>
              <a:gd name="T9" fmla="*/ 338 h 4009"/>
              <a:gd name="T10" fmla="*/ 152 w 5278"/>
              <a:gd name="T11" fmla="*/ 269 h 4009"/>
              <a:gd name="T12" fmla="*/ 221 w 5278"/>
              <a:gd name="T13" fmla="*/ 211 h 4009"/>
              <a:gd name="T14" fmla="*/ 452 w 5278"/>
              <a:gd name="T15" fmla="*/ 154 h 4009"/>
              <a:gd name="T16" fmla="*/ 763 w 5278"/>
              <a:gd name="T17" fmla="*/ 142 h 4009"/>
              <a:gd name="T18" fmla="*/ 982 w 5278"/>
              <a:gd name="T19" fmla="*/ 142 h 4009"/>
              <a:gd name="T20" fmla="*/ 1661 w 5278"/>
              <a:gd name="T21" fmla="*/ 142 h 4009"/>
              <a:gd name="T22" fmla="*/ 1857 w 5278"/>
              <a:gd name="T23" fmla="*/ 258 h 4009"/>
              <a:gd name="T24" fmla="*/ 1915 w 5278"/>
              <a:gd name="T25" fmla="*/ 396 h 4009"/>
              <a:gd name="T26" fmla="*/ 1984 w 5278"/>
              <a:gd name="T27" fmla="*/ 430 h 4009"/>
              <a:gd name="T28" fmla="*/ 2007 w 5278"/>
              <a:gd name="T29" fmla="*/ 603 h 4009"/>
              <a:gd name="T30" fmla="*/ 2076 w 5278"/>
              <a:gd name="T31" fmla="*/ 1064 h 4009"/>
              <a:gd name="T32" fmla="*/ 2145 w 5278"/>
              <a:gd name="T33" fmla="*/ 2354 h 4009"/>
              <a:gd name="T34" fmla="*/ 2226 w 5278"/>
              <a:gd name="T35" fmla="*/ 3541 h 4009"/>
              <a:gd name="T36" fmla="*/ 2283 w 5278"/>
              <a:gd name="T37" fmla="*/ 3944 h 4009"/>
              <a:gd name="T38" fmla="*/ 2341 w 5278"/>
              <a:gd name="T39" fmla="*/ 3149 h 4009"/>
              <a:gd name="T40" fmla="*/ 2375 w 5278"/>
              <a:gd name="T41" fmla="*/ 3207 h 4009"/>
              <a:gd name="T42" fmla="*/ 2387 w 5278"/>
              <a:gd name="T43" fmla="*/ 695 h 4009"/>
              <a:gd name="T44" fmla="*/ 2422 w 5278"/>
              <a:gd name="T45" fmla="*/ 914 h 4009"/>
              <a:gd name="T46" fmla="*/ 2468 w 5278"/>
              <a:gd name="T47" fmla="*/ 730 h 4009"/>
              <a:gd name="T48" fmla="*/ 2468 w 5278"/>
              <a:gd name="T49" fmla="*/ 592 h 4009"/>
              <a:gd name="T50" fmla="*/ 2525 w 5278"/>
              <a:gd name="T51" fmla="*/ 638 h 4009"/>
              <a:gd name="T52" fmla="*/ 2525 w 5278"/>
              <a:gd name="T53" fmla="*/ 534 h 4009"/>
              <a:gd name="T54" fmla="*/ 2594 w 5278"/>
              <a:gd name="T55" fmla="*/ 557 h 4009"/>
              <a:gd name="T56" fmla="*/ 2640 w 5278"/>
              <a:gd name="T57" fmla="*/ 373 h 4009"/>
              <a:gd name="T58" fmla="*/ 2640 w 5278"/>
              <a:gd name="T59" fmla="*/ 234 h 4009"/>
              <a:gd name="T60" fmla="*/ 2767 w 5278"/>
              <a:gd name="T61" fmla="*/ 188 h 4009"/>
              <a:gd name="T62" fmla="*/ 2813 w 5278"/>
              <a:gd name="T63" fmla="*/ 281 h 4009"/>
              <a:gd name="T64" fmla="*/ 2848 w 5278"/>
              <a:gd name="T65" fmla="*/ 154 h 4009"/>
              <a:gd name="T66" fmla="*/ 2871 w 5278"/>
              <a:gd name="T67" fmla="*/ 234 h 4009"/>
              <a:gd name="T68" fmla="*/ 2940 w 5278"/>
              <a:gd name="T69" fmla="*/ 165 h 4009"/>
              <a:gd name="T70" fmla="*/ 2998 w 5278"/>
              <a:gd name="T71" fmla="*/ 200 h 4009"/>
              <a:gd name="T72" fmla="*/ 3055 w 5278"/>
              <a:gd name="T73" fmla="*/ 165 h 4009"/>
              <a:gd name="T74" fmla="*/ 3193 w 5278"/>
              <a:gd name="T75" fmla="*/ 119 h 4009"/>
              <a:gd name="T76" fmla="*/ 3712 w 5278"/>
              <a:gd name="T77" fmla="*/ 50 h 4009"/>
              <a:gd name="T78" fmla="*/ 4495 w 5278"/>
              <a:gd name="T79" fmla="*/ 4 h 4009"/>
              <a:gd name="T80" fmla="*/ 5278 w 5278"/>
              <a:gd name="T81" fmla="*/ 27 h 4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78" h="4009">
                <a:moveTo>
                  <a:pt x="2" y="3045"/>
                </a:moveTo>
                <a:cubicBezTo>
                  <a:pt x="1" y="2187"/>
                  <a:pt x="0" y="1329"/>
                  <a:pt x="2" y="926"/>
                </a:cubicBezTo>
                <a:cubicBezTo>
                  <a:pt x="4" y="523"/>
                  <a:pt x="3" y="687"/>
                  <a:pt x="14" y="626"/>
                </a:cubicBezTo>
                <a:cubicBezTo>
                  <a:pt x="25" y="565"/>
                  <a:pt x="52" y="605"/>
                  <a:pt x="71" y="557"/>
                </a:cubicBezTo>
                <a:cubicBezTo>
                  <a:pt x="90" y="509"/>
                  <a:pt x="116" y="386"/>
                  <a:pt x="129" y="338"/>
                </a:cubicBezTo>
                <a:cubicBezTo>
                  <a:pt x="142" y="290"/>
                  <a:pt x="137" y="290"/>
                  <a:pt x="152" y="269"/>
                </a:cubicBezTo>
                <a:cubicBezTo>
                  <a:pt x="167" y="248"/>
                  <a:pt x="171" y="230"/>
                  <a:pt x="221" y="211"/>
                </a:cubicBezTo>
                <a:cubicBezTo>
                  <a:pt x="271" y="192"/>
                  <a:pt x="362" y="166"/>
                  <a:pt x="452" y="154"/>
                </a:cubicBezTo>
                <a:cubicBezTo>
                  <a:pt x="542" y="142"/>
                  <a:pt x="675" y="144"/>
                  <a:pt x="763" y="142"/>
                </a:cubicBezTo>
                <a:cubicBezTo>
                  <a:pt x="851" y="140"/>
                  <a:pt x="832" y="142"/>
                  <a:pt x="982" y="142"/>
                </a:cubicBezTo>
                <a:cubicBezTo>
                  <a:pt x="1132" y="142"/>
                  <a:pt x="1515" y="123"/>
                  <a:pt x="1661" y="142"/>
                </a:cubicBezTo>
                <a:cubicBezTo>
                  <a:pt x="1807" y="161"/>
                  <a:pt x="1815" y="216"/>
                  <a:pt x="1857" y="258"/>
                </a:cubicBezTo>
                <a:cubicBezTo>
                  <a:pt x="1899" y="300"/>
                  <a:pt x="1894" y="367"/>
                  <a:pt x="1915" y="396"/>
                </a:cubicBezTo>
                <a:cubicBezTo>
                  <a:pt x="1936" y="425"/>
                  <a:pt x="1969" y="396"/>
                  <a:pt x="1984" y="430"/>
                </a:cubicBezTo>
                <a:cubicBezTo>
                  <a:pt x="1999" y="464"/>
                  <a:pt x="1992" y="497"/>
                  <a:pt x="2007" y="603"/>
                </a:cubicBezTo>
                <a:cubicBezTo>
                  <a:pt x="2022" y="709"/>
                  <a:pt x="2053" y="772"/>
                  <a:pt x="2076" y="1064"/>
                </a:cubicBezTo>
                <a:cubicBezTo>
                  <a:pt x="2099" y="1356"/>
                  <a:pt x="2120" y="1941"/>
                  <a:pt x="2145" y="2354"/>
                </a:cubicBezTo>
                <a:cubicBezTo>
                  <a:pt x="2170" y="2767"/>
                  <a:pt x="2203" y="3276"/>
                  <a:pt x="2226" y="3541"/>
                </a:cubicBezTo>
                <a:cubicBezTo>
                  <a:pt x="2249" y="3806"/>
                  <a:pt x="2264" y="4009"/>
                  <a:pt x="2283" y="3944"/>
                </a:cubicBezTo>
                <a:cubicBezTo>
                  <a:pt x="2302" y="3879"/>
                  <a:pt x="2326" y="3272"/>
                  <a:pt x="2341" y="3149"/>
                </a:cubicBezTo>
                <a:cubicBezTo>
                  <a:pt x="2356" y="3026"/>
                  <a:pt x="2367" y="3616"/>
                  <a:pt x="2375" y="3207"/>
                </a:cubicBezTo>
                <a:cubicBezTo>
                  <a:pt x="2383" y="2798"/>
                  <a:pt x="2379" y="1077"/>
                  <a:pt x="2387" y="695"/>
                </a:cubicBezTo>
                <a:cubicBezTo>
                  <a:pt x="2395" y="313"/>
                  <a:pt x="2409" y="908"/>
                  <a:pt x="2422" y="914"/>
                </a:cubicBezTo>
                <a:cubicBezTo>
                  <a:pt x="2435" y="920"/>
                  <a:pt x="2460" y="784"/>
                  <a:pt x="2468" y="730"/>
                </a:cubicBezTo>
                <a:cubicBezTo>
                  <a:pt x="2476" y="676"/>
                  <a:pt x="2458" y="607"/>
                  <a:pt x="2468" y="592"/>
                </a:cubicBezTo>
                <a:cubicBezTo>
                  <a:pt x="2478" y="577"/>
                  <a:pt x="2516" y="648"/>
                  <a:pt x="2525" y="638"/>
                </a:cubicBezTo>
                <a:cubicBezTo>
                  <a:pt x="2534" y="628"/>
                  <a:pt x="2514" y="548"/>
                  <a:pt x="2525" y="534"/>
                </a:cubicBezTo>
                <a:cubicBezTo>
                  <a:pt x="2536" y="520"/>
                  <a:pt x="2575" y="584"/>
                  <a:pt x="2594" y="557"/>
                </a:cubicBezTo>
                <a:cubicBezTo>
                  <a:pt x="2613" y="530"/>
                  <a:pt x="2632" y="427"/>
                  <a:pt x="2640" y="373"/>
                </a:cubicBezTo>
                <a:cubicBezTo>
                  <a:pt x="2648" y="319"/>
                  <a:pt x="2619" y="265"/>
                  <a:pt x="2640" y="234"/>
                </a:cubicBezTo>
                <a:cubicBezTo>
                  <a:pt x="2661" y="203"/>
                  <a:pt x="2738" y="180"/>
                  <a:pt x="2767" y="188"/>
                </a:cubicBezTo>
                <a:cubicBezTo>
                  <a:pt x="2796" y="196"/>
                  <a:pt x="2800" y="287"/>
                  <a:pt x="2813" y="281"/>
                </a:cubicBezTo>
                <a:cubicBezTo>
                  <a:pt x="2826" y="275"/>
                  <a:pt x="2838" y="162"/>
                  <a:pt x="2848" y="154"/>
                </a:cubicBezTo>
                <a:cubicBezTo>
                  <a:pt x="2858" y="146"/>
                  <a:pt x="2856" y="232"/>
                  <a:pt x="2871" y="234"/>
                </a:cubicBezTo>
                <a:cubicBezTo>
                  <a:pt x="2886" y="236"/>
                  <a:pt x="2919" y="171"/>
                  <a:pt x="2940" y="165"/>
                </a:cubicBezTo>
                <a:cubicBezTo>
                  <a:pt x="2961" y="159"/>
                  <a:pt x="2979" y="200"/>
                  <a:pt x="2998" y="200"/>
                </a:cubicBezTo>
                <a:cubicBezTo>
                  <a:pt x="3017" y="200"/>
                  <a:pt x="3023" y="178"/>
                  <a:pt x="3055" y="165"/>
                </a:cubicBezTo>
                <a:cubicBezTo>
                  <a:pt x="3087" y="152"/>
                  <a:pt x="3084" y="138"/>
                  <a:pt x="3193" y="119"/>
                </a:cubicBezTo>
                <a:cubicBezTo>
                  <a:pt x="3302" y="100"/>
                  <a:pt x="3495" y="69"/>
                  <a:pt x="3712" y="50"/>
                </a:cubicBezTo>
                <a:cubicBezTo>
                  <a:pt x="3929" y="31"/>
                  <a:pt x="4234" y="8"/>
                  <a:pt x="4495" y="4"/>
                </a:cubicBezTo>
                <a:cubicBezTo>
                  <a:pt x="4756" y="0"/>
                  <a:pt x="5017" y="13"/>
                  <a:pt x="5278" y="27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6269" name="Line 13"/>
          <p:cNvSpPr>
            <a:spLocks noChangeAspect="1" noChangeShapeType="1"/>
          </p:cNvSpPr>
          <p:nvPr/>
        </p:nvSpPr>
        <p:spPr bwMode="auto">
          <a:xfrm>
            <a:off x="5730875" y="5284788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6270" name="Line 14"/>
          <p:cNvSpPr>
            <a:spLocks noChangeAspect="1" noChangeShapeType="1"/>
          </p:cNvSpPr>
          <p:nvPr/>
        </p:nvSpPr>
        <p:spPr bwMode="auto">
          <a:xfrm rot="21141895" flipV="1">
            <a:off x="5649913" y="4389438"/>
            <a:ext cx="63500" cy="109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6271" name="Freeform 15"/>
          <p:cNvSpPr>
            <a:spLocks noChangeAspect="1"/>
          </p:cNvSpPr>
          <p:nvPr/>
        </p:nvSpPr>
        <p:spPr bwMode="auto">
          <a:xfrm>
            <a:off x="5745163" y="2446338"/>
            <a:ext cx="1938338" cy="998538"/>
          </a:xfrm>
          <a:custGeom>
            <a:avLst/>
            <a:gdLst>
              <a:gd name="T0" fmla="*/ 0 w 5461"/>
              <a:gd name="T1" fmla="*/ 267 h 3159"/>
              <a:gd name="T2" fmla="*/ 208 w 5461"/>
              <a:gd name="T3" fmla="*/ 2767 h 3159"/>
              <a:gd name="T4" fmla="*/ 277 w 5461"/>
              <a:gd name="T5" fmla="*/ 2617 h 3159"/>
              <a:gd name="T6" fmla="*/ 300 w 5461"/>
              <a:gd name="T7" fmla="*/ 2352 h 3159"/>
              <a:gd name="T8" fmla="*/ 415 w 5461"/>
              <a:gd name="T9" fmla="*/ 2271 h 3159"/>
              <a:gd name="T10" fmla="*/ 519 w 5461"/>
              <a:gd name="T11" fmla="*/ 2098 h 3159"/>
              <a:gd name="T12" fmla="*/ 611 w 5461"/>
              <a:gd name="T13" fmla="*/ 2041 h 3159"/>
              <a:gd name="T14" fmla="*/ 669 w 5461"/>
              <a:gd name="T15" fmla="*/ 1983 h 3159"/>
              <a:gd name="T16" fmla="*/ 772 w 5461"/>
              <a:gd name="T17" fmla="*/ 1822 h 3159"/>
              <a:gd name="T18" fmla="*/ 922 w 5461"/>
              <a:gd name="T19" fmla="*/ 1695 h 3159"/>
              <a:gd name="T20" fmla="*/ 1199 w 5461"/>
              <a:gd name="T21" fmla="*/ 1488 h 3159"/>
              <a:gd name="T22" fmla="*/ 1348 w 5461"/>
              <a:gd name="T23" fmla="*/ 1246 h 3159"/>
              <a:gd name="T24" fmla="*/ 1440 w 5461"/>
              <a:gd name="T25" fmla="*/ 970 h 3159"/>
              <a:gd name="T26" fmla="*/ 1567 w 5461"/>
              <a:gd name="T27" fmla="*/ 140 h 3159"/>
              <a:gd name="T28" fmla="*/ 1636 w 5461"/>
              <a:gd name="T29" fmla="*/ 129 h 3159"/>
              <a:gd name="T30" fmla="*/ 1705 w 5461"/>
              <a:gd name="T31" fmla="*/ 877 h 3159"/>
              <a:gd name="T32" fmla="*/ 1924 w 5461"/>
              <a:gd name="T33" fmla="*/ 1292 h 3159"/>
              <a:gd name="T34" fmla="*/ 2063 w 5461"/>
              <a:gd name="T35" fmla="*/ 1373 h 3159"/>
              <a:gd name="T36" fmla="*/ 2109 w 5461"/>
              <a:gd name="T37" fmla="*/ 1430 h 3159"/>
              <a:gd name="T38" fmla="*/ 2166 w 5461"/>
              <a:gd name="T39" fmla="*/ 1373 h 3159"/>
              <a:gd name="T40" fmla="*/ 2224 w 5461"/>
              <a:gd name="T41" fmla="*/ 1453 h 3159"/>
              <a:gd name="T42" fmla="*/ 2258 w 5461"/>
              <a:gd name="T43" fmla="*/ 1396 h 3159"/>
              <a:gd name="T44" fmla="*/ 2362 w 5461"/>
              <a:gd name="T45" fmla="*/ 1557 h 3159"/>
              <a:gd name="T46" fmla="*/ 2397 w 5461"/>
              <a:gd name="T47" fmla="*/ 762 h 3159"/>
              <a:gd name="T48" fmla="*/ 2454 w 5461"/>
              <a:gd name="T49" fmla="*/ 1603 h 3159"/>
              <a:gd name="T50" fmla="*/ 2535 w 5461"/>
              <a:gd name="T51" fmla="*/ 1638 h 3159"/>
              <a:gd name="T52" fmla="*/ 2569 w 5461"/>
              <a:gd name="T53" fmla="*/ 1857 h 3159"/>
              <a:gd name="T54" fmla="*/ 2615 w 5461"/>
              <a:gd name="T55" fmla="*/ 1465 h 3159"/>
              <a:gd name="T56" fmla="*/ 2662 w 5461"/>
              <a:gd name="T57" fmla="*/ 1707 h 3159"/>
              <a:gd name="T58" fmla="*/ 2696 w 5461"/>
              <a:gd name="T59" fmla="*/ 1649 h 3159"/>
              <a:gd name="T60" fmla="*/ 2742 w 5461"/>
              <a:gd name="T61" fmla="*/ 1707 h 3159"/>
              <a:gd name="T62" fmla="*/ 2800 w 5461"/>
              <a:gd name="T63" fmla="*/ 1672 h 3159"/>
              <a:gd name="T64" fmla="*/ 2903 w 5461"/>
              <a:gd name="T65" fmla="*/ 1684 h 3159"/>
              <a:gd name="T66" fmla="*/ 2996 w 5461"/>
              <a:gd name="T67" fmla="*/ 1661 h 3159"/>
              <a:gd name="T68" fmla="*/ 3088 w 5461"/>
              <a:gd name="T69" fmla="*/ 1753 h 3159"/>
              <a:gd name="T70" fmla="*/ 3157 w 5461"/>
              <a:gd name="T71" fmla="*/ 1741 h 3159"/>
              <a:gd name="T72" fmla="*/ 3238 w 5461"/>
              <a:gd name="T73" fmla="*/ 1787 h 3159"/>
              <a:gd name="T74" fmla="*/ 3330 w 5461"/>
              <a:gd name="T75" fmla="*/ 1799 h 3159"/>
              <a:gd name="T76" fmla="*/ 3410 w 5461"/>
              <a:gd name="T77" fmla="*/ 1834 h 3159"/>
              <a:gd name="T78" fmla="*/ 3606 w 5461"/>
              <a:gd name="T79" fmla="*/ 1880 h 3159"/>
              <a:gd name="T80" fmla="*/ 4297 w 5461"/>
              <a:gd name="T81" fmla="*/ 1983 h 3159"/>
              <a:gd name="T82" fmla="*/ 5081 w 5461"/>
              <a:gd name="T83" fmla="*/ 2052 h 3159"/>
              <a:gd name="T84" fmla="*/ 5461 w 5461"/>
              <a:gd name="T85" fmla="*/ 2052 h 3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461" h="3159">
                <a:moveTo>
                  <a:pt x="0" y="267"/>
                </a:moveTo>
                <a:cubicBezTo>
                  <a:pt x="81" y="1321"/>
                  <a:pt x="162" y="2375"/>
                  <a:pt x="208" y="2767"/>
                </a:cubicBezTo>
                <a:cubicBezTo>
                  <a:pt x="254" y="3159"/>
                  <a:pt x="262" y="2686"/>
                  <a:pt x="277" y="2617"/>
                </a:cubicBezTo>
                <a:cubicBezTo>
                  <a:pt x="292" y="2548"/>
                  <a:pt x="277" y="2410"/>
                  <a:pt x="300" y="2352"/>
                </a:cubicBezTo>
                <a:cubicBezTo>
                  <a:pt x="323" y="2294"/>
                  <a:pt x="379" y="2313"/>
                  <a:pt x="415" y="2271"/>
                </a:cubicBezTo>
                <a:cubicBezTo>
                  <a:pt x="451" y="2229"/>
                  <a:pt x="486" y="2136"/>
                  <a:pt x="519" y="2098"/>
                </a:cubicBezTo>
                <a:cubicBezTo>
                  <a:pt x="552" y="2060"/>
                  <a:pt x="586" y="2060"/>
                  <a:pt x="611" y="2041"/>
                </a:cubicBezTo>
                <a:cubicBezTo>
                  <a:pt x="636" y="2022"/>
                  <a:pt x="642" y="2019"/>
                  <a:pt x="669" y="1983"/>
                </a:cubicBezTo>
                <a:cubicBezTo>
                  <a:pt x="696" y="1947"/>
                  <a:pt x="730" y="1870"/>
                  <a:pt x="772" y="1822"/>
                </a:cubicBezTo>
                <a:cubicBezTo>
                  <a:pt x="814" y="1774"/>
                  <a:pt x="851" y="1751"/>
                  <a:pt x="922" y="1695"/>
                </a:cubicBezTo>
                <a:cubicBezTo>
                  <a:pt x="993" y="1639"/>
                  <a:pt x="1128" y="1563"/>
                  <a:pt x="1199" y="1488"/>
                </a:cubicBezTo>
                <a:cubicBezTo>
                  <a:pt x="1270" y="1413"/>
                  <a:pt x="1308" y="1332"/>
                  <a:pt x="1348" y="1246"/>
                </a:cubicBezTo>
                <a:cubicBezTo>
                  <a:pt x="1388" y="1160"/>
                  <a:pt x="1404" y="1154"/>
                  <a:pt x="1440" y="970"/>
                </a:cubicBezTo>
                <a:cubicBezTo>
                  <a:pt x="1476" y="786"/>
                  <a:pt x="1534" y="280"/>
                  <a:pt x="1567" y="140"/>
                </a:cubicBezTo>
                <a:cubicBezTo>
                  <a:pt x="1600" y="0"/>
                  <a:pt x="1613" y="6"/>
                  <a:pt x="1636" y="129"/>
                </a:cubicBezTo>
                <a:cubicBezTo>
                  <a:pt x="1659" y="252"/>
                  <a:pt x="1657" y="683"/>
                  <a:pt x="1705" y="877"/>
                </a:cubicBezTo>
                <a:cubicBezTo>
                  <a:pt x="1753" y="1071"/>
                  <a:pt x="1864" y="1209"/>
                  <a:pt x="1924" y="1292"/>
                </a:cubicBezTo>
                <a:cubicBezTo>
                  <a:pt x="1984" y="1375"/>
                  <a:pt x="2032" y="1350"/>
                  <a:pt x="2063" y="1373"/>
                </a:cubicBezTo>
                <a:cubicBezTo>
                  <a:pt x="2094" y="1396"/>
                  <a:pt x="2092" y="1430"/>
                  <a:pt x="2109" y="1430"/>
                </a:cubicBezTo>
                <a:cubicBezTo>
                  <a:pt x="2126" y="1430"/>
                  <a:pt x="2147" y="1369"/>
                  <a:pt x="2166" y="1373"/>
                </a:cubicBezTo>
                <a:cubicBezTo>
                  <a:pt x="2185" y="1377"/>
                  <a:pt x="2209" y="1449"/>
                  <a:pt x="2224" y="1453"/>
                </a:cubicBezTo>
                <a:cubicBezTo>
                  <a:pt x="2239" y="1457"/>
                  <a:pt x="2235" y="1379"/>
                  <a:pt x="2258" y="1396"/>
                </a:cubicBezTo>
                <a:cubicBezTo>
                  <a:pt x="2281" y="1413"/>
                  <a:pt x="2339" y="1663"/>
                  <a:pt x="2362" y="1557"/>
                </a:cubicBezTo>
                <a:cubicBezTo>
                  <a:pt x="2385" y="1451"/>
                  <a:pt x="2382" y="754"/>
                  <a:pt x="2397" y="762"/>
                </a:cubicBezTo>
                <a:cubicBezTo>
                  <a:pt x="2412" y="770"/>
                  <a:pt x="2431" y="1457"/>
                  <a:pt x="2454" y="1603"/>
                </a:cubicBezTo>
                <a:cubicBezTo>
                  <a:pt x="2477" y="1749"/>
                  <a:pt x="2516" y="1596"/>
                  <a:pt x="2535" y="1638"/>
                </a:cubicBezTo>
                <a:cubicBezTo>
                  <a:pt x="2554" y="1680"/>
                  <a:pt x="2556" y="1886"/>
                  <a:pt x="2569" y="1857"/>
                </a:cubicBezTo>
                <a:cubicBezTo>
                  <a:pt x="2582" y="1828"/>
                  <a:pt x="2599" y="1490"/>
                  <a:pt x="2615" y="1465"/>
                </a:cubicBezTo>
                <a:cubicBezTo>
                  <a:pt x="2631" y="1440"/>
                  <a:pt x="2648" y="1676"/>
                  <a:pt x="2662" y="1707"/>
                </a:cubicBezTo>
                <a:cubicBezTo>
                  <a:pt x="2676" y="1738"/>
                  <a:pt x="2683" y="1649"/>
                  <a:pt x="2696" y="1649"/>
                </a:cubicBezTo>
                <a:cubicBezTo>
                  <a:pt x="2709" y="1649"/>
                  <a:pt x="2725" y="1703"/>
                  <a:pt x="2742" y="1707"/>
                </a:cubicBezTo>
                <a:cubicBezTo>
                  <a:pt x="2759" y="1711"/>
                  <a:pt x="2773" y="1676"/>
                  <a:pt x="2800" y="1672"/>
                </a:cubicBezTo>
                <a:cubicBezTo>
                  <a:pt x="2827" y="1668"/>
                  <a:pt x="2870" y="1686"/>
                  <a:pt x="2903" y="1684"/>
                </a:cubicBezTo>
                <a:cubicBezTo>
                  <a:pt x="2936" y="1682"/>
                  <a:pt x="2965" y="1650"/>
                  <a:pt x="2996" y="1661"/>
                </a:cubicBezTo>
                <a:cubicBezTo>
                  <a:pt x="3027" y="1672"/>
                  <a:pt x="3061" y="1740"/>
                  <a:pt x="3088" y="1753"/>
                </a:cubicBezTo>
                <a:cubicBezTo>
                  <a:pt x="3115" y="1766"/>
                  <a:pt x="3132" y="1735"/>
                  <a:pt x="3157" y="1741"/>
                </a:cubicBezTo>
                <a:cubicBezTo>
                  <a:pt x="3182" y="1747"/>
                  <a:pt x="3209" y="1777"/>
                  <a:pt x="3238" y="1787"/>
                </a:cubicBezTo>
                <a:cubicBezTo>
                  <a:pt x="3267" y="1797"/>
                  <a:pt x="3301" y="1791"/>
                  <a:pt x="3330" y="1799"/>
                </a:cubicBezTo>
                <a:cubicBezTo>
                  <a:pt x="3359" y="1807"/>
                  <a:pt x="3364" y="1821"/>
                  <a:pt x="3410" y="1834"/>
                </a:cubicBezTo>
                <a:cubicBezTo>
                  <a:pt x="3456" y="1847"/>
                  <a:pt x="3458" y="1855"/>
                  <a:pt x="3606" y="1880"/>
                </a:cubicBezTo>
                <a:cubicBezTo>
                  <a:pt x="3754" y="1905"/>
                  <a:pt x="4051" y="1954"/>
                  <a:pt x="4297" y="1983"/>
                </a:cubicBezTo>
                <a:cubicBezTo>
                  <a:pt x="4543" y="2012"/>
                  <a:pt x="4887" y="2040"/>
                  <a:pt x="5081" y="2052"/>
                </a:cubicBezTo>
                <a:cubicBezTo>
                  <a:pt x="5275" y="2064"/>
                  <a:pt x="5398" y="2052"/>
                  <a:pt x="5461" y="2052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6272" name="Text Box 16"/>
          <p:cNvSpPr txBox="1"/>
          <p:nvPr/>
        </p:nvSpPr>
        <p:spPr>
          <a:xfrm>
            <a:off x="5187950" y="2463800"/>
            <a:ext cx="336550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20000"/>
              </a:spcBef>
            </a:pPr>
            <a:r>
              <a:rPr lang="en-US" altLang="zh-CN" sz="1200" b="0" dirty="0">
                <a:latin typeface="華康細圓體" pitchFamily="49" charset="-128"/>
                <a:ea typeface="華康細圓體" pitchFamily="49" charset="-128"/>
              </a:rPr>
              <a:t>dB</a:t>
            </a:r>
            <a:endParaRPr lang="en-US" altLang="zh-CN" sz="1200" b="0" dirty="0">
              <a:latin typeface="華康細圓體" pitchFamily="49" charset="-128"/>
              <a:ea typeface="華康細圓體" pitchFamily="49" charset="-128"/>
            </a:endParaRPr>
          </a:p>
        </p:txBody>
      </p:sp>
      <p:sp>
        <p:nvSpPr>
          <p:cNvPr id="96273" name="Text Box 17"/>
          <p:cNvSpPr txBox="1"/>
          <p:nvPr/>
        </p:nvSpPr>
        <p:spPr>
          <a:xfrm>
            <a:off x="7683500" y="3443288"/>
            <a:ext cx="336550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20000"/>
              </a:spcBef>
            </a:pPr>
            <a:r>
              <a:rPr lang="en-US" altLang="zh-TW" sz="1200" b="0" dirty="0">
                <a:latin typeface="華康細圓體" pitchFamily="49" charset="-128"/>
                <a:ea typeface="華康細圓體" pitchFamily="49" charset="-128"/>
              </a:rPr>
              <a:t>Hz</a:t>
            </a:r>
            <a:endParaRPr lang="en-US" altLang="zh-TW" sz="1200" b="0" dirty="0">
              <a:latin typeface="華康細圓體" pitchFamily="49" charset="-128"/>
              <a:ea typeface="華康細圓體" pitchFamily="49" charset="-128"/>
            </a:endParaRPr>
          </a:p>
        </p:txBody>
      </p:sp>
      <p:sp>
        <p:nvSpPr>
          <p:cNvPr id="96274" name="Text Box 18"/>
          <p:cNvSpPr txBox="1"/>
          <p:nvPr/>
        </p:nvSpPr>
        <p:spPr>
          <a:xfrm>
            <a:off x="7515225" y="5735638"/>
            <a:ext cx="336550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20000"/>
              </a:spcBef>
            </a:pPr>
            <a:r>
              <a:rPr lang="en-US" altLang="zh-TW" sz="1200" b="0" dirty="0">
                <a:latin typeface="華康細圓體" pitchFamily="49" charset="-128"/>
                <a:ea typeface="華康細圓體" pitchFamily="49" charset="-128"/>
              </a:rPr>
              <a:t>Hz</a:t>
            </a:r>
            <a:endParaRPr lang="en-US" altLang="zh-TW" sz="1200" b="0" dirty="0">
              <a:latin typeface="華康細圓體" pitchFamily="49" charset="-128"/>
              <a:ea typeface="華康細圓體" pitchFamily="49" charset="-128"/>
            </a:endParaRPr>
          </a:p>
        </p:txBody>
      </p:sp>
      <p:sp>
        <p:nvSpPr>
          <p:cNvPr id="96275" name="Text Box 19"/>
          <p:cNvSpPr txBox="1"/>
          <p:nvPr/>
        </p:nvSpPr>
        <p:spPr>
          <a:xfrm>
            <a:off x="5095875" y="5465763"/>
            <a:ext cx="260350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r">
              <a:spcBef>
                <a:spcPct val="20000"/>
              </a:spcBef>
            </a:pPr>
            <a:r>
              <a:rPr lang="zh-TW" altLang="en-US" sz="1200" b="0" dirty="0">
                <a:latin typeface="華康細圓體" pitchFamily="49" charset="-128"/>
                <a:ea typeface="華康細圓體" pitchFamily="49" charset="-128"/>
              </a:rPr>
              <a:t>0</a:t>
            </a:r>
            <a:endParaRPr lang="zh-TW" altLang="en-US" sz="1200" b="0" dirty="0">
              <a:latin typeface="華康細圓體" pitchFamily="49" charset="-128"/>
              <a:ea typeface="華康細圓體" pitchFamily="49" charset="-128"/>
            </a:endParaRPr>
          </a:p>
        </p:txBody>
      </p:sp>
      <p:sp>
        <p:nvSpPr>
          <p:cNvPr id="96276" name="Line 20"/>
          <p:cNvSpPr>
            <a:spLocks noChangeShapeType="1"/>
          </p:cNvSpPr>
          <p:nvPr/>
        </p:nvSpPr>
        <p:spPr bwMode="auto">
          <a:xfrm>
            <a:off x="5346700" y="5600700"/>
            <a:ext cx="12128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6277" name="Text Box 21"/>
          <p:cNvSpPr txBox="1"/>
          <p:nvPr/>
        </p:nvSpPr>
        <p:spPr>
          <a:xfrm>
            <a:off x="5095875" y="4256088"/>
            <a:ext cx="260350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r">
              <a:spcBef>
                <a:spcPct val="20000"/>
              </a:spcBef>
            </a:pPr>
            <a:r>
              <a:rPr lang="zh-TW" altLang="en-US" sz="1200" b="0" dirty="0">
                <a:latin typeface="華康細圓體" pitchFamily="49" charset="-128"/>
                <a:ea typeface="華康細圓體" pitchFamily="49" charset="-128"/>
              </a:rPr>
              <a:t>1</a:t>
            </a:r>
            <a:endParaRPr lang="zh-TW" altLang="en-US" sz="1200" b="0" dirty="0">
              <a:latin typeface="華康細圓體" pitchFamily="49" charset="-128"/>
              <a:ea typeface="華康細圓體" pitchFamily="49" charset="-128"/>
            </a:endParaRPr>
          </a:p>
        </p:txBody>
      </p:sp>
      <p:sp>
        <p:nvSpPr>
          <p:cNvPr id="96278" name="Line 22"/>
          <p:cNvSpPr>
            <a:spLocks noChangeShapeType="1"/>
          </p:cNvSpPr>
          <p:nvPr/>
        </p:nvSpPr>
        <p:spPr bwMode="auto">
          <a:xfrm flipV="1">
            <a:off x="5346700" y="4389438"/>
            <a:ext cx="384175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4288" name="Text Box 23"/>
          <p:cNvSpPr txBox="1"/>
          <p:nvPr/>
        </p:nvSpPr>
        <p:spPr>
          <a:xfrm>
            <a:off x="7519988" y="1792288"/>
            <a:ext cx="1022350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20000"/>
              </a:spcBef>
            </a:pPr>
            <a:r>
              <a:rPr lang="en-US" altLang="zh-TW" sz="1200" b="0" dirty="0">
                <a:solidFill>
                  <a:schemeClr val="bg1"/>
                </a:solidFill>
                <a:latin typeface="華康細圓體" pitchFamily="49" charset="-128"/>
                <a:ea typeface="華康細圓體" pitchFamily="49" charset="-128"/>
              </a:rPr>
              <a:t>60 Hz noise</a:t>
            </a:r>
            <a:endParaRPr lang="en-US" altLang="zh-TW" sz="1200" b="0" dirty="0">
              <a:solidFill>
                <a:schemeClr val="bg1"/>
              </a:solidFill>
              <a:latin typeface="華康細圓體" pitchFamily="49" charset="-128"/>
              <a:ea typeface="華康細圓體" pitchFamily="49" charset="-128"/>
            </a:endParaRPr>
          </a:p>
        </p:txBody>
      </p:sp>
      <p:sp>
        <p:nvSpPr>
          <p:cNvPr id="96280" name="Line 24"/>
          <p:cNvSpPr>
            <a:spLocks noChangeShapeType="1"/>
          </p:cNvSpPr>
          <p:nvPr/>
        </p:nvSpPr>
        <p:spPr bwMode="auto">
          <a:xfrm rot="20534806" flipV="1">
            <a:off x="6643688" y="2446338"/>
            <a:ext cx="312738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4290" name="Text Box 25"/>
          <p:cNvSpPr txBox="1"/>
          <p:nvPr/>
        </p:nvSpPr>
        <p:spPr>
          <a:xfrm>
            <a:off x="7191375" y="1120775"/>
            <a:ext cx="45085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20000"/>
              </a:spcBef>
            </a:pPr>
            <a:r>
              <a:rPr lang="en-US" altLang="zh-TW" sz="1400" b="0" dirty="0">
                <a:solidFill>
                  <a:schemeClr val="bg1"/>
                </a:solidFill>
                <a:latin typeface="華康細圓體" pitchFamily="49" charset="-128"/>
                <a:ea typeface="華康細圓體" pitchFamily="49" charset="-128"/>
              </a:rPr>
              <a:t>FRF</a:t>
            </a:r>
            <a:endParaRPr lang="en-US" altLang="zh-TW" sz="1400" b="0" dirty="0">
              <a:solidFill>
                <a:schemeClr val="bg1"/>
              </a:solidFill>
              <a:latin typeface="華康細圓體" pitchFamily="49" charset="-128"/>
              <a:ea typeface="華康細圓體" pitchFamily="49" charset="-128"/>
            </a:endParaRPr>
          </a:p>
        </p:txBody>
      </p:sp>
      <p:sp>
        <p:nvSpPr>
          <p:cNvPr id="96282" name="Text Box 26"/>
          <p:cNvSpPr txBox="1"/>
          <p:nvPr/>
        </p:nvSpPr>
        <p:spPr>
          <a:xfrm>
            <a:off x="6110288" y="3921125"/>
            <a:ext cx="89535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20000"/>
              </a:spcBef>
            </a:pPr>
            <a:r>
              <a:rPr lang="zh-CN" altLang="en-US" sz="1400" b="0" dirty="0">
                <a:latin typeface="華康細圓體" pitchFamily="49" charset="-128"/>
                <a:ea typeface="華康細圓體" pitchFamily="49" charset="-128"/>
              </a:rPr>
              <a:t>相干函数</a:t>
            </a:r>
            <a:endParaRPr lang="zh-CN" altLang="en-US" sz="1400" b="0" dirty="0">
              <a:latin typeface="華康細圓體" pitchFamily="49" charset="-128"/>
              <a:ea typeface="華康細圓體" pitchFamily="49" charset="-128"/>
            </a:endParaRPr>
          </a:p>
        </p:txBody>
      </p:sp>
      <p:sp>
        <p:nvSpPr>
          <p:cNvPr id="96283" name="Line 27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6285" name="AutoShape 2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81963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6286" name="AutoShape 3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6288" name="Line 32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6289" name="Rectangle 33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sp>
        <p:nvSpPr>
          <p:cNvPr id="96292" name="Text Box 36"/>
          <p:cNvSpPr txBox="1"/>
          <p:nvPr/>
        </p:nvSpPr>
        <p:spPr>
          <a:xfrm>
            <a:off x="6357938" y="5867400"/>
            <a:ext cx="336550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r">
              <a:spcBef>
                <a:spcPct val="20000"/>
              </a:spcBef>
            </a:pPr>
            <a:r>
              <a:rPr lang="en-US" altLang="zh-CN" sz="1200" b="0" dirty="0">
                <a:latin typeface="華康細圓體" pitchFamily="49" charset="-128"/>
                <a:ea typeface="華康細圓體" pitchFamily="49" charset="-128"/>
              </a:rPr>
              <a:t>50</a:t>
            </a:r>
            <a:endParaRPr lang="en-US" altLang="zh-TW" sz="1200" b="0" dirty="0">
              <a:latin typeface="華康細圓體" pitchFamily="49" charset="-128"/>
              <a:ea typeface="華康細圓體" pitchFamily="49" charset="-128"/>
            </a:endParaRPr>
          </a:p>
        </p:txBody>
      </p:sp>
      <p:pic>
        <p:nvPicPr>
          <p:cNvPr id="5429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6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6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6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6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6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6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6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6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6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6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6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6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6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6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6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6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6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6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6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6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6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6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6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6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90" grpId="0" animBg="1"/>
      <p:bldP spid="96263" grpId="0" animBg="1"/>
      <p:bldP spid="96266" grpId="0"/>
      <p:bldP spid="96272" grpId="0"/>
      <p:bldP spid="96273" grpId="0"/>
      <p:bldP spid="96274" grpId="0"/>
      <p:bldP spid="96275" grpId="0"/>
      <p:bldP spid="96277" grpId="0"/>
      <p:bldP spid="96282" grpId="0"/>
      <p:bldP spid="9629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Rectangle 7"/>
          <p:cNvSpPr/>
          <p:nvPr/>
        </p:nvSpPr>
        <p:spPr>
          <a:xfrm>
            <a:off x="685800" y="703263"/>
            <a:ext cx="8020050" cy="701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44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4.7</a:t>
            </a:r>
            <a:r>
              <a:rPr lang="zh-CN" altLang="en-US" sz="44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自相关函数</a:t>
            </a:r>
            <a:endParaRPr lang="en-US" altLang="zh-TW" sz="4400" dirty="0">
              <a:solidFill>
                <a:schemeClr val="tx2"/>
              </a:solidFill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97288" name="Rectangle 8"/>
          <p:cNvSpPr/>
          <p:nvPr/>
        </p:nvSpPr>
        <p:spPr>
          <a:xfrm>
            <a:off x="1343025" y="2979738"/>
            <a:ext cx="6378575" cy="2622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时域信号</a:t>
            </a:r>
            <a:endParaRPr lang="zh-TW" altLang="en-US" sz="2400" dirty="0">
              <a:latin typeface="Times New Roman" panose="02020603050405020304" pitchFamily="18" charset="0"/>
              <a:ea typeface="華康細圓體" pitchFamily="49" charset="-128"/>
            </a:endParaRPr>
          </a:p>
          <a:p>
            <a:pPr marL="342900" indent="-342900">
              <a:spcBef>
                <a:spcPct val="20000"/>
              </a:spcBef>
              <a:buSzPct val="80000"/>
            </a:pPr>
            <a:r>
              <a:rPr lang="zh-CN" altLang="en-US" sz="2400" dirty="0">
                <a:latin typeface="Symbol" panose="05050102010706020507" pitchFamily="18" charset="2"/>
                <a:ea typeface="華康細圓體" pitchFamily="49" charset="-128"/>
              </a:rPr>
              <a:t>    </a:t>
            </a:r>
            <a:r>
              <a:rPr lang="en-US" altLang="zh-TW" sz="2400" dirty="0">
                <a:latin typeface="Symbol" panose="05050102010706020507" pitchFamily="18" charset="2"/>
                <a:ea typeface="華康細圓體" pitchFamily="49" charset="-128"/>
              </a:rPr>
              <a:t>T</a:t>
            </a:r>
            <a:r>
              <a:rPr lang="zh-CN" altLang="en-US" sz="2400" dirty="0">
                <a:latin typeface="Symbol" panose="05050102010706020507" pitchFamily="18" charset="2"/>
                <a:ea typeface="宋体" panose="02010600030101010101" pitchFamily="2" charset="-122"/>
              </a:rPr>
              <a:t>是时域延时</a:t>
            </a:r>
            <a:endParaRPr lang="en-US" altLang="zh-TW" sz="2400" dirty="0">
              <a:latin typeface="Times New Roman" panose="02020603050405020304" pitchFamily="18" charset="0"/>
              <a:ea typeface="華康細圓體" pitchFamily="49" charset="-128"/>
            </a:endParaRPr>
          </a:p>
          <a:p>
            <a:pPr marL="342900" indent="-342900">
              <a:spcBef>
                <a:spcPct val="20000"/>
              </a:spcBef>
              <a:buSzPct val="8000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常用于测量信号的是否同步</a:t>
            </a:r>
            <a:endParaRPr lang="en-US" altLang="zh-TW" sz="2400" dirty="0">
              <a:latin typeface="Times New Roman" panose="02020603050405020304" pitchFamily="18" charset="0"/>
              <a:ea typeface="華康細圓體" pitchFamily="49" charset="-128"/>
            </a:endParaRPr>
          </a:p>
        </p:txBody>
      </p:sp>
      <p:graphicFrame>
        <p:nvGraphicFramePr>
          <p:cNvPr id="97289" name="Object 9"/>
          <p:cNvGraphicFramePr>
            <a:graphicFrameLocks noChangeAspect="1"/>
          </p:cNvGraphicFramePr>
          <p:nvPr/>
        </p:nvGraphicFramePr>
        <p:xfrm>
          <a:off x="1511300" y="1854200"/>
          <a:ext cx="508635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1991995" imgH="344170" progId="Equation.3">
                  <p:embed/>
                </p:oleObj>
              </mc:Choice>
              <mc:Fallback>
                <p:oleObj name="" r:id="rId1" imgW="1991995" imgH="34417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11300" y="1854200"/>
                        <a:ext cx="5086350" cy="944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0" name="Line 10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7292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81963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7293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7295" name="Line 15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7296" name="Rectangle 16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pic>
        <p:nvPicPr>
          <p:cNvPr id="56329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8">
                                            <p:txEl>
                                              <p:charRg st="5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8">
                                            <p:txEl>
                                              <p:charRg st="16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8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7"/>
          <p:cNvSpPr/>
          <p:nvPr/>
        </p:nvSpPr>
        <p:spPr>
          <a:xfrm>
            <a:off x="685800" y="800100"/>
            <a:ext cx="7772400" cy="56038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4400" b="0" dirty="0">
                <a:solidFill>
                  <a:schemeClr val="tx2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4.7</a:t>
            </a:r>
            <a:r>
              <a:rPr lang="zh-CN" altLang="en-US" sz="4400" b="0" dirty="0">
                <a:solidFill>
                  <a:schemeClr val="tx2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自相关函数</a:t>
            </a:r>
            <a:endParaRPr lang="en-US" altLang="zh-TW" sz="4400" dirty="0">
              <a:solidFill>
                <a:schemeClr val="tx2"/>
              </a:solidFill>
              <a:latin typeface="華康細圓體" pitchFamily="49" charset="-128"/>
              <a:ea typeface="华文楷体" panose="02010600040101010101" pitchFamily="2" charset="-122"/>
            </a:endParaRPr>
          </a:p>
        </p:txBody>
      </p:sp>
      <p:sp>
        <p:nvSpPr>
          <p:cNvPr id="98312" name="Rectangle 8"/>
          <p:cNvSpPr/>
          <p:nvPr/>
        </p:nvSpPr>
        <p:spPr>
          <a:xfrm>
            <a:off x="792163" y="1763713"/>
            <a:ext cx="7785100" cy="1304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SzPct val="8000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假如时域信号是不相关的，那么随着</a:t>
            </a:r>
            <a:r>
              <a:rPr lang="en-US" altLang="zh-TW" sz="2400" dirty="0">
                <a:latin typeface="Symbol" panose="05050102010706020507" pitchFamily="18" charset="2"/>
                <a:ea typeface="華康細圓體" pitchFamily="49" charset="-128"/>
              </a:rPr>
              <a:t>t</a:t>
            </a:r>
            <a:r>
              <a:rPr lang="zh-CN" altLang="en-US" sz="2400" dirty="0">
                <a:latin typeface="Symbol" panose="05050102010706020507" pitchFamily="18" charset="2"/>
                <a:ea typeface="宋体" panose="02010600030101010101" pitchFamily="2" charset="-122"/>
              </a:rPr>
              <a:t>增加，自相关趋向于</a:t>
            </a:r>
            <a:r>
              <a:rPr lang="en-US" altLang="zh-CN" sz="2400" dirty="0">
                <a:latin typeface="Symbol" panose="05050102010706020507" pitchFamily="18" charset="2"/>
                <a:ea typeface="宋体" panose="02010600030101010101" pitchFamily="2" charset="-122"/>
              </a:rPr>
              <a:t>0</a:t>
            </a:r>
            <a:endParaRPr lang="en-US" altLang="zh-TW" sz="2400" dirty="0">
              <a:latin typeface="Times New Roman" panose="02020603050405020304" pitchFamily="18" charset="0"/>
              <a:ea typeface="華康細圓體" pitchFamily="49" charset="-128"/>
            </a:endParaRPr>
          </a:p>
          <a:p>
            <a:pPr marL="342900" indent="-342900">
              <a:spcBef>
                <a:spcPct val="20000"/>
              </a:spcBef>
              <a:buSzPct val="80000"/>
              <a:buChar char="•"/>
            </a:pPr>
            <a:r>
              <a:rPr lang="en-US" altLang="zh-TW" sz="2400" dirty="0">
                <a:latin typeface="Symbol" panose="05050102010706020507" pitchFamily="18" charset="2"/>
                <a:ea typeface="華康細圓體" pitchFamily="49" charset="-128"/>
              </a:rPr>
              <a:t>t</a:t>
            </a:r>
            <a:r>
              <a:rPr lang="en-US" altLang="zh-TW" sz="2400" dirty="0">
                <a:latin typeface="Times New Roman" panose="02020603050405020304" pitchFamily="18" charset="0"/>
                <a:ea typeface="華康細圓體" pitchFamily="49" charset="-128"/>
              </a:rPr>
              <a:t>=0,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自相关有最大值</a:t>
            </a:r>
            <a:endParaRPr lang="en-US" altLang="zh-TW" sz="2400" dirty="0">
              <a:latin typeface="Times New Roman" panose="02020603050405020304" pitchFamily="18" charset="0"/>
              <a:ea typeface="華康細圓體" pitchFamily="49" charset="-128"/>
            </a:endParaRPr>
          </a:p>
        </p:txBody>
      </p:sp>
      <p:sp>
        <p:nvSpPr>
          <p:cNvPr id="98313" name="Text Box 9"/>
          <p:cNvSpPr txBox="1"/>
          <p:nvPr/>
        </p:nvSpPr>
        <p:spPr>
          <a:xfrm>
            <a:off x="1339850" y="3463925"/>
            <a:ext cx="125095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20000"/>
              </a:spcBef>
            </a:pPr>
            <a:r>
              <a:rPr lang="zh-CN" altLang="en-US" sz="1600" b="0" dirty="0">
                <a:latin typeface="Times New Roman" panose="02020603050405020304" pitchFamily="18" charset="0"/>
                <a:ea typeface="宋体" panose="02010600030101010101" pitchFamily="2" charset="-122"/>
              </a:rPr>
              <a:t>零延时</a:t>
            </a:r>
            <a:r>
              <a:rPr lang="en-US" altLang="zh-TW" sz="1600" b="0" dirty="0">
                <a:latin typeface="Times New Roman" panose="02020603050405020304" pitchFamily="18" charset="0"/>
                <a:ea typeface="華康細圓體" pitchFamily="49" charset="-128"/>
              </a:rPr>
              <a:t> </a:t>
            </a:r>
            <a:r>
              <a:rPr lang="en-US" altLang="zh-TW" sz="1600" b="0" dirty="0">
                <a:latin typeface="Times New Roman" panose="02020603050405020304" pitchFamily="18" charset="0"/>
                <a:ea typeface="華康細圓體" pitchFamily="49" charset="-128"/>
                <a:sym typeface="Symbol" panose="05050102010706020507" pitchFamily="18" charset="2"/>
              </a:rPr>
              <a:t> = </a:t>
            </a:r>
            <a:r>
              <a:rPr lang="en-US" altLang="zh-TW" sz="1600" b="0" dirty="0">
                <a:latin typeface="Times New Roman" panose="02020603050405020304" pitchFamily="18" charset="0"/>
                <a:ea typeface="華康細圓體" pitchFamily="49" charset="-128"/>
              </a:rPr>
              <a:t>0</a:t>
            </a:r>
            <a:endParaRPr lang="en-US" altLang="zh-TW" sz="1600" b="0" dirty="0">
              <a:latin typeface="Times New Roman" panose="02020603050405020304" pitchFamily="18" charset="0"/>
              <a:ea typeface="華康細圓體" pitchFamily="49" charset="-128"/>
            </a:endParaRPr>
          </a:p>
        </p:txBody>
      </p:sp>
      <p:sp>
        <p:nvSpPr>
          <p:cNvPr id="98314" name="Text Box 10"/>
          <p:cNvSpPr txBox="1"/>
          <p:nvPr/>
        </p:nvSpPr>
        <p:spPr>
          <a:xfrm>
            <a:off x="5454650" y="3454400"/>
            <a:ext cx="104775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20000"/>
              </a:spcBef>
            </a:pPr>
            <a:r>
              <a:rPr lang="zh-CN" altLang="en-US" sz="16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延时</a:t>
            </a:r>
            <a:r>
              <a:rPr lang="en-US" altLang="zh-TW" sz="1600" b="0" dirty="0">
                <a:latin typeface="Times New Roman" panose="02020603050405020304" pitchFamily="18" charset="0"/>
                <a:ea typeface="華康細圓體" pitchFamily="49" charset="-128"/>
              </a:rPr>
              <a:t> </a:t>
            </a:r>
            <a:r>
              <a:rPr lang="en-US" altLang="zh-TW" sz="1600" b="0" dirty="0">
                <a:latin typeface="Times New Roman" panose="02020603050405020304" pitchFamily="18" charset="0"/>
                <a:ea typeface="華康細圓體" pitchFamily="49" charset="-128"/>
                <a:sym typeface="Symbol" panose="05050102010706020507" pitchFamily="18" charset="2"/>
              </a:rPr>
              <a:t></a:t>
            </a:r>
            <a:r>
              <a:rPr lang="en-US" altLang="zh-TW" sz="1600" b="0" dirty="0">
                <a:latin typeface="Times New Roman" panose="02020603050405020304" pitchFamily="18" charset="0"/>
                <a:ea typeface="華康細圓體" pitchFamily="49" charset="-128"/>
              </a:rPr>
              <a:t> &gt; 0</a:t>
            </a:r>
            <a:endParaRPr lang="en-US" altLang="zh-TW" sz="1600" b="0" dirty="0">
              <a:latin typeface="Times New Roman" panose="02020603050405020304" pitchFamily="18" charset="0"/>
              <a:ea typeface="華康細圓體" pitchFamily="49" charset="-128"/>
            </a:endParaRPr>
          </a:p>
        </p:txBody>
      </p:sp>
      <p:grpSp>
        <p:nvGrpSpPr>
          <p:cNvPr id="98315" name="Group 11"/>
          <p:cNvGrpSpPr/>
          <p:nvPr/>
        </p:nvGrpSpPr>
        <p:grpSpPr>
          <a:xfrm>
            <a:off x="1009650" y="3878263"/>
            <a:ext cx="3048000" cy="1606550"/>
            <a:chOff x="740" y="2604"/>
            <a:chExt cx="1920" cy="1012"/>
          </a:xfrm>
        </p:grpSpPr>
        <p:sp>
          <p:nvSpPr>
            <p:cNvPr id="98316" name="Freeform 12"/>
            <p:cNvSpPr/>
            <p:nvPr/>
          </p:nvSpPr>
          <p:spPr bwMode="auto">
            <a:xfrm>
              <a:off x="830" y="2616"/>
              <a:ext cx="610" cy="428"/>
            </a:xfrm>
            <a:custGeom>
              <a:avLst/>
              <a:gdLst>
                <a:gd name="T0" fmla="*/ 0 w 2776"/>
                <a:gd name="T1" fmla="*/ 1388 h 1671"/>
                <a:gd name="T2" fmla="*/ 150 w 2776"/>
                <a:gd name="T3" fmla="*/ 294 h 1671"/>
                <a:gd name="T4" fmla="*/ 392 w 2776"/>
                <a:gd name="T5" fmla="*/ 178 h 1671"/>
                <a:gd name="T6" fmla="*/ 518 w 2776"/>
                <a:gd name="T7" fmla="*/ 685 h 1671"/>
                <a:gd name="T8" fmla="*/ 622 w 2776"/>
                <a:gd name="T9" fmla="*/ 651 h 1671"/>
                <a:gd name="T10" fmla="*/ 703 w 2776"/>
                <a:gd name="T11" fmla="*/ 605 h 1671"/>
                <a:gd name="T12" fmla="*/ 783 w 2776"/>
                <a:gd name="T13" fmla="*/ 1227 h 1671"/>
                <a:gd name="T14" fmla="*/ 852 w 2776"/>
                <a:gd name="T15" fmla="*/ 1353 h 1671"/>
                <a:gd name="T16" fmla="*/ 910 w 2776"/>
                <a:gd name="T17" fmla="*/ 1250 h 1671"/>
                <a:gd name="T18" fmla="*/ 979 w 2776"/>
                <a:gd name="T19" fmla="*/ 1215 h 1671"/>
                <a:gd name="T20" fmla="*/ 1025 w 2776"/>
                <a:gd name="T21" fmla="*/ 1423 h 1671"/>
                <a:gd name="T22" fmla="*/ 1094 w 2776"/>
                <a:gd name="T23" fmla="*/ 1457 h 1671"/>
                <a:gd name="T24" fmla="*/ 1163 w 2776"/>
                <a:gd name="T25" fmla="*/ 1342 h 1671"/>
                <a:gd name="T26" fmla="*/ 1474 w 2776"/>
                <a:gd name="T27" fmla="*/ 17 h 1671"/>
                <a:gd name="T28" fmla="*/ 1705 w 2776"/>
                <a:gd name="T29" fmla="*/ 1446 h 1671"/>
                <a:gd name="T30" fmla="*/ 1832 w 2776"/>
                <a:gd name="T31" fmla="*/ 1365 h 1671"/>
                <a:gd name="T32" fmla="*/ 1993 w 2776"/>
                <a:gd name="T33" fmla="*/ 628 h 1671"/>
                <a:gd name="T34" fmla="*/ 2004 w 2776"/>
                <a:gd name="T35" fmla="*/ 420 h 1671"/>
                <a:gd name="T36" fmla="*/ 2073 w 2776"/>
                <a:gd name="T37" fmla="*/ 305 h 1671"/>
                <a:gd name="T38" fmla="*/ 2143 w 2776"/>
                <a:gd name="T39" fmla="*/ 294 h 1671"/>
                <a:gd name="T40" fmla="*/ 2177 w 2776"/>
                <a:gd name="T41" fmla="*/ 363 h 1671"/>
                <a:gd name="T42" fmla="*/ 2235 w 2776"/>
                <a:gd name="T43" fmla="*/ 870 h 1671"/>
                <a:gd name="T44" fmla="*/ 2315 w 2776"/>
                <a:gd name="T45" fmla="*/ 973 h 1671"/>
                <a:gd name="T46" fmla="*/ 2419 w 2776"/>
                <a:gd name="T47" fmla="*/ 973 h 1671"/>
                <a:gd name="T48" fmla="*/ 2523 w 2776"/>
                <a:gd name="T49" fmla="*/ 639 h 1671"/>
                <a:gd name="T50" fmla="*/ 2626 w 2776"/>
                <a:gd name="T51" fmla="*/ 651 h 1671"/>
                <a:gd name="T52" fmla="*/ 2776 w 2776"/>
                <a:gd name="T53" fmla="*/ 1480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76" h="1671">
                  <a:moveTo>
                    <a:pt x="0" y="1388"/>
                  </a:moveTo>
                  <a:cubicBezTo>
                    <a:pt x="42" y="942"/>
                    <a:pt x="85" y="496"/>
                    <a:pt x="150" y="294"/>
                  </a:cubicBezTo>
                  <a:cubicBezTo>
                    <a:pt x="215" y="92"/>
                    <a:pt x="331" y="113"/>
                    <a:pt x="392" y="178"/>
                  </a:cubicBezTo>
                  <a:cubicBezTo>
                    <a:pt x="453" y="243"/>
                    <a:pt x="480" y="606"/>
                    <a:pt x="518" y="685"/>
                  </a:cubicBezTo>
                  <a:cubicBezTo>
                    <a:pt x="556" y="764"/>
                    <a:pt x="591" y="664"/>
                    <a:pt x="622" y="651"/>
                  </a:cubicBezTo>
                  <a:cubicBezTo>
                    <a:pt x="653" y="638"/>
                    <a:pt x="676" y="509"/>
                    <a:pt x="703" y="605"/>
                  </a:cubicBezTo>
                  <a:cubicBezTo>
                    <a:pt x="730" y="701"/>
                    <a:pt x="758" y="1103"/>
                    <a:pt x="783" y="1227"/>
                  </a:cubicBezTo>
                  <a:cubicBezTo>
                    <a:pt x="808" y="1351"/>
                    <a:pt x="831" y="1349"/>
                    <a:pt x="852" y="1353"/>
                  </a:cubicBezTo>
                  <a:cubicBezTo>
                    <a:pt x="873" y="1357"/>
                    <a:pt x="889" y="1273"/>
                    <a:pt x="910" y="1250"/>
                  </a:cubicBezTo>
                  <a:cubicBezTo>
                    <a:pt x="931" y="1227"/>
                    <a:pt x="960" y="1186"/>
                    <a:pt x="979" y="1215"/>
                  </a:cubicBezTo>
                  <a:cubicBezTo>
                    <a:pt x="998" y="1244"/>
                    <a:pt x="1006" y="1383"/>
                    <a:pt x="1025" y="1423"/>
                  </a:cubicBezTo>
                  <a:cubicBezTo>
                    <a:pt x="1044" y="1463"/>
                    <a:pt x="1071" y="1471"/>
                    <a:pt x="1094" y="1457"/>
                  </a:cubicBezTo>
                  <a:cubicBezTo>
                    <a:pt x="1117" y="1443"/>
                    <a:pt x="1100" y="1582"/>
                    <a:pt x="1163" y="1342"/>
                  </a:cubicBezTo>
                  <a:cubicBezTo>
                    <a:pt x="1226" y="1102"/>
                    <a:pt x="1384" y="0"/>
                    <a:pt x="1474" y="17"/>
                  </a:cubicBezTo>
                  <a:cubicBezTo>
                    <a:pt x="1564" y="34"/>
                    <a:pt x="1645" y="1221"/>
                    <a:pt x="1705" y="1446"/>
                  </a:cubicBezTo>
                  <a:cubicBezTo>
                    <a:pt x="1765" y="1671"/>
                    <a:pt x="1784" y="1501"/>
                    <a:pt x="1832" y="1365"/>
                  </a:cubicBezTo>
                  <a:cubicBezTo>
                    <a:pt x="1880" y="1229"/>
                    <a:pt x="1964" y="785"/>
                    <a:pt x="1993" y="628"/>
                  </a:cubicBezTo>
                  <a:cubicBezTo>
                    <a:pt x="2022" y="471"/>
                    <a:pt x="1991" y="474"/>
                    <a:pt x="2004" y="420"/>
                  </a:cubicBezTo>
                  <a:cubicBezTo>
                    <a:pt x="2017" y="366"/>
                    <a:pt x="2050" y="326"/>
                    <a:pt x="2073" y="305"/>
                  </a:cubicBezTo>
                  <a:cubicBezTo>
                    <a:pt x="2096" y="284"/>
                    <a:pt x="2126" y="284"/>
                    <a:pt x="2143" y="294"/>
                  </a:cubicBezTo>
                  <a:cubicBezTo>
                    <a:pt x="2160" y="304"/>
                    <a:pt x="2162" y="267"/>
                    <a:pt x="2177" y="363"/>
                  </a:cubicBezTo>
                  <a:cubicBezTo>
                    <a:pt x="2192" y="459"/>
                    <a:pt x="2212" y="768"/>
                    <a:pt x="2235" y="870"/>
                  </a:cubicBezTo>
                  <a:cubicBezTo>
                    <a:pt x="2258" y="972"/>
                    <a:pt x="2284" y="956"/>
                    <a:pt x="2315" y="973"/>
                  </a:cubicBezTo>
                  <a:cubicBezTo>
                    <a:pt x="2346" y="990"/>
                    <a:pt x="2384" y="1029"/>
                    <a:pt x="2419" y="973"/>
                  </a:cubicBezTo>
                  <a:cubicBezTo>
                    <a:pt x="2454" y="917"/>
                    <a:pt x="2489" y="693"/>
                    <a:pt x="2523" y="639"/>
                  </a:cubicBezTo>
                  <a:cubicBezTo>
                    <a:pt x="2557" y="585"/>
                    <a:pt x="2584" y="511"/>
                    <a:pt x="2626" y="651"/>
                  </a:cubicBezTo>
                  <a:cubicBezTo>
                    <a:pt x="2668" y="791"/>
                    <a:pt x="2722" y="1135"/>
                    <a:pt x="2776" y="1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8317" name="Freeform 13"/>
            <p:cNvSpPr/>
            <p:nvPr/>
          </p:nvSpPr>
          <p:spPr bwMode="auto">
            <a:xfrm>
              <a:off x="1440" y="2604"/>
              <a:ext cx="568" cy="382"/>
            </a:xfrm>
            <a:custGeom>
              <a:avLst/>
              <a:gdLst>
                <a:gd name="T0" fmla="*/ 0 w 3652"/>
                <a:gd name="T1" fmla="*/ 1878 h 1974"/>
                <a:gd name="T2" fmla="*/ 23 w 3652"/>
                <a:gd name="T3" fmla="*/ 1947 h 1974"/>
                <a:gd name="T4" fmla="*/ 69 w 3652"/>
                <a:gd name="T5" fmla="*/ 1717 h 1974"/>
                <a:gd name="T6" fmla="*/ 184 w 3652"/>
                <a:gd name="T7" fmla="*/ 956 h 1974"/>
                <a:gd name="T8" fmla="*/ 334 w 3652"/>
                <a:gd name="T9" fmla="*/ 1659 h 1974"/>
                <a:gd name="T10" fmla="*/ 656 w 3652"/>
                <a:gd name="T11" fmla="*/ 634 h 1974"/>
                <a:gd name="T12" fmla="*/ 795 w 3652"/>
                <a:gd name="T13" fmla="*/ 553 h 1974"/>
                <a:gd name="T14" fmla="*/ 841 w 3652"/>
                <a:gd name="T15" fmla="*/ 1337 h 1974"/>
                <a:gd name="T16" fmla="*/ 1002 w 3652"/>
                <a:gd name="T17" fmla="*/ 761 h 1974"/>
                <a:gd name="T18" fmla="*/ 1129 w 3652"/>
                <a:gd name="T19" fmla="*/ 726 h 1974"/>
                <a:gd name="T20" fmla="*/ 1209 w 3652"/>
                <a:gd name="T21" fmla="*/ 680 h 1974"/>
                <a:gd name="T22" fmla="*/ 1290 w 3652"/>
                <a:gd name="T23" fmla="*/ 668 h 1974"/>
                <a:gd name="T24" fmla="*/ 1348 w 3652"/>
                <a:gd name="T25" fmla="*/ 1590 h 1974"/>
                <a:gd name="T26" fmla="*/ 1474 w 3652"/>
                <a:gd name="T27" fmla="*/ 1682 h 1974"/>
                <a:gd name="T28" fmla="*/ 1659 w 3652"/>
                <a:gd name="T29" fmla="*/ 830 h 1974"/>
                <a:gd name="T30" fmla="*/ 1774 w 3652"/>
                <a:gd name="T31" fmla="*/ 1486 h 1974"/>
                <a:gd name="T32" fmla="*/ 1877 w 3652"/>
                <a:gd name="T33" fmla="*/ 1532 h 1974"/>
                <a:gd name="T34" fmla="*/ 2016 w 3652"/>
                <a:gd name="T35" fmla="*/ 1003 h 1974"/>
                <a:gd name="T36" fmla="*/ 2165 w 3652"/>
                <a:gd name="T37" fmla="*/ 1049 h 1974"/>
                <a:gd name="T38" fmla="*/ 2246 w 3652"/>
                <a:gd name="T39" fmla="*/ 1037 h 1974"/>
                <a:gd name="T40" fmla="*/ 2373 w 3652"/>
                <a:gd name="T41" fmla="*/ 991 h 1974"/>
                <a:gd name="T42" fmla="*/ 2476 w 3652"/>
                <a:gd name="T43" fmla="*/ 1106 h 1974"/>
                <a:gd name="T44" fmla="*/ 2569 w 3652"/>
                <a:gd name="T45" fmla="*/ 1648 h 1974"/>
                <a:gd name="T46" fmla="*/ 2638 w 3652"/>
                <a:gd name="T47" fmla="*/ 1682 h 1974"/>
                <a:gd name="T48" fmla="*/ 2695 w 3652"/>
                <a:gd name="T49" fmla="*/ 1625 h 1974"/>
                <a:gd name="T50" fmla="*/ 2822 w 3652"/>
                <a:gd name="T51" fmla="*/ 1602 h 1974"/>
                <a:gd name="T52" fmla="*/ 2914 w 3652"/>
                <a:gd name="T53" fmla="*/ 1417 h 1974"/>
                <a:gd name="T54" fmla="*/ 3087 w 3652"/>
                <a:gd name="T55" fmla="*/ 242 h 1974"/>
                <a:gd name="T56" fmla="*/ 3202 w 3652"/>
                <a:gd name="T57" fmla="*/ 242 h 1974"/>
                <a:gd name="T58" fmla="*/ 3652 w 3652"/>
                <a:gd name="T59" fmla="*/ 1694 h 1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52" h="1974">
                  <a:moveTo>
                    <a:pt x="0" y="1878"/>
                  </a:moveTo>
                  <a:cubicBezTo>
                    <a:pt x="6" y="1926"/>
                    <a:pt x="12" y="1974"/>
                    <a:pt x="23" y="1947"/>
                  </a:cubicBezTo>
                  <a:cubicBezTo>
                    <a:pt x="34" y="1920"/>
                    <a:pt x="42" y="1882"/>
                    <a:pt x="69" y="1717"/>
                  </a:cubicBezTo>
                  <a:cubicBezTo>
                    <a:pt x="96" y="1552"/>
                    <a:pt x="140" y="966"/>
                    <a:pt x="184" y="956"/>
                  </a:cubicBezTo>
                  <a:cubicBezTo>
                    <a:pt x="228" y="946"/>
                    <a:pt x="255" y="1713"/>
                    <a:pt x="334" y="1659"/>
                  </a:cubicBezTo>
                  <a:cubicBezTo>
                    <a:pt x="413" y="1605"/>
                    <a:pt x="579" y="818"/>
                    <a:pt x="656" y="634"/>
                  </a:cubicBezTo>
                  <a:cubicBezTo>
                    <a:pt x="733" y="450"/>
                    <a:pt x="764" y="436"/>
                    <a:pt x="795" y="553"/>
                  </a:cubicBezTo>
                  <a:cubicBezTo>
                    <a:pt x="826" y="670"/>
                    <a:pt x="807" y="1302"/>
                    <a:pt x="841" y="1337"/>
                  </a:cubicBezTo>
                  <a:cubicBezTo>
                    <a:pt x="875" y="1372"/>
                    <a:pt x="954" y="863"/>
                    <a:pt x="1002" y="761"/>
                  </a:cubicBezTo>
                  <a:cubicBezTo>
                    <a:pt x="1050" y="659"/>
                    <a:pt x="1094" y="740"/>
                    <a:pt x="1129" y="726"/>
                  </a:cubicBezTo>
                  <a:cubicBezTo>
                    <a:pt x="1164" y="712"/>
                    <a:pt x="1182" y="690"/>
                    <a:pt x="1209" y="680"/>
                  </a:cubicBezTo>
                  <a:cubicBezTo>
                    <a:pt x="1236" y="670"/>
                    <a:pt x="1267" y="516"/>
                    <a:pt x="1290" y="668"/>
                  </a:cubicBezTo>
                  <a:cubicBezTo>
                    <a:pt x="1313" y="820"/>
                    <a:pt x="1317" y="1421"/>
                    <a:pt x="1348" y="1590"/>
                  </a:cubicBezTo>
                  <a:cubicBezTo>
                    <a:pt x="1379" y="1759"/>
                    <a:pt x="1422" y="1809"/>
                    <a:pt x="1474" y="1682"/>
                  </a:cubicBezTo>
                  <a:cubicBezTo>
                    <a:pt x="1526" y="1555"/>
                    <a:pt x="1609" y="863"/>
                    <a:pt x="1659" y="830"/>
                  </a:cubicBezTo>
                  <a:cubicBezTo>
                    <a:pt x="1709" y="797"/>
                    <a:pt x="1738" y="1369"/>
                    <a:pt x="1774" y="1486"/>
                  </a:cubicBezTo>
                  <a:cubicBezTo>
                    <a:pt x="1810" y="1603"/>
                    <a:pt x="1837" y="1612"/>
                    <a:pt x="1877" y="1532"/>
                  </a:cubicBezTo>
                  <a:cubicBezTo>
                    <a:pt x="1917" y="1452"/>
                    <a:pt x="1968" y="1084"/>
                    <a:pt x="2016" y="1003"/>
                  </a:cubicBezTo>
                  <a:cubicBezTo>
                    <a:pt x="2064" y="922"/>
                    <a:pt x="2127" y="1043"/>
                    <a:pt x="2165" y="1049"/>
                  </a:cubicBezTo>
                  <a:cubicBezTo>
                    <a:pt x="2203" y="1055"/>
                    <a:pt x="2211" y="1047"/>
                    <a:pt x="2246" y="1037"/>
                  </a:cubicBezTo>
                  <a:cubicBezTo>
                    <a:pt x="2281" y="1027"/>
                    <a:pt x="2335" y="980"/>
                    <a:pt x="2373" y="991"/>
                  </a:cubicBezTo>
                  <a:cubicBezTo>
                    <a:pt x="2411" y="1002"/>
                    <a:pt x="2443" y="997"/>
                    <a:pt x="2476" y="1106"/>
                  </a:cubicBezTo>
                  <a:cubicBezTo>
                    <a:pt x="2509" y="1215"/>
                    <a:pt x="2542" y="1552"/>
                    <a:pt x="2569" y="1648"/>
                  </a:cubicBezTo>
                  <a:cubicBezTo>
                    <a:pt x="2596" y="1744"/>
                    <a:pt x="2617" y="1686"/>
                    <a:pt x="2638" y="1682"/>
                  </a:cubicBezTo>
                  <a:cubicBezTo>
                    <a:pt x="2659" y="1678"/>
                    <a:pt x="2664" y="1638"/>
                    <a:pt x="2695" y="1625"/>
                  </a:cubicBezTo>
                  <a:cubicBezTo>
                    <a:pt x="2726" y="1612"/>
                    <a:pt x="2786" y="1637"/>
                    <a:pt x="2822" y="1602"/>
                  </a:cubicBezTo>
                  <a:cubicBezTo>
                    <a:pt x="2858" y="1567"/>
                    <a:pt x="2870" y="1644"/>
                    <a:pt x="2914" y="1417"/>
                  </a:cubicBezTo>
                  <a:cubicBezTo>
                    <a:pt x="2958" y="1190"/>
                    <a:pt x="3039" y="438"/>
                    <a:pt x="3087" y="242"/>
                  </a:cubicBezTo>
                  <a:cubicBezTo>
                    <a:pt x="3135" y="46"/>
                    <a:pt x="3108" y="0"/>
                    <a:pt x="3202" y="242"/>
                  </a:cubicBezTo>
                  <a:cubicBezTo>
                    <a:pt x="3296" y="484"/>
                    <a:pt x="3474" y="1089"/>
                    <a:pt x="3652" y="169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8318" name="Line 14"/>
            <p:cNvSpPr>
              <a:spLocks noChangeShapeType="1"/>
            </p:cNvSpPr>
            <p:nvPr/>
          </p:nvSpPr>
          <p:spPr bwMode="auto">
            <a:xfrm>
              <a:off x="740" y="2863"/>
              <a:ext cx="177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8319" name="Freeform 15"/>
            <p:cNvSpPr/>
            <p:nvPr/>
          </p:nvSpPr>
          <p:spPr bwMode="auto">
            <a:xfrm>
              <a:off x="2015" y="2642"/>
              <a:ext cx="409" cy="401"/>
            </a:xfrm>
            <a:custGeom>
              <a:avLst/>
              <a:gdLst>
                <a:gd name="T0" fmla="*/ 0 w 1129"/>
                <a:gd name="T1" fmla="*/ 719 h 961"/>
                <a:gd name="T2" fmla="*/ 115 w 1129"/>
                <a:gd name="T3" fmla="*/ 719 h 961"/>
                <a:gd name="T4" fmla="*/ 173 w 1129"/>
                <a:gd name="T5" fmla="*/ 546 h 961"/>
                <a:gd name="T6" fmla="*/ 219 w 1129"/>
                <a:gd name="T7" fmla="*/ 431 h 961"/>
                <a:gd name="T8" fmla="*/ 288 w 1129"/>
                <a:gd name="T9" fmla="*/ 650 h 961"/>
                <a:gd name="T10" fmla="*/ 403 w 1129"/>
                <a:gd name="T11" fmla="*/ 535 h 961"/>
                <a:gd name="T12" fmla="*/ 449 w 1129"/>
                <a:gd name="T13" fmla="*/ 639 h 961"/>
                <a:gd name="T14" fmla="*/ 495 w 1129"/>
                <a:gd name="T15" fmla="*/ 811 h 961"/>
                <a:gd name="T16" fmla="*/ 564 w 1129"/>
                <a:gd name="T17" fmla="*/ 834 h 961"/>
                <a:gd name="T18" fmla="*/ 599 w 1129"/>
                <a:gd name="T19" fmla="*/ 904 h 961"/>
                <a:gd name="T20" fmla="*/ 656 w 1129"/>
                <a:gd name="T21" fmla="*/ 846 h 961"/>
                <a:gd name="T22" fmla="*/ 760 w 1129"/>
                <a:gd name="T23" fmla="*/ 212 h 961"/>
                <a:gd name="T24" fmla="*/ 818 w 1129"/>
                <a:gd name="T25" fmla="*/ 282 h 961"/>
                <a:gd name="T26" fmla="*/ 852 w 1129"/>
                <a:gd name="T27" fmla="*/ 500 h 961"/>
                <a:gd name="T28" fmla="*/ 887 w 1129"/>
                <a:gd name="T29" fmla="*/ 570 h 961"/>
                <a:gd name="T30" fmla="*/ 1002 w 1129"/>
                <a:gd name="T31" fmla="*/ 155 h 961"/>
                <a:gd name="T32" fmla="*/ 1094 w 1129"/>
                <a:gd name="T33" fmla="*/ 17 h 961"/>
                <a:gd name="T34" fmla="*/ 1129 w 1129"/>
                <a:gd name="T35" fmla="*/ 258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9" h="961">
                  <a:moveTo>
                    <a:pt x="0" y="719"/>
                  </a:moveTo>
                  <a:cubicBezTo>
                    <a:pt x="43" y="733"/>
                    <a:pt x="86" y="748"/>
                    <a:pt x="115" y="719"/>
                  </a:cubicBezTo>
                  <a:cubicBezTo>
                    <a:pt x="144" y="690"/>
                    <a:pt x="156" y="594"/>
                    <a:pt x="173" y="546"/>
                  </a:cubicBezTo>
                  <a:cubicBezTo>
                    <a:pt x="190" y="498"/>
                    <a:pt x="200" y="414"/>
                    <a:pt x="219" y="431"/>
                  </a:cubicBezTo>
                  <a:cubicBezTo>
                    <a:pt x="238" y="448"/>
                    <a:pt x="257" y="633"/>
                    <a:pt x="288" y="650"/>
                  </a:cubicBezTo>
                  <a:cubicBezTo>
                    <a:pt x="319" y="667"/>
                    <a:pt x="376" y="537"/>
                    <a:pt x="403" y="535"/>
                  </a:cubicBezTo>
                  <a:cubicBezTo>
                    <a:pt x="430" y="533"/>
                    <a:pt x="434" y="593"/>
                    <a:pt x="449" y="639"/>
                  </a:cubicBezTo>
                  <a:cubicBezTo>
                    <a:pt x="464" y="685"/>
                    <a:pt x="476" y="779"/>
                    <a:pt x="495" y="811"/>
                  </a:cubicBezTo>
                  <a:cubicBezTo>
                    <a:pt x="514" y="843"/>
                    <a:pt x="547" y="818"/>
                    <a:pt x="564" y="834"/>
                  </a:cubicBezTo>
                  <a:cubicBezTo>
                    <a:pt x="581" y="850"/>
                    <a:pt x="584" y="902"/>
                    <a:pt x="599" y="904"/>
                  </a:cubicBezTo>
                  <a:cubicBezTo>
                    <a:pt x="614" y="906"/>
                    <a:pt x="629" y="961"/>
                    <a:pt x="656" y="846"/>
                  </a:cubicBezTo>
                  <a:cubicBezTo>
                    <a:pt x="683" y="731"/>
                    <a:pt x="733" y="306"/>
                    <a:pt x="760" y="212"/>
                  </a:cubicBezTo>
                  <a:cubicBezTo>
                    <a:pt x="787" y="118"/>
                    <a:pt x="803" y="234"/>
                    <a:pt x="818" y="282"/>
                  </a:cubicBezTo>
                  <a:cubicBezTo>
                    <a:pt x="833" y="330"/>
                    <a:pt x="840" y="452"/>
                    <a:pt x="852" y="500"/>
                  </a:cubicBezTo>
                  <a:cubicBezTo>
                    <a:pt x="864" y="548"/>
                    <a:pt x="862" y="628"/>
                    <a:pt x="887" y="570"/>
                  </a:cubicBezTo>
                  <a:cubicBezTo>
                    <a:pt x="912" y="512"/>
                    <a:pt x="968" y="247"/>
                    <a:pt x="1002" y="155"/>
                  </a:cubicBezTo>
                  <a:cubicBezTo>
                    <a:pt x="1036" y="63"/>
                    <a:pt x="1073" y="0"/>
                    <a:pt x="1094" y="17"/>
                  </a:cubicBezTo>
                  <a:cubicBezTo>
                    <a:pt x="1115" y="34"/>
                    <a:pt x="1122" y="146"/>
                    <a:pt x="1129" y="25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8320" name="Freeform 16"/>
            <p:cNvSpPr/>
            <p:nvPr/>
          </p:nvSpPr>
          <p:spPr bwMode="auto">
            <a:xfrm>
              <a:off x="833" y="3188"/>
              <a:ext cx="610" cy="428"/>
            </a:xfrm>
            <a:custGeom>
              <a:avLst/>
              <a:gdLst>
                <a:gd name="T0" fmla="*/ 0 w 2776"/>
                <a:gd name="T1" fmla="*/ 1388 h 1671"/>
                <a:gd name="T2" fmla="*/ 150 w 2776"/>
                <a:gd name="T3" fmla="*/ 294 h 1671"/>
                <a:gd name="T4" fmla="*/ 392 w 2776"/>
                <a:gd name="T5" fmla="*/ 178 h 1671"/>
                <a:gd name="T6" fmla="*/ 518 w 2776"/>
                <a:gd name="T7" fmla="*/ 685 h 1671"/>
                <a:gd name="T8" fmla="*/ 622 w 2776"/>
                <a:gd name="T9" fmla="*/ 651 h 1671"/>
                <a:gd name="T10" fmla="*/ 703 w 2776"/>
                <a:gd name="T11" fmla="*/ 605 h 1671"/>
                <a:gd name="T12" fmla="*/ 783 w 2776"/>
                <a:gd name="T13" fmla="*/ 1227 h 1671"/>
                <a:gd name="T14" fmla="*/ 852 w 2776"/>
                <a:gd name="T15" fmla="*/ 1353 h 1671"/>
                <a:gd name="T16" fmla="*/ 910 w 2776"/>
                <a:gd name="T17" fmla="*/ 1250 h 1671"/>
                <a:gd name="T18" fmla="*/ 979 w 2776"/>
                <a:gd name="T19" fmla="*/ 1215 h 1671"/>
                <a:gd name="T20" fmla="*/ 1025 w 2776"/>
                <a:gd name="T21" fmla="*/ 1423 h 1671"/>
                <a:gd name="T22" fmla="*/ 1094 w 2776"/>
                <a:gd name="T23" fmla="*/ 1457 h 1671"/>
                <a:gd name="T24" fmla="*/ 1163 w 2776"/>
                <a:gd name="T25" fmla="*/ 1342 h 1671"/>
                <a:gd name="T26" fmla="*/ 1474 w 2776"/>
                <a:gd name="T27" fmla="*/ 17 h 1671"/>
                <a:gd name="T28" fmla="*/ 1705 w 2776"/>
                <a:gd name="T29" fmla="*/ 1446 h 1671"/>
                <a:gd name="T30" fmla="*/ 1832 w 2776"/>
                <a:gd name="T31" fmla="*/ 1365 h 1671"/>
                <a:gd name="T32" fmla="*/ 1993 w 2776"/>
                <a:gd name="T33" fmla="*/ 628 h 1671"/>
                <a:gd name="T34" fmla="*/ 2004 w 2776"/>
                <a:gd name="T35" fmla="*/ 420 h 1671"/>
                <a:gd name="T36" fmla="*/ 2073 w 2776"/>
                <a:gd name="T37" fmla="*/ 305 h 1671"/>
                <a:gd name="T38" fmla="*/ 2143 w 2776"/>
                <a:gd name="T39" fmla="*/ 294 h 1671"/>
                <a:gd name="T40" fmla="*/ 2177 w 2776"/>
                <a:gd name="T41" fmla="*/ 363 h 1671"/>
                <a:gd name="T42" fmla="*/ 2235 w 2776"/>
                <a:gd name="T43" fmla="*/ 870 h 1671"/>
                <a:gd name="T44" fmla="*/ 2315 w 2776"/>
                <a:gd name="T45" fmla="*/ 973 h 1671"/>
                <a:gd name="T46" fmla="*/ 2419 w 2776"/>
                <a:gd name="T47" fmla="*/ 973 h 1671"/>
                <a:gd name="T48" fmla="*/ 2523 w 2776"/>
                <a:gd name="T49" fmla="*/ 639 h 1671"/>
                <a:gd name="T50" fmla="*/ 2626 w 2776"/>
                <a:gd name="T51" fmla="*/ 651 h 1671"/>
                <a:gd name="T52" fmla="*/ 2776 w 2776"/>
                <a:gd name="T53" fmla="*/ 1480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76" h="1671">
                  <a:moveTo>
                    <a:pt x="0" y="1388"/>
                  </a:moveTo>
                  <a:cubicBezTo>
                    <a:pt x="42" y="942"/>
                    <a:pt x="85" y="496"/>
                    <a:pt x="150" y="294"/>
                  </a:cubicBezTo>
                  <a:cubicBezTo>
                    <a:pt x="215" y="92"/>
                    <a:pt x="331" y="113"/>
                    <a:pt x="392" y="178"/>
                  </a:cubicBezTo>
                  <a:cubicBezTo>
                    <a:pt x="453" y="243"/>
                    <a:pt x="480" y="606"/>
                    <a:pt x="518" y="685"/>
                  </a:cubicBezTo>
                  <a:cubicBezTo>
                    <a:pt x="556" y="764"/>
                    <a:pt x="591" y="664"/>
                    <a:pt x="622" y="651"/>
                  </a:cubicBezTo>
                  <a:cubicBezTo>
                    <a:pt x="653" y="638"/>
                    <a:pt x="676" y="509"/>
                    <a:pt x="703" y="605"/>
                  </a:cubicBezTo>
                  <a:cubicBezTo>
                    <a:pt x="730" y="701"/>
                    <a:pt x="758" y="1103"/>
                    <a:pt x="783" y="1227"/>
                  </a:cubicBezTo>
                  <a:cubicBezTo>
                    <a:pt x="808" y="1351"/>
                    <a:pt x="831" y="1349"/>
                    <a:pt x="852" y="1353"/>
                  </a:cubicBezTo>
                  <a:cubicBezTo>
                    <a:pt x="873" y="1357"/>
                    <a:pt x="889" y="1273"/>
                    <a:pt x="910" y="1250"/>
                  </a:cubicBezTo>
                  <a:cubicBezTo>
                    <a:pt x="931" y="1227"/>
                    <a:pt x="960" y="1186"/>
                    <a:pt x="979" y="1215"/>
                  </a:cubicBezTo>
                  <a:cubicBezTo>
                    <a:pt x="998" y="1244"/>
                    <a:pt x="1006" y="1383"/>
                    <a:pt x="1025" y="1423"/>
                  </a:cubicBezTo>
                  <a:cubicBezTo>
                    <a:pt x="1044" y="1463"/>
                    <a:pt x="1071" y="1471"/>
                    <a:pt x="1094" y="1457"/>
                  </a:cubicBezTo>
                  <a:cubicBezTo>
                    <a:pt x="1117" y="1443"/>
                    <a:pt x="1100" y="1582"/>
                    <a:pt x="1163" y="1342"/>
                  </a:cubicBezTo>
                  <a:cubicBezTo>
                    <a:pt x="1226" y="1102"/>
                    <a:pt x="1384" y="0"/>
                    <a:pt x="1474" y="17"/>
                  </a:cubicBezTo>
                  <a:cubicBezTo>
                    <a:pt x="1564" y="34"/>
                    <a:pt x="1645" y="1221"/>
                    <a:pt x="1705" y="1446"/>
                  </a:cubicBezTo>
                  <a:cubicBezTo>
                    <a:pt x="1765" y="1671"/>
                    <a:pt x="1784" y="1501"/>
                    <a:pt x="1832" y="1365"/>
                  </a:cubicBezTo>
                  <a:cubicBezTo>
                    <a:pt x="1880" y="1229"/>
                    <a:pt x="1964" y="785"/>
                    <a:pt x="1993" y="628"/>
                  </a:cubicBezTo>
                  <a:cubicBezTo>
                    <a:pt x="2022" y="471"/>
                    <a:pt x="1991" y="474"/>
                    <a:pt x="2004" y="420"/>
                  </a:cubicBezTo>
                  <a:cubicBezTo>
                    <a:pt x="2017" y="366"/>
                    <a:pt x="2050" y="326"/>
                    <a:pt x="2073" y="305"/>
                  </a:cubicBezTo>
                  <a:cubicBezTo>
                    <a:pt x="2096" y="284"/>
                    <a:pt x="2126" y="284"/>
                    <a:pt x="2143" y="294"/>
                  </a:cubicBezTo>
                  <a:cubicBezTo>
                    <a:pt x="2160" y="304"/>
                    <a:pt x="2162" y="267"/>
                    <a:pt x="2177" y="363"/>
                  </a:cubicBezTo>
                  <a:cubicBezTo>
                    <a:pt x="2192" y="459"/>
                    <a:pt x="2212" y="768"/>
                    <a:pt x="2235" y="870"/>
                  </a:cubicBezTo>
                  <a:cubicBezTo>
                    <a:pt x="2258" y="972"/>
                    <a:pt x="2284" y="956"/>
                    <a:pt x="2315" y="973"/>
                  </a:cubicBezTo>
                  <a:cubicBezTo>
                    <a:pt x="2346" y="990"/>
                    <a:pt x="2384" y="1029"/>
                    <a:pt x="2419" y="973"/>
                  </a:cubicBezTo>
                  <a:cubicBezTo>
                    <a:pt x="2454" y="917"/>
                    <a:pt x="2489" y="693"/>
                    <a:pt x="2523" y="639"/>
                  </a:cubicBezTo>
                  <a:cubicBezTo>
                    <a:pt x="2557" y="585"/>
                    <a:pt x="2584" y="511"/>
                    <a:pt x="2626" y="651"/>
                  </a:cubicBezTo>
                  <a:cubicBezTo>
                    <a:pt x="2668" y="791"/>
                    <a:pt x="2722" y="1135"/>
                    <a:pt x="2776" y="1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8321" name="Freeform 17"/>
            <p:cNvSpPr/>
            <p:nvPr/>
          </p:nvSpPr>
          <p:spPr bwMode="auto">
            <a:xfrm>
              <a:off x="1443" y="3176"/>
              <a:ext cx="568" cy="382"/>
            </a:xfrm>
            <a:custGeom>
              <a:avLst/>
              <a:gdLst>
                <a:gd name="T0" fmla="*/ 0 w 3652"/>
                <a:gd name="T1" fmla="*/ 1878 h 1974"/>
                <a:gd name="T2" fmla="*/ 23 w 3652"/>
                <a:gd name="T3" fmla="*/ 1947 h 1974"/>
                <a:gd name="T4" fmla="*/ 69 w 3652"/>
                <a:gd name="T5" fmla="*/ 1717 h 1974"/>
                <a:gd name="T6" fmla="*/ 184 w 3652"/>
                <a:gd name="T7" fmla="*/ 956 h 1974"/>
                <a:gd name="T8" fmla="*/ 334 w 3652"/>
                <a:gd name="T9" fmla="*/ 1659 h 1974"/>
                <a:gd name="T10" fmla="*/ 656 w 3652"/>
                <a:gd name="T11" fmla="*/ 634 h 1974"/>
                <a:gd name="T12" fmla="*/ 795 w 3652"/>
                <a:gd name="T13" fmla="*/ 553 h 1974"/>
                <a:gd name="T14" fmla="*/ 841 w 3652"/>
                <a:gd name="T15" fmla="*/ 1337 h 1974"/>
                <a:gd name="T16" fmla="*/ 1002 w 3652"/>
                <a:gd name="T17" fmla="*/ 761 h 1974"/>
                <a:gd name="T18" fmla="*/ 1129 w 3652"/>
                <a:gd name="T19" fmla="*/ 726 h 1974"/>
                <a:gd name="T20" fmla="*/ 1209 w 3652"/>
                <a:gd name="T21" fmla="*/ 680 h 1974"/>
                <a:gd name="T22" fmla="*/ 1290 w 3652"/>
                <a:gd name="T23" fmla="*/ 668 h 1974"/>
                <a:gd name="T24" fmla="*/ 1348 w 3652"/>
                <a:gd name="T25" fmla="*/ 1590 h 1974"/>
                <a:gd name="T26" fmla="*/ 1474 w 3652"/>
                <a:gd name="T27" fmla="*/ 1682 h 1974"/>
                <a:gd name="T28" fmla="*/ 1659 w 3652"/>
                <a:gd name="T29" fmla="*/ 830 h 1974"/>
                <a:gd name="T30" fmla="*/ 1774 w 3652"/>
                <a:gd name="T31" fmla="*/ 1486 h 1974"/>
                <a:gd name="T32" fmla="*/ 1877 w 3652"/>
                <a:gd name="T33" fmla="*/ 1532 h 1974"/>
                <a:gd name="T34" fmla="*/ 2016 w 3652"/>
                <a:gd name="T35" fmla="*/ 1003 h 1974"/>
                <a:gd name="T36" fmla="*/ 2165 w 3652"/>
                <a:gd name="T37" fmla="*/ 1049 h 1974"/>
                <a:gd name="T38" fmla="*/ 2246 w 3652"/>
                <a:gd name="T39" fmla="*/ 1037 h 1974"/>
                <a:gd name="T40" fmla="*/ 2373 w 3652"/>
                <a:gd name="T41" fmla="*/ 991 h 1974"/>
                <a:gd name="T42" fmla="*/ 2476 w 3652"/>
                <a:gd name="T43" fmla="*/ 1106 h 1974"/>
                <a:gd name="T44" fmla="*/ 2569 w 3652"/>
                <a:gd name="T45" fmla="*/ 1648 h 1974"/>
                <a:gd name="T46" fmla="*/ 2638 w 3652"/>
                <a:gd name="T47" fmla="*/ 1682 h 1974"/>
                <a:gd name="T48" fmla="*/ 2695 w 3652"/>
                <a:gd name="T49" fmla="*/ 1625 h 1974"/>
                <a:gd name="T50" fmla="*/ 2822 w 3652"/>
                <a:gd name="T51" fmla="*/ 1602 h 1974"/>
                <a:gd name="T52" fmla="*/ 2914 w 3652"/>
                <a:gd name="T53" fmla="*/ 1417 h 1974"/>
                <a:gd name="T54" fmla="*/ 3087 w 3652"/>
                <a:gd name="T55" fmla="*/ 242 h 1974"/>
                <a:gd name="T56" fmla="*/ 3202 w 3652"/>
                <a:gd name="T57" fmla="*/ 242 h 1974"/>
                <a:gd name="T58" fmla="*/ 3652 w 3652"/>
                <a:gd name="T59" fmla="*/ 1694 h 1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52" h="1974">
                  <a:moveTo>
                    <a:pt x="0" y="1878"/>
                  </a:moveTo>
                  <a:cubicBezTo>
                    <a:pt x="6" y="1926"/>
                    <a:pt x="12" y="1974"/>
                    <a:pt x="23" y="1947"/>
                  </a:cubicBezTo>
                  <a:cubicBezTo>
                    <a:pt x="34" y="1920"/>
                    <a:pt x="42" y="1882"/>
                    <a:pt x="69" y="1717"/>
                  </a:cubicBezTo>
                  <a:cubicBezTo>
                    <a:pt x="96" y="1552"/>
                    <a:pt x="140" y="966"/>
                    <a:pt x="184" y="956"/>
                  </a:cubicBezTo>
                  <a:cubicBezTo>
                    <a:pt x="228" y="946"/>
                    <a:pt x="255" y="1713"/>
                    <a:pt x="334" y="1659"/>
                  </a:cubicBezTo>
                  <a:cubicBezTo>
                    <a:pt x="413" y="1605"/>
                    <a:pt x="579" y="818"/>
                    <a:pt x="656" y="634"/>
                  </a:cubicBezTo>
                  <a:cubicBezTo>
                    <a:pt x="733" y="450"/>
                    <a:pt x="764" y="436"/>
                    <a:pt x="795" y="553"/>
                  </a:cubicBezTo>
                  <a:cubicBezTo>
                    <a:pt x="826" y="670"/>
                    <a:pt x="807" y="1302"/>
                    <a:pt x="841" y="1337"/>
                  </a:cubicBezTo>
                  <a:cubicBezTo>
                    <a:pt x="875" y="1372"/>
                    <a:pt x="954" y="863"/>
                    <a:pt x="1002" y="761"/>
                  </a:cubicBezTo>
                  <a:cubicBezTo>
                    <a:pt x="1050" y="659"/>
                    <a:pt x="1094" y="740"/>
                    <a:pt x="1129" y="726"/>
                  </a:cubicBezTo>
                  <a:cubicBezTo>
                    <a:pt x="1164" y="712"/>
                    <a:pt x="1182" y="690"/>
                    <a:pt x="1209" y="680"/>
                  </a:cubicBezTo>
                  <a:cubicBezTo>
                    <a:pt x="1236" y="670"/>
                    <a:pt x="1267" y="516"/>
                    <a:pt x="1290" y="668"/>
                  </a:cubicBezTo>
                  <a:cubicBezTo>
                    <a:pt x="1313" y="820"/>
                    <a:pt x="1317" y="1421"/>
                    <a:pt x="1348" y="1590"/>
                  </a:cubicBezTo>
                  <a:cubicBezTo>
                    <a:pt x="1379" y="1759"/>
                    <a:pt x="1422" y="1809"/>
                    <a:pt x="1474" y="1682"/>
                  </a:cubicBezTo>
                  <a:cubicBezTo>
                    <a:pt x="1526" y="1555"/>
                    <a:pt x="1609" y="863"/>
                    <a:pt x="1659" y="830"/>
                  </a:cubicBezTo>
                  <a:cubicBezTo>
                    <a:pt x="1709" y="797"/>
                    <a:pt x="1738" y="1369"/>
                    <a:pt x="1774" y="1486"/>
                  </a:cubicBezTo>
                  <a:cubicBezTo>
                    <a:pt x="1810" y="1603"/>
                    <a:pt x="1837" y="1612"/>
                    <a:pt x="1877" y="1532"/>
                  </a:cubicBezTo>
                  <a:cubicBezTo>
                    <a:pt x="1917" y="1452"/>
                    <a:pt x="1968" y="1084"/>
                    <a:pt x="2016" y="1003"/>
                  </a:cubicBezTo>
                  <a:cubicBezTo>
                    <a:pt x="2064" y="922"/>
                    <a:pt x="2127" y="1043"/>
                    <a:pt x="2165" y="1049"/>
                  </a:cubicBezTo>
                  <a:cubicBezTo>
                    <a:pt x="2203" y="1055"/>
                    <a:pt x="2211" y="1047"/>
                    <a:pt x="2246" y="1037"/>
                  </a:cubicBezTo>
                  <a:cubicBezTo>
                    <a:pt x="2281" y="1027"/>
                    <a:pt x="2335" y="980"/>
                    <a:pt x="2373" y="991"/>
                  </a:cubicBezTo>
                  <a:cubicBezTo>
                    <a:pt x="2411" y="1002"/>
                    <a:pt x="2443" y="997"/>
                    <a:pt x="2476" y="1106"/>
                  </a:cubicBezTo>
                  <a:cubicBezTo>
                    <a:pt x="2509" y="1215"/>
                    <a:pt x="2542" y="1552"/>
                    <a:pt x="2569" y="1648"/>
                  </a:cubicBezTo>
                  <a:cubicBezTo>
                    <a:pt x="2596" y="1744"/>
                    <a:pt x="2617" y="1686"/>
                    <a:pt x="2638" y="1682"/>
                  </a:cubicBezTo>
                  <a:cubicBezTo>
                    <a:pt x="2659" y="1678"/>
                    <a:pt x="2664" y="1638"/>
                    <a:pt x="2695" y="1625"/>
                  </a:cubicBezTo>
                  <a:cubicBezTo>
                    <a:pt x="2726" y="1612"/>
                    <a:pt x="2786" y="1637"/>
                    <a:pt x="2822" y="1602"/>
                  </a:cubicBezTo>
                  <a:cubicBezTo>
                    <a:pt x="2858" y="1567"/>
                    <a:pt x="2870" y="1644"/>
                    <a:pt x="2914" y="1417"/>
                  </a:cubicBezTo>
                  <a:cubicBezTo>
                    <a:pt x="2958" y="1190"/>
                    <a:pt x="3039" y="438"/>
                    <a:pt x="3087" y="242"/>
                  </a:cubicBezTo>
                  <a:cubicBezTo>
                    <a:pt x="3135" y="46"/>
                    <a:pt x="3108" y="0"/>
                    <a:pt x="3202" y="242"/>
                  </a:cubicBezTo>
                  <a:cubicBezTo>
                    <a:pt x="3296" y="484"/>
                    <a:pt x="3474" y="1089"/>
                    <a:pt x="3652" y="169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8322" name="Line 18"/>
            <p:cNvSpPr>
              <a:spLocks noChangeShapeType="1"/>
            </p:cNvSpPr>
            <p:nvPr/>
          </p:nvSpPr>
          <p:spPr bwMode="auto">
            <a:xfrm>
              <a:off x="743" y="3435"/>
              <a:ext cx="177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8323" name="Freeform 19"/>
            <p:cNvSpPr/>
            <p:nvPr/>
          </p:nvSpPr>
          <p:spPr bwMode="auto">
            <a:xfrm>
              <a:off x="2018" y="3214"/>
              <a:ext cx="409" cy="401"/>
            </a:xfrm>
            <a:custGeom>
              <a:avLst/>
              <a:gdLst>
                <a:gd name="T0" fmla="*/ 0 w 1129"/>
                <a:gd name="T1" fmla="*/ 719 h 961"/>
                <a:gd name="T2" fmla="*/ 115 w 1129"/>
                <a:gd name="T3" fmla="*/ 719 h 961"/>
                <a:gd name="T4" fmla="*/ 173 w 1129"/>
                <a:gd name="T5" fmla="*/ 546 h 961"/>
                <a:gd name="T6" fmla="*/ 219 w 1129"/>
                <a:gd name="T7" fmla="*/ 431 h 961"/>
                <a:gd name="T8" fmla="*/ 288 w 1129"/>
                <a:gd name="T9" fmla="*/ 650 h 961"/>
                <a:gd name="T10" fmla="*/ 403 w 1129"/>
                <a:gd name="T11" fmla="*/ 535 h 961"/>
                <a:gd name="T12" fmla="*/ 449 w 1129"/>
                <a:gd name="T13" fmla="*/ 639 h 961"/>
                <a:gd name="T14" fmla="*/ 495 w 1129"/>
                <a:gd name="T15" fmla="*/ 811 h 961"/>
                <a:gd name="T16" fmla="*/ 564 w 1129"/>
                <a:gd name="T17" fmla="*/ 834 h 961"/>
                <a:gd name="T18" fmla="*/ 599 w 1129"/>
                <a:gd name="T19" fmla="*/ 904 h 961"/>
                <a:gd name="T20" fmla="*/ 656 w 1129"/>
                <a:gd name="T21" fmla="*/ 846 h 961"/>
                <a:gd name="T22" fmla="*/ 760 w 1129"/>
                <a:gd name="T23" fmla="*/ 212 h 961"/>
                <a:gd name="T24" fmla="*/ 818 w 1129"/>
                <a:gd name="T25" fmla="*/ 282 h 961"/>
                <a:gd name="T26" fmla="*/ 852 w 1129"/>
                <a:gd name="T27" fmla="*/ 500 h 961"/>
                <a:gd name="T28" fmla="*/ 887 w 1129"/>
                <a:gd name="T29" fmla="*/ 570 h 961"/>
                <a:gd name="T30" fmla="*/ 1002 w 1129"/>
                <a:gd name="T31" fmla="*/ 155 h 961"/>
                <a:gd name="T32" fmla="*/ 1094 w 1129"/>
                <a:gd name="T33" fmla="*/ 17 h 961"/>
                <a:gd name="T34" fmla="*/ 1129 w 1129"/>
                <a:gd name="T35" fmla="*/ 258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9" h="961">
                  <a:moveTo>
                    <a:pt x="0" y="719"/>
                  </a:moveTo>
                  <a:cubicBezTo>
                    <a:pt x="43" y="733"/>
                    <a:pt x="86" y="748"/>
                    <a:pt x="115" y="719"/>
                  </a:cubicBezTo>
                  <a:cubicBezTo>
                    <a:pt x="144" y="690"/>
                    <a:pt x="156" y="594"/>
                    <a:pt x="173" y="546"/>
                  </a:cubicBezTo>
                  <a:cubicBezTo>
                    <a:pt x="190" y="498"/>
                    <a:pt x="200" y="414"/>
                    <a:pt x="219" y="431"/>
                  </a:cubicBezTo>
                  <a:cubicBezTo>
                    <a:pt x="238" y="448"/>
                    <a:pt x="257" y="633"/>
                    <a:pt x="288" y="650"/>
                  </a:cubicBezTo>
                  <a:cubicBezTo>
                    <a:pt x="319" y="667"/>
                    <a:pt x="376" y="537"/>
                    <a:pt x="403" y="535"/>
                  </a:cubicBezTo>
                  <a:cubicBezTo>
                    <a:pt x="430" y="533"/>
                    <a:pt x="434" y="593"/>
                    <a:pt x="449" y="639"/>
                  </a:cubicBezTo>
                  <a:cubicBezTo>
                    <a:pt x="464" y="685"/>
                    <a:pt x="476" y="779"/>
                    <a:pt x="495" y="811"/>
                  </a:cubicBezTo>
                  <a:cubicBezTo>
                    <a:pt x="514" y="843"/>
                    <a:pt x="547" y="818"/>
                    <a:pt x="564" y="834"/>
                  </a:cubicBezTo>
                  <a:cubicBezTo>
                    <a:pt x="581" y="850"/>
                    <a:pt x="584" y="902"/>
                    <a:pt x="599" y="904"/>
                  </a:cubicBezTo>
                  <a:cubicBezTo>
                    <a:pt x="614" y="906"/>
                    <a:pt x="629" y="961"/>
                    <a:pt x="656" y="846"/>
                  </a:cubicBezTo>
                  <a:cubicBezTo>
                    <a:pt x="683" y="731"/>
                    <a:pt x="733" y="306"/>
                    <a:pt x="760" y="212"/>
                  </a:cubicBezTo>
                  <a:cubicBezTo>
                    <a:pt x="787" y="118"/>
                    <a:pt x="803" y="234"/>
                    <a:pt x="818" y="282"/>
                  </a:cubicBezTo>
                  <a:cubicBezTo>
                    <a:pt x="833" y="330"/>
                    <a:pt x="840" y="452"/>
                    <a:pt x="852" y="500"/>
                  </a:cubicBezTo>
                  <a:cubicBezTo>
                    <a:pt x="864" y="548"/>
                    <a:pt x="862" y="628"/>
                    <a:pt x="887" y="570"/>
                  </a:cubicBezTo>
                  <a:cubicBezTo>
                    <a:pt x="912" y="512"/>
                    <a:pt x="968" y="247"/>
                    <a:pt x="1002" y="155"/>
                  </a:cubicBezTo>
                  <a:cubicBezTo>
                    <a:pt x="1036" y="63"/>
                    <a:pt x="1073" y="0"/>
                    <a:pt x="1094" y="17"/>
                  </a:cubicBezTo>
                  <a:cubicBezTo>
                    <a:pt x="1115" y="34"/>
                    <a:pt x="1122" y="146"/>
                    <a:pt x="1129" y="25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57358" name="Text Box 20"/>
            <p:cNvSpPr txBox="1"/>
            <p:nvPr/>
          </p:nvSpPr>
          <p:spPr>
            <a:xfrm>
              <a:off x="2501" y="2765"/>
              <a:ext cx="14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</a:pPr>
              <a:r>
                <a:rPr lang="en-US" altLang="zh-TW" sz="1200" b="0" dirty="0">
                  <a:latin typeface="Times New Roman" panose="02020603050405020304" pitchFamily="18" charset="0"/>
                  <a:ea typeface="華康細圓體" pitchFamily="49" charset="-128"/>
                </a:rPr>
                <a:t>t</a:t>
              </a:r>
              <a:endParaRPr lang="en-US" altLang="zh-TW" sz="1200" b="0" dirty="0">
                <a:latin typeface="Times New Roman" panose="02020603050405020304" pitchFamily="18" charset="0"/>
                <a:ea typeface="華康細圓體" pitchFamily="49" charset="-128"/>
              </a:endParaRPr>
            </a:p>
          </p:txBody>
        </p:sp>
        <p:sp>
          <p:nvSpPr>
            <p:cNvPr id="57359" name="Text Box 21"/>
            <p:cNvSpPr txBox="1"/>
            <p:nvPr/>
          </p:nvSpPr>
          <p:spPr>
            <a:xfrm>
              <a:off x="2517" y="3351"/>
              <a:ext cx="14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</a:pPr>
              <a:r>
                <a:rPr lang="en-US" altLang="zh-TW" sz="1200" b="0" dirty="0">
                  <a:latin typeface="Times New Roman" panose="02020603050405020304" pitchFamily="18" charset="0"/>
                  <a:ea typeface="華康細圓體" pitchFamily="49" charset="-128"/>
                </a:rPr>
                <a:t>t</a:t>
              </a:r>
              <a:endParaRPr lang="en-US" altLang="zh-TW" sz="1200" b="0" dirty="0">
                <a:latin typeface="Times New Roman" panose="02020603050405020304" pitchFamily="18" charset="0"/>
                <a:ea typeface="華康細圓體" pitchFamily="49" charset="-128"/>
              </a:endParaRPr>
            </a:p>
          </p:txBody>
        </p:sp>
      </p:grpSp>
      <p:grpSp>
        <p:nvGrpSpPr>
          <p:cNvPr id="98326" name="Group 22"/>
          <p:cNvGrpSpPr/>
          <p:nvPr/>
        </p:nvGrpSpPr>
        <p:grpSpPr>
          <a:xfrm>
            <a:off x="4572000" y="4014788"/>
            <a:ext cx="3821113" cy="1577975"/>
            <a:chOff x="2944" y="2824"/>
            <a:chExt cx="2407" cy="994"/>
          </a:xfrm>
        </p:grpSpPr>
        <p:sp>
          <p:nvSpPr>
            <p:cNvPr id="98327" name="Freeform 23"/>
            <p:cNvSpPr/>
            <p:nvPr/>
          </p:nvSpPr>
          <p:spPr bwMode="auto">
            <a:xfrm rot="10800000" flipV="1">
              <a:off x="3410" y="2838"/>
              <a:ext cx="631" cy="261"/>
            </a:xfrm>
            <a:custGeom>
              <a:avLst/>
              <a:gdLst>
                <a:gd name="T0" fmla="*/ 0 w 2776"/>
                <a:gd name="T1" fmla="*/ 1388 h 1671"/>
                <a:gd name="T2" fmla="*/ 150 w 2776"/>
                <a:gd name="T3" fmla="*/ 294 h 1671"/>
                <a:gd name="T4" fmla="*/ 392 w 2776"/>
                <a:gd name="T5" fmla="*/ 178 h 1671"/>
                <a:gd name="T6" fmla="*/ 518 w 2776"/>
                <a:gd name="T7" fmla="*/ 685 h 1671"/>
                <a:gd name="T8" fmla="*/ 622 w 2776"/>
                <a:gd name="T9" fmla="*/ 651 h 1671"/>
                <a:gd name="T10" fmla="*/ 703 w 2776"/>
                <a:gd name="T11" fmla="*/ 605 h 1671"/>
                <a:gd name="T12" fmla="*/ 783 w 2776"/>
                <a:gd name="T13" fmla="*/ 1227 h 1671"/>
                <a:gd name="T14" fmla="*/ 852 w 2776"/>
                <a:gd name="T15" fmla="*/ 1353 h 1671"/>
                <a:gd name="T16" fmla="*/ 910 w 2776"/>
                <a:gd name="T17" fmla="*/ 1250 h 1671"/>
                <a:gd name="T18" fmla="*/ 979 w 2776"/>
                <a:gd name="T19" fmla="*/ 1215 h 1671"/>
                <a:gd name="T20" fmla="*/ 1025 w 2776"/>
                <a:gd name="T21" fmla="*/ 1423 h 1671"/>
                <a:gd name="T22" fmla="*/ 1094 w 2776"/>
                <a:gd name="T23" fmla="*/ 1457 h 1671"/>
                <a:gd name="T24" fmla="*/ 1163 w 2776"/>
                <a:gd name="T25" fmla="*/ 1342 h 1671"/>
                <a:gd name="T26" fmla="*/ 1474 w 2776"/>
                <a:gd name="T27" fmla="*/ 17 h 1671"/>
                <a:gd name="T28" fmla="*/ 1705 w 2776"/>
                <a:gd name="T29" fmla="*/ 1446 h 1671"/>
                <a:gd name="T30" fmla="*/ 1832 w 2776"/>
                <a:gd name="T31" fmla="*/ 1365 h 1671"/>
                <a:gd name="T32" fmla="*/ 1993 w 2776"/>
                <a:gd name="T33" fmla="*/ 628 h 1671"/>
                <a:gd name="T34" fmla="*/ 2004 w 2776"/>
                <a:gd name="T35" fmla="*/ 420 h 1671"/>
                <a:gd name="T36" fmla="*/ 2073 w 2776"/>
                <a:gd name="T37" fmla="*/ 305 h 1671"/>
                <a:gd name="T38" fmla="*/ 2143 w 2776"/>
                <a:gd name="T39" fmla="*/ 294 h 1671"/>
                <a:gd name="T40" fmla="*/ 2177 w 2776"/>
                <a:gd name="T41" fmla="*/ 363 h 1671"/>
                <a:gd name="T42" fmla="*/ 2235 w 2776"/>
                <a:gd name="T43" fmla="*/ 870 h 1671"/>
                <a:gd name="T44" fmla="*/ 2315 w 2776"/>
                <a:gd name="T45" fmla="*/ 973 h 1671"/>
                <a:gd name="T46" fmla="*/ 2419 w 2776"/>
                <a:gd name="T47" fmla="*/ 973 h 1671"/>
                <a:gd name="T48" fmla="*/ 2523 w 2776"/>
                <a:gd name="T49" fmla="*/ 639 h 1671"/>
                <a:gd name="T50" fmla="*/ 2626 w 2776"/>
                <a:gd name="T51" fmla="*/ 651 h 1671"/>
                <a:gd name="T52" fmla="*/ 2776 w 2776"/>
                <a:gd name="T53" fmla="*/ 1480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76" h="1671">
                  <a:moveTo>
                    <a:pt x="0" y="1388"/>
                  </a:moveTo>
                  <a:cubicBezTo>
                    <a:pt x="42" y="942"/>
                    <a:pt x="85" y="496"/>
                    <a:pt x="150" y="294"/>
                  </a:cubicBezTo>
                  <a:cubicBezTo>
                    <a:pt x="215" y="92"/>
                    <a:pt x="331" y="113"/>
                    <a:pt x="392" y="178"/>
                  </a:cubicBezTo>
                  <a:cubicBezTo>
                    <a:pt x="453" y="243"/>
                    <a:pt x="480" y="606"/>
                    <a:pt x="518" y="685"/>
                  </a:cubicBezTo>
                  <a:cubicBezTo>
                    <a:pt x="556" y="764"/>
                    <a:pt x="591" y="664"/>
                    <a:pt x="622" y="651"/>
                  </a:cubicBezTo>
                  <a:cubicBezTo>
                    <a:pt x="653" y="638"/>
                    <a:pt x="676" y="509"/>
                    <a:pt x="703" y="605"/>
                  </a:cubicBezTo>
                  <a:cubicBezTo>
                    <a:pt x="730" y="701"/>
                    <a:pt x="758" y="1103"/>
                    <a:pt x="783" y="1227"/>
                  </a:cubicBezTo>
                  <a:cubicBezTo>
                    <a:pt x="808" y="1351"/>
                    <a:pt x="831" y="1349"/>
                    <a:pt x="852" y="1353"/>
                  </a:cubicBezTo>
                  <a:cubicBezTo>
                    <a:pt x="873" y="1357"/>
                    <a:pt x="889" y="1273"/>
                    <a:pt x="910" y="1250"/>
                  </a:cubicBezTo>
                  <a:cubicBezTo>
                    <a:pt x="931" y="1227"/>
                    <a:pt x="960" y="1186"/>
                    <a:pt x="979" y="1215"/>
                  </a:cubicBezTo>
                  <a:cubicBezTo>
                    <a:pt x="998" y="1244"/>
                    <a:pt x="1006" y="1383"/>
                    <a:pt x="1025" y="1423"/>
                  </a:cubicBezTo>
                  <a:cubicBezTo>
                    <a:pt x="1044" y="1463"/>
                    <a:pt x="1071" y="1471"/>
                    <a:pt x="1094" y="1457"/>
                  </a:cubicBezTo>
                  <a:cubicBezTo>
                    <a:pt x="1117" y="1443"/>
                    <a:pt x="1100" y="1582"/>
                    <a:pt x="1163" y="1342"/>
                  </a:cubicBezTo>
                  <a:cubicBezTo>
                    <a:pt x="1226" y="1102"/>
                    <a:pt x="1384" y="0"/>
                    <a:pt x="1474" y="17"/>
                  </a:cubicBezTo>
                  <a:cubicBezTo>
                    <a:pt x="1564" y="34"/>
                    <a:pt x="1645" y="1221"/>
                    <a:pt x="1705" y="1446"/>
                  </a:cubicBezTo>
                  <a:cubicBezTo>
                    <a:pt x="1765" y="1671"/>
                    <a:pt x="1784" y="1501"/>
                    <a:pt x="1832" y="1365"/>
                  </a:cubicBezTo>
                  <a:cubicBezTo>
                    <a:pt x="1880" y="1229"/>
                    <a:pt x="1964" y="785"/>
                    <a:pt x="1993" y="628"/>
                  </a:cubicBezTo>
                  <a:cubicBezTo>
                    <a:pt x="2022" y="471"/>
                    <a:pt x="1991" y="474"/>
                    <a:pt x="2004" y="420"/>
                  </a:cubicBezTo>
                  <a:cubicBezTo>
                    <a:pt x="2017" y="366"/>
                    <a:pt x="2050" y="326"/>
                    <a:pt x="2073" y="305"/>
                  </a:cubicBezTo>
                  <a:cubicBezTo>
                    <a:pt x="2096" y="284"/>
                    <a:pt x="2126" y="284"/>
                    <a:pt x="2143" y="294"/>
                  </a:cubicBezTo>
                  <a:cubicBezTo>
                    <a:pt x="2160" y="304"/>
                    <a:pt x="2162" y="267"/>
                    <a:pt x="2177" y="363"/>
                  </a:cubicBezTo>
                  <a:cubicBezTo>
                    <a:pt x="2192" y="459"/>
                    <a:pt x="2212" y="768"/>
                    <a:pt x="2235" y="870"/>
                  </a:cubicBezTo>
                  <a:cubicBezTo>
                    <a:pt x="2258" y="972"/>
                    <a:pt x="2284" y="956"/>
                    <a:pt x="2315" y="973"/>
                  </a:cubicBezTo>
                  <a:cubicBezTo>
                    <a:pt x="2346" y="990"/>
                    <a:pt x="2384" y="1029"/>
                    <a:pt x="2419" y="973"/>
                  </a:cubicBezTo>
                  <a:cubicBezTo>
                    <a:pt x="2454" y="917"/>
                    <a:pt x="2489" y="693"/>
                    <a:pt x="2523" y="639"/>
                  </a:cubicBezTo>
                  <a:cubicBezTo>
                    <a:pt x="2557" y="585"/>
                    <a:pt x="2584" y="511"/>
                    <a:pt x="2626" y="651"/>
                  </a:cubicBezTo>
                  <a:cubicBezTo>
                    <a:pt x="2668" y="791"/>
                    <a:pt x="2722" y="1135"/>
                    <a:pt x="2776" y="1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8328" name="Freeform 24"/>
            <p:cNvSpPr/>
            <p:nvPr/>
          </p:nvSpPr>
          <p:spPr bwMode="auto">
            <a:xfrm rot="10800000">
              <a:off x="4120" y="2839"/>
              <a:ext cx="640" cy="391"/>
            </a:xfrm>
            <a:custGeom>
              <a:avLst/>
              <a:gdLst>
                <a:gd name="T0" fmla="*/ 0 w 3652"/>
                <a:gd name="T1" fmla="*/ 1878 h 1974"/>
                <a:gd name="T2" fmla="*/ 23 w 3652"/>
                <a:gd name="T3" fmla="*/ 1947 h 1974"/>
                <a:gd name="T4" fmla="*/ 69 w 3652"/>
                <a:gd name="T5" fmla="*/ 1717 h 1974"/>
                <a:gd name="T6" fmla="*/ 184 w 3652"/>
                <a:gd name="T7" fmla="*/ 956 h 1974"/>
                <a:gd name="T8" fmla="*/ 334 w 3652"/>
                <a:gd name="T9" fmla="*/ 1659 h 1974"/>
                <a:gd name="T10" fmla="*/ 656 w 3652"/>
                <a:gd name="T11" fmla="*/ 634 h 1974"/>
                <a:gd name="T12" fmla="*/ 795 w 3652"/>
                <a:gd name="T13" fmla="*/ 553 h 1974"/>
                <a:gd name="T14" fmla="*/ 841 w 3652"/>
                <a:gd name="T15" fmla="*/ 1337 h 1974"/>
                <a:gd name="T16" fmla="*/ 1002 w 3652"/>
                <a:gd name="T17" fmla="*/ 761 h 1974"/>
                <a:gd name="T18" fmla="*/ 1129 w 3652"/>
                <a:gd name="T19" fmla="*/ 726 h 1974"/>
                <a:gd name="T20" fmla="*/ 1209 w 3652"/>
                <a:gd name="T21" fmla="*/ 680 h 1974"/>
                <a:gd name="T22" fmla="*/ 1290 w 3652"/>
                <a:gd name="T23" fmla="*/ 668 h 1974"/>
                <a:gd name="T24" fmla="*/ 1348 w 3652"/>
                <a:gd name="T25" fmla="*/ 1590 h 1974"/>
                <a:gd name="T26" fmla="*/ 1474 w 3652"/>
                <a:gd name="T27" fmla="*/ 1682 h 1974"/>
                <a:gd name="T28" fmla="*/ 1659 w 3652"/>
                <a:gd name="T29" fmla="*/ 830 h 1974"/>
                <a:gd name="T30" fmla="*/ 1774 w 3652"/>
                <a:gd name="T31" fmla="*/ 1486 h 1974"/>
                <a:gd name="T32" fmla="*/ 1877 w 3652"/>
                <a:gd name="T33" fmla="*/ 1532 h 1974"/>
                <a:gd name="T34" fmla="*/ 2016 w 3652"/>
                <a:gd name="T35" fmla="*/ 1003 h 1974"/>
                <a:gd name="T36" fmla="*/ 2165 w 3652"/>
                <a:gd name="T37" fmla="*/ 1049 h 1974"/>
                <a:gd name="T38" fmla="*/ 2246 w 3652"/>
                <a:gd name="T39" fmla="*/ 1037 h 1974"/>
                <a:gd name="T40" fmla="*/ 2373 w 3652"/>
                <a:gd name="T41" fmla="*/ 991 h 1974"/>
                <a:gd name="T42" fmla="*/ 2476 w 3652"/>
                <a:gd name="T43" fmla="*/ 1106 h 1974"/>
                <a:gd name="T44" fmla="*/ 2569 w 3652"/>
                <a:gd name="T45" fmla="*/ 1648 h 1974"/>
                <a:gd name="T46" fmla="*/ 2638 w 3652"/>
                <a:gd name="T47" fmla="*/ 1682 h 1974"/>
                <a:gd name="T48" fmla="*/ 2695 w 3652"/>
                <a:gd name="T49" fmla="*/ 1625 h 1974"/>
                <a:gd name="T50" fmla="*/ 2822 w 3652"/>
                <a:gd name="T51" fmla="*/ 1602 h 1974"/>
                <a:gd name="T52" fmla="*/ 2914 w 3652"/>
                <a:gd name="T53" fmla="*/ 1417 h 1974"/>
                <a:gd name="T54" fmla="*/ 3087 w 3652"/>
                <a:gd name="T55" fmla="*/ 242 h 1974"/>
                <a:gd name="T56" fmla="*/ 3202 w 3652"/>
                <a:gd name="T57" fmla="*/ 242 h 1974"/>
                <a:gd name="T58" fmla="*/ 3652 w 3652"/>
                <a:gd name="T59" fmla="*/ 1694 h 1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52" h="1974">
                  <a:moveTo>
                    <a:pt x="0" y="1878"/>
                  </a:moveTo>
                  <a:cubicBezTo>
                    <a:pt x="6" y="1926"/>
                    <a:pt x="12" y="1974"/>
                    <a:pt x="23" y="1947"/>
                  </a:cubicBezTo>
                  <a:cubicBezTo>
                    <a:pt x="34" y="1920"/>
                    <a:pt x="42" y="1882"/>
                    <a:pt x="69" y="1717"/>
                  </a:cubicBezTo>
                  <a:cubicBezTo>
                    <a:pt x="96" y="1552"/>
                    <a:pt x="140" y="966"/>
                    <a:pt x="184" y="956"/>
                  </a:cubicBezTo>
                  <a:cubicBezTo>
                    <a:pt x="228" y="946"/>
                    <a:pt x="255" y="1713"/>
                    <a:pt x="334" y="1659"/>
                  </a:cubicBezTo>
                  <a:cubicBezTo>
                    <a:pt x="413" y="1605"/>
                    <a:pt x="579" y="818"/>
                    <a:pt x="656" y="634"/>
                  </a:cubicBezTo>
                  <a:cubicBezTo>
                    <a:pt x="733" y="450"/>
                    <a:pt x="764" y="436"/>
                    <a:pt x="795" y="553"/>
                  </a:cubicBezTo>
                  <a:cubicBezTo>
                    <a:pt x="826" y="670"/>
                    <a:pt x="807" y="1302"/>
                    <a:pt x="841" y="1337"/>
                  </a:cubicBezTo>
                  <a:cubicBezTo>
                    <a:pt x="875" y="1372"/>
                    <a:pt x="954" y="863"/>
                    <a:pt x="1002" y="761"/>
                  </a:cubicBezTo>
                  <a:cubicBezTo>
                    <a:pt x="1050" y="659"/>
                    <a:pt x="1094" y="740"/>
                    <a:pt x="1129" y="726"/>
                  </a:cubicBezTo>
                  <a:cubicBezTo>
                    <a:pt x="1164" y="712"/>
                    <a:pt x="1182" y="690"/>
                    <a:pt x="1209" y="680"/>
                  </a:cubicBezTo>
                  <a:cubicBezTo>
                    <a:pt x="1236" y="670"/>
                    <a:pt x="1267" y="516"/>
                    <a:pt x="1290" y="668"/>
                  </a:cubicBezTo>
                  <a:cubicBezTo>
                    <a:pt x="1313" y="820"/>
                    <a:pt x="1317" y="1421"/>
                    <a:pt x="1348" y="1590"/>
                  </a:cubicBezTo>
                  <a:cubicBezTo>
                    <a:pt x="1379" y="1759"/>
                    <a:pt x="1422" y="1809"/>
                    <a:pt x="1474" y="1682"/>
                  </a:cubicBezTo>
                  <a:cubicBezTo>
                    <a:pt x="1526" y="1555"/>
                    <a:pt x="1609" y="863"/>
                    <a:pt x="1659" y="830"/>
                  </a:cubicBezTo>
                  <a:cubicBezTo>
                    <a:pt x="1709" y="797"/>
                    <a:pt x="1738" y="1369"/>
                    <a:pt x="1774" y="1486"/>
                  </a:cubicBezTo>
                  <a:cubicBezTo>
                    <a:pt x="1810" y="1603"/>
                    <a:pt x="1837" y="1612"/>
                    <a:pt x="1877" y="1532"/>
                  </a:cubicBezTo>
                  <a:cubicBezTo>
                    <a:pt x="1917" y="1452"/>
                    <a:pt x="1968" y="1084"/>
                    <a:pt x="2016" y="1003"/>
                  </a:cubicBezTo>
                  <a:cubicBezTo>
                    <a:pt x="2064" y="922"/>
                    <a:pt x="2127" y="1043"/>
                    <a:pt x="2165" y="1049"/>
                  </a:cubicBezTo>
                  <a:cubicBezTo>
                    <a:pt x="2203" y="1055"/>
                    <a:pt x="2211" y="1047"/>
                    <a:pt x="2246" y="1037"/>
                  </a:cubicBezTo>
                  <a:cubicBezTo>
                    <a:pt x="2281" y="1027"/>
                    <a:pt x="2335" y="980"/>
                    <a:pt x="2373" y="991"/>
                  </a:cubicBezTo>
                  <a:cubicBezTo>
                    <a:pt x="2411" y="1002"/>
                    <a:pt x="2443" y="997"/>
                    <a:pt x="2476" y="1106"/>
                  </a:cubicBezTo>
                  <a:cubicBezTo>
                    <a:pt x="2509" y="1215"/>
                    <a:pt x="2542" y="1552"/>
                    <a:pt x="2569" y="1648"/>
                  </a:cubicBezTo>
                  <a:cubicBezTo>
                    <a:pt x="2596" y="1744"/>
                    <a:pt x="2617" y="1686"/>
                    <a:pt x="2638" y="1682"/>
                  </a:cubicBezTo>
                  <a:cubicBezTo>
                    <a:pt x="2659" y="1678"/>
                    <a:pt x="2664" y="1638"/>
                    <a:pt x="2695" y="1625"/>
                  </a:cubicBezTo>
                  <a:cubicBezTo>
                    <a:pt x="2726" y="1612"/>
                    <a:pt x="2786" y="1637"/>
                    <a:pt x="2822" y="1602"/>
                  </a:cubicBezTo>
                  <a:cubicBezTo>
                    <a:pt x="2858" y="1567"/>
                    <a:pt x="2870" y="1644"/>
                    <a:pt x="2914" y="1417"/>
                  </a:cubicBezTo>
                  <a:cubicBezTo>
                    <a:pt x="2958" y="1190"/>
                    <a:pt x="3039" y="438"/>
                    <a:pt x="3087" y="242"/>
                  </a:cubicBezTo>
                  <a:cubicBezTo>
                    <a:pt x="3135" y="46"/>
                    <a:pt x="3108" y="0"/>
                    <a:pt x="3202" y="242"/>
                  </a:cubicBezTo>
                  <a:cubicBezTo>
                    <a:pt x="3296" y="484"/>
                    <a:pt x="3474" y="1089"/>
                    <a:pt x="3652" y="169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8329" name="Line 25"/>
            <p:cNvSpPr>
              <a:spLocks noChangeShapeType="1"/>
            </p:cNvSpPr>
            <p:nvPr/>
          </p:nvSpPr>
          <p:spPr bwMode="auto">
            <a:xfrm rot="10800000" flipV="1">
              <a:off x="2944" y="2982"/>
              <a:ext cx="19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8330" name="Freeform 26"/>
            <p:cNvSpPr/>
            <p:nvPr/>
          </p:nvSpPr>
          <p:spPr bwMode="auto">
            <a:xfrm rot="10800000" flipH="1">
              <a:off x="2989" y="2824"/>
              <a:ext cx="410" cy="404"/>
            </a:xfrm>
            <a:custGeom>
              <a:avLst/>
              <a:gdLst>
                <a:gd name="T0" fmla="*/ 0 w 1129"/>
                <a:gd name="T1" fmla="*/ 719 h 961"/>
                <a:gd name="T2" fmla="*/ 115 w 1129"/>
                <a:gd name="T3" fmla="*/ 719 h 961"/>
                <a:gd name="T4" fmla="*/ 173 w 1129"/>
                <a:gd name="T5" fmla="*/ 546 h 961"/>
                <a:gd name="T6" fmla="*/ 219 w 1129"/>
                <a:gd name="T7" fmla="*/ 431 h 961"/>
                <a:gd name="T8" fmla="*/ 288 w 1129"/>
                <a:gd name="T9" fmla="*/ 650 h 961"/>
                <a:gd name="T10" fmla="*/ 403 w 1129"/>
                <a:gd name="T11" fmla="*/ 535 h 961"/>
                <a:gd name="T12" fmla="*/ 449 w 1129"/>
                <a:gd name="T13" fmla="*/ 639 h 961"/>
                <a:gd name="T14" fmla="*/ 495 w 1129"/>
                <a:gd name="T15" fmla="*/ 811 h 961"/>
                <a:gd name="T16" fmla="*/ 564 w 1129"/>
                <a:gd name="T17" fmla="*/ 834 h 961"/>
                <a:gd name="T18" fmla="*/ 599 w 1129"/>
                <a:gd name="T19" fmla="*/ 904 h 961"/>
                <a:gd name="T20" fmla="*/ 656 w 1129"/>
                <a:gd name="T21" fmla="*/ 846 h 961"/>
                <a:gd name="T22" fmla="*/ 760 w 1129"/>
                <a:gd name="T23" fmla="*/ 212 h 961"/>
                <a:gd name="T24" fmla="*/ 818 w 1129"/>
                <a:gd name="T25" fmla="*/ 282 h 961"/>
                <a:gd name="T26" fmla="*/ 852 w 1129"/>
                <a:gd name="T27" fmla="*/ 500 h 961"/>
                <a:gd name="T28" fmla="*/ 887 w 1129"/>
                <a:gd name="T29" fmla="*/ 570 h 961"/>
                <a:gd name="T30" fmla="*/ 1002 w 1129"/>
                <a:gd name="T31" fmla="*/ 155 h 961"/>
                <a:gd name="T32" fmla="*/ 1094 w 1129"/>
                <a:gd name="T33" fmla="*/ 17 h 961"/>
                <a:gd name="T34" fmla="*/ 1129 w 1129"/>
                <a:gd name="T35" fmla="*/ 258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9" h="961">
                  <a:moveTo>
                    <a:pt x="0" y="719"/>
                  </a:moveTo>
                  <a:cubicBezTo>
                    <a:pt x="43" y="733"/>
                    <a:pt x="86" y="748"/>
                    <a:pt x="115" y="719"/>
                  </a:cubicBezTo>
                  <a:cubicBezTo>
                    <a:pt x="144" y="690"/>
                    <a:pt x="156" y="594"/>
                    <a:pt x="173" y="546"/>
                  </a:cubicBezTo>
                  <a:cubicBezTo>
                    <a:pt x="190" y="498"/>
                    <a:pt x="200" y="414"/>
                    <a:pt x="219" y="431"/>
                  </a:cubicBezTo>
                  <a:cubicBezTo>
                    <a:pt x="238" y="448"/>
                    <a:pt x="257" y="633"/>
                    <a:pt x="288" y="650"/>
                  </a:cubicBezTo>
                  <a:cubicBezTo>
                    <a:pt x="319" y="667"/>
                    <a:pt x="376" y="537"/>
                    <a:pt x="403" y="535"/>
                  </a:cubicBezTo>
                  <a:cubicBezTo>
                    <a:pt x="430" y="533"/>
                    <a:pt x="434" y="593"/>
                    <a:pt x="449" y="639"/>
                  </a:cubicBezTo>
                  <a:cubicBezTo>
                    <a:pt x="464" y="685"/>
                    <a:pt x="476" y="779"/>
                    <a:pt x="495" y="811"/>
                  </a:cubicBezTo>
                  <a:cubicBezTo>
                    <a:pt x="514" y="843"/>
                    <a:pt x="547" y="818"/>
                    <a:pt x="564" y="834"/>
                  </a:cubicBezTo>
                  <a:cubicBezTo>
                    <a:pt x="581" y="850"/>
                    <a:pt x="584" y="902"/>
                    <a:pt x="599" y="904"/>
                  </a:cubicBezTo>
                  <a:cubicBezTo>
                    <a:pt x="614" y="906"/>
                    <a:pt x="629" y="961"/>
                    <a:pt x="656" y="846"/>
                  </a:cubicBezTo>
                  <a:cubicBezTo>
                    <a:pt x="683" y="731"/>
                    <a:pt x="733" y="306"/>
                    <a:pt x="760" y="212"/>
                  </a:cubicBezTo>
                  <a:cubicBezTo>
                    <a:pt x="787" y="118"/>
                    <a:pt x="803" y="234"/>
                    <a:pt x="818" y="282"/>
                  </a:cubicBezTo>
                  <a:cubicBezTo>
                    <a:pt x="833" y="330"/>
                    <a:pt x="840" y="452"/>
                    <a:pt x="852" y="500"/>
                  </a:cubicBezTo>
                  <a:cubicBezTo>
                    <a:pt x="864" y="548"/>
                    <a:pt x="862" y="628"/>
                    <a:pt x="887" y="570"/>
                  </a:cubicBezTo>
                  <a:cubicBezTo>
                    <a:pt x="912" y="512"/>
                    <a:pt x="968" y="247"/>
                    <a:pt x="1002" y="155"/>
                  </a:cubicBezTo>
                  <a:cubicBezTo>
                    <a:pt x="1036" y="63"/>
                    <a:pt x="1073" y="0"/>
                    <a:pt x="1094" y="17"/>
                  </a:cubicBezTo>
                  <a:cubicBezTo>
                    <a:pt x="1115" y="34"/>
                    <a:pt x="1122" y="146"/>
                    <a:pt x="1129" y="25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8331" name="Freeform 27"/>
            <p:cNvSpPr/>
            <p:nvPr/>
          </p:nvSpPr>
          <p:spPr bwMode="auto">
            <a:xfrm>
              <a:off x="3399" y="3036"/>
              <a:ext cx="16" cy="96"/>
            </a:xfrm>
            <a:custGeom>
              <a:avLst/>
              <a:gdLst>
                <a:gd name="T0" fmla="*/ 0 w 18"/>
                <a:gd name="T1" fmla="*/ 96 h 96"/>
                <a:gd name="T2" fmla="*/ 18 w 18"/>
                <a:gd name="T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" h="96">
                  <a:moveTo>
                    <a:pt x="0" y="96"/>
                  </a:moveTo>
                  <a:cubicBezTo>
                    <a:pt x="0" y="96"/>
                    <a:pt x="9" y="48"/>
                    <a:pt x="18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8332" name="Freeform 28"/>
            <p:cNvSpPr/>
            <p:nvPr/>
          </p:nvSpPr>
          <p:spPr bwMode="auto">
            <a:xfrm>
              <a:off x="4042" y="2892"/>
              <a:ext cx="77" cy="236"/>
            </a:xfrm>
            <a:custGeom>
              <a:avLst/>
              <a:gdLst>
                <a:gd name="T0" fmla="*/ 0 w 66"/>
                <a:gd name="T1" fmla="*/ 120 h 200"/>
                <a:gd name="T2" fmla="*/ 24 w 66"/>
                <a:gd name="T3" fmla="*/ 180 h 200"/>
                <a:gd name="T4" fmla="*/ 66 w 66"/>
                <a:gd name="T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200">
                  <a:moveTo>
                    <a:pt x="0" y="120"/>
                  </a:moveTo>
                  <a:cubicBezTo>
                    <a:pt x="6" y="160"/>
                    <a:pt x="13" y="200"/>
                    <a:pt x="24" y="180"/>
                  </a:cubicBezTo>
                  <a:cubicBezTo>
                    <a:pt x="35" y="160"/>
                    <a:pt x="55" y="34"/>
                    <a:pt x="66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8333" name="Freeform 29"/>
            <p:cNvSpPr/>
            <p:nvPr/>
          </p:nvSpPr>
          <p:spPr bwMode="auto">
            <a:xfrm>
              <a:off x="2953" y="2928"/>
              <a:ext cx="38" cy="102"/>
            </a:xfrm>
            <a:custGeom>
              <a:avLst/>
              <a:gdLst>
                <a:gd name="T0" fmla="*/ 42 w 42"/>
                <a:gd name="T1" fmla="*/ 0 h 102"/>
                <a:gd name="T2" fmla="*/ 24 w 42"/>
                <a:gd name="T3" fmla="*/ 36 h 102"/>
                <a:gd name="T4" fmla="*/ 0 w 42"/>
                <a:gd name="T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2">
                  <a:moveTo>
                    <a:pt x="42" y="0"/>
                  </a:moveTo>
                  <a:cubicBezTo>
                    <a:pt x="36" y="9"/>
                    <a:pt x="31" y="19"/>
                    <a:pt x="24" y="36"/>
                  </a:cubicBezTo>
                  <a:cubicBezTo>
                    <a:pt x="17" y="53"/>
                    <a:pt x="8" y="77"/>
                    <a:pt x="0" y="10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8334" name="Line 30"/>
            <p:cNvSpPr>
              <a:spLocks noChangeShapeType="1"/>
            </p:cNvSpPr>
            <p:nvPr/>
          </p:nvSpPr>
          <p:spPr bwMode="auto">
            <a:xfrm rot="10800000" flipV="1">
              <a:off x="2948" y="3570"/>
              <a:ext cx="22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grpSp>
          <p:nvGrpSpPr>
            <p:cNvPr id="57369" name="Group 31"/>
            <p:cNvGrpSpPr/>
            <p:nvPr/>
          </p:nvGrpSpPr>
          <p:grpSpPr>
            <a:xfrm>
              <a:off x="3265" y="3412"/>
              <a:ext cx="1807" cy="406"/>
              <a:chOff x="3085" y="3328"/>
              <a:chExt cx="1807" cy="406"/>
            </a:xfrm>
          </p:grpSpPr>
          <p:sp>
            <p:nvSpPr>
              <p:cNvPr id="98336" name="Freeform 32"/>
              <p:cNvSpPr/>
              <p:nvPr/>
            </p:nvSpPr>
            <p:spPr bwMode="auto">
              <a:xfrm rot="10800000" flipV="1">
                <a:off x="3542" y="3342"/>
                <a:ext cx="631" cy="261"/>
              </a:xfrm>
              <a:custGeom>
                <a:avLst/>
                <a:gdLst>
                  <a:gd name="T0" fmla="*/ 0 w 2776"/>
                  <a:gd name="T1" fmla="*/ 1388 h 1671"/>
                  <a:gd name="T2" fmla="*/ 150 w 2776"/>
                  <a:gd name="T3" fmla="*/ 294 h 1671"/>
                  <a:gd name="T4" fmla="*/ 392 w 2776"/>
                  <a:gd name="T5" fmla="*/ 178 h 1671"/>
                  <a:gd name="T6" fmla="*/ 518 w 2776"/>
                  <a:gd name="T7" fmla="*/ 685 h 1671"/>
                  <a:gd name="T8" fmla="*/ 622 w 2776"/>
                  <a:gd name="T9" fmla="*/ 651 h 1671"/>
                  <a:gd name="T10" fmla="*/ 703 w 2776"/>
                  <a:gd name="T11" fmla="*/ 605 h 1671"/>
                  <a:gd name="T12" fmla="*/ 783 w 2776"/>
                  <a:gd name="T13" fmla="*/ 1227 h 1671"/>
                  <a:gd name="T14" fmla="*/ 852 w 2776"/>
                  <a:gd name="T15" fmla="*/ 1353 h 1671"/>
                  <a:gd name="T16" fmla="*/ 910 w 2776"/>
                  <a:gd name="T17" fmla="*/ 1250 h 1671"/>
                  <a:gd name="T18" fmla="*/ 979 w 2776"/>
                  <a:gd name="T19" fmla="*/ 1215 h 1671"/>
                  <a:gd name="T20" fmla="*/ 1025 w 2776"/>
                  <a:gd name="T21" fmla="*/ 1423 h 1671"/>
                  <a:gd name="T22" fmla="*/ 1094 w 2776"/>
                  <a:gd name="T23" fmla="*/ 1457 h 1671"/>
                  <a:gd name="T24" fmla="*/ 1163 w 2776"/>
                  <a:gd name="T25" fmla="*/ 1342 h 1671"/>
                  <a:gd name="T26" fmla="*/ 1474 w 2776"/>
                  <a:gd name="T27" fmla="*/ 17 h 1671"/>
                  <a:gd name="T28" fmla="*/ 1705 w 2776"/>
                  <a:gd name="T29" fmla="*/ 1446 h 1671"/>
                  <a:gd name="T30" fmla="*/ 1832 w 2776"/>
                  <a:gd name="T31" fmla="*/ 1365 h 1671"/>
                  <a:gd name="T32" fmla="*/ 1993 w 2776"/>
                  <a:gd name="T33" fmla="*/ 628 h 1671"/>
                  <a:gd name="T34" fmla="*/ 2004 w 2776"/>
                  <a:gd name="T35" fmla="*/ 420 h 1671"/>
                  <a:gd name="T36" fmla="*/ 2073 w 2776"/>
                  <a:gd name="T37" fmla="*/ 305 h 1671"/>
                  <a:gd name="T38" fmla="*/ 2143 w 2776"/>
                  <a:gd name="T39" fmla="*/ 294 h 1671"/>
                  <a:gd name="T40" fmla="*/ 2177 w 2776"/>
                  <a:gd name="T41" fmla="*/ 363 h 1671"/>
                  <a:gd name="T42" fmla="*/ 2235 w 2776"/>
                  <a:gd name="T43" fmla="*/ 870 h 1671"/>
                  <a:gd name="T44" fmla="*/ 2315 w 2776"/>
                  <a:gd name="T45" fmla="*/ 973 h 1671"/>
                  <a:gd name="T46" fmla="*/ 2419 w 2776"/>
                  <a:gd name="T47" fmla="*/ 973 h 1671"/>
                  <a:gd name="T48" fmla="*/ 2523 w 2776"/>
                  <a:gd name="T49" fmla="*/ 639 h 1671"/>
                  <a:gd name="T50" fmla="*/ 2626 w 2776"/>
                  <a:gd name="T51" fmla="*/ 651 h 1671"/>
                  <a:gd name="T52" fmla="*/ 2776 w 2776"/>
                  <a:gd name="T53" fmla="*/ 1480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76" h="1671">
                    <a:moveTo>
                      <a:pt x="0" y="1388"/>
                    </a:moveTo>
                    <a:cubicBezTo>
                      <a:pt x="42" y="942"/>
                      <a:pt x="85" y="496"/>
                      <a:pt x="150" y="294"/>
                    </a:cubicBezTo>
                    <a:cubicBezTo>
                      <a:pt x="215" y="92"/>
                      <a:pt x="331" y="113"/>
                      <a:pt x="392" y="178"/>
                    </a:cubicBezTo>
                    <a:cubicBezTo>
                      <a:pt x="453" y="243"/>
                      <a:pt x="480" y="606"/>
                      <a:pt x="518" y="685"/>
                    </a:cubicBezTo>
                    <a:cubicBezTo>
                      <a:pt x="556" y="764"/>
                      <a:pt x="591" y="664"/>
                      <a:pt x="622" y="651"/>
                    </a:cubicBezTo>
                    <a:cubicBezTo>
                      <a:pt x="653" y="638"/>
                      <a:pt x="676" y="509"/>
                      <a:pt x="703" y="605"/>
                    </a:cubicBezTo>
                    <a:cubicBezTo>
                      <a:pt x="730" y="701"/>
                      <a:pt x="758" y="1103"/>
                      <a:pt x="783" y="1227"/>
                    </a:cubicBezTo>
                    <a:cubicBezTo>
                      <a:pt x="808" y="1351"/>
                      <a:pt x="831" y="1349"/>
                      <a:pt x="852" y="1353"/>
                    </a:cubicBezTo>
                    <a:cubicBezTo>
                      <a:pt x="873" y="1357"/>
                      <a:pt x="889" y="1273"/>
                      <a:pt x="910" y="1250"/>
                    </a:cubicBezTo>
                    <a:cubicBezTo>
                      <a:pt x="931" y="1227"/>
                      <a:pt x="960" y="1186"/>
                      <a:pt x="979" y="1215"/>
                    </a:cubicBezTo>
                    <a:cubicBezTo>
                      <a:pt x="998" y="1244"/>
                      <a:pt x="1006" y="1383"/>
                      <a:pt x="1025" y="1423"/>
                    </a:cubicBezTo>
                    <a:cubicBezTo>
                      <a:pt x="1044" y="1463"/>
                      <a:pt x="1071" y="1471"/>
                      <a:pt x="1094" y="1457"/>
                    </a:cubicBezTo>
                    <a:cubicBezTo>
                      <a:pt x="1117" y="1443"/>
                      <a:pt x="1100" y="1582"/>
                      <a:pt x="1163" y="1342"/>
                    </a:cubicBezTo>
                    <a:cubicBezTo>
                      <a:pt x="1226" y="1102"/>
                      <a:pt x="1384" y="0"/>
                      <a:pt x="1474" y="17"/>
                    </a:cubicBezTo>
                    <a:cubicBezTo>
                      <a:pt x="1564" y="34"/>
                      <a:pt x="1645" y="1221"/>
                      <a:pt x="1705" y="1446"/>
                    </a:cubicBezTo>
                    <a:cubicBezTo>
                      <a:pt x="1765" y="1671"/>
                      <a:pt x="1784" y="1501"/>
                      <a:pt x="1832" y="1365"/>
                    </a:cubicBezTo>
                    <a:cubicBezTo>
                      <a:pt x="1880" y="1229"/>
                      <a:pt x="1964" y="785"/>
                      <a:pt x="1993" y="628"/>
                    </a:cubicBezTo>
                    <a:cubicBezTo>
                      <a:pt x="2022" y="471"/>
                      <a:pt x="1991" y="474"/>
                      <a:pt x="2004" y="420"/>
                    </a:cubicBezTo>
                    <a:cubicBezTo>
                      <a:pt x="2017" y="366"/>
                      <a:pt x="2050" y="326"/>
                      <a:pt x="2073" y="305"/>
                    </a:cubicBezTo>
                    <a:cubicBezTo>
                      <a:pt x="2096" y="284"/>
                      <a:pt x="2126" y="284"/>
                      <a:pt x="2143" y="294"/>
                    </a:cubicBezTo>
                    <a:cubicBezTo>
                      <a:pt x="2160" y="304"/>
                      <a:pt x="2162" y="267"/>
                      <a:pt x="2177" y="363"/>
                    </a:cubicBezTo>
                    <a:cubicBezTo>
                      <a:pt x="2192" y="459"/>
                      <a:pt x="2212" y="768"/>
                      <a:pt x="2235" y="870"/>
                    </a:cubicBezTo>
                    <a:cubicBezTo>
                      <a:pt x="2258" y="972"/>
                      <a:pt x="2284" y="956"/>
                      <a:pt x="2315" y="973"/>
                    </a:cubicBezTo>
                    <a:cubicBezTo>
                      <a:pt x="2346" y="990"/>
                      <a:pt x="2384" y="1029"/>
                      <a:pt x="2419" y="973"/>
                    </a:cubicBezTo>
                    <a:cubicBezTo>
                      <a:pt x="2454" y="917"/>
                      <a:pt x="2489" y="693"/>
                      <a:pt x="2523" y="639"/>
                    </a:cubicBezTo>
                    <a:cubicBezTo>
                      <a:pt x="2557" y="585"/>
                      <a:pt x="2584" y="511"/>
                      <a:pt x="2626" y="651"/>
                    </a:cubicBezTo>
                    <a:cubicBezTo>
                      <a:pt x="2668" y="791"/>
                      <a:pt x="2722" y="1135"/>
                      <a:pt x="2776" y="1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98337" name="Freeform 33"/>
              <p:cNvSpPr/>
              <p:nvPr/>
            </p:nvSpPr>
            <p:spPr bwMode="auto">
              <a:xfrm rot="10800000">
                <a:off x="4252" y="3343"/>
                <a:ext cx="640" cy="391"/>
              </a:xfrm>
              <a:custGeom>
                <a:avLst/>
                <a:gdLst>
                  <a:gd name="T0" fmla="*/ 0 w 3652"/>
                  <a:gd name="T1" fmla="*/ 1878 h 1974"/>
                  <a:gd name="T2" fmla="*/ 23 w 3652"/>
                  <a:gd name="T3" fmla="*/ 1947 h 1974"/>
                  <a:gd name="T4" fmla="*/ 69 w 3652"/>
                  <a:gd name="T5" fmla="*/ 1717 h 1974"/>
                  <a:gd name="T6" fmla="*/ 184 w 3652"/>
                  <a:gd name="T7" fmla="*/ 956 h 1974"/>
                  <a:gd name="T8" fmla="*/ 334 w 3652"/>
                  <a:gd name="T9" fmla="*/ 1659 h 1974"/>
                  <a:gd name="T10" fmla="*/ 656 w 3652"/>
                  <a:gd name="T11" fmla="*/ 634 h 1974"/>
                  <a:gd name="T12" fmla="*/ 795 w 3652"/>
                  <a:gd name="T13" fmla="*/ 553 h 1974"/>
                  <a:gd name="T14" fmla="*/ 841 w 3652"/>
                  <a:gd name="T15" fmla="*/ 1337 h 1974"/>
                  <a:gd name="T16" fmla="*/ 1002 w 3652"/>
                  <a:gd name="T17" fmla="*/ 761 h 1974"/>
                  <a:gd name="T18" fmla="*/ 1129 w 3652"/>
                  <a:gd name="T19" fmla="*/ 726 h 1974"/>
                  <a:gd name="T20" fmla="*/ 1209 w 3652"/>
                  <a:gd name="T21" fmla="*/ 680 h 1974"/>
                  <a:gd name="T22" fmla="*/ 1290 w 3652"/>
                  <a:gd name="T23" fmla="*/ 668 h 1974"/>
                  <a:gd name="T24" fmla="*/ 1348 w 3652"/>
                  <a:gd name="T25" fmla="*/ 1590 h 1974"/>
                  <a:gd name="T26" fmla="*/ 1474 w 3652"/>
                  <a:gd name="T27" fmla="*/ 1682 h 1974"/>
                  <a:gd name="T28" fmla="*/ 1659 w 3652"/>
                  <a:gd name="T29" fmla="*/ 830 h 1974"/>
                  <a:gd name="T30" fmla="*/ 1774 w 3652"/>
                  <a:gd name="T31" fmla="*/ 1486 h 1974"/>
                  <a:gd name="T32" fmla="*/ 1877 w 3652"/>
                  <a:gd name="T33" fmla="*/ 1532 h 1974"/>
                  <a:gd name="T34" fmla="*/ 2016 w 3652"/>
                  <a:gd name="T35" fmla="*/ 1003 h 1974"/>
                  <a:gd name="T36" fmla="*/ 2165 w 3652"/>
                  <a:gd name="T37" fmla="*/ 1049 h 1974"/>
                  <a:gd name="T38" fmla="*/ 2246 w 3652"/>
                  <a:gd name="T39" fmla="*/ 1037 h 1974"/>
                  <a:gd name="T40" fmla="*/ 2373 w 3652"/>
                  <a:gd name="T41" fmla="*/ 991 h 1974"/>
                  <a:gd name="T42" fmla="*/ 2476 w 3652"/>
                  <a:gd name="T43" fmla="*/ 1106 h 1974"/>
                  <a:gd name="T44" fmla="*/ 2569 w 3652"/>
                  <a:gd name="T45" fmla="*/ 1648 h 1974"/>
                  <a:gd name="T46" fmla="*/ 2638 w 3652"/>
                  <a:gd name="T47" fmla="*/ 1682 h 1974"/>
                  <a:gd name="T48" fmla="*/ 2695 w 3652"/>
                  <a:gd name="T49" fmla="*/ 1625 h 1974"/>
                  <a:gd name="T50" fmla="*/ 2822 w 3652"/>
                  <a:gd name="T51" fmla="*/ 1602 h 1974"/>
                  <a:gd name="T52" fmla="*/ 2914 w 3652"/>
                  <a:gd name="T53" fmla="*/ 1417 h 1974"/>
                  <a:gd name="T54" fmla="*/ 3087 w 3652"/>
                  <a:gd name="T55" fmla="*/ 242 h 1974"/>
                  <a:gd name="T56" fmla="*/ 3202 w 3652"/>
                  <a:gd name="T57" fmla="*/ 242 h 1974"/>
                  <a:gd name="T58" fmla="*/ 3652 w 3652"/>
                  <a:gd name="T59" fmla="*/ 1694 h 1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52" h="1974">
                    <a:moveTo>
                      <a:pt x="0" y="1878"/>
                    </a:moveTo>
                    <a:cubicBezTo>
                      <a:pt x="6" y="1926"/>
                      <a:pt x="12" y="1974"/>
                      <a:pt x="23" y="1947"/>
                    </a:cubicBezTo>
                    <a:cubicBezTo>
                      <a:pt x="34" y="1920"/>
                      <a:pt x="42" y="1882"/>
                      <a:pt x="69" y="1717"/>
                    </a:cubicBezTo>
                    <a:cubicBezTo>
                      <a:pt x="96" y="1552"/>
                      <a:pt x="140" y="966"/>
                      <a:pt x="184" y="956"/>
                    </a:cubicBezTo>
                    <a:cubicBezTo>
                      <a:pt x="228" y="946"/>
                      <a:pt x="255" y="1713"/>
                      <a:pt x="334" y="1659"/>
                    </a:cubicBezTo>
                    <a:cubicBezTo>
                      <a:pt x="413" y="1605"/>
                      <a:pt x="579" y="818"/>
                      <a:pt x="656" y="634"/>
                    </a:cubicBezTo>
                    <a:cubicBezTo>
                      <a:pt x="733" y="450"/>
                      <a:pt x="764" y="436"/>
                      <a:pt x="795" y="553"/>
                    </a:cubicBezTo>
                    <a:cubicBezTo>
                      <a:pt x="826" y="670"/>
                      <a:pt x="807" y="1302"/>
                      <a:pt x="841" y="1337"/>
                    </a:cubicBezTo>
                    <a:cubicBezTo>
                      <a:pt x="875" y="1372"/>
                      <a:pt x="954" y="863"/>
                      <a:pt x="1002" y="761"/>
                    </a:cubicBezTo>
                    <a:cubicBezTo>
                      <a:pt x="1050" y="659"/>
                      <a:pt x="1094" y="740"/>
                      <a:pt x="1129" y="726"/>
                    </a:cubicBezTo>
                    <a:cubicBezTo>
                      <a:pt x="1164" y="712"/>
                      <a:pt x="1182" y="690"/>
                      <a:pt x="1209" y="680"/>
                    </a:cubicBezTo>
                    <a:cubicBezTo>
                      <a:pt x="1236" y="670"/>
                      <a:pt x="1267" y="516"/>
                      <a:pt x="1290" y="668"/>
                    </a:cubicBezTo>
                    <a:cubicBezTo>
                      <a:pt x="1313" y="820"/>
                      <a:pt x="1317" y="1421"/>
                      <a:pt x="1348" y="1590"/>
                    </a:cubicBezTo>
                    <a:cubicBezTo>
                      <a:pt x="1379" y="1759"/>
                      <a:pt x="1422" y="1809"/>
                      <a:pt x="1474" y="1682"/>
                    </a:cubicBezTo>
                    <a:cubicBezTo>
                      <a:pt x="1526" y="1555"/>
                      <a:pt x="1609" y="863"/>
                      <a:pt x="1659" y="830"/>
                    </a:cubicBezTo>
                    <a:cubicBezTo>
                      <a:pt x="1709" y="797"/>
                      <a:pt x="1738" y="1369"/>
                      <a:pt x="1774" y="1486"/>
                    </a:cubicBezTo>
                    <a:cubicBezTo>
                      <a:pt x="1810" y="1603"/>
                      <a:pt x="1837" y="1612"/>
                      <a:pt x="1877" y="1532"/>
                    </a:cubicBezTo>
                    <a:cubicBezTo>
                      <a:pt x="1917" y="1452"/>
                      <a:pt x="1968" y="1084"/>
                      <a:pt x="2016" y="1003"/>
                    </a:cubicBezTo>
                    <a:cubicBezTo>
                      <a:pt x="2064" y="922"/>
                      <a:pt x="2127" y="1043"/>
                      <a:pt x="2165" y="1049"/>
                    </a:cubicBezTo>
                    <a:cubicBezTo>
                      <a:pt x="2203" y="1055"/>
                      <a:pt x="2211" y="1047"/>
                      <a:pt x="2246" y="1037"/>
                    </a:cubicBezTo>
                    <a:cubicBezTo>
                      <a:pt x="2281" y="1027"/>
                      <a:pt x="2335" y="980"/>
                      <a:pt x="2373" y="991"/>
                    </a:cubicBezTo>
                    <a:cubicBezTo>
                      <a:pt x="2411" y="1002"/>
                      <a:pt x="2443" y="997"/>
                      <a:pt x="2476" y="1106"/>
                    </a:cubicBezTo>
                    <a:cubicBezTo>
                      <a:pt x="2509" y="1215"/>
                      <a:pt x="2542" y="1552"/>
                      <a:pt x="2569" y="1648"/>
                    </a:cubicBezTo>
                    <a:cubicBezTo>
                      <a:pt x="2596" y="1744"/>
                      <a:pt x="2617" y="1686"/>
                      <a:pt x="2638" y="1682"/>
                    </a:cubicBezTo>
                    <a:cubicBezTo>
                      <a:pt x="2659" y="1678"/>
                      <a:pt x="2664" y="1638"/>
                      <a:pt x="2695" y="1625"/>
                    </a:cubicBezTo>
                    <a:cubicBezTo>
                      <a:pt x="2726" y="1612"/>
                      <a:pt x="2786" y="1637"/>
                      <a:pt x="2822" y="1602"/>
                    </a:cubicBezTo>
                    <a:cubicBezTo>
                      <a:pt x="2858" y="1567"/>
                      <a:pt x="2870" y="1644"/>
                      <a:pt x="2914" y="1417"/>
                    </a:cubicBezTo>
                    <a:cubicBezTo>
                      <a:pt x="2958" y="1190"/>
                      <a:pt x="3039" y="438"/>
                      <a:pt x="3087" y="242"/>
                    </a:cubicBezTo>
                    <a:cubicBezTo>
                      <a:pt x="3135" y="46"/>
                      <a:pt x="3108" y="0"/>
                      <a:pt x="3202" y="242"/>
                    </a:cubicBezTo>
                    <a:cubicBezTo>
                      <a:pt x="3296" y="484"/>
                      <a:pt x="3474" y="1089"/>
                      <a:pt x="3652" y="169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98338" name="Freeform 34"/>
              <p:cNvSpPr/>
              <p:nvPr/>
            </p:nvSpPr>
            <p:spPr bwMode="auto">
              <a:xfrm rot="10800000" flipH="1">
                <a:off x="3121" y="3328"/>
                <a:ext cx="410" cy="404"/>
              </a:xfrm>
              <a:custGeom>
                <a:avLst/>
                <a:gdLst>
                  <a:gd name="T0" fmla="*/ 0 w 1129"/>
                  <a:gd name="T1" fmla="*/ 719 h 961"/>
                  <a:gd name="T2" fmla="*/ 115 w 1129"/>
                  <a:gd name="T3" fmla="*/ 719 h 961"/>
                  <a:gd name="T4" fmla="*/ 173 w 1129"/>
                  <a:gd name="T5" fmla="*/ 546 h 961"/>
                  <a:gd name="T6" fmla="*/ 219 w 1129"/>
                  <a:gd name="T7" fmla="*/ 431 h 961"/>
                  <a:gd name="T8" fmla="*/ 288 w 1129"/>
                  <a:gd name="T9" fmla="*/ 650 h 961"/>
                  <a:gd name="T10" fmla="*/ 403 w 1129"/>
                  <a:gd name="T11" fmla="*/ 535 h 961"/>
                  <a:gd name="T12" fmla="*/ 449 w 1129"/>
                  <a:gd name="T13" fmla="*/ 639 h 961"/>
                  <a:gd name="T14" fmla="*/ 495 w 1129"/>
                  <a:gd name="T15" fmla="*/ 811 h 961"/>
                  <a:gd name="T16" fmla="*/ 564 w 1129"/>
                  <a:gd name="T17" fmla="*/ 834 h 961"/>
                  <a:gd name="T18" fmla="*/ 599 w 1129"/>
                  <a:gd name="T19" fmla="*/ 904 h 961"/>
                  <a:gd name="T20" fmla="*/ 656 w 1129"/>
                  <a:gd name="T21" fmla="*/ 846 h 961"/>
                  <a:gd name="T22" fmla="*/ 760 w 1129"/>
                  <a:gd name="T23" fmla="*/ 212 h 961"/>
                  <a:gd name="T24" fmla="*/ 818 w 1129"/>
                  <a:gd name="T25" fmla="*/ 282 h 961"/>
                  <a:gd name="T26" fmla="*/ 852 w 1129"/>
                  <a:gd name="T27" fmla="*/ 500 h 961"/>
                  <a:gd name="T28" fmla="*/ 887 w 1129"/>
                  <a:gd name="T29" fmla="*/ 570 h 961"/>
                  <a:gd name="T30" fmla="*/ 1002 w 1129"/>
                  <a:gd name="T31" fmla="*/ 155 h 961"/>
                  <a:gd name="T32" fmla="*/ 1094 w 1129"/>
                  <a:gd name="T33" fmla="*/ 17 h 961"/>
                  <a:gd name="T34" fmla="*/ 1129 w 1129"/>
                  <a:gd name="T35" fmla="*/ 258 h 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29" h="961">
                    <a:moveTo>
                      <a:pt x="0" y="719"/>
                    </a:moveTo>
                    <a:cubicBezTo>
                      <a:pt x="43" y="733"/>
                      <a:pt x="86" y="748"/>
                      <a:pt x="115" y="719"/>
                    </a:cubicBezTo>
                    <a:cubicBezTo>
                      <a:pt x="144" y="690"/>
                      <a:pt x="156" y="594"/>
                      <a:pt x="173" y="546"/>
                    </a:cubicBezTo>
                    <a:cubicBezTo>
                      <a:pt x="190" y="498"/>
                      <a:pt x="200" y="414"/>
                      <a:pt x="219" y="431"/>
                    </a:cubicBezTo>
                    <a:cubicBezTo>
                      <a:pt x="238" y="448"/>
                      <a:pt x="257" y="633"/>
                      <a:pt x="288" y="650"/>
                    </a:cubicBezTo>
                    <a:cubicBezTo>
                      <a:pt x="319" y="667"/>
                      <a:pt x="376" y="537"/>
                      <a:pt x="403" y="535"/>
                    </a:cubicBezTo>
                    <a:cubicBezTo>
                      <a:pt x="430" y="533"/>
                      <a:pt x="434" y="593"/>
                      <a:pt x="449" y="639"/>
                    </a:cubicBezTo>
                    <a:cubicBezTo>
                      <a:pt x="464" y="685"/>
                      <a:pt x="476" y="779"/>
                      <a:pt x="495" y="811"/>
                    </a:cubicBezTo>
                    <a:cubicBezTo>
                      <a:pt x="514" y="843"/>
                      <a:pt x="547" y="818"/>
                      <a:pt x="564" y="834"/>
                    </a:cubicBezTo>
                    <a:cubicBezTo>
                      <a:pt x="581" y="850"/>
                      <a:pt x="584" y="902"/>
                      <a:pt x="599" y="904"/>
                    </a:cubicBezTo>
                    <a:cubicBezTo>
                      <a:pt x="614" y="906"/>
                      <a:pt x="629" y="961"/>
                      <a:pt x="656" y="846"/>
                    </a:cubicBezTo>
                    <a:cubicBezTo>
                      <a:pt x="683" y="731"/>
                      <a:pt x="733" y="306"/>
                      <a:pt x="760" y="212"/>
                    </a:cubicBezTo>
                    <a:cubicBezTo>
                      <a:pt x="787" y="118"/>
                      <a:pt x="803" y="234"/>
                      <a:pt x="818" y="282"/>
                    </a:cubicBezTo>
                    <a:cubicBezTo>
                      <a:pt x="833" y="330"/>
                      <a:pt x="840" y="452"/>
                      <a:pt x="852" y="500"/>
                    </a:cubicBezTo>
                    <a:cubicBezTo>
                      <a:pt x="864" y="548"/>
                      <a:pt x="862" y="628"/>
                      <a:pt x="887" y="570"/>
                    </a:cubicBezTo>
                    <a:cubicBezTo>
                      <a:pt x="912" y="512"/>
                      <a:pt x="968" y="247"/>
                      <a:pt x="1002" y="155"/>
                    </a:cubicBezTo>
                    <a:cubicBezTo>
                      <a:pt x="1036" y="63"/>
                      <a:pt x="1073" y="0"/>
                      <a:pt x="1094" y="17"/>
                    </a:cubicBezTo>
                    <a:cubicBezTo>
                      <a:pt x="1115" y="34"/>
                      <a:pt x="1122" y="146"/>
                      <a:pt x="1129" y="25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98339" name="Freeform 35"/>
              <p:cNvSpPr/>
              <p:nvPr/>
            </p:nvSpPr>
            <p:spPr bwMode="auto">
              <a:xfrm>
                <a:off x="3531" y="3540"/>
                <a:ext cx="16" cy="96"/>
              </a:xfrm>
              <a:custGeom>
                <a:avLst/>
                <a:gdLst>
                  <a:gd name="T0" fmla="*/ 0 w 18"/>
                  <a:gd name="T1" fmla="*/ 96 h 96"/>
                  <a:gd name="T2" fmla="*/ 18 w 18"/>
                  <a:gd name="T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8" h="96">
                    <a:moveTo>
                      <a:pt x="0" y="96"/>
                    </a:moveTo>
                    <a:cubicBezTo>
                      <a:pt x="0" y="96"/>
                      <a:pt x="9" y="48"/>
                      <a:pt x="18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98340" name="Freeform 36"/>
              <p:cNvSpPr/>
              <p:nvPr/>
            </p:nvSpPr>
            <p:spPr bwMode="auto">
              <a:xfrm>
                <a:off x="4174" y="3396"/>
                <a:ext cx="77" cy="236"/>
              </a:xfrm>
              <a:custGeom>
                <a:avLst/>
                <a:gdLst>
                  <a:gd name="T0" fmla="*/ 0 w 66"/>
                  <a:gd name="T1" fmla="*/ 120 h 200"/>
                  <a:gd name="T2" fmla="*/ 24 w 66"/>
                  <a:gd name="T3" fmla="*/ 180 h 200"/>
                  <a:gd name="T4" fmla="*/ 66 w 66"/>
                  <a:gd name="T5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200">
                    <a:moveTo>
                      <a:pt x="0" y="120"/>
                    </a:moveTo>
                    <a:cubicBezTo>
                      <a:pt x="6" y="160"/>
                      <a:pt x="13" y="200"/>
                      <a:pt x="24" y="180"/>
                    </a:cubicBezTo>
                    <a:cubicBezTo>
                      <a:pt x="35" y="160"/>
                      <a:pt x="55" y="34"/>
                      <a:pt x="66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98341" name="Freeform 37"/>
              <p:cNvSpPr/>
              <p:nvPr/>
            </p:nvSpPr>
            <p:spPr bwMode="auto">
              <a:xfrm>
                <a:off x="3085" y="3432"/>
                <a:ext cx="38" cy="102"/>
              </a:xfrm>
              <a:custGeom>
                <a:avLst/>
                <a:gdLst>
                  <a:gd name="T0" fmla="*/ 42 w 42"/>
                  <a:gd name="T1" fmla="*/ 0 h 102"/>
                  <a:gd name="T2" fmla="*/ 24 w 42"/>
                  <a:gd name="T3" fmla="*/ 36 h 102"/>
                  <a:gd name="T4" fmla="*/ 0 w 42"/>
                  <a:gd name="T5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2">
                    <a:moveTo>
                      <a:pt x="42" y="0"/>
                    </a:moveTo>
                    <a:cubicBezTo>
                      <a:pt x="36" y="9"/>
                      <a:pt x="31" y="19"/>
                      <a:pt x="24" y="36"/>
                    </a:cubicBezTo>
                    <a:cubicBezTo>
                      <a:pt x="17" y="53"/>
                      <a:pt x="8" y="77"/>
                      <a:pt x="0" y="1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</p:grpSp>
        <p:sp>
          <p:nvSpPr>
            <p:cNvPr id="98342" name="Line 38"/>
            <p:cNvSpPr>
              <a:spLocks noChangeShapeType="1"/>
            </p:cNvSpPr>
            <p:nvPr/>
          </p:nvSpPr>
          <p:spPr bwMode="auto">
            <a:xfrm flipH="1">
              <a:off x="2948" y="3048"/>
              <a:ext cx="5" cy="5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8343" name="Line 39"/>
            <p:cNvSpPr>
              <a:spLocks noChangeShapeType="1"/>
            </p:cNvSpPr>
            <p:nvPr/>
          </p:nvSpPr>
          <p:spPr bwMode="auto">
            <a:xfrm>
              <a:off x="3265" y="3144"/>
              <a:ext cx="0" cy="4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8344" name="Line 40"/>
            <p:cNvSpPr>
              <a:spLocks noChangeShapeType="1"/>
            </p:cNvSpPr>
            <p:nvPr/>
          </p:nvSpPr>
          <p:spPr bwMode="auto">
            <a:xfrm>
              <a:off x="2948" y="3478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57379" name="Text Box 41"/>
            <p:cNvSpPr txBox="1"/>
            <p:nvPr/>
          </p:nvSpPr>
          <p:spPr>
            <a:xfrm>
              <a:off x="2951" y="3144"/>
              <a:ext cx="31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</a:pPr>
              <a:r>
                <a:rPr lang="en-US" altLang="zh-TW" sz="1000" b="0" dirty="0">
                  <a:latin typeface="華康細圓體" pitchFamily="49" charset="-128"/>
                  <a:ea typeface="華康細圓體" pitchFamily="49" charset="-128"/>
                </a:rPr>
                <a:t>Time</a:t>
              </a:r>
              <a:endParaRPr lang="en-US" altLang="zh-TW" sz="1000" b="0" dirty="0">
                <a:latin typeface="華康細圓體" pitchFamily="49" charset="-128"/>
                <a:ea typeface="華康細圓體" pitchFamily="49" charset="-128"/>
              </a:endParaRPr>
            </a:p>
            <a:p>
              <a:pPr>
                <a:spcBef>
                  <a:spcPct val="20000"/>
                </a:spcBef>
              </a:pPr>
              <a:r>
                <a:rPr lang="en-US" altLang="zh-TW" sz="1000" b="0" dirty="0">
                  <a:latin typeface="華康細圓體" pitchFamily="49" charset="-128"/>
                  <a:ea typeface="華康細圓體" pitchFamily="49" charset="-128"/>
                </a:rPr>
                <a:t>Shift</a:t>
              </a:r>
              <a:endParaRPr lang="en-US" altLang="zh-TW" sz="1000" b="0" dirty="0">
                <a:latin typeface="華康細圓體" pitchFamily="49" charset="-128"/>
                <a:ea typeface="華康細圓體" pitchFamily="49" charset="-128"/>
              </a:endParaRPr>
            </a:p>
          </p:txBody>
        </p:sp>
        <p:sp>
          <p:nvSpPr>
            <p:cNvPr id="57380" name="Text Box 42"/>
            <p:cNvSpPr txBox="1"/>
            <p:nvPr/>
          </p:nvSpPr>
          <p:spPr>
            <a:xfrm>
              <a:off x="4884" y="2891"/>
              <a:ext cx="14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</a:pPr>
              <a:r>
                <a:rPr lang="en-US" altLang="zh-TW" sz="1200" b="0" dirty="0">
                  <a:latin typeface="Times New Roman" panose="02020603050405020304" pitchFamily="18" charset="0"/>
                  <a:ea typeface="華康細圓體" pitchFamily="49" charset="-128"/>
                </a:rPr>
                <a:t>t</a:t>
              </a:r>
              <a:endParaRPr lang="en-US" altLang="zh-TW" sz="1200" b="0" dirty="0">
                <a:latin typeface="Times New Roman" panose="02020603050405020304" pitchFamily="18" charset="0"/>
                <a:ea typeface="華康細圓體" pitchFamily="49" charset="-128"/>
              </a:endParaRPr>
            </a:p>
          </p:txBody>
        </p:sp>
        <p:sp>
          <p:nvSpPr>
            <p:cNvPr id="57381" name="Text Box 43"/>
            <p:cNvSpPr txBox="1"/>
            <p:nvPr/>
          </p:nvSpPr>
          <p:spPr>
            <a:xfrm>
              <a:off x="5208" y="3477"/>
              <a:ext cx="14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</a:pPr>
              <a:r>
                <a:rPr lang="en-US" altLang="zh-TW" sz="1200" b="0" dirty="0">
                  <a:latin typeface="Times New Roman" panose="02020603050405020304" pitchFamily="18" charset="0"/>
                  <a:ea typeface="華康細圓體" pitchFamily="49" charset="-128"/>
                </a:rPr>
                <a:t>t</a:t>
              </a:r>
              <a:endParaRPr lang="en-US" altLang="zh-TW" sz="1200" b="0" dirty="0">
                <a:latin typeface="Times New Roman" panose="02020603050405020304" pitchFamily="18" charset="0"/>
                <a:ea typeface="華康細圓體" pitchFamily="49" charset="-128"/>
              </a:endParaRPr>
            </a:p>
          </p:txBody>
        </p:sp>
      </p:grpSp>
      <p:sp>
        <p:nvSpPr>
          <p:cNvPr id="98348" name="Text Box 44"/>
          <p:cNvSpPr txBox="1"/>
          <p:nvPr/>
        </p:nvSpPr>
        <p:spPr>
          <a:xfrm>
            <a:off x="1511300" y="5499100"/>
            <a:ext cx="120015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20000"/>
              </a:spcBef>
            </a:pPr>
            <a:r>
              <a:rPr lang="zh-CN" altLang="en-US" sz="1600" b="0" dirty="0">
                <a:latin typeface="Times New Roman" panose="02020603050405020304" pitchFamily="18" charset="0"/>
                <a:ea typeface="宋体" panose="02010600030101010101" pitchFamily="2" charset="-122"/>
              </a:rPr>
              <a:t>自相关最大</a:t>
            </a:r>
            <a:endParaRPr lang="zh-TW" altLang="en-US" sz="1600" b="0" dirty="0">
              <a:latin typeface="Times New Roman" panose="02020603050405020304" pitchFamily="18" charset="0"/>
              <a:ea typeface="華康細圓體" pitchFamily="49" charset="-128"/>
            </a:endParaRPr>
          </a:p>
        </p:txBody>
      </p:sp>
      <p:sp>
        <p:nvSpPr>
          <p:cNvPr id="98349" name="Text Box 45"/>
          <p:cNvSpPr txBox="1"/>
          <p:nvPr/>
        </p:nvSpPr>
        <p:spPr>
          <a:xfrm>
            <a:off x="5157788" y="5589588"/>
            <a:ext cx="150495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20000"/>
              </a:spcBef>
            </a:pPr>
            <a:r>
              <a:rPr lang="zh-CN" altLang="en-US" sz="1600" b="0" dirty="0">
                <a:latin typeface="Times New Roman" panose="02020603050405020304" pitchFamily="18" charset="0"/>
                <a:ea typeface="宋体" panose="02010600030101010101" pitchFamily="2" charset="-122"/>
              </a:rPr>
              <a:t>自相关趋向于</a:t>
            </a:r>
            <a:r>
              <a:rPr lang="en-US" altLang="zh-CN" sz="1600" b="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TW" sz="1600" b="0" dirty="0">
              <a:latin typeface="Times New Roman" panose="02020603050405020304" pitchFamily="18" charset="0"/>
              <a:ea typeface="華康細圓體" pitchFamily="49" charset="-128"/>
            </a:endParaRPr>
          </a:p>
        </p:txBody>
      </p:sp>
      <p:sp>
        <p:nvSpPr>
          <p:cNvPr id="98350" name="Line 46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8352" name="AutoShape 4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81963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8353" name="AutoShape 4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8355" name="Line 51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8356" name="Rectangle 52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pic>
        <p:nvPicPr>
          <p:cNvPr id="5738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2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2">
                                            <p:txEl>
                                              <p:charRg st="28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8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8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8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8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2" grpId="0" build="p"/>
      <p:bldP spid="98313" grpId="0"/>
      <p:bldP spid="98314" grpId="0"/>
      <p:bldP spid="98348" grpId="0"/>
      <p:bldP spid="983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2006600" y="863600"/>
            <a:ext cx="5445125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1. </a:t>
            </a: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信号采集与离散化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8194" name="Rectangle 4"/>
          <p:cNvSpPr/>
          <p:nvPr/>
        </p:nvSpPr>
        <p:spPr>
          <a:xfrm>
            <a:off x="2276475" y="2079625"/>
            <a:ext cx="3375025" cy="32845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0" dirty="0">
                <a:latin typeface="Arial" panose="020B0604020202020204" pitchFamily="34" charset="0"/>
                <a:ea typeface="宋体" panose="02010600030101010101" pitchFamily="2" charset="-122"/>
              </a:rPr>
              <a:t>信号调理</a:t>
            </a:r>
            <a:endParaRPr lang="zh-CN" altLang="en-US" sz="28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0" dirty="0">
                <a:latin typeface="Arial" panose="020B0604020202020204" pitchFamily="34" charset="0"/>
                <a:ea typeface="宋体" panose="02010600030101010101" pitchFamily="2" charset="-122"/>
              </a:rPr>
              <a:t>数据采样</a:t>
            </a:r>
            <a:endParaRPr lang="zh-CN" altLang="en-US" sz="28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0" dirty="0">
                <a:latin typeface="Arial" panose="020B0604020202020204" pitchFamily="34" charset="0"/>
                <a:ea typeface="宋体" panose="02010600030101010101" pitchFamily="2" charset="-122"/>
              </a:rPr>
              <a:t>抗混叠保护</a:t>
            </a:r>
            <a:endParaRPr lang="zh-CN" altLang="en-US" sz="28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0" dirty="0">
                <a:latin typeface="Arial" panose="020B0604020202020204" pitchFamily="34" charset="0"/>
                <a:ea typeface="宋体" panose="02010600030101010101" pitchFamily="2" charset="-122"/>
              </a:rPr>
              <a:t>触发</a:t>
            </a:r>
            <a:endParaRPr lang="zh-CN" altLang="en-US" sz="28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0" dirty="0">
                <a:latin typeface="Arial" panose="020B0604020202020204" pitchFamily="34" charset="0"/>
                <a:ea typeface="宋体" panose="02010600030101010101" pitchFamily="2" charset="-122"/>
              </a:rPr>
              <a:t>重叠处理</a:t>
            </a:r>
            <a:endParaRPr lang="zh-CN" altLang="en-US" sz="2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6983" name="Line 7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26984" name="Rectangle 8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sp>
        <p:nvSpPr>
          <p:cNvPr id="126985" name="Line 9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26987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81963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26988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820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7"/>
          <p:cNvSpPr/>
          <p:nvPr/>
        </p:nvSpPr>
        <p:spPr>
          <a:xfrm>
            <a:off x="685800" y="800100"/>
            <a:ext cx="7772400" cy="56038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4400" b="0" dirty="0">
                <a:solidFill>
                  <a:schemeClr val="tx2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4.7 </a:t>
            </a:r>
            <a:r>
              <a:rPr lang="zh-CN" altLang="en-US" sz="4400" b="0" dirty="0">
                <a:solidFill>
                  <a:schemeClr val="tx2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自相关函数</a:t>
            </a:r>
            <a:endParaRPr lang="en-US" altLang="zh-TW" sz="4400" dirty="0">
              <a:solidFill>
                <a:schemeClr val="tx2"/>
              </a:solidFill>
              <a:latin typeface="華康細圓體" pitchFamily="49" charset="-128"/>
              <a:ea typeface="华文楷体" panose="02010600040101010101" pitchFamily="2" charset="-122"/>
            </a:endParaRPr>
          </a:p>
        </p:txBody>
      </p:sp>
      <p:sp>
        <p:nvSpPr>
          <p:cNvPr id="99336" name="Rectangle 8"/>
          <p:cNvSpPr/>
          <p:nvPr/>
        </p:nvSpPr>
        <p:spPr>
          <a:xfrm>
            <a:off x="1016000" y="4284663"/>
            <a:ext cx="7337425" cy="1352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SzPct val="8000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假如时域信号是周期性的，自相关也是周期性的</a:t>
            </a:r>
            <a:endParaRPr lang="en-US" altLang="zh-TW" sz="2400" dirty="0">
              <a:latin typeface="Times New Roman" panose="02020603050405020304" pitchFamily="18" charset="0"/>
              <a:ea typeface="華康細圓體" pitchFamily="49" charset="-128"/>
            </a:endParaRPr>
          </a:p>
          <a:p>
            <a:pPr marL="342900" indent="-342900">
              <a:spcBef>
                <a:spcPct val="20000"/>
              </a:spcBef>
              <a:buSzPct val="8000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一般</a:t>
            </a:r>
            <a:r>
              <a:rPr lang="en-US" altLang="zh-TW" sz="2400" dirty="0">
                <a:latin typeface="Times New Roman" panose="02020603050405020304" pitchFamily="18" charset="0"/>
                <a:ea typeface="華康細圓體" pitchFamily="49" charset="-128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自相关是由自功率谱的逆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FFT</a:t>
            </a:r>
            <a:endParaRPr lang="en-US" altLang="zh-TW" sz="2400" dirty="0">
              <a:latin typeface="Times New Roman" panose="02020603050405020304" pitchFamily="18" charset="0"/>
              <a:ea typeface="華康細圓體" pitchFamily="49" charset="-128"/>
            </a:endParaRPr>
          </a:p>
          <a:p>
            <a:pPr marL="342900" indent="-342900">
              <a:spcBef>
                <a:spcPct val="20000"/>
              </a:spcBef>
              <a:buSzPct val="8000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检查在噪声信号中的周期性信号 </a:t>
            </a:r>
            <a:endParaRPr lang="en-US" altLang="zh-TW" sz="2400" dirty="0">
              <a:latin typeface="Times New Roman" panose="02020603050405020304" pitchFamily="18" charset="0"/>
              <a:ea typeface="華康細圓體" pitchFamily="49" charset="-128"/>
            </a:endParaRPr>
          </a:p>
        </p:txBody>
      </p:sp>
      <p:grpSp>
        <p:nvGrpSpPr>
          <p:cNvPr id="99337" name="Group 9"/>
          <p:cNvGrpSpPr/>
          <p:nvPr/>
        </p:nvGrpSpPr>
        <p:grpSpPr>
          <a:xfrm>
            <a:off x="1333500" y="2867025"/>
            <a:ext cx="4265613" cy="1114425"/>
            <a:chOff x="620" y="3252"/>
            <a:chExt cx="2687" cy="702"/>
          </a:xfrm>
        </p:grpSpPr>
        <p:grpSp>
          <p:nvGrpSpPr>
            <p:cNvPr id="58372" name="Group 10"/>
            <p:cNvGrpSpPr/>
            <p:nvPr/>
          </p:nvGrpSpPr>
          <p:grpSpPr>
            <a:xfrm>
              <a:off x="980" y="3347"/>
              <a:ext cx="2148" cy="422"/>
              <a:chOff x="1160" y="3587"/>
              <a:chExt cx="2148" cy="422"/>
            </a:xfrm>
          </p:grpSpPr>
          <p:grpSp>
            <p:nvGrpSpPr>
              <p:cNvPr id="58373" name="Group 11"/>
              <p:cNvGrpSpPr/>
              <p:nvPr/>
            </p:nvGrpSpPr>
            <p:grpSpPr>
              <a:xfrm>
                <a:off x="1368" y="3886"/>
                <a:ext cx="1940" cy="123"/>
                <a:chOff x="115" y="3418"/>
                <a:chExt cx="5462" cy="580"/>
              </a:xfrm>
            </p:grpSpPr>
            <p:sp>
              <p:nvSpPr>
                <p:cNvPr id="99340" name="Freeform 12"/>
                <p:cNvSpPr/>
                <p:nvPr/>
              </p:nvSpPr>
              <p:spPr bwMode="auto">
                <a:xfrm>
                  <a:off x="115" y="3427"/>
                  <a:ext cx="681" cy="571"/>
                </a:xfrm>
                <a:custGeom>
                  <a:avLst/>
                  <a:gdLst>
                    <a:gd name="T0" fmla="*/ 0 w 680"/>
                    <a:gd name="T1" fmla="*/ 549 h 571"/>
                    <a:gd name="T2" fmla="*/ 81 w 680"/>
                    <a:gd name="T3" fmla="*/ 561 h 571"/>
                    <a:gd name="T4" fmla="*/ 184 w 680"/>
                    <a:gd name="T5" fmla="*/ 491 h 571"/>
                    <a:gd name="T6" fmla="*/ 392 w 680"/>
                    <a:gd name="T7" fmla="*/ 192 h 571"/>
                    <a:gd name="T8" fmla="*/ 553 w 680"/>
                    <a:gd name="T9" fmla="*/ 31 h 571"/>
                    <a:gd name="T10" fmla="*/ 680 w 680"/>
                    <a:gd name="T11" fmla="*/ 8 h 5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80" h="571">
                      <a:moveTo>
                        <a:pt x="0" y="549"/>
                      </a:moveTo>
                      <a:cubicBezTo>
                        <a:pt x="25" y="560"/>
                        <a:pt x="51" y="571"/>
                        <a:pt x="81" y="561"/>
                      </a:cubicBezTo>
                      <a:cubicBezTo>
                        <a:pt x="111" y="551"/>
                        <a:pt x="132" y="552"/>
                        <a:pt x="184" y="491"/>
                      </a:cubicBezTo>
                      <a:cubicBezTo>
                        <a:pt x="236" y="430"/>
                        <a:pt x="331" y="269"/>
                        <a:pt x="392" y="192"/>
                      </a:cubicBezTo>
                      <a:cubicBezTo>
                        <a:pt x="453" y="115"/>
                        <a:pt x="505" y="62"/>
                        <a:pt x="553" y="31"/>
                      </a:cubicBezTo>
                      <a:cubicBezTo>
                        <a:pt x="601" y="0"/>
                        <a:pt x="655" y="12"/>
                        <a:pt x="680" y="8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4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华文楷体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99341" name="Freeform 13"/>
                <p:cNvSpPr/>
                <p:nvPr/>
              </p:nvSpPr>
              <p:spPr bwMode="auto">
                <a:xfrm flipH="1">
                  <a:off x="734" y="3423"/>
                  <a:ext cx="701" cy="571"/>
                </a:xfrm>
                <a:custGeom>
                  <a:avLst/>
                  <a:gdLst>
                    <a:gd name="T0" fmla="*/ 0 w 680"/>
                    <a:gd name="T1" fmla="*/ 549 h 571"/>
                    <a:gd name="T2" fmla="*/ 81 w 680"/>
                    <a:gd name="T3" fmla="*/ 561 h 571"/>
                    <a:gd name="T4" fmla="*/ 184 w 680"/>
                    <a:gd name="T5" fmla="*/ 491 h 571"/>
                    <a:gd name="T6" fmla="*/ 392 w 680"/>
                    <a:gd name="T7" fmla="*/ 192 h 571"/>
                    <a:gd name="T8" fmla="*/ 553 w 680"/>
                    <a:gd name="T9" fmla="*/ 31 h 571"/>
                    <a:gd name="T10" fmla="*/ 680 w 680"/>
                    <a:gd name="T11" fmla="*/ 8 h 5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80" h="571">
                      <a:moveTo>
                        <a:pt x="0" y="549"/>
                      </a:moveTo>
                      <a:cubicBezTo>
                        <a:pt x="25" y="560"/>
                        <a:pt x="51" y="571"/>
                        <a:pt x="81" y="561"/>
                      </a:cubicBezTo>
                      <a:cubicBezTo>
                        <a:pt x="111" y="551"/>
                        <a:pt x="132" y="552"/>
                        <a:pt x="184" y="491"/>
                      </a:cubicBezTo>
                      <a:cubicBezTo>
                        <a:pt x="236" y="430"/>
                        <a:pt x="331" y="269"/>
                        <a:pt x="392" y="192"/>
                      </a:cubicBezTo>
                      <a:cubicBezTo>
                        <a:pt x="453" y="115"/>
                        <a:pt x="505" y="62"/>
                        <a:pt x="553" y="31"/>
                      </a:cubicBezTo>
                      <a:cubicBezTo>
                        <a:pt x="601" y="0"/>
                        <a:pt x="655" y="12"/>
                        <a:pt x="680" y="8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4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华文楷体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99342" name="Freeform 14"/>
                <p:cNvSpPr/>
                <p:nvPr/>
              </p:nvSpPr>
              <p:spPr bwMode="auto">
                <a:xfrm>
                  <a:off x="4989" y="3427"/>
                  <a:ext cx="588" cy="571"/>
                </a:xfrm>
                <a:custGeom>
                  <a:avLst/>
                  <a:gdLst>
                    <a:gd name="T0" fmla="*/ 0 w 680"/>
                    <a:gd name="T1" fmla="*/ 549 h 571"/>
                    <a:gd name="T2" fmla="*/ 81 w 680"/>
                    <a:gd name="T3" fmla="*/ 561 h 571"/>
                    <a:gd name="T4" fmla="*/ 184 w 680"/>
                    <a:gd name="T5" fmla="*/ 491 h 571"/>
                    <a:gd name="T6" fmla="*/ 392 w 680"/>
                    <a:gd name="T7" fmla="*/ 192 h 571"/>
                    <a:gd name="T8" fmla="*/ 553 w 680"/>
                    <a:gd name="T9" fmla="*/ 31 h 571"/>
                    <a:gd name="T10" fmla="*/ 680 w 680"/>
                    <a:gd name="T11" fmla="*/ 8 h 5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80" h="571">
                      <a:moveTo>
                        <a:pt x="0" y="549"/>
                      </a:moveTo>
                      <a:cubicBezTo>
                        <a:pt x="25" y="560"/>
                        <a:pt x="51" y="571"/>
                        <a:pt x="81" y="561"/>
                      </a:cubicBezTo>
                      <a:cubicBezTo>
                        <a:pt x="111" y="551"/>
                        <a:pt x="132" y="552"/>
                        <a:pt x="184" y="491"/>
                      </a:cubicBezTo>
                      <a:cubicBezTo>
                        <a:pt x="236" y="430"/>
                        <a:pt x="331" y="269"/>
                        <a:pt x="392" y="192"/>
                      </a:cubicBezTo>
                      <a:cubicBezTo>
                        <a:pt x="453" y="115"/>
                        <a:pt x="505" y="62"/>
                        <a:pt x="553" y="31"/>
                      </a:cubicBezTo>
                      <a:cubicBezTo>
                        <a:pt x="601" y="0"/>
                        <a:pt x="655" y="12"/>
                        <a:pt x="680" y="8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4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华文楷体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99343" name="Freeform 15"/>
                <p:cNvSpPr/>
                <p:nvPr/>
              </p:nvSpPr>
              <p:spPr bwMode="auto">
                <a:xfrm>
                  <a:off x="1320" y="3418"/>
                  <a:ext cx="681" cy="571"/>
                </a:xfrm>
                <a:custGeom>
                  <a:avLst/>
                  <a:gdLst>
                    <a:gd name="T0" fmla="*/ 0 w 680"/>
                    <a:gd name="T1" fmla="*/ 549 h 571"/>
                    <a:gd name="T2" fmla="*/ 81 w 680"/>
                    <a:gd name="T3" fmla="*/ 561 h 571"/>
                    <a:gd name="T4" fmla="*/ 184 w 680"/>
                    <a:gd name="T5" fmla="*/ 491 h 571"/>
                    <a:gd name="T6" fmla="*/ 392 w 680"/>
                    <a:gd name="T7" fmla="*/ 192 h 571"/>
                    <a:gd name="T8" fmla="*/ 553 w 680"/>
                    <a:gd name="T9" fmla="*/ 31 h 571"/>
                    <a:gd name="T10" fmla="*/ 680 w 680"/>
                    <a:gd name="T11" fmla="*/ 8 h 5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80" h="571">
                      <a:moveTo>
                        <a:pt x="0" y="549"/>
                      </a:moveTo>
                      <a:cubicBezTo>
                        <a:pt x="25" y="560"/>
                        <a:pt x="51" y="571"/>
                        <a:pt x="81" y="561"/>
                      </a:cubicBezTo>
                      <a:cubicBezTo>
                        <a:pt x="111" y="551"/>
                        <a:pt x="132" y="552"/>
                        <a:pt x="184" y="491"/>
                      </a:cubicBezTo>
                      <a:cubicBezTo>
                        <a:pt x="236" y="430"/>
                        <a:pt x="331" y="269"/>
                        <a:pt x="392" y="192"/>
                      </a:cubicBezTo>
                      <a:cubicBezTo>
                        <a:pt x="453" y="115"/>
                        <a:pt x="505" y="62"/>
                        <a:pt x="553" y="31"/>
                      </a:cubicBezTo>
                      <a:cubicBezTo>
                        <a:pt x="601" y="0"/>
                        <a:pt x="655" y="12"/>
                        <a:pt x="680" y="8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4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华文楷体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99344" name="Freeform 16"/>
                <p:cNvSpPr/>
                <p:nvPr/>
              </p:nvSpPr>
              <p:spPr bwMode="auto">
                <a:xfrm flipH="1">
                  <a:off x="1956" y="3418"/>
                  <a:ext cx="704" cy="575"/>
                </a:xfrm>
                <a:custGeom>
                  <a:avLst/>
                  <a:gdLst>
                    <a:gd name="T0" fmla="*/ 0 w 680"/>
                    <a:gd name="T1" fmla="*/ 549 h 571"/>
                    <a:gd name="T2" fmla="*/ 81 w 680"/>
                    <a:gd name="T3" fmla="*/ 561 h 571"/>
                    <a:gd name="T4" fmla="*/ 184 w 680"/>
                    <a:gd name="T5" fmla="*/ 491 h 571"/>
                    <a:gd name="T6" fmla="*/ 392 w 680"/>
                    <a:gd name="T7" fmla="*/ 192 h 571"/>
                    <a:gd name="T8" fmla="*/ 553 w 680"/>
                    <a:gd name="T9" fmla="*/ 31 h 571"/>
                    <a:gd name="T10" fmla="*/ 680 w 680"/>
                    <a:gd name="T11" fmla="*/ 8 h 5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80" h="571">
                      <a:moveTo>
                        <a:pt x="0" y="549"/>
                      </a:moveTo>
                      <a:cubicBezTo>
                        <a:pt x="25" y="560"/>
                        <a:pt x="51" y="571"/>
                        <a:pt x="81" y="561"/>
                      </a:cubicBezTo>
                      <a:cubicBezTo>
                        <a:pt x="111" y="551"/>
                        <a:pt x="132" y="552"/>
                        <a:pt x="184" y="491"/>
                      </a:cubicBezTo>
                      <a:cubicBezTo>
                        <a:pt x="236" y="430"/>
                        <a:pt x="331" y="269"/>
                        <a:pt x="392" y="192"/>
                      </a:cubicBezTo>
                      <a:cubicBezTo>
                        <a:pt x="453" y="115"/>
                        <a:pt x="505" y="62"/>
                        <a:pt x="553" y="31"/>
                      </a:cubicBezTo>
                      <a:cubicBezTo>
                        <a:pt x="601" y="0"/>
                        <a:pt x="655" y="12"/>
                        <a:pt x="680" y="8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4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华文楷体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99345" name="Freeform 17"/>
                <p:cNvSpPr/>
                <p:nvPr/>
              </p:nvSpPr>
              <p:spPr bwMode="auto">
                <a:xfrm>
                  <a:off x="2545" y="3418"/>
                  <a:ext cx="681" cy="571"/>
                </a:xfrm>
                <a:custGeom>
                  <a:avLst/>
                  <a:gdLst>
                    <a:gd name="T0" fmla="*/ 0 w 680"/>
                    <a:gd name="T1" fmla="*/ 549 h 571"/>
                    <a:gd name="T2" fmla="*/ 81 w 680"/>
                    <a:gd name="T3" fmla="*/ 561 h 571"/>
                    <a:gd name="T4" fmla="*/ 184 w 680"/>
                    <a:gd name="T5" fmla="*/ 491 h 571"/>
                    <a:gd name="T6" fmla="*/ 392 w 680"/>
                    <a:gd name="T7" fmla="*/ 192 h 571"/>
                    <a:gd name="T8" fmla="*/ 553 w 680"/>
                    <a:gd name="T9" fmla="*/ 31 h 571"/>
                    <a:gd name="T10" fmla="*/ 680 w 680"/>
                    <a:gd name="T11" fmla="*/ 8 h 5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80" h="571">
                      <a:moveTo>
                        <a:pt x="0" y="549"/>
                      </a:moveTo>
                      <a:cubicBezTo>
                        <a:pt x="25" y="560"/>
                        <a:pt x="51" y="571"/>
                        <a:pt x="81" y="561"/>
                      </a:cubicBezTo>
                      <a:cubicBezTo>
                        <a:pt x="111" y="551"/>
                        <a:pt x="132" y="552"/>
                        <a:pt x="184" y="491"/>
                      </a:cubicBezTo>
                      <a:cubicBezTo>
                        <a:pt x="236" y="430"/>
                        <a:pt x="331" y="269"/>
                        <a:pt x="392" y="192"/>
                      </a:cubicBezTo>
                      <a:cubicBezTo>
                        <a:pt x="453" y="115"/>
                        <a:pt x="505" y="62"/>
                        <a:pt x="553" y="31"/>
                      </a:cubicBezTo>
                      <a:cubicBezTo>
                        <a:pt x="601" y="0"/>
                        <a:pt x="655" y="12"/>
                        <a:pt x="680" y="8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4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华文楷体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99346" name="Freeform 18"/>
                <p:cNvSpPr/>
                <p:nvPr/>
              </p:nvSpPr>
              <p:spPr bwMode="auto">
                <a:xfrm flipH="1">
                  <a:off x="3175" y="3423"/>
                  <a:ext cx="704" cy="571"/>
                </a:xfrm>
                <a:custGeom>
                  <a:avLst/>
                  <a:gdLst>
                    <a:gd name="T0" fmla="*/ 0 w 680"/>
                    <a:gd name="T1" fmla="*/ 549 h 571"/>
                    <a:gd name="T2" fmla="*/ 81 w 680"/>
                    <a:gd name="T3" fmla="*/ 561 h 571"/>
                    <a:gd name="T4" fmla="*/ 184 w 680"/>
                    <a:gd name="T5" fmla="*/ 491 h 571"/>
                    <a:gd name="T6" fmla="*/ 392 w 680"/>
                    <a:gd name="T7" fmla="*/ 192 h 571"/>
                    <a:gd name="T8" fmla="*/ 553 w 680"/>
                    <a:gd name="T9" fmla="*/ 31 h 571"/>
                    <a:gd name="T10" fmla="*/ 680 w 680"/>
                    <a:gd name="T11" fmla="*/ 8 h 5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80" h="571">
                      <a:moveTo>
                        <a:pt x="0" y="549"/>
                      </a:moveTo>
                      <a:cubicBezTo>
                        <a:pt x="25" y="560"/>
                        <a:pt x="51" y="571"/>
                        <a:pt x="81" y="561"/>
                      </a:cubicBezTo>
                      <a:cubicBezTo>
                        <a:pt x="111" y="551"/>
                        <a:pt x="132" y="552"/>
                        <a:pt x="184" y="491"/>
                      </a:cubicBezTo>
                      <a:cubicBezTo>
                        <a:pt x="236" y="430"/>
                        <a:pt x="331" y="269"/>
                        <a:pt x="392" y="192"/>
                      </a:cubicBezTo>
                      <a:cubicBezTo>
                        <a:pt x="453" y="115"/>
                        <a:pt x="505" y="62"/>
                        <a:pt x="553" y="31"/>
                      </a:cubicBezTo>
                      <a:cubicBezTo>
                        <a:pt x="601" y="0"/>
                        <a:pt x="655" y="12"/>
                        <a:pt x="680" y="8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4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华文楷体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99347" name="Freeform 19"/>
                <p:cNvSpPr/>
                <p:nvPr/>
              </p:nvSpPr>
              <p:spPr bwMode="auto">
                <a:xfrm>
                  <a:off x="3761" y="3423"/>
                  <a:ext cx="681" cy="571"/>
                </a:xfrm>
                <a:custGeom>
                  <a:avLst/>
                  <a:gdLst>
                    <a:gd name="T0" fmla="*/ 0 w 680"/>
                    <a:gd name="T1" fmla="*/ 549 h 571"/>
                    <a:gd name="T2" fmla="*/ 81 w 680"/>
                    <a:gd name="T3" fmla="*/ 561 h 571"/>
                    <a:gd name="T4" fmla="*/ 184 w 680"/>
                    <a:gd name="T5" fmla="*/ 491 h 571"/>
                    <a:gd name="T6" fmla="*/ 392 w 680"/>
                    <a:gd name="T7" fmla="*/ 192 h 571"/>
                    <a:gd name="T8" fmla="*/ 553 w 680"/>
                    <a:gd name="T9" fmla="*/ 31 h 571"/>
                    <a:gd name="T10" fmla="*/ 680 w 680"/>
                    <a:gd name="T11" fmla="*/ 8 h 5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80" h="571">
                      <a:moveTo>
                        <a:pt x="0" y="549"/>
                      </a:moveTo>
                      <a:cubicBezTo>
                        <a:pt x="25" y="560"/>
                        <a:pt x="51" y="571"/>
                        <a:pt x="81" y="561"/>
                      </a:cubicBezTo>
                      <a:cubicBezTo>
                        <a:pt x="111" y="551"/>
                        <a:pt x="132" y="552"/>
                        <a:pt x="184" y="491"/>
                      </a:cubicBezTo>
                      <a:cubicBezTo>
                        <a:pt x="236" y="430"/>
                        <a:pt x="331" y="269"/>
                        <a:pt x="392" y="192"/>
                      </a:cubicBezTo>
                      <a:cubicBezTo>
                        <a:pt x="453" y="115"/>
                        <a:pt x="505" y="62"/>
                        <a:pt x="553" y="31"/>
                      </a:cubicBezTo>
                      <a:cubicBezTo>
                        <a:pt x="601" y="0"/>
                        <a:pt x="655" y="12"/>
                        <a:pt x="680" y="8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4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华文楷体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99348" name="Freeform 20"/>
                <p:cNvSpPr/>
                <p:nvPr/>
              </p:nvSpPr>
              <p:spPr bwMode="auto">
                <a:xfrm flipH="1">
                  <a:off x="4386" y="3423"/>
                  <a:ext cx="704" cy="575"/>
                </a:xfrm>
                <a:custGeom>
                  <a:avLst/>
                  <a:gdLst>
                    <a:gd name="T0" fmla="*/ 0 w 680"/>
                    <a:gd name="T1" fmla="*/ 549 h 571"/>
                    <a:gd name="T2" fmla="*/ 81 w 680"/>
                    <a:gd name="T3" fmla="*/ 561 h 571"/>
                    <a:gd name="T4" fmla="*/ 184 w 680"/>
                    <a:gd name="T5" fmla="*/ 491 h 571"/>
                    <a:gd name="T6" fmla="*/ 392 w 680"/>
                    <a:gd name="T7" fmla="*/ 192 h 571"/>
                    <a:gd name="T8" fmla="*/ 553 w 680"/>
                    <a:gd name="T9" fmla="*/ 31 h 571"/>
                    <a:gd name="T10" fmla="*/ 680 w 680"/>
                    <a:gd name="T11" fmla="*/ 8 h 5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80" h="571">
                      <a:moveTo>
                        <a:pt x="0" y="549"/>
                      </a:moveTo>
                      <a:cubicBezTo>
                        <a:pt x="25" y="560"/>
                        <a:pt x="51" y="571"/>
                        <a:pt x="81" y="561"/>
                      </a:cubicBezTo>
                      <a:cubicBezTo>
                        <a:pt x="111" y="551"/>
                        <a:pt x="132" y="552"/>
                        <a:pt x="184" y="491"/>
                      </a:cubicBezTo>
                      <a:cubicBezTo>
                        <a:pt x="236" y="430"/>
                        <a:pt x="331" y="269"/>
                        <a:pt x="392" y="192"/>
                      </a:cubicBezTo>
                      <a:cubicBezTo>
                        <a:pt x="453" y="115"/>
                        <a:pt x="505" y="62"/>
                        <a:pt x="553" y="31"/>
                      </a:cubicBezTo>
                      <a:cubicBezTo>
                        <a:pt x="601" y="0"/>
                        <a:pt x="655" y="12"/>
                        <a:pt x="680" y="8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4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华文楷体" panose="0201060004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99349" name="Freeform 21"/>
              <p:cNvSpPr/>
              <p:nvPr/>
            </p:nvSpPr>
            <p:spPr bwMode="auto">
              <a:xfrm>
                <a:off x="1160" y="3587"/>
                <a:ext cx="208" cy="417"/>
              </a:xfrm>
              <a:custGeom>
                <a:avLst/>
                <a:gdLst>
                  <a:gd name="T0" fmla="*/ 874 w 874"/>
                  <a:gd name="T1" fmla="*/ 1939 h 1939"/>
                  <a:gd name="T2" fmla="*/ 781 w 874"/>
                  <a:gd name="T3" fmla="*/ 1836 h 1939"/>
                  <a:gd name="T4" fmla="*/ 505 w 874"/>
                  <a:gd name="T5" fmla="*/ 1709 h 1939"/>
                  <a:gd name="T6" fmla="*/ 436 w 874"/>
                  <a:gd name="T7" fmla="*/ 1605 h 1939"/>
                  <a:gd name="T8" fmla="*/ 344 w 874"/>
                  <a:gd name="T9" fmla="*/ 1260 h 1939"/>
                  <a:gd name="T10" fmla="*/ 56 w 874"/>
                  <a:gd name="T11" fmla="*/ 188 h 1939"/>
                  <a:gd name="T12" fmla="*/ 10 w 874"/>
                  <a:gd name="T13" fmla="*/ 131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4" h="1939">
                    <a:moveTo>
                      <a:pt x="874" y="1939"/>
                    </a:moveTo>
                    <a:cubicBezTo>
                      <a:pt x="858" y="1906"/>
                      <a:pt x="842" y="1874"/>
                      <a:pt x="781" y="1836"/>
                    </a:cubicBezTo>
                    <a:cubicBezTo>
                      <a:pt x="720" y="1798"/>
                      <a:pt x="562" y="1747"/>
                      <a:pt x="505" y="1709"/>
                    </a:cubicBezTo>
                    <a:cubicBezTo>
                      <a:pt x="448" y="1671"/>
                      <a:pt x="463" y="1680"/>
                      <a:pt x="436" y="1605"/>
                    </a:cubicBezTo>
                    <a:cubicBezTo>
                      <a:pt x="409" y="1530"/>
                      <a:pt x="407" y="1496"/>
                      <a:pt x="344" y="1260"/>
                    </a:cubicBezTo>
                    <a:cubicBezTo>
                      <a:pt x="281" y="1024"/>
                      <a:pt x="112" y="376"/>
                      <a:pt x="56" y="188"/>
                    </a:cubicBezTo>
                    <a:cubicBezTo>
                      <a:pt x="0" y="0"/>
                      <a:pt x="5" y="65"/>
                      <a:pt x="10" y="131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</p:grpSp>
        <p:sp>
          <p:nvSpPr>
            <p:cNvPr id="99350" name="Line 22"/>
            <p:cNvSpPr>
              <a:spLocks noChangeShapeType="1"/>
            </p:cNvSpPr>
            <p:nvPr/>
          </p:nvSpPr>
          <p:spPr bwMode="auto">
            <a:xfrm>
              <a:off x="970" y="3331"/>
              <a:ext cx="0" cy="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9351" name="Line 23"/>
            <p:cNvSpPr>
              <a:spLocks noChangeShapeType="1"/>
            </p:cNvSpPr>
            <p:nvPr/>
          </p:nvSpPr>
          <p:spPr bwMode="auto">
            <a:xfrm>
              <a:off x="3122" y="3331"/>
              <a:ext cx="0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9352" name="Line 24"/>
            <p:cNvSpPr>
              <a:spLocks noChangeShapeType="1"/>
            </p:cNvSpPr>
            <p:nvPr/>
          </p:nvSpPr>
          <p:spPr bwMode="auto">
            <a:xfrm>
              <a:off x="970" y="3331"/>
              <a:ext cx="2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grpSp>
          <p:nvGrpSpPr>
            <p:cNvPr id="58387" name="Group 25"/>
            <p:cNvGrpSpPr/>
            <p:nvPr/>
          </p:nvGrpSpPr>
          <p:grpSpPr>
            <a:xfrm>
              <a:off x="970" y="3769"/>
              <a:ext cx="2150" cy="56"/>
              <a:chOff x="1150" y="4009"/>
              <a:chExt cx="2150" cy="56"/>
            </a:xfrm>
          </p:grpSpPr>
          <p:sp>
            <p:nvSpPr>
              <p:cNvPr id="99354" name="Line 26"/>
              <p:cNvSpPr>
                <a:spLocks noChangeShapeType="1"/>
              </p:cNvSpPr>
              <p:nvPr/>
            </p:nvSpPr>
            <p:spPr bwMode="auto">
              <a:xfrm>
                <a:off x="1150" y="4009"/>
                <a:ext cx="2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99355" name="Line 27"/>
              <p:cNvSpPr>
                <a:spLocks noChangeShapeType="1"/>
              </p:cNvSpPr>
              <p:nvPr/>
            </p:nvSpPr>
            <p:spPr bwMode="auto">
              <a:xfrm>
                <a:off x="1368" y="4009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99356" name="Line 28"/>
              <p:cNvSpPr>
                <a:spLocks noChangeShapeType="1"/>
              </p:cNvSpPr>
              <p:nvPr/>
            </p:nvSpPr>
            <p:spPr bwMode="auto">
              <a:xfrm>
                <a:off x="1596" y="4009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99357" name="Line 29"/>
              <p:cNvSpPr>
                <a:spLocks noChangeShapeType="1"/>
              </p:cNvSpPr>
              <p:nvPr/>
            </p:nvSpPr>
            <p:spPr bwMode="auto">
              <a:xfrm>
                <a:off x="1818" y="4009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99358" name="Line 30"/>
              <p:cNvSpPr>
                <a:spLocks noChangeShapeType="1"/>
              </p:cNvSpPr>
              <p:nvPr/>
            </p:nvSpPr>
            <p:spPr bwMode="auto">
              <a:xfrm>
                <a:off x="2028" y="4009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99359" name="Line 31"/>
              <p:cNvSpPr>
                <a:spLocks noChangeShapeType="1"/>
              </p:cNvSpPr>
              <p:nvPr/>
            </p:nvSpPr>
            <p:spPr bwMode="auto">
              <a:xfrm>
                <a:off x="2250" y="4009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99360" name="Line 32"/>
              <p:cNvSpPr>
                <a:spLocks noChangeShapeType="1"/>
              </p:cNvSpPr>
              <p:nvPr/>
            </p:nvSpPr>
            <p:spPr bwMode="auto">
              <a:xfrm>
                <a:off x="2460" y="4009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99361" name="Line 33"/>
              <p:cNvSpPr>
                <a:spLocks noChangeShapeType="1"/>
              </p:cNvSpPr>
              <p:nvPr/>
            </p:nvSpPr>
            <p:spPr bwMode="auto">
              <a:xfrm>
                <a:off x="2682" y="4009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99362" name="Line 34"/>
              <p:cNvSpPr>
                <a:spLocks noChangeShapeType="1"/>
              </p:cNvSpPr>
              <p:nvPr/>
            </p:nvSpPr>
            <p:spPr bwMode="auto">
              <a:xfrm>
                <a:off x="2892" y="4009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99363" name="Line 35"/>
              <p:cNvSpPr>
                <a:spLocks noChangeShapeType="1"/>
              </p:cNvSpPr>
              <p:nvPr/>
            </p:nvSpPr>
            <p:spPr bwMode="auto">
              <a:xfrm>
                <a:off x="3108" y="4009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99364" name="Line 36"/>
              <p:cNvSpPr>
                <a:spLocks noChangeShapeType="1"/>
              </p:cNvSpPr>
              <p:nvPr/>
            </p:nvSpPr>
            <p:spPr bwMode="auto">
              <a:xfrm>
                <a:off x="3300" y="4009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99365" name="Line 37"/>
              <p:cNvSpPr>
                <a:spLocks noChangeShapeType="1"/>
              </p:cNvSpPr>
              <p:nvPr/>
            </p:nvSpPr>
            <p:spPr bwMode="auto">
              <a:xfrm>
                <a:off x="1152" y="4015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</p:grpSp>
        <p:sp>
          <p:nvSpPr>
            <p:cNvPr id="58400" name="Text Box 38"/>
            <p:cNvSpPr txBox="1"/>
            <p:nvPr/>
          </p:nvSpPr>
          <p:spPr>
            <a:xfrm>
              <a:off x="852" y="3800"/>
              <a:ext cx="236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</a:pPr>
              <a:r>
                <a:rPr lang="zh-TW" altLang="en-US" sz="1000" b="0" dirty="0">
                  <a:latin typeface="華康細圓體" pitchFamily="49" charset="-128"/>
                  <a:ea typeface="華康細圓體" pitchFamily="49" charset="-128"/>
                </a:rPr>
                <a:t>0.0</a:t>
              </a:r>
              <a:endParaRPr lang="zh-TW" altLang="en-US" sz="1000" b="0" dirty="0">
                <a:latin typeface="華康細圓體" pitchFamily="49" charset="-128"/>
                <a:ea typeface="華康細圓體" pitchFamily="49" charset="-128"/>
              </a:endParaRPr>
            </a:p>
          </p:txBody>
        </p:sp>
        <p:sp>
          <p:nvSpPr>
            <p:cNvPr id="58401" name="Text Box 39"/>
            <p:cNvSpPr txBox="1"/>
            <p:nvPr/>
          </p:nvSpPr>
          <p:spPr>
            <a:xfrm>
              <a:off x="1951" y="3789"/>
              <a:ext cx="236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</a:pPr>
              <a:r>
                <a:rPr lang="en-US" altLang="zh-TW" sz="1000" b="0" dirty="0">
                  <a:latin typeface="華康細圓體" pitchFamily="49" charset="-128"/>
                  <a:ea typeface="華康細圓體" pitchFamily="49" charset="-128"/>
                </a:rPr>
                <a:t>Sec</a:t>
              </a:r>
              <a:endParaRPr lang="en-US" altLang="zh-TW" sz="1000" b="0" dirty="0">
                <a:latin typeface="華康細圓體" pitchFamily="49" charset="-128"/>
                <a:ea typeface="華康細圓體" pitchFamily="49" charset="-128"/>
              </a:endParaRPr>
            </a:p>
          </p:txBody>
        </p:sp>
        <p:sp>
          <p:nvSpPr>
            <p:cNvPr id="58402" name="Text Box 40"/>
            <p:cNvSpPr txBox="1"/>
            <p:nvPr/>
          </p:nvSpPr>
          <p:spPr>
            <a:xfrm>
              <a:off x="2760" y="3795"/>
              <a:ext cx="436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</a:pPr>
              <a:r>
                <a:rPr lang="zh-TW" altLang="en-US" sz="1000" b="0" dirty="0">
                  <a:latin typeface="華康細圓體" pitchFamily="49" charset="-128"/>
                  <a:ea typeface="華康細圓體" pitchFamily="49" charset="-128"/>
                </a:rPr>
                <a:t>10.000 </a:t>
              </a:r>
              <a:r>
                <a:rPr lang="en-US" altLang="zh-TW" sz="1000" b="0" dirty="0">
                  <a:latin typeface="華康細圓體" pitchFamily="49" charset="-128"/>
                  <a:ea typeface="華康細圓體" pitchFamily="49" charset="-128"/>
                </a:rPr>
                <a:t>m</a:t>
              </a:r>
              <a:endParaRPr lang="en-US" altLang="zh-TW" sz="1000" b="0" dirty="0">
                <a:latin typeface="華康細圓體" pitchFamily="49" charset="-128"/>
                <a:ea typeface="華康細圓體" pitchFamily="49" charset="-128"/>
              </a:endParaRPr>
            </a:p>
          </p:txBody>
        </p:sp>
        <p:sp>
          <p:nvSpPr>
            <p:cNvPr id="58403" name="Text Box 41"/>
            <p:cNvSpPr txBox="1"/>
            <p:nvPr/>
          </p:nvSpPr>
          <p:spPr>
            <a:xfrm>
              <a:off x="750" y="3650"/>
              <a:ext cx="236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</a:pPr>
              <a:r>
                <a:rPr lang="zh-TW" altLang="en-US" sz="1000" b="0" dirty="0">
                  <a:latin typeface="華康細圓體" pitchFamily="49" charset="-128"/>
                  <a:ea typeface="華康細圓體" pitchFamily="49" charset="-128"/>
                </a:rPr>
                <a:t>0.0</a:t>
              </a:r>
              <a:endParaRPr lang="zh-TW" altLang="en-US" sz="1000" b="0" dirty="0">
                <a:latin typeface="華康細圓體" pitchFamily="49" charset="-128"/>
                <a:ea typeface="華康細圓體" pitchFamily="49" charset="-128"/>
              </a:endParaRPr>
            </a:p>
          </p:txBody>
        </p:sp>
        <p:sp>
          <p:nvSpPr>
            <p:cNvPr id="58404" name="Text Box 42"/>
            <p:cNvSpPr txBox="1"/>
            <p:nvPr/>
          </p:nvSpPr>
          <p:spPr>
            <a:xfrm>
              <a:off x="620" y="3252"/>
              <a:ext cx="35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>
                <a:spcBef>
                  <a:spcPct val="20000"/>
                </a:spcBef>
              </a:pPr>
              <a:r>
                <a:rPr lang="zh-TW" altLang="en-US" sz="1000" b="0" dirty="0">
                  <a:latin typeface="華康細圓體" pitchFamily="49" charset="-128"/>
                  <a:ea typeface="華康細圓體" pitchFamily="49" charset="-128"/>
                </a:rPr>
                <a:t>20.000</a:t>
              </a:r>
              <a:endParaRPr lang="zh-TW" altLang="en-US" sz="1000" b="0" dirty="0">
                <a:latin typeface="華康細圓體" pitchFamily="49" charset="-128"/>
                <a:ea typeface="華康細圓體" pitchFamily="49" charset="-128"/>
              </a:endParaRPr>
            </a:p>
            <a:p>
              <a:pPr algn="ctr">
                <a:spcBef>
                  <a:spcPct val="20000"/>
                </a:spcBef>
              </a:pPr>
              <a:r>
                <a:rPr lang="en-US" altLang="zh-TW" sz="1000" b="0" dirty="0">
                  <a:latin typeface="華康細圓體" pitchFamily="49" charset="-128"/>
                  <a:ea typeface="華康細圓體" pitchFamily="49" charset="-128"/>
                </a:rPr>
                <a:t>m</a:t>
              </a:r>
              <a:endParaRPr lang="en-US" altLang="zh-TW" sz="1000" b="0" dirty="0">
                <a:latin typeface="華康細圓體" pitchFamily="49" charset="-128"/>
                <a:ea typeface="華康細圓體" pitchFamily="49" charset="-128"/>
              </a:endParaRPr>
            </a:p>
          </p:txBody>
        </p:sp>
        <p:sp>
          <p:nvSpPr>
            <p:cNvPr id="58405" name="Text Box 43"/>
            <p:cNvSpPr txBox="1"/>
            <p:nvPr/>
          </p:nvSpPr>
          <p:spPr>
            <a:xfrm>
              <a:off x="3191" y="3521"/>
              <a:ext cx="116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</a:pPr>
              <a:endParaRPr lang="en-US" altLang="zh-TW" sz="1000" b="0" dirty="0">
                <a:solidFill>
                  <a:schemeClr val="bg1"/>
                </a:solidFill>
                <a:latin typeface="華康細圓體" pitchFamily="49" charset="-128"/>
                <a:ea typeface="華康細圓體" pitchFamily="49" charset="-128"/>
              </a:endParaRPr>
            </a:p>
          </p:txBody>
        </p:sp>
      </p:grpSp>
      <p:sp>
        <p:nvSpPr>
          <p:cNvPr id="99372" name="Text Box 44"/>
          <p:cNvSpPr txBox="1"/>
          <p:nvPr/>
        </p:nvSpPr>
        <p:spPr>
          <a:xfrm>
            <a:off x="5657850" y="2074863"/>
            <a:ext cx="197326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正弦中含有噪声</a:t>
            </a:r>
            <a:endParaRPr lang="en-US" altLang="zh-TW" sz="2000" dirty="0">
              <a:latin typeface="Times New Roman" panose="02020603050405020304" pitchFamily="18" charset="0"/>
              <a:ea typeface="華康細圓體" pitchFamily="49" charset="-128"/>
            </a:endParaRPr>
          </a:p>
        </p:txBody>
      </p:sp>
      <p:grpSp>
        <p:nvGrpSpPr>
          <p:cNvPr id="99373" name="Group 45"/>
          <p:cNvGrpSpPr/>
          <p:nvPr/>
        </p:nvGrpSpPr>
        <p:grpSpPr>
          <a:xfrm>
            <a:off x="1263650" y="1752600"/>
            <a:ext cx="4159250" cy="1130300"/>
            <a:chOff x="576" y="2550"/>
            <a:chExt cx="2620" cy="712"/>
          </a:xfrm>
        </p:grpSpPr>
        <p:sp>
          <p:nvSpPr>
            <p:cNvPr id="99374" name="Line 46"/>
            <p:cNvSpPr>
              <a:spLocks noChangeShapeType="1"/>
            </p:cNvSpPr>
            <p:nvPr/>
          </p:nvSpPr>
          <p:spPr bwMode="auto">
            <a:xfrm>
              <a:off x="970" y="2634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9375" name="Line 47"/>
            <p:cNvSpPr>
              <a:spLocks noChangeShapeType="1"/>
            </p:cNvSpPr>
            <p:nvPr/>
          </p:nvSpPr>
          <p:spPr bwMode="auto">
            <a:xfrm>
              <a:off x="980" y="3077"/>
              <a:ext cx="21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9376" name="Line 48"/>
            <p:cNvSpPr>
              <a:spLocks noChangeShapeType="1"/>
            </p:cNvSpPr>
            <p:nvPr/>
          </p:nvSpPr>
          <p:spPr bwMode="auto">
            <a:xfrm>
              <a:off x="3122" y="2634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9377" name="Line 49"/>
            <p:cNvSpPr>
              <a:spLocks noChangeShapeType="1"/>
            </p:cNvSpPr>
            <p:nvPr/>
          </p:nvSpPr>
          <p:spPr bwMode="auto">
            <a:xfrm>
              <a:off x="970" y="2628"/>
              <a:ext cx="2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grpSp>
          <p:nvGrpSpPr>
            <p:cNvPr id="58412" name="Group 50"/>
            <p:cNvGrpSpPr/>
            <p:nvPr/>
          </p:nvGrpSpPr>
          <p:grpSpPr>
            <a:xfrm>
              <a:off x="970" y="3077"/>
              <a:ext cx="2150" cy="56"/>
              <a:chOff x="1150" y="4009"/>
              <a:chExt cx="2150" cy="56"/>
            </a:xfrm>
          </p:grpSpPr>
          <p:sp>
            <p:nvSpPr>
              <p:cNvPr id="99379" name="Line 51"/>
              <p:cNvSpPr>
                <a:spLocks noChangeShapeType="1"/>
              </p:cNvSpPr>
              <p:nvPr/>
            </p:nvSpPr>
            <p:spPr bwMode="auto">
              <a:xfrm>
                <a:off x="1150" y="4009"/>
                <a:ext cx="2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99380" name="Line 52"/>
              <p:cNvSpPr>
                <a:spLocks noChangeShapeType="1"/>
              </p:cNvSpPr>
              <p:nvPr/>
            </p:nvSpPr>
            <p:spPr bwMode="auto">
              <a:xfrm>
                <a:off x="1368" y="4009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99381" name="Line 53"/>
              <p:cNvSpPr>
                <a:spLocks noChangeShapeType="1"/>
              </p:cNvSpPr>
              <p:nvPr/>
            </p:nvSpPr>
            <p:spPr bwMode="auto">
              <a:xfrm>
                <a:off x="1596" y="4009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99382" name="Line 54"/>
              <p:cNvSpPr>
                <a:spLocks noChangeShapeType="1"/>
              </p:cNvSpPr>
              <p:nvPr/>
            </p:nvSpPr>
            <p:spPr bwMode="auto">
              <a:xfrm>
                <a:off x="1818" y="4009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99383" name="Line 55"/>
              <p:cNvSpPr>
                <a:spLocks noChangeShapeType="1"/>
              </p:cNvSpPr>
              <p:nvPr/>
            </p:nvSpPr>
            <p:spPr bwMode="auto">
              <a:xfrm>
                <a:off x="2028" y="4009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99384" name="Line 56"/>
              <p:cNvSpPr>
                <a:spLocks noChangeShapeType="1"/>
              </p:cNvSpPr>
              <p:nvPr/>
            </p:nvSpPr>
            <p:spPr bwMode="auto">
              <a:xfrm>
                <a:off x="2250" y="4009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99385" name="Line 57"/>
              <p:cNvSpPr>
                <a:spLocks noChangeShapeType="1"/>
              </p:cNvSpPr>
              <p:nvPr/>
            </p:nvSpPr>
            <p:spPr bwMode="auto">
              <a:xfrm>
                <a:off x="2460" y="4009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99386" name="Line 58"/>
              <p:cNvSpPr>
                <a:spLocks noChangeShapeType="1"/>
              </p:cNvSpPr>
              <p:nvPr/>
            </p:nvSpPr>
            <p:spPr bwMode="auto">
              <a:xfrm>
                <a:off x="2682" y="4009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99387" name="Line 59"/>
              <p:cNvSpPr>
                <a:spLocks noChangeShapeType="1"/>
              </p:cNvSpPr>
              <p:nvPr/>
            </p:nvSpPr>
            <p:spPr bwMode="auto">
              <a:xfrm>
                <a:off x="2892" y="4009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99388" name="Line 60"/>
              <p:cNvSpPr>
                <a:spLocks noChangeShapeType="1"/>
              </p:cNvSpPr>
              <p:nvPr/>
            </p:nvSpPr>
            <p:spPr bwMode="auto">
              <a:xfrm>
                <a:off x="3108" y="4009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99389" name="Line 61"/>
              <p:cNvSpPr>
                <a:spLocks noChangeShapeType="1"/>
              </p:cNvSpPr>
              <p:nvPr/>
            </p:nvSpPr>
            <p:spPr bwMode="auto">
              <a:xfrm>
                <a:off x="3300" y="4009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99390" name="Line 62"/>
              <p:cNvSpPr>
                <a:spLocks noChangeShapeType="1"/>
              </p:cNvSpPr>
              <p:nvPr/>
            </p:nvSpPr>
            <p:spPr bwMode="auto">
              <a:xfrm>
                <a:off x="1152" y="4015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</p:grpSp>
        <p:sp>
          <p:nvSpPr>
            <p:cNvPr id="58425" name="Text Box 63"/>
            <p:cNvSpPr txBox="1"/>
            <p:nvPr/>
          </p:nvSpPr>
          <p:spPr>
            <a:xfrm>
              <a:off x="852" y="3108"/>
              <a:ext cx="236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</a:pPr>
              <a:r>
                <a:rPr lang="zh-TW" altLang="en-US" sz="1000" b="0" dirty="0">
                  <a:latin typeface="華康細圓體" pitchFamily="49" charset="-128"/>
                  <a:ea typeface="華康細圓體" pitchFamily="49" charset="-128"/>
                </a:rPr>
                <a:t>0.0</a:t>
              </a:r>
              <a:endParaRPr lang="zh-TW" altLang="en-US" sz="1000" b="0" dirty="0">
                <a:latin typeface="華康細圓體" pitchFamily="49" charset="-128"/>
                <a:ea typeface="華康細圓體" pitchFamily="49" charset="-128"/>
              </a:endParaRPr>
            </a:p>
          </p:txBody>
        </p:sp>
        <p:sp>
          <p:nvSpPr>
            <p:cNvPr id="58426" name="Text Box 64"/>
            <p:cNvSpPr txBox="1"/>
            <p:nvPr/>
          </p:nvSpPr>
          <p:spPr>
            <a:xfrm>
              <a:off x="1951" y="3097"/>
              <a:ext cx="236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</a:pPr>
              <a:r>
                <a:rPr lang="en-US" altLang="zh-TW" sz="1000" b="0" dirty="0">
                  <a:latin typeface="華康細圓體" pitchFamily="49" charset="-128"/>
                  <a:ea typeface="華康細圓體" pitchFamily="49" charset="-128"/>
                </a:rPr>
                <a:t>Sec</a:t>
              </a:r>
              <a:endParaRPr lang="en-US" altLang="zh-TW" sz="1000" b="0" dirty="0">
                <a:latin typeface="華康細圓體" pitchFamily="49" charset="-128"/>
                <a:ea typeface="華康細圓體" pitchFamily="49" charset="-128"/>
              </a:endParaRPr>
            </a:p>
          </p:txBody>
        </p:sp>
        <p:sp>
          <p:nvSpPr>
            <p:cNvPr id="58427" name="Text Box 65"/>
            <p:cNvSpPr txBox="1"/>
            <p:nvPr/>
          </p:nvSpPr>
          <p:spPr>
            <a:xfrm>
              <a:off x="2760" y="3103"/>
              <a:ext cx="436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</a:pPr>
              <a:r>
                <a:rPr lang="zh-TW" altLang="en-US" sz="1000" b="0" dirty="0">
                  <a:latin typeface="華康細圓體" pitchFamily="49" charset="-128"/>
                  <a:ea typeface="華康細圓體" pitchFamily="49" charset="-128"/>
                </a:rPr>
                <a:t>20.000 </a:t>
              </a:r>
              <a:r>
                <a:rPr lang="en-US" altLang="zh-TW" sz="1000" b="0" dirty="0">
                  <a:latin typeface="華康細圓體" pitchFamily="49" charset="-128"/>
                  <a:ea typeface="華康細圓體" pitchFamily="49" charset="-128"/>
                </a:rPr>
                <a:t>m</a:t>
              </a:r>
              <a:endParaRPr lang="en-US" altLang="zh-TW" sz="1000" b="0" dirty="0">
                <a:latin typeface="華康細圓體" pitchFamily="49" charset="-128"/>
                <a:ea typeface="華康細圓體" pitchFamily="49" charset="-128"/>
              </a:endParaRPr>
            </a:p>
          </p:txBody>
        </p:sp>
        <p:sp>
          <p:nvSpPr>
            <p:cNvPr id="58428" name="Text Box 66"/>
            <p:cNvSpPr txBox="1"/>
            <p:nvPr/>
          </p:nvSpPr>
          <p:spPr>
            <a:xfrm>
              <a:off x="576" y="2934"/>
              <a:ext cx="39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>
                <a:spcBef>
                  <a:spcPct val="20000"/>
                </a:spcBef>
              </a:pPr>
              <a:r>
                <a:rPr lang="zh-TW" altLang="en-US" sz="1000" b="0" dirty="0">
                  <a:latin typeface="華康細圓體" pitchFamily="49" charset="-128"/>
                  <a:ea typeface="華康細圓體" pitchFamily="49" charset="-128"/>
                </a:rPr>
                <a:t>-300.00</a:t>
              </a:r>
              <a:endParaRPr lang="zh-TW" altLang="en-US" sz="1000" b="0" dirty="0">
                <a:latin typeface="華康細圓體" pitchFamily="49" charset="-128"/>
                <a:ea typeface="華康細圓體" pitchFamily="49" charset="-128"/>
              </a:endParaRPr>
            </a:p>
            <a:p>
              <a:pPr algn="ctr">
                <a:spcBef>
                  <a:spcPct val="20000"/>
                </a:spcBef>
              </a:pPr>
              <a:r>
                <a:rPr lang="en-US" altLang="zh-TW" sz="1000" b="0" dirty="0">
                  <a:latin typeface="華康細圓體" pitchFamily="49" charset="-128"/>
                  <a:ea typeface="華康細圓體" pitchFamily="49" charset="-128"/>
                </a:rPr>
                <a:t>m</a:t>
              </a:r>
              <a:endParaRPr lang="en-US" altLang="zh-TW" sz="1000" b="0" dirty="0">
                <a:latin typeface="華康細圓體" pitchFamily="49" charset="-128"/>
                <a:ea typeface="華康細圓體" pitchFamily="49" charset="-128"/>
              </a:endParaRPr>
            </a:p>
          </p:txBody>
        </p:sp>
        <p:sp>
          <p:nvSpPr>
            <p:cNvPr id="58429" name="Text Box 67"/>
            <p:cNvSpPr txBox="1"/>
            <p:nvPr/>
          </p:nvSpPr>
          <p:spPr>
            <a:xfrm>
              <a:off x="614" y="2550"/>
              <a:ext cx="35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>
                <a:spcBef>
                  <a:spcPct val="20000"/>
                </a:spcBef>
              </a:pPr>
              <a:r>
                <a:rPr lang="zh-TW" altLang="en-US" sz="1000" b="0" dirty="0">
                  <a:latin typeface="華康細圓體" pitchFamily="49" charset="-128"/>
                  <a:ea typeface="華康細圓體" pitchFamily="49" charset="-128"/>
                </a:rPr>
                <a:t>300.00</a:t>
              </a:r>
              <a:endParaRPr lang="zh-TW" altLang="en-US" sz="1000" b="0" dirty="0">
                <a:latin typeface="華康細圓體" pitchFamily="49" charset="-128"/>
                <a:ea typeface="華康細圓體" pitchFamily="49" charset="-128"/>
              </a:endParaRPr>
            </a:p>
            <a:p>
              <a:pPr algn="ctr">
                <a:spcBef>
                  <a:spcPct val="20000"/>
                </a:spcBef>
              </a:pPr>
              <a:r>
                <a:rPr lang="en-US" altLang="zh-TW" sz="1000" b="0" dirty="0">
                  <a:latin typeface="華康細圓體" pitchFamily="49" charset="-128"/>
                  <a:ea typeface="華康細圓體" pitchFamily="49" charset="-128"/>
                </a:rPr>
                <a:t>m</a:t>
              </a:r>
              <a:endParaRPr lang="en-US" altLang="zh-TW" sz="1000" b="0" dirty="0">
                <a:latin typeface="華康細圓體" pitchFamily="49" charset="-128"/>
                <a:ea typeface="華康細圓體" pitchFamily="49" charset="-128"/>
              </a:endParaRPr>
            </a:p>
          </p:txBody>
        </p:sp>
        <p:sp>
          <p:nvSpPr>
            <p:cNvPr id="99396" name="Freeform 68"/>
            <p:cNvSpPr/>
            <p:nvPr/>
          </p:nvSpPr>
          <p:spPr bwMode="auto">
            <a:xfrm>
              <a:off x="969" y="2615"/>
              <a:ext cx="2156" cy="464"/>
            </a:xfrm>
            <a:custGeom>
              <a:avLst/>
              <a:gdLst>
                <a:gd name="T0" fmla="*/ 24 w 2060"/>
                <a:gd name="T1" fmla="*/ 244 h 464"/>
                <a:gd name="T2" fmla="*/ 39 w 2060"/>
                <a:gd name="T3" fmla="*/ 142 h 464"/>
                <a:gd name="T4" fmla="*/ 63 w 2060"/>
                <a:gd name="T5" fmla="*/ 148 h 464"/>
                <a:gd name="T6" fmla="*/ 87 w 2060"/>
                <a:gd name="T7" fmla="*/ 106 h 464"/>
                <a:gd name="T8" fmla="*/ 189 w 2060"/>
                <a:gd name="T9" fmla="*/ 58 h 464"/>
                <a:gd name="T10" fmla="*/ 204 w 2060"/>
                <a:gd name="T11" fmla="*/ 67 h 464"/>
                <a:gd name="T12" fmla="*/ 225 w 2060"/>
                <a:gd name="T13" fmla="*/ 229 h 464"/>
                <a:gd name="T14" fmla="*/ 246 w 2060"/>
                <a:gd name="T15" fmla="*/ 124 h 464"/>
                <a:gd name="T16" fmla="*/ 297 w 2060"/>
                <a:gd name="T17" fmla="*/ 103 h 464"/>
                <a:gd name="T18" fmla="*/ 324 w 2060"/>
                <a:gd name="T19" fmla="*/ 226 h 464"/>
                <a:gd name="T20" fmla="*/ 369 w 2060"/>
                <a:gd name="T21" fmla="*/ 97 h 464"/>
                <a:gd name="T22" fmla="*/ 444 w 2060"/>
                <a:gd name="T23" fmla="*/ 451 h 464"/>
                <a:gd name="T24" fmla="*/ 486 w 2060"/>
                <a:gd name="T25" fmla="*/ 133 h 464"/>
                <a:gd name="T26" fmla="*/ 531 w 2060"/>
                <a:gd name="T27" fmla="*/ 307 h 464"/>
                <a:gd name="T28" fmla="*/ 549 w 2060"/>
                <a:gd name="T29" fmla="*/ 154 h 464"/>
                <a:gd name="T30" fmla="*/ 594 w 2060"/>
                <a:gd name="T31" fmla="*/ 316 h 464"/>
                <a:gd name="T32" fmla="*/ 624 w 2060"/>
                <a:gd name="T33" fmla="*/ 88 h 464"/>
                <a:gd name="T34" fmla="*/ 648 w 2060"/>
                <a:gd name="T35" fmla="*/ 115 h 464"/>
                <a:gd name="T36" fmla="*/ 678 w 2060"/>
                <a:gd name="T37" fmla="*/ 73 h 464"/>
                <a:gd name="T38" fmla="*/ 705 w 2060"/>
                <a:gd name="T39" fmla="*/ 148 h 464"/>
                <a:gd name="T40" fmla="*/ 768 w 2060"/>
                <a:gd name="T41" fmla="*/ 343 h 464"/>
                <a:gd name="T42" fmla="*/ 825 w 2060"/>
                <a:gd name="T43" fmla="*/ 292 h 464"/>
                <a:gd name="T44" fmla="*/ 882 w 2060"/>
                <a:gd name="T45" fmla="*/ 31 h 464"/>
                <a:gd name="T46" fmla="*/ 915 w 2060"/>
                <a:gd name="T47" fmla="*/ 109 h 464"/>
                <a:gd name="T48" fmla="*/ 948 w 2060"/>
                <a:gd name="T49" fmla="*/ 172 h 464"/>
                <a:gd name="T50" fmla="*/ 981 w 2060"/>
                <a:gd name="T51" fmla="*/ 397 h 464"/>
                <a:gd name="T52" fmla="*/ 1035 w 2060"/>
                <a:gd name="T53" fmla="*/ 55 h 464"/>
                <a:gd name="T54" fmla="*/ 1068 w 2060"/>
                <a:gd name="T55" fmla="*/ 208 h 464"/>
                <a:gd name="T56" fmla="*/ 1098 w 2060"/>
                <a:gd name="T57" fmla="*/ 52 h 464"/>
                <a:gd name="T58" fmla="*/ 1149 w 2060"/>
                <a:gd name="T59" fmla="*/ 349 h 464"/>
                <a:gd name="T60" fmla="*/ 1173 w 2060"/>
                <a:gd name="T61" fmla="*/ 343 h 464"/>
                <a:gd name="T62" fmla="*/ 1200 w 2060"/>
                <a:gd name="T63" fmla="*/ 79 h 464"/>
                <a:gd name="T64" fmla="*/ 1224 w 2060"/>
                <a:gd name="T65" fmla="*/ 58 h 464"/>
                <a:gd name="T66" fmla="*/ 1281 w 2060"/>
                <a:gd name="T67" fmla="*/ 259 h 464"/>
                <a:gd name="T68" fmla="*/ 1332 w 2060"/>
                <a:gd name="T69" fmla="*/ 268 h 464"/>
                <a:gd name="T70" fmla="*/ 1356 w 2060"/>
                <a:gd name="T71" fmla="*/ 289 h 464"/>
                <a:gd name="T72" fmla="*/ 1380 w 2060"/>
                <a:gd name="T73" fmla="*/ 115 h 464"/>
                <a:gd name="T74" fmla="*/ 1416 w 2060"/>
                <a:gd name="T75" fmla="*/ 211 h 464"/>
                <a:gd name="T76" fmla="*/ 1464 w 2060"/>
                <a:gd name="T77" fmla="*/ 238 h 464"/>
                <a:gd name="T78" fmla="*/ 1497 w 2060"/>
                <a:gd name="T79" fmla="*/ 154 h 464"/>
                <a:gd name="T80" fmla="*/ 1545 w 2060"/>
                <a:gd name="T81" fmla="*/ 172 h 464"/>
                <a:gd name="T82" fmla="*/ 1599 w 2060"/>
                <a:gd name="T83" fmla="*/ 214 h 464"/>
                <a:gd name="T84" fmla="*/ 1656 w 2060"/>
                <a:gd name="T85" fmla="*/ 319 h 464"/>
                <a:gd name="T86" fmla="*/ 1695 w 2060"/>
                <a:gd name="T87" fmla="*/ 292 h 464"/>
                <a:gd name="T88" fmla="*/ 1776 w 2060"/>
                <a:gd name="T89" fmla="*/ 109 h 464"/>
                <a:gd name="T90" fmla="*/ 1836 w 2060"/>
                <a:gd name="T91" fmla="*/ 394 h 464"/>
                <a:gd name="T92" fmla="*/ 1863 w 2060"/>
                <a:gd name="T93" fmla="*/ 334 h 464"/>
                <a:gd name="T94" fmla="*/ 1920 w 2060"/>
                <a:gd name="T95" fmla="*/ 304 h 464"/>
                <a:gd name="T96" fmla="*/ 1968 w 2060"/>
                <a:gd name="T97" fmla="*/ 394 h 464"/>
                <a:gd name="T98" fmla="*/ 2025 w 2060"/>
                <a:gd name="T99" fmla="*/ 343 h 464"/>
                <a:gd name="T100" fmla="*/ 2055 w 2060"/>
                <a:gd name="T101" fmla="*/ 289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60" h="464">
                  <a:moveTo>
                    <a:pt x="0" y="136"/>
                  </a:moveTo>
                  <a:cubicBezTo>
                    <a:pt x="9" y="183"/>
                    <a:pt x="19" y="230"/>
                    <a:pt x="24" y="244"/>
                  </a:cubicBezTo>
                  <a:cubicBezTo>
                    <a:pt x="29" y="258"/>
                    <a:pt x="31" y="237"/>
                    <a:pt x="33" y="220"/>
                  </a:cubicBezTo>
                  <a:cubicBezTo>
                    <a:pt x="35" y="203"/>
                    <a:pt x="35" y="145"/>
                    <a:pt x="39" y="142"/>
                  </a:cubicBezTo>
                  <a:cubicBezTo>
                    <a:pt x="43" y="139"/>
                    <a:pt x="53" y="198"/>
                    <a:pt x="57" y="199"/>
                  </a:cubicBezTo>
                  <a:cubicBezTo>
                    <a:pt x="61" y="200"/>
                    <a:pt x="59" y="173"/>
                    <a:pt x="63" y="148"/>
                  </a:cubicBezTo>
                  <a:cubicBezTo>
                    <a:pt x="67" y="123"/>
                    <a:pt x="77" y="56"/>
                    <a:pt x="81" y="49"/>
                  </a:cubicBezTo>
                  <a:cubicBezTo>
                    <a:pt x="85" y="42"/>
                    <a:pt x="80" y="64"/>
                    <a:pt x="87" y="106"/>
                  </a:cubicBezTo>
                  <a:cubicBezTo>
                    <a:pt x="94" y="148"/>
                    <a:pt x="109" y="312"/>
                    <a:pt x="126" y="304"/>
                  </a:cubicBezTo>
                  <a:cubicBezTo>
                    <a:pt x="143" y="296"/>
                    <a:pt x="176" y="101"/>
                    <a:pt x="189" y="58"/>
                  </a:cubicBezTo>
                  <a:cubicBezTo>
                    <a:pt x="202" y="15"/>
                    <a:pt x="202" y="42"/>
                    <a:pt x="204" y="43"/>
                  </a:cubicBezTo>
                  <a:cubicBezTo>
                    <a:pt x="206" y="44"/>
                    <a:pt x="204" y="50"/>
                    <a:pt x="204" y="67"/>
                  </a:cubicBezTo>
                  <a:cubicBezTo>
                    <a:pt x="204" y="84"/>
                    <a:pt x="201" y="121"/>
                    <a:pt x="204" y="148"/>
                  </a:cubicBezTo>
                  <a:cubicBezTo>
                    <a:pt x="207" y="175"/>
                    <a:pt x="220" y="222"/>
                    <a:pt x="225" y="229"/>
                  </a:cubicBezTo>
                  <a:cubicBezTo>
                    <a:pt x="230" y="236"/>
                    <a:pt x="234" y="207"/>
                    <a:pt x="237" y="190"/>
                  </a:cubicBezTo>
                  <a:cubicBezTo>
                    <a:pt x="240" y="173"/>
                    <a:pt x="239" y="144"/>
                    <a:pt x="246" y="124"/>
                  </a:cubicBezTo>
                  <a:cubicBezTo>
                    <a:pt x="253" y="104"/>
                    <a:pt x="268" y="73"/>
                    <a:pt x="276" y="70"/>
                  </a:cubicBezTo>
                  <a:cubicBezTo>
                    <a:pt x="284" y="67"/>
                    <a:pt x="291" y="73"/>
                    <a:pt x="297" y="103"/>
                  </a:cubicBezTo>
                  <a:cubicBezTo>
                    <a:pt x="303" y="133"/>
                    <a:pt x="308" y="230"/>
                    <a:pt x="312" y="250"/>
                  </a:cubicBezTo>
                  <a:cubicBezTo>
                    <a:pt x="316" y="270"/>
                    <a:pt x="317" y="253"/>
                    <a:pt x="324" y="226"/>
                  </a:cubicBezTo>
                  <a:cubicBezTo>
                    <a:pt x="331" y="199"/>
                    <a:pt x="347" y="106"/>
                    <a:pt x="354" y="85"/>
                  </a:cubicBezTo>
                  <a:cubicBezTo>
                    <a:pt x="361" y="64"/>
                    <a:pt x="361" y="58"/>
                    <a:pt x="369" y="97"/>
                  </a:cubicBezTo>
                  <a:cubicBezTo>
                    <a:pt x="377" y="136"/>
                    <a:pt x="389" y="260"/>
                    <a:pt x="402" y="319"/>
                  </a:cubicBezTo>
                  <a:cubicBezTo>
                    <a:pt x="415" y="378"/>
                    <a:pt x="433" y="438"/>
                    <a:pt x="444" y="451"/>
                  </a:cubicBezTo>
                  <a:cubicBezTo>
                    <a:pt x="455" y="464"/>
                    <a:pt x="461" y="453"/>
                    <a:pt x="468" y="400"/>
                  </a:cubicBezTo>
                  <a:cubicBezTo>
                    <a:pt x="475" y="347"/>
                    <a:pt x="481" y="173"/>
                    <a:pt x="486" y="133"/>
                  </a:cubicBezTo>
                  <a:cubicBezTo>
                    <a:pt x="491" y="93"/>
                    <a:pt x="493" y="128"/>
                    <a:pt x="501" y="157"/>
                  </a:cubicBezTo>
                  <a:cubicBezTo>
                    <a:pt x="509" y="186"/>
                    <a:pt x="524" y="286"/>
                    <a:pt x="531" y="307"/>
                  </a:cubicBezTo>
                  <a:cubicBezTo>
                    <a:pt x="538" y="328"/>
                    <a:pt x="540" y="308"/>
                    <a:pt x="543" y="283"/>
                  </a:cubicBezTo>
                  <a:cubicBezTo>
                    <a:pt x="546" y="258"/>
                    <a:pt x="546" y="182"/>
                    <a:pt x="549" y="154"/>
                  </a:cubicBezTo>
                  <a:cubicBezTo>
                    <a:pt x="552" y="126"/>
                    <a:pt x="557" y="88"/>
                    <a:pt x="564" y="115"/>
                  </a:cubicBezTo>
                  <a:cubicBezTo>
                    <a:pt x="571" y="142"/>
                    <a:pt x="588" y="293"/>
                    <a:pt x="594" y="316"/>
                  </a:cubicBezTo>
                  <a:cubicBezTo>
                    <a:pt x="600" y="339"/>
                    <a:pt x="598" y="294"/>
                    <a:pt x="603" y="256"/>
                  </a:cubicBezTo>
                  <a:cubicBezTo>
                    <a:pt x="608" y="218"/>
                    <a:pt x="618" y="115"/>
                    <a:pt x="624" y="88"/>
                  </a:cubicBezTo>
                  <a:cubicBezTo>
                    <a:pt x="630" y="61"/>
                    <a:pt x="638" y="86"/>
                    <a:pt x="642" y="91"/>
                  </a:cubicBezTo>
                  <a:cubicBezTo>
                    <a:pt x="646" y="96"/>
                    <a:pt x="645" y="106"/>
                    <a:pt x="648" y="115"/>
                  </a:cubicBezTo>
                  <a:cubicBezTo>
                    <a:pt x="651" y="124"/>
                    <a:pt x="655" y="152"/>
                    <a:pt x="660" y="145"/>
                  </a:cubicBezTo>
                  <a:cubicBezTo>
                    <a:pt x="665" y="138"/>
                    <a:pt x="672" y="84"/>
                    <a:pt x="678" y="73"/>
                  </a:cubicBezTo>
                  <a:cubicBezTo>
                    <a:pt x="684" y="62"/>
                    <a:pt x="692" y="67"/>
                    <a:pt x="696" y="79"/>
                  </a:cubicBezTo>
                  <a:cubicBezTo>
                    <a:pt x="700" y="91"/>
                    <a:pt x="699" y="105"/>
                    <a:pt x="705" y="148"/>
                  </a:cubicBezTo>
                  <a:cubicBezTo>
                    <a:pt x="711" y="191"/>
                    <a:pt x="725" y="305"/>
                    <a:pt x="735" y="337"/>
                  </a:cubicBezTo>
                  <a:cubicBezTo>
                    <a:pt x="745" y="369"/>
                    <a:pt x="757" y="385"/>
                    <a:pt x="768" y="343"/>
                  </a:cubicBezTo>
                  <a:cubicBezTo>
                    <a:pt x="779" y="301"/>
                    <a:pt x="792" y="93"/>
                    <a:pt x="801" y="85"/>
                  </a:cubicBezTo>
                  <a:cubicBezTo>
                    <a:pt x="810" y="77"/>
                    <a:pt x="819" y="265"/>
                    <a:pt x="825" y="292"/>
                  </a:cubicBezTo>
                  <a:cubicBezTo>
                    <a:pt x="831" y="319"/>
                    <a:pt x="831" y="290"/>
                    <a:pt x="840" y="247"/>
                  </a:cubicBezTo>
                  <a:cubicBezTo>
                    <a:pt x="849" y="204"/>
                    <a:pt x="873" y="57"/>
                    <a:pt x="882" y="31"/>
                  </a:cubicBezTo>
                  <a:cubicBezTo>
                    <a:pt x="891" y="5"/>
                    <a:pt x="892" y="81"/>
                    <a:pt x="897" y="94"/>
                  </a:cubicBezTo>
                  <a:cubicBezTo>
                    <a:pt x="902" y="107"/>
                    <a:pt x="911" y="99"/>
                    <a:pt x="915" y="109"/>
                  </a:cubicBezTo>
                  <a:cubicBezTo>
                    <a:pt x="919" y="119"/>
                    <a:pt x="919" y="147"/>
                    <a:pt x="924" y="157"/>
                  </a:cubicBezTo>
                  <a:cubicBezTo>
                    <a:pt x="929" y="167"/>
                    <a:pt x="943" y="158"/>
                    <a:pt x="948" y="172"/>
                  </a:cubicBezTo>
                  <a:cubicBezTo>
                    <a:pt x="953" y="186"/>
                    <a:pt x="952" y="204"/>
                    <a:pt x="957" y="241"/>
                  </a:cubicBezTo>
                  <a:cubicBezTo>
                    <a:pt x="962" y="278"/>
                    <a:pt x="975" y="384"/>
                    <a:pt x="981" y="397"/>
                  </a:cubicBezTo>
                  <a:cubicBezTo>
                    <a:pt x="987" y="410"/>
                    <a:pt x="987" y="379"/>
                    <a:pt x="996" y="322"/>
                  </a:cubicBezTo>
                  <a:cubicBezTo>
                    <a:pt x="1005" y="265"/>
                    <a:pt x="1027" y="102"/>
                    <a:pt x="1035" y="55"/>
                  </a:cubicBezTo>
                  <a:cubicBezTo>
                    <a:pt x="1043" y="8"/>
                    <a:pt x="1042" y="15"/>
                    <a:pt x="1047" y="40"/>
                  </a:cubicBezTo>
                  <a:cubicBezTo>
                    <a:pt x="1052" y="65"/>
                    <a:pt x="1063" y="185"/>
                    <a:pt x="1068" y="208"/>
                  </a:cubicBezTo>
                  <a:cubicBezTo>
                    <a:pt x="1073" y="231"/>
                    <a:pt x="1075" y="207"/>
                    <a:pt x="1080" y="181"/>
                  </a:cubicBezTo>
                  <a:cubicBezTo>
                    <a:pt x="1085" y="155"/>
                    <a:pt x="1089" y="17"/>
                    <a:pt x="1098" y="52"/>
                  </a:cubicBezTo>
                  <a:cubicBezTo>
                    <a:pt x="1107" y="87"/>
                    <a:pt x="1129" y="342"/>
                    <a:pt x="1137" y="391"/>
                  </a:cubicBezTo>
                  <a:cubicBezTo>
                    <a:pt x="1145" y="440"/>
                    <a:pt x="1145" y="369"/>
                    <a:pt x="1149" y="349"/>
                  </a:cubicBezTo>
                  <a:cubicBezTo>
                    <a:pt x="1153" y="329"/>
                    <a:pt x="1154" y="272"/>
                    <a:pt x="1158" y="271"/>
                  </a:cubicBezTo>
                  <a:cubicBezTo>
                    <a:pt x="1162" y="270"/>
                    <a:pt x="1169" y="334"/>
                    <a:pt x="1173" y="343"/>
                  </a:cubicBezTo>
                  <a:cubicBezTo>
                    <a:pt x="1177" y="352"/>
                    <a:pt x="1181" y="369"/>
                    <a:pt x="1185" y="325"/>
                  </a:cubicBezTo>
                  <a:cubicBezTo>
                    <a:pt x="1189" y="281"/>
                    <a:pt x="1195" y="129"/>
                    <a:pt x="1200" y="79"/>
                  </a:cubicBezTo>
                  <a:cubicBezTo>
                    <a:pt x="1205" y="29"/>
                    <a:pt x="1214" y="25"/>
                    <a:pt x="1218" y="22"/>
                  </a:cubicBezTo>
                  <a:cubicBezTo>
                    <a:pt x="1222" y="19"/>
                    <a:pt x="1218" y="0"/>
                    <a:pt x="1224" y="58"/>
                  </a:cubicBezTo>
                  <a:cubicBezTo>
                    <a:pt x="1230" y="116"/>
                    <a:pt x="1245" y="337"/>
                    <a:pt x="1254" y="370"/>
                  </a:cubicBezTo>
                  <a:cubicBezTo>
                    <a:pt x="1263" y="403"/>
                    <a:pt x="1273" y="277"/>
                    <a:pt x="1281" y="259"/>
                  </a:cubicBezTo>
                  <a:cubicBezTo>
                    <a:pt x="1289" y="241"/>
                    <a:pt x="1293" y="257"/>
                    <a:pt x="1302" y="259"/>
                  </a:cubicBezTo>
                  <a:cubicBezTo>
                    <a:pt x="1311" y="261"/>
                    <a:pt x="1324" y="257"/>
                    <a:pt x="1332" y="268"/>
                  </a:cubicBezTo>
                  <a:cubicBezTo>
                    <a:pt x="1340" y="279"/>
                    <a:pt x="1349" y="322"/>
                    <a:pt x="1353" y="325"/>
                  </a:cubicBezTo>
                  <a:cubicBezTo>
                    <a:pt x="1357" y="328"/>
                    <a:pt x="1354" y="301"/>
                    <a:pt x="1356" y="289"/>
                  </a:cubicBezTo>
                  <a:cubicBezTo>
                    <a:pt x="1358" y="277"/>
                    <a:pt x="1361" y="279"/>
                    <a:pt x="1365" y="250"/>
                  </a:cubicBezTo>
                  <a:cubicBezTo>
                    <a:pt x="1369" y="221"/>
                    <a:pt x="1375" y="102"/>
                    <a:pt x="1380" y="115"/>
                  </a:cubicBezTo>
                  <a:cubicBezTo>
                    <a:pt x="1385" y="128"/>
                    <a:pt x="1392" y="315"/>
                    <a:pt x="1398" y="331"/>
                  </a:cubicBezTo>
                  <a:cubicBezTo>
                    <a:pt x="1404" y="347"/>
                    <a:pt x="1409" y="222"/>
                    <a:pt x="1416" y="211"/>
                  </a:cubicBezTo>
                  <a:cubicBezTo>
                    <a:pt x="1423" y="200"/>
                    <a:pt x="1432" y="261"/>
                    <a:pt x="1440" y="265"/>
                  </a:cubicBezTo>
                  <a:cubicBezTo>
                    <a:pt x="1448" y="269"/>
                    <a:pt x="1455" y="227"/>
                    <a:pt x="1464" y="238"/>
                  </a:cubicBezTo>
                  <a:cubicBezTo>
                    <a:pt x="1473" y="249"/>
                    <a:pt x="1485" y="348"/>
                    <a:pt x="1491" y="334"/>
                  </a:cubicBezTo>
                  <a:cubicBezTo>
                    <a:pt x="1497" y="320"/>
                    <a:pt x="1493" y="182"/>
                    <a:pt x="1497" y="154"/>
                  </a:cubicBezTo>
                  <a:cubicBezTo>
                    <a:pt x="1501" y="126"/>
                    <a:pt x="1510" y="163"/>
                    <a:pt x="1518" y="166"/>
                  </a:cubicBezTo>
                  <a:cubicBezTo>
                    <a:pt x="1526" y="169"/>
                    <a:pt x="1537" y="152"/>
                    <a:pt x="1545" y="172"/>
                  </a:cubicBezTo>
                  <a:cubicBezTo>
                    <a:pt x="1553" y="192"/>
                    <a:pt x="1560" y="279"/>
                    <a:pt x="1569" y="286"/>
                  </a:cubicBezTo>
                  <a:cubicBezTo>
                    <a:pt x="1578" y="293"/>
                    <a:pt x="1585" y="195"/>
                    <a:pt x="1599" y="214"/>
                  </a:cubicBezTo>
                  <a:cubicBezTo>
                    <a:pt x="1613" y="233"/>
                    <a:pt x="1644" y="386"/>
                    <a:pt x="1653" y="403"/>
                  </a:cubicBezTo>
                  <a:cubicBezTo>
                    <a:pt x="1662" y="420"/>
                    <a:pt x="1652" y="327"/>
                    <a:pt x="1656" y="319"/>
                  </a:cubicBezTo>
                  <a:cubicBezTo>
                    <a:pt x="1660" y="311"/>
                    <a:pt x="1671" y="357"/>
                    <a:pt x="1677" y="352"/>
                  </a:cubicBezTo>
                  <a:cubicBezTo>
                    <a:pt x="1683" y="347"/>
                    <a:pt x="1686" y="283"/>
                    <a:pt x="1695" y="292"/>
                  </a:cubicBezTo>
                  <a:cubicBezTo>
                    <a:pt x="1704" y="301"/>
                    <a:pt x="1718" y="436"/>
                    <a:pt x="1731" y="406"/>
                  </a:cubicBezTo>
                  <a:cubicBezTo>
                    <a:pt x="1744" y="376"/>
                    <a:pt x="1766" y="131"/>
                    <a:pt x="1776" y="109"/>
                  </a:cubicBezTo>
                  <a:cubicBezTo>
                    <a:pt x="1786" y="87"/>
                    <a:pt x="1784" y="224"/>
                    <a:pt x="1794" y="271"/>
                  </a:cubicBezTo>
                  <a:cubicBezTo>
                    <a:pt x="1804" y="318"/>
                    <a:pt x="1828" y="400"/>
                    <a:pt x="1836" y="394"/>
                  </a:cubicBezTo>
                  <a:cubicBezTo>
                    <a:pt x="1844" y="388"/>
                    <a:pt x="1841" y="242"/>
                    <a:pt x="1845" y="232"/>
                  </a:cubicBezTo>
                  <a:cubicBezTo>
                    <a:pt x="1849" y="222"/>
                    <a:pt x="1854" y="360"/>
                    <a:pt x="1863" y="334"/>
                  </a:cubicBezTo>
                  <a:cubicBezTo>
                    <a:pt x="1872" y="308"/>
                    <a:pt x="1893" y="78"/>
                    <a:pt x="1902" y="73"/>
                  </a:cubicBezTo>
                  <a:cubicBezTo>
                    <a:pt x="1911" y="68"/>
                    <a:pt x="1914" y="282"/>
                    <a:pt x="1920" y="304"/>
                  </a:cubicBezTo>
                  <a:cubicBezTo>
                    <a:pt x="1926" y="326"/>
                    <a:pt x="1933" y="193"/>
                    <a:pt x="1941" y="208"/>
                  </a:cubicBezTo>
                  <a:cubicBezTo>
                    <a:pt x="1949" y="223"/>
                    <a:pt x="1960" y="421"/>
                    <a:pt x="1968" y="394"/>
                  </a:cubicBezTo>
                  <a:cubicBezTo>
                    <a:pt x="1976" y="367"/>
                    <a:pt x="1983" y="54"/>
                    <a:pt x="1992" y="46"/>
                  </a:cubicBezTo>
                  <a:cubicBezTo>
                    <a:pt x="2001" y="38"/>
                    <a:pt x="2014" y="311"/>
                    <a:pt x="2025" y="343"/>
                  </a:cubicBezTo>
                  <a:cubicBezTo>
                    <a:pt x="2036" y="375"/>
                    <a:pt x="2050" y="247"/>
                    <a:pt x="2055" y="238"/>
                  </a:cubicBezTo>
                  <a:cubicBezTo>
                    <a:pt x="2060" y="229"/>
                    <a:pt x="2057" y="259"/>
                    <a:pt x="2055" y="289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</p:grpSp>
      <p:sp>
        <p:nvSpPr>
          <p:cNvPr id="99397" name="Text Box 69"/>
          <p:cNvSpPr txBox="1"/>
          <p:nvPr/>
        </p:nvSpPr>
        <p:spPr>
          <a:xfrm>
            <a:off x="5683250" y="3187700"/>
            <a:ext cx="95091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自相关</a:t>
            </a:r>
            <a:endParaRPr lang="en-US" altLang="zh-TW" sz="2000" dirty="0">
              <a:latin typeface="Times New Roman" panose="02020603050405020304" pitchFamily="18" charset="0"/>
              <a:ea typeface="華康細圓體" pitchFamily="49" charset="-128"/>
            </a:endParaRPr>
          </a:p>
        </p:txBody>
      </p:sp>
      <p:sp>
        <p:nvSpPr>
          <p:cNvPr id="99398" name="Line 70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9400" name="AutoShape 7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81963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9401" name="AutoShape 7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9403" name="Line 75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9404" name="Rectangle 76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pic>
        <p:nvPicPr>
          <p:cNvPr id="5843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9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9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9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6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6">
                                            <p:txEl>
                                              <p:charRg st="22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6">
                                            <p:txEl>
                                              <p:charRg st="41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6" grpId="0" build="p"/>
      <p:bldP spid="99372" grpId="0"/>
      <p:bldP spid="9939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Rectangle 2"/>
          <p:cNvSpPr/>
          <p:nvPr/>
        </p:nvSpPr>
        <p:spPr>
          <a:xfrm>
            <a:off x="685800" y="800100"/>
            <a:ext cx="7772400" cy="56038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4400" b="0" dirty="0">
                <a:solidFill>
                  <a:schemeClr val="tx2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4.7 </a:t>
            </a:r>
            <a:r>
              <a:rPr lang="zh-CN" altLang="en-US" sz="4400" b="0" dirty="0">
                <a:solidFill>
                  <a:schemeClr val="tx2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自相关函数</a:t>
            </a:r>
            <a:endParaRPr lang="en-US" altLang="zh-TW" sz="4400" dirty="0">
              <a:solidFill>
                <a:schemeClr val="tx2"/>
              </a:solidFill>
              <a:latin typeface="華康細圓體" pitchFamily="49" charset="-128"/>
              <a:ea typeface="华文楷体" panose="02010600040101010101" pitchFamily="2" charset="-122"/>
            </a:endParaRPr>
          </a:p>
        </p:txBody>
      </p:sp>
      <p:sp>
        <p:nvSpPr>
          <p:cNvPr id="154627" name="Rectangle 3"/>
          <p:cNvSpPr/>
          <p:nvPr/>
        </p:nvSpPr>
        <p:spPr>
          <a:xfrm>
            <a:off x="744538" y="1673225"/>
            <a:ext cx="7337425" cy="493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SzPct val="8000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白噪声自相关函数</a:t>
            </a:r>
            <a:endParaRPr lang="en-US" altLang="zh-TW" sz="2400" dirty="0">
              <a:latin typeface="Times New Roman" panose="02020603050405020304" pitchFamily="18" charset="0"/>
              <a:ea typeface="華康細圓體" pitchFamily="49" charset="-128"/>
            </a:endParaRPr>
          </a:p>
        </p:txBody>
      </p:sp>
      <p:sp>
        <p:nvSpPr>
          <p:cNvPr id="154689" name="Line 65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54691" name="AutoShape 6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81963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54692" name="AutoShape 6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54694" name="Line 70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54695" name="Rectangle 71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graphicFrame>
        <p:nvGraphicFramePr>
          <p:cNvPr id="154696" name="Object 72"/>
          <p:cNvGraphicFramePr>
            <a:graphicFrameLocks noChangeAspect="1"/>
          </p:cNvGraphicFramePr>
          <p:nvPr/>
        </p:nvGraphicFramePr>
        <p:xfrm>
          <a:off x="1035050" y="2484438"/>
          <a:ext cx="7423150" cy="295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" imgW="7421880" imgH="2956560" progId="Paint.Picture">
                  <p:embed/>
                </p:oleObj>
              </mc:Choice>
              <mc:Fallback>
                <p:oleObj name="" r:id="rId1" imgW="7421880" imgH="2956560" progId="Paint.Picture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35050" y="2484438"/>
                        <a:ext cx="7423150" cy="295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9401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4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4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Rectangle 7"/>
          <p:cNvSpPr/>
          <p:nvPr/>
        </p:nvSpPr>
        <p:spPr>
          <a:xfrm>
            <a:off x="685800" y="800100"/>
            <a:ext cx="7772400" cy="56038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4400" b="0" dirty="0">
                <a:solidFill>
                  <a:schemeClr val="tx2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4.8 </a:t>
            </a:r>
            <a:r>
              <a:rPr lang="zh-CN" altLang="en-US" sz="4400" b="0" dirty="0">
                <a:solidFill>
                  <a:schemeClr val="tx2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互相关函数</a:t>
            </a:r>
            <a:endParaRPr lang="en-US" altLang="zh-TW" sz="4400" dirty="0">
              <a:solidFill>
                <a:schemeClr val="tx2"/>
              </a:solidFill>
              <a:latin typeface="華康細圓體" pitchFamily="49" charset="-128"/>
              <a:ea typeface="华文楷体" panose="02010600040101010101" pitchFamily="2" charset="-122"/>
            </a:endParaRPr>
          </a:p>
        </p:txBody>
      </p:sp>
      <p:sp>
        <p:nvSpPr>
          <p:cNvPr id="100360" name="Rectangle 8"/>
          <p:cNvSpPr/>
          <p:nvPr/>
        </p:nvSpPr>
        <p:spPr>
          <a:xfrm>
            <a:off x="609600" y="4876800"/>
            <a:ext cx="8001000" cy="1524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SzPct val="80000"/>
              <a:buChar char="•"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时域信号</a:t>
            </a:r>
            <a:endParaRPr lang="zh-TW" altLang="en-US" sz="2000" dirty="0">
              <a:latin typeface="Arial" panose="020B0604020202020204" pitchFamily="34" charset="0"/>
              <a:ea typeface="華康細圓體" pitchFamily="49" charset="-128"/>
            </a:endParaRPr>
          </a:p>
          <a:p>
            <a:pPr marL="342900" indent="-342900">
              <a:spcBef>
                <a:spcPct val="20000"/>
              </a:spcBef>
              <a:buSzPct val="80000"/>
              <a:buChar char="•"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在输入信号</a:t>
            </a:r>
            <a:r>
              <a:rPr lang="en-US" altLang="zh-TW" sz="2000" dirty="0">
                <a:latin typeface="Arial" panose="020B0604020202020204" pitchFamily="34" charset="0"/>
                <a:ea typeface="華康細圓體" pitchFamily="49" charset="-128"/>
              </a:rPr>
              <a:t> t</a:t>
            </a:r>
            <a:r>
              <a:rPr lang="en-US" altLang="zh-TW" sz="2000" baseline="-25000" dirty="0">
                <a:latin typeface="Arial" panose="020B0604020202020204" pitchFamily="34" charset="0"/>
                <a:ea typeface="華康細圓體" pitchFamily="49" charset="-128"/>
              </a:rPr>
              <a:t>x</a:t>
            </a:r>
            <a:r>
              <a:rPr lang="en-US" altLang="zh-TW" sz="2000" dirty="0">
                <a:latin typeface="Arial" panose="020B0604020202020204" pitchFamily="34" charset="0"/>
                <a:ea typeface="華康細圓體" pitchFamily="49" charset="-128"/>
              </a:rPr>
              <a:t>(t)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和输出信号</a:t>
            </a:r>
            <a:r>
              <a:rPr lang="en-US" altLang="zh-TW" sz="2000" dirty="0">
                <a:latin typeface="Arial" panose="020B0604020202020204" pitchFamily="34" charset="0"/>
                <a:ea typeface="華康細圓體" pitchFamily="49" charset="-128"/>
              </a:rPr>
              <a:t>f</a:t>
            </a:r>
            <a:r>
              <a:rPr lang="en-US" altLang="zh-TW" sz="2000" baseline="-25000" dirty="0">
                <a:latin typeface="Arial" panose="020B0604020202020204" pitchFamily="34" charset="0"/>
                <a:ea typeface="華康細圓體" pitchFamily="49" charset="-128"/>
              </a:rPr>
              <a:t>y</a:t>
            </a:r>
            <a:r>
              <a:rPr lang="en-US" altLang="zh-TW" sz="2000" dirty="0">
                <a:latin typeface="Arial" panose="020B0604020202020204" pitchFamily="34" charset="0"/>
                <a:ea typeface="華康細圓體" pitchFamily="49" charset="-128"/>
              </a:rPr>
              <a:t>(t)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间的延时</a:t>
            </a:r>
            <a:endParaRPr lang="en-US" altLang="zh-TW" sz="2000" dirty="0">
              <a:latin typeface="Arial" panose="020B0604020202020204" pitchFamily="34" charset="0"/>
              <a:ea typeface="華康細圓體" pitchFamily="49" charset="-128"/>
            </a:endParaRPr>
          </a:p>
          <a:p>
            <a:pPr marL="342900" indent="-342900">
              <a:spcBef>
                <a:spcPct val="20000"/>
              </a:spcBef>
              <a:buSzPct val="80000"/>
              <a:buChar char="•"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给出时间延迟的表示，传递途径和在噪声中信号的恢复。</a:t>
            </a:r>
            <a:endParaRPr lang="en-US" altLang="zh-TW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0361" name="Object 9"/>
          <p:cNvGraphicFramePr>
            <a:graphicFrameLocks noChangeAspect="1"/>
          </p:cNvGraphicFramePr>
          <p:nvPr/>
        </p:nvGraphicFramePr>
        <p:xfrm>
          <a:off x="1630363" y="1828800"/>
          <a:ext cx="517207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" imgW="1991995" imgH="344170" progId="Equation.3">
                  <p:embed/>
                </p:oleObj>
              </mc:Choice>
              <mc:Fallback>
                <p:oleObj name="" r:id="rId1" imgW="1991995" imgH="34417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30363" y="1828800"/>
                        <a:ext cx="5172075" cy="960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362" name="Group 10"/>
          <p:cNvGrpSpPr/>
          <p:nvPr/>
        </p:nvGrpSpPr>
        <p:grpSpPr>
          <a:xfrm>
            <a:off x="1181100" y="2682875"/>
            <a:ext cx="6665913" cy="2168525"/>
            <a:chOff x="744" y="1690"/>
            <a:chExt cx="4199" cy="1366"/>
          </a:xfrm>
        </p:grpSpPr>
        <p:grpSp>
          <p:nvGrpSpPr>
            <p:cNvPr id="60421" name="Group 11"/>
            <p:cNvGrpSpPr/>
            <p:nvPr/>
          </p:nvGrpSpPr>
          <p:grpSpPr>
            <a:xfrm>
              <a:off x="1872" y="2399"/>
              <a:ext cx="2141" cy="657"/>
              <a:chOff x="1744" y="3001"/>
              <a:chExt cx="2141" cy="657"/>
            </a:xfrm>
          </p:grpSpPr>
          <p:sp>
            <p:nvSpPr>
              <p:cNvPr id="100364" name="Rectangle 12"/>
              <p:cNvSpPr>
                <a:spLocks noChangeArrowheads="1"/>
              </p:cNvSpPr>
              <p:nvPr/>
            </p:nvSpPr>
            <p:spPr bwMode="auto">
              <a:xfrm>
                <a:off x="1744" y="3218"/>
                <a:ext cx="1797" cy="127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100365" name="Rectangle 13"/>
              <p:cNvSpPr>
                <a:spLocks noChangeArrowheads="1"/>
              </p:cNvSpPr>
              <p:nvPr/>
            </p:nvSpPr>
            <p:spPr bwMode="auto">
              <a:xfrm>
                <a:off x="1851" y="3091"/>
                <a:ext cx="95" cy="127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100366" name="Rectangle 14"/>
              <p:cNvSpPr>
                <a:spLocks noChangeArrowheads="1"/>
              </p:cNvSpPr>
              <p:nvPr/>
            </p:nvSpPr>
            <p:spPr bwMode="auto">
              <a:xfrm>
                <a:off x="3300" y="3091"/>
                <a:ext cx="95" cy="127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60425" name="Text Box 15"/>
              <p:cNvSpPr txBox="1"/>
              <p:nvPr/>
            </p:nvSpPr>
            <p:spPr>
              <a:xfrm>
                <a:off x="1984" y="3001"/>
                <a:ext cx="452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spcBef>
                    <a:spcPct val="20000"/>
                  </a:spcBef>
                </a:pPr>
                <a:r>
                  <a:rPr lang="zh-CN" altLang="en-US" sz="1400" b="0" dirty="0">
                    <a:latin typeface="華康細圓體" pitchFamily="49" charset="-128"/>
                    <a:ea typeface="宋体" panose="02010600030101010101" pitchFamily="2" charset="-122"/>
                  </a:rPr>
                  <a:t>通道</a:t>
                </a:r>
                <a:r>
                  <a:rPr lang="zh-TW" altLang="en-US" sz="1400" b="0" dirty="0">
                    <a:latin typeface="華康細圓體" pitchFamily="49" charset="-128"/>
                    <a:ea typeface="華康細圓體" pitchFamily="49" charset="-128"/>
                  </a:rPr>
                  <a:t> </a:t>
                </a:r>
                <a:r>
                  <a:rPr lang="en-US" altLang="zh-TW" sz="1400" b="0" dirty="0">
                    <a:latin typeface="華康細圓體" pitchFamily="49" charset="-128"/>
                    <a:ea typeface="華康細圓體" pitchFamily="49" charset="-128"/>
                  </a:rPr>
                  <a:t>x</a:t>
                </a:r>
                <a:endParaRPr lang="en-US" altLang="zh-TW" sz="1400" b="0" dirty="0">
                  <a:latin typeface="華康細圓體" pitchFamily="49" charset="-128"/>
                  <a:ea typeface="華康細圓體" pitchFamily="49" charset="-128"/>
                </a:endParaRPr>
              </a:p>
            </p:txBody>
          </p:sp>
          <p:sp>
            <p:nvSpPr>
              <p:cNvPr id="60426" name="Text Box 16"/>
              <p:cNvSpPr txBox="1"/>
              <p:nvPr/>
            </p:nvSpPr>
            <p:spPr>
              <a:xfrm>
                <a:off x="3433" y="3004"/>
                <a:ext cx="452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spcBef>
                    <a:spcPct val="20000"/>
                  </a:spcBef>
                </a:pPr>
                <a:r>
                  <a:rPr lang="zh-CN" altLang="en-US" sz="1400" b="0" dirty="0">
                    <a:latin typeface="華康細圓體" pitchFamily="49" charset="-128"/>
                    <a:ea typeface="宋体" panose="02010600030101010101" pitchFamily="2" charset="-122"/>
                  </a:rPr>
                  <a:t>通道</a:t>
                </a:r>
                <a:r>
                  <a:rPr lang="zh-TW" altLang="en-US" sz="1400" b="0" dirty="0">
                    <a:latin typeface="華康細圓體" pitchFamily="49" charset="-128"/>
                    <a:ea typeface="華康細圓體" pitchFamily="49" charset="-128"/>
                  </a:rPr>
                  <a:t> </a:t>
                </a:r>
                <a:r>
                  <a:rPr lang="en-US" altLang="zh-TW" sz="1400" b="0" dirty="0">
                    <a:latin typeface="華康細圓體" pitchFamily="49" charset="-128"/>
                    <a:ea typeface="華康細圓體" pitchFamily="49" charset="-128"/>
                  </a:rPr>
                  <a:t>y</a:t>
                </a:r>
                <a:endParaRPr lang="en-US" altLang="zh-TW" sz="1400" b="0" dirty="0">
                  <a:latin typeface="華康細圓體" pitchFamily="49" charset="-128"/>
                  <a:ea typeface="華康細圓體" pitchFamily="49" charset="-128"/>
                </a:endParaRPr>
              </a:p>
            </p:txBody>
          </p:sp>
          <p:sp>
            <p:nvSpPr>
              <p:cNvPr id="60427" name="Text Box 17"/>
              <p:cNvSpPr txBox="1"/>
              <p:nvPr/>
            </p:nvSpPr>
            <p:spPr>
              <a:xfrm>
                <a:off x="2000" y="3408"/>
                <a:ext cx="4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spcBef>
                    <a:spcPct val="20000"/>
                  </a:spcBef>
                </a:pPr>
                <a:r>
                  <a:rPr lang="zh-CN" altLang="en-US" sz="2000" b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激励</a:t>
                </a:r>
                <a:endParaRPr lang="zh-TW" altLang="en-US" sz="20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0370" name="Line 18"/>
              <p:cNvSpPr>
                <a:spLocks noChangeShapeType="1"/>
              </p:cNvSpPr>
              <p:nvPr/>
            </p:nvSpPr>
            <p:spPr bwMode="auto">
              <a:xfrm>
                <a:off x="1906" y="3342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</p:grpSp>
        <p:grpSp>
          <p:nvGrpSpPr>
            <p:cNvPr id="60429" name="Group 19"/>
            <p:cNvGrpSpPr/>
            <p:nvPr/>
          </p:nvGrpSpPr>
          <p:grpSpPr>
            <a:xfrm>
              <a:off x="848" y="2015"/>
              <a:ext cx="1010" cy="535"/>
              <a:chOff x="916" y="2807"/>
              <a:chExt cx="1010" cy="535"/>
            </a:xfrm>
          </p:grpSpPr>
          <p:grpSp>
            <p:nvGrpSpPr>
              <p:cNvPr id="60430" name="Group 20"/>
              <p:cNvGrpSpPr/>
              <p:nvPr/>
            </p:nvGrpSpPr>
            <p:grpSpPr>
              <a:xfrm rot="-10800000" flipV="1">
                <a:off x="916" y="2943"/>
                <a:ext cx="179" cy="176"/>
                <a:chOff x="3600" y="1824"/>
                <a:chExt cx="624" cy="584"/>
              </a:xfrm>
            </p:grpSpPr>
            <p:sp>
              <p:nvSpPr>
                <p:cNvPr id="100373" name="Freeform 21"/>
                <p:cNvSpPr/>
                <p:nvPr/>
              </p:nvSpPr>
              <p:spPr bwMode="auto">
                <a:xfrm>
                  <a:off x="3590" y="1824"/>
                  <a:ext cx="335" cy="577"/>
                </a:xfrm>
                <a:custGeom>
                  <a:avLst/>
                  <a:gdLst>
                    <a:gd name="T0" fmla="*/ 0 w 336"/>
                    <a:gd name="T1" fmla="*/ 584 h 584"/>
                    <a:gd name="T2" fmla="*/ 96 w 336"/>
                    <a:gd name="T3" fmla="*/ 248 h 584"/>
                    <a:gd name="T4" fmla="*/ 192 w 336"/>
                    <a:gd name="T5" fmla="*/ 56 h 584"/>
                    <a:gd name="T6" fmla="*/ 288 w 336"/>
                    <a:gd name="T7" fmla="*/ 8 h 584"/>
                    <a:gd name="T8" fmla="*/ 336 w 336"/>
                    <a:gd name="T9" fmla="*/ 8 h 5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6" h="584">
                      <a:moveTo>
                        <a:pt x="0" y="584"/>
                      </a:moveTo>
                      <a:cubicBezTo>
                        <a:pt x="32" y="460"/>
                        <a:pt x="64" y="336"/>
                        <a:pt x="96" y="248"/>
                      </a:cubicBezTo>
                      <a:cubicBezTo>
                        <a:pt x="128" y="160"/>
                        <a:pt x="160" y="96"/>
                        <a:pt x="192" y="56"/>
                      </a:cubicBezTo>
                      <a:cubicBezTo>
                        <a:pt x="224" y="16"/>
                        <a:pt x="264" y="16"/>
                        <a:pt x="288" y="8"/>
                      </a:cubicBezTo>
                      <a:cubicBezTo>
                        <a:pt x="312" y="0"/>
                        <a:pt x="324" y="4"/>
                        <a:pt x="336" y="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4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华文楷体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00374" name="Freeform 22"/>
                <p:cNvSpPr/>
                <p:nvPr/>
              </p:nvSpPr>
              <p:spPr bwMode="auto">
                <a:xfrm flipH="1">
                  <a:off x="3879" y="1824"/>
                  <a:ext cx="335" cy="584"/>
                </a:xfrm>
                <a:custGeom>
                  <a:avLst/>
                  <a:gdLst>
                    <a:gd name="T0" fmla="*/ 0 w 336"/>
                    <a:gd name="T1" fmla="*/ 584 h 584"/>
                    <a:gd name="T2" fmla="*/ 96 w 336"/>
                    <a:gd name="T3" fmla="*/ 248 h 584"/>
                    <a:gd name="T4" fmla="*/ 192 w 336"/>
                    <a:gd name="T5" fmla="*/ 56 h 584"/>
                    <a:gd name="T6" fmla="*/ 288 w 336"/>
                    <a:gd name="T7" fmla="*/ 8 h 584"/>
                    <a:gd name="T8" fmla="*/ 336 w 336"/>
                    <a:gd name="T9" fmla="*/ 8 h 5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6" h="584">
                      <a:moveTo>
                        <a:pt x="0" y="584"/>
                      </a:moveTo>
                      <a:cubicBezTo>
                        <a:pt x="32" y="460"/>
                        <a:pt x="64" y="336"/>
                        <a:pt x="96" y="248"/>
                      </a:cubicBezTo>
                      <a:cubicBezTo>
                        <a:pt x="128" y="160"/>
                        <a:pt x="160" y="96"/>
                        <a:pt x="192" y="56"/>
                      </a:cubicBezTo>
                      <a:cubicBezTo>
                        <a:pt x="224" y="16"/>
                        <a:pt x="264" y="16"/>
                        <a:pt x="288" y="8"/>
                      </a:cubicBezTo>
                      <a:cubicBezTo>
                        <a:pt x="312" y="0"/>
                        <a:pt x="324" y="4"/>
                        <a:pt x="336" y="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4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华文楷体" panose="0201060004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60433" name="Group 23"/>
              <p:cNvGrpSpPr/>
              <p:nvPr/>
            </p:nvGrpSpPr>
            <p:grpSpPr>
              <a:xfrm rot="-10800000" flipV="1">
                <a:off x="1268" y="2950"/>
                <a:ext cx="179" cy="176"/>
                <a:chOff x="3600" y="1824"/>
                <a:chExt cx="624" cy="584"/>
              </a:xfrm>
            </p:grpSpPr>
            <p:sp>
              <p:nvSpPr>
                <p:cNvPr id="100376" name="Freeform 24"/>
                <p:cNvSpPr/>
                <p:nvPr/>
              </p:nvSpPr>
              <p:spPr bwMode="auto">
                <a:xfrm>
                  <a:off x="3590" y="1824"/>
                  <a:ext cx="335" cy="577"/>
                </a:xfrm>
                <a:custGeom>
                  <a:avLst/>
                  <a:gdLst>
                    <a:gd name="T0" fmla="*/ 0 w 336"/>
                    <a:gd name="T1" fmla="*/ 584 h 584"/>
                    <a:gd name="T2" fmla="*/ 96 w 336"/>
                    <a:gd name="T3" fmla="*/ 248 h 584"/>
                    <a:gd name="T4" fmla="*/ 192 w 336"/>
                    <a:gd name="T5" fmla="*/ 56 h 584"/>
                    <a:gd name="T6" fmla="*/ 288 w 336"/>
                    <a:gd name="T7" fmla="*/ 8 h 584"/>
                    <a:gd name="T8" fmla="*/ 336 w 336"/>
                    <a:gd name="T9" fmla="*/ 8 h 5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6" h="584">
                      <a:moveTo>
                        <a:pt x="0" y="584"/>
                      </a:moveTo>
                      <a:cubicBezTo>
                        <a:pt x="32" y="460"/>
                        <a:pt x="64" y="336"/>
                        <a:pt x="96" y="248"/>
                      </a:cubicBezTo>
                      <a:cubicBezTo>
                        <a:pt x="128" y="160"/>
                        <a:pt x="160" y="96"/>
                        <a:pt x="192" y="56"/>
                      </a:cubicBezTo>
                      <a:cubicBezTo>
                        <a:pt x="224" y="16"/>
                        <a:pt x="264" y="16"/>
                        <a:pt x="288" y="8"/>
                      </a:cubicBezTo>
                      <a:cubicBezTo>
                        <a:pt x="312" y="0"/>
                        <a:pt x="324" y="4"/>
                        <a:pt x="336" y="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4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华文楷体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00377" name="Freeform 25"/>
                <p:cNvSpPr/>
                <p:nvPr/>
              </p:nvSpPr>
              <p:spPr bwMode="auto">
                <a:xfrm flipH="1">
                  <a:off x="3879" y="1824"/>
                  <a:ext cx="335" cy="584"/>
                </a:xfrm>
                <a:custGeom>
                  <a:avLst/>
                  <a:gdLst>
                    <a:gd name="T0" fmla="*/ 0 w 336"/>
                    <a:gd name="T1" fmla="*/ 584 h 584"/>
                    <a:gd name="T2" fmla="*/ 96 w 336"/>
                    <a:gd name="T3" fmla="*/ 248 h 584"/>
                    <a:gd name="T4" fmla="*/ 192 w 336"/>
                    <a:gd name="T5" fmla="*/ 56 h 584"/>
                    <a:gd name="T6" fmla="*/ 288 w 336"/>
                    <a:gd name="T7" fmla="*/ 8 h 584"/>
                    <a:gd name="T8" fmla="*/ 336 w 336"/>
                    <a:gd name="T9" fmla="*/ 8 h 5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6" h="584">
                      <a:moveTo>
                        <a:pt x="0" y="584"/>
                      </a:moveTo>
                      <a:cubicBezTo>
                        <a:pt x="32" y="460"/>
                        <a:pt x="64" y="336"/>
                        <a:pt x="96" y="248"/>
                      </a:cubicBezTo>
                      <a:cubicBezTo>
                        <a:pt x="128" y="160"/>
                        <a:pt x="160" y="96"/>
                        <a:pt x="192" y="56"/>
                      </a:cubicBezTo>
                      <a:cubicBezTo>
                        <a:pt x="224" y="16"/>
                        <a:pt x="264" y="16"/>
                        <a:pt x="288" y="8"/>
                      </a:cubicBezTo>
                      <a:cubicBezTo>
                        <a:pt x="312" y="0"/>
                        <a:pt x="324" y="4"/>
                        <a:pt x="336" y="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4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华文楷体" panose="0201060004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60436" name="Group 26"/>
              <p:cNvGrpSpPr/>
              <p:nvPr/>
            </p:nvGrpSpPr>
            <p:grpSpPr>
              <a:xfrm flipV="1">
                <a:off x="1095" y="3108"/>
                <a:ext cx="179" cy="176"/>
                <a:chOff x="3600" y="1824"/>
                <a:chExt cx="624" cy="584"/>
              </a:xfrm>
            </p:grpSpPr>
            <p:sp>
              <p:nvSpPr>
                <p:cNvPr id="100379" name="Freeform 27"/>
                <p:cNvSpPr/>
                <p:nvPr/>
              </p:nvSpPr>
              <p:spPr bwMode="auto">
                <a:xfrm>
                  <a:off x="3600" y="1824"/>
                  <a:ext cx="335" cy="577"/>
                </a:xfrm>
                <a:custGeom>
                  <a:avLst/>
                  <a:gdLst>
                    <a:gd name="T0" fmla="*/ 0 w 336"/>
                    <a:gd name="T1" fmla="*/ 584 h 584"/>
                    <a:gd name="T2" fmla="*/ 96 w 336"/>
                    <a:gd name="T3" fmla="*/ 248 h 584"/>
                    <a:gd name="T4" fmla="*/ 192 w 336"/>
                    <a:gd name="T5" fmla="*/ 56 h 584"/>
                    <a:gd name="T6" fmla="*/ 288 w 336"/>
                    <a:gd name="T7" fmla="*/ 8 h 584"/>
                    <a:gd name="T8" fmla="*/ 336 w 336"/>
                    <a:gd name="T9" fmla="*/ 8 h 5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6" h="584">
                      <a:moveTo>
                        <a:pt x="0" y="584"/>
                      </a:moveTo>
                      <a:cubicBezTo>
                        <a:pt x="32" y="460"/>
                        <a:pt x="64" y="336"/>
                        <a:pt x="96" y="248"/>
                      </a:cubicBezTo>
                      <a:cubicBezTo>
                        <a:pt x="128" y="160"/>
                        <a:pt x="160" y="96"/>
                        <a:pt x="192" y="56"/>
                      </a:cubicBezTo>
                      <a:cubicBezTo>
                        <a:pt x="224" y="16"/>
                        <a:pt x="264" y="16"/>
                        <a:pt x="288" y="8"/>
                      </a:cubicBezTo>
                      <a:cubicBezTo>
                        <a:pt x="312" y="0"/>
                        <a:pt x="324" y="4"/>
                        <a:pt x="336" y="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4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华文楷体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00380" name="Freeform 28"/>
                <p:cNvSpPr/>
                <p:nvPr/>
              </p:nvSpPr>
              <p:spPr bwMode="auto">
                <a:xfrm flipH="1">
                  <a:off x="3889" y="1824"/>
                  <a:ext cx="335" cy="584"/>
                </a:xfrm>
                <a:custGeom>
                  <a:avLst/>
                  <a:gdLst>
                    <a:gd name="T0" fmla="*/ 0 w 336"/>
                    <a:gd name="T1" fmla="*/ 584 h 584"/>
                    <a:gd name="T2" fmla="*/ 96 w 336"/>
                    <a:gd name="T3" fmla="*/ 248 h 584"/>
                    <a:gd name="T4" fmla="*/ 192 w 336"/>
                    <a:gd name="T5" fmla="*/ 56 h 584"/>
                    <a:gd name="T6" fmla="*/ 288 w 336"/>
                    <a:gd name="T7" fmla="*/ 8 h 584"/>
                    <a:gd name="T8" fmla="*/ 336 w 336"/>
                    <a:gd name="T9" fmla="*/ 8 h 5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6" h="584">
                      <a:moveTo>
                        <a:pt x="0" y="584"/>
                      </a:moveTo>
                      <a:cubicBezTo>
                        <a:pt x="32" y="460"/>
                        <a:pt x="64" y="336"/>
                        <a:pt x="96" y="248"/>
                      </a:cubicBezTo>
                      <a:cubicBezTo>
                        <a:pt x="128" y="160"/>
                        <a:pt x="160" y="96"/>
                        <a:pt x="192" y="56"/>
                      </a:cubicBezTo>
                      <a:cubicBezTo>
                        <a:pt x="224" y="16"/>
                        <a:pt x="264" y="16"/>
                        <a:pt x="288" y="8"/>
                      </a:cubicBezTo>
                      <a:cubicBezTo>
                        <a:pt x="312" y="0"/>
                        <a:pt x="324" y="4"/>
                        <a:pt x="336" y="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4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华文楷体" panose="0201060004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60439" name="Group 29"/>
              <p:cNvGrpSpPr/>
              <p:nvPr/>
            </p:nvGrpSpPr>
            <p:grpSpPr>
              <a:xfrm flipV="1">
                <a:off x="1443" y="3118"/>
                <a:ext cx="179" cy="176"/>
                <a:chOff x="3600" y="1824"/>
                <a:chExt cx="624" cy="584"/>
              </a:xfrm>
            </p:grpSpPr>
            <p:sp>
              <p:nvSpPr>
                <p:cNvPr id="100382" name="Freeform 30"/>
                <p:cNvSpPr/>
                <p:nvPr/>
              </p:nvSpPr>
              <p:spPr bwMode="auto">
                <a:xfrm>
                  <a:off x="3600" y="1824"/>
                  <a:ext cx="335" cy="577"/>
                </a:xfrm>
                <a:custGeom>
                  <a:avLst/>
                  <a:gdLst>
                    <a:gd name="T0" fmla="*/ 0 w 336"/>
                    <a:gd name="T1" fmla="*/ 584 h 584"/>
                    <a:gd name="T2" fmla="*/ 96 w 336"/>
                    <a:gd name="T3" fmla="*/ 248 h 584"/>
                    <a:gd name="T4" fmla="*/ 192 w 336"/>
                    <a:gd name="T5" fmla="*/ 56 h 584"/>
                    <a:gd name="T6" fmla="*/ 288 w 336"/>
                    <a:gd name="T7" fmla="*/ 8 h 584"/>
                    <a:gd name="T8" fmla="*/ 336 w 336"/>
                    <a:gd name="T9" fmla="*/ 8 h 5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6" h="584">
                      <a:moveTo>
                        <a:pt x="0" y="584"/>
                      </a:moveTo>
                      <a:cubicBezTo>
                        <a:pt x="32" y="460"/>
                        <a:pt x="64" y="336"/>
                        <a:pt x="96" y="248"/>
                      </a:cubicBezTo>
                      <a:cubicBezTo>
                        <a:pt x="128" y="160"/>
                        <a:pt x="160" y="96"/>
                        <a:pt x="192" y="56"/>
                      </a:cubicBezTo>
                      <a:cubicBezTo>
                        <a:pt x="224" y="16"/>
                        <a:pt x="264" y="16"/>
                        <a:pt x="288" y="8"/>
                      </a:cubicBezTo>
                      <a:cubicBezTo>
                        <a:pt x="312" y="0"/>
                        <a:pt x="324" y="4"/>
                        <a:pt x="336" y="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4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华文楷体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00383" name="Freeform 31"/>
                <p:cNvSpPr/>
                <p:nvPr/>
              </p:nvSpPr>
              <p:spPr bwMode="auto">
                <a:xfrm flipH="1">
                  <a:off x="3889" y="1824"/>
                  <a:ext cx="335" cy="584"/>
                </a:xfrm>
                <a:custGeom>
                  <a:avLst/>
                  <a:gdLst>
                    <a:gd name="T0" fmla="*/ 0 w 336"/>
                    <a:gd name="T1" fmla="*/ 584 h 584"/>
                    <a:gd name="T2" fmla="*/ 96 w 336"/>
                    <a:gd name="T3" fmla="*/ 248 h 584"/>
                    <a:gd name="T4" fmla="*/ 192 w 336"/>
                    <a:gd name="T5" fmla="*/ 56 h 584"/>
                    <a:gd name="T6" fmla="*/ 288 w 336"/>
                    <a:gd name="T7" fmla="*/ 8 h 584"/>
                    <a:gd name="T8" fmla="*/ 336 w 336"/>
                    <a:gd name="T9" fmla="*/ 8 h 5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6" h="584">
                      <a:moveTo>
                        <a:pt x="0" y="584"/>
                      </a:moveTo>
                      <a:cubicBezTo>
                        <a:pt x="32" y="460"/>
                        <a:pt x="64" y="336"/>
                        <a:pt x="96" y="248"/>
                      </a:cubicBezTo>
                      <a:cubicBezTo>
                        <a:pt x="128" y="160"/>
                        <a:pt x="160" y="96"/>
                        <a:pt x="192" y="56"/>
                      </a:cubicBezTo>
                      <a:cubicBezTo>
                        <a:pt x="224" y="16"/>
                        <a:pt x="264" y="16"/>
                        <a:pt x="288" y="8"/>
                      </a:cubicBezTo>
                      <a:cubicBezTo>
                        <a:pt x="312" y="0"/>
                        <a:pt x="324" y="4"/>
                        <a:pt x="336" y="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4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华文楷体" panose="0201060004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00384" name="Line 32"/>
              <p:cNvSpPr>
                <a:spLocks noChangeShapeType="1"/>
              </p:cNvSpPr>
              <p:nvPr/>
            </p:nvSpPr>
            <p:spPr bwMode="auto">
              <a:xfrm>
                <a:off x="916" y="3118"/>
                <a:ext cx="8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100385" name="Line 33"/>
              <p:cNvSpPr>
                <a:spLocks noChangeShapeType="1"/>
              </p:cNvSpPr>
              <p:nvPr/>
            </p:nvSpPr>
            <p:spPr bwMode="auto">
              <a:xfrm flipV="1">
                <a:off x="916" y="3340"/>
                <a:ext cx="840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100386" name="Line 34"/>
              <p:cNvSpPr>
                <a:spLocks noChangeShapeType="1"/>
              </p:cNvSpPr>
              <p:nvPr/>
            </p:nvSpPr>
            <p:spPr bwMode="auto">
              <a:xfrm>
                <a:off x="916" y="2807"/>
                <a:ext cx="4" cy="5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100387" name="Line 35"/>
              <p:cNvSpPr>
                <a:spLocks noChangeShapeType="1"/>
              </p:cNvSpPr>
              <p:nvPr/>
            </p:nvSpPr>
            <p:spPr bwMode="auto">
              <a:xfrm>
                <a:off x="1581" y="2950"/>
                <a:ext cx="1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100388" name="Line 36"/>
              <p:cNvSpPr>
                <a:spLocks noChangeShapeType="1"/>
              </p:cNvSpPr>
              <p:nvPr/>
            </p:nvSpPr>
            <p:spPr bwMode="auto">
              <a:xfrm>
                <a:off x="1718" y="2813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100389" name="Line 37"/>
              <p:cNvSpPr>
                <a:spLocks noChangeShapeType="1"/>
              </p:cNvSpPr>
              <p:nvPr/>
            </p:nvSpPr>
            <p:spPr bwMode="auto">
              <a:xfrm>
                <a:off x="1718" y="3120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stealth" w="med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60448" name="Text Box 38"/>
              <p:cNvSpPr txBox="1"/>
              <p:nvPr/>
            </p:nvSpPr>
            <p:spPr>
              <a:xfrm>
                <a:off x="1698" y="2941"/>
                <a:ext cx="228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spcBef>
                    <a:spcPct val="20000"/>
                  </a:spcBef>
                </a:pPr>
                <a:r>
                  <a:rPr lang="zh-TW" altLang="en-US" sz="1400" b="0" dirty="0">
                    <a:latin typeface="華康細圓體" pitchFamily="49" charset="-128"/>
                    <a:ea typeface="華康細圓體" pitchFamily="49" charset="-128"/>
                  </a:rPr>
                  <a:t>2</a:t>
                </a:r>
                <a:r>
                  <a:rPr lang="en-US" altLang="zh-TW" sz="1400" b="0" dirty="0">
                    <a:latin typeface="華康細圓體" pitchFamily="49" charset="-128"/>
                    <a:ea typeface="華康細圓體" pitchFamily="49" charset="-128"/>
                  </a:rPr>
                  <a:t>g</a:t>
                </a:r>
                <a:endParaRPr lang="en-US" altLang="zh-TW" sz="1400" b="0" dirty="0">
                  <a:latin typeface="華康細圓體" pitchFamily="49" charset="-128"/>
                  <a:ea typeface="華康細圓體" pitchFamily="49" charset="-128"/>
                </a:endParaRPr>
              </a:p>
            </p:txBody>
          </p:sp>
        </p:grpSp>
        <p:grpSp>
          <p:nvGrpSpPr>
            <p:cNvPr id="60449" name="Group 39"/>
            <p:cNvGrpSpPr/>
            <p:nvPr/>
          </p:nvGrpSpPr>
          <p:grpSpPr>
            <a:xfrm rot="-10800000" flipV="1">
              <a:off x="3954" y="1920"/>
              <a:ext cx="179" cy="213"/>
              <a:chOff x="3600" y="1824"/>
              <a:chExt cx="624" cy="584"/>
            </a:xfrm>
          </p:grpSpPr>
          <p:sp>
            <p:nvSpPr>
              <p:cNvPr id="100392" name="Freeform 40"/>
              <p:cNvSpPr/>
              <p:nvPr/>
            </p:nvSpPr>
            <p:spPr bwMode="auto">
              <a:xfrm>
                <a:off x="3590" y="1832"/>
                <a:ext cx="335" cy="576"/>
              </a:xfrm>
              <a:custGeom>
                <a:avLst/>
                <a:gdLst>
                  <a:gd name="T0" fmla="*/ 0 w 336"/>
                  <a:gd name="T1" fmla="*/ 584 h 584"/>
                  <a:gd name="T2" fmla="*/ 96 w 336"/>
                  <a:gd name="T3" fmla="*/ 248 h 584"/>
                  <a:gd name="T4" fmla="*/ 192 w 336"/>
                  <a:gd name="T5" fmla="*/ 56 h 584"/>
                  <a:gd name="T6" fmla="*/ 288 w 336"/>
                  <a:gd name="T7" fmla="*/ 8 h 584"/>
                  <a:gd name="T8" fmla="*/ 336 w 336"/>
                  <a:gd name="T9" fmla="*/ 8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584">
                    <a:moveTo>
                      <a:pt x="0" y="584"/>
                    </a:moveTo>
                    <a:cubicBezTo>
                      <a:pt x="32" y="460"/>
                      <a:pt x="64" y="336"/>
                      <a:pt x="96" y="248"/>
                    </a:cubicBezTo>
                    <a:cubicBezTo>
                      <a:pt x="128" y="160"/>
                      <a:pt x="160" y="96"/>
                      <a:pt x="192" y="56"/>
                    </a:cubicBezTo>
                    <a:cubicBezTo>
                      <a:pt x="224" y="16"/>
                      <a:pt x="264" y="16"/>
                      <a:pt x="288" y="8"/>
                    </a:cubicBezTo>
                    <a:cubicBezTo>
                      <a:pt x="312" y="0"/>
                      <a:pt x="324" y="4"/>
                      <a:pt x="336" y="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100393" name="Freeform 41"/>
              <p:cNvSpPr/>
              <p:nvPr/>
            </p:nvSpPr>
            <p:spPr bwMode="auto">
              <a:xfrm flipH="1">
                <a:off x="3879" y="1824"/>
                <a:ext cx="335" cy="584"/>
              </a:xfrm>
              <a:custGeom>
                <a:avLst/>
                <a:gdLst>
                  <a:gd name="T0" fmla="*/ 0 w 336"/>
                  <a:gd name="T1" fmla="*/ 584 h 584"/>
                  <a:gd name="T2" fmla="*/ 96 w 336"/>
                  <a:gd name="T3" fmla="*/ 248 h 584"/>
                  <a:gd name="T4" fmla="*/ 192 w 336"/>
                  <a:gd name="T5" fmla="*/ 56 h 584"/>
                  <a:gd name="T6" fmla="*/ 288 w 336"/>
                  <a:gd name="T7" fmla="*/ 8 h 584"/>
                  <a:gd name="T8" fmla="*/ 336 w 336"/>
                  <a:gd name="T9" fmla="*/ 8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584">
                    <a:moveTo>
                      <a:pt x="0" y="584"/>
                    </a:moveTo>
                    <a:cubicBezTo>
                      <a:pt x="32" y="460"/>
                      <a:pt x="64" y="336"/>
                      <a:pt x="96" y="248"/>
                    </a:cubicBezTo>
                    <a:cubicBezTo>
                      <a:pt x="128" y="160"/>
                      <a:pt x="160" y="96"/>
                      <a:pt x="192" y="56"/>
                    </a:cubicBezTo>
                    <a:cubicBezTo>
                      <a:pt x="224" y="16"/>
                      <a:pt x="264" y="16"/>
                      <a:pt x="288" y="8"/>
                    </a:cubicBezTo>
                    <a:cubicBezTo>
                      <a:pt x="312" y="0"/>
                      <a:pt x="324" y="4"/>
                      <a:pt x="336" y="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</p:grpSp>
        <p:grpSp>
          <p:nvGrpSpPr>
            <p:cNvPr id="60452" name="Group 42"/>
            <p:cNvGrpSpPr/>
            <p:nvPr/>
          </p:nvGrpSpPr>
          <p:grpSpPr>
            <a:xfrm rot="-10800000" flipV="1">
              <a:off x="4306" y="1927"/>
              <a:ext cx="179" cy="213"/>
              <a:chOff x="3600" y="1824"/>
              <a:chExt cx="624" cy="584"/>
            </a:xfrm>
          </p:grpSpPr>
          <p:sp>
            <p:nvSpPr>
              <p:cNvPr id="100395" name="Freeform 43"/>
              <p:cNvSpPr/>
              <p:nvPr/>
            </p:nvSpPr>
            <p:spPr bwMode="auto">
              <a:xfrm>
                <a:off x="3590" y="1832"/>
                <a:ext cx="335" cy="576"/>
              </a:xfrm>
              <a:custGeom>
                <a:avLst/>
                <a:gdLst>
                  <a:gd name="T0" fmla="*/ 0 w 336"/>
                  <a:gd name="T1" fmla="*/ 584 h 584"/>
                  <a:gd name="T2" fmla="*/ 96 w 336"/>
                  <a:gd name="T3" fmla="*/ 248 h 584"/>
                  <a:gd name="T4" fmla="*/ 192 w 336"/>
                  <a:gd name="T5" fmla="*/ 56 h 584"/>
                  <a:gd name="T6" fmla="*/ 288 w 336"/>
                  <a:gd name="T7" fmla="*/ 8 h 584"/>
                  <a:gd name="T8" fmla="*/ 336 w 336"/>
                  <a:gd name="T9" fmla="*/ 8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584">
                    <a:moveTo>
                      <a:pt x="0" y="584"/>
                    </a:moveTo>
                    <a:cubicBezTo>
                      <a:pt x="32" y="460"/>
                      <a:pt x="64" y="336"/>
                      <a:pt x="96" y="248"/>
                    </a:cubicBezTo>
                    <a:cubicBezTo>
                      <a:pt x="128" y="160"/>
                      <a:pt x="160" y="96"/>
                      <a:pt x="192" y="56"/>
                    </a:cubicBezTo>
                    <a:cubicBezTo>
                      <a:pt x="224" y="16"/>
                      <a:pt x="264" y="16"/>
                      <a:pt x="288" y="8"/>
                    </a:cubicBezTo>
                    <a:cubicBezTo>
                      <a:pt x="312" y="0"/>
                      <a:pt x="324" y="4"/>
                      <a:pt x="336" y="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100396" name="Freeform 44"/>
              <p:cNvSpPr/>
              <p:nvPr/>
            </p:nvSpPr>
            <p:spPr bwMode="auto">
              <a:xfrm flipH="1">
                <a:off x="3879" y="1824"/>
                <a:ext cx="335" cy="584"/>
              </a:xfrm>
              <a:custGeom>
                <a:avLst/>
                <a:gdLst>
                  <a:gd name="T0" fmla="*/ 0 w 336"/>
                  <a:gd name="T1" fmla="*/ 584 h 584"/>
                  <a:gd name="T2" fmla="*/ 96 w 336"/>
                  <a:gd name="T3" fmla="*/ 248 h 584"/>
                  <a:gd name="T4" fmla="*/ 192 w 336"/>
                  <a:gd name="T5" fmla="*/ 56 h 584"/>
                  <a:gd name="T6" fmla="*/ 288 w 336"/>
                  <a:gd name="T7" fmla="*/ 8 h 584"/>
                  <a:gd name="T8" fmla="*/ 336 w 336"/>
                  <a:gd name="T9" fmla="*/ 8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584">
                    <a:moveTo>
                      <a:pt x="0" y="584"/>
                    </a:moveTo>
                    <a:cubicBezTo>
                      <a:pt x="32" y="460"/>
                      <a:pt x="64" y="336"/>
                      <a:pt x="96" y="248"/>
                    </a:cubicBezTo>
                    <a:cubicBezTo>
                      <a:pt x="128" y="160"/>
                      <a:pt x="160" y="96"/>
                      <a:pt x="192" y="56"/>
                    </a:cubicBezTo>
                    <a:cubicBezTo>
                      <a:pt x="224" y="16"/>
                      <a:pt x="264" y="16"/>
                      <a:pt x="288" y="8"/>
                    </a:cubicBezTo>
                    <a:cubicBezTo>
                      <a:pt x="312" y="0"/>
                      <a:pt x="324" y="4"/>
                      <a:pt x="336" y="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</p:grpSp>
        <p:grpSp>
          <p:nvGrpSpPr>
            <p:cNvPr id="60455" name="Group 45"/>
            <p:cNvGrpSpPr/>
            <p:nvPr/>
          </p:nvGrpSpPr>
          <p:grpSpPr>
            <a:xfrm flipV="1">
              <a:off x="4134" y="2124"/>
              <a:ext cx="179" cy="213"/>
              <a:chOff x="3600" y="1824"/>
              <a:chExt cx="624" cy="584"/>
            </a:xfrm>
          </p:grpSpPr>
          <p:sp>
            <p:nvSpPr>
              <p:cNvPr id="100398" name="Freeform 46"/>
              <p:cNvSpPr/>
              <p:nvPr/>
            </p:nvSpPr>
            <p:spPr bwMode="auto">
              <a:xfrm>
                <a:off x="3600" y="1824"/>
                <a:ext cx="335" cy="576"/>
              </a:xfrm>
              <a:custGeom>
                <a:avLst/>
                <a:gdLst>
                  <a:gd name="T0" fmla="*/ 0 w 336"/>
                  <a:gd name="T1" fmla="*/ 584 h 584"/>
                  <a:gd name="T2" fmla="*/ 96 w 336"/>
                  <a:gd name="T3" fmla="*/ 248 h 584"/>
                  <a:gd name="T4" fmla="*/ 192 w 336"/>
                  <a:gd name="T5" fmla="*/ 56 h 584"/>
                  <a:gd name="T6" fmla="*/ 288 w 336"/>
                  <a:gd name="T7" fmla="*/ 8 h 584"/>
                  <a:gd name="T8" fmla="*/ 336 w 336"/>
                  <a:gd name="T9" fmla="*/ 8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584">
                    <a:moveTo>
                      <a:pt x="0" y="584"/>
                    </a:moveTo>
                    <a:cubicBezTo>
                      <a:pt x="32" y="460"/>
                      <a:pt x="64" y="336"/>
                      <a:pt x="96" y="248"/>
                    </a:cubicBezTo>
                    <a:cubicBezTo>
                      <a:pt x="128" y="160"/>
                      <a:pt x="160" y="96"/>
                      <a:pt x="192" y="56"/>
                    </a:cubicBezTo>
                    <a:cubicBezTo>
                      <a:pt x="224" y="16"/>
                      <a:pt x="264" y="16"/>
                      <a:pt x="288" y="8"/>
                    </a:cubicBezTo>
                    <a:cubicBezTo>
                      <a:pt x="312" y="0"/>
                      <a:pt x="324" y="4"/>
                      <a:pt x="336" y="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100399" name="Freeform 47"/>
              <p:cNvSpPr/>
              <p:nvPr/>
            </p:nvSpPr>
            <p:spPr bwMode="auto">
              <a:xfrm flipH="1">
                <a:off x="3889" y="1824"/>
                <a:ext cx="335" cy="584"/>
              </a:xfrm>
              <a:custGeom>
                <a:avLst/>
                <a:gdLst>
                  <a:gd name="T0" fmla="*/ 0 w 336"/>
                  <a:gd name="T1" fmla="*/ 584 h 584"/>
                  <a:gd name="T2" fmla="*/ 96 w 336"/>
                  <a:gd name="T3" fmla="*/ 248 h 584"/>
                  <a:gd name="T4" fmla="*/ 192 w 336"/>
                  <a:gd name="T5" fmla="*/ 56 h 584"/>
                  <a:gd name="T6" fmla="*/ 288 w 336"/>
                  <a:gd name="T7" fmla="*/ 8 h 584"/>
                  <a:gd name="T8" fmla="*/ 336 w 336"/>
                  <a:gd name="T9" fmla="*/ 8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584">
                    <a:moveTo>
                      <a:pt x="0" y="584"/>
                    </a:moveTo>
                    <a:cubicBezTo>
                      <a:pt x="32" y="460"/>
                      <a:pt x="64" y="336"/>
                      <a:pt x="96" y="248"/>
                    </a:cubicBezTo>
                    <a:cubicBezTo>
                      <a:pt x="128" y="160"/>
                      <a:pt x="160" y="96"/>
                      <a:pt x="192" y="56"/>
                    </a:cubicBezTo>
                    <a:cubicBezTo>
                      <a:pt x="224" y="16"/>
                      <a:pt x="264" y="16"/>
                      <a:pt x="288" y="8"/>
                    </a:cubicBezTo>
                    <a:cubicBezTo>
                      <a:pt x="312" y="0"/>
                      <a:pt x="324" y="4"/>
                      <a:pt x="336" y="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</p:grpSp>
        <p:grpSp>
          <p:nvGrpSpPr>
            <p:cNvPr id="60458" name="Group 48"/>
            <p:cNvGrpSpPr/>
            <p:nvPr/>
          </p:nvGrpSpPr>
          <p:grpSpPr>
            <a:xfrm flipV="1">
              <a:off x="4482" y="2134"/>
              <a:ext cx="179" cy="213"/>
              <a:chOff x="3600" y="1824"/>
              <a:chExt cx="624" cy="584"/>
            </a:xfrm>
          </p:grpSpPr>
          <p:sp>
            <p:nvSpPr>
              <p:cNvPr id="100401" name="Freeform 49"/>
              <p:cNvSpPr/>
              <p:nvPr/>
            </p:nvSpPr>
            <p:spPr bwMode="auto">
              <a:xfrm>
                <a:off x="3600" y="1824"/>
                <a:ext cx="335" cy="576"/>
              </a:xfrm>
              <a:custGeom>
                <a:avLst/>
                <a:gdLst>
                  <a:gd name="T0" fmla="*/ 0 w 336"/>
                  <a:gd name="T1" fmla="*/ 584 h 584"/>
                  <a:gd name="T2" fmla="*/ 96 w 336"/>
                  <a:gd name="T3" fmla="*/ 248 h 584"/>
                  <a:gd name="T4" fmla="*/ 192 w 336"/>
                  <a:gd name="T5" fmla="*/ 56 h 584"/>
                  <a:gd name="T6" fmla="*/ 288 w 336"/>
                  <a:gd name="T7" fmla="*/ 8 h 584"/>
                  <a:gd name="T8" fmla="*/ 336 w 336"/>
                  <a:gd name="T9" fmla="*/ 8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584">
                    <a:moveTo>
                      <a:pt x="0" y="584"/>
                    </a:moveTo>
                    <a:cubicBezTo>
                      <a:pt x="32" y="460"/>
                      <a:pt x="64" y="336"/>
                      <a:pt x="96" y="248"/>
                    </a:cubicBezTo>
                    <a:cubicBezTo>
                      <a:pt x="128" y="160"/>
                      <a:pt x="160" y="96"/>
                      <a:pt x="192" y="56"/>
                    </a:cubicBezTo>
                    <a:cubicBezTo>
                      <a:pt x="224" y="16"/>
                      <a:pt x="264" y="16"/>
                      <a:pt x="288" y="8"/>
                    </a:cubicBezTo>
                    <a:cubicBezTo>
                      <a:pt x="312" y="0"/>
                      <a:pt x="324" y="4"/>
                      <a:pt x="336" y="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100402" name="Freeform 50"/>
              <p:cNvSpPr/>
              <p:nvPr/>
            </p:nvSpPr>
            <p:spPr bwMode="auto">
              <a:xfrm flipH="1">
                <a:off x="3889" y="1824"/>
                <a:ext cx="335" cy="584"/>
              </a:xfrm>
              <a:custGeom>
                <a:avLst/>
                <a:gdLst>
                  <a:gd name="T0" fmla="*/ 0 w 336"/>
                  <a:gd name="T1" fmla="*/ 584 h 584"/>
                  <a:gd name="T2" fmla="*/ 96 w 336"/>
                  <a:gd name="T3" fmla="*/ 248 h 584"/>
                  <a:gd name="T4" fmla="*/ 192 w 336"/>
                  <a:gd name="T5" fmla="*/ 56 h 584"/>
                  <a:gd name="T6" fmla="*/ 288 w 336"/>
                  <a:gd name="T7" fmla="*/ 8 h 584"/>
                  <a:gd name="T8" fmla="*/ 336 w 336"/>
                  <a:gd name="T9" fmla="*/ 8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584">
                    <a:moveTo>
                      <a:pt x="0" y="584"/>
                    </a:moveTo>
                    <a:cubicBezTo>
                      <a:pt x="32" y="460"/>
                      <a:pt x="64" y="336"/>
                      <a:pt x="96" y="248"/>
                    </a:cubicBezTo>
                    <a:cubicBezTo>
                      <a:pt x="128" y="160"/>
                      <a:pt x="160" y="96"/>
                      <a:pt x="192" y="56"/>
                    </a:cubicBezTo>
                    <a:cubicBezTo>
                      <a:pt x="224" y="16"/>
                      <a:pt x="264" y="16"/>
                      <a:pt x="288" y="8"/>
                    </a:cubicBezTo>
                    <a:cubicBezTo>
                      <a:pt x="312" y="0"/>
                      <a:pt x="324" y="4"/>
                      <a:pt x="336" y="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</p:grpSp>
        <p:sp>
          <p:nvSpPr>
            <p:cNvPr id="100403" name="Line 51"/>
            <p:cNvSpPr>
              <a:spLocks noChangeShapeType="1"/>
            </p:cNvSpPr>
            <p:nvPr/>
          </p:nvSpPr>
          <p:spPr bwMode="auto">
            <a:xfrm>
              <a:off x="3779" y="2134"/>
              <a:ext cx="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00404" name="Line 52"/>
            <p:cNvSpPr>
              <a:spLocks noChangeShapeType="1"/>
            </p:cNvSpPr>
            <p:nvPr/>
          </p:nvSpPr>
          <p:spPr bwMode="auto">
            <a:xfrm>
              <a:off x="3779" y="2356"/>
              <a:ext cx="9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00405" name="Line 53"/>
            <p:cNvSpPr>
              <a:spLocks noChangeShapeType="1"/>
            </p:cNvSpPr>
            <p:nvPr/>
          </p:nvSpPr>
          <p:spPr bwMode="auto">
            <a:xfrm>
              <a:off x="3779" y="1869"/>
              <a:ext cx="0" cy="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grpSp>
          <p:nvGrpSpPr>
            <p:cNvPr id="60464" name="Group 54"/>
            <p:cNvGrpSpPr/>
            <p:nvPr/>
          </p:nvGrpSpPr>
          <p:grpSpPr>
            <a:xfrm flipV="1">
              <a:off x="3779" y="2130"/>
              <a:ext cx="179" cy="213"/>
              <a:chOff x="3600" y="1824"/>
              <a:chExt cx="624" cy="584"/>
            </a:xfrm>
          </p:grpSpPr>
          <p:sp>
            <p:nvSpPr>
              <p:cNvPr id="100407" name="Freeform 55"/>
              <p:cNvSpPr/>
              <p:nvPr/>
            </p:nvSpPr>
            <p:spPr bwMode="auto">
              <a:xfrm>
                <a:off x="3600" y="1824"/>
                <a:ext cx="335" cy="576"/>
              </a:xfrm>
              <a:custGeom>
                <a:avLst/>
                <a:gdLst>
                  <a:gd name="T0" fmla="*/ 0 w 336"/>
                  <a:gd name="T1" fmla="*/ 584 h 584"/>
                  <a:gd name="T2" fmla="*/ 96 w 336"/>
                  <a:gd name="T3" fmla="*/ 248 h 584"/>
                  <a:gd name="T4" fmla="*/ 192 w 336"/>
                  <a:gd name="T5" fmla="*/ 56 h 584"/>
                  <a:gd name="T6" fmla="*/ 288 w 336"/>
                  <a:gd name="T7" fmla="*/ 8 h 584"/>
                  <a:gd name="T8" fmla="*/ 336 w 336"/>
                  <a:gd name="T9" fmla="*/ 8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584">
                    <a:moveTo>
                      <a:pt x="0" y="584"/>
                    </a:moveTo>
                    <a:cubicBezTo>
                      <a:pt x="32" y="460"/>
                      <a:pt x="64" y="336"/>
                      <a:pt x="96" y="248"/>
                    </a:cubicBezTo>
                    <a:cubicBezTo>
                      <a:pt x="128" y="160"/>
                      <a:pt x="160" y="96"/>
                      <a:pt x="192" y="56"/>
                    </a:cubicBezTo>
                    <a:cubicBezTo>
                      <a:pt x="224" y="16"/>
                      <a:pt x="264" y="16"/>
                      <a:pt x="288" y="8"/>
                    </a:cubicBezTo>
                    <a:cubicBezTo>
                      <a:pt x="312" y="0"/>
                      <a:pt x="324" y="4"/>
                      <a:pt x="336" y="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100408" name="Freeform 56"/>
              <p:cNvSpPr/>
              <p:nvPr/>
            </p:nvSpPr>
            <p:spPr bwMode="auto">
              <a:xfrm flipH="1">
                <a:off x="3889" y="1824"/>
                <a:ext cx="335" cy="584"/>
              </a:xfrm>
              <a:custGeom>
                <a:avLst/>
                <a:gdLst>
                  <a:gd name="T0" fmla="*/ 0 w 336"/>
                  <a:gd name="T1" fmla="*/ 584 h 584"/>
                  <a:gd name="T2" fmla="*/ 96 w 336"/>
                  <a:gd name="T3" fmla="*/ 248 h 584"/>
                  <a:gd name="T4" fmla="*/ 192 w 336"/>
                  <a:gd name="T5" fmla="*/ 56 h 584"/>
                  <a:gd name="T6" fmla="*/ 288 w 336"/>
                  <a:gd name="T7" fmla="*/ 8 h 584"/>
                  <a:gd name="T8" fmla="*/ 336 w 336"/>
                  <a:gd name="T9" fmla="*/ 8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584">
                    <a:moveTo>
                      <a:pt x="0" y="584"/>
                    </a:moveTo>
                    <a:cubicBezTo>
                      <a:pt x="32" y="460"/>
                      <a:pt x="64" y="336"/>
                      <a:pt x="96" y="248"/>
                    </a:cubicBezTo>
                    <a:cubicBezTo>
                      <a:pt x="128" y="160"/>
                      <a:pt x="160" y="96"/>
                      <a:pt x="192" y="56"/>
                    </a:cubicBezTo>
                    <a:cubicBezTo>
                      <a:pt x="224" y="16"/>
                      <a:pt x="264" y="16"/>
                      <a:pt x="288" y="8"/>
                    </a:cubicBezTo>
                    <a:cubicBezTo>
                      <a:pt x="312" y="0"/>
                      <a:pt x="324" y="4"/>
                      <a:pt x="336" y="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+mn-cs"/>
                </a:endParaRPr>
              </a:p>
            </p:txBody>
          </p:sp>
        </p:grpSp>
        <p:sp>
          <p:nvSpPr>
            <p:cNvPr id="100409" name="Line 57"/>
            <p:cNvSpPr>
              <a:spLocks noChangeShapeType="1"/>
            </p:cNvSpPr>
            <p:nvPr/>
          </p:nvSpPr>
          <p:spPr bwMode="auto">
            <a:xfrm>
              <a:off x="4598" y="1928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00410" name="Line 58"/>
            <p:cNvSpPr>
              <a:spLocks noChangeShapeType="1"/>
            </p:cNvSpPr>
            <p:nvPr/>
          </p:nvSpPr>
          <p:spPr bwMode="auto">
            <a:xfrm>
              <a:off x="4735" y="1791"/>
              <a:ext cx="0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00411" name="Line 59"/>
            <p:cNvSpPr>
              <a:spLocks noChangeShapeType="1"/>
            </p:cNvSpPr>
            <p:nvPr/>
          </p:nvSpPr>
          <p:spPr bwMode="auto">
            <a:xfrm>
              <a:off x="4735" y="2134"/>
              <a:ext cx="0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60470" name="Text Box 60"/>
            <p:cNvSpPr txBox="1"/>
            <p:nvPr/>
          </p:nvSpPr>
          <p:spPr>
            <a:xfrm>
              <a:off x="4715" y="1931"/>
              <a:ext cx="22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</a:pPr>
              <a:r>
                <a:rPr lang="zh-TW" altLang="en-US" sz="1400" b="0" dirty="0">
                  <a:latin typeface="華康細圓體" pitchFamily="49" charset="-128"/>
                  <a:ea typeface="華康細圓體" pitchFamily="49" charset="-128"/>
                </a:rPr>
                <a:t>5</a:t>
              </a:r>
              <a:r>
                <a:rPr lang="en-US" altLang="zh-TW" sz="1400" b="0" dirty="0">
                  <a:latin typeface="華康細圓體" pitchFamily="49" charset="-128"/>
                  <a:ea typeface="華康細圓體" pitchFamily="49" charset="-128"/>
                </a:rPr>
                <a:t>g</a:t>
              </a:r>
              <a:endParaRPr lang="en-US" altLang="zh-TW" sz="1400" b="0" dirty="0">
                <a:latin typeface="華康細圓體" pitchFamily="49" charset="-128"/>
                <a:ea typeface="華康細圓體" pitchFamily="49" charset="-128"/>
              </a:endParaRPr>
            </a:p>
          </p:txBody>
        </p:sp>
        <p:sp>
          <p:nvSpPr>
            <p:cNvPr id="100413" name="AutoShape 61"/>
            <p:cNvSpPr>
              <a:spLocks noChangeArrowheads="1"/>
            </p:cNvSpPr>
            <p:nvPr/>
          </p:nvSpPr>
          <p:spPr bwMode="invGray">
            <a:xfrm rot="10800000" flipV="1">
              <a:off x="1860" y="2137"/>
              <a:ext cx="202" cy="306"/>
            </a:xfrm>
            <a:custGeom>
              <a:avLst/>
              <a:gdLst>
                <a:gd name="G0" fmla="+- 13906 0 0"/>
                <a:gd name="G1" fmla="+- 2682 0 0"/>
                <a:gd name="G2" fmla="+- 12158 0 2682"/>
                <a:gd name="G3" fmla="+- G2 0 2682"/>
                <a:gd name="G4" fmla="*/ G3 32768 32059"/>
                <a:gd name="G5" fmla="*/ G4 1 2"/>
                <a:gd name="G6" fmla="+- 21600 0 13906"/>
                <a:gd name="G7" fmla="*/ G6 2682 6079"/>
                <a:gd name="G8" fmla="+- G7 13906 0"/>
                <a:gd name="T0" fmla="*/ 13906 w 21600"/>
                <a:gd name="T1" fmla="*/ 0 h 21600"/>
                <a:gd name="T2" fmla="*/ 13906 w 21600"/>
                <a:gd name="T3" fmla="*/ 12158 h 21600"/>
                <a:gd name="T4" fmla="*/ 3472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3906" y="0"/>
                  </a:lnTo>
                  <a:lnTo>
                    <a:pt x="13906" y="2682"/>
                  </a:lnTo>
                  <a:lnTo>
                    <a:pt x="12427" y="2682"/>
                  </a:lnTo>
                  <a:cubicBezTo>
                    <a:pt x="5564" y="2682"/>
                    <a:pt x="0" y="6925"/>
                    <a:pt x="0" y="12158"/>
                  </a:cubicBezTo>
                  <a:lnTo>
                    <a:pt x="0" y="21600"/>
                  </a:lnTo>
                  <a:lnTo>
                    <a:pt x="6944" y="21600"/>
                  </a:lnTo>
                  <a:lnTo>
                    <a:pt x="6944" y="12158"/>
                  </a:lnTo>
                  <a:cubicBezTo>
                    <a:pt x="6944" y="10677"/>
                    <a:pt x="9399" y="9476"/>
                    <a:pt x="12427" y="9476"/>
                  </a:cubicBezTo>
                  <a:lnTo>
                    <a:pt x="13906" y="9476"/>
                  </a:lnTo>
                  <a:lnTo>
                    <a:pt x="13906" y="1215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0339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00414" name="AutoShape 62"/>
            <p:cNvSpPr>
              <a:spLocks noChangeArrowheads="1"/>
            </p:cNvSpPr>
            <p:nvPr/>
          </p:nvSpPr>
          <p:spPr bwMode="invGray">
            <a:xfrm>
              <a:off x="3453" y="2101"/>
              <a:ext cx="239" cy="317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gradFill rotWithShape="0">
              <a:gsLst>
                <a:gs pos="0">
                  <a:srgbClr val="003399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60473" name="Text Box 63"/>
            <p:cNvSpPr txBox="1"/>
            <p:nvPr/>
          </p:nvSpPr>
          <p:spPr>
            <a:xfrm>
              <a:off x="744" y="1821"/>
              <a:ext cx="3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</a:pPr>
              <a:r>
                <a:rPr lang="en-US" altLang="zh-TW" sz="1400" b="0" i="1" dirty="0">
                  <a:latin typeface="Times New Roman" panose="02020603050405020304" pitchFamily="18" charset="0"/>
                  <a:ea typeface="華康細圓體" pitchFamily="49" charset="-128"/>
                </a:rPr>
                <a:t>f </a:t>
              </a:r>
              <a:r>
                <a:rPr lang="en-US" altLang="zh-TW" sz="1400" b="0" i="1" baseline="-25000" dirty="0">
                  <a:latin typeface="Times New Roman" panose="02020603050405020304" pitchFamily="18" charset="0"/>
                  <a:ea typeface="華康細圓體" pitchFamily="49" charset="-128"/>
                </a:rPr>
                <a:t>x</a:t>
              </a:r>
              <a:r>
                <a:rPr lang="en-US" altLang="zh-TW" sz="1400" b="0" dirty="0">
                  <a:latin typeface="Times New Roman" panose="02020603050405020304" pitchFamily="18" charset="0"/>
                  <a:ea typeface="華康細圓體" pitchFamily="49" charset="-128"/>
                </a:rPr>
                <a:t>(</a:t>
              </a:r>
              <a:r>
                <a:rPr lang="en-US" altLang="zh-TW" sz="1400" b="0" i="1" dirty="0">
                  <a:latin typeface="Times New Roman" panose="02020603050405020304" pitchFamily="18" charset="0"/>
                  <a:ea typeface="華康細圓體" pitchFamily="49" charset="-128"/>
                </a:rPr>
                <a:t>t</a:t>
              </a:r>
              <a:r>
                <a:rPr lang="en-US" altLang="zh-TW" sz="1400" b="0" dirty="0">
                  <a:latin typeface="Times New Roman" panose="02020603050405020304" pitchFamily="18" charset="0"/>
                  <a:ea typeface="華康細圓體" pitchFamily="49" charset="-128"/>
                </a:rPr>
                <a:t> )</a:t>
              </a:r>
              <a:endParaRPr lang="en-US" altLang="zh-TW" sz="1400" b="0" dirty="0">
                <a:latin typeface="Times New Roman" panose="02020603050405020304" pitchFamily="18" charset="0"/>
                <a:ea typeface="華康細圓體" pitchFamily="49" charset="-128"/>
              </a:endParaRPr>
            </a:p>
          </p:txBody>
        </p:sp>
        <p:sp>
          <p:nvSpPr>
            <p:cNvPr id="60474" name="Text Box 64"/>
            <p:cNvSpPr txBox="1"/>
            <p:nvPr/>
          </p:nvSpPr>
          <p:spPr>
            <a:xfrm>
              <a:off x="3637" y="1690"/>
              <a:ext cx="3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</a:pPr>
              <a:r>
                <a:rPr lang="en-US" altLang="zh-TW" sz="1400" b="0" i="1" dirty="0">
                  <a:latin typeface="Times New Roman" panose="02020603050405020304" pitchFamily="18" charset="0"/>
                  <a:ea typeface="華康細圓體" pitchFamily="49" charset="-128"/>
                </a:rPr>
                <a:t>f </a:t>
              </a:r>
              <a:r>
                <a:rPr lang="en-US" altLang="zh-TW" sz="1400" b="0" i="1" baseline="-25000" dirty="0">
                  <a:latin typeface="Times New Roman" panose="02020603050405020304" pitchFamily="18" charset="0"/>
                  <a:ea typeface="華康細圓體" pitchFamily="49" charset="-128"/>
                </a:rPr>
                <a:t>y</a:t>
              </a:r>
              <a:r>
                <a:rPr lang="en-US" altLang="zh-TW" sz="1400" b="0" dirty="0">
                  <a:latin typeface="Times New Roman" panose="02020603050405020304" pitchFamily="18" charset="0"/>
                  <a:ea typeface="華康細圓體" pitchFamily="49" charset="-128"/>
                </a:rPr>
                <a:t>(</a:t>
              </a:r>
              <a:r>
                <a:rPr lang="en-US" altLang="zh-TW" sz="1400" b="0" i="1" dirty="0">
                  <a:latin typeface="Times New Roman" panose="02020603050405020304" pitchFamily="18" charset="0"/>
                  <a:ea typeface="華康細圓體" pitchFamily="49" charset="-128"/>
                </a:rPr>
                <a:t>t</a:t>
              </a:r>
              <a:r>
                <a:rPr lang="en-US" altLang="zh-TW" sz="1400" b="0" dirty="0">
                  <a:latin typeface="Times New Roman" panose="02020603050405020304" pitchFamily="18" charset="0"/>
                  <a:ea typeface="華康細圓體" pitchFamily="49" charset="-128"/>
                </a:rPr>
                <a:t> )</a:t>
              </a:r>
              <a:endParaRPr lang="en-US" altLang="zh-TW" sz="1400" b="0" dirty="0">
                <a:latin typeface="Times New Roman" panose="02020603050405020304" pitchFamily="18" charset="0"/>
                <a:ea typeface="華康細圓體" pitchFamily="49" charset="-128"/>
              </a:endParaRPr>
            </a:p>
          </p:txBody>
        </p:sp>
        <p:sp>
          <p:nvSpPr>
            <p:cNvPr id="100417" name="Line 65"/>
            <p:cNvSpPr>
              <a:spLocks noChangeShapeType="1"/>
            </p:cNvSpPr>
            <p:nvPr/>
          </p:nvSpPr>
          <p:spPr bwMode="auto">
            <a:xfrm>
              <a:off x="3958" y="1934"/>
              <a:ext cx="0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00418" name="Line 66"/>
            <p:cNvSpPr>
              <a:spLocks noChangeShapeType="1"/>
            </p:cNvSpPr>
            <p:nvPr/>
          </p:nvSpPr>
          <p:spPr bwMode="auto">
            <a:xfrm>
              <a:off x="3779" y="2013"/>
              <a:ext cx="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60477" name="Text Box 67"/>
            <p:cNvSpPr txBox="1"/>
            <p:nvPr/>
          </p:nvSpPr>
          <p:spPr>
            <a:xfrm>
              <a:off x="3795" y="1837"/>
              <a:ext cx="165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</a:pPr>
              <a:r>
                <a:rPr lang="zh-TW" altLang="en-US" sz="1400" b="0" dirty="0">
                  <a:latin typeface="華康細圓體" pitchFamily="49" charset="-128"/>
                  <a:ea typeface="華康細圓體" pitchFamily="49" charset="-128"/>
                  <a:sym typeface="Symbol" panose="05050102010706020507" pitchFamily="18" charset="2"/>
                </a:rPr>
                <a:t></a:t>
              </a:r>
              <a:endParaRPr lang="zh-TW" altLang="en-US" sz="1400" b="0" dirty="0">
                <a:latin typeface="華康細圓體" pitchFamily="49" charset="-128"/>
                <a:ea typeface="華康細圓體" pitchFamily="49" charset="-128"/>
              </a:endParaRPr>
            </a:p>
          </p:txBody>
        </p:sp>
      </p:grpSp>
      <p:sp>
        <p:nvSpPr>
          <p:cNvPr id="100420" name="Line 68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00422" name="AutoShape 7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81963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00423" name="AutoShape 7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00425" name="Line 73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00426" name="Rectangle 74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pic>
        <p:nvPicPr>
          <p:cNvPr id="6048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0">
                                            <p:txEl>
                                              <p:charRg st="5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0">
                                            <p:txEl>
                                              <p:charRg st="31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0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Rectangle 2"/>
          <p:cNvSpPr/>
          <p:nvPr/>
        </p:nvSpPr>
        <p:spPr>
          <a:xfrm>
            <a:off x="685800" y="800100"/>
            <a:ext cx="7772400" cy="56038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4400" b="0" dirty="0">
                <a:solidFill>
                  <a:schemeClr val="tx2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4.8 </a:t>
            </a:r>
            <a:r>
              <a:rPr lang="zh-CN" altLang="en-US" sz="4400" b="0" dirty="0">
                <a:solidFill>
                  <a:schemeClr val="tx2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互相关函数</a:t>
            </a:r>
            <a:endParaRPr lang="en-US" altLang="zh-TW" sz="4400" b="0" dirty="0">
              <a:solidFill>
                <a:schemeClr val="tx2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55651" name="Rectangle 3"/>
          <p:cNvSpPr/>
          <p:nvPr/>
        </p:nvSpPr>
        <p:spPr>
          <a:xfrm>
            <a:off x="838200" y="3352800"/>
            <a:ext cx="8039100" cy="2641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SzPct val="80000"/>
              <a:buChar char="•"/>
            </a:pP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假如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个信号是完全不同的，</a:t>
            </a:r>
            <a:r>
              <a:rPr lang="en-US" altLang="zh-TW" sz="2400" b="0" dirty="0">
                <a:latin typeface="Symbol" panose="05050102010706020507" pitchFamily="18" charset="2"/>
                <a:ea typeface="華康細圓體" pitchFamily="49" charset="-128"/>
              </a:rPr>
              <a:t>t</a:t>
            </a:r>
            <a:r>
              <a:rPr lang="zh-CN" altLang="en-US" sz="2400" b="0" dirty="0">
                <a:latin typeface="Symbol" panose="05050102010706020507" pitchFamily="18" charset="2"/>
                <a:ea typeface="宋体" panose="02010600030101010101" pitchFamily="2" charset="-122"/>
              </a:rPr>
              <a:t>是独立的</a:t>
            </a:r>
            <a:r>
              <a:rPr lang="zh-TW" altLang="en-US" sz="2400" b="0" dirty="0">
                <a:latin typeface="Times New Roman" panose="02020603050405020304" pitchFamily="18" charset="0"/>
                <a:ea typeface="華康細圓體" pitchFamily="49" charset="-128"/>
              </a:rPr>
              <a:t>, 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互相关趋向于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TW" sz="2400" b="0" dirty="0">
              <a:latin typeface="Times New Roman" panose="02020603050405020304" pitchFamily="18" charset="0"/>
              <a:ea typeface="華康細圓體" pitchFamily="49" charset="-128"/>
            </a:endParaRPr>
          </a:p>
          <a:p>
            <a:pPr marL="342900" indent="-342900">
              <a:spcBef>
                <a:spcPct val="20000"/>
              </a:spcBef>
              <a:buSzPct val="80000"/>
              <a:buChar char="•"/>
            </a:pP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一般互相关函数由互功率谱的逆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FFT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计算</a:t>
            </a:r>
            <a:endParaRPr lang="en-US" altLang="zh-TW" sz="2400" b="0" dirty="0">
              <a:latin typeface="Times New Roman" panose="02020603050405020304" pitchFamily="18" charset="0"/>
              <a:ea typeface="華康細圓體" pitchFamily="49" charset="-128"/>
            </a:endParaRPr>
          </a:p>
          <a:p>
            <a:pPr marL="342900" indent="-342900">
              <a:spcBef>
                <a:spcPct val="20000"/>
              </a:spcBef>
              <a:buSzPct val="80000"/>
              <a:buChar char="•"/>
            </a:pP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振动分析</a:t>
            </a:r>
            <a:endParaRPr lang="en-US" altLang="zh-TW" sz="2400" b="0" dirty="0">
              <a:latin typeface="Times New Roman" panose="02020603050405020304" pitchFamily="18" charset="0"/>
              <a:ea typeface="華康細圓體" pitchFamily="49" charset="-128"/>
            </a:endParaRP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当通过结构传输至另一端，振动有延迟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華康細圓體" pitchFamily="49" charset="-128"/>
            </a:endParaRP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激励和响应间延时能通过互相关得到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華康細圓體" pitchFamily="49" charset="-128"/>
            </a:endParaRP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常用于检测振动源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華康細圓體" pitchFamily="49" charset="-128"/>
            </a:endParaRPr>
          </a:p>
        </p:txBody>
      </p:sp>
      <p:grpSp>
        <p:nvGrpSpPr>
          <p:cNvPr id="155652" name="Group 4"/>
          <p:cNvGrpSpPr/>
          <p:nvPr/>
        </p:nvGrpSpPr>
        <p:grpSpPr>
          <a:xfrm>
            <a:off x="4286250" y="2625725"/>
            <a:ext cx="3819525" cy="588963"/>
            <a:chOff x="1845" y="2420"/>
            <a:chExt cx="1732" cy="440"/>
          </a:xfrm>
        </p:grpSpPr>
        <p:sp>
          <p:nvSpPr>
            <p:cNvPr id="155653" name="Freeform 5"/>
            <p:cNvSpPr/>
            <p:nvPr/>
          </p:nvSpPr>
          <p:spPr bwMode="auto">
            <a:xfrm>
              <a:off x="1893" y="2432"/>
              <a:ext cx="610" cy="428"/>
            </a:xfrm>
            <a:custGeom>
              <a:avLst/>
              <a:gdLst>
                <a:gd name="T0" fmla="*/ 0 w 2776"/>
                <a:gd name="T1" fmla="*/ 1388 h 1671"/>
                <a:gd name="T2" fmla="*/ 150 w 2776"/>
                <a:gd name="T3" fmla="*/ 294 h 1671"/>
                <a:gd name="T4" fmla="*/ 392 w 2776"/>
                <a:gd name="T5" fmla="*/ 178 h 1671"/>
                <a:gd name="T6" fmla="*/ 518 w 2776"/>
                <a:gd name="T7" fmla="*/ 685 h 1671"/>
                <a:gd name="T8" fmla="*/ 622 w 2776"/>
                <a:gd name="T9" fmla="*/ 651 h 1671"/>
                <a:gd name="T10" fmla="*/ 703 w 2776"/>
                <a:gd name="T11" fmla="*/ 605 h 1671"/>
                <a:gd name="T12" fmla="*/ 783 w 2776"/>
                <a:gd name="T13" fmla="*/ 1227 h 1671"/>
                <a:gd name="T14" fmla="*/ 852 w 2776"/>
                <a:gd name="T15" fmla="*/ 1353 h 1671"/>
                <a:gd name="T16" fmla="*/ 910 w 2776"/>
                <a:gd name="T17" fmla="*/ 1250 h 1671"/>
                <a:gd name="T18" fmla="*/ 979 w 2776"/>
                <a:gd name="T19" fmla="*/ 1215 h 1671"/>
                <a:gd name="T20" fmla="*/ 1025 w 2776"/>
                <a:gd name="T21" fmla="*/ 1423 h 1671"/>
                <a:gd name="T22" fmla="*/ 1094 w 2776"/>
                <a:gd name="T23" fmla="*/ 1457 h 1671"/>
                <a:gd name="T24" fmla="*/ 1163 w 2776"/>
                <a:gd name="T25" fmla="*/ 1342 h 1671"/>
                <a:gd name="T26" fmla="*/ 1474 w 2776"/>
                <a:gd name="T27" fmla="*/ 17 h 1671"/>
                <a:gd name="T28" fmla="*/ 1705 w 2776"/>
                <a:gd name="T29" fmla="*/ 1446 h 1671"/>
                <a:gd name="T30" fmla="*/ 1832 w 2776"/>
                <a:gd name="T31" fmla="*/ 1365 h 1671"/>
                <a:gd name="T32" fmla="*/ 1993 w 2776"/>
                <a:gd name="T33" fmla="*/ 628 h 1671"/>
                <a:gd name="T34" fmla="*/ 2004 w 2776"/>
                <a:gd name="T35" fmla="*/ 420 h 1671"/>
                <a:gd name="T36" fmla="*/ 2073 w 2776"/>
                <a:gd name="T37" fmla="*/ 305 h 1671"/>
                <a:gd name="T38" fmla="*/ 2143 w 2776"/>
                <a:gd name="T39" fmla="*/ 294 h 1671"/>
                <a:gd name="T40" fmla="*/ 2177 w 2776"/>
                <a:gd name="T41" fmla="*/ 363 h 1671"/>
                <a:gd name="T42" fmla="*/ 2235 w 2776"/>
                <a:gd name="T43" fmla="*/ 870 h 1671"/>
                <a:gd name="T44" fmla="*/ 2315 w 2776"/>
                <a:gd name="T45" fmla="*/ 973 h 1671"/>
                <a:gd name="T46" fmla="*/ 2419 w 2776"/>
                <a:gd name="T47" fmla="*/ 973 h 1671"/>
                <a:gd name="T48" fmla="*/ 2523 w 2776"/>
                <a:gd name="T49" fmla="*/ 639 h 1671"/>
                <a:gd name="T50" fmla="*/ 2626 w 2776"/>
                <a:gd name="T51" fmla="*/ 651 h 1671"/>
                <a:gd name="T52" fmla="*/ 2776 w 2776"/>
                <a:gd name="T53" fmla="*/ 1480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76" h="1671">
                  <a:moveTo>
                    <a:pt x="0" y="1388"/>
                  </a:moveTo>
                  <a:cubicBezTo>
                    <a:pt x="42" y="942"/>
                    <a:pt x="85" y="496"/>
                    <a:pt x="150" y="294"/>
                  </a:cubicBezTo>
                  <a:cubicBezTo>
                    <a:pt x="215" y="92"/>
                    <a:pt x="331" y="113"/>
                    <a:pt x="392" y="178"/>
                  </a:cubicBezTo>
                  <a:cubicBezTo>
                    <a:pt x="453" y="243"/>
                    <a:pt x="480" y="606"/>
                    <a:pt x="518" y="685"/>
                  </a:cubicBezTo>
                  <a:cubicBezTo>
                    <a:pt x="556" y="764"/>
                    <a:pt x="591" y="664"/>
                    <a:pt x="622" y="651"/>
                  </a:cubicBezTo>
                  <a:cubicBezTo>
                    <a:pt x="653" y="638"/>
                    <a:pt x="676" y="509"/>
                    <a:pt x="703" y="605"/>
                  </a:cubicBezTo>
                  <a:cubicBezTo>
                    <a:pt x="730" y="701"/>
                    <a:pt x="758" y="1103"/>
                    <a:pt x="783" y="1227"/>
                  </a:cubicBezTo>
                  <a:cubicBezTo>
                    <a:pt x="808" y="1351"/>
                    <a:pt x="831" y="1349"/>
                    <a:pt x="852" y="1353"/>
                  </a:cubicBezTo>
                  <a:cubicBezTo>
                    <a:pt x="873" y="1357"/>
                    <a:pt x="889" y="1273"/>
                    <a:pt x="910" y="1250"/>
                  </a:cubicBezTo>
                  <a:cubicBezTo>
                    <a:pt x="931" y="1227"/>
                    <a:pt x="960" y="1186"/>
                    <a:pt x="979" y="1215"/>
                  </a:cubicBezTo>
                  <a:cubicBezTo>
                    <a:pt x="998" y="1244"/>
                    <a:pt x="1006" y="1383"/>
                    <a:pt x="1025" y="1423"/>
                  </a:cubicBezTo>
                  <a:cubicBezTo>
                    <a:pt x="1044" y="1463"/>
                    <a:pt x="1071" y="1471"/>
                    <a:pt x="1094" y="1457"/>
                  </a:cubicBezTo>
                  <a:cubicBezTo>
                    <a:pt x="1117" y="1443"/>
                    <a:pt x="1100" y="1582"/>
                    <a:pt x="1163" y="1342"/>
                  </a:cubicBezTo>
                  <a:cubicBezTo>
                    <a:pt x="1226" y="1102"/>
                    <a:pt x="1384" y="0"/>
                    <a:pt x="1474" y="17"/>
                  </a:cubicBezTo>
                  <a:cubicBezTo>
                    <a:pt x="1564" y="34"/>
                    <a:pt x="1645" y="1221"/>
                    <a:pt x="1705" y="1446"/>
                  </a:cubicBezTo>
                  <a:cubicBezTo>
                    <a:pt x="1765" y="1671"/>
                    <a:pt x="1784" y="1501"/>
                    <a:pt x="1832" y="1365"/>
                  </a:cubicBezTo>
                  <a:cubicBezTo>
                    <a:pt x="1880" y="1229"/>
                    <a:pt x="1964" y="785"/>
                    <a:pt x="1993" y="628"/>
                  </a:cubicBezTo>
                  <a:cubicBezTo>
                    <a:pt x="2022" y="471"/>
                    <a:pt x="1991" y="474"/>
                    <a:pt x="2004" y="420"/>
                  </a:cubicBezTo>
                  <a:cubicBezTo>
                    <a:pt x="2017" y="366"/>
                    <a:pt x="2050" y="326"/>
                    <a:pt x="2073" y="305"/>
                  </a:cubicBezTo>
                  <a:cubicBezTo>
                    <a:pt x="2096" y="284"/>
                    <a:pt x="2126" y="284"/>
                    <a:pt x="2143" y="294"/>
                  </a:cubicBezTo>
                  <a:cubicBezTo>
                    <a:pt x="2160" y="304"/>
                    <a:pt x="2162" y="267"/>
                    <a:pt x="2177" y="363"/>
                  </a:cubicBezTo>
                  <a:cubicBezTo>
                    <a:pt x="2192" y="459"/>
                    <a:pt x="2212" y="768"/>
                    <a:pt x="2235" y="870"/>
                  </a:cubicBezTo>
                  <a:cubicBezTo>
                    <a:pt x="2258" y="972"/>
                    <a:pt x="2284" y="956"/>
                    <a:pt x="2315" y="973"/>
                  </a:cubicBezTo>
                  <a:cubicBezTo>
                    <a:pt x="2346" y="990"/>
                    <a:pt x="2384" y="1029"/>
                    <a:pt x="2419" y="973"/>
                  </a:cubicBezTo>
                  <a:cubicBezTo>
                    <a:pt x="2454" y="917"/>
                    <a:pt x="2489" y="693"/>
                    <a:pt x="2523" y="639"/>
                  </a:cubicBezTo>
                  <a:cubicBezTo>
                    <a:pt x="2557" y="585"/>
                    <a:pt x="2584" y="511"/>
                    <a:pt x="2626" y="651"/>
                  </a:cubicBezTo>
                  <a:cubicBezTo>
                    <a:pt x="2668" y="791"/>
                    <a:pt x="2722" y="1135"/>
                    <a:pt x="2776" y="1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55654" name="Freeform 6"/>
            <p:cNvSpPr/>
            <p:nvPr/>
          </p:nvSpPr>
          <p:spPr bwMode="auto">
            <a:xfrm>
              <a:off x="2503" y="2420"/>
              <a:ext cx="568" cy="382"/>
            </a:xfrm>
            <a:custGeom>
              <a:avLst/>
              <a:gdLst>
                <a:gd name="T0" fmla="*/ 0 w 3652"/>
                <a:gd name="T1" fmla="*/ 1878 h 1974"/>
                <a:gd name="T2" fmla="*/ 23 w 3652"/>
                <a:gd name="T3" fmla="*/ 1947 h 1974"/>
                <a:gd name="T4" fmla="*/ 69 w 3652"/>
                <a:gd name="T5" fmla="*/ 1717 h 1974"/>
                <a:gd name="T6" fmla="*/ 184 w 3652"/>
                <a:gd name="T7" fmla="*/ 956 h 1974"/>
                <a:gd name="T8" fmla="*/ 334 w 3652"/>
                <a:gd name="T9" fmla="*/ 1659 h 1974"/>
                <a:gd name="T10" fmla="*/ 656 w 3652"/>
                <a:gd name="T11" fmla="*/ 634 h 1974"/>
                <a:gd name="T12" fmla="*/ 795 w 3652"/>
                <a:gd name="T13" fmla="*/ 553 h 1974"/>
                <a:gd name="T14" fmla="*/ 841 w 3652"/>
                <a:gd name="T15" fmla="*/ 1337 h 1974"/>
                <a:gd name="T16" fmla="*/ 1002 w 3652"/>
                <a:gd name="T17" fmla="*/ 761 h 1974"/>
                <a:gd name="T18" fmla="*/ 1129 w 3652"/>
                <a:gd name="T19" fmla="*/ 726 h 1974"/>
                <a:gd name="T20" fmla="*/ 1209 w 3652"/>
                <a:gd name="T21" fmla="*/ 680 h 1974"/>
                <a:gd name="T22" fmla="*/ 1290 w 3652"/>
                <a:gd name="T23" fmla="*/ 668 h 1974"/>
                <a:gd name="T24" fmla="*/ 1348 w 3652"/>
                <a:gd name="T25" fmla="*/ 1590 h 1974"/>
                <a:gd name="T26" fmla="*/ 1474 w 3652"/>
                <a:gd name="T27" fmla="*/ 1682 h 1974"/>
                <a:gd name="T28" fmla="*/ 1659 w 3652"/>
                <a:gd name="T29" fmla="*/ 830 h 1974"/>
                <a:gd name="T30" fmla="*/ 1774 w 3652"/>
                <a:gd name="T31" fmla="*/ 1486 h 1974"/>
                <a:gd name="T32" fmla="*/ 1877 w 3652"/>
                <a:gd name="T33" fmla="*/ 1532 h 1974"/>
                <a:gd name="T34" fmla="*/ 2016 w 3652"/>
                <a:gd name="T35" fmla="*/ 1003 h 1974"/>
                <a:gd name="T36" fmla="*/ 2165 w 3652"/>
                <a:gd name="T37" fmla="*/ 1049 h 1974"/>
                <a:gd name="T38" fmla="*/ 2246 w 3652"/>
                <a:gd name="T39" fmla="*/ 1037 h 1974"/>
                <a:gd name="T40" fmla="*/ 2373 w 3652"/>
                <a:gd name="T41" fmla="*/ 991 h 1974"/>
                <a:gd name="T42" fmla="*/ 2476 w 3652"/>
                <a:gd name="T43" fmla="*/ 1106 h 1974"/>
                <a:gd name="T44" fmla="*/ 2569 w 3652"/>
                <a:gd name="T45" fmla="*/ 1648 h 1974"/>
                <a:gd name="T46" fmla="*/ 2638 w 3652"/>
                <a:gd name="T47" fmla="*/ 1682 h 1974"/>
                <a:gd name="T48" fmla="*/ 2695 w 3652"/>
                <a:gd name="T49" fmla="*/ 1625 h 1974"/>
                <a:gd name="T50" fmla="*/ 2822 w 3652"/>
                <a:gd name="T51" fmla="*/ 1602 h 1974"/>
                <a:gd name="T52" fmla="*/ 2914 w 3652"/>
                <a:gd name="T53" fmla="*/ 1417 h 1974"/>
                <a:gd name="T54" fmla="*/ 3087 w 3652"/>
                <a:gd name="T55" fmla="*/ 242 h 1974"/>
                <a:gd name="T56" fmla="*/ 3202 w 3652"/>
                <a:gd name="T57" fmla="*/ 242 h 1974"/>
                <a:gd name="T58" fmla="*/ 3652 w 3652"/>
                <a:gd name="T59" fmla="*/ 1694 h 1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52" h="1974">
                  <a:moveTo>
                    <a:pt x="0" y="1878"/>
                  </a:moveTo>
                  <a:cubicBezTo>
                    <a:pt x="6" y="1926"/>
                    <a:pt x="12" y="1974"/>
                    <a:pt x="23" y="1947"/>
                  </a:cubicBezTo>
                  <a:cubicBezTo>
                    <a:pt x="34" y="1920"/>
                    <a:pt x="42" y="1882"/>
                    <a:pt x="69" y="1717"/>
                  </a:cubicBezTo>
                  <a:cubicBezTo>
                    <a:pt x="96" y="1552"/>
                    <a:pt x="140" y="966"/>
                    <a:pt x="184" y="956"/>
                  </a:cubicBezTo>
                  <a:cubicBezTo>
                    <a:pt x="228" y="946"/>
                    <a:pt x="255" y="1713"/>
                    <a:pt x="334" y="1659"/>
                  </a:cubicBezTo>
                  <a:cubicBezTo>
                    <a:pt x="413" y="1605"/>
                    <a:pt x="579" y="818"/>
                    <a:pt x="656" y="634"/>
                  </a:cubicBezTo>
                  <a:cubicBezTo>
                    <a:pt x="733" y="450"/>
                    <a:pt x="764" y="436"/>
                    <a:pt x="795" y="553"/>
                  </a:cubicBezTo>
                  <a:cubicBezTo>
                    <a:pt x="826" y="670"/>
                    <a:pt x="807" y="1302"/>
                    <a:pt x="841" y="1337"/>
                  </a:cubicBezTo>
                  <a:cubicBezTo>
                    <a:pt x="875" y="1372"/>
                    <a:pt x="954" y="863"/>
                    <a:pt x="1002" y="761"/>
                  </a:cubicBezTo>
                  <a:cubicBezTo>
                    <a:pt x="1050" y="659"/>
                    <a:pt x="1094" y="740"/>
                    <a:pt x="1129" y="726"/>
                  </a:cubicBezTo>
                  <a:cubicBezTo>
                    <a:pt x="1164" y="712"/>
                    <a:pt x="1182" y="690"/>
                    <a:pt x="1209" y="680"/>
                  </a:cubicBezTo>
                  <a:cubicBezTo>
                    <a:pt x="1236" y="670"/>
                    <a:pt x="1267" y="516"/>
                    <a:pt x="1290" y="668"/>
                  </a:cubicBezTo>
                  <a:cubicBezTo>
                    <a:pt x="1313" y="820"/>
                    <a:pt x="1317" y="1421"/>
                    <a:pt x="1348" y="1590"/>
                  </a:cubicBezTo>
                  <a:cubicBezTo>
                    <a:pt x="1379" y="1759"/>
                    <a:pt x="1422" y="1809"/>
                    <a:pt x="1474" y="1682"/>
                  </a:cubicBezTo>
                  <a:cubicBezTo>
                    <a:pt x="1526" y="1555"/>
                    <a:pt x="1609" y="863"/>
                    <a:pt x="1659" y="830"/>
                  </a:cubicBezTo>
                  <a:cubicBezTo>
                    <a:pt x="1709" y="797"/>
                    <a:pt x="1738" y="1369"/>
                    <a:pt x="1774" y="1486"/>
                  </a:cubicBezTo>
                  <a:cubicBezTo>
                    <a:pt x="1810" y="1603"/>
                    <a:pt x="1837" y="1612"/>
                    <a:pt x="1877" y="1532"/>
                  </a:cubicBezTo>
                  <a:cubicBezTo>
                    <a:pt x="1917" y="1452"/>
                    <a:pt x="1968" y="1084"/>
                    <a:pt x="2016" y="1003"/>
                  </a:cubicBezTo>
                  <a:cubicBezTo>
                    <a:pt x="2064" y="922"/>
                    <a:pt x="2127" y="1043"/>
                    <a:pt x="2165" y="1049"/>
                  </a:cubicBezTo>
                  <a:cubicBezTo>
                    <a:pt x="2203" y="1055"/>
                    <a:pt x="2211" y="1047"/>
                    <a:pt x="2246" y="1037"/>
                  </a:cubicBezTo>
                  <a:cubicBezTo>
                    <a:pt x="2281" y="1027"/>
                    <a:pt x="2335" y="980"/>
                    <a:pt x="2373" y="991"/>
                  </a:cubicBezTo>
                  <a:cubicBezTo>
                    <a:pt x="2411" y="1002"/>
                    <a:pt x="2443" y="997"/>
                    <a:pt x="2476" y="1106"/>
                  </a:cubicBezTo>
                  <a:cubicBezTo>
                    <a:pt x="2509" y="1215"/>
                    <a:pt x="2542" y="1552"/>
                    <a:pt x="2569" y="1648"/>
                  </a:cubicBezTo>
                  <a:cubicBezTo>
                    <a:pt x="2596" y="1744"/>
                    <a:pt x="2617" y="1686"/>
                    <a:pt x="2638" y="1682"/>
                  </a:cubicBezTo>
                  <a:cubicBezTo>
                    <a:pt x="2659" y="1678"/>
                    <a:pt x="2664" y="1638"/>
                    <a:pt x="2695" y="1625"/>
                  </a:cubicBezTo>
                  <a:cubicBezTo>
                    <a:pt x="2726" y="1612"/>
                    <a:pt x="2786" y="1637"/>
                    <a:pt x="2822" y="1602"/>
                  </a:cubicBezTo>
                  <a:cubicBezTo>
                    <a:pt x="2858" y="1567"/>
                    <a:pt x="2870" y="1644"/>
                    <a:pt x="2914" y="1417"/>
                  </a:cubicBezTo>
                  <a:cubicBezTo>
                    <a:pt x="2958" y="1190"/>
                    <a:pt x="3039" y="438"/>
                    <a:pt x="3087" y="242"/>
                  </a:cubicBezTo>
                  <a:cubicBezTo>
                    <a:pt x="3135" y="46"/>
                    <a:pt x="3108" y="0"/>
                    <a:pt x="3202" y="242"/>
                  </a:cubicBezTo>
                  <a:cubicBezTo>
                    <a:pt x="3296" y="484"/>
                    <a:pt x="3474" y="1089"/>
                    <a:pt x="3652" y="169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55655" name="Line 7"/>
            <p:cNvSpPr>
              <a:spLocks noChangeShapeType="1"/>
            </p:cNvSpPr>
            <p:nvPr/>
          </p:nvSpPr>
          <p:spPr bwMode="auto">
            <a:xfrm>
              <a:off x="1845" y="2679"/>
              <a:ext cx="173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55656" name="Freeform 8"/>
            <p:cNvSpPr/>
            <p:nvPr/>
          </p:nvSpPr>
          <p:spPr bwMode="auto">
            <a:xfrm>
              <a:off x="3078" y="2458"/>
              <a:ext cx="409" cy="401"/>
            </a:xfrm>
            <a:custGeom>
              <a:avLst/>
              <a:gdLst>
                <a:gd name="T0" fmla="*/ 0 w 1129"/>
                <a:gd name="T1" fmla="*/ 719 h 961"/>
                <a:gd name="T2" fmla="*/ 115 w 1129"/>
                <a:gd name="T3" fmla="*/ 719 h 961"/>
                <a:gd name="T4" fmla="*/ 173 w 1129"/>
                <a:gd name="T5" fmla="*/ 546 h 961"/>
                <a:gd name="T6" fmla="*/ 219 w 1129"/>
                <a:gd name="T7" fmla="*/ 431 h 961"/>
                <a:gd name="T8" fmla="*/ 288 w 1129"/>
                <a:gd name="T9" fmla="*/ 650 h 961"/>
                <a:gd name="T10" fmla="*/ 403 w 1129"/>
                <a:gd name="T11" fmla="*/ 535 h 961"/>
                <a:gd name="T12" fmla="*/ 449 w 1129"/>
                <a:gd name="T13" fmla="*/ 639 h 961"/>
                <a:gd name="T14" fmla="*/ 495 w 1129"/>
                <a:gd name="T15" fmla="*/ 811 h 961"/>
                <a:gd name="T16" fmla="*/ 564 w 1129"/>
                <a:gd name="T17" fmla="*/ 834 h 961"/>
                <a:gd name="T18" fmla="*/ 599 w 1129"/>
                <a:gd name="T19" fmla="*/ 904 h 961"/>
                <a:gd name="T20" fmla="*/ 656 w 1129"/>
                <a:gd name="T21" fmla="*/ 846 h 961"/>
                <a:gd name="T22" fmla="*/ 760 w 1129"/>
                <a:gd name="T23" fmla="*/ 212 h 961"/>
                <a:gd name="T24" fmla="*/ 818 w 1129"/>
                <a:gd name="T25" fmla="*/ 282 h 961"/>
                <a:gd name="T26" fmla="*/ 852 w 1129"/>
                <a:gd name="T27" fmla="*/ 500 h 961"/>
                <a:gd name="T28" fmla="*/ 887 w 1129"/>
                <a:gd name="T29" fmla="*/ 570 h 961"/>
                <a:gd name="T30" fmla="*/ 1002 w 1129"/>
                <a:gd name="T31" fmla="*/ 155 h 961"/>
                <a:gd name="T32" fmla="*/ 1094 w 1129"/>
                <a:gd name="T33" fmla="*/ 17 h 961"/>
                <a:gd name="T34" fmla="*/ 1129 w 1129"/>
                <a:gd name="T35" fmla="*/ 258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9" h="961">
                  <a:moveTo>
                    <a:pt x="0" y="719"/>
                  </a:moveTo>
                  <a:cubicBezTo>
                    <a:pt x="43" y="733"/>
                    <a:pt x="86" y="748"/>
                    <a:pt x="115" y="719"/>
                  </a:cubicBezTo>
                  <a:cubicBezTo>
                    <a:pt x="144" y="690"/>
                    <a:pt x="156" y="594"/>
                    <a:pt x="173" y="546"/>
                  </a:cubicBezTo>
                  <a:cubicBezTo>
                    <a:pt x="190" y="498"/>
                    <a:pt x="200" y="414"/>
                    <a:pt x="219" y="431"/>
                  </a:cubicBezTo>
                  <a:cubicBezTo>
                    <a:pt x="238" y="448"/>
                    <a:pt x="257" y="633"/>
                    <a:pt x="288" y="650"/>
                  </a:cubicBezTo>
                  <a:cubicBezTo>
                    <a:pt x="319" y="667"/>
                    <a:pt x="376" y="537"/>
                    <a:pt x="403" y="535"/>
                  </a:cubicBezTo>
                  <a:cubicBezTo>
                    <a:pt x="430" y="533"/>
                    <a:pt x="434" y="593"/>
                    <a:pt x="449" y="639"/>
                  </a:cubicBezTo>
                  <a:cubicBezTo>
                    <a:pt x="464" y="685"/>
                    <a:pt x="476" y="779"/>
                    <a:pt x="495" y="811"/>
                  </a:cubicBezTo>
                  <a:cubicBezTo>
                    <a:pt x="514" y="843"/>
                    <a:pt x="547" y="818"/>
                    <a:pt x="564" y="834"/>
                  </a:cubicBezTo>
                  <a:cubicBezTo>
                    <a:pt x="581" y="850"/>
                    <a:pt x="584" y="902"/>
                    <a:pt x="599" y="904"/>
                  </a:cubicBezTo>
                  <a:cubicBezTo>
                    <a:pt x="614" y="906"/>
                    <a:pt x="629" y="961"/>
                    <a:pt x="656" y="846"/>
                  </a:cubicBezTo>
                  <a:cubicBezTo>
                    <a:pt x="683" y="731"/>
                    <a:pt x="733" y="306"/>
                    <a:pt x="760" y="212"/>
                  </a:cubicBezTo>
                  <a:cubicBezTo>
                    <a:pt x="787" y="118"/>
                    <a:pt x="803" y="234"/>
                    <a:pt x="818" y="282"/>
                  </a:cubicBezTo>
                  <a:cubicBezTo>
                    <a:pt x="833" y="330"/>
                    <a:pt x="840" y="452"/>
                    <a:pt x="852" y="500"/>
                  </a:cubicBezTo>
                  <a:cubicBezTo>
                    <a:pt x="864" y="548"/>
                    <a:pt x="862" y="628"/>
                    <a:pt x="887" y="570"/>
                  </a:cubicBezTo>
                  <a:cubicBezTo>
                    <a:pt x="912" y="512"/>
                    <a:pt x="968" y="247"/>
                    <a:pt x="1002" y="155"/>
                  </a:cubicBezTo>
                  <a:cubicBezTo>
                    <a:pt x="1036" y="63"/>
                    <a:pt x="1073" y="0"/>
                    <a:pt x="1094" y="17"/>
                  </a:cubicBezTo>
                  <a:cubicBezTo>
                    <a:pt x="1115" y="34"/>
                    <a:pt x="1122" y="146"/>
                    <a:pt x="1129" y="25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</p:grpSp>
      <p:grpSp>
        <p:nvGrpSpPr>
          <p:cNvPr id="155657" name="Group 9"/>
          <p:cNvGrpSpPr/>
          <p:nvPr/>
        </p:nvGrpSpPr>
        <p:grpSpPr>
          <a:xfrm>
            <a:off x="4348163" y="1752600"/>
            <a:ext cx="3673475" cy="757238"/>
            <a:chOff x="1738" y="1867"/>
            <a:chExt cx="2314" cy="477"/>
          </a:xfrm>
        </p:grpSpPr>
        <p:sp>
          <p:nvSpPr>
            <p:cNvPr id="155658" name="Freeform 10"/>
            <p:cNvSpPr/>
            <p:nvPr/>
          </p:nvSpPr>
          <p:spPr bwMode="auto">
            <a:xfrm rot="10800000">
              <a:off x="3080" y="2003"/>
              <a:ext cx="847" cy="281"/>
            </a:xfrm>
            <a:custGeom>
              <a:avLst/>
              <a:gdLst>
                <a:gd name="T0" fmla="*/ 0 w 2776"/>
                <a:gd name="T1" fmla="*/ 1388 h 1671"/>
                <a:gd name="T2" fmla="*/ 150 w 2776"/>
                <a:gd name="T3" fmla="*/ 294 h 1671"/>
                <a:gd name="T4" fmla="*/ 392 w 2776"/>
                <a:gd name="T5" fmla="*/ 178 h 1671"/>
                <a:gd name="T6" fmla="*/ 518 w 2776"/>
                <a:gd name="T7" fmla="*/ 685 h 1671"/>
                <a:gd name="T8" fmla="*/ 622 w 2776"/>
                <a:gd name="T9" fmla="*/ 651 h 1671"/>
                <a:gd name="T10" fmla="*/ 703 w 2776"/>
                <a:gd name="T11" fmla="*/ 605 h 1671"/>
                <a:gd name="T12" fmla="*/ 783 w 2776"/>
                <a:gd name="T13" fmla="*/ 1227 h 1671"/>
                <a:gd name="T14" fmla="*/ 852 w 2776"/>
                <a:gd name="T15" fmla="*/ 1353 h 1671"/>
                <a:gd name="T16" fmla="*/ 910 w 2776"/>
                <a:gd name="T17" fmla="*/ 1250 h 1671"/>
                <a:gd name="T18" fmla="*/ 979 w 2776"/>
                <a:gd name="T19" fmla="*/ 1215 h 1671"/>
                <a:gd name="T20" fmla="*/ 1025 w 2776"/>
                <a:gd name="T21" fmla="*/ 1423 h 1671"/>
                <a:gd name="T22" fmla="*/ 1094 w 2776"/>
                <a:gd name="T23" fmla="*/ 1457 h 1671"/>
                <a:gd name="T24" fmla="*/ 1163 w 2776"/>
                <a:gd name="T25" fmla="*/ 1342 h 1671"/>
                <a:gd name="T26" fmla="*/ 1474 w 2776"/>
                <a:gd name="T27" fmla="*/ 17 h 1671"/>
                <a:gd name="T28" fmla="*/ 1705 w 2776"/>
                <a:gd name="T29" fmla="*/ 1446 h 1671"/>
                <a:gd name="T30" fmla="*/ 1832 w 2776"/>
                <a:gd name="T31" fmla="*/ 1365 h 1671"/>
                <a:gd name="T32" fmla="*/ 1993 w 2776"/>
                <a:gd name="T33" fmla="*/ 628 h 1671"/>
                <a:gd name="T34" fmla="*/ 2004 w 2776"/>
                <a:gd name="T35" fmla="*/ 420 h 1671"/>
                <a:gd name="T36" fmla="*/ 2073 w 2776"/>
                <a:gd name="T37" fmla="*/ 305 h 1671"/>
                <a:gd name="T38" fmla="*/ 2143 w 2776"/>
                <a:gd name="T39" fmla="*/ 294 h 1671"/>
                <a:gd name="T40" fmla="*/ 2177 w 2776"/>
                <a:gd name="T41" fmla="*/ 363 h 1671"/>
                <a:gd name="T42" fmla="*/ 2235 w 2776"/>
                <a:gd name="T43" fmla="*/ 870 h 1671"/>
                <a:gd name="T44" fmla="*/ 2315 w 2776"/>
                <a:gd name="T45" fmla="*/ 973 h 1671"/>
                <a:gd name="T46" fmla="*/ 2419 w 2776"/>
                <a:gd name="T47" fmla="*/ 973 h 1671"/>
                <a:gd name="T48" fmla="*/ 2523 w 2776"/>
                <a:gd name="T49" fmla="*/ 639 h 1671"/>
                <a:gd name="T50" fmla="*/ 2626 w 2776"/>
                <a:gd name="T51" fmla="*/ 651 h 1671"/>
                <a:gd name="T52" fmla="*/ 2776 w 2776"/>
                <a:gd name="T53" fmla="*/ 1480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76" h="1671">
                  <a:moveTo>
                    <a:pt x="0" y="1388"/>
                  </a:moveTo>
                  <a:cubicBezTo>
                    <a:pt x="42" y="942"/>
                    <a:pt x="85" y="496"/>
                    <a:pt x="150" y="294"/>
                  </a:cubicBezTo>
                  <a:cubicBezTo>
                    <a:pt x="215" y="92"/>
                    <a:pt x="331" y="113"/>
                    <a:pt x="392" y="178"/>
                  </a:cubicBezTo>
                  <a:cubicBezTo>
                    <a:pt x="453" y="243"/>
                    <a:pt x="480" y="606"/>
                    <a:pt x="518" y="685"/>
                  </a:cubicBezTo>
                  <a:cubicBezTo>
                    <a:pt x="556" y="764"/>
                    <a:pt x="591" y="664"/>
                    <a:pt x="622" y="651"/>
                  </a:cubicBezTo>
                  <a:cubicBezTo>
                    <a:pt x="653" y="638"/>
                    <a:pt x="676" y="509"/>
                    <a:pt x="703" y="605"/>
                  </a:cubicBezTo>
                  <a:cubicBezTo>
                    <a:pt x="730" y="701"/>
                    <a:pt x="758" y="1103"/>
                    <a:pt x="783" y="1227"/>
                  </a:cubicBezTo>
                  <a:cubicBezTo>
                    <a:pt x="808" y="1351"/>
                    <a:pt x="831" y="1349"/>
                    <a:pt x="852" y="1353"/>
                  </a:cubicBezTo>
                  <a:cubicBezTo>
                    <a:pt x="873" y="1357"/>
                    <a:pt x="889" y="1273"/>
                    <a:pt x="910" y="1250"/>
                  </a:cubicBezTo>
                  <a:cubicBezTo>
                    <a:pt x="931" y="1227"/>
                    <a:pt x="960" y="1186"/>
                    <a:pt x="979" y="1215"/>
                  </a:cubicBezTo>
                  <a:cubicBezTo>
                    <a:pt x="998" y="1244"/>
                    <a:pt x="1006" y="1383"/>
                    <a:pt x="1025" y="1423"/>
                  </a:cubicBezTo>
                  <a:cubicBezTo>
                    <a:pt x="1044" y="1463"/>
                    <a:pt x="1071" y="1471"/>
                    <a:pt x="1094" y="1457"/>
                  </a:cubicBezTo>
                  <a:cubicBezTo>
                    <a:pt x="1117" y="1443"/>
                    <a:pt x="1100" y="1582"/>
                    <a:pt x="1163" y="1342"/>
                  </a:cubicBezTo>
                  <a:cubicBezTo>
                    <a:pt x="1226" y="1102"/>
                    <a:pt x="1384" y="0"/>
                    <a:pt x="1474" y="17"/>
                  </a:cubicBezTo>
                  <a:cubicBezTo>
                    <a:pt x="1564" y="34"/>
                    <a:pt x="1645" y="1221"/>
                    <a:pt x="1705" y="1446"/>
                  </a:cubicBezTo>
                  <a:cubicBezTo>
                    <a:pt x="1765" y="1671"/>
                    <a:pt x="1784" y="1501"/>
                    <a:pt x="1832" y="1365"/>
                  </a:cubicBezTo>
                  <a:cubicBezTo>
                    <a:pt x="1880" y="1229"/>
                    <a:pt x="1964" y="785"/>
                    <a:pt x="1993" y="628"/>
                  </a:cubicBezTo>
                  <a:cubicBezTo>
                    <a:pt x="2022" y="471"/>
                    <a:pt x="1991" y="474"/>
                    <a:pt x="2004" y="420"/>
                  </a:cubicBezTo>
                  <a:cubicBezTo>
                    <a:pt x="2017" y="366"/>
                    <a:pt x="2050" y="326"/>
                    <a:pt x="2073" y="305"/>
                  </a:cubicBezTo>
                  <a:cubicBezTo>
                    <a:pt x="2096" y="284"/>
                    <a:pt x="2126" y="284"/>
                    <a:pt x="2143" y="294"/>
                  </a:cubicBezTo>
                  <a:cubicBezTo>
                    <a:pt x="2160" y="304"/>
                    <a:pt x="2162" y="267"/>
                    <a:pt x="2177" y="363"/>
                  </a:cubicBezTo>
                  <a:cubicBezTo>
                    <a:pt x="2192" y="459"/>
                    <a:pt x="2212" y="768"/>
                    <a:pt x="2235" y="870"/>
                  </a:cubicBezTo>
                  <a:cubicBezTo>
                    <a:pt x="2258" y="972"/>
                    <a:pt x="2284" y="956"/>
                    <a:pt x="2315" y="973"/>
                  </a:cubicBezTo>
                  <a:cubicBezTo>
                    <a:pt x="2346" y="990"/>
                    <a:pt x="2384" y="1029"/>
                    <a:pt x="2419" y="973"/>
                  </a:cubicBezTo>
                  <a:cubicBezTo>
                    <a:pt x="2454" y="917"/>
                    <a:pt x="2489" y="693"/>
                    <a:pt x="2523" y="639"/>
                  </a:cubicBezTo>
                  <a:cubicBezTo>
                    <a:pt x="2557" y="585"/>
                    <a:pt x="2584" y="511"/>
                    <a:pt x="2626" y="651"/>
                  </a:cubicBezTo>
                  <a:cubicBezTo>
                    <a:pt x="2668" y="791"/>
                    <a:pt x="2722" y="1135"/>
                    <a:pt x="2776" y="1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55659" name="Freeform 11"/>
            <p:cNvSpPr/>
            <p:nvPr/>
          </p:nvSpPr>
          <p:spPr bwMode="auto">
            <a:xfrm rot="10800000">
              <a:off x="2300" y="2027"/>
              <a:ext cx="780" cy="317"/>
            </a:xfrm>
            <a:custGeom>
              <a:avLst/>
              <a:gdLst>
                <a:gd name="T0" fmla="*/ 0 w 3652"/>
                <a:gd name="T1" fmla="*/ 1878 h 1974"/>
                <a:gd name="T2" fmla="*/ 23 w 3652"/>
                <a:gd name="T3" fmla="*/ 1947 h 1974"/>
                <a:gd name="T4" fmla="*/ 69 w 3652"/>
                <a:gd name="T5" fmla="*/ 1717 h 1974"/>
                <a:gd name="T6" fmla="*/ 184 w 3652"/>
                <a:gd name="T7" fmla="*/ 956 h 1974"/>
                <a:gd name="T8" fmla="*/ 334 w 3652"/>
                <a:gd name="T9" fmla="*/ 1659 h 1974"/>
                <a:gd name="T10" fmla="*/ 656 w 3652"/>
                <a:gd name="T11" fmla="*/ 634 h 1974"/>
                <a:gd name="T12" fmla="*/ 795 w 3652"/>
                <a:gd name="T13" fmla="*/ 553 h 1974"/>
                <a:gd name="T14" fmla="*/ 841 w 3652"/>
                <a:gd name="T15" fmla="*/ 1337 h 1974"/>
                <a:gd name="T16" fmla="*/ 1002 w 3652"/>
                <a:gd name="T17" fmla="*/ 761 h 1974"/>
                <a:gd name="T18" fmla="*/ 1129 w 3652"/>
                <a:gd name="T19" fmla="*/ 726 h 1974"/>
                <a:gd name="T20" fmla="*/ 1209 w 3652"/>
                <a:gd name="T21" fmla="*/ 680 h 1974"/>
                <a:gd name="T22" fmla="*/ 1290 w 3652"/>
                <a:gd name="T23" fmla="*/ 668 h 1974"/>
                <a:gd name="T24" fmla="*/ 1348 w 3652"/>
                <a:gd name="T25" fmla="*/ 1590 h 1974"/>
                <a:gd name="T26" fmla="*/ 1474 w 3652"/>
                <a:gd name="T27" fmla="*/ 1682 h 1974"/>
                <a:gd name="T28" fmla="*/ 1659 w 3652"/>
                <a:gd name="T29" fmla="*/ 830 h 1974"/>
                <a:gd name="T30" fmla="*/ 1774 w 3652"/>
                <a:gd name="T31" fmla="*/ 1486 h 1974"/>
                <a:gd name="T32" fmla="*/ 1877 w 3652"/>
                <a:gd name="T33" fmla="*/ 1532 h 1974"/>
                <a:gd name="T34" fmla="*/ 2016 w 3652"/>
                <a:gd name="T35" fmla="*/ 1003 h 1974"/>
                <a:gd name="T36" fmla="*/ 2165 w 3652"/>
                <a:gd name="T37" fmla="*/ 1049 h 1974"/>
                <a:gd name="T38" fmla="*/ 2246 w 3652"/>
                <a:gd name="T39" fmla="*/ 1037 h 1974"/>
                <a:gd name="T40" fmla="*/ 2373 w 3652"/>
                <a:gd name="T41" fmla="*/ 991 h 1974"/>
                <a:gd name="T42" fmla="*/ 2476 w 3652"/>
                <a:gd name="T43" fmla="*/ 1106 h 1974"/>
                <a:gd name="T44" fmla="*/ 2569 w 3652"/>
                <a:gd name="T45" fmla="*/ 1648 h 1974"/>
                <a:gd name="T46" fmla="*/ 2638 w 3652"/>
                <a:gd name="T47" fmla="*/ 1682 h 1974"/>
                <a:gd name="T48" fmla="*/ 2695 w 3652"/>
                <a:gd name="T49" fmla="*/ 1625 h 1974"/>
                <a:gd name="T50" fmla="*/ 2822 w 3652"/>
                <a:gd name="T51" fmla="*/ 1602 h 1974"/>
                <a:gd name="T52" fmla="*/ 2914 w 3652"/>
                <a:gd name="T53" fmla="*/ 1417 h 1974"/>
                <a:gd name="T54" fmla="*/ 3087 w 3652"/>
                <a:gd name="T55" fmla="*/ 242 h 1974"/>
                <a:gd name="T56" fmla="*/ 3202 w 3652"/>
                <a:gd name="T57" fmla="*/ 242 h 1974"/>
                <a:gd name="T58" fmla="*/ 3652 w 3652"/>
                <a:gd name="T59" fmla="*/ 1694 h 1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52" h="1974">
                  <a:moveTo>
                    <a:pt x="0" y="1878"/>
                  </a:moveTo>
                  <a:cubicBezTo>
                    <a:pt x="6" y="1926"/>
                    <a:pt x="12" y="1974"/>
                    <a:pt x="23" y="1947"/>
                  </a:cubicBezTo>
                  <a:cubicBezTo>
                    <a:pt x="34" y="1920"/>
                    <a:pt x="42" y="1882"/>
                    <a:pt x="69" y="1717"/>
                  </a:cubicBezTo>
                  <a:cubicBezTo>
                    <a:pt x="96" y="1552"/>
                    <a:pt x="140" y="966"/>
                    <a:pt x="184" y="956"/>
                  </a:cubicBezTo>
                  <a:cubicBezTo>
                    <a:pt x="228" y="946"/>
                    <a:pt x="255" y="1713"/>
                    <a:pt x="334" y="1659"/>
                  </a:cubicBezTo>
                  <a:cubicBezTo>
                    <a:pt x="413" y="1605"/>
                    <a:pt x="579" y="818"/>
                    <a:pt x="656" y="634"/>
                  </a:cubicBezTo>
                  <a:cubicBezTo>
                    <a:pt x="733" y="450"/>
                    <a:pt x="764" y="436"/>
                    <a:pt x="795" y="553"/>
                  </a:cubicBezTo>
                  <a:cubicBezTo>
                    <a:pt x="826" y="670"/>
                    <a:pt x="807" y="1302"/>
                    <a:pt x="841" y="1337"/>
                  </a:cubicBezTo>
                  <a:cubicBezTo>
                    <a:pt x="875" y="1372"/>
                    <a:pt x="954" y="863"/>
                    <a:pt x="1002" y="761"/>
                  </a:cubicBezTo>
                  <a:cubicBezTo>
                    <a:pt x="1050" y="659"/>
                    <a:pt x="1094" y="740"/>
                    <a:pt x="1129" y="726"/>
                  </a:cubicBezTo>
                  <a:cubicBezTo>
                    <a:pt x="1164" y="712"/>
                    <a:pt x="1182" y="690"/>
                    <a:pt x="1209" y="680"/>
                  </a:cubicBezTo>
                  <a:cubicBezTo>
                    <a:pt x="1236" y="670"/>
                    <a:pt x="1267" y="516"/>
                    <a:pt x="1290" y="668"/>
                  </a:cubicBezTo>
                  <a:cubicBezTo>
                    <a:pt x="1313" y="820"/>
                    <a:pt x="1317" y="1421"/>
                    <a:pt x="1348" y="1590"/>
                  </a:cubicBezTo>
                  <a:cubicBezTo>
                    <a:pt x="1379" y="1759"/>
                    <a:pt x="1422" y="1809"/>
                    <a:pt x="1474" y="1682"/>
                  </a:cubicBezTo>
                  <a:cubicBezTo>
                    <a:pt x="1526" y="1555"/>
                    <a:pt x="1609" y="863"/>
                    <a:pt x="1659" y="830"/>
                  </a:cubicBezTo>
                  <a:cubicBezTo>
                    <a:pt x="1709" y="797"/>
                    <a:pt x="1738" y="1369"/>
                    <a:pt x="1774" y="1486"/>
                  </a:cubicBezTo>
                  <a:cubicBezTo>
                    <a:pt x="1810" y="1603"/>
                    <a:pt x="1837" y="1612"/>
                    <a:pt x="1877" y="1532"/>
                  </a:cubicBezTo>
                  <a:cubicBezTo>
                    <a:pt x="1917" y="1452"/>
                    <a:pt x="1968" y="1084"/>
                    <a:pt x="2016" y="1003"/>
                  </a:cubicBezTo>
                  <a:cubicBezTo>
                    <a:pt x="2064" y="922"/>
                    <a:pt x="2127" y="1043"/>
                    <a:pt x="2165" y="1049"/>
                  </a:cubicBezTo>
                  <a:cubicBezTo>
                    <a:pt x="2203" y="1055"/>
                    <a:pt x="2211" y="1047"/>
                    <a:pt x="2246" y="1037"/>
                  </a:cubicBezTo>
                  <a:cubicBezTo>
                    <a:pt x="2281" y="1027"/>
                    <a:pt x="2335" y="980"/>
                    <a:pt x="2373" y="991"/>
                  </a:cubicBezTo>
                  <a:cubicBezTo>
                    <a:pt x="2411" y="1002"/>
                    <a:pt x="2443" y="997"/>
                    <a:pt x="2476" y="1106"/>
                  </a:cubicBezTo>
                  <a:cubicBezTo>
                    <a:pt x="2509" y="1215"/>
                    <a:pt x="2542" y="1552"/>
                    <a:pt x="2569" y="1648"/>
                  </a:cubicBezTo>
                  <a:cubicBezTo>
                    <a:pt x="2596" y="1744"/>
                    <a:pt x="2617" y="1686"/>
                    <a:pt x="2638" y="1682"/>
                  </a:cubicBezTo>
                  <a:cubicBezTo>
                    <a:pt x="2659" y="1678"/>
                    <a:pt x="2664" y="1638"/>
                    <a:pt x="2695" y="1625"/>
                  </a:cubicBezTo>
                  <a:cubicBezTo>
                    <a:pt x="2726" y="1612"/>
                    <a:pt x="2786" y="1637"/>
                    <a:pt x="2822" y="1602"/>
                  </a:cubicBezTo>
                  <a:cubicBezTo>
                    <a:pt x="2858" y="1567"/>
                    <a:pt x="2870" y="1644"/>
                    <a:pt x="2914" y="1417"/>
                  </a:cubicBezTo>
                  <a:cubicBezTo>
                    <a:pt x="2958" y="1190"/>
                    <a:pt x="3039" y="438"/>
                    <a:pt x="3087" y="242"/>
                  </a:cubicBezTo>
                  <a:cubicBezTo>
                    <a:pt x="3135" y="46"/>
                    <a:pt x="3108" y="0"/>
                    <a:pt x="3202" y="242"/>
                  </a:cubicBezTo>
                  <a:cubicBezTo>
                    <a:pt x="3296" y="484"/>
                    <a:pt x="3474" y="1089"/>
                    <a:pt x="3652" y="169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55660" name="Line 12"/>
            <p:cNvSpPr>
              <a:spLocks noChangeShapeType="1"/>
            </p:cNvSpPr>
            <p:nvPr/>
          </p:nvSpPr>
          <p:spPr bwMode="auto">
            <a:xfrm rot="10800000">
              <a:off x="1738" y="2133"/>
              <a:ext cx="231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55661" name="Freeform 13"/>
            <p:cNvSpPr/>
            <p:nvPr/>
          </p:nvSpPr>
          <p:spPr bwMode="auto">
            <a:xfrm>
              <a:off x="1796" y="1867"/>
              <a:ext cx="534" cy="471"/>
            </a:xfrm>
            <a:custGeom>
              <a:avLst/>
              <a:gdLst>
                <a:gd name="T0" fmla="*/ 0 w 712"/>
                <a:gd name="T1" fmla="*/ 693 h 876"/>
                <a:gd name="T2" fmla="*/ 20 w 712"/>
                <a:gd name="T3" fmla="*/ 821 h 876"/>
                <a:gd name="T4" fmla="*/ 40 w 712"/>
                <a:gd name="T5" fmla="*/ 873 h 876"/>
                <a:gd name="T6" fmla="*/ 72 w 712"/>
                <a:gd name="T7" fmla="*/ 841 h 876"/>
                <a:gd name="T8" fmla="*/ 104 w 712"/>
                <a:gd name="T9" fmla="*/ 689 h 876"/>
                <a:gd name="T10" fmla="*/ 120 w 712"/>
                <a:gd name="T11" fmla="*/ 493 h 876"/>
                <a:gd name="T12" fmla="*/ 164 w 712"/>
                <a:gd name="T13" fmla="*/ 429 h 876"/>
                <a:gd name="T14" fmla="*/ 204 w 712"/>
                <a:gd name="T15" fmla="*/ 465 h 876"/>
                <a:gd name="T16" fmla="*/ 208 w 712"/>
                <a:gd name="T17" fmla="*/ 669 h 876"/>
                <a:gd name="T18" fmla="*/ 240 w 712"/>
                <a:gd name="T19" fmla="*/ 729 h 876"/>
                <a:gd name="T20" fmla="*/ 296 w 712"/>
                <a:gd name="T21" fmla="*/ 705 h 876"/>
                <a:gd name="T22" fmla="*/ 316 w 712"/>
                <a:gd name="T23" fmla="*/ 505 h 876"/>
                <a:gd name="T24" fmla="*/ 344 w 712"/>
                <a:gd name="T25" fmla="*/ 477 h 876"/>
                <a:gd name="T26" fmla="*/ 376 w 712"/>
                <a:gd name="T27" fmla="*/ 689 h 876"/>
                <a:gd name="T28" fmla="*/ 408 w 712"/>
                <a:gd name="T29" fmla="*/ 653 h 876"/>
                <a:gd name="T30" fmla="*/ 488 w 712"/>
                <a:gd name="T31" fmla="*/ 221 h 876"/>
                <a:gd name="T32" fmla="*/ 564 w 712"/>
                <a:gd name="T33" fmla="*/ 53 h 876"/>
                <a:gd name="T34" fmla="*/ 712 w 712"/>
                <a:gd name="T35" fmla="*/ 54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12" h="876">
                  <a:moveTo>
                    <a:pt x="0" y="693"/>
                  </a:moveTo>
                  <a:cubicBezTo>
                    <a:pt x="6" y="742"/>
                    <a:pt x="13" y="791"/>
                    <a:pt x="20" y="821"/>
                  </a:cubicBezTo>
                  <a:cubicBezTo>
                    <a:pt x="27" y="851"/>
                    <a:pt x="31" y="870"/>
                    <a:pt x="40" y="873"/>
                  </a:cubicBezTo>
                  <a:cubicBezTo>
                    <a:pt x="49" y="876"/>
                    <a:pt x="61" y="872"/>
                    <a:pt x="72" y="841"/>
                  </a:cubicBezTo>
                  <a:cubicBezTo>
                    <a:pt x="83" y="810"/>
                    <a:pt x="96" y="747"/>
                    <a:pt x="104" y="689"/>
                  </a:cubicBezTo>
                  <a:cubicBezTo>
                    <a:pt x="112" y="631"/>
                    <a:pt x="110" y="536"/>
                    <a:pt x="120" y="493"/>
                  </a:cubicBezTo>
                  <a:cubicBezTo>
                    <a:pt x="130" y="450"/>
                    <a:pt x="150" y="434"/>
                    <a:pt x="164" y="429"/>
                  </a:cubicBezTo>
                  <a:cubicBezTo>
                    <a:pt x="178" y="424"/>
                    <a:pt x="197" y="425"/>
                    <a:pt x="204" y="465"/>
                  </a:cubicBezTo>
                  <a:cubicBezTo>
                    <a:pt x="211" y="505"/>
                    <a:pt x="202" y="625"/>
                    <a:pt x="208" y="669"/>
                  </a:cubicBezTo>
                  <a:cubicBezTo>
                    <a:pt x="214" y="713"/>
                    <a:pt x="225" y="723"/>
                    <a:pt x="240" y="729"/>
                  </a:cubicBezTo>
                  <a:cubicBezTo>
                    <a:pt x="255" y="735"/>
                    <a:pt x="283" y="742"/>
                    <a:pt x="296" y="705"/>
                  </a:cubicBezTo>
                  <a:cubicBezTo>
                    <a:pt x="309" y="668"/>
                    <a:pt x="308" y="543"/>
                    <a:pt x="316" y="505"/>
                  </a:cubicBezTo>
                  <a:cubicBezTo>
                    <a:pt x="324" y="467"/>
                    <a:pt x="334" y="446"/>
                    <a:pt x="344" y="477"/>
                  </a:cubicBezTo>
                  <a:cubicBezTo>
                    <a:pt x="354" y="508"/>
                    <a:pt x="365" y="660"/>
                    <a:pt x="376" y="689"/>
                  </a:cubicBezTo>
                  <a:cubicBezTo>
                    <a:pt x="387" y="718"/>
                    <a:pt x="389" y="731"/>
                    <a:pt x="408" y="653"/>
                  </a:cubicBezTo>
                  <a:cubicBezTo>
                    <a:pt x="427" y="575"/>
                    <a:pt x="462" y="321"/>
                    <a:pt x="488" y="221"/>
                  </a:cubicBezTo>
                  <a:cubicBezTo>
                    <a:pt x="514" y="121"/>
                    <a:pt x="527" y="0"/>
                    <a:pt x="564" y="53"/>
                  </a:cubicBezTo>
                  <a:cubicBezTo>
                    <a:pt x="601" y="106"/>
                    <a:pt x="656" y="323"/>
                    <a:pt x="712" y="541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</p:grpSp>
      <p:sp>
        <p:nvSpPr>
          <p:cNvPr id="155662" name="Text Box 14"/>
          <p:cNvSpPr txBox="1"/>
          <p:nvPr/>
        </p:nvSpPr>
        <p:spPr>
          <a:xfrm>
            <a:off x="990600" y="2359025"/>
            <a:ext cx="1860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20000"/>
              </a:spcBef>
            </a:pPr>
            <a:r>
              <a:rPr lang="zh-TW" altLang="en-US" sz="2400" b="0" dirty="0"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400" b="0" dirty="0">
                <a:latin typeface="仿宋_GB2312" pitchFamily="49" charset="-122"/>
                <a:ea typeface="仿宋_GB2312" pitchFamily="49" charset="-122"/>
              </a:rPr>
              <a:t>个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不同信号</a:t>
            </a:r>
            <a:endParaRPr lang="en-US" altLang="zh-TW" sz="2400" b="0" dirty="0">
              <a:latin typeface="Times New Roman" panose="02020603050405020304" pitchFamily="18" charset="0"/>
              <a:ea typeface="華康細圓體" pitchFamily="49" charset="-128"/>
            </a:endParaRPr>
          </a:p>
        </p:txBody>
      </p:sp>
      <p:sp>
        <p:nvSpPr>
          <p:cNvPr id="155663" name="Line 15"/>
          <p:cNvSpPr>
            <a:spLocks noChangeShapeType="1"/>
          </p:cNvSpPr>
          <p:nvPr/>
        </p:nvSpPr>
        <p:spPr bwMode="auto">
          <a:xfrm rot="19769799" flipV="1">
            <a:off x="3513138" y="2370138"/>
            <a:ext cx="658813" cy="17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55664" name="Line 16"/>
          <p:cNvSpPr>
            <a:spLocks noChangeShapeType="1"/>
          </p:cNvSpPr>
          <p:nvPr/>
        </p:nvSpPr>
        <p:spPr bwMode="auto">
          <a:xfrm rot="1526021">
            <a:off x="3536950" y="2801938"/>
            <a:ext cx="6842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55665" name="Line 17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55667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81963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55668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55670" name="Line 22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55671" name="Rectangle 23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pic>
        <p:nvPicPr>
          <p:cNvPr id="6146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5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5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charRg st="2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charRg st="48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charRg st="53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charRg st="71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charRg st="88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  <p:bldP spid="15566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Rectangle 7"/>
          <p:cNvSpPr/>
          <p:nvPr/>
        </p:nvSpPr>
        <p:spPr>
          <a:xfrm>
            <a:off x="685800" y="800100"/>
            <a:ext cx="7772400" cy="56038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4400" b="0" dirty="0">
                <a:solidFill>
                  <a:schemeClr val="tx2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4.8 </a:t>
            </a:r>
            <a:r>
              <a:rPr lang="zh-CN" altLang="en-US" sz="4400" b="0" dirty="0">
                <a:solidFill>
                  <a:schemeClr val="tx2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互相关函数</a:t>
            </a:r>
            <a:endParaRPr lang="en-US" altLang="zh-TW" sz="4400" b="0" dirty="0">
              <a:solidFill>
                <a:schemeClr val="tx2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2408" name="Rectangle 8"/>
          <p:cNvSpPr/>
          <p:nvPr/>
        </p:nvSpPr>
        <p:spPr>
          <a:xfrm>
            <a:off x="942975" y="1673225"/>
            <a:ext cx="8039100" cy="5445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SzPct val="80000"/>
              <a:buChar char="•"/>
            </a:pP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假如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个信号是完全不同的，</a:t>
            </a:r>
            <a:r>
              <a:rPr lang="en-US" altLang="zh-TW" sz="2400" b="0" dirty="0">
                <a:latin typeface="Symbol" panose="05050102010706020507" pitchFamily="18" charset="2"/>
                <a:ea typeface="華康細圓體" pitchFamily="49" charset="-128"/>
              </a:rPr>
              <a:t>t</a:t>
            </a:r>
            <a:r>
              <a:rPr lang="zh-CN" altLang="en-US" sz="2400" b="0" dirty="0">
                <a:latin typeface="Symbol" panose="05050102010706020507" pitchFamily="18" charset="2"/>
                <a:ea typeface="宋体" panose="02010600030101010101" pitchFamily="2" charset="-122"/>
              </a:rPr>
              <a:t>是独立的</a:t>
            </a:r>
            <a:r>
              <a:rPr lang="zh-TW" altLang="en-US" sz="2400" b="0" dirty="0">
                <a:latin typeface="Times New Roman" panose="02020603050405020304" pitchFamily="18" charset="0"/>
                <a:ea typeface="華康細圓體" pitchFamily="49" charset="-128"/>
              </a:rPr>
              <a:t>, 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互相关趋向于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TW" sz="2400" b="0" dirty="0">
              <a:latin typeface="Times New Roman" panose="02020603050405020304" pitchFamily="18" charset="0"/>
              <a:ea typeface="華康細圓體" pitchFamily="49" charset="-128"/>
            </a:endParaRPr>
          </a:p>
        </p:txBody>
      </p:sp>
      <p:sp>
        <p:nvSpPr>
          <p:cNvPr id="102422" name="Line 22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02424" name="AutoShape 2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81963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02425" name="AutoShape 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02427" name="Line 27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02428" name="Rectangle 28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graphicFrame>
        <p:nvGraphicFramePr>
          <p:cNvPr id="102429" name="Object 29"/>
          <p:cNvGraphicFramePr>
            <a:graphicFrameLocks noChangeAspect="1"/>
          </p:cNvGraphicFramePr>
          <p:nvPr/>
        </p:nvGraphicFramePr>
        <p:xfrm>
          <a:off x="1376363" y="2217738"/>
          <a:ext cx="6705600" cy="371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5760720" imgH="3192780" progId="Paint.Picture">
                  <p:embed/>
                </p:oleObj>
              </mc:Choice>
              <mc:Fallback>
                <p:oleObj name="" r:id="rId1" imgW="5760720" imgH="3192780" progId="Paint.Picture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6363" y="2217738"/>
                        <a:ext cx="6705600" cy="3716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47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8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8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Rectangle 7"/>
          <p:cNvSpPr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4400" b="0" dirty="0">
                <a:solidFill>
                  <a:schemeClr val="tx2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4.9 </a:t>
            </a:r>
            <a:r>
              <a:rPr lang="zh-CN" altLang="en-US" sz="4400" b="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直方图</a:t>
            </a:r>
            <a:r>
              <a:rPr lang="en-US" altLang="zh-CN" sz="4400" b="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4400" b="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幅值域</a:t>
            </a:r>
            <a:endParaRPr lang="zh-CN" altLang="en-US" sz="4400" b="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5480" name="Rectangle 8"/>
          <p:cNvSpPr/>
          <p:nvPr/>
        </p:nvSpPr>
        <p:spPr>
          <a:xfrm>
            <a:off x="1376363" y="1752600"/>
            <a:ext cx="7110412" cy="14970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幅值域函数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给出幅值的统计分析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高斯随机直方图分布是钟型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5482" name="Line 10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05484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81963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05485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05487" name="Line 15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05488" name="Rectangle 16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graphicFrame>
        <p:nvGraphicFramePr>
          <p:cNvPr id="105489" name="Object 17"/>
          <p:cNvGraphicFramePr>
            <a:graphicFrameLocks noChangeAspect="1"/>
          </p:cNvGraphicFramePr>
          <p:nvPr/>
        </p:nvGraphicFramePr>
        <p:xfrm>
          <a:off x="1601788" y="3249613"/>
          <a:ext cx="6242050" cy="292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6240780" imgH="3299460" progId="Paint.Picture">
                  <p:embed/>
                </p:oleObj>
              </mc:Choice>
              <mc:Fallback>
                <p:oleObj name="" r:id="rId1" imgW="6240780" imgH="3299460" progId="Paint.Picture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1788" y="3249613"/>
                        <a:ext cx="6242050" cy="292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4521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0">
                                            <p:txEl>
                                              <p:charRg st="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0">
                                            <p:txEl>
                                              <p:charRg st="16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0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1646238" y="2259013"/>
            <a:ext cx="5416550" cy="251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64A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感谢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4A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各位</a:t>
            </a: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rgbClr val="0064AE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4A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杭州亿恒科技有限公司</a:t>
            </a: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rgbClr val="0064AE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4A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  <a:sym typeface="+mn-ea"/>
              </a:rPr>
              <a:t>www.econ-group.com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64AE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20842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81963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20843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20846" name="Rectangle 14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pic>
        <p:nvPicPr>
          <p:cNvPr id="6656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2006600" y="747713"/>
            <a:ext cx="4230688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1.1 </a:t>
            </a: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信号采集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131077" name="Line 5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sp>
        <p:nvSpPr>
          <p:cNvPr id="131079" name="Line 7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1081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81963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1082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1083" name="Rectangle 11"/>
          <p:cNvSpPr/>
          <p:nvPr/>
        </p:nvSpPr>
        <p:spPr>
          <a:xfrm>
            <a:off x="742950" y="1584325"/>
            <a:ext cx="7696200" cy="539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</a:pPr>
            <a:r>
              <a:rPr lang="zh-CN" altLang="en-US" sz="2800" b="0" dirty="0">
                <a:latin typeface="Arial" panose="020B0604020202020204" pitchFamily="34" charset="0"/>
                <a:ea typeface="宋体" panose="02010600030101010101" pitchFamily="2" charset="-122"/>
              </a:rPr>
              <a:t>传感器将物理量转化为电信号，以便于分析。</a:t>
            </a:r>
            <a:endParaRPr lang="zh-CN" altLang="en-US" sz="2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1085" name="Rectangle 13"/>
          <p:cNvSpPr>
            <a:spLocks noChangeArrowheads="1"/>
          </p:cNvSpPr>
          <p:nvPr/>
        </p:nvSpPr>
        <p:spPr bwMode="auto">
          <a:xfrm>
            <a:off x="1687513" y="3427413"/>
            <a:ext cx="4365625" cy="223838"/>
          </a:xfrm>
          <a:prstGeom prst="rect">
            <a:avLst/>
          </a:prstGeom>
          <a:solidFill>
            <a:srgbClr val="0064AE"/>
          </a:solidFill>
          <a:ln w="9525" algn="ctr">
            <a:solidFill>
              <a:srgbClr val="666699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1086" name="Rectangle 14"/>
          <p:cNvSpPr>
            <a:spLocks noChangeArrowheads="1"/>
          </p:cNvSpPr>
          <p:nvPr/>
        </p:nvSpPr>
        <p:spPr bwMode="auto">
          <a:xfrm>
            <a:off x="1417638" y="3427413"/>
            <a:ext cx="763588" cy="989013"/>
          </a:xfrm>
          <a:prstGeom prst="rect">
            <a:avLst/>
          </a:prstGeom>
          <a:solidFill>
            <a:srgbClr val="0064AE"/>
          </a:solidFill>
          <a:ln w="9525" algn="ctr">
            <a:solidFill>
              <a:srgbClr val="0064AE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1089" name="Rectangle 17"/>
          <p:cNvSpPr>
            <a:spLocks noChangeArrowheads="1"/>
          </p:cNvSpPr>
          <p:nvPr/>
        </p:nvSpPr>
        <p:spPr bwMode="auto">
          <a:xfrm>
            <a:off x="5064125" y="3067050"/>
            <a:ext cx="449263" cy="360363"/>
          </a:xfrm>
          <a:prstGeom prst="rect">
            <a:avLst/>
          </a:prstGeom>
          <a:gradFill rotWithShape="1">
            <a:gsLst>
              <a:gs pos="0">
                <a:srgbClr val="F3B003"/>
              </a:gs>
              <a:gs pos="50000">
                <a:srgbClr val="F3B003">
                  <a:gamma/>
                  <a:shade val="46275"/>
                  <a:invGamma/>
                </a:srgbClr>
              </a:gs>
              <a:gs pos="100000">
                <a:srgbClr val="F3B00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1090" name="Rectangle 18"/>
          <p:cNvSpPr>
            <a:spLocks noChangeArrowheads="1"/>
          </p:cNvSpPr>
          <p:nvPr/>
        </p:nvSpPr>
        <p:spPr bwMode="auto">
          <a:xfrm>
            <a:off x="5243513" y="3021013"/>
            <a:ext cx="90488" cy="44450"/>
          </a:xfrm>
          <a:prstGeom prst="rect">
            <a:avLst/>
          </a:prstGeom>
          <a:gradFill rotWithShape="1">
            <a:gsLst>
              <a:gs pos="0">
                <a:srgbClr val="F3B003"/>
              </a:gs>
              <a:gs pos="50000">
                <a:srgbClr val="F3B003">
                  <a:gamma/>
                  <a:shade val="46275"/>
                  <a:invGamma/>
                </a:srgbClr>
              </a:gs>
              <a:gs pos="100000">
                <a:srgbClr val="F3B00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1091" name="Line 19"/>
          <p:cNvSpPr>
            <a:spLocks noChangeShapeType="1"/>
          </p:cNvSpPr>
          <p:nvPr/>
        </p:nvSpPr>
        <p:spPr bwMode="auto">
          <a:xfrm flipV="1">
            <a:off x="5287963" y="2751138"/>
            <a:ext cx="0" cy="269875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1092" name="Line 20"/>
          <p:cNvSpPr>
            <a:spLocks noChangeShapeType="1"/>
          </p:cNvSpPr>
          <p:nvPr/>
        </p:nvSpPr>
        <p:spPr bwMode="auto">
          <a:xfrm rot="5400000" flipV="1">
            <a:off x="6098381" y="1940719"/>
            <a:ext cx="0" cy="1620838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1093" name="AutoShape 21"/>
          <p:cNvSpPr>
            <a:spLocks noChangeArrowheads="1"/>
          </p:cNvSpPr>
          <p:nvPr/>
        </p:nvSpPr>
        <p:spPr bwMode="auto">
          <a:xfrm>
            <a:off x="6278563" y="3290888"/>
            <a:ext cx="179388" cy="495300"/>
          </a:xfrm>
          <a:prstGeom prst="upDownArrow">
            <a:avLst>
              <a:gd name="adj1" fmla="val 50000"/>
              <a:gd name="adj2" fmla="val 55221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1095" name="Rectangle 23"/>
          <p:cNvSpPr/>
          <p:nvPr/>
        </p:nvSpPr>
        <p:spPr>
          <a:xfrm>
            <a:off x="1238250" y="4462463"/>
            <a:ext cx="1216025" cy="358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</a:pPr>
            <a:r>
              <a:rPr lang="zh-CN" altLang="en-US" sz="2000" b="0" dirty="0">
                <a:latin typeface="Arial" panose="020B0604020202020204" pitchFamily="34" charset="0"/>
                <a:ea typeface="宋体" panose="02010600030101010101" pitchFamily="2" charset="-122"/>
              </a:rPr>
              <a:t>固定端</a:t>
            </a:r>
            <a:endParaRPr lang="zh-CN" altLang="en-US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1096" name="Rectangle 24"/>
          <p:cNvSpPr/>
          <p:nvPr/>
        </p:nvSpPr>
        <p:spPr>
          <a:xfrm>
            <a:off x="2459038" y="5318125"/>
            <a:ext cx="3509962" cy="539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</a:pPr>
            <a:r>
              <a:rPr lang="zh-CN" altLang="en-US" sz="2800" b="0" dirty="0">
                <a:latin typeface="Arial" panose="020B0604020202020204" pitchFamily="34" charset="0"/>
                <a:ea typeface="宋体" panose="02010600030101010101" pitchFamily="2" charset="-122"/>
              </a:rPr>
              <a:t>机械振动信号的采集</a:t>
            </a:r>
            <a:endParaRPr lang="zh-CN" altLang="en-US" sz="2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1097" name="Rectangle 25"/>
          <p:cNvSpPr/>
          <p:nvPr/>
        </p:nvSpPr>
        <p:spPr>
          <a:xfrm>
            <a:off x="3668713" y="2662238"/>
            <a:ext cx="1485900" cy="358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</a:pPr>
            <a:r>
              <a:rPr lang="zh-CN" altLang="en-US" sz="2000" b="0" dirty="0">
                <a:latin typeface="Arial" panose="020B0604020202020204" pitchFamily="34" charset="0"/>
                <a:ea typeface="宋体" panose="02010600030101010101" pitchFamily="2" charset="-122"/>
              </a:rPr>
              <a:t>振动传感器</a:t>
            </a:r>
            <a:endParaRPr lang="zh-CN" altLang="en-US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1098" name="Rectangle 26"/>
          <p:cNvSpPr/>
          <p:nvPr/>
        </p:nvSpPr>
        <p:spPr>
          <a:xfrm>
            <a:off x="5969000" y="2212975"/>
            <a:ext cx="1485900" cy="358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</a:pPr>
            <a:r>
              <a:rPr lang="zh-CN" altLang="en-US" sz="2000" b="0" dirty="0">
                <a:latin typeface="Arial" panose="020B0604020202020204" pitchFamily="34" charset="0"/>
                <a:ea typeface="宋体" panose="02010600030101010101" pitchFamily="2" charset="-122"/>
              </a:rPr>
              <a:t>电信号输出</a:t>
            </a:r>
            <a:endParaRPr lang="zh-CN" altLang="en-US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1099" name="Rectangle 27"/>
          <p:cNvSpPr>
            <a:spLocks noChangeArrowheads="1"/>
          </p:cNvSpPr>
          <p:nvPr/>
        </p:nvSpPr>
        <p:spPr bwMode="auto">
          <a:xfrm>
            <a:off x="6283325" y="3878263"/>
            <a:ext cx="1955800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加速度传感器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速度传感器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位移传感器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923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1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1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3" grpId="0"/>
      <p:bldP spid="131085" grpId="0" animBg="1"/>
      <p:bldP spid="131086" grpId="0" animBg="1"/>
      <p:bldP spid="131089" grpId="0" animBg="1"/>
      <p:bldP spid="131090" grpId="0" animBg="1"/>
      <p:bldP spid="131093" grpId="0" animBg="1"/>
      <p:bldP spid="131095" grpId="0"/>
      <p:bldP spid="131096" grpId="0"/>
      <p:bldP spid="131097" grpId="0"/>
      <p:bldP spid="131098" grpId="0"/>
      <p:bldP spid="1310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2006600" y="863600"/>
            <a:ext cx="4230688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1.1 </a:t>
            </a: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信号调理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31767" name="Rectangle 23"/>
          <p:cNvSpPr/>
          <p:nvPr/>
        </p:nvSpPr>
        <p:spPr>
          <a:xfrm>
            <a:off x="1285875" y="2798763"/>
            <a:ext cx="6481763" cy="22494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0" dirty="0">
                <a:latin typeface="Arial" panose="020B0604020202020204" pitchFamily="34" charset="0"/>
                <a:ea typeface="宋体" panose="02010600030101010101" pitchFamily="2" charset="-122"/>
              </a:rPr>
              <a:t>滤波：高通滤波、低通滤波</a:t>
            </a:r>
            <a:endParaRPr lang="zh-CN" altLang="en-US" sz="28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0" dirty="0">
                <a:latin typeface="Arial" panose="020B0604020202020204" pitchFamily="34" charset="0"/>
                <a:ea typeface="宋体" panose="02010600030101010101" pitchFamily="2" charset="-122"/>
              </a:rPr>
              <a:t>放大：程控放大器</a:t>
            </a:r>
            <a:endParaRPr lang="zh-CN" altLang="en-US" sz="28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sz="2800" b="0" dirty="0">
                <a:latin typeface="Arial" panose="020B0604020202020204" pitchFamily="34" charset="0"/>
                <a:ea typeface="宋体" panose="02010600030101010101" pitchFamily="2" charset="-122"/>
              </a:rPr>
              <a:t>ICP</a:t>
            </a:r>
            <a:r>
              <a:rPr lang="zh-CN" altLang="en-US" sz="2800" b="0" dirty="0">
                <a:latin typeface="Arial" panose="020B0604020202020204" pitchFamily="34" charset="0"/>
                <a:ea typeface="宋体" panose="02010600030101010101" pitchFamily="2" charset="-122"/>
              </a:rPr>
              <a:t>恒流源</a:t>
            </a:r>
            <a:endParaRPr lang="zh-CN" altLang="en-US" sz="28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0" dirty="0">
                <a:latin typeface="Arial" panose="020B0604020202020204" pitchFamily="34" charset="0"/>
                <a:ea typeface="宋体" panose="02010600030101010101" pitchFamily="2" charset="-122"/>
              </a:rPr>
              <a:t>电荷放大器</a:t>
            </a:r>
            <a:endParaRPr lang="zh-CN" altLang="en-US" sz="2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1775" name="AutoShape 3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81963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1776" name="AutoShape 3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1777" name="Rectangle 33"/>
          <p:cNvSpPr/>
          <p:nvPr/>
        </p:nvSpPr>
        <p:spPr>
          <a:xfrm>
            <a:off x="1016000" y="1808163"/>
            <a:ext cx="6751638" cy="539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</a:pPr>
            <a:r>
              <a:rPr lang="zh-CN" altLang="en-US" sz="2800" b="0" dirty="0">
                <a:latin typeface="Arial" panose="020B0604020202020204" pitchFamily="34" charset="0"/>
                <a:ea typeface="宋体" panose="02010600030101010101" pitchFamily="2" charset="-122"/>
              </a:rPr>
              <a:t>将传感器输入的电信号进行必要的预处理</a:t>
            </a:r>
            <a:endParaRPr lang="zh-CN" altLang="en-US" sz="2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24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6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6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>
                                            <p:txEl>
                                              <p:charRg st="13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67">
                                            <p:txEl>
                                              <p:charRg st="13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67">
                                            <p:txEl>
                                              <p:charRg st="13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>
                                            <p:txEl>
                                              <p:charRg st="22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67">
                                            <p:txEl>
                                              <p:charRg st="22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67">
                                            <p:txEl>
                                              <p:charRg st="22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>
                                            <p:txEl>
                                              <p:charRg st="29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67">
                                            <p:txEl>
                                              <p:charRg st="29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67">
                                            <p:txEl>
                                              <p:charRg st="29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2997200" y="747713"/>
            <a:ext cx="348138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1.2 </a:t>
            </a: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数据采样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123907" name="Rectangle 3"/>
          <p:cNvSpPr/>
          <p:nvPr/>
        </p:nvSpPr>
        <p:spPr>
          <a:xfrm>
            <a:off x="1150938" y="1743075"/>
            <a:ext cx="3911600" cy="4270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algn="ctr" eaLnBrk="0" hangingPunct="0"/>
            <a:r>
              <a:rPr lang="zh-CN" altLang="en-US" sz="2800" b="0" dirty="0">
                <a:latin typeface="Arial" panose="020B0604020202020204" pitchFamily="34" charset="0"/>
                <a:ea typeface="宋体" panose="02010600030101010101" pitchFamily="2" charset="-122"/>
              </a:rPr>
              <a:t>采样是模拟信号的数字化</a:t>
            </a:r>
            <a:endParaRPr lang="zh-TW" altLang="en-US" sz="2800" b="0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pic>
        <p:nvPicPr>
          <p:cNvPr id="123908" name="Picture 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1788" y="2393950"/>
            <a:ext cx="4038600" cy="2724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909" name="Picture 5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788" y="2393950"/>
            <a:ext cx="4038600" cy="2724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910" name="Picture 6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88" y="2393950"/>
            <a:ext cx="4038600" cy="2724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911" name="Picture 7" descr="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788" y="2393950"/>
            <a:ext cx="4905375" cy="3308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3913" name="Line 9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sp>
        <p:nvSpPr>
          <p:cNvPr id="123915" name="Line 11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23917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81963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23918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graphicFrame>
        <p:nvGraphicFramePr>
          <p:cNvPr id="123919" name="Object 15"/>
          <p:cNvGraphicFramePr>
            <a:graphicFrameLocks noChangeAspect="1"/>
          </p:cNvGraphicFramePr>
          <p:nvPr/>
        </p:nvGraphicFramePr>
        <p:xfrm>
          <a:off x="5245100" y="1743075"/>
          <a:ext cx="5857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304800" imgH="203200" progId="Equation.3">
                  <p:embed/>
                </p:oleObj>
              </mc:Choice>
              <mc:Fallback>
                <p:oleObj name="" r:id="rId5" imgW="304800" imgH="203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45100" y="1743075"/>
                        <a:ext cx="585788" cy="395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20" name="AutoShape 16"/>
          <p:cNvSpPr>
            <a:spLocks noChangeArrowheads="1"/>
          </p:cNvSpPr>
          <p:nvPr/>
        </p:nvSpPr>
        <p:spPr bwMode="auto">
          <a:xfrm>
            <a:off x="5967413" y="1897063"/>
            <a:ext cx="360363" cy="136525"/>
          </a:xfrm>
          <a:prstGeom prst="rightArrow">
            <a:avLst>
              <a:gd name="adj1" fmla="val 50000"/>
              <a:gd name="adj2" fmla="val 65988"/>
            </a:avLst>
          </a:prstGeom>
          <a:solidFill>
            <a:srgbClr val="F3B003"/>
          </a:solidFill>
          <a:ln w="9525" algn="ctr">
            <a:solidFill>
              <a:srgbClr val="666699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graphicFrame>
        <p:nvGraphicFramePr>
          <p:cNvPr id="123921" name="Object 17"/>
          <p:cNvGraphicFramePr>
            <a:graphicFrameLocks noChangeAspect="1"/>
          </p:cNvGraphicFramePr>
          <p:nvPr/>
        </p:nvGraphicFramePr>
        <p:xfrm>
          <a:off x="6478588" y="1774825"/>
          <a:ext cx="635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7" imgW="330200" imgH="203200" progId="Equation.3">
                  <p:embed/>
                </p:oleObj>
              </mc:Choice>
              <mc:Fallback>
                <p:oleObj name="" r:id="rId7" imgW="330200" imgH="203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78588" y="1774825"/>
                        <a:ext cx="635000" cy="395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3" name="Object 19"/>
          <p:cNvGraphicFramePr>
            <a:graphicFrameLocks noChangeAspect="1"/>
          </p:cNvGraphicFramePr>
          <p:nvPr/>
        </p:nvGraphicFramePr>
        <p:xfrm>
          <a:off x="4292600" y="5768975"/>
          <a:ext cx="9525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9" imgW="494665" imgH="203200" progId="Equation.3">
                  <p:embed/>
                </p:oleObj>
              </mc:Choice>
              <mc:Fallback>
                <p:oleObj name="" r:id="rId9" imgW="494665" imgH="2032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92600" y="5768975"/>
                        <a:ext cx="952500" cy="395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80" name="图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/>
      <p:bldP spid="1239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1736725" y="747713"/>
            <a:ext cx="5580063" cy="79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1.2 </a:t>
            </a: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  <a:sym typeface="+mn-ea"/>
              </a:rPr>
              <a:t>采样频率</a:t>
            </a:r>
            <a:endParaRPr kumimoji="0" lang="zh-TW" altLang="en-US" sz="4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135171" name="Rectangle 3"/>
          <p:cNvSpPr/>
          <p:nvPr/>
        </p:nvSpPr>
        <p:spPr>
          <a:xfrm>
            <a:off x="1379538" y="1989138"/>
            <a:ext cx="7059612" cy="2025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lnSpc>
                <a:spcPct val="120000"/>
              </a:lnSpc>
            </a:pP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采样频率：单位时间内的采样次数，单位</a:t>
            </a:r>
            <a:r>
              <a:rPr lang="en-US" altLang="zh-TW" sz="2400" b="0" dirty="0">
                <a:latin typeface="Times New Roman" panose="02020603050405020304" pitchFamily="18" charset="0"/>
                <a:ea typeface="PMingLiU" pitchFamily="18" charset="-120"/>
              </a:rPr>
              <a:t> Hz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在实际使用中，应根据信号的频宽，合理选择采样频率。过小会造成频率混叠，过大使频谱分辨率降低。</a:t>
            </a:r>
            <a:endParaRPr lang="zh-CN" altLang="en-US" sz="2400" b="0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135174" name="Line 6"/>
          <p:cNvSpPr>
            <a:spLocks noChangeShapeType="1"/>
          </p:cNvSpPr>
          <p:nvPr/>
        </p:nvSpPr>
        <p:spPr bwMode="auto">
          <a:xfrm>
            <a:off x="1979613" y="593725"/>
            <a:ext cx="6913563" cy="0"/>
          </a:xfrm>
          <a:prstGeom prst="line">
            <a:avLst/>
          </a:prstGeom>
          <a:noFill/>
          <a:ln w="57150" cmpd="thinThick">
            <a:solidFill>
              <a:srgbClr val="0064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5175" name="Rectangle 7"/>
          <p:cNvSpPr>
            <a:spLocks noChangeArrowheads="1"/>
          </p:cNvSpPr>
          <p:nvPr/>
        </p:nvSpPr>
        <p:spPr bwMode="auto">
          <a:xfrm>
            <a:off x="6327775" y="142875"/>
            <a:ext cx="2549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3B0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动态信号测试与分析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3B00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+mn-ea"/>
            </a:endParaRPr>
          </a:p>
        </p:txBody>
      </p:sp>
      <p:sp>
        <p:nvSpPr>
          <p:cNvPr id="135176" name="Line 8"/>
          <p:cNvSpPr>
            <a:spLocks noChangeShapeType="1"/>
          </p:cNvSpPr>
          <p:nvPr/>
        </p:nvSpPr>
        <p:spPr bwMode="auto">
          <a:xfrm>
            <a:off x="431800" y="6219825"/>
            <a:ext cx="8523288" cy="0"/>
          </a:xfrm>
          <a:prstGeom prst="line">
            <a:avLst/>
          </a:prstGeom>
          <a:noFill/>
          <a:ln w="57150" cmpd="thinThick">
            <a:solidFill>
              <a:srgbClr val="F3B00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2294" name="Rectangle 9"/>
          <p:cNvSpPr/>
          <p:nvPr/>
        </p:nvSpPr>
        <p:spPr>
          <a:xfrm>
            <a:off x="441325" y="6308725"/>
            <a:ext cx="8540750" cy="33337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t" anchorCtr="0">
            <a:spAutoFit/>
          </a:bodyPr>
          <a:p>
            <a:pPr algn="r" eaLnBrk="0" hangingPunct="0"/>
            <a:fld id="{9A0DB2DC-4C9A-4742-B13C-FB6460FD3503}" type="slidenum">
              <a:rPr lang="en-US" altLang="zh-CN" sz="1600" i="1" dirty="0">
                <a:solidFill>
                  <a:srgbClr val="0064AE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600" i="1" dirty="0">
              <a:solidFill>
                <a:srgbClr val="0064AE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5178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81963" y="5768975"/>
            <a:ext cx="357188" cy="40481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5179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86775" y="5768975"/>
            <a:ext cx="404813" cy="4048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1229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117475"/>
            <a:ext cx="1644650" cy="331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/>
    </p:bldLst>
  </p:timing>
</p:sld>
</file>

<file path=ppt/theme/theme1.xml><?xml version="1.0" encoding="utf-8"?>
<a:theme xmlns:a="http://schemas.openxmlformats.org/drawingml/2006/main" name="Analysis">
  <a:themeElements>
    <a:clrScheme name="Analys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nalys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altLang="en-US" sz="4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华文楷体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altLang="en-US" sz="4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华文楷体" panose="02010600040101010101" pitchFamily="2" charset="-122"/>
          </a:defRPr>
        </a:defPPr>
      </a:lstStyle>
    </a:lnDef>
  </a:objectDefaults>
  <a:extraClrSchemeLst>
    <a:extraClrScheme>
      <a:clrScheme name="Analys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alys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alys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alys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alys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alys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alys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alys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alys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alys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alys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alys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3996</Words>
  <Application>WPS 演示</Application>
  <PresentationFormat>全屏显示(4:3)</PresentationFormat>
  <Paragraphs>782</Paragraphs>
  <Slides>56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51</vt:i4>
      </vt:variant>
      <vt:variant>
        <vt:lpstr>幻灯片标题</vt:lpstr>
      </vt:variant>
      <vt:variant>
        <vt:i4>56</vt:i4>
      </vt:variant>
    </vt:vector>
  </HeadingPairs>
  <TitlesOfParts>
    <vt:vector size="128" baseType="lpstr">
      <vt:lpstr>Arial</vt:lpstr>
      <vt:lpstr>宋体</vt:lpstr>
      <vt:lpstr>Wingdings</vt:lpstr>
      <vt:lpstr>华文楷体</vt:lpstr>
      <vt:lpstr>华文行楷</vt:lpstr>
      <vt:lpstr>黑体</vt:lpstr>
      <vt:lpstr>Times New Roman</vt:lpstr>
      <vt:lpstr>楷体_GB2312</vt:lpstr>
      <vt:lpstr>新宋体</vt:lpstr>
      <vt:lpstr>PMingLiU</vt:lpstr>
      <vt:lpstr>MingLiU-ExtB</vt:lpstr>
      <vt:lpstr>Symbol</vt:lpstr>
      <vt:lpstr>Verdana</vt:lpstr>
      <vt:lpstr>華康細圓體</vt:lpstr>
      <vt:lpstr>Microsoft JhengHei</vt:lpstr>
      <vt:lpstr>仿宋_GB2312</vt:lpstr>
      <vt:lpstr>仿宋</vt:lpstr>
      <vt:lpstr>華康細圓體</vt:lpstr>
      <vt:lpstr>微软雅黑</vt:lpstr>
      <vt:lpstr>Arial Unicode MS</vt:lpstr>
      <vt:lpstr>Analysis</vt:lpstr>
      <vt:lpstr>Equation.DSMT4</vt:lpstr>
      <vt:lpstr>Equation.3</vt:lpstr>
      <vt:lpstr>Equation.3</vt:lpstr>
      <vt:lpstr>Equation.3</vt:lpstr>
      <vt:lpstr>Word.Picture.8</vt:lpstr>
      <vt:lpstr>Word.Picture.8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Paint.Picture</vt:lpstr>
      <vt:lpstr>Paint.Picture</vt:lpstr>
      <vt:lpstr>Paint.Picture</vt:lpstr>
      <vt:lpstr>Paint.Picture</vt:lpstr>
      <vt:lpstr>Equation.3</vt:lpstr>
      <vt:lpstr>Equation.3</vt:lpstr>
      <vt:lpstr>Equation.3</vt:lpstr>
      <vt:lpstr>Equation.DSMT4</vt:lpstr>
      <vt:lpstr>Paint.Picture</vt:lpstr>
      <vt:lpstr>Paint.Picture</vt:lpstr>
      <vt:lpstr>Paint.Picture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Paint.Picture</vt:lpstr>
      <vt:lpstr>Paint.Picture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123456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65</dc:creator>
  <cp:lastModifiedBy>chenzw</cp:lastModifiedBy>
  <cp:revision>156</cp:revision>
  <dcterms:created xsi:type="dcterms:W3CDTF">2004-02-06T05:48:08Z</dcterms:created>
  <dcterms:modified xsi:type="dcterms:W3CDTF">2022-09-16T02:49:01Z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5F103F980BE240B7AA11DE001146A792</vt:lpwstr>
  </property>
</Properties>
</file>