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503" r:id="rId3"/>
    <p:sldId id="504" r:id="rId4"/>
    <p:sldId id="696" r:id="rId6"/>
    <p:sldId id="706" r:id="rId7"/>
    <p:sldId id="700" r:id="rId8"/>
    <p:sldId id="701" r:id="rId9"/>
    <p:sldId id="707" r:id="rId10"/>
    <p:sldId id="702" r:id="rId11"/>
    <p:sldId id="715" r:id="rId12"/>
    <p:sldId id="713" r:id="rId13"/>
    <p:sldId id="576" r:id="rId14"/>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7" userDrawn="1">
          <p15:clr>
            <a:srgbClr val="A4A3A4"/>
          </p15:clr>
        </p15:guide>
        <p15:guide id="2" pos="27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cmAuthor id="2" name="幸全" initials="幸" lastIdx="1" clrIdx="0"/>
  <p:cmAuthor id="3" name="qixu" initials="q"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098"/>
    <a:srgbClr val="384F6E"/>
    <a:srgbClr val="CC0066"/>
    <a:srgbClr val="FFFFFF"/>
    <a:srgbClr val="FF3399"/>
    <a:srgbClr val="1458A7"/>
    <a:srgbClr val="295A7B"/>
    <a:srgbClr val="FCC986"/>
    <a:srgbClr val="86A7FD"/>
    <a:srgbClr val="4044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p:scale>
          <a:sx n="92" d="100"/>
          <a:sy n="92" d="100"/>
        </p:scale>
        <p:origin x="1272" y="595"/>
      </p:cViewPr>
      <p:guideLst>
        <p:guide orient="horz" pos="1527"/>
        <p:guide pos="27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p:spPr>
      </p:sp>
      <p:sp>
        <p:nvSpPr>
          <p:cNvPr id="69635" name="备注占位符 2"/>
          <p:cNvSpPr>
            <a:spLocks noGrp="1"/>
          </p:cNvSpPr>
          <p:nvPr>
            <p:ph type="body"/>
          </p:nvPr>
        </p:nvSpPr>
        <p:spPr/>
        <p:txBody>
          <a:bodyPr wrap="square" lIns="99075" tIns="49538" rIns="99075" bIns="49538" anchor="t" anchorCtr="0"/>
          <a:lstStyle/>
          <a:p>
            <a:pPr lvl="0"/>
            <a:endParaRPr lang="zh-CN" altLang="en-US" dirty="0"/>
          </a:p>
        </p:txBody>
      </p:sp>
      <p:sp>
        <p:nvSpPr>
          <p:cNvPr id="69636" name="灯片编号占位符 3"/>
          <p:cNvSpPr txBox="1">
            <a:spLocks noGrp="1"/>
          </p:cNvSpPr>
          <p:nvPr>
            <p:ph type="sldNum" sz="quarter"/>
          </p:nvPr>
        </p:nvSpPr>
        <p:spPr>
          <a:xfrm>
            <a:off x="4024313" y="9721850"/>
            <a:ext cx="3078162" cy="511175"/>
          </a:xfrm>
          <a:prstGeom prst="rect">
            <a:avLst/>
          </a:prstGeom>
          <a:noFill/>
          <a:ln w="9525">
            <a:noFill/>
          </a:ln>
        </p:spPr>
        <p:txBody>
          <a:bodyPr lIns="99075" tIns="49538" rIns="99075" bIns="49538" anchor="b" anchorCtr="0"/>
          <a:lstStyle/>
          <a:p>
            <a:pPr lvl="0" eaLnBrk="1" hangingPunct="1"/>
            <a:fld id="{9A0DB2DC-4C9A-4742-B13C-FB6460FD3503}" type="slidenum">
              <a:rPr lang="en-US" altLang="en-US" sz="1800" dirty="0"/>
            </a:fld>
            <a:endParaRPr lang="en-US" altLang="en-US" sz="1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10" y="1598098"/>
            <a:ext cx="7772510" cy="1102712"/>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19" y="2915160"/>
            <a:ext cx="6400891" cy="131468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页脚占位符 4"/>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13" y="3601080"/>
            <a:ext cx="5486478" cy="425128"/>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313" y="459662"/>
            <a:ext cx="5486478" cy="308664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313" y="4026208"/>
            <a:ext cx="5486478"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 name="页脚占位符 5"/>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6" y="206015"/>
            <a:ext cx="8229716" cy="857400"/>
          </a:xfr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6" y="1200360"/>
            <a:ext cx="8229716" cy="3395066"/>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页脚占位符 4"/>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94" y="206015"/>
            <a:ext cx="2057429" cy="438941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6" y="206015"/>
            <a:ext cx="6019885" cy="438941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页脚占位符 4"/>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6" y="206015"/>
            <a:ext cx="8229716" cy="438941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 name="页脚占位符 3"/>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6" y="990240"/>
            <a:ext cx="8229716" cy="857400"/>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1064266" y="1454360"/>
            <a:ext cx="8229716" cy="339506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页脚占位符 4"/>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6" y="206015"/>
            <a:ext cx="8229716" cy="857400"/>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 name="页脚占位符 3"/>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23" y="3305753"/>
            <a:ext cx="7772510" cy="1021735"/>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23" y="2180416"/>
            <a:ext cx="7772510" cy="112533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页脚占位符 4"/>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6" y="206015"/>
            <a:ext cx="8229716" cy="8574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6" y="1200360"/>
            <a:ext cx="403865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66" y="1200360"/>
            <a:ext cx="403865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 name="页脚占位符 5"/>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6" y="206015"/>
            <a:ext cx="8229716" cy="8574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6" y="1151536"/>
            <a:ext cx="404024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6" y="1631442"/>
            <a:ext cx="404024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91" y="1151536"/>
            <a:ext cx="4041832"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91" y="1631442"/>
            <a:ext cx="4041832"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 name="页脚占位符 7"/>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 name="灯片编号占位符 8"/>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6" y="206015"/>
            <a:ext cx="8229716" cy="857400"/>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 name="页脚占位符 3"/>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 name="页脚占位符 2"/>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 name="灯片编号占位符 3"/>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6" y="204823"/>
            <a:ext cx="3008356" cy="871690"/>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101" y="204823"/>
            <a:ext cx="5111822"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6" y="1076513"/>
            <a:ext cx="3008356"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6" y="4684738"/>
            <a:ext cx="2133630" cy="357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 name="页脚占位符 5"/>
          <p:cNvSpPr>
            <a:spLocks noGrp="1"/>
          </p:cNvSpPr>
          <p:nvPr>
            <p:ph type="ftr" sz="quarter" idx="11"/>
          </p:nvPr>
        </p:nvSpPr>
        <p:spPr>
          <a:xfrm>
            <a:off x="3124244" y="4684738"/>
            <a:ext cx="2895641" cy="35725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ja-JP"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a:xfrm>
            <a:off x="6553293" y="4684738"/>
            <a:ext cx="2133630" cy="357250"/>
          </a:xfrm>
        </p:spPr>
        <p:txBody>
          <a:bodyPr/>
          <a:lstStyle/>
          <a:p>
            <a:pPr lvl="0" eaLnBrk="1" hangingPunct="1"/>
            <a:fld id="{9A0DB2DC-4C9A-4742-B13C-FB6460FD3503}" type="slidenum">
              <a:rPr lang="en-US" altLang="ja-JP">
                <a:latin typeface="Arial" panose="020B0604020202020204" pitchFamily="34" charset="0"/>
                <a:ea typeface="MS PGothic" panose="020B0600070205080204" pitchFamily="34" charset="-128"/>
              </a:rPr>
            </a:fld>
            <a:endParaRPr lang="en-US" altLang="ja-JP">
              <a:latin typeface="Arial" panose="020B0604020202020204" pitchFamily="34" charset="0"/>
              <a:ea typeface="MS PGothic" panose="020B0600070205080204"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253365" y="103505"/>
            <a:ext cx="2937510" cy="5410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ja-JP"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p:txBody>
      </p:sp>
      <p:pic>
        <p:nvPicPr>
          <p:cNvPr id="4" name="图片 3" descr="微信图片_20220610104947"/>
          <p:cNvPicPr>
            <a:picLocks noChangeAspect="1"/>
          </p:cNvPicPr>
          <p:nvPr userDrawn="1"/>
        </p:nvPicPr>
        <p:blipFill>
          <a:blip r:embed="rId15"/>
          <a:stretch>
            <a:fillRect/>
          </a:stretch>
        </p:blipFill>
        <p:spPr>
          <a:xfrm>
            <a:off x="0" y="27940"/>
            <a:ext cx="2600960" cy="7442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kumimoji="1" sz="4400">
          <a:solidFill>
            <a:schemeClr val="tx2"/>
          </a:solidFill>
          <a:latin typeface="Arial" panose="020B0604020202020204" pitchFamily="34" charset="0"/>
          <a:ea typeface="MS PGothic" panose="020B0600070205080204" pitchFamily="34" charset="-128"/>
        </a:defRPr>
      </a:lvl9pPr>
    </p:titleStyle>
    <p:bodyStyle>
      <a:lvl1pPr marL="257175" indent="-257175" algn="l" rtl="0" eaLnBrk="0" fontAlgn="base" hangingPunct="0">
        <a:spcBef>
          <a:spcPct val="15000"/>
        </a:spcBef>
        <a:spcAft>
          <a:spcPct val="0"/>
        </a:spcAft>
        <a:buChar char="•"/>
        <a:defRPr kumimoji="1" sz="2400">
          <a:solidFill>
            <a:schemeClr val="tx1"/>
          </a:solidFill>
          <a:latin typeface="+mn-lt"/>
          <a:ea typeface="+mn-ea"/>
          <a:cs typeface="+mn-cs"/>
        </a:defRPr>
      </a:lvl1pPr>
      <a:lvl2pPr marL="557530" indent="-214630" algn="l" rtl="0" eaLnBrk="0" fontAlgn="base" hangingPunct="0">
        <a:spcBef>
          <a:spcPct val="15000"/>
        </a:spcBef>
        <a:spcAft>
          <a:spcPct val="0"/>
        </a:spcAft>
        <a:buChar char="–"/>
        <a:defRPr kumimoji="1" sz="2100">
          <a:solidFill>
            <a:schemeClr val="tx1"/>
          </a:solidFill>
          <a:latin typeface="+mn-lt"/>
          <a:ea typeface="+mn-ea"/>
        </a:defRPr>
      </a:lvl2pPr>
      <a:lvl3pPr marL="857250" indent="-171450" algn="l" rtl="0" eaLnBrk="0" fontAlgn="base" hangingPunct="0">
        <a:spcBef>
          <a:spcPct val="15000"/>
        </a:spcBef>
        <a:spcAft>
          <a:spcPct val="0"/>
        </a:spcAft>
        <a:buChar char="•"/>
        <a:defRPr kumimoji="1" sz="1800">
          <a:solidFill>
            <a:schemeClr val="tx1"/>
          </a:solidFill>
          <a:latin typeface="+mn-lt"/>
          <a:ea typeface="+mn-ea"/>
        </a:defRPr>
      </a:lvl3pPr>
      <a:lvl4pPr marL="1200150" indent="-171450" algn="l" rtl="0" eaLnBrk="0" fontAlgn="base" hangingPunct="0">
        <a:spcBef>
          <a:spcPct val="15000"/>
        </a:spcBef>
        <a:spcAft>
          <a:spcPct val="0"/>
        </a:spcAft>
        <a:buChar char="–"/>
        <a:defRPr kumimoji="1" sz="1500">
          <a:solidFill>
            <a:schemeClr val="tx1"/>
          </a:solidFill>
          <a:latin typeface="+mn-lt"/>
          <a:ea typeface="+mn-ea"/>
        </a:defRPr>
      </a:lvl4pPr>
      <a:lvl5pPr marL="1543050" indent="-171450" algn="l" rtl="0" eaLnBrk="0" fontAlgn="base" hangingPunct="0">
        <a:spcBef>
          <a:spcPct val="15000"/>
        </a:spcBef>
        <a:spcAft>
          <a:spcPct val="0"/>
        </a:spcAft>
        <a:buChar char="»"/>
        <a:defRPr kumimoji="1" sz="1500">
          <a:solidFill>
            <a:schemeClr val="tx1"/>
          </a:solidFill>
          <a:latin typeface="+mn-lt"/>
          <a:ea typeface="+mn-ea"/>
        </a:defRPr>
      </a:lvl5pPr>
      <a:lvl6pPr marL="1886585" indent="-171450" algn="l" rtl="0" fontAlgn="base">
        <a:spcBef>
          <a:spcPct val="15000"/>
        </a:spcBef>
        <a:spcAft>
          <a:spcPct val="0"/>
        </a:spcAft>
        <a:buChar char="»"/>
        <a:defRPr kumimoji="1" sz="1500">
          <a:solidFill>
            <a:schemeClr val="tx1"/>
          </a:solidFill>
          <a:latin typeface="+mn-lt"/>
          <a:ea typeface="+mn-ea"/>
        </a:defRPr>
      </a:lvl6pPr>
      <a:lvl7pPr marL="2229485" indent="-171450" algn="l" rtl="0" fontAlgn="base">
        <a:spcBef>
          <a:spcPct val="15000"/>
        </a:spcBef>
        <a:spcAft>
          <a:spcPct val="0"/>
        </a:spcAft>
        <a:buChar char="»"/>
        <a:defRPr kumimoji="1" sz="1500">
          <a:solidFill>
            <a:schemeClr val="tx1"/>
          </a:solidFill>
          <a:latin typeface="+mn-lt"/>
          <a:ea typeface="+mn-ea"/>
        </a:defRPr>
      </a:lvl7pPr>
      <a:lvl8pPr marL="2572385" indent="-171450" algn="l" rtl="0" fontAlgn="base">
        <a:spcBef>
          <a:spcPct val="15000"/>
        </a:spcBef>
        <a:spcAft>
          <a:spcPct val="0"/>
        </a:spcAft>
        <a:buChar char="»"/>
        <a:defRPr kumimoji="1" sz="1500">
          <a:solidFill>
            <a:schemeClr val="tx1"/>
          </a:solidFill>
          <a:latin typeface="+mn-lt"/>
          <a:ea typeface="+mn-ea"/>
        </a:defRPr>
      </a:lvl8pPr>
      <a:lvl9pPr marL="2915285" indent="-171450" algn="l" rtl="0" fontAlgn="base">
        <a:spcBef>
          <a:spcPct val="15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02180" y="1986915"/>
            <a:ext cx="4729480" cy="645160"/>
          </a:xfrm>
          <a:prstGeom prst="rect">
            <a:avLst/>
          </a:prstGeom>
          <a:noFill/>
        </p:spPr>
        <p:txBody>
          <a:bodyPr wrap="square">
            <a:spAutoFit/>
          </a:bodyPr>
          <a:lstStyle/>
          <a:p>
            <a:pPr algn="ctr" eaLnBrk="0" fontAlgn="base" hangingPunct="0">
              <a:spcBef>
                <a:spcPct val="0"/>
              </a:spcBef>
              <a:spcAft>
                <a:spcPct val="0"/>
              </a:spcAft>
            </a:pPr>
            <a:r>
              <a:rPr kumimoji="1" lang="zh-CN" altLang="en-US" sz="3600" b="1" dirty="0">
                <a:solidFill>
                  <a:srgbClr val="004098"/>
                </a:solidFill>
                <a:latin typeface="微软雅黑" panose="020B0503020204020204" pitchFamily="34" charset="-122"/>
                <a:ea typeface="微软雅黑" panose="020B0503020204020204" pitchFamily="34" charset="-122"/>
                <a:cs typeface="+mj-cs"/>
              </a:rPr>
              <a:t>线性代数</a:t>
            </a:r>
            <a:endParaRPr kumimoji="1" lang="zh-CN" altLang="en-US" sz="3600" b="1" dirty="0">
              <a:solidFill>
                <a:srgbClr val="004098"/>
              </a:solidFill>
              <a:latin typeface="微软雅黑" panose="020B0503020204020204" pitchFamily="34" charset="-122"/>
              <a:ea typeface="微软雅黑" panose="020B0503020204020204" pitchFamily="34" charset="-122"/>
              <a:cs typeface="+mj-cs"/>
            </a:endParaRPr>
          </a:p>
        </p:txBody>
      </p:sp>
      <p:sp>
        <p:nvSpPr>
          <p:cNvPr id="6" name="文本框 5"/>
          <p:cNvSpPr txBox="1"/>
          <p:nvPr/>
        </p:nvSpPr>
        <p:spPr>
          <a:xfrm>
            <a:off x="2760345" y="2741295"/>
            <a:ext cx="3623310" cy="460375"/>
          </a:xfrm>
          <a:prstGeom prst="rect">
            <a:avLst/>
          </a:prstGeom>
          <a:noFill/>
        </p:spPr>
        <p:txBody>
          <a:bodyPr wrap="square">
            <a:spAutoFit/>
          </a:bodyPr>
          <a:lstStyle/>
          <a:p>
            <a:pPr algn="ctr" eaLnBrk="0" fontAlgn="base" hangingPunct="0">
              <a:spcBef>
                <a:spcPct val="15000"/>
              </a:spcBef>
              <a:spcAft>
                <a:spcPct val="0"/>
              </a:spcAft>
            </a:pPr>
            <a:r>
              <a:rPr kumimoji="1" lang="en-US" sz="2400" dirty="0">
                <a:solidFill>
                  <a:schemeClr val="bg1">
                    <a:lumMod val="50000"/>
                  </a:schemeClr>
                </a:solidFill>
                <a:latin typeface="Arial" panose="020B0604020202020204" pitchFamily="34" charset="0"/>
                <a:cs typeface="Arial" panose="020B0604020202020204" pitchFamily="34" charset="0"/>
                <a:sym typeface="+mn-ea"/>
              </a:rPr>
              <a:t>LINEAR ALGEBRA</a:t>
            </a:r>
            <a:endParaRPr kumimoji="1" lang="en-US" sz="2400" dirty="0">
              <a:solidFill>
                <a:schemeClr val="bg1">
                  <a:lumMod val="50000"/>
                </a:schemeClr>
              </a:solidFill>
              <a:latin typeface="Arial" panose="020B0604020202020204" pitchFamily="34" charset="0"/>
              <a:cs typeface="Arial" panose="020B0604020202020204" pitchFamily="34" charset="0"/>
            </a:endParaRPr>
          </a:p>
        </p:txBody>
      </p:sp>
      <p:cxnSp>
        <p:nvCxnSpPr>
          <p:cNvPr id="12" name="直接连接符 11"/>
          <p:cNvCxnSpPr/>
          <p:nvPr/>
        </p:nvCxnSpPr>
        <p:spPr bwMode="auto">
          <a:xfrm flipH="1" flipV="1">
            <a:off x="1106170" y="2967990"/>
            <a:ext cx="1821815" cy="1270"/>
          </a:xfrm>
          <a:prstGeom prst="line">
            <a:avLst/>
          </a:prstGeom>
          <a:solidFill>
            <a:schemeClr val="accent1"/>
          </a:solidFill>
          <a:ln w="12700" cap="flat" cmpd="sng" algn="ctr">
            <a:solidFill>
              <a:srgbClr val="004098"/>
            </a:solidFill>
            <a:prstDash val="solid"/>
            <a:round/>
            <a:headEnd type="none" w="med" len="med"/>
            <a:tailEnd type="none" w="med" len="med"/>
          </a:ln>
        </p:spPr>
      </p:cxnSp>
      <p:cxnSp>
        <p:nvCxnSpPr>
          <p:cNvPr id="17" name="直接连接符 16"/>
          <p:cNvCxnSpPr/>
          <p:nvPr/>
        </p:nvCxnSpPr>
        <p:spPr bwMode="auto">
          <a:xfrm flipH="1">
            <a:off x="6229985" y="2967990"/>
            <a:ext cx="1827530" cy="1270"/>
          </a:xfrm>
          <a:prstGeom prst="line">
            <a:avLst/>
          </a:prstGeom>
          <a:solidFill>
            <a:schemeClr val="accent1"/>
          </a:solidFill>
          <a:ln w="12700" cap="flat" cmpd="sng" algn="ctr">
            <a:solidFill>
              <a:srgbClr val="004098"/>
            </a:solidFill>
            <a:prstDash val="solid"/>
            <a:round/>
            <a:headEnd type="none" w="med" len="med"/>
            <a:tailEnd type="none" w="med" len="med"/>
          </a:ln>
        </p:spPr>
      </p:cxnSp>
      <p:sp>
        <p:nvSpPr>
          <p:cNvPr id="2" name="文本框 1"/>
          <p:cNvSpPr txBox="1"/>
          <p:nvPr/>
        </p:nvSpPr>
        <p:spPr>
          <a:xfrm>
            <a:off x="2050415" y="3477260"/>
            <a:ext cx="5034915" cy="645160"/>
          </a:xfrm>
          <a:prstGeom prst="rect">
            <a:avLst/>
          </a:prstGeom>
          <a:noFill/>
        </p:spPr>
        <p:txBody>
          <a:bodyPr wrap="square" rtlCol="0" anchor="t">
            <a:spAutoFit/>
          </a:bodyPr>
          <a:p>
            <a:pPr marL="0" indent="0">
              <a:buNone/>
            </a:pPr>
            <a:r>
              <a:rPr lang="zh-CN" altLang="en-US">
                <a:latin typeface="华文新魏" panose="02010800040101010101" charset="-122"/>
                <a:ea typeface="华文新魏" panose="02010800040101010101" charset="-122"/>
                <a:sym typeface="+mn-ea"/>
              </a:rPr>
              <a:t>线性代数是研究初等代数与高等代数之间的一门学科，研究的</a:t>
            </a:r>
            <a:r>
              <a:rPr lang="zh-CN" altLang="en-US">
                <a:solidFill>
                  <a:srgbClr val="FF0000"/>
                </a:solidFill>
                <a:latin typeface="华文新魏" panose="02010800040101010101" charset="-122"/>
                <a:ea typeface="华文新魏" panose="02010800040101010101" charset="-122"/>
                <a:sym typeface="+mn-ea"/>
              </a:rPr>
              <a:t>抽象</a:t>
            </a:r>
            <a:r>
              <a:rPr lang="zh-CN" altLang="en-US">
                <a:latin typeface="华文新魏" panose="02010800040101010101" charset="-122"/>
                <a:ea typeface="华文新魏" panose="02010800040101010101" charset="-122"/>
                <a:sym typeface="+mn-ea"/>
              </a:rPr>
              <a:t>概念是</a:t>
            </a:r>
            <a:r>
              <a:rPr lang="zh-CN" altLang="en-US">
                <a:solidFill>
                  <a:srgbClr val="FF0000"/>
                </a:solidFill>
                <a:latin typeface="华文新魏" panose="02010800040101010101" charset="-122"/>
                <a:ea typeface="华文新魏" panose="02010800040101010101" charset="-122"/>
                <a:sym typeface="+mn-ea"/>
              </a:rPr>
              <a:t>线性空间</a:t>
            </a:r>
            <a:r>
              <a:rPr lang="zh-CN" altLang="en-US">
                <a:latin typeface="华文新魏" panose="02010800040101010101" charset="-122"/>
                <a:ea typeface="华文新魏" panose="02010800040101010101" charset="-122"/>
                <a:sym typeface="+mn-ea"/>
              </a:rPr>
              <a:t>与</a:t>
            </a:r>
            <a:r>
              <a:rPr lang="zh-CN" altLang="en-US">
                <a:solidFill>
                  <a:srgbClr val="FF0000"/>
                </a:solidFill>
                <a:latin typeface="华文新魏" panose="02010800040101010101" charset="-122"/>
                <a:ea typeface="华文新魏" panose="02010800040101010101" charset="-122"/>
                <a:sym typeface="+mn-ea"/>
              </a:rPr>
              <a:t>线性变换</a:t>
            </a:r>
            <a:r>
              <a:rPr lang="zh-CN" altLang="en-US">
                <a:latin typeface="华文新魏" panose="02010800040101010101" charset="-122"/>
                <a:ea typeface="华文新魏" panose="02010800040101010101" charset="-122"/>
                <a:sym typeface="+mn-ea"/>
              </a:rPr>
              <a:t>。</a:t>
            </a:r>
            <a:endParaRPr lang="zh-CN" altLang="en-US">
              <a:latin typeface="华文新魏" panose="02010800040101010101" charset="-122"/>
              <a:ea typeface="华文新魏" panose="020108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2620" y="1264285"/>
                <a:ext cx="7635875" cy="3725545"/>
              </a:xfrm>
            </p:spPr>
            <p:txBody>
              <a:bodyPr/>
              <a:p>
                <a:pPr marL="0" indent="0" algn="l" latinLnBrk="0">
                  <a:lnSpc>
                    <a:spcPct val="150000"/>
                  </a:lnSpc>
                  <a:spcBef>
                    <a:spcPts val="0"/>
                  </a:spcBef>
                  <a:buNone/>
                </a:pPr>
                <a:r>
                  <a:rPr lang="en-US" altLang="zh-CN" sz="1400"/>
                  <a:t>    </a:t>
                </a:r>
                <a:r>
                  <a:rPr lang="zh-CN" altLang="en-US" sz="1400">
                    <a:ea typeface="宋体" panose="02010600030101010101" pitchFamily="2" charset="-122"/>
                    <a:sym typeface="+mn-ea"/>
                  </a:rPr>
                  <a:t>有振动的地方就有特征值，比如在量子力学中，没有观测之前，一个物理系统的状态是处于叠加态，可以用向量 </a:t>
                </a:r>
                <a:r>
                  <a:rPr lang="en-US" altLang="zh-CN" sz="1400">
                    <a:ea typeface="宋体" panose="02010600030101010101" pitchFamily="2" charset="-122"/>
                    <a:sym typeface="+mn-ea"/>
                  </a:rPr>
                  <a:t>|</a:t>
                </a:r>
                <a14:m>
                  <m:oMath xmlns:m="http://schemas.openxmlformats.org/officeDocument/2006/math">
                    <m:r>
                      <a:rPr lang="en-US" altLang="zh-CN" sz="1400" i="1">
                        <a:latin typeface="Cambria Math" panose="02040503050406030204" charset="0"/>
                        <a:ea typeface="宋体" panose="02010600030101010101" pitchFamily="2" charset="-122"/>
                        <a:cs typeface="Cambria Math" panose="02040503050406030204" charset="0"/>
                        <a:sym typeface="+mn-ea"/>
                      </a:rPr>
                      <m:t>𝛹</m:t>
                    </m:r>
                    <m:r>
                      <a:rPr lang="en-US" altLang="zh-CN" sz="1400" i="1">
                        <a:latin typeface="Cambria Math" panose="02040503050406030204" charset="0"/>
                        <a:ea typeface="宋体" panose="02010600030101010101" pitchFamily="2" charset="-122"/>
                        <a:cs typeface="Cambria Math" panose="02040503050406030204" charset="0"/>
                        <a:sym typeface="+mn-ea"/>
                      </a:rPr>
                      <m:t>)</m:t>
                    </m:r>
                  </m:oMath>
                </a14:m>
                <a:r>
                  <a:rPr lang="zh-CN" altLang="en-US" sz="1400">
                    <a:ea typeface="宋体" panose="02010600030101010101" pitchFamily="2" charset="-122"/>
                    <a:sym typeface="+mn-ea"/>
                  </a:rPr>
                  <a:t> 表示，通常称为态向量，系统的演化有一个线性变换（称为哈密顿量</a:t>
                </a:r>
                <a:r>
                  <a:rPr lang="en-US" altLang="zh-CN" sz="1400">
                    <a:ea typeface="宋体" panose="02010600030101010101" pitchFamily="2" charset="-122"/>
                    <a:sym typeface="+mn-ea"/>
                  </a:rPr>
                  <a:t>,</a:t>
                </a:r>
                <a:r>
                  <a:rPr lang="zh-CN" altLang="en-US" sz="1400">
                    <a:ea typeface="宋体" panose="02010600030101010101" pitchFamily="2" charset="-122"/>
                    <a:sym typeface="+mn-ea"/>
                  </a:rPr>
                  <a:t>用矩阵</a:t>
                </a:r>
                <a:r>
                  <a:rPr lang="en-US" altLang="zh-CN" sz="1400">
                    <a:ea typeface="宋体" panose="02010600030101010101" pitchFamily="2" charset="-122"/>
                    <a:sym typeface="+mn-ea"/>
                  </a:rPr>
                  <a:t>     (1)</a:t>
                </a:r>
                <a:r>
                  <a:rPr lang="zh-CN" altLang="en-US" sz="1400">
                    <a:ea typeface="宋体" panose="02010600030101010101" pitchFamily="2" charset="-122"/>
                    <a:sym typeface="+mn-ea"/>
                  </a:rPr>
                  <a:t>表示）来描述系统的能量，即薛定谔方程</a:t>
                </a:r>
                <a:r>
                  <a:rPr lang="en-US" altLang="zh-CN" sz="1400">
                    <a:ea typeface="宋体" panose="02010600030101010101" pitchFamily="2" charset="-122"/>
                    <a:sym typeface="+mn-ea"/>
                  </a:rPr>
                  <a:t>(2)</a:t>
                </a:r>
                <a:r>
                  <a:rPr lang="zh-CN" altLang="en-US" sz="1400">
                    <a:ea typeface="宋体" panose="02010600030101010101" pitchFamily="2" charset="-122"/>
                    <a:sym typeface="+mn-ea"/>
                  </a:rPr>
                  <a:t>描述了系统如何随时间演化。</a:t>
                </a:r>
                <a:endParaRPr lang="zh-CN" altLang="en-US" sz="1400">
                  <a:ea typeface="宋体" panose="02010600030101010101" pitchFamily="2" charset="-122"/>
                </a:endParaRPr>
              </a:p>
              <a:p>
                <a:pPr marL="0" indent="0" algn="ctr" latinLnBrk="0">
                  <a:lnSpc>
                    <a:spcPct val="150000"/>
                  </a:lnSpc>
                  <a:spcBef>
                    <a:spcPts val="0"/>
                  </a:spcBef>
                  <a:buNone/>
                </a:pP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       |</a:t>
                </a:r>
                <a14:m>
                  <m:oMath xmlns:m="http://schemas.openxmlformats.org/officeDocument/2006/math">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1400" i="1" baseline="-25000">
                        <a:solidFill>
                          <a:schemeClr val="tx1"/>
                        </a:solidFill>
                        <a:latin typeface="Cambria Math" panose="02040503050406030204" charset="0"/>
                        <a:ea typeface="宋体" panose="02010600030101010101" pitchFamily="2" charset="-122"/>
                        <a:cs typeface="Cambria Math" panose="02040503050406030204" charset="0"/>
                        <a:sym typeface="+mn-ea"/>
                      </a:rPr>
                      <m:t>𝑛</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m:t>
                    </m:r>
                  </m:oMath>
                </a14:m>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=E</a:t>
                </a:r>
                <a:r>
                  <a:rPr lang="en-US" altLang="zh-CN" sz="1400" baseline="-25000">
                    <a:solidFill>
                      <a:schemeClr val="tx1"/>
                    </a:solidFill>
                    <a:latin typeface="Cambria Math" panose="02040503050406030204" charset="0"/>
                    <a:ea typeface="宋体" panose="02010600030101010101" pitchFamily="2" charset="-122"/>
                    <a:cs typeface="Cambria Math" panose="02040503050406030204" charset="0"/>
                    <a:sym typeface="+mn-ea"/>
                  </a:rPr>
                  <a:t>n</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baseline="-25000">
                    <a:solidFill>
                      <a:schemeClr val="tx1"/>
                    </a:solidFill>
                    <a:latin typeface="Cambria Math" panose="02040503050406030204" charset="0"/>
                    <a:ea typeface="宋体" panose="02010600030101010101" pitchFamily="2" charset="-122"/>
                    <a:cs typeface="Cambria Math" panose="02040503050406030204" charset="0"/>
                    <a:sym typeface="+mn-ea"/>
                  </a:rPr>
                  <a:t>n</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                              (1)</a:t>
                </a:r>
                <a:endPar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endParaRPr>
              </a:p>
              <a:p>
                <a:pPr marL="0" indent="0" algn="ctr" latinLnBrk="0">
                  <a:lnSpc>
                    <a:spcPct val="150000"/>
                  </a:lnSpc>
                  <a:spcBef>
                    <a:spcPts val="0"/>
                  </a:spcBef>
                  <a:buNone/>
                </a:pP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ih</a:t>
                </a:r>
                <a14:m>
                  <m:oMath xmlns:m="http://schemas.openxmlformats.org/officeDocument/2006/math">
                    <m:f>
                      <m:fPr>
                        <m:ctrlP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ctrlPr>
                      </m:fPr>
                      <m:num>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𝑑</m:t>
                        </m:r>
                      </m:num>
                      <m:den>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𝑑𝑡</m:t>
                        </m:r>
                      </m:den>
                    </m:f>
                  </m:oMath>
                </a14:m>
                <a:r>
                  <a:rPr lang="en-US" altLang="zh-CN" sz="1400">
                    <a:latin typeface="Cambria Math" panose="02040503050406030204" charset="0"/>
                    <a:ea typeface="宋体" panose="02010600030101010101" pitchFamily="2" charset="-122"/>
                    <a:cs typeface="Cambria Math" panose="02040503050406030204" charset="0"/>
                    <a:sym typeface="+mn-ea"/>
                  </a:rPr>
                  <a:t>|</a:t>
                </a:r>
                <a14:m>
                  <m:oMath xmlns:m="http://schemas.openxmlformats.org/officeDocument/2006/math">
                    <m:r>
                      <a:rPr lang="en-US" altLang="zh-CN" sz="1400" i="1">
                        <a:latin typeface="Cambria Math" panose="02040503050406030204" charset="0"/>
                        <a:ea typeface="宋体" panose="02010600030101010101" pitchFamily="2" charset="-122"/>
                        <a:cs typeface="Cambria Math" panose="02040503050406030204" charset="0"/>
                        <a:sym typeface="+mn-ea"/>
                      </a:rPr>
                      <m:t>𝛹</m:t>
                    </m:r>
                    <m:r>
                      <a:rPr lang="en-US" altLang="zh-CN" sz="1400" i="1">
                        <a:latin typeface="Cambria Math" panose="02040503050406030204" charset="0"/>
                        <a:ea typeface="宋体" panose="02010600030101010101" pitchFamily="2" charset="-122"/>
                        <a:cs typeface="Cambria Math" panose="02040503050406030204" charset="0"/>
                        <a:sym typeface="+mn-ea"/>
                      </a:rPr>
                      <m:t>(</m:t>
                    </m:r>
                    <m:r>
                      <a:rPr lang="en-US" altLang="zh-CN" sz="1400" i="1">
                        <a:latin typeface="Cambria Math" panose="02040503050406030204" charset="0"/>
                        <a:ea typeface="宋体" panose="02010600030101010101" pitchFamily="2" charset="-122"/>
                        <a:cs typeface="Cambria Math" panose="02040503050406030204" charset="0"/>
                        <a:sym typeface="+mn-ea"/>
                      </a:rPr>
                      <m:t>𝑡</m:t>
                    </m:r>
                    <m:r>
                      <a:rPr lang="en-US" altLang="zh-CN" sz="1400" i="1">
                        <a:latin typeface="Cambria Math" panose="02040503050406030204" charset="0"/>
                        <a:ea typeface="宋体" panose="02010600030101010101" pitchFamily="2" charset="-122"/>
                        <a:cs typeface="Cambria Math" panose="02040503050406030204" charset="0"/>
                        <a:sym typeface="+mn-ea"/>
                      </a:rPr>
                      <m:t>)</m:t>
                    </m:r>
                  </m:oMath>
                </a14:m>
                <a:r>
                  <a:rPr lang="en-US" altLang="zh-CN" sz="1400">
                    <a:latin typeface="Cambria Math" panose="02040503050406030204" charset="0"/>
                    <a:ea typeface="宋体" panose="02010600030101010101" pitchFamily="2" charset="-122"/>
                    <a:cs typeface="Cambria Math" panose="02040503050406030204" charset="0"/>
                    <a:sym typeface="+mn-ea"/>
                  </a:rPr>
                  <a:t>)=      |Ψ(t)                      (2)</a:t>
                </a:r>
                <a:endParaRPr lang="en-US" altLang="zh-CN" sz="1400">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a:t>
                </a:r>
                <a14:m>
                  <m:oMath xmlns:m="http://schemas.openxmlformats.org/officeDocument/2006/math">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1400" i="1" baseline="-25000">
                        <a:solidFill>
                          <a:schemeClr val="tx1"/>
                        </a:solidFill>
                        <a:latin typeface="Cambria Math" panose="02040503050406030204" charset="0"/>
                        <a:ea typeface="宋体" panose="02010600030101010101" pitchFamily="2" charset="-122"/>
                        <a:cs typeface="Cambria Math" panose="02040503050406030204" charset="0"/>
                        <a:sym typeface="+mn-ea"/>
                      </a:rPr>
                      <m:t>𝑛</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是</m:t>
                    </m:r>
                  </m:oMath>
                </a14:m>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哈密顿量的第</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n</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个特征向量，也称为能量本征态</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(eigenstate)</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a:latin typeface="Cambria Math" panose="02040503050406030204" charset="0"/>
                    <a:ea typeface="宋体" panose="02010600030101010101" pitchFamily="2" charset="-122"/>
                    <a:cs typeface="Cambria Math" panose="02040503050406030204" charset="0"/>
                    <a:sym typeface="+mn-ea"/>
                  </a:rPr>
                  <a:t>E</a:t>
                </a:r>
                <a:r>
                  <a:rPr lang="en-US" altLang="zh-CN" sz="1400" baseline="-25000">
                    <a:latin typeface="Cambria Math" panose="02040503050406030204" charset="0"/>
                    <a:ea typeface="宋体" panose="02010600030101010101" pitchFamily="2" charset="-122"/>
                    <a:cs typeface="Cambria Math" panose="02040503050406030204" charset="0"/>
                    <a:sym typeface="+mn-ea"/>
                  </a:rPr>
                  <a:t>n</a:t>
                </a:r>
                <a:r>
                  <a:rPr lang="zh-CN" altLang="en-US" sz="1400">
                    <a:latin typeface="Cambria Math" panose="02040503050406030204" charset="0"/>
                    <a:ea typeface="宋体" panose="02010600030101010101" pitchFamily="2" charset="-122"/>
                    <a:cs typeface="Cambria Math" panose="02040503050406030204" charset="0"/>
                    <a:sym typeface="+mn-ea"/>
                  </a:rPr>
                  <a:t>是对应的特征值，也称为能量本征值</a:t>
                </a:r>
                <a:r>
                  <a:rPr lang="en-US" altLang="zh-CN" sz="1400">
                    <a:latin typeface="Cambria Math" panose="02040503050406030204" charset="0"/>
                    <a:ea typeface="宋体" panose="02010600030101010101" pitchFamily="2" charset="-122"/>
                    <a:cs typeface="Cambria Math" panose="02040503050406030204" charset="0"/>
                    <a:sym typeface="+mn-ea"/>
                  </a:rPr>
                  <a:t>(energy  eigen)</a:t>
                </a:r>
                <a:r>
                  <a:rPr lang="zh-CN" altLang="en-US" sz="1400">
                    <a:latin typeface="Cambria Math" panose="02040503050406030204" charset="0"/>
                    <a:ea typeface="宋体" panose="02010600030101010101" pitchFamily="2" charset="-122"/>
                    <a:cs typeface="Cambria Math" panose="02040503050406030204" charset="0"/>
                    <a:sym typeface="+mn-ea"/>
                  </a:rPr>
                  <a:t>。</a:t>
                </a:r>
                <a:endParaRPr lang="zh-CN" altLang="en-US" sz="1400">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r>
                  <a:rPr lang="en-US" altLang="zh-CN" sz="1400">
                    <a:ea typeface="宋体" panose="02010600030101010101" pitchFamily="2" charset="-122"/>
                    <a:sym typeface="+mn-ea"/>
                  </a:rPr>
                  <a:t>        </a:t>
                </a:r>
                <a:r>
                  <a:rPr lang="zh-CN" altLang="en-US" sz="1400">
                    <a:ea typeface="宋体" panose="02010600030101010101" pitchFamily="2" charset="-122"/>
                    <a:sym typeface="+mn-ea"/>
                  </a:rPr>
                  <a:t>方程求解得到的特征向量就是系统的能量状态，对应的特征值就是能量值，可以用来确定的系统</a:t>
                </a:r>
                <a:r>
                  <a:rPr lang="zh-CN" altLang="en-US" sz="1400">
                    <a:ea typeface="宋体" panose="02010600030101010101" pitchFamily="2" charset="-122"/>
                    <a:sym typeface="+mn-ea"/>
                  </a:rPr>
                  <a:t>稳定状态</a:t>
                </a:r>
                <a:r>
                  <a:rPr lang="zh-CN" altLang="en-US" sz="1400">
                    <a:ea typeface="宋体" panose="02010600030101010101" pitchFamily="2" charset="-122"/>
                    <a:sym typeface="+mn-ea"/>
                  </a:rPr>
                  <a:t>以及</a:t>
                </a:r>
                <a:r>
                  <a:rPr lang="zh-CN" altLang="en-US" sz="1400">
                    <a:ea typeface="宋体" panose="02010600030101010101" pitchFamily="2" charset="-122"/>
                    <a:sym typeface="+mn-ea"/>
                  </a:rPr>
                  <a:t>能量水平。</a:t>
                </a:r>
                <a:endParaRPr lang="zh-CN" altLang="en-US" sz="1400">
                  <a:ea typeface="宋体" panose="02010600030101010101" pitchFamily="2" charset="-122"/>
                  <a:sym typeface="+mn-ea"/>
                </a:endParaRPr>
              </a:p>
              <a:p>
                <a:pPr marL="0" indent="0" algn="l" latinLnBrk="0">
                  <a:lnSpc>
                    <a:spcPct val="150000"/>
                  </a:lnSpc>
                  <a:spcBef>
                    <a:spcPts val="0"/>
                  </a:spcBef>
                  <a:buNone/>
                </a:pP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2620" y="1264285"/>
                <a:ext cx="7635875" cy="3725545"/>
              </a:xfrm>
              <a:blipFill rotWithShape="1">
                <a:blip r:embed="rId1"/>
                <a:stretch>
                  <a:fillRect/>
                </a:stretch>
              </a:blipFill>
            </p:spPr>
            <p:txBody>
              <a:bodyPr/>
              <a:lstStyle/>
              <a:p>
                <a:r>
                  <a:rPr lang="zh-CN" altLang="en-US">
                    <a:noFill/>
                  </a:rPr>
                  <a:t> </a:t>
                </a:r>
              </a:p>
            </p:txBody>
          </p:sp>
        </mc:Fallback>
      </mc:AlternateContent>
      <p:sp>
        <p:nvSpPr>
          <p:cNvPr id="4" name="标题 3"/>
          <p:cNvSpPr/>
          <p:nvPr>
            <p:ph type="title"/>
          </p:nvPr>
        </p:nvSpPr>
        <p:spPr>
          <a:xfrm>
            <a:off x="642620" y="825500"/>
            <a:ext cx="7449820" cy="385445"/>
          </a:xfrm>
        </p:spPr>
        <p:txBody>
          <a:bodyPr/>
          <a:p>
            <a:pPr algn="l"/>
            <a:r>
              <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特征值与特征方程</a:t>
            </a:r>
            <a:endPar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2">
            <a:clrChange>
              <a:clrFrom>
                <a:srgbClr val="C3C4C5">
                  <a:alpha val="100000"/>
                </a:srgbClr>
              </a:clrFrom>
              <a:clrTo>
                <a:srgbClr val="C3C4C5">
                  <a:alpha val="100000"/>
                  <a:alpha val="0"/>
                </a:srgbClr>
              </a:clrTo>
            </a:clrChange>
          </a:blip>
          <a:stretch>
            <a:fillRect/>
          </a:stretch>
        </p:blipFill>
        <p:spPr>
          <a:xfrm>
            <a:off x="3193415" y="2359025"/>
            <a:ext cx="212725" cy="212725"/>
          </a:xfrm>
          <a:prstGeom prst="rect">
            <a:avLst/>
          </a:prstGeom>
        </p:spPr>
      </p:pic>
      <p:pic>
        <p:nvPicPr>
          <p:cNvPr id="6" name="图片 5"/>
          <p:cNvPicPr>
            <a:picLocks noChangeAspect="1"/>
          </p:cNvPicPr>
          <p:nvPr/>
        </p:nvPicPr>
        <p:blipFill>
          <a:blip r:embed="rId2">
            <a:clrChange>
              <a:clrFrom>
                <a:srgbClr val="88898B">
                  <a:alpha val="100000"/>
                </a:srgbClr>
              </a:clrFrom>
              <a:clrTo>
                <a:srgbClr val="88898B">
                  <a:alpha val="100000"/>
                  <a:alpha val="0"/>
                </a:srgbClr>
              </a:clrTo>
            </a:clrChange>
          </a:blip>
          <a:stretch>
            <a:fillRect/>
          </a:stretch>
        </p:blipFill>
        <p:spPr>
          <a:xfrm>
            <a:off x="1316990" y="2026285"/>
            <a:ext cx="212725" cy="212725"/>
          </a:xfrm>
          <a:prstGeom prst="rect">
            <a:avLst/>
          </a:prstGeom>
        </p:spPr>
      </p:pic>
      <p:pic>
        <p:nvPicPr>
          <p:cNvPr id="10" name="图片 9"/>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034790" y="2788920"/>
            <a:ext cx="212725" cy="212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101697" y="5432302"/>
            <a:ext cx="173990" cy="82550"/>
          </a:xfrm>
          <a:prstGeom prst="rect">
            <a:avLst/>
          </a:prstGeom>
          <a:noFill/>
          <a:ln w="9525">
            <a:noFill/>
          </a:ln>
        </p:spPr>
        <p:txBody>
          <a:bodyPr wrap="none" lIns="68529" tIns="34264" rIns="68529" bIns="34264">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stStyle>
          <a:p>
            <a:pPr marL="0" lvl="0" indent="0" eaLnBrk="1" hangingPunct="1">
              <a:spcBef>
                <a:spcPct val="0"/>
              </a:spcBef>
              <a:buFontTx/>
              <a:buNone/>
            </a:pPr>
            <a:r>
              <a:rPr lang="zh-CN" altLang="en-US" sz="100" dirty="0">
                <a:latin typeface="Arial" panose="020B0604020202020204" pitchFamily="34" charset="0"/>
              </a:rPr>
              <a:t>延时符</a:t>
            </a:r>
            <a:endParaRPr lang="zh-CN" altLang="en-US" sz="100" dirty="0">
              <a:latin typeface="Arial" panose="020B0604020202020204" pitchFamily="34" charset="0"/>
            </a:endParaRPr>
          </a:p>
        </p:txBody>
      </p:sp>
      <p:sp>
        <p:nvSpPr>
          <p:cNvPr id="32" name="TextBox 31"/>
          <p:cNvSpPr txBox="1"/>
          <p:nvPr/>
        </p:nvSpPr>
        <p:spPr>
          <a:xfrm>
            <a:off x="2373835" y="5083406"/>
            <a:ext cx="128270" cy="59690"/>
          </a:xfrm>
          <a:prstGeom prst="rect">
            <a:avLst/>
          </a:prstGeom>
          <a:noFill/>
          <a:ln w="9525">
            <a:noFill/>
          </a:ln>
        </p:spPr>
        <p:txBody>
          <a:bodyPr wrap="none" lIns="45619" tIns="22809" rIns="45619" bIns="22809">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stStyle>
          <a:p>
            <a:pPr marL="0" lvl="0" indent="0" eaLnBrk="1" hangingPunct="1">
              <a:spcBef>
                <a:spcPct val="0"/>
              </a:spcBef>
              <a:buFontTx/>
              <a:buNone/>
            </a:pPr>
            <a:r>
              <a:rPr lang="zh-CN" altLang="en-US" sz="100" dirty="0">
                <a:latin typeface="Arial" panose="020B0604020202020204" pitchFamily="34" charset="0"/>
              </a:rPr>
              <a:t>延迟符</a:t>
            </a:r>
            <a:endParaRPr lang="zh-CN" altLang="en-US" sz="100" dirty="0">
              <a:latin typeface="Arial" panose="020B0604020202020204" pitchFamily="34" charset="0"/>
            </a:endParaRPr>
          </a:p>
        </p:txBody>
      </p:sp>
      <p:sp>
        <p:nvSpPr>
          <p:cNvPr id="120850" name="Rectangle 18"/>
          <p:cNvSpPr/>
          <p:nvPr/>
        </p:nvSpPr>
        <p:spPr>
          <a:xfrm>
            <a:off x="1513144" y="3140361"/>
            <a:ext cx="3970034" cy="10782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stStyle>
          <a:p>
            <a:pPr marL="0" lvl="0" indent="0" algn="l" eaLnBrk="1" hangingPunct="1">
              <a:spcBef>
                <a:spcPct val="25000"/>
              </a:spcBef>
              <a:buFontTx/>
              <a:buNone/>
            </a:pPr>
            <a:r>
              <a:rPr lang="en-US" altLang="zh-CN" sz="1350" dirty="0">
                <a:latin typeface="+mj-lt"/>
                <a:ea typeface="汉仪元隆黑-105简" panose="00020600040101010101" charset="-122"/>
                <a:cs typeface="+mj-lt"/>
              </a:rPr>
              <a:t>Tel: 0571-88178317</a:t>
            </a:r>
            <a:endParaRPr lang="en-US" altLang="zh-CN" sz="1350" dirty="0">
              <a:latin typeface="+mj-lt"/>
              <a:ea typeface="汉仪元隆黑-105简" panose="00020600040101010101" charset="-122"/>
              <a:cs typeface="+mj-lt"/>
            </a:endParaRPr>
          </a:p>
          <a:p>
            <a:pPr marL="0" lvl="0" indent="0" algn="l" eaLnBrk="1" hangingPunct="1">
              <a:spcBef>
                <a:spcPct val="25000"/>
              </a:spcBef>
              <a:buFontTx/>
              <a:buNone/>
            </a:pPr>
            <a:r>
              <a:rPr lang="en-US" altLang="zh-CN" sz="1350" dirty="0">
                <a:latin typeface="+mj-lt"/>
                <a:ea typeface="汉仪元隆黑-105简" panose="00020600040101010101" charset="-122"/>
                <a:cs typeface="+mj-lt"/>
              </a:rPr>
              <a:t>Fax: 0571-88178312</a:t>
            </a:r>
            <a:r>
              <a:rPr lang="en-US" altLang="zh-CN" sz="1350" dirty="0">
                <a:solidFill>
                  <a:srgbClr val="0070C0"/>
                </a:solidFill>
                <a:latin typeface="+mj-lt"/>
                <a:ea typeface="汉仪元隆黑-105简" panose="00020600040101010101" charset="-122"/>
                <a:cs typeface="+mj-lt"/>
              </a:rPr>
              <a:t> </a:t>
            </a:r>
            <a:endParaRPr lang="en-US" altLang="zh-CN" sz="1350" dirty="0">
              <a:solidFill>
                <a:srgbClr val="0070C0"/>
              </a:solidFill>
              <a:latin typeface="+mj-lt"/>
              <a:ea typeface="汉仪元隆黑-105简" panose="00020600040101010101" charset="-122"/>
              <a:cs typeface="+mj-lt"/>
            </a:endParaRPr>
          </a:p>
          <a:p>
            <a:pPr marL="0" lvl="0" indent="0" algn="l" eaLnBrk="1" hangingPunct="1">
              <a:spcBef>
                <a:spcPct val="25000"/>
              </a:spcBef>
              <a:buFontTx/>
              <a:buNone/>
            </a:pPr>
            <a:r>
              <a:rPr lang="en-US" altLang="zh-CN" sz="1350" dirty="0">
                <a:latin typeface="+mj-lt"/>
                <a:ea typeface="汉仪元隆黑-105简" panose="00020600040101010101" charset="-122"/>
                <a:cs typeface="+mj-lt"/>
              </a:rPr>
              <a:t>Email: </a:t>
            </a:r>
            <a:r>
              <a:rPr lang="en-US" altLang="zh-CN" sz="1350" dirty="0">
                <a:solidFill>
                  <a:schemeClr val="tx1"/>
                </a:solidFill>
                <a:latin typeface="+mj-lt"/>
                <a:ea typeface="汉仪元隆黑-105简" panose="00020600040101010101" charset="-122"/>
                <a:cs typeface="+mj-lt"/>
              </a:rPr>
              <a:t>zhangweichen@econ-group.com</a:t>
            </a:r>
            <a:endParaRPr lang="en-US" altLang="zh-CN" sz="1350" dirty="0">
              <a:solidFill>
                <a:schemeClr val="tx1"/>
              </a:solidFill>
              <a:latin typeface="+mj-lt"/>
              <a:ea typeface="汉仪元隆黑-105简" panose="00020600040101010101" charset="-122"/>
              <a:cs typeface="+mj-lt"/>
            </a:endParaRPr>
          </a:p>
          <a:p>
            <a:pPr marL="0" lvl="0" indent="0" algn="l" eaLnBrk="1" hangingPunct="1">
              <a:spcBef>
                <a:spcPct val="25000"/>
              </a:spcBef>
              <a:buFontTx/>
              <a:buNone/>
            </a:pPr>
            <a:r>
              <a:rPr lang="en-US" altLang="zh-CN" sz="1350" dirty="0">
                <a:solidFill>
                  <a:srgbClr val="0000CC"/>
                </a:solidFill>
                <a:latin typeface="+mj-lt"/>
                <a:ea typeface="汉仪元隆黑-105简" panose="00020600040101010101" charset="-122"/>
                <a:cs typeface="+mj-lt"/>
                <a:sym typeface="+mn-ea"/>
              </a:rPr>
              <a:t>www.econ-group.com.cn</a:t>
            </a:r>
            <a:endParaRPr lang="en-US" altLang="zh-CN" sz="1350" u="sng" dirty="0">
              <a:solidFill>
                <a:srgbClr val="0000CC"/>
              </a:solidFill>
              <a:latin typeface="+mj-lt"/>
              <a:ea typeface="汉仪元隆黑-105简" panose="00020600040101010101" charset="-122"/>
              <a:cs typeface="+mj-lt"/>
            </a:endParaRPr>
          </a:p>
        </p:txBody>
      </p:sp>
      <p:sp>
        <p:nvSpPr>
          <p:cNvPr id="2" name="文本框 1"/>
          <p:cNvSpPr txBox="1"/>
          <p:nvPr/>
        </p:nvSpPr>
        <p:spPr>
          <a:xfrm>
            <a:off x="3035949" y="1262499"/>
            <a:ext cx="3072103" cy="769441"/>
          </a:xfrm>
          <a:prstGeom prst="rect">
            <a:avLst/>
          </a:prstGeom>
          <a:noFill/>
        </p:spPr>
        <p:txBody>
          <a:bodyPr wrap="square">
            <a:spAutoFit/>
          </a:bodyPr>
          <a:lstStyle/>
          <a:p>
            <a:pPr marR="0" algn="ctr" defTabSz="914400" eaLnBrk="1" hangingPunct="1">
              <a:buClrTx/>
              <a:buSzTx/>
              <a:buFontTx/>
              <a:buNone/>
              <a:defRPr/>
            </a:pPr>
            <a:r>
              <a:rPr kumimoji="0" lang="zh-CN" altLang="en-US" sz="4050" kern="1200" cap="none" spc="0" normalizeH="0" baseline="0" noProof="1">
                <a:solidFill>
                  <a:srgbClr val="004098"/>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rPr>
              <a:t>  </a:t>
            </a:r>
            <a:r>
              <a:rPr lang="zh-CN" altLang="en-US" sz="4400" b="1" noProof="1">
                <a:solidFill>
                  <a:srgbClr val="004098"/>
                </a:solidFill>
                <a:latin typeface="微软雅黑" panose="020B0503020204020204" pitchFamily="34" charset="-122"/>
                <a:ea typeface="微软雅黑" panose="020B0503020204020204" pitchFamily="34" charset="-122"/>
                <a:cs typeface="微软雅黑" panose="020B0503020204020204" pitchFamily="34" charset="-122"/>
              </a:rPr>
              <a:t>谢 谢 ！</a:t>
            </a:r>
            <a:endParaRPr lang="zh-CN" altLang="en-US" sz="4400" b="1" noProof="1">
              <a:solidFill>
                <a:srgbClr val="004098"/>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微信图片_20221012182334"/>
          <p:cNvPicPr>
            <a:picLocks noChangeAspect="1"/>
          </p:cNvPicPr>
          <p:nvPr/>
        </p:nvPicPr>
        <p:blipFill>
          <a:blip r:embed="rId1"/>
          <a:stretch>
            <a:fillRect/>
          </a:stretch>
        </p:blipFill>
        <p:spPr>
          <a:xfrm>
            <a:off x="6408170" y="3058379"/>
            <a:ext cx="1098844" cy="1106465"/>
          </a:xfrm>
          <a:prstGeom prst="rect">
            <a:avLst/>
          </a:prstGeom>
        </p:spPr>
      </p:pic>
      <p:pic>
        <p:nvPicPr>
          <p:cNvPr id="5" name="图片 4" descr="微信图片_20221012183246-removebg-preview"/>
          <p:cNvPicPr>
            <a:picLocks noChangeAspect="1"/>
          </p:cNvPicPr>
          <p:nvPr/>
        </p:nvPicPr>
        <p:blipFill>
          <a:blip r:embed="rId2"/>
          <a:stretch>
            <a:fillRect/>
          </a:stretch>
        </p:blipFill>
        <p:spPr>
          <a:xfrm>
            <a:off x="5119279" y="3083623"/>
            <a:ext cx="1084555" cy="1084555"/>
          </a:xfrm>
          <a:prstGeom prst="rect">
            <a:avLst/>
          </a:prstGeom>
        </p:spPr>
      </p:pic>
      <p:pic>
        <p:nvPicPr>
          <p:cNvPr id="6" name="图片 5" descr="ECON"/>
          <p:cNvPicPr>
            <a:picLocks noChangeAspect="1"/>
          </p:cNvPicPr>
          <p:nvPr/>
        </p:nvPicPr>
        <p:blipFill>
          <a:blip r:embed="rId3"/>
          <a:stretch>
            <a:fillRect/>
          </a:stretch>
        </p:blipFill>
        <p:spPr>
          <a:xfrm>
            <a:off x="1297376" y="2438282"/>
            <a:ext cx="2709721" cy="769239"/>
          </a:xfrm>
          <a:prstGeom prst="rect">
            <a:avLst/>
          </a:prstGeom>
        </p:spPr>
      </p:pic>
      <p:sp>
        <p:nvSpPr>
          <p:cNvPr id="10" name="文本框 9"/>
          <p:cNvSpPr txBox="1"/>
          <p:nvPr/>
        </p:nvSpPr>
        <p:spPr>
          <a:xfrm>
            <a:off x="4989725" y="2577099"/>
            <a:ext cx="2641132" cy="478155"/>
          </a:xfrm>
          <a:prstGeom prst="rect">
            <a:avLst/>
          </a:prstGeom>
          <a:noFill/>
        </p:spPr>
        <p:txBody>
          <a:bodyPr wrap="square" rtlCol="0">
            <a:spAutoFit/>
          </a:bodyPr>
          <a:lstStyle/>
          <a:p>
            <a:pPr algn="ctr">
              <a:lnSpc>
                <a:spcPct val="120000"/>
              </a:lnSpc>
            </a:pPr>
            <a:r>
              <a:rPr lang="zh-CN" altLang="en-US" sz="1050" b="1">
                <a:latin typeface="微软雅黑" panose="020B0503020204020204" pitchFamily="34" charset="-122"/>
                <a:ea typeface="微软雅黑" panose="020B0503020204020204" pitchFamily="34" charset="-122"/>
              </a:rPr>
              <a:t>了解更多产品信息请关注</a:t>
            </a:r>
            <a:endParaRPr lang="zh-CN" altLang="en-US" sz="1050" b="1">
              <a:latin typeface="微软雅黑" panose="020B0503020204020204" pitchFamily="34" charset="-122"/>
              <a:ea typeface="微软雅黑" panose="020B0503020204020204" pitchFamily="34" charset="-122"/>
            </a:endParaRPr>
          </a:p>
          <a:p>
            <a:pPr algn="ctr">
              <a:lnSpc>
                <a:spcPct val="120000"/>
              </a:lnSpc>
            </a:pPr>
            <a:r>
              <a:rPr lang="zh-CN" altLang="en-US" sz="1050" b="1">
                <a:latin typeface="微软雅黑" panose="020B0503020204020204" pitchFamily="34" charset="-122"/>
                <a:ea typeface="微软雅黑" panose="020B0503020204020204" pitchFamily="34" charset="-122"/>
              </a:rPr>
              <a:t>亿恒科技官方抖音账号及微信公众号</a:t>
            </a:r>
            <a:endParaRPr lang="zh-CN" altLang="en-US" sz="1050" b="1">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000"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100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1000"/>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586790" y="701049"/>
            <a:ext cx="3970421" cy="460375"/>
          </a:xfrm>
          <a:prstGeom prst="rect">
            <a:avLst/>
          </a:prstGeom>
          <a:noFill/>
        </p:spPr>
        <p:txBody>
          <a:bodyPr wrap="square">
            <a:spAutoFit/>
          </a:bodyPr>
          <a:lstStyle/>
          <a:p>
            <a:pPr algn="ctr"/>
            <a:r>
              <a:rPr lang="zh-CN" altLang="en-US" sz="24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数学的抽象</a:t>
            </a:r>
            <a:endParaRPr lang="zh-CN" altLang="en-US" sz="24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81990" y="1161415"/>
            <a:ext cx="7780020" cy="685800"/>
          </a:xfrm>
          <a:prstGeom prst="rect">
            <a:avLst/>
          </a:prstGeom>
        </p:spPr>
      </p:pic>
      <p:sp>
        <p:nvSpPr>
          <p:cNvPr id="2" name="文本框 1"/>
          <p:cNvSpPr txBox="1"/>
          <p:nvPr/>
        </p:nvSpPr>
        <p:spPr>
          <a:xfrm>
            <a:off x="430530" y="2131060"/>
            <a:ext cx="2453005" cy="1753235"/>
          </a:xfrm>
          <a:prstGeom prst="rect">
            <a:avLst/>
          </a:prstGeom>
          <a:noFill/>
        </p:spPr>
        <p:txBody>
          <a:bodyPr wrap="square" rtlCol="0">
            <a:spAutoFit/>
          </a:bodyPr>
          <a:p>
            <a:pPr indent="0" fontAlgn="auto">
              <a:lnSpc>
                <a:spcPct val="150000"/>
              </a:lnSpc>
            </a:pPr>
            <a:r>
              <a:rPr lang="zh-CN" altLang="en-US" sz="900">
                <a:ea typeface="宋体" panose="02010600030101010101" pitchFamily="2" charset="-122"/>
              </a:rPr>
              <a:t>数：用作计数、标记或作量度的抽象概念，是同质或同属性事物的等级的简单符号记录形式。</a:t>
            </a:r>
            <a:endParaRPr lang="zh-CN" altLang="en-US" sz="900">
              <a:ea typeface="宋体" panose="02010600030101010101" pitchFamily="2" charset="-122"/>
            </a:endParaRPr>
          </a:p>
          <a:p>
            <a:pPr indent="0" fontAlgn="auto">
              <a:lnSpc>
                <a:spcPct val="150000"/>
              </a:lnSpc>
            </a:pPr>
            <a:endParaRPr lang="zh-CN" altLang="en-US" sz="900">
              <a:ea typeface="宋体" panose="02010600030101010101" pitchFamily="2" charset="-122"/>
            </a:endParaRPr>
          </a:p>
          <a:p>
            <a:pPr indent="0" fontAlgn="auto">
              <a:lnSpc>
                <a:spcPct val="150000"/>
              </a:lnSpc>
            </a:pPr>
            <a:r>
              <a:rPr lang="zh-CN" altLang="en-US" sz="900">
                <a:ea typeface="宋体" panose="02010600030101010101" pitchFamily="2" charset="-122"/>
              </a:rPr>
              <a:t>比如：3个苹果加2个苹果一共是5个苹果，3颗玉米加2颗玉米是5个玉米，忽略苹果与玉米的区别，提取出</a:t>
            </a:r>
            <a:r>
              <a:rPr lang="en-US" altLang="zh-CN" sz="900">
                <a:ea typeface="宋体" panose="02010600030101010101" pitchFamily="2" charset="-122"/>
              </a:rPr>
              <a:t>“</a:t>
            </a:r>
            <a:r>
              <a:rPr lang="zh-CN" altLang="en-US" sz="900">
                <a:ea typeface="宋体" panose="02010600030101010101" pitchFamily="2" charset="-122"/>
              </a:rPr>
              <a:t>数</a:t>
            </a:r>
            <a:r>
              <a:rPr lang="en-US" altLang="zh-CN" sz="900">
                <a:ea typeface="宋体" panose="02010600030101010101" pitchFamily="2" charset="-122"/>
              </a:rPr>
              <a:t>”</a:t>
            </a:r>
            <a:r>
              <a:rPr lang="zh-CN" altLang="en-US" sz="900">
                <a:ea typeface="宋体" panose="02010600030101010101" pitchFamily="2" charset="-122"/>
              </a:rPr>
              <a:t>的概念，用数来表达世间万物。</a:t>
            </a:r>
            <a:endParaRPr lang="zh-CN" altLang="en-US" sz="900">
              <a:ea typeface="宋体" panose="02010600030101010101" pitchFamily="2" charset="-122"/>
            </a:endParaRPr>
          </a:p>
        </p:txBody>
      </p:sp>
      <p:sp>
        <p:nvSpPr>
          <p:cNvPr id="4" name="文本框 3"/>
          <p:cNvSpPr txBox="1"/>
          <p:nvPr/>
        </p:nvSpPr>
        <p:spPr>
          <a:xfrm>
            <a:off x="3272790" y="2131060"/>
            <a:ext cx="2368550" cy="1129665"/>
          </a:xfrm>
          <a:prstGeom prst="rect">
            <a:avLst/>
          </a:prstGeom>
          <a:noFill/>
        </p:spPr>
        <p:txBody>
          <a:bodyPr wrap="square" rtlCol="0">
            <a:spAutoFit/>
          </a:bodyPr>
          <a:p>
            <a:pPr indent="0" fontAlgn="auto">
              <a:lnSpc>
                <a:spcPct val="150000"/>
              </a:lnSpc>
            </a:pPr>
            <a:r>
              <a:rPr lang="zh-CN" altLang="en-US" sz="900">
                <a:ea typeface="宋体" panose="02010600030101010101" pitchFamily="2" charset="-122"/>
              </a:rPr>
              <a:t>代数：用</a:t>
            </a:r>
            <a:r>
              <a:rPr lang="zh-CN" altLang="en-US" sz="900">
                <a:ea typeface="宋体" panose="02010600030101010101" pitchFamily="2" charset="-122"/>
                <a:sym typeface="+mn-ea"/>
              </a:rPr>
              <a:t>字母、</a:t>
            </a:r>
            <a:r>
              <a:rPr lang="zh-CN" altLang="en-US" sz="900">
                <a:ea typeface="宋体" panose="02010600030101010101" pitchFamily="2" charset="-122"/>
              </a:rPr>
              <a:t>符号来进行抽象和表达的数学分支。</a:t>
            </a:r>
            <a:endParaRPr lang="zh-CN" altLang="en-US" sz="900">
              <a:ea typeface="宋体" panose="02010600030101010101" pitchFamily="2" charset="-122"/>
            </a:endParaRPr>
          </a:p>
          <a:p>
            <a:pPr indent="0" fontAlgn="auto">
              <a:lnSpc>
                <a:spcPct val="150000"/>
              </a:lnSpc>
            </a:pPr>
            <a:endParaRPr lang="zh-CN" altLang="en-US" sz="900">
              <a:ea typeface="宋体" panose="02010600030101010101" pitchFamily="2" charset="-122"/>
            </a:endParaRPr>
          </a:p>
          <a:p>
            <a:pPr indent="0" fontAlgn="auto">
              <a:lnSpc>
                <a:spcPct val="150000"/>
              </a:lnSpc>
            </a:pPr>
            <a:r>
              <a:rPr lang="zh-CN" altLang="en-US" sz="900">
                <a:ea typeface="宋体" panose="02010600030101010101" pitchFamily="2" charset="-122"/>
              </a:rPr>
              <a:t>比如：方程x</a:t>
            </a:r>
            <a:r>
              <a:rPr lang="zh-CN" altLang="en-US" sz="900" baseline="30000">
                <a:ea typeface="宋体" panose="02010600030101010101" pitchFamily="2" charset="-122"/>
              </a:rPr>
              <a:t>2</a:t>
            </a:r>
            <a:r>
              <a:rPr lang="zh-CN" altLang="en-US" sz="900">
                <a:ea typeface="宋体" panose="02010600030101010101" pitchFamily="2" charset="-122"/>
              </a:rPr>
              <a:t>+2x+1=0中，</a:t>
            </a:r>
            <a:r>
              <a:rPr lang="zh-CN" altLang="en-US" sz="900">
                <a:ea typeface="宋体" panose="02010600030101010101" pitchFamily="2" charset="-122"/>
              </a:rPr>
              <a:t>x代表的是这个方程的根，是一个代数。</a:t>
            </a:r>
            <a:endParaRPr lang="zh-CN" altLang="en-US" sz="900">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6029960" y="2130425"/>
                <a:ext cx="2575560" cy="2536825"/>
              </a:xfrm>
              <a:prstGeom prst="rect">
                <a:avLst/>
              </a:prstGeom>
              <a:noFill/>
            </p:spPr>
            <p:txBody>
              <a:bodyPr wrap="square" rtlCol="0">
                <a:noAutofit/>
              </a:bodyPr>
              <a:p>
                <a:pPr indent="0" fontAlgn="auto">
                  <a:lnSpc>
                    <a:spcPct val="150000"/>
                  </a:lnSpc>
                </a:pPr>
                <a:r>
                  <a:rPr lang="zh-CN" altLang="en-US" sz="900">
                    <a:ea typeface="宋体" panose="02010600030101010101" pitchFamily="2" charset="-122"/>
                  </a:rPr>
                  <a:t>群：是对运算规则本身的抽象，一般用G表示，群满足以下公理：</a:t>
                </a:r>
                <a:endParaRPr lang="zh-CN" altLang="en-US" sz="900">
                  <a:ea typeface="宋体" panose="02010600030101010101" pitchFamily="2" charset="-122"/>
                </a:endParaRPr>
              </a:p>
              <a:p>
                <a:pPr indent="0" fontAlgn="auto">
                  <a:lnSpc>
                    <a:spcPct val="150000"/>
                  </a:lnSpc>
                </a:pPr>
                <a:r>
                  <a:rPr lang="zh-CN" altLang="en-US" sz="900">
                    <a:ea typeface="宋体" panose="02010600030101010101" pitchFamily="2" charset="-122"/>
                  </a:rPr>
                  <a:t>（1）运算具有封闭性，即G的任意两个元素在 </a:t>
                </a:r>
                <a:r>
                  <a:rPr lang="zh-CN" altLang="en-US" sz="900">
                    <a:ea typeface="宋体" panose="02010600030101010101" pitchFamily="2" charset="-122"/>
                    <a:sym typeface="+mn-ea"/>
                  </a:rPr>
                  <a:t>乘法</a:t>
                </a:r>
                <a:r>
                  <a:rPr lang="zh-CN" altLang="en-US" sz="900">
                    <a:solidFill>
                      <a:schemeClr val="tx1"/>
                    </a:solidFill>
                    <a:ea typeface="宋体" panose="02010600030101010101" pitchFamily="2" charset="-122"/>
                  </a:rPr>
                  <a:t>下</a:t>
                </a:r>
                <a:r>
                  <a:rPr lang="zh-CN" altLang="en-US" sz="900">
                    <a:ea typeface="宋体" panose="02010600030101010101" pitchFamily="2" charset="-122"/>
                  </a:rPr>
                  <a:t>运算结果都是该集合的一个元素；</a:t>
                </a:r>
                <a:endParaRPr lang="zh-CN" altLang="en-US" sz="900">
                  <a:ea typeface="宋体" panose="02010600030101010101" pitchFamily="2" charset="-122"/>
                </a:endParaRPr>
              </a:p>
              <a:p>
                <a:pPr indent="0" fontAlgn="auto">
                  <a:lnSpc>
                    <a:spcPct val="150000"/>
                  </a:lnSpc>
                </a:pPr>
                <a:r>
                  <a:rPr lang="zh-CN" altLang="en-US" sz="900">
                    <a:ea typeface="宋体" panose="02010600030101010101" pitchFamily="2" charset="-122"/>
                  </a:rPr>
                  <a:t>（2）对任意的元素而言，结合律成立，即</a:t>
                </a:r>
                <a14:m>
                  <m:oMath xmlns:m="http://schemas.openxmlformats.org/officeDocument/2006/math">
                    <m:r>
                      <a:rPr lang="en-US" altLang="zh-CN" sz="900" i="1">
                        <a:latin typeface="Cambria Math" panose="02040503050406030204" charset="0"/>
                        <a:ea typeface="宋体" panose="02010600030101010101" pitchFamily="2" charset="-122"/>
                        <a:cs typeface="Cambria Math" panose="02040503050406030204" charset="0"/>
                      </a:rPr>
                      <m:t>∀</m:t>
                    </m:r>
                  </m:oMath>
                </a14:m>
                <a:r>
                  <a:rPr lang="en-US" altLang="zh-CN" sz="900">
                    <a:ea typeface="宋体" panose="02010600030101010101" pitchFamily="2" charset="-122"/>
                  </a:rPr>
                  <a:t>a</a:t>
                </a:r>
                <a:r>
                  <a:rPr lang="zh-CN" altLang="en-US" sz="900">
                    <a:ea typeface="宋体" panose="02010600030101010101" pitchFamily="2" charset="-122"/>
                  </a:rPr>
                  <a:t>，</a:t>
                </a:r>
                <a:r>
                  <a:rPr lang="en-US" altLang="zh-CN" sz="900">
                    <a:ea typeface="宋体" panose="02010600030101010101" pitchFamily="2" charset="-122"/>
                  </a:rPr>
                  <a:t>b</a:t>
                </a:r>
                <a:r>
                  <a:rPr lang="zh-CN" altLang="en-US" sz="900">
                    <a:ea typeface="宋体" panose="02010600030101010101" pitchFamily="2" charset="-122"/>
                  </a:rPr>
                  <a:t>，</a:t>
                </a:r>
                <a:r>
                  <a:rPr lang="en-US" altLang="zh-CN" sz="900">
                    <a:ea typeface="宋体" panose="02010600030101010101" pitchFamily="2" charset="-122"/>
                  </a:rPr>
                  <a:t>c </a:t>
                </a:r>
                <a14:m>
                  <m:oMath xmlns:m="http://schemas.openxmlformats.org/officeDocument/2006/math">
                    <m:r>
                      <a:rPr lang="en-US" altLang="zh-CN" sz="900" i="1">
                        <a:latin typeface="Cambria Math" panose="02040503050406030204" charset="0"/>
                        <a:ea typeface="宋体" panose="02010600030101010101" pitchFamily="2" charset="-122"/>
                        <a:cs typeface="Cambria Math" panose="02040503050406030204" charset="0"/>
                      </a:rPr>
                      <m:t>∈</m:t>
                    </m:r>
                  </m:oMath>
                </a14:m>
                <a:r>
                  <a:rPr lang="en-US" altLang="zh-CN" sz="900">
                    <a:ea typeface="宋体" panose="02010600030101010101" pitchFamily="2" charset="-122"/>
                  </a:rPr>
                  <a:t> G</a:t>
                </a:r>
                <a:r>
                  <a:rPr lang="zh-CN" altLang="en-US" sz="900">
                    <a:ea typeface="宋体" panose="02010600030101010101" pitchFamily="2" charset="-122"/>
                  </a:rPr>
                  <a:t>，有</a:t>
                </a:r>
                <a:r>
                  <a:rPr lang="en-US" altLang="zh-CN" sz="900">
                    <a:ea typeface="宋体" panose="02010600030101010101" pitchFamily="2" charset="-122"/>
                  </a:rPr>
                  <a:t>(ab)c=a(bc);</a:t>
                </a:r>
                <a:endParaRPr lang="en-US" altLang="zh-CN" sz="900">
                  <a:ea typeface="宋体" panose="02010600030101010101" pitchFamily="2" charset="-122"/>
                </a:endParaRPr>
              </a:p>
              <a:p>
                <a:pPr indent="0" fontAlgn="auto">
                  <a:lnSpc>
                    <a:spcPct val="150000"/>
                  </a:lnSpc>
                </a:pPr>
                <a:r>
                  <a:rPr lang="zh-CN" altLang="en-US" sz="900">
                    <a:ea typeface="宋体" panose="02010600030101010101" pitchFamily="2" charset="-122"/>
                  </a:rPr>
                  <a:t>（3）存在单位元，G中存在元素e，使G中任意元素a与之相乘（包括左乘和右乘）的结果都等于 a本身；</a:t>
                </a:r>
                <a:endParaRPr lang="zh-CN" altLang="en-US" sz="900">
                  <a:ea typeface="宋体" panose="02010600030101010101" pitchFamily="2" charset="-122"/>
                </a:endParaRPr>
              </a:p>
              <a:p>
                <a:pPr indent="0" fontAlgn="auto">
                  <a:lnSpc>
                    <a:spcPct val="150000"/>
                  </a:lnSpc>
                </a:pPr>
                <a:r>
                  <a:rPr lang="zh-CN" altLang="en-US" sz="900">
                    <a:ea typeface="宋体" panose="02010600030101010101" pitchFamily="2" charset="-122"/>
                  </a:rPr>
                  <a:t>（4）对于任意的元素，存在此元素的逆元素。即</a:t>
                </a:r>
                <a14:m>
                  <m:oMath xmlns:m="http://schemas.openxmlformats.org/officeDocument/2006/math">
                    <m:r>
                      <a:rPr lang="en-US" altLang="zh-CN" sz="900" i="1">
                        <a:latin typeface="Cambria Math" panose="02040503050406030204" charset="0"/>
                        <a:ea typeface="宋体" panose="02010600030101010101" pitchFamily="2" charset="-122"/>
                        <a:cs typeface="Cambria Math" panose="02040503050406030204" charset="0"/>
                      </a:rPr>
                      <m:t>∀</m:t>
                    </m:r>
                  </m:oMath>
                </a14:m>
                <a:r>
                  <a:rPr lang="en-US" altLang="zh-CN" sz="900">
                    <a:ea typeface="宋体" panose="02010600030101010101" pitchFamily="2" charset="-122"/>
                  </a:rPr>
                  <a:t>a</a:t>
                </a:r>
                <a14:m>
                  <m:oMath xmlns:m="http://schemas.openxmlformats.org/officeDocument/2006/math">
                    <m:r>
                      <a:rPr lang="en-US" altLang="zh-CN" sz="900" i="1">
                        <a:latin typeface="Cambria Math" panose="02040503050406030204" charset="0"/>
                        <a:ea typeface="宋体" panose="02010600030101010101" pitchFamily="2" charset="-122"/>
                        <a:cs typeface="Cambria Math" panose="02040503050406030204" charset="0"/>
                      </a:rPr>
                      <m:t>∈</m:t>
                    </m:r>
                  </m:oMath>
                </a14:m>
                <a:r>
                  <a:rPr lang="en-US" altLang="zh-CN" sz="900">
                    <a:ea typeface="宋体" panose="02010600030101010101" pitchFamily="2" charset="-122"/>
                  </a:rPr>
                  <a:t>G,</a:t>
                </a:r>
                <a14:m>
                  <m:oMath xmlns:m="http://schemas.openxmlformats.org/officeDocument/2006/math">
                    <m:r>
                      <a:rPr lang="en-US" altLang="zh-CN" sz="900" i="1">
                        <a:latin typeface="Cambria Math" panose="02040503050406030204" charset="0"/>
                        <a:ea typeface="宋体" panose="02010600030101010101" pitchFamily="2" charset="-122"/>
                        <a:cs typeface="Cambria Math" panose="02040503050406030204" charset="0"/>
                      </a:rPr>
                      <m:t>∃</m:t>
                    </m:r>
                    <m:r>
                      <a:rPr lang="en-US" altLang="zh-CN" sz="900" i="1">
                        <a:latin typeface="Cambria Math" panose="02040503050406030204" charset="0"/>
                        <a:ea typeface="宋体" panose="02010600030101010101" pitchFamily="2" charset="-122"/>
                        <a:cs typeface="Cambria Math" panose="02040503050406030204" charset="0"/>
                      </a:rPr>
                      <m:t>𝑏</m:t>
                    </m:r>
                    <m:r>
                      <a:rPr lang="en-US" altLang="zh-CN" sz="900" i="1">
                        <a:latin typeface="Cambria Math" panose="02040503050406030204" charset="0"/>
                        <a:ea typeface="宋体" panose="02010600030101010101" pitchFamily="2" charset="-122"/>
                        <a:cs typeface="Cambria Math" panose="02040503050406030204" charset="0"/>
                      </a:rPr>
                      <m:t>∈</m:t>
                    </m:r>
                  </m:oMath>
                </a14:m>
                <a:r>
                  <a:rPr lang="en-US" altLang="zh-CN" sz="900">
                    <a:ea typeface="宋体" panose="02010600030101010101" pitchFamily="2" charset="-122"/>
                  </a:rPr>
                  <a:t>G,</a:t>
                </a:r>
                <a:r>
                  <a:rPr lang="zh-CN" altLang="en-US" sz="900">
                    <a:ea typeface="宋体" panose="02010600030101010101" pitchFamily="2" charset="-122"/>
                  </a:rPr>
                  <a:t>使得</a:t>
                </a:r>
                <a:r>
                  <a:rPr lang="en-US" altLang="zh-CN" sz="900">
                    <a:ea typeface="宋体" panose="02010600030101010101" pitchFamily="2" charset="-122"/>
                  </a:rPr>
                  <a:t>ab=ba=e</a:t>
                </a:r>
                <a:r>
                  <a:rPr lang="zh-CN" altLang="en-US" sz="900">
                    <a:ea typeface="宋体" panose="02010600030101010101" pitchFamily="2" charset="-122"/>
                  </a:rPr>
                  <a:t>，</a:t>
                </a:r>
                <a:r>
                  <a:rPr lang="en-US" altLang="zh-CN" sz="900">
                    <a:ea typeface="宋体" panose="02010600030101010101" pitchFamily="2" charset="-122"/>
                  </a:rPr>
                  <a:t>b</a:t>
                </a:r>
                <a:r>
                  <a:rPr lang="zh-CN" altLang="en-US" sz="900">
                    <a:ea typeface="宋体" panose="02010600030101010101" pitchFamily="2" charset="-122"/>
                  </a:rPr>
                  <a:t>称为</a:t>
                </a:r>
                <a:r>
                  <a:rPr lang="en-US" altLang="zh-CN" sz="900">
                    <a:ea typeface="宋体" panose="02010600030101010101" pitchFamily="2" charset="-122"/>
                  </a:rPr>
                  <a:t>a</a:t>
                </a:r>
                <a:r>
                  <a:rPr lang="zh-CN" altLang="en-US" sz="900">
                    <a:ea typeface="宋体" panose="02010600030101010101" pitchFamily="2" charset="-122"/>
                  </a:rPr>
                  <a:t>的逆元，记为</a:t>
                </a:r>
                <a:r>
                  <a:rPr lang="en-US" altLang="zh-CN" sz="900">
                    <a:ea typeface="宋体" panose="02010600030101010101" pitchFamily="2" charset="-122"/>
                  </a:rPr>
                  <a:t>a</a:t>
                </a:r>
                <a:r>
                  <a:rPr lang="en-US" altLang="zh-CN" sz="900" baseline="30000">
                    <a:ea typeface="宋体" panose="02010600030101010101" pitchFamily="2" charset="-122"/>
                  </a:rPr>
                  <a:t>-1</a:t>
                </a:r>
                <a:r>
                  <a:rPr lang="zh-CN" altLang="en-US" sz="900">
                    <a:ea typeface="宋体" panose="02010600030101010101" pitchFamily="2" charset="-122"/>
                  </a:rPr>
                  <a:t>。</a:t>
                </a:r>
                <a:endParaRPr lang="zh-CN" altLang="en-US" sz="900">
                  <a:ea typeface="宋体" panose="02010600030101010101" pitchFamily="2" charset="-122"/>
                </a:endParaRPr>
              </a:p>
              <a:p>
                <a:pPr indent="0" fontAlgn="auto">
                  <a:lnSpc>
                    <a:spcPct val="150000"/>
                  </a:lnSpc>
                </a:pPr>
                <a:endParaRPr lang="zh-CN" altLang="en-US" sz="900">
                  <a:ea typeface="宋体" panose="02010600030101010101" pitchFamily="2" charset="-122"/>
                </a:endParaRPr>
              </a:p>
              <a:p>
                <a:pPr indent="0" fontAlgn="auto">
                  <a:lnSpc>
                    <a:spcPct val="150000"/>
                  </a:lnSpc>
                </a:pPr>
                <a:r>
                  <a:rPr lang="zh-CN" altLang="en-US" sz="900">
                    <a:ea typeface="宋体" panose="02010600030101010101" pitchFamily="2" charset="-122"/>
                  </a:rPr>
                  <a:t>比如：集合｛0,1｝，满足以上群的定义。</a:t>
                </a:r>
                <a:endParaRPr lang="zh-CN" altLang="en-US" sz="900">
                  <a:ea typeface="宋体" panose="02010600030101010101" pitchFamily="2" charset="-122"/>
                </a:endParaRPr>
              </a:p>
              <a:p>
                <a:pPr indent="0" fontAlgn="auto">
                  <a:lnSpc>
                    <a:spcPct val="150000"/>
                  </a:lnSpc>
                </a:pPr>
                <a:endParaRPr lang="zh-CN" altLang="en-US" sz="900">
                  <a:ea typeface="宋体" panose="02010600030101010101" pitchFamily="2"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6029960" y="2130425"/>
                <a:ext cx="2575560" cy="2536825"/>
              </a:xfrm>
              <a:prstGeom prst="rect">
                <a:avLst/>
              </a:prstGeom>
              <a:blipFill rotWithShape="1">
                <a:blip r:embed="rId2"/>
                <a:stretch>
                  <a:fillRect b="-23454"/>
                </a:stretch>
              </a:blipFill>
            </p:spPr>
            <p:txBody>
              <a:bodyPr/>
              <a:lstStyle/>
              <a:p>
                <a:r>
                  <a:rPr lang="zh-CN" altLang="en-US">
                    <a:noFill/>
                  </a:rPr>
                  <a:t> </a:t>
                </a:r>
              </a:p>
            </p:txBody>
          </p:sp>
        </mc:Fallback>
      </mc:AlternateContent>
      <p:sp>
        <p:nvSpPr>
          <p:cNvPr id="13" name="文本框 12"/>
          <p:cNvSpPr txBox="1"/>
          <p:nvPr/>
        </p:nvSpPr>
        <p:spPr>
          <a:xfrm>
            <a:off x="1805305" y="3971290"/>
            <a:ext cx="2327910" cy="774065"/>
          </a:xfrm>
          <a:prstGeom prst="rect">
            <a:avLst/>
          </a:prstGeom>
          <a:noFill/>
        </p:spPr>
        <p:txBody>
          <a:bodyPr wrap="square" rtlCol="0">
            <a:noAutofit/>
          </a:bodyPr>
          <a:p>
            <a:r>
              <a:rPr lang="zh-CN" altLang="en-US" sz="2400">
                <a:solidFill>
                  <a:srgbClr val="FF0000"/>
                </a:solidFill>
              </a:rPr>
              <a:t>何为线性代数？何为线性？</a:t>
            </a:r>
            <a:endParaRPr lang="zh-CN" altLang="en-US"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2620" y="1463675"/>
            <a:ext cx="7291070" cy="2385695"/>
          </a:xfrm>
        </p:spPr>
        <p:txBody>
          <a:bodyPr/>
          <a:p>
            <a:pPr marL="0" indent="0" algn="l" latinLnBrk="0">
              <a:lnSpc>
                <a:spcPct val="200000"/>
              </a:lnSpc>
              <a:buNone/>
            </a:pPr>
            <a:r>
              <a:rPr lang="en-US" altLang="zh-CN" sz="1400"/>
              <a:t>      </a:t>
            </a:r>
            <a:r>
              <a:rPr lang="en-US" altLang="zh-CN" sz="1400">
                <a:solidFill>
                  <a:srgbClr val="FF0000"/>
                </a:solidFill>
              </a:rPr>
              <a:t> </a:t>
            </a:r>
            <a:r>
              <a:rPr lang="zh-CN" altLang="en-US" sz="1400">
                <a:solidFill>
                  <a:srgbClr val="FF0000"/>
                </a:solidFill>
                <a:ea typeface="宋体" panose="02010600030101010101" pitchFamily="2" charset="-122"/>
              </a:rPr>
              <a:t>线性代数</a:t>
            </a:r>
            <a:r>
              <a:rPr lang="zh-CN" altLang="en-US" sz="1400"/>
              <a:t>就是研究一些</a:t>
            </a:r>
            <a:r>
              <a:rPr lang="en-US" altLang="zh-CN" sz="1400"/>
              <a:t>“</a:t>
            </a:r>
            <a:r>
              <a:rPr lang="zh-CN" altLang="en-US" sz="1400">
                <a:solidFill>
                  <a:srgbClr val="FF0000"/>
                </a:solidFill>
              </a:rPr>
              <a:t>线性</a:t>
            </a:r>
            <a:r>
              <a:rPr lang="en-US" altLang="zh-CN" sz="1400"/>
              <a:t>”</a:t>
            </a:r>
            <a:r>
              <a:rPr lang="zh-CN" altLang="en-US" sz="1400"/>
              <a:t>的内容，具体一点，就是研究线性</a:t>
            </a:r>
            <a:r>
              <a:rPr lang="zh-CN" altLang="en-US" sz="1400"/>
              <a:t>组合</a:t>
            </a:r>
            <a:r>
              <a:rPr lang="en-US" altLang="zh-CN" sz="1400">
                <a:latin typeface="Cambria Math" panose="02040503050406030204" charset="0"/>
                <a:cs typeface="Cambria Math" panose="02040503050406030204" charset="0"/>
              </a:rPr>
              <a:t>λ</a:t>
            </a:r>
            <a:r>
              <a:rPr lang="en-US" altLang="zh-CN" sz="1400" baseline="-25000">
                <a:latin typeface="Cambria Math" panose="02040503050406030204" charset="0"/>
                <a:cs typeface="Cambria Math" panose="02040503050406030204" charset="0"/>
              </a:rPr>
              <a:t>1</a:t>
            </a:r>
            <a:r>
              <a:rPr lang="en-US" altLang="zh-CN" sz="1400">
                <a:latin typeface="Cambria Math" panose="02040503050406030204" charset="0"/>
                <a:cs typeface="Cambria Math" panose="02040503050406030204" charset="0"/>
              </a:rPr>
              <a:t>a</a:t>
            </a:r>
            <a:r>
              <a:rPr lang="en-US" altLang="zh-CN" sz="1400" baseline="-25000">
                <a:latin typeface="Cambria Math" panose="02040503050406030204" charset="0"/>
                <a:cs typeface="Cambria Math" panose="02040503050406030204" charset="0"/>
              </a:rPr>
              <a:t>1</a:t>
            </a:r>
            <a:r>
              <a:rPr lang="en-US" altLang="zh-CN" sz="1400">
                <a:latin typeface="Cambria Math" panose="02040503050406030204" charset="0"/>
                <a:cs typeface="Cambria Math" panose="02040503050406030204" charset="0"/>
              </a:rPr>
              <a:t>+λ</a:t>
            </a:r>
            <a:r>
              <a:rPr lang="en-US" altLang="zh-CN" sz="1400" baseline="-25000">
                <a:latin typeface="Cambria Math" panose="02040503050406030204" charset="0"/>
                <a:cs typeface="Cambria Math" panose="02040503050406030204" charset="0"/>
              </a:rPr>
              <a:t>2</a:t>
            </a:r>
            <a:r>
              <a:rPr lang="en-US" altLang="zh-CN" sz="1400">
                <a:latin typeface="Cambria Math" panose="02040503050406030204" charset="0"/>
                <a:cs typeface="Cambria Math" panose="02040503050406030204" charset="0"/>
              </a:rPr>
              <a:t>a</a:t>
            </a:r>
            <a:r>
              <a:rPr lang="en-US" altLang="zh-CN" sz="1400" baseline="-25000">
                <a:latin typeface="Cambria Math" panose="02040503050406030204" charset="0"/>
                <a:cs typeface="Cambria Math" panose="02040503050406030204" charset="0"/>
              </a:rPr>
              <a:t>2</a:t>
            </a:r>
            <a:r>
              <a:rPr lang="en-US" altLang="zh-CN" sz="1400">
                <a:latin typeface="Cambria Math" panose="02040503050406030204" charset="0"/>
                <a:cs typeface="Cambria Math" panose="02040503050406030204" charset="0"/>
              </a:rPr>
              <a:t>+...+λ</a:t>
            </a:r>
            <a:r>
              <a:rPr lang="en-US" altLang="zh-CN" sz="1400" baseline="-25000">
                <a:latin typeface="Cambria Math" panose="02040503050406030204" charset="0"/>
                <a:cs typeface="Cambria Math" panose="02040503050406030204" charset="0"/>
              </a:rPr>
              <a:t>n</a:t>
            </a:r>
            <a:r>
              <a:rPr lang="en-US" altLang="zh-CN" sz="1400">
                <a:latin typeface="Cambria Math" panose="02040503050406030204" charset="0"/>
                <a:cs typeface="Cambria Math" panose="02040503050406030204" charset="0"/>
              </a:rPr>
              <a:t>a</a:t>
            </a:r>
            <a:r>
              <a:rPr lang="en-US" altLang="zh-CN" sz="1400" baseline="-25000">
                <a:latin typeface="Cambria Math" panose="02040503050406030204" charset="0"/>
                <a:cs typeface="Cambria Math" panose="02040503050406030204" charset="0"/>
              </a:rPr>
              <a:t>n</a:t>
            </a:r>
            <a:r>
              <a:rPr lang="zh-CN" altLang="en-US" sz="1400">
                <a:sym typeface="+mn-ea"/>
              </a:rPr>
              <a:t>的性质。</a:t>
            </a:r>
            <a:endParaRPr lang="zh-CN" altLang="en-US" sz="1400">
              <a:sym typeface="+mn-ea"/>
            </a:endParaRPr>
          </a:p>
          <a:p>
            <a:pPr marL="0" indent="0" algn="l" latinLnBrk="0">
              <a:lnSpc>
                <a:spcPct val="200000"/>
              </a:lnSpc>
              <a:buNone/>
            </a:pPr>
            <a:endParaRPr lang="zh-CN" altLang="en-US" sz="1400">
              <a:sym typeface="+mn-ea"/>
            </a:endParaRPr>
          </a:p>
          <a:p>
            <a:pPr marL="0" indent="0" algn="l" latinLnBrk="0">
              <a:lnSpc>
                <a:spcPct val="200000"/>
              </a:lnSpc>
              <a:spcBef>
                <a:spcPts val="0"/>
              </a:spcBef>
              <a:buNone/>
            </a:pPr>
            <a:r>
              <a:rPr lang="en-US" altLang="zh-CN" sz="1400">
                <a:sym typeface="+mn-ea"/>
              </a:rPr>
              <a:t>       </a:t>
            </a:r>
            <a:r>
              <a:rPr lang="zh-CN" altLang="en-US" sz="1400">
                <a:sym typeface="+mn-ea"/>
              </a:rPr>
              <a:t>线性空间就是</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1</a:t>
            </a:r>
            <a:r>
              <a:rPr lang="en-US" altLang="zh-CN" sz="1400">
                <a:latin typeface="Cambria Math" panose="02040503050406030204" charset="0"/>
                <a:cs typeface="Cambria Math" panose="02040503050406030204" charset="0"/>
                <a:sym typeface="+mn-ea"/>
              </a:rPr>
              <a:t>a</a:t>
            </a:r>
            <a:r>
              <a:rPr lang="en-US" altLang="zh-CN" sz="1400" baseline="-25000">
                <a:latin typeface="Cambria Math" panose="02040503050406030204" charset="0"/>
                <a:cs typeface="Cambria Math" panose="02040503050406030204" charset="0"/>
                <a:sym typeface="+mn-ea"/>
              </a:rPr>
              <a:t>1</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2</a:t>
            </a:r>
            <a:r>
              <a:rPr lang="en-US" altLang="zh-CN" sz="1400">
                <a:latin typeface="Cambria Math" panose="02040503050406030204" charset="0"/>
                <a:cs typeface="Cambria Math" panose="02040503050406030204" charset="0"/>
                <a:sym typeface="+mn-ea"/>
              </a:rPr>
              <a:t>a</a:t>
            </a:r>
            <a:r>
              <a:rPr lang="en-US" altLang="zh-CN" sz="1400" baseline="-25000">
                <a:latin typeface="Cambria Math" panose="02040503050406030204" charset="0"/>
                <a:cs typeface="Cambria Math" panose="02040503050406030204" charset="0"/>
                <a:sym typeface="+mn-ea"/>
              </a:rPr>
              <a:t>2</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n</a:t>
            </a:r>
            <a:r>
              <a:rPr lang="en-US" altLang="zh-CN" sz="1400">
                <a:latin typeface="Cambria Math" panose="02040503050406030204" charset="0"/>
                <a:cs typeface="Cambria Math" panose="02040503050406030204" charset="0"/>
                <a:sym typeface="+mn-ea"/>
              </a:rPr>
              <a:t>a</a:t>
            </a:r>
            <a:r>
              <a:rPr lang="en-US" altLang="zh-CN" sz="1400" baseline="-25000">
                <a:latin typeface="Cambria Math" panose="02040503050406030204" charset="0"/>
                <a:cs typeface="Cambria Math" panose="02040503050406030204" charset="0"/>
                <a:sym typeface="+mn-ea"/>
              </a:rPr>
              <a:t>n</a:t>
            </a:r>
            <a:r>
              <a:rPr lang="zh-CN" altLang="en-US" sz="1400">
                <a:latin typeface="Cambria Math" panose="02040503050406030204" charset="0"/>
                <a:ea typeface="宋体" panose="02010600030101010101" pitchFamily="2" charset="-122"/>
                <a:cs typeface="Cambria Math" panose="02040503050406030204" charset="0"/>
                <a:sym typeface="+mn-ea"/>
              </a:rPr>
              <a:t>构成的集合。</a:t>
            </a:r>
            <a:endParaRPr lang="zh-CN" altLang="en-US" sz="1400">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200000"/>
              </a:lnSpc>
              <a:spcBef>
                <a:spcPts val="0"/>
              </a:spcBef>
              <a:buNone/>
            </a:pPr>
            <a:endParaRPr lang="zh-CN" altLang="en-US" sz="1400">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200000"/>
              </a:lnSpc>
              <a:spcBef>
                <a:spcPts val="0"/>
              </a:spcBef>
              <a:buNone/>
            </a:pPr>
            <a:r>
              <a:rPr lang="en-US" altLang="zh-CN" sz="1400">
                <a:latin typeface="Cambria Math" panose="02040503050406030204" charset="0"/>
                <a:ea typeface="宋体" panose="02010600030101010101" pitchFamily="2" charset="-122"/>
                <a:cs typeface="Cambria Math" panose="02040503050406030204" charset="0"/>
                <a:sym typeface="+mn-ea"/>
              </a:rPr>
              <a:t>        </a:t>
            </a:r>
            <a:r>
              <a:rPr lang="zh-CN" altLang="en-US" sz="1400">
                <a:latin typeface="Cambria Math" panose="02040503050406030204" charset="0"/>
                <a:ea typeface="宋体" panose="02010600030101010101" pitchFamily="2" charset="-122"/>
                <a:cs typeface="Cambria Math" panose="02040503050406030204" charset="0"/>
                <a:sym typeface="+mn-ea"/>
              </a:rPr>
              <a:t>线性变换就是满足性质</a:t>
            </a:r>
            <a:r>
              <a:rPr lang="en-US" altLang="zh-CN" sz="1400">
                <a:latin typeface="Cambria Math" panose="02040503050406030204" charset="0"/>
                <a:ea typeface="宋体" panose="02010600030101010101" pitchFamily="2" charset="-122"/>
                <a:cs typeface="Cambria Math" panose="02040503050406030204" charset="0"/>
                <a:sym typeface="+mn-ea"/>
              </a:rPr>
              <a:t>A</a:t>
            </a:r>
            <a:r>
              <a:rPr lang="zh-CN" altLang="en-US" sz="1400">
                <a:latin typeface="Cambria Math" panose="02040503050406030204" charset="0"/>
                <a:ea typeface="宋体" panose="02010600030101010101" pitchFamily="2" charset="-122"/>
                <a:cs typeface="Cambria Math" panose="02040503050406030204" charset="0"/>
                <a:sym typeface="+mn-ea"/>
              </a:rPr>
              <a:t>（</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1</a:t>
            </a:r>
            <a:r>
              <a:rPr lang="en-US" altLang="zh-CN" sz="1400">
                <a:latin typeface="Cambria Math" panose="02040503050406030204" charset="0"/>
                <a:cs typeface="Cambria Math" panose="02040503050406030204" charset="0"/>
                <a:sym typeface="+mn-ea"/>
              </a:rPr>
              <a:t>a</a:t>
            </a:r>
            <a:r>
              <a:rPr lang="en-US" altLang="zh-CN" sz="1400" baseline="-25000">
                <a:latin typeface="Cambria Math" panose="02040503050406030204" charset="0"/>
                <a:cs typeface="Cambria Math" panose="02040503050406030204" charset="0"/>
                <a:sym typeface="+mn-ea"/>
              </a:rPr>
              <a:t>1</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2</a:t>
            </a:r>
            <a:r>
              <a:rPr lang="en-US" altLang="zh-CN" sz="1400">
                <a:latin typeface="Cambria Math" panose="02040503050406030204" charset="0"/>
                <a:cs typeface="Cambria Math" panose="02040503050406030204" charset="0"/>
                <a:sym typeface="+mn-ea"/>
              </a:rPr>
              <a:t>a</a:t>
            </a:r>
            <a:r>
              <a:rPr lang="en-US" altLang="zh-CN" sz="1400" baseline="-25000">
                <a:latin typeface="Cambria Math" panose="02040503050406030204" charset="0"/>
                <a:cs typeface="Cambria Math" panose="02040503050406030204" charset="0"/>
                <a:sym typeface="+mn-ea"/>
              </a:rPr>
              <a:t>2</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n</a:t>
            </a:r>
            <a:r>
              <a:rPr lang="en-US" altLang="zh-CN" sz="1400">
                <a:latin typeface="Cambria Math" panose="02040503050406030204" charset="0"/>
                <a:cs typeface="Cambria Math" panose="02040503050406030204" charset="0"/>
                <a:sym typeface="+mn-ea"/>
              </a:rPr>
              <a:t>a</a:t>
            </a:r>
            <a:r>
              <a:rPr lang="en-US" altLang="zh-CN" sz="1400" baseline="-25000">
                <a:latin typeface="Cambria Math" panose="02040503050406030204" charset="0"/>
                <a:cs typeface="Cambria Math" panose="02040503050406030204" charset="0"/>
                <a:sym typeface="+mn-ea"/>
              </a:rPr>
              <a:t>n</a:t>
            </a:r>
            <a:r>
              <a:rPr lang="zh-CN" altLang="en-US" sz="1400">
                <a:latin typeface="Cambria Math" panose="02040503050406030204" charset="0"/>
                <a:ea typeface="宋体" panose="02010600030101010101" pitchFamily="2" charset="-122"/>
                <a:cs typeface="Cambria Math" panose="02040503050406030204" charset="0"/>
                <a:sym typeface="+mn-ea"/>
              </a:rPr>
              <a:t>）</a:t>
            </a:r>
            <a:r>
              <a:rPr lang="en-US" altLang="zh-CN" sz="1400">
                <a:latin typeface="Cambria Math" panose="02040503050406030204" charset="0"/>
                <a:ea typeface="宋体" panose="02010600030101010101" pitchFamily="2" charset="-122"/>
                <a:cs typeface="Cambria Math" panose="02040503050406030204" charset="0"/>
                <a:sym typeface="+mn-ea"/>
              </a:rPr>
              <a:t>= </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1</a:t>
            </a:r>
            <a:r>
              <a:rPr lang="en-US" altLang="zh-CN" sz="1400">
                <a:latin typeface="Cambria Math" panose="02040503050406030204" charset="0"/>
                <a:cs typeface="Cambria Math" panose="02040503050406030204" charset="0"/>
                <a:sym typeface="+mn-ea"/>
              </a:rPr>
              <a:t>Aa</a:t>
            </a:r>
            <a:r>
              <a:rPr lang="en-US" altLang="zh-CN" sz="1400" baseline="-25000">
                <a:latin typeface="Cambria Math" panose="02040503050406030204" charset="0"/>
                <a:cs typeface="Cambria Math" panose="02040503050406030204" charset="0"/>
                <a:sym typeface="+mn-ea"/>
              </a:rPr>
              <a:t>1</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2</a:t>
            </a:r>
            <a:r>
              <a:rPr lang="en-US" altLang="zh-CN" sz="1400">
                <a:latin typeface="Cambria Math" panose="02040503050406030204" charset="0"/>
                <a:cs typeface="Cambria Math" panose="02040503050406030204" charset="0"/>
                <a:sym typeface="+mn-ea"/>
              </a:rPr>
              <a:t>Aa</a:t>
            </a:r>
            <a:r>
              <a:rPr lang="en-US" altLang="zh-CN" sz="1400" baseline="-25000">
                <a:latin typeface="Cambria Math" panose="02040503050406030204" charset="0"/>
                <a:cs typeface="Cambria Math" panose="02040503050406030204" charset="0"/>
                <a:sym typeface="+mn-ea"/>
              </a:rPr>
              <a:t>2</a:t>
            </a:r>
            <a:r>
              <a:rPr lang="en-US" altLang="zh-CN" sz="1400">
                <a:latin typeface="Cambria Math" panose="02040503050406030204" charset="0"/>
                <a:cs typeface="Cambria Math" panose="02040503050406030204" charset="0"/>
                <a:sym typeface="+mn-ea"/>
              </a:rPr>
              <a:t>+...+λ</a:t>
            </a:r>
            <a:r>
              <a:rPr lang="en-US" altLang="zh-CN" sz="1400" baseline="-25000">
                <a:latin typeface="Cambria Math" panose="02040503050406030204" charset="0"/>
                <a:cs typeface="Cambria Math" panose="02040503050406030204" charset="0"/>
                <a:sym typeface="+mn-ea"/>
              </a:rPr>
              <a:t>n</a:t>
            </a:r>
            <a:r>
              <a:rPr lang="en-US" altLang="zh-CN" sz="1400">
                <a:latin typeface="Cambria Math" panose="02040503050406030204" charset="0"/>
                <a:cs typeface="Cambria Math" panose="02040503050406030204" charset="0"/>
                <a:sym typeface="+mn-ea"/>
              </a:rPr>
              <a:t>Aa</a:t>
            </a:r>
            <a:r>
              <a:rPr lang="en-US" altLang="zh-CN" sz="1400" baseline="-25000">
                <a:latin typeface="Cambria Math" panose="02040503050406030204" charset="0"/>
                <a:cs typeface="Cambria Math" panose="02040503050406030204" charset="0"/>
                <a:sym typeface="+mn-ea"/>
              </a:rPr>
              <a:t>n</a:t>
            </a:r>
            <a:r>
              <a:rPr lang="zh-CN" altLang="en-US" sz="1400">
                <a:latin typeface="Cambria Math" panose="02040503050406030204" charset="0"/>
                <a:ea typeface="宋体" panose="02010600030101010101" pitchFamily="2" charset="-122"/>
                <a:cs typeface="Cambria Math" panose="02040503050406030204" charset="0"/>
                <a:sym typeface="+mn-ea"/>
              </a:rPr>
              <a:t>的变换。</a:t>
            </a:r>
            <a:endParaRPr lang="zh-CN" altLang="en-US" sz="1400">
              <a:latin typeface="Cambria Math" panose="02040503050406030204" charset="0"/>
              <a:ea typeface="宋体" panose="02010600030101010101" pitchFamily="2" charset="-122"/>
              <a:cs typeface="Cambria Math" panose="02040503050406030204" charset="0"/>
              <a:sym typeface="+mn-ea"/>
            </a:endParaRPr>
          </a:p>
        </p:txBody>
      </p:sp>
      <p:sp>
        <p:nvSpPr>
          <p:cNvPr id="4" name="标题 3"/>
          <p:cNvSpPr/>
          <p:nvPr>
            <p:ph type="title"/>
          </p:nvPr>
        </p:nvSpPr>
        <p:spPr>
          <a:xfrm>
            <a:off x="642620" y="825500"/>
            <a:ext cx="7449820" cy="385445"/>
          </a:xfrm>
        </p:spPr>
        <p:txBody>
          <a:bodyPr/>
          <a:p>
            <a:pPr algn="l"/>
            <a:r>
              <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什么是线性代数？</a:t>
            </a:r>
            <a:endPar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a:xfrm>
            <a:off x="642620" y="825500"/>
            <a:ext cx="7449820" cy="385445"/>
          </a:xfrm>
        </p:spPr>
        <p:txBody>
          <a:bodyPr/>
          <a:p>
            <a:pPr algn="l"/>
            <a:r>
              <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线性空间（向量空间）</a:t>
            </a:r>
            <a:endPar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723900" y="1333500"/>
                <a:ext cx="8258810" cy="3650615"/>
              </a:xfrm>
              <a:prstGeom prst="rect">
                <a:avLst/>
              </a:prstGeom>
              <a:noFill/>
              <a:ln w="12700" cmpd="sng">
                <a:noFill/>
                <a:prstDash val="solid"/>
              </a:ln>
            </p:spPr>
            <p:txBody>
              <a:bodyPr wrap="square" rtlCol="0">
                <a:noAutofit/>
              </a:bodyPr>
              <a:p>
                <a:pPr indent="0" fontAlgn="auto">
                  <a:lnSpc>
                    <a:spcPct val="150000"/>
                  </a:lnSpc>
                </a:pPr>
                <a:r>
                  <a:rPr lang="zh-CN" altLang="en-US" sz="1400"/>
                  <a:t>向量的定义：</a:t>
                </a:r>
                <a:r>
                  <a:rPr lang="en-US" altLang="zh-CN" sz="1400"/>
                  <a:t>n</a:t>
                </a:r>
                <a:r>
                  <a:rPr lang="zh-CN" altLang="en-US" sz="1400">
                    <a:ea typeface="宋体" panose="02010600030101010101" pitchFamily="2" charset="-122"/>
                  </a:rPr>
                  <a:t>个有序的数</a:t>
                </a:r>
                <a:r>
                  <a:rPr lang="en-US" altLang="zh-CN" sz="1400">
                    <a:ea typeface="宋体" panose="02010600030101010101" pitchFamily="2" charset="-122"/>
                  </a:rPr>
                  <a:t>a</a:t>
                </a:r>
                <a:r>
                  <a:rPr lang="en-US" altLang="zh-CN" sz="1400" baseline="-25000">
                    <a:ea typeface="宋体" panose="02010600030101010101" pitchFamily="2" charset="-122"/>
                  </a:rPr>
                  <a:t>1</a:t>
                </a:r>
                <a:r>
                  <a:rPr lang="zh-CN" altLang="en-US" sz="1400">
                    <a:ea typeface="宋体" panose="02010600030101010101" pitchFamily="2" charset="-122"/>
                  </a:rPr>
                  <a:t>，</a:t>
                </a:r>
                <a:r>
                  <a:rPr lang="en-US" altLang="zh-CN" sz="1400">
                    <a:ea typeface="宋体" panose="02010600030101010101" pitchFamily="2" charset="-122"/>
                  </a:rPr>
                  <a:t>a</a:t>
                </a:r>
                <a:r>
                  <a:rPr lang="en-US" altLang="zh-CN" sz="1400" baseline="-25000">
                    <a:ea typeface="宋体" panose="02010600030101010101" pitchFamily="2" charset="-122"/>
                  </a:rPr>
                  <a:t>2</a:t>
                </a:r>
                <a:r>
                  <a:rPr lang="zh-CN" altLang="en-US" sz="1400">
                    <a:ea typeface="宋体" panose="02010600030101010101" pitchFamily="2" charset="-122"/>
                  </a:rPr>
                  <a:t>，</a:t>
                </a:r>
                <a:r>
                  <a:rPr lang="en-US" altLang="zh-CN" sz="1400">
                    <a:ea typeface="宋体" panose="02010600030101010101" pitchFamily="2" charset="-122"/>
                  </a:rPr>
                  <a:t>a</a:t>
                </a:r>
                <a:r>
                  <a:rPr lang="en-US" altLang="zh-CN" sz="1400" baseline="-25000">
                    <a:ea typeface="宋体" panose="02010600030101010101" pitchFamily="2" charset="-122"/>
                  </a:rPr>
                  <a:t>3</a:t>
                </a:r>
                <a:r>
                  <a:rPr lang="en-US" altLang="zh-CN" sz="1400">
                    <a:ea typeface="宋体" panose="02010600030101010101" pitchFamily="2" charset="-122"/>
                  </a:rPr>
                  <a:t>...a</a:t>
                </a:r>
                <a:r>
                  <a:rPr lang="en-US" altLang="zh-CN" sz="1400" baseline="-25000">
                    <a:ea typeface="宋体" panose="02010600030101010101" pitchFamily="2" charset="-122"/>
                  </a:rPr>
                  <a:t>n</a:t>
                </a:r>
                <a:r>
                  <a:rPr lang="zh-CN" altLang="en-US" sz="1400">
                    <a:ea typeface="宋体" panose="02010600030101010101" pitchFamily="2" charset="-122"/>
                  </a:rPr>
                  <a:t>所组成的数组称为</a:t>
                </a:r>
                <a:r>
                  <a:rPr lang="en-US" altLang="zh-CN" sz="1400">
                    <a:ea typeface="宋体" panose="02010600030101010101" pitchFamily="2" charset="-122"/>
                  </a:rPr>
                  <a:t>n</a:t>
                </a:r>
                <a:r>
                  <a:rPr lang="zh-CN" altLang="en-US" sz="1400">
                    <a:ea typeface="宋体" panose="02010600030101010101" pitchFamily="2" charset="-122"/>
                  </a:rPr>
                  <a:t>维向量。这</a:t>
                </a:r>
                <a:r>
                  <a:rPr lang="en-US" altLang="zh-CN" sz="1400">
                    <a:ea typeface="宋体" panose="02010600030101010101" pitchFamily="2" charset="-122"/>
                  </a:rPr>
                  <a:t>n</a:t>
                </a:r>
                <a:r>
                  <a:rPr lang="zh-CN" altLang="en-US" sz="1400">
                    <a:ea typeface="宋体" panose="02010600030101010101" pitchFamily="2" charset="-122"/>
                  </a:rPr>
                  <a:t>个数称为该向量的</a:t>
                </a:r>
                <a:r>
                  <a:rPr lang="en-US" altLang="zh-CN" sz="1400">
                    <a:ea typeface="宋体" panose="02010600030101010101" pitchFamily="2" charset="-122"/>
                  </a:rPr>
                  <a:t>n</a:t>
                </a:r>
                <a:r>
                  <a:rPr lang="zh-CN" altLang="en-US" sz="1400">
                    <a:ea typeface="宋体" panose="02010600030101010101" pitchFamily="2" charset="-122"/>
                  </a:rPr>
                  <a:t>个分量，第</a:t>
                </a:r>
                <a:r>
                  <a:rPr lang="en-US" altLang="zh-CN" sz="1400">
                    <a:ea typeface="宋体" panose="02010600030101010101" pitchFamily="2" charset="-122"/>
                  </a:rPr>
                  <a:t>i</a:t>
                </a:r>
                <a:r>
                  <a:rPr lang="zh-CN" altLang="en-US" sz="1400">
                    <a:ea typeface="宋体" panose="02010600030101010101" pitchFamily="2" charset="-122"/>
                  </a:rPr>
                  <a:t>个数</a:t>
                </a:r>
                <a:r>
                  <a:rPr lang="en-US" altLang="zh-CN" sz="1400">
                    <a:ea typeface="宋体" panose="02010600030101010101" pitchFamily="2" charset="-122"/>
                  </a:rPr>
                  <a:t>a</a:t>
                </a:r>
                <a:r>
                  <a:rPr lang="en-US" altLang="zh-CN" sz="1400" baseline="-25000">
                    <a:ea typeface="宋体" panose="02010600030101010101" pitchFamily="2" charset="-122"/>
                  </a:rPr>
                  <a:t>i</a:t>
                </a:r>
                <a:r>
                  <a:rPr lang="zh-CN" altLang="en-US" sz="1400">
                    <a:ea typeface="宋体" panose="02010600030101010101" pitchFamily="2" charset="-122"/>
                  </a:rPr>
                  <a:t>称为第</a:t>
                </a:r>
                <a:r>
                  <a:rPr lang="en-US" altLang="zh-CN" sz="1400">
                    <a:ea typeface="宋体" panose="02010600030101010101" pitchFamily="2" charset="-122"/>
                  </a:rPr>
                  <a:t>i</a:t>
                </a:r>
                <a:r>
                  <a:rPr lang="zh-CN" altLang="en-US" sz="1400">
                    <a:ea typeface="宋体" panose="02010600030101010101" pitchFamily="2" charset="-122"/>
                  </a:rPr>
                  <a:t>个分量。</a:t>
                </a:r>
                <a:r>
                  <a:rPr lang="en-US" altLang="zh-CN" sz="1400">
                    <a:ea typeface="宋体" panose="02010600030101010101" pitchFamily="2" charset="-122"/>
                  </a:rPr>
                  <a:t>n</a:t>
                </a:r>
                <a:r>
                  <a:rPr lang="zh-CN" altLang="en-US" sz="1400">
                    <a:ea typeface="宋体" panose="02010600030101010101" pitchFamily="2" charset="-122"/>
                  </a:rPr>
                  <a:t>维向量可写成一列，也可写成一行，分别称为列向量和行向量。</a:t>
                </a:r>
                <a:endParaRPr lang="zh-CN" altLang="en-US" sz="1400">
                  <a:ea typeface="宋体" panose="02010600030101010101" pitchFamily="2" charset="-122"/>
                </a:endParaRPr>
              </a:p>
              <a:p>
                <a:pPr indent="0" fontAlgn="auto">
                  <a:lnSpc>
                    <a:spcPct val="150000"/>
                  </a:lnSpc>
                </a:pPr>
                <a:r>
                  <a:rPr lang="en-US" altLang="zh-CN" sz="1400">
                    <a:ea typeface="宋体" panose="02010600030101010101" pitchFamily="2" charset="-122"/>
                  </a:rPr>
                  <a:t>·n</a:t>
                </a:r>
                <a:r>
                  <a:rPr lang="zh-CN" altLang="en-US" sz="1400">
                    <a:ea typeface="宋体" panose="02010600030101010101" pitchFamily="2" charset="-122"/>
                  </a:rPr>
                  <a:t>维列向量：</a:t>
                </a:r>
                <a14:m>
                  <m:oMath xmlns:m="http://schemas.openxmlformats.org/officeDocument/2006/math">
                    <m:d>
                      <m:dPr>
                        <m:ctrlPr>
                          <a:rPr lang="en-US" altLang="zh-CN" sz="1400" i="1">
                            <a:latin typeface="Cambria Math" panose="02040503050406030204" charset="0"/>
                            <a:ea typeface="宋体" panose="02010600030101010101" pitchFamily="2" charset="-122"/>
                            <a:cs typeface="Cambria Math" panose="02040503050406030204" charset="0"/>
                          </a:rPr>
                        </m:ctrlPr>
                      </m:dPr>
                      <m:e>
                        <m:eqArr>
                          <m:eqArrPr>
                            <m:ctrlPr>
                              <a:rPr lang="en-US" altLang="zh-CN" sz="1400" i="1">
                                <a:latin typeface="Cambria Math" panose="02040503050406030204" charset="0"/>
                                <a:ea typeface="宋体" panose="02010600030101010101" pitchFamily="2" charset="-122"/>
                                <a:cs typeface="Cambria Math" panose="02040503050406030204" charset="0"/>
                              </a:rPr>
                            </m:ctrlPr>
                          </m:eqArrPr>
                          <m:e>
                            <m:r>
                              <a:rPr lang="en-US" altLang="zh-CN" sz="1400" i="1">
                                <a:latin typeface="Cambria Math" panose="02040503050406030204" charset="0"/>
                                <a:ea typeface="宋体" panose="02010600030101010101" pitchFamily="2" charset="-122"/>
                                <a:cs typeface="Cambria Math" panose="02040503050406030204" charset="0"/>
                              </a:rPr>
                              <m:t>𝑎</m:t>
                            </m:r>
                            <m:r>
                              <a:rPr lang="en-US" altLang="zh-CN" sz="1400" i="1" baseline="-25000">
                                <a:latin typeface="Cambria Math" panose="02040503050406030204" charset="0"/>
                                <a:ea typeface="宋体" panose="02010600030101010101" pitchFamily="2" charset="-122"/>
                                <a:cs typeface="Cambria Math" panose="02040503050406030204" charset="0"/>
                              </a:rPr>
                              <m:t>1</m:t>
                            </m:r>
                          </m:e>
                          <m:e>
                            <m:r>
                              <a:rPr lang="en-US" altLang="zh-CN" sz="1400" i="1">
                                <a:latin typeface="Cambria Math" panose="02040503050406030204" charset="0"/>
                                <a:ea typeface="宋体" panose="02010600030101010101" pitchFamily="2" charset="-122"/>
                                <a:cs typeface="Cambria Math" panose="02040503050406030204" charset="0"/>
                              </a:rPr>
                              <m:t>𝑎</m:t>
                            </m:r>
                            <m:r>
                              <a:rPr lang="en-US" altLang="zh-CN" sz="1400" i="1" baseline="-25000">
                                <a:latin typeface="Cambria Math" panose="02040503050406030204" charset="0"/>
                                <a:ea typeface="宋体" panose="02010600030101010101" pitchFamily="2" charset="-122"/>
                                <a:cs typeface="Cambria Math" panose="02040503050406030204" charset="0"/>
                              </a:rPr>
                              <m:t>2</m:t>
                            </m:r>
                          </m:e>
                          <m:e>
                            <m:r>
                              <a:rPr lang="en-US" altLang="zh-CN" sz="1400" i="1">
                                <a:latin typeface="Cambria Math" panose="02040503050406030204" charset="0"/>
                                <a:ea typeface="宋体" panose="02010600030101010101" pitchFamily="2" charset="-122"/>
                                <a:cs typeface="Cambria Math" panose="02040503050406030204" charset="0"/>
                              </a:rPr>
                              <m:t>.</m:t>
                            </m:r>
                          </m:e>
                          <m:e>
                            <m:r>
                              <a:rPr lang="en-US" altLang="zh-CN" sz="1400" i="1">
                                <a:latin typeface="Cambria Math" panose="02040503050406030204" charset="0"/>
                                <a:ea typeface="宋体" panose="02010600030101010101" pitchFamily="2" charset="-122"/>
                                <a:cs typeface="Cambria Math" panose="02040503050406030204" charset="0"/>
                              </a:rPr>
                              <m:t>.</m:t>
                            </m:r>
                          </m:e>
                          <m:e>
                            <m:r>
                              <a:rPr lang="en-US" altLang="zh-CN" sz="1400" i="1">
                                <a:latin typeface="Cambria Math" panose="02040503050406030204" charset="0"/>
                                <a:ea typeface="宋体" panose="02010600030101010101" pitchFamily="2" charset="-122"/>
                                <a:cs typeface="Cambria Math" panose="02040503050406030204" charset="0"/>
                              </a:rPr>
                              <m:t>.</m:t>
                            </m:r>
                          </m:e>
                          <m:e>
                            <m:r>
                              <a:rPr lang="en-US" altLang="zh-CN" sz="1400" i="1">
                                <a:latin typeface="Cambria Math" panose="02040503050406030204" charset="0"/>
                                <a:ea typeface="宋体" panose="02010600030101010101" pitchFamily="2" charset="-122"/>
                                <a:cs typeface="Cambria Math" panose="02040503050406030204" charset="0"/>
                              </a:rPr>
                              <m:t>𝑎</m:t>
                            </m:r>
                            <m:r>
                              <a:rPr lang="en-US" altLang="zh-CN" sz="1400" i="1" baseline="-25000">
                                <a:latin typeface="Cambria Math" panose="02040503050406030204" charset="0"/>
                                <a:ea typeface="宋体" panose="02010600030101010101" pitchFamily="2" charset="-122"/>
                                <a:cs typeface="Cambria Math" panose="02040503050406030204" charset="0"/>
                              </a:rPr>
                              <m:t>𝑛</m:t>
                            </m:r>
                          </m:e>
                        </m:eqArr>
                      </m:e>
                    </m:d>
                  </m:oMath>
                </a14:m>
                <a:endParaRPr lang="zh-CN" altLang="en-US" sz="1400">
                  <a:ea typeface="宋体" panose="02010600030101010101" pitchFamily="2" charset="-122"/>
                </a:endParaRPr>
              </a:p>
              <a:p>
                <a:pPr indent="0" fontAlgn="auto">
                  <a:lnSpc>
                    <a:spcPct val="150000"/>
                  </a:lnSpc>
                </a:pPr>
                <a:r>
                  <a:rPr lang="en-US" altLang="zh-CN" sz="1400">
                    <a:ea typeface="宋体" panose="02010600030101010101" pitchFamily="2" charset="-122"/>
                  </a:rPr>
                  <a:t>·n</a:t>
                </a:r>
                <a:r>
                  <a:rPr lang="zh-CN" altLang="en-US" sz="1400">
                    <a:ea typeface="宋体" panose="02010600030101010101" pitchFamily="2" charset="-122"/>
                  </a:rPr>
                  <a:t>为行向量：</a:t>
                </a:r>
                <a:r>
                  <a:rPr lang="en-US" altLang="zh-CN" sz="1400">
                    <a:ea typeface="宋体" panose="02010600030101010101" pitchFamily="2" charset="-122"/>
                  </a:rPr>
                  <a:t>(a</a:t>
                </a:r>
                <a:r>
                  <a:rPr lang="en-US" altLang="zh-CN" sz="1400" baseline="-25000">
                    <a:ea typeface="宋体" panose="02010600030101010101" pitchFamily="2" charset="-122"/>
                  </a:rPr>
                  <a:t>1</a:t>
                </a:r>
                <a:r>
                  <a:rPr lang="en-US" altLang="zh-CN" sz="1400">
                    <a:ea typeface="宋体" panose="02010600030101010101" pitchFamily="2" charset="-122"/>
                  </a:rPr>
                  <a:t>,a</a:t>
                </a:r>
                <a:r>
                  <a:rPr lang="en-US" altLang="zh-CN" sz="1400" baseline="-25000">
                    <a:ea typeface="宋体" panose="02010600030101010101" pitchFamily="2" charset="-122"/>
                  </a:rPr>
                  <a:t>2</a:t>
                </a:r>
                <a:r>
                  <a:rPr lang="en-US" altLang="zh-CN" sz="1400">
                    <a:ea typeface="宋体" panose="02010600030101010101" pitchFamily="2" charset="-122"/>
                  </a:rPr>
                  <a:t>,...a</a:t>
                </a:r>
                <a:r>
                  <a:rPr lang="en-US" altLang="zh-CN" sz="1400" baseline="-25000">
                    <a:ea typeface="宋体" panose="02010600030101010101" pitchFamily="2" charset="-122"/>
                  </a:rPr>
                  <a:t>n</a:t>
                </a:r>
                <a:r>
                  <a:rPr lang="en-US" altLang="zh-CN" sz="1400">
                    <a:ea typeface="宋体" panose="02010600030101010101" pitchFamily="2" charset="-122"/>
                  </a:rPr>
                  <a:t>)</a:t>
                </a:r>
                <a:r>
                  <a:rPr lang="zh-CN" altLang="en-US" sz="1400">
                    <a:ea typeface="宋体" panose="02010600030101010101" pitchFamily="2" charset="-122"/>
                  </a:rPr>
                  <a:t>或（</a:t>
                </a:r>
                <a:r>
                  <a:rPr lang="en-US" altLang="zh-CN" sz="1400">
                    <a:ea typeface="宋体" panose="02010600030101010101" pitchFamily="2" charset="-122"/>
                  </a:rPr>
                  <a:t>a</a:t>
                </a:r>
                <a:r>
                  <a:rPr lang="en-US" altLang="zh-CN" sz="1400" baseline="-25000">
                    <a:ea typeface="宋体" panose="02010600030101010101" pitchFamily="2" charset="-122"/>
                  </a:rPr>
                  <a:t>1</a:t>
                </a:r>
                <a:r>
                  <a:rPr lang="en-US" altLang="zh-CN" sz="1400">
                    <a:ea typeface="宋体" panose="02010600030101010101" pitchFamily="2" charset="-122"/>
                  </a:rPr>
                  <a:t>  a</a:t>
                </a:r>
                <a:r>
                  <a:rPr lang="en-US" altLang="zh-CN" sz="1400" baseline="-25000">
                    <a:ea typeface="宋体" panose="02010600030101010101" pitchFamily="2" charset="-122"/>
                  </a:rPr>
                  <a:t>2  </a:t>
                </a:r>
                <a:r>
                  <a:rPr lang="en-US" altLang="zh-CN" sz="1400">
                    <a:ea typeface="宋体" panose="02010600030101010101" pitchFamily="2" charset="-122"/>
                  </a:rPr>
                  <a:t>...  a</a:t>
                </a:r>
                <a:r>
                  <a:rPr lang="en-US" altLang="zh-CN" sz="1400" baseline="-25000">
                    <a:ea typeface="宋体" panose="02010600030101010101" pitchFamily="2" charset="-122"/>
                  </a:rPr>
                  <a:t>n</a:t>
                </a:r>
                <a:r>
                  <a:rPr lang="zh-CN" altLang="en-US" sz="1400">
                    <a:ea typeface="宋体" panose="02010600030101010101" pitchFamily="2" charset="-122"/>
                  </a:rPr>
                  <a:t>）</a:t>
                </a:r>
                <a:endParaRPr lang="zh-CN" altLang="en-US" sz="1400">
                  <a:ea typeface="宋体" panose="02010600030101010101" pitchFamily="2" charset="-122"/>
                </a:endParaRPr>
              </a:p>
              <a:p>
                <a:pPr indent="0" fontAlgn="auto">
                  <a:lnSpc>
                    <a:spcPct val="150000"/>
                  </a:lnSpc>
                </a:pPr>
                <a:r>
                  <a:rPr lang="en-US" altLang="zh-CN" sz="1400">
                    <a:ea typeface="宋体" panose="02010600030101010101" pitchFamily="2" charset="-122"/>
                  </a:rPr>
                  <a:t> n</a:t>
                </a:r>
                <a:r>
                  <a:rPr lang="zh-CN" altLang="en-US" sz="1400">
                    <a:ea typeface="宋体" panose="02010600030101010101" pitchFamily="2" charset="-122"/>
                  </a:rPr>
                  <a:t>称为该向量的维数</a:t>
                </a:r>
                <a:endParaRPr lang="zh-CN" altLang="en-US" sz="1400">
                  <a:ea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723900" y="1333500"/>
                <a:ext cx="8258810" cy="3650615"/>
              </a:xfrm>
              <a:prstGeom prst="rect">
                <a:avLst/>
              </a:prstGeom>
              <a:blipFill rotWithShape="1">
                <a:blip r:embed="rId1"/>
                <a:stretch>
                  <a:fillRect/>
                </a:stretch>
              </a:blipFill>
              <a:ln w="12700" cmpd="sng">
                <a:noFill/>
                <a:prstDash val="solid"/>
              </a:ln>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2620" y="1264285"/>
            <a:ext cx="7291070" cy="3034665"/>
          </a:xfrm>
        </p:spPr>
        <p:txBody>
          <a:bodyPr/>
          <a:p>
            <a:pPr marL="0" indent="0" algn="l" latinLnBrk="0">
              <a:lnSpc>
                <a:spcPct val="200000"/>
              </a:lnSpc>
              <a:spcBef>
                <a:spcPts val="0"/>
              </a:spcBef>
              <a:buNone/>
            </a:pPr>
            <a:r>
              <a:rPr lang="en-US" altLang="zh-CN" sz="1400"/>
              <a:t>      </a:t>
            </a:r>
            <a:r>
              <a:rPr lang="zh-CN" altLang="en-US" sz="1400">
                <a:ea typeface="宋体" panose="02010600030101010101" pitchFamily="2" charset="-122"/>
              </a:rPr>
              <a:t>设</a:t>
            </a:r>
            <a:r>
              <a:rPr lang="en-US" altLang="zh-CN" sz="1400">
                <a:ea typeface="宋体" panose="02010600030101010101" pitchFamily="2" charset="-122"/>
              </a:rPr>
              <a:t>v</a:t>
            </a:r>
            <a:r>
              <a:rPr lang="zh-CN" altLang="en-US" sz="1400">
                <a:ea typeface="宋体" panose="02010600030101010101" pitchFamily="2" charset="-122"/>
              </a:rPr>
              <a:t>为一向量组，由多个向量构成，如果</a:t>
            </a:r>
            <a:r>
              <a:rPr lang="en-US" altLang="zh-CN" sz="1400">
                <a:ea typeface="宋体" panose="02010600030101010101" pitchFamily="2" charset="-122"/>
              </a:rPr>
              <a:t>v</a:t>
            </a:r>
            <a:r>
              <a:rPr lang="zh-CN" altLang="en-US" sz="1400">
                <a:ea typeface="宋体" panose="02010600030101010101" pitchFamily="2" charset="-122"/>
              </a:rPr>
              <a:t>非空，且</a:t>
            </a:r>
            <a:r>
              <a:rPr lang="en-US" altLang="zh-CN" sz="1400">
                <a:ea typeface="宋体" panose="02010600030101010101" pitchFamily="2" charset="-122"/>
              </a:rPr>
              <a:t>v</a:t>
            </a:r>
            <a:r>
              <a:rPr lang="zh-CN" altLang="en-US" sz="1400">
                <a:ea typeface="宋体" panose="02010600030101010101" pitchFamily="2" charset="-122"/>
              </a:rPr>
              <a:t>对于向量的加法及数乘</a:t>
            </a:r>
            <a:r>
              <a:rPr lang="zh-CN" altLang="en-US" sz="1400">
                <a:ea typeface="宋体" panose="02010600030101010101" pitchFamily="2" charset="-122"/>
                <a:sym typeface="+mn-ea"/>
              </a:rPr>
              <a:t>两种运算封闭</a:t>
            </a:r>
            <a:r>
              <a:rPr lang="zh-CN" altLang="en-US" sz="1400">
                <a:ea typeface="宋体" panose="02010600030101010101" pitchFamily="2" charset="-122"/>
              </a:rPr>
              <a:t>，那么就称</a:t>
            </a:r>
            <a:r>
              <a:rPr lang="en-US" altLang="zh-CN" sz="1400">
                <a:ea typeface="宋体" panose="02010600030101010101" pitchFamily="2" charset="-122"/>
              </a:rPr>
              <a:t>v</a:t>
            </a:r>
            <a:r>
              <a:rPr lang="zh-CN" altLang="en-US" sz="1400">
                <a:ea typeface="宋体" panose="02010600030101010101" pitchFamily="2" charset="-122"/>
              </a:rPr>
              <a:t>为向量空间。</a:t>
            </a:r>
            <a:endParaRPr lang="zh-CN" altLang="en-US" sz="1400">
              <a:ea typeface="宋体" panose="02010600030101010101" pitchFamily="2" charset="-122"/>
            </a:endParaRPr>
          </a:p>
          <a:p>
            <a:pPr marL="0" indent="0" algn="l" latinLnBrk="0">
              <a:lnSpc>
                <a:spcPct val="200000"/>
              </a:lnSpc>
              <a:spcBef>
                <a:spcPts val="0"/>
              </a:spcBef>
              <a:buNone/>
            </a:pPr>
            <a:r>
              <a:rPr lang="en-US" altLang="zh-CN" sz="1400">
                <a:ea typeface="宋体" panose="02010600030101010101" pitchFamily="2" charset="-122"/>
              </a:rPr>
              <a:t>      </a:t>
            </a:r>
            <a:r>
              <a:rPr lang="zh-CN" altLang="en-US" sz="1400">
                <a:ea typeface="宋体" panose="02010600030101010101" pitchFamily="2" charset="-122"/>
              </a:rPr>
              <a:t>所谓封闭，是指在</a:t>
            </a:r>
            <a:r>
              <a:rPr lang="en-US" altLang="zh-CN" sz="1400">
                <a:ea typeface="宋体" panose="02010600030101010101" pitchFamily="2" charset="-122"/>
              </a:rPr>
              <a:t>v</a:t>
            </a:r>
            <a:r>
              <a:rPr lang="zh-CN" altLang="en-US" sz="1400">
                <a:ea typeface="宋体" panose="02010600030101010101" pitchFamily="2" charset="-122"/>
              </a:rPr>
              <a:t>中向量进行数乘和加减，其结果依然在</a:t>
            </a:r>
            <a:r>
              <a:rPr lang="en-US" altLang="zh-CN" sz="1400">
                <a:ea typeface="宋体" panose="02010600030101010101" pitchFamily="2" charset="-122"/>
              </a:rPr>
              <a:t>v</a:t>
            </a:r>
            <a:r>
              <a:rPr lang="zh-CN" altLang="en-US" sz="1400">
                <a:ea typeface="宋体" panose="02010600030101010101" pitchFamily="2" charset="-122"/>
              </a:rPr>
              <a:t>中，即</a:t>
            </a:r>
            <a:endParaRPr lang="zh-CN" altLang="en-US" sz="1400">
              <a:ea typeface="宋体" panose="02010600030101010101" pitchFamily="2" charset="-122"/>
            </a:endParaRPr>
          </a:p>
          <a:p>
            <a:pPr marL="0" indent="0" algn="l" latinLnBrk="0">
              <a:lnSpc>
                <a:spcPct val="200000"/>
              </a:lnSpc>
              <a:spcBef>
                <a:spcPts val="0"/>
              </a:spcBef>
              <a:buNone/>
            </a:pPr>
            <a:r>
              <a:rPr lang="en-US" altLang="zh-CN" sz="1400">
                <a:ea typeface="宋体" panose="02010600030101010101" pitchFamily="2" charset="-122"/>
              </a:rPr>
              <a:t>·</a:t>
            </a:r>
            <a:r>
              <a:rPr lang="zh-CN" altLang="en-US" sz="1400">
                <a:ea typeface="宋体" panose="02010600030101010101" pitchFamily="2" charset="-122"/>
              </a:rPr>
              <a:t>若</a:t>
            </a:r>
            <a:r>
              <a:rPr lang="en-US" altLang="zh-CN" sz="1400">
                <a:ea typeface="宋体" panose="02010600030101010101" pitchFamily="2" charset="-122"/>
              </a:rPr>
              <a:t>a∈v</a:t>
            </a:r>
            <a:r>
              <a:rPr lang="zh-CN" altLang="en-US" sz="1400">
                <a:ea typeface="宋体" panose="02010600030101010101" pitchFamily="2" charset="-122"/>
              </a:rPr>
              <a:t>，</a:t>
            </a:r>
            <a:r>
              <a:rPr lang="en-US" altLang="zh-CN" sz="1400">
                <a:ea typeface="宋体" panose="02010600030101010101" pitchFamily="2" charset="-122"/>
              </a:rPr>
              <a:t>b∈v</a:t>
            </a:r>
            <a:r>
              <a:rPr lang="zh-CN" altLang="en-US" sz="1400">
                <a:ea typeface="宋体" panose="02010600030101010101" pitchFamily="2" charset="-122"/>
              </a:rPr>
              <a:t>，则</a:t>
            </a:r>
            <a:r>
              <a:rPr lang="en-US" altLang="zh-CN" sz="1400">
                <a:ea typeface="宋体" panose="02010600030101010101" pitchFamily="2" charset="-122"/>
              </a:rPr>
              <a:t>a+b∈v</a:t>
            </a:r>
            <a:r>
              <a:rPr lang="zh-CN" altLang="en-US" sz="1400">
                <a:ea typeface="宋体" panose="02010600030101010101" pitchFamily="2" charset="-122"/>
              </a:rPr>
              <a:t>。</a:t>
            </a:r>
            <a:endParaRPr lang="zh-CN" altLang="en-US" sz="1400">
              <a:ea typeface="宋体" panose="02010600030101010101" pitchFamily="2" charset="-122"/>
            </a:endParaRPr>
          </a:p>
          <a:p>
            <a:pPr marL="0" indent="0" algn="l" latinLnBrk="0">
              <a:lnSpc>
                <a:spcPct val="200000"/>
              </a:lnSpc>
              <a:spcBef>
                <a:spcPts val="0"/>
              </a:spcBef>
              <a:buNone/>
            </a:pPr>
            <a:r>
              <a:rPr lang="en-US" altLang="zh-CN" sz="1400">
                <a:ea typeface="宋体" panose="02010600030101010101" pitchFamily="2" charset="-122"/>
              </a:rPr>
              <a:t>·</a:t>
            </a:r>
            <a:r>
              <a:rPr lang="zh-CN" altLang="en-US" sz="1400">
                <a:ea typeface="宋体" panose="02010600030101010101" pitchFamily="2" charset="-122"/>
              </a:rPr>
              <a:t>若</a:t>
            </a:r>
            <a:r>
              <a:rPr lang="en-US" altLang="zh-CN" sz="1400">
                <a:ea typeface="宋体" panose="02010600030101010101" pitchFamily="2" charset="-122"/>
                <a:sym typeface="+mn-ea"/>
              </a:rPr>
              <a:t>a∈v</a:t>
            </a:r>
            <a:r>
              <a:rPr lang="zh-CN" altLang="en-US" sz="1400">
                <a:ea typeface="宋体" panose="02010600030101010101" pitchFamily="2" charset="-122"/>
                <a:sym typeface="+mn-ea"/>
              </a:rPr>
              <a:t>，</a:t>
            </a:r>
            <a:r>
              <a:rPr lang="en-US" altLang="zh-CN" sz="1400">
                <a:ea typeface="宋体" panose="02010600030101010101" pitchFamily="2" charset="-122"/>
                <a:sym typeface="+mn-ea"/>
              </a:rPr>
              <a:t>k∈R</a:t>
            </a:r>
            <a:r>
              <a:rPr lang="zh-CN" altLang="en-US" sz="1400">
                <a:ea typeface="宋体" panose="02010600030101010101" pitchFamily="2" charset="-122"/>
                <a:sym typeface="+mn-ea"/>
              </a:rPr>
              <a:t>，则</a:t>
            </a:r>
            <a:r>
              <a:rPr lang="en-US" altLang="zh-CN" sz="1400">
                <a:ea typeface="宋体" panose="02010600030101010101" pitchFamily="2" charset="-122"/>
                <a:sym typeface="+mn-ea"/>
              </a:rPr>
              <a:t>ka∈v</a:t>
            </a:r>
            <a:r>
              <a:rPr lang="zh-CN" altLang="en-US" sz="1400">
                <a:ea typeface="宋体" panose="02010600030101010101" pitchFamily="2" charset="-122"/>
                <a:sym typeface="+mn-ea"/>
              </a:rPr>
              <a:t>。</a:t>
            </a:r>
            <a:endParaRPr lang="zh-CN" altLang="en-US" sz="1400">
              <a:ea typeface="宋体" panose="02010600030101010101" pitchFamily="2" charset="-122"/>
              <a:sym typeface="+mn-ea"/>
            </a:endParaRPr>
          </a:p>
          <a:p>
            <a:pPr marL="0" indent="0" algn="l" latinLnBrk="0">
              <a:lnSpc>
                <a:spcPct val="200000"/>
              </a:lnSpc>
              <a:spcBef>
                <a:spcPts val="0"/>
              </a:spcBef>
              <a:buNone/>
            </a:pPr>
            <a:endParaRPr lang="zh-CN" altLang="en-US" sz="1400">
              <a:sym typeface="+mn-ea"/>
            </a:endParaRPr>
          </a:p>
          <a:p>
            <a:pPr marL="0" indent="0" algn="l" latinLnBrk="0">
              <a:spcBef>
                <a:spcPts val="0"/>
              </a:spcBef>
              <a:buNone/>
            </a:pPr>
            <a:r>
              <a:rPr lang="en-US" altLang="zh-CN" sz="1400">
                <a:sym typeface="+mn-ea"/>
              </a:rPr>
              <a:t>       </a:t>
            </a:r>
            <a:endParaRPr lang="zh-CN" altLang="en-US" sz="1400">
              <a:latin typeface="Cambria Math" panose="02040503050406030204" charset="0"/>
              <a:ea typeface="宋体" panose="02010600030101010101" pitchFamily="2" charset="-122"/>
              <a:cs typeface="Cambria Math" panose="02040503050406030204" charset="0"/>
              <a:sym typeface="+mn-ea"/>
            </a:endParaRPr>
          </a:p>
        </p:txBody>
      </p:sp>
      <p:sp>
        <p:nvSpPr>
          <p:cNvPr id="4" name="标题 3"/>
          <p:cNvSpPr/>
          <p:nvPr>
            <p:ph type="title"/>
          </p:nvPr>
        </p:nvSpPr>
        <p:spPr>
          <a:xfrm>
            <a:off x="642620" y="825500"/>
            <a:ext cx="7449820" cy="385445"/>
          </a:xfrm>
        </p:spPr>
        <p:txBody>
          <a:bodyPr/>
          <a:p>
            <a:pPr algn="l"/>
            <a:r>
              <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线性空间（向量空间）</a:t>
            </a:r>
            <a:endPar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内容占位符 2"/>
              <p:cNvSpPr>
                <a:spLocks noGrp="1"/>
              </p:cNvSpPr>
              <p:nvPr/>
            </p:nvSpPr>
            <p:spPr>
              <a:xfrm>
                <a:off x="690880" y="3289935"/>
                <a:ext cx="7242810" cy="1373505"/>
              </a:xfrm>
            </p:spPr>
            <p:txBody>
              <a:bodyPr/>
              <a:lstStyle>
                <a:lvl1pPr marL="257175" indent="-257175" algn="l" rtl="0" eaLnBrk="0" fontAlgn="base" hangingPunct="0">
                  <a:spcBef>
                    <a:spcPct val="15000"/>
                  </a:spcBef>
                  <a:spcAft>
                    <a:spcPct val="0"/>
                  </a:spcAft>
                  <a:buChar char="•"/>
                  <a:defRPr kumimoji="1" sz="2400">
                    <a:solidFill>
                      <a:schemeClr val="tx1"/>
                    </a:solidFill>
                    <a:latin typeface="+mn-lt"/>
                    <a:ea typeface="+mn-ea"/>
                    <a:cs typeface="+mn-cs"/>
                  </a:defRPr>
                </a:lvl1pPr>
                <a:lvl2pPr marL="557530" indent="-214630" algn="l" rtl="0" eaLnBrk="0" fontAlgn="base" hangingPunct="0">
                  <a:spcBef>
                    <a:spcPct val="15000"/>
                  </a:spcBef>
                  <a:spcAft>
                    <a:spcPct val="0"/>
                  </a:spcAft>
                  <a:buChar char="–"/>
                  <a:defRPr kumimoji="1" sz="2100">
                    <a:solidFill>
                      <a:schemeClr val="tx1"/>
                    </a:solidFill>
                    <a:latin typeface="+mn-lt"/>
                    <a:ea typeface="+mn-ea"/>
                  </a:defRPr>
                </a:lvl2pPr>
                <a:lvl3pPr marL="857250" indent="-171450" algn="l" rtl="0" eaLnBrk="0" fontAlgn="base" hangingPunct="0">
                  <a:spcBef>
                    <a:spcPct val="15000"/>
                  </a:spcBef>
                  <a:spcAft>
                    <a:spcPct val="0"/>
                  </a:spcAft>
                  <a:buChar char="•"/>
                  <a:defRPr kumimoji="1" sz="1800">
                    <a:solidFill>
                      <a:schemeClr val="tx1"/>
                    </a:solidFill>
                    <a:latin typeface="+mn-lt"/>
                    <a:ea typeface="+mn-ea"/>
                  </a:defRPr>
                </a:lvl3pPr>
                <a:lvl4pPr marL="1200150" indent="-171450" algn="l" rtl="0" eaLnBrk="0" fontAlgn="base" hangingPunct="0">
                  <a:spcBef>
                    <a:spcPct val="15000"/>
                  </a:spcBef>
                  <a:spcAft>
                    <a:spcPct val="0"/>
                  </a:spcAft>
                  <a:buChar char="–"/>
                  <a:defRPr kumimoji="1" sz="1500">
                    <a:solidFill>
                      <a:schemeClr val="tx1"/>
                    </a:solidFill>
                    <a:latin typeface="+mn-lt"/>
                    <a:ea typeface="+mn-ea"/>
                  </a:defRPr>
                </a:lvl4pPr>
                <a:lvl5pPr marL="1543050" indent="-171450" algn="l" rtl="0" eaLnBrk="0" fontAlgn="base" hangingPunct="0">
                  <a:spcBef>
                    <a:spcPct val="15000"/>
                  </a:spcBef>
                  <a:spcAft>
                    <a:spcPct val="0"/>
                  </a:spcAft>
                  <a:buChar char="»"/>
                  <a:defRPr kumimoji="1" sz="1500">
                    <a:solidFill>
                      <a:schemeClr val="tx1"/>
                    </a:solidFill>
                    <a:latin typeface="+mn-lt"/>
                    <a:ea typeface="+mn-ea"/>
                  </a:defRPr>
                </a:lvl5pPr>
                <a:lvl6pPr marL="1886585" indent="-171450" algn="l" rtl="0" fontAlgn="base">
                  <a:spcBef>
                    <a:spcPct val="15000"/>
                  </a:spcBef>
                  <a:spcAft>
                    <a:spcPct val="0"/>
                  </a:spcAft>
                  <a:buChar char="»"/>
                  <a:defRPr kumimoji="1" sz="1500">
                    <a:solidFill>
                      <a:schemeClr val="tx1"/>
                    </a:solidFill>
                    <a:latin typeface="+mn-lt"/>
                    <a:ea typeface="+mn-ea"/>
                  </a:defRPr>
                </a:lvl6pPr>
                <a:lvl7pPr marL="2229485" indent="-171450" algn="l" rtl="0" fontAlgn="base">
                  <a:spcBef>
                    <a:spcPct val="15000"/>
                  </a:spcBef>
                  <a:spcAft>
                    <a:spcPct val="0"/>
                  </a:spcAft>
                  <a:buChar char="»"/>
                  <a:defRPr kumimoji="1" sz="1500">
                    <a:solidFill>
                      <a:schemeClr val="tx1"/>
                    </a:solidFill>
                    <a:latin typeface="+mn-lt"/>
                    <a:ea typeface="+mn-ea"/>
                  </a:defRPr>
                </a:lvl7pPr>
                <a:lvl8pPr marL="2572385" indent="-171450" algn="l" rtl="0" fontAlgn="base">
                  <a:spcBef>
                    <a:spcPct val="15000"/>
                  </a:spcBef>
                  <a:spcAft>
                    <a:spcPct val="0"/>
                  </a:spcAft>
                  <a:buChar char="»"/>
                  <a:defRPr kumimoji="1" sz="1500">
                    <a:solidFill>
                      <a:schemeClr val="tx1"/>
                    </a:solidFill>
                    <a:latin typeface="+mn-lt"/>
                    <a:ea typeface="+mn-ea"/>
                  </a:defRPr>
                </a:lvl8pPr>
                <a:lvl9pPr marL="2915285" indent="-171450" algn="l" rtl="0" fontAlgn="base">
                  <a:spcBef>
                    <a:spcPct val="15000"/>
                  </a:spcBef>
                  <a:spcAft>
                    <a:spcPct val="0"/>
                  </a:spcAft>
                  <a:buChar char="»"/>
                  <a:defRPr kumimoji="1" sz="1500">
                    <a:solidFill>
                      <a:schemeClr val="tx1"/>
                    </a:solidFill>
                    <a:latin typeface="+mn-lt"/>
                    <a:ea typeface="+mn-ea"/>
                  </a:defRPr>
                </a:lvl9pPr>
              </a:lstStyle>
              <a:p>
                <a:pPr marL="0" indent="0" algn="l">
                  <a:lnSpc>
                    <a:spcPct val="150000"/>
                  </a:lnSpc>
                  <a:spcBef>
                    <a:spcPts val="0"/>
                  </a:spcBef>
                  <a:buNone/>
                </a:pPr>
                <a:r>
                  <a:rPr lang="en-US" altLang="zh-CN" sz="1400" kern="0">
                    <a:ea typeface="宋体" panose="02010600030101010101" pitchFamily="2" charset="-122"/>
                    <a:sym typeface="+mn-ea"/>
                  </a:rPr>
                  <a:t>        </a:t>
                </a:r>
                <a:r>
                  <a:rPr lang="zh-CN" altLang="en-US" sz="1400" kern="0">
                    <a:ea typeface="宋体" panose="02010600030101010101" pitchFamily="2" charset="-122"/>
                    <a:sym typeface="+mn-ea"/>
                  </a:rPr>
                  <a:t>比如R</a:t>
                </a:r>
                <a:r>
                  <a:rPr lang="zh-CN" altLang="en-US" sz="1400" kern="0" baseline="30000">
                    <a:ea typeface="宋体" panose="02010600030101010101" pitchFamily="2" charset="-122"/>
                    <a:sym typeface="+mn-ea"/>
                  </a:rPr>
                  <a:t>2</a:t>
                </a:r>
                <a:r>
                  <a:rPr lang="zh-CN" altLang="en-US" sz="1400" kern="0">
                    <a:ea typeface="宋体" panose="02010600030101010101" pitchFamily="2" charset="-122"/>
                    <a:sym typeface="+mn-ea"/>
                  </a:rPr>
                  <a:t>就是一个线性空间，图形表示就是一个平面直角坐标系。任取向量 </a:t>
                </a:r>
                <a14:m>
                  <m:oMath xmlns:m="http://schemas.openxmlformats.org/officeDocument/2006/math">
                    <m:d>
                      <m:dPr>
                        <m:ctrlPr>
                          <a:rPr lang="zh-CN" altLang="en-US" sz="1400" kern="0">
                            <a:ea typeface="宋体" panose="02010600030101010101" pitchFamily="2" charset="-122"/>
                            <a:sym typeface="+mn-ea"/>
                          </a:rPr>
                        </m:ctrlPr>
                      </m:dPr>
                      <m:e>
                        <m:eqArr>
                          <m:eqArrPr>
                            <m:ctrlPr>
                              <a:rPr lang="zh-CN" altLang="en-US" sz="1400" kern="0">
                                <a:ea typeface="宋体" panose="02010600030101010101" pitchFamily="2" charset="-122"/>
                                <a:sym typeface="+mn-ea"/>
                              </a:rPr>
                            </m:ctrlPr>
                          </m:eqArrPr>
                          <m:e>
                            <m:r>
                              <a:rPr lang="zh-CN" altLang="en-US" sz="1400" kern="0">
                                <a:latin typeface="Cambria Math" panose="02040503050406030204" charset="0"/>
                                <a:ea typeface="宋体" panose="02010600030101010101" pitchFamily="2" charset="-122"/>
                                <a:sym typeface="+mn-ea"/>
                              </a:rPr>
                              <m:t>0</m:t>
                            </m:r>
                          </m:e>
                          <m:e>
                            <m:r>
                              <a:rPr lang="zh-CN" altLang="en-US" sz="1400" kern="0">
                                <a:latin typeface="Cambria Math" panose="02040503050406030204" charset="0"/>
                                <a:ea typeface="宋体" panose="02010600030101010101" pitchFamily="2" charset="-122"/>
                                <a:sym typeface="+mn-ea"/>
                              </a:rPr>
                              <m:t>1</m:t>
                            </m:r>
                          </m:e>
                        </m:eqArr>
                      </m:e>
                    </m:d>
                  </m:oMath>
                </a14:m>
                <a:r>
                  <a:rPr lang="zh-CN" altLang="en-US" sz="1400" kern="0">
                    <a:ea typeface="宋体" panose="02010600030101010101" pitchFamily="2" charset="-122"/>
                    <a:sym typeface="+mn-ea"/>
                  </a:rPr>
                  <a:t>和</a:t>
                </a:r>
                <a14:m>
                  <m:oMath xmlns:m="http://schemas.openxmlformats.org/officeDocument/2006/math">
                    <m:d>
                      <m:dPr>
                        <m:ctrlPr>
                          <a:rPr lang="zh-CN" altLang="en-US" sz="1400" kern="0">
                            <a:ea typeface="宋体" panose="02010600030101010101" pitchFamily="2" charset="-122"/>
                            <a:sym typeface="+mn-ea"/>
                          </a:rPr>
                        </m:ctrlPr>
                      </m:dPr>
                      <m:e>
                        <m:eqArr>
                          <m:eqArrPr>
                            <m:ctrlPr>
                              <a:rPr lang="zh-CN" altLang="en-US" sz="1400" kern="0">
                                <a:ea typeface="宋体" panose="02010600030101010101" pitchFamily="2" charset="-122"/>
                                <a:sym typeface="+mn-ea"/>
                              </a:rPr>
                            </m:ctrlPr>
                          </m:eqArrPr>
                          <m:e>
                            <m:r>
                              <a:rPr lang="zh-CN" altLang="en-US" sz="1400" kern="0">
                                <a:latin typeface="Cambria Math" panose="02040503050406030204" charset="0"/>
                                <a:ea typeface="宋体" panose="02010600030101010101" pitchFamily="2" charset="-122"/>
                                <a:sym typeface="+mn-ea"/>
                              </a:rPr>
                              <m:t>1</m:t>
                            </m:r>
                          </m:e>
                          <m:e>
                            <m:r>
                              <a:rPr lang="zh-CN" altLang="en-US" sz="1400" kern="0">
                                <a:latin typeface="Cambria Math" panose="02040503050406030204" charset="0"/>
                                <a:ea typeface="宋体" panose="02010600030101010101" pitchFamily="2" charset="-122"/>
                                <a:sym typeface="+mn-ea"/>
                              </a:rPr>
                              <m:t>0</m:t>
                            </m:r>
                          </m:e>
                        </m:eqArr>
                      </m:e>
                    </m:d>
                  </m:oMath>
                </a14:m>
                <a:r>
                  <a:rPr lang="zh-CN" altLang="en-US" sz="1400" kern="0">
                    <a:ea typeface="宋体" panose="02010600030101010101" pitchFamily="2" charset="-122"/>
                    <a:sym typeface="+mn-ea"/>
                  </a:rPr>
                  <a:t>做线性组合 ，k1</a:t>
                </a:r>
                <a14:m>
                  <m:oMath xmlns:m="http://schemas.openxmlformats.org/officeDocument/2006/math">
                    <m:d>
                      <m:dPr>
                        <m:ctrlPr>
                          <a:rPr lang="zh-CN" altLang="en-US" sz="1400" kern="0">
                            <a:ea typeface="宋体" panose="02010600030101010101" pitchFamily="2" charset="-122"/>
                            <a:sym typeface="+mn-ea"/>
                          </a:rPr>
                        </m:ctrlPr>
                      </m:dPr>
                      <m:e>
                        <m:eqArr>
                          <m:eqArrPr>
                            <m:ctrlPr>
                              <a:rPr lang="zh-CN" altLang="en-US" sz="1400" kern="0">
                                <a:ea typeface="宋体" panose="02010600030101010101" pitchFamily="2" charset="-122"/>
                                <a:sym typeface="+mn-ea"/>
                              </a:rPr>
                            </m:ctrlPr>
                          </m:eqArrPr>
                          <m:e>
                            <m:r>
                              <a:rPr lang="zh-CN" altLang="en-US" sz="1400" kern="0">
                                <a:latin typeface="Cambria Math" panose="02040503050406030204" charset="0"/>
                                <a:ea typeface="宋体" panose="02010600030101010101" pitchFamily="2" charset="-122"/>
                                <a:sym typeface="+mn-ea"/>
                              </a:rPr>
                              <m:t>0</m:t>
                            </m:r>
                          </m:e>
                          <m:e>
                            <m:r>
                              <a:rPr lang="zh-CN" altLang="en-US" sz="1400" kern="0">
                                <a:latin typeface="Cambria Math" panose="02040503050406030204" charset="0"/>
                                <a:ea typeface="宋体" panose="02010600030101010101" pitchFamily="2" charset="-122"/>
                                <a:sym typeface="+mn-ea"/>
                              </a:rPr>
                              <m:t>1</m:t>
                            </m:r>
                          </m:e>
                        </m:eqArr>
                      </m:e>
                    </m:d>
                  </m:oMath>
                </a14:m>
                <a:r>
                  <a:rPr lang="zh-CN" altLang="en-US" sz="1400" kern="0">
                    <a:ea typeface="宋体" panose="02010600030101010101" pitchFamily="2" charset="-122"/>
                    <a:sym typeface="+mn-ea"/>
                  </a:rPr>
                  <a:t>+k2</a:t>
                </a:r>
                <a14:m>
                  <m:oMath xmlns:m="http://schemas.openxmlformats.org/officeDocument/2006/math">
                    <m:d>
                      <m:dPr>
                        <m:ctrlPr>
                          <a:rPr lang="zh-CN" altLang="en-US" sz="1400" kern="0">
                            <a:ea typeface="宋体" panose="02010600030101010101" pitchFamily="2" charset="-122"/>
                            <a:sym typeface="+mn-ea"/>
                          </a:rPr>
                        </m:ctrlPr>
                      </m:dPr>
                      <m:e>
                        <m:eqArr>
                          <m:eqArrPr>
                            <m:ctrlPr>
                              <a:rPr lang="zh-CN" altLang="en-US" sz="1400" kern="0">
                                <a:ea typeface="宋体" panose="02010600030101010101" pitchFamily="2" charset="-122"/>
                                <a:sym typeface="+mn-ea"/>
                              </a:rPr>
                            </m:ctrlPr>
                          </m:eqArrPr>
                          <m:e>
                            <m:r>
                              <a:rPr lang="zh-CN" altLang="en-US" sz="1400" kern="0">
                                <a:latin typeface="Cambria Math" panose="02040503050406030204" charset="0"/>
                                <a:ea typeface="宋体" panose="02010600030101010101" pitchFamily="2" charset="-122"/>
                                <a:sym typeface="+mn-ea"/>
                              </a:rPr>
                              <m:t>1</m:t>
                            </m:r>
                          </m:e>
                          <m:e>
                            <m:r>
                              <a:rPr lang="zh-CN" altLang="en-US" sz="1400" kern="0">
                                <a:latin typeface="Cambria Math" panose="02040503050406030204" charset="0"/>
                                <a:ea typeface="宋体" panose="02010600030101010101" pitchFamily="2" charset="-122"/>
                                <a:sym typeface="+mn-ea"/>
                              </a:rPr>
                              <m:t>0</m:t>
                            </m:r>
                          </m:e>
                        </m:eqArr>
                      </m:e>
                    </m:d>
                  </m:oMath>
                </a14:m>
                <a:r>
                  <a:rPr lang="zh-CN" altLang="en-US" sz="1400" kern="0">
                    <a:ea typeface="宋体" panose="02010600030101010101" pitchFamily="2" charset="-122"/>
                    <a:sym typeface="+mn-ea"/>
                  </a:rPr>
                  <a:t>=</a:t>
                </a:r>
                <a14:m>
                  <m:oMath xmlns:m="http://schemas.openxmlformats.org/officeDocument/2006/math">
                    <m:d>
                      <m:dPr>
                        <m:ctrlPr>
                          <a:rPr lang="zh-CN" altLang="en-US" sz="1400" kern="0">
                            <a:ea typeface="宋体" panose="02010600030101010101" pitchFamily="2" charset="-122"/>
                            <a:sym typeface="+mn-ea"/>
                          </a:rPr>
                        </m:ctrlPr>
                      </m:dPr>
                      <m:e>
                        <m:eqArr>
                          <m:eqArrPr>
                            <m:ctrlPr>
                              <a:rPr lang="zh-CN" altLang="en-US" sz="1400" kern="0">
                                <a:ea typeface="宋体" panose="02010600030101010101" pitchFamily="2" charset="-122"/>
                                <a:sym typeface="+mn-ea"/>
                              </a:rPr>
                            </m:ctrlPr>
                          </m:eqArrPr>
                          <m:e>
                            <m:r>
                              <a:rPr lang="zh-CN" altLang="en-US" sz="1400" kern="0">
                                <a:latin typeface="Cambria Math" panose="02040503050406030204" charset="0"/>
                                <a:ea typeface="宋体" panose="02010600030101010101" pitchFamily="2" charset="-122"/>
                                <a:sym typeface="+mn-ea"/>
                              </a:rPr>
                              <m:t>𝑘</m:t>
                            </m:r>
                            <m:r>
                              <a:rPr lang="zh-CN" altLang="en-US" sz="1400" kern="0">
                                <a:latin typeface="Cambria Math" panose="02040503050406030204" charset="0"/>
                                <a:ea typeface="宋体" panose="02010600030101010101" pitchFamily="2" charset="-122"/>
                                <a:sym typeface="+mn-ea"/>
                              </a:rPr>
                              <m:t>1</m:t>
                            </m:r>
                          </m:e>
                          <m:e>
                            <m:r>
                              <a:rPr lang="zh-CN" altLang="en-US" sz="1400" kern="0">
                                <a:latin typeface="Cambria Math" panose="02040503050406030204" charset="0"/>
                                <a:ea typeface="宋体" panose="02010600030101010101" pitchFamily="2" charset="-122"/>
                                <a:sym typeface="+mn-ea"/>
                              </a:rPr>
                              <m:t>𝑘</m:t>
                            </m:r>
                            <m:r>
                              <a:rPr lang="zh-CN" altLang="en-US" sz="1400" kern="0">
                                <a:latin typeface="Cambria Math" panose="02040503050406030204" charset="0"/>
                                <a:ea typeface="宋体" panose="02010600030101010101" pitchFamily="2" charset="-122"/>
                                <a:sym typeface="+mn-ea"/>
                              </a:rPr>
                              <m:t>2</m:t>
                            </m:r>
                          </m:e>
                        </m:eqArr>
                      </m:e>
                    </m:d>
                    <m:r>
                      <a:rPr lang="zh-CN" altLang="en-US" sz="1400" kern="0">
                        <a:latin typeface="Cambria Math" panose="02040503050406030204" charset="0"/>
                        <a:ea typeface="宋体" panose="02010600030101010101" pitchFamily="2" charset="-122"/>
                        <a:sym typeface="+mn-ea"/>
                      </a:rPr>
                      <m:t>∈</m:t>
                    </m:r>
                    <m:r>
                      <a:rPr lang="zh-CN" altLang="en-US" sz="1400" kern="0">
                        <a:latin typeface="Cambria Math" panose="02040503050406030204" charset="0"/>
                        <a:ea typeface="宋体" panose="02010600030101010101" pitchFamily="2" charset="-122"/>
                        <a:sym typeface="+mn-ea"/>
                      </a:rPr>
                      <m:t>𝑅</m:t>
                    </m:r>
                    <m:r>
                      <a:rPr lang="zh-CN" altLang="en-US" sz="1400" kern="0" baseline="30000">
                        <a:latin typeface="Cambria Math" panose="02040503050406030204" charset="0"/>
                        <a:ea typeface="宋体" panose="02010600030101010101" pitchFamily="2" charset="-122"/>
                        <a:sym typeface="+mn-ea"/>
                      </a:rPr>
                      <m:t>2</m:t>
                    </m:r>
                  </m:oMath>
                </a14:m>
                <a:r>
                  <a:rPr lang="zh-CN" altLang="en-US" sz="1400" kern="0">
                    <a:ea typeface="宋体" panose="02010600030101010101" pitchFamily="2" charset="-122"/>
                    <a:sym typeface="+mn-ea"/>
                  </a:rPr>
                  <a:t>也是一个线性空间，并且是最简单的线性空间。</a:t>
                </a:r>
                <a:endParaRPr lang="zh-CN" altLang="en-US" sz="1400" kern="0">
                  <a:ea typeface="宋体" panose="02010600030101010101" pitchFamily="2" charset="-122"/>
                  <a:sym typeface="+mn-ea"/>
                </a:endParaRPr>
              </a:p>
            </p:txBody>
          </p:sp>
        </mc:Choice>
        <mc:Fallback>
          <p:sp>
            <p:nvSpPr>
              <p:cNvPr id="5" name="内容占位符 2"/>
              <p:cNvSpPr>
                <a:spLocks noRot="1" noChangeAspect="1" noMove="1" noResize="1" noEditPoints="1" noAdjustHandles="1" noChangeArrowheads="1" noChangeShapeType="1" noTextEdit="1"/>
              </p:cNvSpPr>
              <p:nvPr/>
            </p:nvSpPr>
            <p:spPr>
              <a:xfrm>
                <a:off x="690880" y="3289935"/>
                <a:ext cx="7242810" cy="1373505"/>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2620" y="1264285"/>
            <a:ext cx="7635875" cy="3034665"/>
          </a:xfrm>
        </p:spPr>
        <p:txBody>
          <a:bodyPr/>
          <a:p>
            <a:pPr marL="0" indent="0" algn="l" latinLnBrk="0">
              <a:lnSpc>
                <a:spcPct val="150000"/>
              </a:lnSpc>
              <a:spcBef>
                <a:spcPts val="0"/>
              </a:spcBef>
              <a:buNone/>
            </a:pPr>
            <a:r>
              <a:rPr lang="en-US" altLang="zh-CN" sz="1400"/>
              <a:t>        </a:t>
            </a:r>
            <a:r>
              <a:rPr lang="zh-CN" altLang="en-US" sz="1400">
                <a:solidFill>
                  <a:srgbClr val="FF0000"/>
                </a:solidFill>
                <a:ea typeface="宋体" panose="02010600030101010101" pitchFamily="2" charset="-122"/>
              </a:rPr>
              <a:t>线性变换描述了如何将一个向量映射到另一个向量</a:t>
            </a:r>
            <a:r>
              <a:rPr lang="zh-CN" altLang="en-US" sz="1400">
                <a:ea typeface="宋体" panose="02010600030101010101" pitchFamily="2" charset="-122"/>
              </a:rPr>
              <a:t>，这种运算保持了向量的加法与数乘运算的规则。</a:t>
            </a:r>
            <a:endParaRPr lang="zh-CN" altLang="en-US" sz="1400">
              <a:ea typeface="宋体" panose="02010600030101010101" pitchFamily="2" charset="-122"/>
            </a:endParaRPr>
          </a:p>
          <a:p>
            <a:pPr marL="0" indent="0" algn="l" latinLnBrk="0">
              <a:lnSpc>
                <a:spcPct val="150000"/>
              </a:lnSpc>
              <a:spcBef>
                <a:spcPts val="0"/>
              </a:spcBef>
              <a:buNone/>
            </a:pPr>
            <a:r>
              <a:rPr lang="en-US" altLang="zh-CN" sz="1400">
                <a:sym typeface="+mn-ea"/>
              </a:rPr>
              <a:t>       </a:t>
            </a:r>
            <a:r>
              <a:rPr lang="zh-CN" altLang="en-US" sz="1400">
                <a:ea typeface="宋体" panose="02010600030101010101" pitchFamily="2" charset="-122"/>
                <a:sym typeface="+mn-ea"/>
              </a:rPr>
              <a:t>假设有一个对向量的线性变换叫做</a:t>
            </a:r>
            <a:r>
              <a:rPr lang="en-US" altLang="zh-CN" sz="1400">
                <a:ea typeface="宋体" panose="02010600030101010101" pitchFamily="2" charset="-122"/>
                <a:sym typeface="+mn-ea"/>
              </a:rPr>
              <a:t>T</a:t>
            </a:r>
            <a:r>
              <a:rPr lang="zh-CN" altLang="en-US" sz="1400">
                <a:ea typeface="宋体" panose="02010600030101010101" pitchFamily="2" charset="-122"/>
                <a:sym typeface="+mn-ea"/>
              </a:rPr>
              <a:t>，则有：</a:t>
            </a:r>
            <a:endParaRPr lang="zh-CN" altLang="en-US" sz="1400">
              <a:ea typeface="宋体" panose="02010600030101010101" pitchFamily="2" charset="-122"/>
              <a:sym typeface="+mn-ea"/>
            </a:endParaRPr>
          </a:p>
          <a:p>
            <a:pPr marL="0" indent="0" algn="l" latinLnBrk="0">
              <a:lnSpc>
                <a:spcPct val="150000"/>
              </a:lnSpc>
              <a:spcBef>
                <a:spcPts val="0"/>
              </a:spcBef>
              <a:buNone/>
            </a:pPr>
            <a:r>
              <a:rPr lang="en-US" altLang="zh-CN" sz="1400">
                <a:ea typeface="宋体" panose="02010600030101010101" pitchFamily="2" charset="-122"/>
                <a:sym typeface="+mn-ea"/>
              </a:rPr>
              <a:t>      </a:t>
            </a:r>
            <a:r>
              <a:rPr lang="zh-CN" altLang="en-US" sz="1400">
                <a:ea typeface="宋体" panose="02010600030101010101" pitchFamily="2" charset="-122"/>
                <a:sym typeface="+mn-ea"/>
              </a:rPr>
              <a:t>（</a:t>
            </a:r>
            <a:r>
              <a:rPr lang="en-US" altLang="zh-CN" sz="1400">
                <a:ea typeface="宋体" panose="02010600030101010101" pitchFamily="2" charset="-122"/>
                <a:sym typeface="+mn-ea"/>
              </a:rPr>
              <a:t>1</a:t>
            </a:r>
            <a:r>
              <a:rPr lang="zh-CN" altLang="en-US" sz="1400">
                <a:ea typeface="宋体" panose="02010600030101010101" pitchFamily="2" charset="-122"/>
                <a:sym typeface="+mn-ea"/>
              </a:rPr>
              <a:t>）</a:t>
            </a:r>
            <a:r>
              <a:rPr lang="en-US" altLang="zh-CN" sz="1400">
                <a:ea typeface="宋体" panose="02010600030101010101" pitchFamily="2" charset="-122"/>
                <a:sym typeface="+mn-ea"/>
              </a:rPr>
              <a:t>T</a:t>
            </a:r>
            <a:r>
              <a:rPr lang="zh-CN" altLang="en-US" sz="1400">
                <a:ea typeface="宋体" panose="02010600030101010101" pitchFamily="2" charset="-122"/>
                <a:sym typeface="+mn-ea"/>
              </a:rPr>
              <a:t>（</a:t>
            </a:r>
            <a:r>
              <a:rPr lang="en-US" altLang="zh-CN" sz="1400">
                <a:ea typeface="宋体" panose="02010600030101010101" pitchFamily="2" charset="-122"/>
                <a:sym typeface="+mn-ea"/>
              </a:rPr>
              <a:t>v+w</a:t>
            </a:r>
            <a:r>
              <a:rPr lang="zh-CN" altLang="en-US" sz="1400">
                <a:ea typeface="宋体" panose="02010600030101010101" pitchFamily="2" charset="-122"/>
                <a:sym typeface="+mn-ea"/>
              </a:rPr>
              <a:t>）</a:t>
            </a:r>
            <a:r>
              <a:rPr lang="en-US" altLang="zh-CN" sz="1400">
                <a:ea typeface="宋体" panose="02010600030101010101" pitchFamily="2" charset="-122"/>
                <a:sym typeface="+mn-ea"/>
              </a:rPr>
              <a:t>=T</a:t>
            </a:r>
            <a:r>
              <a:rPr lang="zh-CN" altLang="en-US" sz="1400">
                <a:ea typeface="宋体" panose="02010600030101010101" pitchFamily="2" charset="-122"/>
                <a:sym typeface="+mn-ea"/>
              </a:rPr>
              <a:t>（</a:t>
            </a:r>
            <a:r>
              <a:rPr lang="en-US" altLang="zh-CN" sz="1400">
                <a:ea typeface="宋体" panose="02010600030101010101" pitchFamily="2" charset="-122"/>
                <a:sym typeface="+mn-ea"/>
              </a:rPr>
              <a:t>v</a:t>
            </a:r>
            <a:r>
              <a:rPr lang="zh-CN" altLang="en-US" sz="1400">
                <a:ea typeface="宋体" panose="02010600030101010101" pitchFamily="2" charset="-122"/>
                <a:sym typeface="+mn-ea"/>
              </a:rPr>
              <a:t>）</a:t>
            </a:r>
            <a:r>
              <a:rPr lang="en-US" altLang="zh-CN" sz="1400">
                <a:ea typeface="宋体" panose="02010600030101010101" pitchFamily="2" charset="-122"/>
                <a:sym typeface="+mn-ea"/>
              </a:rPr>
              <a:t>+T</a:t>
            </a:r>
            <a:r>
              <a:rPr lang="zh-CN" altLang="en-US" sz="1400">
                <a:ea typeface="宋体" panose="02010600030101010101" pitchFamily="2" charset="-122"/>
                <a:sym typeface="+mn-ea"/>
              </a:rPr>
              <a:t>（</a:t>
            </a:r>
            <a:r>
              <a:rPr lang="en-US" altLang="zh-CN" sz="1400">
                <a:ea typeface="宋体" panose="02010600030101010101" pitchFamily="2" charset="-122"/>
                <a:sym typeface="+mn-ea"/>
              </a:rPr>
              <a:t>w</a:t>
            </a:r>
            <a:r>
              <a:rPr lang="zh-CN" altLang="en-US" sz="1400">
                <a:ea typeface="宋体" panose="02010600030101010101" pitchFamily="2" charset="-122"/>
                <a:sym typeface="+mn-ea"/>
              </a:rPr>
              <a:t>）。向量</a:t>
            </a:r>
            <a:r>
              <a:rPr lang="zh-CN" altLang="en-US" sz="1400">
                <a:highlight>
                  <a:srgbClr val="000000">
                    <a:alpha val="0"/>
                  </a:srgbClr>
                </a:highlight>
                <a:ea typeface="宋体" panose="02010600030101010101" pitchFamily="2" charset="-122"/>
                <a:sym typeface="+mn-ea"/>
              </a:rPr>
              <a:t>和的变换</a:t>
            </a:r>
            <a:r>
              <a:rPr lang="zh-CN" altLang="en-US" sz="1400">
                <a:ea typeface="宋体" panose="02010600030101010101" pitchFamily="2" charset="-122"/>
                <a:sym typeface="+mn-ea"/>
              </a:rPr>
              <a:t>等于对每个向量分别</a:t>
            </a:r>
            <a:r>
              <a:rPr lang="zh-CN" altLang="en-US" sz="1400">
                <a:ea typeface="宋体" panose="02010600030101010101" pitchFamily="2" charset="-122"/>
                <a:sym typeface="+mn-ea"/>
              </a:rPr>
              <a:t>变换</a:t>
            </a:r>
            <a:r>
              <a:rPr lang="zh-CN" altLang="en-US" sz="1400">
                <a:ea typeface="宋体" panose="02010600030101010101" pitchFamily="2" charset="-122"/>
                <a:sym typeface="+mn-ea"/>
              </a:rPr>
              <a:t>后的和，线性映射保持了向量的加法特性，叫做可加性。</a:t>
            </a:r>
            <a:endParaRPr lang="en-US" altLang="zh-CN" sz="1400">
              <a:ea typeface="宋体" panose="02010600030101010101" pitchFamily="2" charset="-122"/>
              <a:sym typeface="+mn-ea"/>
            </a:endParaRPr>
          </a:p>
          <a:p>
            <a:pPr marL="0" indent="0" algn="l" latinLnBrk="0">
              <a:lnSpc>
                <a:spcPct val="150000"/>
              </a:lnSpc>
              <a:spcBef>
                <a:spcPts val="0"/>
              </a:spcBef>
              <a:buNone/>
            </a:pPr>
            <a:r>
              <a:rPr lang="en-US" altLang="zh-CN" sz="1400">
                <a:ea typeface="宋体" panose="02010600030101010101" pitchFamily="2" charset="-122"/>
                <a:sym typeface="+mn-ea"/>
              </a:rPr>
              <a:t>      </a:t>
            </a:r>
            <a:r>
              <a:rPr lang="zh-CN" altLang="en-US" sz="1400">
                <a:ea typeface="宋体" panose="02010600030101010101" pitchFamily="2" charset="-122"/>
                <a:sym typeface="+mn-ea"/>
              </a:rPr>
              <a:t>（</a:t>
            </a:r>
            <a:r>
              <a:rPr lang="en-US" altLang="zh-CN" sz="1400">
                <a:ea typeface="宋体" panose="02010600030101010101" pitchFamily="2" charset="-122"/>
                <a:sym typeface="+mn-ea"/>
              </a:rPr>
              <a:t>2</a:t>
            </a:r>
            <a:r>
              <a:rPr lang="zh-CN" altLang="en-US" sz="1400">
                <a:ea typeface="宋体" panose="02010600030101010101" pitchFamily="2" charset="-122"/>
                <a:sym typeface="+mn-ea"/>
              </a:rPr>
              <a:t>）</a:t>
            </a:r>
            <a:r>
              <a:rPr lang="en-US" altLang="zh-CN" sz="1400">
                <a:ea typeface="宋体" panose="02010600030101010101" pitchFamily="2" charset="-122"/>
                <a:sym typeface="+mn-ea"/>
              </a:rPr>
              <a:t>T(cv)=c</a:t>
            </a:r>
            <a:r>
              <a:rPr lang="en-US" altLang="zh-CN" sz="1400">
                <a:latin typeface="Cambria Math" panose="02040503050406030204" charset="0"/>
                <a:ea typeface="宋体" panose="02010600030101010101" pitchFamily="2" charset="-122"/>
                <a:cs typeface="Cambria Math" panose="02040503050406030204" charset="0"/>
                <a:sym typeface="+mn-ea"/>
              </a:rPr>
              <a:t>T(v)</a:t>
            </a:r>
            <a:r>
              <a:rPr lang="zh-CN" altLang="en-US" sz="1400">
                <a:latin typeface="Cambria Math" panose="02040503050406030204" charset="0"/>
                <a:ea typeface="宋体" panose="02010600030101010101" pitchFamily="2" charset="-122"/>
                <a:cs typeface="Cambria Math" panose="02040503050406030204" charset="0"/>
                <a:sym typeface="+mn-ea"/>
              </a:rPr>
              <a:t>对所有</a:t>
            </a:r>
            <a:r>
              <a:rPr lang="en-US" altLang="zh-CN" sz="1400">
                <a:latin typeface="Cambria Math" panose="02040503050406030204" charset="0"/>
                <a:ea typeface="宋体" panose="02010600030101010101" pitchFamily="2" charset="-122"/>
                <a:cs typeface="Cambria Math" panose="02040503050406030204" charset="0"/>
                <a:sym typeface="+mn-ea"/>
              </a:rPr>
              <a:t>c</a:t>
            </a:r>
            <a:r>
              <a:rPr lang="zh-CN" altLang="en-US" sz="1400">
                <a:latin typeface="Cambria Math" panose="02040503050406030204" charset="0"/>
                <a:ea typeface="宋体" panose="02010600030101010101" pitchFamily="2" charset="-122"/>
                <a:cs typeface="Cambria Math" panose="02040503050406030204" charset="0"/>
                <a:sym typeface="+mn-ea"/>
              </a:rPr>
              <a:t>都成立。向量比例放大或缩小后变换等于同样比例放大或缩小向量后的变换。保持向量的比例关系，叫做齐次性或者比例性。</a:t>
            </a:r>
            <a:endParaRPr lang="zh-CN" altLang="en-US" sz="1400">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endParaRPr lang="zh-CN" altLang="en-US" sz="1400">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r>
              <a:rPr lang="en-US" altLang="zh-CN" sz="1400">
                <a:latin typeface="Cambria Math" panose="02040503050406030204" charset="0"/>
                <a:ea typeface="宋体" panose="02010600030101010101" pitchFamily="2" charset="-122"/>
                <a:cs typeface="Cambria Math" panose="02040503050406030204" charset="0"/>
                <a:sym typeface="+mn-ea"/>
              </a:rPr>
              <a:t>          </a:t>
            </a:r>
            <a:r>
              <a:rPr lang="zh-CN" altLang="en-US" sz="1400">
                <a:solidFill>
                  <a:srgbClr val="FF0000"/>
                </a:solidFill>
                <a:latin typeface="Cambria Math" panose="02040503050406030204" charset="0"/>
                <a:ea typeface="宋体" panose="02010600030101010101" pitchFamily="2" charset="-122"/>
                <a:cs typeface="Cambria Math" panose="02040503050406030204" charset="0"/>
                <a:sym typeface="+mn-ea"/>
              </a:rPr>
              <a:t>所以，线性其实就是可加性与齐次性。</a:t>
            </a:r>
            <a:endParaRPr lang="zh-CN" altLang="en-US" sz="1400">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p:sp>
        <p:nvSpPr>
          <p:cNvPr id="4" name="标题 3"/>
          <p:cNvSpPr/>
          <p:nvPr>
            <p:ph type="title"/>
          </p:nvPr>
        </p:nvSpPr>
        <p:spPr>
          <a:xfrm>
            <a:off x="642620" y="825500"/>
            <a:ext cx="7449820" cy="385445"/>
          </a:xfrm>
        </p:spPr>
        <p:txBody>
          <a:bodyPr/>
          <a:p>
            <a:pPr algn="l"/>
            <a:r>
              <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线性变换</a:t>
            </a:r>
            <a:endPar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2620" y="1264285"/>
            <a:ext cx="7635875" cy="3646805"/>
          </a:xfrm>
        </p:spPr>
        <p:txBody>
          <a:bodyPr/>
          <a:p>
            <a:pPr marL="0" indent="0" algn="l" latinLnBrk="0">
              <a:lnSpc>
                <a:spcPct val="150000"/>
              </a:lnSpc>
              <a:spcBef>
                <a:spcPts val="0"/>
              </a:spcBef>
              <a:buNone/>
            </a:pPr>
            <a:r>
              <a:rPr lang="en-US" altLang="zh-CN" sz="1400"/>
              <a:t>        </a:t>
            </a:r>
            <a:r>
              <a:rPr lang="zh-CN" altLang="en-US" sz="1400">
                <a:latin typeface="Cambria Math" panose="02040503050406030204" charset="0"/>
                <a:ea typeface="宋体" panose="02010600030101010101" pitchFamily="2" charset="-122"/>
                <a:cs typeface="Cambria Math" panose="02040503050406030204" charset="0"/>
              </a:rPr>
              <a:t>线性变换本质上是函数，其接受一个输入，然后输出对应的结果。之所以叫变换，是因为从几何的角度我们可以用运动的方式来理解变换，如旋转、伸缩、投影、映射</a:t>
            </a:r>
            <a:r>
              <a:rPr lang="zh-CN" altLang="en-US" sz="1400">
                <a:latin typeface="Cambria Math" panose="02040503050406030204" charset="0"/>
                <a:ea typeface="宋体" panose="02010600030101010101" pitchFamily="2" charset="-122"/>
                <a:cs typeface="Cambria Math" panose="02040503050406030204" charset="0"/>
                <a:sym typeface="+mn-ea"/>
              </a:rPr>
              <a:t>或</a:t>
            </a:r>
            <a:r>
              <a:rPr lang="zh-CN" altLang="en-US" sz="1400">
                <a:latin typeface="Cambria Math" panose="02040503050406030204" charset="0"/>
                <a:ea typeface="宋体" panose="02010600030101010101" pitchFamily="2" charset="-122"/>
                <a:cs typeface="Cambria Math" panose="02040503050406030204" charset="0"/>
              </a:rPr>
              <a:t>几者叠加。</a:t>
            </a:r>
            <a:endParaRPr lang="zh-CN" altLang="en-US" sz="1400">
              <a:latin typeface="Cambria Math" panose="02040503050406030204" charset="0"/>
              <a:ea typeface="宋体" panose="02010600030101010101" pitchFamily="2" charset="-122"/>
              <a:cs typeface="Cambria Math" panose="02040503050406030204" charset="0"/>
            </a:endParaRPr>
          </a:p>
          <a:p>
            <a:pPr marL="0" indent="0" algn="l" latinLnBrk="0">
              <a:lnSpc>
                <a:spcPct val="150000"/>
              </a:lnSpc>
              <a:spcBef>
                <a:spcPts val="0"/>
              </a:spcBef>
              <a:buNone/>
            </a:pPr>
            <a:endParaRPr lang="en-US" altLang="zh-CN" sz="1400">
              <a:ea typeface="宋体" panose="02010600030101010101" pitchFamily="2" charset="-122"/>
            </a:endParaRPr>
          </a:p>
          <a:p>
            <a:pPr marL="0" indent="0" algn="l" latinLnBrk="0">
              <a:lnSpc>
                <a:spcPct val="150000"/>
              </a:lnSpc>
              <a:spcBef>
                <a:spcPts val="0"/>
              </a:spcBef>
              <a:buNone/>
            </a:pPr>
            <a:endParaRPr lang="en-US" altLang="zh-CN" sz="1400">
              <a:ea typeface="宋体" panose="02010600030101010101" pitchFamily="2" charset="-122"/>
            </a:endParaRPr>
          </a:p>
          <a:p>
            <a:pPr marL="0" indent="0" algn="l" latinLnBrk="0">
              <a:lnSpc>
                <a:spcPct val="150000"/>
              </a:lnSpc>
              <a:spcBef>
                <a:spcPts val="0"/>
              </a:spcBef>
              <a:buNone/>
            </a:pPr>
            <a:endParaRPr lang="zh-CN" altLang="en-US" sz="1400">
              <a:ea typeface="宋体" panose="02010600030101010101" pitchFamily="2" charset="-122"/>
            </a:endParaRPr>
          </a:p>
          <a:p>
            <a:pPr marL="0" indent="0" algn="l" latinLnBrk="0">
              <a:lnSpc>
                <a:spcPct val="150000"/>
              </a:lnSpc>
              <a:spcBef>
                <a:spcPts val="0"/>
              </a:spcBef>
              <a:buNone/>
            </a:pPr>
            <a:endParaRPr lang="zh-CN" altLang="en-US" sz="1400">
              <a:ea typeface="宋体" panose="02010600030101010101" pitchFamily="2" charset="-122"/>
            </a:endParaRPr>
          </a:p>
          <a:p>
            <a:pPr marL="0" indent="0" algn="l" latinLnBrk="0">
              <a:lnSpc>
                <a:spcPct val="150000"/>
              </a:lnSpc>
              <a:spcBef>
                <a:spcPts val="0"/>
              </a:spcBef>
              <a:buNone/>
            </a:pPr>
            <a:r>
              <a:rPr lang="zh-CN" altLang="en-US" sz="1400">
                <a:ea typeface="宋体" panose="02010600030101010101" pitchFamily="2" charset="-122"/>
              </a:rPr>
              <a:t>举个例子</a:t>
            </a:r>
            <a:r>
              <a:rPr lang="en-US" altLang="zh-CN" sz="1400">
                <a:ea typeface="宋体" panose="02010600030101010101" pitchFamily="2" charset="-122"/>
              </a:rPr>
              <a:t>:</a:t>
            </a:r>
            <a:endParaRPr lang="en-US" altLang="zh-CN" sz="1400">
              <a:ea typeface="宋体" panose="02010600030101010101" pitchFamily="2" charset="-122"/>
            </a:endParaRPr>
          </a:p>
          <a:p>
            <a:pPr marL="0" indent="0" algn="l" latinLnBrk="0">
              <a:lnSpc>
                <a:spcPct val="150000"/>
              </a:lnSpc>
              <a:spcBef>
                <a:spcPts val="0"/>
              </a:spcBef>
              <a:buNone/>
            </a:pP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       f(x,y,z)=(3x-2y,3z,0,z-2x)</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便是一个线性变换，而</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g(x,y,z)=(3x-y,3z+2,0,z-2x),h(3x-y,3xz,0,z-2x)</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则不是。</a:t>
            </a: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      </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这是因为在函数</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g</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中，</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3z+2</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中</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2</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是一个常数，并不属于输入</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x</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y</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z</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中任何一种，而函数</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h</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中，</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xz</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也不属于输入</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x</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y</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z</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中一种。</a:t>
            </a: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p:sp>
        <p:nvSpPr>
          <p:cNvPr id="4" name="标题 3"/>
          <p:cNvSpPr/>
          <p:nvPr>
            <p:ph type="title"/>
          </p:nvPr>
        </p:nvSpPr>
        <p:spPr>
          <a:xfrm>
            <a:off x="642620" y="825500"/>
            <a:ext cx="7449820" cy="385445"/>
          </a:xfrm>
        </p:spPr>
        <p:txBody>
          <a:bodyPr/>
          <a:p>
            <a:pPr algn="l"/>
            <a:r>
              <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线性变换</a:t>
            </a:r>
            <a:endPar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clrChange>
              <a:clrFrom>
                <a:srgbClr val="051A16">
                  <a:alpha val="100000"/>
                </a:srgbClr>
              </a:clrFrom>
              <a:clrTo>
                <a:srgbClr val="051A16">
                  <a:alpha val="100000"/>
                  <a:alpha val="0"/>
                </a:srgbClr>
              </a:clrTo>
            </a:clrChange>
          </a:blip>
          <a:stretch>
            <a:fillRect/>
          </a:stretch>
        </p:blipFill>
        <p:spPr>
          <a:xfrm>
            <a:off x="2717165" y="1995170"/>
            <a:ext cx="3301365" cy="1322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2620" y="1264285"/>
                <a:ext cx="7635875" cy="3590290"/>
              </a:xfrm>
            </p:spPr>
            <p:txBody>
              <a:bodyPr/>
              <a:p>
                <a:pPr marL="0" indent="0" algn="l" latinLnBrk="0">
                  <a:lnSpc>
                    <a:spcPct val="150000"/>
                  </a:lnSpc>
                  <a:spcBef>
                    <a:spcPts val="0"/>
                  </a:spcBef>
                  <a:buNone/>
                </a:pPr>
                <a:r>
                  <a:rPr lang="en-US" altLang="zh-CN" sz="1400"/>
                  <a:t>        </a:t>
                </a:r>
                <a:r>
                  <a:rPr lang="zh-CN" altLang="en-US" sz="1400">
                    <a:ea typeface="宋体" panose="02010600030101010101" pitchFamily="2" charset="-122"/>
                  </a:rPr>
                  <a:t>一元线性函数</a:t>
                </a:r>
                <a:r>
                  <a:rPr lang="en-US" altLang="zh-CN" sz="1400">
                    <a:ea typeface="宋体" panose="02010600030101010101" pitchFamily="2" charset="-122"/>
                  </a:rPr>
                  <a:t>f(</a:t>
                </a:r>
                <a:r>
                  <a:rPr lang="en-US" altLang="zh-CN" sz="1400">
                    <a:ea typeface="宋体" panose="02010600030101010101" pitchFamily="2" charset="-122"/>
                  </a:rPr>
                  <a:t>x)=kx</a:t>
                </a:r>
                <a:r>
                  <a:rPr lang="zh-CN" altLang="en-US" sz="1400">
                    <a:ea typeface="宋体" panose="02010600030101010101" pitchFamily="2" charset="-122"/>
                  </a:rPr>
                  <a:t>，满足线性要求，一元线性函数就是一维下的线性变换，可以把一条直线进行伸缩。</a:t>
                </a:r>
                <a:endParaRPr lang="zh-CN" altLang="en-US" sz="1400">
                  <a:ea typeface="宋体" panose="02010600030101010101" pitchFamily="2" charset="-122"/>
                </a:endParaRPr>
              </a:p>
              <a:p>
                <a:pPr marL="0" indent="0" algn="l" latinLnBrk="0">
                  <a:lnSpc>
                    <a:spcPct val="150000"/>
                  </a:lnSpc>
                  <a:spcBef>
                    <a:spcPts val="0"/>
                  </a:spcBef>
                  <a:buNone/>
                </a:pPr>
                <a:r>
                  <a:rPr lang="en-US" altLang="zh-CN" sz="1400">
                    <a:solidFill>
                      <a:srgbClr val="FF0000"/>
                    </a:solidFill>
                    <a:latin typeface="Cambria Math" panose="02040503050406030204" charset="0"/>
                    <a:ea typeface="宋体" panose="02010600030101010101" pitchFamily="2" charset="-122"/>
                    <a:cs typeface="Cambria Math" panose="02040503050406030204" charset="0"/>
                    <a:sym typeface="+mn-ea"/>
                  </a:rPr>
                  <a:t>         </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在更高维度的空间，就需要矩阵</a:t>
                </a:r>
                <a:r>
                  <a:rPr lang="en-US" altLang="zh-CN" sz="1400">
                    <a:latin typeface="Cambria Math" panose="02040503050406030204" charset="0"/>
                    <a:ea typeface="宋体" panose="02010600030101010101" pitchFamily="2" charset="-122"/>
                    <a:cs typeface="Cambria Math" panose="02040503050406030204" charset="0"/>
                    <a:sym typeface="+mn-ea"/>
                  </a:rPr>
                  <a:t>A</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来表示线性变换，一个矩阵</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A</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与向量</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x</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相乘满足线性要求，</a:t>
                </a:r>
                <a:r>
                  <a:rPr lang="zh-CN" altLang="en-US" sz="1400">
                    <a:solidFill>
                      <a:schemeClr val="tx1"/>
                    </a:solidFill>
                    <a:highlight>
                      <a:srgbClr val="000000">
                        <a:alpha val="0"/>
                      </a:srgbClr>
                    </a:highlight>
                    <a:latin typeface="Cambria Math" panose="02040503050406030204" charset="0"/>
                    <a:ea typeface="宋体" panose="02010600030101010101" pitchFamily="2" charset="-122"/>
                    <a:cs typeface="Cambria Math" panose="02040503050406030204" charset="0"/>
                    <a:sym typeface="+mn-ea"/>
                  </a:rPr>
                  <a:t>在几何上线性变换就是针对一个座标系的向量进行旋转和伸缩的变换，两种效果叠加起来可以实现镜像、剪切之类的效果</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比如：（</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1</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A=</a:t>
                </a:r>
                <a14:m>
                  <m:oMath xmlns:m="http://schemas.openxmlformats.org/officeDocument/2006/math">
                    <m:d>
                      <m:dPr>
                        <m:ctrlP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ctrlPr>
                      </m:dPr>
                      <m:e>
                        <m:m>
                          <m:mPr>
                            <m:mcs>
                              <m:mc>
                                <m:mcPr>
                                  <m:count m:val="2"/>
                                  <m:mcJc m:val="center"/>
                                </m:mcPr>
                              </m:mc>
                            </m:mcs>
                            <m:ctrlP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ctrlPr>
                          </m:mPr>
                          <m:mr>
                            <m:e>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𝑐𝑜𝑠</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𝜃</m:t>
                              </m:r>
                            </m:e>
                            <m:e>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𝑠𝑖𝑛</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𝜃</m:t>
                              </m:r>
                            </m:e>
                          </m:mr>
                          <m:mr>
                            <m:e>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𝑠𝑖𝑛</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𝜃</m:t>
                              </m:r>
                            </m:e>
                            <m:e>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𝑐𝑜𝑠</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𝜃</m:t>
                              </m:r>
                            </m:e>
                          </m:mr>
                        </m:m>
                      </m:e>
                    </m:d>
                  </m:oMath>
                </a14:m>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为一个旋转矩阵，</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          </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        </a:t>
                </a: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相当于把点（</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X,Y</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）所在的直线</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L</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逆时针旋转了</a:t>
                </a:r>
                <a14:m>
                  <m:oMath xmlns:m="http://schemas.openxmlformats.org/officeDocument/2006/math">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𝜃</m:t>
                    </m:r>
                  </m:oMath>
                </a14:m>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的角度。</a:t>
                </a: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a:p>
                <a:pPr marL="0" indent="0" algn="l" latinLnBrk="0">
                  <a:lnSpc>
                    <a:spcPct val="150000"/>
                  </a:lnSpc>
                  <a:spcBef>
                    <a:spcPts val="0"/>
                  </a:spcBef>
                  <a:buNone/>
                </a:pPr>
                <a14:m>
                  <m:oMath xmlns:m="http://schemas.openxmlformats.org/officeDocument/2006/math">
                    <m:d>
                      <m:dPr>
                        <m:ctrlP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ctrlPr>
                      </m:dPr>
                      <m:e>
                        <m:eqArr>
                          <m:eqArrPr>
                            <m:ctrlP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ctrlPr>
                          </m:eqArrPr>
                          <m:e>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𝑋</m:t>
                            </m:r>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m:t>
                            </m:r>
                          </m:e>
                          <m:e>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𝑌</m:t>
                            </m:r>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m:t>
                            </m:r>
                          </m:e>
                        </m:eqArr>
                      </m:e>
                    </m:d>
                  </m:oMath>
                </a14:m>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14:m>
                  <m:oMath xmlns:m="http://schemas.openxmlformats.org/officeDocument/2006/math">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𝐴</m:t>
                    </m:r>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m:t>
                    </m:r>
                    <m:d>
                      <m:dPr>
                        <m:ctrlP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ctrlPr>
                      </m:dPr>
                      <m:e>
                        <m:eqArr>
                          <m:eqArrPr>
                            <m:ctrlP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ctrlPr>
                          </m:eqArrPr>
                          <m:e>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𝑋</m:t>
                            </m:r>
                          </m:e>
                          <m:e>
                            <m: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m:t>𝑌</m:t>
                            </m:r>
                          </m:e>
                        </m:eqArr>
                      </m:e>
                    </m:d>
                  </m:oMath>
                </a14:m>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2620" y="1264285"/>
                <a:ext cx="7635875" cy="3590290"/>
              </a:xfrm>
              <a:blipFill rotWithShape="1">
                <a:blip r:embed="rId1"/>
                <a:stretch>
                  <a:fillRect/>
                </a:stretch>
              </a:blipFill>
            </p:spPr>
            <p:txBody>
              <a:bodyPr/>
              <a:lstStyle/>
              <a:p>
                <a:r>
                  <a:rPr lang="zh-CN" altLang="en-US">
                    <a:noFill/>
                  </a:rPr>
                  <a:t> </a:t>
                </a:r>
              </a:p>
            </p:txBody>
          </p:sp>
        </mc:Fallback>
      </mc:AlternateContent>
      <p:sp>
        <p:nvSpPr>
          <p:cNvPr id="4" name="标题 3"/>
          <p:cNvSpPr/>
          <p:nvPr>
            <p:ph type="title"/>
          </p:nvPr>
        </p:nvSpPr>
        <p:spPr>
          <a:xfrm>
            <a:off x="642620" y="825500"/>
            <a:ext cx="7449820" cy="385445"/>
          </a:xfrm>
        </p:spPr>
        <p:txBody>
          <a:bodyPr/>
          <a:p>
            <a:pPr algn="l"/>
            <a:r>
              <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线性变换</a:t>
            </a:r>
            <a:endPar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2">
            <a:clrChange>
              <a:clrFrom>
                <a:srgbClr val="F2F0F2">
                  <a:alpha val="100000"/>
                </a:srgbClr>
              </a:clrFrom>
              <a:clrTo>
                <a:srgbClr val="F2F0F2">
                  <a:alpha val="100000"/>
                  <a:alpha val="0"/>
                </a:srgbClr>
              </a:clrTo>
            </a:clrChange>
          </a:blip>
          <a:stretch>
            <a:fillRect/>
          </a:stretch>
        </p:blipFill>
        <p:spPr>
          <a:xfrm>
            <a:off x="6458585" y="145415"/>
            <a:ext cx="1397000" cy="120015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5302885" y="2743835"/>
                <a:ext cx="3383915" cy="1467485"/>
              </a:xfrm>
              <a:prstGeom prst="rect">
                <a:avLst/>
              </a:prstGeom>
              <a:noFill/>
            </p:spPr>
            <p:txBody>
              <a:bodyPr wrap="square" rtlCol="0">
                <a:noAutofit/>
              </a:bodyPr>
              <a:p>
                <a14:m>
                  <m:oMath xmlns:m="http://schemas.openxmlformats.org/officeDocument/2006/math">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2</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m:t>
                    </m:r>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𝐴</m:t>
                    </m:r>
                  </m:oMath>
                </a14:m>
                <a: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a:t>=</a:t>
                </a:r>
                <a14:m>
                  <m:oMath xmlns:m="http://schemas.openxmlformats.org/officeDocument/2006/math">
                    <m:d>
                      <m:dPr>
                        <m:ctrlP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ctrlPr>
                      </m:dPr>
                      <m:e>
                        <m:m>
                          <m:mPr>
                            <m:mcs>
                              <m:mc>
                                <m:mcPr>
                                  <m:count m:val="2"/>
                                  <m:mcJc m:val="center"/>
                                </m:mcPr>
                              </m:mc>
                            </m:mcs>
                            <m:ctrlP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ctrlPr>
                          </m:mPr>
                          <m:mr>
                            <m:e>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1</m:t>
                              </m:r>
                            </m:e>
                            <m:e>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𝐾</m:t>
                              </m:r>
                            </m:e>
                          </m:mr>
                          <m:mr>
                            <m:e>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0</m:t>
                              </m:r>
                            </m:e>
                            <m:e>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0</m:t>
                              </m:r>
                            </m:e>
                          </m:mr>
                        </m:m>
                      </m:e>
                    </m:d>
                    <m:r>
                      <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rPr>
                      <m:t>为一个剪切矩阵，将矩形变为平行四边形。</m:t>
                    </m:r>
                  </m:oMath>
                </a14:m>
                <a:endParaRPr lang="en-US" altLang="zh-CN" sz="1400" i="1">
                  <a:solidFill>
                    <a:schemeClr val="tx1"/>
                  </a:solidFill>
                  <a:latin typeface="Cambria Math" panose="02040503050406030204" charset="0"/>
                  <a:ea typeface="宋体" panose="02010600030101010101" pitchFamily="2" charset="-122"/>
                  <a:cs typeface="Cambria Math" panose="02040503050406030204" charset="0"/>
                  <a:sym typeface="+mn-ea"/>
                </a:endParaRPr>
              </a:p>
              <a:p>
                <a14:m>
                  <m:oMath xmlns:m="http://schemas.openxmlformats.org/officeDocument/2006/math">
                    <m:d>
                      <m:dPr>
                        <m:ctrlP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ctrlPr>
                      </m:dPr>
                      <m:e>
                        <m:eqArr>
                          <m:eqArrPr>
                            <m:ctrlP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ctrlPr>
                          </m:eqArrPr>
                          <m:e>
                            <m: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t>𝑋</m:t>
                            </m:r>
                            <m: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t>’</m:t>
                            </m:r>
                          </m:e>
                          <m:e>
                            <m: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t>𝑌</m:t>
                            </m:r>
                            <m: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t>’</m:t>
                            </m:r>
                          </m:e>
                        </m:eqArr>
                      </m:e>
                    </m:d>
                  </m:oMath>
                </a14:m>
                <a:r>
                  <a:rPr lang="en-US" altLang="zh-CN">
                    <a:latin typeface="Cambria Math" panose="02040503050406030204" charset="0"/>
                    <a:ea typeface="宋体" panose="02010600030101010101" pitchFamily="2" charset="-122"/>
                    <a:cs typeface="Cambria Math" panose="02040503050406030204" charset="0"/>
                    <a:sym typeface="+mn-ea"/>
                  </a:rPr>
                  <a:t>=</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t>𝐴</m:t>
                    </m:r>
                    <m: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t>·</m:t>
                    </m:r>
                    <m:d>
                      <m:dPr>
                        <m:ctrlP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ctrlPr>
                      </m:dPr>
                      <m:e>
                        <m:eqArr>
                          <m:eqArrPr>
                            <m:ctrlP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ctrlPr>
                          </m:eqArrPr>
                          <m:e>
                            <m: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t>𝑋</m:t>
                            </m:r>
                          </m:e>
                          <m:e>
                            <m:r>
                              <a:rPr lang="en-US" altLang="zh-CN" i="1">
                                <a:solidFill>
                                  <a:schemeClr val="tx1"/>
                                </a:solidFill>
                                <a:latin typeface="Cambria Math" panose="02040503050406030204" charset="0"/>
                                <a:ea typeface="宋体" panose="02010600030101010101" pitchFamily="2" charset="-122"/>
                                <a:cs typeface="Cambria Math" panose="02040503050406030204" charset="0"/>
                                <a:sym typeface="+mn-ea"/>
                              </a:rPr>
                              <m:t>𝑌</m:t>
                            </m:r>
                          </m:e>
                        </m:eqArr>
                      </m:e>
                    </m:d>
                  </m:oMath>
                </a14:m>
                <a:endParaRPr lang="en-US" altLang="zh-CN">
                  <a:solidFill>
                    <a:schemeClr val="tx1"/>
                  </a:solidFill>
                  <a:latin typeface="Cambria Math" panose="02040503050406030204" charset="0"/>
                  <a:ea typeface="宋体" panose="02010600030101010101" pitchFamily="2" charset="-122"/>
                  <a:cs typeface="Cambria Math" panose="02040503050406030204" charset="0"/>
                  <a:sym typeface="+mn-ea"/>
                </a:endParaRPr>
              </a:p>
              <a:p>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5302885" y="2743835"/>
                <a:ext cx="3383915" cy="1467485"/>
              </a:xfrm>
              <a:prstGeom prst="rect">
                <a:avLst/>
              </a:prstGeom>
              <a:blipFill rotWithShape="1">
                <a:blip r:embed="rId3"/>
                <a:stretch>
                  <a:fillRect r="-2533"/>
                </a:stretch>
              </a:blipFill>
            </p:spPr>
            <p:txBody>
              <a:bodyPr/>
              <a:lstStyle/>
              <a:p>
                <a:r>
                  <a:rPr lang="zh-CN" altLang="en-US">
                    <a:noFill/>
                  </a:rPr>
                  <a:t> </a:t>
                </a:r>
              </a:p>
            </p:txBody>
          </p:sp>
        </mc:Fallback>
      </mc:AlternateContent>
      <p:pic>
        <p:nvPicPr>
          <p:cNvPr id="14" name="图片 13"/>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814695" y="3851910"/>
            <a:ext cx="2908935" cy="1099185"/>
          </a:xfrm>
          <a:prstGeom prst="rect">
            <a:avLst/>
          </a:prstGeom>
        </p:spPr>
      </p:pic>
      <p:pic>
        <p:nvPicPr>
          <p:cNvPr id="9" name="图片 8"/>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2817495" y="3805555"/>
            <a:ext cx="1555115" cy="1049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2620" y="1264285"/>
            <a:ext cx="7635875" cy="2613660"/>
          </a:xfrm>
        </p:spPr>
        <p:txBody>
          <a:bodyPr/>
          <a:p>
            <a:pPr marL="0" indent="0" algn="l" latinLnBrk="0">
              <a:lnSpc>
                <a:spcPct val="150000"/>
              </a:lnSpc>
              <a:spcBef>
                <a:spcPts val="0"/>
              </a:spcBef>
              <a:buNone/>
            </a:pPr>
            <a:r>
              <a:rPr lang="en-US" altLang="zh-CN" sz="1400"/>
              <a:t>        </a:t>
            </a:r>
            <a:r>
              <a:rPr lang="zh-CN" altLang="en-US" sz="1400">
                <a:ea typeface="宋体" panose="02010600030101010101" pitchFamily="2" charset="-122"/>
              </a:rPr>
              <a:t>如果矩阵</a:t>
            </a:r>
            <a:r>
              <a:rPr lang="en-US" altLang="zh-CN" sz="1400">
                <a:ea typeface="宋体" panose="02010600030101010101" pitchFamily="2" charset="-122"/>
              </a:rPr>
              <a:t>A</a:t>
            </a:r>
            <a:r>
              <a:rPr lang="zh-CN" altLang="en-US" sz="1400">
                <a:ea typeface="宋体" panose="02010600030101010101" pitchFamily="2" charset="-122"/>
              </a:rPr>
              <a:t>对某些向量</a:t>
            </a:r>
            <a:r>
              <a:rPr lang="en-US" altLang="zh-CN" sz="1400">
                <a:ea typeface="宋体" panose="02010600030101010101" pitchFamily="2" charset="-122"/>
              </a:rPr>
              <a:t>v</a:t>
            </a:r>
            <a:r>
              <a:rPr lang="zh-CN" altLang="en-US" sz="1400">
                <a:ea typeface="宋体" panose="02010600030101010101" pitchFamily="2" charset="-122"/>
              </a:rPr>
              <a:t>只发生伸缩变换，不对这些向量产生旋转效果，那么这些向量</a:t>
            </a:r>
            <a:r>
              <a:rPr lang="en-US" altLang="zh-CN" sz="1400">
                <a:ea typeface="宋体" panose="02010600030101010101" pitchFamily="2" charset="-122"/>
              </a:rPr>
              <a:t>v</a:t>
            </a:r>
            <a:r>
              <a:rPr lang="zh-CN" altLang="en-US" sz="1400">
                <a:ea typeface="宋体" panose="02010600030101010101" pitchFamily="2" charset="-122"/>
              </a:rPr>
              <a:t>就称为这个矩阵</a:t>
            </a:r>
            <a:r>
              <a:rPr lang="en-US" altLang="zh-CN" sz="1400">
                <a:ea typeface="宋体" panose="02010600030101010101" pitchFamily="2" charset="-122"/>
              </a:rPr>
              <a:t>A</a:t>
            </a:r>
            <a:r>
              <a:rPr lang="zh-CN" altLang="en-US" sz="1400">
                <a:ea typeface="宋体" panose="02010600030101010101" pitchFamily="2" charset="-122"/>
              </a:rPr>
              <a:t>的特征向量，伸缩的比例就是特征值</a:t>
            </a:r>
            <a:r>
              <a:rPr lang="en-US" altLang="zh-CN" sz="1400">
                <a:latin typeface="Cambria Math" panose="02040503050406030204" charset="0"/>
                <a:cs typeface="Cambria Math" panose="02040503050406030204" charset="0"/>
                <a:sym typeface="+mn-ea"/>
              </a:rPr>
              <a:t>λ</a:t>
            </a:r>
            <a:r>
              <a:rPr lang="zh-CN" altLang="en-US" sz="1400">
                <a:ea typeface="宋体" panose="02010600030101010101" pitchFamily="2" charset="-122"/>
              </a:rPr>
              <a:t>。</a:t>
            </a:r>
            <a:endParaRPr lang="zh-CN" altLang="en-US" sz="1400">
              <a:ea typeface="宋体" panose="02010600030101010101" pitchFamily="2" charset="-122"/>
            </a:endParaRPr>
          </a:p>
          <a:p>
            <a:pPr marL="0" indent="457200" algn="l" latinLnBrk="0">
              <a:lnSpc>
                <a:spcPct val="150000"/>
              </a:lnSpc>
              <a:spcBef>
                <a:spcPts val="0"/>
              </a:spcBef>
              <a:buNone/>
            </a:pPr>
            <a:r>
              <a:rPr lang="zh-CN" altLang="en-US" sz="1400">
                <a:ea typeface="宋体" panose="02010600030101010101" pitchFamily="2" charset="-122"/>
              </a:rPr>
              <a:t>一般来说对于一个 n x n 的矩阵，我们有:</a:t>
            </a:r>
            <a:endParaRPr lang="zh-CN" altLang="en-US" sz="1400">
              <a:ea typeface="宋体" panose="02010600030101010101" pitchFamily="2" charset="-122"/>
            </a:endParaRPr>
          </a:p>
          <a:p>
            <a:pPr marL="0" indent="0" algn="ctr" latinLnBrk="0">
              <a:lnSpc>
                <a:spcPct val="150000"/>
              </a:lnSpc>
              <a:spcBef>
                <a:spcPts val="0"/>
              </a:spcBef>
              <a:buNone/>
            </a:pPr>
            <a:r>
              <a:rPr lang="en-US" altLang="zh-CN" sz="1400">
                <a:ea typeface="宋体" panose="02010600030101010101" pitchFamily="2" charset="-122"/>
                <a:sym typeface="+mn-ea"/>
              </a:rPr>
              <a:t>        Ax=</a:t>
            </a:r>
            <a:r>
              <a:rPr lang="en-US" altLang="zh-CN" sz="1400">
                <a:latin typeface="Cambria Math" panose="02040503050406030204" charset="0"/>
                <a:cs typeface="Cambria Math" panose="02040503050406030204" charset="0"/>
                <a:sym typeface="+mn-ea"/>
              </a:rPr>
              <a:t>λx</a:t>
            </a:r>
            <a:endParaRPr lang="en-US" altLang="zh-CN" sz="1400">
              <a:latin typeface="Cambria Math" panose="02040503050406030204" charset="0"/>
              <a:cs typeface="Cambria Math" panose="02040503050406030204" charset="0"/>
              <a:sym typeface="+mn-ea"/>
            </a:endParaRPr>
          </a:p>
          <a:p>
            <a:pPr marL="0" indent="0" algn="l" latinLnBrk="0">
              <a:lnSpc>
                <a:spcPct val="150000"/>
              </a:lnSpc>
              <a:spcBef>
                <a:spcPts val="0"/>
              </a:spcBef>
              <a:buNone/>
            </a:pP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           </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可能有 n 个 对应的特征值和与之对应的特征向量。</a:t>
            </a: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a:p>
            <a:pPr marL="0" indent="457200" algn="l" latinLnBrk="0">
              <a:lnSpc>
                <a:spcPct val="150000"/>
              </a:lnSpc>
              <a:spcBef>
                <a:spcPts val="0"/>
              </a:spcBef>
              <a:buNone/>
            </a:pP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A-</a:t>
            </a:r>
            <a:r>
              <a:rPr lang="en-US" altLang="zh-CN" sz="1400">
                <a:latin typeface="Cambria Math" panose="02040503050406030204" charset="0"/>
                <a:cs typeface="Cambria Math" panose="02040503050406030204" charset="0"/>
                <a:sym typeface="+mn-ea"/>
              </a:rPr>
              <a:t>λE</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x=0</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则称为特征方程，特征方程的左端</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A-λE</a:t>
            </a:r>
            <a:r>
              <a:rPr lang="en-US" altLang="zh-CN" sz="1400">
                <a:solidFill>
                  <a:schemeClr val="tx1"/>
                </a:solidFill>
                <a:latin typeface="Cambria Math" panose="02040503050406030204" charset="0"/>
                <a:ea typeface="宋体" panose="02010600030101010101" pitchFamily="2" charset="-122"/>
                <a:cs typeface="Cambria Math" panose="02040503050406030204" charset="0"/>
                <a:sym typeface="+mn-ea"/>
              </a:rPr>
              <a:t>|</a:t>
            </a:r>
            <a:r>
              <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rPr>
              <a:t>是</a:t>
            </a:r>
            <a:r>
              <a:rPr lang="en-US" altLang="zh-CN" sz="1400">
                <a:latin typeface="Cambria Math" panose="02040503050406030204" charset="0"/>
                <a:cs typeface="Cambria Math" panose="02040503050406030204" charset="0"/>
                <a:sym typeface="+mn-ea"/>
              </a:rPr>
              <a:t>λ</a:t>
            </a:r>
            <a:r>
              <a:rPr lang="zh-CN" altLang="en-US" sz="1400">
                <a:latin typeface="Cambria Math" panose="02040503050406030204" charset="0"/>
                <a:ea typeface="宋体" panose="02010600030101010101" pitchFamily="2" charset="-122"/>
                <a:cs typeface="Cambria Math" panose="02040503050406030204" charset="0"/>
                <a:sym typeface="+mn-ea"/>
              </a:rPr>
              <a:t>的</a:t>
            </a:r>
            <a:r>
              <a:rPr lang="en-US" altLang="zh-CN" sz="1400">
                <a:latin typeface="Cambria Math" panose="02040503050406030204" charset="0"/>
                <a:ea typeface="宋体" panose="02010600030101010101" pitchFamily="2" charset="-122"/>
                <a:cs typeface="Cambria Math" panose="02040503050406030204" charset="0"/>
                <a:sym typeface="+mn-ea"/>
              </a:rPr>
              <a:t>n</a:t>
            </a:r>
            <a:r>
              <a:rPr lang="zh-CN" altLang="en-US" sz="1400">
                <a:latin typeface="Cambria Math" panose="02040503050406030204" charset="0"/>
                <a:ea typeface="宋体" panose="02010600030101010101" pitchFamily="2" charset="-122"/>
                <a:cs typeface="Cambria Math" panose="02040503050406030204" charset="0"/>
                <a:sym typeface="+mn-ea"/>
              </a:rPr>
              <a:t>次多项式，记作</a:t>
            </a:r>
            <a:r>
              <a:rPr lang="en-US" altLang="zh-CN" sz="1400">
                <a:latin typeface="Cambria Math" panose="02040503050406030204" charset="0"/>
                <a:ea typeface="宋体" panose="02010600030101010101" pitchFamily="2" charset="-122"/>
                <a:cs typeface="Cambria Math" panose="02040503050406030204" charset="0"/>
                <a:sym typeface="+mn-ea"/>
              </a:rPr>
              <a:t>f(</a:t>
            </a:r>
            <a:r>
              <a:rPr lang="en-US" altLang="zh-CN" sz="1400">
                <a:latin typeface="Cambria Math" panose="02040503050406030204" charset="0"/>
                <a:cs typeface="Cambria Math" panose="02040503050406030204" charset="0"/>
                <a:sym typeface="+mn-ea"/>
              </a:rPr>
              <a:t>λ</a:t>
            </a:r>
            <a:r>
              <a:rPr lang="en-US" altLang="zh-CN" sz="1400">
                <a:latin typeface="Cambria Math" panose="02040503050406030204" charset="0"/>
                <a:ea typeface="宋体" panose="02010600030101010101" pitchFamily="2" charset="-122"/>
                <a:cs typeface="Cambria Math" panose="02040503050406030204" charset="0"/>
                <a:sym typeface="+mn-ea"/>
              </a:rPr>
              <a:t>)</a:t>
            </a:r>
            <a:r>
              <a:rPr lang="zh-CN" altLang="en-US" sz="1400">
                <a:latin typeface="Cambria Math" panose="02040503050406030204" charset="0"/>
                <a:ea typeface="宋体" panose="02010600030101010101" pitchFamily="2" charset="-122"/>
                <a:cs typeface="Cambria Math" panose="02040503050406030204" charset="0"/>
                <a:sym typeface="+mn-ea"/>
              </a:rPr>
              <a:t>，使得</a:t>
            </a:r>
            <a:r>
              <a:rPr lang="en-US" altLang="zh-CN" sz="1400">
                <a:latin typeface="Cambria Math" panose="02040503050406030204" charset="0"/>
                <a:ea typeface="宋体" panose="02010600030101010101" pitchFamily="2" charset="-122"/>
                <a:cs typeface="Cambria Math" panose="02040503050406030204" charset="0"/>
                <a:sym typeface="+mn-ea"/>
              </a:rPr>
              <a:t>f(</a:t>
            </a:r>
            <a:r>
              <a:rPr lang="en-US" altLang="zh-CN" sz="1400">
                <a:latin typeface="Cambria Math" panose="02040503050406030204" charset="0"/>
                <a:cs typeface="Cambria Math" panose="02040503050406030204" charset="0"/>
                <a:sym typeface="+mn-ea"/>
              </a:rPr>
              <a:t>λ</a:t>
            </a:r>
            <a:r>
              <a:rPr lang="en-US" altLang="zh-CN" sz="1400">
                <a:latin typeface="Cambria Math" panose="02040503050406030204" charset="0"/>
                <a:ea typeface="宋体" panose="02010600030101010101" pitchFamily="2" charset="-122"/>
                <a:cs typeface="Cambria Math" panose="02040503050406030204" charset="0"/>
                <a:sym typeface="+mn-ea"/>
              </a:rPr>
              <a:t>)=0</a:t>
            </a:r>
            <a:r>
              <a:rPr lang="zh-CN" altLang="en-US" sz="1400">
                <a:latin typeface="Cambria Math" panose="02040503050406030204" charset="0"/>
                <a:ea typeface="宋体" panose="02010600030101010101" pitchFamily="2" charset="-122"/>
                <a:cs typeface="Cambria Math" panose="02040503050406030204" charset="0"/>
                <a:sym typeface="+mn-ea"/>
              </a:rPr>
              <a:t>可解得</a:t>
            </a:r>
            <a:r>
              <a:rPr lang="en-US" altLang="zh-CN" sz="1400">
                <a:latin typeface="Cambria Math" panose="02040503050406030204" charset="0"/>
                <a:cs typeface="Cambria Math" panose="02040503050406030204" charset="0"/>
                <a:sym typeface="+mn-ea"/>
              </a:rPr>
              <a:t>λ</a:t>
            </a:r>
            <a:r>
              <a:rPr lang="zh-CN" altLang="en-US" sz="1400">
                <a:latin typeface="Cambria Math" panose="02040503050406030204" charset="0"/>
                <a:ea typeface="宋体" panose="02010600030101010101" pitchFamily="2" charset="-122"/>
                <a:cs typeface="Cambria Math" panose="02040503050406030204" charset="0"/>
                <a:sym typeface="+mn-ea"/>
              </a:rPr>
              <a:t>的值，即特征值。将特征值</a:t>
            </a:r>
            <a:r>
              <a:rPr lang="en-US" altLang="zh-CN" sz="1400">
                <a:latin typeface="Cambria Math" panose="02040503050406030204" charset="0"/>
                <a:cs typeface="Cambria Math" panose="02040503050406030204" charset="0"/>
                <a:sym typeface="+mn-ea"/>
              </a:rPr>
              <a:t>λ</a:t>
            </a:r>
            <a:r>
              <a:rPr lang="zh-CN" altLang="en-US" sz="1400">
                <a:latin typeface="Cambria Math" panose="02040503050406030204" charset="0"/>
                <a:ea typeface="宋体" panose="02010600030101010101" pitchFamily="2" charset="-122"/>
                <a:cs typeface="Cambria Math" panose="02040503050406030204" charset="0"/>
                <a:sym typeface="+mn-ea"/>
              </a:rPr>
              <a:t>再代入（</a:t>
            </a:r>
            <a:r>
              <a:rPr lang="en-US" altLang="zh-CN" sz="1400">
                <a:latin typeface="Cambria Math" panose="02040503050406030204" charset="0"/>
                <a:ea typeface="宋体" panose="02010600030101010101" pitchFamily="2" charset="-122"/>
                <a:cs typeface="Cambria Math" panose="02040503050406030204" charset="0"/>
                <a:sym typeface="+mn-ea"/>
              </a:rPr>
              <a:t>A-</a:t>
            </a:r>
            <a:r>
              <a:rPr lang="en-US" altLang="zh-CN" sz="1400">
                <a:latin typeface="Cambria Math" panose="02040503050406030204" charset="0"/>
                <a:cs typeface="Cambria Math" panose="02040503050406030204" charset="0"/>
                <a:sym typeface="+mn-ea"/>
              </a:rPr>
              <a:t>λE</a:t>
            </a:r>
            <a:r>
              <a:rPr lang="zh-CN" altLang="en-US" sz="1400">
                <a:latin typeface="Cambria Math" panose="02040503050406030204" charset="0"/>
                <a:ea typeface="宋体" panose="02010600030101010101" pitchFamily="2" charset="-122"/>
                <a:cs typeface="Cambria Math" panose="02040503050406030204" charset="0"/>
                <a:sym typeface="+mn-ea"/>
              </a:rPr>
              <a:t>）</a:t>
            </a:r>
            <a:r>
              <a:rPr lang="en-US" altLang="zh-CN" sz="1400">
                <a:latin typeface="Cambria Math" panose="02040503050406030204" charset="0"/>
                <a:ea typeface="宋体" panose="02010600030101010101" pitchFamily="2" charset="-122"/>
                <a:cs typeface="Cambria Math" panose="02040503050406030204" charset="0"/>
                <a:sym typeface="+mn-ea"/>
              </a:rPr>
              <a:t>x=0</a:t>
            </a:r>
            <a:r>
              <a:rPr lang="zh-CN" altLang="en-US" sz="1400">
                <a:latin typeface="Cambria Math" panose="02040503050406030204" charset="0"/>
                <a:ea typeface="宋体" panose="02010600030101010101" pitchFamily="2" charset="-122"/>
                <a:cs typeface="Cambria Math" panose="02040503050406030204" charset="0"/>
                <a:sym typeface="+mn-ea"/>
              </a:rPr>
              <a:t>中</a:t>
            </a:r>
            <a:r>
              <a:rPr lang="zh-CN" altLang="en-US" sz="1400">
                <a:latin typeface="Cambria Math" panose="02040503050406030204" charset="0"/>
                <a:ea typeface="宋体" panose="02010600030101010101" pitchFamily="2" charset="-122"/>
                <a:cs typeface="Cambria Math" panose="02040503050406030204" charset="0"/>
                <a:sym typeface="+mn-ea"/>
              </a:rPr>
              <a:t>求解可得到对应特征值</a:t>
            </a:r>
            <a:r>
              <a:rPr lang="en-US" altLang="zh-CN" sz="1400">
                <a:latin typeface="Cambria Math" panose="02040503050406030204" charset="0"/>
                <a:cs typeface="Cambria Math" panose="02040503050406030204" charset="0"/>
                <a:sym typeface="+mn-ea"/>
              </a:rPr>
              <a:t>λ</a:t>
            </a:r>
            <a:r>
              <a:rPr lang="zh-CN" altLang="en-US" sz="1400">
                <a:latin typeface="Cambria Math" panose="02040503050406030204" charset="0"/>
                <a:ea typeface="宋体" panose="02010600030101010101" pitchFamily="2" charset="-122"/>
                <a:cs typeface="Cambria Math" panose="02040503050406030204" charset="0"/>
                <a:sym typeface="+mn-ea"/>
              </a:rPr>
              <a:t>的特征向量</a:t>
            </a:r>
            <a:r>
              <a:rPr lang="en-US" altLang="zh-CN" sz="1400">
                <a:latin typeface="Cambria Math" panose="02040503050406030204" charset="0"/>
                <a:ea typeface="宋体" panose="02010600030101010101" pitchFamily="2" charset="-122"/>
                <a:cs typeface="Cambria Math" panose="02040503050406030204" charset="0"/>
                <a:sym typeface="+mn-ea"/>
              </a:rPr>
              <a:t>x</a:t>
            </a:r>
            <a:r>
              <a:rPr lang="zh-CN" altLang="en-US" sz="1400">
                <a:latin typeface="Cambria Math" panose="02040503050406030204" charset="0"/>
                <a:ea typeface="宋体" panose="02010600030101010101" pitchFamily="2" charset="-122"/>
                <a:cs typeface="Cambria Math" panose="02040503050406030204" charset="0"/>
                <a:sym typeface="+mn-ea"/>
              </a:rPr>
              <a:t>。</a:t>
            </a:r>
            <a:endParaRPr lang="zh-CN" altLang="en-US" sz="1400">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p:sp>
        <p:nvSpPr>
          <p:cNvPr id="4" name="标题 3"/>
          <p:cNvSpPr/>
          <p:nvPr>
            <p:ph type="title"/>
          </p:nvPr>
        </p:nvSpPr>
        <p:spPr>
          <a:xfrm>
            <a:off x="642620" y="825500"/>
            <a:ext cx="7449820" cy="385445"/>
          </a:xfrm>
        </p:spPr>
        <p:txBody>
          <a:bodyPr/>
          <a:p>
            <a:pPr algn="l"/>
            <a:r>
              <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rPr>
              <a:t>特征值与特征方程</a:t>
            </a:r>
            <a:endParaRPr kumimoji="0" lang="zh-CN" altLang="en-US" sz="1800" kern="1200" dirty="0">
              <a:solidFill>
                <a:srgbClr val="004098"/>
              </a:solidFill>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COMMONDATA" val="eyJoZGlkIjoiODZmMjQ2NDI1MzAzYTA4YmY1OTM3NjA1MzJmZTRlZGYifQ=="/>
  <p:tag name="KSO_WPP_MARK_KEY" val="7545b0f5-9df4-4273-a8f1-5ff150b6fde2"/>
  <p:tag name="commondata" val="eyJoZGlkIjoiMmY4YjFlNGRkYjYxM2EyZWQwYjliNjUyNTE4MmQ3MjU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2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2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2737</Words>
  <Application>WPS 演示</Application>
  <PresentationFormat>全屏显示(16:9)</PresentationFormat>
  <Paragraphs>117</Paragraphs>
  <Slides>11</Slides>
  <Notes>35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MS PGothic</vt:lpstr>
      <vt:lpstr>微软雅黑</vt:lpstr>
      <vt:lpstr>华文新魏</vt:lpstr>
      <vt:lpstr>Cambria Math</vt:lpstr>
      <vt:lpstr>汉仪元隆黑-105简</vt:lpstr>
      <vt:lpstr>黑体</vt:lpstr>
      <vt:lpstr>Arial Unicode MS</vt:lpstr>
      <vt:lpstr>Calibri</vt:lpstr>
      <vt:lpstr>默认设计模板</vt:lpstr>
      <vt:lpstr>PowerPoint 演示文稿</vt:lpstr>
      <vt:lpstr>PowerPoint 演示文稿</vt:lpstr>
      <vt:lpstr>什么是线性代数？</vt:lpstr>
      <vt:lpstr>线性空间（向量空间）</vt:lpstr>
      <vt:lpstr>线性空间（向量空间）</vt:lpstr>
      <vt:lpstr>线性变换</vt:lpstr>
      <vt:lpstr>线性变换</vt:lpstr>
      <vt:lpstr>线性变换</vt:lpstr>
      <vt:lpstr>特征值与特征方程</vt:lpstr>
      <vt:lpstr>特征值与特征方程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dc:creator>
  <cp:lastModifiedBy>Administrator</cp:lastModifiedBy>
  <cp:revision>385</cp:revision>
  <dcterms:created xsi:type="dcterms:W3CDTF">2019-06-19T02:08:00Z</dcterms:created>
  <dcterms:modified xsi:type="dcterms:W3CDTF">2024-10-23T13:54:40Z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9A283E42C90843A689EDF0E398D15BB2_13</vt:lpwstr>
  </property>
</Properties>
</file>